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  <p:sldMasterId id="2147483672" r:id="rId3"/>
    <p:sldMasterId id="2147483683" r:id="rId4"/>
    <p:sldMasterId id="2147483694" r:id="rId5"/>
    <p:sldMasterId id="2147483705" r:id="rId6"/>
  </p:sldMasterIdLst>
  <p:notesMasterIdLst>
    <p:notesMasterId r:id="rId7"/>
  </p:notesMasterIdLst>
  <p:handoutMasterIdLst>
    <p:handoutMasterId r:id="rId8"/>
  </p:handoutMasterIdLst>
  <p:sldIdLst>
    <p:sldId id="295" r:id="rId9"/>
    <p:sldId id="319" r:id="rId10"/>
    <p:sldId id="296" r:id="rId11"/>
    <p:sldId id="415" r:id="rId12"/>
    <p:sldId id="418" r:id="rId13"/>
    <p:sldId id="419" r:id="rId14"/>
    <p:sldId id="421" r:id="rId15"/>
    <p:sldId id="422" r:id="rId16"/>
    <p:sldId id="416" r:id="rId17"/>
    <p:sldId id="420" r:id="rId18"/>
    <p:sldId id="414" r:id="rId19"/>
    <p:sldId id="423" r:id="rId20"/>
    <p:sldId id="320" r:id="rId21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5" autoAdjust="0"/>
    <p:restoredTop sz="87410" autoAdjust="0"/>
  </p:normalViewPr>
  <p:slideViewPr>
    <p:cSldViewPr snapToGrid="0">
      <p:cViewPr varScale="1">
        <p:scale>
          <a:sx n="65" d="100"/>
          <a:sy n="65" d="100"/>
        </p:scale>
        <p:origin x="1020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2.xml" /><Relationship Id="rId11" Type="http://schemas.openxmlformats.org/officeDocument/2006/relationships/slide" Target="slides/slide3.xml" /><Relationship Id="rId12" Type="http://schemas.openxmlformats.org/officeDocument/2006/relationships/slide" Target="slides/slide4.xml" /><Relationship Id="rId13" Type="http://schemas.openxmlformats.org/officeDocument/2006/relationships/slide" Target="slides/slide5.xml" /><Relationship Id="rId14" Type="http://schemas.openxmlformats.org/officeDocument/2006/relationships/slide" Target="slides/slide6.xml" /><Relationship Id="rId15" Type="http://schemas.openxmlformats.org/officeDocument/2006/relationships/slide" Target="slides/slide7.xml" /><Relationship Id="rId16" Type="http://schemas.openxmlformats.org/officeDocument/2006/relationships/slide" Target="slides/slide8.xml" /><Relationship Id="rId17" Type="http://schemas.openxmlformats.org/officeDocument/2006/relationships/slide" Target="slides/slide9.xml" /><Relationship Id="rId18" Type="http://schemas.openxmlformats.org/officeDocument/2006/relationships/slide" Target="slides/slide10.xml" /><Relationship Id="rId19" Type="http://schemas.openxmlformats.org/officeDocument/2006/relationships/slide" Target="slides/slide11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2.xml" /><Relationship Id="rId21" Type="http://schemas.openxmlformats.org/officeDocument/2006/relationships/slide" Target="slides/slide13.xml" /><Relationship Id="rId22" Type="http://schemas.openxmlformats.org/officeDocument/2006/relationships/tags" Target="tags/tag78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notesMaster" Target="notesMasters/notesMaster1.xml" /><Relationship Id="rId8" Type="http://schemas.openxmlformats.org/officeDocument/2006/relationships/handoutMaster" Target="handoutMasters/handoutMaster1.xml" /><Relationship Id="rId9" Type="http://schemas.openxmlformats.org/officeDocument/2006/relationships/slide" Target="slides/slide1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8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/>
              </a:rPr>
              <a:t/>
            </a:fld>
            <a:endParaRPr lang="zh-CN" altLang="en-US" smtClean="0">
              <a:latin typeface="微软雅黑" panose="020b0503020204020204" charset="-122"/>
              <a:ea typeface="微软雅黑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/>
              </a:rPr>
              <a:t/>
            </a:fld>
            <a:endParaRPr lang="zh-CN" altLang="en-US" smtClean="0">
              <a:latin typeface="微软雅黑" panose="020b0503020204020204" charset="-122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image" Target="../media/image1.jpeg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.xml" /><Relationship Id="rId2" Type="http://schemas.openxmlformats.org/officeDocument/2006/relationships/tags" Target="../tags/tag57.xml" /><Relationship Id="rId3" Type="http://schemas.openxmlformats.org/officeDocument/2006/relationships/tags" Target="../tags/tag58.xml" /><Relationship Id="rId4" Type="http://schemas.openxmlformats.org/officeDocument/2006/relationships/image" Target="../media/image1.jpeg" /><Relationship Id="rId5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9.xml" /><Relationship Id="rId14" Type="http://schemas.openxmlformats.org/officeDocument/2006/relationships/tags" Target="../tags/tag60.xml" /><Relationship Id="rId15" Type="http://schemas.openxmlformats.org/officeDocument/2006/relationships/tags" Target="../tags/tag61.xml" /><Relationship Id="rId16" Type="http://schemas.openxmlformats.org/officeDocument/2006/relationships/tags" Target="../tags/tag62.xml" /><Relationship Id="rId17" Type="http://schemas.openxmlformats.org/officeDocument/2006/relationships/tags" Target="../tags/tag63.xml" /><Relationship Id="rId18" Type="http://schemas.openxmlformats.org/officeDocument/2006/relationships/tags" Target="../tags/tag64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tags" Target="../tags/tag65.xml" /><Relationship Id="rId12" Type="http://schemas.openxmlformats.org/officeDocument/2006/relationships/tags" Target="../tags/tag66.xml" /><Relationship Id="rId13" Type="http://schemas.openxmlformats.org/officeDocument/2006/relationships/tags" Target="../tags/tag67.xml" /><Relationship Id="rId14" Type="http://schemas.openxmlformats.org/officeDocument/2006/relationships/image" Target="../media/image2.png" /><Relationship Id="rId15" Type="http://schemas.microsoft.com/office/2007/relationships/hdphoto" Target="../media/image3.wdp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tags" Target="../tags/tag68.xml" /><Relationship Id="rId12" Type="http://schemas.openxmlformats.org/officeDocument/2006/relationships/tags" Target="../tags/tag69.xml" /><Relationship Id="rId13" Type="http://schemas.openxmlformats.org/officeDocument/2006/relationships/tags" Target="../tags/tag70.xml" /><Relationship Id="rId14" Type="http://schemas.openxmlformats.org/officeDocument/2006/relationships/image" Target="../media/image2.png" /><Relationship Id="rId15" Type="http://schemas.microsoft.com/office/2007/relationships/hdphoto" Target="../media/image4.wdp" /><Relationship Id="rId16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10" Type="http://schemas.openxmlformats.org/officeDocument/2006/relationships/slideLayout" Target="../slideLayouts/slideLayout42.xml" /><Relationship Id="rId11" Type="http://schemas.openxmlformats.org/officeDocument/2006/relationships/tags" Target="../tags/tag71.xml" /><Relationship Id="rId12" Type="http://schemas.openxmlformats.org/officeDocument/2006/relationships/tags" Target="../tags/tag72.xml" /><Relationship Id="rId13" Type="http://schemas.openxmlformats.org/officeDocument/2006/relationships/tags" Target="../tags/tag73.xml" /><Relationship Id="rId14" Type="http://schemas.openxmlformats.org/officeDocument/2006/relationships/image" Target="../media/image2.png" /><Relationship Id="rId15" Type="http://schemas.microsoft.com/office/2007/relationships/hdphoto" Target="../media/image5.wdp" /><Relationship Id="rId16" Type="http://schemas.openxmlformats.org/officeDocument/2006/relationships/theme" Target="../theme/theme4.xml" /><Relationship Id="rId2" Type="http://schemas.openxmlformats.org/officeDocument/2006/relationships/slideLayout" Target="../slideLayouts/slideLayout34.xml" /><Relationship Id="rId3" Type="http://schemas.openxmlformats.org/officeDocument/2006/relationships/slideLayout" Target="../slideLayouts/slideLayout35.xml" /><Relationship Id="rId4" Type="http://schemas.openxmlformats.org/officeDocument/2006/relationships/slideLayout" Target="../slideLayouts/slideLayout36.xml" /><Relationship Id="rId5" Type="http://schemas.openxmlformats.org/officeDocument/2006/relationships/slideLayout" Target="../slideLayouts/slideLayout37.xml" /><Relationship Id="rId6" Type="http://schemas.openxmlformats.org/officeDocument/2006/relationships/slideLayout" Target="../slideLayouts/slideLayout38.xml" /><Relationship Id="rId7" Type="http://schemas.openxmlformats.org/officeDocument/2006/relationships/slideLayout" Target="../slideLayouts/slideLayout39.xml" /><Relationship Id="rId8" Type="http://schemas.openxmlformats.org/officeDocument/2006/relationships/slideLayout" Target="../slideLayouts/slideLayout40.xml" /><Relationship Id="rId9" Type="http://schemas.openxmlformats.org/officeDocument/2006/relationships/slideLayout" Target="../slideLayouts/slideLayout41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Relationship Id="rId10" Type="http://schemas.openxmlformats.org/officeDocument/2006/relationships/slideLayout" Target="../slideLayouts/slideLayout52.xml" /><Relationship Id="rId11" Type="http://schemas.openxmlformats.org/officeDocument/2006/relationships/tags" Target="../tags/tag74.xml" /><Relationship Id="rId12" Type="http://schemas.openxmlformats.org/officeDocument/2006/relationships/tags" Target="../tags/tag75.xml" /><Relationship Id="rId13" Type="http://schemas.openxmlformats.org/officeDocument/2006/relationships/tags" Target="../tags/tag76.xml" /><Relationship Id="rId14" Type="http://schemas.openxmlformats.org/officeDocument/2006/relationships/image" Target="../media/image2.png" /><Relationship Id="rId15" Type="http://schemas.microsoft.com/office/2007/relationships/hdphoto" Target="../media/image6.wdp" /><Relationship Id="rId16" Type="http://schemas.openxmlformats.org/officeDocument/2006/relationships/theme" Target="../theme/theme5.xml" /><Relationship Id="rId2" Type="http://schemas.openxmlformats.org/officeDocument/2006/relationships/slideLayout" Target="../slideLayouts/slideLayout44.xml" /><Relationship Id="rId3" Type="http://schemas.openxmlformats.org/officeDocument/2006/relationships/slideLayout" Target="../slideLayouts/slideLayout45.xml" /><Relationship Id="rId4" Type="http://schemas.openxmlformats.org/officeDocument/2006/relationships/slideLayout" Target="../slideLayouts/slideLayout46.xml" /><Relationship Id="rId5" Type="http://schemas.openxmlformats.org/officeDocument/2006/relationships/slideLayout" Target="../slideLayouts/slideLayout47.xml" /><Relationship Id="rId6" Type="http://schemas.openxmlformats.org/officeDocument/2006/relationships/slideLayout" Target="../slideLayouts/slideLayout48.xml" /><Relationship Id="rId7" Type="http://schemas.openxmlformats.org/officeDocument/2006/relationships/slideLayout" Target="../slideLayouts/slideLayout49.xml" /><Relationship Id="rId8" Type="http://schemas.openxmlformats.org/officeDocument/2006/relationships/slideLayout" Target="../slideLayouts/slideLayout50.xml" /><Relationship Id="rId9" Type="http://schemas.openxmlformats.org/officeDocument/2006/relationships/slideLayout" Target="../slideLayouts/slideLayout51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3.xml" /><Relationship Id="rId10" Type="http://schemas.openxmlformats.org/officeDocument/2006/relationships/slideLayout" Target="../slideLayouts/slideLayout62.xml" /><Relationship Id="rId11" Type="http://schemas.openxmlformats.org/officeDocument/2006/relationships/slideLayout" Target="../slideLayouts/slideLayout63.xml" /><Relationship Id="rId12" Type="http://schemas.openxmlformats.org/officeDocument/2006/relationships/image" Target="../media/image7.jpeg" /><Relationship Id="rId13" Type="http://schemas.openxmlformats.org/officeDocument/2006/relationships/theme" Target="../theme/theme6.xml" /><Relationship Id="rId2" Type="http://schemas.openxmlformats.org/officeDocument/2006/relationships/slideLayout" Target="../slideLayouts/slideLayout54.xml" /><Relationship Id="rId3" Type="http://schemas.openxmlformats.org/officeDocument/2006/relationships/slideLayout" Target="../slideLayouts/slideLayout55.xml" /><Relationship Id="rId4" Type="http://schemas.openxmlformats.org/officeDocument/2006/relationships/slideLayout" Target="../slideLayouts/slideLayout56.xml" /><Relationship Id="rId5" Type="http://schemas.openxmlformats.org/officeDocument/2006/relationships/slideLayout" Target="../slideLayouts/slideLayout57.xml" /><Relationship Id="rId6" Type="http://schemas.openxmlformats.org/officeDocument/2006/relationships/slideLayout" Target="../slideLayouts/slideLayout58.xml" /><Relationship Id="rId7" Type="http://schemas.openxmlformats.org/officeDocument/2006/relationships/slideLayout" Target="../slideLayouts/slideLayout59.xml" /><Relationship Id="rId8" Type="http://schemas.openxmlformats.org/officeDocument/2006/relationships/slideLayout" Target="../slideLayouts/slideLayout60.xml" /><Relationship Id="rId9" Type="http://schemas.openxmlformats.org/officeDocument/2006/relationships/slideLayout" Target="../slideLayouts/slideLayout6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课 世界多极化趋势</a:t>
            </a:r>
            <a:endParaRPr kumimoji="1" lang="zh-CN" altLang="en-US" sz="2800" smtClean="0">
              <a:solidFill>
                <a:srgbClr val="D6D7BB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7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3715" y="1109466"/>
            <a:ext cx="116551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800" b="1" smtClean="0"/>
              <a:t>第</a:t>
            </a:r>
            <a:r>
              <a:rPr lang="en-US" altLang="zh-CN" sz="4800" b="1" smtClean="0"/>
              <a:t>7</a:t>
            </a:r>
            <a:r>
              <a:rPr lang="zh-CN" altLang="en-US" sz="4800" b="1" smtClean="0"/>
              <a:t>课  </a:t>
            </a:r>
            <a:r>
              <a:rPr lang="zh-CN" altLang="en-US" sz="4800" b="1"/>
              <a:t>中</a:t>
            </a:r>
            <a:r>
              <a:rPr lang="zh-CN" altLang="en-US" sz="4800" b="1" smtClean="0"/>
              <a:t>国古代的法治与礼教</a:t>
            </a:r>
            <a:endParaRPr lang="zh-CN" altLang="zh-CN" sz="4800"/>
          </a:p>
        </p:txBody>
      </p:sp>
      <p:sp>
        <p:nvSpPr>
          <p:cNvPr id="3" name="矩形 2"/>
          <p:cNvSpPr/>
          <p:nvPr/>
        </p:nvSpPr>
        <p:spPr>
          <a:xfrm>
            <a:off x="1090825" y="2257879"/>
            <a:ext cx="10444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</a:t>
            </a:r>
            <a:r>
              <a:rPr lang="zh-CN" altLang="zh-CN" sz="40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4000" b="1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ct val="0"/>
              </a:spcAft>
            </a:pPr>
            <a:r>
              <a:rPr lang="en-US" altLang="zh-CN" sz="3200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lang="en-US" altLang="zh-CN" sz="3200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ct val="0"/>
              </a:spcAft>
            </a:pPr>
            <a:r>
              <a:rPr lang="zh-CN" altLang="en-US" sz="32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32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通</a:t>
            </a:r>
            <a:r>
              <a:rPr lang="zh-CN" altLang="en-US" sz="32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过本单元学习，了解古代中国法律、礼教并用的治理手段，了解近代西方法律的渊源和基本特征，以及当代中国的法制建设和精神文明建设成就。</a:t>
            </a:r>
            <a:endParaRPr lang="zh-CN" altLang="zh-CN" sz="32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ct val="0"/>
              </a:spcAft>
            </a:pPr>
            <a:endParaRPr lang="zh-CN" altLang="zh-CN" sz="32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endParaRPr lang="zh-CN" altLang="en-US" sz="2400" kern="10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124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/>
              <a:t>第</a:t>
            </a:r>
            <a:r>
              <a:rPr lang="zh-CN" altLang="en-US" sz="2400"/>
              <a:t>三</a:t>
            </a:r>
            <a:r>
              <a:rPr lang="zh-CN" altLang="en-US" sz="2400" smtClean="0"/>
              <a:t>单元  法律与教化</a:t>
            </a:r>
            <a:endParaRPr lang="zh-CN" altLang="en-US" sz="2400"/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导入新课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86405" y="1186897"/>
            <a:ext cx="107468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法</a:t>
            </a:r>
            <a:r>
              <a:rPr lang="zh-CN" altLang="en-US" sz="32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律与教化是社会治理的重要工具。法律着眼于防范与惩处，教化着眼于教育与引导，两者相辅相成。</a:t>
            </a:r>
            <a:endParaRPr lang="zh-CN" altLang="en-US" sz="32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中</a:t>
            </a:r>
            <a:r>
              <a:rPr lang="zh-CN" altLang="en-US" sz="32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国古代法律最早成文于春秋时期，确立于秦，成熟于隋唐，形成了中华法系礼法结合是中华法系的重要特点。</a:t>
            </a:r>
            <a:endParaRPr lang="zh-CN" altLang="en-US" sz="32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西</a:t>
            </a:r>
            <a:r>
              <a:rPr lang="zh-CN" altLang="en-US" sz="32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方法律在罗马法的基础上，英国和法国分别发展了英美法系和大陆法系，强调司法独立、保护个人权利。</a:t>
            </a:r>
            <a:endParaRPr lang="zh-CN" altLang="en-US" sz="32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新</a:t>
            </a:r>
            <a:r>
              <a:rPr lang="zh-CN" altLang="en-US" sz="32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中国成立后，法治建设取得显著成就，形成了中国特色社会主义法律体系，全面推进依法治国；社会主义精神文明建设取得新成就，形成了社会主义核心价值观。</a:t>
            </a:r>
            <a:endParaRPr lang="zh-CN" altLang="en-US" sz="32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822302" y="2725691"/>
            <a:ext cx="675056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一</a:t>
            </a:r>
            <a:r>
              <a:rPr lang="zh-CN" altLang="en-US" sz="3200" b="1" smtClean="0"/>
              <a:t>、先秦时期的德治与法治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  <a:p>
            <a:endParaRPr lang="zh-CN" altLang="zh-CN" sz="3200"/>
          </a:p>
          <a:p>
            <a:r>
              <a:rPr lang="zh-CN" altLang="en-US" sz="3200" b="1"/>
              <a:t>二</a:t>
            </a:r>
            <a:r>
              <a:rPr lang="zh-CN" altLang="en-US" sz="3200" b="1" smtClean="0"/>
              <a:t>、秦汉至隋唐时期的法律与教化</a:t>
            </a:r>
            <a:r>
              <a:rPr lang="en-US" altLang="zh-CN" sz="3200" b="1" smtClean="0"/>
              <a:t>:</a:t>
            </a:r>
            <a:endParaRPr lang="en-US" altLang="zh-CN" sz="3200" b="1" smtClean="0"/>
          </a:p>
          <a:p>
            <a:endParaRPr lang="en-US" altLang="zh-CN" sz="3200" b="1"/>
          </a:p>
          <a:p>
            <a:r>
              <a:rPr lang="zh-CN" altLang="en-US" sz="3200" b="1" smtClean="0"/>
              <a:t>三、宋元至明清时期的法律与教化：</a:t>
            </a:r>
            <a:endParaRPr lang="en-US" altLang="zh-CN" sz="3200" b="1" smtClean="0"/>
          </a:p>
        </p:txBody>
      </p:sp>
      <p:sp>
        <p:nvSpPr>
          <p:cNvPr id="8" name="文本框 7"/>
          <p:cNvSpPr txBox="1"/>
          <p:nvPr/>
        </p:nvSpPr>
        <p:spPr>
          <a:xfrm>
            <a:off x="452548" y="900110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知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识结构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74070" y="675666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一</a:t>
            </a:r>
            <a:r>
              <a:rPr lang="zh-CN" altLang="en-US" sz="3200" b="1" smtClean="0"/>
              <a:t>、先秦时期的德治与法治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6696" y="1454244"/>
            <a:ext cx="4852220" cy="48320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r>
              <a:rPr lang="en-US" altLang="zh-CN"/>
              <a:t>1</a:t>
            </a:r>
            <a:r>
              <a:rPr lang="zh-CN" altLang="en-US"/>
              <a:t>、夏商时期：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2</a:t>
            </a:r>
            <a:r>
              <a:rPr lang="zh-CN" altLang="en-US"/>
              <a:t>、西周时期</a:t>
            </a:r>
            <a:r>
              <a:rPr lang="zh-CN" altLang="en-US" smtClean="0"/>
              <a:t>：</a:t>
            </a:r>
            <a:r>
              <a:rPr lang="en-US" altLang="zh-CN" smtClean="0"/>
              <a:t> 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3</a:t>
            </a:r>
            <a:r>
              <a:rPr lang="zh-CN" altLang="en-US"/>
              <a:t>、东周时期：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4</a:t>
            </a:r>
            <a:r>
              <a:rPr lang="zh-CN" altLang="en-US"/>
              <a:t>、早期国家的法律：</a:t>
            </a:r>
            <a:endParaRPr lang="en-US" altLang="zh-CN"/>
          </a:p>
          <a:p>
            <a:endParaRPr lang="en-US" altLang="zh-CN" smtClean="0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5</a:t>
            </a:r>
            <a:r>
              <a:rPr lang="zh-CN" altLang="en-US"/>
              <a:t>、春秋战国德治与法治之争：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58996" y="1411738"/>
            <a:ext cx="93330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君王及奴隶主贵族可以随意殄灭民命</a:t>
            </a:r>
            <a:r>
              <a:rPr lang="en-US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, 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“人殉”就是例证。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12806" y="2032474"/>
            <a:ext cx="739817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统治者建立起以宗法为核心的礼制，同时提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出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“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敬天保民”的思想，有一定的进步性。</a:t>
            </a:r>
            <a:endParaRPr lang="zh-CN" altLang="en-US" sz="28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858996" y="2962349"/>
            <a:ext cx="92015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周王朝礼制社会秩序崩溃。诸侯国君们纷纷寻找治国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新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思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想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，而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以儒家的德治思想与法家的法治思想影响最大。</a:t>
            </a:r>
            <a:endParaRPr lang="zh-CN" altLang="en-US" sz="28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740008" y="3958962"/>
            <a:ext cx="8480207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《左传》记载，夏朝有《禹刑》，商朝有《汤刑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》，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朝有《九刑》，春秋时期郑国的子产“铸刑书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”，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是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国历史上最早的成文法，并引发早期的德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治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                                                                  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与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法治之争。</a:t>
            </a:r>
            <a:endParaRPr lang="zh-CN" altLang="en-US" sz="28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74070" y="675666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一</a:t>
            </a:r>
            <a:r>
              <a:rPr lang="zh-CN" altLang="en-US" sz="3200" b="1" smtClean="0"/>
              <a:t>、先秦时期的德治与法治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05003" y="1260441"/>
            <a:ext cx="11537664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r>
              <a:rPr lang="en-US" altLang="zh-CN"/>
              <a:t>1</a:t>
            </a:r>
            <a:r>
              <a:rPr lang="zh-CN" altLang="en-US"/>
              <a:t>、夏商时期</a:t>
            </a:r>
            <a:r>
              <a:rPr lang="zh-CN" altLang="en-US" smtClean="0"/>
              <a:t>：   </a:t>
            </a:r>
            <a:r>
              <a:rPr lang="en-US" altLang="zh-CN" smtClean="0"/>
              <a:t>2</a:t>
            </a:r>
            <a:r>
              <a:rPr lang="zh-CN" altLang="en-US"/>
              <a:t>、西周时期</a:t>
            </a:r>
            <a:r>
              <a:rPr lang="zh-CN" altLang="en-US" smtClean="0"/>
              <a:t>：</a:t>
            </a:r>
            <a:r>
              <a:rPr lang="en-US" altLang="zh-CN" smtClean="0"/>
              <a:t>    3</a:t>
            </a:r>
            <a:r>
              <a:rPr lang="zh-CN" altLang="en-US"/>
              <a:t>、东周时期</a:t>
            </a:r>
            <a:r>
              <a:rPr lang="zh-CN" altLang="en-US" smtClean="0"/>
              <a:t>：</a:t>
            </a:r>
            <a:r>
              <a:rPr lang="en-US" altLang="zh-CN" smtClean="0"/>
              <a:t>4</a:t>
            </a:r>
            <a:r>
              <a:rPr lang="zh-CN" altLang="en-US"/>
              <a:t>、早期国家的法律</a:t>
            </a:r>
            <a:r>
              <a:rPr lang="zh-CN" altLang="en-US" smtClean="0"/>
              <a:t>：</a:t>
            </a:r>
            <a:endParaRPr lang="en-US" altLang="zh-CN"/>
          </a:p>
          <a:p>
            <a:r>
              <a:rPr lang="en-US" altLang="zh-CN"/>
              <a:t>5</a:t>
            </a:r>
            <a:r>
              <a:rPr lang="zh-CN" altLang="en-US"/>
              <a:t>、春秋战国德治与法治之争：</a:t>
            </a: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42955" y="2412668"/>
            <a:ext cx="1116883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春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秋战国时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期德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治与法治之争：在思想界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体现为儒家与法家之争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2</a:t>
            </a:r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儒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家认为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人性善，主张徳治，代表人物是孔子和孟子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     </a:t>
            </a:r>
            <a:r>
              <a:rPr lang="zh-CN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法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家认为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人性恶，主张法治，代表人物是商鞅与韩非。</a:t>
            </a:r>
            <a:endParaRPr lang="zh-CN" altLang="zh-CN" sz="28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3</a:t>
            </a:r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儒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家主张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通过道德礼义教化民众，重视民生与民意，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但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并不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适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    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用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于列强兼并、战争激烈的战国时期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     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相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反，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法家思想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既能带来富国强兵的现实利益，又满足了各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    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君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主专制的愿望。</a:t>
            </a:r>
            <a:endParaRPr lang="zh-CN" altLang="zh-CN" sz="28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4</a:t>
            </a:r>
            <a:r>
              <a:rPr lang="zh-CN" altLang="en-US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正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是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在法家思想的指引下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，秦国不断富国强兵，最终统一六国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</a:t>
            </a:r>
            <a:endParaRPr lang="en-US" altLang="zh-CN" sz="28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    </a:t>
            </a:r>
            <a:r>
              <a:rPr lang="zh-CN" altLang="zh-CN" sz="28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建</a:t>
            </a:r>
            <a:r>
              <a:rPr lang="zh-CN" altLang="zh-CN" sz="28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立了中国历史上第一个君主专制中央集权的封建国家。</a:t>
            </a:r>
            <a:endParaRPr lang="zh-CN" altLang="zh-CN" sz="28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418315" y="616672"/>
            <a:ext cx="64764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/>
              <a:t>二、秦汉至隋唐时期的法律与教化</a:t>
            </a:r>
            <a:r>
              <a:rPr lang="en-US" altLang="zh-CN" sz="3200" b="1" smtClean="0"/>
              <a:t>: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5326521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18315" y="1201447"/>
            <a:ext cx="2354382" cy="397031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r>
              <a:rPr lang="en-US" altLang="zh-CN"/>
              <a:t>1</a:t>
            </a:r>
            <a:r>
              <a:rPr lang="zh-CN" altLang="en-US" smtClean="0"/>
              <a:t>、秦汉时期：</a:t>
            </a:r>
            <a:endParaRPr lang="en-US" altLang="zh-CN"/>
          </a:p>
          <a:p>
            <a:endParaRPr lang="en-US" altLang="zh-CN" smtClean="0"/>
          </a:p>
          <a:p>
            <a:endParaRPr lang="en-US" altLang="zh-CN"/>
          </a:p>
          <a:p>
            <a:endParaRPr lang="en-US" altLang="zh-CN" smtClean="0"/>
          </a:p>
          <a:p>
            <a:endParaRPr lang="en-US" altLang="zh-CN"/>
          </a:p>
          <a:p>
            <a:r>
              <a:rPr lang="en-US" altLang="zh-CN"/>
              <a:t>2</a:t>
            </a:r>
            <a:r>
              <a:rPr lang="zh-CN" altLang="en-US" smtClean="0"/>
              <a:t>、魏晋时期：</a:t>
            </a:r>
            <a:endParaRPr lang="en-US" altLang="zh-CN" smtClean="0"/>
          </a:p>
          <a:p>
            <a:endParaRPr lang="en-US" altLang="zh-CN"/>
          </a:p>
          <a:p>
            <a:r>
              <a:rPr lang="en-US" altLang="zh-CN"/>
              <a:t>3</a:t>
            </a:r>
            <a:r>
              <a:rPr lang="zh-CN" altLang="en-US" smtClean="0"/>
              <a:t>、唐朝时期：</a:t>
            </a:r>
            <a:endParaRPr lang="en-US" altLang="zh-CN"/>
          </a:p>
          <a:p>
            <a:endParaRPr lang="en-US" altLang="zh-CN"/>
          </a:p>
        </p:txBody>
      </p:sp>
      <p:sp>
        <p:nvSpPr>
          <p:cNvPr id="2" name="矩形 1"/>
          <p:cNvSpPr/>
          <p:nvPr/>
        </p:nvSpPr>
        <p:spPr>
          <a:xfrm>
            <a:off x="2066832" y="1246262"/>
            <a:ext cx="9655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 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秦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以法家思想治国，推动了律的编纂。商鞅在魏国李悝《法经》的基础上，“改法为律”。此后，历朝法典多以“律”命名。</a:t>
            </a:r>
            <a:endParaRPr lang="zh-CN" altLang="zh-CN" sz="24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2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汉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朝沿袭秦律，制成《九章律》。秦汉朝廷还会发布法律文告，称“令”。律和令都具有法律效力。</a:t>
            </a:r>
            <a:endParaRPr lang="zh-CN" altLang="zh-CN" sz="24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3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汉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朝律令后来变得繁乱庞杂，条目字数都很多。</a:t>
            </a:r>
            <a:endParaRPr lang="zh-CN" altLang="zh-CN" sz="2400" b="1" ker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37068" y="3354530"/>
            <a:ext cx="8915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魏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明帝减省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律令，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司马昭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主政时对《魏律》又进一步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减省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2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魏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晋时期，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律令儒家化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是最重要的变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化</a:t>
            </a:r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原因？   影响？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76629" y="4780025"/>
            <a:ext cx="218040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）法律：</a:t>
            </a:r>
            <a:endParaRPr lang="en-US" altLang="zh-CN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）教化：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01120" y="4504537"/>
            <a:ext cx="86613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唐初对律多次删减；   </a:t>
            </a:r>
            <a:endParaRPr lang="en-US" altLang="zh-CN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唐高宗：</a:t>
            </a:r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永徽律</a:t>
            </a:r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唐律疏议</a:t>
            </a:r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地位、影响</a:t>
            </a:r>
            <a:endParaRPr lang="zh-CN" altLang="en-US" sz="28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88049" y="5529395"/>
            <a:ext cx="81195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①《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大唐开元礼</a:t>
            </a:r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28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内容、地位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endParaRPr lang="en-US" altLang="zh-CN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推广魏晋以来重视家训的经验，强化基层教化。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2216" y="523220"/>
            <a:ext cx="11704985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zh-CN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2014</a:t>
            </a:r>
            <a:r>
              <a:rPr lang="zh-CN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年课表卷Ⅰ）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45.(15</a:t>
            </a:r>
            <a:r>
              <a:rPr lang="zh-CN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zh-CN" sz="2400" kern="1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西汉建立后，“约法三章”不再适应现实需要，新的法令条文不断增加，形成《九章律》。汉武帝时，《九章律》之外的“旁章科条”迅速增至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359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“章”，仅关于死罪的法律条文便有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1000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多条，“律令颇多，百有余万言”；具有法律意义的案例汇编越编越多，《春秋》一书所记史事在判案时也用作参考。三国魏初．沿用的“秦汉旧律”竟多选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906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卷，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770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余万宇，东汉以来马融、郑玄等儒学大师对法律的注释也具有法律效力。 魏晋时对法律进行了重大改革。大量行政法被编辑为“令”，由具体行政部门掌握。改定的新律以刑法为主体，共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篇、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620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条、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27600</a:t>
            </a:r>
            <a:r>
              <a:rPr lang="zh-CN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字，大大降低了官吏判案时任意引用法令条文的可能性。与汉代明显不同的是，新律不少条文突出上下尊卑，同罪而不同罚。</a:t>
            </a:r>
            <a:endParaRPr lang="zh-CN" altLang="zh-CN" sz="2400" b="1" kern="10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en-US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</a:t>
            </a:r>
            <a:r>
              <a:rPr lang="zh-CN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摘编自张晋藩总主编《中国法制通史》</a:t>
            </a:r>
            <a:endParaRPr lang="zh-CN" altLang="zh-CN" sz="2400" b="1" kern="1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lang="zh-CN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根据材料并结合所学知识，概括指出魏晋法律改革的主要特点。（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zh-CN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en-US" altLang="zh-CN" sz="2400" b="1" kern="10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en-US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en-US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en-US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根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据材料并结台所学知识，分别说明儒学对西汉、东汉、魏晋时期法律的影</a:t>
            </a:r>
            <a:r>
              <a:rPr lang="zh-CN" altLang="en-US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响</a:t>
            </a:r>
            <a:r>
              <a:rPr lang="zh-CN" altLang="en-US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7</a:t>
            </a:r>
            <a:r>
              <a:rPr lang="zh-CN" altLang="en-US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kern="10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41714" y="4824718"/>
            <a:ext cx="107859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）从现实需要出发；删繁就简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；刑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法与行政法规分离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突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出伦理犯罪。</a:t>
            </a:r>
            <a:endParaRPr lang="zh-CN" altLang="zh-CN" sz="2400" b="1" kern="10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）“独尊儒术”后儒家经典开始影响法律实施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东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汉时儒家学者深入影响法律条文的解释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魏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晋时期儒学理念法制化。</a:t>
            </a:r>
            <a:endParaRPr lang="zh-CN" altLang="zh-CN" sz="2400" b="1" kern="10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6964" y="526107"/>
            <a:ext cx="1170498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2017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年课表卷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Ш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44</a:t>
            </a:r>
            <a:r>
              <a:rPr lang="zh-CN" altLang="en-US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en-US" sz="2400" b="1" kern="1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zh-CN" altLang="en-US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材料   </a:t>
            </a:r>
            <a:r>
              <a:rPr lang="zh-CN" altLang="en-US" sz="2400" b="1" kern="10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周武帝时期制定的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大律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》“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凡二十五篇”，制罪“二十五等”，定罪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1537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条，“条流苛密，比于齐（北齐）法，烦而不要”、宣帝“更峻其法”，导致“上下愁怨”、“内外离心”。隋文帝取代北用建立隋朝，开皇初年两次“更定新律”，史谓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开皇律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400" b="1" kern="10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。隋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朝统治者鉴于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北齐律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》“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法令明审，科条简要”，将其作为制定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开皇律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的主要参考，并“采魏、晋刑典，下至齐、粱，沿革轻重，取其折衷”，成文“十二卷”。新律制罪二十等，度除“前代鞭刑及枭首”等“苛惨之法”，“以轻代重，化死为生”；定罪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500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条，删繁就简，比旧律减少死刑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81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条、流放刑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154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条、劳役刑等一千佘条。唐朝官修支书评价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开皇律</a:t>
            </a:r>
            <a:r>
              <a:rPr lang="en-US" altLang="zh-CN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》“</a:t>
            </a:r>
            <a:r>
              <a:rPr lang="zh-CN" altLang="en-US" sz="2400" b="1" kern="1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刑网简要，疏而不失”。</a:t>
            </a:r>
            <a:endParaRPr lang="zh-CN" altLang="en-US" sz="2400" b="1" kern="10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       </a:t>
            </a:r>
            <a:r>
              <a:rPr lang="en-US" altLang="zh-CN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据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隋书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endParaRPr lang="en-US" altLang="zh-CN" sz="2400" b="1" kern="1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）根据材料，概括隋代法律制度改革的特点。（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7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zh-CN" altLang="en-US" sz="24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en-US" altLang="zh-CN" sz="2400" b="1" kern="10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ts val="2500"/>
              </a:lnSpc>
              <a:spcAft>
                <a:spcPct val="0"/>
              </a:spcAft>
            </a:pP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）根据材料井结合所学知识，简析隋代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开皇律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制定的意义。（</a:t>
            </a:r>
            <a:r>
              <a:rPr lang="en-US" altLang="zh-CN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24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en-US" sz="2400" b="1" kern="1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7931" y="4775362"/>
            <a:ext cx="11105811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2885" indent="-133350" algn="just">
              <a:lnSpc>
                <a:spcPts val="28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）改变了北周的严刑峻法，减轻刑罚</a:t>
            </a:r>
            <a:r>
              <a:rPr lang="zh-CN" altLang="zh-CN" sz="28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en-US" altLang="zh-CN" sz="2800" b="1" kern="10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22885" indent="-133350" algn="just">
              <a:lnSpc>
                <a:spcPts val="28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zh-CN" altLang="zh-CN" sz="28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对</a:t>
            </a:r>
            <a:r>
              <a:rPr lang="zh-CN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之前的法律兼收并蓄、择善而从；法律条文简要而不繁琐。  </a:t>
            </a:r>
            <a:r>
              <a:rPr lang="en-US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lang="en-US" altLang="zh-CN" sz="2800" b="1" kern="10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22885" indent="-133350" algn="just">
              <a:lnSpc>
                <a:spcPts val="2800"/>
              </a:lnSpc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）总结和发展了前代历法的经验；提高了法律的文明程度</a:t>
            </a:r>
            <a:r>
              <a:rPr lang="zh-CN" altLang="zh-CN" sz="28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en-US" altLang="zh-CN" sz="2800" b="1" kern="10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22885" indent="-133350" algn="just">
              <a:lnSpc>
                <a:spcPts val="28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zh-CN" altLang="zh-CN" sz="2800" b="1" kern="10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zh-CN" altLang="zh-CN" sz="2800" b="1" kern="10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隋朝发展与强盛提供保障；为后世法制建设提供有益的借鉴。</a:t>
            </a:r>
            <a:endParaRPr lang="zh-CN" altLang="zh-CN" sz="2800" b="1" kern="10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59322" y="587175"/>
            <a:ext cx="6750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/>
              <a:t>三、宋元至明清时期的法律与教化：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18315" y="1201447"/>
            <a:ext cx="1793943" cy="310854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r>
              <a:rPr lang="en-US" altLang="zh-CN"/>
              <a:t>1</a:t>
            </a:r>
            <a:r>
              <a:rPr lang="zh-CN" altLang="en-US" smtClean="0"/>
              <a:t>、</a:t>
            </a:r>
            <a:r>
              <a:rPr lang="zh-CN" altLang="en-US"/>
              <a:t>法律</a:t>
            </a:r>
            <a:r>
              <a:rPr lang="zh-CN" altLang="en-US" smtClean="0"/>
              <a:t>：</a:t>
            </a:r>
            <a:endParaRPr lang="en-US" altLang="zh-CN"/>
          </a:p>
          <a:p>
            <a:endParaRPr lang="en-US" altLang="zh-CN" smtClean="0"/>
          </a:p>
          <a:p>
            <a:endParaRPr lang="en-US" altLang="zh-CN"/>
          </a:p>
          <a:p>
            <a:endParaRPr lang="en-US" altLang="zh-CN" smtClean="0"/>
          </a:p>
          <a:p>
            <a:endParaRPr lang="en-US" altLang="zh-CN"/>
          </a:p>
          <a:p>
            <a:r>
              <a:rPr lang="en-US" altLang="zh-CN"/>
              <a:t>2</a:t>
            </a:r>
            <a:r>
              <a:rPr lang="zh-CN" altLang="en-US" smtClean="0"/>
              <a:t>、教化：</a:t>
            </a:r>
            <a:endParaRPr lang="en-US" altLang="zh-CN"/>
          </a:p>
          <a:p>
            <a:endParaRPr lang="en-US" altLang="zh-CN"/>
          </a:p>
        </p:txBody>
      </p:sp>
      <p:sp>
        <p:nvSpPr>
          <p:cNvPr id="2" name="矩形 1"/>
          <p:cNvSpPr/>
          <p:nvPr/>
        </p:nvSpPr>
        <p:spPr>
          <a:xfrm>
            <a:off x="1922143" y="1171950"/>
            <a:ext cx="100830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</a:t>
            </a:r>
            <a:r>
              <a:rPr lang="zh-CN" altLang="zh-CN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</a:t>
            </a: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基本沿用唐朝法律体系，制定法律多以唐律为蓝本（《天圣令》）。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</a:t>
            </a:r>
            <a:r>
              <a:rPr lang="zh-CN" altLang="zh-CN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</a:t>
            </a: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对唐宋法律整体上弃而不用，在司法实践中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却广</a:t>
            </a: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泛援引唐律。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</a:t>
            </a:r>
            <a:r>
              <a:rPr lang="zh-CN" altLang="zh-CN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</a:t>
            </a: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以唐律为蓝本制定《大明律》，在司法实践中又特别重视“例”，曾数次重修《问刑条例》，而最后一次重修采取“律为正文，例为附注”的形式，开创了律例合编的体例。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</a:t>
            </a:r>
            <a:r>
              <a:rPr lang="zh-CN" altLang="zh-CN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</a:t>
            </a: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法典沿袭《大明律》，同样非常重视例，制定了《大清律例》。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59322" y="587175"/>
            <a:ext cx="6750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/>
              <a:t>三、宋元至明清时期的法律与教化：</a:t>
            </a:r>
            <a:endParaRPr lang="en-US" altLang="zh-CN" sz="32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18315" y="1201447"/>
            <a:ext cx="1793943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r>
              <a:rPr lang="en-US" altLang="zh-CN"/>
              <a:t>1</a:t>
            </a:r>
            <a:r>
              <a:rPr lang="zh-CN" altLang="en-US" smtClean="0"/>
              <a:t>、</a:t>
            </a:r>
            <a:r>
              <a:rPr lang="zh-CN" altLang="en-US"/>
              <a:t>法律</a:t>
            </a:r>
            <a:r>
              <a:rPr lang="zh-CN" altLang="en-US" smtClean="0"/>
              <a:t>：</a:t>
            </a:r>
            <a:endParaRPr lang="en-US" altLang="zh-CN"/>
          </a:p>
          <a:p>
            <a:r>
              <a:rPr lang="en-US" altLang="zh-CN"/>
              <a:t>2</a:t>
            </a:r>
            <a:r>
              <a:rPr lang="zh-CN" altLang="en-US" smtClean="0"/>
              <a:t>、教化：</a:t>
            </a:r>
            <a:endParaRPr lang="en-US" altLang="zh-CN"/>
          </a:p>
          <a:p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2085541" y="1223907"/>
            <a:ext cx="5024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宋朝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元朝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明朝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清朝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86516" y="2036964"/>
            <a:ext cx="10776219" cy="4520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宋朝儒学开始向基层渗透，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并发展出理学。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南宋后期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通过授徒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家训之中。朱熹的《家礼》和《小学》也成为家庭和幼童的行为规范。</a:t>
            </a:r>
            <a:endParaRPr lang="zh-CN" altLang="zh-CN" sz="24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</a:t>
            </a:r>
            <a:r>
              <a:rPr lang="zh-CN" altLang="zh-CN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朝以后，儒学士人投身基层教化，以乡约教化乡里。</a:t>
            </a: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北宋吕大钧兄弟是乡约的创造者。吕大钧撰写的《吕氏乡约》，是儒学士人教化乡里的范本。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</a:t>
            </a:r>
            <a:r>
              <a:rPr lang="zh-CN" altLang="zh-CN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朝后期，乡约改而宣讲明太祖朱元璋的“六谕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”。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六谕主劝谕，但也有禁约成分，使乡约逐渐带有强制力。明朝儒学士人常常引用《大明律》来解释六谕，不遵乡约的百姓要受族规、乡约处罚，甚至被递解官府治罪。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</a:t>
            </a:r>
            <a:r>
              <a:rPr lang="zh-CN" altLang="zh-CN" sz="24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朝乡约基本延续了明朝的模式</a:t>
            </a:r>
            <a:r>
              <a:rPr lang="zh-CN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，但</a:t>
            </a: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宣讲内容变成了康熙帝的“圣谕十六条”和雍正帝《圣谕广训》，宣讲时也常常引用《大清律例》。原本由儒学士人发起教化百姓的乡约，经政府利用和推广而具有约束力，并与法律合流。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68606" y="649376"/>
            <a:ext cx="11385860" cy="5823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2018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年课表卷Ⅰ）</a:t>
            </a: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41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．阅读材料，完成下列要求。（</a:t>
            </a: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25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1400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ts val="3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中国基层社会治理历史悠久。改革开放以后，村民自治成为中国亿万农民的伟大创造。</a:t>
            </a:r>
            <a:endParaRPr lang="zh-CN" altLang="zh-CN" sz="1400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82270">
              <a:lnSpc>
                <a:spcPts val="3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材料一  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宋代一些地方实行乡约制度。其功能主要是扬善惩恶，制定规约进行道德教化，并建立民间组织和相关的赏罚制度，明清时期，宣讲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圣谕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成为乡约最重要的内容。当时，由地方官吏广泛推行乡约制度，设立乡约组织，每月召集百姓宣讲、教化。康熙九年颁布了乡约组织必须宣讲的《上谕十六条》，内容包含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重农桑以足衣食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”“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训子弟以禁非为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等。 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en-US" altLang="zh-CN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据杨开道《中国乡约制度》等</a:t>
            </a:r>
            <a:endParaRPr lang="zh-CN" altLang="zh-CN" sz="14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82270">
              <a:lnSpc>
                <a:spcPts val="3000"/>
              </a:lnSpc>
            </a:pP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材料二  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清末，时人认为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地方自治者，为今世界立国之基础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于救亡之事，至为切要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1909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年，清政府颁布《城镇乡地方自治章程》，地方自治大致按行政区划分城镇和乡两级，设立议事会为议决机关，议员由选民互选充任。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                     ——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据张海鹏主编《中国近代通史》</a:t>
            </a:r>
            <a:endParaRPr lang="zh-CN" altLang="zh-CN" sz="1400" b="1" kern="10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82270">
              <a:lnSpc>
                <a:spcPts val="3000"/>
              </a:lnSpc>
            </a:pP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材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料三 </a:t>
            </a:r>
            <a:r>
              <a:rPr lang="en-US" altLang="zh-CN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80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年代后，村民自治迅速发展，到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1997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年底，全国共有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91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万个村民委员会的村干部由村民直接选举产生，大部分农村有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90%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以上的选民参加了选举。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1998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年颁布了《中华人民共和国村民委员会组织法》，村民委员会是我国农村基层社会的群众自治组织。 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   ——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据郭德宏等主编《中华人民共和国专题史稿》</a:t>
            </a:r>
            <a:endParaRPr lang="zh-CN" altLang="zh-CN" sz="1400" b="1" kern="10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>
              <a:lnSpc>
                <a:spcPts val="3000"/>
              </a:lnSpc>
            </a:pPr>
            <a:r>
              <a:rPr lang="zh-CN" altLang="en-US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根据材料一并结合所学知识，概括宋代到明清时期乡约制度的变化，并说明乡约制度的积极作用。（</a:t>
            </a:r>
            <a:r>
              <a:rPr lang="en-US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12</a:t>
            </a: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en-US" altLang="zh-CN" b="1" kern="0" smtClean="0"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zh-CN" altLang="en-US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）根据材料二并结合所学知识，简述清末城镇乡地方自治的历史背景。（</a:t>
            </a: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9</a:t>
            </a:r>
            <a:r>
              <a:rPr lang="zh-CN" altLang="en-US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en-US" altLang="zh-CN" b="1" kern="0"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zh-CN" altLang="en-US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）根据材料三并结合所学知识，说明村民自治的意义。（</a:t>
            </a: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b="1" kern="0"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8338" y="701254"/>
            <a:ext cx="1135037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）变化：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宋以道德教化为主，明清增加了宣讲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圣谕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的内容；（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分）乡约组织从民间自发建立到由地方官吏推动设立。（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b="1" kern="1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32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32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积</a:t>
            </a:r>
            <a:r>
              <a:rPr lang="zh-CN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极作用：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有利于维护社会秩序，加强基层社会治理；（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分）有利于发展生产；（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分）促进了儒家文化和传统道德的传播。（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b="1" kern="1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32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en-US" sz="32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历史背景：</a:t>
            </a:r>
            <a:r>
              <a:rPr lang="zh-CN" altLang="zh-CN" sz="3200" b="1" kern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内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忧外患；（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分）西方民主思想传播；（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分）清末新政，改革政治制度。（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b="1" kern="1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2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en-US" sz="32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意义：</a:t>
            </a:r>
            <a:r>
              <a:rPr lang="zh-CN" altLang="zh-CN" sz="3200" b="1" kern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乡村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治理的创新，国家治理体系的健全；推动基层民主，促进社会主义政治文明；改革基层社会治理制度，适应社会主义建设的要求。（每项</a:t>
            </a:r>
            <a:r>
              <a:rPr lang="en-US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分，答出其中两项即可得满分，本小题总分不得超</a:t>
            </a:r>
            <a:r>
              <a:rPr lang="zh-CN" altLang="zh-CN" sz="3200" b="1" kern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过</a:t>
            </a:r>
            <a:r>
              <a:rPr lang="zh-CN" altLang="en-US" sz="3200" b="1" kern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200" b="1" kern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3200" b="1" ker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b="1" kern="100"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课堂小结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课  中国古代的法治与礼教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880633" y="592625"/>
            <a:ext cx="1110761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lvl="0" algn="l">
              <a:lnSpc>
                <a:spcPct val="100000"/>
              </a:lnSpc>
            </a:pPr>
            <a:r>
              <a:rPr lang="zh-CN" altLang="en-US">
                <a:ln>
                  <a:noFill/>
                </a:ln>
                <a:solidFill>
                  <a:prstClr val="black"/>
                </a:solidFill>
                <a:effectLst/>
              </a:rPr>
              <a:t>第</a:t>
            </a:r>
            <a:r>
              <a:rPr lang="en-US" altLang="zh-CN">
                <a:ln>
                  <a:noFill/>
                </a:ln>
                <a:solidFill>
                  <a:prstClr val="black"/>
                </a:solidFill>
                <a:effectLst/>
              </a:rPr>
              <a:t>7</a:t>
            </a:r>
            <a:r>
              <a:rPr lang="zh-CN" altLang="en-US">
                <a:ln>
                  <a:noFill/>
                </a:ln>
                <a:solidFill>
                  <a:prstClr val="black"/>
                </a:solidFill>
                <a:effectLst/>
              </a:rPr>
              <a:t>课  中国古代的法治与礼教</a:t>
            </a:r>
            <a:endParaRPr lang="zh-CN" altLang="zh-CN" b="0">
              <a:ln>
                <a:noFill/>
              </a:ln>
              <a:solidFill>
                <a:prstClr val="black"/>
              </a:solidFill>
              <a:effectLst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7776" y="1249098"/>
            <a:ext cx="592982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/>
              <a:t>一</a:t>
            </a:r>
            <a:r>
              <a:rPr lang="zh-CN" altLang="en-US" sz="2800" b="1" smtClean="0"/>
              <a:t>、先秦时期的德治与法治</a:t>
            </a:r>
            <a:r>
              <a:rPr lang="zh-CN" altLang="zh-CN" sz="2800" b="1" smtClean="0"/>
              <a:t>：</a:t>
            </a:r>
            <a:endParaRPr lang="en-US" altLang="zh-CN" sz="2800" b="1" smtClean="0"/>
          </a:p>
          <a:p>
            <a:endParaRPr lang="en-US" altLang="zh-CN" sz="2800" b="1" smtClean="0"/>
          </a:p>
          <a:p>
            <a:endParaRPr lang="en-US" altLang="zh-CN" sz="2800" smtClean="0"/>
          </a:p>
          <a:p>
            <a:r>
              <a:rPr lang="zh-CN" altLang="en-US" sz="2800" b="1" smtClean="0"/>
              <a:t>二、秦汉至隋唐时期的法律与教化</a:t>
            </a:r>
            <a:r>
              <a:rPr lang="en-US" altLang="zh-CN" sz="2800" b="1" smtClean="0"/>
              <a:t>:</a:t>
            </a:r>
            <a:endParaRPr lang="en-US" altLang="zh-CN" sz="2800" b="1" smtClean="0"/>
          </a:p>
          <a:p>
            <a:endParaRPr lang="en-US" altLang="zh-CN" sz="2800" b="1" smtClean="0"/>
          </a:p>
          <a:p>
            <a:endParaRPr lang="en-US" altLang="zh-CN" sz="2800" b="1" smtClean="0"/>
          </a:p>
          <a:p>
            <a:endParaRPr lang="en-US" altLang="zh-CN" sz="2800" b="1"/>
          </a:p>
          <a:p>
            <a:endParaRPr lang="en-US" altLang="zh-CN" sz="2800" b="1" smtClean="0"/>
          </a:p>
          <a:p>
            <a:r>
              <a:rPr lang="zh-CN" altLang="en-US" sz="2800" b="1" smtClean="0"/>
              <a:t>三、宋元至明清时期的法律与教化：</a:t>
            </a:r>
            <a:endParaRPr lang="en-US" altLang="zh-CN" sz="2800" b="1" smtClean="0"/>
          </a:p>
        </p:txBody>
      </p:sp>
      <p:sp>
        <p:nvSpPr>
          <p:cNvPr id="6" name="文本框 5"/>
          <p:cNvSpPr txBox="1"/>
          <p:nvPr/>
        </p:nvSpPr>
        <p:spPr>
          <a:xfrm>
            <a:off x="698772" y="1685717"/>
            <a:ext cx="11537664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r>
              <a:rPr lang="en-US" altLang="zh-CN"/>
              <a:t>1</a:t>
            </a:r>
            <a:r>
              <a:rPr lang="zh-CN" altLang="en-US"/>
              <a:t>、夏商时期</a:t>
            </a:r>
            <a:r>
              <a:rPr lang="zh-CN" altLang="en-US" smtClean="0"/>
              <a:t>：               </a:t>
            </a:r>
            <a:r>
              <a:rPr lang="en-US" altLang="zh-CN" smtClean="0"/>
              <a:t>2</a:t>
            </a:r>
            <a:r>
              <a:rPr lang="zh-CN" altLang="en-US" smtClean="0"/>
              <a:t>、</a:t>
            </a:r>
            <a:r>
              <a:rPr lang="zh-CN" altLang="en-US"/>
              <a:t>西周时期</a:t>
            </a:r>
            <a:r>
              <a:rPr lang="zh-CN" altLang="en-US" smtClean="0"/>
              <a:t>：</a:t>
            </a:r>
            <a:r>
              <a:rPr lang="en-US" altLang="zh-CN" smtClean="0"/>
              <a:t>             3</a:t>
            </a:r>
            <a:r>
              <a:rPr lang="zh-CN" altLang="en-US"/>
              <a:t>、东周时期</a:t>
            </a:r>
            <a:r>
              <a:rPr lang="zh-CN" altLang="en-US" smtClean="0"/>
              <a:t>：</a:t>
            </a:r>
            <a:endParaRPr lang="en-US" altLang="zh-CN" smtClean="0"/>
          </a:p>
          <a:p>
            <a:r>
              <a:rPr lang="en-US" altLang="zh-CN" smtClean="0"/>
              <a:t>4</a:t>
            </a:r>
            <a:r>
              <a:rPr lang="zh-CN" altLang="en-US"/>
              <a:t>、早期国家的法律</a:t>
            </a:r>
            <a:r>
              <a:rPr lang="zh-CN" altLang="en-US" smtClean="0"/>
              <a:t>：</a:t>
            </a:r>
            <a:r>
              <a:rPr lang="en-US" altLang="zh-CN" smtClean="0"/>
              <a:t>  5</a:t>
            </a:r>
            <a:r>
              <a:rPr lang="zh-CN" altLang="en-US"/>
              <a:t>、春秋战国德治与法治之</a:t>
            </a:r>
            <a:r>
              <a:rPr lang="zh-CN" altLang="en-US" smtClean="0"/>
              <a:t>争：（</a:t>
            </a:r>
            <a:r>
              <a:rPr lang="en-US" altLang="zh-CN" smtClean="0"/>
              <a:t>1</a:t>
            </a:r>
            <a:r>
              <a:rPr lang="zh-CN" altLang="en-US" smtClean="0"/>
              <a:t>）</a:t>
            </a:r>
            <a:r>
              <a:rPr lang="en-US" altLang="zh-CN" smtClean="0"/>
              <a:t>—</a:t>
            </a:r>
            <a:r>
              <a:rPr lang="zh-CN" altLang="en-US" smtClean="0"/>
              <a:t>（</a:t>
            </a:r>
            <a:r>
              <a:rPr lang="en-US" altLang="zh-CN" smtClean="0"/>
              <a:t>4</a:t>
            </a:r>
            <a:r>
              <a:rPr lang="zh-CN" altLang="en-US" smtClean="0"/>
              <a:t>）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98772" y="2964877"/>
            <a:ext cx="7383344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r>
              <a:rPr lang="en-US" altLang="zh-CN"/>
              <a:t>1</a:t>
            </a:r>
            <a:r>
              <a:rPr lang="zh-CN" altLang="en-US" smtClean="0"/>
              <a:t>、秦汉时期</a:t>
            </a:r>
            <a:r>
              <a:rPr lang="zh-CN" altLang="en-US" sz="2400" smtClean="0">
                <a:solidFill>
                  <a:srgbClr val="FF0000"/>
                </a:solidFill>
                <a:sym typeface="Wingdings" panose="05000000000000000000" pitchFamily="2" charset="2"/>
              </a:rPr>
              <a:t>：（</a:t>
            </a:r>
            <a:r>
              <a:rPr lang="en-US" altLang="zh-CN" sz="2400" smtClean="0">
                <a:solidFill>
                  <a:srgbClr val="FF0000"/>
                </a:solidFill>
                <a:sym typeface="Wingdings" panose="05000000000000000000" pitchFamily="2" charset="2"/>
              </a:rPr>
              <a:t>1</a:t>
            </a:r>
            <a:r>
              <a:rPr lang="zh-CN" altLang="en-US" sz="2400" smtClean="0">
                <a:solidFill>
                  <a:srgbClr val="FF0000"/>
                </a:solidFill>
                <a:sym typeface="Wingdings" panose="05000000000000000000" pitchFamily="2" charset="2"/>
              </a:rPr>
              <a:t>）（</a:t>
            </a:r>
            <a:r>
              <a:rPr lang="en-US" altLang="zh-CN" sz="2400" smtClean="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2400" smtClean="0">
                <a:solidFill>
                  <a:srgbClr val="FF0000"/>
                </a:solidFill>
                <a:sym typeface="Wingdings" panose="05000000000000000000" pitchFamily="2" charset="2"/>
              </a:rPr>
              <a:t>）（</a:t>
            </a:r>
            <a:r>
              <a:rPr lang="en-US" altLang="zh-CN" sz="2400" smtClean="0">
                <a:solidFill>
                  <a:srgbClr val="FF0000"/>
                </a:solidFill>
                <a:sym typeface="Wingdings" panose="05000000000000000000" pitchFamily="2" charset="2"/>
              </a:rPr>
              <a:t>3</a:t>
            </a:r>
            <a:r>
              <a:rPr lang="zh-CN" altLang="en-US" sz="2400" smtClean="0">
                <a:solidFill>
                  <a:srgbClr val="FF0000"/>
                </a:solidFill>
                <a:sym typeface="Wingdings" panose="05000000000000000000" pitchFamily="2" charset="2"/>
              </a:rPr>
              <a:t>）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en-US" altLang="zh-CN" smtClean="0"/>
              <a:t>2</a:t>
            </a:r>
            <a:r>
              <a:rPr lang="zh-CN" altLang="en-US" smtClean="0"/>
              <a:t>、魏晋时期：</a:t>
            </a:r>
            <a:endParaRPr lang="en-US" altLang="zh-CN" smtClean="0"/>
          </a:p>
          <a:p>
            <a:r>
              <a:rPr lang="en-US" altLang="zh-CN" smtClean="0"/>
              <a:t>3</a:t>
            </a:r>
            <a:r>
              <a:rPr lang="zh-CN" altLang="en-US" smtClean="0"/>
              <a:t>、唐朝时期：</a:t>
            </a:r>
            <a:endParaRPr lang="en-US" altLang="zh-CN"/>
          </a:p>
          <a:p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3009047" y="3429582"/>
            <a:ext cx="891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减省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2</a:t>
            </a:r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律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令儒家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化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：原因？   影响？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989703" y="3850008"/>
            <a:ext cx="18870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）法律：</a:t>
            </a:r>
            <a:endParaRPr lang="en-US" altLang="zh-CN" sz="24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）教化：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05695" y="3855903"/>
            <a:ext cx="5910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删减；   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②《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唐律疏议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地位、影响</a:t>
            </a:r>
            <a:endParaRPr lang="zh-CN" altLang="en-US" sz="24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05695" y="4256734"/>
            <a:ext cx="74574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①《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大唐开元礼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内容、地位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强化基层教化。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8456" y="5348821"/>
            <a:ext cx="1793943" cy="10541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defRPr>
            </a:lvl1pPr>
          </a:lstStyle>
          <a:p>
            <a:pPr>
              <a:lnSpc>
                <a:spcPts val="2500"/>
              </a:lnSpc>
            </a:pPr>
            <a:r>
              <a:rPr lang="en-US" altLang="zh-CN"/>
              <a:t>1</a:t>
            </a:r>
            <a:r>
              <a:rPr lang="zh-CN" altLang="en-US" smtClean="0"/>
              <a:t>、</a:t>
            </a:r>
            <a:r>
              <a:rPr lang="zh-CN" altLang="en-US"/>
              <a:t>法律</a:t>
            </a:r>
            <a:r>
              <a:rPr lang="zh-CN" altLang="en-US" smtClean="0"/>
              <a:t>：</a:t>
            </a:r>
            <a:endParaRPr lang="en-US" altLang="zh-CN" smtClean="0"/>
          </a:p>
          <a:p>
            <a:pPr>
              <a:lnSpc>
                <a:spcPts val="2500"/>
              </a:lnSpc>
            </a:pPr>
            <a:endParaRPr lang="en-US" altLang="zh-CN"/>
          </a:p>
          <a:p>
            <a:pPr>
              <a:lnSpc>
                <a:spcPts val="2500"/>
              </a:lnSpc>
            </a:pPr>
            <a:r>
              <a:rPr lang="en-US" altLang="zh-CN"/>
              <a:t>2</a:t>
            </a:r>
            <a:r>
              <a:rPr lang="zh-CN" altLang="en-US" smtClean="0"/>
              <a:t>、教化：</a:t>
            </a:r>
            <a:endParaRPr lang="en-US" altLang="zh-CN"/>
          </a:p>
        </p:txBody>
      </p:sp>
      <p:sp>
        <p:nvSpPr>
          <p:cNvPr id="17" name="矩形 16"/>
          <p:cNvSpPr/>
          <p:nvPr/>
        </p:nvSpPr>
        <p:spPr>
          <a:xfrm>
            <a:off x="2278447" y="5219416"/>
            <a:ext cx="5024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宋朝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元朝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明朝</a:t>
            </a:r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清朝</a:t>
            </a:r>
            <a:endParaRPr lang="zh-CN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78447" y="5590974"/>
            <a:ext cx="9720786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宋朝儒学开始向基层渗透，并发展出理学。</a:t>
            </a:r>
            <a:r>
              <a:rPr lang="en-US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</a:t>
            </a:r>
            <a:r>
              <a:rPr lang="zh-CN" altLang="zh-CN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朝以后，儒学士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人，</a:t>
            </a:r>
            <a:r>
              <a:rPr lang="zh-CN" altLang="zh-CN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以乡约教化乡里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</a:t>
            </a:r>
            <a:r>
              <a:rPr lang="zh-CN" altLang="zh-CN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朝后期，乡约改而宣讲明太祖朱元璋的“六谕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”。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</a:t>
            </a:r>
            <a:r>
              <a:rPr lang="zh-CN" altLang="zh-CN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朝乡</a:t>
            </a:r>
            <a:r>
              <a:rPr lang="zh-CN" altLang="zh-CN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约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：内容、宣讲主体等特点。</a:t>
            </a:r>
            <a:endParaRPr lang="zh-CN" altLang="zh-CN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7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8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137</Paragraphs>
  <Slides>13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baseType="lpstr" size="25">
      <vt:lpstr>Arial</vt:lpstr>
      <vt:lpstr>微软雅黑</vt:lpstr>
      <vt:lpstr>黑体</vt:lpstr>
      <vt:lpstr>宋体</vt:lpstr>
      <vt:lpstr>Times New Roman</vt:lpstr>
      <vt:lpstr>等线 Light</vt:lpstr>
      <vt:lpstr>等线</vt:lpstr>
      <vt:lpstr>Calibri</vt:lpstr>
      <vt:lpstr>Calibri Light</vt:lpstr>
      <vt:lpstr>Songti SC</vt:lpstr>
      <vt:lpstr>Wingdings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2021-01-06T09:56:51.334</cp:lastPrinted>
  <dcterms:created xsi:type="dcterms:W3CDTF">2021-01-06T09:56:51Z</dcterms:created>
  <dcterms:modified xsi:type="dcterms:W3CDTF">2021-01-06T01:56:51Z</dcterms:modified>
</cp:coreProperties>
</file>