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Default Extension="png" ContentType="image/png"/>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Java 20.11-->
<p:presentation xmlns:r="http://schemas.openxmlformats.org/officeDocument/2006/relationships" xmlns:a="http://schemas.openxmlformats.org/drawingml/2006/main" xmlns:p="http://schemas.openxmlformats.org/presentationml/2006/main">
  <p:sldMasterIdLst>
    <p:sldMasterId id="2147483648" r:id="rId1"/>
  </p:sldMasterIdLst>
  <p:sldIdLst>
    <p:sldId id="330" r:id="rId2"/>
    <p:sldId id="416" r:id="rId3"/>
    <p:sldId id="331" r:id="rId4"/>
    <p:sldId id="262" r:id="rId5"/>
    <p:sldId id="264" r:id="rId6"/>
    <p:sldId id="439" r:id="rId7"/>
    <p:sldId id="339" r:id="rId8"/>
    <p:sldId id="347" r:id="rId9"/>
    <p:sldId id="440" r:id="rId10"/>
    <p:sldId id="441" r:id="rId11"/>
    <p:sldId id="442" r:id="rId12"/>
    <p:sldId id="443" r:id="rId13"/>
    <p:sldId id="444" r:id="rId14"/>
    <p:sldId id="445" r:id="rId15"/>
    <p:sldId id="446" r:id="rId16"/>
    <p:sldId id="458" r:id="rId17"/>
    <p:sldId id="459" r:id="rId18"/>
    <p:sldId id="338" r:id="rId19"/>
    <p:sldId id="280" r:id="rId20"/>
    <p:sldId id="447" r:id="rId21"/>
    <p:sldId id="448" r:id="rId22"/>
    <p:sldId id="449" r:id="rId23"/>
    <p:sldId id="450" r:id="rId24"/>
    <p:sldId id="451" r:id="rId25"/>
    <p:sldId id="452" r:id="rId26"/>
    <p:sldId id="453" r:id="rId27"/>
    <p:sldId id="454" r:id="rId28"/>
    <p:sldId id="455" r:id="rId29"/>
    <p:sldId id="456" r:id="rId30"/>
    <p:sldId id="460" r:id="rId31"/>
    <p:sldId id="461" r:id="rId32"/>
    <p:sldId id="462" r:id="rId33"/>
    <p:sldId id="463" r:id="rId34"/>
    <p:sldId id="333" r:id="rId35"/>
    <p:sldId id="334" r:id="rId36"/>
    <p:sldId id="335" r:id="rId37"/>
  </p:sldIdLst>
  <p:sldSz cx="12190095" cy="6858000"/>
  <p:notesSz cx="6858000" cy="9144000"/>
  <p:custDataLst>
    <p:tags r:id="rId3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r="http://schemas.openxmlformats.org/officeDocument/2006/relationships" xmlns:a="http://schemas.openxmlformats.org/drawingml/2006/main"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 uri="{1BD7E111-0CB8-44D6-8891-C1BB2F81B7CC}">
      <p1710:readonlyRecommended xmlns:p1710="http://schemas.microsoft.com/office/powerpoint/2017/10/main" val="0"/>
    </p:ext>
  </p:extLst>
</p:presentationPr>
</file>

<file path=ppt/tableStyles.xml><?xml version="1.0" encoding="utf-8"?>
<a:tblStyleLst xmlns:r="http://schemas.openxmlformats.org/officeDocument/2006/relationships"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p:normalViewPr>
  <p:slideViewPr>
    <p:cSldViewPr>
      <p:cViewPr varScale="1">
        <p:scale>
          <a:sx n="108" d="100"/>
          <a:sy n="108" d="100"/>
        </p:scale>
        <p:origin x="-558" y="-84"/>
      </p:cViewPr>
      <p:guideLst>
        <p:guide orient="horz" pos="2160"/>
        <p:guide pos="3840"/>
      </p:guideLst>
    </p:cSldViewPr>
  </p:slideViewPr>
  <p:notesTextViewPr>
    <p:cViewPr>
      <p:scale>
        <a:sx n="1" d="1"/>
        <a:sy n="1" d="1"/>
      </p:scale>
      <p:origin x="0" y="0"/>
    </p:cViewPr>
  </p:notesTextViewPr>
  <p:sorterViewPr>
    <p:cViewPr>
      <p:scale>
        <a:sx n="100" d="100"/>
        <a:sy n="100" d="100"/>
      </p:scale>
      <p:origin x="0" y="5412"/>
    </p:cViewPr>
  </p:sorterViewPr>
  <p:notesViewPr>
    <p:cSldViewPr>
      <p:cViewPr>
        <p:scale>
          <a:sx n="1" d="100"/>
          <a:sy n="1" d="100"/>
        </p:scale>
        <p:origin x="0" y="0"/>
      </p:cViewPr>
    </p:cSldViewPr>
  </p:notesViewPr>
  <p:gridSpacing cx="72008" cy="72008"/>
</p:viewPr>
</file>

<file path=ppt/_rels/presentation.xml.rels>&#65279;<?xml version="1.0" encoding="utf-8" standalone="yes"?><Relationships xmlns="http://schemas.openxmlformats.org/package/2006/relationships"><Relationship Id="rId1" Type="http://schemas.openxmlformats.org/officeDocument/2006/relationships/slideMaster" Target="slideMasters/slideMaster1.xml" /><Relationship Id="rId10" Type="http://schemas.openxmlformats.org/officeDocument/2006/relationships/slide" Target="slides/slide9.xml" /><Relationship Id="rId11" Type="http://schemas.openxmlformats.org/officeDocument/2006/relationships/slide" Target="slides/slide10.xml" /><Relationship Id="rId12" Type="http://schemas.openxmlformats.org/officeDocument/2006/relationships/slide" Target="slides/slide11.xml" /><Relationship Id="rId13" Type="http://schemas.openxmlformats.org/officeDocument/2006/relationships/slide" Target="slides/slide12.xml" /><Relationship Id="rId14" Type="http://schemas.openxmlformats.org/officeDocument/2006/relationships/slide" Target="slides/slide13.xml" /><Relationship Id="rId15" Type="http://schemas.openxmlformats.org/officeDocument/2006/relationships/slide" Target="slides/slide14.xml" /><Relationship Id="rId16" Type="http://schemas.openxmlformats.org/officeDocument/2006/relationships/slide" Target="slides/slide15.xml" /><Relationship Id="rId17" Type="http://schemas.openxmlformats.org/officeDocument/2006/relationships/slide" Target="slides/slide16.xml" /><Relationship Id="rId18" Type="http://schemas.openxmlformats.org/officeDocument/2006/relationships/slide" Target="slides/slide17.xml" /><Relationship Id="rId19" Type="http://schemas.openxmlformats.org/officeDocument/2006/relationships/slide" Target="slides/slide18.xml" /><Relationship Id="rId2" Type="http://schemas.openxmlformats.org/officeDocument/2006/relationships/slide" Target="slides/slide1.xml" /><Relationship Id="rId20" Type="http://schemas.openxmlformats.org/officeDocument/2006/relationships/slide" Target="slides/slide19.xml" /><Relationship Id="rId21" Type="http://schemas.openxmlformats.org/officeDocument/2006/relationships/slide" Target="slides/slide20.xml" /><Relationship Id="rId22" Type="http://schemas.openxmlformats.org/officeDocument/2006/relationships/slide" Target="slides/slide21.xml" /><Relationship Id="rId23" Type="http://schemas.openxmlformats.org/officeDocument/2006/relationships/slide" Target="slides/slide22.xml" /><Relationship Id="rId24" Type="http://schemas.openxmlformats.org/officeDocument/2006/relationships/slide" Target="slides/slide23.xml" /><Relationship Id="rId25" Type="http://schemas.openxmlformats.org/officeDocument/2006/relationships/slide" Target="slides/slide24.xml" /><Relationship Id="rId26" Type="http://schemas.openxmlformats.org/officeDocument/2006/relationships/slide" Target="slides/slide25.xml" /><Relationship Id="rId27" Type="http://schemas.openxmlformats.org/officeDocument/2006/relationships/slide" Target="slides/slide26.xml" /><Relationship Id="rId28" Type="http://schemas.openxmlformats.org/officeDocument/2006/relationships/slide" Target="slides/slide27.xml" /><Relationship Id="rId29" Type="http://schemas.openxmlformats.org/officeDocument/2006/relationships/slide" Target="slides/slide28.xml" /><Relationship Id="rId3" Type="http://schemas.openxmlformats.org/officeDocument/2006/relationships/slide" Target="slides/slide2.xml" /><Relationship Id="rId30" Type="http://schemas.openxmlformats.org/officeDocument/2006/relationships/slide" Target="slides/slide29.xml" /><Relationship Id="rId31" Type="http://schemas.openxmlformats.org/officeDocument/2006/relationships/slide" Target="slides/slide30.xml" /><Relationship Id="rId32" Type="http://schemas.openxmlformats.org/officeDocument/2006/relationships/slide" Target="slides/slide31.xml" /><Relationship Id="rId33" Type="http://schemas.openxmlformats.org/officeDocument/2006/relationships/slide" Target="slides/slide32.xml" /><Relationship Id="rId34" Type="http://schemas.openxmlformats.org/officeDocument/2006/relationships/slide" Target="slides/slide33.xml" /><Relationship Id="rId35" Type="http://schemas.openxmlformats.org/officeDocument/2006/relationships/slide" Target="slides/slide34.xml" /><Relationship Id="rId36" Type="http://schemas.openxmlformats.org/officeDocument/2006/relationships/slide" Target="slides/slide35.xml" /><Relationship Id="rId37" Type="http://schemas.openxmlformats.org/officeDocument/2006/relationships/slide" Target="slides/slide36.xml" /><Relationship Id="rId38" Type="http://schemas.openxmlformats.org/officeDocument/2006/relationships/tags" Target="tags/tag1.xml" /><Relationship Id="rId39" Type="http://schemas.openxmlformats.org/officeDocument/2006/relationships/presProps" Target="presProps.xml" /><Relationship Id="rId4" Type="http://schemas.openxmlformats.org/officeDocument/2006/relationships/slide" Target="slides/slide3.xml" /><Relationship Id="rId40" Type="http://schemas.openxmlformats.org/officeDocument/2006/relationships/viewProps" Target="viewProps.xml" /><Relationship Id="rId41" Type="http://schemas.openxmlformats.org/officeDocument/2006/relationships/theme" Target="theme/theme1.xml" /><Relationship Id="rId42" Type="http://schemas.openxmlformats.org/officeDocument/2006/relationships/tableStyles" Target="tableStyles.xml" /><Relationship Id="rId5" Type="http://schemas.openxmlformats.org/officeDocument/2006/relationships/slide" Target="slides/slide4.xml" /><Relationship Id="rId6" Type="http://schemas.openxmlformats.org/officeDocument/2006/relationships/slide" Target="slides/slide5.xml" /><Relationship Id="rId7" Type="http://schemas.openxmlformats.org/officeDocument/2006/relationships/slide" Target="slides/slide6.xml" /><Relationship Id="rId8" Type="http://schemas.openxmlformats.org/officeDocument/2006/relationships/slide" Target="slides/slide7.xml" /><Relationship Id="rId9" Type="http://schemas.openxmlformats.org/officeDocument/2006/relationships/slide" Target="slides/slide8.xml" /></Relationships>
</file>

<file path=ppt/slideLayouts/_rels/slideLayout1.xml.rels>&#65279;<?xml version="1.0" encoding="utf-8" standalone="yes"?><Relationships xmlns="http://schemas.openxmlformats.org/package/2006/relationships"><Relationship Id="rId1" Type="http://schemas.openxmlformats.org/officeDocument/2006/relationships/image" Target="../media/image1.png" /><Relationship Id="rId2" Type="http://schemas.openxmlformats.org/officeDocument/2006/relationships/image" Target="../media/image2.png" /><Relationship Id="rId3"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slide" Target="../slides/slide3.xml" TargetMode="Internal" /><Relationship Id="rId2" Type="http://schemas.openxmlformats.org/officeDocument/2006/relationships/image" Target="../media/image3.png" /><Relationship Id="rId3" Type="http://schemas.openxmlformats.org/officeDocument/2006/relationships/image" Target="../media/image4.png" /><Relationship Id="rId4"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image" Target="../media/image5.png" /><Relationship Id="rId2" Type="http://schemas.openxmlformats.org/officeDocument/2006/relationships/image" Target="../media/image6.png" /><Relationship Id="rId3"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标题幻灯片">
    <p:spTree>
      <p:nvGrpSpPr>
        <p:cNvPr id="1" name=""/>
        <p:cNvGrpSpPr/>
        <p:nvPr/>
      </p:nvGrpSpPr>
      <p:grpSpPr>
        <a:xfrm>
          <a:off x="0" y="0"/>
          <a:ext cx="0" cy="0"/>
        </a:xfrm>
      </p:grpSpPr>
      <p:pic>
        <p:nvPicPr>
          <p:cNvPr id="1026" name="Picture 2" descr="图片1"/>
          <p:cNvPicPr>
            <a:picLocks noChangeAspect="1" noChangeArrowheads="1"/>
          </p:cNvPicPr>
          <p:nvPr userDrawn="1"/>
        </p:nvPicPr>
        <p:blipFill>
          <a:blip r:embed="rId1">
            <a:extLst>
              <a:ext uri="{28A0092B-C50C-407E-A947-70E740481C1C}">
                <a14:useLocalDpi xmlns:a14="http://schemas.microsoft.com/office/drawing/2010/main" val="0"/>
              </a:ext>
            </a:extLst>
          </a:blip>
          <a:stretch>
            <a:fillRect/>
          </a:stretch>
        </p:blipFill>
        <p:spPr bwMode="auto">
          <a:xfrm>
            <a:off x="-25401" y="3048000"/>
            <a:ext cx="3816350" cy="3810000"/>
          </a:xfrm>
          <a:prstGeom prst="rect">
            <a:avLst/>
          </a:prstGeom>
          <a:noFill/>
          <a:extLst>
            <a:ext uri="{909E8E84-426E-40DD-AFC4-6F175D3DCCD1}">
              <a14:hiddenFill xmlns:a14="http://schemas.microsoft.com/office/drawing/2010/main">
                <a:solidFill>
                  <a:srgbClr val="FFFFFF"/>
                </a:solidFill>
              </a14:hiddenFill>
            </a:ext>
          </a:extLst>
        </p:spPr>
      </p:pic>
      <p:pic>
        <p:nvPicPr>
          <p:cNvPr id="1027" name="Picture 3" descr="图片5"/>
          <p:cNvPicPr>
            <a:picLocks noChangeAspect="1" noChangeArrowheads="1"/>
          </p:cNvPicPr>
          <p:nvPr userDrawn="1"/>
        </p:nvPicPr>
        <p:blipFill>
          <a:blip r:embed="rId2">
            <a:extLst>
              <a:ext uri="{28A0092B-C50C-407E-A947-70E740481C1C}">
                <a14:useLocalDpi xmlns:a14="http://schemas.microsoft.com/office/drawing/2010/main" val="0"/>
              </a:ext>
            </a:extLst>
          </a:blip>
          <a:stretch>
            <a:fillRect/>
          </a:stretch>
        </p:blipFill>
        <p:spPr bwMode="auto">
          <a:xfrm>
            <a:off x="7624234" y="260350"/>
            <a:ext cx="4645025" cy="666908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nvPr>
        </p:nvSpPr>
        <p:spPr>
          <a:xfrm>
            <a:off x="609521" y="3284984"/>
            <a:ext cx="10971372" cy="1143000"/>
          </a:xfrm>
        </p:spPr>
        <p:txBody>
          <a:bodyPr>
            <a:normAutofit/>
          </a:bodyPr>
          <a:lstStyle>
            <a:lvl1pPr>
              <a:defRPr sz="2800">
                <a:solidFill>
                  <a:srgbClr val="FF0000"/>
                </a:solidFill>
              </a:defRPr>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406574" y="692696"/>
            <a:ext cx="11382863" cy="695575"/>
          </a:xfrm>
        </p:spPr>
        <p:txBody>
          <a:bodyPr wrap="square">
            <a:spAutoFit/>
          </a:bodyPr>
          <a:lstStyle>
            <a:lvl1pPr marL="0" indent="719455" algn="just" defTabSz="903605" hangingPunct="0">
              <a:lnSpc>
                <a:spcPct val="140000"/>
              </a:lnSpc>
              <a:spcBef>
                <a:spcPct val="0"/>
              </a:spcBef>
              <a:buFontTx/>
              <a:buNone/>
              <a:tabLst>
                <a:tab pos="5648325"/>
                <a:tab pos="9688195"/>
              </a:tabLst>
              <a:defRPr sz="2800" b="1"/>
            </a:lvl1pPr>
            <a:lvl2pPr>
              <a:defRPr sz="2800" b="1"/>
            </a:lvl2pPr>
            <a:lvl3pPr>
              <a:defRPr sz="2800" b="1"/>
            </a:lvl3pPr>
            <a:lvl4pPr>
              <a:defRPr sz="2800" b="1"/>
            </a:lvl4pPr>
            <a:lvl5pPr>
              <a:defRPr sz="2800" b="1"/>
            </a:lvl5pPr>
          </a:lstStyle>
          <a:p>
            <a:pPr lvl="0"/>
            <a:r>
              <a:rPr lang="zh-CN" altLang="en-US" smtClean="0"/>
              <a:t>单击此处编辑母版文本样式</a:t>
            </a:r>
            <a:endParaRPr lang="zh-CN" altLang="en-US" smtClean="0"/>
          </a:p>
        </p:txBody>
      </p:sp>
      <p:sp>
        <p:nvSpPr>
          <p:cNvPr id="7" name="AutoShape 2"/>
          <p:cNvSpPr>
            <a:spLocks noChangeArrowheads="1"/>
          </p:cNvSpPr>
          <p:nvPr userDrawn="1"/>
        </p:nvSpPr>
        <p:spPr bwMode="auto">
          <a:xfrm>
            <a:off x="431800" y="143049"/>
            <a:ext cx="128588" cy="227012"/>
          </a:xfrm>
          <a:prstGeom prst="chevron">
            <a:avLst>
              <a:gd name="adj" fmla="val 49181"/>
            </a:avLst>
          </a:prstGeom>
          <a:solidFill>
            <a:srgbClr val="3E8BCA">
              <a:alpha val="60001"/>
            </a:srgbClr>
          </a:solidFill>
          <a:ln>
            <a:noFill/>
          </a:ln>
          <a:effectLst>
            <a:outerShdw dist="17961" dir="2700000" algn="ctr" rotWithShape="0">
              <a:schemeClr val="bg2"/>
            </a:outerShdw>
          </a:effectLst>
          <a:extLst>
            <a:ext uri="{91240B29-F687-4F45-9708-019B960494DF}">
              <a14:hiddenLine xmlns:a14="http://schemas.microsoft.com/office/drawing/2010/main" w="9525">
                <a:solidFill>
                  <a:srgbClr val="003300"/>
                </a:solidFill>
                <a:miter lim="800000"/>
                <a:headEnd/>
                <a:tailEnd/>
              </a14:hiddenLine>
            </a:ext>
          </a:extLst>
        </p:spPr>
        <p:txBody>
          <a:bodyPr vert="horz" wrap="square" lIns="91440" tIns="45720" rIns="91440" bIns="45720" numCol="1" anchor="ctr" anchorCtr="0" compatLnSpc="1">
            <a:spAutoFit/>
          </a:bodyPr>
          <a:lstStyle/>
          <a:p>
            <a:endParaRPr lang="zh-CN" altLang="en-US"/>
          </a:p>
        </p:txBody>
      </p:sp>
      <p:sp>
        <p:nvSpPr>
          <p:cNvPr id="8" name="AutoShape 3"/>
          <p:cNvSpPr>
            <a:spLocks noChangeArrowheads="1"/>
          </p:cNvSpPr>
          <p:nvPr userDrawn="1"/>
        </p:nvSpPr>
        <p:spPr bwMode="auto">
          <a:xfrm>
            <a:off x="274638" y="143049"/>
            <a:ext cx="130175" cy="227012"/>
          </a:xfrm>
          <a:prstGeom prst="chevron">
            <a:avLst>
              <a:gd name="adj" fmla="val 49181"/>
            </a:avLst>
          </a:prstGeom>
          <a:solidFill>
            <a:srgbClr val="3E8BCA">
              <a:alpha val="80000"/>
            </a:srgbClr>
          </a:solidFill>
          <a:ln>
            <a:noFill/>
          </a:ln>
          <a:effectLst>
            <a:outerShdw dist="17961" dir="2700000" algn="ctr" rotWithShape="0">
              <a:schemeClr val="bg2"/>
            </a:outerShdw>
          </a:effectLst>
          <a:extLst>
            <a:ext uri="{91240B29-F687-4F45-9708-019B960494DF}">
              <a14:hiddenLine xmlns:a14="http://schemas.microsoft.com/office/drawing/2010/main" w="9525">
                <a:solidFill>
                  <a:srgbClr val="003300"/>
                </a:solidFill>
                <a:miter lim="800000"/>
                <a:headEnd/>
                <a:tailEnd/>
              </a14:hiddenLine>
            </a:ext>
          </a:extLst>
        </p:spPr>
        <p:txBody>
          <a:bodyPr vert="horz" wrap="square" lIns="91440" tIns="45720" rIns="91440" bIns="45720" numCol="1" anchor="ctr" anchorCtr="0" compatLnSpc="1">
            <a:spAutoFit/>
          </a:bodyPr>
          <a:lstStyle/>
          <a:p>
            <a:endParaRPr lang="zh-CN" altLang="en-US"/>
          </a:p>
        </p:txBody>
      </p:sp>
      <p:sp>
        <p:nvSpPr>
          <p:cNvPr id="9" name="AutoShape 4"/>
          <p:cNvSpPr>
            <a:spLocks noChangeArrowheads="1"/>
          </p:cNvSpPr>
          <p:nvPr userDrawn="1"/>
        </p:nvSpPr>
        <p:spPr bwMode="auto">
          <a:xfrm>
            <a:off x="119063" y="143049"/>
            <a:ext cx="128587" cy="227012"/>
          </a:xfrm>
          <a:prstGeom prst="chevron">
            <a:avLst>
              <a:gd name="adj" fmla="val 49181"/>
            </a:avLst>
          </a:prstGeom>
          <a:solidFill>
            <a:srgbClr val="3E8BCA"/>
          </a:solidFill>
          <a:ln>
            <a:noFill/>
          </a:ln>
          <a:effectLst>
            <a:outerShdw dist="17961" dir="2700000" algn="ctr" rotWithShape="0">
              <a:schemeClr val="bg2"/>
            </a:outerShdw>
          </a:effectLst>
          <a:extLst>
            <a:ext uri="{91240B29-F687-4F45-9708-019B960494DF}">
              <a14:hiddenLine xmlns:a14="http://schemas.microsoft.com/office/drawing/2010/main" w="9525">
                <a:solidFill>
                  <a:srgbClr val="003300"/>
                </a:solidFill>
                <a:miter lim="800000"/>
                <a:headEnd/>
                <a:tailEnd/>
              </a14:hiddenLine>
            </a:ext>
          </a:extLst>
        </p:spPr>
        <p:txBody>
          <a:bodyPr vert="horz" wrap="square" lIns="91440" tIns="45720" rIns="91440" bIns="45720" numCol="1" anchor="ctr" anchorCtr="0" compatLnSpc="1">
            <a:spAutoFit/>
          </a:bodyPr>
          <a:lstStyle/>
          <a:p>
            <a:endParaRPr lang="zh-CN" altLang="en-US"/>
          </a:p>
        </p:txBody>
      </p:sp>
      <p:sp>
        <p:nvSpPr>
          <p:cNvPr id="10" name="Text Box 5">
            <a:hlinkClick r:id="rId1" action="ppaction://hlinksldjump"/>
          </p:cNvPr>
          <p:cNvSpPr txBox="1">
            <a:spLocks noChangeArrowheads="1"/>
          </p:cNvSpPr>
          <p:nvPr userDrawn="1"/>
        </p:nvSpPr>
        <p:spPr bwMode="auto">
          <a:xfrm>
            <a:off x="10941050" y="6489874"/>
            <a:ext cx="793750" cy="274637"/>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sz="1200" b="0"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rPr>
              <a:t>返回导航</a:t>
            </a:r>
            <a:endParaRPr kumimoji="0" 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pic>
        <p:nvPicPr>
          <p:cNvPr id="2055" name="Picture 7" descr="下一页">
            <a:hlinkClick action="ppaction://hlinkshowjump?jump=nextslide"/>
          </p:cNvPr>
          <p:cNvPicPr>
            <a:picLocks noChangeAspect="1" noChangeArrowheads="1"/>
          </p:cNvPicPr>
          <p:nvPr userDrawn="1"/>
        </p:nvPicPr>
        <p:blipFill>
          <a:blip r:embed="rId2">
            <a:extLst>
              <a:ext uri="{28A0092B-C50C-407E-A947-70E740481C1C}">
                <a14:useLocalDpi xmlns:a14="http://schemas.microsoft.com/office/drawing/2010/main" val="0"/>
              </a:ext>
            </a:extLst>
          </a:blip>
          <a:stretch>
            <a:fillRect/>
          </a:stretch>
        </p:blipFill>
        <p:spPr bwMode="auto">
          <a:xfrm>
            <a:off x="11764963" y="6516861"/>
            <a:ext cx="280987" cy="280988"/>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上一页">
            <a:hlinkClick action="ppaction://hlinkshowjump?jump=previousslide"/>
          </p:cNvPr>
          <p:cNvPicPr>
            <a:picLocks noChangeAspect="1" noChangeArrowheads="1"/>
          </p:cNvPicPr>
          <p:nvPr userDrawn="1"/>
        </p:nvPicPr>
        <p:blipFill>
          <a:blip r:embed="rId3">
            <a:extLst>
              <a:ext uri="{28A0092B-C50C-407E-A947-70E740481C1C}">
                <a14:useLocalDpi xmlns:a14="http://schemas.microsoft.com/office/drawing/2010/main" val="0"/>
              </a:ext>
            </a:extLst>
          </a:blip>
          <a:stretch>
            <a:fillRect/>
          </a:stretch>
        </p:blipFill>
        <p:spPr bwMode="auto">
          <a:xfrm>
            <a:off x="10631488" y="6516861"/>
            <a:ext cx="280987" cy="280988"/>
          </a:xfrm>
          <a:prstGeom prst="rect">
            <a:avLst/>
          </a:prstGeom>
          <a:noFill/>
          <a:extLst>
            <a:ext uri="{909E8E84-426E-40DD-AFC4-6F175D3DCCD1}">
              <a14:hiddenFill xmlns:a14="http://schemas.microsoft.com/office/drawing/2010/main">
                <a:solidFill>
                  <a:srgbClr val="FFFFFF"/>
                </a:solidFill>
              </a14:hiddenFill>
            </a:ext>
          </a:extLst>
        </p:spPr>
      </p:pic>
      <p:sp>
        <p:nvSpPr>
          <p:cNvPr id="13" name="Line 10"/>
          <p:cNvSpPr>
            <a:spLocks noChangeShapeType="1"/>
          </p:cNvSpPr>
          <p:nvPr userDrawn="1"/>
        </p:nvSpPr>
        <p:spPr bwMode="auto">
          <a:xfrm>
            <a:off x="0" y="471661"/>
            <a:ext cx="12190413" cy="0"/>
          </a:xfrm>
          <a:prstGeom prst="line">
            <a:avLst/>
          </a:prstGeom>
          <a:noFill/>
          <a:ln w="9525">
            <a:solidFill>
              <a:srgbClr val="2B74B8"/>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endParaRPr lang="zh-CN" altLang="en-US"/>
          </a:p>
        </p:txBody>
      </p:sp>
      <p:sp>
        <p:nvSpPr>
          <p:cNvPr id="17" name="Text Box 8"/>
          <p:cNvSpPr txBox="1">
            <a:spLocks noChangeArrowheads="1"/>
          </p:cNvSpPr>
          <p:nvPr userDrawn="1"/>
        </p:nvSpPr>
        <p:spPr bwMode="auto">
          <a:xfrm>
            <a:off x="603250" y="84138"/>
            <a:ext cx="8999538" cy="396875"/>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en-US" sz="2000" b="0"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rPr>
              <a:t>第八单元　</a:t>
            </a:r>
            <a:r>
              <a:rPr kumimoji="0" lang="en-US" altLang="zh-CN" sz="2000" b="0"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rPr>
              <a:t>20 </a:t>
            </a:r>
            <a:r>
              <a:rPr kumimoji="0" lang="zh-CN" altLang="en-US" sz="2000" b="0"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rPr>
              <a:t>世纪下半叶世界的新变化</a:t>
            </a:r>
            <a:endParaRPr kumimoji="0" 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sp>
        <p:nvSpPr>
          <p:cNvPr id="18" name="Text Box 9"/>
          <p:cNvSpPr txBox="1">
            <a:spLocks noChangeArrowheads="1"/>
          </p:cNvSpPr>
          <p:nvPr userDrawn="1"/>
        </p:nvSpPr>
        <p:spPr bwMode="auto">
          <a:xfrm>
            <a:off x="8328025" y="119063"/>
            <a:ext cx="3487738" cy="33655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spAutoFit/>
          </a:bodyPr>
          <a:lstStyle/>
          <a:p>
            <a:pPr marL="0" marR="0" lvl="0" indent="0" algn="ctr" defTabSz="914400" rtl="0" eaLnBrk="1" fontAlgn="base" latinLnBrk="0" hangingPunct="1">
              <a:lnSpc>
                <a:spcPct val="100000"/>
              </a:lnSpc>
              <a:spcBef>
                <a:spcPct val="0"/>
              </a:spcBef>
              <a:spcAft>
                <a:spcPct val="0"/>
              </a:spcAft>
              <a:buClrTx/>
              <a:buSzTx/>
              <a:buFontTx/>
              <a:buNone/>
            </a:pPr>
            <a:r>
              <a:rPr kumimoji="0" lang="zh-CN" sz="1600" b="0" i="0" u="none" strike="noStrike" cap="none" normalizeH="0" baseline="0" smtClean="0">
                <a:ln>
                  <a:noFill/>
                </a:ln>
                <a:solidFill>
                  <a:schemeClr val="tx1"/>
                </a:solidFill>
                <a:effectLst/>
                <a:latin typeface="微软雅黑" panose="020b0503020204020204" pitchFamily="34" charset="-122"/>
                <a:ea typeface="微软雅黑" panose="020b0503020204020204" pitchFamily="34" charset="-122"/>
              </a:rPr>
              <a:t>历史</a:t>
            </a:r>
            <a:r>
              <a:rPr kumimoji="0" lang="en-US" altLang="zh-CN" sz="1600" b="0" i="0" u="none" strike="noStrike" cap="none" normalizeH="0" baseline="0" smtClean="0">
                <a:ln>
                  <a:noFill/>
                </a:ln>
                <a:solidFill>
                  <a:schemeClr val="tx1"/>
                </a:solidFill>
                <a:effectLst/>
                <a:latin typeface="微软雅黑" panose="020b0503020204020204" pitchFamily="34" charset="-122"/>
                <a:ea typeface="微软雅黑" panose="020b0503020204020204" pitchFamily="34" charset="-122"/>
              </a:rPr>
              <a:t>[</a:t>
            </a:r>
            <a:r>
              <a:rPr kumimoji="0" lang="zh-CN" sz="1600" b="0" i="0" u="none" strike="noStrike" cap="none" normalizeH="0" baseline="0" smtClean="0">
                <a:ln>
                  <a:noFill/>
                </a:ln>
                <a:solidFill>
                  <a:schemeClr val="tx1"/>
                </a:solidFill>
                <a:effectLst/>
                <a:latin typeface="微软雅黑" panose="020b0503020204020204" pitchFamily="34" charset="-122"/>
                <a:ea typeface="微软雅黑" panose="020b0503020204020204" pitchFamily="34" charset="-122"/>
              </a:rPr>
              <a:t>必修 </a:t>
            </a:r>
            <a:r>
              <a:rPr kumimoji="0" lang="en-US" altLang="zh-CN" sz="1600" b="0" i="0" u="none" strike="noStrike" cap="none" normalizeH="0" baseline="0" smtClean="0">
                <a:ln>
                  <a:noFill/>
                </a:ln>
                <a:solidFill>
                  <a:schemeClr val="tx1"/>
                </a:solidFill>
                <a:effectLst/>
                <a:latin typeface="+mj-lt"/>
                <a:ea typeface="微软雅黑" panose="020b0503020204020204" pitchFamily="34" charset="-122"/>
              </a:rPr>
              <a:t>·</a:t>
            </a:r>
            <a:r>
              <a:rPr kumimoji="0" lang="en-US" altLang="zh-CN" sz="1600" b="0" i="0" u="none" strike="noStrike" cap="none" normalizeH="0" baseline="0" smtClean="0">
                <a:ln>
                  <a:noFill/>
                </a:ln>
                <a:solidFill>
                  <a:schemeClr val="tx1"/>
                </a:solidFill>
                <a:effectLst/>
                <a:latin typeface="微软雅黑" panose="020b0503020204020204" pitchFamily="34" charset="-122"/>
                <a:ea typeface="微软雅黑" panose="020b0503020204020204" pitchFamily="34" charset="-122"/>
              </a:rPr>
              <a:t> </a:t>
            </a:r>
            <a:r>
              <a:rPr kumimoji="0" lang="zh-CN" sz="1600" b="0" i="0" u="none" strike="noStrike" cap="none" normalizeH="0" baseline="0" smtClean="0">
                <a:ln>
                  <a:noFill/>
                </a:ln>
                <a:solidFill>
                  <a:schemeClr val="tx1"/>
                </a:solidFill>
                <a:effectLst/>
                <a:latin typeface="微软雅黑" panose="020b0503020204020204" pitchFamily="34" charset="-122"/>
                <a:ea typeface="微软雅黑" panose="020b0503020204020204" pitchFamily="34" charset="-122"/>
              </a:rPr>
              <a:t>中外历史纲要</a:t>
            </a:r>
            <a:r>
              <a:rPr kumimoji="0" lang="en-US" altLang="zh-CN" sz="1600" b="0" i="0" u="none" strike="noStrike" cap="none" normalizeH="0" baseline="0" smtClean="0">
                <a:ln>
                  <a:noFill/>
                </a:ln>
                <a:solidFill>
                  <a:schemeClr val="tx1"/>
                </a:solidFill>
                <a:effectLst/>
                <a:latin typeface="微软雅黑" panose="020b0503020204020204" pitchFamily="34" charset="-122"/>
                <a:ea typeface="微软雅黑" panose="020b0503020204020204" pitchFamily="34" charset="-122"/>
              </a:rPr>
              <a:t>(</a:t>
            </a:r>
            <a:r>
              <a:rPr kumimoji="0" lang="zh-CN" altLang="en-US" sz="1600" b="0" i="0" u="none" strike="noStrike" cap="none" normalizeH="0" baseline="0" smtClean="0">
                <a:ln>
                  <a:noFill/>
                </a:ln>
                <a:solidFill>
                  <a:schemeClr val="tx1"/>
                </a:solidFill>
                <a:effectLst/>
                <a:latin typeface="微软雅黑" panose="020b0503020204020204" pitchFamily="34" charset="-122"/>
                <a:ea typeface="微软雅黑" panose="020b0503020204020204" pitchFamily="34" charset="-122"/>
              </a:rPr>
              <a:t>下</a:t>
            </a:r>
            <a:r>
              <a:rPr kumimoji="0" lang="en-US" altLang="zh-CN" sz="1600" b="0" i="0" u="none" strike="noStrike" cap="none" normalizeH="0" baseline="0" smtClean="0">
                <a:ln>
                  <a:noFill/>
                </a:ln>
                <a:solidFill>
                  <a:schemeClr val="tx1"/>
                </a:solidFill>
                <a:effectLst/>
                <a:latin typeface="微软雅黑" panose="020b0503020204020204" pitchFamily="34" charset="-122"/>
                <a:ea typeface="微软雅黑" panose="020b0503020204020204" pitchFamily="34" charset="-122"/>
              </a:rPr>
              <a:t>) RJ]</a:t>
            </a:r>
            <a:endParaRPr kumimoji="0" lang="zh-CN" alt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spTree>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节标题">
    <p:spTree>
      <p:nvGrpSpPr>
        <p:cNvPr id="1" name=""/>
        <p:cNvGrpSpPr/>
        <p:nvPr/>
      </p:nvGrpSpPr>
      <p:grpSpPr>
        <a:xfrm>
          <a:off x="0" y="0"/>
          <a:ext cx="0" cy="0"/>
        </a:xfrm>
      </p:grpSpPr>
      <p:pic>
        <p:nvPicPr>
          <p:cNvPr id="4098" name="Picture 2" descr="图片7"/>
          <p:cNvPicPr>
            <a:picLocks noChangeAspect="1" noChangeArrowheads="1"/>
          </p:cNvPicPr>
          <p:nvPr userDrawn="1"/>
        </p:nvPicPr>
        <p:blipFill>
          <a:blip r:embed="rId1">
            <a:extLst>
              <a:ext uri="{28A0092B-C50C-407E-A947-70E740481C1C}">
                <a14:useLocalDpi xmlns:a14="http://schemas.microsoft.com/office/drawing/2010/main" val="0"/>
              </a:ext>
            </a:extLst>
          </a:blip>
          <a:stretch>
            <a:fillRect/>
          </a:stretch>
        </p:blipFill>
        <p:spPr bwMode="auto">
          <a:xfrm>
            <a:off x="-8467" y="3048000"/>
            <a:ext cx="3071813" cy="3810000"/>
          </a:xfrm>
          <a:prstGeom prst="rect">
            <a:avLst/>
          </a:prstGeom>
          <a:noFill/>
          <a:extLst>
            <a:ext uri="{909E8E84-426E-40DD-AFC4-6F175D3DCCD1}">
              <a14:hiddenFill xmlns:a14="http://schemas.microsoft.com/office/drawing/2010/main">
                <a:solidFill>
                  <a:srgbClr val="FFFFFF"/>
                </a:solidFill>
              </a14:hiddenFill>
            </a:ext>
          </a:extLst>
        </p:spPr>
      </p:pic>
      <p:pic>
        <p:nvPicPr>
          <p:cNvPr id="4099" name="Picture 3" descr="图片10"/>
          <p:cNvPicPr>
            <a:picLocks noChangeAspect="1" noChangeArrowheads="1"/>
          </p:cNvPicPr>
          <p:nvPr userDrawn="1"/>
        </p:nvPicPr>
        <p:blipFill>
          <a:blip r:embed="rId2">
            <a:extLst>
              <a:ext uri="{28A0092B-C50C-407E-A947-70E740481C1C}">
                <a14:useLocalDpi xmlns:a14="http://schemas.microsoft.com/office/drawing/2010/main" val="0"/>
              </a:ext>
            </a:extLst>
          </a:blip>
          <a:stretch>
            <a:fillRect/>
          </a:stretch>
        </p:blipFill>
        <p:spPr bwMode="auto">
          <a:xfrm>
            <a:off x="8492067" y="2274888"/>
            <a:ext cx="3706813" cy="45831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Tree>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Tree>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Ref idx="1001">
        <a:schemeClr val="bg1"/>
      </p:bgRef>
    </p:bg>
    <p:spTree>
      <p:nvGrpSpPr>
        <p:cNvPr id="1" name=""/>
        <p:cNvGrpSpPr/>
        <p:nvPr/>
      </p:nvGrpSpPr>
      <p:grpSpPr>
        <a:xfrm>
          <a:off x="0" y="0"/>
          <a:ext cx="0" cy="0"/>
        </a:xfrm>
      </p:grpSpPr>
      <p:sp>
        <p:nvSpPr>
          <p:cNvPr id="2" name="标题占位符 1"/>
          <p:cNvSpPr>
            <a:spLocks noGrp="1"/>
          </p:cNvSpPr>
          <p:nvPr>
            <p:ph type="title"/>
          </p:nvPr>
        </p:nvSpPr>
        <p:spPr>
          <a:xfrm>
            <a:off x="609521" y="274638"/>
            <a:ext cx="10971372" cy="1143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09521" y="1600201"/>
            <a:ext cx="10971372" cy="4525963"/>
          </a:xfrm>
          <a:prstGeom prst="rect">
            <a:avLst/>
          </a:prstGeom>
        </p:spPr>
        <p:txBody>
          <a:bodyPr vert="horz" lIns="91440" tIns="45720" rIns="91440" bIns="4572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Lst>
  <p:transition/>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5.xml" /><Relationship Id="rId2" Type="http://schemas.openxmlformats.org/officeDocument/2006/relationships/image" Target="../media/image1.png" /><Relationship Id="rId3" Type="http://schemas.openxmlformats.org/officeDocument/2006/relationships/image" Target="../media/image2.png"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5.xml" /><Relationship Id="rId2" Type="http://schemas.openxmlformats.org/officeDocument/2006/relationships/image" Target="../media/image5.png" /><Relationship Id="rId3" Type="http://schemas.openxmlformats.org/officeDocument/2006/relationships/image" Target="../media/image6.png"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5.xml" /><Relationship Id="rId2" Type="http://schemas.openxmlformats.org/officeDocument/2006/relationships/image" Target="../media/image7.png" /><Relationship Id="rId3" Type="http://schemas.openxmlformats.org/officeDocument/2006/relationships/image" Target="../media/image8.png" /><Relationship Id="rId4" Type="http://schemas.openxmlformats.org/officeDocument/2006/relationships/slide" Target="slide4.xml" TargetMode="Internal" /><Relationship Id="rId5" Type="http://schemas.openxmlformats.org/officeDocument/2006/relationships/image" Target="../media/image9.png" /><Relationship Id="rId6" Type="http://schemas.openxmlformats.org/officeDocument/2006/relationships/slide" Target="slide7.xml" TargetMode="Internal" /><Relationship Id="rId7" Type="http://schemas.openxmlformats.org/officeDocument/2006/relationships/slide" Target="slide18.xml" TargetMode="Internal" /><Relationship Id="rId8" Type="http://schemas.openxmlformats.org/officeDocument/2006/relationships/slide" Target="slide34.xml" TargetMode="Internal" /><Relationship Id="rId9" Type="http://schemas.openxmlformats.org/officeDocument/2006/relationships/slide" Target="slide35.xml" TargetMode="Internal"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5.png" /><Relationship Id="rId3" Type="http://schemas.openxmlformats.org/officeDocument/2006/relationships/image" Target="../media/image10.png"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file:///G:\&#35838;&#20214;\&#25104;&#25165;&#20043;&#36335;\2020\&#21516;&#27493;\&#26032;&#25945;&#26448;\10&#29256;\&#26032;&#25945;&#26448;&#20013;&#22806;&#21382;&#21490;&#32434;&#35201;&#19979;\&#26032;&#24314;&#25991;&#20214;&#22841;\SA40.TIF" TargetMode="External" /><Relationship Id="rId3" Type="http://schemas.openxmlformats.org/officeDocument/2006/relationships/image" Target="../media/image11.png"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5.png" /><Relationship Id="rId3" Type="http://schemas.openxmlformats.org/officeDocument/2006/relationships/image" Target="../media/image10.png"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5.png" /><Relationship Id="rId3" Type="http://schemas.openxmlformats.org/officeDocument/2006/relationships/image" Target="../media/image10.png"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4.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5.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6.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7.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8.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9.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30.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31.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32.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33.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3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2.png" /><Relationship Id="rId3" Type="http://schemas.openxmlformats.org/officeDocument/2006/relationships/hyperlink" Target="&#31532;21&#35838;%20&#38543;&#22530;.doc" TargetMode="External" /><Relationship Id="rId4" Type="http://schemas.openxmlformats.org/officeDocument/2006/relationships/image" Target="../media/image5.png" /><Relationship Id="rId5" Type="http://schemas.openxmlformats.org/officeDocument/2006/relationships/image" Target="../media/image10.png" /></Relationships>
</file>

<file path=ppt/slides/_rels/slide35.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2.png" /><Relationship Id="rId3" Type="http://schemas.openxmlformats.org/officeDocument/2006/relationships/hyperlink" Target="&#31532;21&#35838;.doc" TargetMode="External" /><Relationship Id="rId4" Type="http://schemas.openxmlformats.org/officeDocument/2006/relationships/image" Target="../media/image5.png" /><Relationship Id="rId5" Type="http://schemas.openxmlformats.org/officeDocument/2006/relationships/image" Target="../media/image10.png" /></Relationships>
</file>

<file path=ppt/slides/_rels/slide36.xml.rels>&#65279;<?xml version="1.0" encoding="utf-8" standalone="yes"?><Relationships xmlns="http://schemas.openxmlformats.org/package/2006/relationships"><Relationship Id="rId1" Type="http://schemas.openxmlformats.org/officeDocument/2006/relationships/slideLayout" Target="../slideLayouts/slideLayout5.xml" /><Relationship Id="rId2" Type="http://schemas.openxmlformats.org/officeDocument/2006/relationships/image" Target="../media/image13.png" /><Relationship Id="rId3" Type="http://schemas.openxmlformats.org/officeDocument/2006/relationships/image" Target="../media/image14.png" /><Relationship Id="rId4" Type="http://schemas.openxmlformats.org/officeDocument/2006/relationships/image" Target="../media/image15.png" /></Relationships>
</file>

<file path=ppt/slides/slide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742407" name="Text Box 7"/>
          <p:cNvSpPr txBox="1">
            <a:spLocks noChangeArrowheads="1"/>
          </p:cNvSpPr>
          <p:nvPr/>
        </p:nvSpPr>
        <p:spPr bwMode="auto">
          <a:xfrm>
            <a:off x="406400" y="1052513"/>
            <a:ext cx="6697663" cy="76200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eaLnBrk="1" hangingPunct="1"/>
            <a:r>
              <a:rPr lang="zh-CN" altLang="en-US" sz="4400" b="1" smtClean="0">
                <a:solidFill>
                  <a:schemeClr val="tx1"/>
                </a:solidFill>
                <a:effectLst>
                  <a:outerShdw blurRad="38100" dist="38100" dir="2700000" algn="tl">
                    <a:srgbClr val="C0C0C0"/>
                  </a:outerShdw>
                </a:effectLst>
                <a:ea typeface="方正小标宋_GBK" pitchFamily="65" charset="-122"/>
              </a:rPr>
              <a:t>第八单元</a:t>
            </a:r>
            <a:endParaRPr lang="zh-CN" altLang="en-US" sz="4400" b="1">
              <a:solidFill>
                <a:schemeClr val="tx1"/>
              </a:solidFill>
              <a:effectLst>
                <a:outerShdw blurRad="38100" dist="38100" dir="2700000" algn="tl">
                  <a:srgbClr val="C0C0C0"/>
                </a:outerShdw>
              </a:effectLst>
              <a:ea typeface="方正小标宋_GBK" pitchFamily="65" charset="-122"/>
            </a:endParaRPr>
          </a:p>
        </p:txBody>
      </p:sp>
      <p:pic>
        <p:nvPicPr>
          <p:cNvPr id="742408" name="Picture 8" descr="图片1"/>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0" y="3048000"/>
            <a:ext cx="3816350" cy="3810000"/>
          </a:xfrm>
          <a:prstGeom prst="rect">
            <a:avLst/>
          </a:prstGeom>
          <a:noFill/>
          <a:extLst>
            <a:ext uri="{909E8E84-426E-40DD-AFC4-6F175D3DCCD1}">
              <a14:hiddenFill xmlns:a14="http://schemas.microsoft.com/office/drawing/2010/main">
                <a:solidFill>
                  <a:srgbClr val="FFFFFF"/>
                </a:solidFill>
              </a14:hiddenFill>
            </a:ext>
          </a:extLst>
        </p:spPr>
      </p:pic>
      <p:pic>
        <p:nvPicPr>
          <p:cNvPr id="742409" name="Picture 9" descr="图片5"/>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7607300" y="260350"/>
            <a:ext cx="4645025" cy="6669088"/>
          </a:xfrm>
          <a:prstGeom prst="rect">
            <a:avLst/>
          </a:prstGeom>
          <a:noFill/>
          <a:extLst>
            <a:ext uri="{909E8E84-426E-40DD-AFC4-6F175D3DCCD1}">
              <a14:hiddenFill xmlns:a14="http://schemas.microsoft.com/office/drawing/2010/main">
                <a:solidFill>
                  <a:srgbClr val="FFFFFF"/>
                </a:solidFill>
              </a14:hiddenFill>
            </a:ext>
          </a:extLst>
        </p:spPr>
      </p:pic>
      <p:sp>
        <p:nvSpPr>
          <p:cNvPr id="742410" name="Text Box 10"/>
          <p:cNvSpPr txBox="1">
            <a:spLocks noChangeArrowheads="1"/>
          </p:cNvSpPr>
          <p:nvPr/>
        </p:nvSpPr>
        <p:spPr bwMode="auto">
          <a:xfrm>
            <a:off x="406400" y="2079625"/>
            <a:ext cx="8569325" cy="707886"/>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n-US" altLang="zh-CN" sz="4000" b="1" smtClean="0">
                <a:effectLst>
                  <a:outerShdw blurRad="38100" dist="38100" dir="2700000" algn="tl">
                    <a:srgbClr val="C0C0C0"/>
                  </a:outerShdw>
                </a:effectLst>
                <a:ea typeface="方正小标宋_GBK" pitchFamily="65" charset="-122"/>
              </a:rPr>
              <a:t>20 </a:t>
            </a:r>
            <a:r>
              <a:rPr lang="zh-CN" altLang="en-US" sz="4000" b="1">
                <a:effectLst>
                  <a:outerShdw blurRad="38100" dist="38100" dir="2700000" algn="tl">
                    <a:srgbClr val="C0C0C0"/>
                  </a:outerShdw>
                </a:effectLst>
                <a:ea typeface="方正小标宋_GBK" pitchFamily="65" charset="-122"/>
              </a:rPr>
              <a:t>世纪下半叶世界的新变化</a:t>
            </a:r>
            <a:endParaRPr lang="zh-CN" altLang="en-US" sz="4000" b="1">
              <a:solidFill>
                <a:schemeClr val="tx1"/>
              </a:solidFill>
              <a:effectLst>
                <a:outerShdw blurRad="38100" dist="38100" dir="2700000" algn="tl">
                  <a:srgbClr val="C0C0C0"/>
                </a:outerShdw>
              </a:effectLst>
              <a:ea typeface="方正小标宋_GBK" pitchFamily="65" charset="-122"/>
            </a:endParaRPr>
          </a:p>
        </p:txBody>
      </p:sp>
    </p:spTree>
  </p:cSld>
  <p:clrMapOvr>
    <a:masterClrMapping/>
  </p:clrMapOvr>
  <mc:AlternateContent>
    <mc:Choice xmlns:p14="http://schemas.microsoft.com/office/powerpoint/2010/main" Requires="p14">
      <p:transition spd="slow" p14:dur="2000"/>
    </mc:Choice>
    <mc:Fallback>
      <p:transition spd="slow"/>
    </mc:Fallback>
  </mc:AlternateContent>
  <p:timing/>
</p:sld>
</file>

<file path=ppt/slides/slide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1030" name="Picture 6" descr="图片7"/>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0" y="3074988"/>
            <a:ext cx="3071813" cy="3810000"/>
          </a:xfrm>
          <a:prstGeom prst="rect">
            <a:avLst/>
          </a:prstGeom>
          <a:noFill/>
          <a:extLst>
            <a:ext uri="{909E8E84-426E-40DD-AFC4-6F175D3DCCD1}">
              <a14:hiddenFill xmlns:a14="http://schemas.microsoft.com/office/drawing/2010/main">
                <a:solidFill>
                  <a:srgbClr val="FFFFFF"/>
                </a:solidFill>
              </a14:hiddenFill>
            </a:ext>
          </a:extLst>
        </p:spPr>
      </p:pic>
      <p:pic>
        <p:nvPicPr>
          <p:cNvPr id="1031" name="Picture 7" descr="图片10"/>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483600" y="2301875"/>
            <a:ext cx="3706813" cy="4583113"/>
          </a:xfrm>
          <a:prstGeom prst="rect">
            <a:avLst/>
          </a:prstGeom>
          <a:noFill/>
          <a:extLst>
            <a:ext uri="{909E8E84-426E-40DD-AFC4-6F175D3DCCD1}">
              <a14:hiddenFill xmlns:a14="http://schemas.microsoft.com/office/drawing/2010/main">
                <a:solidFill>
                  <a:srgbClr val="FFFFFF"/>
                </a:solidFill>
              </a14:hiddenFill>
            </a:ext>
          </a:extLst>
        </p:spPr>
      </p:pic>
      <p:sp>
        <p:nvSpPr>
          <p:cNvPr id="2" name="Text Box 2"/>
          <p:cNvSpPr txBox="1">
            <a:spLocks noChangeArrowheads="1"/>
          </p:cNvSpPr>
          <p:nvPr/>
        </p:nvSpPr>
        <p:spPr bwMode="auto">
          <a:xfrm>
            <a:off x="0" y="2060575"/>
            <a:ext cx="12190413" cy="707886"/>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spAutoFit/>
          </a:bodyPr>
          <a:lstStyle/>
          <a:p>
            <a:pPr lvl="0" algn="ctr" fontAlgn="base">
              <a:spcBef>
                <a:spcPct val="0"/>
              </a:spcBef>
              <a:spcAft>
                <a:spcPct val="0"/>
              </a:spcAft>
            </a:pPr>
            <a:r>
              <a:rPr lang="zh-CN" altLang="en-US" sz="4000" b="1">
                <a:solidFill>
                  <a:srgbClr val="000000"/>
                </a:solidFill>
                <a:latin typeface="Times New Roman" panose="02020603050405020304" pitchFamily="18" charset="0"/>
                <a:ea typeface="方正准圆_GBK" pitchFamily="65" charset="-122"/>
              </a:rPr>
              <a:t>第</a:t>
            </a:r>
            <a:r>
              <a:rPr lang="en-US" altLang="zh-CN" sz="4000" b="1">
                <a:solidFill>
                  <a:srgbClr val="000000"/>
                </a:solidFill>
                <a:latin typeface="Times New Roman" panose="02020603050405020304" pitchFamily="18" charset="0"/>
                <a:ea typeface="方正准圆_GBK" pitchFamily="65" charset="-122"/>
              </a:rPr>
              <a:t>21</a:t>
            </a:r>
            <a:r>
              <a:rPr lang="zh-CN" altLang="en-US" sz="4000" b="1">
                <a:solidFill>
                  <a:srgbClr val="000000"/>
                </a:solidFill>
                <a:latin typeface="Times New Roman" panose="02020603050405020304" pitchFamily="18" charset="0"/>
                <a:ea typeface="方正准圆_GBK" pitchFamily="65" charset="-122"/>
              </a:rPr>
              <a:t>课　世界殖民体系的瓦解与新兴国家的发展</a:t>
            </a:r>
            <a:endParaRPr kumimoji="0" 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spTree>
  </p:cSld>
  <p:clrMapOvr>
    <a:masterClrMapping/>
  </p:clrMapOvr>
  <p:transition/>
  <p:timing/>
</p:sld>
</file>

<file path=ppt/slides/slide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468036" name="Picture 68"/>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5875" y="546100"/>
            <a:ext cx="7559675" cy="1658938"/>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68059" name="Picture 91" descr="图片11"/>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509000" y="2301875"/>
            <a:ext cx="3706813" cy="4583113"/>
          </a:xfrm>
          <a:prstGeom prst="rect">
            <a:avLst/>
          </a:prstGeom>
          <a:noFill/>
          <a:extLst>
            <a:ext uri="{909E8E84-426E-40DD-AFC4-6F175D3DCCD1}">
              <a14:hiddenFill xmlns:a14="http://schemas.microsoft.com/office/drawing/2010/main">
                <a:solidFill>
                  <a:srgbClr val="FFFFFF"/>
                </a:solidFill>
              </a14:hiddenFill>
            </a:ext>
          </a:extLst>
        </p:spPr>
      </p:pic>
      <p:grpSp>
        <p:nvGrpSpPr>
          <p:cNvPr id="2" name="Group 2"/>
          <p:cNvGrpSpPr/>
          <p:nvPr/>
        </p:nvGrpSpPr>
        <p:grpSpPr>
          <a:xfrm>
            <a:off x="2159000" y="2235200"/>
            <a:ext cx="3935413" cy="519113"/>
            <a:chOff x="1360" y="1644"/>
            <a:chExt cx="2479" cy="327"/>
          </a:xfrm>
        </p:grpSpPr>
        <p:sp>
          <p:nvSpPr>
            <p:cNvPr id="3" name="Text Box 3">
              <a:hlinkClick r:id="rId4" action="ppaction://hlinksldjump"/>
            </p:cNvPr>
            <p:cNvSpPr txBox="1">
              <a:spLocks noChangeArrowheads="1"/>
            </p:cNvSpPr>
            <p:nvPr/>
          </p:nvSpPr>
          <p:spPr bwMode="auto">
            <a:xfrm>
              <a:off x="1753" y="1644"/>
              <a:ext cx="2086" cy="327"/>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sz="2800" b="1" i="0" u="none" strike="noStrike" cap="none" normalizeH="0" baseline="0" smtClean="0">
                  <a:ln>
                    <a:noFill/>
                  </a:ln>
                  <a:solidFill>
                    <a:srgbClr val="000066"/>
                  </a:solidFill>
                  <a:effectLst/>
                  <a:latin typeface="黑体" panose="02010609060101010101" pitchFamily="2" charset="-122"/>
                  <a:ea typeface="黑体" panose="02010609060101010101" pitchFamily="2" charset="-122"/>
                </a:rPr>
                <a:t>目标展示</a:t>
              </a:r>
              <a:r>
                <a:rPr kumimoji="0" lang="en-US" altLang="zh-CN" sz="2800" b="1" i="0" u="none" strike="noStrike" cap="none" normalizeH="0" baseline="0" smtClean="0">
                  <a:ln>
                    <a:noFill/>
                  </a:ln>
                  <a:solidFill>
                    <a:srgbClr val="000066"/>
                  </a:solidFill>
                  <a:effectLst/>
                  <a:latin typeface="+mj-lt"/>
                  <a:ea typeface="黑体" panose="02010609060101010101" pitchFamily="2" charset="-122"/>
                </a:rPr>
                <a:t>·</a:t>
              </a:r>
              <a:r>
                <a:rPr kumimoji="0" lang="zh-CN" sz="2800" b="1" i="0" u="none" strike="noStrike" cap="none" normalizeH="0" baseline="0" smtClean="0">
                  <a:ln>
                    <a:noFill/>
                  </a:ln>
                  <a:solidFill>
                    <a:srgbClr val="000066"/>
                  </a:solidFill>
                  <a:effectLst/>
                  <a:latin typeface="黑体" panose="02010609060101010101" pitchFamily="2" charset="-122"/>
                  <a:ea typeface="黑体" panose="02010609060101010101" pitchFamily="2" charset="-122"/>
                </a:rPr>
                <a:t>定方向</a:t>
              </a:r>
              <a:endParaRPr kumimoji="0" 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pic>
          <p:nvPicPr>
            <p:cNvPr id="4100" name="Picture 4"/>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1360" y="1675"/>
              <a:ext cx="302" cy="258"/>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grpSp>
        <p:nvGrpSpPr>
          <p:cNvPr id="4" name="Group 5"/>
          <p:cNvGrpSpPr/>
          <p:nvPr/>
        </p:nvGrpSpPr>
        <p:grpSpPr>
          <a:xfrm>
            <a:off x="2159000" y="2943225"/>
            <a:ext cx="3935413" cy="519113"/>
            <a:chOff x="1360" y="1644"/>
            <a:chExt cx="2479" cy="327"/>
          </a:xfrm>
        </p:grpSpPr>
        <p:sp>
          <p:nvSpPr>
            <p:cNvPr id="5" name="Text Box 6">
              <a:hlinkClick r:id="rId6" action="ppaction://hlinksldjump"/>
            </p:cNvPr>
            <p:cNvSpPr txBox="1">
              <a:spLocks noChangeArrowheads="1"/>
            </p:cNvSpPr>
            <p:nvPr/>
          </p:nvSpPr>
          <p:spPr bwMode="auto">
            <a:xfrm>
              <a:off x="1753" y="1644"/>
              <a:ext cx="2086" cy="327"/>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spAutoFit/>
            </a:bodyPr>
            <a:lstStyle/>
            <a:p>
              <a:pPr lvl="0" fontAlgn="base">
                <a:spcBef>
                  <a:spcPct val="0"/>
                </a:spcBef>
                <a:spcAft>
                  <a:spcPct val="0"/>
                </a:spcAft>
              </a:pPr>
              <a:r>
                <a:rPr kumimoji="0" lang="zh-CN" sz="2800" b="1" i="0" u="none" strike="noStrike" cap="none" normalizeH="0" baseline="0" smtClean="0">
                  <a:ln>
                    <a:noFill/>
                  </a:ln>
                  <a:solidFill>
                    <a:srgbClr val="000066"/>
                  </a:solidFill>
                  <a:effectLst/>
                  <a:latin typeface="黑体" panose="02010609060101010101" pitchFamily="2" charset="-122"/>
                  <a:ea typeface="黑体" panose="02010609060101010101" pitchFamily="2" charset="-122"/>
                </a:rPr>
                <a:t>基础必备</a:t>
              </a:r>
              <a:r>
                <a:rPr lang="en-US" altLang="zh-CN" sz="2800" b="1">
                  <a:solidFill>
                    <a:srgbClr val="000066"/>
                  </a:solidFill>
                  <a:ea typeface="黑体" panose="02010609060101010101" pitchFamily="2" charset="-122"/>
                </a:rPr>
                <a:t>·</a:t>
              </a:r>
              <a:r>
                <a:rPr kumimoji="0" lang="zh-CN" sz="2800" b="1" i="0" u="none" strike="noStrike" cap="none" normalizeH="0" baseline="0" smtClean="0">
                  <a:ln>
                    <a:noFill/>
                  </a:ln>
                  <a:solidFill>
                    <a:srgbClr val="000066"/>
                  </a:solidFill>
                  <a:effectLst/>
                  <a:latin typeface="黑体" panose="02010609060101010101" pitchFamily="2" charset="-122"/>
                  <a:ea typeface="黑体" panose="02010609060101010101" pitchFamily="2" charset="-122"/>
                </a:rPr>
                <a:t>探新知</a:t>
              </a:r>
              <a:endParaRPr kumimoji="0" 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pic>
          <p:nvPicPr>
            <p:cNvPr id="4103" name="Picture 7"/>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1360" y="1675"/>
              <a:ext cx="302" cy="258"/>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grpSp>
        <p:nvGrpSpPr>
          <p:cNvPr id="6" name="Group 8"/>
          <p:cNvGrpSpPr/>
          <p:nvPr/>
        </p:nvGrpSpPr>
        <p:grpSpPr>
          <a:xfrm>
            <a:off x="2159000" y="3652838"/>
            <a:ext cx="3935413" cy="519112"/>
            <a:chOff x="1360" y="1644"/>
            <a:chExt cx="2479" cy="327"/>
          </a:xfrm>
        </p:grpSpPr>
        <p:sp>
          <p:nvSpPr>
            <p:cNvPr id="7" name="Text Box 9">
              <a:hlinkClick r:id="rId7" action="ppaction://hlinksldjump"/>
            </p:cNvPr>
            <p:cNvSpPr txBox="1">
              <a:spLocks noChangeArrowheads="1"/>
            </p:cNvSpPr>
            <p:nvPr/>
          </p:nvSpPr>
          <p:spPr bwMode="auto">
            <a:xfrm>
              <a:off x="1753" y="1644"/>
              <a:ext cx="2086" cy="327"/>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spAutoFit/>
            </a:bodyPr>
            <a:lstStyle/>
            <a:p>
              <a:pPr lvl="0" fontAlgn="base">
                <a:spcBef>
                  <a:spcPct val="0"/>
                </a:spcBef>
                <a:spcAft>
                  <a:spcPct val="0"/>
                </a:spcAft>
              </a:pPr>
              <a:r>
                <a:rPr kumimoji="0" lang="zh-CN" sz="2800" b="1" i="0" u="none" strike="noStrike" cap="none" normalizeH="0" baseline="0" smtClean="0">
                  <a:ln>
                    <a:noFill/>
                  </a:ln>
                  <a:solidFill>
                    <a:srgbClr val="000066"/>
                  </a:solidFill>
                  <a:effectLst/>
                  <a:latin typeface="黑体" panose="02010609060101010101" pitchFamily="2" charset="-122"/>
                  <a:ea typeface="黑体" panose="02010609060101010101" pitchFamily="2" charset="-122"/>
                </a:rPr>
                <a:t>史料探究</a:t>
              </a:r>
              <a:r>
                <a:rPr lang="en-US" altLang="zh-CN" sz="2800" b="1">
                  <a:solidFill>
                    <a:srgbClr val="000066"/>
                  </a:solidFill>
                  <a:ea typeface="黑体" panose="02010609060101010101" pitchFamily="2" charset="-122"/>
                </a:rPr>
                <a:t>·</a:t>
              </a:r>
              <a:r>
                <a:rPr kumimoji="0" lang="zh-CN" sz="2800" b="1" i="0" u="none" strike="noStrike" cap="none" normalizeH="0" baseline="0" smtClean="0">
                  <a:ln>
                    <a:noFill/>
                  </a:ln>
                  <a:solidFill>
                    <a:srgbClr val="000066"/>
                  </a:solidFill>
                  <a:effectLst/>
                  <a:latin typeface="黑体" panose="02010609060101010101" pitchFamily="2" charset="-122"/>
                  <a:ea typeface="黑体" panose="02010609060101010101" pitchFamily="2" charset="-122"/>
                </a:rPr>
                <a:t>释疑难</a:t>
              </a:r>
              <a:endParaRPr kumimoji="0" 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pic>
          <p:nvPicPr>
            <p:cNvPr id="4106" name="Picture 10"/>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1360" y="1675"/>
              <a:ext cx="302" cy="258"/>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grpSp>
        <p:nvGrpSpPr>
          <p:cNvPr id="8" name="Group 11"/>
          <p:cNvGrpSpPr/>
          <p:nvPr/>
        </p:nvGrpSpPr>
        <p:grpSpPr>
          <a:xfrm>
            <a:off x="2159000" y="4360863"/>
            <a:ext cx="3935413" cy="519112"/>
            <a:chOff x="1360" y="1644"/>
            <a:chExt cx="2479" cy="327"/>
          </a:xfrm>
        </p:grpSpPr>
        <p:sp>
          <p:nvSpPr>
            <p:cNvPr id="9" name="Text Box 12">
              <a:hlinkClick r:id="rId8" action="ppaction://hlinksldjump"/>
            </p:cNvPr>
            <p:cNvSpPr txBox="1">
              <a:spLocks noChangeArrowheads="1"/>
            </p:cNvSpPr>
            <p:nvPr/>
          </p:nvSpPr>
          <p:spPr bwMode="auto">
            <a:xfrm>
              <a:off x="1753" y="1644"/>
              <a:ext cx="2086" cy="327"/>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spAutoFit/>
            </a:bodyPr>
            <a:lstStyle/>
            <a:p>
              <a:pPr lvl="0" fontAlgn="base">
                <a:spcBef>
                  <a:spcPct val="0"/>
                </a:spcBef>
                <a:spcAft>
                  <a:spcPct val="0"/>
                </a:spcAft>
              </a:pPr>
              <a:r>
                <a:rPr kumimoji="0" lang="zh-CN" sz="2800" b="1" i="0" u="none" strike="noStrike" cap="none" normalizeH="0" baseline="0" smtClean="0">
                  <a:ln>
                    <a:noFill/>
                  </a:ln>
                  <a:solidFill>
                    <a:srgbClr val="000066"/>
                  </a:solidFill>
                  <a:effectLst/>
                  <a:latin typeface="黑体" panose="02010609060101010101" pitchFamily="2" charset="-122"/>
                  <a:ea typeface="黑体" panose="02010609060101010101" pitchFamily="2" charset="-122"/>
                </a:rPr>
                <a:t>随堂训练</a:t>
              </a:r>
              <a:r>
                <a:rPr lang="en-US" altLang="zh-CN" sz="2800" b="1">
                  <a:solidFill>
                    <a:srgbClr val="000066"/>
                  </a:solidFill>
                  <a:ea typeface="黑体" panose="02010609060101010101" pitchFamily="2" charset="-122"/>
                </a:rPr>
                <a:t>·</a:t>
              </a:r>
              <a:r>
                <a:rPr kumimoji="0" lang="zh-CN" sz="2800" b="1" i="0" u="none" strike="noStrike" cap="none" normalizeH="0" baseline="0" smtClean="0">
                  <a:ln>
                    <a:noFill/>
                  </a:ln>
                  <a:solidFill>
                    <a:srgbClr val="000066"/>
                  </a:solidFill>
                  <a:effectLst/>
                  <a:latin typeface="黑体" panose="02010609060101010101" pitchFamily="2" charset="-122"/>
                  <a:ea typeface="黑体" panose="02010609060101010101" pitchFamily="2" charset="-122"/>
                </a:rPr>
                <a:t>测达标</a:t>
              </a:r>
              <a:endParaRPr kumimoji="0" 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pic>
          <p:nvPicPr>
            <p:cNvPr id="4109" name="Picture 13"/>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1360" y="1675"/>
              <a:ext cx="302" cy="258"/>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grpSp>
        <p:nvGrpSpPr>
          <p:cNvPr id="10" name="Group 14"/>
          <p:cNvGrpSpPr/>
          <p:nvPr/>
        </p:nvGrpSpPr>
        <p:grpSpPr>
          <a:xfrm>
            <a:off x="2159000" y="5070475"/>
            <a:ext cx="3935413" cy="519113"/>
            <a:chOff x="1360" y="1644"/>
            <a:chExt cx="2479" cy="327"/>
          </a:xfrm>
        </p:grpSpPr>
        <p:sp>
          <p:nvSpPr>
            <p:cNvPr id="11" name="Text Box 15">
              <a:hlinkClick r:id="rId9" action="ppaction://hlinksldjump"/>
            </p:cNvPr>
            <p:cNvSpPr txBox="1">
              <a:spLocks noChangeArrowheads="1"/>
            </p:cNvSpPr>
            <p:nvPr/>
          </p:nvSpPr>
          <p:spPr bwMode="auto">
            <a:xfrm>
              <a:off x="1753" y="1644"/>
              <a:ext cx="2086" cy="327"/>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spAutoFit/>
            </a:bodyPr>
            <a:lstStyle/>
            <a:p>
              <a:pPr lvl="0" fontAlgn="base">
                <a:spcBef>
                  <a:spcPct val="0"/>
                </a:spcBef>
                <a:spcAft>
                  <a:spcPct val="0"/>
                </a:spcAft>
              </a:pPr>
              <a:r>
                <a:rPr kumimoji="0" lang="zh-CN" sz="2800" b="1" i="0" u="none" strike="noStrike" cap="none" normalizeH="0" baseline="0" smtClean="0">
                  <a:ln>
                    <a:noFill/>
                  </a:ln>
                  <a:solidFill>
                    <a:srgbClr val="000066"/>
                  </a:solidFill>
                  <a:effectLst/>
                  <a:latin typeface="黑体" panose="02010609060101010101" pitchFamily="2" charset="-122"/>
                  <a:ea typeface="黑体" panose="02010609060101010101" pitchFamily="2" charset="-122"/>
                </a:rPr>
                <a:t>梯度作业</a:t>
              </a:r>
              <a:r>
                <a:rPr lang="en-US" altLang="zh-CN" sz="2800" b="1">
                  <a:solidFill>
                    <a:srgbClr val="000066"/>
                  </a:solidFill>
                  <a:ea typeface="黑体" panose="02010609060101010101" pitchFamily="2" charset="-122"/>
                </a:rPr>
                <a:t>·</a:t>
              </a:r>
              <a:r>
                <a:rPr kumimoji="0" lang="zh-CN" sz="2800" b="1" i="0" u="none" strike="noStrike" cap="none" normalizeH="0" baseline="0" smtClean="0">
                  <a:ln>
                    <a:noFill/>
                  </a:ln>
                  <a:solidFill>
                    <a:srgbClr val="000066"/>
                  </a:solidFill>
                  <a:effectLst/>
                  <a:latin typeface="黑体" panose="02010609060101010101" pitchFamily="2" charset="-122"/>
                  <a:ea typeface="黑体" panose="02010609060101010101" pitchFamily="2" charset="-122"/>
                </a:rPr>
                <a:t>练素能</a:t>
              </a:r>
              <a:endParaRPr kumimoji="0" 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pic>
          <p:nvPicPr>
            <p:cNvPr id="4112" name="Picture 16"/>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1360" y="1675"/>
              <a:ext cx="302" cy="258"/>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Tree>
  </p:cSld>
  <p:clrMapOvr>
    <a:masterClrMapping/>
  </p:clrMapOvr>
  <mc:AlternateContent>
    <mc:Choice xmlns:p14="http://schemas.microsoft.com/office/powerpoint/2010/main" Requires="p14">
      <p:transition spd="slow" p14:dur="2000"/>
    </mc:Choice>
    <mc:Fallback>
      <p:transition spd="slow"/>
    </mc:Fallback>
  </mc:AlternateContent>
  <p:timing/>
</p:sld>
</file>

<file path=ppt/slides/slide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6147" name="Picture 3" descr="图片7"/>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8106" y="3074988"/>
            <a:ext cx="3071813" cy="3810000"/>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图片8"/>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0136831" y="0"/>
            <a:ext cx="2071688" cy="2560638"/>
          </a:xfrm>
          <a:prstGeom prst="rect">
            <a:avLst/>
          </a:prstGeom>
          <a:noFill/>
          <a:extLst>
            <a:ext uri="{909E8E84-426E-40DD-AFC4-6F175D3DCCD1}">
              <a14:hiddenFill xmlns:a14="http://schemas.microsoft.com/office/drawing/2010/main">
                <a:solidFill>
                  <a:srgbClr val="FFFFFF"/>
                </a:solidFill>
              </a14:hiddenFill>
            </a:ext>
          </a:extLst>
        </p:spPr>
      </p:pic>
      <p:sp>
        <p:nvSpPr>
          <p:cNvPr id="2" name="Text Box 2"/>
          <p:cNvSpPr txBox="1">
            <a:spLocks noChangeArrowheads="1"/>
          </p:cNvSpPr>
          <p:nvPr/>
        </p:nvSpPr>
        <p:spPr bwMode="auto">
          <a:xfrm>
            <a:off x="0" y="2420938"/>
            <a:ext cx="12190413" cy="91440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spAutoFit/>
          </a:bodyPr>
          <a:lstStyle/>
          <a:p>
            <a:pPr marL="0" marR="0" lvl="0" indent="0" algn="ctr" defTabSz="914400" rtl="0" eaLnBrk="1" fontAlgn="base" latinLnBrk="0" hangingPunct="1">
              <a:lnSpc>
                <a:spcPct val="100000"/>
              </a:lnSpc>
              <a:spcBef>
                <a:spcPct val="0"/>
              </a:spcBef>
              <a:spcAft>
                <a:spcPct val="0"/>
              </a:spcAft>
              <a:buClrTx/>
              <a:buSzTx/>
              <a:buFontTx/>
              <a:buNone/>
            </a:pPr>
            <a:r>
              <a:rPr kumimoji="0" lang="zh-CN" sz="5400" b="1" i="0" u="none" strike="noStrike" cap="none" normalizeH="0" baseline="0" smtClean="0">
                <a:ln>
                  <a:noFill/>
                </a:ln>
                <a:solidFill>
                  <a:srgbClr val="FF6600"/>
                </a:solidFill>
                <a:effectLst/>
                <a:latin typeface="Times New Roman" panose="02020603050405020304" pitchFamily="18" charset="0"/>
                <a:ea typeface="黑体" panose="02010609060101010101" pitchFamily="2" charset="-122"/>
              </a:rPr>
              <a:t>目标展示</a:t>
            </a:r>
            <a:r>
              <a:rPr lang="en-US" altLang="zh-CN" sz="5400" b="1">
                <a:solidFill>
                  <a:srgbClr val="FF6600"/>
                </a:solidFill>
                <a:latin typeface="Times New Roman" panose="02020603050405020304" pitchFamily="18" charset="0"/>
                <a:ea typeface="黑体" panose="02010609060101010101" pitchFamily="2" charset="-122"/>
              </a:rPr>
              <a:t>·</a:t>
            </a:r>
            <a:r>
              <a:rPr kumimoji="0" lang="zh-CN" sz="5400" b="1" i="0" u="none" strike="noStrike" cap="none" normalizeH="0" baseline="0" smtClean="0">
                <a:ln>
                  <a:noFill/>
                </a:ln>
                <a:solidFill>
                  <a:srgbClr val="FF6600"/>
                </a:solidFill>
                <a:effectLst/>
                <a:latin typeface="Times New Roman" panose="02020603050405020304" pitchFamily="18" charset="0"/>
                <a:ea typeface="黑体" panose="02010609060101010101" pitchFamily="2" charset="-122"/>
              </a:rPr>
              <a:t>定方向</a:t>
            </a:r>
            <a:endParaRPr kumimoji="0" 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spTree>
  </p:cSld>
  <p:clrMapOvr>
    <a:masterClrMapping/>
  </p:clrMapOvr>
  <p:transition/>
  <p:timing/>
</p:sld>
</file>

<file path=ppt/slides/slide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aphicFrame>
        <p:nvGraphicFramePr>
          <p:cNvPr id="4" name="表格 3"/>
          <p:cNvGraphicFramePr>
            <a:graphicFrameLocks noGrp="1"/>
          </p:cNvGraphicFramePr>
          <p:nvPr/>
        </p:nvGraphicFramePr>
        <p:xfrm>
          <a:off x="385058" y="620688"/>
          <a:ext cx="11449272" cy="5974080"/>
        </p:xfrm>
        <a:graphic>
          <a:graphicData uri="http://schemas.openxmlformats.org/drawingml/2006/table">
            <a:tbl>
              <a:tblPr/>
              <a:tblGrid>
                <a:gridCol w="885612"/>
                <a:gridCol w="10563660"/>
              </a:tblGrid>
              <a:tr h="589442">
                <a:tc>
                  <a:txBody>
                    <a:bodyPr vert="horz" wrap="square"/>
                    <a:lstStyle/>
                    <a:p>
                      <a:pPr algn="ctr">
                        <a:lnSpc>
                          <a:spcPct val="140000"/>
                        </a:lnSpc>
                        <a:spcAft>
                          <a:spcPct val="0"/>
                        </a:spcAft>
                        <a:tabLst>
                          <a:tab pos="5600700"/>
                          <a:tab pos="9867900"/>
                        </a:tabLst>
                      </a:pPr>
                      <a:r>
                        <a:rPr lang="zh-CN" sz="2800" b="1" kern="100">
                          <a:effectLst/>
                          <a:latin typeface="Times New Roman"/>
                          <a:ea typeface="黑体" panose="02010609060101010101" pitchFamily="2" charset="-122"/>
                          <a:cs typeface="Times New Roman" panose="02020603050405020304"/>
                        </a:rPr>
                        <a:t>课程</a:t>
                      </a:r>
                      <a:endParaRPr lang="zh-CN" sz="1050" kern="100">
                        <a:effectLst/>
                        <a:latin typeface="宋体" panose="02010600030101010101" pitchFamily="2" charset="-122"/>
                        <a:ea typeface="Times New Roman" panose="02020603050405020304"/>
                        <a:cs typeface="Courier New" panose="02070309020205020404"/>
                      </a:endParaRPr>
                    </a:p>
                    <a:p>
                      <a:pPr algn="ctr">
                        <a:lnSpc>
                          <a:spcPct val="140000"/>
                        </a:lnSpc>
                        <a:spcAft>
                          <a:spcPct val="0"/>
                        </a:spcAft>
                        <a:tabLst>
                          <a:tab pos="5600700"/>
                          <a:tab pos="9867900"/>
                        </a:tabLst>
                      </a:pPr>
                      <a:r>
                        <a:rPr lang="zh-CN" sz="2800" b="1" kern="100">
                          <a:effectLst/>
                          <a:latin typeface="Times New Roman"/>
                          <a:ea typeface="黑体" panose="02010609060101010101" pitchFamily="2" charset="-122"/>
                          <a:cs typeface="Times New Roman" panose="02020603050405020304"/>
                        </a:rPr>
                        <a:t>标准</a:t>
                      </a:r>
                      <a:endParaRPr lang="zh-CN" sz="1050" kern="100">
                        <a:effectLst/>
                        <a:latin typeface="宋体" panose="02010600030101010101" pitchFamily="2" charset="-122"/>
                        <a:ea typeface="Times New Roman" panose="02020603050405020304"/>
                        <a:cs typeface="Courier New" panose="020703090202050204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l">
                        <a:lnSpc>
                          <a:spcPct val="140000"/>
                        </a:lnSpc>
                        <a:spcAft>
                          <a:spcPct val="0"/>
                        </a:spcAft>
                        <a:tabLst>
                          <a:tab pos="5600700"/>
                          <a:tab pos="9867900"/>
                        </a:tabLst>
                      </a:pPr>
                      <a:r>
                        <a:rPr lang="zh-CN" sz="2800" b="1" kern="100">
                          <a:effectLst/>
                          <a:latin typeface="Times New Roman"/>
                          <a:ea typeface="Times New Roman" panose="02020603050405020304"/>
                          <a:cs typeface="Times New Roman" panose="02020603050405020304"/>
                        </a:rPr>
                        <a:t>了解第二次世界大战后第三世界国家的变化，认识其发展中的成就与问题。</a:t>
                      </a:r>
                      <a:endParaRPr lang="zh-CN" sz="1050" kern="100">
                        <a:effectLst/>
                        <a:latin typeface="宋体" panose="02010600030101010101" pitchFamily="2" charset="-122"/>
                        <a:ea typeface="Times New Roman" panose="02020603050405020304"/>
                        <a:cs typeface="Courier New" panose="020703090202050204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89442">
                <a:tc>
                  <a:txBody>
                    <a:bodyPr vert="horz" wrap="square"/>
                    <a:lstStyle/>
                    <a:p>
                      <a:pPr algn="ctr">
                        <a:lnSpc>
                          <a:spcPct val="140000"/>
                        </a:lnSpc>
                        <a:spcAft>
                          <a:spcPct val="0"/>
                        </a:spcAft>
                        <a:tabLst>
                          <a:tab pos="5600700"/>
                          <a:tab pos="9867900"/>
                        </a:tabLst>
                      </a:pPr>
                      <a:r>
                        <a:rPr lang="zh-CN" sz="2800" b="1" kern="100">
                          <a:effectLst/>
                          <a:latin typeface="Times New Roman"/>
                          <a:ea typeface="黑体" panose="02010609060101010101" pitchFamily="2" charset="-122"/>
                          <a:cs typeface="Times New Roman" panose="02020603050405020304"/>
                        </a:rPr>
                        <a:t>问题</a:t>
                      </a:r>
                      <a:endParaRPr lang="zh-CN" sz="1050" kern="100">
                        <a:effectLst/>
                        <a:latin typeface="宋体" panose="02010600030101010101" pitchFamily="2" charset="-122"/>
                        <a:ea typeface="Times New Roman" panose="02020603050405020304"/>
                        <a:cs typeface="Courier New" panose="02070309020205020404"/>
                      </a:endParaRPr>
                    </a:p>
                    <a:p>
                      <a:pPr algn="ctr">
                        <a:lnSpc>
                          <a:spcPct val="140000"/>
                        </a:lnSpc>
                        <a:spcAft>
                          <a:spcPct val="0"/>
                        </a:spcAft>
                        <a:tabLst>
                          <a:tab pos="5600700"/>
                          <a:tab pos="9867900"/>
                        </a:tabLst>
                      </a:pPr>
                      <a:r>
                        <a:rPr lang="zh-CN" sz="2800" b="1" kern="100">
                          <a:effectLst/>
                          <a:latin typeface="Times New Roman"/>
                          <a:ea typeface="黑体" panose="02010609060101010101" pitchFamily="2" charset="-122"/>
                          <a:cs typeface="Times New Roman" panose="02020603050405020304"/>
                        </a:rPr>
                        <a:t>导引</a:t>
                      </a:r>
                      <a:endParaRPr lang="zh-CN" sz="1050" kern="100">
                        <a:effectLst/>
                        <a:latin typeface="宋体" panose="02010600030101010101" pitchFamily="2" charset="-122"/>
                        <a:ea typeface="Times New Roman" panose="02020603050405020304"/>
                        <a:cs typeface="Courier New" panose="020703090202050204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l">
                        <a:lnSpc>
                          <a:spcPct val="140000"/>
                        </a:lnSpc>
                        <a:spcAft>
                          <a:spcPct val="0"/>
                        </a:spcAft>
                        <a:tabLst>
                          <a:tab pos="5600700"/>
                          <a:tab pos="9867900"/>
                        </a:tabLst>
                      </a:pPr>
                      <a:r>
                        <a:rPr lang="en-US" sz="2800" b="1" kern="100">
                          <a:effectLst/>
                          <a:latin typeface="Times New Roman"/>
                          <a:ea typeface="Times New Roman" panose="02020603050405020304"/>
                          <a:cs typeface="Courier New" panose="02070309020205020404"/>
                        </a:rPr>
                        <a:t>1</a:t>
                      </a:r>
                      <a:r>
                        <a:rPr lang="zh-CN" sz="2800" b="1" kern="100">
                          <a:effectLst/>
                          <a:latin typeface="Times New Roman"/>
                          <a:ea typeface="Times New Roman" panose="02020603050405020304"/>
                          <a:cs typeface="Times New Roman" panose="02020603050405020304"/>
                        </a:rPr>
                        <a:t>．亚洲殖民体系瓦解的表现。</a:t>
                      </a:r>
                      <a:r>
                        <a:rPr lang="en-US" sz="2800" b="1" kern="100">
                          <a:effectLst/>
                          <a:latin typeface="Times New Roman"/>
                          <a:ea typeface="Times New Roman" panose="02020603050405020304"/>
                          <a:cs typeface="Courier New" panose="02070309020205020404"/>
                        </a:rPr>
                        <a:t>(</a:t>
                      </a:r>
                      <a:r>
                        <a:rPr lang="zh-CN" sz="2800" b="1" kern="100">
                          <a:effectLst/>
                          <a:latin typeface="Times New Roman"/>
                          <a:ea typeface="Times New Roman" panose="02020603050405020304"/>
                          <a:cs typeface="Times New Roman" panose="02020603050405020304"/>
                        </a:rPr>
                        <a:t>史料实证</a:t>
                      </a:r>
                      <a:r>
                        <a:rPr lang="en-US" sz="2800" b="1" kern="100">
                          <a:effectLst/>
                          <a:latin typeface="Times New Roman"/>
                          <a:ea typeface="Times New Roman" panose="02020603050405020304"/>
                          <a:cs typeface="Courier New" panose="02070309020205020404"/>
                        </a:rPr>
                        <a:t>)</a:t>
                      </a:r>
                      <a:endParaRPr lang="zh-CN" sz="1050" kern="100">
                        <a:effectLst/>
                        <a:latin typeface="宋体" panose="02010600030101010101" pitchFamily="2" charset="-122"/>
                        <a:ea typeface="Times New Roman" panose="02020603050405020304"/>
                        <a:cs typeface="Courier New" panose="02070309020205020404"/>
                      </a:endParaRPr>
                    </a:p>
                    <a:p>
                      <a:pPr algn="l">
                        <a:lnSpc>
                          <a:spcPct val="140000"/>
                        </a:lnSpc>
                        <a:spcAft>
                          <a:spcPct val="0"/>
                        </a:spcAft>
                        <a:tabLst>
                          <a:tab pos="5600700"/>
                          <a:tab pos="9867900"/>
                        </a:tabLst>
                      </a:pPr>
                      <a:r>
                        <a:rPr lang="en-US" sz="2800" b="1" kern="100">
                          <a:effectLst/>
                          <a:latin typeface="Times New Roman"/>
                          <a:ea typeface="Times New Roman" panose="02020603050405020304"/>
                          <a:cs typeface="Courier New" panose="02070309020205020404"/>
                        </a:rPr>
                        <a:t>2</a:t>
                      </a:r>
                      <a:r>
                        <a:rPr lang="zh-CN" sz="2800" b="1" kern="100">
                          <a:effectLst/>
                          <a:latin typeface="Times New Roman"/>
                          <a:ea typeface="Times New Roman" panose="02020603050405020304"/>
                          <a:cs typeface="Times New Roman" panose="02020603050405020304"/>
                        </a:rPr>
                        <a:t>．非洲殖民体系瓦解的表现。</a:t>
                      </a:r>
                      <a:r>
                        <a:rPr lang="en-US" sz="2800" b="1" kern="100">
                          <a:effectLst/>
                          <a:latin typeface="Times New Roman"/>
                          <a:ea typeface="Times New Roman" panose="02020603050405020304"/>
                          <a:cs typeface="Courier New" panose="02070309020205020404"/>
                        </a:rPr>
                        <a:t>(</a:t>
                      </a:r>
                      <a:r>
                        <a:rPr lang="zh-CN" sz="2800" b="1" kern="100">
                          <a:effectLst/>
                          <a:latin typeface="Times New Roman"/>
                          <a:ea typeface="Times New Roman" panose="02020603050405020304"/>
                          <a:cs typeface="Times New Roman" panose="02020603050405020304"/>
                        </a:rPr>
                        <a:t>史料实证</a:t>
                      </a:r>
                      <a:r>
                        <a:rPr lang="en-US" sz="2800" b="1" kern="100">
                          <a:effectLst/>
                          <a:latin typeface="Times New Roman"/>
                          <a:ea typeface="Times New Roman" panose="02020603050405020304"/>
                          <a:cs typeface="Courier New" panose="02070309020205020404"/>
                        </a:rPr>
                        <a:t>)</a:t>
                      </a:r>
                      <a:endParaRPr lang="zh-CN" sz="1050" kern="100">
                        <a:effectLst/>
                        <a:latin typeface="宋体" panose="02010600030101010101" pitchFamily="2" charset="-122"/>
                        <a:ea typeface="Times New Roman" panose="02020603050405020304"/>
                        <a:cs typeface="Courier New" panose="02070309020205020404"/>
                      </a:endParaRPr>
                    </a:p>
                    <a:p>
                      <a:pPr algn="l">
                        <a:lnSpc>
                          <a:spcPct val="140000"/>
                        </a:lnSpc>
                        <a:spcAft>
                          <a:spcPct val="0"/>
                        </a:spcAft>
                        <a:tabLst>
                          <a:tab pos="5600700"/>
                          <a:tab pos="9867900"/>
                        </a:tabLst>
                      </a:pPr>
                      <a:r>
                        <a:rPr lang="en-US" sz="2800" b="1" kern="100">
                          <a:effectLst/>
                          <a:latin typeface="Times New Roman"/>
                          <a:ea typeface="Times New Roman" panose="02020603050405020304"/>
                          <a:cs typeface="Courier New" panose="02070309020205020404"/>
                        </a:rPr>
                        <a:t>3</a:t>
                      </a:r>
                      <a:r>
                        <a:rPr lang="zh-CN" sz="2800" b="1" kern="100">
                          <a:effectLst/>
                          <a:latin typeface="Times New Roman"/>
                          <a:ea typeface="Times New Roman" panose="02020603050405020304"/>
                          <a:cs typeface="Times New Roman" panose="02020603050405020304"/>
                        </a:rPr>
                        <a:t>．拉丁美洲殖民体系瓦解的表现。</a:t>
                      </a:r>
                      <a:r>
                        <a:rPr lang="en-US" sz="2800" b="1" kern="100">
                          <a:effectLst/>
                          <a:latin typeface="Times New Roman"/>
                          <a:ea typeface="Times New Roman" panose="02020603050405020304"/>
                          <a:cs typeface="Courier New" panose="02070309020205020404"/>
                        </a:rPr>
                        <a:t> (</a:t>
                      </a:r>
                      <a:r>
                        <a:rPr lang="zh-CN" sz="2800" b="1" kern="100">
                          <a:effectLst/>
                          <a:latin typeface="Times New Roman"/>
                          <a:ea typeface="Times New Roman" panose="02020603050405020304"/>
                          <a:cs typeface="Times New Roman" panose="02020603050405020304"/>
                        </a:rPr>
                        <a:t>史料实证</a:t>
                      </a:r>
                      <a:r>
                        <a:rPr lang="en-US" sz="2800" b="1" kern="100">
                          <a:effectLst/>
                          <a:latin typeface="Times New Roman"/>
                          <a:ea typeface="Times New Roman" panose="02020603050405020304"/>
                          <a:cs typeface="Courier New" panose="02070309020205020404"/>
                        </a:rPr>
                        <a:t>)</a:t>
                      </a:r>
                      <a:endParaRPr lang="zh-CN" sz="1050" kern="100">
                        <a:effectLst/>
                        <a:latin typeface="宋体" panose="02010600030101010101" pitchFamily="2" charset="-122"/>
                        <a:ea typeface="Times New Roman" panose="02020603050405020304"/>
                        <a:cs typeface="Courier New" panose="02070309020205020404"/>
                      </a:endParaRPr>
                    </a:p>
                    <a:p>
                      <a:pPr algn="l">
                        <a:lnSpc>
                          <a:spcPct val="140000"/>
                        </a:lnSpc>
                        <a:spcAft>
                          <a:spcPct val="0"/>
                        </a:spcAft>
                        <a:tabLst>
                          <a:tab pos="5600700"/>
                          <a:tab pos="9867900"/>
                        </a:tabLst>
                      </a:pPr>
                      <a:r>
                        <a:rPr lang="en-US" sz="2800" b="1" kern="100">
                          <a:effectLst/>
                          <a:latin typeface="Times New Roman"/>
                          <a:ea typeface="Times New Roman" panose="02020603050405020304"/>
                          <a:cs typeface="Courier New" panose="02070309020205020404"/>
                        </a:rPr>
                        <a:t>4</a:t>
                      </a:r>
                      <a:r>
                        <a:rPr lang="zh-CN" sz="2800" b="1" kern="100">
                          <a:effectLst/>
                          <a:latin typeface="Times New Roman"/>
                          <a:ea typeface="Times New Roman" panose="02020603050405020304"/>
                          <a:cs typeface="Times New Roman" panose="02020603050405020304"/>
                        </a:rPr>
                        <a:t>．二战后亚洲经济高速发展的表现。</a:t>
                      </a:r>
                      <a:r>
                        <a:rPr lang="en-US" sz="2800" b="1" kern="100">
                          <a:effectLst/>
                          <a:latin typeface="Times New Roman"/>
                          <a:ea typeface="Times New Roman" panose="02020603050405020304"/>
                          <a:cs typeface="Courier New" panose="02070309020205020404"/>
                        </a:rPr>
                        <a:t>(</a:t>
                      </a:r>
                      <a:r>
                        <a:rPr lang="zh-CN" sz="2800" b="1" kern="100">
                          <a:effectLst/>
                          <a:latin typeface="Times New Roman"/>
                          <a:ea typeface="Times New Roman" panose="02020603050405020304"/>
                          <a:cs typeface="Times New Roman" panose="02020603050405020304"/>
                        </a:rPr>
                        <a:t>史料实证</a:t>
                      </a:r>
                      <a:r>
                        <a:rPr lang="en-US" sz="2800" b="1" kern="100">
                          <a:effectLst/>
                          <a:latin typeface="Times New Roman"/>
                          <a:ea typeface="Times New Roman" panose="02020603050405020304"/>
                          <a:cs typeface="Courier New" panose="02070309020205020404"/>
                        </a:rPr>
                        <a:t>)</a:t>
                      </a:r>
                      <a:endParaRPr lang="zh-CN" sz="1050" kern="100">
                        <a:effectLst/>
                        <a:latin typeface="宋体" panose="02010600030101010101" pitchFamily="2" charset="-122"/>
                        <a:ea typeface="Times New Roman" panose="02020603050405020304"/>
                        <a:cs typeface="Courier New" panose="02070309020205020404"/>
                      </a:endParaRPr>
                    </a:p>
                    <a:p>
                      <a:pPr algn="l">
                        <a:lnSpc>
                          <a:spcPct val="140000"/>
                        </a:lnSpc>
                        <a:spcAft>
                          <a:spcPct val="0"/>
                        </a:spcAft>
                        <a:tabLst>
                          <a:tab pos="5600700"/>
                          <a:tab pos="9867900"/>
                        </a:tabLst>
                      </a:pPr>
                      <a:r>
                        <a:rPr lang="en-US" sz="2800" b="1" kern="100">
                          <a:effectLst/>
                          <a:latin typeface="Times New Roman"/>
                          <a:ea typeface="Times New Roman" panose="02020603050405020304"/>
                          <a:cs typeface="Courier New" panose="02070309020205020404"/>
                        </a:rPr>
                        <a:t>5</a:t>
                      </a:r>
                      <a:r>
                        <a:rPr lang="zh-CN" sz="2800" b="1" kern="100">
                          <a:effectLst/>
                          <a:latin typeface="Times New Roman"/>
                          <a:ea typeface="Times New Roman" panose="02020603050405020304"/>
                          <a:cs typeface="Times New Roman" panose="02020603050405020304"/>
                        </a:rPr>
                        <a:t>．非洲经济曲折发展的表现。</a:t>
                      </a:r>
                      <a:r>
                        <a:rPr lang="en-US" sz="2800" b="1" kern="100">
                          <a:effectLst/>
                          <a:latin typeface="Times New Roman"/>
                          <a:ea typeface="Times New Roman" panose="02020603050405020304"/>
                          <a:cs typeface="Courier New" panose="02070309020205020404"/>
                        </a:rPr>
                        <a:t>(</a:t>
                      </a:r>
                      <a:r>
                        <a:rPr lang="zh-CN" sz="2800" b="1" kern="100">
                          <a:effectLst/>
                          <a:latin typeface="Times New Roman"/>
                          <a:ea typeface="Times New Roman" panose="02020603050405020304"/>
                          <a:cs typeface="Times New Roman" panose="02020603050405020304"/>
                        </a:rPr>
                        <a:t>史料实证</a:t>
                      </a:r>
                      <a:r>
                        <a:rPr lang="en-US" sz="2800" b="1" kern="100">
                          <a:effectLst/>
                          <a:latin typeface="Times New Roman"/>
                          <a:ea typeface="Times New Roman" panose="02020603050405020304"/>
                          <a:cs typeface="Courier New" panose="02070309020205020404"/>
                        </a:rPr>
                        <a:t>)</a:t>
                      </a:r>
                      <a:endParaRPr lang="zh-CN" sz="1050" kern="100">
                        <a:effectLst/>
                        <a:latin typeface="宋体" panose="02010600030101010101" pitchFamily="2" charset="-122"/>
                        <a:ea typeface="Times New Roman" panose="02020603050405020304"/>
                        <a:cs typeface="Courier New" panose="02070309020205020404"/>
                      </a:endParaRPr>
                    </a:p>
                    <a:p>
                      <a:pPr algn="l">
                        <a:lnSpc>
                          <a:spcPct val="140000"/>
                        </a:lnSpc>
                        <a:spcAft>
                          <a:spcPct val="0"/>
                        </a:spcAft>
                        <a:tabLst>
                          <a:tab pos="5600700"/>
                          <a:tab pos="9867900"/>
                        </a:tabLst>
                      </a:pPr>
                      <a:r>
                        <a:rPr lang="en-US" sz="2800" b="1" kern="100">
                          <a:effectLst/>
                          <a:latin typeface="Times New Roman"/>
                          <a:ea typeface="Times New Roman" panose="02020603050405020304"/>
                          <a:cs typeface="Courier New" panose="02070309020205020404"/>
                        </a:rPr>
                        <a:t>6</a:t>
                      </a:r>
                      <a:r>
                        <a:rPr lang="zh-CN" sz="2800" b="1" kern="100">
                          <a:effectLst/>
                          <a:latin typeface="Times New Roman"/>
                          <a:ea typeface="Times New Roman" panose="02020603050405020304"/>
                          <a:cs typeface="Times New Roman" panose="02020603050405020304"/>
                        </a:rPr>
                        <a:t>．拉丁美洲民族工业发展的表现。</a:t>
                      </a:r>
                      <a:r>
                        <a:rPr lang="en-US" sz="2800" b="1" kern="100">
                          <a:effectLst/>
                          <a:latin typeface="Times New Roman"/>
                          <a:ea typeface="Times New Roman" panose="02020603050405020304"/>
                          <a:cs typeface="Courier New" panose="02070309020205020404"/>
                        </a:rPr>
                        <a:t>(</a:t>
                      </a:r>
                      <a:r>
                        <a:rPr lang="zh-CN" sz="2800" b="1" kern="100">
                          <a:effectLst/>
                          <a:latin typeface="Times New Roman"/>
                          <a:ea typeface="Times New Roman" panose="02020603050405020304"/>
                          <a:cs typeface="Times New Roman" panose="02020603050405020304"/>
                        </a:rPr>
                        <a:t>史料实证</a:t>
                      </a:r>
                      <a:r>
                        <a:rPr lang="en-US" sz="2800" b="1" kern="100">
                          <a:effectLst/>
                          <a:latin typeface="Times New Roman"/>
                          <a:ea typeface="Times New Roman" panose="02020603050405020304"/>
                          <a:cs typeface="Courier New" panose="02070309020205020404"/>
                        </a:rPr>
                        <a:t>)</a:t>
                      </a:r>
                      <a:endParaRPr lang="zh-CN" sz="1050" kern="100">
                        <a:effectLst/>
                        <a:latin typeface="宋体" panose="02010600030101010101" pitchFamily="2" charset="-122"/>
                        <a:ea typeface="Times New Roman" panose="02020603050405020304"/>
                        <a:cs typeface="Courier New" panose="02070309020205020404"/>
                      </a:endParaRPr>
                    </a:p>
                    <a:p>
                      <a:pPr algn="l">
                        <a:lnSpc>
                          <a:spcPct val="140000"/>
                        </a:lnSpc>
                        <a:spcAft>
                          <a:spcPct val="0"/>
                        </a:spcAft>
                        <a:tabLst>
                          <a:tab pos="5600700"/>
                          <a:tab pos="9867900"/>
                        </a:tabLst>
                      </a:pPr>
                      <a:r>
                        <a:rPr lang="en-US" sz="2800" b="1" kern="100">
                          <a:effectLst/>
                          <a:latin typeface="Times New Roman"/>
                          <a:ea typeface="Times New Roman" panose="02020603050405020304"/>
                          <a:cs typeface="Courier New" panose="02070309020205020404"/>
                        </a:rPr>
                        <a:t>7</a:t>
                      </a:r>
                      <a:r>
                        <a:rPr lang="zh-CN" sz="2800" b="1" kern="100">
                          <a:effectLst/>
                          <a:latin typeface="Times New Roman"/>
                          <a:ea typeface="Times New Roman" panose="02020603050405020304"/>
                          <a:cs typeface="Times New Roman" panose="02020603050405020304"/>
                        </a:rPr>
                        <a:t>．发展中国家面临的发展问题。</a:t>
                      </a:r>
                      <a:r>
                        <a:rPr lang="en-US" sz="2800" b="1" kern="100">
                          <a:effectLst/>
                          <a:latin typeface="Times New Roman"/>
                          <a:ea typeface="Times New Roman" panose="02020603050405020304"/>
                          <a:cs typeface="Courier New" panose="02070309020205020404"/>
                        </a:rPr>
                        <a:t>(</a:t>
                      </a:r>
                      <a:r>
                        <a:rPr lang="zh-CN" sz="2800" b="1" kern="100">
                          <a:effectLst/>
                          <a:latin typeface="Times New Roman"/>
                          <a:ea typeface="Times New Roman" panose="02020603050405020304"/>
                          <a:cs typeface="Times New Roman" panose="02020603050405020304"/>
                        </a:rPr>
                        <a:t>历史解释</a:t>
                      </a:r>
                      <a:r>
                        <a:rPr lang="en-US" sz="2800" b="1" kern="100">
                          <a:effectLst/>
                          <a:latin typeface="Times New Roman"/>
                          <a:ea typeface="Times New Roman" panose="02020603050405020304"/>
                          <a:cs typeface="Courier New" panose="02070309020205020404"/>
                        </a:rPr>
                        <a:t>)</a:t>
                      </a:r>
                      <a:endParaRPr lang="zh-CN" sz="1050" kern="100">
                        <a:effectLst/>
                        <a:latin typeface="宋体" panose="02010600030101010101" pitchFamily="2" charset="-122"/>
                        <a:ea typeface="Times New Roman" panose="02020603050405020304"/>
                        <a:cs typeface="Courier New" panose="02070309020205020404"/>
                      </a:endParaRPr>
                    </a:p>
                    <a:p>
                      <a:pPr algn="l">
                        <a:lnSpc>
                          <a:spcPct val="140000"/>
                        </a:lnSpc>
                        <a:spcAft>
                          <a:spcPct val="0"/>
                        </a:spcAft>
                        <a:tabLst>
                          <a:tab pos="5600700"/>
                          <a:tab pos="9867900"/>
                        </a:tabLst>
                      </a:pPr>
                      <a:r>
                        <a:rPr lang="en-US" sz="2800" b="1" kern="100">
                          <a:effectLst/>
                          <a:latin typeface="Times New Roman"/>
                          <a:ea typeface="Times New Roman" panose="02020603050405020304"/>
                          <a:cs typeface="Courier New" panose="02070309020205020404"/>
                        </a:rPr>
                        <a:t>8</a:t>
                      </a:r>
                      <a:r>
                        <a:rPr lang="zh-CN" sz="2800" b="1" kern="100">
                          <a:effectLst/>
                          <a:latin typeface="Times New Roman"/>
                          <a:ea typeface="Times New Roman" panose="02020603050405020304"/>
                          <a:cs typeface="Times New Roman" panose="02020603050405020304"/>
                        </a:rPr>
                        <a:t>．发展中国家面临的挑战。</a:t>
                      </a:r>
                      <a:r>
                        <a:rPr lang="en-US" sz="2800" b="1" kern="100">
                          <a:effectLst/>
                          <a:latin typeface="Times New Roman"/>
                          <a:ea typeface="Times New Roman" panose="02020603050405020304"/>
                          <a:cs typeface="Courier New" panose="02070309020205020404"/>
                        </a:rPr>
                        <a:t>(</a:t>
                      </a:r>
                      <a:r>
                        <a:rPr lang="zh-CN" sz="2800" b="1" kern="100">
                          <a:effectLst/>
                          <a:latin typeface="Times New Roman"/>
                          <a:ea typeface="Times New Roman" panose="02020603050405020304"/>
                          <a:cs typeface="Times New Roman" panose="02020603050405020304"/>
                        </a:rPr>
                        <a:t>历史解释</a:t>
                      </a:r>
                      <a:r>
                        <a:rPr lang="en-US" sz="2800" b="1" kern="100">
                          <a:effectLst/>
                          <a:latin typeface="Times New Roman"/>
                          <a:ea typeface="Times New Roman" panose="02020603050405020304"/>
                          <a:cs typeface="Courier New" panose="02070309020205020404"/>
                        </a:rPr>
                        <a:t>)</a:t>
                      </a:r>
                      <a:endParaRPr lang="zh-CN" sz="1050" kern="100">
                        <a:effectLst/>
                        <a:latin typeface="宋体" panose="02010600030101010101" pitchFamily="2" charset="-122"/>
                        <a:ea typeface="Times New Roman" panose="02020603050405020304"/>
                        <a:cs typeface="Courier New" panose="020703090202050204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ransition/>
  <p:timing/>
</p:sld>
</file>

<file path=ppt/slides/slide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aphicFrame>
        <p:nvGraphicFramePr>
          <p:cNvPr id="4" name="表格 3"/>
          <p:cNvGraphicFramePr>
            <a:graphicFrameLocks noGrp="1"/>
          </p:cNvGraphicFramePr>
          <p:nvPr/>
        </p:nvGraphicFramePr>
        <p:xfrm>
          <a:off x="385058" y="1001364"/>
          <a:ext cx="11449272" cy="4693921"/>
        </p:xfrm>
        <a:graphic>
          <a:graphicData uri="http://schemas.openxmlformats.org/drawingml/2006/table">
            <a:tbl>
              <a:tblPr/>
              <a:tblGrid>
                <a:gridCol w="741596"/>
                <a:gridCol w="10707676"/>
              </a:tblGrid>
              <a:tr h="589442">
                <a:tc>
                  <a:txBody>
                    <a:bodyPr vert="horz" wrap="square"/>
                    <a:lstStyle/>
                    <a:p>
                      <a:pPr algn="ctr">
                        <a:lnSpc>
                          <a:spcPct val="110000"/>
                        </a:lnSpc>
                        <a:spcAft>
                          <a:spcPct val="0"/>
                        </a:spcAft>
                        <a:tabLst>
                          <a:tab pos="5600700"/>
                        </a:tabLst>
                      </a:pPr>
                      <a:r>
                        <a:rPr lang="zh-CN" altLang="en-US" sz="2800" b="1" kern="100" smtClean="0">
                          <a:effectLst/>
                          <a:latin typeface="黑体" panose="02010609060101010101" pitchFamily="2" charset="-122"/>
                          <a:ea typeface="黑体" panose="02010609060101010101" pitchFamily="2" charset="-122"/>
                          <a:cs typeface="Courier New" panose="02070309020205020404"/>
                        </a:rPr>
                        <a:t>历史时空</a:t>
                      </a:r>
                      <a:endParaRPr lang="zh-CN" sz="2800" b="1" kern="100">
                        <a:effectLst/>
                        <a:latin typeface="黑体" panose="02010609060101010101" pitchFamily="2" charset="-122"/>
                        <a:ea typeface="黑体" panose="02010609060101010101" pitchFamily="2" charset="-122"/>
                        <a:cs typeface="Courier New" panose="020703090202050204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lnSpc>
                          <a:spcPct val="110000"/>
                        </a:lnSpc>
                        <a:spcAft>
                          <a:spcPct val="0"/>
                        </a:spcAft>
                        <a:tabLst>
                          <a:tab pos="5600700"/>
                        </a:tabLst>
                      </a:pPr>
                      <a:endParaRPr lang="en-US" altLang="zh-CN" sz="2800" kern="100" smtClean="0">
                        <a:effectLst/>
                        <a:latin typeface="Times New Roman"/>
                        <a:ea typeface="黑体" panose="02010609060101010101" pitchFamily="2" charset="-122"/>
                        <a:cs typeface="Times New Roman" panose="02020603050405020304"/>
                      </a:endParaRPr>
                    </a:p>
                    <a:p>
                      <a:pPr algn="ctr">
                        <a:lnSpc>
                          <a:spcPct val="110000"/>
                        </a:lnSpc>
                        <a:spcAft>
                          <a:spcPct val="0"/>
                        </a:spcAft>
                        <a:tabLst>
                          <a:tab pos="5600700"/>
                        </a:tabLst>
                      </a:pPr>
                      <a:endParaRPr lang="en-US" altLang="zh-CN" sz="2800" kern="100" smtClean="0">
                        <a:effectLst/>
                        <a:latin typeface="Times New Roman"/>
                        <a:ea typeface="黑体" panose="02010609060101010101" pitchFamily="2" charset="-122"/>
                        <a:cs typeface="Times New Roman" panose="02020603050405020304"/>
                      </a:endParaRPr>
                    </a:p>
                    <a:p>
                      <a:pPr algn="ctr">
                        <a:lnSpc>
                          <a:spcPct val="110000"/>
                        </a:lnSpc>
                        <a:spcAft>
                          <a:spcPct val="0"/>
                        </a:spcAft>
                        <a:tabLst>
                          <a:tab pos="5600700"/>
                        </a:tabLst>
                      </a:pPr>
                      <a:endParaRPr lang="en-US" altLang="zh-CN" sz="2800" kern="100" smtClean="0">
                        <a:effectLst/>
                        <a:latin typeface="Times New Roman"/>
                        <a:ea typeface="黑体" panose="02010609060101010101" pitchFamily="2" charset="-122"/>
                        <a:cs typeface="Times New Roman" panose="02020603050405020304"/>
                      </a:endParaRPr>
                    </a:p>
                    <a:p>
                      <a:pPr algn="ctr">
                        <a:lnSpc>
                          <a:spcPct val="110000"/>
                        </a:lnSpc>
                        <a:spcAft>
                          <a:spcPct val="0"/>
                        </a:spcAft>
                        <a:tabLst>
                          <a:tab pos="5600700"/>
                        </a:tabLst>
                      </a:pPr>
                      <a:endParaRPr lang="en-US" altLang="zh-CN" sz="2800" kern="100" smtClean="0">
                        <a:effectLst/>
                        <a:latin typeface="Times New Roman"/>
                        <a:ea typeface="黑体" panose="02010609060101010101" pitchFamily="2" charset="-122"/>
                        <a:cs typeface="Times New Roman" panose="02020603050405020304"/>
                      </a:endParaRPr>
                    </a:p>
                    <a:p>
                      <a:pPr algn="ctr">
                        <a:lnSpc>
                          <a:spcPct val="110000"/>
                        </a:lnSpc>
                        <a:spcAft>
                          <a:spcPct val="0"/>
                        </a:spcAft>
                        <a:tabLst>
                          <a:tab pos="5600700"/>
                        </a:tabLst>
                      </a:pPr>
                      <a:endParaRPr lang="en-US" altLang="zh-CN" sz="2800" kern="100" smtClean="0">
                        <a:effectLst/>
                        <a:latin typeface="Times New Roman"/>
                        <a:ea typeface="黑体" panose="02010609060101010101" pitchFamily="2" charset="-122"/>
                        <a:cs typeface="Times New Roman" panose="02020603050405020304"/>
                      </a:endParaRPr>
                    </a:p>
                    <a:p>
                      <a:pPr algn="ctr">
                        <a:lnSpc>
                          <a:spcPct val="110000"/>
                        </a:lnSpc>
                        <a:spcAft>
                          <a:spcPct val="0"/>
                        </a:spcAft>
                        <a:tabLst>
                          <a:tab pos="5600700"/>
                        </a:tabLst>
                      </a:pPr>
                      <a:endParaRPr lang="en-US" altLang="zh-CN" sz="2800" kern="100" smtClean="0">
                        <a:effectLst/>
                        <a:latin typeface="Times New Roman"/>
                        <a:ea typeface="黑体" panose="02010609060101010101" pitchFamily="2" charset="-122"/>
                        <a:cs typeface="Times New Roman" panose="02020603050405020304"/>
                      </a:endParaRPr>
                    </a:p>
                    <a:p>
                      <a:pPr algn="ctr">
                        <a:lnSpc>
                          <a:spcPct val="110000"/>
                        </a:lnSpc>
                        <a:spcAft>
                          <a:spcPct val="0"/>
                        </a:spcAft>
                        <a:tabLst>
                          <a:tab pos="5600700"/>
                        </a:tabLst>
                      </a:pPr>
                      <a:endParaRPr lang="en-US" altLang="zh-CN" sz="2800" kern="100" smtClean="0">
                        <a:effectLst/>
                        <a:latin typeface="Times New Roman"/>
                        <a:ea typeface="黑体" panose="02010609060101010101" pitchFamily="2" charset="-122"/>
                        <a:cs typeface="Times New Roman" panose="02020603050405020304"/>
                      </a:endParaRPr>
                    </a:p>
                    <a:p>
                      <a:pPr algn="ctr">
                        <a:lnSpc>
                          <a:spcPct val="110000"/>
                        </a:lnSpc>
                        <a:spcAft>
                          <a:spcPct val="0"/>
                        </a:spcAft>
                        <a:tabLst>
                          <a:tab pos="5600700"/>
                        </a:tabLst>
                      </a:pPr>
                      <a:endParaRPr lang="en-US" altLang="zh-CN" sz="2800" kern="100" smtClean="0">
                        <a:effectLst/>
                        <a:latin typeface="Times New Roman"/>
                        <a:ea typeface="黑体" panose="02010609060101010101" pitchFamily="2" charset="-122"/>
                        <a:cs typeface="Times New Roman" panose="02020603050405020304"/>
                      </a:endParaRPr>
                    </a:p>
                    <a:p>
                      <a:pPr algn="ctr">
                        <a:lnSpc>
                          <a:spcPct val="110000"/>
                        </a:lnSpc>
                        <a:spcAft>
                          <a:spcPct val="0"/>
                        </a:spcAft>
                        <a:tabLst>
                          <a:tab pos="5600700"/>
                        </a:tabLst>
                      </a:pPr>
                      <a:endParaRPr lang="en-US" altLang="zh-CN" sz="2800" kern="100" smtClean="0">
                        <a:effectLst/>
                        <a:latin typeface="Times New Roman"/>
                        <a:ea typeface="黑体" panose="02010609060101010101" pitchFamily="2" charset="-122"/>
                        <a:cs typeface="Times New Roman" panose="02020603050405020304"/>
                      </a:endParaRPr>
                    </a:p>
                    <a:p>
                      <a:pPr algn="ctr">
                        <a:lnSpc>
                          <a:spcPct val="110000"/>
                        </a:lnSpc>
                        <a:spcAft>
                          <a:spcPct val="0"/>
                        </a:spcAft>
                        <a:tabLst>
                          <a:tab pos="5600700"/>
                        </a:tabLst>
                      </a:pPr>
                      <a:endParaRPr lang="zh-CN" sz="2800" kern="100">
                        <a:effectLst/>
                        <a:latin typeface="Times New Roman"/>
                        <a:ea typeface="黑体" panose="0201060906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pic>
        <p:nvPicPr>
          <p:cNvPr id="1025" name="Picture 1" descr="G:\课件\成才之路\2020\同步\新教材\10版\新教材中外历史纲要下\新建文件夹\SA40.TIF"/>
          <p:cNvPicPr>
            <a:picLocks noChangeAspect="1" noChangeArrowheads="1"/>
          </p:cNvPicPr>
          <p:nvPr/>
        </p:nvPicPr>
        <p:blipFill>
          <a:blip r:embed="rId3" r:link="rId2">
            <a:extLst>
              <a:ext uri="{28A0092B-C50C-407E-A947-70E740481C1C}">
                <a14:useLocalDpi xmlns:a14="http://schemas.microsoft.com/office/drawing/2010/main" val="0"/>
              </a:ext>
            </a:extLst>
          </a:blip>
          <a:stretch>
            <a:fillRect/>
          </a:stretch>
        </p:blipFill>
        <p:spPr bwMode="auto">
          <a:xfrm>
            <a:off x="1198662" y="2132856"/>
            <a:ext cx="10585176" cy="2012919"/>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timing/>
</p:sld>
</file>

<file path=ppt/slides/slide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6147" name="Picture 3" descr="图片7"/>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8106" y="3074988"/>
            <a:ext cx="3071813" cy="3810000"/>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图片8"/>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0136831" y="0"/>
            <a:ext cx="2071688" cy="2560638"/>
          </a:xfrm>
          <a:prstGeom prst="rect">
            <a:avLst/>
          </a:prstGeom>
          <a:noFill/>
          <a:extLst>
            <a:ext uri="{909E8E84-426E-40DD-AFC4-6F175D3DCCD1}">
              <a14:hiddenFill xmlns:a14="http://schemas.microsoft.com/office/drawing/2010/main">
                <a:solidFill>
                  <a:srgbClr val="FFFFFF"/>
                </a:solidFill>
              </a14:hiddenFill>
            </a:ext>
          </a:extLst>
        </p:spPr>
      </p:pic>
      <p:sp>
        <p:nvSpPr>
          <p:cNvPr id="2" name="Text Box 2"/>
          <p:cNvSpPr txBox="1">
            <a:spLocks noChangeArrowheads="1"/>
          </p:cNvSpPr>
          <p:nvPr/>
        </p:nvSpPr>
        <p:spPr bwMode="auto">
          <a:xfrm>
            <a:off x="0" y="2420938"/>
            <a:ext cx="12190413" cy="91440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spAutoFit/>
          </a:bodyPr>
          <a:lstStyle/>
          <a:p>
            <a:pPr marL="0" marR="0" lvl="0" indent="0" algn="ctr" defTabSz="914400" rtl="0" eaLnBrk="1" fontAlgn="base" latinLnBrk="0" hangingPunct="1">
              <a:lnSpc>
                <a:spcPct val="100000"/>
              </a:lnSpc>
              <a:spcBef>
                <a:spcPct val="0"/>
              </a:spcBef>
              <a:spcAft>
                <a:spcPct val="0"/>
              </a:spcAft>
              <a:buClrTx/>
              <a:buSzTx/>
              <a:buFontTx/>
              <a:buNone/>
            </a:pPr>
            <a:r>
              <a:rPr kumimoji="0" lang="zh-CN" sz="5400" b="1" i="0" u="none" strike="noStrike" cap="none" normalizeH="0" baseline="0" smtClean="0">
                <a:ln>
                  <a:noFill/>
                </a:ln>
                <a:solidFill>
                  <a:srgbClr val="FF6600"/>
                </a:solidFill>
                <a:effectLst/>
                <a:latin typeface="Times New Roman" panose="02020603050405020304" pitchFamily="18" charset="0"/>
                <a:ea typeface="黑体" panose="02010609060101010101" pitchFamily="2" charset="-122"/>
              </a:rPr>
              <a:t>基础必备</a:t>
            </a:r>
            <a:r>
              <a:rPr kumimoji="0" lang="en-US" altLang="zh-CN" sz="5400" b="1" i="0" u="none" strike="noStrike" cap="none" normalizeH="0" baseline="0" smtClean="0">
                <a:ln>
                  <a:noFill/>
                </a:ln>
                <a:solidFill>
                  <a:srgbClr val="FF6600"/>
                </a:solidFill>
                <a:effectLst/>
                <a:latin typeface="+mj-lt"/>
                <a:ea typeface="黑体" panose="02010609060101010101" pitchFamily="2" charset="-122"/>
              </a:rPr>
              <a:t>·</a:t>
            </a:r>
            <a:r>
              <a:rPr kumimoji="0" lang="zh-CN" sz="5400" b="1" i="0" u="none" strike="noStrike" cap="none" normalizeH="0" baseline="0" smtClean="0">
                <a:ln>
                  <a:noFill/>
                </a:ln>
                <a:solidFill>
                  <a:srgbClr val="FF6600"/>
                </a:solidFill>
                <a:effectLst/>
                <a:latin typeface="Times New Roman" panose="02020603050405020304" pitchFamily="18" charset="0"/>
                <a:ea typeface="黑体" panose="02010609060101010101" pitchFamily="2" charset="-122"/>
              </a:rPr>
              <a:t>探新知</a:t>
            </a:r>
            <a:endParaRPr kumimoji="0" 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spTree>
  </p:cSld>
  <p:clrMapOvr>
    <a:masterClrMapping/>
  </p:clrMapOvr>
  <p:transition/>
  <p:timing/>
</p:sld>
</file>

<file path=ppt/slides/slide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06574" y="476672"/>
            <a:ext cx="11382863" cy="6124754"/>
          </a:xfrm>
        </p:spPr>
        <p:txBody>
          <a:bodyPr/>
          <a:lstStyle/>
          <a:p>
            <a:pPr indent="713740">
              <a:tabLst>
                <a:tab pos="5600700"/>
                <a:tab pos="9867900"/>
              </a:tabLst>
            </a:pPr>
            <a:r>
              <a:rPr lang="zh-CN" altLang="zh-CN" kern="100">
                <a:ea typeface="黑体" panose="02010609060101010101" pitchFamily="2" charset="-122"/>
                <a:cs typeface="Times New Roman" panose="02020603050405020304"/>
              </a:rPr>
              <a:t>一、世界殖民体系的崩溃</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ea typeface="黑体" panose="02010609060101010101" pitchFamily="2" charset="-122"/>
                <a:cs typeface="Courier New" panose="02070309020205020404"/>
              </a:rPr>
              <a:t>1</a:t>
            </a:r>
            <a:r>
              <a:rPr lang="zh-CN" altLang="zh-CN" kern="100">
                <a:cs typeface="Times New Roman" panose="02020603050405020304"/>
              </a:rPr>
              <a:t>．</a:t>
            </a:r>
            <a:r>
              <a:rPr lang="zh-CN" altLang="zh-CN" kern="100">
                <a:ea typeface="黑体" panose="02010609060101010101" pitchFamily="2" charset="-122"/>
                <a:cs typeface="Times New Roman" panose="02020603050405020304"/>
              </a:rPr>
              <a:t>亚洲殖民体系的瓦解</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cs typeface="Courier New" panose="02070309020205020404"/>
              </a:rPr>
              <a:t>(1)</a:t>
            </a:r>
            <a:r>
              <a:rPr lang="zh-CN" altLang="zh-CN" kern="100">
                <a:cs typeface="Times New Roman" panose="02020603050405020304"/>
              </a:rPr>
              <a:t>印巴分治</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latin typeface="宋体" panose="02010600030101010101" pitchFamily="2" charset="-122"/>
                <a:cs typeface="Times New Roman" panose="02020603050405020304"/>
              </a:rPr>
              <a:t>①</a:t>
            </a:r>
            <a:r>
              <a:rPr lang="zh-CN" altLang="zh-CN" kern="100">
                <a:cs typeface="Times New Roman" panose="02020603050405020304"/>
              </a:rPr>
              <a:t>过程：印度人民在</a:t>
            </a:r>
            <a:r>
              <a:rPr lang="en-US" altLang="zh-CN" kern="100">
                <a:cs typeface="Courier New" panose="02070309020205020404"/>
              </a:rPr>
              <a:t>_________</a:t>
            </a:r>
            <a:r>
              <a:rPr lang="zh-CN" altLang="zh-CN" kern="100">
                <a:cs typeface="Times New Roman" panose="02020603050405020304"/>
              </a:rPr>
              <a:t>领袖甘地、尼赫鲁和穆斯林联盟领袖</a:t>
            </a:r>
            <a:r>
              <a:rPr lang="en-US" altLang="zh-CN" kern="100">
                <a:cs typeface="Courier New" panose="02070309020205020404"/>
              </a:rPr>
              <a:t>_______</a:t>
            </a:r>
            <a:r>
              <a:rPr lang="zh-CN" altLang="zh-CN" kern="100">
                <a:cs typeface="Times New Roman" panose="02020603050405020304"/>
              </a:rPr>
              <a:t>等人的领导下，积极争取独立，士兵和工农斗争风起云涌。</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latin typeface="宋体" panose="02010600030101010101" pitchFamily="2" charset="-122"/>
                <a:cs typeface="Times New Roman" panose="02020603050405020304"/>
              </a:rPr>
              <a:t>②</a:t>
            </a:r>
            <a:r>
              <a:rPr lang="zh-CN" altLang="zh-CN" kern="100">
                <a:cs typeface="Times New Roman" panose="02020603050405020304"/>
              </a:rPr>
              <a:t>结果：</a:t>
            </a:r>
            <a:r>
              <a:rPr lang="en-US" altLang="zh-CN" kern="100">
                <a:cs typeface="Courier New" panose="02070309020205020404"/>
              </a:rPr>
              <a:t>_______</a:t>
            </a:r>
            <a:r>
              <a:rPr lang="zh-CN" altLang="zh-CN" kern="100">
                <a:cs typeface="Times New Roman" panose="02020603050405020304"/>
              </a:rPr>
              <a:t>年英国被迫同意印度独立，印度和巴基斯坦成为独立的自治领。</a:t>
            </a:r>
            <a:r>
              <a:rPr lang="en-US" altLang="zh-CN" kern="100">
                <a:cs typeface="Courier New" panose="02070309020205020404"/>
              </a:rPr>
              <a:t>20 </a:t>
            </a:r>
            <a:r>
              <a:rPr lang="zh-CN" altLang="zh-CN" kern="100">
                <a:cs typeface="Times New Roman" panose="02020603050405020304"/>
              </a:rPr>
              <a:t>世纪</a:t>
            </a:r>
            <a:r>
              <a:rPr lang="en-US" altLang="zh-CN" kern="100">
                <a:cs typeface="Courier New" panose="02070309020205020404"/>
              </a:rPr>
              <a:t>50 </a:t>
            </a:r>
            <a:r>
              <a:rPr lang="zh-CN" altLang="zh-CN" kern="100">
                <a:cs typeface="Times New Roman" panose="02020603050405020304"/>
              </a:rPr>
              <a:t>年代，</a:t>
            </a:r>
            <a:r>
              <a:rPr lang="zh-CN" altLang="zh-CN" kern="100">
                <a:latin typeface="宋体" panose="02010600030101010101" pitchFamily="2" charset="-122"/>
                <a:ea typeface="Times New Roman" panose="02020603050405020304"/>
                <a:cs typeface="Courier New" panose="02070309020205020404"/>
              </a:rPr>
              <a:t> </a:t>
            </a:r>
            <a:r>
              <a:rPr lang="zh-CN" altLang="zh-CN" kern="100">
                <a:cs typeface="Times New Roman" panose="02020603050405020304"/>
              </a:rPr>
              <a:t>印度和巴基斯坦都成为共和国。</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cs typeface="Courier New" panose="02070309020205020404"/>
              </a:rPr>
              <a:t>(2)</a:t>
            </a:r>
            <a:r>
              <a:rPr lang="zh-CN" altLang="zh-CN" kern="100">
                <a:cs typeface="Times New Roman" panose="02020603050405020304"/>
              </a:rPr>
              <a:t>亚洲殖民体系瓦解：印度尼西亚、老挝、菲律宾、缅甸、锡兰、柬埔寨、马来亚、新加坡等也纷纷独立。帝国主义在</a:t>
            </a:r>
            <a:r>
              <a:rPr lang="en-US" altLang="zh-CN" kern="100">
                <a:cs typeface="Courier New" panose="02070309020205020404"/>
              </a:rPr>
              <a:t>_______</a:t>
            </a:r>
            <a:r>
              <a:rPr lang="zh-CN" altLang="zh-CN" kern="100">
                <a:cs typeface="Times New Roman" panose="02020603050405020304"/>
              </a:rPr>
              <a:t>的殖民体系瓦解</a:t>
            </a:r>
            <a:r>
              <a:rPr lang="zh-CN" altLang="zh-CN" kern="100" smtClean="0">
                <a:cs typeface="Times New Roman" panose="02020603050405020304"/>
              </a:rPr>
              <a:t>。</a:t>
            </a:r>
            <a:endParaRPr lang="zh-CN" altLang="zh-CN" sz="1050" kern="100">
              <a:latin typeface="宋体" panose="02010600030101010101" pitchFamily="2" charset="-122"/>
              <a:cs typeface="Courier New" panose="02070309020205020404"/>
            </a:endParaRPr>
          </a:p>
        </p:txBody>
      </p:sp>
      <p:sp>
        <p:nvSpPr>
          <p:cNvPr id="5" name="Rectangle 3"/>
          <p:cNvSpPr>
            <a:spLocks noChangeArrowheads="1"/>
          </p:cNvSpPr>
          <p:nvPr/>
        </p:nvSpPr>
        <p:spPr bwMode="auto">
          <a:xfrm>
            <a:off x="4798426" y="2348880"/>
            <a:ext cx="1627369" cy="52322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algn="just">
              <a:spcAft>
                <a:spcPct val="0"/>
              </a:spcAft>
            </a:pPr>
            <a:r>
              <a:rPr lang="zh-CN" altLang="zh-CN" sz="2800" b="1" kern="100">
                <a:solidFill>
                  <a:srgbClr val="FF0000"/>
                </a:solidFill>
              </a:rPr>
              <a:t>国大党　</a:t>
            </a:r>
            <a:endParaRPr lang="zh-CN" altLang="zh-CN" sz="1050" kern="100"/>
          </a:p>
        </p:txBody>
      </p:sp>
      <p:sp>
        <p:nvSpPr>
          <p:cNvPr id="6" name="Rectangle 3"/>
          <p:cNvSpPr>
            <a:spLocks noChangeArrowheads="1"/>
          </p:cNvSpPr>
          <p:nvPr/>
        </p:nvSpPr>
        <p:spPr bwMode="auto">
          <a:xfrm>
            <a:off x="1018324" y="2877275"/>
            <a:ext cx="1266693" cy="52322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algn="just">
              <a:spcAft>
                <a:spcPct val="0"/>
              </a:spcAft>
            </a:pPr>
            <a:r>
              <a:rPr lang="zh-CN" altLang="zh-CN" sz="2800" b="1" kern="100">
                <a:solidFill>
                  <a:srgbClr val="FF0000"/>
                </a:solidFill>
              </a:rPr>
              <a:t>真纳　</a:t>
            </a:r>
            <a:endParaRPr lang="zh-CN" altLang="zh-CN" sz="1050" kern="100"/>
          </a:p>
        </p:txBody>
      </p:sp>
      <p:sp>
        <p:nvSpPr>
          <p:cNvPr id="7" name="Rectangle 3"/>
          <p:cNvSpPr>
            <a:spLocks noChangeArrowheads="1"/>
          </p:cNvSpPr>
          <p:nvPr/>
        </p:nvSpPr>
        <p:spPr bwMode="auto">
          <a:xfrm>
            <a:off x="2748119" y="3501008"/>
            <a:ext cx="1263487" cy="52322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algn="just">
              <a:spcAft>
                <a:spcPct val="0"/>
              </a:spcAft>
            </a:pPr>
            <a:r>
              <a:rPr lang="en-US" altLang="zh-CN" sz="2800" b="1" kern="100">
                <a:solidFill>
                  <a:srgbClr val="FF0000"/>
                </a:solidFill>
              </a:rPr>
              <a:t>1947</a:t>
            </a:r>
            <a:r>
              <a:rPr lang="zh-CN" altLang="zh-CN" sz="2800" b="1" kern="100">
                <a:solidFill>
                  <a:srgbClr val="FF0000"/>
                </a:solidFill>
              </a:rPr>
              <a:t>　</a:t>
            </a:r>
            <a:endParaRPr lang="zh-CN" altLang="zh-CN" sz="1050" kern="100"/>
          </a:p>
        </p:txBody>
      </p:sp>
      <p:sp>
        <p:nvSpPr>
          <p:cNvPr id="8" name="Rectangle 3"/>
          <p:cNvSpPr>
            <a:spLocks noChangeArrowheads="1"/>
          </p:cNvSpPr>
          <p:nvPr/>
        </p:nvSpPr>
        <p:spPr bwMode="auto">
          <a:xfrm>
            <a:off x="9155228" y="5301208"/>
            <a:ext cx="1266693" cy="52322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algn="just">
              <a:spcAft>
                <a:spcPct val="0"/>
              </a:spcAft>
            </a:pPr>
            <a:r>
              <a:rPr lang="zh-CN" altLang="zh-CN" sz="2800" b="1" kern="100">
                <a:solidFill>
                  <a:srgbClr val="FF0000"/>
                </a:solidFill>
              </a:rPr>
              <a:t>亚洲　</a:t>
            </a:r>
            <a:endParaRPr lang="zh-CN" altLang="zh-CN" sz="1050" kern="1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linds(horizontal)">
                                      <p:cBhvr>
                                        <p:cTn id="7" dur="500"/>
                                        <p:tgtEl>
                                          <p:spTgt spid="5">
                                            <p:txEl>
                                              <p:pRg st="0" end="0"/>
                                            </p:txEl>
                                          </p:spTgt>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6">
                                            <p:txEl>
                                              <p:pRg st="0" end="0"/>
                                            </p:txEl>
                                          </p:spTgt>
                                        </p:tgtEl>
                                        <p:attrNameLst>
                                          <p:attrName>style.visibility</p:attrName>
                                        </p:attrNameLst>
                                      </p:cBhvr>
                                      <p:to>
                                        <p:strVal val="visible"/>
                                      </p:to>
                                    </p:set>
                                    <p:animEffect transition="in" filter="blinds(horizontal)">
                                      <p:cBhvr>
                                        <p:cTn id="12" dur="500"/>
                                        <p:tgtEl>
                                          <p:spTgt spid="6">
                                            <p:txEl>
                                              <p:pRg st="0" end="0"/>
                                            </p:txEl>
                                          </p:spTgt>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7">
                                            <p:txEl>
                                              <p:pRg st="0" end="0"/>
                                            </p:txEl>
                                          </p:spTgt>
                                        </p:tgtEl>
                                        <p:attrNameLst>
                                          <p:attrName>style.visibility</p:attrName>
                                        </p:attrNameLst>
                                      </p:cBhvr>
                                      <p:to>
                                        <p:strVal val="visible"/>
                                      </p:to>
                                    </p:set>
                                    <p:animEffect transition="in" filter="blinds(horizontal)">
                                      <p:cBhvr>
                                        <p:cTn id="17" dur="500"/>
                                        <p:tgtEl>
                                          <p:spTgt spid="7">
                                            <p:txEl>
                                              <p:pRg st="0" end="0"/>
                                            </p:txEl>
                                          </p:spTgt>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3" presetClass="entr" presetSubtype="10" fill="hold" nodeType="clickEffect">
                                  <p:stCondLst>
                                    <p:cond delay="0"/>
                                  </p:stCondLst>
                                  <p:childTnLst>
                                    <p:set>
                                      <p:cBhvr>
                                        <p:cTn id="21" dur="1" fill="hold">
                                          <p:stCondLst>
                                            <p:cond delay="0"/>
                                          </p:stCondLst>
                                        </p:cTn>
                                        <p:tgtEl>
                                          <p:spTgt spid="8">
                                            <p:txEl>
                                              <p:pRg st="0" end="0"/>
                                            </p:txEl>
                                          </p:spTgt>
                                        </p:tgtEl>
                                        <p:attrNameLst>
                                          <p:attrName>style.visibility</p:attrName>
                                        </p:attrNameLst>
                                      </p:cBhvr>
                                      <p:to>
                                        <p:strVal val="visible"/>
                                      </p:to>
                                    </p:set>
                                    <p:animEffect transition="in" filter="blinds(horizontal)">
                                      <p:cBhvr>
                                        <p:cTn id="22" dur="500"/>
                                        <p:tgtEl>
                                          <p:spTgt spid="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06574" y="476672"/>
            <a:ext cx="11382863" cy="6124754"/>
          </a:xfrm>
        </p:spPr>
        <p:txBody>
          <a:bodyPr/>
          <a:lstStyle/>
          <a:p>
            <a:pPr indent="713740">
              <a:tabLst>
                <a:tab pos="5600700"/>
                <a:tab pos="9867900"/>
              </a:tabLst>
            </a:pPr>
            <a:r>
              <a:rPr lang="en-US" altLang="zh-CN" kern="100">
                <a:ea typeface="黑体" panose="02010609060101010101" pitchFamily="2" charset="-122"/>
                <a:cs typeface="Courier New" panose="02070309020205020404"/>
              </a:rPr>
              <a:t>2</a:t>
            </a:r>
            <a:r>
              <a:rPr lang="zh-CN" altLang="zh-CN" kern="100">
                <a:cs typeface="Times New Roman" panose="02020603050405020304"/>
              </a:rPr>
              <a:t>．</a:t>
            </a:r>
            <a:r>
              <a:rPr lang="zh-CN" altLang="zh-CN" kern="100">
                <a:ea typeface="黑体" panose="02010609060101010101" pitchFamily="2" charset="-122"/>
                <a:cs typeface="Times New Roman" panose="02020603050405020304"/>
              </a:rPr>
              <a:t>非洲殖民体系的瓦解</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cs typeface="Courier New" panose="02070309020205020404"/>
              </a:rPr>
              <a:t>(1)</a:t>
            </a:r>
            <a:r>
              <a:rPr lang="zh-CN" altLang="zh-CN" kern="100">
                <a:cs typeface="Times New Roman" panose="02020603050405020304"/>
              </a:rPr>
              <a:t>埃及：</a:t>
            </a:r>
            <a:r>
              <a:rPr lang="en-US" altLang="zh-CN" kern="100">
                <a:cs typeface="Courier New" panose="02070309020205020404"/>
              </a:rPr>
              <a:t>1952 </a:t>
            </a:r>
            <a:r>
              <a:rPr lang="zh-CN" altLang="zh-CN" kern="100">
                <a:cs typeface="Times New Roman" panose="02020603050405020304"/>
              </a:rPr>
              <a:t>年，</a:t>
            </a:r>
            <a:r>
              <a:rPr lang="en-US" altLang="zh-CN" kern="100">
                <a:cs typeface="Courier New" panose="02070309020205020404"/>
              </a:rPr>
              <a:t>_______</a:t>
            </a:r>
            <a:r>
              <a:rPr lang="zh-CN" altLang="zh-CN" kern="100">
                <a:cs typeface="Times New Roman" panose="02020603050405020304"/>
              </a:rPr>
              <a:t>中下层军官发动武装起义，废黜国王，第二年，成立埃及共和国。</a:t>
            </a:r>
            <a:r>
              <a:rPr lang="en-US" altLang="zh-CN" kern="100">
                <a:cs typeface="Courier New" panose="02070309020205020404"/>
              </a:rPr>
              <a:t>1956 </a:t>
            </a:r>
            <a:r>
              <a:rPr lang="zh-CN" altLang="zh-CN" kern="100">
                <a:cs typeface="Times New Roman" panose="02020603050405020304"/>
              </a:rPr>
              <a:t>年，埃及总统</a:t>
            </a:r>
            <a:r>
              <a:rPr lang="en-US" altLang="zh-CN" kern="100">
                <a:cs typeface="Courier New" panose="02070309020205020404"/>
              </a:rPr>
              <a:t>_________</a:t>
            </a:r>
            <a:r>
              <a:rPr lang="zh-CN" altLang="zh-CN" kern="100">
                <a:cs typeface="Times New Roman" panose="02020603050405020304"/>
              </a:rPr>
              <a:t>宣布收回苏伊士运河主权，英军撤离运河区。</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cs typeface="Courier New" panose="02070309020205020404"/>
              </a:rPr>
              <a:t>(2)</a:t>
            </a:r>
            <a:r>
              <a:rPr lang="zh-CN" altLang="zh-CN" kern="100">
                <a:cs typeface="Times New Roman" panose="02020603050405020304"/>
              </a:rPr>
              <a:t>阿尔及利亚：</a:t>
            </a:r>
            <a:r>
              <a:rPr lang="en-US" altLang="zh-CN" kern="100">
                <a:cs typeface="Courier New" panose="02070309020205020404"/>
              </a:rPr>
              <a:t>1954 </a:t>
            </a:r>
            <a:r>
              <a:rPr lang="zh-CN" altLang="zh-CN" kern="100">
                <a:cs typeface="Times New Roman" panose="02020603050405020304"/>
              </a:rPr>
              <a:t>年，阿尔及利亚成立民族解放阵线，领导民族解放军与法国殖民者进行了艰苦卓绝的武装斗争。</a:t>
            </a:r>
            <a:r>
              <a:rPr lang="en-US" altLang="zh-CN" kern="100">
                <a:cs typeface="Courier New" panose="02070309020205020404"/>
              </a:rPr>
              <a:t>1962</a:t>
            </a:r>
            <a:r>
              <a:rPr lang="zh-CN" altLang="zh-CN" kern="100">
                <a:cs typeface="Times New Roman" panose="02020603050405020304"/>
              </a:rPr>
              <a:t>年，阿尔及利亚独立。</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cs typeface="Courier New" panose="02070309020205020404"/>
              </a:rPr>
              <a:t>(3)</a:t>
            </a:r>
            <a:r>
              <a:rPr lang="zh-CN" altLang="zh-CN" kern="100">
                <a:cs typeface="Times New Roman" panose="02020603050405020304"/>
              </a:rPr>
              <a:t>非洲殖民体系的崩溃：</a:t>
            </a:r>
            <a:r>
              <a:rPr lang="en-US" altLang="zh-CN" kern="100">
                <a:cs typeface="Courier New" panose="02070309020205020404"/>
              </a:rPr>
              <a:t> 1960 </a:t>
            </a:r>
            <a:r>
              <a:rPr lang="zh-CN" altLang="zh-CN" kern="100">
                <a:cs typeface="Times New Roman" panose="02020603050405020304"/>
              </a:rPr>
              <a:t>年有</a:t>
            </a:r>
            <a:r>
              <a:rPr lang="en-US" altLang="zh-CN" kern="100">
                <a:cs typeface="Courier New" panose="02070309020205020404"/>
              </a:rPr>
              <a:t>17 </a:t>
            </a:r>
            <a:r>
              <a:rPr lang="zh-CN" altLang="zh-CN" kern="100">
                <a:cs typeface="Times New Roman" panose="02020603050405020304"/>
              </a:rPr>
              <a:t>个非洲国家独立，这一年被称为</a:t>
            </a:r>
            <a:r>
              <a:rPr lang="en-US" altLang="zh-CN" kern="100">
                <a:latin typeface="宋体" panose="02010600030101010101" pitchFamily="2" charset="-122"/>
                <a:cs typeface="Times New Roman" panose="02020603050405020304"/>
              </a:rPr>
              <a:t>“</a:t>
            </a:r>
            <a:r>
              <a:rPr lang="en-US" altLang="zh-CN" kern="100">
                <a:cs typeface="Courier New" panose="02070309020205020404"/>
              </a:rPr>
              <a:t>_________</a:t>
            </a:r>
            <a:r>
              <a:rPr lang="en-US" altLang="zh-CN" kern="100">
                <a:latin typeface="宋体" panose="02010600030101010101" pitchFamily="2" charset="-122"/>
                <a:cs typeface="Times New Roman" panose="02020603050405020304"/>
              </a:rPr>
              <a:t>”</a:t>
            </a:r>
            <a:r>
              <a:rPr lang="zh-CN" altLang="zh-CN" kern="100">
                <a:cs typeface="Times New Roman" panose="02020603050405020304"/>
              </a:rPr>
              <a:t>。到</a:t>
            </a:r>
            <a:r>
              <a:rPr lang="en-US" altLang="zh-CN" kern="100">
                <a:cs typeface="Courier New" panose="02070309020205020404"/>
              </a:rPr>
              <a:t>20 </a:t>
            </a:r>
            <a:r>
              <a:rPr lang="zh-CN" altLang="zh-CN" kern="100">
                <a:cs typeface="Times New Roman" panose="02020603050405020304"/>
              </a:rPr>
              <a:t>世纪</a:t>
            </a:r>
            <a:r>
              <a:rPr lang="en-US" altLang="zh-CN" kern="100">
                <a:cs typeface="Courier New" panose="02070309020205020404"/>
              </a:rPr>
              <a:t>60 </a:t>
            </a:r>
            <a:r>
              <a:rPr lang="zh-CN" altLang="zh-CN" kern="100">
                <a:cs typeface="Times New Roman" panose="02020603050405020304"/>
              </a:rPr>
              <a:t>年代末，英、法、比、葡等在非洲的殖民帝国彻底崩溃。</a:t>
            </a:r>
            <a:endParaRPr lang="zh-CN" altLang="zh-CN" sz="1050" kern="100">
              <a:effectLst/>
              <a:latin typeface="宋体" panose="02010600030101010101" pitchFamily="2" charset="-122"/>
              <a:cs typeface="Courier New" panose="02070309020205020404"/>
            </a:endParaRPr>
          </a:p>
        </p:txBody>
      </p:sp>
      <p:sp>
        <p:nvSpPr>
          <p:cNvPr id="5" name="Rectangle 3"/>
          <p:cNvSpPr>
            <a:spLocks noChangeArrowheads="1"/>
          </p:cNvSpPr>
          <p:nvPr/>
        </p:nvSpPr>
        <p:spPr bwMode="auto">
          <a:xfrm>
            <a:off x="4546716" y="1124744"/>
            <a:ext cx="1266693" cy="52322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algn="just">
              <a:spcAft>
                <a:spcPct val="0"/>
              </a:spcAft>
            </a:pPr>
            <a:r>
              <a:rPr lang="zh-CN" altLang="zh-CN" sz="2800" b="1" kern="100">
                <a:solidFill>
                  <a:srgbClr val="FF0000"/>
                </a:solidFill>
              </a:rPr>
              <a:t>埃及　</a:t>
            </a:r>
            <a:endParaRPr lang="zh-CN" altLang="zh-CN" sz="1050" kern="100"/>
          </a:p>
        </p:txBody>
      </p:sp>
      <p:sp>
        <p:nvSpPr>
          <p:cNvPr id="6" name="Rectangle 3"/>
          <p:cNvSpPr>
            <a:spLocks noChangeArrowheads="1"/>
          </p:cNvSpPr>
          <p:nvPr/>
        </p:nvSpPr>
        <p:spPr bwMode="auto">
          <a:xfrm>
            <a:off x="8110794" y="1753652"/>
            <a:ext cx="1627369" cy="52322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algn="just">
              <a:spcAft>
                <a:spcPct val="0"/>
              </a:spcAft>
            </a:pPr>
            <a:r>
              <a:rPr lang="zh-CN" altLang="zh-CN" sz="2800" b="1" kern="100">
                <a:solidFill>
                  <a:srgbClr val="FF0000"/>
                </a:solidFill>
              </a:rPr>
              <a:t>纳赛尔　</a:t>
            </a:r>
            <a:endParaRPr lang="zh-CN" altLang="zh-CN" sz="1050" kern="100"/>
          </a:p>
        </p:txBody>
      </p:sp>
      <p:sp>
        <p:nvSpPr>
          <p:cNvPr id="7" name="Rectangle 3"/>
          <p:cNvSpPr>
            <a:spLocks noChangeArrowheads="1"/>
          </p:cNvSpPr>
          <p:nvPr/>
        </p:nvSpPr>
        <p:spPr bwMode="auto">
          <a:xfrm>
            <a:off x="1630074" y="5301208"/>
            <a:ext cx="1627369" cy="52322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algn="just">
              <a:spcAft>
                <a:spcPct val="0"/>
              </a:spcAft>
            </a:pPr>
            <a:r>
              <a:rPr lang="zh-CN" altLang="zh-CN" sz="2800" b="1" kern="100">
                <a:solidFill>
                  <a:srgbClr val="FF0000"/>
                </a:solidFill>
              </a:rPr>
              <a:t>非洲年　</a:t>
            </a:r>
            <a:endParaRPr lang="zh-CN" altLang="zh-CN" sz="1050" kern="1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linds(horizontal)">
                                      <p:cBhvr>
                                        <p:cTn id="7" dur="500"/>
                                        <p:tgtEl>
                                          <p:spTgt spid="5">
                                            <p:txEl>
                                              <p:pRg st="0" end="0"/>
                                            </p:txEl>
                                          </p:spTgt>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6">
                                            <p:txEl>
                                              <p:pRg st="0" end="0"/>
                                            </p:txEl>
                                          </p:spTgt>
                                        </p:tgtEl>
                                        <p:attrNameLst>
                                          <p:attrName>style.visibility</p:attrName>
                                        </p:attrNameLst>
                                      </p:cBhvr>
                                      <p:to>
                                        <p:strVal val="visible"/>
                                      </p:to>
                                    </p:set>
                                    <p:animEffect transition="in" filter="blinds(horizontal)">
                                      <p:cBhvr>
                                        <p:cTn id="12" dur="500"/>
                                        <p:tgtEl>
                                          <p:spTgt spid="6">
                                            <p:txEl>
                                              <p:pRg st="0" end="0"/>
                                            </p:txEl>
                                          </p:spTgt>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7">
                                            <p:txEl>
                                              <p:pRg st="0" end="0"/>
                                            </p:txEl>
                                          </p:spTgt>
                                        </p:tgtEl>
                                        <p:attrNameLst>
                                          <p:attrName>style.visibility</p:attrName>
                                        </p:attrNameLst>
                                      </p:cBhvr>
                                      <p:to>
                                        <p:strVal val="visible"/>
                                      </p:to>
                                    </p:set>
                                    <p:animEffect transition="in" filter="blinds(horizontal)">
                                      <p:cBhvr>
                                        <p:cTn id="17" dur="500"/>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06574" y="692696"/>
            <a:ext cx="11382863" cy="4248342"/>
          </a:xfrm>
        </p:spPr>
        <p:txBody>
          <a:bodyPr/>
          <a:lstStyle/>
          <a:p>
            <a:pPr indent="713740">
              <a:tabLst>
                <a:tab pos="5600700"/>
                <a:tab pos="9867900"/>
              </a:tabLst>
            </a:pPr>
            <a:r>
              <a:rPr lang="en-US" altLang="zh-CN" kern="100">
                <a:ea typeface="黑体" panose="02010609060101010101" pitchFamily="2" charset="-122"/>
                <a:cs typeface="Courier New" panose="02070309020205020404"/>
              </a:rPr>
              <a:t>3</a:t>
            </a:r>
            <a:r>
              <a:rPr lang="zh-CN" altLang="zh-CN" kern="100">
                <a:cs typeface="Times New Roman" panose="02020603050405020304"/>
              </a:rPr>
              <a:t>．</a:t>
            </a:r>
            <a:r>
              <a:rPr lang="zh-CN" altLang="zh-CN" kern="100">
                <a:ea typeface="黑体" panose="02010609060101010101" pitchFamily="2" charset="-122"/>
                <a:cs typeface="Times New Roman" panose="02020603050405020304"/>
              </a:rPr>
              <a:t>拉丁美洲殖民体系的瓦解</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cs typeface="Courier New" panose="02070309020205020404"/>
              </a:rPr>
              <a:t>(1)</a:t>
            </a:r>
            <a:r>
              <a:rPr lang="zh-CN" altLang="zh-CN" kern="100">
                <a:cs typeface="Times New Roman" panose="02020603050405020304"/>
              </a:rPr>
              <a:t>古巴：</a:t>
            </a:r>
            <a:r>
              <a:rPr lang="en-US" altLang="zh-CN" kern="100">
                <a:cs typeface="Courier New" panose="02070309020205020404"/>
              </a:rPr>
              <a:t>1959 </a:t>
            </a:r>
            <a:r>
              <a:rPr lang="zh-CN" altLang="zh-CN" kern="100">
                <a:cs typeface="Times New Roman" panose="02020603050405020304"/>
              </a:rPr>
              <a:t>年，以</a:t>
            </a:r>
            <a:r>
              <a:rPr lang="en-US" altLang="zh-CN" kern="100">
                <a:cs typeface="Courier New" panose="02070309020205020404"/>
              </a:rPr>
              <a:t>___________</a:t>
            </a:r>
            <a:r>
              <a:rPr lang="zh-CN" altLang="zh-CN" kern="100">
                <a:cs typeface="Times New Roman" panose="02020603050405020304"/>
              </a:rPr>
              <a:t>为首的古巴革命力量进行武装斗争，推翻了美国扶植的傀儡政权。</a:t>
            </a:r>
            <a:r>
              <a:rPr lang="en-US" altLang="zh-CN" kern="100">
                <a:cs typeface="Courier New" panose="02070309020205020404"/>
              </a:rPr>
              <a:t>1961 </a:t>
            </a:r>
            <a:r>
              <a:rPr lang="zh-CN" altLang="zh-CN" kern="100">
                <a:cs typeface="Times New Roman" panose="02020603050405020304"/>
              </a:rPr>
              <a:t>年，卡斯特罗宣布古巴是</a:t>
            </a:r>
            <a:r>
              <a:rPr lang="en-US" altLang="zh-CN" kern="100">
                <a:cs typeface="Courier New" panose="02070309020205020404"/>
              </a:rPr>
              <a:t>___________</a:t>
            </a:r>
            <a:r>
              <a:rPr lang="zh-CN" altLang="zh-CN" kern="100">
                <a:cs typeface="Times New Roman" panose="02020603050405020304"/>
              </a:rPr>
              <a:t>国家。</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cs typeface="Courier New" panose="02070309020205020404"/>
              </a:rPr>
              <a:t>(2)</a:t>
            </a:r>
            <a:r>
              <a:rPr lang="zh-CN" altLang="zh-CN" kern="100">
                <a:cs typeface="Times New Roman" panose="02020603050405020304"/>
              </a:rPr>
              <a:t>巴拿马：巴拿马人民也不断开展斗争，终于在</a:t>
            </a:r>
            <a:r>
              <a:rPr lang="en-US" altLang="zh-CN" kern="100">
                <a:cs typeface="Courier New" panose="02070309020205020404"/>
              </a:rPr>
              <a:t>1999 </a:t>
            </a:r>
            <a:r>
              <a:rPr lang="zh-CN" altLang="zh-CN" kern="100">
                <a:cs typeface="Times New Roman" panose="02020603050405020304"/>
              </a:rPr>
              <a:t>年从美国手中收回了</a:t>
            </a:r>
            <a:r>
              <a:rPr lang="en-US" altLang="zh-CN" kern="100">
                <a:cs typeface="Courier New" panose="02070309020205020404"/>
              </a:rPr>
              <a:t>_________</a:t>
            </a:r>
            <a:r>
              <a:rPr lang="zh-CN" altLang="zh-CN" kern="100">
                <a:cs typeface="Times New Roman" panose="02020603050405020304"/>
              </a:rPr>
              <a:t>运河区的全部主权。</a:t>
            </a:r>
            <a:endParaRPr lang="zh-CN" altLang="zh-CN" sz="1050" kern="100">
              <a:latin typeface="宋体" panose="02010600030101010101" pitchFamily="2" charset="-122"/>
              <a:cs typeface="Courier New" panose="02070309020205020404"/>
            </a:endParaRPr>
          </a:p>
          <a:p>
            <a:endParaRPr lang="zh-CN" altLang="en-US"/>
          </a:p>
        </p:txBody>
      </p:sp>
      <p:sp>
        <p:nvSpPr>
          <p:cNvPr id="5" name="Rectangle 3"/>
          <p:cNvSpPr>
            <a:spLocks noChangeArrowheads="1"/>
          </p:cNvSpPr>
          <p:nvPr/>
        </p:nvSpPr>
        <p:spPr bwMode="auto">
          <a:xfrm>
            <a:off x="4762104" y="1340768"/>
            <a:ext cx="1988045" cy="52322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algn="just">
              <a:spcAft>
                <a:spcPct val="0"/>
              </a:spcAft>
            </a:pPr>
            <a:r>
              <a:rPr lang="zh-CN" altLang="zh-CN" sz="2800" b="1" kern="100">
                <a:solidFill>
                  <a:srgbClr val="FF0000"/>
                </a:solidFill>
              </a:rPr>
              <a:t>卡斯特罗　</a:t>
            </a:r>
            <a:endParaRPr lang="zh-CN" altLang="zh-CN" sz="1050" kern="100"/>
          </a:p>
        </p:txBody>
      </p:sp>
      <p:sp>
        <p:nvSpPr>
          <p:cNvPr id="6" name="Rectangle 3"/>
          <p:cNvSpPr>
            <a:spLocks noChangeArrowheads="1"/>
          </p:cNvSpPr>
          <p:nvPr/>
        </p:nvSpPr>
        <p:spPr bwMode="auto">
          <a:xfrm>
            <a:off x="585640" y="2492896"/>
            <a:ext cx="1988045" cy="52322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algn="just">
              <a:spcAft>
                <a:spcPct val="0"/>
              </a:spcAft>
            </a:pPr>
            <a:r>
              <a:rPr lang="zh-CN" altLang="zh-CN" sz="2800" b="1" kern="100">
                <a:solidFill>
                  <a:srgbClr val="FF0000"/>
                </a:solidFill>
              </a:rPr>
              <a:t>社会主义　</a:t>
            </a:r>
            <a:endParaRPr lang="zh-CN" altLang="zh-CN" sz="1050" kern="100"/>
          </a:p>
        </p:txBody>
      </p:sp>
      <p:sp>
        <p:nvSpPr>
          <p:cNvPr id="7" name="Rectangle 3"/>
          <p:cNvSpPr>
            <a:spLocks noChangeArrowheads="1"/>
          </p:cNvSpPr>
          <p:nvPr/>
        </p:nvSpPr>
        <p:spPr bwMode="auto">
          <a:xfrm>
            <a:off x="2278146" y="3717032"/>
            <a:ext cx="1627369" cy="52322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algn="just">
              <a:spcAft>
                <a:spcPct val="0"/>
              </a:spcAft>
            </a:pPr>
            <a:r>
              <a:rPr lang="zh-CN" altLang="zh-CN" sz="2800" b="1" kern="100">
                <a:solidFill>
                  <a:srgbClr val="FF0000"/>
                </a:solidFill>
              </a:rPr>
              <a:t>巴拿马　</a:t>
            </a:r>
            <a:endParaRPr lang="zh-CN" altLang="zh-CN" sz="1050" kern="1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linds(horizontal)">
                                      <p:cBhvr>
                                        <p:cTn id="7" dur="500"/>
                                        <p:tgtEl>
                                          <p:spTgt spid="5">
                                            <p:txEl>
                                              <p:pRg st="0" end="0"/>
                                            </p:txEl>
                                          </p:spTgt>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6">
                                            <p:txEl>
                                              <p:pRg st="0" end="0"/>
                                            </p:txEl>
                                          </p:spTgt>
                                        </p:tgtEl>
                                        <p:attrNameLst>
                                          <p:attrName>style.visibility</p:attrName>
                                        </p:attrNameLst>
                                      </p:cBhvr>
                                      <p:to>
                                        <p:strVal val="visible"/>
                                      </p:to>
                                    </p:set>
                                    <p:animEffect transition="in" filter="blinds(horizontal)">
                                      <p:cBhvr>
                                        <p:cTn id="12" dur="500"/>
                                        <p:tgtEl>
                                          <p:spTgt spid="6">
                                            <p:txEl>
                                              <p:pRg st="0" end="0"/>
                                            </p:txEl>
                                          </p:spTgt>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7">
                                            <p:txEl>
                                              <p:pRg st="0" end="0"/>
                                            </p:txEl>
                                          </p:spTgt>
                                        </p:tgtEl>
                                        <p:attrNameLst>
                                          <p:attrName>style.visibility</p:attrName>
                                        </p:attrNameLst>
                                      </p:cBhvr>
                                      <p:to>
                                        <p:strVal val="visible"/>
                                      </p:to>
                                    </p:set>
                                    <p:animEffect transition="in" filter="blinds(horizontal)">
                                      <p:cBhvr>
                                        <p:cTn id="17" dur="500"/>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06574" y="692696"/>
            <a:ext cx="11382863" cy="4851585"/>
          </a:xfrm>
        </p:spPr>
        <p:txBody>
          <a:bodyPr/>
          <a:lstStyle/>
          <a:p>
            <a:pPr indent="713740">
              <a:tabLst>
                <a:tab pos="5600700"/>
                <a:tab pos="9867900"/>
              </a:tabLst>
            </a:pPr>
            <a:endParaRPr lang="en-US" altLang="zh-CN" kern="100" smtClean="0">
              <a:ea typeface="黑体" panose="02010609060101010101" pitchFamily="2" charset="-122"/>
              <a:cs typeface="Times New Roman" panose="02020603050405020304"/>
            </a:endParaRPr>
          </a:p>
          <a:p>
            <a:pPr indent="713740">
              <a:tabLst>
                <a:tab pos="5600700"/>
                <a:tab pos="9867900"/>
              </a:tabLst>
            </a:pPr>
            <a:r>
              <a:rPr lang="zh-CN" altLang="zh-CN" kern="100" smtClean="0">
                <a:ea typeface="黑体" panose="02010609060101010101" pitchFamily="2" charset="-122"/>
                <a:cs typeface="Times New Roman" panose="02020603050405020304"/>
              </a:rPr>
              <a:t>思考</a:t>
            </a:r>
            <a:r>
              <a:rPr lang="en-US" altLang="zh-CN" kern="100">
                <a:ea typeface="黑体" panose="02010609060101010101" pitchFamily="2" charset="-122"/>
                <a:cs typeface="Courier New" panose="02070309020205020404"/>
              </a:rPr>
              <a:t>1</a:t>
            </a:r>
            <a:r>
              <a:rPr lang="zh-CN" altLang="zh-CN" kern="100">
                <a:ea typeface="黑体" panose="02010609060101010101" pitchFamily="2" charset="-122"/>
                <a:cs typeface="Times New Roman" panose="02020603050405020304"/>
              </a:rPr>
              <a:t>：</a:t>
            </a:r>
            <a:r>
              <a:rPr lang="zh-CN" altLang="zh-CN" kern="100">
                <a:cs typeface="Times New Roman" panose="02020603050405020304"/>
              </a:rPr>
              <a:t>二战后亚非拉人民的民族解放运动主要采取了哪些斗争方式？</a:t>
            </a:r>
            <a:endParaRPr lang="zh-CN" altLang="zh-CN" sz="1050" kern="100">
              <a:latin typeface="宋体" panose="02010600030101010101" pitchFamily="2" charset="-122"/>
              <a:cs typeface="Courier New" panose="02070309020205020404"/>
            </a:endParaRPr>
          </a:p>
          <a:p>
            <a:pPr indent="713740">
              <a:tabLst>
                <a:tab pos="5600700"/>
                <a:tab pos="9867900"/>
              </a:tabLst>
            </a:pPr>
            <a:r>
              <a:rPr lang="zh-CN" altLang="zh-CN" kern="100">
                <a:solidFill>
                  <a:srgbClr val="FF00FF"/>
                </a:solidFill>
                <a:ea typeface="黑体" panose="02010609060101010101" pitchFamily="2" charset="-122"/>
                <a:cs typeface="Times New Roman" panose="02020603050405020304"/>
              </a:rPr>
              <a:t>提示</a:t>
            </a:r>
            <a:r>
              <a:rPr lang="en-US" altLang="zh-CN" kern="100">
                <a:solidFill>
                  <a:srgbClr val="FF00FF"/>
                </a:solidFill>
                <a:ea typeface="黑体" panose="02010609060101010101" pitchFamily="2" charset="-122"/>
                <a:cs typeface="Courier New" panose="02070309020205020404"/>
              </a:rPr>
              <a:t>1</a:t>
            </a:r>
            <a:r>
              <a:rPr lang="zh-CN" altLang="zh-CN" kern="100">
                <a:solidFill>
                  <a:srgbClr val="FF00FF"/>
                </a:solidFill>
                <a:ea typeface="黑体" panose="02010609060101010101" pitchFamily="2" charset="-122"/>
                <a:cs typeface="Times New Roman" panose="02020603050405020304"/>
              </a:rPr>
              <a:t>：</a:t>
            </a:r>
            <a:r>
              <a:rPr lang="zh-CN" altLang="zh-CN" kern="100">
                <a:ea typeface="仿宋_GB2312"/>
                <a:cs typeface="Times New Roman" panose="02020603050405020304"/>
              </a:rPr>
              <a:t>以中国、埃塞俄比亚、阿尔及利亚、埃及、古巴等国为代表，主要通过武装斗争的方式取得国家独立和解放；印度主要通过非暴力不合作运动，迫使殖民者退出印度。斗争的领导者，既有无产阶级政党，也有民族资产阶级政党，在非洲还有当地部落的上层人物。</a:t>
            </a:r>
            <a:endParaRPr lang="zh-CN" altLang="zh-CN" sz="1050" kern="100">
              <a:latin typeface="宋体" panose="02010600030101010101" pitchFamily="2" charset="-122"/>
              <a:cs typeface="Courier New" panose="02070309020205020404"/>
            </a:endParaRPr>
          </a:p>
          <a:p>
            <a:endParaRPr lang="zh-CN" altLang="en-US"/>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blinds(horizontal)">
                                      <p:cBhvr>
                                        <p:cTn id="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06574" y="692696"/>
            <a:ext cx="11382863" cy="4248342"/>
          </a:xfrm>
        </p:spPr>
        <p:txBody>
          <a:bodyPr/>
          <a:lstStyle/>
          <a:p>
            <a:pPr indent="713740">
              <a:tabLst>
                <a:tab pos="5600700"/>
                <a:tab pos="9867900"/>
              </a:tabLst>
            </a:pPr>
            <a:endParaRPr lang="en-US" altLang="zh-CN" kern="100" smtClean="0">
              <a:ea typeface="黑体" panose="02010609060101010101" pitchFamily="2" charset="-122"/>
              <a:cs typeface="Times New Roman" panose="02020603050405020304"/>
            </a:endParaRPr>
          </a:p>
          <a:p>
            <a:pPr indent="713740">
              <a:tabLst>
                <a:tab pos="5600700"/>
                <a:tab pos="9867900"/>
              </a:tabLst>
            </a:pPr>
            <a:r>
              <a:rPr lang="zh-CN" altLang="zh-CN" kern="100" smtClean="0">
                <a:ea typeface="黑体" panose="02010609060101010101" pitchFamily="2" charset="-122"/>
                <a:cs typeface="Times New Roman" panose="02020603050405020304"/>
              </a:rPr>
              <a:t>思考</a:t>
            </a:r>
            <a:r>
              <a:rPr lang="en-US" altLang="zh-CN" kern="100">
                <a:ea typeface="黑体" panose="02010609060101010101" pitchFamily="2" charset="-122"/>
                <a:cs typeface="Courier New" panose="02070309020205020404"/>
              </a:rPr>
              <a:t>2</a:t>
            </a:r>
            <a:r>
              <a:rPr lang="zh-CN" altLang="zh-CN" kern="100">
                <a:ea typeface="黑体" panose="02010609060101010101" pitchFamily="2" charset="-122"/>
                <a:cs typeface="Times New Roman" panose="02020603050405020304"/>
              </a:rPr>
              <a:t>：</a:t>
            </a:r>
            <a:r>
              <a:rPr lang="zh-CN" altLang="zh-CN" kern="100">
                <a:cs typeface="Times New Roman" panose="02020603050405020304"/>
              </a:rPr>
              <a:t>亚非拉的独立运动能够成功的原因有哪些？</a:t>
            </a:r>
            <a:endParaRPr lang="zh-CN" altLang="zh-CN" sz="1050" kern="100">
              <a:latin typeface="宋体" panose="02010600030101010101" pitchFamily="2" charset="-122"/>
              <a:cs typeface="Courier New" panose="02070309020205020404"/>
            </a:endParaRPr>
          </a:p>
          <a:p>
            <a:pPr indent="713740">
              <a:tabLst>
                <a:tab pos="5600700"/>
                <a:tab pos="9867900"/>
              </a:tabLst>
            </a:pPr>
            <a:r>
              <a:rPr lang="zh-CN" altLang="zh-CN" kern="100">
                <a:solidFill>
                  <a:srgbClr val="FF00FF"/>
                </a:solidFill>
                <a:ea typeface="黑体" panose="02010609060101010101" pitchFamily="2" charset="-122"/>
                <a:cs typeface="Times New Roman" panose="02020603050405020304"/>
              </a:rPr>
              <a:t>提示</a:t>
            </a:r>
            <a:r>
              <a:rPr lang="en-US" altLang="zh-CN" kern="100">
                <a:solidFill>
                  <a:srgbClr val="FF00FF"/>
                </a:solidFill>
                <a:ea typeface="黑体" panose="02010609060101010101" pitchFamily="2" charset="-122"/>
                <a:cs typeface="Courier New" panose="02070309020205020404"/>
              </a:rPr>
              <a:t>2</a:t>
            </a:r>
            <a:r>
              <a:rPr lang="zh-CN" altLang="zh-CN" kern="100">
                <a:solidFill>
                  <a:srgbClr val="FF00FF"/>
                </a:solidFill>
                <a:ea typeface="黑体" panose="02010609060101010101" pitchFamily="2" charset="-122"/>
                <a:cs typeface="Times New Roman" panose="02020603050405020304"/>
              </a:rPr>
              <a:t>：</a:t>
            </a:r>
            <a:r>
              <a:rPr lang="en-US" altLang="zh-CN" kern="100">
                <a:ea typeface="仿宋_GB2312"/>
                <a:cs typeface="Courier New" panose="02070309020205020404"/>
              </a:rPr>
              <a:t>(1)</a:t>
            </a:r>
            <a:r>
              <a:rPr lang="zh-CN" altLang="zh-CN" kern="100">
                <a:ea typeface="仿宋_GB2312"/>
                <a:cs typeface="Times New Roman" panose="02020603050405020304"/>
              </a:rPr>
              <a:t>两次世界大战沉重打击了帝国主义，使它们放松了对殖民地的控制。</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ea typeface="仿宋_GB2312"/>
                <a:cs typeface="Courier New" panose="02070309020205020404"/>
              </a:rPr>
              <a:t>(2)</a:t>
            </a:r>
            <a:r>
              <a:rPr lang="zh-CN" altLang="zh-CN" kern="100">
                <a:ea typeface="仿宋_GB2312"/>
                <a:cs typeface="Times New Roman" panose="02020603050405020304"/>
              </a:rPr>
              <a:t>一些民族国家和地区的独立起到鼓舞作用。</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ea typeface="仿宋_GB2312"/>
                <a:cs typeface="Courier New" panose="02070309020205020404"/>
              </a:rPr>
              <a:t>(3)</a:t>
            </a:r>
            <a:r>
              <a:rPr lang="zh-CN" altLang="zh-CN" kern="100">
                <a:ea typeface="仿宋_GB2312"/>
                <a:cs typeface="Times New Roman" panose="02020603050405020304"/>
              </a:rPr>
              <a:t>二战后亚非拉人民的觉醒。</a:t>
            </a:r>
            <a:endParaRPr lang="zh-CN" altLang="zh-CN" sz="1050" kern="100">
              <a:latin typeface="宋体" panose="02010600030101010101" pitchFamily="2" charset="-122"/>
              <a:cs typeface="Courier New" panose="02070309020205020404"/>
            </a:endParaRPr>
          </a:p>
          <a:p>
            <a:endParaRPr lang="zh-CN" altLang="en-US"/>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blinds(horizontal)">
                                      <p:cBhvr>
                                        <p:cTn id="7" dur="500"/>
                                        <p:tgtEl>
                                          <p:spTgt spid="3">
                                            <p:txEl>
                                              <p:pRg st="2" end="2"/>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blinds(horizontal)">
                                      <p:cBhvr>
                                        <p:cTn id="10" dur="500"/>
                                        <p:tgtEl>
                                          <p:spTgt spid="3">
                                            <p:txEl>
                                              <p:pRg st="3" end="3"/>
                                            </p:txEl>
                                          </p:spTgt>
                                        </p:tgtEl>
                                      </p:cBhvr>
                                    </p:animEffect>
                                  </p:childTnLst>
                                </p:cTn>
                              </p:par>
                              <p:par>
                                <p:cTn id="11" presetID="3" presetClass="entr" presetSubtype="10"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Effect transition="in" filter="blinds(horizontal)">
                                      <p:cBhvr>
                                        <p:cTn id="13"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06574" y="692696"/>
            <a:ext cx="11382863" cy="5454827"/>
          </a:xfrm>
        </p:spPr>
        <p:txBody>
          <a:bodyPr/>
          <a:lstStyle/>
          <a:p>
            <a:pPr indent="713740">
              <a:tabLst>
                <a:tab pos="5600700"/>
                <a:tab pos="9867900"/>
              </a:tabLst>
            </a:pPr>
            <a:r>
              <a:rPr lang="zh-CN" altLang="zh-CN" kern="100">
                <a:ea typeface="黑体" panose="02010609060101010101" pitchFamily="2" charset="-122"/>
                <a:cs typeface="Times New Roman" panose="02020603050405020304"/>
              </a:rPr>
              <a:t>二、发展中国家的成就</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ea typeface="黑体" panose="02010609060101010101" pitchFamily="2" charset="-122"/>
                <a:cs typeface="Courier New" panose="02070309020205020404"/>
              </a:rPr>
              <a:t>1</a:t>
            </a:r>
            <a:r>
              <a:rPr lang="zh-CN" altLang="zh-CN" kern="100">
                <a:cs typeface="Times New Roman" panose="02020603050405020304"/>
              </a:rPr>
              <a:t>．</a:t>
            </a:r>
            <a:r>
              <a:rPr lang="zh-CN" altLang="zh-CN" kern="100">
                <a:ea typeface="黑体" panose="02010609060101010101" pitchFamily="2" charset="-122"/>
                <a:cs typeface="Times New Roman" panose="02020603050405020304"/>
              </a:rPr>
              <a:t>亚洲经济的高速发展</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cs typeface="Courier New" panose="02070309020205020404"/>
              </a:rPr>
              <a:t>(1)20 </a:t>
            </a:r>
            <a:r>
              <a:rPr lang="zh-CN" altLang="zh-CN" kern="100">
                <a:cs typeface="Times New Roman" panose="02020603050405020304"/>
              </a:rPr>
              <a:t>世纪</a:t>
            </a:r>
            <a:r>
              <a:rPr lang="en-US" altLang="zh-CN" kern="100">
                <a:cs typeface="Courier New" panose="02070309020205020404"/>
              </a:rPr>
              <a:t>60—80 </a:t>
            </a:r>
            <a:r>
              <a:rPr lang="zh-CN" altLang="zh-CN" kern="100">
                <a:cs typeface="Times New Roman" panose="02020603050405020304"/>
              </a:rPr>
              <a:t>年代，新加坡、韩国等亚洲国家抓住西方发达国家进行</a:t>
            </a:r>
            <a:r>
              <a:rPr lang="en-US" altLang="zh-CN" kern="100">
                <a:cs typeface="Courier New" panose="02070309020205020404"/>
              </a:rPr>
              <a:t>___________</a:t>
            </a:r>
            <a:r>
              <a:rPr lang="zh-CN" altLang="zh-CN" kern="100">
                <a:cs typeface="Times New Roman" panose="02020603050405020304"/>
              </a:rPr>
              <a:t>调整的机会，利用本国丰富的劳动力资源吸引外国资本，发展劳动</a:t>
            </a:r>
            <a:r>
              <a:rPr lang="en-US" altLang="zh-CN" kern="100">
                <a:cs typeface="Courier New" panose="02070309020205020404"/>
              </a:rPr>
              <a:t>_________</a:t>
            </a:r>
            <a:r>
              <a:rPr lang="zh-CN" altLang="zh-CN" kern="100">
                <a:cs typeface="Times New Roman" panose="02020603050405020304"/>
              </a:rPr>
              <a:t>产业，实现了经济高速增长，成为新兴工业化国家。</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cs typeface="Courier New" panose="02070309020205020404"/>
              </a:rPr>
              <a:t>(2)</a:t>
            </a:r>
            <a:r>
              <a:rPr lang="zh-CN" altLang="zh-CN" kern="100">
                <a:cs typeface="Times New Roman" panose="02020603050405020304"/>
              </a:rPr>
              <a:t>沙特阿拉伯、科威特等海湾产油国也出现了</a:t>
            </a:r>
            <a:r>
              <a:rPr lang="en-US" altLang="zh-CN" kern="100">
                <a:latin typeface="宋体" panose="02010600030101010101" pitchFamily="2" charset="-122"/>
                <a:cs typeface="Times New Roman" panose="02020603050405020304"/>
              </a:rPr>
              <a:t>“</a:t>
            </a:r>
            <a:r>
              <a:rPr lang="en-US" altLang="zh-CN" kern="100">
                <a:cs typeface="Courier New" panose="02070309020205020404"/>
              </a:rPr>
              <a:t>___________</a:t>
            </a:r>
            <a:r>
              <a:rPr lang="en-US" altLang="zh-CN" kern="100">
                <a:latin typeface="宋体" panose="02010600030101010101" pitchFamily="2" charset="-122"/>
                <a:cs typeface="Times New Roman" panose="02020603050405020304"/>
              </a:rPr>
              <a:t>”</a:t>
            </a:r>
            <a:r>
              <a:rPr lang="zh-CN" altLang="zh-CN" kern="100">
                <a:cs typeface="Times New Roman" panose="02020603050405020304"/>
              </a:rPr>
              <a:t>和经济起飞。</a:t>
            </a:r>
            <a:endParaRPr lang="zh-CN" altLang="zh-CN" sz="1050" kern="100">
              <a:latin typeface="宋体" panose="02010600030101010101" pitchFamily="2" charset="-122"/>
              <a:cs typeface="Courier New" panose="02070309020205020404"/>
            </a:endParaRPr>
          </a:p>
          <a:p>
            <a:endParaRPr lang="zh-CN" altLang="en-US"/>
          </a:p>
        </p:txBody>
      </p:sp>
      <p:sp>
        <p:nvSpPr>
          <p:cNvPr id="5" name="Rectangle 3"/>
          <p:cNvSpPr>
            <a:spLocks noChangeArrowheads="1"/>
          </p:cNvSpPr>
          <p:nvPr/>
        </p:nvSpPr>
        <p:spPr bwMode="auto">
          <a:xfrm>
            <a:off x="1665760" y="2492896"/>
            <a:ext cx="1988045" cy="52322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algn="just">
              <a:spcAft>
                <a:spcPct val="0"/>
              </a:spcAft>
            </a:pPr>
            <a:r>
              <a:rPr lang="zh-CN" altLang="zh-CN" sz="2800" b="1" kern="100">
                <a:solidFill>
                  <a:srgbClr val="FF0000"/>
                </a:solidFill>
              </a:rPr>
              <a:t>产业结构　</a:t>
            </a:r>
            <a:endParaRPr lang="zh-CN" altLang="zh-CN" sz="1050" kern="100"/>
          </a:p>
        </p:txBody>
      </p:sp>
      <p:sp>
        <p:nvSpPr>
          <p:cNvPr id="6" name="Rectangle 3"/>
          <p:cNvSpPr>
            <a:spLocks noChangeArrowheads="1"/>
          </p:cNvSpPr>
          <p:nvPr/>
        </p:nvSpPr>
        <p:spPr bwMode="auto">
          <a:xfrm>
            <a:off x="3286258" y="3140968"/>
            <a:ext cx="1627369" cy="52322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algn="just">
              <a:spcAft>
                <a:spcPct val="0"/>
              </a:spcAft>
            </a:pPr>
            <a:r>
              <a:rPr lang="zh-CN" altLang="zh-CN" sz="2800" b="1" kern="100">
                <a:solidFill>
                  <a:srgbClr val="FF0000"/>
                </a:solidFill>
              </a:rPr>
              <a:t>密集型　</a:t>
            </a:r>
            <a:endParaRPr lang="zh-CN" altLang="zh-CN" sz="1050" kern="100"/>
          </a:p>
        </p:txBody>
      </p:sp>
      <p:sp>
        <p:nvSpPr>
          <p:cNvPr id="7" name="Rectangle 3"/>
          <p:cNvSpPr>
            <a:spLocks noChangeArrowheads="1"/>
          </p:cNvSpPr>
          <p:nvPr/>
        </p:nvSpPr>
        <p:spPr bwMode="auto">
          <a:xfrm>
            <a:off x="9298608" y="4293096"/>
            <a:ext cx="1988045" cy="52322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algn="just">
              <a:spcAft>
                <a:spcPct val="0"/>
              </a:spcAft>
            </a:pPr>
            <a:r>
              <a:rPr lang="zh-CN" altLang="zh-CN" sz="2800" b="1" kern="100">
                <a:solidFill>
                  <a:srgbClr val="FF0000"/>
                </a:solidFill>
              </a:rPr>
              <a:t>石油繁荣　</a:t>
            </a:r>
            <a:endParaRPr lang="zh-CN" altLang="zh-CN" sz="1050" kern="1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linds(horizontal)">
                                      <p:cBhvr>
                                        <p:cTn id="7" dur="500"/>
                                        <p:tgtEl>
                                          <p:spTgt spid="5">
                                            <p:txEl>
                                              <p:pRg st="0" end="0"/>
                                            </p:txEl>
                                          </p:spTgt>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6">
                                            <p:txEl>
                                              <p:pRg st="0" end="0"/>
                                            </p:txEl>
                                          </p:spTgt>
                                        </p:tgtEl>
                                        <p:attrNameLst>
                                          <p:attrName>style.visibility</p:attrName>
                                        </p:attrNameLst>
                                      </p:cBhvr>
                                      <p:to>
                                        <p:strVal val="visible"/>
                                      </p:to>
                                    </p:set>
                                    <p:animEffect transition="in" filter="blinds(horizontal)">
                                      <p:cBhvr>
                                        <p:cTn id="12" dur="500"/>
                                        <p:tgtEl>
                                          <p:spTgt spid="6">
                                            <p:txEl>
                                              <p:pRg st="0" end="0"/>
                                            </p:txEl>
                                          </p:spTgt>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7">
                                            <p:txEl>
                                              <p:pRg st="0" end="0"/>
                                            </p:txEl>
                                          </p:spTgt>
                                        </p:tgtEl>
                                        <p:attrNameLst>
                                          <p:attrName>style.visibility</p:attrName>
                                        </p:attrNameLst>
                                      </p:cBhvr>
                                      <p:to>
                                        <p:strVal val="visible"/>
                                      </p:to>
                                    </p:set>
                                    <p:animEffect transition="in" filter="blinds(horizontal)">
                                      <p:cBhvr>
                                        <p:cTn id="17" dur="500"/>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06574" y="1224060"/>
            <a:ext cx="11382863" cy="3037498"/>
          </a:xfrm>
        </p:spPr>
        <p:txBody>
          <a:bodyPr/>
          <a:lstStyle/>
          <a:p>
            <a:pPr indent="713740">
              <a:tabLst>
                <a:tab pos="5600700"/>
                <a:tab pos="9867900"/>
              </a:tabLst>
            </a:pPr>
            <a:r>
              <a:rPr lang="en-US" altLang="zh-CN" kern="100">
                <a:ea typeface="黑体" panose="02010609060101010101" pitchFamily="2" charset="-122"/>
                <a:cs typeface="Courier New" panose="02070309020205020404"/>
              </a:rPr>
              <a:t>2</a:t>
            </a:r>
            <a:r>
              <a:rPr lang="zh-CN" altLang="zh-CN" kern="100">
                <a:cs typeface="Times New Roman" panose="02020603050405020304"/>
              </a:rPr>
              <a:t>．</a:t>
            </a:r>
            <a:r>
              <a:rPr lang="zh-CN" altLang="zh-CN" kern="100">
                <a:ea typeface="黑体" panose="02010609060101010101" pitchFamily="2" charset="-122"/>
                <a:cs typeface="Times New Roman" panose="02020603050405020304"/>
              </a:rPr>
              <a:t>非洲经济的曲折发展</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cs typeface="Courier New" panose="02070309020205020404"/>
              </a:rPr>
              <a:t>(1)</a:t>
            </a:r>
            <a:r>
              <a:rPr lang="zh-CN" altLang="zh-CN" kern="100">
                <a:cs typeface="Times New Roman" panose="02020603050405020304"/>
              </a:rPr>
              <a:t>非洲国家独立后，经济一度发展</a:t>
            </a:r>
            <a:r>
              <a:rPr lang="en-US" altLang="zh-CN" kern="100">
                <a:cs typeface="Courier New" panose="02070309020205020404"/>
              </a:rPr>
              <a:t>_______</a:t>
            </a:r>
            <a:r>
              <a:rPr lang="zh-CN" altLang="zh-CN" kern="100">
                <a:cs typeface="Times New Roman" panose="02020603050405020304"/>
              </a:rPr>
              <a:t>。</a:t>
            </a:r>
            <a:r>
              <a:rPr lang="en-US" altLang="zh-CN" kern="100">
                <a:cs typeface="Courier New" panose="02070309020205020404"/>
              </a:rPr>
              <a:t>1960—1975 </a:t>
            </a:r>
            <a:r>
              <a:rPr lang="zh-CN" altLang="zh-CN" kern="100">
                <a:cs typeface="Times New Roman" panose="02020603050405020304"/>
              </a:rPr>
              <a:t>年，非洲工农业生产总值大约增长了一倍。</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cs typeface="Courier New" panose="02070309020205020404"/>
              </a:rPr>
              <a:t>(2)20 </a:t>
            </a:r>
            <a:r>
              <a:rPr lang="zh-CN" altLang="zh-CN" kern="100">
                <a:cs typeface="Times New Roman" panose="02020603050405020304"/>
              </a:rPr>
              <a:t>世纪</a:t>
            </a:r>
            <a:r>
              <a:rPr lang="en-US" altLang="zh-CN" kern="100">
                <a:cs typeface="Courier New" panose="02070309020205020404"/>
              </a:rPr>
              <a:t>70 </a:t>
            </a:r>
            <a:r>
              <a:rPr lang="zh-CN" altLang="zh-CN" kern="100">
                <a:cs typeface="Times New Roman" panose="02020603050405020304"/>
              </a:rPr>
              <a:t>年代中期以后，经济发展陷入</a:t>
            </a:r>
            <a:r>
              <a:rPr lang="en-US" altLang="zh-CN" kern="100">
                <a:cs typeface="Courier New" panose="02070309020205020404"/>
              </a:rPr>
              <a:t>_______</a:t>
            </a:r>
            <a:r>
              <a:rPr lang="zh-CN" altLang="zh-CN" kern="100">
                <a:cs typeface="Times New Roman" panose="02020603050405020304"/>
              </a:rPr>
              <a:t>。</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cs typeface="Courier New" panose="02070309020205020404"/>
              </a:rPr>
              <a:t>(3)</a:t>
            </a:r>
            <a:r>
              <a:rPr lang="zh-CN" altLang="zh-CN" kern="100">
                <a:cs typeface="Times New Roman" panose="02020603050405020304"/>
              </a:rPr>
              <a:t>经过调整，</a:t>
            </a:r>
            <a:r>
              <a:rPr lang="en-US" altLang="zh-CN" kern="100">
                <a:cs typeface="Courier New" panose="02070309020205020404"/>
              </a:rPr>
              <a:t>90 </a:t>
            </a:r>
            <a:r>
              <a:rPr lang="zh-CN" altLang="zh-CN" kern="100">
                <a:cs typeface="Times New Roman" panose="02020603050405020304"/>
              </a:rPr>
              <a:t>年代中期经济又开始增长</a:t>
            </a:r>
            <a:r>
              <a:rPr lang="zh-CN" altLang="zh-CN" kern="100" smtClean="0">
                <a:cs typeface="Times New Roman" panose="02020603050405020304"/>
              </a:rPr>
              <a:t>。</a:t>
            </a:r>
            <a:endParaRPr lang="zh-CN" altLang="zh-CN" sz="1050" kern="100">
              <a:latin typeface="宋体" panose="02010600030101010101" pitchFamily="2" charset="-122"/>
              <a:cs typeface="Courier New" panose="02070309020205020404"/>
            </a:endParaRPr>
          </a:p>
        </p:txBody>
      </p:sp>
      <p:sp>
        <p:nvSpPr>
          <p:cNvPr id="5" name="Rectangle 3"/>
          <p:cNvSpPr>
            <a:spLocks noChangeArrowheads="1"/>
          </p:cNvSpPr>
          <p:nvPr/>
        </p:nvSpPr>
        <p:spPr bwMode="auto">
          <a:xfrm>
            <a:off x="6994988" y="1872132"/>
            <a:ext cx="1266693" cy="52322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algn="just">
              <a:spcAft>
                <a:spcPct val="0"/>
              </a:spcAft>
            </a:pPr>
            <a:r>
              <a:rPr lang="zh-CN" altLang="zh-CN" sz="2800" b="1" kern="100">
                <a:solidFill>
                  <a:srgbClr val="FF0000"/>
                </a:solidFill>
              </a:rPr>
              <a:t>较快　</a:t>
            </a:r>
            <a:endParaRPr lang="zh-CN" altLang="zh-CN" sz="1050" kern="100"/>
          </a:p>
        </p:txBody>
      </p:sp>
      <p:sp>
        <p:nvSpPr>
          <p:cNvPr id="6" name="Rectangle 3"/>
          <p:cNvSpPr>
            <a:spLocks noChangeArrowheads="1"/>
          </p:cNvSpPr>
          <p:nvPr/>
        </p:nvSpPr>
        <p:spPr bwMode="auto">
          <a:xfrm>
            <a:off x="8075108" y="3024260"/>
            <a:ext cx="1266693" cy="52322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algn="just">
              <a:spcAft>
                <a:spcPct val="0"/>
              </a:spcAft>
            </a:pPr>
            <a:r>
              <a:rPr lang="zh-CN" altLang="zh-CN" sz="2800" b="1" kern="100">
                <a:solidFill>
                  <a:srgbClr val="FF0000"/>
                </a:solidFill>
              </a:rPr>
              <a:t>困境　</a:t>
            </a:r>
            <a:endParaRPr lang="zh-CN" altLang="zh-CN" sz="1050" kern="1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linds(horizontal)">
                                      <p:cBhvr>
                                        <p:cTn id="7" dur="500"/>
                                        <p:tgtEl>
                                          <p:spTgt spid="5">
                                            <p:txEl>
                                              <p:pRg st="0" end="0"/>
                                            </p:txEl>
                                          </p:spTgt>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6">
                                            <p:txEl>
                                              <p:pRg st="0" end="0"/>
                                            </p:txEl>
                                          </p:spTgt>
                                        </p:tgtEl>
                                        <p:attrNameLst>
                                          <p:attrName>style.visibility</p:attrName>
                                        </p:attrNameLst>
                                      </p:cBhvr>
                                      <p:to>
                                        <p:strVal val="visible"/>
                                      </p:to>
                                    </p:set>
                                    <p:animEffect transition="in" filter="blinds(horizontal)">
                                      <p:cBhvr>
                                        <p:cTn id="12"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06574" y="692696"/>
            <a:ext cx="11382863" cy="4918269"/>
          </a:xfrm>
        </p:spPr>
        <p:txBody>
          <a:bodyPr/>
          <a:lstStyle/>
          <a:p>
            <a:pPr indent="713740">
              <a:tabLst>
                <a:tab pos="5600700"/>
                <a:tab pos="9867900"/>
              </a:tabLst>
            </a:pPr>
            <a:r>
              <a:rPr lang="en-US" altLang="zh-CN" kern="100">
                <a:ea typeface="黑体" panose="02010609060101010101" pitchFamily="2" charset="-122"/>
                <a:cs typeface="Courier New" panose="02070309020205020404"/>
              </a:rPr>
              <a:t>3</a:t>
            </a:r>
            <a:r>
              <a:rPr lang="zh-CN" altLang="zh-CN" kern="100">
                <a:cs typeface="Times New Roman" panose="02020603050405020304"/>
              </a:rPr>
              <a:t>．</a:t>
            </a:r>
            <a:r>
              <a:rPr lang="zh-CN" altLang="zh-CN" kern="100">
                <a:ea typeface="黑体" panose="02010609060101010101" pitchFamily="2" charset="-122"/>
                <a:cs typeface="Times New Roman" panose="02020603050405020304"/>
              </a:rPr>
              <a:t>拉丁美洲民族工业的发展</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cs typeface="Courier New" panose="02070309020205020404"/>
              </a:rPr>
              <a:t>(1)</a:t>
            </a:r>
            <a:r>
              <a:rPr lang="zh-CN" altLang="zh-CN" kern="100">
                <a:cs typeface="Times New Roman" panose="02020603050405020304"/>
              </a:rPr>
              <a:t>拉丁美洲各国大力发展</a:t>
            </a:r>
            <a:r>
              <a:rPr lang="en-US" altLang="zh-CN" kern="100">
                <a:cs typeface="Courier New" panose="02070309020205020404"/>
              </a:rPr>
              <a:t>___________</a:t>
            </a:r>
            <a:r>
              <a:rPr lang="zh-CN" altLang="zh-CN" kern="100">
                <a:cs typeface="Times New Roman" panose="02020603050405020304"/>
              </a:rPr>
              <a:t>，积极促进国家之间的经济合作。</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cs typeface="Courier New" panose="02070309020205020404"/>
              </a:rPr>
              <a:t>(2)</a:t>
            </a:r>
            <a:r>
              <a:rPr lang="zh-CN" altLang="zh-CN" kern="100">
                <a:cs typeface="Times New Roman" panose="02020603050405020304"/>
              </a:rPr>
              <a:t>巴西、墨西哥、阿根廷等国家基本实现了</a:t>
            </a:r>
            <a:r>
              <a:rPr lang="en-US" altLang="zh-CN" kern="100">
                <a:cs typeface="Courier New" panose="02070309020205020404"/>
              </a:rPr>
              <a:t>_________</a:t>
            </a:r>
            <a:r>
              <a:rPr lang="zh-CN" altLang="zh-CN" kern="100">
                <a:cs typeface="Times New Roman" panose="02020603050405020304"/>
              </a:rPr>
              <a:t>。</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cs typeface="Courier New" panose="02070309020205020404"/>
              </a:rPr>
              <a:t>(3)</a:t>
            </a:r>
            <a:r>
              <a:rPr lang="zh-CN" altLang="zh-CN" kern="100">
                <a:cs typeface="Times New Roman" panose="02020603050405020304"/>
              </a:rPr>
              <a:t>大多数拉美国家属于中等收入国家。</a:t>
            </a:r>
            <a:endParaRPr lang="zh-CN" altLang="zh-CN" sz="1050" kern="100">
              <a:latin typeface="宋体" panose="02010600030101010101" pitchFamily="2" charset="-122"/>
              <a:cs typeface="Courier New" panose="02070309020205020404"/>
            </a:endParaRPr>
          </a:p>
          <a:p>
            <a:pPr indent="713740">
              <a:tabLst>
                <a:tab pos="5600700"/>
                <a:tab pos="9867900"/>
              </a:tabLst>
            </a:pPr>
            <a:r>
              <a:rPr lang="zh-CN" altLang="zh-CN" kern="100">
                <a:ea typeface="黑体" panose="02010609060101010101" pitchFamily="2" charset="-122"/>
                <a:cs typeface="Times New Roman" panose="02020603050405020304"/>
              </a:rPr>
              <a:t>【特别提示】</a:t>
            </a:r>
            <a:r>
              <a:rPr lang="zh-CN" altLang="zh-CN" kern="100">
                <a:ea typeface="仿宋_GB2312"/>
                <a:cs typeface="Times New Roman" panose="02020603050405020304"/>
              </a:rPr>
              <a:t>发展中国家，又称第三世界，是指原来的殖民地半殖民地国家取得独立后建立的拥有完整主权的新兴民族国家。这些国家努力探索适合本国国情的发展道路，掀起了现代化建设浪潮。</a:t>
            </a:r>
            <a:endParaRPr lang="zh-CN" altLang="zh-CN" sz="1050" kern="100">
              <a:effectLst/>
              <a:latin typeface="宋体" panose="02010600030101010101" pitchFamily="2" charset="-122"/>
              <a:cs typeface="Courier New" panose="02070309020205020404"/>
            </a:endParaRPr>
          </a:p>
        </p:txBody>
      </p:sp>
      <p:sp>
        <p:nvSpPr>
          <p:cNvPr id="5" name="Rectangle 3"/>
          <p:cNvSpPr>
            <a:spLocks noChangeArrowheads="1"/>
          </p:cNvSpPr>
          <p:nvPr/>
        </p:nvSpPr>
        <p:spPr bwMode="auto">
          <a:xfrm>
            <a:off x="5554192" y="1340768"/>
            <a:ext cx="1988045" cy="52322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algn="just">
              <a:spcAft>
                <a:spcPct val="0"/>
              </a:spcAft>
            </a:pPr>
            <a:r>
              <a:rPr lang="zh-CN" altLang="zh-CN" sz="2800" b="1" kern="100">
                <a:solidFill>
                  <a:srgbClr val="FF0000"/>
                </a:solidFill>
              </a:rPr>
              <a:t>民族工业　</a:t>
            </a:r>
            <a:endParaRPr lang="zh-CN" altLang="zh-CN" sz="1050" kern="100"/>
          </a:p>
        </p:txBody>
      </p:sp>
      <p:sp>
        <p:nvSpPr>
          <p:cNvPr id="6" name="Rectangle 3"/>
          <p:cNvSpPr>
            <a:spLocks noChangeArrowheads="1"/>
          </p:cNvSpPr>
          <p:nvPr/>
        </p:nvSpPr>
        <p:spPr bwMode="auto">
          <a:xfrm>
            <a:off x="8254810" y="2492896"/>
            <a:ext cx="1627369" cy="52322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algn="just">
              <a:spcAft>
                <a:spcPct val="0"/>
              </a:spcAft>
            </a:pPr>
            <a:r>
              <a:rPr lang="zh-CN" altLang="zh-CN" sz="2800" b="1" kern="100">
                <a:solidFill>
                  <a:srgbClr val="FF0000"/>
                </a:solidFill>
              </a:rPr>
              <a:t>工业化　</a:t>
            </a:r>
            <a:endParaRPr lang="zh-CN" altLang="zh-CN" sz="1050" kern="1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linds(horizontal)">
                                      <p:cBhvr>
                                        <p:cTn id="7" dur="500"/>
                                        <p:tgtEl>
                                          <p:spTgt spid="5">
                                            <p:txEl>
                                              <p:pRg st="0" end="0"/>
                                            </p:txEl>
                                          </p:spTgt>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6">
                                            <p:txEl>
                                              <p:pRg st="0" end="0"/>
                                            </p:txEl>
                                          </p:spTgt>
                                        </p:tgtEl>
                                        <p:attrNameLst>
                                          <p:attrName>style.visibility</p:attrName>
                                        </p:attrNameLst>
                                      </p:cBhvr>
                                      <p:to>
                                        <p:strVal val="visible"/>
                                      </p:to>
                                    </p:set>
                                    <p:animEffect transition="in" filter="blinds(horizontal)">
                                      <p:cBhvr>
                                        <p:cTn id="12" dur="500"/>
                                        <p:tgtEl>
                                          <p:spTgt spid="6">
                                            <p:txEl>
                                              <p:pRg st="0" end="0"/>
                                            </p:txEl>
                                          </p:spTgt>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blinds(horizontal)">
                                      <p:cBhvr>
                                        <p:cTn id="1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06574" y="476672"/>
            <a:ext cx="11382863" cy="6034537"/>
          </a:xfrm>
        </p:spPr>
        <p:txBody>
          <a:bodyPr/>
          <a:lstStyle/>
          <a:p>
            <a:pPr indent="713740">
              <a:tabLst>
                <a:tab pos="5600700"/>
                <a:tab pos="9867900"/>
              </a:tabLst>
            </a:pPr>
            <a:r>
              <a:rPr lang="zh-CN" altLang="zh-CN" kern="100">
                <a:ea typeface="黑体" panose="02010609060101010101" pitchFamily="2" charset="-122"/>
                <a:cs typeface="Times New Roman" panose="02020603050405020304"/>
              </a:rPr>
              <a:t>三、</a:t>
            </a:r>
            <a:r>
              <a:rPr lang="zh-CN" altLang="zh-CN" kern="100">
                <a:latin typeface="宋体" panose="02010600030101010101" pitchFamily="2" charset="-122"/>
                <a:ea typeface="Times New Roman" panose="02020603050405020304"/>
                <a:cs typeface="Courier New" panose="02070309020205020404"/>
              </a:rPr>
              <a:t> </a:t>
            </a:r>
            <a:r>
              <a:rPr lang="zh-CN" altLang="zh-CN" kern="100">
                <a:ea typeface="黑体" panose="02010609060101010101" pitchFamily="2" charset="-122"/>
                <a:cs typeface="Times New Roman" panose="02020603050405020304"/>
              </a:rPr>
              <a:t>发展中国家面临的挑战</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ea typeface="黑体" panose="02010609060101010101" pitchFamily="2" charset="-122"/>
                <a:cs typeface="Courier New" panose="02070309020205020404"/>
              </a:rPr>
              <a:t>1</a:t>
            </a:r>
            <a:r>
              <a:rPr lang="zh-CN" altLang="zh-CN" kern="100">
                <a:cs typeface="Times New Roman" panose="02020603050405020304"/>
              </a:rPr>
              <a:t>．</a:t>
            </a:r>
            <a:r>
              <a:rPr lang="zh-CN" altLang="zh-CN" kern="100">
                <a:ea typeface="黑体" panose="02010609060101010101" pitchFamily="2" charset="-122"/>
                <a:cs typeface="Times New Roman" panose="02020603050405020304"/>
              </a:rPr>
              <a:t>发展中国家面临的发展问题</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cs typeface="Courier New" panose="02070309020205020404"/>
              </a:rPr>
              <a:t>(1)</a:t>
            </a:r>
            <a:r>
              <a:rPr lang="zh-CN" altLang="zh-CN" kern="100">
                <a:cs typeface="Times New Roman" panose="02020603050405020304"/>
              </a:rPr>
              <a:t>亚洲一些国家过分依赖</a:t>
            </a:r>
            <a:r>
              <a:rPr lang="en-US" altLang="zh-CN" kern="100">
                <a:cs typeface="Courier New" panose="02070309020205020404"/>
              </a:rPr>
              <a:t>___________</a:t>
            </a:r>
            <a:r>
              <a:rPr lang="zh-CN" altLang="zh-CN" kern="100">
                <a:cs typeface="Times New Roman" panose="02020603050405020304"/>
              </a:rPr>
              <a:t>和国际市场，承受风险的能力较差。</a:t>
            </a:r>
            <a:r>
              <a:rPr lang="en-US" altLang="zh-CN" kern="100">
                <a:cs typeface="Courier New" panose="02070309020205020404"/>
              </a:rPr>
              <a:t>1997 </a:t>
            </a:r>
            <a:r>
              <a:rPr lang="zh-CN" altLang="zh-CN" kern="100">
                <a:cs typeface="Times New Roman" panose="02020603050405020304"/>
              </a:rPr>
              <a:t>年的亚洲金融危机曾使它们受到巨大打击，促使它们重新调整</a:t>
            </a:r>
            <a:r>
              <a:rPr lang="en-US" altLang="zh-CN" kern="100">
                <a:cs typeface="Courier New" panose="02070309020205020404"/>
              </a:rPr>
              <a:t>___________</a:t>
            </a:r>
            <a:r>
              <a:rPr lang="zh-CN" altLang="zh-CN" kern="100">
                <a:cs typeface="Times New Roman" panose="02020603050405020304"/>
              </a:rPr>
              <a:t>，健全政府对金融体系的监管。</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cs typeface="Courier New" panose="02070309020205020404"/>
              </a:rPr>
              <a:t>(2)</a:t>
            </a:r>
            <a:r>
              <a:rPr lang="zh-CN" altLang="zh-CN" kern="100">
                <a:cs typeface="Times New Roman" panose="02020603050405020304"/>
              </a:rPr>
              <a:t>拉丁美洲过于依赖</a:t>
            </a:r>
            <a:r>
              <a:rPr lang="en-US" altLang="zh-CN" kern="100">
                <a:cs typeface="Courier New" panose="02070309020205020404"/>
              </a:rPr>
              <a:t>___________</a:t>
            </a:r>
            <a:r>
              <a:rPr lang="zh-CN" altLang="zh-CN" kern="100">
                <a:cs typeface="Times New Roman" panose="02020603050405020304"/>
              </a:rPr>
              <a:t>和外资，欠下巨额外债，影响了发展。经过改革，</a:t>
            </a:r>
            <a:r>
              <a:rPr lang="en-US" altLang="zh-CN" kern="100">
                <a:cs typeface="Courier New" panose="02070309020205020404"/>
              </a:rPr>
              <a:t>20 </a:t>
            </a:r>
            <a:r>
              <a:rPr lang="zh-CN" altLang="zh-CN" kern="100">
                <a:cs typeface="Times New Roman" panose="02020603050405020304"/>
              </a:rPr>
              <a:t>世纪</a:t>
            </a:r>
            <a:r>
              <a:rPr lang="en-US" altLang="zh-CN" kern="100">
                <a:cs typeface="Courier New" panose="02070309020205020404"/>
              </a:rPr>
              <a:t>90 </a:t>
            </a:r>
            <a:r>
              <a:rPr lang="zh-CN" altLang="zh-CN" kern="100">
                <a:cs typeface="Times New Roman" panose="02020603050405020304"/>
              </a:rPr>
              <a:t>年代的拉美经济出现繁荣势头。</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cs typeface="Courier New" panose="02070309020205020404"/>
              </a:rPr>
              <a:t>(3)</a:t>
            </a:r>
            <a:r>
              <a:rPr lang="zh-CN" altLang="zh-CN" kern="100">
                <a:cs typeface="Times New Roman" panose="02020603050405020304"/>
              </a:rPr>
              <a:t>非洲是发展最</a:t>
            </a:r>
            <a:r>
              <a:rPr lang="en-US" altLang="zh-CN" kern="100">
                <a:cs typeface="Courier New" panose="02070309020205020404"/>
              </a:rPr>
              <a:t>_________</a:t>
            </a:r>
            <a:r>
              <a:rPr lang="zh-CN" altLang="zh-CN" kern="100">
                <a:cs typeface="Times New Roman" panose="02020603050405020304"/>
              </a:rPr>
              <a:t>的地区，到</a:t>
            </a:r>
            <a:r>
              <a:rPr lang="en-US" altLang="zh-CN" kern="100">
                <a:cs typeface="Courier New" panose="02070309020205020404"/>
              </a:rPr>
              <a:t>21 </a:t>
            </a:r>
            <a:r>
              <a:rPr lang="zh-CN" altLang="zh-CN" kern="100">
                <a:cs typeface="Times New Roman" panose="02020603050405020304"/>
              </a:rPr>
              <a:t>世纪初，近一半的非洲人口仍生活在贫困线以下。非洲国家已经成立了各种经济合作组织，共同谋求发展</a:t>
            </a:r>
            <a:r>
              <a:rPr lang="zh-CN" altLang="zh-CN" kern="100" smtClean="0">
                <a:cs typeface="Times New Roman" panose="02020603050405020304"/>
              </a:rPr>
              <a:t>。</a:t>
            </a:r>
            <a:endParaRPr lang="zh-CN" altLang="zh-CN" sz="1050" kern="100">
              <a:latin typeface="宋体" panose="02010600030101010101" pitchFamily="2" charset="-122"/>
              <a:cs typeface="Courier New" panose="02070309020205020404"/>
            </a:endParaRPr>
          </a:p>
        </p:txBody>
      </p:sp>
      <p:sp>
        <p:nvSpPr>
          <p:cNvPr id="5" name="Rectangle 3"/>
          <p:cNvSpPr>
            <a:spLocks noChangeArrowheads="1"/>
          </p:cNvSpPr>
          <p:nvPr/>
        </p:nvSpPr>
        <p:spPr bwMode="auto">
          <a:xfrm>
            <a:off x="5338168" y="1748750"/>
            <a:ext cx="1988045" cy="52322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algn="just">
              <a:spcAft>
                <a:spcPct val="0"/>
              </a:spcAft>
            </a:pPr>
            <a:r>
              <a:rPr lang="zh-CN" altLang="zh-CN" sz="2800" b="1" kern="100">
                <a:solidFill>
                  <a:srgbClr val="FF0000"/>
                </a:solidFill>
              </a:rPr>
              <a:t>国际资本　</a:t>
            </a:r>
            <a:endParaRPr lang="zh-CN" altLang="zh-CN" sz="1050" kern="100"/>
          </a:p>
        </p:txBody>
      </p:sp>
      <p:sp>
        <p:nvSpPr>
          <p:cNvPr id="6" name="Rectangle 3"/>
          <p:cNvSpPr>
            <a:spLocks noChangeArrowheads="1"/>
          </p:cNvSpPr>
          <p:nvPr/>
        </p:nvSpPr>
        <p:spPr bwMode="auto">
          <a:xfrm>
            <a:off x="1233712" y="2852936"/>
            <a:ext cx="1988045" cy="52322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algn="just">
              <a:spcAft>
                <a:spcPct val="0"/>
              </a:spcAft>
            </a:pPr>
            <a:r>
              <a:rPr lang="zh-CN" altLang="zh-CN" sz="2800" b="1" kern="100">
                <a:solidFill>
                  <a:srgbClr val="FF0000"/>
                </a:solidFill>
              </a:rPr>
              <a:t>经济结构　</a:t>
            </a:r>
            <a:endParaRPr lang="zh-CN" altLang="zh-CN" sz="1050" kern="100"/>
          </a:p>
        </p:txBody>
      </p:sp>
      <p:sp>
        <p:nvSpPr>
          <p:cNvPr id="7" name="Rectangle 3"/>
          <p:cNvSpPr>
            <a:spLocks noChangeArrowheads="1"/>
          </p:cNvSpPr>
          <p:nvPr/>
        </p:nvSpPr>
        <p:spPr bwMode="auto">
          <a:xfrm>
            <a:off x="4876462" y="3501008"/>
            <a:ext cx="1988045" cy="52322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algn="just">
              <a:spcAft>
                <a:spcPct val="0"/>
              </a:spcAft>
            </a:pPr>
            <a:r>
              <a:rPr lang="zh-CN" altLang="zh-CN" sz="2800" b="1" kern="100">
                <a:solidFill>
                  <a:srgbClr val="FF0000"/>
                </a:solidFill>
              </a:rPr>
              <a:t>出口贸易　</a:t>
            </a:r>
            <a:endParaRPr lang="zh-CN" altLang="zh-CN" sz="1050" kern="100"/>
          </a:p>
        </p:txBody>
      </p:sp>
      <p:sp>
        <p:nvSpPr>
          <p:cNvPr id="8" name="Rectangle 3"/>
          <p:cNvSpPr>
            <a:spLocks noChangeArrowheads="1"/>
          </p:cNvSpPr>
          <p:nvPr/>
        </p:nvSpPr>
        <p:spPr bwMode="auto">
          <a:xfrm>
            <a:off x="3934330" y="4725144"/>
            <a:ext cx="1627369" cy="52322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algn="just">
              <a:spcAft>
                <a:spcPct val="0"/>
              </a:spcAft>
            </a:pPr>
            <a:r>
              <a:rPr lang="zh-CN" altLang="zh-CN" sz="2800" b="1" kern="100">
                <a:solidFill>
                  <a:srgbClr val="FF0000"/>
                </a:solidFill>
              </a:rPr>
              <a:t>不平衡　</a:t>
            </a:r>
            <a:endParaRPr lang="zh-CN" altLang="zh-CN" sz="1050" kern="1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linds(horizontal)">
                                      <p:cBhvr>
                                        <p:cTn id="7" dur="500"/>
                                        <p:tgtEl>
                                          <p:spTgt spid="5">
                                            <p:txEl>
                                              <p:pRg st="0" end="0"/>
                                            </p:txEl>
                                          </p:spTgt>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6">
                                            <p:txEl>
                                              <p:pRg st="0" end="0"/>
                                            </p:txEl>
                                          </p:spTgt>
                                        </p:tgtEl>
                                        <p:attrNameLst>
                                          <p:attrName>style.visibility</p:attrName>
                                        </p:attrNameLst>
                                      </p:cBhvr>
                                      <p:to>
                                        <p:strVal val="visible"/>
                                      </p:to>
                                    </p:set>
                                    <p:animEffect transition="in" filter="blinds(horizontal)">
                                      <p:cBhvr>
                                        <p:cTn id="12" dur="500"/>
                                        <p:tgtEl>
                                          <p:spTgt spid="6">
                                            <p:txEl>
                                              <p:pRg st="0" end="0"/>
                                            </p:txEl>
                                          </p:spTgt>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7">
                                            <p:txEl>
                                              <p:pRg st="0" end="0"/>
                                            </p:txEl>
                                          </p:spTgt>
                                        </p:tgtEl>
                                        <p:attrNameLst>
                                          <p:attrName>style.visibility</p:attrName>
                                        </p:attrNameLst>
                                      </p:cBhvr>
                                      <p:to>
                                        <p:strVal val="visible"/>
                                      </p:to>
                                    </p:set>
                                    <p:animEffect transition="in" filter="blinds(horizontal)">
                                      <p:cBhvr>
                                        <p:cTn id="17" dur="500"/>
                                        <p:tgtEl>
                                          <p:spTgt spid="7">
                                            <p:txEl>
                                              <p:pRg st="0" end="0"/>
                                            </p:txEl>
                                          </p:spTgt>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3" presetClass="entr" presetSubtype="10" fill="hold" nodeType="clickEffect">
                                  <p:stCondLst>
                                    <p:cond delay="0"/>
                                  </p:stCondLst>
                                  <p:childTnLst>
                                    <p:set>
                                      <p:cBhvr>
                                        <p:cTn id="21" dur="1" fill="hold">
                                          <p:stCondLst>
                                            <p:cond delay="0"/>
                                          </p:stCondLst>
                                        </p:cTn>
                                        <p:tgtEl>
                                          <p:spTgt spid="8">
                                            <p:txEl>
                                              <p:pRg st="0" end="0"/>
                                            </p:txEl>
                                          </p:spTgt>
                                        </p:tgtEl>
                                        <p:attrNameLst>
                                          <p:attrName>style.visibility</p:attrName>
                                        </p:attrNameLst>
                                      </p:cBhvr>
                                      <p:to>
                                        <p:strVal val="visible"/>
                                      </p:to>
                                    </p:set>
                                    <p:animEffect transition="in" filter="blinds(horizontal)">
                                      <p:cBhvr>
                                        <p:cTn id="22" dur="500"/>
                                        <p:tgtEl>
                                          <p:spTgt spid="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06574" y="692696"/>
            <a:ext cx="11382863" cy="5454827"/>
          </a:xfrm>
        </p:spPr>
        <p:txBody>
          <a:bodyPr/>
          <a:lstStyle/>
          <a:p>
            <a:pPr indent="713740">
              <a:tabLst>
                <a:tab pos="5600700"/>
                <a:tab pos="9867900"/>
              </a:tabLst>
            </a:pPr>
            <a:r>
              <a:rPr lang="en-US" altLang="zh-CN" kern="100">
                <a:ea typeface="黑体" panose="02010609060101010101" pitchFamily="2" charset="-122"/>
                <a:cs typeface="Courier New" panose="02070309020205020404"/>
              </a:rPr>
              <a:t>2</a:t>
            </a:r>
            <a:r>
              <a:rPr lang="zh-CN" altLang="zh-CN" kern="100">
                <a:cs typeface="Times New Roman" panose="02020603050405020304"/>
              </a:rPr>
              <a:t>．</a:t>
            </a:r>
            <a:r>
              <a:rPr lang="zh-CN" altLang="zh-CN" kern="100">
                <a:ea typeface="黑体" panose="02010609060101010101" pitchFamily="2" charset="-122"/>
                <a:cs typeface="Times New Roman" panose="02020603050405020304"/>
              </a:rPr>
              <a:t>发展中国家面临的挑战</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cs typeface="Courier New" panose="02070309020205020404"/>
              </a:rPr>
              <a:t>(1)</a:t>
            </a:r>
            <a:r>
              <a:rPr lang="zh-CN" altLang="zh-CN" kern="100">
                <a:cs typeface="Times New Roman" panose="02020603050405020304"/>
              </a:rPr>
              <a:t>不平等的国际经济旧秩序。</a:t>
            </a:r>
            <a:r>
              <a:rPr lang="en-US" altLang="zh-CN" kern="100">
                <a:cs typeface="Courier New" panose="02070309020205020404"/>
              </a:rPr>
              <a:t>___________</a:t>
            </a:r>
            <a:r>
              <a:rPr lang="zh-CN" altLang="zh-CN" kern="100">
                <a:cs typeface="Times New Roman" panose="02020603050405020304"/>
              </a:rPr>
              <a:t>操纵国际市场，压低农产品和原料价格，抬高工业品价格，损害广大发展中国家的利益。</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cs typeface="Courier New" panose="02070309020205020404"/>
              </a:rPr>
              <a:t>(2)</a:t>
            </a:r>
            <a:r>
              <a:rPr lang="zh-CN" altLang="zh-CN" kern="100">
                <a:cs typeface="Times New Roman" panose="02020603050405020304"/>
              </a:rPr>
              <a:t>殖民主义侵略遗留下来的边界和民族等矛盾，造成一些地区冲突和</a:t>
            </a:r>
            <a:r>
              <a:rPr lang="en-US" altLang="zh-CN" kern="100">
                <a:cs typeface="Courier New" panose="02070309020205020404"/>
              </a:rPr>
              <a:t>___________</a:t>
            </a:r>
            <a:r>
              <a:rPr lang="zh-CN" altLang="zh-CN" kern="100">
                <a:cs typeface="Times New Roman" panose="02020603050405020304"/>
              </a:rPr>
              <a:t>。</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cs typeface="Courier New" panose="02070309020205020404"/>
              </a:rPr>
              <a:t>(3)</a:t>
            </a:r>
            <a:r>
              <a:rPr lang="zh-CN" altLang="zh-CN" kern="100">
                <a:cs typeface="Times New Roman" panose="02020603050405020304"/>
              </a:rPr>
              <a:t>发展中国家自身也存在政策失误、人口过快增长、社会</a:t>
            </a:r>
            <a:r>
              <a:rPr lang="en-US" altLang="zh-CN" kern="100">
                <a:cs typeface="Courier New" panose="02070309020205020404"/>
              </a:rPr>
              <a:t>___________</a:t>
            </a:r>
            <a:r>
              <a:rPr lang="zh-CN" altLang="zh-CN" kern="100">
                <a:cs typeface="Times New Roman" panose="02020603050405020304"/>
              </a:rPr>
              <a:t>、贪污腐败等问题。</a:t>
            </a:r>
            <a:endParaRPr lang="zh-CN" altLang="zh-CN" sz="1050" kern="100">
              <a:latin typeface="宋体" panose="02010600030101010101" pitchFamily="2" charset="-122"/>
              <a:cs typeface="Courier New" panose="02070309020205020404"/>
            </a:endParaRPr>
          </a:p>
          <a:p>
            <a:pPr indent="713740">
              <a:tabLst>
                <a:tab pos="5600700"/>
                <a:tab pos="9867900"/>
              </a:tabLst>
            </a:pPr>
            <a:r>
              <a:rPr lang="zh-CN" altLang="zh-CN" kern="100">
                <a:ea typeface="黑体" panose="02010609060101010101" pitchFamily="2" charset="-122"/>
                <a:cs typeface="Times New Roman" panose="02020603050405020304"/>
              </a:rPr>
              <a:t>【特别提示】</a:t>
            </a:r>
            <a:r>
              <a:rPr lang="zh-CN" altLang="zh-CN" kern="100">
                <a:ea typeface="仿宋_GB2312"/>
                <a:cs typeface="Times New Roman" panose="02020603050405020304"/>
              </a:rPr>
              <a:t>发展中国家的发展之路艰辛曲折，任重道远。</a:t>
            </a:r>
            <a:endParaRPr lang="zh-CN" altLang="zh-CN" sz="1050" kern="100">
              <a:latin typeface="宋体" panose="02010600030101010101" pitchFamily="2" charset="-122"/>
              <a:cs typeface="Courier New" panose="02070309020205020404"/>
            </a:endParaRPr>
          </a:p>
          <a:p>
            <a:endParaRPr lang="zh-CN" altLang="en-US"/>
          </a:p>
        </p:txBody>
      </p:sp>
      <p:sp>
        <p:nvSpPr>
          <p:cNvPr id="5" name="Rectangle 3"/>
          <p:cNvSpPr>
            <a:spLocks noChangeArrowheads="1"/>
          </p:cNvSpPr>
          <p:nvPr/>
        </p:nvSpPr>
        <p:spPr bwMode="auto">
          <a:xfrm>
            <a:off x="6274272" y="1340768"/>
            <a:ext cx="1988045" cy="52322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algn="just">
              <a:spcAft>
                <a:spcPct val="0"/>
              </a:spcAft>
            </a:pPr>
            <a:r>
              <a:rPr lang="zh-CN" altLang="zh-CN" sz="2800" b="1" kern="100">
                <a:solidFill>
                  <a:srgbClr val="FF0000"/>
                </a:solidFill>
              </a:rPr>
              <a:t>发达国家　</a:t>
            </a:r>
            <a:endParaRPr lang="zh-CN" altLang="zh-CN" sz="1050" kern="100"/>
          </a:p>
        </p:txBody>
      </p:sp>
      <p:sp>
        <p:nvSpPr>
          <p:cNvPr id="8" name="Rectangle 3"/>
          <p:cNvSpPr>
            <a:spLocks noChangeArrowheads="1"/>
          </p:cNvSpPr>
          <p:nvPr/>
        </p:nvSpPr>
        <p:spPr bwMode="auto">
          <a:xfrm>
            <a:off x="873672" y="3140968"/>
            <a:ext cx="1988045" cy="52322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algn="just">
              <a:spcAft>
                <a:spcPct val="0"/>
              </a:spcAft>
            </a:pPr>
            <a:r>
              <a:rPr lang="zh-CN" altLang="zh-CN" sz="2800" b="1" kern="100">
                <a:solidFill>
                  <a:srgbClr val="FF0000"/>
                </a:solidFill>
              </a:rPr>
              <a:t>政局动荡　</a:t>
            </a:r>
            <a:endParaRPr lang="zh-CN" altLang="zh-CN" sz="1050" kern="100"/>
          </a:p>
        </p:txBody>
      </p:sp>
      <p:sp>
        <p:nvSpPr>
          <p:cNvPr id="9" name="Rectangle 3"/>
          <p:cNvSpPr>
            <a:spLocks noChangeArrowheads="1"/>
          </p:cNvSpPr>
          <p:nvPr/>
        </p:nvSpPr>
        <p:spPr bwMode="auto">
          <a:xfrm>
            <a:off x="513632" y="4293096"/>
            <a:ext cx="1988045" cy="52322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algn="just">
              <a:spcAft>
                <a:spcPct val="0"/>
              </a:spcAft>
            </a:pPr>
            <a:r>
              <a:rPr lang="zh-CN" altLang="zh-CN" sz="2800" b="1" kern="100">
                <a:solidFill>
                  <a:srgbClr val="FF0000"/>
                </a:solidFill>
              </a:rPr>
              <a:t>两极分化　</a:t>
            </a:r>
            <a:endParaRPr lang="zh-CN" altLang="zh-CN" sz="1050" kern="1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linds(horizontal)">
                                      <p:cBhvr>
                                        <p:cTn id="7" dur="500"/>
                                        <p:tgtEl>
                                          <p:spTgt spid="5">
                                            <p:txEl>
                                              <p:pRg st="0" end="0"/>
                                            </p:txEl>
                                          </p:spTgt>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8">
                                            <p:txEl>
                                              <p:pRg st="0" end="0"/>
                                            </p:txEl>
                                          </p:spTgt>
                                        </p:tgtEl>
                                        <p:attrNameLst>
                                          <p:attrName>style.visibility</p:attrName>
                                        </p:attrNameLst>
                                      </p:cBhvr>
                                      <p:to>
                                        <p:strVal val="visible"/>
                                      </p:to>
                                    </p:set>
                                    <p:animEffect transition="in" filter="blinds(horizontal)">
                                      <p:cBhvr>
                                        <p:cTn id="12" dur="500"/>
                                        <p:tgtEl>
                                          <p:spTgt spid="8">
                                            <p:txEl>
                                              <p:pRg st="0" end="0"/>
                                            </p:txEl>
                                          </p:spTgt>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9">
                                            <p:txEl>
                                              <p:pRg st="0" end="0"/>
                                            </p:txEl>
                                          </p:spTgt>
                                        </p:tgtEl>
                                        <p:attrNameLst>
                                          <p:attrName>style.visibility</p:attrName>
                                        </p:attrNameLst>
                                      </p:cBhvr>
                                      <p:to>
                                        <p:strVal val="visible"/>
                                      </p:to>
                                    </p:set>
                                    <p:animEffect transition="in" filter="blinds(horizontal)">
                                      <p:cBhvr>
                                        <p:cTn id="17" dur="500"/>
                                        <p:tgtEl>
                                          <p:spTgt spid="9">
                                            <p:txEl>
                                              <p:pRg st="0" end="0"/>
                                            </p:txEl>
                                          </p:spTgt>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3" presetClass="entr" presetSubtype="10" fill="hold"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blinds(horizontal)">
                                      <p:cBhvr>
                                        <p:cTn id="22"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6147" name="Picture 3" descr="图片7"/>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8106" y="3074988"/>
            <a:ext cx="3071813" cy="3810000"/>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图片8"/>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0136831" y="0"/>
            <a:ext cx="2071688" cy="2560638"/>
          </a:xfrm>
          <a:prstGeom prst="rect">
            <a:avLst/>
          </a:prstGeom>
          <a:noFill/>
          <a:extLst>
            <a:ext uri="{909E8E84-426E-40DD-AFC4-6F175D3DCCD1}">
              <a14:hiddenFill xmlns:a14="http://schemas.microsoft.com/office/drawing/2010/main">
                <a:solidFill>
                  <a:srgbClr val="FFFFFF"/>
                </a:solidFill>
              </a14:hiddenFill>
            </a:ext>
          </a:extLst>
        </p:spPr>
      </p:pic>
      <p:sp>
        <p:nvSpPr>
          <p:cNvPr id="2" name="Text Box 2"/>
          <p:cNvSpPr txBox="1">
            <a:spLocks noChangeArrowheads="1"/>
          </p:cNvSpPr>
          <p:nvPr/>
        </p:nvSpPr>
        <p:spPr bwMode="auto">
          <a:xfrm>
            <a:off x="0" y="2420938"/>
            <a:ext cx="12190413" cy="91440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spAutoFit/>
          </a:bodyPr>
          <a:lstStyle/>
          <a:p>
            <a:pPr marL="0" marR="0" lvl="0" indent="0" algn="ctr" defTabSz="914400" rtl="0" eaLnBrk="1" fontAlgn="base" latinLnBrk="0" hangingPunct="1">
              <a:lnSpc>
                <a:spcPct val="100000"/>
              </a:lnSpc>
              <a:spcBef>
                <a:spcPct val="0"/>
              </a:spcBef>
              <a:spcAft>
                <a:spcPct val="0"/>
              </a:spcAft>
              <a:buClrTx/>
              <a:buSzTx/>
              <a:buFontTx/>
              <a:buNone/>
            </a:pPr>
            <a:r>
              <a:rPr kumimoji="0" lang="zh-CN" sz="5400" b="1" i="0" u="none" strike="noStrike" cap="none" normalizeH="0" baseline="0" smtClean="0">
                <a:ln>
                  <a:noFill/>
                </a:ln>
                <a:solidFill>
                  <a:srgbClr val="FF6600"/>
                </a:solidFill>
                <a:effectLst/>
                <a:latin typeface="Times New Roman" panose="02020603050405020304" pitchFamily="18" charset="0"/>
                <a:ea typeface="黑体" panose="02010609060101010101" pitchFamily="2" charset="-122"/>
              </a:rPr>
              <a:t>史料探究</a:t>
            </a:r>
            <a:r>
              <a:rPr kumimoji="0" lang="en-US" altLang="zh-CN" sz="5400" b="1" i="0" u="none" strike="noStrike" cap="none" normalizeH="0" baseline="0" smtClean="0">
                <a:ln>
                  <a:noFill/>
                </a:ln>
                <a:solidFill>
                  <a:srgbClr val="FF6600"/>
                </a:solidFill>
                <a:effectLst/>
                <a:latin typeface="+mj-lt"/>
                <a:ea typeface="黑体" panose="02010609060101010101" pitchFamily="2" charset="-122"/>
              </a:rPr>
              <a:t>·</a:t>
            </a:r>
            <a:r>
              <a:rPr kumimoji="0" lang="zh-CN" sz="5400" b="1" i="0" u="none" strike="noStrike" cap="none" normalizeH="0" baseline="0" smtClean="0">
                <a:ln>
                  <a:noFill/>
                </a:ln>
                <a:solidFill>
                  <a:srgbClr val="FF6600"/>
                </a:solidFill>
                <a:effectLst/>
                <a:latin typeface="Times New Roman" panose="02020603050405020304" pitchFamily="18" charset="0"/>
                <a:ea typeface="黑体" panose="02010609060101010101" pitchFamily="2" charset="-122"/>
              </a:rPr>
              <a:t>释疑难</a:t>
            </a:r>
            <a:endParaRPr kumimoji="0" 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spTree>
  </p:cSld>
  <p:clrMapOvr>
    <a:masterClrMapping/>
  </p:clrMapOvr>
  <p:transition/>
  <p:timing/>
</p:sld>
</file>

<file path=ppt/slides/slide1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06574" y="692696"/>
            <a:ext cx="11382863" cy="4828053"/>
          </a:xfrm>
        </p:spPr>
        <p:txBody>
          <a:bodyPr/>
          <a:lstStyle/>
          <a:p>
            <a:pPr indent="713740">
              <a:tabLst>
                <a:tab pos="5600700"/>
                <a:tab pos="9867900"/>
              </a:tabLst>
            </a:pPr>
            <a:r>
              <a:rPr lang="zh-CN" altLang="zh-CN" kern="100">
                <a:solidFill>
                  <a:srgbClr val="FFFFFF"/>
                </a:solidFill>
                <a:highlight>
                  <a:srgbClr val="000000"/>
                </a:highlight>
                <a:ea typeface="黑体" panose="02010609060101010101" pitchFamily="2" charset="-122"/>
                <a:cs typeface="Times New Roman" panose="02020603050405020304"/>
              </a:rPr>
              <a:t>主题一</a:t>
            </a:r>
            <a:r>
              <a:rPr lang="zh-CN" altLang="zh-CN" kern="100">
                <a:ea typeface="黑体" panose="02010609060101010101" pitchFamily="2" charset="-122"/>
                <a:cs typeface="Times New Roman" panose="02020603050405020304"/>
              </a:rPr>
              <a:t>　世界殖民体系的崩溃</a:t>
            </a:r>
            <a:r>
              <a:rPr lang="en-US" altLang="zh-CN" kern="100">
                <a:ea typeface="黑体" panose="02010609060101010101" pitchFamily="2" charset="-122"/>
                <a:cs typeface="Courier New" panose="02070309020205020404"/>
              </a:rPr>
              <a:t>(</a:t>
            </a:r>
            <a:r>
              <a:rPr lang="zh-CN" altLang="zh-CN" kern="100">
                <a:ea typeface="黑体" panose="02010609060101010101" pitchFamily="2" charset="-122"/>
                <a:cs typeface="Times New Roman" panose="02020603050405020304"/>
              </a:rPr>
              <a:t>历史解释、史料实证</a:t>
            </a:r>
            <a:r>
              <a:rPr lang="en-US" altLang="zh-CN" kern="100">
                <a:ea typeface="黑体" panose="02010609060101010101" pitchFamily="2" charset="-122"/>
                <a:cs typeface="Courier New" panose="02070309020205020404"/>
              </a:rPr>
              <a:t>)</a:t>
            </a:r>
            <a:endParaRPr lang="zh-CN" altLang="zh-CN" sz="1050" kern="100">
              <a:latin typeface="宋体" panose="02010600030101010101" pitchFamily="2" charset="-122"/>
              <a:cs typeface="Courier New" panose="02070309020205020404"/>
            </a:endParaRPr>
          </a:p>
          <a:p>
            <a:pPr indent="713740">
              <a:tabLst>
                <a:tab pos="5600700"/>
                <a:tab pos="9867900"/>
              </a:tabLst>
            </a:pPr>
            <a:r>
              <a:rPr lang="zh-CN" altLang="zh-CN" kern="100">
                <a:ea typeface="黑体" panose="02010609060101010101" pitchFamily="2" charset="-122"/>
                <a:cs typeface="Times New Roman" panose="02020603050405020304"/>
              </a:rPr>
              <a:t>史料一</a:t>
            </a:r>
            <a:r>
              <a:rPr lang="zh-CN" altLang="zh-CN" kern="100">
                <a:ea typeface="楷体_GB2312"/>
                <a:cs typeface="Times New Roman" panose="02020603050405020304"/>
              </a:rPr>
              <a:t>　今天，我们实现了真正的主权、真正的尊严和真正的自豪。</a:t>
            </a:r>
            <a:r>
              <a:rPr lang="en-US" altLang="zh-CN" kern="100">
                <a:latin typeface="宋体" panose="02010600030101010101" pitchFamily="2" charset="-122"/>
                <a:cs typeface="Times New Roman" panose="02020603050405020304"/>
              </a:rPr>
              <a:t>……</a:t>
            </a:r>
            <a:r>
              <a:rPr lang="zh-CN" altLang="zh-CN" kern="100">
                <a:ea typeface="楷体_GB2312"/>
                <a:cs typeface="Times New Roman" panose="02020603050405020304"/>
              </a:rPr>
              <a:t>今天我们说，我们的财富已经归还我们了。</a:t>
            </a:r>
            <a:endParaRPr lang="zh-CN" altLang="zh-CN" sz="1050" kern="100">
              <a:latin typeface="宋体" panose="02010600030101010101" pitchFamily="2" charset="-122"/>
              <a:cs typeface="Courier New" panose="02070309020205020404"/>
            </a:endParaRPr>
          </a:p>
          <a:p>
            <a:pPr indent="713740" algn="r">
              <a:tabLst>
                <a:tab pos="5600700"/>
                <a:tab pos="9867900"/>
              </a:tabLst>
            </a:pPr>
            <a:r>
              <a:rPr lang="en-US" altLang="zh-CN" kern="100">
                <a:ea typeface="楷体_GB2312"/>
                <a:cs typeface="Courier New" panose="02070309020205020404"/>
              </a:rPr>
              <a:t>——</a:t>
            </a:r>
            <a:r>
              <a:rPr lang="zh-CN" altLang="zh-CN" kern="100">
                <a:ea typeface="楷体_GB2312"/>
                <a:cs typeface="Times New Roman" panose="02020603050405020304"/>
              </a:rPr>
              <a:t>埃及总统纳赛尔的演说</a:t>
            </a:r>
            <a:endParaRPr lang="zh-CN" altLang="zh-CN" sz="1050" kern="100">
              <a:latin typeface="宋体" panose="02010600030101010101" pitchFamily="2" charset="-122"/>
              <a:cs typeface="Courier New" panose="02070309020205020404"/>
            </a:endParaRPr>
          </a:p>
          <a:p>
            <a:pPr indent="713740">
              <a:tabLst>
                <a:tab pos="5600700"/>
                <a:tab pos="9867900"/>
              </a:tabLst>
            </a:pPr>
            <a:r>
              <a:rPr lang="zh-CN" altLang="zh-CN" kern="100">
                <a:ea typeface="黑体" panose="02010609060101010101" pitchFamily="2" charset="-122"/>
                <a:cs typeface="Times New Roman" panose="02020603050405020304"/>
              </a:rPr>
              <a:t>探究</a:t>
            </a:r>
            <a:r>
              <a:rPr lang="en-US" altLang="zh-CN" kern="100">
                <a:ea typeface="黑体" panose="02010609060101010101" pitchFamily="2" charset="-122"/>
                <a:cs typeface="Courier New" panose="02070309020205020404"/>
              </a:rPr>
              <a:t>1</a:t>
            </a:r>
            <a:r>
              <a:rPr lang="zh-CN" altLang="zh-CN" kern="100">
                <a:ea typeface="黑体" panose="02010609060101010101" pitchFamily="2" charset="-122"/>
                <a:cs typeface="Times New Roman" panose="02020603050405020304"/>
              </a:rPr>
              <a:t>：</a:t>
            </a:r>
            <a:r>
              <a:rPr lang="zh-CN" altLang="zh-CN" kern="100">
                <a:cs typeface="Times New Roman" panose="02020603050405020304"/>
              </a:rPr>
              <a:t>史料一反映了哪一事件？有何意义？</a:t>
            </a:r>
            <a:endParaRPr lang="zh-CN" altLang="zh-CN" sz="1050" kern="100">
              <a:latin typeface="宋体" panose="02010600030101010101" pitchFamily="2" charset="-122"/>
              <a:cs typeface="Courier New" panose="02070309020205020404"/>
            </a:endParaRPr>
          </a:p>
          <a:p>
            <a:pPr indent="713740">
              <a:tabLst>
                <a:tab pos="5600700"/>
                <a:tab pos="9867900"/>
              </a:tabLst>
            </a:pPr>
            <a:r>
              <a:rPr lang="zh-CN" altLang="zh-CN" kern="100">
                <a:solidFill>
                  <a:srgbClr val="FF00FF"/>
                </a:solidFill>
                <a:ea typeface="黑体" panose="02010609060101010101" pitchFamily="2" charset="-122"/>
                <a:cs typeface="Times New Roman" panose="02020603050405020304"/>
              </a:rPr>
              <a:t>提示</a:t>
            </a:r>
            <a:r>
              <a:rPr lang="en-US" altLang="zh-CN" kern="100">
                <a:solidFill>
                  <a:srgbClr val="FF00FF"/>
                </a:solidFill>
                <a:ea typeface="黑体" panose="02010609060101010101" pitchFamily="2" charset="-122"/>
                <a:cs typeface="Courier New" panose="02070309020205020404"/>
              </a:rPr>
              <a:t>1</a:t>
            </a:r>
            <a:r>
              <a:rPr lang="zh-CN" altLang="zh-CN" kern="100">
                <a:solidFill>
                  <a:srgbClr val="FF00FF"/>
                </a:solidFill>
                <a:ea typeface="黑体" panose="02010609060101010101" pitchFamily="2" charset="-122"/>
                <a:cs typeface="Times New Roman" panose="02020603050405020304"/>
              </a:rPr>
              <a:t>：</a:t>
            </a:r>
            <a:r>
              <a:rPr lang="zh-CN" altLang="zh-CN" kern="100">
                <a:ea typeface="仿宋_GB2312"/>
                <a:cs typeface="Times New Roman" panose="02020603050405020304"/>
              </a:rPr>
              <a:t>事件：</a:t>
            </a:r>
            <a:r>
              <a:rPr lang="en-US" altLang="zh-CN" kern="100">
                <a:ea typeface="仿宋_GB2312"/>
                <a:cs typeface="Courier New" panose="02070309020205020404"/>
              </a:rPr>
              <a:t>1956 </a:t>
            </a:r>
            <a:r>
              <a:rPr lang="zh-CN" altLang="zh-CN" kern="100">
                <a:ea typeface="仿宋_GB2312"/>
                <a:cs typeface="Times New Roman" panose="02020603050405020304"/>
              </a:rPr>
              <a:t>年埃及总统纳赛尔宣布收回苏伊士运河主权，英军撤离运河区。</a:t>
            </a:r>
            <a:endParaRPr lang="zh-CN" altLang="zh-CN" sz="1050" kern="100">
              <a:latin typeface="宋体" panose="02010600030101010101" pitchFamily="2" charset="-122"/>
              <a:cs typeface="Courier New" panose="02070309020205020404"/>
            </a:endParaRPr>
          </a:p>
          <a:p>
            <a:pPr indent="713740">
              <a:tabLst>
                <a:tab pos="5600700"/>
                <a:tab pos="9867900"/>
              </a:tabLst>
            </a:pPr>
            <a:r>
              <a:rPr lang="zh-CN" altLang="zh-CN" kern="100">
                <a:ea typeface="仿宋_GB2312"/>
                <a:cs typeface="Times New Roman" panose="02020603050405020304"/>
              </a:rPr>
              <a:t>意义：有利于埃及民族经济的发展</a:t>
            </a:r>
            <a:r>
              <a:rPr lang="zh-CN" altLang="zh-CN" kern="100" smtClean="0">
                <a:ea typeface="仿宋_GB2312"/>
                <a:cs typeface="Times New Roman" panose="02020603050405020304"/>
              </a:rPr>
              <a:t>。</a:t>
            </a:r>
            <a:endParaRPr lang="zh-CN" altLang="zh-CN" sz="1050" kern="100">
              <a:latin typeface="宋体" panose="02010600030101010101" pitchFamily="2" charset="-122"/>
              <a:cs typeface="Courier New" panose="02070309020205020404"/>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Effect transition="in" filter="blinds(horizontal)">
                                      <p:cBhvr>
                                        <p:cTn id="7" dur="500"/>
                                        <p:tgtEl>
                                          <p:spTgt spid="3">
                                            <p:txEl>
                                              <p:pRg st="4" end="4"/>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3">
                                            <p:txEl>
                                              <p:pRg st="5" end="5"/>
                                            </p:txEl>
                                          </p:spTgt>
                                        </p:tgtEl>
                                        <p:attrNameLst>
                                          <p:attrName>style.visibility</p:attrName>
                                        </p:attrNameLst>
                                      </p:cBhvr>
                                      <p:to>
                                        <p:strVal val="visible"/>
                                      </p:to>
                                    </p:set>
                                    <p:animEffect transition="in" filter="blinds(horizontal)">
                                      <p:cBhvr>
                                        <p:cTn id="10"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06574" y="692696"/>
            <a:ext cx="11382863" cy="4828053"/>
          </a:xfrm>
        </p:spPr>
        <p:txBody>
          <a:bodyPr/>
          <a:lstStyle/>
          <a:p>
            <a:pPr indent="713740">
              <a:tabLst>
                <a:tab pos="5600700"/>
                <a:tab pos="9867900"/>
              </a:tabLst>
            </a:pPr>
            <a:r>
              <a:rPr lang="zh-CN" altLang="zh-CN" kern="100">
                <a:ea typeface="黑体" panose="02010609060101010101" pitchFamily="2" charset="-122"/>
                <a:cs typeface="Times New Roman" panose="02020603050405020304"/>
              </a:rPr>
              <a:t>史料二</a:t>
            </a:r>
            <a:r>
              <a:rPr lang="zh-CN" altLang="zh-CN" kern="100">
                <a:ea typeface="楷体_GB2312"/>
                <a:cs typeface="Times New Roman" panose="02020603050405020304"/>
              </a:rPr>
              <a:t>　这个被称为</a:t>
            </a:r>
            <a:r>
              <a:rPr lang="en-US" altLang="zh-CN" kern="100">
                <a:latin typeface="宋体" panose="02010600030101010101" pitchFamily="2" charset="-122"/>
                <a:cs typeface="Times New Roman" panose="02020603050405020304"/>
              </a:rPr>
              <a:t>“</a:t>
            </a:r>
            <a:r>
              <a:rPr lang="zh-CN" altLang="zh-CN" kern="100">
                <a:ea typeface="楷体_GB2312"/>
                <a:cs typeface="Times New Roman" panose="02020603050405020304"/>
              </a:rPr>
              <a:t>吓不怕、压不垮、打不倒的大胡子</a:t>
            </a:r>
            <a:r>
              <a:rPr lang="en-US" altLang="zh-CN" kern="100">
                <a:latin typeface="宋体" panose="02010600030101010101" pitchFamily="2" charset="-122"/>
                <a:cs typeface="Times New Roman" panose="02020603050405020304"/>
              </a:rPr>
              <a:t>”</a:t>
            </a:r>
            <a:r>
              <a:rPr lang="zh-CN" altLang="zh-CN" kern="100">
                <a:ea typeface="楷体_GB2312"/>
                <a:cs typeface="Times New Roman" panose="02020603050405020304"/>
              </a:rPr>
              <a:t>说自己是</a:t>
            </a:r>
            <a:r>
              <a:rPr lang="en-US" altLang="zh-CN" kern="100">
                <a:latin typeface="宋体" panose="02010600030101010101" pitchFamily="2" charset="-122"/>
                <a:cs typeface="Times New Roman" panose="02020603050405020304"/>
              </a:rPr>
              <a:t>“</a:t>
            </a:r>
            <a:r>
              <a:rPr lang="zh-CN" altLang="zh-CN" kern="100">
                <a:ea typeface="楷体_GB2312"/>
                <a:cs typeface="Times New Roman" panose="02020603050405020304"/>
              </a:rPr>
              <a:t>属于已经过去了的世纪的人</a:t>
            </a:r>
            <a:r>
              <a:rPr lang="en-US" altLang="zh-CN" kern="100">
                <a:latin typeface="宋体" panose="02010600030101010101" pitchFamily="2" charset="-122"/>
                <a:cs typeface="Times New Roman" panose="02020603050405020304"/>
              </a:rPr>
              <a:t>”</a:t>
            </a:r>
            <a:r>
              <a:rPr lang="zh-CN" altLang="zh-CN" kern="100">
                <a:ea typeface="楷体_GB2312"/>
                <a:cs typeface="Times New Roman" panose="02020603050405020304"/>
              </a:rPr>
              <a:t>，但他在各种场合中铿锵有力地发出古巴的声音，从来都是一身军装的硬汉形象，赢得了世界各国人民的钦佩。</a:t>
            </a:r>
            <a:endParaRPr lang="zh-CN" altLang="zh-CN" sz="1050" kern="100">
              <a:latin typeface="宋体" panose="02010600030101010101" pitchFamily="2" charset="-122"/>
              <a:cs typeface="Courier New" panose="02070309020205020404"/>
            </a:endParaRPr>
          </a:p>
          <a:p>
            <a:pPr indent="713740">
              <a:tabLst>
                <a:tab pos="5600700"/>
                <a:tab pos="9867900"/>
              </a:tabLst>
            </a:pPr>
            <a:r>
              <a:rPr lang="zh-CN" altLang="zh-CN" kern="100">
                <a:ea typeface="黑体" panose="02010609060101010101" pitchFamily="2" charset="-122"/>
                <a:cs typeface="Times New Roman" panose="02020603050405020304"/>
              </a:rPr>
              <a:t>探究</a:t>
            </a:r>
            <a:r>
              <a:rPr lang="en-US" altLang="zh-CN" kern="100">
                <a:ea typeface="黑体" panose="02010609060101010101" pitchFamily="2" charset="-122"/>
                <a:cs typeface="Courier New" panose="02070309020205020404"/>
              </a:rPr>
              <a:t>2</a:t>
            </a:r>
            <a:r>
              <a:rPr lang="zh-CN" altLang="zh-CN" kern="100">
                <a:ea typeface="黑体" panose="02010609060101010101" pitchFamily="2" charset="-122"/>
                <a:cs typeface="Times New Roman" panose="02020603050405020304"/>
              </a:rPr>
              <a:t>：</a:t>
            </a:r>
            <a:r>
              <a:rPr lang="zh-CN" altLang="zh-CN" kern="100">
                <a:cs typeface="Times New Roman" panose="02020603050405020304"/>
              </a:rPr>
              <a:t>史料二描述的是哪一历史人物？其</a:t>
            </a:r>
            <a:r>
              <a:rPr lang="en-US" altLang="zh-CN" kern="100">
                <a:latin typeface="宋体" panose="02010600030101010101" pitchFamily="2" charset="-122"/>
                <a:cs typeface="Times New Roman" panose="02020603050405020304"/>
              </a:rPr>
              <a:t>“</a:t>
            </a:r>
            <a:r>
              <a:rPr lang="zh-CN" altLang="zh-CN" kern="100">
                <a:cs typeface="Times New Roman" panose="02020603050405020304"/>
              </a:rPr>
              <a:t>赢得了世界各国人民的钦佩</a:t>
            </a:r>
            <a:r>
              <a:rPr lang="en-US" altLang="zh-CN" kern="100">
                <a:latin typeface="宋体" panose="02010600030101010101" pitchFamily="2" charset="-122"/>
                <a:cs typeface="Times New Roman" panose="02020603050405020304"/>
              </a:rPr>
              <a:t>”</a:t>
            </a:r>
            <a:r>
              <a:rPr lang="zh-CN" altLang="zh-CN" kern="100">
                <a:cs typeface="Times New Roman" panose="02020603050405020304"/>
              </a:rPr>
              <a:t>的主要原因是什么？</a:t>
            </a:r>
            <a:endParaRPr lang="zh-CN" altLang="zh-CN" sz="1050" kern="100">
              <a:latin typeface="宋体" panose="02010600030101010101" pitchFamily="2" charset="-122"/>
              <a:cs typeface="Courier New" panose="02070309020205020404"/>
            </a:endParaRPr>
          </a:p>
          <a:p>
            <a:pPr indent="713740">
              <a:tabLst>
                <a:tab pos="5600700"/>
                <a:tab pos="9867900"/>
              </a:tabLst>
            </a:pPr>
            <a:r>
              <a:rPr lang="zh-CN" altLang="zh-CN" kern="100">
                <a:solidFill>
                  <a:srgbClr val="FF00FF"/>
                </a:solidFill>
                <a:ea typeface="黑体" panose="02010609060101010101" pitchFamily="2" charset="-122"/>
                <a:cs typeface="Times New Roman" panose="02020603050405020304"/>
              </a:rPr>
              <a:t>提示</a:t>
            </a:r>
            <a:r>
              <a:rPr lang="en-US" altLang="zh-CN" kern="100">
                <a:solidFill>
                  <a:srgbClr val="FF00FF"/>
                </a:solidFill>
                <a:ea typeface="黑体" panose="02010609060101010101" pitchFamily="2" charset="-122"/>
                <a:cs typeface="Courier New" panose="02070309020205020404"/>
              </a:rPr>
              <a:t>2</a:t>
            </a:r>
            <a:r>
              <a:rPr lang="zh-CN" altLang="zh-CN" kern="100">
                <a:solidFill>
                  <a:srgbClr val="FF00FF"/>
                </a:solidFill>
                <a:ea typeface="黑体" panose="02010609060101010101" pitchFamily="2" charset="-122"/>
                <a:cs typeface="Times New Roman" panose="02020603050405020304"/>
              </a:rPr>
              <a:t>：</a:t>
            </a:r>
            <a:r>
              <a:rPr lang="zh-CN" altLang="zh-CN" kern="100">
                <a:ea typeface="仿宋_GB2312"/>
                <a:cs typeface="Times New Roman" panose="02020603050405020304"/>
              </a:rPr>
              <a:t>卡斯特罗。</a:t>
            </a:r>
            <a:r>
              <a:rPr lang="en-US" altLang="zh-CN" kern="100">
                <a:ea typeface="仿宋_GB2312"/>
                <a:cs typeface="Courier New" panose="02070309020205020404"/>
              </a:rPr>
              <a:t>1959</a:t>
            </a:r>
            <a:r>
              <a:rPr lang="zh-CN" altLang="zh-CN" kern="100">
                <a:ea typeface="仿宋_GB2312"/>
                <a:cs typeface="Times New Roman" panose="02020603050405020304"/>
              </a:rPr>
              <a:t>年，卡斯特罗领导古巴人民通过武装斗争，推翻了美国扶植的傀儡政权，走上了社会主义道路</a:t>
            </a:r>
            <a:r>
              <a:rPr lang="zh-CN" altLang="zh-CN" kern="100" smtClean="0">
                <a:ea typeface="仿宋_GB2312"/>
                <a:cs typeface="Times New Roman" panose="02020603050405020304"/>
              </a:rPr>
              <a:t>。</a:t>
            </a:r>
            <a:endParaRPr lang="zh-CN" altLang="zh-CN" sz="1050" kern="100">
              <a:latin typeface="宋体" panose="02010600030101010101" pitchFamily="2" charset="-122"/>
              <a:cs typeface="Courier New" panose="02070309020205020404"/>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blinds(horizontal)">
                                      <p:cBhvr>
                                        <p:cTn id="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06574" y="692696"/>
            <a:ext cx="11382863" cy="4847224"/>
          </a:xfrm>
        </p:spPr>
        <p:txBody>
          <a:bodyPr/>
          <a:lstStyle/>
          <a:p>
            <a:pPr indent="713740">
              <a:tabLst>
                <a:tab pos="5600700"/>
                <a:tab pos="9867900"/>
              </a:tabLst>
            </a:pPr>
            <a:endParaRPr lang="en-US" altLang="zh-CN" kern="100" smtClean="0">
              <a:ea typeface="黑体" panose="02010609060101010101" pitchFamily="2" charset="-122"/>
              <a:cs typeface="Times New Roman" panose="02020603050405020304"/>
            </a:endParaRPr>
          </a:p>
          <a:p>
            <a:pPr indent="713740">
              <a:tabLst>
                <a:tab pos="5600700"/>
                <a:tab pos="9867900"/>
              </a:tabLst>
            </a:pPr>
            <a:r>
              <a:rPr lang="zh-CN" altLang="zh-CN" kern="100" smtClean="0">
                <a:ea typeface="黑体" panose="02010609060101010101" pitchFamily="2" charset="-122"/>
                <a:cs typeface="Times New Roman" panose="02020603050405020304"/>
              </a:rPr>
              <a:t>史料</a:t>
            </a:r>
            <a:r>
              <a:rPr lang="zh-CN" altLang="zh-CN" kern="100">
                <a:ea typeface="黑体" panose="02010609060101010101" pitchFamily="2" charset="-122"/>
                <a:cs typeface="Times New Roman" panose="02020603050405020304"/>
              </a:rPr>
              <a:t>三</a:t>
            </a:r>
            <a:r>
              <a:rPr lang="zh-CN" altLang="zh-CN" kern="100">
                <a:ea typeface="楷体_GB2312"/>
                <a:cs typeface="Times New Roman" panose="02020603050405020304"/>
              </a:rPr>
              <a:t>　世界反法西斯战争促使了亚非拉人民的觉醒。战后，以反抗殖民统治、争取民族独立为主要目标的民族意识得到了极大的增强，这种意识转化为争取民族独立的行动，掀起了民族独立运动的高潮。</a:t>
            </a:r>
            <a:r>
              <a:rPr lang="en-US" altLang="zh-CN" kern="100">
                <a:ea typeface="楷体_GB2312"/>
                <a:cs typeface="Courier New" panose="02070309020205020404"/>
              </a:rPr>
              <a:t>20</a:t>
            </a:r>
            <a:r>
              <a:rPr lang="zh-CN" altLang="zh-CN" kern="100">
                <a:ea typeface="楷体_GB2312"/>
                <a:cs typeface="Times New Roman" panose="02020603050405020304"/>
              </a:rPr>
              <a:t>世纪</a:t>
            </a:r>
            <a:r>
              <a:rPr lang="en-US" altLang="zh-CN" kern="100">
                <a:ea typeface="楷体_GB2312"/>
                <a:cs typeface="Courier New" panose="02070309020205020404"/>
              </a:rPr>
              <a:t>60</a:t>
            </a:r>
            <a:r>
              <a:rPr lang="zh-CN" altLang="zh-CN" kern="100">
                <a:ea typeface="楷体_GB2312"/>
                <a:cs typeface="Times New Roman" panose="02020603050405020304"/>
              </a:rPr>
              <a:t>年代末，新独立的国家已有</a:t>
            </a:r>
            <a:r>
              <a:rPr lang="en-US" altLang="zh-CN" kern="100">
                <a:ea typeface="楷体_GB2312"/>
                <a:cs typeface="Courier New" panose="02070309020205020404"/>
              </a:rPr>
              <a:t>69</a:t>
            </a:r>
            <a:r>
              <a:rPr lang="zh-CN" altLang="zh-CN" kern="100">
                <a:ea typeface="楷体_GB2312"/>
                <a:cs typeface="Times New Roman" panose="02020603050405020304"/>
              </a:rPr>
              <a:t>个，此后增加到</a:t>
            </a:r>
            <a:r>
              <a:rPr lang="en-US" altLang="zh-CN" kern="100">
                <a:ea typeface="楷体_GB2312"/>
                <a:cs typeface="Courier New" panose="02070309020205020404"/>
              </a:rPr>
              <a:t>120</a:t>
            </a:r>
            <a:r>
              <a:rPr lang="zh-CN" altLang="zh-CN" kern="100">
                <a:ea typeface="楷体_GB2312"/>
                <a:cs typeface="Times New Roman" panose="02020603050405020304"/>
              </a:rPr>
              <a:t>多个。大批民族国家的独立，造成了帝国主义全球殖民体系的彻底崩溃，它们在国际舞台上日益发挥着重要的作用。</a:t>
            </a:r>
            <a:endParaRPr lang="zh-CN" altLang="zh-CN" sz="1050" kern="100">
              <a:latin typeface="宋体" panose="02010600030101010101" pitchFamily="2" charset="-122"/>
              <a:cs typeface="Courier New" panose="02070309020205020404"/>
            </a:endParaRPr>
          </a:p>
          <a:p>
            <a:pPr indent="713740" algn="r">
              <a:tabLst>
                <a:tab pos="5600700"/>
                <a:tab pos="9867900"/>
              </a:tabLst>
            </a:pPr>
            <a:r>
              <a:rPr lang="en-US" altLang="zh-CN" kern="100">
                <a:ea typeface="楷体_GB2312"/>
                <a:cs typeface="Courier New" panose="02070309020205020404"/>
              </a:rPr>
              <a:t>——</a:t>
            </a:r>
            <a:r>
              <a:rPr lang="zh-CN" altLang="zh-CN" kern="100">
                <a:ea typeface="楷体_GB2312"/>
                <a:cs typeface="Times New Roman" panose="02020603050405020304"/>
              </a:rPr>
              <a:t>摘编自王斯德</a:t>
            </a:r>
            <a:r>
              <a:rPr lang="zh-CN" altLang="zh-CN" kern="100" smtClean="0">
                <a:ea typeface="楷体_GB2312"/>
                <a:cs typeface="Times New Roman" panose="02020603050405020304"/>
              </a:rPr>
              <a:t>《世界通史》</a:t>
            </a:r>
            <a:endParaRPr lang="zh-CN" altLang="zh-CN" sz="1050" kern="100">
              <a:latin typeface="宋体" panose="02010600030101010101" pitchFamily="2" charset="-122"/>
              <a:cs typeface="Courier New" panose="02070309020205020404"/>
            </a:endParaRPr>
          </a:p>
        </p:txBody>
      </p:sp>
    </p:spTree>
  </p:cSld>
  <p:clrMapOvr>
    <a:masterClrMapping/>
  </p:clrMapOvr>
  <p:transition/>
  <p:timing/>
</p:sld>
</file>

<file path=ppt/slides/slide2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06574" y="692696"/>
            <a:ext cx="11382863" cy="3711785"/>
          </a:xfrm>
        </p:spPr>
        <p:txBody>
          <a:bodyPr/>
          <a:lstStyle/>
          <a:p>
            <a:pPr indent="713740">
              <a:tabLst>
                <a:tab pos="5600700"/>
                <a:tab pos="9867900"/>
              </a:tabLst>
            </a:pPr>
            <a:endParaRPr lang="en-US" altLang="zh-CN" kern="100" smtClean="0">
              <a:ea typeface="黑体" panose="02010609060101010101" pitchFamily="2" charset="-122"/>
              <a:cs typeface="Times New Roman" panose="02020603050405020304"/>
            </a:endParaRPr>
          </a:p>
          <a:p>
            <a:pPr indent="713740">
              <a:tabLst>
                <a:tab pos="5600700"/>
                <a:tab pos="9867900"/>
              </a:tabLst>
            </a:pPr>
            <a:r>
              <a:rPr lang="zh-CN" altLang="zh-CN" kern="100" smtClean="0">
                <a:ea typeface="黑体" panose="02010609060101010101" pitchFamily="2" charset="-122"/>
                <a:cs typeface="Times New Roman" panose="02020603050405020304"/>
              </a:rPr>
              <a:t>探究</a:t>
            </a:r>
            <a:r>
              <a:rPr lang="en-US" altLang="zh-CN" kern="100">
                <a:ea typeface="黑体" panose="02010609060101010101" pitchFamily="2" charset="-122"/>
                <a:cs typeface="Courier New" panose="02070309020205020404"/>
              </a:rPr>
              <a:t>3</a:t>
            </a:r>
            <a:r>
              <a:rPr lang="zh-CN" altLang="zh-CN" kern="100">
                <a:ea typeface="黑体" panose="02010609060101010101" pitchFamily="2" charset="-122"/>
                <a:cs typeface="Times New Roman" panose="02020603050405020304"/>
              </a:rPr>
              <a:t>：</a:t>
            </a:r>
            <a:r>
              <a:rPr lang="zh-CN" altLang="zh-CN" kern="100">
                <a:cs typeface="Times New Roman" panose="02020603050405020304"/>
              </a:rPr>
              <a:t>根据史料三，概括二战后亚非拉民族独立运动高涨的原因，并谈谈你对民族觉醒意义的认识。</a:t>
            </a:r>
            <a:endParaRPr lang="zh-CN" altLang="zh-CN" sz="1050" kern="100">
              <a:latin typeface="宋体" panose="02010600030101010101" pitchFamily="2" charset="-122"/>
              <a:cs typeface="Courier New" panose="02070309020205020404"/>
            </a:endParaRPr>
          </a:p>
          <a:p>
            <a:pPr indent="713740">
              <a:tabLst>
                <a:tab pos="5600700"/>
                <a:tab pos="9867900"/>
              </a:tabLst>
            </a:pPr>
            <a:r>
              <a:rPr lang="zh-CN" altLang="zh-CN" kern="100">
                <a:solidFill>
                  <a:srgbClr val="FF00FF"/>
                </a:solidFill>
                <a:ea typeface="黑体" panose="02010609060101010101" pitchFamily="2" charset="-122"/>
                <a:cs typeface="Times New Roman" panose="02020603050405020304"/>
              </a:rPr>
              <a:t>提示</a:t>
            </a:r>
            <a:r>
              <a:rPr lang="en-US" altLang="zh-CN" kern="100">
                <a:solidFill>
                  <a:srgbClr val="FF00FF"/>
                </a:solidFill>
                <a:ea typeface="黑体" panose="02010609060101010101" pitchFamily="2" charset="-122"/>
                <a:cs typeface="Courier New" panose="02070309020205020404"/>
              </a:rPr>
              <a:t>3</a:t>
            </a:r>
            <a:r>
              <a:rPr lang="zh-CN" altLang="zh-CN" kern="100">
                <a:solidFill>
                  <a:srgbClr val="FF00FF"/>
                </a:solidFill>
                <a:ea typeface="黑体" panose="02010609060101010101" pitchFamily="2" charset="-122"/>
                <a:cs typeface="Times New Roman" panose="02020603050405020304"/>
              </a:rPr>
              <a:t>：</a:t>
            </a:r>
            <a:r>
              <a:rPr lang="zh-CN" altLang="zh-CN" kern="100">
                <a:ea typeface="仿宋_GB2312"/>
                <a:cs typeface="Times New Roman" panose="02020603050405020304"/>
              </a:rPr>
              <a:t>原因：亚非拉人民的觉醒，民族意识的增强。</a:t>
            </a:r>
            <a:endParaRPr lang="zh-CN" altLang="zh-CN" sz="1050" kern="100">
              <a:latin typeface="宋体" panose="02010600030101010101" pitchFamily="2" charset="-122"/>
              <a:cs typeface="Courier New" panose="02070309020205020404"/>
            </a:endParaRPr>
          </a:p>
          <a:p>
            <a:pPr indent="713740">
              <a:tabLst>
                <a:tab pos="5600700"/>
                <a:tab pos="9867900"/>
              </a:tabLst>
            </a:pPr>
            <a:r>
              <a:rPr lang="zh-CN" altLang="zh-CN" kern="100">
                <a:ea typeface="仿宋_GB2312"/>
                <a:cs typeface="Times New Roman" panose="02020603050405020304"/>
              </a:rPr>
              <a:t>认识：民族觉醒凝聚了民族力量，推动了革命发展，促进了民族独立与解放</a:t>
            </a:r>
            <a:r>
              <a:rPr lang="zh-CN" altLang="zh-CN" kern="100" smtClean="0">
                <a:ea typeface="仿宋_GB2312"/>
                <a:cs typeface="Times New Roman" panose="02020603050405020304"/>
              </a:rPr>
              <a:t>。</a:t>
            </a:r>
            <a:endParaRPr lang="zh-CN" altLang="zh-CN" sz="1050" kern="100">
              <a:latin typeface="宋体" panose="02010600030101010101" pitchFamily="2" charset="-122"/>
              <a:cs typeface="Courier New" panose="02070309020205020404"/>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blinds(horizontal)">
                                      <p:cBhvr>
                                        <p:cTn id="7" dur="500"/>
                                        <p:tgtEl>
                                          <p:spTgt spid="3">
                                            <p:txEl>
                                              <p:pRg st="2" end="2"/>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blinds(horizontal)">
                                      <p:cBhvr>
                                        <p:cTn id="10"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06574" y="476672"/>
            <a:ext cx="11382863" cy="6034537"/>
          </a:xfrm>
        </p:spPr>
        <p:txBody>
          <a:bodyPr/>
          <a:lstStyle/>
          <a:p>
            <a:pPr indent="713740">
              <a:tabLst>
                <a:tab pos="5600700"/>
                <a:tab pos="9867900"/>
              </a:tabLst>
            </a:pPr>
            <a:r>
              <a:rPr lang="zh-CN" altLang="zh-CN" kern="100">
                <a:ea typeface="黑体" panose="02010609060101010101" pitchFamily="2" charset="-122"/>
                <a:cs typeface="Times New Roman" panose="02020603050405020304"/>
              </a:rPr>
              <a:t>【拓展】</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cs typeface="Courier New" panose="02070309020205020404"/>
              </a:rPr>
              <a:t>1</a:t>
            </a:r>
            <a:r>
              <a:rPr lang="zh-CN" altLang="zh-CN" kern="100">
                <a:cs typeface="Times New Roman" panose="02020603050405020304"/>
              </a:rPr>
              <a:t>．二战后民族独立运动的原因、特点及影响</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ea typeface="楷体_GB2312"/>
                <a:cs typeface="Courier New" panose="02070309020205020404"/>
              </a:rPr>
              <a:t>(1)</a:t>
            </a:r>
            <a:r>
              <a:rPr lang="zh-CN" altLang="zh-CN" kern="100">
                <a:ea typeface="楷体_GB2312"/>
                <a:cs typeface="Times New Roman" panose="02020603050405020304"/>
              </a:rPr>
              <a:t>原因</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latin typeface="宋体" panose="02010600030101010101" pitchFamily="2" charset="-122"/>
                <a:ea typeface="楷体_GB2312"/>
                <a:cs typeface="Times New Roman" panose="02020603050405020304"/>
              </a:rPr>
              <a:t>①</a:t>
            </a:r>
            <a:r>
              <a:rPr lang="zh-CN" altLang="zh-CN" kern="100">
                <a:ea typeface="楷体_GB2312"/>
                <a:cs typeface="Times New Roman" panose="02020603050405020304"/>
              </a:rPr>
              <a:t>二战极大地削弱了国际帝国主义的力量，迫使宗主国的殖民政策调整。</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latin typeface="宋体" panose="02010600030101010101" pitchFamily="2" charset="-122"/>
                <a:ea typeface="楷体_GB2312"/>
                <a:cs typeface="Times New Roman" panose="02020603050405020304"/>
              </a:rPr>
              <a:t>②</a:t>
            </a:r>
            <a:r>
              <a:rPr lang="zh-CN" altLang="zh-CN" kern="100">
                <a:ea typeface="楷体_GB2312"/>
                <a:cs typeface="Times New Roman" panose="02020603050405020304"/>
              </a:rPr>
              <a:t>战争促进了亚非拉人民的觉醒，民族意识增强，培养了民族革命力量。</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latin typeface="宋体" panose="02010600030101010101" pitchFamily="2" charset="-122"/>
                <a:ea typeface="楷体_GB2312"/>
                <a:cs typeface="Times New Roman" panose="02020603050405020304"/>
              </a:rPr>
              <a:t>③</a:t>
            </a:r>
            <a:r>
              <a:rPr lang="zh-CN" altLang="zh-CN" kern="100">
                <a:ea typeface="楷体_GB2312"/>
                <a:cs typeface="Times New Roman" panose="02020603050405020304"/>
              </a:rPr>
              <a:t>大战对殖民地经济和社会结构的变化产生了巨大的影响，促进了殖民地国家民族经济的发展和民族主义政党的出现，为民族民主运动准备了重要的物质和组织条件</a:t>
            </a:r>
            <a:r>
              <a:rPr lang="zh-CN" altLang="zh-CN" kern="100" smtClean="0">
                <a:ea typeface="楷体_GB2312"/>
                <a:cs typeface="Times New Roman" panose="02020603050405020304"/>
              </a:rPr>
              <a:t>。</a:t>
            </a:r>
            <a:endParaRPr lang="zh-CN" altLang="zh-CN" sz="1050" kern="100">
              <a:latin typeface="宋体" panose="02010600030101010101" pitchFamily="2" charset="-122"/>
              <a:cs typeface="Courier New" panose="02070309020205020404"/>
            </a:endParaRPr>
          </a:p>
        </p:txBody>
      </p:sp>
    </p:spTree>
  </p:cSld>
  <p:clrMapOvr>
    <a:masterClrMapping/>
  </p:clrMapOvr>
  <p:transition/>
  <p:timing/>
</p:sld>
</file>

<file path=ppt/slides/slide2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06574" y="692696"/>
            <a:ext cx="11382863" cy="3711785"/>
          </a:xfrm>
        </p:spPr>
        <p:txBody>
          <a:bodyPr/>
          <a:lstStyle/>
          <a:p>
            <a:pPr indent="713740">
              <a:tabLst>
                <a:tab pos="5600700"/>
                <a:tab pos="9867900"/>
              </a:tabLst>
            </a:pPr>
            <a:endParaRPr lang="en-US" altLang="zh-CN" kern="100" smtClean="0">
              <a:latin typeface="宋体" panose="02010600030101010101" pitchFamily="2" charset="-122"/>
              <a:ea typeface="楷体_GB2312"/>
              <a:cs typeface="Times New Roman" panose="02020603050405020304"/>
            </a:endParaRPr>
          </a:p>
          <a:p>
            <a:pPr indent="713740">
              <a:tabLst>
                <a:tab pos="5600700"/>
                <a:tab pos="9867900"/>
              </a:tabLst>
            </a:pPr>
            <a:r>
              <a:rPr lang="en-US" altLang="zh-CN" kern="100" smtClean="0">
                <a:latin typeface="宋体" panose="02010600030101010101" pitchFamily="2" charset="-122"/>
                <a:ea typeface="楷体_GB2312"/>
                <a:cs typeface="Times New Roman" panose="02020603050405020304"/>
              </a:rPr>
              <a:t>④</a:t>
            </a:r>
            <a:r>
              <a:rPr lang="zh-CN" altLang="zh-CN" kern="100">
                <a:ea typeface="楷体_GB2312"/>
                <a:cs typeface="Times New Roman" panose="02020603050405020304"/>
              </a:rPr>
              <a:t>新老殖民主义者的矛盾与斗争为殖民地民族解放运动的发展提供了有利条件。</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latin typeface="宋体" panose="02010600030101010101" pitchFamily="2" charset="-122"/>
                <a:ea typeface="楷体_GB2312"/>
                <a:cs typeface="Times New Roman" panose="02020603050405020304"/>
              </a:rPr>
              <a:t>⑤</a:t>
            </a:r>
            <a:r>
              <a:rPr lang="zh-CN" altLang="zh-CN" kern="100">
                <a:ea typeface="楷体_GB2312"/>
                <a:cs typeface="Times New Roman" panose="02020603050405020304"/>
              </a:rPr>
              <a:t>以苏联为首的社会主义力量发展壮大，鼓舞并有力地支持了殖民地人民的民族解放斗争。</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latin typeface="宋体" panose="02010600030101010101" pitchFamily="2" charset="-122"/>
                <a:ea typeface="楷体_GB2312"/>
                <a:cs typeface="Times New Roman" panose="02020603050405020304"/>
              </a:rPr>
              <a:t>⑥</a:t>
            </a:r>
            <a:r>
              <a:rPr lang="zh-CN" altLang="zh-CN" kern="100">
                <a:ea typeface="楷体_GB2312"/>
                <a:cs typeface="Times New Roman" panose="02020603050405020304"/>
              </a:rPr>
              <a:t>联合国的非殖民化活动也是推动民族独立运动发展的重要因素</a:t>
            </a:r>
            <a:r>
              <a:rPr lang="zh-CN" altLang="zh-CN" kern="100" smtClean="0">
                <a:ea typeface="楷体_GB2312"/>
                <a:cs typeface="Times New Roman" panose="02020603050405020304"/>
              </a:rPr>
              <a:t>。</a:t>
            </a:r>
            <a:endParaRPr lang="zh-CN" altLang="zh-CN" sz="1050" kern="100">
              <a:latin typeface="宋体" panose="02010600030101010101" pitchFamily="2" charset="-122"/>
              <a:cs typeface="Courier New" panose="02070309020205020404"/>
            </a:endParaRPr>
          </a:p>
        </p:txBody>
      </p:sp>
    </p:spTree>
  </p:cSld>
  <p:clrMapOvr>
    <a:masterClrMapping/>
  </p:clrMapOvr>
  <p:transition/>
  <p:timing/>
</p:sld>
</file>

<file path=ppt/slides/slide2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06574" y="476672"/>
            <a:ext cx="11382863" cy="6034537"/>
          </a:xfrm>
        </p:spPr>
        <p:txBody>
          <a:bodyPr/>
          <a:lstStyle/>
          <a:p>
            <a:pPr indent="713740">
              <a:tabLst>
                <a:tab pos="5600700"/>
                <a:tab pos="9867900"/>
              </a:tabLst>
            </a:pPr>
            <a:r>
              <a:rPr lang="en-US" altLang="zh-CN" kern="100">
                <a:ea typeface="楷体_GB2312"/>
                <a:cs typeface="Courier New" panose="02070309020205020404"/>
              </a:rPr>
              <a:t>(2)</a:t>
            </a:r>
            <a:r>
              <a:rPr lang="zh-CN" altLang="zh-CN" kern="100">
                <a:ea typeface="楷体_GB2312"/>
                <a:cs typeface="Times New Roman" panose="02020603050405020304"/>
              </a:rPr>
              <a:t>特点</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latin typeface="宋体" panose="02010600030101010101" pitchFamily="2" charset="-122"/>
                <a:ea typeface="楷体_GB2312"/>
                <a:cs typeface="Times New Roman" panose="02020603050405020304"/>
              </a:rPr>
              <a:t>①</a:t>
            </a:r>
            <a:r>
              <a:rPr lang="zh-CN" altLang="zh-CN" kern="100">
                <a:ea typeface="楷体_GB2312"/>
                <a:cs typeface="Times New Roman" panose="02020603050405020304"/>
              </a:rPr>
              <a:t>具有前所未有的规模和空前的广泛性。时间长，持续半个世纪；范围广，并且不断向纵深发展。</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latin typeface="宋体" panose="02010600030101010101" pitchFamily="2" charset="-122"/>
                <a:ea typeface="楷体_GB2312"/>
                <a:cs typeface="Times New Roman" panose="02020603050405020304"/>
              </a:rPr>
              <a:t>②</a:t>
            </a:r>
            <a:r>
              <a:rPr lang="zh-CN" altLang="zh-CN" kern="100">
                <a:ea typeface="楷体_GB2312"/>
                <a:cs typeface="Times New Roman" panose="02020603050405020304"/>
              </a:rPr>
              <a:t>取得了前所未有的胜利。亚非殖民地半殖民地全部获得独立，帝国主义殖民体系彻底崩溃，第三世界崛起，有力冲击了两极格局。</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latin typeface="宋体" panose="02010600030101010101" pitchFamily="2" charset="-122"/>
                <a:ea typeface="楷体_GB2312"/>
                <a:cs typeface="Times New Roman" panose="02020603050405020304"/>
              </a:rPr>
              <a:t>③</a:t>
            </a:r>
            <a:r>
              <a:rPr lang="zh-CN" altLang="zh-CN" kern="100">
                <a:ea typeface="楷体_GB2312"/>
                <a:cs typeface="Times New Roman" panose="02020603050405020304"/>
              </a:rPr>
              <a:t>建立了社会主义和民族主义两类国家体系。</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latin typeface="宋体" panose="02010600030101010101" pitchFamily="2" charset="-122"/>
                <a:ea typeface="楷体_GB2312"/>
                <a:cs typeface="Times New Roman" panose="02020603050405020304"/>
              </a:rPr>
              <a:t>④</a:t>
            </a:r>
            <a:r>
              <a:rPr lang="zh-CN" altLang="zh-CN" kern="100">
                <a:ea typeface="楷体_GB2312"/>
                <a:cs typeface="Times New Roman" panose="02020603050405020304"/>
              </a:rPr>
              <a:t>大多数国家是通过和平方式取得胜利的。</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latin typeface="宋体" panose="02010600030101010101" pitchFamily="2" charset="-122"/>
                <a:ea typeface="楷体_GB2312"/>
                <a:cs typeface="Times New Roman" panose="02020603050405020304"/>
              </a:rPr>
              <a:t>⑤</a:t>
            </a:r>
            <a:r>
              <a:rPr lang="zh-CN" altLang="zh-CN" kern="100">
                <a:ea typeface="楷体_GB2312"/>
                <a:cs typeface="Times New Roman" panose="02020603050405020304"/>
              </a:rPr>
              <a:t>多数国家独立后，仍然与原宗主国保持着密切的经济、政治和军事联系。</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latin typeface="宋体" panose="02010600030101010101" pitchFamily="2" charset="-122"/>
                <a:ea typeface="楷体_GB2312"/>
                <a:cs typeface="Times New Roman" panose="02020603050405020304"/>
              </a:rPr>
              <a:t>⑥</a:t>
            </a:r>
            <a:r>
              <a:rPr lang="zh-CN" altLang="zh-CN" kern="100">
                <a:ea typeface="楷体_GB2312"/>
                <a:cs typeface="Times New Roman" panose="02020603050405020304"/>
              </a:rPr>
              <a:t>战后的民族独立运动具有互相支持、互相援助的特点</a:t>
            </a:r>
            <a:r>
              <a:rPr lang="zh-CN" altLang="zh-CN" kern="100" smtClean="0">
                <a:ea typeface="楷体_GB2312"/>
                <a:cs typeface="Times New Roman" panose="02020603050405020304"/>
              </a:rPr>
              <a:t>。</a:t>
            </a:r>
            <a:endParaRPr lang="zh-CN" altLang="zh-CN" sz="1050" kern="100">
              <a:latin typeface="宋体" panose="02010600030101010101" pitchFamily="2" charset="-122"/>
              <a:cs typeface="Courier New" panose="02070309020205020404"/>
            </a:endParaRPr>
          </a:p>
        </p:txBody>
      </p:sp>
    </p:spTree>
  </p:cSld>
  <p:clrMapOvr>
    <a:masterClrMapping/>
  </p:clrMapOvr>
  <p:transition/>
  <p:timing/>
</p:sld>
</file>

<file path=ppt/slides/slide2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06574" y="692696"/>
            <a:ext cx="11382863" cy="5431295"/>
          </a:xfrm>
        </p:spPr>
        <p:txBody>
          <a:bodyPr/>
          <a:lstStyle/>
          <a:p>
            <a:pPr indent="713740">
              <a:tabLst>
                <a:tab pos="5600700"/>
                <a:tab pos="9867900"/>
              </a:tabLst>
            </a:pPr>
            <a:r>
              <a:rPr lang="en-US" altLang="zh-CN" kern="100">
                <a:ea typeface="楷体_GB2312"/>
                <a:cs typeface="Courier New" panose="02070309020205020404"/>
              </a:rPr>
              <a:t>(3)</a:t>
            </a:r>
            <a:r>
              <a:rPr lang="zh-CN" altLang="zh-CN" kern="100">
                <a:ea typeface="楷体_GB2312"/>
                <a:cs typeface="Times New Roman" panose="02020603050405020304"/>
              </a:rPr>
              <a:t>影响</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latin typeface="宋体" panose="02010600030101010101" pitchFamily="2" charset="-122"/>
                <a:ea typeface="楷体_GB2312"/>
                <a:cs typeface="Times New Roman" panose="02020603050405020304"/>
              </a:rPr>
              <a:t>①</a:t>
            </a:r>
            <a:r>
              <a:rPr lang="zh-CN" altLang="zh-CN" kern="100">
                <a:ea typeface="楷体_GB2312"/>
                <a:cs typeface="Times New Roman" panose="02020603050405020304"/>
              </a:rPr>
              <a:t>它直接导致了野蛮的殖民主义制度的最终瓦解，搬掉了阻碍人类社会前进的绊脚石，是个伟大的历史性进步。</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latin typeface="宋体" panose="02010600030101010101" pitchFamily="2" charset="-122"/>
                <a:ea typeface="楷体_GB2312"/>
                <a:cs typeface="Times New Roman" panose="02020603050405020304"/>
              </a:rPr>
              <a:t>②</a:t>
            </a:r>
            <a:r>
              <a:rPr lang="zh-CN" altLang="zh-CN" kern="100">
                <a:ea typeface="楷体_GB2312"/>
                <a:cs typeface="Times New Roman" panose="02020603050405020304"/>
              </a:rPr>
              <a:t>亚非拉民族解放运动牵制了帝国主义的力量，支援了社会主义国家的发展与壮大。</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latin typeface="宋体" panose="02010600030101010101" pitchFamily="2" charset="-122"/>
                <a:ea typeface="楷体_GB2312"/>
                <a:cs typeface="Times New Roman" panose="02020603050405020304"/>
              </a:rPr>
              <a:t>③</a:t>
            </a:r>
            <a:r>
              <a:rPr lang="zh-CN" altLang="zh-CN" kern="100">
                <a:ea typeface="楷体_GB2312"/>
                <a:cs typeface="Times New Roman" panose="02020603050405020304"/>
              </a:rPr>
              <a:t>亚非拉新独立国家普遍奉行反对帝国主义的侵略与霸权政策，是维护战后世界和平的重要力量。</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latin typeface="宋体" panose="02010600030101010101" pitchFamily="2" charset="-122"/>
                <a:ea typeface="楷体_GB2312"/>
                <a:cs typeface="Times New Roman" panose="02020603050405020304"/>
              </a:rPr>
              <a:t>④</a:t>
            </a:r>
            <a:r>
              <a:rPr lang="zh-CN" altLang="zh-CN" kern="100">
                <a:ea typeface="楷体_GB2312"/>
                <a:cs typeface="Times New Roman" panose="02020603050405020304"/>
              </a:rPr>
              <a:t>亚非拉新独立国家相继走上世界政治舞台，为第三世界的兴起打下了基础，并成为改变战后世界格局的重要因素</a:t>
            </a:r>
            <a:r>
              <a:rPr lang="zh-CN" altLang="zh-CN" kern="100" smtClean="0">
                <a:ea typeface="楷体_GB2312"/>
                <a:cs typeface="Times New Roman" panose="02020603050405020304"/>
              </a:rPr>
              <a:t>。</a:t>
            </a:r>
            <a:endParaRPr lang="zh-CN" altLang="zh-CN" sz="1050" kern="100">
              <a:latin typeface="宋体" panose="02010600030101010101" pitchFamily="2" charset="-122"/>
              <a:cs typeface="Courier New" panose="02070309020205020404"/>
            </a:endParaRPr>
          </a:p>
        </p:txBody>
      </p:sp>
    </p:spTree>
  </p:cSld>
  <p:clrMapOvr>
    <a:masterClrMapping/>
  </p:clrMapOvr>
  <p:transition/>
  <p:timing/>
</p:sld>
</file>

<file path=ppt/slides/slide2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06574" y="548680"/>
            <a:ext cx="11382863" cy="6034537"/>
          </a:xfrm>
        </p:spPr>
        <p:txBody>
          <a:bodyPr/>
          <a:lstStyle/>
          <a:p>
            <a:pPr indent="713740">
              <a:tabLst>
                <a:tab pos="5600700"/>
                <a:tab pos="9867900"/>
              </a:tabLst>
            </a:pPr>
            <a:r>
              <a:rPr lang="en-US" altLang="zh-CN" kern="100">
                <a:cs typeface="Courier New" panose="02070309020205020404"/>
              </a:rPr>
              <a:t>2</a:t>
            </a:r>
            <a:r>
              <a:rPr lang="zh-CN" altLang="zh-CN" kern="100">
                <a:cs typeface="Times New Roman" panose="02020603050405020304"/>
              </a:rPr>
              <a:t>．第二次世界大战后亚非拉人民民族解放运动的主要斗争类型</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ea typeface="楷体_GB2312"/>
                <a:cs typeface="Courier New" panose="02070309020205020404"/>
              </a:rPr>
              <a:t>(1)</a:t>
            </a:r>
            <a:r>
              <a:rPr lang="zh-CN" altLang="zh-CN" kern="100">
                <a:ea typeface="楷体_GB2312"/>
                <a:cs typeface="Times New Roman" panose="02020603050405020304"/>
              </a:rPr>
              <a:t>在马克思列宁主义的指导下，由无产阶级领导的民族民主运动，如中国新民主主义革命的胜利。</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ea typeface="楷体_GB2312"/>
                <a:cs typeface="Courier New" panose="02070309020205020404"/>
              </a:rPr>
              <a:t>(2)</a:t>
            </a:r>
            <a:r>
              <a:rPr lang="zh-CN" altLang="zh-CN" kern="100">
                <a:ea typeface="楷体_GB2312"/>
                <a:cs typeface="Times New Roman" panose="02020603050405020304"/>
              </a:rPr>
              <a:t>在资产阶级民族主义指导下，资产阶级政党领导的民族民主运动，这是亚非拉民族独立运动的主要形式，如印度国大党和穆斯林联盟领导的印巴分立。</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ea typeface="楷体_GB2312"/>
                <a:cs typeface="Courier New" panose="02070309020205020404"/>
              </a:rPr>
              <a:t>(3)</a:t>
            </a:r>
            <a:r>
              <a:rPr lang="zh-CN" altLang="zh-CN" kern="100">
                <a:ea typeface="楷体_GB2312"/>
                <a:cs typeface="Times New Roman" panose="02020603050405020304"/>
              </a:rPr>
              <a:t>在民族主义思想指导下，由小资产阶级领导的民族民主运动，可能转化为社会主义革命，如古巴革命。</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ea typeface="楷体_GB2312"/>
                <a:cs typeface="Courier New" panose="02070309020205020404"/>
              </a:rPr>
              <a:t>(4)</a:t>
            </a:r>
            <a:r>
              <a:rPr lang="zh-CN" altLang="zh-CN" kern="100">
                <a:ea typeface="楷体_GB2312"/>
                <a:cs typeface="Times New Roman" panose="02020603050405020304"/>
              </a:rPr>
              <a:t>在民族主义的旗帜下，由国王或王公贵族领导的民族民主运动，如柬埔寨的西哈努克亲王领导的革命</a:t>
            </a:r>
            <a:r>
              <a:rPr lang="zh-CN" altLang="zh-CN" kern="100" smtClean="0">
                <a:ea typeface="楷体_GB2312"/>
                <a:cs typeface="Times New Roman" panose="02020603050405020304"/>
              </a:rPr>
              <a:t>。</a:t>
            </a:r>
            <a:endParaRPr lang="zh-CN" altLang="zh-CN" sz="1050" kern="100">
              <a:latin typeface="宋体" panose="02010600030101010101" pitchFamily="2" charset="-122"/>
              <a:cs typeface="Courier New" panose="02070309020205020404"/>
            </a:endParaRPr>
          </a:p>
        </p:txBody>
      </p:sp>
    </p:spTree>
  </p:cSld>
  <p:clrMapOvr>
    <a:masterClrMapping/>
  </p:clrMapOvr>
  <p:transition/>
  <p:timing/>
</p:sld>
</file>

<file path=ppt/slides/slide2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06574" y="692696"/>
            <a:ext cx="11382863" cy="4847224"/>
          </a:xfrm>
        </p:spPr>
        <p:txBody>
          <a:bodyPr/>
          <a:lstStyle/>
          <a:p>
            <a:pPr indent="713740">
              <a:tabLst>
                <a:tab pos="5600700"/>
                <a:tab pos="9867900"/>
              </a:tabLst>
            </a:pPr>
            <a:r>
              <a:rPr lang="zh-CN" altLang="zh-CN" kern="100">
                <a:solidFill>
                  <a:srgbClr val="FFFFFF"/>
                </a:solidFill>
                <a:highlight>
                  <a:srgbClr val="000000"/>
                </a:highlight>
                <a:ea typeface="黑体" panose="02010609060101010101" pitchFamily="2" charset="-122"/>
                <a:cs typeface="Times New Roman" panose="02020603050405020304"/>
              </a:rPr>
              <a:t>主题二</a:t>
            </a:r>
            <a:r>
              <a:rPr lang="zh-CN" altLang="zh-CN" kern="100">
                <a:ea typeface="黑体" panose="02010609060101010101" pitchFamily="2" charset="-122"/>
                <a:cs typeface="Times New Roman" panose="02020603050405020304"/>
              </a:rPr>
              <a:t>　发展中国家的成就和挑战</a:t>
            </a:r>
            <a:r>
              <a:rPr lang="en-US" altLang="zh-CN" kern="100">
                <a:ea typeface="黑体" panose="02010609060101010101" pitchFamily="2" charset="-122"/>
                <a:cs typeface="Courier New" panose="02070309020205020404"/>
              </a:rPr>
              <a:t>(</a:t>
            </a:r>
            <a:r>
              <a:rPr lang="zh-CN" altLang="zh-CN" kern="100">
                <a:ea typeface="黑体" panose="02010609060101010101" pitchFamily="2" charset="-122"/>
                <a:cs typeface="Times New Roman" panose="02020603050405020304"/>
              </a:rPr>
              <a:t>史料实证、历史解释</a:t>
            </a:r>
            <a:r>
              <a:rPr lang="en-US" altLang="zh-CN" kern="100">
                <a:ea typeface="黑体" panose="02010609060101010101" pitchFamily="2" charset="-122"/>
                <a:cs typeface="Courier New" panose="02070309020205020404"/>
              </a:rPr>
              <a:t>)</a:t>
            </a:r>
            <a:endParaRPr lang="zh-CN" altLang="zh-CN" sz="1050" kern="100">
              <a:latin typeface="宋体" panose="02010600030101010101" pitchFamily="2" charset="-122"/>
              <a:cs typeface="Courier New" panose="02070309020205020404"/>
            </a:endParaRPr>
          </a:p>
          <a:p>
            <a:pPr indent="713740">
              <a:tabLst>
                <a:tab pos="5600700"/>
                <a:tab pos="9867900"/>
              </a:tabLst>
            </a:pPr>
            <a:r>
              <a:rPr lang="zh-CN" altLang="zh-CN" kern="100">
                <a:ea typeface="黑体" panose="02010609060101010101" pitchFamily="2" charset="-122"/>
                <a:cs typeface="Times New Roman" panose="02020603050405020304"/>
              </a:rPr>
              <a:t>史料四</a:t>
            </a:r>
            <a:r>
              <a:rPr lang="zh-CN" altLang="zh-CN" kern="100">
                <a:ea typeface="楷体_GB2312"/>
                <a:cs typeface="Times New Roman" panose="02020603050405020304"/>
              </a:rPr>
              <a:t>　据世界银行统计，</a:t>
            </a:r>
            <a:r>
              <a:rPr lang="en-US" altLang="zh-CN" kern="100">
                <a:ea typeface="楷体_GB2312"/>
                <a:cs typeface="Courier New" panose="02070309020205020404"/>
              </a:rPr>
              <a:t>1955</a:t>
            </a:r>
            <a:r>
              <a:rPr lang="zh-CN" altLang="zh-CN" kern="100">
                <a:ea typeface="楷体_GB2312"/>
                <a:cs typeface="Times New Roman" panose="02020603050405020304"/>
              </a:rPr>
              <a:t>到</a:t>
            </a:r>
            <a:r>
              <a:rPr lang="en-US" altLang="zh-CN" kern="100">
                <a:ea typeface="楷体_GB2312"/>
                <a:cs typeface="Courier New" panose="02070309020205020404"/>
              </a:rPr>
              <a:t>1970</a:t>
            </a:r>
            <a:r>
              <a:rPr lang="zh-CN" altLang="zh-CN" kern="100">
                <a:ea typeface="楷体_GB2312"/>
                <a:cs typeface="Times New Roman" panose="02020603050405020304"/>
              </a:rPr>
              <a:t>年，发展中国家国民生产总值年均增长率是</a:t>
            </a:r>
            <a:r>
              <a:rPr lang="en-US" altLang="zh-CN" kern="100">
                <a:ea typeface="楷体_GB2312"/>
                <a:cs typeface="Courier New" panose="02070309020205020404"/>
              </a:rPr>
              <a:t>5.4%</a:t>
            </a:r>
            <a:r>
              <a:rPr lang="zh-CN" altLang="zh-CN" kern="100">
                <a:ea typeface="楷体_GB2312"/>
                <a:cs typeface="Times New Roman" panose="02020603050405020304"/>
              </a:rPr>
              <a:t>，高于西方工业国家的</a:t>
            </a:r>
            <a:r>
              <a:rPr lang="en-US" altLang="zh-CN" kern="100">
                <a:ea typeface="楷体_GB2312"/>
                <a:cs typeface="Courier New" panose="02070309020205020404"/>
              </a:rPr>
              <a:t>4.7%</a:t>
            </a:r>
            <a:r>
              <a:rPr lang="zh-CN" altLang="zh-CN" kern="100">
                <a:ea typeface="楷体_GB2312"/>
                <a:cs typeface="Times New Roman" panose="02020603050405020304"/>
              </a:rPr>
              <a:t>。</a:t>
            </a:r>
            <a:r>
              <a:rPr lang="en-US" altLang="zh-CN" kern="100">
                <a:ea typeface="楷体_GB2312"/>
                <a:cs typeface="Courier New" panose="02070309020205020404"/>
              </a:rPr>
              <a:t>1970</a:t>
            </a:r>
            <a:r>
              <a:rPr lang="zh-CN" altLang="zh-CN" kern="100">
                <a:ea typeface="楷体_GB2312"/>
                <a:cs typeface="Times New Roman" panose="02020603050405020304"/>
              </a:rPr>
              <a:t>到</a:t>
            </a:r>
            <a:r>
              <a:rPr lang="en-US" altLang="zh-CN" kern="100">
                <a:ea typeface="楷体_GB2312"/>
                <a:cs typeface="Courier New" panose="02070309020205020404"/>
              </a:rPr>
              <a:t>1980</a:t>
            </a:r>
            <a:r>
              <a:rPr lang="zh-CN" altLang="zh-CN" kern="100">
                <a:ea typeface="楷体_GB2312"/>
                <a:cs typeface="Times New Roman" panose="02020603050405020304"/>
              </a:rPr>
              <a:t>年，发展中国家的增长速度为</a:t>
            </a:r>
            <a:r>
              <a:rPr lang="en-US" altLang="zh-CN" kern="100">
                <a:ea typeface="楷体_GB2312"/>
                <a:cs typeface="Courier New" panose="02070309020205020404"/>
              </a:rPr>
              <a:t>5.3%</a:t>
            </a:r>
            <a:r>
              <a:rPr lang="zh-CN" altLang="zh-CN" kern="100">
                <a:ea typeface="楷体_GB2312"/>
                <a:cs typeface="Times New Roman" panose="02020603050405020304"/>
              </a:rPr>
              <a:t>，而同期西方国家的增长速度为</a:t>
            </a:r>
            <a:r>
              <a:rPr lang="en-US" altLang="zh-CN" kern="100">
                <a:ea typeface="楷体_GB2312"/>
                <a:cs typeface="Courier New" panose="02070309020205020404"/>
              </a:rPr>
              <a:t>3.2%</a:t>
            </a:r>
            <a:r>
              <a:rPr lang="zh-CN" altLang="zh-CN" kern="100">
                <a:ea typeface="楷体_GB2312"/>
                <a:cs typeface="Times New Roman" panose="02020603050405020304"/>
              </a:rPr>
              <a:t>。自</a:t>
            </a:r>
            <a:r>
              <a:rPr lang="en-US" altLang="zh-CN" kern="100">
                <a:ea typeface="楷体_GB2312"/>
                <a:cs typeface="Courier New" panose="02070309020205020404"/>
              </a:rPr>
              <a:t>90</a:t>
            </a:r>
            <a:r>
              <a:rPr lang="zh-CN" altLang="zh-CN" kern="100">
                <a:ea typeface="楷体_GB2312"/>
                <a:cs typeface="Times New Roman" panose="02020603050405020304"/>
              </a:rPr>
              <a:t>年代以来，发展中国家的经济又进入一个新的发展时期，经济增长率达到</a:t>
            </a:r>
            <a:r>
              <a:rPr lang="en-US" altLang="zh-CN" kern="100">
                <a:ea typeface="楷体_GB2312"/>
                <a:cs typeface="Courier New" panose="02070309020205020404"/>
              </a:rPr>
              <a:t>5.5%</a:t>
            </a:r>
            <a:r>
              <a:rPr lang="zh-CN" altLang="zh-CN" kern="100">
                <a:ea typeface="楷体_GB2312"/>
                <a:cs typeface="Times New Roman" panose="02020603050405020304"/>
              </a:rPr>
              <a:t>。</a:t>
            </a:r>
            <a:endParaRPr lang="zh-CN" altLang="zh-CN" sz="1050" kern="100">
              <a:latin typeface="宋体" panose="02010600030101010101" pitchFamily="2" charset="-122"/>
              <a:cs typeface="Courier New" panose="02070309020205020404"/>
            </a:endParaRPr>
          </a:p>
          <a:p>
            <a:pPr indent="713740">
              <a:tabLst>
                <a:tab pos="5600700"/>
                <a:tab pos="9867900"/>
              </a:tabLst>
            </a:pPr>
            <a:r>
              <a:rPr lang="zh-CN" altLang="zh-CN" kern="100">
                <a:ea typeface="楷体_GB2312"/>
                <a:cs typeface="Times New Roman" panose="02020603050405020304"/>
              </a:rPr>
              <a:t>发展中国家国内生产总值占世界的比重，从</a:t>
            </a:r>
            <a:r>
              <a:rPr lang="en-US" altLang="zh-CN" kern="100">
                <a:ea typeface="楷体_GB2312"/>
                <a:cs typeface="Courier New" panose="02070309020205020404"/>
              </a:rPr>
              <a:t>1960</a:t>
            </a:r>
            <a:r>
              <a:rPr lang="zh-CN" altLang="zh-CN" kern="100">
                <a:ea typeface="楷体_GB2312"/>
                <a:cs typeface="Times New Roman" panose="02020603050405020304"/>
              </a:rPr>
              <a:t>年的</a:t>
            </a:r>
            <a:r>
              <a:rPr lang="en-US" altLang="zh-CN" kern="100">
                <a:ea typeface="楷体_GB2312"/>
                <a:cs typeface="Courier New" panose="02070309020205020404"/>
              </a:rPr>
              <a:t>14.5%</a:t>
            </a:r>
            <a:r>
              <a:rPr lang="zh-CN" altLang="zh-CN" kern="100">
                <a:ea typeface="楷体_GB2312"/>
                <a:cs typeface="Times New Roman" panose="02020603050405020304"/>
              </a:rPr>
              <a:t>提高到</a:t>
            </a:r>
            <a:r>
              <a:rPr lang="en-US" altLang="zh-CN" kern="100">
                <a:ea typeface="楷体_GB2312"/>
                <a:cs typeface="Courier New" panose="02070309020205020404"/>
              </a:rPr>
              <a:t>1980</a:t>
            </a:r>
            <a:r>
              <a:rPr lang="zh-CN" altLang="zh-CN" kern="100">
                <a:ea typeface="楷体_GB2312"/>
                <a:cs typeface="Times New Roman" panose="02020603050405020304"/>
              </a:rPr>
              <a:t>年的</a:t>
            </a:r>
            <a:r>
              <a:rPr lang="en-US" altLang="zh-CN" kern="100">
                <a:ea typeface="楷体_GB2312"/>
                <a:cs typeface="Courier New" panose="02070309020205020404"/>
              </a:rPr>
              <a:t>18.6%</a:t>
            </a:r>
            <a:r>
              <a:rPr lang="zh-CN" altLang="zh-CN" kern="100">
                <a:ea typeface="楷体_GB2312"/>
                <a:cs typeface="Times New Roman" panose="02020603050405020304"/>
              </a:rPr>
              <a:t>。在世界经济中成为一支不可忽视的力量</a:t>
            </a:r>
            <a:r>
              <a:rPr lang="zh-CN" altLang="zh-CN" kern="100" smtClean="0">
                <a:ea typeface="楷体_GB2312"/>
                <a:cs typeface="Times New Roman" panose="02020603050405020304"/>
              </a:rPr>
              <a:t>。</a:t>
            </a:r>
            <a:endParaRPr lang="zh-CN" altLang="zh-CN" sz="1050" kern="100">
              <a:latin typeface="宋体" panose="02010600030101010101" pitchFamily="2" charset="-122"/>
              <a:cs typeface="Courier New" panose="02070309020205020404"/>
            </a:endParaRPr>
          </a:p>
        </p:txBody>
      </p:sp>
    </p:spTree>
  </p:cSld>
  <p:clrMapOvr>
    <a:masterClrMapping/>
  </p:clrMapOvr>
  <p:transition/>
  <p:timing/>
</p:sld>
</file>

<file path=ppt/slides/slide2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06574" y="692696"/>
            <a:ext cx="11382863" cy="4315027"/>
          </a:xfrm>
        </p:spPr>
        <p:txBody>
          <a:bodyPr/>
          <a:lstStyle/>
          <a:p>
            <a:pPr indent="713740">
              <a:tabLst>
                <a:tab pos="5600700"/>
                <a:tab pos="9867900"/>
              </a:tabLst>
            </a:pPr>
            <a:endParaRPr lang="en-US" altLang="zh-CN" kern="100" smtClean="0">
              <a:ea typeface="黑体" panose="02010609060101010101" pitchFamily="2" charset="-122"/>
              <a:cs typeface="Times New Roman" panose="02020603050405020304"/>
            </a:endParaRPr>
          </a:p>
          <a:p>
            <a:pPr indent="713740">
              <a:tabLst>
                <a:tab pos="5600700"/>
                <a:tab pos="9867900"/>
              </a:tabLst>
            </a:pPr>
            <a:r>
              <a:rPr lang="zh-CN" altLang="zh-CN" kern="100" smtClean="0">
                <a:ea typeface="黑体" panose="02010609060101010101" pitchFamily="2" charset="-122"/>
                <a:cs typeface="Times New Roman" panose="02020603050405020304"/>
              </a:rPr>
              <a:t>史料</a:t>
            </a:r>
            <a:r>
              <a:rPr lang="zh-CN" altLang="zh-CN" kern="100">
                <a:ea typeface="黑体" panose="02010609060101010101" pitchFamily="2" charset="-122"/>
                <a:cs typeface="Times New Roman" panose="02020603050405020304"/>
              </a:rPr>
              <a:t>五</a:t>
            </a:r>
            <a:r>
              <a:rPr lang="zh-CN" altLang="zh-CN" kern="100">
                <a:ea typeface="楷体_GB2312"/>
                <a:cs typeface="Times New Roman" panose="02020603050405020304"/>
              </a:rPr>
              <a:t>　发展中国家在大力发展本国工业的同时，也增加了用于教育、卫生、社会福利和其他服务事业的开支，使得普通人接受初等、中等、甚至高等教育的比例不断上升，人均寿命大幅度提高，人民的生活水平也有了相当程度的改善。</a:t>
            </a:r>
            <a:endParaRPr lang="zh-CN" altLang="zh-CN" sz="1050" kern="100">
              <a:latin typeface="宋体" panose="02010600030101010101" pitchFamily="2" charset="-122"/>
              <a:cs typeface="Courier New" panose="02070309020205020404"/>
            </a:endParaRPr>
          </a:p>
          <a:p>
            <a:pPr indent="713740">
              <a:tabLst>
                <a:tab pos="5600700"/>
                <a:tab pos="9867900"/>
              </a:tabLst>
            </a:pPr>
            <a:r>
              <a:rPr lang="zh-CN" altLang="zh-CN" kern="100">
                <a:ea typeface="黑体" panose="02010609060101010101" pitchFamily="2" charset="-122"/>
                <a:cs typeface="Times New Roman" panose="02020603050405020304"/>
              </a:rPr>
              <a:t>探究</a:t>
            </a:r>
            <a:r>
              <a:rPr lang="en-US" altLang="zh-CN" kern="100">
                <a:ea typeface="黑体" panose="02010609060101010101" pitchFamily="2" charset="-122"/>
                <a:cs typeface="Courier New" panose="02070309020205020404"/>
              </a:rPr>
              <a:t>4</a:t>
            </a:r>
            <a:r>
              <a:rPr lang="zh-CN" altLang="zh-CN" kern="100">
                <a:ea typeface="黑体" panose="02010609060101010101" pitchFamily="2" charset="-122"/>
                <a:cs typeface="Times New Roman" panose="02020603050405020304"/>
              </a:rPr>
              <a:t>：</a:t>
            </a:r>
            <a:r>
              <a:rPr lang="zh-CN" altLang="zh-CN" kern="100">
                <a:cs typeface="Times New Roman" panose="02020603050405020304"/>
              </a:rPr>
              <a:t>根据史料四、五指出发展中国家取得了哪些成就。</a:t>
            </a:r>
            <a:endParaRPr lang="zh-CN" altLang="zh-CN" sz="1050" kern="100">
              <a:latin typeface="宋体" panose="02010600030101010101" pitchFamily="2" charset="-122"/>
              <a:cs typeface="Courier New" panose="02070309020205020404"/>
            </a:endParaRPr>
          </a:p>
          <a:p>
            <a:pPr indent="713740">
              <a:tabLst>
                <a:tab pos="5600700"/>
                <a:tab pos="9867900"/>
              </a:tabLst>
            </a:pPr>
            <a:r>
              <a:rPr lang="zh-CN" altLang="zh-CN" kern="100">
                <a:solidFill>
                  <a:srgbClr val="FF00FF"/>
                </a:solidFill>
                <a:ea typeface="黑体" panose="02010609060101010101" pitchFamily="2" charset="-122"/>
                <a:cs typeface="Times New Roman" panose="02020603050405020304"/>
              </a:rPr>
              <a:t>提示</a:t>
            </a:r>
            <a:r>
              <a:rPr lang="en-US" altLang="zh-CN" kern="100">
                <a:solidFill>
                  <a:srgbClr val="FF00FF"/>
                </a:solidFill>
                <a:ea typeface="黑体" panose="02010609060101010101" pitchFamily="2" charset="-122"/>
                <a:cs typeface="Courier New" panose="02070309020205020404"/>
              </a:rPr>
              <a:t>4</a:t>
            </a:r>
            <a:r>
              <a:rPr lang="zh-CN" altLang="zh-CN" kern="100">
                <a:solidFill>
                  <a:srgbClr val="FF00FF"/>
                </a:solidFill>
                <a:ea typeface="黑体" panose="02010609060101010101" pitchFamily="2" charset="-122"/>
                <a:cs typeface="Times New Roman" panose="02020603050405020304"/>
              </a:rPr>
              <a:t>：</a:t>
            </a:r>
            <a:r>
              <a:rPr lang="zh-CN" altLang="zh-CN" kern="100">
                <a:ea typeface="仿宋_GB2312"/>
                <a:cs typeface="Times New Roman" panose="02020603050405020304"/>
              </a:rPr>
              <a:t>国民经济有所发展，实力增强，人民生活水平有所提高</a:t>
            </a:r>
            <a:r>
              <a:rPr lang="zh-CN" altLang="zh-CN" kern="100" smtClean="0">
                <a:ea typeface="仿宋_GB2312"/>
                <a:cs typeface="Times New Roman" panose="02020603050405020304"/>
              </a:rPr>
              <a:t>。</a:t>
            </a:r>
            <a:endParaRPr lang="zh-CN" altLang="zh-CN" sz="1050" kern="100">
              <a:latin typeface="宋体" panose="02010600030101010101" pitchFamily="2" charset="-122"/>
              <a:cs typeface="Courier New" panose="02070309020205020404"/>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blinds(horizontal)">
                                      <p:cBhvr>
                                        <p:cTn id="7"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06574" y="692696"/>
            <a:ext cx="11382863" cy="3640740"/>
          </a:xfrm>
        </p:spPr>
        <p:txBody>
          <a:bodyPr/>
          <a:lstStyle/>
          <a:p>
            <a:pPr indent="713740">
              <a:tabLst>
                <a:tab pos="5600700"/>
                <a:tab pos="9867900"/>
              </a:tabLst>
            </a:pPr>
            <a:endParaRPr lang="en-US" altLang="zh-CN" kern="100" smtClean="0">
              <a:ea typeface="黑体" panose="02010609060101010101" pitchFamily="2" charset="-122"/>
              <a:cs typeface="Times New Roman" panose="02020603050405020304"/>
            </a:endParaRPr>
          </a:p>
          <a:p>
            <a:pPr indent="713740">
              <a:tabLst>
                <a:tab pos="5600700"/>
                <a:tab pos="9867900"/>
              </a:tabLst>
            </a:pPr>
            <a:r>
              <a:rPr lang="zh-CN" altLang="zh-CN" kern="100" smtClean="0">
                <a:ea typeface="黑体" panose="02010609060101010101" pitchFamily="2" charset="-122"/>
                <a:cs typeface="Times New Roman" panose="02020603050405020304"/>
              </a:rPr>
              <a:t>史料</a:t>
            </a:r>
            <a:r>
              <a:rPr lang="zh-CN" altLang="zh-CN" kern="100">
                <a:ea typeface="黑体" panose="02010609060101010101" pitchFamily="2" charset="-122"/>
                <a:cs typeface="Times New Roman" panose="02020603050405020304"/>
              </a:rPr>
              <a:t>六</a:t>
            </a:r>
            <a:r>
              <a:rPr lang="zh-CN" altLang="zh-CN" kern="100">
                <a:ea typeface="楷体_GB2312"/>
                <a:cs typeface="Times New Roman" panose="02020603050405020304"/>
              </a:rPr>
              <a:t>　发展中国家在实现工业化的过程中，需要大量投资来促进经济发展。由于这些国家经济并不发达，国内资金并不充足，因此，吸引外资和举借外债是必然的选择。但如果债务过重，超过了本国的偿债能力，则会发生债务危机。目前许多发展中国家所面临的就是这样的窘境。</a:t>
            </a:r>
            <a:r>
              <a:rPr lang="en-US" altLang="zh-CN" kern="100">
                <a:ea typeface="楷体_GB2312"/>
                <a:cs typeface="Courier New" panose="02070309020205020404"/>
              </a:rPr>
              <a:t>1999</a:t>
            </a:r>
            <a:r>
              <a:rPr lang="zh-CN" altLang="zh-CN" kern="100">
                <a:ea typeface="楷体_GB2312"/>
                <a:cs typeface="Times New Roman" panose="02020603050405020304"/>
              </a:rPr>
              <a:t>年，发展中国家所欠外债总额已突破</a:t>
            </a:r>
            <a:r>
              <a:rPr lang="en-US" altLang="zh-CN" kern="100">
                <a:ea typeface="楷体_GB2312"/>
                <a:cs typeface="Courier New" panose="02070309020205020404"/>
              </a:rPr>
              <a:t>3</a:t>
            </a:r>
            <a:r>
              <a:rPr lang="zh-CN" altLang="zh-CN" kern="100">
                <a:ea typeface="楷体_GB2312"/>
                <a:cs typeface="Times New Roman" panose="02020603050405020304"/>
              </a:rPr>
              <a:t>万亿美元</a:t>
            </a:r>
            <a:r>
              <a:rPr lang="zh-CN" altLang="zh-CN" kern="100" smtClean="0">
                <a:ea typeface="楷体_GB2312"/>
                <a:cs typeface="Times New Roman" panose="02020603050405020304"/>
              </a:rPr>
              <a:t>。</a:t>
            </a:r>
            <a:endParaRPr lang="zh-CN" altLang="zh-CN" sz="1050" kern="100">
              <a:latin typeface="宋体" panose="02010600030101010101" pitchFamily="2" charset="-122"/>
              <a:cs typeface="Courier New" panose="02070309020205020404"/>
            </a:endParaRPr>
          </a:p>
        </p:txBody>
      </p:sp>
    </p:spTree>
  </p:cSld>
  <p:clrMapOvr>
    <a:masterClrMapping/>
  </p:clrMapOvr>
  <p:transition/>
  <p:timing/>
</p:sld>
</file>

<file path=ppt/slides/slide3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06574" y="692696"/>
            <a:ext cx="11382863" cy="4847224"/>
          </a:xfrm>
        </p:spPr>
        <p:txBody>
          <a:bodyPr/>
          <a:lstStyle/>
          <a:p>
            <a:pPr indent="713740">
              <a:tabLst>
                <a:tab pos="5600700"/>
                <a:tab pos="9867900"/>
              </a:tabLst>
            </a:pPr>
            <a:r>
              <a:rPr lang="zh-CN" altLang="zh-CN" kern="100">
                <a:ea typeface="黑体" panose="02010609060101010101" pitchFamily="2" charset="-122"/>
                <a:cs typeface="Times New Roman" panose="02020603050405020304"/>
              </a:rPr>
              <a:t>史料七</a:t>
            </a:r>
            <a:r>
              <a:rPr lang="zh-CN" altLang="zh-CN" kern="100">
                <a:ea typeface="楷体_GB2312"/>
                <a:cs typeface="Times New Roman" panose="02020603050405020304"/>
              </a:rPr>
              <a:t>　联合国粮农组织</a:t>
            </a:r>
            <a:r>
              <a:rPr lang="en-US" altLang="zh-CN" kern="100">
                <a:ea typeface="楷体_GB2312"/>
                <a:cs typeface="Courier New" panose="02070309020205020404"/>
              </a:rPr>
              <a:t>1998</a:t>
            </a:r>
            <a:r>
              <a:rPr lang="zh-CN" altLang="zh-CN" kern="100">
                <a:ea typeface="楷体_GB2312"/>
                <a:cs typeface="Times New Roman" panose="02020603050405020304"/>
              </a:rPr>
              <a:t>年</a:t>
            </a:r>
            <a:r>
              <a:rPr lang="en-US" altLang="zh-CN" kern="100">
                <a:latin typeface="宋体" panose="02010600030101010101" pitchFamily="2" charset="-122"/>
                <a:cs typeface="Times New Roman" panose="02020603050405020304"/>
              </a:rPr>
              <a:t>“</a:t>
            </a:r>
            <a:r>
              <a:rPr lang="zh-CN" altLang="zh-CN" kern="100">
                <a:ea typeface="楷体_GB2312"/>
                <a:cs typeface="Times New Roman" panose="02020603050405020304"/>
              </a:rPr>
              <a:t>粮食与农业形势</a:t>
            </a:r>
            <a:r>
              <a:rPr lang="en-US" altLang="zh-CN" kern="100">
                <a:latin typeface="宋体" panose="02010600030101010101" pitchFamily="2" charset="-122"/>
                <a:cs typeface="Times New Roman" panose="02020603050405020304"/>
              </a:rPr>
              <a:t>”</a:t>
            </a:r>
            <a:r>
              <a:rPr lang="zh-CN" altLang="zh-CN" kern="100">
                <a:ea typeface="楷体_GB2312"/>
                <a:cs typeface="Times New Roman" panose="02020603050405020304"/>
              </a:rPr>
              <a:t>年度报告说：</a:t>
            </a:r>
            <a:r>
              <a:rPr lang="en-US" altLang="zh-CN" kern="100">
                <a:latin typeface="宋体" panose="02010600030101010101" pitchFamily="2" charset="-122"/>
                <a:cs typeface="Times New Roman" panose="02020603050405020304"/>
              </a:rPr>
              <a:t>“</a:t>
            </a:r>
            <a:r>
              <a:rPr lang="zh-CN" altLang="zh-CN" kern="100">
                <a:ea typeface="楷体_GB2312"/>
                <a:cs typeface="Times New Roman" panose="02020603050405020304"/>
              </a:rPr>
              <a:t>令人震惊的事实是，与整个发展中国家的总体发展趋势相反，最贫穷国家的饥饿人口自</a:t>
            </a:r>
            <a:r>
              <a:rPr lang="en-US" altLang="zh-CN" kern="100">
                <a:ea typeface="楷体_GB2312"/>
                <a:cs typeface="Courier New" panose="02070309020205020404"/>
              </a:rPr>
              <a:t>1969—1971</a:t>
            </a:r>
            <a:r>
              <a:rPr lang="zh-CN" altLang="zh-CN" kern="100">
                <a:ea typeface="楷体_GB2312"/>
                <a:cs typeface="Times New Roman" panose="02020603050405020304"/>
              </a:rPr>
              <a:t>年度以来直到现在一直未能减少。</a:t>
            </a:r>
            <a:r>
              <a:rPr lang="en-US" altLang="zh-CN" kern="100">
                <a:latin typeface="宋体" panose="02010600030101010101" pitchFamily="2" charset="-122"/>
                <a:cs typeface="Times New Roman" panose="02020603050405020304"/>
              </a:rPr>
              <a:t>”</a:t>
            </a:r>
            <a:r>
              <a:rPr lang="zh-CN" altLang="zh-CN" kern="100">
                <a:ea typeface="楷体_GB2312"/>
                <a:cs typeface="Times New Roman" panose="02020603050405020304"/>
              </a:rPr>
              <a:t>目前，全世界有</a:t>
            </a:r>
            <a:r>
              <a:rPr lang="en-US" altLang="zh-CN" kern="100">
                <a:ea typeface="楷体_GB2312"/>
                <a:cs typeface="Courier New" panose="02070309020205020404"/>
              </a:rPr>
              <a:t>31</a:t>
            </a:r>
            <a:r>
              <a:rPr lang="zh-CN" altLang="zh-CN" kern="100">
                <a:ea typeface="楷体_GB2312"/>
                <a:cs typeface="Times New Roman" panose="02020603050405020304"/>
              </a:rPr>
              <a:t>个国家面临粮食危机，共有</a:t>
            </a:r>
            <a:r>
              <a:rPr lang="en-US" altLang="zh-CN" kern="100">
                <a:ea typeface="楷体_GB2312"/>
                <a:cs typeface="Courier New" panose="02070309020205020404"/>
              </a:rPr>
              <a:t>8</a:t>
            </a:r>
            <a:r>
              <a:rPr lang="zh-CN" altLang="zh-CN" kern="100">
                <a:ea typeface="楷体_GB2312"/>
                <a:cs typeface="Times New Roman" panose="02020603050405020304"/>
              </a:rPr>
              <a:t>亿多人口仍然处于饥饿和长期营养不良的状态，其中有两亿</a:t>
            </a:r>
            <a:r>
              <a:rPr lang="en-US" altLang="zh-CN" kern="100">
                <a:ea typeface="楷体_GB2312"/>
                <a:cs typeface="Courier New" panose="02070309020205020404"/>
              </a:rPr>
              <a:t>5</a:t>
            </a:r>
            <a:r>
              <a:rPr lang="zh-CN" altLang="zh-CN" kern="100">
                <a:ea typeface="楷体_GB2312"/>
                <a:cs typeface="Times New Roman" panose="02020603050405020304"/>
              </a:rPr>
              <a:t>岁以下的儿童缺少足够的食品。这些国家和地区主要集中在非洲和南亚。</a:t>
            </a:r>
            <a:endParaRPr lang="zh-CN" altLang="zh-CN" sz="1050" kern="100">
              <a:latin typeface="宋体" panose="02010600030101010101" pitchFamily="2" charset="-122"/>
              <a:cs typeface="Courier New" panose="02070309020205020404"/>
            </a:endParaRPr>
          </a:p>
          <a:p>
            <a:pPr indent="713740">
              <a:tabLst>
                <a:tab pos="5600700"/>
                <a:tab pos="9867900"/>
              </a:tabLst>
            </a:pPr>
            <a:r>
              <a:rPr lang="zh-CN" altLang="zh-CN" kern="100">
                <a:ea typeface="黑体" panose="02010609060101010101" pitchFamily="2" charset="-122"/>
                <a:cs typeface="Times New Roman" panose="02020603050405020304"/>
              </a:rPr>
              <a:t>探究</a:t>
            </a:r>
            <a:r>
              <a:rPr lang="en-US" altLang="zh-CN" kern="100">
                <a:ea typeface="黑体" panose="02010609060101010101" pitchFamily="2" charset="-122"/>
                <a:cs typeface="Courier New" panose="02070309020205020404"/>
              </a:rPr>
              <a:t>5</a:t>
            </a:r>
            <a:r>
              <a:rPr lang="zh-CN" altLang="zh-CN" kern="100">
                <a:ea typeface="黑体" panose="02010609060101010101" pitchFamily="2" charset="-122"/>
                <a:cs typeface="Times New Roman" panose="02020603050405020304"/>
              </a:rPr>
              <a:t>：</a:t>
            </a:r>
            <a:r>
              <a:rPr lang="zh-CN" altLang="zh-CN" kern="100">
                <a:cs typeface="Times New Roman" panose="02020603050405020304"/>
              </a:rPr>
              <a:t>根据史料六、七概括发展中国家面临着哪些问题。</a:t>
            </a:r>
            <a:endParaRPr lang="zh-CN" altLang="zh-CN" sz="1050" kern="100">
              <a:latin typeface="宋体" panose="02010600030101010101" pitchFamily="2" charset="-122"/>
              <a:cs typeface="Courier New" panose="02070309020205020404"/>
            </a:endParaRPr>
          </a:p>
          <a:p>
            <a:pPr indent="713740">
              <a:tabLst>
                <a:tab pos="5600700"/>
                <a:tab pos="9867900"/>
              </a:tabLst>
            </a:pPr>
            <a:r>
              <a:rPr lang="zh-CN" altLang="zh-CN" kern="100">
                <a:solidFill>
                  <a:srgbClr val="FF00FF"/>
                </a:solidFill>
                <a:ea typeface="黑体" panose="02010609060101010101" pitchFamily="2" charset="-122"/>
                <a:cs typeface="Times New Roman" panose="02020603050405020304"/>
              </a:rPr>
              <a:t>提示</a:t>
            </a:r>
            <a:r>
              <a:rPr lang="en-US" altLang="zh-CN" kern="100">
                <a:solidFill>
                  <a:srgbClr val="FF00FF"/>
                </a:solidFill>
                <a:ea typeface="黑体" panose="02010609060101010101" pitchFamily="2" charset="-122"/>
                <a:cs typeface="Courier New" panose="02070309020205020404"/>
              </a:rPr>
              <a:t>5</a:t>
            </a:r>
            <a:r>
              <a:rPr lang="zh-CN" altLang="zh-CN" kern="100">
                <a:solidFill>
                  <a:srgbClr val="FF00FF"/>
                </a:solidFill>
                <a:ea typeface="黑体" panose="02010609060101010101" pitchFamily="2" charset="-122"/>
                <a:cs typeface="Times New Roman" panose="02020603050405020304"/>
              </a:rPr>
              <a:t>：</a:t>
            </a:r>
            <a:r>
              <a:rPr lang="zh-CN" altLang="zh-CN" kern="100">
                <a:ea typeface="仿宋_GB2312"/>
                <a:cs typeface="Times New Roman" panose="02020603050405020304"/>
              </a:rPr>
              <a:t>国际收支严重失衡，粮食危机严重</a:t>
            </a:r>
            <a:r>
              <a:rPr lang="zh-CN" altLang="zh-CN" kern="100" smtClean="0">
                <a:ea typeface="仿宋_GB2312"/>
                <a:cs typeface="Times New Roman" panose="02020603050405020304"/>
              </a:rPr>
              <a:t>。</a:t>
            </a:r>
            <a:endParaRPr lang="zh-CN" altLang="zh-CN" sz="1050" kern="100">
              <a:latin typeface="宋体" panose="02010600030101010101" pitchFamily="2" charset="-122"/>
              <a:cs typeface="Courier New" panose="02070309020205020404"/>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blinds(horizontal)">
                                      <p:cBhvr>
                                        <p:cTn id="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06574" y="692696"/>
            <a:ext cx="11382863" cy="4224811"/>
          </a:xfrm>
        </p:spPr>
        <p:txBody>
          <a:bodyPr/>
          <a:lstStyle/>
          <a:p>
            <a:pPr indent="713740">
              <a:tabLst>
                <a:tab pos="5600700"/>
                <a:tab pos="9867900"/>
              </a:tabLst>
            </a:pPr>
            <a:r>
              <a:rPr lang="zh-CN" altLang="zh-CN" kern="100">
                <a:ea typeface="黑体" panose="02010609060101010101" pitchFamily="2" charset="-122"/>
                <a:cs typeface="Times New Roman" panose="02020603050405020304"/>
              </a:rPr>
              <a:t>【拓展】</a:t>
            </a:r>
            <a:r>
              <a:rPr lang="zh-CN" altLang="zh-CN" kern="100">
                <a:cs typeface="Times New Roman" panose="02020603050405020304"/>
              </a:rPr>
              <a:t>新加坡、韩国经济发展的原因</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ea typeface="楷体_GB2312"/>
                <a:cs typeface="Courier New" panose="02070309020205020404"/>
              </a:rPr>
              <a:t>(1)</a:t>
            </a:r>
            <a:r>
              <a:rPr lang="zh-CN" altLang="zh-CN" kern="100">
                <a:ea typeface="楷体_GB2312"/>
                <a:cs typeface="Times New Roman" panose="02020603050405020304"/>
              </a:rPr>
              <a:t>有利的外部环境</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latin typeface="宋体" panose="02010600030101010101" pitchFamily="2" charset="-122"/>
                <a:ea typeface="楷体_GB2312"/>
                <a:cs typeface="Times New Roman" panose="02020603050405020304"/>
              </a:rPr>
              <a:t>①</a:t>
            </a:r>
            <a:r>
              <a:rPr lang="en-US" altLang="zh-CN" kern="100">
                <a:ea typeface="楷体_GB2312"/>
                <a:cs typeface="Courier New" panose="02070309020205020404"/>
              </a:rPr>
              <a:t>20</a:t>
            </a:r>
            <a:r>
              <a:rPr lang="zh-CN" altLang="zh-CN" kern="100">
                <a:ea typeface="楷体_GB2312"/>
                <a:cs typeface="Times New Roman" panose="02020603050405020304"/>
              </a:rPr>
              <a:t>世纪</a:t>
            </a:r>
            <a:r>
              <a:rPr lang="en-US" altLang="zh-CN" kern="100">
                <a:ea typeface="楷体_GB2312"/>
                <a:cs typeface="Courier New" panose="02070309020205020404"/>
              </a:rPr>
              <a:t>50—70</a:t>
            </a:r>
            <a:r>
              <a:rPr lang="zh-CN" altLang="zh-CN" kern="100">
                <a:ea typeface="楷体_GB2312"/>
                <a:cs typeface="Times New Roman" panose="02020603050405020304"/>
              </a:rPr>
              <a:t>年代，世界主要发达国家经济高速发展，为新加坡、韩国的出口导向型发展提供了良好的外部条件。</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latin typeface="宋体" panose="02010600030101010101" pitchFamily="2" charset="-122"/>
                <a:ea typeface="楷体_GB2312"/>
                <a:cs typeface="Times New Roman" panose="02020603050405020304"/>
              </a:rPr>
              <a:t>②</a:t>
            </a:r>
            <a:r>
              <a:rPr lang="zh-CN" altLang="zh-CN" kern="100">
                <a:ea typeface="楷体_GB2312"/>
                <a:cs typeface="Times New Roman" panose="02020603050405020304"/>
              </a:rPr>
              <a:t>科学技术革命使发达国家生产转向技术和资本密集型工业，新加坡、韩国拥有质高价廉的劳动力资源，正好发展劳动密集型工业。</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latin typeface="宋体" panose="02010600030101010101" pitchFamily="2" charset="-122"/>
                <a:ea typeface="楷体_GB2312"/>
                <a:cs typeface="Times New Roman" panose="02020603050405020304"/>
              </a:rPr>
              <a:t>③</a:t>
            </a:r>
            <a:r>
              <a:rPr lang="zh-CN" altLang="zh-CN" kern="100">
                <a:ea typeface="楷体_GB2312"/>
                <a:cs typeface="Times New Roman" panose="02020603050405020304"/>
              </a:rPr>
              <a:t>东亚地区的稳定也使它们可以把主要精力放在经济发展上</a:t>
            </a:r>
            <a:r>
              <a:rPr lang="zh-CN" altLang="zh-CN" kern="100" smtClean="0">
                <a:ea typeface="楷体_GB2312"/>
                <a:cs typeface="Times New Roman" panose="02020603050405020304"/>
              </a:rPr>
              <a:t>。</a:t>
            </a:r>
            <a:endParaRPr lang="zh-CN" altLang="zh-CN" sz="1050" kern="100">
              <a:latin typeface="宋体" panose="02010600030101010101" pitchFamily="2" charset="-122"/>
              <a:cs typeface="Courier New" panose="02070309020205020404"/>
            </a:endParaRPr>
          </a:p>
        </p:txBody>
      </p:sp>
    </p:spTree>
  </p:cSld>
  <p:clrMapOvr>
    <a:masterClrMapping/>
  </p:clrMapOvr>
  <p:transition/>
  <p:timing/>
</p:sld>
</file>

<file path=ppt/slides/slide3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06574" y="692696"/>
            <a:ext cx="11382863" cy="4918269"/>
          </a:xfrm>
        </p:spPr>
        <p:txBody>
          <a:bodyPr/>
          <a:lstStyle/>
          <a:p>
            <a:pPr indent="713740">
              <a:tabLst>
                <a:tab pos="5600700"/>
                <a:tab pos="9867900"/>
              </a:tabLst>
            </a:pPr>
            <a:endParaRPr lang="en-US" altLang="zh-CN" kern="100" smtClean="0">
              <a:ea typeface="楷体_GB2312"/>
              <a:cs typeface="Courier New" panose="02070309020205020404"/>
            </a:endParaRPr>
          </a:p>
          <a:p>
            <a:pPr indent="713740">
              <a:tabLst>
                <a:tab pos="5600700"/>
                <a:tab pos="9867900"/>
              </a:tabLst>
            </a:pPr>
            <a:r>
              <a:rPr lang="en-US" altLang="zh-CN" kern="100" smtClean="0">
                <a:ea typeface="楷体_GB2312"/>
                <a:cs typeface="Courier New" panose="02070309020205020404"/>
              </a:rPr>
              <a:t>(</a:t>
            </a:r>
            <a:r>
              <a:rPr lang="en-US" altLang="zh-CN" kern="100">
                <a:ea typeface="楷体_GB2312"/>
                <a:cs typeface="Courier New" panose="02070309020205020404"/>
              </a:rPr>
              <a:t>2)</a:t>
            </a:r>
            <a:r>
              <a:rPr lang="zh-CN" altLang="zh-CN" kern="100">
                <a:ea typeface="楷体_GB2312"/>
                <a:cs typeface="Times New Roman" panose="02020603050405020304"/>
              </a:rPr>
              <a:t>实行正确的经济政策：韩国采用货币贬值以利出口，提高利率以抑制通货膨胀，增加投资来源等政策。新加坡则将消费城市转变为工业城市。</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ea typeface="楷体_GB2312"/>
                <a:cs typeface="Courier New" panose="02070309020205020404"/>
              </a:rPr>
              <a:t>(3)</a:t>
            </a:r>
            <a:r>
              <a:rPr lang="zh-CN" altLang="zh-CN" kern="100">
                <a:ea typeface="楷体_GB2312"/>
                <a:cs typeface="Times New Roman" panose="02020603050405020304"/>
              </a:rPr>
              <a:t>发挥政府的积极作用：政府都为经济发展创造各方面的有利条件，并积极参与投资，适当进行经济管理。</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ea typeface="楷体_GB2312"/>
                <a:cs typeface="Courier New" panose="02070309020205020404"/>
              </a:rPr>
              <a:t>(4)</a:t>
            </a:r>
            <a:r>
              <a:rPr lang="zh-CN" altLang="zh-CN" kern="100">
                <a:ea typeface="楷体_GB2312"/>
                <a:cs typeface="Times New Roman" panose="02020603050405020304"/>
              </a:rPr>
              <a:t>中华优良的文化传统：新加坡、韩国同属中华文化圈，在经济发展过程中，都发扬了注重教育、甘于吃苦、勤俭节约等传统</a:t>
            </a:r>
            <a:r>
              <a:rPr lang="zh-CN" altLang="zh-CN" kern="100" smtClean="0">
                <a:ea typeface="楷体_GB2312"/>
                <a:cs typeface="Times New Roman" panose="02020603050405020304"/>
              </a:rPr>
              <a:t>。</a:t>
            </a:r>
            <a:endParaRPr lang="zh-CN" altLang="zh-CN" sz="1050" kern="100">
              <a:latin typeface="宋体" panose="02010600030101010101" pitchFamily="2" charset="-122"/>
              <a:cs typeface="Courier New" panose="02070309020205020404"/>
            </a:endParaRPr>
          </a:p>
        </p:txBody>
      </p:sp>
    </p:spTree>
  </p:cSld>
  <p:clrMapOvr>
    <a:masterClrMapping/>
  </p:clrMapOvr>
  <p:transition/>
  <p:timing/>
</p:sld>
</file>

<file path=ppt/slides/slide3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563204" name="Picture 4" descr="链接">
            <a:hlinkClick r:id="rId3" action="ppaction://hlinkfile"/>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7751763" y="4437063"/>
            <a:ext cx="3587750" cy="719137"/>
          </a:xfrm>
          <a:prstGeom prst="rect">
            <a:avLst/>
          </a:prstGeom>
          <a:noFill/>
          <a:extLst>
            <a:ext uri="{909E8E84-426E-40DD-AFC4-6F175D3DCCD1}">
              <a14:hiddenFill xmlns:a14="http://schemas.microsoft.com/office/drawing/2010/main">
                <a:solidFill>
                  <a:srgbClr val="FFFFFF"/>
                </a:solidFill>
              </a14:hiddenFill>
            </a:ext>
          </a:extLst>
        </p:spPr>
      </p:pic>
      <p:pic>
        <p:nvPicPr>
          <p:cNvPr id="563206" name="Picture 6" descr="图片7"/>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0" y="3074988"/>
            <a:ext cx="3071813" cy="3810000"/>
          </a:xfrm>
          <a:prstGeom prst="rect">
            <a:avLst/>
          </a:prstGeom>
          <a:noFill/>
          <a:extLst>
            <a:ext uri="{909E8E84-426E-40DD-AFC4-6F175D3DCCD1}">
              <a14:hiddenFill xmlns:a14="http://schemas.microsoft.com/office/drawing/2010/main">
                <a:solidFill>
                  <a:srgbClr val="FFFFFF"/>
                </a:solidFill>
              </a14:hiddenFill>
            </a:ext>
          </a:extLst>
        </p:spPr>
      </p:pic>
      <p:pic>
        <p:nvPicPr>
          <p:cNvPr id="563207" name="Picture 7" descr="图片8"/>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10156825" y="0"/>
            <a:ext cx="2071688" cy="2560638"/>
          </a:xfrm>
          <a:prstGeom prst="rect">
            <a:avLst/>
          </a:prstGeom>
          <a:noFill/>
          <a:extLst>
            <a:ext uri="{909E8E84-426E-40DD-AFC4-6F175D3DCCD1}">
              <a14:hiddenFill xmlns:a14="http://schemas.microsoft.com/office/drawing/2010/main">
                <a:solidFill>
                  <a:srgbClr val="FFFFFF"/>
                </a:solidFill>
              </a14:hiddenFill>
            </a:ext>
          </a:extLst>
        </p:spPr>
      </p:pic>
      <p:sp>
        <p:nvSpPr>
          <p:cNvPr id="2" name="Text Box 2"/>
          <p:cNvSpPr txBox="1">
            <a:spLocks noChangeArrowheads="1"/>
          </p:cNvSpPr>
          <p:nvPr/>
        </p:nvSpPr>
        <p:spPr bwMode="auto">
          <a:xfrm>
            <a:off x="0" y="2420938"/>
            <a:ext cx="12190413" cy="91440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spAutoFit/>
          </a:bodyPr>
          <a:lstStyle/>
          <a:p>
            <a:pPr marL="0" marR="0" lvl="0" indent="0" algn="ctr" defTabSz="914400" rtl="0" eaLnBrk="1" fontAlgn="base" latinLnBrk="0" hangingPunct="1">
              <a:lnSpc>
                <a:spcPct val="100000"/>
              </a:lnSpc>
              <a:spcBef>
                <a:spcPct val="0"/>
              </a:spcBef>
              <a:spcAft>
                <a:spcPct val="0"/>
              </a:spcAft>
              <a:buClrTx/>
              <a:buSzTx/>
              <a:buFontTx/>
              <a:buNone/>
            </a:pPr>
            <a:r>
              <a:rPr kumimoji="0" lang="zh-CN" sz="5400" b="1" i="0" u="none" strike="noStrike" cap="none" normalizeH="0" baseline="0" smtClean="0">
                <a:ln>
                  <a:noFill/>
                </a:ln>
                <a:solidFill>
                  <a:srgbClr val="FF6600"/>
                </a:solidFill>
                <a:effectLst/>
                <a:latin typeface="Times New Roman" panose="02020603050405020304" pitchFamily="18" charset="0"/>
                <a:ea typeface="黑体" panose="02010609060101010101" pitchFamily="2" charset="-122"/>
              </a:rPr>
              <a:t>随堂训练</a:t>
            </a:r>
            <a:r>
              <a:rPr kumimoji="0" lang="en-US" altLang="zh-CN" sz="5400" b="1" i="0" u="none" strike="noStrike" cap="none" normalizeH="0" baseline="0" smtClean="0">
                <a:ln>
                  <a:noFill/>
                </a:ln>
                <a:solidFill>
                  <a:srgbClr val="FF6600"/>
                </a:solidFill>
                <a:effectLst/>
                <a:ea typeface="黑体" panose="02010609060101010101" pitchFamily="2" charset="-122"/>
              </a:rPr>
              <a:t>·</a:t>
            </a:r>
            <a:r>
              <a:rPr kumimoji="0" lang="zh-CN" sz="5400" b="1" i="0" u="none" strike="noStrike" cap="none" normalizeH="0" baseline="0" smtClean="0">
                <a:ln>
                  <a:noFill/>
                </a:ln>
                <a:solidFill>
                  <a:srgbClr val="FF6600"/>
                </a:solidFill>
                <a:effectLst/>
                <a:latin typeface="Times New Roman" panose="02020603050405020304" pitchFamily="18" charset="0"/>
                <a:ea typeface="黑体" panose="02010609060101010101" pitchFamily="2" charset="-122"/>
              </a:rPr>
              <a:t>测达标</a:t>
            </a:r>
            <a:endParaRPr kumimoji="0" 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spTree>
  </p:cSld>
  <p:clrMapOvr>
    <a:masterClrMapping/>
  </p:clrMapOvr>
  <mc:AlternateContent>
    <mc:Choice xmlns:p14="http://schemas.microsoft.com/office/powerpoint/2010/main" Requires="p14">
      <p:transition spd="slow" p14:dur="2000"/>
    </mc:Choice>
    <mc:Fallback>
      <p:transition spd="slow"/>
    </mc:Fallback>
  </mc:AlternateContent>
  <p:timing/>
</p:sld>
</file>

<file path=ppt/slides/slide3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56738" name="Picture 2" descr="链接">
            <a:hlinkClick r:id="rId3" action="ppaction://hlinkfile"/>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7751763" y="4437063"/>
            <a:ext cx="3587750" cy="719137"/>
          </a:xfrm>
          <a:prstGeom prst="rect">
            <a:avLst/>
          </a:prstGeom>
          <a:noFill/>
          <a:extLst>
            <a:ext uri="{909E8E84-426E-40DD-AFC4-6F175D3DCCD1}">
              <a14:hiddenFill xmlns:a14="http://schemas.microsoft.com/office/drawing/2010/main">
                <a:solidFill>
                  <a:srgbClr val="FFFFFF"/>
                </a:solidFill>
              </a14:hiddenFill>
            </a:ext>
          </a:extLst>
        </p:spPr>
      </p:pic>
      <p:pic>
        <p:nvPicPr>
          <p:cNvPr id="756739" name="Picture 3" descr="图片7"/>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0" y="3074988"/>
            <a:ext cx="3071813" cy="3810000"/>
          </a:xfrm>
          <a:prstGeom prst="rect">
            <a:avLst/>
          </a:prstGeom>
          <a:noFill/>
          <a:extLst>
            <a:ext uri="{909E8E84-426E-40DD-AFC4-6F175D3DCCD1}">
              <a14:hiddenFill xmlns:a14="http://schemas.microsoft.com/office/drawing/2010/main">
                <a:solidFill>
                  <a:srgbClr val="FFFFFF"/>
                </a:solidFill>
              </a14:hiddenFill>
            </a:ext>
          </a:extLst>
        </p:spPr>
      </p:pic>
      <p:pic>
        <p:nvPicPr>
          <p:cNvPr id="756740" name="Picture 4" descr="图片8"/>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10156825" y="0"/>
            <a:ext cx="2071688" cy="2560638"/>
          </a:xfrm>
          <a:prstGeom prst="rect">
            <a:avLst/>
          </a:prstGeom>
          <a:noFill/>
          <a:extLst>
            <a:ext uri="{909E8E84-426E-40DD-AFC4-6F175D3DCCD1}">
              <a14:hiddenFill xmlns:a14="http://schemas.microsoft.com/office/drawing/2010/main">
                <a:solidFill>
                  <a:srgbClr val="FFFFFF"/>
                </a:solidFill>
              </a14:hiddenFill>
            </a:ext>
          </a:extLst>
        </p:spPr>
      </p:pic>
      <p:sp>
        <p:nvSpPr>
          <p:cNvPr id="2" name="Text Box 2"/>
          <p:cNvSpPr txBox="1">
            <a:spLocks noChangeArrowheads="1"/>
          </p:cNvSpPr>
          <p:nvPr/>
        </p:nvSpPr>
        <p:spPr bwMode="auto">
          <a:xfrm>
            <a:off x="0" y="2420938"/>
            <a:ext cx="12190413" cy="91440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spAutoFit/>
          </a:bodyPr>
          <a:lstStyle/>
          <a:p>
            <a:pPr marL="0" marR="0" lvl="0" indent="0" algn="ctr" defTabSz="914400" rtl="0" eaLnBrk="1" fontAlgn="base" latinLnBrk="0" hangingPunct="1">
              <a:lnSpc>
                <a:spcPct val="100000"/>
              </a:lnSpc>
              <a:spcBef>
                <a:spcPct val="0"/>
              </a:spcBef>
              <a:spcAft>
                <a:spcPct val="0"/>
              </a:spcAft>
              <a:buClrTx/>
              <a:buSzTx/>
              <a:buFontTx/>
              <a:buNone/>
            </a:pPr>
            <a:r>
              <a:rPr kumimoji="0" lang="zh-CN" sz="5400" b="1" i="0" u="none" strike="noStrike" cap="none" normalizeH="0" baseline="0" smtClean="0">
                <a:ln>
                  <a:noFill/>
                </a:ln>
                <a:solidFill>
                  <a:srgbClr val="FF6600"/>
                </a:solidFill>
                <a:effectLst/>
                <a:latin typeface="Times New Roman" panose="02020603050405020304" pitchFamily="18" charset="0"/>
                <a:ea typeface="黑体" panose="02010609060101010101" pitchFamily="2" charset="-122"/>
              </a:rPr>
              <a:t>梯度作业</a:t>
            </a:r>
            <a:r>
              <a:rPr kumimoji="0" lang="en-US" altLang="zh-CN" sz="5400" b="1" i="0" u="none" strike="noStrike" cap="none" normalizeH="0" baseline="0" smtClean="0">
                <a:ln>
                  <a:noFill/>
                </a:ln>
                <a:solidFill>
                  <a:srgbClr val="FF6600"/>
                </a:solidFill>
                <a:effectLst/>
                <a:latin typeface="+mj-lt"/>
                <a:ea typeface="黑体" panose="02010609060101010101" pitchFamily="2" charset="-122"/>
              </a:rPr>
              <a:t>·</a:t>
            </a:r>
            <a:r>
              <a:rPr kumimoji="0" lang="zh-CN" sz="5400" b="1" i="0" u="none" strike="noStrike" cap="none" normalizeH="0" baseline="0" smtClean="0">
                <a:ln>
                  <a:noFill/>
                </a:ln>
                <a:solidFill>
                  <a:srgbClr val="FF6600"/>
                </a:solidFill>
                <a:effectLst/>
                <a:latin typeface="Times New Roman" panose="02020603050405020304" pitchFamily="18" charset="0"/>
                <a:ea typeface="黑体" panose="02010609060101010101" pitchFamily="2" charset="-122"/>
              </a:rPr>
              <a:t>练素能</a:t>
            </a:r>
            <a:endParaRPr kumimoji="0" 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spTree>
  </p:cSld>
  <p:clrMapOvr>
    <a:masterClrMapping/>
  </p:clrMapOvr>
  <mc:AlternateContent>
    <mc:Choice xmlns:p14="http://schemas.microsoft.com/office/powerpoint/2010/main" Requires="p14">
      <p:transition spd="slow" p14:dur="2000"/>
    </mc:Choice>
    <mc:Fallback>
      <p:transition spd="slow"/>
    </mc:Fallback>
  </mc:AlternateContent>
  <p:timing/>
</p:sld>
</file>

<file path=ppt/slides/slide3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1222" name="Rectangle 22"/>
          <p:cNvSpPr>
            <a:spLocks noChangeArrowheads="1"/>
          </p:cNvSpPr>
          <p:nvPr/>
        </p:nvSpPr>
        <p:spPr bwMode="auto">
          <a:xfrm>
            <a:off x="0" y="3286125"/>
            <a:ext cx="12190413" cy="2087563"/>
          </a:xfrm>
          <a:prstGeom prst="rect">
            <a:avLst/>
          </a:prstGeom>
          <a:gradFill rotWithShape="1">
            <a:gsLst>
              <a:gs pos="0">
                <a:srgbClr val="3183CD"/>
              </a:gs>
              <a:gs pos="100000">
                <a:srgbClr val="3183CD">
                  <a:gamma/>
                  <a:shade val="46275"/>
                  <a:invGamma/>
                </a:srgbClr>
              </a:gs>
            </a:gsLst>
            <a:path path="rect">
              <a:fillToRect l="100000" t="100000"/>
            </a:path>
          </a:gradFill>
          <a:ln>
            <a:noFill/>
          </a:ln>
          <a:effectLst/>
          <a:extLs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pic>
        <p:nvPicPr>
          <p:cNvPr id="51224" name="Picture 24" descr="谢谢欣赏"/>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2495550" y="3646488"/>
            <a:ext cx="4614863" cy="1444625"/>
          </a:xfrm>
          <a:prstGeom prst="rect">
            <a:avLst/>
          </a:prstGeom>
          <a:noFill/>
          <a:extLst>
            <a:ext uri="{909E8E84-426E-40DD-AFC4-6F175D3DCCD1}">
              <a14:hiddenFill xmlns:a14="http://schemas.microsoft.com/office/drawing/2010/main">
                <a:solidFill>
                  <a:srgbClr val="FFFFFF"/>
                </a:solidFill>
              </a14:hiddenFill>
            </a:ext>
          </a:extLst>
        </p:spPr>
      </p:pic>
      <p:pic>
        <p:nvPicPr>
          <p:cNvPr id="51225" name="Picture 25" descr="退出exif">
            <a:hlinkClick action="ppaction://hlinkshowjump?jump=endshow"/>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0933113" y="5600700"/>
            <a:ext cx="1257300" cy="1257300"/>
          </a:xfrm>
          <a:prstGeom prst="rect">
            <a:avLst/>
          </a:prstGeom>
          <a:noFill/>
          <a:extLst>
            <a:ext uri="{909E8E84-426E-40DD-AFC4-6F175D3DCCD1}">
              <a14:hiddenFill xmlns:a14="http://schemas.microsoft.com/office/drawing/2010/main">
                <a:solidFill>
                  <a:srgbClr val="FFFFFF"/>
                </a:solidFill>
              </a14:hiddenFill>
            </a:ext>
          </a:extLst>
        </p:spPr>
      </p:pic>
      <p:pic>
        <p:nvPicPr>
          <p:cNvPr id="51226" name="New picture"/>
          <p:cNvPicPr/>
          <p:nvPr/>
        </p:nvPicPr>
        <p:blipFill>
          <a:blip r:embed="rId4"/>
          <a:stretch>
            <a:fillRect/>
          </a:stretch>
        </p:blipFill>
        <p:spPr>
          <a:xfrm>
            <a:off x="11569700" y="11252200"/>
            <a:ext cx="304800" cy="228600"/>
          </a:xfrm>
          <a:prstGeom prst="cube">
            <a:avLst/>
          </a:prstGeom>
        </p:spPr>
      </p:pic>
    </p:spTree>
  </p:cSld>
  <p:clrMapOvr>
    <a:masterClrMapping/>
  </p:clrMapOvr>
  <mc:AlternateContent>
    <mc:Choice xmlns:p14="http://schemas.microsoft.com/office/powerpoint/2010/main" Requires="p14">
      <p:transition spd="slow" p14:dur="2000"/>
    </mc:Choice>
    <mc:Fallback>
      <p:transition spd="slow"/>
    </mc:Fallback>
  </mc:AlternateContent>
  <p:timing/>
</p:sld>
</file>

<file path=ppt/tags/tag1.xml><?xml version="1.0" encoding="utf-8"?>
<p:tagLst xmlns:p="http://schemas.openxmlformats.org/presentationml/2006/main">
  <p:tag name="AS_OS" val="Unix 3.10 unknown"/>
  <p:tag name="AS_RELEASE_DATE" val="2020.11.30"/>
  <p:tag name="AS_TITLE" val="Aspose.Slides for Java"/>
  <p:tag name="AS_VERSION" val="20.11"/>
</p:tagLst>
</file>

<file path=ppt/theme/theme1.xml><?xml version="1.0" encoding="utf-8"?>
<a:theme xmlns:r="http://schemas.openxmlformats.org/officeDocument/2006/relationships" xmlns:a="http://schemas.openxmlformats.org/drawingml/2006/main" name="1">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自定义 21">
      <a:majorFont>
        <a:latin typeface="Times New Roman"/>
        <a:ea typeface="宋体"/>
        <a:cs typeface="Arial"/>
      </a:majorFont>
      <a:minorFont>
        <a:latin typeface="Times New Roman"/>
        <a:ea typeface="宋体"/>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lnDef>
      <a:spPr>
        <a:ln>
          <a:solidFill>
            <a:schemeClr val="tx1"/>
          </a:solidFill>
        </a:ln>
      </a:spPr>
      <a:bodyPr/>
      <a:lstStyle/>
      <a:style>
        <a:lnRef idx="1">
          <a:schemeClr val="accent1"/>
        </a:lnRef>
        <a:fillRef idx="0">
          <a:schemeClr val="accent1"/>
        </a:fillRef>
        <a:effectRef idx="0">
          <a:schemeClr val="accent1"/>
        </a:effectRef>
        <a:fontRef idx="minor">
          <a:schemeClr val="tx1"/>
        </a:fontRef>
      </a:style>
    </a:lnDef>
  </a:objectDefaul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vt="http://schemas.openxmlformats.org/officeDocument/2006/docPropsVTypes" xmlns="http://schemas.openxmlformats.org/officeDocument/2006/extended-properties">
  <Company>学科网</Company>
  <Paragraphs>137</Paragraphs>
  <Slides>36</Slides>
  <Notes>0</Notes>
  <TotalTime>0</TotalTime>
  <HiddenSlides>0</HiddenSlides>
  <MMClips>0</MMClips>
  <ScaleCrop>0</ScaleCrop>
  <HeadingPairs>
    <vt:vector baseType="variant" size="6">
      <vt:variant>
        <vt:lpstr>Fonts used</vt:lpstr>
      </vt:variant>
      <vt:variant>
        <vt:i4>10</vt:i4>
      </vt:variant>
      <vt:variant>
        <vt:lpstr>Theme</vt:lpstr>
      </vt:variant>
      <vt:variant>
        <vt:i4>1</vt:i4>
      </vt:variant>
      <vt:variant>
        <vt:lpstr>Slide Titles</vt:lpstr>
      </vt:variant>
      <vt:variant>
        <vt:i4>36</vt:i4>
      </vt:variant>
    </vt:vector>
  </HeadingPairs>
  <TitlesOfParts>
    <vt:vector baseType="lpstr" size="47">
      <vt:lpstr>Arial</vt:lpstr>
      <vt:lpstr>Times New Roman</vt:lpstr>
      <vt:lpstr>宋体</vt:lpstr>
      <vt:lpstr>黑体</vt:lpstr>
      <vt:lpstr>微软雅黑</vt:lpstr>
      <vt:lpstr>方正小标宋_GBK</vt:lpstr>
      <vt:lpstr>方正准圆_GBK</vt:lpstr>
      <vt:lpstr>Courier New</vt:lpstr>
      <vt:lpstr>仿宋_GB2312</vt:lpstr>
      <vt:lpstr>楷体_GB2312</vt:lpstr>
      <vt:lpstr>1</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0</LinksUpToDate>
  <SharedDoc>0</SharedDoc>
  <HyperlinksChanged>0</HyperlinksChanged>
  <Application>Aspose.Slides for Java</Application>
  <AppVersion>20.1100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dc:creator>rbm.xkw.com</dc:creator>
  <cp:revision>1</cp:revision>
  <cp:lastPrinted>2021-01-20T16:32:16.737</cp:lastPrinted>
  <dcterms:created xsi:type="dcterms:W3CDTF">2021-01-20T16:32:16Z</dcterms:created>
  <dcterms:modified xsi:type="dcterms:W3CDTF">2021-01-20T08:32:20Z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album">
    <vt:lpwstr>rbm.xkw.com</vt:lpwstr>
  </property>
  <property fmtid="{D5CDD505-2E9C-101B-9397-08002B2CF9AE}" pid="3" name="author">
    <vt:lpwstr>rbm.xkw.com</vt:lpwstr>
  </property>
  <property fmtid="{D5CDD505-2E9C-101B-9397-08002B2CF9AE}" pid="4" name="company">
    <vt:lpwstr>学科网</vt:lpwstr>
  </property>
  <property fmtid="{D5CDD505-2E9C-101B-9397-08002B2CF9AE}" pid="5" name="copyright">
    <vt:lpwstr>学科网版权所有</vt:lpwstr>
  </property>
</Properties>
</file>