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80" r:id="rId4"/>
    <p:sldId id="281" r:id="rId5"/>
    <p:sldId id="261" r:id="rId6"/>
    <p:sldId id="262" r:id="rId7"/>
    <p:sldId id="263" r:id="rId8"/>
    <p:sldId id="264" r:id="rId9"/>
    <p:sldId id="267" r:id="rId10"/>
    <p:sldId id="268" r:id="rId11"/>
    <p:sldId id="269" r:id="rId12"/>
    <p:sldId id="265" r:id="rId13"/>
    <p:sldId id="270" r:id="rId14"/>
    <p:sldId id="271" r:id="rId15"/>
    <p:sldId id="272" r:id="rId16"/>
    <p:sldId id="276" r:id="rId17"/>
    <p:sldId id="273" r:id="rId18"/>
    <p:sldId id="274" r:id="rId19"/>
    <p:sldId id="275" r:id="rId20"/>
    <p:sldId id="277" r:id="rId21"/>
    <p:sldId id="27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548"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11000"/>
            <a:lum/>
          </a:blip>
          <a:srcRect/>
          <a:stretch>
            <a:fillRect l="-30000" r="-3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video" Target="file:///C:\Users\Administrator\Desktop\&#37096;&#32534;&#20154;&#25945;&#29256;&#20061;&#24180;&#32423;&#21382;&#21490;&#19979;%20&#31532;7&#35838;%20&#36817;&#20195;&#31185;&#23398;&#19982;&#25991;&#21270;&#35838;&#20214;+&#35270;&#39057;(&#20849;21&#24352;PPT)\&#37096;&#32534;&#20154;&#25945;&#29256;&#20061;&#24180;&#32423;&#21382;&#21490;&#19979;%20%20&#31532;7&#35838;%20%20&#36817;&#20195;&#31185;&#23398;&#19982;&#25991;&#21270;%20%20&#35838;&#20214;\&#36125;&#22810;&#33452;&#12298;&#33521;&#38596;&#20132;&#21709;&#26354;&#12299;&#33410;&#36873;&#65288;&#21345;&#25289;&#25196;&#65289;_&#26631;&#28165;.mp4"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28600" y="2971800"/>
            <a:ext cx="8648521" cy="110799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66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第</a:t>
            </a:r>
            <a:r>
              <a:rPr kumimoji="0" lang="en-US" altLang="zh-CN" sz="66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7</a:t>
            </a:r>
            <a:r>
              <a:rPr kumimoji="0" lang="zh-CN" altLang="en-US" sz="66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课 近代科学与文化</a:t>
            </a:r>
            <a:endParaRPr kumimoji="0" lang="zh-CN" altLang="en-US" sz="72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ext Box 3"/>
          <p:cNvSpPr txBox="1">
            <a:spLocks noChangeArrowheads="1"/>
          </p:cNvSpPr>
          <p:nvPr/>
        </p:nvSpPr>
        <p:spPr bwMode="auto">
          <a:xfrm>
            <a:off x="3581400" y="762000"/>
            <a:ext cx="4038600" cy="3084513"/>
          </a:xfrm>
          <a:prstGeom prst="rect">
            <a:avLst/>
          </a:prstGeom>
          <a:noFill/>
          <a:ln w="9525">
            <a:solidFill>
              <a:schemeClr val="accent2"/>
            </a:solidFill>
            <a:miter lim="800000"/>
            <a:headEnd/>
            <a:tailEnd/>
          </a:ln>
          <a:effectLst/>
        </p:spPr>
        <p:txBody>
          <a:bodyPr>
            <a:spAutoFit/>
          </a:bodyPr>
          <a:lstStyle/>
          <a:p>
            <a:pPr>
              <a:spcBef>
                <a:spcPct val="50000"/>
              </a:spcBef>
            </a:pPr>
            <a:r>
              <a:rPr lang="zh-CN" altLang="en-US" sz="2800" b="1">
                <a:solidFill>
                  <a:schemeClr val="hlink"/>
                </a:solidFill>
              </a:rPr>
              <a:t>英国科学家牛顿</a:t>
            </a:r>
            <a:r>
              <a:rPr lang="zh-CN" altLang="en-US" sz="2400" b="1">
                <a:solidFill>
                  <a:schemeClr val="hlink"/>
                </a:solidFill>
              </a:rPr>
              <a:t>    </a:t>
            </a:r>
            <a:r>
              <a:rPr lang="zh-CN" altLang="en-US" sz="2400" b="1">
                <a:solidFill>
                  <a:srgbClr val="000000"/>
                </a:solidFill>
              </a:rPr>
              <a:t>（</a:t>
            </a:r>
            <a:r>
              <a:rPr lang="en-US" altLang="zh-CN" sz="2400" b="1">
                <a:solidFill>
                  <a:srgbClr val="000000"/>
                </a:solidFill>
              </a:rPr>
              <a:t>1642</a:t>
            </a:r>
            <a:r>
              <a:rPr lang="zh-CN" altLang="en-US" sz="2400" b="1">
                <a:solidFill>
                  <a:srgbClr val="000000"/>
                </a:solidFill>
              </a:rPr>
              <a:t>～</a:t>
            </a:r>
            <a:r>
              <a:rPr lang="en-US" altLang="zh-CN" sz="2400" b="1">
                <a:solidFill>
                  <a:srgbClr val="000000"/>
                </a:solidFill>
              </a:rPr>
              <a:t>1727</a:t>
            </a:r>
            <a:r>
              <a:rPr lang="zh-CN" altLang="en-US" sz="2400" b="1">
                <a:solidFill>
                  <a:srgbClr val="000000"/>
                </a:solidFill>
              </a:rPr>
              <a:t>年）</a:t>
            </a:r>
          </a:p>
          <a:p>
            <a:pPr>
              <a:spcBef>
                <a:spcPct val="50000"/>
              </a:spcBef>
            </a:pPr>
            <a:r>
              <a:rPr lang="zh-CN" altLang="en-US" sz="2400" b="1">
                <a:solidFill>
                  <a:srgbClr val="000000"/>
                </a:solidFill>
              </a:rPr>
              <a:t>主要贡献：物理学</a:t>
            </a:r>
          </a:p>
          <a:p>
            <a:pPr>
              <a:spcBef>
                <a:spcPct val="50000"/>
              </a:spcBef>
            </a:pPr>
            <a:r>
              <a:rPr lang="zh-CN" altLang="en-US" sz="2400" b="1">
                <a:solidFill>
                  <a:srgbClr val="000000"/>
                </a:solidFill>
              </a:rPr>
              <a:t>突出成就：万有引力定律</a:t>
            </a:r>
          </a:p>
          <a:p>
            <a:pPr>
              <a:spcBef>
                <a:spcPct val="50000"/>
              </a:spcBef>
            </a:pPr>
            <a:r>
              <a:rPr lang="zh-CN" altLang="en-US" sz="2400" b="1">
                <a:solidFill>
                  <a:srgbClr val="000000"/>
                </a:solidFill>
              </a:rPr>
              <a:t>                   三大运动定律</a:t>
            </a:r>
          </a:p>
          <a:p>
            <a:pPr>
              <a:spcBef>
                <a:spcPct val="50000"/>
              </a:spcBef>
            </a:pPr>
            <a:endParaRPr lang="en-US" altLang="zh-CN" sz="2400">
              <a:solidFill>
                <a:srgbClr val="000000"/>
              </a:solidFill>
            </a:endParaRPr>
          </a:p>
        </p:txBody>
      </p:sp>
      <p:pic>
        <p:nvPicPr>
          <p:cNvPr id="26634" name="Picture 10" descr="0515adf06f34763fb07ec5cf"/>
          <p:cNvPicPr>
            <a:picLocks noChangeAspect="1" noChangeArrowheads="1"/>
          </p:cNvPicPr>
          <p:nvPr/>
        </p:nvPicPr>
        <p:blipFill>
          <a:blip r:embed="rId2"/>
          <a:srcRect/>
          <a:stretch>
            <a:fillRect/>
          </a:stretch>
        </p:blipFill>
        <p:spPr bwMode="auto">
          <a:xfrm>
            <a:off x="762000" y="762000"/>
            <a:ext cx="2543175" cy="3086100"/>
          </a:xfrm>
          <a:prstGeom prst="rect">
            <a:avLst/>
          </a:prstGeom>
          <a:noFill/>
        </p:spPr>
      </p:pic>
      <p:sp>
        <p:nvSpPr>
          <p:cNvPr id="26635" name="Text Box 11"/>
          <p:cNvSpPr txBox="1">
            <a:spLocks noChangeArrowheads="1"/>
          </p:cNvSpPr>
          <p:nvPr/>
        </p:nvSpPr>
        <p:spPr bwMode="auto">
          <a:xfrm>
            <a:off x="685800" y="4038600"/>
            <a:ext cx="7772400" cy="1519238"/>
          </a:xfrm>
          <a:prstGeom prst="rect">
            <a:avLst/>
          </a:prstGeom>
          <a:noFill/>
          <a:ln w="38100">
            <a:solidFill>
              <a:schemeClr val="hlink"/>
            </a:solidFill>
            <a:prstDash val="sysDot"/>
            <a:miter lim="800000"/>
            <a:headEnd/>
            <a:tailEnd/>
          </a:ln>
          <a:effectLst/>
        </p:spPr>
        <p:txBody>
          <a:bodyPr>
            <a:spAutoFit/>
          </a:bodyPr>
          <a:lstStyle/>
          <a:p>
            <a:pPr>
              <a:lnSpc>
                <a:spcPct val="120000"/>
              </a:lnSpc>
              <a:spcBef>
                <a:spcPct val="50000"/>
              </a:spcBef>
            </a:pPr>
            <a:r>
              <a:rPr kumimoji="1" lang="en-US" altLang="zh-CN" sz="2800" b="1">
                <a:latin typeface="Times New Roman" pitchFamily="18" charset="0"/>
              </a:rPr>
              <a:t>      </a:t>
            </a:r>
            <a:r>
              <a:rPr kumimoji="1" lang="zh-CN" altLang="en-US" sz="2400" b="1">
                <a:solidFill>
                  <a:schemeClr val="tx2"/>
                </a:solidFill>
                <a:latin typeface="楷体_GB2312" pitchFamily="49" charset="-122"/>
                <a:ea typeface="楷体_GB2312" pitchFamily="49" charset="-122"/>
              </a:rPr>
              <a:t>爱因斯坦的评价</a:t>
            </a:r>
            <a:r>
              <a:rPr kumimoji="1" lang="en-US" altLang="zh-CN" sz="2400" b="1">
                <a:solidFill>
                  <a:schemeClr val="tx2"/>
                </a:solidFill>
                <a:latin typeface="楷体_GB2312" pitchFamily="49" charset="-122"/>
                <a:ea typeface="楷体_GB2312" pitchFamily="49" charset="-122"/>
              </a:rPr>
              <a:t>:</a:t>
            </a:r>
            <a:r>
              <a:rPr kumimoji="1" lang="zh-CN" altLang="en-US" sz="2400" b="1">
                <a:solidFill>
                  <a:schemeClr val="tx2"/>
                </a:solidFill>
                <a:latin typeface="楷体_GB2312" pitchFamily="49" charset="-122"/>
                <a:ea typeface="楷体_GB2312" pitchFamily="49" charset="-122"/>
              </a:rPr>
              <a:t>今天的物理学家的思想很大程度上还为牛顿的基本概念所左右。如果没有牛顿的清晰的体系，我们将不可能取得迄今为止如此众多的成就。</a:t>
            </a:r>
          </a:p>
        </p:txBody>
      </p:sp>
      <p:sp>
        <p:nvSpPr>
          <p:cNvPr id="5" name="Rectangle 1"/>
          <p:cNvSpPr>
            <a:spLocks noChangeArrowheads="1"/>
          </p:cNvSpPr>
          <p:nvPr/>
        </p:nvSpPr>
        <p:spPr bwMode="auto">
          <a:xfrm>
            <a:off x="0" y="0"/>
            <a:ext cx="2749471"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一、</a:t>
            </a:r>
            <a:r>
              <a:rPr kumimoji="0" lang="zh-CN" sz="4000" b="1"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科学家</a:t>
            </a:r>
            <a:endParaRPr kumimoji="0" lang="zh-CN" sz="5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6635"/>
                                        </p:tgtEl>
                                        <p:attrNameLst>
                                          <p:attrName>style.visibility</p:attrName>
                                        </p:attrNameLst>
                                      </p:cBhvr>
                                      <p:to>
                                        <p:strVal val="visible"/>
                                      </p:to>
                                    </p:set>
                                    <p:animEffect transition="in" filter="strips(downLeft)">
                                      <p:cBhvr>
                                        <p:cTn id="7" dur="500"/>
                                        <p:tgtEl>
                                          <p:spTgt spid="2663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627"/>
                                        </p:tgtEl>
                                        <p:attrNameLst>
                                          <p:attrName>style.visibility</p:attrName>
                                        </p:attrNameLst>
                                      </p:cBhvr>
                                      <p:to>
                                        <p:strVal val="visible"/>
                                      </p:to>
                                    </p:set>
                                    <p:animEffect transition="in" filter="blinds(horizontal)">
                                      <p:cBhvr>
                                        <p:cTn id="12" dur="500"/>
                                        <p:tgtEl>
                                          <p:spTgt spid="2662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1" nodeType="clickEffect">
                                  <p:stCondLst>
                                    <p:cond delay="0"/>
                                  </p:stCondLst>
                                  <p:childTnLst>
                                    <p:set>
                                      <p:cBhvr>
                                        <p:cTn id="16" dur="1" fill="hold">
                                          <p:stCondLst>
                                            <p:cond delay="0"/>
                                          </p:stCondLst>
                                        </p:cTn>
                                        <p:tgtEl>
                                          <p:spTgt spid="26635"/>
                                        </p:tgtEl>
                                        <p:attrNameLst>
                                          <p:attrName>style.visibility</p:attrName>
                                        </p:attrNameLst>
                                      </p:cBhvr>
                                      <p:to>
                                        <p:strVal val="visible"/>
                                      </p:to>
                                    </p:set>
                                    <p:animEffect transition="in" filter="blinds(horizontal)">
                                      <p:cBhvr>
                                        <p:cTn id="17" dur="500"/>
                                        <p:tgtEl>
                                          <p:spTgt spid="26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animBg="1"/>
      <p:bldP spid="26635" grpId="0" animBg="1"/>
      <p:bldP spid="26635"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2008111923374495"/>
          <p:cNvPicPr>
            <a:picLocks noChangeAspect="1" noChangeArrowheads="1"/>
          </p:cNvPicPr>
          <p:nvPr/>
        </p:nvPicPr>
        <p:blipFill>
          <a:blip r:embed="rId2"/>
          <a:srcRect/>
          <a:stretch>
            <a:fillRect/>
          </a:stretch>
        </p:blipFill>
        <p:spPr bwMode="auto">
          <a:xfrm>
            <a:off x="6400800" y="3429000"/>
            <a:ext cx="1765300" cy="2743200"/>
          </a:xfrm>
          <a:prstGeom prst="rect">
            <a:avLst/>
          </a:prstGeom>
          <a:noFill/>
          <a:ln w="38100" cmpd="dbl">
            <a:solidFill>
              <a:schemeClr val="accent2"/>
            </a:solidFill>
            <a:miter lim="800000"/>
            <a:headEnd/>
            <a:tailEnd/>
          </a:ln>
        </p:spPr>
      </p:pic>
      <p:sp>
        <p:nvSpPr>
          <p:cNvPr id="39943" name="Text Box 7"/>
          <p:cNvSpPr txBox="1">
            <a:spLocks noChangeArrowheads="1"/>
          </p:cNvSpPr>
          <p:nvPr/>
        </p:nvSpPr>
        <p:spPr bwMode="auto">
          <a:xfrm>
            <a:off x="914400" y="4495800"/>
            <a:ext cx="4572000" cy="1927225"/>
          </a:xfrm>
          <a:prstGeom prst="rect">
            <a:avLst/>
          </a:prstGeom>
          <a:noFill/>
          <a:ln w="9525">
            <a:solidFill>
              <a:srgbClr val="993300"/>
            </a:solidFill>
            <a:miter lim="800000"/>
            <a:headEnd/>
            <a:tailEnd/>
          </a:ln>
          <a:effectLst/>
        </p:spPr>
        <p:txBody>
          <a:bodyPr>
            <a:spAutoFit/>
          </a:bodyPr>
          <a:lstStyle/>
          <a:p>
            <a:pPr>
              <a:spcBef>
                <a:spcPct val="50000"/>
              </a:spcBef>
            </a:pPr>
            <a:r>
              <a:rPr lang="zh-CN" altLang="en-US" sz="2400" b="1">
                <a:solidFill>
                  <a:srgbClr val="003300"/>
                </a:solidFill>
              </a:rPr>
              <a:t>牛顿所说的巨人们指牛顿之前的众多科学家，正是那些科学家的不懈努力，为牛顿的发现打下了坚实的基础。这些巨人有哥白尼、开普勒、伽利略等。</a:t>
            </a:r>
          </a:p>
        </p:txBody>
      </p:sp>
      <p:sp>
        <p:nvSpPr>
          <p:cNvPr id="39945" name="WordArt 9"/>
          <p:cNvSpPr>
            <a:spLocks noChangeArrowheads="1" noChangeShapeType="1" noTextEdit="1"/>
          </p:cNvSpPr>
          <p:nvPr/>
        </p:nvSpPr>
        <p:spPr bwMode="auto">
          <a:xfrm>
            <a:off x="1371600" y="1219200"/>
            <a:ext cx="3267075" cy="1028700"/>
          </a:xfrm>
          <a:prstGeom prst="rect">
            <a:avLst/>
          </a:prstGeom>
        </p:spPr>
        <p:txBody>
          <a:bodyPr wrap="none" fromWordArt="1">
            <a:prstTxWarp prst="textSlantUp">
              <a:avLst>
                <a:gd name="adj" fmla="val 32056"/>
              </a:avLst>
            </a:prstTxWarp>
          </a:bodyPr>
          <a:lstStyle/>
          <a:p>
            <a:pPr algn="ctr"/>
            <a:r>
              <a:rPr lang="zh-CN" altLang="en-US" sz="3600" b="1" kern="1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a:ea typeface="宋体"/>
              </a:rPr>
              <a:t>成功并非偶然！</a:t>
            </a:r>
          </a:p>
        </p:txBody>
      </p:sp>
      <p:sp>
        <p:nvSpPr>
          <p:cNvPr id="39946" name="AutoShape 10"/>
          <p:cNvSpPr>
            <a:spLocks noChangeArrowheads="1"/>
          </p:cNvSpPr>
          <p:nvPr/>
        </p:nvSpPr>
        <p:spPr bwMode="auto">
          <a:xfrm>
            <a:off x="914400" y="2895600"/>
            <a:ext cx="5105400" cy="990600"/>
          </a:xfrm>
          <a:prstGeom prst="wedgeRectCallout">
            <a:avLst>
              <a:gd name="adj1" fmla="val 75468"/>
              <a:gd name="adj2" fmla="val 170194"/>
            </a:avLst>
          </a:prstGeom>
          <a:solidFill>
            <a:schemeClr val="accent1"/>
          </a:solidFill>
          <a:ln w="9525">
            <a:solidFill>
              <a:schemeClr val="tx1"/>
            </a:solidFill>
            <a:miter lim="800000"/>
            <a:headEnd/>
            <a:tailEnd/>
          </a:ln>
          <a:effectLst/>
        </p:spPr>
        <p:txBody>
          <a:bodyPr/>
          <a:lstStyle/>
          <a:p>
            <a:pPr algn="ctr"/>
            <a:r>
              <a:rPr lang="zh-CN" altLang="en-US" sz="2400" b="1"/>
              <a:t>如果我比别人看得远些，那是因为我站在巨人们的肩膀上。</a:t>
            </a:r>
          </a:p>
        </p:txBody>
      </p:sp>
      <p:pic>
        <p:nvPicPr>
          <p:cNvPr id="39948" name="Picture 12" descr="51FimHq6eyL"/>
          <p:cNvPicPr>
            <a:picLocks noChangeAspect="1" noChangeArrowheads="1"/>
          </p:cNvPicPr>
          <p:nvPr/>
        </p:nvPicPr>
        <p:blipFill>
          <a:blip r:embed="rId3"/>
          <a:srcRect/>
          <a:stretch>
            <a:fillRect/>
          </a:stretch>
        </p:blipFill>
        <p:spPr bwMode="auto">
          <a:xfrm>
            <a:off x="6324600" y="609600"/>
            <a:ext cx="1843088" cy="25527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946"/>
                                        </p:tgtEl>
                                        <p:attrNameLst>
                                          <p:attrName>style.visibility</p:attrName>
                                        </p:attrNameLst>
                                      </p:cBhvr>
                                      <p:to>
                                        <p:strVal val="visible"/>
                                      </p:to>
                                    </p:set>
                                    <p:animEffect transition="in" filter="blinds(horizontal)">
                                      <p:cBhvr>
                                        <p:cTn id="7" dur="500"/>
                                        <p:tgtEl>
                                          <p:spTgt spid="39946"/>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9943"/>
                                        </p:tgtEl>
                                        <p:attrNameLst>
                                          <p:attrName>style.visibility</p:attrName>
                                        </p:attrNameLst>
                                      </p:cBhvr>
                                      <p:to>
                                        <p:strVal val="visible"/>
                                      </p:to>
                                    </p:set>
                                    <p:anim calcmode="lin" valueType="num">
                                      <p:cBhvr>
                                        <p:cTn id="12" dur="1000" fill="hold"/>
                                        <p:tgtEl>
                                          <p:spTgt spid="39943"/>
                                        </p:tgtEl>
                                        <p:attrNameLst>
                                          <p:attrName>ppt_w</p:attrName>
                                        </p:attrNameLst>
                                      </p:cBhvr>
                                      <p:tavLst>
                                        <p:tav tm="0">
                                          <p:val>
                                            <p:strVal val="#ppt_w*0.70"/>
                                          </p:val>
                                        </p:tav>
                                        <p:tav tm="100000">
                                          <p:val>
                                            <p:strVal val="#ppt_w"/>
                                          </p:val>
                                        </p:tav>
                                      </p:tavLst>
                                    </p:anim>
                                    <p:anim calcmode="lin" valueType="num">
                                      <p:cBhvr>
                                        <p:cTn id="13" dur="1000" fill="hold"/>
                                        <p:tgtEl>
                                          <p:spTgt spid="39943"/>
                                        </p:tgtEl>
                                        <p:attrNameLst>
                                          <p:attrName>ppt_h</p:attrName>
                                        </p:attrNameLst>
                                      </p:cBhvr>
                                      <p:tavLst>
                                        <p:tav tm="0">
                                          <p:val>
                                            <p:strVal val="#ppt_h"/>
                                          </p:val>
                                        </p:tav>
                                        <p:tav tm="100000">
                                          <p:val>
                                            <p:strVal val="#ppt_h"/>
                                          </p:val>
                                        </p:tav>
                                      </p:tavLst>
                                    </p:anim>
                                    <p:animEffect transition="in" filter="fade">
                                      <p:cBhvr>
                                        <p:cTn id="14" dur="1000"/>
                                        <p:tgtEl>
                                          <p:spTgt spid="399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3" grpId="0" animBg="1"/>
      <p:bldP spid="3994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685800" y="762000"/>
            <a:ext cx="8153400" cy="2782888"/>
          </a:xfrm>
          <a:prstGeom prst="rect">
            <a:avLst/>
          </a:prstGeom>
          <a:noFill/>
          <a:ln w="9525">
            <a:solidFill>
              <a:srgbClr val="993300"/>
            </a:solidFill>
            <a:miter lim="800000"/>
            <a:headEnd/>
            <a:tailEnd/>
          </a:ln>
          <a:effectLst/>
        </p:spPr>
        <p:txBody>
          <a:bodyPr>
            <a:spAutoFit/>
          </a:bodyPr>
          <a:lstStyle/>
          <a:p>
            <a:pPr>
              <a:spcBef>
                <a:spcPct val="50000"/>
              </a:spcBef>
            </a:pPr>
            <a:r>
              <a:rPr lang="en-US" altLang="zh-CN" sz="3200" b="1">
                <a:solidFill>
                  <a:srgbClr val="000000"/>
                </a:solidFill>
              </a:rPr>
              <a:t>1687</a:t>
            </a:r>
            <a:r>
              <a:rPr lang="zh-CN" altLang="en-US" sz="3200" b="1">
                <a:solidFill>
                  <a:srgbClr val="000000"/>
                </a:solidFill>
              </a:rPr>
              <a:t>年，牛顿</a:t>
            </a:r>
            <a:r>
              <a:rPr lang="en-US" altLang="zh-CN" sz="3200" b="1">
                <a:solidFill>
                  <a:srgbClr val="000000"/>
                </a:solidFill>
              </a:rPr>
              <a:t>《</a:t>
            </a:r>
            <a:r>
              <a:rPr lang="zh-CN" altLang="en-US" sz="3200" b="1">
                <a:solidFill>
                  <a:srgbClr val="000000"/>
                </a:solidFill>
              </a:rPr>
              <a:t>自然哲学的数学原理</a:t>
            </a:r>
            <a:r>
              <a:rPr lang="en-US" altLang="zh-CN" sz="3200" b="1">
                <a:solidFill>
                  <a:srgbClr val="000000"/>
                </a:solidFill>
              </a:rPr>
              <a:t>》</a:t>
            </a:r>
            <a:r>
              <a:rPr lang="zh-CN" altLang="en-US" sz="3200" b="1">
                <a:solidFill>
                  <a:srgbClr val="000000"/>
                </a:solidFill>
              </a:rPr>
              <a:t>一书出版，全面阐述了他所发现的关于宇宙间物体运动和相互作用力的规律。</a:t>
            </a:r>
          </a:p>
          <a:p>
            <a:pPr>
              <a:spcBef>
                <a:spcPct val="50000"/>
              </a:spcBef>
            </a:pPr>
            <a:r>
              <a:rPr lang="zh-CN" altLang="en-US" sz="3200" b="1">
                <a:solidFill>
                  <a:srgbClr val="000000"/>
                </a:solidFill>
              </a:rPr>
              <a:t>有人把</a:t>
            </a:r>
            <a:r>
              <a:rPr lang="en-US" altLang="zh-CN" sz="3200" b="1">
                <a:solidFill>
                  <a:srgbClr val="000000"/>
                </a:solidFill>
              </a:rPr>
              <a:t>1687</a:t>
            </a:r>
            <a:r>
              <a:rPr lang="zh-CN" altLang="en-US" sz="3200" b="1">
                <a:solidFill>
                  <a:srgbClr val="000000"/>
                </a:solidFill>
              </a:rPr>
              <a:t>年牛顿</a:t>
            </a:r>
            <a:r>
              <a:rPr lang="en-US" altLang="zh-CN" sz="3200" b="1">
                <a:solidFill>
                  <a:srgbClr val="000000"/>
                </a:solidFill>
              </a:rPr>
              <a:t>《</a:t>
            </a:r>
            <a:r>
              <a:rPr lang="zh-CN" altLang="en-US" sz="3200" b="1">
                <a:solidFill>
                  <a:srgbClr val="000000"/>
                </a:solidFill>
              </a:rPr>
              <a:t>自然哲学的数学原理</a:t>
            </a:r>
            <a:r>
              <a:rPr lang="en-US" altLang="zh-CN" sz="3200" b="1">
                <a:solidFill>
                  <a:srgbClr val="000000"/>
                </a:solidFill>
              </a:rPr>
              <a:t>》</a:t>
            </a:r>
            <a:r>
              <a:rPr lang="zh-CN" altLang="en-US" sz="3200" b="1">
                <a:solidFill>
                  <a:srgbClr val="000000"/>
                </a:solidFill>
              </a:rPr>
              <a:t>一书出版，作为近代科学诞生之年。</a:t>
            </a:r>
          </a:p>
        </p:txBody>
      </p:sp>
      <p:pic>
        <p:nvPicPr>
          <p:cNvPr id="13317" name="Picture 5" descr="纪念牛顿的“苹果邮票”"/>
          <p:cNvPicPr>
            <a:picLocks noChangeAspect="1" noChangeArrowheads="1"/>
          </p:cNvPicPr>
          <p:nvPr/>
        </p:nvPicPr>
        <p:blipFill>
          <a:blip r:embed="rId2"/>
          <a:srcRect/>
          <a:stretch>
            <a:fillRect/>
          </a:stretch>
        </p:blipFill>
        <p:spPr bwMode="auto">
          <a:xfrm>
            <a:off x="6934200" y="3657600"/>
            <a:ext cx="1671638" cy="2209800"/>
          </a:xfrm>
          <a:prstGeom prst="rect">
            <a:avLst/>
          </a:prstGeom>
          <a:noFill/>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318263" cy="769441"/>
          </a:xfrm>
          <a:prstGeom prst="rect">
            <a:avLst/>
          </a:prstGeom>
          <a:noFill/>
        </p:spPr>
        <p:txBody>
          <a:bodyPr wrap="none" lIns="91440" tIns="45720" rIns="91440" bIns="45720">
            <a:spAutoFit/>
          </a:bodyPr>
          <a:lstStyle/>
          <a:p>
            <a:pPr algn="ctr"/>
            <a:r>
              <a:rPr lang="en-US" altLang="zh-CN"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2.</a:t>
            </a: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达尔文</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3" name="图片 2"/>
          <p:cNvPicPr/>
          <p:nvPr/>
        </p:nvPicPr>
        <p:blipFill>
          <a:blip r:embed="rId2" cstate="print"/>
          <a:srcRect/>
          <a:stretch>
            <a:fillRect/>
          </a:stretch>
        </p:blipFill>
        <p:spPr bwMode="auto">
          <a:xfrm>
            <a:off x="6019800" y="762000"/>
            <a:ext cx="2486025" cy="2819400"/>
          </a:xfrm>
          <a:prstGeom prst="rect">
            <a:avLst/>
          </a:prstGeom>
          <a:noFill/>
          <a:ln w="9525">
            <a:noFill/>
            <a:miter lim="800000"/>
            <a:headEnd/>
            <a:tailEnd/>
          </a:ln>
        </p:spPr>
      </p:pic>
      <p:sp>
        <p:nvSpPr>
          <p:cNvPr id="14337" name="Rectangle 1"/>
          <p:cNvSpPr>
            <a:spLocks noChangeArrowheads="1"/>
          </p:cNvSpPr>
          <p:nvPr/>
        </p:nvSpPr>
        <p:spPr bwMode="auto">
          <a:xfrm>
            <a:off x="0" y="1371600"/>
            <a:ext cx="8305800"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altLang="zh-CN" sz="4000" b="1"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a:t>
            </a:r>
            <a:r>
              <a:rPr kumimoji="0" lang="zh-CN" sz="4000" b="1"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人物扫描</a:t>
            </a:r>
            <a:endParaRPr lang="en-US" altLang="zh-CN" sz="3600" b="1" dirty="0" smtClean="0">
              <a:latin typeface="Calibri" pitchFamily="34" charset="0"/>
              <a:ea typeface="宋体" pitchFamily="2" charset="-122"/>
              <a:cs typeface="楷体" pitchFamily="49" charset="-122"/>
            </a:endParaRPr>
          </a:p>
          <a:p>
            <a:pPr marL="0" marR="0" lvl="0" algn="l" defTabSz="914400" rtl="0" eaLnBrk="0" fontAlgn="base" latinLnBrk="0" hangingPunct="0">
              <a:lnSpc>
                <a:spcPct val="100000"/>
              </a:lnSpc>
              <a:spcBef>
                <a:spcPct val="0"/>
              </a:spcBef>
              <a:spcAft>
                <a:spcPct val="0"/>
              </a:spcAft>
              <a:buClrTx/>
              <a:buSzTx/>
              <a:buFontTx/>
              <a:buNone/>
              <a:tabLst/>
            </a:pPr>
            <a:r>
              <a:rPr kumimoji="0" lang="zh-CN"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达尔文</a:t>
            </a:r>
            <a:r>
              <a:rPr kumimoji="0" lang="en-US" altLang="zh-CN"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22</a:t>
            </a:r>
            <a:r>
              <a:rPr kumimoji="0" lang="zh-CN" altLang="en-US"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岁时，受</a:t>
            </a:r>
            <a:r>
              <a:rPr kumimoji="0" lang="zh-CN" altLang="en-US" sz="3600" b="1" i="0" u="none" strike="noStrike" cap="none" normalizeH="0" baseline="0" dirty="0" smtClean="0">
                <a:ln>
                  <a:noFill/>
                </a:ln>
                <a:solidFill>
                  <a:schemeClr val="tx1"/>
                </a:solidFill>
                <a:effectLst/>
                <a:latin typeface="Arial"/>
                <a:ea typeface="宋体" pitchFamily="2" charset="-122"/>
                <a:cs typeface="楷体" pitchFamily="49" charset="-122"/>
              </a:rPr>
              <a:t>“</a:t>
            </a:r>
            <a:r>
              <a:rPr kumimoji="0" lang="zh-CN" altLang="en-US"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小猎犬</a:t>
            </a:r>
            <a:endParaRPr kumimoji="0" lang="en-US" altLang="zh-CN"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endParaRPr>
          </a:p>
          <a:p>
            <a:pPr marL="0" marR="0" lvl="0" algn="l" defTabSz="914400" rtl="0" eaLnBrk="0" fontAlgn="base" latinLnBrk="0" hangingPunct="0">
              <a:lnSpc>
                <a:spcPct val="100000"/>
              </a:lnSpc>
              <a:spcBef>
                <a:spcPct val="0"/>
              </a:spcBef>
              <a:spcAft>
                <a:spcPct val="0"/>
              </a:spcAft>
              <a:buClrTx/>
              <a:buSzTx/>
              <a:buFontTx/>
              <a:buNone/>
              <a:tabLst/>
            </a:pPr>
            <a:r>
              <a:rPr kumimoji="0" lang="zh-CN" altLang="en-US"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号</a:t>
            </a:r>
            <a:r>
              <a:rPr kumimoji="0" lang="zh-CN" altLang="en-US" sz="3600" b="1" i="0" u="none" strike="noStrike" cap="none" normalizeH="0" baseline="0" dirty="0" smtClean="0">
                <a:ln>
                  <a:noFill/>
                </a:ln>
                <a:solidFill>
                  <a:schemeClr val="tx1"/>
                </a:solidFill>
                <a:effectLst/>
                <a:latin typeface="Arial"/>
                <a:ea typeface="宋体" pitchFamily="2" charset="-122"/>
                <a:cs typeface="楷体" pitchFamily="49" charset="-122"/>
              </a:rPr>
              <a:t>”</a:t>
            </a:r>
            <a:r>
              <a:rPr kumimoji="0" lang="zh-CN" altLang="en-US"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船长的邀请，以博物学</a:t>
            </a:r>
            <a:endParaRPr kumimoji="0" lang="en-US" altLang="zh-CN"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endParaRPr>
          </a:p>
          <a:p>
            <a:pPr marL="0" marR="0" lvl="0" algn="l" defTabSz="914400" rtl="0" eaLnBrk="0" fontAlgn="base" latinLnBrk="0" hangingPunct="0">
              <a:lnSpc>
                <a:spcPct val="100000"/>
              </a:lnSpc>
              <a:spcBef>
                <a:spcPct val="0"/>
              </a:spcBef>
              <a:spcAft>
                <a:spcPct val="0"/>
              </a:spcAft>
              <a:buClrTx/>
              <a:buSzTx/>
              <a:buFontTx/>
              <a:buNone/>
              <a:tabLst/>
            </a:pPr>
            <a:r>
              <a:rPr kumimoji="0" lang="zh-CN" altLang="en-US"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家的身份随船进行了长达</a:t>
            </a:r>
            <a:r>
              <a:rPr kumimoji="0" lang="en-US" altLang="zh-CN"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5</a:t>
            </a:r>
          </a:p>
          <a:p>
            <a:pPr marL="0" marR="0" lvl="0" algn="l" defTabSz="914400" rtl="0" eaLnBrk="0" fontAlgn="base" latinLnBrk="0" hangingPunct="0">
              <a:lnSpc>
                <a:spcPct val="100000"/>
              </a:lnSpc>
              <a:spcBef>
                <a:spcPct val="0"/>
              </a:spcBef>
              <a:spcAft>
                <a:spcPct val="0"/>
              </a:spcAft>
              <a:buClrTx/>
              <a:buSzTx/>
              <a:buFontTx/>
              <a:buNone/>
              <a:tabLst/>
            </a:pPr>
            <a:r>
              <a:rPr kumimoji="0" lang="zh-CN" altLang="en-US"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年的环球航行。船长本来希</a:t>
            </a:r>
            <a:endParaRPr kumimoji="0" lang="en-US" altLang="zh-CN"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endParaRPr>
          </a:p>
          <a:p>
            <a:pPr marL="0" marR="0" lvl="0" algn="l" defTabSz="914400" rtl="0" eaLnBrk="0" fontAlgn="base" latinLnBrk="0" hangingPunct="0">
              <a:lnSpc>
                <a:spcPct val="100000"/>
              </a:lnSpc>
              <a:spcBef>
                <a:spcPct val="0"/>
              </a:spcBef>
              <a:spcAft>
                <a:spcPct val="0"/>
              </a:spcAft>
              <a:buClrTx/>
              <a:buSzTx/>
              <a:buFontTx/>
              <a:buNone/>
              <a:tabLst/>
            </a:pPr>
            <a:r>
              <a:rPr kumimoji="0" lang="zh-CN" altLang="en-US"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望他能够找到科学证据来验证</a:t>
            </a:r>
            <a:r>
              <a:rPr kumimoji="0" lang="en-US" altLang="zh-CN"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a:t>
            </a:r>
            <a:r>
              <a:rPr kumimoji="0" lang="zh-CN" altLang="en-US"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圣经</a:t>
            </a:r>
            <a:r>
              <a:rPr kumimoji="0" lang="en-US" altLang="zh-CN"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a:t>
            </a:r>
            <a:r>
              <a:rPr kumimoji="0" lang="zh-CN" altLang="en-US" sz="36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的记载，没想到旅行结束后，达尔文却得出了相反的结论。</a:t>
            </a:r>
            <a:endParaRPr kumimoji="0" lang="zh-CN" altLang="en-US" sz="66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4358886" cy="923330"/>
          </a:xfrm>
          <a:prstGeom prst="rect">
            <a:avLst/>
          </a:prstGeom>
          <a:noFill/>
        </p:spPr>
        <p:txBody>
          <a:bodyPr wrap="none" lIns="91440" tIns="45720" rIns="91440" bIns="45720">
            <a:spAutoFit/>
          </a:bodyPr>
          <a:lstStyle/>
          <a:p>
            <a:pPr algn="ctr"/>
            <a:r>
              <a:rPr lang="en-US" altLang="zh-CN"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r>
              <a:rPr lang="zh-CN" alt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物种起源</a:t>
            </a:r>
            <a:r>
              <a:rPr lang="en-US" altLang="zh-CN"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endPar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矩形 2"/>
          <p:cNvSpPr/>
          <p:nvPr/>
        </p:nvSpPr>
        <p:spPr>
          <a:xfrm>
            <a:off x="271708" y="1828800"/>
            <a:ext cx="1728357" cy="707886"/>
          </a:xfrm>
          <a:prstGeom prst="rect">
            <a:avLst/>
          </a:prstGeom>
          <a:noFill/>
        </p:spPr>
        <p:txBody>
          <a:bodyPr wrap="none" lIns="91440" tIns="45720" rIns="91440" bIns="45720">
            <a:spAutoFit/>
          </a:bodyPr>
          <a:lstStyle/>
          <a:p>
            <a:pPr algn="ctr"/>
            <a:r>
              <a:rPr lang="zh-CN" altLang="en-US" sz="40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发表：</a:t>
            </a:r>
            <a:endParaRPr lang="zh-CN" altLang="en-US"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 name="矩形 3"/>
          <p:cNvSpPr/>
          <p:nvPr/>
        </p:nvSpPr>
        <p:spPr>
          <a:xfrm>
            <a:off x="304800" y="4495800"/>
            <a:ext cx="8305800" cy="1938992"/>
          </a:xfrm>
          <a:prstGeom prst="rect">
            <a:avLst/>
          </a:prstGeom>
          <a:noFill/>
        </p:spPr>
        <p:txBody>
          <a:bodyPr wrap="square" lIns="91440" tIns="45720" rIns="91440" bIns="45720">
            <a:spAutoFit/>
          </a:bodyPr>
          <a:lstStyle/>
          <a:p>
            <a:r>
              <a:rPr lang="zh-CN" altLang="zh-CN" sz="4000" dirty="0" smtClean="0"/>
              <a:t>问题思考</a:t>
            </a:r>
            <a:r>
              <a:rPr lang="zh-CN" altLang="en-US" sz="4000" dirty="0" smtClean="0"/>
              <a:t>：</a:t>
            </a:r>
            <a:endParaRPr lang="zh-CN" altLang="zh-CN" sz="4000" dirty="0" smtClean="0"/>
          </a:p>
          <a:p>
            <a:r>
              <a:rPr lang="zh-CN" altLang="zh-CN" sz="4000" dirty="0" smtClean="0"/>
              <a:t>达尔文在《物种起源》中提出的主要观点是什么？</a:t>
            </a:r>
            <a:endParaRPr lang="zh-CN" altLang="zh-CN" sz="4000" dirty="0"/>
          </a:p>
        </p:txBody>
      </p:sp>
      <p:sp>
        <p:nvSpPr>
          <p:cNvPr id="5" name="矩形 4"/>
          <p:cNvSpPr/>
          <p:nvPr/>
        </p:nvSpPr>
        <p:spPr>
          <a:xfrm>
            <a:off x="685800" y="2514600"/>
            <a:ext cx="5867400" cy="1323439"/>
          </a:xfrm>
          <a:prstGeom prst="rect">
            <a:avLst/>
          </a:prstGeom>
        </p:spPr>
        <p:txBody>
          <a:bodyPr wrap="square">
            <a:spAutoFit/>
          </a:bodyPr>
          <a:lstStyle/>
          <a:p>
            <a:r>
              <a:rPr lang="en-US" altLang="zh-CN" sz="4000" b="1" dirty="0" smtClean="0"/>
              <a:t>1859</a:t>
            </a:r>
            <a:r>
              <a:rPr lang="zh-CN" altLang="zh-CN" sz="4000" b="1" dirty="0" smtClean="0"/>
              <a:t>年，英国生物学家达尔文出版了《物种起源》</a:t>
            </a:r>
            <a:endParaRPr lang="zh-CN" altLang="en-US" sz="4000" b="1" dirty="0"/>
          </a:p>
        </p:txBody>
      </p:sp>
      <p:pic>
        <p:nvPicPr>
          <p:cNvPr id="22530" name="Picture 2" descr="https://i02picsos.sogoucdn.com/568b6c26d29576cb"/>
          <p:cNvPicPr>
            <a:picLocks noChangeAspect="1" noChangeArrowheads="1"/>
          </p:cNvPicPr>
          <p:nvPr/>
        </p:nvPicPr>
        <p:blipFill>
          <a:blip r:embed="rId2" cstate="print"/>
          <a:srcRect/>
          <a:stretch>
            <a:fillRect/>
          </a:stretch>
        </p:blipFill>
        <p:spPr bwMode="auto">
          <a:xfrm>
            <a:off x="6715125" y="609600"/>
            <a:ext cx="2428875" cy="24288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04800"/>
            <a:ext cx="9144000" cy="3416320"/>
          </a:xfrm>
          <a:prstGeom prst="rect">
            <a:avLst/>
          </a:prstGeom>
        </p:spPr>
        <p:txBody>
          <a:bodyPr wrap="square">
            <a:spAutoFit/>
          </a:bodyPr>
          <a:lstStyle/>
          <a:p>
            <a:r>
              <a:rPr lang="zh-CN" altLang="zh-CN" sz="3600" b="1" dirty="0" smtClean="0"/>
              <a:t>他提出了“进化论”的观点，指出：物种都处于不断变化之中，经历了由低级到高级、从简单到复杂的演变过程；生物的发展和进化不是由神的意志或生物本身的欲望决定的，而是遗传变异、生存斗争和自然选择的结果；人类也是进化来的，不是上帝创造的。</a:t>
            </a:r>
            <a:endParaRPr lang="zh-CN" altLang="en-US" sz="3600" b="1" dirty="0"/>
          </a:p>
        </p:txBody>
      </p:sp>
      <p:sp>
        <p:nvSpPr>
          <p:cNvPr id="21505" name="Rectangle 1"/>
          <p:cNvSpPr>
            <a:spLocks noChangeArrowheads="1"/>
          </p:cNvSpPr>
          <p:nvPr/>
        </p:nvSpPr>
        <p:spPr bwMode="auto">
          <a:xfrm>
            <a:off x="0" y="4311134"/>
            <a:ext cx="9144000" cy="1938992"/>
          </a:xfrm>
          <a:prstGeom prst="rect">
            <a:avLst/>
          </a:prstGeom>
          <a:solidFill>
            <a:srgbClr val="FF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l" defTabSz="914400" rtl="0" eaLnBrk="1" fontAlgn="base" latinLnBrk="0" hangingPunct="1">
              <a:lnSpc>
                <a:spcPct val="100000"/>
              </a:lnSpc>
              <a:spcBef>
                <a:spcPct val="0"/>
              </a:spcBef>
              <a:spcAft>
                <a:spcPct val="0"/>
              </a:spcAft>
              <a:buClrTx/>
              <a:buSzTx/>
              <a:buFontTx/>
              <a:buNone/>
              <a:tabLst/>
            </a:pPr>
            <a:r>
              <a:rPr kumimoji="0" lang="zh-CN" altLang="zh-CN" sz="4000" b="1" i="0" u="none" strike="noStrike" cap="none" normalizeH="0" baseline="0" dirty="0" smtClean="0">
                <a:ln>
                  <a:noFill/>
                </a:ln>
                <a:solidFill>
                  <a:srgbClr val="FFFF00"/>
                </a:solidFill>
                <a:effectLst/>
                <a:latin typeface="Calibri" pitchFamily="34" charset="0"/>
                <a:ea typeface="宋体" pitchFamily="2" charset="-122"/>
                <a:cs typeface="宋体" pitchFamily="2" charset="-122"/>
              </a:rPr>
              <a:t>《</a:t>
            </a:r>
            <a:r>
              <a:rPr kumimoji="0" lang="zh-CN" sz="4000" b="1" i="0" u="none" strike="noStrike" cap="none" normalizeH="0" baseline="0" dirty="0" smtClean="0">
                <a:ln>
                  <a:noFill/>
                </a:ln>
                <a:solidFill>
                  <a:srgbClr val="FFFF00"/>
                </a:solidFill>
                <a:effectLst/>
                <a:latin typeface="Calibri" pitchFamily="34" charset="0"/>
                <a:ea typeface="宋体" pitchFamily="2" charset="-122"/>
                <a:cs typeface="宋体" pitchFamily="2" charset="-122"/>
              </a:rPr>
              <a:t>物种起源</a:t>
            </a:r>
            <a:r>
              <a:rPr kumimoji="0" lang="zh-CN" altLang="zh-CN" sz="4000" b="1" i="0" u="none" strike="noStrike" cap="none" normalizeH="0" baseline="0" dirty="0" smtClean="0">
                <a:ln>
                  <a:noFill/>
                </a:ln>
                <a:solidFill>
                  <a:srgbClr val="FFFF00"/>
                </a:solidFill>
                <a:effectLst/>
                <a:latin typeface="Calibri" pitchFamily="34" charset="0"/>
                <a:ea typeface="宋体" pitchFamily="2" charset="-122"/>
                <a:cs typeface="宋体" pitchFamily="2" charset="-122"/>
              </a:rPr>
              <a:t>》</a:t>
            </a:r>
            <a:r>
              <a:rPr kumimoji="0" lang="zh-CN" sz="4000" b="1" i="0" u="none" strike="noStrike" cap="none" normalizeH="0" baseline="0" dirty="0" smtClean="0">
                <a:ln>
                  <a:noFill/>
                </a:ln>
                <a:solidFill>
                  <a:srgbClr val="FFFF00"/>
                </a:solidFill>
                <a:effectLst/>
                <a:latin typeface="Calibri" pitchFamily="34" charset="0"/>
                <a:ea typeface="宋体" pitchFamily="2" charset="-122"/>
                <a:cs typeface="宋体" pitchFamily="2" charset="-122"/>
              </a:rPr>
              <a:t>的出版，打破了千百年来</a:t>
            </a:r>
            <a:r>
              <a:rPr kumimoji="0" lang="zh-CN" sz="4000" b="1" i="0" u="none" strike="noStrike" cap="none" normalizeH="0" baseline="0" dirty="0" smtClean="0">
                <a:ln>
                  <a:noFill/>
                </a:ln>
                <a:solidFill>
                  <a:srgbClr val="FFFF00"/>
                </a:solidFill>
                <a:effectLst/>
                <a:latin typeface="Arial"/>
                <a:ea typeface="宋体" pitchFamily="2" charset="-122"/>
                <a:cs typeface="宋体" pitchFamily="2" charset="-122"/>
              </a:rPr>
              <a:t>“</a:t>
            </a:r>
            <a:r>
              <a:rPr kumimoji="0" lang="zh-CN" sz="4000" b="1" i="0" u="none" strike="noStrike" cap="none" normalizeH="0" baseline="0" dirty="0" smtClean="0">
                <a:ln>
                  <a:noFill/>
                </a:ln>
                <a:solidFill>
                  <a:srgbClr val="FFFF00"/>
                </a:solidFill>
                <a:effectLst/>
                <a:latin typeface="Calibri" pitchFamily="34" charset="0"/>
                <a:ea typeface="宋体" pitchFamily="2" charset="-122"/>
                <a:cs typeface="宋体" pitchFamily="2" charset="-122"/>
              </a:rPr>
              <a:t>上帝创造万物</a:t>
            </a:r>
            <a:r>
              <a:rPr kumimoji="0" lang="zh-CN" sz="4000" b="1" i="0" u="none" strike="noStrike" cap="none" normalizeH="0" baseline="0" dirty="0" smtClean="0">
                <a:ln>
                  <a:noFill/>
                </a:ln>
                <a:solidFill>
                  <a:srgbClr val="FFFF00"/>
                </a:solidFill>
                <a:effectLst/>
                <a:latin typeface="Arial"/>
                <a:ea typeface="宋体" pitchFamily="2" charset="-122"/>
                <a:cs typeface="宋体" pitchFamily="2" charset="-122"/>
              </a:rPr>
              <a:t>”</a:t>
            </a:r>
            <a:r>
              <a:rPr kumimoji="0" lang="zh-CN" sz="4000" b="1" i="0" u="none" strike="noStrike" cap="none" normalizeH="0" baseline="0" dirty="0" smtClean="0">
                <a:ln>
                  <a:noFill/>
                </a:ln>
                <a:solidFill>
                  <a:srgbClr val="FFFF00"/>
                </a:solidFill>
                <a:effectLst/>
                <a:latin typeface="Calibri" pitchFamily="34" charset="0"/>
                <a:ea typeface="宋体" pitchFamily="2" charset="-122"/>
                <a:cs typeface="宋体" pitchFamily="2" charset="-122"/>
              </a:rPr>
              <a:t>的神创论，是生物科学的一次伟大革命。</a:t>
            </a:r>
            <a:r>
              <a:rPr kumimoji="0" lang="zh-CN" altLang="en-US" sz="4000" b="1" i="0" u="none" strike="noStrike" cap="none" normalizeH="0" baseline="0" dirty="0" smtClean="0">
                <a:ln>
                  <a:noFill/>
                </a:ln>
                <a:solidFill>
                  <a:srgbClr val="FFFF00"/>
                </a:solidFill>
                <a:effectLst/>
                <a:latin typeface="Calibri" pitchFamily="34" charset="0"/>
                <a:ea typeface="宋体" pitchFamily="2" charset="-122"/>
                <a:cs typeface="宋体" pitchFamily="2" charset="-122"/>
              </a:rPr>
              <a:t>（</a:t>
            </a:r>
            <a:r>
              <a:rPr lang="zh-CN" altLang="en-US" sz="4000" b="1" dirty="0" smtClean="0">
                <a:solidFill>
                  <a:srgbClr val="FFFF00"/>
                </a:solidFill>
                <a:latin typeface="Calibri" pitchFamily="34" charset="0"/>
                <a:ea typeface="宋体" pitchFamily="2" charset="-122"/>
                <a:cs typeface="宋体" pitchFamily="2" charset="-122"/>
              </a:rPr>
              <a:t>影响</a:t>
            </a:r>
            <a:r>
              <a:rPr kumimoji="0" lang="zh-CN" altLang="en-US" sz="4000" b="1" i="0" u="none" strike="noStrike" cap="none" normalizeH="0" baseline="0" dirty="0" smtClean="0">
                <a:ln>
                  <a:noFill/>
                </a:ln>
                <a:solidFill>
                  <a:srgbClr val="FFFF00"/>
                </a:solidFill>
                <a:effectLst/>
                <a:latin typeface="Calibri" pitchFamily="34" charset="0"/>
                <a:ea typeface="宋体" pitchFamily="2" charset="-122"/>
                <a:cs typeface="宋体" pitchFamily="2" charset="-122"/>
              </a:rPr>
              <a:t>）</a:t>
            </a:r>
            <a:endParaRPr kumimoji="0" lang="zh-CN" sz="7200" b="1" i="0" u="none" strike="noStrike" cap="none" normalizeH="0" baseline="0" dirty="0" smtClean="0">
              <a:ln>
                <a:noFill/>
              </a:ln>
              <a:solidFill>
                <a:srgbClr val="FFFF00"/>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1505"/>
                                        </p:tgtEl>
                                        <p:attrNameLst>
                                          <p:attrName>style.visibility</p:attrName>
                                        </p:attrNameLst>
                                      </p:cBhvr>
                                      <p:to>
                                        <p:strVal val="visible"/>
                                      </p:to>
                                    </p:set>
                                    <p:animEffect transition="in" filter="checkerboard(across)">
                                      <p:cBhvr>
                                        <p:cTn id="7" dur="500"/>
                                        <p:tgtEl>
                                          <p:spTgt spid="215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0" y="228600"/>
            <a:ext cx="2954655"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3600" b="1" i="0" u="none" strike="noStrike" cap="none" normalizeH="0" baseline="0" dirty="0" smtClean="0">
                <a:ln>
                  <a:noFill/>
                </a:ln>
                <a:solidFill>
                  <a:schemeClr val="tx1"/>
                </a:solidFill>
                <a:effectLst/>
                <a:latin typeface="Calibri" pitchFamily="34" charset="0"/>
                <a:ea typeface="宋体" pitchFamily="2" charset="-122"/>
                <a:cs typeface="黑体" pitchFamily="49" charset="-122"/>
              </a:rPr>
              <a:t>二、</a:t>
            </a:r>
            <a:r>
              <a:rPr kumimoji="0" lang="zh-CN" sz="3600" b="1" i="0" u="none" strike="noStrike" cap="none" normalizeH="0" baseline="0" dirty="0" smtClean="0">
                <a:ln>
                  <a:noFill/>
                </a:ln>
                <a:solidFill>
                  <a:schemeClr val="tx1"/>
                </a:solidFill>
                <a:effectLst/>
                <a:latin typeface="Calibri" pitchFamily="34" charset="0"/>
                <a:ea typeface="宋体" pitchFamily="2" charset="-122"/>
                <a:cs typeface="黑体" pitchFamily="49" charset="-122"/>
              </a:rPr>
              <a:t>文学巨匠</a:t>
            </a:r>
            <a:endParaRPr kumimoji="0" lang="zh-CN" sz="4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3" name="矩形 2"/>
          <p:cNvSpPr/>
          <p:nvPr/>
        </p:nvSpPr>
        <p:spPr>
          <a:xfrm>
            <a:off x="0" y="1295400"/>
            <a:ext cx="2884123" cy="769441"/>
          </a:xfrm>
          <a:prstGeom prst="rect">
            <a:avLst/>
          </a:prstGeom>
          <a:noFill/>
        </p:spPr>
        <p:txBody>
          <a:bodyPr wrap="none" lIns="91440" tIns="45720" rIns="91440" bIns="45720">
            <a:spAutoFit/>
          </a:bodyPr>
          <a:lstStyle/>
          <a:p>
            <a:pPr algn="ctr"/>
            <a:r>
              <a:rPr lang="en-US" altLang="zh-CN"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1.</a:t>
            </a: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巴尔扎克</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20483" name="Picture 3" descr="https://i02piccdn.sogoucdn.com/8207d0d121bcca6f"/>
          <p:cNvPicPr>
            <a:picLocks noChangeAspect="1" noChangeArrowheads="1"/>
          </p:cNvPicPr>
          <p:nvPr/>
        </p:nvPicPr>
        <p:blipFill>
          <a:blip r:embed="rId2" cstate="print"/>
          <a:srcRect/>
          <a:stretch>
            <a:fillRect/>
          </a:stretch>
        </p:blipFill>
        <p:spPr bwMode="auto">
          <a:xfrm>
            <a:off x="4649711" y="0"/>
            <a:ext cx="4494289" cy="2819400"/>
          </a:xfrm>
          <a:prstGeom prst="rect">
            <a:avLst/>
          </a:prstGeom>
          <a:noFill/>
        </p:spPr>
      </p:pic>
      <p:sp>
        <p:nvSpPr>
          <p:cNvPr id="5" name="矩形 4"/>
          <p:cNvSpPr/>
          <p:nvPr/>
        </p:nvSpPr>
        <p:spPr>
          <a:xfrm>
            <a:off x="0" y="3318570"/>
            <a:ext cx="9144000" cy="3539430"/>
          </a:xfrm>
          <a:prstGeom prst="rect">
            <a:avLst/>
          </a:prstGeom>
        </p:spPr>
        <p:txBody>
          <a:bodyPr wrap="square">
            <a:spAutoFit/>
          </a:bodyPr>
          <a:lstStyle/>
          <a:p>
            <a:r>
              <a:rPr lang="zh-CN" altLang="zh-CN" sz="3200" b="1" dirty="0" smtClean="0"/>
              <a:t>巴尔扎克（</a:t>
            </a:r>
            <a:r>
              <a:rPr lang="en-US" altLang="zh-CN" sz="3200" b="1" dirty="0" smtClean="0"/>
              <a:t>1799-1850</a:t>
            </a:r>
            <a:r>
              <a:rPr lang="zh-CN" altLang="zh-CN" sz="3200" b="1" dirty="0" smtClean="0"/>
              <a:t>）是</a:t>
            </a:r>
            <a:r>
              <a:rPr lang="en-US" altLang="zh-CN" sz="3200" b="1" dirty="0" smtClean="0"/>
              <a:t>19</a:t>
            </a:r>
            <a:r>
              <a:rPr lang="zh-CN" altLang="zh-CN" sz="3200" b="1" dirty="0" smtClean="0"/>
              <a:t>世纪法国最伟大的作家之一。当时法国正处于资本主义兴起和发展的社会转型时期，巴尔扎克将所见所闻融入小说写作中，完成了一套名为《人间喜剧》的系列小说。在小说中，他把观察到的种种社会现象细致地描绘出来，塑造出许多栩栩如生、令人印象深刻的人物形象。</a:t>
            </a:r>
            <a:endParaRPr lang="zh-CN" altLang="en-US" sz="3200" b="1" dirty="0"/>
          </a:p>
        </p:txBody>
      </p:sp>
      <p:cxnSp>
        <p:nvCxnSpPr>
          <p:cNvPr id="7" name="直接连接符 6"/>
          <p:cNvCxnSpPr/>
          <p:nvPr/>
        </p:nvCxnSpPr>
        <p:spPr>
          <a:xfrm>
            <a:off x="4724400" y="4343400"/>
            <a:ext cx="34290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876800" y="3810000"/>
            <a:ext cx="19050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495800" y="5334000"/>
            <a:ext cx="19050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4800" y="1371600"/>
            <a:ext cx="5405647"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t>
            </a:r>
            <a:r>
              <a:rPr lang="en-US" altLang="zh-CN"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1</a:t>
            </a: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t>
            </a:r>
            <a:r>
              <a:rPr lang="en-US" altLang="zh-CN"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t>
            </a: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高老头</a:t>
            </a:r>
            <a:r>
              <a:rPr lang="en-US" altLang="zh-CN"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 name="矩形 3"/>
          <p:cNvSpPr/>
          <p:nvPr/>
        </p:nvSpPr>
        <p:spPr>
          <a:xfrm>
            <a:off x="0" y="0"/>
            <a:ext cx="2967479" cy="923330"/>
          </a:xfrm>
          <a:prstGeom prst="rect">
            <a:avLst/>
          </a:prstGeom>
          <a:noFill/>
        </p:spPr>
        <p:txBody>
          <a:bodyPr wrap="none" lIns="91440" tIns="45720" rIns="91440" bIns="45720">
            <a:spAutoFit/>
          </a:bodyPr>
          <a:lstStyle/>
          <a:p>
            <a:pPr algn="ctr"/>
            <a:r>
              <a:rPr lang="zh-CN" alt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代表作：</a:t>
            </a:r>
            <a:endPar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23554" name="Picture 2" descr="https://pic.baike.soso.com/ugc/baikepic2/26637/20170823210446-1261259472_jpg_200_296_14057.jpg/0"/>
          <p:cNvPicPr>
            <a:picLocks noChangeAspect="1" noChangeArrowheads="1"/>
          </p:cNvPicPr>
          <p:nvPr/>
        </p:nvPicPr>
        <p:blipFill>
          <a:blip r:embed="rId2" cstate="print"/>
          <a:srcRect/>
          <a:stretch>
            <a:fillRect/>
          </a:stretch>
        </p:blipFill>
        <p:spPr bwMode="auto">
          <a:xfrm>
            <a:off x="6629400" y="0"/>
            <a:ext cx="1905000" cy="2819401"/>
          </a:xfrm>
          <a:prstGeom prst="rect">
            <a:avLst/>
          </a:prstGeom>
          <a:noFill/>
        </p:spPr>
      </p:pic>
      <p:sp>
        <p:nvSpPr>
          <p:cNvPr id="6" name="矩形 5"/>
          <p:cNvSpPr/>
          <p:nvPr/>
        </p:nvSpPr>
        <p:spPr>
          <a:xfrm>
            <a:off x="0" y="2826127"/>
            <a:ext cx="9144000" cy="3046988"/>
          </a:xfrm>
          <a:prstGeom prst="rect">
            <a:avLst/>
          </a:prstGeom>
        </p:spPr>
        <p:txBody>
          <a:bodyPr wrap="square">
            <a:spAutoFit/>
          </a:bodyPr>
          <a:lstStyle/>
          <a:p>
            <a:r>
              <a:rPr lang="zh-CN" altLang="zh-CN" sz="3200" b="1" dirty="0" smtClean="0"/>
              <a:t>《高老头》的主人公高老头出身寒微，后来做粮食承包商发了大财。他把大部分财产给两个女儿作陪嫁，后来却被女儿抛弃，一贫如洗，孤苦伶仃地病死在一家小公寓的阁楼上。《高老头》反映出在一切为了金钱的资本主义社会里，家庭也成为人们相互欺骗和掠夺的场所。</a:t>
            </a:r>
            <a:endParaRPr lang="zh-CN" altLang="zh-CN" sz="3200"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533400"/>
            <a:ext cx="5410200" cy="707886"/>
          </a:xfrm>
          <a:prstGeom prst="rect">
            <a:avLst/>
          </a:prstGeom>
          <a:noFill/>
        </p:spPr>
        <p:txBody>
          <a:bodyPr wrap="square" lIns="91440" tIns="45720" rIns="91440" bIns="45720">
            <a:spAutoFit/>
          </a:bodyPr>
          <a:lstStyle/>
          <a:p>
            <a:pPr algn="ctr"/>
            <a:r>
              <a:rPr lang="zh-CN" altLang="en-US"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t>
            </a:r>
            <a:r>
              <a:rPr lang="en-US" altLang="zh-CN"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2</a:t>
            </a:r>
            <a:r>
              <a:rPr lang="zh-CN" altLang="en-US"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t>
            </a:r>
            <a:r>
              <a:rPr lang="en-US" altLang="zh-CN"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t>
            </a:r>
            <a:r>
              <a:rPr lang="zh-CN" altLang="zh-CN" sz="4000" dirty="0" smtClean="0"/>
              <a:t>欧也妮</a:t>
            </a:r>
            <a:r>
              <a:rPr lang="en-US" altLang="zh-CN" sz="4000" dirty="0" smtClean="0"/>
              <a:t>·</a:t>
            </a:r>
            <a:r>
              <a:rPr lang="zh-CN" altLang="zh-CN" sz="4000" dirty="0" smtClean="0"/>
              <a:t>葛朗台</a:t>
            </a:r>
            <a:r>
              <a:rPr lang="en-US" altLang="zh-CN"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t>
            </a:r>
            <a:endParaRPr lang="zh-CN" altLang="en-US"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矩形 2"/>
          <p:cNvSpPr/>
          <p:nvPr/>
        </p:nvSpPr>
        <p:spPr>
          <a:xfrm>
            <a:off x="0" y="3811012"/>
            <a:ext cx="9144000" cy="3046988"/>
          </a:xfrm>
          <a:prstGeom prst="rect">
            <a:avLst/>
          </a:prstGeom>
        </p:spPr>
        <p:txBody>
          <a:bodyPr wrap="square">
            <a:spAutoFit/>
          </a:bodyPr>
          <a:lstStyle/>
          <a:p>
            <a:r>
              <a:rPr lang="zh-CN" altLang="en-US" sz="3200" dirty="0" smtClean="0"/>
              <a:t>小说叙述了一个金钱毁灭人性和造成家庭悲剧的故事，围绕欧也妮的爱情悲剧这一中心事件，以葛朗台家庭内专制所掀起的阵阵波澜、家庭外银行家和公证人两户之间的明争暗斗和欧也妮对夏尔</a:t>
            </a:r>
            <a:r>
              <a:rPr lang="en-US" altLang="zh-CN" sz="3200" dirty="0" smtClean="0"/>
              <a:t>·</a:t>
            </a:r>
            <a:r>
              <a:rPr lang="zh-CN" altLang="en-US" sz="3200" dirty="0" smtClean="0"/>
              <a:t>葛朗台倾心相爱而查理背信弃义的痛苦的人世遭遇三条相互交织的情节线索连串小说。</a:t>
            </a:r>
            <a:endParaRPr lang="zh-CN" altLang="en-US" sz="3200" dirty="0"/>
          </a:p>
        </p:txBody>
      </p:sp>
      <p:pic>
        <p:nvPicPr>
          <p:cNvPr id="25602" name="Picture 2" descr="https://pic.baike.soso.com/ugc/baikepic2/272/20180914140135-2005242017_jfif_512_483_21660.jpg/0"/>
          <p:cNvPicPr>
            <a:picLocks noChangeAspect="1" noChangeArrowheads="1"/>
          </p:cNvPicPr>
          <p:nvPr/>
        </p:nvPicPr>
        <p:blipFill>
          <a:blip r:embed="rId2" cstate="print"/>
          <a:srcRect/>
          <a:stretch>
            <a:fillRect/>
          </a:stretch>
        </p:blipFill>
        <p:spPr bwMode="auto">
          <a:xfrm>
            <a:off x="2209800" y="1752600"/>
            <a:ext cx="2100154" cy="1981200"/>
          </a:xfrm>
          <a:prstGeom prst="rect">
            <a:avLst/>
          </a:prstGeom>
          <a:noFill/>
        </p:spPr>
      </p:pic>
      <p:pic>
        <p:nvPicPr>
          <p:cNvPr id="25604" name="Picture 4" descr="https://pic.baike.soso.com/ugc/baikepic2/15507/20180823163514-1008787804_jpg_600_854_107130.jpg/0"/>
          <p:cNvPicPr>
            <a:picLocks noChangeAspect="1" noChangeArrowheads="1"/>
          </p:cNvPicPr>
          <p:nvPr/>
        </p:nvPicPr>
        <p:blipFill>
          <a:blip r:embed="rId3" cstate="print"/>
          <a:srcRect/>
          <a:stretch>
            <a:fillRect/>
          </a:stretch>
        </p:blipFill>
        <p:spPr bwMode="auto">
          <a:xfrm>
            <a:off x="6397625" y="0"/>
            <a:ext cx="2746375" cy="390900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1569660"/>
          </a:xfrm>
          <a:prstGeom prst="rect">
            <a:avLst/>
          </a:prstGeom>
          <a:noFill/>
        </p:spPr>
        <p:txBody>
          <a:bodyPr wrap="square" lIns="91440" tIns="45720" rIns="91440" bIns="45720">
            <a:spAutoFit/>
          </a:bodyPr>
          <a:lstStyle/>
          <a:p>
            <a:r>
              <a:rPr lang="zh-CN" altLang="en-US" sz="48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想一想：他的这些作</a:t>
            </a:r>
            <a:r>
              <a:rPr lang="zh-CN" altLang="en-US" sz="4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品</a:t>
            </a:r>
            <a:r>
              <a:rPr lang="zh-CN" altLang="en-US" sz="48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有怎样的作用</a:t>
            </a:r>
            <a:r>
              <a:rPr lang="en-US" altLang="zh-CN" sz="4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endParaRPr lang="zh-CN" altLang="en-US" sz="4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矩形 2"/>
          <p:cNvSpPr/>
          <p:nvPr/>
        </p:nvSpPr>
        <p:spPr>
          <a:xfrm>
            <a:off x="381000" y="2438400"/>
            <a:ext cx="8077200" cy="2800767"/>
          </a:xfrm>
          <a:prstGeom prst="rect">
            <a:avLst/>
          </a:prstGeom>
          <a:solidFill>
            <a:srgbClr val="FF0000"/>
          </a:solidFill>
        </p:spPr>
        <p:txBody>
          <a:bodyPr wrap="square">
            <a:spAutoFit/>
          </a:bodyPr>
          <a:lstStyle/>
          <a:p>
            <a:r>
              <a:rPr lang="zh-CN" altLang="zh-CN" sz="4400" b="1" dirty="0" smtClean="0">
                <a:solidFill>
                  <a:srgbClr val="FFFF00"/>
                </a:solidFill>
              </a:rPr>
              <a:t>再现了法国</a:t>
            </a:r>
            <a:r>
              <a:rPr lang="en-US" altLang="zh-CN" sz="4400" b="1" dirty="0" smtClean="0">
                <a:solidFill>
                  <a:srgbClr val="FFFF00"/>
                </a:solidFill>
              </a:rPr>
              <a:t>19</a:t>
            </a:r>
            <a:r>
              <a:rPr lang="zh-CN" altLang="zh-CN" sz="4400" b="1" dirty="0" smtClean="0">
                <a:solidFill>
                  <a:srgbClr val="FFFF00"/>
                </a:solidFill>
              </a:rPr>
              <a:t>世纪早期纷繁复杂的社会图景，给后人留下了一部法国社会特别是巴黎上流社会的变迁史。</a:t>
            </a:r>
            <a:endParaRPr lang="zh-CN" altLang="zh-CN" sz="44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52400"/>
            <a:ext cx="2884123" cy="769441"/>
          </a:xfrm>
          <a:prstGeom prst="rect">
            <a:avLst/>
          </a:prstGeom>
          <a:noFill/>
        </p:spPr>
        <p:txBody>
          <a:bodyPr wrap="none" lIns="91440" tIns="45720" rIns="91440" bIns="45720">
            <a:spAutoFit/>
          </a:bodyPr>
          <a:lstStyle/>
          <a:p>
            <a:pPr algn="ctr"/>
            <a:r>
              <a:rPr lang="en-US" altLang="zh-CN"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2.</a:t>
            </a: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托尔斯泰</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3" name="图片 2"/>
          <p:cNvPicPr/>
          <p:nvPr/>
        </p:nvPicPr>
        <p:blipFill>
          <a:blip r:embed="rId2" cstate="print"/>
          <a:srcRect/>
          <a:stretch>
            <a:fillRect/>
          </a:stretch>
        </p:blipFill>
        <p:spPr bwMode="auto">
          <a:xfrm>
            <a:off x="5486400" y="1905000"/>
            <a:ext cx="3657600" cy="3200400"/>
          </a:xfrm>
          <a:prstGeom prst="rect">
            <a:avLst/>
          </a:prstGeom>
          <a:noFill/>
          <a:ln w="9525">
            <a:noFill/>
            <a:miter lim="800000"/>
            <a:headEnd/>
            <a:tailEnd/>
          </a:ln>
        </p:spPr>
      </p:pic>
      <p:sp>
        <p:nvSpPr>
          <p:cNvPr id="4" name="矩形 3"/>
          <p:cNvSpPr/>
          <p:nvPr/>
        </p:nvSpPr>
        <p:spPr>
          <a:xfrm>
            <a:off x="304800" y="1600200"/>
            <a:ext cx="4572000" cy="5078313"/>
          </a:xfrm>
          <a:prstGeom prst="rect">
            <a:avLst/>
          </a:prstGeom>
        </p:spPr>
        <p:txBody>
          <a:bodyPr>
            <a:spAutoFit/>
          </a:bodyPr>
          <a:lstStyle/>
          <a:p>
            <a:r>
              <a:rPr lang="zh-CN" altLang="zh-CN" sz="3600" b="1" dirty="0" smtClean="0"/>
              <a:t>比巴尔扎克稍晚一些，俄国也出现了一位伟大的作家——列夫</a:t>
            </a:r>
            <a:r>
              <a:rPr lang="en-US" altLang="zh-CN" sz="3600" b="1" dirty="0" smtClean="0"/>
              <a:t>·</a:t>
            </a:r>
            <a:r>
              <a:rPr lang="zh-CN" altLang="zh-CN" sz="3600" b="1" dirty="0" smtClean="0"/>
              <a:t>托尔斯泰。他的小说如《战争与和平》《安娜</a:t>
            </a:r>
            <a:r>
              <a:rPr lang="en-US" altLang="zh-CN" sz="3600" b="1" dirty="0" smtClean="0"/>
              <a:t>·</a:t>
            </a:r>
            <a:r>
              <a:rPr lang="zh-CN" altLang="zh-CN" sz="3600" b="1" dirty="0" smtClean="0"/>
              <a:t>卡列尼娜》《复活》等，在宏阔的社会背景下描绘出俄国社会各阶层的生活场景。</a:t>
            </a:r>
            <a:endParaRPr lang="zh-CN" altLang="en-US"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i04piccdn.sogoucdn.com/2b96a42e842c5290"/>
          <p:cNvPicPr>
            <a:picLocks noChangeAspect="1" noChangeArrowheads="1"/>
          </p:cNvPicPr>
          <p:nvPr/>
        </p:nvPicPr>
        <p:blipFill>
          <a:blip r:embed="rId2" cstate="print"/>
          <a:srcRect/>
          <a:stretch>
            <a:fillRect/>
          </a:stretch>
        </p:blipFill>
        <p:spPr bwMode="auto">
          <a:xfrm>
            <a:off x="0" y="0"/>
            <a:ext cx="3581400" cy="3581400"/>
          </a:xfrm>
          <a:prstGeom prst="rect">
            <a:avLst/>
          </a:prstGeom>
          <a:noFill/>
        </p:spPr>
      </p:pic>
      <p:pic>
        <p:nvPicPr>
          <p:cNvPr id="26628" name="Picture 4" descr="https://i04picsos.sogoucdn.com/f017e304dbbba97b"/>
          <p:cNvPicPr>
            <a:picLocks noChangeAspect="1" noChangeArrowheads="1"/>
          </p:cNvPicPr>
          <p:nvPr/>
        </p:nvPicPr>
        <p:blipFill>
          <a:blip r:embed="rId3" cstate="print"/>
          <a:srcRect/>
          <a:stretch>
            <a:fillRect/>
          </a:stretch>
        </p:blipFill>
        <p:spPr bwMode="auto">
          <a:xfrm>
            <a:off x="3429000" y="2286000"/>
            <a:ext cx="2971800" cy="2971800"/>
          </a:xfrm>
          <a:prstGeom prst="rect">
            <a:avLst/>
          </a:prstGeom>
          <a:noFill/>
        </p:spPr>
      </p:pic>
      <p:pic>
        <p:nvPicPr>
          <p:cNvPr id="26630" name="Picture 6" descr="https://i01picsos.sogoucdn.com/101e0c5919edbf32"/>
          <p:cNvPicPr>
            <a:picLocks noChangeAspect="1" noChangeArrowheads="1"/>
          </p:cNvPicPr>
          <p:nvPr/>
        </p:nvPicPr>
        <p:blipFill>
          <a:blip r:embed="rId4" cstate="print"/>
          <a:srcRect/>
          <a:stretch>
            <a:fillRect/>
          </a:stretch>
        </p:blipFill>
        <p:spPr bwMode="auto">
          <a:xfrm>
            <a:off x="6324601" y="3034431"/>
            <a:ext cx="2819400" cy="382357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additive="base">
                                        <p:cTn id="7" dur="500" fill="hold"/>
                                        <p:tgtEl>
                                          <p:spTgt spid="26626"/>
                                        </p:tgtEl>
                                        <p:attrNameLst>
                                          <p:attrName>ppt_x</p:attrName>
                                        </p:attrNameLst>
                                      </p:cBhvr>
                                      <p:tavLst>
                                        <p:tav tm="0">
                                          <p:val>
                                            <p:strVal val="#ppt_x"/>
                                          </p:val>
                                        </p:tav>
                                        <p:tav tm="100000">
                                          <p:val>
                                            <p:strVal val="#ppt_x"/>
                                          </p:val>
                                        </p:tav>
                                      </p:tavLst>
                                    </p:anim>
                                    <p:anim calcmode="lin" valueType="num">
                                      <p:cBhvr additive="base">
                                        <p:cTn id="8" dur="500" fill="hold"/>
                                        <p:tgtEl>
                                          <p:spTgt spid="2662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6628"/>
                                        </p:tgtEl>
                                        <p:attrNameLst>
                                          <p:attrName>style.visibility</p:attrName>
                                        </p:attrNameLst>
                                      </p:cBhvr>
                                      <p:to>
                                        <p:strVal val="visible"/>
                                      </p:to>
                                    </p:set>
                                    <p:anim calcmode="lin" valueType="num">
                                      <p:cBhvr additive="base">
                                        <p:cTn id="11" dur="500" fill="hold"/>
                                        <p:tgtEl>
                                          <p:spTgt spid="26628"/>
                                        </p:tgtEl>
                                        <p:attrNameLst>
                                          <p:attrName>ppt_x</p:attrName>
                                        </p:attrNameLst>
                                      </p:cBhvr>
                                      <p:tavLst>
                                        <p:tav tm="0">
                                          <p:val>
                                            <p:strVal val="#ppt_x"/>
                                          </p:val>
                                        </p:tav>
                                        <p:tav tm="100000">
                                          <p:val>
                                            <p:strVal val="#ppt_x"/>
                                          </p:val>
                                        </p:tav>
                                      </p:tavLst>
                                    </p:anim>
                                    <p:anim calcmode="lin" valueType="num">
                                      <p:cBhvr additive="base">
                                        <p:cTn id="12" dur="500" fill="hold"/>
                                        <p:tgtEl>
                                          <p:spTgt spid="2662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6630"/>
                                        </p:tgtEl>
                                        <p:attrNameLst>
                                          <p:attrName>style.visibility</p:attrName>
                                        </p:attrNameLst>
                                      </p:cBhvr>
                                      <p:to>
                                        <p:strVal val="visible"/>
                                      </p:to>
                                    </p:set>
                                    <p:anim calcmode="lin" valueType="num">
                                      <p:cBhvr additive="base">
                                        <p:cTn id="15" dur="500" fill="hold"/>
                                        <p:tgtEl>
                                          <p:spTgt spid="26630"/>
                                        </p:tgtEl>
                                        <p:attrNameLst>
                                          <p:attrName>ppt_x</p:attrName>
                                        </p:attrNameLst>
                                      </p:cBhvr>
                                      <p:tavLst>
                                        <p:tav tm="0">
                                          <p:val>
                                            <p:strVal val="#ppt_x"/>
                                          </p:val>
                                        </p:tav>
                                        <p:tav tm="100000">
                                          <p:val>
                                            <p:strVal val="#ppt_x"/>
                                          </p:val>
                                        </p:tav>
                                      </p:tavLst>
                                    </p:anim>
                                    <p:anim calcmode="lin" valueType="num">
                                      <p:cBhvr additive="base">
                                        <p:cTn id="16"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1569660"/>
          </a:xfrm>
          <a:prstGeom prst="rect">
            <a:avLst/>
          </a:prstGeom>
          <a:noFill/>
        </p:spPr>
        <p:txBody>
          <a:bodyPr wrap="square" lIns="91440" tIns="45720" rIns="91440" bIns="45720">
            <a:spAutoFit/>
          </a:bodyPr>
          <a:lstStyle/>
          <a:p>
            <a:r>
              <a:rPr lang="zh-CN" altLang="en-US" sz="48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想一想：托尔斯泰的作品有什么特点？</a:t>
            </a:r>
            <a:endParaRPr lang="zh-CN" altLang="en-US" sz="4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矩形 2"/>
          <p:cNvSpPr/>
          <p:nvPr/>
        </p:nvSpPr>
        <p:spPr>
          <a:xfrm>
            <a:off x="0" y="1905000"/>
            <a:ext cx="9144000" cy="3477875"/>
          </a:xfrm>
          <a:prstGeom prst="rect">
            <a:avLst/>
          </a:prstGeom>
        </p:spPr>
        <p:txBody>
          <a:bodyPr wrap="square">
            <a:spAutoFit/>
          </a:bodyPr>
          <a:lstStyle/>
          <a:p>
            <a:r>
              <a:rPr lang="zh-CN" altLang="zh-CN" sz="4400" b="1" dirty="0" smtClean="0"/>
              <a:t>一方面深刻揭露了俄国专制主义和地主对农民的残酷压榨，另一方面又否定暴力革命，宣扬道德上的博爱。这反映了在社会转型时期俄国农民既想反抗又找不到出路的状态</a:t>
            </a:r>
            <a:r>
              <a:rPr lang="zh-CN" altLang="en-US" sz="4400" b="1" dirty="0" smtClean="0"/>
              <a:t>。</a:t>
            </a:r>
            <a:endParaRPr lang="zh-CN" altLang="en-US" sz="4400" b="1" dirty="0"/>
          </a:p>
        </p:txBody>
      </p:sp>
      <p:grpSp>
        <p:nvGrpSpPr>
          <p:cNvPr id="7" name="组合 6"/>
          <p:cNvGrpSpPr/>
          <p:nvPr/>
        </p:nvGrpSpPr>
        <p:grpSpPr>
          <a:xfrm>
            <a:off x="2667000" y="2743200"/>
            <a:ext cx="6172200" cy="3886200"/>
            <a:chOff x="2667000" y="2743200"/>
            <a:chExt cx="6172200" cy="3886200"/>
          </a:xfrm>
        </p:grpSpPr>
        <p:sp>
          <p:nvSpPr>
            <p:cNvPr id="5" name="椭圆 4"/>
            <p:cNvSpPr/>
            <p:nvPr/>
          </p:nvSpPr>
          <p:spPr>
            <a:xfrm>
              <a:off x="2667000" y="2743200"/>
              <a:ext cx="6172200" cy="38862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998166" y="4258270"/>
              <a:ext cx="5612434" cy="923330"/>
            </a:xfrm>
            <a:prstGeom prst="rect">
              <a:avLst/>
            </a:prstGeom>
          </p:spPr>
          <p:txBody>
            <a:bodyPr wrap="none">
              <a:spAutoFit/>
            </a:bodyPr>
            <a:lstStyle/>
            <a:p>
              <a:r>
                <a:rPr lang="en-US" altLang="zh-CN" sz="5400" dirty="0" smtClean="0">
                  <a:solidFill>
                    <a:srgbClr val="FFFF00"/>
                  </a:solidFill>
                </a:rPr>
                <a:t>“</a:t>
              </a:r>
              <a:r>
                <a:rPr lang="zh-CN" altLang="zh-CN" sz="5400" dirty="0" smtClean="0">
                  <a:solidFill>
                    <a:srgbClr val="FFFF00"/>
                  </a:solidFill>
                </a:rPr>
                <a:t>俄国革命的镜子</a:t>
              </a:r>
              <a:r>
                <a:rPr lang="en-US" altLang="zh-CN" sz="5400" dirty="0" smtClean="0">
                  <a:solidFill>
                    <a:srgbClr val="FFFF00"/>
                  </a:solidFill>
                </a:rPr>
                <a:t>”</a:t>
              </a:r>
              <a:endParaRPr lang="zh-CN" altLang="en-US" sz="5400" dirty="0">
                <a:solidFill>
                  <a:srgbClr val="FFFF00"/>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0" y="304800"/>
            <a:ext cx="3877985"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36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三、</a:t>
            </a:r>
            <a:r>
              <a:rPr kumimoji="0" lang="zh-CN" sz="36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音乐美术大师</a:t>
            </a:r>
            <a:endParaRPr kumimoji="0" lang="zh-CN" sz="4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3" name="矩形 2"/>
          <p:cNvSpPr/>
          <p:nvPr/>
        </p:nvSpPr>
        <p:spPr>
          <a:xfrm>
            <a:off x="228600" y="1295400"/>
            <a:ext cx="2113079" cy="707886"/>
          </a:xfrm>
          <a:prstGeom prst="rect">
            <a:avLst/>
          </a:prstGeom>
        </p:spPr>
        <p:txBody>
          <a:bodyPr wrap="none">
            <a:spAutoFit/>
          </a:bodyPr>
          <a:lstStyle/>
          <a:p>
            <a:r>
              <a:rPr lang="en-US" altLang="zh-CN" sz="4000" b="1" dirty="0" smtClean="0"/>
              <a:t>1.</a:t>
            </a:r>
            <a:r>
              <a:rPr lang="zh-CN" altLang="zh-CN" sz="4000" b="1" dirty="0" smtClean="0"/>
              <a:t>贝多芬</a:t>
            </a:r>
            <a:endParaRPr lang="zh-CN" altLang="en-US" sz="4000" b="1" dirty="0"/>
          </a:p>
        </p:txBody>
      </p:sp>
      <p:pic>
        <p:nvPicPr>
          <p:cNvPr id="4" name="图片 3"/>
          <p:cNvPicPr/>
          <p:nvPr/>
        </p:nvPicPr>
        <p:blipFill>
          <a:blip r:embed="rId2" cstate="print"/>
          <a:srcRect/>
          <a:stretch>
            <a:fillRect/>
          </a:stretch>
        </p:blipFill>
        <p:spPr bwMode="auto">
          <a:xfrm>
            <a:off x="6562725" y="2667000"/>
            <a:ext cx="2581275" cy="2895600"/>
          </a:xfrm>
          <a:prstGeom prst="rect">
            <a:avLst/>
          </a:prstGeom>
          <a:noFill/>
          <a:ln w="9525">
            <a:noFill/>
            <a:miter lim="800000"/>
            <a:headEnd/>
            <a:tailEnd/>
          </a:ln>
        </p:spPr>
      </p:pic>
      <p:sp>
        <p:nvSpPr>
          <p:cNvPr id="5" name="矩形 4"/>
          <p:cNvSpPr/>
          <p:nvPr/>
        </p:nvSpPr>
        <p:spPr>
          <a:xfrm>
            <a:off x="685800" y="2667000"/>
            <a:ext cx="5029200" cy="2862322"/>
          </a:xfrm>
          <a:prstGeom prst="rect">
            <a:avLst/>
          </a:prstGeom>
        </p:spPr>
        <p:txBody>
          <a:bodyPr wrap="square">
            <a:spAutoFit/>
          </a:bodyPr>
          <a:lstStyle/>
          <a:p>
            <a:r>
              <a:rPr lang="zh-CN" altLang="zh-CN" sz="3600" b="1" dirty="0" smtClean="0"/>
              <a:t>这一时期，德国诞生了一位天才的作曲家——贝多芬。他创作的音乐充满了超乎常人的想象力和激情，富有感染力。</a:t>
            </a:r>
            <a:endParaRPr lang="zh-CN" altLang="en-US" sz="3600"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33795" name="Rectangle 3"/>
          <p:cNvSpPr>
            <a:spLocks noChangeArrowheads="1"/>
          </p:cNvSpPr>
          <p:nvPr/>
        </p:nvSpPr>
        <p:spPr bwMode="auto">
          <a:xfrm>
            <a:off x="0" y="1673424"/>
            <a:ext cx="89154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贝多芬出生在一个音乐世家，</a:t>
            </a:r>
            <a:r>
              <a:rPr kumimoji="0" lang="en-US" altLang="zh-CN"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8</a:t>
            </a:r>
            <a:r>
              <a:rPr kumimoji="0" lang="zh-CN" altLang="en-US"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岁登台表演，</a:t>
            </a:r>
            <a:r>
              <a:rPr kumimoji="0" lang="en-US" altLang="zh-CN"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22</a:t>
            </a:r>
            <a:r>
              <a:rPr kumimoji="0" lang="zh-CN" altLang="en-US"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岁到维也纳学习音乐，逐渐名声大噪。贝多芬</a:t>
            </a:r>
            <a:r>
              <a:rPr kumimoji="0" lang="en-US" altLang="zh-CN"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28</a:t>
            </a:r>
            <a:r>
              <a:rPr kumimoji="0" lang="zh-CN" altLang="en-US"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岁就患有耳疾，后来两耳完全失聪。为克服失聪带来的困难，他曾将一支小木棒的一端插在钢琴箱里，一端咬在牙齿中间，在作曲时用来听音。这个特别的辨音器，至今还保存在德国波恩的贝多芬博物馆内。他的</a:t>
            </a:r>
            <a:r>
              <a:rPr kumimoji="0" lang="en-US" altLang="zh-CN"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a:t>
            </a:r>
            <a:r>
              <a:rPr kumimoji="0" lang="zh-CN" altLang="en-US"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英雄交响曲</a:t>
            </a:r>
            <a:r>
              <a:rPr kumimoji="0" lang="en-US" altLang="zh-CN"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a:t>
            </a:r>
            <a:r>
              <a:rPr kumimoji="0" lang="zh-CN" altLang="en-US" sz="2800" b="0" i="0" u="none" strike="noStrike" cap="none" normalizeH="0" baseline="0" dirty="0" smtClean="0">
                <a:ln>
                  <a:noFill/>
                </a:ln>
                <a:solidFill>
                  <a:schemeClr val="tx1"/>
                </a:solidFill>
                <a:effectLst/>
                <a:latin typeface="Calibri" pitchFamily="34" charset="0"/>
                <a:ea typeface="宋体" pitchFamily="2" charset="-122"/>
                <a:cs typeface="楷体" pitchFamily="49" charset="-122"/>
              </a:rPr>
              <a:t>用全新的风格，表现了他对英雄的理解，是一部不朽之作。该曲原本是应法国驻维也纳大使的请求，为拿破仑而写的，但在发表时，贝多芬得知拿破仑已经称帝的消息，愤怒地去掉了拿破仑的名字。</a:t>
            </a:r>
            <a:endParaRPr kumimoji="0" lang="zh-CN" altLang="en-US" sz="5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5" name="矩形 4"/>
          <p:cNvSpPr/>
          <p:nvPr/>
        </p:nvSpPr>
        <p:spPr>
          <a:xfrm>
            <a:off x="228600" y="609600"/>
            <a:ext cx="2031325" cy="646331"/>
          </a:xfrm>
          <a:prstGeom prst="rect">
            <a:avLst/>
          </a:prstGeom>
        </p:spPr>
        <p:txBody>
          <a:bodyPr wrap="none">
            <a:spAutoFit/>
          </a:bodyPr>
          <a:lstStyle/>
          <a:p>
            <a:r>
              <a:rPr lang="zh-CN" altLang="zh-CN" sz="3600" b="1" dirty="0" smtClean="0"/>
              <a:t>人物扫描</a:t>
            </a:r>
            <a:endParaRPr lang="zh-CN" altLang="en-US" sz="3600"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152400" y="4038600"/>
            <a:ext cx="876300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Calibri" pitchFamily="34" charset="0"/>
                <a:ea typeface="宋体" pitchFamily="2" charset="-122"/>
                <a:cs typeface="宋体" pitchFamily="2" charset="-122"/>
              </a:rPr>
              <a:t>第三交响曲</a:t>
            </a:r>
            <a:r>
              <a:rPr kumimoji="0" lang="zh-CN" altLang="zh-CN" sz="2800" b="0" i="0" u="none" strike="noStrike" cap="none" normalizeH="0" baseline="0" dirty="0" smtClean="0">
                <a:ln>
                  <a:noFill/>
                </a:ln>
                <a:solidFill>
                  <a:schemeClr val="tx1"/>
                </a:solidFill>
                <a:effectLst/>
                <a:latin typeface="Calibri" pitchFamily="34" charset="0"/>
                <a:ea typeface="宋体" pitchFamily="2" charset="-122"/>
                <a:cs typeface="宋体" pitchFamily="2" charset="-122"/>
              </a:rPr>
              <a:t>《</a:t>
            </a:r>
            <a:r>
              <a:rPr kumimoji="0" lang="zh-CN" sz="2800" b="0" i="0" u="none" strike="noStrike" cap="none" normalizeH="0" baseline="0" dirty="0" smtClean="0">
                <a:ln>
                  <a:noFill/>
                </a:ln>
                <a:solidFill>
                  <a:schemeClr val="tx1"/>
                </a:solidFill>
                <a:effectLst/>
                <a:latin typeface="Calibri" pitchFamily="34" charset="0"/>
                <a:ea typeface="宋体" pitchFamily="2" charset="-122"/>
                <a:cs typeface="宋体" pitchFamily="2" charset="-122"/>
              </a:rPr>
              <a:t>英雄交响曲</a:t>
            </a:r>
            <a:r>
              <a:rPr kumimoji="0" lang="zh-CN" altLang="zh-CN" sz="2800" b="0" i="0" u="none" strike="noStrike" cap="none" normalizeH="0" baseline="0" dirty="0" smtClean="0">
                <a:ln>
                  <a:noFill/>
                </a:ln>
                <a:solidFill>
                  <a:schemeClr val="tx1"/>
                </a:solidFill>
                <a:effectLst/>
                <a:latin typeface="Calibri" pitchFamily="34" charset="0"/>
                <a:ea typeface="宋体" pitchFamily="2" charset="-122"/>
                <a:cs typeface="宋体" pitchFamily="2" charset="-122"/>
              </a:rPr>
              <a:t>》</a:t>
            </a:r>
            <a:r>
              <a:rPr kumimoji="0" lang="zh-CN" sz="2800" b="0" i="0" u="none" strike="noStrike" cap="none" normalizeH="0" baseline="0" dirty="0" smtClean="0">
                <a:ln>
                  <a:noFill/>
                </a:ln>
                <a:solidFill>
                  <a:schemeClr val="tx1"/>
                </a:solidFill>
                <a:effectLst/>
                <a:latin typeface="Calibri" pitchFamily="34" charset="0"/>
                <a:ea typeface="宋体" pitchFamily="2" charset="-122"/>
                <a:cs typeface="宋体" pitchFamily="2" charset="-122"/>
              </a:rPr>
              <a:t>是他的代表作之一。这首交响曲完成于</a:t>
            </a:r>
            <a:r>
              <a:rPr kumimoji="0" lang="en-US" altLang="zh-CN" sz="2800" b="0" i="0" u="none" strike="noStrike" cap="none" normalizeH="0" baseline="0" dirty="0" smtClean="0">
                <a:ln>
                  <a:noFill/>
                </a:ln>
                <a:solidFill>
                  <a:schemeClr val="tx1"/>
                </a:solidFill>
                <a:effectLst/>
                <a:latin typeface="Calibri" pitchFamily="34" charset="0"/>
                <a:ea typeface="宋体" pitchFamily="2" charset="-122"/>
                <a:cs typeface="宋体" pitchFamily="2" charset="-122"/>
              </a:rPr>
              <a:t>1804</a:t>
            </a:r>
            <a:r>
              <a:rPr kumimoji="0" lang="zh-CN" altLang="en-US" sz="2800" b="0" i="0" u="none" strike="noStrike" cap="none" normalizeH="0" baseline="0" dirty="0" smtClean="0">
                <a:ln>
                  <a:noFill/>
                </a:ln>
                <a:solidFill>
                  <a:schemeClr val="tx1"/>
                </a:solidFill>
                <a:effectLst/>
                <a:latin typeface="Calibri" pitchFamily="34" charset="0"/>
                <a:ea typeface="宋体" pitchFamily="2" charset="-122"/>
                <a:cs typeface="宋体" pitchFamily="2" charset="-122"/>
              </a:rPr>
              <a:t>年，是贝多芬第一部明确反映重大社会题材</a:t>
            </a:r>
            <a:r>
              <a:rPr kumimoji="0" lang="zh-CN" altLang="en-US" sz="2800" b="0" i="1" u="none" strike="noStrike" cap="none" normalizeH="0" baseline="0" dirty="0" smtClean="0">
                <a:ln>
                  <a:noFill/>
                </a:ln>
                <a:solidFill>
                  <a:schemeClr val="tx1"/>
                </a:solidFill>
                <a:effectLst/>
                <a:latin typeface="Calibri" pitchFamily="34" charset="0"/>
                <a:ea typeface="宋体" pitchFamily="2" charset="-122"/>
                <a:cs typeface="宋体" pitchFamily="2" charset="-122"/>
              </a:rPr>
              <a:t>的</a:t>
            </a:r>
            <a:r>
              <a:rPr kumimoji="0" lang="zh-CN" altLang="en-US" sz="2800" b="0" i="0" u="none" strike="noStrike" cap="none" normalizeH="0" baseline="0" dirty="0" smtClean="0">
                <a:ln>
                  <a:noFill/>
                </a:ln>
                <a:solidFill>
                  <a:schemeClr val="tx1"/>
                </a:solidFill>
                <a:effectLst/>
                <a:latin typeface="Calibri" pitchFamily="34" charset="0"/>
                <a:ea typeface="宋体" pitchFamily="2" charset="-122"/>
                <a:cs typeface="宋体" pitchFamily="2" charset="-122"/>
              </a:rPr>
              <a:t>作品，标志着贝多芬在思想上和艺术上的成熟。它气势磅礴，感情奔放，表达出作曲者对自由、平等和博爱的渴望。</a:t>
            </a:r>
            <a:endParaRPr kumimoji="0" lang="zh-CN" altLang="en-US" sz="5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3" name="矩形 2"/>
          <p:cNvSpPr/>
          <p:nvPr/>
        </p:nvSpPr>
        <p:spPr>
          <a:xfrm>
            <a:off x="0" y="609600"/>
            <a:ext cx="4493538" cy="830997"/>
          </a:xfrm>
          <a:prstGeom prst="rect">
            <a:avLst/>
          </a:prstGeom>
        </p:spPr>
        <p:txBody>
          <a:bodyPr wrap="none">
            <a:spAutoFit/>
          </a:bodyPr>
          <a:lstStyle/>
          <a:p>
            <a:r>
              <a:rPr lang="zh-CN" altLang="zh-CN" sz="4800" dirty="0" smtClean="0">
                <a:latin typeface="Calibri" pitchFamily="34" charset="0"/>
                <a:ea typeface="宋体" pitchFamily="2" charset="-122"/>
                <a:cs typeface="宋体" pitchFamily="2" charset="-122"/>
              </a:rPr>
              <a:t>《英雄交响曲》</a:t>
            </a:r>
            <a:endParaRPr lang="zh-CN" altLang="en-US" sz="4800" dirty="0"/>
          </a:p>
        </p:txBody>
      </p:sp>
      <p:pic>
        <p:nvPicPr>
          <p:cNvPr id="4" name="贝多芬《英雄交响曲》节选（卡拉扬）_标清.mp4">
            <a:hlinkClick r:id="" action="ppaction://media"/>
          </p:cNvPr>
          <p:cNvPicPr>
            <a:picLocks noRot="1" noChangeAspect="1"/>
          </p:cNvPicPr>
          <p:nvPr>
            <a:videoFile r:link="rId1"/>
          </p:nvPr>
        </p:nvPicPr>
        <p:blipFill>
          <a:blip r:embed="rId3" cstate="print"/>
          <a:stretch>
            <a:fillRect/>
          </a:stretch>
        </p:blipFill>
        <p:spPr>
          <a:xfrm>
            <a:off x="1905000" y="1447800"/>
            <a:ext cx="4648200" cy="260008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457201" y="1379315"/>
            <a:ext cx="4571999"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sz="4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近代的绘画艺术不断发展，涌现出一大批杰出的画家。荷兰的</a:t>
            </a:r>
            <a:r>
              <a:rPr kumimoji="0" lang="zh-CN" sz="6000" b="1" i="0" u="none" strike="noStrike" cap="none" normalizeH="0" baseline="0" dirty="0" smtClean="0">
                <a:ln>
                  <a:noFill/>
                </a:ln>
                <a:solidFill>
                  <a:srgbClr val="C00000"/>
                </a:solidFill>
                <a:effectLst/>
                <a:latin typeface="Calibri" pitchFamily="34" charset="0"/>
                <a:ea typeface="宋体" pitchFamily="2" charset="-122"/>
                <a:cs typeface="宋体" pitchFamily="2" charset="-122"/>
              </a:rPr>
              <a:t>梵高</a:t>
            </a:r>
            <a:r>
              <a:rPr kumimoji="0" lang="zh-CN" sz="4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是其中颇具代表性的一位。</a:t>
            </a:r>
            <a:endParaRPr kumimoji="0" lang="zh-CN" sz="8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3" name="矩形 2"/>
          <p:cNvSpPr/>
          <p:nvPr/>
        </p:nvSpPr>
        <p:spPr>
          <a:xfrm>
            <a:off x="0" y="457200"/>
            <a:ext cx="1609736" cy="707886"/>
          </a:xfrm>
          <a:prstGeom prst="rect">
            <a:avLst/>
          </a:prstGeom>
        </p:spPr>
        <p:txBody>
          <a:bodyPr wrap="none">
            <a:spAutoFit/>
          </a:bodyPr>
          <a:lstStyle/>
          <a:p>
            <a:r>
              <a:rPr lang="en-US" altLang="zh-CN" sz="4000" b="1" dirty="0" smtClean="0"/>
              <a:t>2.</a:t>
            </a:r>
            <a:r>
              <a:rPr lang="zh-CN" altLang="en-US" sz="4000" b="1" dirty="0" smtClean="0"/>
              <a:t>梵高</a:t>
            </a:r>
            <a:endParaRPr lang="zh-CN" altLang="en-US" sz="4000" b="1" dirty="0"/>
          </a:p>
        </p:txBody>
      </p:sp>
      <p:pic>
        <p:nvPicPr>
          <p:cNvPr id="29699" name="Picture 3" descr="https://i02piccdn.sogoucdn.com/97ad3e42be29f3cb"/>
          <p:cNvPicPr>
            <a:picLocks noChangeAspect="1" noChangeArrowheads="1"/>
          </p:cNvPicPr>
          <p:nvPr/>
        </p:nvPicPr>
        <p:blipFill>
          <a:blip r:embed="rId2" cstate="print"/>
          <a:srcRect/>
          <a:stretch>
            <a:fillRect/>
          </a:stretch>
        </p:blipFill>
        <p:spPr bwMode="auto">
          <a:xfrm>
            <a:off x="5791200" y="1905000"/>
            <a:ext cx="3051300" cy="3581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697"/>
                                        </p:tgtEl>
                                        <p:attrNameLst>
                                          <p:attrName>style.visibility</p:attrName>
                                        </p:attrNameLst>
                                      </p:cBhvr>
                                      <p:to>
                                        <p:strVal val="visible"/>
                                      </p:to>
                                    </p:set>
                                    <p:anim calcmode="lin" valueType="num">
                                      <p:cBhvr additive="base">
                                        <p:cTn id="7" dur="500" fill="hold"/>
                                        <p:tgtEl>
                                          <p:spTgt spid="29697"/>
                                        </p:tgtEl>
                                        <p:attrNameLst>
                                          <p:attrName>ppt_x</p:attrName>
                                        </p:attrNameLst>
                                      </p:cBhvr>
                                      <p:tavLst>
                                        <p:tav tm="0">
                                          <p:val>
                                            <p:strVal val="#ppt_x"/>
                                          </p:val>
                                        </p:tav>
                                        <p:tav tm="100000">
                                          <p:val>
                                            <p:strVal val="#ppt_x"/>
                                          </p:val>
                                        </p:tav>
                                      </p:tavLst>
                                    </p:anim>
                                    <p:anim calcmode="lin" valueType="num">
                                      <p:cBhvr additive="base">
                                        <p:cTn id="8" dur="500" fill="hold"/>
                                        <p:tgtEl>
                                          <p:spTgt spid="2969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9699"/>
                                        </p:tgtEl>
                                        <p:attrNameLst>
                                          <p:attrName>style.visibility</p:attrName>
                                        </p:attrNameLst>
                                      </p:cBhvr>
                                      <p:to>
                                        <p:strVal val="visible"/>
                                      </p:to>
                                    </p:set>
                                    <p:anim calcmode="lin" valueType="num">
                                      <p:cBhvr additive="base">
                                        <p:cTn id="13" dur="500" fill="hold"/>
                                        <p:tgtEl>
                                          <p:spTgt spid="29699"/>
                                        </p:tgtEl>
                                        <p:attrNameLst>
                                          <p:attrName>ppt_x</p:attrName>
                                        </p:attrNameLst>
                                      </p:cBhvr>
                                      <p:tavLst>
                                        <p:tav tm="0">
                                          <p:val>
                                            <p:strVal val="#ppt_x"/>
                                          </p:val>
                                        </p:tav>
                                        <p:tav tm="100000">
                                          <p:val>
                                            <p:strVal val="#ppt_x"/>
                                          </p:val>
                                        </p:tav>
                                      </p:tavLst>
                                    </p:anim>
                                    <p:anim calcmode="lin" valueType="num">
                                      <p:cBhvr additive="base">
                                        <p:cTn id="14" dur="500" fill="hold"/>
                                        <p:tgtEl>
                                          <p:spTgt spid="296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152400" y="2438400"/>
            <a:ext cx="84582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l" defTabSz="914400" rtl="0" eaLnBrk="1" fontAlgn="base" latinLnBrk="0" hangingPunct="1">
              <a:lnSpc>
                <a:spcPct val="100000"/>
              </a:lnSpc>
              <a:spcBef>
                <a:spcPct val="0"/>
              </a:spcBef>
              <a:spcAft>
                <a:spcPct val="0"/>
              </a:spcAft>
              <a:buClrTx/>
              <a:buSzTx/>
              <a:buFontTx/>
              <a:buNone/>
              <a:tabLst/>
            </a:pPr>
            <a:r>
              <a:rPr kumimoji="0" lang="zh-CN" sz="32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梵高（</a:t>
            </a:r>
            <a:r>
              <a:rPr kumimoji="0" lang="en-US" altLang="zh-CN" sz="32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1853-1890</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a:t>
            </a:r>
            <a:r>
              <a:rPr kumimoji="0" lang="en-US" altLang="zh-CN" sz="32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27</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楷体" pitchFamily="49" charset="-122"/>
              </a:rPr>
              <a:t>岁才开始画画，在短暂的艺术生涯中，他创作了大量的油画、素描和版画。由于风格独特，梵高的作品在他生前不为人所重视，很少能卖出去。梵高生活十分困窘，靠弟弟的接济才得以勉强度日。</a:t>
            </a:r>
            <a:endParaRPr kumimoji="0" lang="zh-CN" altLang="en-US" sz="60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28674" name="Rectangle 2"/>
          <p:cNvSpPr>
            <a:spLocks noChangeArrowheads="1"/>
          </p:cNvSpPr>
          <p:nvPr/>
        </p:nvSpPr>
        <p:spPr bwMode="auto">
          <a:xfrm>
            <a:off x="0" y="1143000"/>
            <a:ext cx="2710999" cy="76944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sz="4400" b="0"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人物扫描</a:t>
            </a:r>
            <a:endParaRPr kumimoji="0" lang="zh-CN" sz="6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673"/>
                                        </p:tgtEl>
                                        <p:attrNameLst>
                                          <p:attrName>style.visibility</p:attrName>
                                        </p:attrNameLst>
                                      </p:cBhvr>
                                      <p:to>
                                        <p:strVal val="visible"/>
                                      </p:to>
                                    </p:set>
                                    <p:anim calcmode="lin" valueType="num">
                                      <p:cBhvr additive="base">
                                        <p:cTn id="7" dur="500" fill="hold"/>
                                        <p:tgtEl>
                                          <p:spTgt spid="28673"/>
                                        </p:tgtEl>
                                        <p:attrNameLst>
                                          <p:attrName>ppt_x</p:attrName>
                                        </p:attrNameLst>
                                      </p:cBhvr>
                                      <p:tavLst>
                                        <p:tav tm="0">
                                          <p:val>
                                            <p:strVal val="#ppt_x"/>
                                          </p:val>
                                        </p:tav>
                                        <p:tav tm="100000">
                                          <p:val>
                                            <p:strVal val="#ppt_x"/>
                                          </p:val>
                                        </p:tav>
                                      </p:tavLst>
                                    </p:anim>
                                    <p:anim calcmode="lin" valueType="num">
                                      <p:cBhvr additive="base">
                                        <p:cTn id="8" dur="500" fill="hold"/>
                                        <p:tgtEl>
                                          <p:spTgt spid="286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34817" name="Text Box 1"/>
          <p:cNvSpPr txBox="1">
            <a:spLocks noChangeArrowheads="1"/>
          </p:cNvSpPr>
          <p:nvPr/>
        </p:nvSpPr>
        <p:spPr bwMode="auto">
          <a:xfrm>
            <a:off x="5686425" y="5334000"/>
            <a:ext cx="2390775" cy="68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36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zh-CN" sz="36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向日葵</a:t>
            </a:r>
            <a:r>
              <a:rPr kumimoji="0" lang="zh-CN" altLang="zh-CN" sz="36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endParaRPr kumimoji="0" lang="zh-CN" altLang="zh-CN" sz="66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34819" name="Rectangle 3"/>
          <p:cNvSpPr>
            <a:spLocks noChangeArrowheads="1"/>
          </p:cNvSpPr>
          <p:nvPr/>
        </p:nvSpPr>
        <p:spPr bwMode="auto">
          <a:xfrm>
            <a:off x="228600" y="1143000"/>
            <a:ext cx="4114800"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2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梵高的代表作有很多，如</a:t>
            </a:r>
            <a:r>
              <a:rPr kumimoji="0" lang="zh-CN" alt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a:t>
            </a:r>
            <a:r>
              <a:rPr kumimoji="0" 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夜间的咖啡馆</a:t>
            </a:r>
            <a:r>
              <a:rPr kumimoji="0" lang="zh-CN" alt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a:t>
            </a:r>
            <a:r>
              <a:rPr kumimoji="0" 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向日葵</a:t>
            </a:r>
            <a:r>
              <a:rPr kumimoji="0" lang="zh-CN" alt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a:t>
            </a:r>
            <a:r>
              <a:rPr kumimoji="0" 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等。</a:t>
            </a:r>
            <a:r>
              <a:rPr kumimoji="0" lang="zh-CN" alt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a:t>
            </a:r>
            <a:r>
              <a:rPr kumimoji="0" 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向日葵</a:t>
            </a:r>
            <a:r>
              <a:rPr kumimoji="0" lang="zh-CN" alt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a:t>
            </a:r>
            <a:r>
              <a:rPr kumimoji="0" 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中明亮、艳丽的黄色花瓣，表达了画家对生命的赞美和对美好生活的向往。</a:t>
            </a:r>
          </a:p>
        </p:txBody>
      </p:sp>
      <p:pic>
        <p:nvPicPr>
          <p:cNvPr id="5" name="图片 4"/>
          <p:cNvPicPr/>
          <p:nvPr/>
        </p:nvPicPr>
        <p:blipFill>
          <a:blip r:embed="rId2" cstate="print"/>
          <a:srcRect b="6296"/>
          <a:stretch>
            <a:fillRect/>
          </a:stretch>
        </p:blipFill>
        <p:spPr bwMode="auto">
          <a:xfrm>
            <a:off x="4876800" y="838200"/>
            <a:ext cx="4057650" cy="4495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 calcmode="lin" valueType="num">
                                      <p:cBhvr additive="base">
                                        <p:cTn id="7" dur="500" fill="hold"/>
                                        <p:tgtEl>
                                          <p:spTgt spid="34819"/>
                                        </p:tgtEl>
                                        <p:attrNameLst>
                                          <p:attrName>ppt_x</p:attrName>
                                        </p:attrNameLst>
                                      </p:cBhvr>
                                      <p:tavLst>
                                        <p:tav tm="0">
                                          <p:val>
                                            <p:strVal val="#ppt_x"/>
                                          </p:val>
                                        </p:tav>
                                        <p:tav tm="100000">
                                          <p:val>
                                            <p:strVal val="#ppt_x"/>
                                          </p:val>
                                        </p:tav>
                                      </p:tavLst>
                                    </p:anim>
                                    <p:anim calcmode="lin" valueType="num">
                                      <p:cBhvr additive="base">
                                        <p:cTn id="8" dur="500" fill="hold"/>
                                        <p:tgtEl>
                                          <p:spTgt spid="348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4800" y="2438400"/>
            <a:ext cx="1738447" cy="1938992"/>
          </a:xfrm>
          <a:prstGeom prst="rect">
            <a:avLst/>
          </a:prstGeom>
        </p:spPr>
        <p:txBody>
          <a:bodyPr wrap="square">
            <a:spAutoFit/>
          </a:bodyPr>
          <a:lstStyle/>
          <a:p>
            <a:r>
              <a:rPr lang="zh-CN" altLang="en-US" sz="4000" b="1" dirty="0" smtClean="0">
                <a:latin typeface="黑体" pitchFamily="49" charset="-122"/>
                <a:ea typeface="黑体" pitchFamily="49" charset="-122"/>
                <a:cs typeface="Times New Roman" pitchFamily="18" charset="0"/>
              </a:rPr>
              <a:t>近代科学与文化</a:t>
            </a:r>
            <a:endParaRPr lang="zh-CN" altLang="en-US" sz="4000" b="1" dirty="0"/>
          </a:p>
        </p:txBody>
      </p:sp>
      <p:sp>
        <p:nvSpPr>
          <p:cNvPr id="3" name="左大括号 2"/>
          <p:cNvSpPr/>
          <p:nvPr/>
        </p:nvSpPr>
        <p:spPr>
          <a:xfrm>
            <a:off x="1981200" y="1600200"/>
            <a:ext cx="533400" cy="3810000"/>
          </a:xfrm>
          <a:prstGeom prst="leftBrace">
            <a:avLst/>
          </a:prstGeom>
          <a:ln w="1016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Rectangle 1"/>
          <p:cNvSpPr>
            <a:spLocks noChangeArrowheads="1"/>
          </p:cNvSpPr>
          <p:nvPr/>
        </p:nvSpPr>
        <p:spPr bwMode="auto">
          <a:xfrm>
            <a:off x="2660729" y="1295400"/>
            <a:ext cx="2749471"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一、</a:t>
            </a:r>
            <a:r>
              <a:rPr kumimoji="0" lang="zh-CN" sz="4000" b="1"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科学家</a:t>
            </a:r>
            <a:endParaRPr kumimoji="0" lang="zh-CN" sz="5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5" name="Rectangle 1"/>
          <p:cNvSpPr>
            <a:spLocks noChangeArrowheads="1"/>
          </p:cNvSpPr>
          <p:nvPr/>
        </p:nvSpPr>
        <p:spPr bwMode="auto">
          <a:xfrm>
            <a:off x="2590800" y="5029200"/>
            <a:ext cx="3877985"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3600" b="1"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三、</a:t>
            </a:r>
            <a:r>
              <a:rPr kumimoji="0" lang="zh-CN" sz="3600" b="1" i="0" u="none" strike="noStrike" cap="none" normalizeH="0" baseline="0" dirty="0" smtClean="0">
                <a:ln>
                  <a:noFill/>
                </a:ln>
                <a:solidFill>
                  <a:schemeClr val="tx1"/>
                </a:solidFill>
                <a:effectLst/>
                <a:latin typeface="黑体" pitchFamily="49" charset="-122"/>
                <a:ea typeface="黑体" pitchFamily="49" charset="-122"/>
                <a:cs typeface="Times New Roman" pitchFamily="18" charset="0"/>
              </a:rPr>
              <a:t>音乐美术大师</a:t>
            </a:r>
            <a:endParaRPr kumimoji="0" lang="zh-CN" sz="4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6" name="Rectangle 1"/>
          <p:cNvSpPr>
            <a:spLocks noChangeArrowheads="1"/>
          </p:cNvSpPr>
          <p:nvPr/>
        </p:nvSpPr>
        <p:spPr bwMode="auto">
          <a:xfrm>
            <a:off x="2595350" y="3169623"/>
            <a:ext cx="3272050"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tx1"/>
                </a:solidFill>
                <a:effectLst/>
                <a:latin typeface="Calibri" pitchFamily="34" charset="0"/>
                <a:ea typeface="宋体" pitchFamily="2" charset="-122"/>
                <a:cs typeface="黑体" pitchFamily="49" charset="-122"/>
              </a:rPr>
              <a:t>二、</a:t>
            </a:r>
            <a:r>
              <a:rPr kumimoji="0" lang="zh-CN" sz="4000" b="1" i="0" u="none" strike="noStrike" cap="none" normalizeH="0" baseline="0" dirty="0" smtClean="0">
                <a:ln>
                  <a:noFill/>
                </a:ln>
                <a:solidFill>
                  <a:schemeClr val="tx1"/>
                </a:solidFill>
                <a:effectLst/>
                <a:latin typeface="Calibri" pitchFamily="34" charset="0"/>
                <a:ea typeface="宋体" pitchFamily="2" charset="-122"/>
                <a:cs typeface="黑体" pitchFamily="49" charset="-122"/>
              </a:rPr>
              <a:t>文学巨匠</a:t>
            </a:r>
            <a:endParaRPr kumimoji="0" lang="zh-CN" sz="5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7" name="左大括号 6"/>
          <p:cNvSpPr/>
          <p:nvPr/>
        </p:nvSpPr>
        <p:spPr>
          <a:xfrm>
            <a:off x="5562600" y="990600"/>
            <a:ext cx="304800" cy="1295400"/>
          </a:xfrm>
          <a:prstGeom prst="leftBrace">
            <a:avLst/>
          </a:prstGeom>
          <a:ln w="1016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左大括号 7"/>
          <p:cNvSpPr/>
          <p:nvPr/>
        </p:nvSpPr>
        <p:spPr>
          <a:xfrm>
            <a:off x="5867400" y="2971800"/>
            <a:ext cx="304800" cy="1295400"/>
          </a:xfrm>
          <a:prstGeom prst="leftBrace">
            <a:avLst/>
          </a:prstGeom>
          <a:ln w="1016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左大括号 8"/>
          <p:cNvSpPr/>
          <p:nvPr/>
        </p:nvSpPr>
        <p:spPr>
          <a:xfrm>
            <a:off x="6553200" y="4724400"/>
            <a:ext cx="304800" cy="1295400"/>
          </a:xfrm>
          <a:prstGeom prst="leftBrace">
            <a:avLst/>
          </a:prstGeom>
          <a:ln w="1016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矩形 9"/>
          <p:cNvSpPr/>
          <p:nvPr/>
        </p:nvSpPr>
        <p:spPr>
          <a:xfrm>
            <a:off x="6096000" y="762000"/>
            <a:ext cx="1752403" cy="769441"/>
          </a:xfrm>
          <a:prstGeom prst="rect">
            <a:avLst/>
          </a:prstGeom>
          <a:noFill/>
        </p:spPr>
        <p:txBody>
          <a:bodyPr wrap="none" lIns="91440" tIns="45720" rIns="91440" bIns="45720">
            <a:spAutoFit/>
          </a:bodyPr>
          <a:lstStyle/>
          <a:p>
            <a:pPr algn="ctr"/>
            <a:r>
              <a:rPr lang="en-US" altLang="zh-CN"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1.</a:t>
            </a: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牛顿</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1" name="矩形 10"/>
          <p:cNvSpPr/>
          <p:nvPr/>
        </p:nvSpPr>
        <p:spPr>
          <a:xfrm>
            <a:off x="6139937" y="1600200"/>
            <a:ext cx="2318263" cy="769441"/>
          </a:xfrm>
          <a:prstGeom prst="rect">
            <a:avLst/>
          </a:prstGeom>
          <a:noFill/>
        </p:spPr>
        <p:txBody>
          <a:bodyPr wrap="none" lIns="91440" tIns="45720" rIns="91440" bIns="45720">
            <a:spAutoFit/>
          </a:bodyPr>
          <a:lstStyle/>
          <a:p>
            <a:pPr algn="ctr"/>
            <a:r>
              <a:rPr lang="en-US" altLang="zh-CN"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2.</a:t>
            </a: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达尔文</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2" name="矩形 11"/>
          <p:cNvSpPr/>
          <p:nvPr/>
        </p:nvSpPr>
        <p:spPr>
          <a:xfrm>
            <a:off x="6259877" y="2667000"/>
            <a:ext cx="2884123" cy="769441"/>
          </a:xfrm>
          <a:prstGeom prst="rect">
            <a:avLst/>
          </a:prstGeom>
          <a:noFill/>
        </p:spPr>
        <p:txBody>
          <a:bodyPr wrap="none" lIns="91440" tIns="45720" rIns="91440" bIns="45720">
            <a:spAutoFit/>
          </a:bodyPr>
          <a:lstStyle/>
          <a:p>
            <a:pPr algn="ctr"/>
            <a:r>
              <a:rPr lang="en-US" altLang="zh-CN"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1.</a:t>
            </a: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巴尔扎克</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 name="矩形 12"/>
          <p:cNvSpPr/>
          <p:nvPr/>
        </p:nvSpPr>
        <p:spPr>
          <a:xfrm>
            <a:off x="6259877" y="3505200"/>
            <a:ext cx="2884123" cy="769441"/>
          </a:xfrm>
          <a:prstGeom prst="rect">
            <a:avLst/>
          </a:prstGeom>
          <a:noFill/>
        </p:spPr>
        <p:txBody>
          <a:bodyPr wrap="none" lIns="91440" tIns="45720" rIns="91440" bIns="45720">
            <a:spAutoFit/>
          </a:bodyPr>
          <a:lstStyle/>
          <a:p>
            <a:pPr algn="ctr"/>
            <a:r>
              <a:rPr lang="en-US" altLang="zh-CN"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2.</a:t>
            </a: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托尔斯泰</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4" name="矩形 13"/>
          <p:cNvSpPr/>
          <p:nvPr/>
        </p:nvSpPr>
        <p:spPr>
          <a:xfrm>
            <a:off x="6934200" y="5562600"/>
            <a:ext cx="1609736" cy="707886"/>
          </a:xfrm>
          <a:prstGeom prst="rect">
            <a:avLst/>
          </a:prstGeom>
        </p:spPr>
        <p:txBody>
          <a:bodyPr wrap="none">
            <a:spAutoFit/>
          </a:bodyPr>
          <a:lstStyle/>
          <a:p>
            <a:r>
              <a:rPr lang="en-US" altLang="zh-CN" sz="4000" b="1" dirty="0" smtClean="0"/>
              <a:t>2.</a:t>
            </a:r>
            <a:r>
              <a:rPr lang="zh-CN" altLang="en-US" sz="4000" b="1" dirty="0" smtClean="0"/>
              <a:t>梵高</a:t>
            </a:r>
            <a:endParaRPr lang="zh-CN" altLang="en-US" sz="4000" b="1" dirty="0"/>
          </a:p>
        </p:txBody>
      </p:sp>
      <p:sp>
        <p:nvSpPr>
          <p:cNvPr id="15" name="矩形 14"/>
          <p:cNvSpPr/>
          <p:nvPr/>
        </p:nvSpPr>
        <p:spPr>
          <a:xfrm>
            <a:off x="6954721" y="4495800"/>
            <a:ext cx="2113079" cy="707886"/>
          </a:xfrm>
          <a:prstGeom prst="rect">
            <a:avLst/>
          </a:prstGeom>
        </p:spPr>
        <p:txBody>
          <a:bodyPr wrap="none">
            <a:spAutoFit/>
          </a:bodyPr>
          <a:lstStyle/>
          <a:p>
            <a:r>
              <a:rPr lang="en-US" altLang="zh-CN" sz="4000" b="1" dirty="0" smtClean="0"/>
              <a:t>1.</a:t>
            </a:r>
            <a:r>
              <a:rPr lang="zh-CN" altLang="zh-CN" sz="4000" b="1" dirty="0" smtClean="0"/>
              <a:t>贝多芬</a:t>
            </a:r>
            <a:endParaRPr lang="zh-CN" altLang="en-US" sz="4000" b="1" dirty="0"/>
          </a:p>
        </p:txBody>
      </p:sp>
      <p:sp>
        <p:nvSpPr>
          <p:cNvPr id="16" name="矩形 15"/>
          <p:cNvSpPr/>
          <p:nvPr/>
        </p:nvSpPr>
        <p:spPr>
          <a:xfrm>
            <a:off x="0" y="0"/>
            <a:ext cx="2967480" cy="923330"/>
          </a:xfrm>
          <a:prstGeom prst="rect">
            <a:avLst/>
          </a:prstGeom>
          <a:noFill/>
        </p:spPr>
        <p:txBody>
          <a:bodyPr wrap="none" lIns="91440" tIns="45720" rIns="91440" bIns="45720">
            <a:spAutoFit/>
          </a:bodyPr>
          <a:lstStyle/>
          <a:p>
            <a:pPr algn="ctr"/>
            <a:r>
              <a:rPr lang="zh-CN" alt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课堂小结</a:t>
            </a:r>
            <a:endPar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ox(in)">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ppt_x"/>
                                          </p:val>
                                        </p:tav>
                                        <p:tav tm="100000">
                                          <p:val>
                                            <p:strVal val="#ppt_x"/>
                                          </p:val>
                                        </p:tav>
                                      </p:tavLst>
                                    </p:anim>
                                    <p:anim calcmode="lin" valueType="num">
                                      <p:cBhvr additive="base">
                                        <p:cTn id="5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fill="hold"/>
                                        <p:tgtEl>
                                          <p:spTgt spid="13"/>
                                        </p:tgtEl>
                                        <p:attrNameLst>
                                          <p:attrName>ppt_x</p:attrName>
                                        </p:attrNameLst>
                                      </p:cBhvr>
                                      <p:tavLst>
                                        <p:tav tm="0">
                                          <p:val>
                                            <p:strVal val="#ppt_x"/>
                                          </p:val>
                                        </p:tav>
                                        <p:tav tm="100000">
                                          <p:val>
                                            <p:strVal val="#ppt_x"/>
                                          </p:val>
                                        </p:tav>
                                      </p:tavLst>
                                    </p:anim>
                                    <p:anim calcmode="lin" valueType="num">
                                      <p:cBhvr additive="base">
                                        <p:cTn id="6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500" fill="hold"/>
                                        <p:tgtEl>
                                          <p:spTgt spid="9"/>
                                        </p:tgtEl>
                                        <p:attrNameLst>
                                          <p:attrName>ppt_x</p:attrName>
                                        </p:attrNameLst>
                                      </p:cBhvr>
                                      <p:tavLst>
                                        <p:tav tm="0">
                                          <p:val>
                                            <p:strVal val="#ppt_x"/>
                                          </p:val>
                                        </p:tav>
                                        <p:tav tm="100000">
                                          <p:val>
                                            <p:strVal val="#ppt_x"/>
                                          </p:val>
                                        </p:tav>
                                      </p:tavLst>
                                    </p:anim>
                                    <p:anim calcmode="lin" valueType="num">
                                      <p:cBhvr additive="base">
                                        <p:cTn id="6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500" fill="hold"/>
                                        <p:tgtEl>
                                          <p:spTgt spid="15"/>
                                        </p:tgtEl>
                                        <p:attrNameLst>
                                          <p:attrName>ppt_x</p:attrName>
                                        </p:attrNameLst>
                                      </p:cBhvr>
                                      <p:tavLst>
                                        <p:tav tm="0">
                                          <p:val>
                                            <p:strVal val="#ppt_x"/>
                                          </p:val>
                                        </p:tav>
                                        <p:tav tm="100000">
                                          <p:val>
                                            <p:strVal val="#ppt_x"/>
                                          </p:val>
                                        </p:tav>
                                      </p:tavLst>
                                    </p:anim>
                                    <p:anim calcmode="lin" valueType="num">
                                      <p:cBhvr additive="base">
                                        <p:cTn id="7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500" fill="hold"/>
                                        <p:tgtEl>
                                          <p:spTgt spid="14"/>
                                        </p:tgtEl>
                                        <p:attrNameLst>
                                          <p:attrName>ppt_x</p:attrName>
                                        </p:attrNameLst>
                                      </p:cBhvr>
                                      <p:tavLst>
                                        <p:tav tm="0">
                                          <p:val>
                                            <p:strVal val="#ppt_x"/>
                                          </p:val>
                                        </p:tav>
                                        <p:tav tm="100000">
                                          <p:val>
                                            <p:strVal val="#ppt_x"/>
                                          </p:val>
                                        </p:tav>
                                      </p:tavLst>
                                    </p:anim>
                                    <p:anim calcmode="lin" valueType="num">
                                      <p:cBhvr additive="base">
                                        <p:cTn id="7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P spid="7" grpId="0" animBg="1"/>
      <p:bldP spid="8" grpId="0" animBg="1"/>
      <p:bldP spid="9" grpId="0" animBg="1"/>
      <p:bldP spid="10" grpId="0"/>
      <p:bldP spid="11" grpId="0"/>
      <p:bldP spid="12" grpId="0"/>
      <p:bldP spid="13" grpId="0"/>
      <p:bldP spid="14" grpId="0"/>
      <p:bldP spid="1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TotalTime>
  <Words>1203</Words>
  <PresentationFormat>全屏显示(4:3)</PresentationFormat>
  <Paragraphs>66</Paragraphs>
  <Slides>21</Slides>
  <Notes>0</Notes>
  <HiddenSlides>0</HiddenSlides>
  <MMClips>1</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Office Theme</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terms:created xsi:type="dcterms:W3CDTF">2006-08-16T00:00:00Z</dcterms:created>
  <dcterms:modified xsi:type="dcterms:W3CDTF">2018-11-14T23:06:38Z</dcterms:modified>
</cp:coreProperties>
</file>