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1"/>
    <p:sldMasterId id="2147483662" r:id="rId2"/>
    <p:sldMasterId id="2147483673" r:id="rId3"/>
    <p:sldMasterId id="2147483684" r:id="rId4"/>
    <p:sldMasterId id="2147483695" r:id="rId5"/>
    <p:sldMasterId id="2147483706" r:id="rId6"/>
  </p:sldMasterIdLst>
  <p:notesMasterIdLst>
    <p:notesMasterId r:id="rId7"/>
  </p:notesMasterIdLst>
  <p:handoutMasterIdLst>
    <p:handoutMasterId r:id="rId8"/>
  </p:handoutMasterIdLst>
  <p:sldIdLst>
    <p:sldId id="295" r:id="rId9"/>
    <p:sldId id="319" r:id="rId10"/>
    <p:sldId id="425" r:id="rId11"/>
    <p:sldId id="296" r:id="rId12"/>
    <p:sldId id="423" r:id="rId13"/>
    <p:sldId id="412" r:id="rId14"/>
    <p:sldId id="428" r:id="rId15"/>
    <p:sldId id="424" r:id="rId16"/>
    <p:sldId id="429" r:id="rId17"/>
    <p:sldId id="430" r:id="rId18"/>
    <p:sldId id="431" r:id="rId19"/>
    <p:sldId id="436" r:id="rId20"/>
    <p:sldId id="439" r:id="rId21"/>
    <p:sldId id="432" r:id="rId22"/>
    <p:sldId id="427" r:id="rId23"/>
    <p:sldId id="426" r:id="rId24"/>
    <p:sldId id="435" r:id="rId25"/>
    <p:sldId id="422" r:id="rId26"/>
    <p:sldId id="434" r:id="rId27"/>
    <p:sldId id="433" r:id="rId28"/>
    <p:sldId id="440" r:id="rId29"/>
    <p:sldId id="441" r:id="rId30"/>
    <p:sldId id="411" r:id="rId31"/>
    <p:sldId id="320" r:id="rId32"/>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15" autoAdjust="0"/>
    <p:restoredTop sz="88129" autoAdjust="0"/>
  </p:normalViewPr>
  <p:slideViewPr>
    <p:cSldViewPr snapToGrid="0">
      <p:cViewPr varScale="1">
        <p:scale>
          <a:sx n="65" d="100"/>
          <a:sy n="65" d="100"/>
        </p:scale>
        <p:origin x="1020" y="90"/>
      </p:cViewPr>
      <p:guideLst>
        <p:guide orient="horz" pos="2160"/>
        <p:guide pos="384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2.xml" /><Relationship Id="rId11" Type="http://schemas.openxmlformats.org/officeDocument/2006/relationships/slide" Target="slides/slide3.xml" /><Relationship Id="rId12" Type="http://schemas.openxmlformats.org/officeDocument/2006/relationships/slide" Target="slides/slide4.xml" /><Relationship Id="rId13" Type="http://schemas.openxmlformats.org/officeDocument/2006/relationships/slide" Target="slides/slide5.xml" /><Relationship Id="rId14" Type="http://schemas.openxmlformats.org/officeDocument/2006/relationships/slide" Target="slides/slide6.xml" /><Relationship Id="rId15" Type="http://schemas.openxmlformats.org/officeDocument/2006/relationships/slide" Target="slides/slide7.xml" /><Relationship Id="rId16" Type="http://schemas.openxmlformats.org/officeDocument/2006/relationships/slide" Target="slides/slide8.xml" /><Relationship Id="rId17" Type="http://schemas.openxmlformats.org/officeDocument/2006/relationships/slide" Target="slides/slide9.xml" /><Relationship Id="rId18" Type="http://schemas.openxmlformats.org/officeDocument/2006/relationships/slide" Target="slides/slide10.xml" /><Relationship Id="rId19" Type="http://schemas.openxmlformats.org/officeDocument/2006/relationships/slide" Target="slides/slide11.xml" /><Relationship Id="rId2" Type="http://schemas.openxmlformats.org/officeDocument/2006/relationships/slideMaster" Target="slideMasters/slideMaster2.xml" /><Relationship Id="rId20" Type="http://schemas.openxmlformats.org/officeDocument/2006/relationships/slide" Target="slides/slide12.xml" /><Relationship Id="rId21" Type="http://schemas.openxmlformats.org/officeDocument/2006/relationships/slide" Target="slides/slide13.xml" /><Relationship Id="rId22" Type="http://schemas.openxmlformats.org/officeDocument/2006/relationships/slide" Target="slides/slide14.xml" /><Relationship Id="rId23" Type="http://schemas.openxmlformats.org/officeDocument/2006/relationships/slide" Target="slides/slide15.xml" /><Relationship Id="rId24" Type="http://schemas.openxmlformats.org/officeDocument/2006/relationships/slide" Target="slides/slide16.xml" /><Relationship Id="rId25" Type="http://schemas.openxmlformats.org/officeDocument/2006/relationships/slide" Target="slides/slide17.xml" /><Relationship Id="rId26" Type="http://schemas.openxmlformats.org/officeDocument/2006/relationships/slide" Target="slides/slide18.xml" /><Relationship Id="rId27" Type="http://schemas.openxmlformats.org/officeDocument/2006/relationships/slide" Target="slides/slide19.xml" /><Relationship Id="rId28" Type="http://schemas.openxmlformats.org/officeDocument/2006/relationships/slide" Target="slides/slide20.xml" /><Relationship Id="rId29" Type="http://schemas.openxmlformats.org/officeDocument/2006/relationships/slide" Target="slides/slide21.xml" /><Relationship Id="rId3" Type="http://schemas.openxmlformats.org/officeDocument/2006/relationships/slideMaster" Target="slideMasters/slideMaster3.xml" /><Relationship Id="rId30" Type="http://schemas.openxmlformats.org/officeDocument/2006/relationships/slide" Target="slides/slide22.xml" /><Relationship Id="rId31" Type="http://schemas.openxmlformats.org/officeDocument/2006/relationships/slide" Target="slides/slide23.xml" /><Relationship Id="rId32" Type="http://schemas.openxmlformats.org/officeDocument/2006/relationships/slide" Target="slides/slide24.xml" /><Relationship Id="rId33" Type="http://schemas.openxmlformats.org/officeDocument/2006/relationships/tags" Target="tags/tag78.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heme" Target="theme/theme1.xml" /><Relationship Id="rId37"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slideMaster" Target="slideMasters/slideMaster6.xml" /><Relationship Id="rId7" Type="http://schemas.openxmlformats.org/officeDocument/2006/relationships/notesMaster" Target="notesMasters/notesMaster1.xml" /><Relationship Id="rId8" Type="http://schemas.openxmlformats.org/officeDocument/2006/relationships/handoutMaster" Target="handoutMasters/handoutMaster1.xml" /><Relationship Id="rId9" Type="http://schemas.openxmlformats.org/officeDocument/2006/relationships/slide" Target="slides/slide1.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8.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a:rPr>
              <a:t/>
            </a:fld>
            <a:endParaRPr lang="zh-CN" altLang="en-US" smtClean="0">
              <a:latin typeface="微软雅黑" panose="020b0503020204020204" charset="-122"/>
              <a:ea typeface="微软雅黑"/>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a:rPr>
              <a:t/>
            </a:fld>
            <a:endParaRPr lang="zh-CN" altLang="en-US" smtClean="0">
              <a:latin typeface="微软雅黑" panose="020b0503020204020204" charset="-122"/>
              <a:ea typeface="微软雅黑"/>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7.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a:defRPr>
            </a:lvl1pPr>
          </a:lstStyle>
          <a:p>
            <a:fld id="{1AC49D05-6128-4D0D-A32A-06A5E73B386C}"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a:defRPr>
            </a:lvl1pPr>
          </a:lstStyle>
          <a:p>
            <a:fld id="{5849F42C-2DAE-424C-A4B8-3140182C3E9F}"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a:cs typeface="+mn-cs"/>
      </a:defRPr>
    </a:lvl1pPr>
    <a:lvl2pPr marL="457200" algn="l" defTabSz="914400" rtl="0" eaLnBrk="1" latinLnBrk="0" hangingPunct="1">
      <a:defRPr sz="1200" kern="1200">
        <a:solidFill>
          <a:schemeClr val="tx1"/>
        </a:solidFill>
        <a:latin typeface="微软雅黑" panose="020b0503020204020204" charset="-122"/>
        <a:ea typeface="微软雅黑"/>
        <a:cs typeface="+mn-cs"/>
      </a:defRPr>
    </a:lvl2pPr>
    <a:lvl3pPr marL="914400" algn="l" defTabSz="914400" rtl="0" eaLnBrk="1" latinLnBrk="0" hangingPunct="1">
      <a:defRPr sz="1200" kern="1200">
        <a:solidFill>
          <a:schemeClr val="tx1"/>
        </a:solidFill>
        <a:latin typeface="微软雅黑" panose="020b0503020204020204" charset="-122"/>
        <a:ea typeface="微软雅黑"/>
        <a:cs typeface="+mn-cs"/>
      </a:defRPr>
    </a:lvl3pPr>
    <a:lvl4pPr marL="1371600" algn="l" defTabSz="914400" rtl="0" eaLnBrk="1" latinLnBrk="0" hangingPunct="1">
      <a:defRPr sz="1200" kern="1200">
        <a:solidFill>
          <a:schemeClr val="tx1"/>
        </a:solidFill>
        <a:latin typeface="微软雅黑" panose="020b0503020204020204" charset="-122"/>
        <a:ea typeface="微软雅黑"/>
        <a:cs typeface="+mn-cs"/>
      </a:defRPr>
    </a:lvl4pPr>
    <a:lvl5pPr marL="1828800" algn="l" defTabSz="914400" rtl="0" eaLnBrk="1" latinLnBrk="0" hangingPunct="1">
      <a:defRPr sz="1200" kern="1200">
        <a:solidFill>
          <a:schemeClr val="tx1"/>
        </a:solidFill>
        <a:latin typeface="微软雅黑" panose="020b0503020204020204" charset="-122"/>
        <a:ea typeface="微软雅黑"/>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5</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6</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7</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8</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9</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10</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16</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17</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18</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19</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20</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21</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22</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24</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image" Target="../media/image1.jpeg"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56.xml" /><Relationship Id="rId2" Type="http://schemas.openxmlformats.org/officeDocument/2006/relationships/tags" Target="../tags/tag57.xml" /><Relationship Id="rId3" Type="http://schemas.openxmlformats.org/officeDocument/2006/relationships/tags" Target="../tags/tag58.xml" /><Relationship Id="rId4" Type="http://schemas.openxmlformats.org/officeDocument/2006/relationships/image" Target="../media/image1.jpeg" /><Relationship Id="rId5"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pic>
        <p:nvPicPr>
          <p:cNvPr id="7" name="图片 6"/>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a:t>单击此处编辑母版标题样式</a:t>
            </a:r>
            <a:endParaRPr lang="zh-CN" altLang="en-US"/>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
        <p:nvSpPr>
          <p:cNvPr id="16" name="日期占位符 15"/>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2"/>
            </p:custDataLst>
          </p:nvPr>
        </p:nvSpPr>
        <p:spPr/>
        <p:txBody>
          <a:bodyPr/>
          <a:lstStyle/>
          <a:p>
            <a:endParaRPr lang="zh-CN" altLang="en-US"/>
          </a:p>
        </p:txBody>
      </p:sp>
      <p:sp>
        <p:nvSpPr>
          <p:cNvPr id="18" name="灯片编号占位符 17"/>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pic>
        <p:nvPicPr>
          <p:cNvPr id="4" name="图片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03200" y="0"/>
            <a:ext cx="12293600" cy="6858000"/>
          </a:xfrm>
          <a:prstGeom prst="rect">
            <a:avLst/>
          </a:prstGeom>
        </p:spPr>
      </p:pic>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和内容">
    <p:spTree>
      <p:nvGrpSpPr>
        <p:cNvPr id="1" name=""/>
        <p:cNvGrpSpPr/>
        <p:nvPr/>
      </p:nvGrpSpPr>
      <p:grpSpPr>
        <a:xfrm>
          <a:off x="0" y="0"/>
          <a:ext cx="0" cy="0"/>
        </a:xfrm>
      </p:grpSpPr>
      <p:pic>
        <p:nvPicPr>
          <p:cNvPr id="2" name="图片 6"/>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48684" y="-57150"/>
            <a:ext cx="12329584" cy="694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日期占位符 1027"/>
          <p:cNvSpPr>
            <a:spLocks noGrp="1"/>
          </p:cNvSpPr>
          <p:nvPr>
            <p:ph type="dt" sz="half" idx="10"/>
          </p:nvPr>
        </p:nvSpPr>
        <p:spPr/>
        <p:txBody>
          <a:bodyPr/>
          <a:lstStyle>
            <a:lvl1pPr>
              <a:defRPr/>
            </a:lvl1pPr>
          </a:lstStyle>
          <a:p>
            <a:pPr>
              <a:defRPr/>
            </a:pPr>
            <a:endParaRPr lang="zh-CN" altLang="en-US"/>
          </a:p>
        </p:txBody>
      </p:sp>
      <p:sp>
        <p:nvSpPr>
          <p:cNvPr id="4" name="页脚占位符 1028"/>
          <p:cNvSpPr>
            <a:spLocks noGrp="1"/>
          </p:cNvSpPr>
          <p:nvPr>
            <p:ph type="ftr" sz="quarter" idx="11"/>
          </p:nvPr>
        </p:nvSpPr>
        <p:spPr/>
        <p:txBody>
          <a:bodyPr/>
          <a:lstStyle>
            <a:lvl1pPr>
              <a:defRPr/>
            </a:lvl1pPr>
          </a:lstStyle>
          <a:p>
            <a:pPr>
              <a:defRPr/>
            </a:pPr>
            <a:endParaRPr lang="zh-CN"/>
          </a:p>
        </p:txBody>
      </p:sp>
      <p:sp>
        <p:nvSpPr>
          <p:cNvPr id="5" name="灯片编号占位符 1029"/>
          <p:cNvSpPr>
            <a:spLocks noGrp="1"/>
          </p:cNvSpPr>
          <p:nvPr>
            <p:ph type="sldNum" sz="quarter" idx="12"/>
          </p:nvPr>
        </p:nvSpPr>
        <p:spPr/>
        <p:txBody>
          <a:bodyPr/>
          <a:lstStyle>
            <a:lvl1pPr>
              <a:defRPr/>
            </a:lvl1pPr>
          </a:lstStyle>
          <a:p>
            <a:pPr>
              <a:defRPr/>
            </a:pPr>
            <a:fld id="{1EE3DA64-5AA3-481B-8A91-90F8F030FC8C}" type="slidenum">
              <a:rPr lang="en-US" altLang="zh-CN"/>
              <a:t/>
            </a:fld>
            <a:endParaRPr lang="zh-CN"/>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transition/>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ags" Target="../tags/tag63.xml" /><Relationship Id="rId19" Type="http://schemas.openxmlformats.org/officeDocument/2006/relationships/tags" Target="../tags/tag64.xml" /><Relationship Id="rId2" Type="http://schemas.openxmlformats.org/officeDocument/2006/relationships/slideLayout" Target="../slideLayouts/slideLayout2.xml" /><Relationship Id="rId20"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4.xml" /><Relationship Id="rId10" Type="http://schemas.openxmlformats.org/officeDocument/2006/relationships/slideLayout" Target="../slideLayouts/slideLayout23.xml" /><Relationship Id="rId11" Type="http://schemas.openxmlformats.org/officeDocument/2006/relationships/tags" Target="../tags/tag65.xml" /><Relationship Id="rId12" Type="http://schemas.openxmlformats.org/officeDocument/2006/relationships/tags" Target="../tags/tag66.xml" /><Relationship Id="rId13" Type="http://schemas.openxmlformats.org/officeDocument/2006/relationships/tags" Target="../tags/tag67.xml" /><Relationship Id="rId14" Type="http://schemas.openxmlformats.org/officeDocument/2006/relationships/image" Target="../media/image3.png" /><Relationship Id="rId15" Type="http://schemas.microsoft.com/office/2007/relationships/hdphoto" Target="../media/image4.wdp" /><Relationship Id="rId16" Type="http://schemas.openxmlformats.org/officeDocument/2006/relationships/theme" Target="../theme/theme2.xml" /><Relationship Id="rId2" Type="http://schemas.openxmlformats.org/officeDocument/2006/relationships/slideLayout" Target="../slideLayouts/slideLayout15.xml" /><Relationship Id="rId3" Type="http://schemas.openxmlformats.org/officeDocument/2006/relationships/slideLayout" Target="../slideLayouts/slideLayout16.xml" /><Relationship Id="rId4" Type="http://schemas.openxmlformats.org/officeDocument/2006/relationships/slideLayout" Target="../slideLayouts/slideLayout17.xml" /><Relationship Id="rId5" Type="http://schemas.openxmlformats.org/officeDocument/2006/relationships/slideLayout" Target="../slideLayouts/slideLayout18.xml" /><Relationship Id="rId6" Type="http://schemas.openxmlformats.org/officeDocument/2006/relationships/slideLayout" Target="../slideLayouts/slideLayout19.xml" /><Relationship Id="rId7" Type="http://schemas.openxmlformats.org/officeDocument/2006/relationships/slideLayout" Target="../slideLayouts/slideLayout20.xml" /><Relationship Id="rId8" Type="http://schemas.openxmlformats.org/officeDocument/2006/relationships/slideLayout" Target="../slideLayouts/slideLayout21.xml" /><Relationship Id="rId9" Type="http://schemas.openxmlformats.org/officeDocument/2006/relationships/slideLayout" Target="../slideLayouts/slideLayout2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4.xml" /><Relationship Id="rId10" Type="http://schemas.openxmlformats.org/officeDocument/2006/relationships/slideLayout" Target="../slideLayouts/slideLayout33.xml" /><Relationship Id="rId11" Type="http://schemas.openxmlformats.org/officeDocument/2006/relationships/tags" Target="../tags/tag68.xml" /><Relationship Id="rId12" Type="http://schemas.openxmlformats.org/officeDocument/2006/relationships/tags" Target="../tags/tag69.xml" /><Relationship Id="rId13" Type="http://schemas.openxmlformats.org/officeDocument/2006/relationships/tags" Target="../tags/tag70.xml" /><Relationship Id="rId14" Type="http://schemas.openxmlformats.org/officeDocument/2006/relationships/image" Target="../media/image3.png" /><Relationship Id="rId15" Type="http://schemas.microsoft.com/office/2007/relationships/hdphoto" Target="../media/image5.wdp" /><Relationship Id="rId16" Type="http://schemas.openxmlformats.org/officeDocument/2006/relationships/theme" Target="../theme/theme3.xml" /><Relationship Id="rId2" Type="http://schemas.openxmlformats.org/officeDocument/2006/relationships/slideLayout" Target="../slideLayouts/slideLayout25.xml" /><Relationship Id="rId3" Type="http://schemas.openxmlformats.org/officeDocument/2006/relationships/slideLayout" Target="../slideLayouts/slideLayout26.xml" /><Relationship Id="rId4" Type="http://schemas.openxmlformats.org/officeDocument/2006/relationships/slideLayout" Target="../slideLayouts/slideLayout27.xml" /><Relationship Id="rId5" Type="http://schemas.openxmlformats.org/officeDocument/2006/relationships/slideLayout" Target="../slideLayouts/slideLayout28.xml" /><Relationship Id="rId6" Type="http://schemas.openxmlformats.org/officeDocument/2006/relationships/slideLayout" Target="../slideLayouts/slideLayout29.xml" /><Relationship Id="rId7" Type="http://schemas.openxmlformats.org/officeDocument/2006/relationships/slideLayout" Target="../slideLayouts/slideLayout30.xml" /><Relationship Id="rId8" Type="http://schemas.openxmlformats.org/officeDocument/2006/relationships/slideLayout" Target="../slideLayouts/slideLayout31.xml" /><Relationship Id="rId9" Type="http://schemas.openxmlformats.org/officeDocument/2006/relationships/slideLayout" Target="../slideLayouts/slideLayout32.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tags" Target="../tags/tag71.xml" /><Relationship Id="rId12" Type="http://schemas.openxmlformats.org/officeDocument/2006/relationships/tags" Target="../tags/tag72.xml" /><Relationship Id="rId13" Type="http://schemas.openxmlformats.org/officeDocument/2006/relationships/tags" Target="../tags/tag73.xml" /><Relationship Id="rId14" Type="http://schemas.openxmlformats.org/officeDocument/2006/relationships/image" Target="../media/image3.png" /><Relationship Id="rId15" Type="http://schemas.microsoft.com/office/2007/relationships/hdphoto" Target="../media/image6.wdp" /><Relationship Id="rId16" Type="http://schemas.openxmlformats.org/officeDocument/2006/relationships/theme" Target="../theme/theme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4.xml" /><Relationship Id="rId10" Type="http://schemas.openxmlformats.org/officeDocument/2006/relationships/slideLayout" Target="../slideLayouts/slideLayout53.xml" /><Relationship Id="rId11" Type="http://schemas.openxmlformats.org/officeDocument/2006/relationships/tags" Target="../tags/tag74.xml" /><Relationship Id="rId12" Type="http://schemas.openxmlformats.org/officeDocument/2006/relationships/tags" Target="../tags/tag75.xml" /><Relationship Id="rId13" Type="http://schemas.openxmlformats.org/officeDocument/2006/relationships/tags" Target="../tags/tag76.xml" /><Relationship Id="rId14" Type="http://schemas.openxmlformats.org/officeDocument/2006/relationships/image" Target="../media/image3.png" /><Relationship Id="rId15" Type="http://schemas.microsoft.com/office/2007/relationships/hdphoto" Target="../media/image7.wdp" /><Relationship Id="rId16" Type="http://schemas.openxmlformats.org/officeDocument/2006/relationships/theme" Target="../theme/theme5.xml" /><Relationship Id="rId2" Type="http://schemas.openxmlformats.org/officeDocument/2006/relationships/slideLayout" Target="../slideLayouts/slideLayout45.xml" /><Relationship Id="rId3" Type="http://schemas.openxmlformats.org/officeDocument/2006/relationships/slideLayout" Target="../slideLayouts/slideLayout46.xml" /><Relationship Id="rId4" Type="http://schemas.openxmlformats.org/officeDocument/2006/relationships/slideLayout" Target="../slideLayouts/slideLayout47.xml" /><Relationship Id="rId5" Type="http://schemas.openxmlformats.org/officeDocument/2006/relationships/slideLayout" Target="../slideLayouts/slideLayout48.xml" /><Relationship Id="rId6" Type="http://schemas.openxmlformats.org/officeDocument/2006/relationships/slideLayout" Target="../slideLayouts/slideLayout49.xml" /><Relationship Id="rId7" Type="http://schemas.openxmlformats.org/officeDocument/2006/relationships/slideLayout" Target="../slideLayouts/slideLayout50.xml" /><Relationship Id="rId8" Type="http://schemas.openxmlformats.org/officeDocument/2006/relationships/slideLayout" Target="../slideLayouts/slideLayout51.xml" /><Relationship Id="rId9" Type="http://schemas.openxmlformats.org/officeDocument/2006/relationships/slideLayout" Target="../slideLayouts/slideLayout52.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54.xml" /><Relationship Id="rId10" Type="http://schemas.openxmlformats.org/officeDocument/2006/relationships/slideLayout" Target="../slideLayouts/slideLayout63.xml" /><Relationship Id="rId11" Type="http://schemas.openxmlformats.org/officeDocument/2006/relationships/slideLayout" Target="../slideLayouts/slideLayout64.xml" /><Relationship Id="rId12" Type="http://schemas.openxmlformats.org/officeDocument/2006/relationships/image" Target="../media/image8.jpeg" /><Relationship Id="rId13" Type="http://schemas.openxmlformats.org/officeDocument/2006/relationships/theme" Target="../theme/theme6.xml" /><Relationship Id="rId2" Type="http://schemas.openxmlformats.org/officeDocument/2006/relationships/slideLayout" Target="../slideLayouts/slideLayout55.xml" /><Relationship Id="rId3" Type="http://schemas.openxmlformats.org/officeDocument/2006/relationships/slideLayout" Target="../slideLayouts/slideLayout56.xml" /><Relationship Id="rId4" Type="http://schemas.openxmlformats.org/officeDocument/2006/relationships/slideLayout" Target="../slideLayouts/slideLayout57.xml" /><Relationship Id="rId5" Type="http://schemas.openxmlformats.org/officeDocument/2006/relationships/slideLayout" Target="../slideLayouts/slideLayout58.xml" /><Relationship Id="rId6" Type="http://schemas.openxmlformats.org/officeDocument/2006/relationships/slideLayout" Target="../slideLayouts/slideLayout59.xml" /><Relationship Id="rId7" Type="http://schemas.openxmlformats.org/officeDocument/2006/relationships/slideLayout" Target="../slideLayouts/slideLayout60.xml" /><Relationship Id="rId8" Type="http://schemas.openxmlformats.org/officeDocument/2006/relationships/slideLayout" Target="../slideLayouts/slideLayout61.xml" /><Relationship Id="rId9" Type="http://schemas.openxmlformats.org/officeDocument/2006/relationships/slideLayout" Target="../slideLayouts/slideLayout6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4"/>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a:t>单击此处编辑母版标题样式</a:t>
            </a:r>
            <a:endParaRPr lang="zh-CN" altLang="en-US"/>
          </a:p>
        </p:txBody>
      </p:sp>
      <p:sp>
        <p:nvSpPr>
          <p:cNvPr id="3" name="文本占位符 2"/>
          <p:cNvSpPr>
            <a:spLocks noGrp="1"/>
          </p:cNvSpPr>
          <p:nvPr>
            <p:ph type="body" idx="1"/>
            <p:custDataLst>
              <p:tags r:id="rId15"/>
            </p:custDataLst>
          </p:nvPr>
        </p:nvSpPr>
        <p:spPr>
          <a:xfrm>
            <a:off x="669882" y="1296000"/>
            <a:ext cx="10852237" cy="5040000"/>
          </a:xfrm>
          <a:prstGeom prst="rect">
            <a:avLst/>
          </a:prstGeo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p:custDataLst>
              <p:tags r:id="rId19"/>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timing/>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59556" name="Rectangle 1188"/>
          <p:cNvSpPr>
            <a:spLocks noChangeArrowheads="1"/>
          </p:cNvSpPr>
          <p:nvPr userDrawn="1"/>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endParaRPr kumimoji="1" lang="zh-CN" altLang="en-US" sz="2800" smtClean="0">
              <a:solidFill>
                <a:srgbClr val="D6D7BB"/>
              </a:solidFill>
              <a:latin typeface="Times New Roman" panose="02020603050405020304" pitchFamily="18" charset="0"/>
            </a:endParaRPr>
          </a:p>
        </p:txBody>
      </p:sp>
      <p:sp>
        <p:nvSpPr>
          <p:cNvPr id="59557" name="Rectangle 1189"/>
          <p:cNvSpPr>
            <a:spLocks noChangeArrowheads="1"/>
          </p:cNvSpPr>
          <p:nvPr userDrawn="1"/>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userDrawn="1"/>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ransition/>
  <p:timing/>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tags" Target="../tags/tag7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 Id="rId3" Type="http://schemas.openxmlformats.org/officeDocument/2006/relationships/image" Target="../media/image11.jpeg" /><Relationship Id="rId4" Type="http://schemas.openxmlformats.org/officeDocument/2006/relationships/image" Target="../media/image12.jpeg" /><Relationship Id="rId5" Type="http://schemas.openxmlformats.org/officeDocument/2006/relationships/image" Target="../media/image13.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10.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4.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36863" y="1050473"/>
            <a:ext cx="11655188" cy="830997"/>
          </a:xfrm>
          <a:prstGeom prst="rect">
            <a:avLst/>
          </a:prstGeom>
          <a:noFill/>
        </p:spPr>
        <p:txBody>
          <a:bodyPr wrap="square" rtlCol="0">
            <a:spAutoFit/>
            <a:scene3d>
              <a:camera prst="orthographicFront"/>
              <a:lightRig rig="threePt" dir="t"/>
            </a:scene3d>
          </a:bodyPr>
          <a:lstStyle/>
          <a:p>
            <a:r>
              <a:rPr lang="zh-CN" altLang="en-US" sz="4800" b="1" smtClean="0"/>
              <a:t>第</a:t>
            </a:r>
            <a:r>
              <a:rPr lang="en-US" altLang="zh-CN" sz="4800" b="1" smtClean="0"/>
              <a:t>4</a:t>
            </a:r>
            <a:r>
              <a:rPr lang="zh-CN" altLang="en-US" sz="4800" b="1" smtClean="0"/>
              <a:t>课  </a:t>
            </a:r>
            <a:r>
              <a:rPr lang="zh-CN" altLang="en-US" sz="4800" b="1"/>
              <a:t>中</a:t>
            </a:r>
            <a:r>
              <a:rPr lang="zh-CN" altLang="en-US" sz="4800" b="1" smtClean="0"/>
              <a:t>国古代官员的选拔、考核与监察</a:t>
            </a:r>
            <a:endParaRPr lang="zh-CN" altLang="zh-CN" sz="4800"/>
          </a:p>
        </p:txBody>
      </p:sp>
      <p:sp>
        <p:nvSpPr>
          <p:cNvPr id="3" name="矩形 2"/>
          <p:cNvSpPr/>
          <p:nvPr/>
        </p:nvSpPr>
        <p:spPr>
          <a:xfrm>
            <a:off x="1090825" y="2257879"/>
            <a:ext cx="10444130" cy="3539430"/>
          </a:xfrm>
          <a:prstGeom prst="rect">
            <a:avLst/>
          </a:prstGeom>
        </p:spPr>
        <p:txBody>
          <a:bodyPr wrap="square">
            <a:spAutoFit/>
          </a:bodyPr>
          <a:lstStyle/>
          <a:p>
            <a:pPr algn="just">
              <a:spcAft>
                <a:spcPct val="0"/>
              </a:spcAft>
            </a:pPr>
            <a:r>
              <a:rPr lang="zh-CN" altLang="zh-CN" sz="40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【课标要求</a:t>
            </a:r>
            <a:r>
              <a:rPr lang="zh-CN" altLang="zh-CN" sz="40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40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ct val="0"/>
              </a:spcAft>
            </a:pPr>
            <a:r>
              <a:rPr lang="en-US" altLang="zh-CN" sz="3200"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3200"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ct val="0"/>
              </a:spcAft>
            </a:pPr>
            <a:r>
              <a:rPr lang="en-US" altLang="zh-CN" sz="32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32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通</a:t>
            </a:r>
            <a:r>
              <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过本单元学习，了解中国古代官员的选拔、考核与监察制度，了解西方近代文官制度与近现代中国公务员制度。</a:t>
            </a:r>
            <a:endPar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ct val="0"/>
              </a:spcAft>
            </a:pPr>
            <a:endPar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spcAft>
                <a:spcPct val="0"/>
              </a:spcAft>
            </a:pPr>
            <a:endParaRPr lang="zh-CN" altLang="en-US" sz="2400" kern="10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0" y="0"/>
            <a:ext cx="4047903" cy="461665"/>
          </a:xfrm>
          <a:prstGeom prst="rect">
            <a:avLst/>
          </a:prstGeom>
          <a:noFill/>
        </p:spPr>
        <p:txBody>
          <a:bodyPr wrap="none" rtlCol="0">
            <a:spAutoFit/>
          </a:bodyPr>
          <a:lstStyle/>
          <a:p>
            <a:r>
              <a:rPr lang="zh-CN" altLang="en-US" sz="2400" smtClean="0"/>
              <a:t>第</a:t>
            </a:r>
            <a:r>
              <a:rPr lang="zh-CN" altLang="en-US" sz="2400"/>
              <a:t>二</a:t>
            </a:r>
            <a:r>
              <a:rPr lang="zh-CN" altLang="en-US" sz="2400" smtClean="0"/>
              <a:t>单元  官员的选拔与管理</a:t>
            </a:r>
            <a:endParaRPr lang="zh-CN" altLang="en-US" sz="2400"/>
          </a:p>
        </p:txBody>
      </p:sp>
    </p:spTree>
    <p:custDataLst>
      <p:tags r:id="rId3"/>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82216"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2" name="矩形 1"/>
          <p:cNvSpPr/>
          <p:nvPr/>
        </p:nvSpPr>
        <p:spPr>
          <a:xfrm>
            <a:off x="906922" y="835824"/>
            <a:ext cx="10139620" cy="5262979"/>
          </a:xfrm>
          <a:prstGeom prst="rect">
            <a:avLst/>
          </a:prstGeom>
        </p:spPr>
        <p:txBody>
          <a:bodyPr wrap="square">
            <a:spAutoFit/>
          </a:bodyPr>
          <a:lstStyle/>
          <a:p>
            <a:pPr indent="266700">
              <a:lnSpc>
                <a:spcPct val="150000"/>
              </a:lnSpc>
            </a:pPr>
            <a:r>
              <a:rPr lang="en-US" altLang="zh-CN" sz="2800" b="1" kern="0" smtClean="0">
                <a:solidFill>
                  <a:srgbClr val="0033CC"/>
                </a:solidFill>
                <a:latin typeface="Calibri" panose="020f0502020204030204" pitchFamily="34" charset="0"/>
                <a:ea typeface="宋体" panose="02010600030101010101" pitchFamily="2" charset="-122"/>
                <a:cs typeface="Songti SC"/>
              </a:rPr>
              <a:t>    </a:t>
            </a:r>
            <a:r>
              <a:rPr lang="zh-CN" altLang="zh-CN" sz="2800" b="1" kern="0" smtClean="0">
                <a:solidFill>
                  <a:srgbClr val="0033CC"/>
                </a:solidFill>
                <a:latin typeface="Calibri" panose="020f0502020204030204" pitchFamily="34" charset="0"/>
                <a:ea typeface="宋体" panose="02010600030101010101" pitchFamily="2" charset="-122"/>
                <a:cs typeface="Songti SC"/>
              </a:rPr>
              <a:t>官</a:t>
            </a:r>
            <a:r>
              <a:rPr lang="zh-CN" altLang="zh-CN" sz="2800" b="1" kern="0">
                <a:solidFill>
                  <a:srgbClr val="0033CC"/>
                </a:solidFill>
                <a:latin typeface="Calibri" panose="020f0502020204030204" pitchFamily="34" charset="0"/>
                <a:ea typeface="宋体" panose="02010600030101010101" pitchFamily="2" charset="-122"/>
                <a:cs typeface="Songti SC"/>
              </a:rPr>
              <a:t>员的选拔与管理是国家制度的重要组成部分，也是社</a:t>
            </a:r>
            <a:r>
              <a:rPr lang="zh-CN" altLang="zh-CN" sz="2800" b="1" kern="0" smtClean="0">
                <a:solidFill>
                  <a:srgbClr val="0033CC"/>
                </a:solidFill>
                <a:latin typeface="Calibri" panose="020f0502020204030204" pitchFamily="34" charset="0"/>
                <a:ea typeface="宋体" panose="02010600030101010101" pitchFamily="2" charset="-122"/>
                <a:cs typeface="Songti SC"/>
              </a:rPr>
              <a:t>会</a:t>
            </a:r>
            <a:r>
              <a:rPr lang="en-US" altLang="zh-CN" sz="2800" b="1" kern="0" smtClean="0">
                <a:solidFill>
                  <a:srgbClr val="0033CC"/>
                </a:solidFill>
                <a:latin typeface="Calibri" panose="020f0502020204030204" pitchFamily="34" charset="0"/>
                <a:ea typeface="宋体" panose="02010600030101010101" pitchFamily="2" charset="-122"/>
                <a:cs typeface="Songti SC"/>
              </a:rPr>
              <a:t> </a:t>
            </a:r>
            <a:r>
              <a:rPr lang="zh-CN" altLang="zh-CN" sz="2800" b="1" kern="0" smtClean="0">
                <a:solidFill>
                  <a:srgbClr val="0033CC"/>
                </a:solidFill>
                <a:latin typeface="Calibri" panose="020f0502020204030204" pitchFamily="34" charset="0"/>
                <a:ea typeface="宋体" panose="02010600030101010101" pitchFamily="2" charset="-122"/>
                <a:cs typeface="Songti SC"/>
              </a:rPr>
              <a:t>治</a:t>
            </a:r>
            <a:r>
              <a:rPr lang="zh-CN" altLang="zh-CN" sz="2800" b="1" kern="0">
                <a:solidFill>
                  <a:srgbClr val="0033CC"/>
                </a:solidFill>
                <a:latin typeface="Calibri" panose="020f0502020204030204" pitchFamily="34" charset="0"/>
                <a:ea typeface="宋体" panose="02010600030101010101" pitchFamily="2" charset="-122"/>
                <a:cs typeface="Songti SC"/>
              </a:rPr>
              <a:t>理的必要前提。</a:t>
            </a:r>
            <a:endParaRPr lang="zh-CN" altLang="zh-CN" sz="28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lnSpc>
                <a:spcPct val="150000"/>
              </a:lnSpc>
            </a:pPr>
            <a:r>
              <a:rPr lang="en-US" altLang="zh-CN" sz="2800" b="1" kern="0" smtClean="0">
                <a:solidFill>
                  <a:srgbClr val="0033CC"/>
                </a:solidFill>
                <a:latin typeface="Calibri" panose="020f0502020204030204" pitchFamily="34" charset="0"/>
                <a:ea typeface="宋体" panose="02010600030101010101" pitchFamily="2" charset="-122"/>
                <a:cs typeface="Songti SC"/>
              </a:rPr>
              <a:t>    </a:t>
            </a:r>
            <a:r>
              <a:rPr lang="zh-CN" altLang="zh-CN" sz="2800" b="1" kern="0" smtClean="0">
                <a:solidFill>
                  <a:srgbClr val="0033CC"/>
                </a:solidFill>
                <a:latin typeface="Calibri" panose="020f0502020204030204" pitchFamily="34" charset="0"/>
                <a:ea typeface="宋体" panose="02010600030101010101" pitchFamily="2" charset="-122"/>
                <a:cs typeface="Songti SC"/>
              </a:rPr>
              <a:t>社</a:t>
            </a:r>
            <a:r>
              <a:rPr lang="zh-CN" altLang="zh-CN" sz="2800" b="1" kern="0">
                <a:solidFill>
                  <a:srgbClr val="0033CC"/>
                </a:solidFill>
                <a:latin typeface="Calibri" panose="020f0502020204030204" pitchFamily="34" charset="0"/>
                <a:ea typeface="宋体" panose="02010600030101010101" pitchFamily="2" charset="-122"/>
                <a:cs typeface="Songti SC"/>
              </a:rPr>
              <a:t>会形态不同，政治体制不同，各国国情不同，官员的选拔与管理方式也不一样，但也呈现出相互学习、借鉴的特点。</a:t>
            </a:r>
            <a:endParaRPr lang="zh-CN" altLang="zh-CN" sz="28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nSpc>
                <a:spcPct val="150000"/>
              </a:lnSpc>
            </a:pPr>
            <a:r>
              <a:rPr lang="en-US" altLang="zh-CN" sz="2800" b="1" smtClean="0">
                <a:solidFill>
                  <a:srgbClr val="0033CC"/>
                </a:solidFill>
                <a:ea typeface="宋体" panose="02010600030101010101" pitchFamily="2" charset="-122"/>
                <a:cs typeface="Iowan Old Style"/>
              </a:rPr>
              <a:t>       </a:t>
            </a:r>
            <a:r>
              <a:rPr lang="zh-CN" altLang="zh-CN" sz="2800" b="1" smtClean="0">
                <a:solidFill>
                  <a:srgbClr val="0033CC"/>
                </a:solidFill>
                <a:ea typeface="宋体" panose="02010600030101010101" pitchFamily="2" charset="-122"/>
                <a:cs typeface="Iowan Old Style"/>
              </a:rPr>
              <a:t>中</a:t>
            </a:r>
            <a:r>
              <a:rPr lang="zh-CN" altLang="zh-CN" sz="2800" b="1">
                <a:solidFill>
                  <a:srgbClr val="0033CC"/>
                </a:solidFill>
                <a:ea typeface="宋体" panose="02010600030101010101" pitchFamily="2" charset="-122"/>
                <a:cs typeface="Iowan Old Style"/>
              </a:rPr>
              <a:t>国古代历史的官员选拔与管理经历了漫长的发展阶段，积累了丰富经验，为人类政治文明作出了重要贡献</a:t>
            </a:r>
            <a:r>
              <a:rPr lang="zh-CN" altLang="zh-CN" sz="2800" b="1" smtClean="0">
                <a:solidFill>
                  <a:srgbClr val="0033CC"/>
                </a:solidFill>
                <a:ea typeface="宋体" panose="02010600030101010101" pitchFamily="2" charset="-122"/>
                <a:cs typeface="Iowan Old Style"/>
              </a:rPr>
              <a:t>，</a:t>
            </a:r>
            <a:r>
              <a:rPr lang="zh-CN" altLang="en-US" sz="2800" b="1">
                <a:solidFill>
                  <a:srgbClr val="0033CC"/>
                </a:solidFill>
                <a:ea typeface="宋体" panose="02010600030101010101" pitchFamily="2" charset="-122"/>
                <a:cs typeface="Iowan Old Style"/>
              </a:rPr>
              <a:t>中国古代选官制度始终围绕着皇权的强化、中央集权的加强而变化</a:t>
            </a:r>
            <a:r>
              <a:rPr lang="en-US" altLang="zh-CN" sz="2800" b="1">
                <a:solidFill>
                  <a:srgbClr val="0033CC"/>
                </a:solidFill>
                <a:ea typeface="宋体" panose="02010600030101010101" pitchFamily="2" charset="-122"/>
                <a:cs typeface="Iowan Old Style"/>
              </a:rPr>
              <a:t>,</a:t>
            </a:r>
            <a:r>
              <a:rPr lang="zh-CN" altLang="en-US" sz="2800" b="1">
                <a:solidFill>
                  <a:srgbClr val="0033CC"/>
                </a:solidFill>
                <a:ea typeface="宋体" panose="02010600030101010101" pitchFamily="2" charset="-122"/>
                <a:cs typeface="Iowan Old Style"/>
              </a:rPr>
              <a:t>是巩固统治、强化专制的一种手段。</a:t>
            </a:r>
            <a:endParaRPr lang="zh-CN" altLang="en-US" sz="2800" b="1">
              <a:solidFill>
                <a:srgbClr val="0033CC"/>
              </a:solidFill>
            </a:endParaRPr>
          </a:p>
        </p:txBody>
      </p:sp>
      <p:sp>
        <p:nvSpPr>
          <p:cNvPr id="5" name="文本框 4"/>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AutoShape 18"/>
          <p:cNvSpPr>
            <a:spLocks noChangeArrowheads="1"/>
          </p:cNvSpPr>
          <p:nvPr/>
        </p:nvSpPr>
        <p:spPr bwMode="auto">
          <a:xfrm>
            <a:off x="1987396" y="1557338"/>
            <a:ext cx="8280400" cy="3529012"/>
          </a:xfrm>
          <a:prstGeom prst="roundRect">
            <a:avLst>
              <a:gd name="adj" fmla="val 10810"/>
            </a:avLst>
          </a:prstGeom>
          <a:solidFill>
            <a:srgbClr val="FFFFFF"/>
          </a:solidFill>
          <a:ln w="28575">
            <a:solidFill>
              <a:srgbClr val="99CC00"/>
            </a:solidFill>
            <a:round/>
          </a:ln>
        </p:spPr>
        <p:txBody>
          <a:bodyPr wrap="none" anchor="ctr"/>
          <a:lstStyle>
            <a:lvl1pPr marL="342900" indent="-34290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defTabSz="914400" eaLnBrk="0" fontAlgn="base" latinLnBrk="0" hangingPunct="0">
              <a:lnSpc>
                <a:spcPct val="100000"/>
              </a:lnSpc>
              <a:spcBef>
                <a:spcPct val="0"/>
              </a:spcBef>
              <a:spcAft>
                <a:spcPct val="0"/>
              </a:spcAft>
              <a:buClrTx/>
              <a:buSzTx/>
              <a:buFontTx/>
              <a:buAutoNum type="arabicPeriod"/>
              <a:defRPr/>
            </a:pPr>
            <a:endParaRPr kumimoji="0" lang="zh-CN" altLang="zh-CN" sz="2400" b="1" i="0" u="none" strike="noStrike" kern="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endParaRPr>
          </a:p>
        </p:txBody>
      </p:sp>
      <p:sp>
        <p:nvSpPr>
          <p:cNvPr id="5" name="Rectangle 2"/>
          <p:cNvSpPr txBox="1">
            <a:spLocks noRot="1" noChangeArrowheads="1"/>
          </p:cNvSpPr>
          <p:nvPr/>
        </p:nvSpPr>
        <p:spPr bwMode="auto">
          <a:xfrm>
            <a:off x="1519083" y="2060575"/>
            <a:ext cx="10333038"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0" fontAlgn="base" hangingPunct="0">
              <a:lnSpc>
                <a:spcPct val="90000"/>
              </a:lnSpc>
              <a:spcBef>
                <a:spcPct val="20000"/>
              </a:spcBef>
              <a:spcAft>
                <a:spcPct val="0"/>
              </a:spcAft>
              <a:buClr>
                <a:srgbClr val="000000"/>
              </a:buClr>
              <a:buFont typeface="Wingdings" panose="05000000000000000000" pitchFamily="2" charset="2"/>
              <a:buNone/>
            </a:pPr>
            <a:r>
              <a:rPr lang="zh-CN" altLang="zh-CN" sz="3600" b="1" smtClean="0">
                <a:solidFill>
                  <a:srgbClr val="000099"/>
                </a:solidFill>
                <a:latin typeface="华文行楷" pitchFamily="2" charset="-122"/>
                <a:ea typeface="华文行楷" pitchFamily="2" charset="-122"/>
              </a:rPr>
              <a:t>   </a:t>
            </a:r>
            <a:r>
              <a:rPr lang="zh-CN" altLang="zh-CN" sz="4000" b="1" smtClean="0">
                <a:solidFill>
                  <a:srgbClr val="C00000"/>
                </a:solidFill>
                <a:latin typeface="黑体" panose="02010609060101010101" pitchFamily="49" charset="-122"/>
                <a:ea typeface="黑体" panose="02010609060101010101" pitchFamily="49" charset="-122"/>
              </a:rPr>
              <a:t>人人都说皇帝好，其实皇帝也苦恼；</a:t>
            </a:r>
            <a:endParaRPr lang="zh-CN" altLang="zh-CN" sz="4000" b="1" smtClean="0">
              <a:solidFill>
                <a:srgbClr val="C00000"/>
              </a:solidFill>
              <a:latin typeface="黑体" panose="02010609060101010101" pitchFamily="49" charset="-122"/>
              <a:ea typeface="黑体" panose="02010609060101010101" pitchFamily="49" charset="-122"/>
            </a:endParaRPr>
          </a:p>
          <a:p>
            <a:pPr eaLnBrk="0" fontAlgn="base" hangingPunct="0">
              <a:lnSpc>
                <a:spcPct val="90000"/>
              </a:lnSpc>
              <a:spcBef>
                <a:spcPct val="20000"/>
              </a:spcBef>
              <a:spcAft>
                <a:spcPct val="0"/>
              </a:spcAft>
              <a:buClr>
                <a:srgbClr val="000000"/>
              </a:buClr>
              <a:buFont typeface="Wingdings" panose="05000000000000000000" pitchFamily="2" charset="2"/>
              <a:buNone/>
            </a:pPr>
            <a:r>
              <a:rPr lang="zh-CN" altLang="zh-CN" sz="4000" b="1" smtClean="0">
                <a:solidFill>
                  <a:srgbClr val="C00000"/>
                </a:solidFill>
                <a:latin typeface="黑体" panose="02010609060101010101" pitchFamily="49" charset="-122"/>
                <a:ea typeface="黑体" panose="02010609060101010101" pitchFamily="49" charset="-122"/>
              </a:rPr>
              <a:t>   </a:t>
            </a:r>
            <a:r>
              <a:rPr lang="zh-CN" altLang="en-US" sz="4000" b="1" smtClean="0">
                <a:solidFill>
                  <a:srgbClr val="C00000"/>
                </a:solidFill>
                <a:latin typeface="黑体" panose="02010609060101010101" pitchFamily="49" charset="-122"/>
                <a:ea typeface="黑体" panose="02010609060101010101" pitchFamily="49" charset="-122"/>
              </a:rPr>
              <a:t>宰相权大睡</a:t>
            </a:r>
            <a:r>
              <a:rPr lang="zh-CN" altLang="zh-CN" sz="4000" b="1" smtClean="0">
                <a:solidFill>
                  <a:srgbClr val="C00000"/>
                </a:solidFill>
                <a:latin typeface="黑体" panose="02010609060101010101" pitchFamily="49" charset="-122"/>
                <a:ea typeface="黑体" panose="02010609060101010101" pitchFamily="49" charset="-122"/>
              </a:rPr>
              <a:t>不好，</a:t>
            </a:r>
            <a:r>
              <a:rPr lang="zh-CN" altLang="en-US" sz="4000" b="1" smtClean="0">
                <a:solidFill>
                  <a:srgbClr val="C00000"/>
                </a:solidFill>
                <a:latin typeface="黑体" panose="02010609060101010101" pitchFamily="49" charset="-122"/>
                <a:ea typeface="黑体" panose="02010609060101010101" pitchFamily="49" charset="-122"/>
              </a:rPr>
              <a:t>选才选官更难搞</a:t>
            </a:r>
            <a:r>
              <a:rPr lang="zh-CN" altLang="zh-CN" sz="4000" b="1" smtClean="0">
                <a:solidFill>
                  <a:srgbClr val="C00000"/>
                </a:solidFill>
                <a:latin typeface="黑体" panose="02010609060101010101" pitchFamily="49" charset="-122"/>
                <a:ea typeface="黑体" panose="02010609060101010101" pitchFamily="49" charset="-122"/>
              </a:rPr>
              <a:t>；</a:t>
            </a:r>
            <a:endParaRPr lang="zh-CN" altLang="zh-CN" sz="4000" b="1" smtClean="0">
              <a:solidFill>
                <a:srgbClr val="C00000"/>
              </a:solidFill>
              <a:latin typeface="黑体" panose="02010609060101010101" pitchFamily="49" charset="-122"/>
              <a:ea typeface="黑体" panose="02010609060101010101" pitchFamily="49" charset="-122"/>
            </a:endParaRPr>
          </a:p>
          <a:p>
            <a:pPr eaLnBrk="0" fontAlgn="base" hangingPunct="0">
              <a:lnSpc>
                <a:spcPct val="90000"/>
              </a:lnSpc>
              <a:spcBef>
                <a:spcPct val="20000"/>
              </a:spcBef>
              <a:spcAft>
                <a:spcPct val="0"/>
              </a:spcAft>
              <a:buClr>
                <a:srgbClr val="000000"/>
              </a:buClr>
              <a:buFont typeface="Wingdings" panose="05000000000000000000" pitchFamily="2" charset="2"/>
              <a:buNone/>
            </a:pPr>
            <a:r>
              <a:rPr lang="zh-CN" altLang="zh-CN" sz="4000" b="1" smtClean="0">
                <a:solidFill>
                  <a:srgbClr val="C00000"/>
                </a:solidFill>
                <a:latin typeface="黑体" panose="02010609060101010101" pitchFamily="49" charset="-122"/>
                <a:ea typeface="黑体" panose="02010609060101010101" pitchFamily="49" charset="-122"/>
              </a:rPr>
              <a:t>   要是官吏选不好，贪污腐败治不了；</a:t>
            </a:r>
            <a:endParaRPr lang="zh-CN" altLang="zh-CN" sz="4000" b="1" smtClean="0">
              <a:solidFill>
                <a:srgbClr val="C00000"/>
              </a:solidFill>
              <a:latin typeface="黑体" panose="02010609060101010101" pitchFamily="49" charset="-122"/>
              <a:ea typeface="黑体" panose="02010609060101010101" pitchFamily="49" charset="-122"/>
            </a:endParaRPr>
          </a:p>
          <a:p>
            <a:pPr eaLnBrk="0" fontAlgn="base" hangingPunct="0">
              <a:lnSpc>
                <a:spcPct val="90000"/>
              </a:lnSpc>
              <a:spcBef>
                <a:spcPct val="20000"/>
              </a:spcBef>
              <a:spcAft>
                <a:spcPct val="0"/>
              </a:spcAft>
              <a:buClr>
                <a:srgbClr val="000000"/>
              </a:buClr>
              <a:buFont typeface="Wingdings" panose="05000000000000000000" pitchFamily="2" charset="2"/>
              <a:buNone/>
            </a:pPr>
            <a:r>
              <a:rPr lang="zh-CN" altLang="zh-CN" sz="4000" b="1" smtClean="0">
                <a:solidFill>
                  <a:srgbClr val="C00000"/>
                </a:solidFill>
                <a:latin typeface="黑体" panose="02010609060101010101" pitchFamily="49" charset="-122"/>
                <a:ea typeface="黑体" panose="02010609060101010101" pitchFamily="49" charset="-122"/>
              </a:rPr>
              <a:t>   最怕地方造反了，身家性命也难保</a:t>
            </a:r>
            <a:r>
              <a:rPr lang="zh-CN" altLang="zh-CN" sz="4000" b="1" smtClean="0">
                <a:solidFill>
                  <a:srgbClr val="000000"/>
                </a:solidFill>
                <a:latin typeface="黑体" panose="02010609060101010101" pitchFamily="49" charset="-122"/>
                <a:ea typeface="黑体" panose="02010609060101010101" pitchFamily="49" charset="-122"/>
              </a:rPr>
              <a:t>。</a:t>
            </a:r>
            <a:endParaRPr lang="zh-CN" altLang="zh-CN" sz="4000" b="1" smtClean="0">
              <a:solidFill>
                <a:srgbClr val="000000"/>
              </a:solidFill>
              <a:latin typeface="黑体" panose="02010609060101010101" pitchFamily="49" charset="-122"/>
              <a:ea typeface="黑体" panose="02010609060101010101" pitchFamily="49" charset="-122"/>
            </a:endParaRPr>
          </a:p>
        </p:txBody>
      </p:sp>
      <p:sp>
        <p:nvSpPr>
          <p:cNvPr id="6" name="Rectangle 3"/>
          <p:cNvSpPr>
            <a:spLocks noChangeArrowheads="1"/>
          </p:cNvSpPr>
          <p:nvPr/>
        </p:nvSpPr>
        <p:spPr bwMode="auto">
          <a:xfrm>
            <a:off x="4362296" y="585788"/>
            <a:ext cx="3455987" cy="757237"/>
          </a:xfrm>
          <a:prstGeom prst="rect">
            <a:avLst/>
          </a:prstGeom>
          <a:noFill/>
          <a:ln w="9525">
            <a:noFill/>
            <a:miter lim="800000"/>
          </a:ln>
          <a:effectLst>
            <a:outerShdw dist="45791" dir="3378596" algn="ctr" rotWithShape="0">
              <a:srgbClr val="4D4D4D">
                <a:alpha val="79999"/>
              </a:srgbClr>
            </a:outerShdw>
          </a:effectLst>
        </p:spPr>
        <p:txBody>
          <a:bodyPr>
            <a:spAutoFit/>
          </a:bodyPr>
          <a:lstStyle/>
          <a:p>
            <a:pPr algn="ctr" fontAlgn="base">
              <a:lnSpc>
                <a:spcPct val="90000"/>
              </a:lnSpc>
              <a:spcBef>
                <a:spcPct val="20000"/>
              </a:spcBef>
              <a:spcAft>
                <a:spcPct val="0"/>
              </a:spcAft>
              <a:buClr>
                <a:srgbClr val="BBE0E3"/>
              </a:buClr>
              <a:buSzPct val="65000"/>
              <a:buFont typeface="Wingdings" panose="05000000000000000000" pitchFamily="2" charset="2"/>
              <a:buNone/>
              <a:defRPr/>
            </a:pPr>
            <a:r>
              <a:rPr lang="zh-CN" altLang="en-US" sz="4800">
                <a:solidFill>
                  <a:srgbClr val="000000"/>
                </a:solidFill>
                <a:ea typeface="华文中宋" pitchFamily="2" charset="-122"/>
              </a:rPr>
              <a:t>好了歌</a:t>
            </a:r>
            <a:endParaRPr lang="zh-CN" altLang="en-US" sz="4800">
              <a:solidFill>
                <a:srgbClr val="000000"/>
              </a:solidFill>
              <a:ea typeface="华文中宋" pitchFamily="2" charset="-122"/>
            </a:endParaRPr>
          </a:p>
        </p:txBody>
      </p:sp>
      <p:sp>
        <p:nvSpPr>
          <p:cNvPr id="7" name="AutoShape 9"/>
          <p:cNvSpPr>
            <a:spLocks noChangeArrowheads="1"/>
          </p:cNvSpPr>
          <p:nvPr/>
        </p:nvSpPr>
        <p:spPr bwMode="auto">
          <a:xfrm>
            <a:off x="7819871" y="5157788"/>
            <a:ext cx="2032052" cy="1066800"/>
          </a:xfrm>
          <a:prstGeom prst="wedgeEllipseCallout">
            <a:avLst>
              <a:gd name="adj1" fmla="val -12630"/>
              <a:gd name="adj2" fmla="val -141815"/>
            </a:avLst>
          </a:prstGeom>
          <a:solidFill>
            <a:srgbClr val="FF0000"/>
          </a:solidFill>
          <a:ln w="9525" algn="ctr">
            <a:solidFill>
              <a:srgbClr val="000000"/>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zh-CN"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rPr>
              <a:t>监察制度</a:t>
            </a:r>
            <a:endParaRPr kumimoji="0" lang="zh-CN" altLang="zh-CN"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p:txBody>
      </p:sp>
      <p:sp>
        <p:nvSpPr>
          <p:cNvPr id="8" name="AutoShape 9"/>
          <p:cNvSpPr>
            <a:spLocks noChangeArrowheads="1"/>
          </p:cNvSpPr>
          <p:nvPr/>
        </p:nvSpPr>
        <p:spPr bwMode="auto">
          <a:xfrm>
            <a:off x="2346171" y="765175"/>
            <a:ext cx="1692275" cy="1066800"/>
          </a:xfrm>
          <a:prstGeom prst="wedgeEllipseCallout">
            <a:avLst>
              <a:gd name="adj1" fmla="val 49532"/>
              <a:gd name="adj2" fmla="val 178273"/>
            </a:avLst>
          </a:prstGeom>
          <a:solidFill>
            <a:srgbClr val="FF0000"/>
          </a:solidFill>
          <a:ln w="9525">
            <a:solidFill>
              <a:srgbClr val="000000"/>
            </a:solidFill>
            <a:miter lim="800000"/>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rPr>
              <a:t>君权</a:t>
            </a:r>
            <a:endParaRPr kumimoji="0" lang="zh-CN" altLang="en-US"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rPr>
              <a:t>相权</a:t>
            </a:r>
            <a:endParaRPr kumimoji="0" lang="zh-CN" altLang="zh-CN"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p:txBody>
      </p:sp>
      <p:sp>
        <p:nvSpPr>
          <p:cNvPr id="9" name="AutoShape 9"/>
          <p:cNvSpPr>
            <a:spLocks noChangeArrowheads="1"/>
          </p:cNvSpPr>
          <p:nvPr/>
        </p:nvSpPr>
        <p:spPr bwMode="auto">
          <a:xfrm>
            <a:off x="7746846" y="836613"/>
            <a:ext cx="1800225" cy="1066800"/>
          </a:xfrm>
          <a:prstGeom prst="wedgeEllipseCallout">
            <a:avLst>
              <a:gd name="adj1" fmla="val -21782"/>
              <a:gd name="adj2" fmla="val 138838"/>
            </a:avLst>
          </a:prstGeom>
          <a:solidFill>
            <a:srgbClr val="FF0000"/>
          </a:solidFill>
          <a:ln w="9525" algn="ctr">
            <a:solidFill>
              <a:srgbClr val="000000"/>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rPr>
              <a:t>选官制度</a:t>
            </a:r>
            <a:endParaRPr kumimoji="0" lang="zh-CN" altLang="zh-CN"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p:txBody>
      </p:sp>
      <p:sp>
        <p:nvSpPr>
          <p:cNvPr id="10" name="Text Box 4"/>
          <p:cNvSpPr txBox="1">
            <a:spLocks noChangeArrowheads="1"/>
          </p:cNvSpPr>
          <p:nvPr/>
        </p:nvSpPr>
        <p:spPr bwMode="auto">
          <a:xfrm>
            <a:off x="4795683" y="620713"/>
            <a:ext cx="2879725" cy="701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pPr>
            <a:r>
              <a:rPr lang="zh-CN" altLang="zh-CN" sz="4000" smtClean="0">
                <a:solidFill>
                  <a:srgbClr val="000099"/>
                </a:solidFill>
                <a:ea typeface="黑体" panose="02010609060101010101" pitchFamily="49" charset="-122"/>
              </a:rPr>
              <a:t>皇帝的烦恼</a:t>
            </a:r>
            <a:endParaRPr lang="zh-CN" altLang="zh-CN" sz="4000" smtClean="0">
              <a:solidFill>
                <a:srgbClr val="000099"/>
              </a:solidFill>
              <a:ea typeface="黑体" panose="02010609060101010101" pitchFamily="49" charset="-122"/>
            </a:endParaRPr>
          </a:p>
        </p:txBody>
      </p:sp>
      <p:sp>
        <p:nvSpPr>
          <p:cNvPr id="11" name="AutoShape 9"/>
          <p:cNvSpPr>
            <a:spLocks noChangeArrowheads="1"/>
          </p:cNvSpPr>
          <p:nvPr/>
        </p:nvSpPr>
        <p:spPr bwMode="auto">
          <a:xfrm>
            <a:off x="4506758" y="5300663"/>
            <a:ext cx="1443038" cy="1066800"/>
          </a:xfrm>
          <a:prstGeom prst="wedgeEllipseCallout">
            <a:avLst>
              <a:gd name="adj1" fmla="val 1704"/>
              <a:gd name="adj2" fmla="val -128870"/>
            </a:avLst>
          </a:prstGeom>
          <a:solidFill>
            <a:srgbClr val="FF0000"/>
          </a:solidFill>
          <a:ln w="9525" algn="ctr">
            <a:solidFill>
              <a:srgbClr val="000000"/>
            </a:solidFill>
            <a:miter lim="80000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rPr>
              <a:t>地方</a:t>
            </a:r>
            <a:r>
              <a:rPr kumimoji="0" lang="zh-CN" altLang="zh-CN"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rPr>
              <a:t>制度</a:t>
            </a:r>
            <a:endParaRPr kumimoji="0" lang="zh-CN" altLang="zh-CN" sz="2800" b="1" i="0" u="none" strike="noStrike" kern="0" cap="none" spc="0" normalizeH="0" baseline="0" noProof="0" smtClean="0">
              <a:ln>
                <a:noFill/>
              </a:ln>
              <a:solidFill>
                <a:srgbClr val="FFFFFF"/>
              </a:solidFill>
              <a:effectLst/>
              <a:uLnTx/>
              <a:uFillTx/>
              <a:latin typeface="Arial" panose="020b0604020202020204" pitchFamily="34" charset="0"/>
              <a:ea typeface="宋体" panose="02010600030101010101" pitchFamily="2" charset="-122"/>
            </a:endParaRPr>
          </a:p>
        </p:txBody>
      </p:sp>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222346" y="3355975"/>
            <a:ext cx="1997075" cy="46038"/>
          </a:xfrm>
          <a:prstGeom prst="rect">
            <a:avLst/>
          </a:prstGeom>
          <a:noFill/>
          <a:ln w="9525">
            <a:solidFill>
              <a:srgbClr val="333399"/>
            </a:solidFill>
            <a:miter lim="800000"/>
          </a:ln>
          <a:extLst>
            <a:ext uri="{909E8E84-426E-40DD-AFC4-6F175D3DCCD1}">
              <a14:hiddenFill xmlns:a14="http://schemas.microsoft.com/office/drawing/2010/main">
                <a:solidFill>
                  <a:srgbClr val="FFFFFF"/>
                </a:solidFill>
              </a14:hiddenFill>
            </a:ext>
          </a:extLst>
        </p:spPr>
      </p:pic>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06983" y="3355975"/>
            <a:ext cx="1995488" cy="46038"/>
          </a:xfrm>
          <a:prstGeom prst="rect">
            <a:avLst/>
          </a:prstGeom>
          <a:noFill/>
          <a:ln w="9525">
            <a:solidFill>
              <a:srgbClr val="333399"/>
            </a:solidFill>
            <a:miter lim="800000"/>
          </a:ln>
          <a:extLst>
            <a:ext uri="{909E8E84-426E-40DD-AFC4-6F175D3DCCD1}">
              <a14:hiddenFill xmlns:a14="http://schemas.microsoft.com/office/drawing/2010/main">
                <a:solidFill>
                  <a:srgbClr val="FFFFFF"/>
                </a:solidFill>
              </a14:hiddenFill>
            </a:ext>
          </a:extLst>
        </p:spPr>
      </p:pic>
      <p:pic>
        <p:nvPicPr>
          <p:cNvPr id="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26033" y="4030663"/>
            <a:ext cx="1997075" cy="46037"/>
          </a:xfrm>
          <a:prstGeom prst="rect">
            <a:avLst/>
          </a:prstGeom>
          <a:noFill/>
          <a:ln w="9525">
            <a:solidFill>
              <a:srgbClr val="333399"/>
            </a:solidFill>
            <a:miter lim="800000"/>
          </a:ln>
          <a:extLst>
            <a:ext uri="{909E8E84-426E-40DD-AFC4-6F175D3DCCD1}">
              <a14:hiddenFill xmlns:a14="http://schemas.microsoft.com/office/drawing/2010/main">
                <a:solidFill>
                  <a:srgbClr val="FFFFFF"/>
                </a:solidFill>
              </a14:hiddenFill>
            </a:ext>
          </a:extLst>
        </p:spPr>
      </p:pic>
      <p:pic>
        <p:nvPicPr>
          <p:cNvPr id="1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74858" y="4678363"/>
            <a:ext cx="1995488" cy="46037"/>
          </a:xfrm>
          <a:prstGeom prst="rect">
            <a:avLst/>
          </a:prstGeom>
          <a:noFill/>
          <a:ln w="9525">
            <a:solidFill>
              <a:srgbClr val="333399"/>
            </a:solidFill>
            <a:miter lim="800000"/>
          </a:ln>
          <a:extLst>
            <a:ext uri="{909E8E84-426E-40DD-AFC4-6F175D3DCCD1}">
              <a14:hiddenFill xmlns:a14="http://schemas.microsoft.com/office/drawing/2010/main">
                <a:solidFill>
                  <a:srgbClr val="FFFFFF"/>
                </a:solidFill>
              </a14:hiddenFill>
            </a:ext>
          </a:extLst>
        </p:spPr>
      </p:pic>
      <p:sp>
        <p:nvSpPr>
          <p:cNvPr id="16" name="矩形 15"/>
          <p:cNvSpPr/>
          <p:nvPr/>
        </p:nvSpPr>
        <p:spPr>
          <a:xfrm>
            <a:off x="182216"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7" name="文本框 16"/>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nodeType="clickPar">
                      <p:stCondLst>
                        <p:cond delay="indefinite"/>
                        <p:cond evt="onBegin" delay="0">
                          <p:tn val="20"/>
                        </p:cond>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nodeType="clickPar">
                      <p:stCondLst>
                        <p:cond delay="indefinite"/>
                        <p:cond evt="onBegin" delay="0">
                          <p:tn val="24"/>
                        </p:cond>
                      </p:stCondLst>
                      <p:childTnLst>
                        <p:par>
                          <p:cTn id="26" fill="hold" nodeType="afterGroup">
                            <p:stCondLst>
                              <p:cond delay="0"/>
                            </p:stCondLst>
                            <p:childTnLst>
                              <p:par>
                                <p:cTn id="27" presetID="8" presetClass="entr" presetSubtype="16"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diamond(in)">
                                      <p:cBhvr>
                                        <p:cTn id="29" dur="500"/>
                                        <p:tgtEl>
                                          <p:spTgt spid="9"/>
                                        </p:tgtEl>
                                      </p:cBhvr>
                                    </p:animEffect>
                                  </p:childTnLst>
                                </p:cTn>
                              </p:par>
                            </p:childTnLst>
                          </p:cTn>
                        </p:par>
                      </p:childTnLst>
                    </p:cTn>
                  </p:par>
                  <p:par>
                    <p:cTn id="30" fill="hold" nodeType="clickPar">
                      <p:stCondLst>
                        <p:cond delay="indefinite"/>
                        <p:cond evt="onBegin" delay="0">
                          <p:tn val="29"/>
                        </p:cond>
                      </p:stCondLst>
                      <p:childTnLst>
                        <p:par>
                          <p:cTn id="31" fill="hold" nodeType="afterGroup">
                            <p:stCondLst>
                              <p:cond delay="0"/>
                            </p:stCondLst>
                            <p:childTnLst>
                              <p:par>
                                <p:cTn id="32" presetID="1" presetClass="entr" presetSubtype="0" fill="hold" nodeType="clickEffect">
                                  <p:stCondLst>
                                    <p:cond delay="0"/>
                                  </p:stCondLst>
                                  <p:childTnLst>
                                    <p:set>
                                      <p:cBhvr>
                                        <p:cTn id="33" dur="1" fill="hold">
                                          <p:stCondLst>
                                            <p:cond delay="0"/>
                                          </p:stCondLst>
                                        </p:cTn>
                                        <p:tgtEl>
                                          <p:spTgt spid="14"/>
                                        </p:tgtEl>
                                        <p:attrNameLst>
                                          <p:attrName>style.visibility</p:attrName>
                                        </p:attrNameLst>
                                      </p:cBhvr>
                                      <p:to>
                                        <p:strVal val="visible"/>
                                      </p:to>
                                    </p:set>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8" presetClass="entr" presetSubtype="16"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diamond(in)">
                                      <p:cBhvr>
                                        <p:cTn id="38" dur="500"/>
                                        <p:tgtEl>
                                          <p:spTgt spid="7"/>
                                        </p:tgtEl>
                                      </p:cBhvr>
                                    </p:animEffect>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1"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par>
                    <p:cTn id="43" fill="hold" nodeType="clickPar">
                      <p:stCondLst>
                        <p:cond delay="indefinite"/>
                        <p:cond evt="onBegin" delay="0">
                          <p:tn val="42"/>
                        </p:cond>
                      </p:stCondLst>
                      <p:childTnLst>
                        <p:par>
                          <p:cTn id="44" fill="hold" nodeType="afterGroup">
                            <p:stCondLst>
                              <p:cond delay="0"/>
                            </p:stCondLst>
                            <p:childTnLst>
                              <p:par>
                                <p:cTn id="45" presetID="8" presetClass="entr" presetSubtype="16"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diamond(in)">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0"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822302" y="2725691"/>
            <a:ext cx="6340197" cy="1569660"/>
          </a:xfrm>
          <a:prstGeom prst="rect">
            <a:avLst/>
          </a:prstGeom>
          <a:noFill/>
        </p:spPr>
        <p:txBody>
          <a:bodyPr wrap="none" rtlCol="0">
            <a:spAutoFit/>
          </a:bodyPr>
          <a:lstStyle/>
          <a:p>
            <a:r>
              <a:rPr lang="zh-CN" altLang="en-US" sz="3200" b="1"/>
              <a:t>一</a:t>
            </a:r>
            <a:r>
              <a:rPr lang="zh-CN" altLang="en-US" sz="3200" b="1" smtClean="0"/>
              <a:t>、先秦至明清时期的官员选拔</a:t>
            </a:r>
            <a:r>
              <a:rPr lang="zh-CN" altLang="zh-CN" sz="3200" b="1" smtClean="0"/>
              <a:t>：</a:t>
            </a:r>
            <a:endParaRPr lang="en-US" altLang="zh-CN" sz="3200" b="1" smtClean="0"/>
          </a:p>
          <a:p>
            <a:endParaRPr lang="zh-CN" altLang="zh-CN" sz="3200"/>
          </a:p>
          <a:p>
            <a:r>
              <a:rPr lang="zh-CN" altLang="en-US" sz="3200" b="1"/>
              <a:t>二</a:t>
            </a:r>
            <a:r>
              <a:rPr lang="zh-CN" altLang="en-US" sz="3200" b="1" smtClean="0"/>
              <a:t>、秦汉至明清时期官员的管理</a:t>
            </a:r>
            <a:r>
              <a:rPr lang="en-US" altLang="zh-CN" sz="3200" b="1" smtClean="0"/>
              <a:t>:</a:t>
            </a:r>
            <a:endParaRPr lang="en-US" altLang="zh-CN" sz="3200" b="1" smtClean="0"/>
          </a:p>
        </p:txBody>
      </p:sp>
      <p:sp>
        <p:nvSpPr>
          <p:cNvPr id="8" name="文本框 7"/>
          <p:cNvSpPr txBox="1"/>
          <p:nvPr/>
        </p:nvSpPr>
        <p:spPr>
          <a:xfrm>
            <a:off x="452548" y="900110"/>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a:t>第</a:t>
            </a:r>
            <a:r>
              <a:rPr lang="en-US" altLang="zh-CN"/>
              <a:t>4</a:t>
            </a:r>
            <a:r>
              <a:rPr lang="zh-CN" altLang="en-US"/>
              <a:t>课  中国古代官员的选拔、考核与监察</a:t>
            </a:r>
            <a:endParaRPr lang="zh-CN" altLang="en-US"/>
          </a:p>
        </p:txBody>
      </p:sp>
      <p:sp>
        <p:nvSpPr>
          <p:cNvPr id="7" name="矩形 6"/>
          <p:cNvSpPr/>
          <p:nvPr/>
        </p:nvSpPr>
        <p:spPr>
          <a:xfrm>
            <a:off x="182216"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知</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识结构</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6" name="文本框 15"/>
          <p:cNvSpPr txBox="1"/>
          <p:nvPr/>
        </p:nvSpPr>
        <p:spPr>
          <a:xfrm>
            <a:off x="315076" y="587175"/>
            <a:ext cx="6340197" cy="584775"/>
          </a:xfrm>
          <a:prstGeom prst="rect">
            <a:avLst/>
          </a:prstGeom>
          <a:noFill/>
        </p:spPr>
        <p:txBody>
          <a:bodyPr wrap="none" rtlCol="0">
            <a:spAutoFit/>
          </a:bodyPr>
          <a:lstStyle/>
          <a:p>
            <a:r>
              <a:rPr lang="zh-CN" altLang="en-US" sz="3200" b="1"/>
              <a:t>一</a:t>
            </a:r>
            <a:r>
              <a:rPr lang="zh-CN" altLang="en-US" sz="3200" b="1" smtClean="0"/>
              <a:t>、先秦至明清时期的官员选拔</a:t>
            </a:r>
            <a:r>
              <a:rPr lang="zh-CN" altLang="zh-CN" sz="3200" b="1" smtClean="0"/>
              <a:t>：</a:t>
            </a:r>
            <a:endParaRPr lang="en-US" altLang="zh-CN" sz="3200" b="1" smtClean="0"/>
          </a:p>
        </p:txBody>
      </p:sp>
      <p:sp>
        <p:nvSpPr>
          <p:cNvPr id="2" name="矩形 1"/>
          <p:cNvSpPr/>
          <p:nvPr/>
        </p:nvSpPr>
        <p:spPr>
          <a:xfrm>
            <a:off x="0" y="1171950"/>
            <a:ext cx="3869355" cy="5221942"/>
          </a:xfrm>
          <a:prstGeom prst="rect">
            <a:avLst/>
          </a:prstGeom>
        </p:spPr>
        <p:txBody>
          <a:bodyPr wrap="square">
            <a:spAutoFit/>
          </a:bodyPr>
          <a:lstStyle/>
          <a:p>
            <a:pPr indent="267970">
              <a:lnSpc>
                <a:spcPts val="5000"/>
              </a:lnSpc>
            </a:pPr>
            <a:r>
              <a:rPr lang="en-US" altLang="zh-CN" sz="3200" b="1" kern="0">
                <a:solidFill>
                  <a:srgbClr val="000000"/>
                </a:solidFill>
                <a:latin typeface="宋体" panose="02010600030101010101" pitchFamily="2" charset="-122"/>
                <a:ea typeface="宋体" panose="02010600030101010101" pitchFamily="2" charset="-122"/>
                <a:cs typeface="Songti SC"/>
              </a:rPr>
              <a:t>1</a:t>
            </a:r>
            <a:r>
              <a:rPr lang="zh-CN" altLang="zh-CN" sz="3200" b="1" kern="0">
                <a:solidFill>
                  <a:srgbClr val="000000"/>
                </a:solidFill>
                <a:latin typeface="Calibri" panose="020f0502020204030204" pitchFamily="34" charset="0"/>
                <a:ea typeface="宋体" panose="02010600030101010101" pitchFamily="2" charset="-122"/>
                <a:cs typeface="Songti SC"/>
              </a:rPr>
              <a:t>、西周至春秋</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indent="267970">
              <a:lnSpc>
                <a:spcPts val="5000"/>
              </a:lnSpc>
            </a:pPr>
            <a:r>
              <a:rPr lang="en-US" altLang="zh-CN" sz="3200" b="1" kern="0">
                <a:solidFill>
                  <a:srgbClr val="000000"/>
                </a:solidFill>
                <a:latin typeface="宋体" panose="02010600030101010101" pitchFamily="2" charset="-122"/>
                <a:ea typeface="宋体" panose="02010600030101010101" pitchFamily="2" charset="-122"/>
                <a:cs typeface="Songti SC"/>
              </a:rPr>
              <a:t>2</a:t>
            </a:r>
            <a:r>
              <a:rPr lang="zh-CN" altLang="zh-CN" sz="3200" b="1" kern="0">
                <a:solidFill>
                  <a:srgbClr val="000000"/>
                </a:solidFill>
                <a:latin typeface="Calibri" panose="020f0502020204030204" pitchFamily="34" charset="0"/>
                <a:ea typeface="宋体" panose="02010600030101010101" pitchFamily="2" charset="-122"/>
                <a:cs typeface="Songti SC"/>
              </a:rPr>
              <a:t>、春秋战国时</a:t>
            </a:r>
            <a:r>
              <a:rPr lang="zh-CN" altLang="zh-CN" sz="3200" b="1" kern="0" smtClean="0">
                <a:solidFill>
                  <a:srgbClr val="000000"/>
                </a:solidFill>
                <a:latin typeface="Calibri" panose="020f0502020204030204" pitchFamily="34" charset="0"/>
                <a:ea typeface="宋体" panose="02010600030101010101" pitchFamily="2" charset="-122"/>
                <a:cs typeface="Songti SC"/>
              </a:rPr>
              <a:t>期</a:t>
            </a:r>
            <a:r>
              <a:rPr lang="en-US" altLang="zh-CN" sz="3200" b="1" kern="0" smtClean="0">
                <a:solidFill>
                  <a:srgbClr val="000000"/>
                </a:solidFill>
                <a:latin typeface="Calibri" panose="020f0502020204030204" pitchFamily="34" charset="0"/>
                <a:ea typeface="宋体" panose="02010600030101010101" pitchFamily="2" charset="-122"/>
                <a:cs typeface="Songti SC"/>
              </a:rPr>
              <a:t>:</a:t>
            </a:r>
            <a:endParaRPr lang="en-US" altLang="zh-CN" sz="3200" b="1" kern="0" smtClean="0">
              <a:solidFill>
                <a:srgbClr val="000000"/>
              </a:solidFill>
              <a:latin typeface="Calibri" panose="020f0502020204030204" pitchFamily="34" charset="0"/>
              <a:ea typeface="宋体" panose="02010600030101010101" pitchFamily="2" charset="-122"/>
              <a:cs typeface="Songti SC"/>
            </a:endParaRPr>
          </a:p>
          <a:p>
            <a:pPr indent="267970">
              <a:lnSpc>
                <a:spcPts val="5000"/>
              </a:lnSpc>
            </a:pPr>
            <a:r>
              <a:rPr lang="en-US" altLang="zh-CN" sz="3200" b="1" kern="0" smtClean="0">
                <a:solidFill>
                  <a:srgbClr val="000000"/>
                </a:solidFill>
                <a:latin typeface="宋体" panose="02010600030101010101" pitchFamily="2" charset="-122"/>
                <a:ea typeface="宋体" panose="02010600030101010101" pitchFamily="2" charset="-122"/>
                <a:cs typeface="Songti SC"/>
              </a:rPr>
              <a:t>3</a:t>
            </a:r>
            <a:r>
              <a:rPr lang="zh-CN" altLang="zh-CN" sz="3200" b="1" kern="0">
                <a:solidFill>
                  <a:srgbClr val="000000"/>
                </a:solidFill>
                <a:latin typeface="Calibri" panose="020f0502020204030204" pitchFamily="34" charset="0"/>
                <a:ea typeface="宋体" panose="02010600030101010101" pitchFamily="2" charset="-122"/>
                <a:cs typeface="Songti SC"/>
              </a:rPr>
              <a:t>、汉朝</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en-US" altLang="zh-CN" sz="3200" b="1" kern="0" smtClean="0">
              <a:solidFill>
                <a:srgbClr val="000000"/>
              </a:solidFill>
              <a:latin typeface="Calibri" panose="020f0502020204030204" pitchFamily="34" charset="0"/>
              <a:ea typeface="宋体" panose="02010600030101010101" pitchFamily="2" charset="-122"/>
              <a:cs typeface="Songti SC"/>
            </a:endParaRPr>
          </a:p>
          <a:p>
            <a:pPr indent="267970">
              <a:lnSpc>
                <a:spcPts val="5000"/>
              </a:lnSpc>
            </a:pPr>
            <a:r>
              <a:rPr lang="en-US" altLang="zh-CN" sz="3200" b="1" kern="0" smtClean="0">
                <a:solidFill>
                  <a:srgbClr val="000000"/>
                </a:solidFill>
                <a:latin typeface="宋体" panose="02010600030101010101" pitchFamily="2" charset="-122"/>
                <a:ea typeface="宋体" panose="02010600030101010101" pitchFamily="2" charset="-122"/>
                <a:cs typeface="Songti SC"/>
              </a:rPr>
              <a:t>4</a:t>
            </a:r>
            <a:r>
              <a:rPr lang="zh-CN" altLang="zh-CN" sz="3200" b="1" kern="0">
                <a:solidFill>
                  <a:srgbClr val="000000"/>
                </a:solidFill>
                <a:latin typeface="Calibri" panose="020f0502020204030204" pitchFamily="34" charset="0"/>
                <a:ea typeface="宋体" panose="02010600030101010101" pitchFamily="2" charset="-122"/>
                <a:cs typeface="Songti SC"/>
              </a:rPr>
              <a:t>、三</a:t>
            </a:r>
            <a:r>
              <a:rPr lang="zh-CN" altLang="zh-CN" sz="3200" b="1" kern="0" smtClean="0">
                <a:solidFill>
                  <a:srgbClr val="000000"/>
                </a:solidFill>
                <a:latin typeface="Calibri" panose="020f0502020204030204" pitchFamily="34" charset="0"/>
                <a:ea typeface="宋体" panose="02010600030101010101" pitchFamily="2" charset="-122"/>
                <a:cs typeface="Songti SC"/>
              </a:rPr>
              <a:t>国</a:t>
            </a:r>
            <a:r>
              <a:rPr lang="zh-CN" altLang="zh-CN" sz="3200" b="1" kern="0">
                <a:solidFill>
                  <a:srgbClr val="000000"/>
                </a:solidFill>
                <a:latin typeface="Calibri" panose="020f0502020204030204" pitchFamily="34" charset="0"/>
                <a:ea typeface="宋体" panose="02010600030101010101" pitchFamily="2" charset="-122"/>
                <a:cs typeface="Songti SC"/>
              </a:rPr>
              <a:t>两</a:t>
            </a:r>
            <a:r>
              <a:rPr lang="zh-CN" altLang="zh-CN" sz="3200" b="1" kern="0" smtClean="0">
                <a:solidFill>
                  <a:srgbClr val="000000"/>
                </a:solidFill>
                <a:latin typeface="Calibri" panose="020f0502020204030204" pitchFamily="34" charset="0"/>
                <a:ea typeface="宋体" panose="02010600030101010101" pitchFamily="2" charset="-122"/>
                <a:cs typeface="Songti SC"/>
              </a:rPr>
              <a:t>晋</a:t>
            </a:r>
            <a:endParaRPr lang="en-US" altLang="zh-CN" sz="3200" b="1" kern="0" smtClean="0">
              <a:solidFill>
                <a:srgbClr val="000000"/>
              </a:solidFill>
              <a:latin typeface="Calibri" panose="020f0502020204030204" pitchFamily="34" charset="0"/>
              <a:ea typeface="宋体" panose="02010600030101010101" pitchFamily="2" charset="-122"/>
              <a:cs typeface="Songti SC"/>
            </a:endParaRPr>
          </a:p>
          <a:p>
            <a:pPr indent="267970">
              <a:lnSpc>
                <a:spcPts val="5000"/>
              </a:lnSpc>
            </a:pPr>
            <a:r>
              <a:rPr lang="en-US" altLang="zh-CN" sz="3200" b="1" kern="0">
                <a:solidFill>
                  <a:srgbClr val="000000"/>
                </a:solidFill>
                <a:latin typeface="Calibri" panose="020f0502020204030204" pitchFamily="34" charset="0"/>
                <a:ea typeface="宋体" panose="02010600030101010101" pitchFamily="2" charset="-122"/>
                <a:cs typeface="Songti SC"/>
              </a:rPr>
              <a:t> </a:t>
            </a:r>
            <a:r>
              <a:rPr lang="en-US" altLang="zh-CN" sz="3200" b="1" kern="0" smtClean="0">
                <a:solidFill>
                  <a:srgbClr val="000000"/>
                </a:solidFill>
                <a:latin typeface="Calibri" panose="020f0502020204030204" pitchFamily="34" charset="0"/>
                <a:ea typeface="宋体" panose="02010600030101010101" pitchFamily="2" charset="-122"/>
                <a:cs typeface="Songti SC"/>
              </a:rPr>
              <a:t>      </a:t>
            </a:r>
            <a:r>
              <a:rPr lang="zh-CN" altLang="zh-CN" sz="3200" b="1" kern="0" smtClean="0">
                <a:solidFill>
                  <a:srgbClr val="000000"/>
                </a:solidFill>
                <a:latin typeface="Calibri" panose="020f0502020204030204" pitchFamily="34" charset="0"/>
                <a:ea typeface="宋体" panose="02010600030101010101" pitchFamily="2" charset="-122"/>
                <a:cs typeface="Songti SC"/>
              </a:rPr>
              <a:t>南</a:t>
            </a:r>
            <a:r>
              <a:rPr lang="zh-CN" altLang="zh-CN" sz="3200" b="1" kern="0">
                <a:solidFill>
                  <a:srgbClr val="000000"/>
                </a:solidFill>
                <a:latin typeface="Calibri" panose="020f0502020204030204" pitchFamily="34" charset="0"/>
                <a:ea typeface="宋体" panose="02010600030101010101" pitchFamily="2" charset="-122"/>
                <a:cs typeface="Songti SC"/>
              </a:rPr>
              <a:t>北朝</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indent="267970">
              <a:lnSpc>
                <a:spcPts val="5000"/>
              </a:lnSpc>
            </a:pPr>
            <a:r>
              <a:rPr lang="en-US" altLang="zh-CN" sz="3200" b="1" kern="0">
                <a:solidFill>
                  <a:srgbClr val="000000"/>
                </a:solidFill>
                <a:latin typeface="宋体" panose="02010600030101010101" pitchFamily="2" charset="-122"/>
                <a:ea typeface="宋体" panose="02010600030101010101" pitchFamily="2" charset="-122"/>
                <a:cs typeface="Songti SC"/>
              </a:rPr>
              <a:t>5</a:t>
            </a:r>
            <a:r>
              <a:rPr lang="zh-CN" altLang="zh-CN" sz="3200" b="1" kern="0" smtClean="0">
                <a:solidFill>
                  <a:srgbClr val="000000"/>
                </a:solidFill>
                <a:latin typeface="Calibri" panose="020f0502020204030204" pitchFamily="34" charset="0"/>
                <a:ea typeface="宋体" panose="02010600030101010101" pitchFamily="2" charset="-122"/>
                <a:cs typeface="Songti SC"/>
              </a:rPr>
              <a:t>、隋</a:t>
            </a:r>
            <a:r>
              <a:rPr lang="zh-CN" altLang="zh-CN" sz="3200" b="1" kern="0">
                <a:solidFill>
                  <a:srgbClr val="000000"/>
                </a:solidFill>
                <a:latin typeface="Calibri" panose="020f0502020204030204" pitchFamily="34" charset="0"/>
                <a:ea typeface="宋体" panose="02010600030101010101" pitchFamily="2" charset="-122"/>
                <a:cs typeface="Songti SC"/>
              </a:rPr>
              <a:t>唐</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indent="267970">
              <a:lnSpc>
                <a:spcPts val="5000"/>
              </a:lnSpc>
            </a:pPr>
            <a:r>
              <a:rPr lang="en-US" altLang="zh-CN" sz="3200" b="1" kern="0" smtClean="0">
                <a:solidFill>
                  <a:srgbClr val="000000"/>
                </a:solidFill>
                <a:latin typeface="宋体" panose="02010600030101010101" pitchFamily="2" charset="-122"/>
                <a:ea typeface="宋体" panose="02010600030101010101" pitchFamily="2" charset="-122"/>
                <a:cs typeface="Songti SC"/>
              </a:rPr>
              <a:t>6</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r>
              <a:rPr lang="zh-CN" altLang="zh-CN" sz="3200" b="1" kern="0">
                <a:solidFill>
                  <a:srgbClr val="000000"/>
                </a:solidFill>
                <a:latin typeface="Calibri" panose="020f0502020204030204" pitchFamily="34" charset="0"/>
                <a:ea typeface="宋体" panose="02010600030101010101" pitchFamily="2" charset="-122"/>
                <a:cs typeface="Songti SC"/>
              </a:rPr>
              <a:t>两宋</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a:lnSpc>
                <a:spcPts val="5000"/>
              </a:lnSpc>
            </a:pPr>
            <a:r>
              <a:rPr lang="en-US" altLang="zh-CN" sz="3200" b="1" smtClean="0">
                <a:solidFill>
                  <a:srgbClr val="000000"/>
                </a:solidFill>
                <a:latin typeface="宋体" panose="02010600030101010101" pitchFamily="2" charset="-122"/>
                <a:cs typeface="Songti SC"/>
              </a:rPr>
              <a:t> 7</a:t>
            </a:r>
            <a:r>
              <a:rPr lang="zh-CN" altLang="zh-CN" sz="3200" b="1" smtClean="0">
                <a:solidFill>
                  <a:srgbClr val="000000"/>
                </a:solidFill>
                <a:ea typeface="宋体" panose="02010600030101010101" pitchFamily="2" charset="-122"/>
                <a:cs typeface="Songti SC"/>
              </a:rPr>
              <a:t>、</a:t>
            </a:r>
            <a:r>
              <a:rPr lang="zh-CN" altLang="zh-CN" sz="3200" b="1">
                <a:solidFill>
                  <a:srgbClr val="000000"/>
                </a:solidFill>
                <a:ea typeface="宋体" panose="02010600030101010101" pitchFamily="2" charset="-122"/>
                <a:cs typeface="Songti SC"/>
              </a:rPr>
              <a:t>明清：</a:t>
            </a:r>
            <a:endParaRPr lang="zh-CN" altLang="en-US" sz="3200"/>
          </a:p>
        </p:txBody>
      </p:sp>
      <p:sp>
        <p:nvSpPr>
          <p:cNvPr id="4" name="矩形 3"/>
          <p:cNvSpPr/>
          <p:nvPr/>
        </p:nvSpPr>
        <p:spPr>
          <a:xfrm>
            <a:off x="3241345" y="1256482"/>
            <a:ext cx="8994770"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世官</a:t>
            </a:r>
            <a:r>
              <a:rPr lang="zh-CN" altLang="zh-CN" sz="2800" b="1" kern="0" smtClean="0">
                <a:solidFill>
                  <a:srgbClr val="FF0000"/>
                </a:solidFill>
                <a:latin typeface="Calibri" panose="020f0502020204030204" pitchFamily="34" charset="0"/>
                <a:ea typeface="宋体" panose="02010600030101010101" pitchFamily="2" charset="-122"/>
                <a:cs typeface="Songti SC"/>
              </a:rPr>
              <a:t>制</a:t>
            </a:r>
            <a:r>
              <a:rPr lang="en-US" altLang="zh-CN" sz="2800" b="1" kern="0" smtClean="0">
                <a:solidFill>
                  <a:srgbClr val="0033CC"/>
                </a:solidFill>
                <a:latin typeface="Calibri" panose="020f0502020204030204" pitchFamily="34" charset="0"/>
                <a:ea typeface="宋体" panose="02010600030101010101" pitchFamily="2" charset="-122"/>
                <a:cs typeface="Songti SC"/>
              </a:rPr>
              <a:t>/</a:t>
            </a:r>
            <a:r>
              <a:rPr lang="zh-CN" altLang="en-US" sz="2800" b="1" kern="0" smtClean="0">
                <a:solidFill>
                  <a:srgbClr val="0033CC"/>
                </a:solidFill>
                <a:latin typeface="Calibri" panose="020f0502020204030204" pitchFamily="34" charset="0"/>
                <a:ea typeface="宋体" panose="02010600030101010101" pitchFamily="2" charset="-122"/>
                <a:cs typeface="Songti SC"/>
              </a:rPr>
              <a:t>世卿世禄（嫡长子继承），</a:t>
            </a:r>
            <a:r>
              <a:rPr lang="zh-CN" altLang="zh-CN" sz="2800" b="1" kern="0" smtClean="0">
                <a:solidFill>
                  <a:srgbClr val="0033CC"/>
                </a:solidFill>
                <a:latin typeface="Calibri" panose="020f0502020204030204" pitchFamily="34" charset="0"/>
                <a:ea typeface="宋体" panose="02010600030101010101" pitchFamily="2" charset="-122"/>
                <a:cs typeface="Songti SC"/>
              </a:rPr>
              <a:t>贵</a:t>
            </a:r>
            <a:r>
              <a:rPr lang="zh-CN" altLang="zh-CN" sz="2800" b="1" kern="0">
                <a:solidFill>
                  <a:srgbClr val="0033CC"/>
                </a:solidFill>
                <a:latin typeface="Calibri" panose="020f0502020204030204" pitchFamily="34" charset="0"/>
                <a:ea typeface="宋体" panose="02010600030101010101" pitchFamily="2" charset="-122"/>
                <a:cs typeface="Songti SC"/>
              </a:rPr>
              <a:t>族世代垄断高官。</a:t>
            </a:r>
            <a:endParaRPr lang="zh-CN" altLang="en-US" sz="2800" b="1">
              <a:solidFill>
                <a:srgbClr val="0033CC"/>
              </a:solidFill>
            </a:endParaRPr>
          </a:p>
        </p:txBody>
      </p:sp>
      <p:sp>
        <p:nvSpPr>
          <p:cNvPr id="5" name="矩形 4"/>
          <p:cNvSpPr/>
          <p:nvPr/>
        </p:nvSpPr>
        <p:spPr>
          <a:xfrm>
            <a:off x="3606918" y="1921495"/>
            <a:ext cx="8015336"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荐举</a:t>
            </a:r>
            <a:r>
              <a:rPr lang="zh-CN" altLang="zh-CN" sz="2800" b="1" kern="0">
                <a:solidFill>
                  <a:srgbClr val="0033CC"/>
                </a:solidFill>
                <a:latin typeface="Calibri" panose="020f0502020204030204" pitchFamily="34" charset="0"/>
                <a:ea typeface="宋体" panose="02010600030101010101" pitchFamily="2" charset="-122"/>
                <a:cs typeface="Songti SC"/>
              </a:rPr>
              <a:t>有才能的人为官</a:t>
            </a:r>
            <a:r>
              <a:rPr lang="en-US" altLang="zh-CN" sz="2800" b="1" kern="0">
                <a:solidFill>
                  <a:srgbClr val="0033CC"/>
                </a:solidFill>
                <a:latin typeface="Calibri" panose="020f0502020204030204" pitchFamily="34" charset="0"/>
                <a:ea typeface="宋体" panose="02010600030101010101" pitchFamily="2" charset="-122"/>
                <a:cs typeface="Songti SC"/>
              </a:rPr>
              <a:t>, </a:t>
            </a:r>
            <a:r>
              <a:rPr lang="zh-CN" altLang="zh-CN" sz="2800" b="1" kern="0">
                <a:solidFill>
                  <a:srgbClr val="0033CC"/>
                </a:solidFill>
                <a:latin typeface="Calibri" panose="020f0502020204030204" pitchFamily="34" charset="0"/>
                <a:ea typeface="宋体" panose="02010600030101010101" pitchFamily="2" charset="-122"/>
                <a:cs typeface="Songti SC"/>
              </a:rPr>
              <a:t>或依据</a:t>
            </a:r>
            <a:r>
              <a:rPr lang="zh-CN" altLang="zh-CN" sz="2800" b="1" kern="0">
                <a:solidFill>
                  <a:srgbClr val="FF0000"/>
                </a:solidFill>
                <a:latin typeface="Calibri" panose="020f0502020204030204" pitchFamily="34" charset="0"/>
                <a:ea typeface="宋体" panose="02010600030101010101" pitchFamily="2" charset="-122"/>
                <a:cs typeface="Songti SC"/>
              </a:rPr>
              <a:t>军功</a:t>
            </a:r>
            <a:r>
              <a:rPr lang="zh-CN" altLang="zh-CN" sz="2800" b="1" kern="0">
                <a:solidFill>
                  <a:srgbClr val="0033CC"/>
                </a:solidFill>
                <a:latin typeface="Calibri" panose="020f0502020204030204" pitchFamily="34" charset="0"/>
                <a:ea typeface="宋体" panose="02010600030101010101" pitchFamily="2" charset="-122"/>
                <a:cs typeface="Songti SC"/>
              </a:rPr>
              <a:t>大小授予官职</a:t>
            </a:r>
            <a:r>
              <a:rPr lang="zh-CN" altLang="zh-CN" sz="2800" b="1" kern="0" smtClean="0">
                <a:solidFill>
                  <a:srgbClr val="0033CC"/>
                </a:solidFill>
                <a:latin typeface="Calibri" panose="020f0502020204030204" pitchFamily="34" charset="0"/>
                <a:ea typeface="宋体" panose="02010600030101010101" pitchFamily="2" charset="-122"/>
                <a:cs typeface="Songti SC"/>
              </a:rPr>
              <a:t>。</a:t>
            </a:r>
            <a:r>
              <a:rPr lang="en-US" altLang="zh-CN" sz="2800" b="1" kern="0" smtClean="0">
                <a:solidFill>
                  <a:srgbClr val="0033CC"/>
                </a:solidFill>
                <a:latin typeface="Calibri" panose="020f0502020204030204" pitchFamily="34" charset="0"/>
                <a:ea typeface="宋体" panose="02010600030101010101" pitchFamily="2" charset="-122"/>
                <a:cs typeface="Songti SC"/>
              </a:rPr>
              <a:t> </a:t>
            </a:r>
            <a:endParaRPr lang="zh-CN" altLang="zh-CN" sz="2800" b="1" kern="0">
              <a:solidFill>
                <a:srgbClr val="0033CC"/>
              </a:solidFill>
              <a:latin typeface="Calibri" panose="020f0502020204030204" pitchFamily="34" charset="0"/>
              <a:ea typeface="宋体" panose="02010600030101010101" pitchFamily="2" charset="-122"/>
              <a:cs typeface="Songti SC"/>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2" name="矩形 1"/>
          <p:cNvSpPr/>
          <p:nvPr/>
        </p:nvSpPr>
        <p:spPr>
          <a:xfrm>
            <a:off x="463087" y="747334"/>
            <a:ext cx="9724103" cy="2677656"/>
          </a:xfrm>
          <a:prstGeom prst="rect">
            <a:avLst/>
          </a:prstGeom>
        </p:spPr>
        <p:txBody>
          <a:bodyPr wrap="square">
            <a:spAutoFit/>
          </a:bodyPr>
          <a:lstStyle/>
          <a:p>
            <a:r>
              <a:rPr lang="en-US" altLang="zh-CN" sz="2800" b="1" kern="100" smtClean="0">
                <a:latin typeface="Times New Roman" panose="02020603050405020304" pitchFamily="18" charset="0"/>
                <a:ea typeface="宋体" panose="02010600030101010101" pitchFamily="2" charset="-122"/>
              </a:rPr>
              <a:t>1</a:t>
            </a:r>
            <a:r>
              <a:rPr lang="zh-CN" altLang="zh-CN" sz="2800" b="1" kern="100" smtClean="0">
                <a:latin typeface="Times New Roman" panose="02020603050405020304" pitchFamily="18" charset="0"/>
                <a:ea typeface="宋体" panose="02010600030101010101" pitchFamily="2" charset="-122"/>
              </a:rPr>
              <a:t>、</a:t>
            </a:r>
            <a:r>
              <a:rPr lang="zh-CN" altLang="zh-CN" sz="2800" b="1" kern="100">
                <a:latin typeface="Times New Roman" panose="02020603050405020304" pitchFamily="18" charset="0"/>
                <a:ea typeface="宋体" panose="02010600030101010101" pitchFamily="2" charset="-122"/>
              </a:rPr>
              <a:t>假设甲、乙、丙、丁四位同学回到商周时代，请判断哪位同学被封为诸侯王的可能性最小（</a:t>
            </a:r>
            <a:r>
              <a:rPr lang="en-US" altLang="zh-CN" sz="2800" b="1" kern="100">
                <a:latin typeface="Times New Roman" panose="02020603050405020304" pitchFamily="18" charset="0"/>
                <a:ea typeface="宋体" panose="02010600030101010101" pitchFamily="2" charset="-122"/>
              </a:rPr>
              <a:t>   </a:t>
            </a:r>
            <a:r>
              <a:rPr lang="zh-CN" altLang="zh-CN" sz="2800" b="1" kern="100">
                <a:latin typeface="Times New Roman" panose="02020603050405020304" pitchFamily="18" charset="0"/>
                <a:ea typeface="宋体" panose="02010600030101010101" pitchFamily="2" charset="-122"/>
              </a:rPr>
              <a:t>）</a:t>
            </a:r>
            <a:endParaRPr lang="zh-CN" altLang="zh-CN" sz="2800" b="1" kern="100">
              <a:latin typeface="Times New Roman" panose="02020603050405020304" pitchFamily="18" charset="0"/>
              <a:ea typeface="宋体" panose="02010600030101010101" pitchFamily="2" charset="-122"/>
            </a:endParaRPr>
          </a:p>
          <a:p>
            <a:r>
              <a:rPr lang="en-US" altLang="zh-CN" sz="2800" b="1" kern="100">
                <a:solidFill>
                  <a:srgbClr val="0033CC"/>
                </a:solidFill>
                <a:latin typeface="Times New Roman" panose="02020603050405020304" pitchFamily="18" charset="0"/>
                <a:ea typeface="宋体" panose="02010600030101010101" pitchFamily="2" charset="-122"/>
              </a:rPr>
              <a:t>A.</a:t>
            </a:r>
            <a:r>
              <a:rPr lang="zh-CN" altLang="zh-CN" sz="2800" b="1" kern="100">
                <a:solidFill>
                  <a:srgbClr val="0033CC"/>
                </a:solidFill>
                <a:latin typeface="Times New Roman" panose="02020603050405020304" pitchFamily="18" charset="0"/>
                <a:ea typeface="宋体" panose="02010600030101010101" pitchFamily="2" charset="-122"/>
              </a:rPr>
              <a:t>甲同学成为商朝末年的贵族，带兵抵抗周部落进攻</a:t>
            </a:r>
            <a:r>
              <a:rPr lang="en-US" altLang="zh-CN" sz="2800" b="1" kern="100">
                <a:solidFill>
                  <a:srgbClr val="0033CC"/>
                </a:solidFill>
                <a:latin typeface="Times New Roman" panose="02020603050405020304" pitchFamily="18" charset="0"/>
                <a:ea typeface="宋体" panose="02010600030101010101" pitchFamily="2" charset="-122"/>
              </a:rPr>
              <a:t>   </a:t>
            </a:r>
            <a:endParaRPr lang="en-US" altLang="zh-CN" sz="2800" b="1" kern="100" smtClean="0">
              <a:solidFill>
                <a:srgbClr val="0033CC"/>
              </a:solidFill>
              <a:latin typeface="Times New Roman" panose="02020603050405020304" pitchFamily="18" charset="0"/>
              <a:ea typeface="宋体" panose="02010600030101010101" pitchFamily="2" charset="-122"/>
            </a:endParaRPr>
          </a:p>
          <a:p>
            <a:r>
              <a:rPr lang="en-US" altLang="zh-CN" sz="2800" b="1" kern="100" smtClean="0">
                <a:solidFill>
                  <a:srgbClr val="0033CC"/>
                </a:solidFill>
                <a:latin typeface="Times New Roman" panose="02020603050405020304" pitchFamily="18" charset="0"/>
                <a:ea typeface="宋体" panose="02010600030101010101" pitchFamily="2" charset="-122"/>
              </a:rPr>
              <a:t>B</a:t>
            </a:r>
            <a:r>
              <a:rPr lang="en-US" altLang="zh-CN" sz="2800" b="1" kern="100">
                <a:solidFill>
                  <a:srgbClr val="0033CC"/>
                </a:solidFill>
                <a:latin typeface="Times New Roman" panose="02020603050405020304" pitchFamily="18" charset="0"/>
                <a:ea typeface="宋体" panose="02010600030101010101" pitchFamily="2" charset="-122"/>
              </a:rPr>
              <a:t>.</a:t>
            </a:r>
            <a:r>
              <a:rPr lang="zh-CN" altLang="zh-CN" sz="2800" b="1" kern="100">
                <a:solidFill>
                  <a:srgbClr val="0033CC"/>
                </a:solidFill>
                <a:latin typeface="Times New Roman" panose="02020603050405020304" pitchFamily="18" charset="0"/>
                <a:ea typeface="宋体" panose="02010600030101010101" pitchFamily="2" charset="-122"/>
              </a:rPr>
              <a:t>乙同学成了商朝末年的平民，才能人品俱佳</a:t>
            </a:r>
            <a:endParaRPr lang="zh-CN" altLang="zh-CN" sz="2800" b="1" kern="100">
              <a:solidFill>
                <a:srgbClr val="0033CC"/>
              </a:solidFill>
              <a:latin typeface="Times New Roman" panose="02020603050405020304" pitchFamily="18" charset="0"/>
              <a:ea typeface="宋体" panose="02010600030101010101" pitchFamily="2" charset="-122"/>
            </a:endParaRPr>
          </a:p>
          <a:p>
            <a:r>
              <a:rPr lang="en-US" altLang="zh-CN" sz="2800" b="1" kern="100">
                <a:solidFill>
                  <a:srgbClr val="0033CC"/>
                </a:solidFill>
                <a:latin typeface="Times New Roman" panose="02020603050405020304" pitchFamily="18" charset="0"/>
                <a:ea typeface="宋体" panose="02010600030101010101" pitchFamily="2" charset="-122"/>
              </a:rPr>
              <a:t>C.</a:t>
            </a:r>
            <a:r>
              <a:rPr lang="zh-CN" altLang="zh-CN" sz="2800" b="1" kern="100">
                <a:solidFill>
                  <a:srgbClr val="0033CC"/>
                </a:solidFill>
                <a:latin typeface="Times New Roman" panose="02020603050405020304" pitchFamily="18" charset="0"/>
                <a:ea typeface="宋体" panose="02010600030101010101" pitchFamily="2" charset="-122"/>
              </a:rPr>
              <a:t>丙同学带兵攻打商纣王，立下汗马功劳</a:t>
            </a:r>
            <a:r>
              <a:rPr lang="en-US" altLang="zh-CN" sz="2800" b="1" kern="100">
                <a:solidFill>
                  <a:srgbClr val="0033CC"/>
                </a:solidFill>
                <a:latin typeface="Times New Roman" panose="02020603050405020304" pitchFamily="18" charset="0"/>
                <a:ea typeface="宋体" panose="02010600030101010101" pitchFamily="2" charset="-122"/>
              </a:rPr>
              <a:t>             </a:t>
            </a:r>
            <a:br>
              <a:rPr lang="en-US" altLang="zh-CN" sz="2800" b="1" kern="100" smtClean="0">
                <a:solidFill>
                  <a:srgbClr val="0033CC"/>
                </a:solidFill>
                <a:latin typeface="Times New Roman" panose="02020603050405020304" pitchFamily="18" charset="0"/>
                <a:ea typeface="宋体" panose="02010600030101010101" pitchFamily="2" charset="-122"/>
              </a:rPr>
            </a:br>
            <a:r>
              <a:rPr lang="en-US" altLang="zh-CN" sz="2800" b="1" kern="100" smtClean="0">
                <a:solidFill>
                  <a:srgbClr val="0033CC"/>
                </a:solidFill>
                <a:latin typeface="Times New Roman" panose="02020603050405020304" pitchFamily="18" charset="0"/>
                <a:ea typeface="宋体" panose="02010600030101010101" pitchFamily="2" charset="-122"/>
              </a:rPr>
              <a:t>D</a:t>
            </a:r>
            <a:r>
              <a:rPr lang="en-US" altLang="zh-CN" sz="2800" b="1" kern="100">
                <a:solidFill>
                  <a:srgbClr val="0033CC"/>
                </a:solidFill>
                <a:latin typeface="Times New Roman" panose="02020603050405020304" pitchFamily="18" charset="0"/>
                <a:ea typeface="宋体" panose="02010600030101010101" pitchFamily="2" charset="-122"/>
              </a:rPr>
              <a:t>.</a:t>
            </a:r>
            <a:r>
              <a:rPr lang="zh-CN" altLang="zh-CN" sz="2800" b="1" kern="100">
                <a:solidFill>
                  <a:srgbClr val="0033CC"/>
                </a:solidFill>
                <a:latin typeface="Times New Roman" panose="02020603050405020304" pitchFamily="18" charset="0"/>
                <a:ea typeface="宋体" panose="02010600030101010101" pitchFamily="2" charset="-122"/>
              </a:rPr>
              <a:t>丁同学成了西周王族成员，整日无所事事</a:t>
            </a:r>
            <a:endParaRPr lang="zh-CN" altLang="zh-CN" sz="2800" b="1" kern="100">
              <a:solidFill>
                <a:srgbClr val="0033CC"/>
              </a:solidFill>
              <a:effectLst/>
              <a:latin typeface="Times New Roman" panose="02020603050405020304" pitchFamily="18" charset="0"/>
              <a:ea typeface="宋体" panose="02010600030101010101" pitchFamily="2" charset="-122"/>
            </a:endParaRPr>
          </a:p>
        </p:txBody>
      </p:sp>
      <p:sp>
        <p:nvSpPr>
          <p:cNvPr id="3" name="矩形 2"/>
          <p:cNvSpPr/>
          <p:nvPr/>
        </p:nvSpPr>
        <p:spPr>
          <a:xfrm>
            <a:off x="9679779" y="508807"/>
            <a:ext cx="1887055" cy="3154710"/>
          </a:xfrm>
          <a:prstGeom prst="rect">
            <a:avLst/>
          </a:prstGeom>
        </p:spPr>
        <p:txBody>
          <a:bodyPr wrap="none">
            <a:spAutoFit/>
          </a:bodyPr>
          <a:lstStyle/>
          <a:p>
            <a:r>
              <a:rPr lang="en-US" altLang="zh-CN" sz="19900" b="1" kern="100">
                <a:solidFill>
                  <a:srgbClr val="FF0000"/>
                </a:solidFill>
                <a:latin typeface="Times New Roman" panose="02020603050405020304" pitchFamily="18" charset="0"/>
                <a:ea typeface="宋体" panose="02010600030101010101" pitchFamily="2" charset="-122"/>
              </a:rPr>
              <a:t>B</a:t>
            </a:r>
            <a:endParaRPr lang="zh-CN" altLang="en-US" sz="19900">
              <a:solidFill>
                <a:srgbClr val="FF0000"/>
              </a:solidFill>
            </a:endParaRPr>
          </a:p>
        </p:txBody>
      </p:sp>
      <p:sp>
        <p:nvSpPr>
          <p:cNvPr id="4" name="矩形 3"/>
          <p:cNvSpPr/>
          <p:nvPr/>
        </p:nvSpPr>
        <p:spPr>
          <a:xfrm>
            <a:off x="463087" y="3690461"/>
            <a:ext cx="11335623" cy="2677656"/>
          </a:xfrm>
          <a:prstGeom prst="rect">
            <a:avLst/>
          </a:prstGeom>
        </p:spPr>
        <p:txBody>
          <a:bodyPr wrap="square">
            <a:spAutoFit/>
          </a:bodyPr>
          <a:lstStyle/>
          <a:p>
            <a:r>
              <a:rPr lang="en-US" altLang="zh-CN" sz="2400" b="1" smtClean="0"/>
              <a:t>       </a:t>
            </a:r>
            <a:r>
              <a:rPr lang="zh-CN" altLang="en-US" sz="2400" b="1" smtClean="0"/>
              <a:t>二</a:t>
            </a:r>
            <a:r>
              <a:rPr lang="zh-CN" altLang="en-US" sz="2400" b="1"/>
              <a:t>十级</a:t>
            </a:r>
            <a:r>
              <a:rPr lang="zh-CN" altLang="en-US" sz="2400" b="1">
                <a:solidFill>
                  <a:srgbClr val="0033CC"/>
                </a:solidFill>
              </a:rPr>
              <a:t>军功爵位制</a:t>
            </a:r>
            <a:r>
              <a:rPr lang="zh-CN" altLang="en-US" sz="2400" b="1"/>
              <a:t>是奖励军功、鼓励杀敌求胜的军功爵禄制度，它是新兴的地主阶级为</a:t>
            </a:r>
            <a:r>
              <a:rPr lang="zh-CN" altLang="en-US" sz="2400" b="1">
                <a:solidFill>
                  <a:srgbClr val="FF0000"/>
                </a:solidFill>
              </a:rPr>
              <a:t>提高军队战斗力</a:t>
            </a:r>
            <a:r>
              <a:rPr lang="zh-CN" altLang="en-US" sz="2400" b="1"/>
              <a:t>而采取一项措施，同时也是</a:t>
            </a:r>
            <a:r>
              <a:rPr lang="zh-CN" altLang="en-US" sz="2400" b="1">
                <a:solidFill>
                  <a:srgbClr val="FF0000"/>
                </a:solidFill>
              </a:rPr>
              <a:t>调整当时社会关系</a:t>
            </a:r>
            <a:r>
              <a:rPr lang="zh-CN" altLang="en-US" sz="2400" b="1"/>
              <a:t>的途径之一。二十级军功爵位制度凝聚了祖先的智慧</a:t>
            </a:r>
            <a:r>
              <a:rPr lang="zh-CN" altLang="en-US" sz="2400" b="1" smtClean="0"/>
              <a:t>。</a:t>
            </a:r>
            <a:r>
              <a:rPr lang="zh-CN" altLang="en-US" sz="2400" b="1" smtClean="0">
                <a:solidFill>
                  <a:srgbClr val="FF0000"/>
                </a:solidFill>
              </a:rPr>
              <a:t>在</a:t>
            </a:r>
            <a:r>
              <a:rPr lang="zh-CN" altLang="en-US" sz="2400" b="1">
                <a:solidFill>
                  <a:srgbClr val="FF0000"/>
                </a:solidFill>
              </a:rPr>
              <a:t>秦和汉时期，</a:t>
            </a:r>
            <a:r>
              <a:rPr lang="zh-CN" altLang="en-US" sz="2400" b="1"/>
              <a:t>它都激励着人们去建功立</a:t>
            </a:r>
            <a:r>
              <a:rPr lang="zh-CN" altLang="en-US" sz="2400" b="1" smtClean="0"/>
              <a:t>业，</a:t>
            </a:r>
            <a:r>
              <a:rPr lang="zh-CN" altLang="en-US" sz="2400" b="1" smtClean="0">
                <a:solidFill>
                  <a:srgbClr val="FF0000"/>
                </a:solidFill>
              </a:rPr>
              <a:t>极</a:t>
            </a:r>
            <a:r>
              <a:rPr lang="zh-CN" altLang="en-US" sz="2400" b="1">
                <a:solidFill>
                  <a:srgbClr val="FF0000"/>
                </a:solidFill>
              </a:rPr>
              <a:t>大鼓舞了人民的进取精神</a:t>
            </a:r>
            <a:r>
              <a:rPr lang="zh-CN" altLang="en-US" sz="2400" b="1" smtClean="0">
                <a:solidFill>
                  <a:srgbClr val="FF0000"/>
                </a:solidFill>
              </a:rPr>
              <a:t>。</a:t>
            </a:r>
            <a:r>
              <a:rPr lang="zh-CN" altLang="en-US" sz="2400" b="1" smtClean="0"/>
              <a:t>对</a:t>
            </a:r>
            <a:r>
              <a:rPr lang="zh-CN" altLang="en-US" sz="2400" b="1"/>
              <a:t>于要完成统一天下的任务是十分有必要的。</a:t>
            </a:r>
            <a:r>
              <a:rPr lang="zh-CN" altLang="en-US" sz="2400" b="1">
                <a:solidFill>
                  <a:srgbClr val="FF0000"/>
                </a:solidFill>
              </a:rPr>
              <a:t>但在统一之后，</a:t>
            </a:r>
            <a:r>
              <a:rPr lang="zh-CN" altLang="en-US" sz="2400" b="1"/>
              <a:t>社会基本安定，就需要有善于治理国家、发展经济的人才了。这</a:t>
            </a:r>
            <a:r>
              <a:rPr lang="zh-CN" altLang="en-US" sz="2400" b="1" smtClean="0"/>
              <a:t>时</a:t>
            </a:r>
            <a:r>
              <a:rPr lang="zh-CN" altLang="en-US" sz="2400" b="1">
                <a:solidFill>
                  <a:srgbClr val="FF0000"/>
                </a:solidFill>
              </a:rPr>
              <a:t>强化武夫当政的制度</a:t>
            </a:r>
            <a:r>
              <a:rPr lang="zh-CN" altLang="en-US" sz="2400" b="1" smtClean="0">
                <a:solidFill>
                  <a:srgbClr val="FF0000"/>
                </a:solidFill>
              </a:rPr>
              <a:t>，</a:t>
            </a:r>
            <a:r>
              <a:rPr lang="zh-CN" altLang="en-US" sz="2400" b="1" smtClean="0"/>
              <a:t>只</a:t>
            </a:r>
            <a:r>
              <a:rPr lang="zh-CN" altLang="en-US" sz="2400" b="1"/>
              <a:t>重视武力，从军人中选官，按军功定级，使大量能征惯战的军人担任各级官吏，</a:t>
            </a:r>
            <a:r>
              <a:rPr lang="zh-CN" altLang="en-US" sz="2400" b="1">
                <a:solidFill>
                  <a:srgbClr val="FF0000"/>
                </a:solidFill>
              </a:rPr>
              <a:t>只会激化社会矛盾。</a:t>
            </a:r>
            <a:endParaRPr lang="zh-CN" altLang="en-US" sz="24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6" name="文本框 15"/>
          <p:cNvSpPr txBox="1"/>
          <p:nvPr/>
        </p:nvSpPr>
        <p:spPr>
          <a:xfrm>
            <a:off x="315076" y="587175"/>
            <a:ext cx="6340197" cy="584775"/>
          </a:xfrm>
          <a:prstGeom prst="rect">
            <a:avLst/>
          </a:prstGeom>
          <a:noFill/>
        </p:spPr>
        <p:txBody>
          <a:bodyPr wrap="none" rtlCol="0">
            <a:spAutoFit/>
          </a:bodyPr>
          <a:lstStyle/>
          <a:p>
            <a:r>
              <a:rPr lang="zh-CN" altLang="en-US" sz="3200" b="1"/>
              <a:t>一</a:t>
            </a:r>
            <a:r>
              <a:rPr lang="zh-CN" altLang="en-US" sz="3200" b="1" smtClean="0"/>
              <a:t>、先秦至明清时期的官员选拔</a:t>
            </a:r>
            <a:r>
              <a:rPr lang="zh-CN" altLang="zh-CN" sz="3200" b="1" smtClean="0"/>
              <a:t>：</a:t>
            </a:r>
            <a:endParaRPr lang="en-US" altLang="zh-CN" sz="3200" b="1" smtClean="0"/>
          </a:p>
        </p:txBody>
      </p:sp>
      <p:sp>
        <p:nvSpPr>
          <p:cNvPr id="2" name="矩形 1"/>
          <p:cNvSpPr/>
          <p:nvPr/>
        </p:nvSpPr>
        <p:spPr>
          <a:xfrm>
            <a:off x="0" y="1171950"/>
            <a:ext cx="3869355" cy="5221942"/>
          </a:xfrm>
          <a:prstGeom prst="rect">
            <a:avLst/>
          </a:prstGeom>
        </p:spPr>
        <p:txBody>
          <a:bodyPr wrap="square">
            <a:spAutoFit/>
          </a:bodyPr>
          <a:lstStyle/>
          <a:p>
            <a:pPr indent="267970">
              <a:lnSpc>
                <a:spcPts val="5000"/>
              </a:lnSpc>
            </a:pPr>
            <a:r>
              <a:rPr lang="en-US" altLang="zh-CN" sz="3200" b="1" kern="0">
                <a:solidFill>
                  <a:srgbClr val="000000"/>
                </a:solidFill>
                <a:latin typeface="宋体" panose="02010600030101010101" pitchFamily="2" charset="-122"/>
                <a:ea typeface="宋体" panose="02010600030101010101" pitchFamily="2" charset="-122"/>
                <a:cs typeface="Songti SC"/>
              </a:rPr>
              <a:t>1</a:t>
            </a:r>
            <a:r>
              <a:rPr lang="zh-CN" altLang="zh-CN" sz="3200" b="1" kern="0">
                <a:solidFill>
                  <a:srgbClr val="000000"/>
                </a:solidFill>
                <a:latin typeface="Calibri" panose="020f0502020204030204" pitchFamily="34" charset="0"/>
                <a:ea typeface="宋体" panose="02010600030101010101" pitchFamily="2" charset="-122"/>
                <a:cs typeface="Songti SC"/>
              </a:rPr>
              <a:t>、西周至春秋</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indent="267970">
              <a:lnSpc>
                <a:spcPts val="5000"/>
              </a:lnSpc>
            </a:pPr>
            <a:r>
              <a:rPr lang="en-US" altLang="zh-CN" sz="3200" b="1" kern="0">
                <a:solidFill>
                  <a:srgbClr val="000000"/>
                </a:solidFill>
                <a:latin typeface="宋体" panose="02010600030101010101" pitchFamily="2" charset="-122"/>
                <a:ea typeface="宋体" panose="02010600030101010101" pitchFamily="2" charset="-122"/>
                <a:cs typeface="Songti SC"/>
              </a:rPr>
              <a:t>2</a:t>
            </a:r>
            <a:r>
              <a:rPr lang="zh-CN" altLang="zh-CN" sz="3200" b="1" kern="0">
                <a:solidFill>
                  <a:srgbClr val="000000"/>
                </a:solidFill>
                <a:latin typeface="Calibri" panose="020f0502020204030204" pitchFamily="34" charset="0"/>
                <a:ea typeface="宋体" panose="02010600030101010101" pitchFamily="2" charset="-122"/>
                <a:cs typeface="Songti SC"/>
              </a:rPr>
              <a:t>、春秋战国时</a:t>
            </a:r>
            <a:r>
              <a:rPr lang="zh-CN" altLang="zh-CN" sz="3200" b="1" kern="0" smtClean="0">
                <a:solidFill>
                  <a:srgbClr val="000000"/>
                </a:solidFill>
                <a:latin typeface="Calibri" panose="020f0502020204030204" pitchFamily="34" charset="0"/>
                <a:ea typeface="宋体" panose="02010600030101010101" pitchFamily="2" charset="-122"/>
                <a:cs typeface="Songti SC"/>
              </a:rPr>
              <a:t>期</a:t>
            </a:r>
            <a:r>
              <a:rPr lang="en-US" altLang="zh-CN" sz="3200" b="1" kern="0" smtClean="0">
                <a:solidFill>
                  <a:srgbClr val="000000"/>
                </a:solidFill>
                <a:latin typeface="Calibri" panose="020f0502020204030204" pitchFamily="34" charset="0"/>
                <a:ea typeface="宋体" panose="02010600030101010101" pitchFamily="2" charset="-122"/>
                <a:cs typeface="Songti SC"/>
              </a:rPr>
              <a:t>:</a:t>
            </a:r>
            <a:endParaRPr lang="en-US" altLang="zh-CN" sz="3200" b="1" kern="0" smtClean="0">
              <a:solidFill>
                <a:srgbClr val="000000"/>
              </a:solidFill>
              <a:latin typeface="Calibri" panose="020f0502020204030204" pitchFamily="34" charset="0"/>
              <a:ea typeface="宋体" panose="02010600030101010101" pitchFamily="2" charset="-122"/>
              <a:cs typeface="Songti SC"/>
            </a:endParaRPr>
          </a:p>
          <a:p>
            <a:pPr indent="267970">
              <a:lnSpc>
                <a:spcPts val="5000"/>
              </a:lnSpc>
            </a:pPr>
            <a:r>
              <a:rPr lang="en-US" altLang="zh-CN" sz="3200" b="1" kern="0" smtClean="0">
                <a:solidFill>
                  <a:srgbClr val="000000"/>
                </a:solidFill>
                <a:latin typeface="宋体" panose="02010600030101010101" pitchFamily="2" charset="-122"/>
                <a:ea typeface="宋体" panose="02010600030101010101" pitchFamily="2" charset="-122"/>
                <a:cs typeface="Songti SC"/>
              </a:rPr>
              <a:t>3</a:t>
            </a:r>
            <a:r>
              <a:rPr lang="zh-CN" altLang="zh-CN" sz="3200" b="1" kern="0">
                <a:solidFill>
                  <a:srgbClr val="000000"/>
                </a:solidFill>
                <a:latin typeface="Calibri" panose="020f0502020204030204" pitchFamily="34" charset="0"/>
                <a:ea typeface="宋体" panose="02010600030101010101" pitchFamily="2" charset="-122"/>
                <a:cs typeface="Songti SC"/>
              </a:rPr>
              <a:t>、汉朝</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en-US" altLang="zh-CN" sz="3200" b="1" kern="0" smtClean="0">
              <a:solidFill>
                <a:srgbClr val="000000"/>
              </a:solidFill>
              <a:latin typeface="Calibri" panose="020f0502020204030204" pitchFamily="34" charset="0"/>
              <a:ea typeface="宋体" panose="02010600030101010101" pitchFamily="2" charset="-122"/>
              <a:cs typeface="Songti SC"/>
            </a:endParaRPr>
          </a:p>
          <a:p>
            <a:pPr indent="267970">
              <a:lnSpc>
                <a:spcPts val="5000"/>
              </a:lnSpc>
            </a:pPr>
            <a:r>
              <a:rPr lang="en-US" altLang="zh-CN" sz="3200" b="1" kern="0" smtClean="0">
                <a:solidFill>
                  <a:srgbClr val="000000"/>
                </a:solidFill>
                <a:latin typeface="宋体" panose="02010600030101010101" pitchFamily="2" charset="-122"/>
                <a:ea typeface="宋体" panose="02010600030101010101" pitchFamily="2" charset="-122"/>
                <a:cs typeface="Songti SC"/>
              </a:rPr>
              <a:t>4</a:t>
            </a:r>
            <a:r>
              <a:rPr lang="zh-CN" altLang="zh-CN" sz="3200" b="1" kern="0">
                <a:solidFill>
                  <a:srgbClr val="000000"/>
                </a:solidFill>
                <a:latin typeface="Calibri" panose="020f0502020204030204" pitchFamily="34" charset="0"/>
                <a:ea typeface="宋体" panose="02010600030101010101" pitchFamily="2" charset="-122"/>
                <a:cs typeface="Songti SC"/>
              </a:rPr>
              <a:t>、三</a:t>
            </a:r>
            <a:r>
              <a:rPr lang="zh-CN" altLang="zh-CN" sz="3200" b="1" kern="0" smtClean="0">
                <a:solidFill>
                  <a:srgbClr val="000000"/>
                </a:solidFill>
                <a:latin typeface="Calibri" panose="020f0502020204030204" pitchFamily="34" charset="0"/>
                <a:ea typeface="宋体" panose="02010600030101010101" pitchFamily="2" charset="-122"/>
                <a:cs typeface="Songti SC"/>
              </a:rPr>
              <a:t>国</a:t>
            </a:r>
            <a:r>
              <a:rPr lang="zh-CN" altLang="zh-CN" sz="3200" b="1" kern="0">
                <a:solidFill>
                  <a:srgbClr val="000000"/>
                </a:solidFill>
                <a:latin typeface="Calibri" panose="020f0502020204030204" pitchFamily="34" charset="0"/>
                <a:ea typeface="宋体" panose="02010600030101010101" pitchFamily="2" charset="-122"/>
                <a:cs typeface="Songti SC"/>
              </a:rPr>
              <a:t>两</a:t>
            </a:r>
            <a:r>
              <a:rPr lang="zh-CN" altLang="zh-CN" sz="3200" b="1" kern="0" smtClean="0">
                <a:solidFill>
                  <a:srgbClr val="000000"/>
                </a:solidFill>
                <a:latin typeface="Calibri" panose="020f0502020204030204" pitchFamily="34" charset="0"/>
                <a:ea typeface="宋体" panose="02010600030101010101" pitchFamily="2" charset="-122"/>
                <a:cs typeface="Songti SC"/>
              </a:rPr>
              <a:t>晋</a:t>
            </a:r>
            <a:endParaRPr lang="en-US" altLang="zh-CN" sz="3200" b="1" kern="0" smtClean="0">
              <a:solidFill>
                <a:srgbClr val="000000"/>
              </a:solidFill>
              <a:latin typeface="Calibri" panose="020f0502020204030204" pitchFamily="34" charset="0"/>
              <a:ea typeface="宋体" panose="02010600030101010101" pitchFamily="2" charset="-122"/>
              <a:cs typeface="Songti SC"/>
            </a:endParaRPr>
          </a:p>
          <a:p>
            <a:pPr indent="267970">
              <a:lnSpc>
                <a:spcPts val="5000"/>
              </a:lnSpc>
            </a:pPr>
            <a:r>
              <a:rPr lang="en-US" altLang="zh-CN" sz="3200" b="1" kern="0">
                <a:solidFill>
                  <a:srgbClr val="000000"/>
                </a:solidFill>
                <a:latin typeface="Calibri" panose="020f0502020204030204" pitchFamily="34" charset="0"/>
                <a:ea typeface="宋体" panose="02010600030101010101" pitchFamily="2" charset="-122"/>
                <a:cs typeface="Songti SC"/>
              </a:rPr>
              <a:t> </a:t>
            </a:r>
            <a:r>
              <a:rPr lang="en-US" altLang="zh-CN" sz="3200" b="1" kern="0" smtClean="0">
                <a:solidFill>
                  <a:srgbClr val="000000"/>
                </a:solidFill>
                <a:latin typeface="Calibri" panose="020f0502020204030204" pitchFamily="34" charset="0"/>
                <a:ea typeface="宋体" panose="02010600030101010101" pitchFamily="2" charset="-122"/>
                <a:cs typeface="Songti SC"/>
              </a:rPr>
              <a:t>      </a:t>
            </a:r>
            <a:r>
              <a:rPr lang="zh-CN" altLang="zh-CN" sz="3200" b="1" kern="0" smtClean="0">
                <a:solidFill>
                  <a:srgbClr val="000000"/>
                </a:solidFill>
                <a:latin typeface="Calibri" panose="020f0502020204030204" pitchFamily="34" charset="0"/>
                <a:ea typeface="宋体" panose="02010600030101010101" pitchFamily="2" charset="-122"/>
                <a:cs typeface="Songti SC"/>
              </a:rPr>
              <a:t>南</a:t>
            </a:r>
            <a:r>
              <a:rPr lang="zh-CN" altLang="zh-CN" sz="3200" b="1" kern="0">
                <a:solidFill>
                  <a:srgbClr val="000000"/>
                </a:solidFill>
                <a:latin typeface="Calibri" panose="020f0502020204030204" pitchFamily="34" charset="0"/>
                <a:ea typeface="宋体" panose="02010600030101010101" pitchFamily="2" charset="-122"/>
                <a:cs typeface="Songti SC"/>
              </a:rPr>
              <a:t>北朝</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indent="267970">
              <a:lnSpc>
                <a:spcPts val="5000"/>
              </a:lnSpc>
            </a:pPr>
            <a:r>
              <a:rPr lang="en-US" altLang="zh-CN" sz="3200" b="1" kern="0">
                <a:solidFill>
                  <a:srgbClr val="000000"/>
                </a:solidFill>
                <a:latin typeface="宋体" panose="02010600030101010101" pitchFamily="2" charset="-122"/>
                <a:ea typeface="宋体" panose="02010600030101010101" pitchFamily="2" charset="-122"/>
                <a:cs typeface="Songti SC"/>
              </a:rPr>
              <a:t>5</a:t>
            </a:r>
            <a:r>
              <a:rPr lang="zh-CN" altLang="zh-CN" sz="3200" b="1" kern="0" smtClean="0">
                <a:solidFill>
                  <a:srgbClr val="000000"/>
                </a:solidFill>
                <a:latin typeface="Calibri" panose="020f0502020204030204" pitchFamily="34" charset="0"/>
                <a:ea typeface="宋体" panose="02010600030101010101" pitchFamily="2" charset="-122"/>
                <a:cs typeface="Songti SC"/>
              </a:rPr>
              <a:t>、隋</a:t>
            </a:r>
            <a:r>
              <a:rPr lang="zh-CN" altLang="zh-CN" sz="3200" b="1" kern="0">
                <a:solidFill>
                  <a:srgbClr val="000000"/>
                </a:solidFill>
                <a:latin typeface="Calibri" panose="020f0502020204030204" pitchFamily="34" charset="0"/>
                <a:ea typeface="宋体" panose="02010600030101010101" pitchFamily="2" charset="-122"/>
                <a:cs typeface="Songti SC"/>
              </a:rPr>
              <a:t>唐</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indent="267970">
              <a:lnSpc>
                <a:spcPts val="5000"/>
              </a:lnSpc>
            </a:pPr>
            <a:r>
              <a:rPr lang="en-US" altLang="zh-CN" sz="3200" b="1" kern="0" smtClean="0">
                <a:solidFill>
                  <a:srgbClr val="000000"/>
                </a:solidFill>
                <a:latin typeface="宋体" panose="02010600030101010101" pitchFamily="2" charset="-122"/>
                <a:ea typeface="宋体" panose="02010600030101010101" pitchFamily="2" charset="-122"/>
                <a:cs typeface="Songti SC"/>
              </a:rPr>
              <a:t>6</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r>
              <a:rPr lang="zh-CN" altLang="zh-CN" sz="3200" b="1" kern="0">
                <a:solidFill>
                  <a:srgbClr val="000000"/>
                </a:solidFill>
                <a:latin typeface="Calibri" panose="020f0502020204030204" pitchFamily="34" charset="0"/>
                <a:ea typeface="宋体" panose="02010600030101010101" pitchFamily="2" charset="-122"/>
                <a:cs typeface="Songti SC"/>
              </a:rPr>
              <a:t>两宋</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a:lnSpc>
                <a:spcPts val="5000"/>
              </a:lnSpc>
            </a:pPr>
            <a:r>
              <a:rPr lang="en-US" altLang="zh-CN" sz="3200" b="1" smtClean="0">
                <a:solidFill>
                  <a:srgbClr val="000000"/>
                </a:solidFill>
                <a:latin typeface="宋体" panose="02010600030101010101" pitchFamily="2" charset="-122"/>
                <a:cs typeface="Songti SC"/>
              </a:rPr>
              <a:t> 7</a:t>
            </a:r>
            <a:r>
              <a:rPr lang="zh-CN" altLang="zh-CN" sz="3200" b="1" smtClean="0">
                <a:solidFill>
                  <a:srgbClr val="000000"/>
                </a:solidFill>
                <a:ea typeface="宋体" panose="02010600030101010101" pitchFamily="2" charset="-122"/>
                <a:cs typeface="Songti SC"/>
              </a:rPr>
              <a:t>、</a:t>
            </a:r>
            <a:r>
              <a:rPr lang="zh-CN" altLang="zh-CN" sz="3200" b="1">
                <a:solidFill>
                  <a:srgbClr val="000000"/>
                </a:solidFill>
                <a:ea typeface="宋体" panose="02010600030101010101" pitchFamily="2" charset="-122"/>
                <a:cs typeface="Songti SC"/>
              </a:rPr>
              <a:t>明清：</a:t>
            </a:r>
            <a:endParaRPr lang="zh-CN" altLang="en-US" sz="3200"/>
          </a:p>
        </p:txBody>
      </p:sp>
      <p:sp>
        <p:nvSpPr>
          <p:cNvPr id="4" name="矩形 3"/>
          <p:cNvSpPr/>
          <p:nvPr/>
        </p:nvSpPr>
        <p:spPr>
          <a:xfrm>
            <a:off x="3241345" y="1256482"/>
            <a:ext cx="8994770"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世官</a:t>
            </a:r>
            <a:r>
              <a:rPr lang="zh-CN" altLang="zh-CN" sz="2800" b="1" kern="0" smtClean="0">
                <a:solidFill>
                  <a:srgbClr val="FF0000"/>
                </a:solidFill>
                <a:latin typeface="Calibri" panose="020f0502020204030204" pitchFamily="34" charset="0"/>
                <a:ea typeface="宋体" panose="02010600030101010101" pitchFamily="2" charset="-122"/>
                <a:cs typeface="Songti SC"/>
              </a:rPr>
              <a:t>制</a:t>
            </a:r>
            <a:r>
              <a:rPr lang="en-US" altLang="zh-CN" sz="2800" b="1" kern="0" smtClean="0">
                <a:solidFill>
                  <a:srgbClr val="0033CC"/>
                </a:solidFill>
                <a:latin typeface="Calibri" panose="020f0502020204030204" pitchFamily="34" charset="0"/>
                <a:ea typeface="宋体" panose="02010600030101010101" pitchFamily="2" charset="-122"/>
                <a:cs typeface="Songti SC"/>
              </a:rPr>
              <a:t>/</a:t>
            </a:r>
            <a:r>
              <a:rPr lang="zh-CN" altLang="en-US" sz="2800" b="1" kern="0" smtClean="0">
                <a:solidFill>
                  <a:srgbClr val="0033CC"/>
                </a:solidFill>
                <a:latin typeface="Calibri" panose="020f0502020204030204" pitchFamily="34" charset="0"/>
                <a:ea typeface="宋体" panose="02010600030101010101" pitchFamily="2" charset="-122"/>
                <a:cs typeface="Songti SC"/>
              </a:rPr>
              <a:t>世卿世禄（嫡长子继承），</a:t>
            </a:r>
            <a:r>
              <a:rPr lang="zh-CN" altLang="zh-CN" sz="2800" b="1" kern="0" smtClean="0">
                <a:solidFill>
                  <a:srgbClr val="0033CC"/>
                </a:solidFill>
                <a:latin typeface="Calibri" panose="020f0502020204030204" pitchFamily="34" charset="0"/>
                <a:ea typeface="宋体" panose="02010600030101010101" pitchFamily="2" charset="-122"/>
                <a:cs typeface="Songti SC"/>
              </a:rPr>
              <a:t>贵</a:t>
            </a:r>
            <a:r>
              <a:rPr lang="zh-CN" altLang="zh-CN" sz="2800" b="1" kern="0">
                <a:solidFill>
                  <a:srgbClr val="0033CC"/>
                </a:solidFill>
                <a:latin typeface="Calibri" panose="020f0502020204030204" pitchFamily="34" charset="0"/>
                <a:ea typeface="宋体" panose="02010600030101010101" pitchFamily="2" charset="-122"/>
                <a:cs typeface="Songti SC"/>
              </a:rPr>
              <a:t>族世代垄断高官。</a:t>
            </a:r>
            <a:endParaRPr lang="zh-CN" altLang="en-US" sz="2800" b="1">
              <a:solidFill>
                <a:srgbClr val="0033CC"/>
              </a:solidFill>
            </a:endParaRPr>
          </a:p>
        </p:txBody>
      </p:sp>
      <p:sp>
        <p:nvSpPr>
          <p:cNvPr id="5" name="矩形 4"/>
          <p:cNvSpPr/>
          <p:nvPr/>
        </p:nvSpPr>
        <p:spPr>
          <a:xfrm>
            <a:off x="3606918" y="1921495"/>
            <a:ext cx="8015336"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荐举</a:t>
            </a:r>
            <a:r>
              <a:rPr lang="zh-CN" altLang="zh-CN" sz="2800" b="1" kern="0">
                <a:solidFill>
                  <a:srgbClr val="0033CC"/>
                </a:solidFill>
                <a:latin typeface="Calibri" panose="020f0502020204030204" pitchFamily="34" charset="0"/>
                <a:ea typeface="宋体" panose="02010600030101010101" pitchFamily="2" charset="-122"/>
                <a:cs typeface="Songti SC"/>
              </a:rPr>
              <a:t>有才能的人为官</a:t>
            </a:r>
            <a:r>
              <a:rPr lang="en-US" altLang="zh-CN" sz="2800" b="1" kern="0">
                <a:solidFill>
                  <a:srgbClr val="0033CC"/>
                </a:solidFill>
                <a:latin typeface="Calibri" panose="020f0502020204030204" pitchFamily="34" charset="0"/>
                <a:ea typeface="宋体" panose="02010600030101010101" pitchFamily="2" charset="-122"/>
                <a:cs typeface="Songti SC"/>
              </a:rPr>
              <a:t>, </a:t>
            </a:r>
            <a:r>
              <a:rPr lang="zh-CN" altLang="zh-CN" sz="2800" b="1" kern="0">
                <a:solidFill>
                  <a:srgbClr val="0033CC"/>
                </a:solidFill>
                <a:latin typeface="Calibri" panose="020f0502020204030204" pitchFamily="34" charset="0"/>
                <a:ea typeface="宋体" panose="02010600030101010101" pitchFamily="2" charset="-122"/>
                <a:cs typeface="Songti SC"/>
              </a:rPr>
              <a:t>或依据</a:t>
            </a:r>
            <a:r>
              <a:rPr lang="zh-CN" altLang="zh-CN" sz="2800" b="1" kern="0">
                <a:solidFill>
                  <a:srgbClr val="FF0000"/>
                </a:solidFill>
                <a:latin typeface="Calibri" panose="020f0502020204030204" pitchFamily="34" charset="0"/>
                <a:ea typeface="宋体" panose="02010600030101010101" pitchFamily="2" charset="-122"/>
                <a:cs typeface="Songti SC"/>
              </a:rPr>
              <a:t>军功</a:t>
            </a:r>
            <a:r>
              <a:rPr lang="zh-CN" altLang="zh-CN" sz="2800" b="1" kern="0">
                <a:solidFill>
                  <a:srgbClr val="0033CC"/>
                </a:solidFill>
                <a:latin typeface="Calibri" panose="020f0502020204030204" pitchFamily="34" charset="0"/>
                <a:ea typeface="宋体" panose="02010600030101010101" pitchFamily="2" charset="-122"/>
                <a:cs typeface="Songti SC"/>
              </a:rPr>
              <a:t>大小授予官职</a:t>
            </a:r>
            <a:r>
              <a:rPr lang="zh-CN" altLang="zh-CN" sz="2800" b="1" kern="0" smtClean="0">
                <a:solidFill>
                  <a:srgbClr val="0033CC"/>
                </a:solidFill>
                <a:latin typeface="Calibri" panose="020f0502020204030204" pitchFamily="34" charset="0"/>
                <a:ea typeface="宋体" panose="02010600030101010101" pitchFamily="2" charset="-122"/>
                <a:cs typeface="Songti SC"/>
              </a:rPr>
              <a:t>。</a:t>
            </a:r>
            <a:r>
              <a:rPr lang="en-US" altLang="zh-CN" sz="2800" b="1" kern="0" smtClean="0">
                <a:solidFill>
                  <a:srgbClr val="0033CC"/>
                </a:solidFill>
                <a:latin typeface="Calibri" panose="020f0502020204030204" pitchFamily="34" charset="0"/>
                <a:ea typeface="宋体" panose="02010600030101010101" pitchFamily="2" charset="-122"/>
                <a:cs typeface="Songti SC"/>
              </a:rPr>
              <a:t> </a:t>
            </a:r>
            <a:endParaRPr lang="zh-CN" altLang="zh-CN" sz="2800" b="1" kern="0">
              <a:solidFill>
                <a:srgbClr val="0033CC"/>
              </a:solidFill>
              <a:latin typeface="Calibri" panose="020f0502020204030204" pitchFamily="34" charset="0"/>
              <a:ea typeface="宋体" panose="02010600030101010101" pitchFamily="2" charset="-122"/>
              <a:cs typeface="Songti SC"/>
            </a:endParaRPr>
          </a:p>
        </p:txBody>
      </p:sp>
      <p:sp>
        <p:nvSpPr>
          <p:cNvPr id="6" name="矩形 5"/>
          <p:cNvSpPr/>
          <p:nvPr/>
        </p:nvSpPr>
        <p:spPr>
          <a:xfrm>
            <a:off x="2308192" y="2554819"/>
            <a:ext cx="7398179"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察举</a:t>
            </a:r>
            <a:r>
              <a:rPr lang="zh-CN" altLang="zh-CN" sz="2800" b="1" kern="0" smtClean="0">
                <a:solidFill>
                  <a:srgbClr val="FF0000"/>
                </a:solidFill>
                <a:latin typeface="Calibri" panose="020f0502020204030204" pitchFamily="34" charset="0"/>
                <a:ea typeface="宋体" panose="02010600030101010101" pitchFamily="2" charset="-122"/>
                <a:cs typeface="Songti SC"/>
              </a:rPr>
              <a:t>制形成</a:t>
            </a:r>
            <a:r>
              <a:rPr lang="zh-CN" altLang="en-US" sz="2800" b="1" kern="0" smtClean="0">
                <a:solidFill>
                  <a:srgbClr val="FF0000"/>
                </a:solidFill>
                <a:latin typeface="Calibri" panose="020f0502020204030204" pitchFamily="34" charset="0"/>
                <a:ea typeface="宋体" panose="02010600030101010101" pitchFamily="2" charset="-122"/>
                <a:cs typeface="Songti SC"/>
              </a:rPr>
              <a:t>：</a:t>
            </a:r>
            <a:r>
              <a:rPr lang="zh-CN" altLang="en-US" sz="2800" b="1" kern="0" smtClean="0">
                <a:solidFill>
                  <a:srgbClr val="0033CC"/>
                </a:solidFill>
                <a:latin typeface="Calibri" panose="020f0502020204030204" pitchFamily="34" charset="0"/>
                <a:ea typeface="宋体" panose="02010600030101010101" pitchFamily="2" charset="-122"/>
                <a:cs typeface="Songti SC"/>
              </a:rPr>
              <a:t>背景、标志、含义、概况、意义</a:t>
            </a:r>
            <a:endParaRPr lang="zh-CN" altLang="en-US" sz="2800" b="1" kern="0">
              <a:solidFill>
                <a:srgbClr val="0033CC"/>
              </a:solidFill>
              <a:latin typeface="Calibri" panose="020f0502020204030204" pitchFamily="34" charset="0"/>
              <a:ea typeface="宋体" panose="02010600030101010101" pitchFamily="2" charset="-122"/>
              <a:cs typeface="Songti SC"/>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4" name="Text Box 2"/>
          <p:cNvSpPr txBox="1">
            <a:spLocks noChangeArrowheads="1"/>
          </p:cNvSpPr>
          <p:nvPr/>
        </p:nvSpPr>
        <p:spPr bwMode="auto">
          <a:xfrm>
            <a:off x="4069633" y="751144"/>
            <a:ext cx="4537075" cy="579438"/>
          </a:xfrm>
          <a:prstGeom prst="rect">
            <a:avLst/>
          </a:prstGeom>
          <a:noFill/>
          <a:ln>
            <a:noFill/>
          </a:ln>
          <a:effectLst/>
          <a:extLst>
            <a:ext uri="{909E8E84-426E-40DD-AFC4-6F175D3DCCD1}">
              <a14:hiddenFill xmlns:a14="http://schemas.microsoft.com/office/drawing/2010/main">
                <a:gradFill rotWithShape="0">
                  <a:gsLst>
                    <a:gs pos="0">
                      <a:schemeClr val="accent2"/>
                    </a:gs>
                    <a:gs pos="100000">
                      <a:schemeClr val="accent2">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3200" b="1">
                <a:solidFill>
                  <a:schemeClr val="bg1"/>
                </a:solidFill>
              </a:rPr>
              <a:t>皇帝的烦恼之选官取才</a:t>
            </a:r>
            <a:endParaRPr lang="zh-CN" altLang="zh-CN" sz="3200" b="1">
              <a:solidFill>
                <a:schemeClr val="bg1"/>
              </a:solidFill>
            </a:endParaRPr>
          </a:p>
        </p:txBody>
      </p:sp>
      <p:sp>
        <p:nvSpPr>
          <p:cNvPr id="5" name="Text Box 3"/>
          <p:cNvSpPr txBox="1">
            <a:spLocks noChangeArrowheads="1"/>
          </p:cNvSpPr>
          <p:nvPr/>
        </p:nvSpPr>
        <p:spPr bwMode="auto">
          <a:xfrm>
            <a:off x="1982071" y="1759207"/>
            <a:ext cx="7705725" cy="519112"/>
          </a:xfrm>
          <a:prstGeom prst="rect">
            <a:avLst/>
          </a:prstGeom>
          <a:noFill/>
          <a:ln>
            <a:noFill/>
          </a:ln>
          <a:effectLst/>
          <a:extLst>
            <a:ext uri="{909E8E84-426E-40DD-AFC4-6F175D3DCCD1}">
              <a14:hiddenFill xmlns:a14="http://schemas.microsoft.com/office/drawing/2010/main">
                <a:gradFill rotWithShape="0">
                  <a:gsLst>
                    <a:gs pos="0">
                      <a:schemeClr val="accent2"/>
                    </a:gs>
                    <a:gs pos="100000">
                      <a:schemeClr val="accent2">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zh-CN" sz="2800" b="1">
                <a:solidFill>
                  <a:schemeClr val="accent1"/>
                </a:solidFill>
              </a:rPr>
              <a:t>  </a:t>
            </a:r>
            <a:r>
              <a:rPr lang="zh-CN" altLang="zh-CN" sz="2400" b="1">
                <a:solidFill>
                  <a:schemeClr val="accent1"/>
                </a:solidFill>
              </a:rPr>
              <a:t> </a:t>
            </a:r>
            <a:endParaRPr lang="zh-CN" altLang="zh-CN" sz="2400" b="1">
              <a:solidFill>
                <a:schemeClr val="accent1"/>
              </a:solidFill>
            </a:endParaRPr>
          </a:p>
        </p:txBody>
      </p:sp>
      <p:sp>
        <p:nvSpPr>
          <p:cNvPr id="6" name="Text Box 4"/>
          <p:cNvSpPr txBox="1">
            <a:spLocks noChangeArrowheads="1"/>
          </p:cNvSpPr>
          <p:nvPr/>
        </p:nvSpPr>
        <p:spPr bwMode="auto">
          <a:xfrm>
            <a:off x="545691" y="751144"/>
            <a:ext cx="11238270" cy="3935413"/>
          </a:xfrm>
          <a:prstGeom prst="rect">
            <a:avLst/>
          </a:prstGeom>
          <a:noFill/>
          <a:ln>
            <a:noFill/>
          </a:ln>
          <a:effectLst/>
          <a:extLst>
            <a:ext uri="{909E8E84-426E-40DD-AFC4-6F175D3DCCD1}">
              <a14:hiddenFill xmlns:a14="http://schemas.microsoft.com/office/drawing/2010/main">
                <a:gradFill rotWithShape="0">
                  <a:gsLst>
                    <a:gs pos="0">
                      <a:schemeClr val="accent2"/>
                    </a:gs>
                    <a:gs pos="100000">
                      <a:schemeClr val="accent2">
                        <a:gamma/>
                        <a:tint val="0"/>
                        <a:invGamma/>
                      </a:schemeClr>
                    </a:gs>
                  </a:gsLst>
                  <a:lin ang="54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800" b="1">
                <a:solidFill>
                  <a:srgbClr val="FF0000"/>
                </a:solidFill>
                <a:latin typeface="楷体_GB2312" pitchFamily="49" charset="-122"/>
                <a:ea typeface="楷体_GB2312" pitchFamily="49" charset="-122"/>
              </a:rPr>
              <a:t>     </a:t>
            </a:r>
            <a:r>
              <a:rPr lang="zh-CN" altLang="en-US" sz="2800" b="1">
                <a:solidFill>
                  <a:srgbClr val="FF0000"/>
                </a:solidFill>
                <a:latin typeface="楷体_GB2312" pitchFamily="49" charset="-122"/>
                <a:ea typeface="楷体_GB2312" pitchFamily="49" charset="-122"/>
              </a:rPr>
              <a:t>材料一：</a:t>
            </a:r>
            <a:r>
              <a:rPr lang="zh-CN" altLang="en-US" sz="2800" b="1">
                <a:latin typeface="楷体_GB2312" pitchFamily="49" charset="-122"/>
                <a:ea typeface="楷体_GB2312" pitchFamily="49" charset="-122"/>
              </a:rPr>
              <a:t>东汉顺帝六年，河南尹田歆掌握了察举六名孝廉的名额，当权的贵族勋戚争相请托，结果真正名士入选的只有一人，其他五人都是走后门入选的。</a:t>
            </a:r>
            <a:endParaRPr lang="zh-CN" altLang="en-US" sz="2800" b="1">
              <a:latin typeface="楷体_GB2312" pitchFamily="49" charset="-122"/>
              <a:ea typeface="楷体_GB2312" pitchFamily="49" charset="-122"/>
            </a:endParaRPr>
          </a:p>
          <a:p>
            <a:r>
              <a:rPr lang="zh-CN" altLang="en-US" sz="2800" b="1">
                <a:solidFill>
                  <a:srgbClr val="FF0000"/>
                </a:solidFill>
                <a:latin typeface="楷体_GB2312" pitchFamily="49" charset="-122"/>
                <a:ea typeface="楷体_GB2312" pitchFamily="49" charset="-122"/>
              </a:rPr>
              <a:t>    材料二：</a:t>
            </a:r>
            <a:r>
              <a:rPr lang="zh-CN" altLang="en-US" sz="2800" b="1">
                <a:latin typeface="楷体_GB2312" pitchFamily="49" charset="-122"/>
                <a:ea typeface="楷体_GB2312" pitchFamily="49" charset="-122"/>
              </a:rPr>
              <a:t>邓禹一家，凡公者</a:t>
            </a:r>
            <a:r>
              <a:rPr lang="en-US" altLang="zh-CN" sz="2800" b="1">
                <a:latin typeface="楷体_GB2312" pitchFamily="49" charset="-122"/>
                <a:ea typeface="楷体_GB2312" pitchFamily="49" charset="-122"/>
              </a:rPr>
              <a:t>2</a:t>
            </a:r>
            <a:r>
              <a:rPr lang="zh-CN" altLang="en-US" sz="2800" b="1">
                <a:latin typeface="楷体_GB2312" pitchFamily="49" charset="-122"/>
                <a:ea typeface="楷体_GB2312" pitchFamily="49" charset="-122"/>
              </a:rPr>
              <a:t>人，侯</a:t>
            </a:r>
            <a:r>
              <a:rPr lang="en-US" altLang="zh-CN" sz="2800" b="1">
                <a:latin typeface="楷体_GB2312" pitchFamily="49" charset="-122"/>
                <a:ea typeface="楷体_GB2312" pitchFamily="49" charset="-122"/>
              </a:rPr>
              <a:t>29</a:t>
            </a:r>
            <a:r>
              <a:rPr lang="zh-CN" altLang="en-US" sz="2800" b="1">
                <a:latin typeface="楷体_GB2312" pitchFamily="49" charset="-122"/>
                <a:ea typeface="楷体_GB2312" pitchFamily="49" charset="-122"/>
              </a:rPr>
              <a:t>人，大将军以下</a:t>
            </a:r>
            <a:r>
              <a:rPr lang="en-US" altLang="zh-CN" sz="2800" b="1">
                <a:latin typeface="楷体_GB2312" pitchFamily="49" charset="-122"/>
                <a:ea typeface="楷体_GB2312" pitchFamily="49" charset="-122"/>
              </a:rPr>
              <a:t>13</a:t>
            </a:r>
            <a:r>
              <a:rPr lang="zh-CN" altLang="en-US" sz="2800" b="1">
                <a:latin typeface="楷体_GB2312" pitchFamily="49" charset="-122"/>
                <a:ea typeface="楷体_GB2312" pitchFamily="49" charset="-122"/>
              </a:rPr>
              <a:t>人，中二千石</a:t>
            </a:r>
            <a:r>
              <a:rPr lang="en-US" altLang="zh-CN" sz="2800" b="1">
                <a:latin typeface="楷体_GB2312" pitchFamily="49" charset="-122"/>
                <a:ea typeface="楷体_GB2312" pitchFamily="49" charset="-122"/>
              </a:rPr>
              <a:t>14</a:t>
            </a:r>
            <a:r>
              <a:rPr lang="zh-CN" altLang="en-US" sz="2800" b="1">
                <a:latin typeface="楷体_GB2312" pitchFamily="49" charset="-122"/>
                <a:ea typeface="楷体_GB2312" pitchFamily="49" charset="-122"/>
              </a:rPr>
              <a:t>人，州郡长官</a:t>
            </a:r>
            <a:r>
              <a:rPr lang="en-US" altLang="zh-CN" sz="2800" b="1">
                <a:latin typeface="楷体_GB2312" pitchFamily="49" charset="-122"/>
                <a:ea typeface="楷体_GB2312" pitchFamily="49" charset="-122"/>
              </a:rPr>
              <a:t>48</a:t>
            </a:r>
            <a:r>
              <a:rPr lang="zh-CN" altLang="en-US" sz="2800" b="1">
                <a:latin typeface="楷体_GB2312" pitchFamily="49" charset="-122"/>
                <a:ea typeface="楷体_GB2312" pitchFamily="49" charset="-122"/>
              </a:rPr>
              <a:t>人，其余官职不可胜数。弘农杨氏四世为三公，汝南袁氏则四世五公。</a:t>
            </a:r>
            <a:endParaRPr lang="zh-CN" altLang="en-US" sz="2800" b="1">
              <a:latin typeface="楷体_GB2312" pitchFamily="49" charset="-122"/>
              <a:ea typeface="楷体_GB2312" pitchFamily="49" charset="-122"/>
            </a:endParaRPr>
          </a:p>
          <a:p>
            <a:r>
              <a:rPr lang="zh-CN" altLang="en-US" sz="2800" b="1">
                <a:solidFill>
                  <a:srgbClr val="FF0000"/>
                </a:solidFill>
                <a:latin typeface="楷体_GB2312" pitchFamily="49" charset="-122"/>
                <a:ea typeface="楷体_GB2312" pitchFamily="49" charset="-122"/>
              </a:rPr>
              <a:t>    材料三：</a:t>
            </a:r>
            <a:r>
              <a:rPr lang="zh-CN" altLang="en-US" sz="2800" b="1">
                <a:latin typeface="楷体_GB2312" pitchFamily="49" charset="-122"/>
                <a:ea typeface="楷体_GB2312" pitchFamily="49" charset="-122"/>
              </a:rPr>
              <a:t>举秀才，不知书。察孝廉，父别居。寒素清白浊如泥，高第良将怯如鸡。</a:t>
            </a:r>
            <a:endParaRPr lang="zh-CN" altLang="en-US" sz="2800" b="1">
              <a:latin typeface="楷体_GB2312" pitchFamily="49" charset="-122"/>
              <a:ea typeface="楷体_GB2312" pitchFamily="49" charset="-122"/>
            </a:endParaRPr>
          </a:p>
          <a:p>
            <a:r>
              <a:rPr lang="zh-CN" altLang="en-US" sz="2800" b="1">
                <a:solidFill>
                  <a:srgbClr val="0000CC"/>
                </a:solidFill>
                <a:latin typeface="楷体_GB2312" pitchFamily="49" charset="-122"/>
                <a:ea typeface="楷体_GB2312" pitchFamily="49" charset="-122"/>
              </a:rPr>
              <a:t>      通过材料大家谈谈</a:t>
            </a:r>
            <a:r>
              <a:rPr lang="zh-CN" altLang="en-US" sz="2800" b="1">
                <a:solidFill>
                  <a:srgbClr val="FF0000"/>
                </a:solidFill>
                <a:latin typeface="楷体_GB2312" pitchFamily="49" charset="-122"/>
                <a:ea typeface="楷体_GB2312" pitchFamily="49" charset="-122"/>
              </a:rPr>
              <a:t>察举制</a:t>
            </a:r>
            <a:r>
              <a:rPr lang="zh-CN" altLang="en-US" sz="2800" b="1">
                <a:solidFill>
                  <a:srgbClr val="0000CC"/>
                </a:solidFill>
                <a:latin typeface="楷体_GB2312" pitchFamily="49" charset="-122"/>
                <a:ea typeface="楷体_GB2312" pitchFamily="49" charset="-122"/>
              </a:rPr>
              <a:t>有哪些缺点？</a:t>
            </a:r>
            <a:endParaRPr lang="zh-CN" altLang="en-US" sz="2800" b="1">
              <a:solidFill>
                <a:srgbClr val="0000CC"/>
              </a:solidFill>
              <a:latin typeface="楷体_GB2312" pitchFamily="49" charset="-122"/>
              <a:ea typeface="楷体_GB2312" pitchFamily="49" charset="-122"/>
            </a:endParaRPr>
          </a:p>
        </p:txBody>
      </p:sp>
      <p:sp>
        <p:nvSpPr>
          <p:cNvPr id="7" name="Text Box 5"/>
          <p:cNvSpPr txBox="1">
            <a:spLocks noChangeArrowheads="1"/>
          </p:cNvSpPr>
          <p:nvPr/>
        </p:nvSpPr>
        <p:spPr bwMode="auto">
          <a:xfrm>
            <a:off x="1683570" y="4686557"/>
            <a:ext cx="6121400" cy="180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a:t>1)</a:t>
            </a:r>
            <a:r>
              <a:rPr lang="zh-CN" altLang="en-US" sz="2800" b="1"/>
              <a:t>容易任人唯亲</a:t>
            </a:r>
            <a:endParaRPr lang="zh-CN" altLang="en-US" sz="2800" b="1"/>
          </a:p>
          <a:p>
            <a:pPr>
              <a:spcBef>
                <a:spcPct val="50000"/>
              </a:spcBef>
            </a:pPr>
            <a:r>
              <a:rPr lang="en-US" altLang="zh-CN" sz="2800" b="1"/>
              <a:t>2)</a:t>
            </a:r>
            <a:r>
              <a:rPr lang="zh-CN" altLang="en-US" sz="2800" b="1"/>
              <a:t>操纵在世家大族手中</a:t>
            </a:r>
            <a:endParaRPr lang="zh-CN" altLang="en-US" sz="2800" b="1"/>
          </a:p>
          <a:p>
            <a:pPr>
              <a:spcBef>
                <a:spcPct val="50000"/>
              </a:spcBef>
            </a:pPr>
            <a:r>
              <a:rPr lang="en-US" altLang="zh-CN" sz="2800" b="1"/>
              <a:t>3)</a:t>
            </a:r>
            <a:r>
              <a:rPr lang="zh-CN" altLang="en-US" sz="2800" b="1"/>
              <a:t>难以选拔到真正的人才</a:t>
            </a:r>
            <a:endParaRPr lang="zh-CN" altLang="en-US" sz="2800" b="1"/>
          </a:p>
        </p:txBody>
      </p:sp>
      <p:sp>
        <p:nvSpPr>
          <p:cNvPr id="8" name="矩形 7"/>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6" name="文本框 15"/>
          <p:cNvSpPr txBox="1"/>
          <p:nvPr/>
        </p:nvSpPr>
        <p:spPr>
          <a:xfrm>
            <a:off x="315076" y="587175"/>
            <a:ext cx="6340197" cy="584775"/>
          </a:xfrm>
          <a:prstGeom prst="rect">
            <a:avLst/>
          </a:prstGeom>
          <a:noFill/>
        </p:spPr>
        <p:txBody>
          <a:bodyPr wrap="none" rtlCol="0">
            <a:spAutoFit/>
          </a:bodyPr>
          <a:lstStyle/>
          <a:p>
            <a:r>
              <a:rPr lang="zh-CN" altLang="en-US" sz="3200" b="1"/>
              <a:t>一</a:t>
            </a:r>
            <a:r>
              <a:rPr lang="zh-CN" altLang="en-US" sz="3200" b="1" smtClean="0"/>
              <a:t>、先秦至明清时期的官员选拔</a:t>
            </a:r>
            <a:r>
              <a:rPr lang="zh-CN" altLang="zh-CN" sz="3200" b="1" smtClean="0"/>
              <a:t>：</a:t>
            </a:r>
            <a:endParaRPr lang="en-US" altLang="zh-CN" sz="3200" b="1" smtClean="0"/>
          </a:p>
        </p:txBody>
      </p:sp>
      <p:sp>
        <p:nvSpPr>
          <p:cNvPr id="2" name="矩形 1"/>
          <p:cNvSpPr/>
          <p:nvPr/>
        </p:nvSpPr>
        <p:spPr>
          <a:xfrm>
            <a:off x="0" y="1171950"/>
            <a:ext cx="3869355" cy="5221942"/>
          </a:xfrm>
          <a:prstGeom prst="rect">
            <a:avLst/>
          </a:prstGeom>
        </p:spPr>
        <p:txBody>
          <a:bodyPr wrap="square">
            <a:spAutoFit/>
          </a:bodyPr>
          <a:lstStyle/>
          <a:p>
            <a:pPr indent="267970">
              <a:lnSpc>
                <a:spcPts val="5000"/>
              </a:lnSpc>
            </a:pPr>
            <a:r>
              <a:rPr lang="en-US" altLang="zh-CN" sz="3200" b="1" kern="0">
                <a:solidFill>
                  <a:srgbClr val="000000"/>
                </a:solidFill>
                <a:latin typeface="宋体" panose="02010600030101010101" pitchFamily="2" charset="-122"/>
                <a:ea typeface="宋体" panose="02010600030101010101" pitchFamily="2" charset="-122"/>
                <a:cs typeface="Songti SC"/>
              </a:rPr>
              <a:t>1</a:t>
            </a:r>
            <a:r>
              <a:rPr lang="zh-CN" altLang="zh-CN" sz="3200" b="1" kern="0">
                <a:solidFill>
                  <a:srgbClr val="000000"/>
                </a:solidFill>
                <a:latin typeface="Calibri" panose="020f0502020204030204" pitchFamily="34" charset="0"/>
                <a:ea typeface="宋体" panose="02010600030101010101" pitchFamily="2" charset="-122"/>
                <a:cs typeface="Songti SC"/>
              </a:rPr>
              <a:t>、西周至春秋</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indent="267970">
              <a:lnSpc>
                <a:spcPts val="5000"/>
              </a:lnSpc>
            </a:pPr>
            <a:r>
              <a:rPr lang="en-US" altLang="zh-CN" sz="3200" b="1" kern="0">
                <a:solidFill>
                  <a:srgbClr val="000000"/>
                </a:solidFill>
                <a:latin typeface="宋体" panose="02010600030101010101" pitchFamily="2" charset="-122"/>
                <a:ea typeface="宋体" panose="02010600030101010101" pitchFamily="2" charset="-122"/>
                <a:cs typeface="Songti SC"/>
              </a:rPr>
              <a:t>2</a:t>
            </a:r>
            <a:r>
              <a:rPr lang="zh-CN" altLang="zh-CN" sz="3200" b="1" kern="0">
                <a:solidFill>
                  <a:srgbClr val="000000"/>
                </a:solidFill>
                <a:latin typeface="Calibri" panose="020f0502020204030204" pitchFamily="34" charset="0"/>
                <a:ea typeface="宋体" panose="02010600030101010101" pitchFamily="2" charset="-122"/>
                <a:cs typeface="Songti SC"/>
              </a:rPr>
              <a:t>、春秋战国时</a:t>
            </a:r>
            <a:r>
              <a:rPr lang="zh-CN" altLang="zh-CN" sz="3200" b="1" kern="0" smtClean="0">
                <a:solidFill>
                  <a:srgbClr val="000000"/>
                </a:solidFill>
                <a:latin typeface="Calibri" panose="020f0502020204030204" pitchFamily="34" charset="0"/>
                <a:ea typeface="宋体" panose="02010600030101010101" pitchFamily="2" charset="-122"/>
                <a:cs typeface="Songti SC"/>
              </a:rPr>
              <a:t>期</a:t>
            </a:r>
            <a:r>
              <a:rPr lang="en-US" altLang="zh-CN" sz="3200" b="1" kern="0" smtClean="0">
                <a:solidFill>
                  <a:srgbClr val="000000"/>
                </a:solidFill>
                <a:latin typeface="Calibri" panose="020f0502020204030204" pitchFamily="34" charset="0"/>
                <a:ea typeface="宋体" panose="02010600030101010101" pitchFamily="2" charset="-122"/>
                <a:cs typeface="Songti SC"/>
              </a:rPr>
              <a:t>:</a:t>
            </a:r>
            <a:endParaRPr lang="en-US" altLang="zh-CN" sz="3200" b="1" kern="0" smtClean="0">
              <a:solidFill>
                <a:srgbClr val="000000"/>
              </a:solidFill>
              <a:latin typeface="Calibri" panose="020f0502020204030204" pitchFamily="34" charset="0"/>
              <a:ea typeface="宋体" panose="02010600030101010101" pitchFamily="2" charset="-122"/>
              <a:cs typeface="Songti SC"/>
            </a:endParaRPr>
          </a:p>
          <a:p>
            <a:pPr indent="267970">
              <a:lnSpc>
                <a:spcPts val="5000"/>
              </a:lnSpc>
            </a:pPr>
            <a:r>
              <a:rPr lang="en-US" altLang="zh-CN" sz="3200" b="1" kern="0" smtClean="0">
                <a:solidFill>
                  <a:srgbClr val="000000"/>
                </a:solidFill>
                <a:latin typeface="宋体" panose="02010600030101010101" pitchFamily="2" charset="-122"/>
                <a:ea typeface="宋体" panose="02010600030101010101" pitchFamily="2" charset="-122"/>
                <a:cs typeface="Songti SC"/>
              </a:rPr>
              <a:t>3</a:t>
            </a:r>
            <a:r>
              <a:rPr lang="zh-CN" altLang="zh-CN" sz="3200" b="1" kern="0">
                <a:solidFill>
                  <a:srgbClr val="000000"/>
                </a:solidFill>
                <a:latin typeface="Calibri" panose="020f0502020204030204" pitchFamily="34" charset="0"/>
                <a:ea typeface="宋体" panose="02010600030101010101" pitchFamily="2" charset="-122"/>
                <a:cs typeface="Songti SC"/>
              </a:rPr>
              <a:t>、汉朝</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en-US" altLang="zh-CN" sz="3200" b="1" kern="0" smtClean="0">
              <a:solidFill>
                <a:srgbClr val="000000"/>
              </a:solidFill>
              <a:latin typeface="Calibri" panose="020f0502020204030204" pitchFamily="34" charset="0"/>
              <a:ea typeface="宋体" panose="02010600030101010101" pitchFamily="2" charset="-122"/>
              <a:cs typeface="Songti SC"/>
            </a:endParaRPr>
          </a:p>
          <a:p>
            <a:pPr indent="267970">
              <a:lnSpc>
                <a:spcPts val="5000"/>
              </a:lnSpc>
            </a:pPr>
            <a:r>
              <a:rPr lang="en-US" altLang="zh-CN" sz="3200" b="1" kern="0" smtClean="0">
                <a:solidFill>
                  <a:srgbClr val="000000"/>
                </a:solidFill>
                <a:latin typeface="宋体" panose="02010600030101010101" pitchFamily="2" charset="-122"/>
                <a:ea typeface="宋体" panose="02010600030101010101" pitchFamily="2" charset="-122"/>
                <a:cs typeface="Songti SC"/>
              </a:rPr>
              <a:t>4</a:t>
            </a:r>
            <a:r>
              <a:rPr lang="zh-CN" altLang="zh-CN" sz="3200" b="1" kern="0">
                <a:solidFill>
                  <a:srgbClr val="000000"/>
                </a:solidFill>
                <a:latin typeface="Calibri" panose="020f0502020204030204" pitchFamily="34" charset="0"/>
                <a:ea typeface="宋体" panose="02010600030101010101" pitchFamily="2" charset="-122"/>
                <a:cs typeface="Songti SC"/>
              </a:rPr>
              <a:t>、三</a:t>
            </a:r>
            <a:r>
              <a:rPr lang="zh-CN" altLang="zh-CN" sz="3200" b="1" kern="0" smtClean="0">
                <a:solidFill>
                  <a:srgbClr val="000000"/>
                </a:solidFill>
                <a:latin typeface="Calibri" panose="020f0502020204030204" pitchFamily="34" charset="0"/>
                <a:ea typeface="宋体" panose="02010600030101010101" pitchFamily="2" charset="-122"/>
                <a:cs typeface="Songti SC"/>
              </a:rPr>
              <a:t>国</a:t>
            </a:r>
            <a:r>
              <a:rPr lang="zh-CN" altLang="zh-CN" sz="3200" b="1" kern="0">
                <a:solidFill>
                  <a:srgbClr val="000000"/>
                </a:solidFill>
                <a:latin typeface="Calibri" panose="020f0502020204030204" pitchFamily="34" charset="0"/>
                <a:ea typeface="宋体" panose="02010600030101010101" pitchFamily="2" charset="-122"/>
                <a:cs typeface="Songti SC"/>
              </a:rPr>
              <a:t>两</a:t>
            </a:r>
            <a:r>
              <a:rPr lang="zh-CN" altLang="zh-CN" sz="3200" b="1" kern="0" smtClean="0">
                <a:solidFill>
                  <a:srgbClr val="000000"/>
                </a:solidFill>
                <a:latin typeface="Calibri" panose="020f0502020204030204" pitchFamily="34" charset="0"/>
                <a:ea typeface="宋体" panose="02010600030101010101" pitchFamily="2" charset="-122"/>
                <a:cs typeface="Songti SC"/>
              </a:rPr>
              <a:t>晋</a:t>
            </a:r>
            <a:endParaRPr lang="en-US" altLang="zh-CN" sz="3200" b="1" kern="0" smtClean="0">
              <a:solidFill>
                <a:srgbClr val="000000"/>
              </a:solidFill>
              <a:latin typeface="Calibri" panose="020f0502020204030204" pitchFamily="34" charset="0"/>
              <a:ea typeface="宋体" panose="02010600030101010101" pitchFamily="2" charset="-122"/>
              <a:cs typeface="Songti SC"/>
            </a:endParaRPr>
          </a:p>
          <a:p>
            <a:pPr indent="267970">
              <a:lnSpc>
                <a:spcPts val="5000"/>
              </a:lnSpc>
            </a:pPr>
            <a:r>
              <a:rPr lang="en-US" altLang="zh-CN" sz="3200" b="1" kern="0">
                <a:solidFill>
                  <a:srgbClr val="000000"/>
                </a:solidFill>
                <a:latin typeface="Calibri" panose="020f0502020204030204" pitchFamily="34" charset="0"/>
                <a:ea typeface="宋体" panose="02010600030101010101" pitchFamily="2" charset="-122"/>
                <a:cs typeface="Songti SC"/>
              </a:rPr>
              <a:t> </a:t>
            </a:r>
            <a:r>
              <a:rPr lang="en-US" altLang="zh-CN" sz="3200" b="1" kern="0" smtClean="0">
                <a:solidFill>
                  <a:srgbClr val="000000"/>
                </a:solidFill>
                <a:latin typeface="Calibri" panose="020f0502020204030204" pitchFamily="34" charset="0"/>
                <a:ea typeface="宋体" panose="02010600030101010101" pitchFamily="2" charset="-122"/>
                <a:cs typeface="Songti SC"/>
              </a:rPr>
              <a:t>      </a:t>
            </a:r>
            <a:r>
              <a:rPr lang="zh-CN" altLang="zh-CN" sz="3200" b="1" kern="0" smtClean="0">
                <a:solidFill>
                  <a:srgbClr val="000000"/>
                </a:solidFill>
                <a:latin typeface="Calibri" panose="020f0502020204030204" pitchFamily="34" charset="0"/>
                <a:ea typeface="宋体" panose="02010600030101010101" pitchFamily="2" charset="-122"/>
                <a:cs typeface="Songti SC"/>
              </a:rPr>
              <a:t>南</a:t>
            </a:r>
            <a:r>
              <a:rPr lang="zh-CN" altLang="zh-CN" sz="3200" b="1" kern="0">
                <a:solidFill>
                  <a:srgbClr val="000000"/>
                </a:solidFill>
                <a:latin typeface="Calibri" panose="020f0502020204030204" pitchFamily="34" charset="0"/>
                <a:ea typeface="宋体" panose="02010600030101010101" pitchFamily="2" charset="-122"/>
                <a:cs typeface="Songti SC"/>
              </a:rPr>
              <a:t>北朝</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indent="267970">
              <a:lnSpc>
                <a:spcPts val="5000"/>
              </a:lnSpc>
            </a:pPr>
            <a:r>
              <a:rPr lang="en-US" altLang="zh-CN" sz="3200" b="1" kern="0">
                <a:solidFill>
                  <a:srgbClr val="000000"/>
                </a:solidFill>
                <a:latin typeface="宋体" panose="02010600030101010101" pitchFamily="2" charset="-122"/>
                <a:ea typeface="宋体" panose="02010600030101010101" pitchFamily="2" charset="-122"/>
                <a:cs typeface="Songti SC"/>
              </a:rPr>
              <a:t>5</a:t>
            </a:r>
            <a:r>
              <a:rPr lang="zh-CN" altLang="zh-CN" sz="3200" b="1" kern="0" smtClean="0">
                <a:solidFill>
                  <a:srgbClr val="000000"/>
                </a:solidFill>
                <a:latin typeface="Calibri" panose="020f0502020204030204" pitchFamily="34" charset="0"/>
                <a:ea typeface="宋体" panose="02010600030101010101" pitchFamily="2" charset="-122"/>
                <a:cs typeface="Songti SC"/>
              </a:rPr>
              <a:t>、隋</a:t>
            </a:r>
            <a:r>
              <a:rPr lang="zh-CN" altLang="zh-CN" sz="3200" b="1" kern="0">
                <a:solidFill>
                  <a:srgbClr val="000000"/>
                </a:solidFill>
                <a:latin typeface="Calibri" panose="020f0502020204030204" pitchFamily="34" charset="0"/>
                <a:ea typeface="宋体" panose="02010600030101010101" pitchFamily="2" charset="-122"/>
                <a:cs typeface="Songti SC"/>
              </a:rPr>
              <a:t>唐</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indent="267970">
              <a:lnSpc>
                <a:spcPts val="5000"/>
              </a:lnSpc>
            </a:pPr>
            <a:r>
              <a:rPr lang="en-US" altLang="zh-CN" sz="3200" b="1" kern="0" smtClean="0">
                <a:solidFill>
                  <a:srgbClr val="000000"/>
                </a:solidFill>
                <a:latin typeface="宋体" panose="02010600030101010101" pitchFamily="2" charset="-122"/>
                <a:ea typeface="宋体" panose="02010600030101010101" pitchFamily="2" charset="-122"/>
                <a:cs typeface="Songti SC"/>
              </a:rPr>
              <a:t>6</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r>
              <a:rPr lang="zh-CN" altLang="zh-CN" sz="3200" b="1" kern="0">
                <a:solidFill>
                  <a:srgbClr val="000000"/>
                </a:solidFill>
                <a:latin typeface="Calibri" panose="020f0502020204030204" pitchFamily="34" charset="0"/>
                <a:ea typeface="宋体" panose="02010600030101010101" pitchFamily="2" charset="-122"/>
                <a:cs typeface="Songti SC"/>
              </a:rPr>
              <a:t>两宋</a:t>
            </a:r>
            <a:r>
              <a:rPr lang="zh-CN" altLang="zh-CN" sz="3200" b="1" kern="0" smtClean="0">
                <a:solidFill>
                  <a:srgbClr val="000000"/>
                </a:solidFill>
                <a:latin typeface="Calibri" panose="020f0502020204030204" pitchFamily="34" charset="0"/>
                <a:ea typeface="宋体" panose="02010600030101010101" pitchFamily="2" charset="-122"/>
                <a:cs typeface="Songti SC"/>
              </a:rPr>
              <a:t>：</a:t>
            </a:r>
            <a:endParaRPr lang="zh-CN" altLang="zh-CN" sz="3200" kern="100">
              <a:latin typeface="Calibri" panose="020f0502020204030204" pitchFamily="34" charset="0"/>
              <a:ea typeface="宋体" panose="02010600030101010101" pitchFamily="2" charset="-122"/>
              <a:cs typeface="Times New Roman" panose="02020603050405020304" pitchFamily="18" charset="0"/>
            </a:endParaRPr>
          </a:p>
          <a:p>
            <a:pPr>
              <a:lnSpc>
                <a:spcPts val="5000"/>
              </a:lnSpc>
            </a:pPr>
            <a:r>
              <a:rPr lang="en-US" altLang="zh-CN" sz="3200" b="1" smtClean="0">
                <a:solidFill>
                  <a:srgbClr val="000000"/>
                </a:solidFill>
                <a:latin typeface="宋体" panose="02010600030101010101" pitchFamily="2" charset="-122"/>
                <a:cs typeface="Songti SC"/>
              </a:rPr>
              <a:t> 7</a:t>
            </a:r>
            <a:r>
              <a:rPr lang="zh-CN" altLang="zh-CN" sz="3200" b="1" smtClean="0">
                <a:solidFill>
                  <a:srgbClr val="000000"/>
                </a:solidFill>
                <a:ea typeface="宋体" panose="02010600030101010101" pitchFamily="2" charset="-122"/>
                <a:cs typeface="Songti SC"/>
              </a:rPr>
              <a:t>、</a:t>
            </a:r>
            <a:r>
              <a:rPr lang="zh-CN" altLang="zh-CN" sz="3200" b="1">
                <a:solidFill>
                  <a:srgbClr val="000000"/>
                </a:solidFill>
                <a:ea typeface="宋体" panose="02010600030101010101" pitchFamily="2" charset="-122"/>
                <a:cs typeface="Songti SC"/>
              </a:rPr>
              <a:t>明清：</a:t>
            </a:r>
            <a:endParaRPr lang="zh-CN" altLang="en-US" sz="3200"/>
          </a:p>
        </p:txBody>
      </p:sp>
      <p:sp>
        <p:nvSpPr>
          <p:cNvPr id="4" name="矩形 3"/>
          <p:cNvSpPr/>
          <p:nvPr/>
        </p:nvSpPr>
        <p:spPr>
          <a:xfrm>
            <a:off x="3241345" y="1256482"/>
            <a:ext cx="8994770"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世官</a:t>
            </a:r>
            <a:r>
              <a:rPr lang="zh-CN" altLang="zh-CN" sz="2800" b="1" kern="0" smtClean="0">
                <a:solidFill>
                  <a:srgbClr val="FF0000"/>
                </a:solidFill>
                <a:latin typeface="Calibri" panose="020f0502020204030204" pitchFamily="34" charset="0"/>
                <a:ea typeface="宋体" panose="02010600030101010101" pitchFamily="2" charset="-122"/>
                <a:cs typeface="Songti SC"/>
              </a:rPr>
              <a:t>制</a:t>
            </a:r>
            <a:r>
              <a:rPr lang="en-US" altLang="zh-CN" sz="2800" b="1" kern="0" smtClean="0">
                <a:solidFill>
                  <a:srgbClr val="0033CC"/>
                </a:solidFill>
                <a:latin typeface="Calibri" panose="020f0502020204030204" pitchFamily="34" charset="0"/>
                <a:ea typeface="宋体" panose="02010600030101010101" pitchFamily="2" charset="-122"/>
                <a:cs typeface="Songti SC"/>
              </a:rPr>
              <a:t>/</a:t>
            </a:r>
            <a:r>
              <a:rPr lang="zh-CN" altLang="en-US" sz="2800" b="1" kern="0" smtClean="0">
                <a:solidFill>
                  <a:srgbClr val="0033CC"/>
                </a:solidFill>
                <a:latin typeface="Calibri" panose="020f0502020204030204" pitchFamily="34" charset="0"/>
                <a:ea typeface="宋体" panose="02010600030101010101" pitchFamily="2" charset="-122"/>
                <a:cs typeface="Songti SC"/>
              </a:rPr>
              <a:t>世卿世禄（嫡长子继承），</a:t>
            </a:r>
            <a:r>
              <a:rPr lang="zh-CN" altLang="zh-CN" sz="2800" b="1" kern="0" smtClean="0">
                <a:solidFill>
                  <a:srgbClr val="0033CC"/>
                </a:solidFill>
                <a:latin typeface="Calibri" panose="020f0502020204030204" pitchFamily="34" charset="0"/>
                <a:ea typeface="宋体" panose="02010600030101010101" pitchFamily="2" charset="-122"/>
                <a:cs typeface="Songti SC"/>
              </a:rPr>
              <a:t>贵</a:t>
            </a:r>
            <a:r>
              <a:rPr lang="zh-CN" altLang="zh-CN" sz="2800" b="1" kern="0">
                <a:solidFill>
                  <a:srgbClr val="0033CC"/>
                </a:solidFill>
                <a:latin typeface="Calibri" panose="020f0502020204030204" pitchFamily="34" charset="0"/>
                <a:ea typeface="宋体" panose="02010600030101010101" pitchFamily="2" charset="-122"/>
                <a:cs typeface="Songti SC"/>
              </a:rPr>
              <a:t>族世代垄断高官。</a:t>
            </a:r>
            <a:endParaRPr lang="zh-CN" altLang="en-US" sz="2800" b="1">
              <a:solidFill>
                <a:srgbClr val="0033CC"/>
              </a:solidFill>
            </a:endParaRPr>
          </a:p>
        </p:txBody>
      </p:sp>
      <p:sp>
        <p:nvSpPr>
          <p:cNvPr id="5" name="矩形 4"/>
          <p:cNvSpPr/>
          <p:nvPr/>
        </p:nvSpPr>
        <p:spPr>
          <a:xfrm>
            <a:off x="3606918" y="1921495"/>
            <a:ext cx="8015336"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荐举</a:t>
            </a:r>
            <a:r>
              <a:rPr lang="zh-CN" altLang="zh-CN" sz="2800" b="1" kern="0">
                <a:solidFill>
                  <a:srgbClr val="0033CC"/>
                </a:solidFill>
                <a:latin typeface="Calibri" panose="020f0502020204030204" pitchFamily="34" charset="0"/>
                <a:ea typeface="宋体" panose="02010600030101010101" pitchFamily="2" charset="-122"/>
                <a:cs typeface="Songti SC"/>
              </a:rPr>
              <a:t>有才能的人为官</a:t>
            </a:r>
            <a:r>
              <a:rPr lang="en-US" altLang="zh-CN" sz="2800" b="1" kern="0">
                <a:solidFill>
                  <a:srgbClr val="0033CC"/>
                </a:solidFill>
                <a:latin typeface="Calibri" panose="020f0502020204030204" pitchFamily="34" charset="0"/>
                <a:ea typeface="宋体" panose="02010600030101010101" pitchFamily="2" charset="-122"/>
                <a:cs typeface="Songti SC"/>
              </a:rPr>
              <a:t>, </a:t>
            </a:r>
            <a:r>
              <a:rPr lang="zh-CN" altLang="zh-CN" sz="2800" b="1" kern="0">
                <a:solidFill>
                  <a:srgbClr val="0033CC"/>
                </a:solidFill>
                <a:latin typeface="Calibri" panose="020f0502020204030204" pitchFamily="34" charset="0"/>
                <a:ea typeface="宋体" panose="02010600030101010101" pitchFamily="2" charset="-122"/>
                <a:cs typeface="Songti SC"/>
              </a:rPr>
              <a:t>或依据</a:t>
            </a:r>
            <a:r>
              <a:rPr lang="zh-CN" altLang="zh-CN" sz="2800" b="1" kern="0">
                <a:solidFill>
                  <a:srgbClr val="FF0000"/>
                </a:solidFill>
                <a:latin typeface="Calibri" panose="020f0502020204030204" pitchFamily="34" charset="0"/>
                <a:ea typeface="宋体" panose="02010600030101010101" pitchFamily="2" charset="-122"/>
                <a:cs typeface="Songti SC"/>
              </a:rPr>
              <a:t>军功</a:t>
            </a:r>
            <a:r>
              <a:rPr lang="zh-CN" altLang="zh-CN" sz="2800" b="1" kern="0">
                <a:solidFill>
                  <a:srgbClr val="0033CC"/>
                </a:solidFill>
                <a:latin typeface="Calibri" panose="020f0502020204030204" pitchFamily="34" charset="0"/>
                <a:ea typeface="宋体" panose="02010600030101010101" pitchFamily="2" charset="-122"/>
                <a:cs typeface="Songti SC"/>
              </a:rPr>
              <a:t>大小授予官职</a:t>
            </a:r>
            <a:r>
              <a:rPr lang="zh-CN" altLang="zh-CN" sz="2800" b="1" kern="0" smtClean="0">
                <a:solidFill>
                  <a:srgbClr val="0033CC"/>
                </a:solidFill>
                <a:latin typeface="Calibri" panose="020f0502020204030204" pitchFamily="34" charset="0"/>
                <a:ea typeface="宋体" panose="02010600030101010101" pitchFamily="2" charset="-122"/>
                <a:cs typeface="Songti SC"/>
              </a:rPr>
              <a:t>。</a:t>
            </a:r>
            <a:r>
              <a:rPr lang="en-US" altLang="zh-CN" sz="2800" b="1" kern="0" smtClean="0">
                <a:solidFill>
                  <a:srgbClr val="0033CC"/>
                </a:solidFill>
                <a:latin typeface="Calibri" panose="020f0502020204030204" pitchFamily="34" charset="0"/>
                <a:ea typeface="宋体" panose="02010600030101010101" pitchFamily="2" charset="-122"/>
                <a:cs typeface="Songti SC"/>
              </a:rPr>
              <a:t> </a:t>
            </a:r>
            <a:endParaRPr lang="zh-CN" altLang="zh-CN" sz="2800" b="1" kern="0">
              <a:solidFill>
                <a:srgbClr val="0033CC"/>
              </a:solidFill>
              <a:latin typeface="Calibri" panose="020f0502020204030204" pitchFamily="34" charset="0"/>
              <a:ea typeface="宋体" panose="02010600030101010101" pitchFamily="2" charset="-122"/>
              <a:cs typeface="Songti SC"/>
            </a:endParaRPr>
          </a:p>
        </p:txBody>
      </p:sp>
      <p:sp>
        <p:nvSpPr>
          <p:cNvPr id="6" name="矩形 5"/>
          <p:cNvSpPr/>
          <p:nvPr/>
        </p:nvSpPr>
        <p:spPr>
          <a:xfrm>
            <a:off x="2308192" y="2554819"/>
            <a:ext cx="7398179"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察举</a:t>
            </a:r>
            <a:r>
              <a:rPr lang="zh-CN" altLang="zh-CN" sz="2800" b="1" kern="0" smtClean="0">
                <a:solidFill>
                  <a:srgbClr val="FF0000"/>
                </a:solidFill>
                <a:latin typeface="Calibri" panose="020f0502020204030204" pitchFamily="34" charset="0"/>
                <a:ea typeface="宋体" panose="02010600030101010101" pitchFamily="2" charset="-122"/>
                <a:cs typeface="Songti SC"/>
              </a:rPr>
              <a:t>制形成</a:t>
            </a:r>
            <a:r>
              <a:rPr lang="zh-CN" altLang="en-US" sz="2800" b="1" kern="0" smtClean="0">
                <a:solidFill>
                  <a:srgbClr val="FF0000"/>
                </a:solidFill>
                <a:latin typeface="Calibri" panose="020f0502020204030204" pitchFamily="34" charset="0"/>
                <a:ea typeface="宋体" panose="02010600030101010101" pitchFamily="2" charset="-122"/>
                <a:cs typeface="Songti SC"/>
              </a:rPr>
              <a:t>：</a:t>
            </a:r>
            <a:r>
              <a:rPr lang="zh-CN" altLang="en-US" sz="2800" b="1" kern="0" smtClean="0">
                <a:solidFill>
                  <a:srgbClr val="0033CC"/>
                </a:solidFill>
                <a:latin typeface="Calibri" panose="020f0502020204030204" pitchFamily="34" charset="0"/>
                <a:ea typeface="宋体" panose="02010600030101010101" pitchFamily="2" charset="-122"/>
                <a:cs typeface="Songti SC"/>
              </a:rPr>
              <a:t>背景、标志、含义、概况、意义</a:t>
            </a:r>
            <a:endParaRPr lang="zh-CN" altLang="en-US" sz="2800" b="1" kern="0">
              <a:solidFill>
                <a:srgbClr val="0033CC"/>
              </a:solidFill>
              <a:latin typeface="Calibri" panose="020f0502020204030204" pitchFamily="34" charset="0"/>
              <a:ea typeface="宋体" panose="02010600030101010101" pitchFamily="2" charset="-122"/>
              <a:cs typeface="Songti SC"/>
            </a:endParaRPr>
          </a:p>
        </p:txBody>
      </p:sp>
      <p:sp>
        <p:nvSpPr>
          <p:cNvPr id="9" name="矩形 8"/>
          <p:cNvSpPr/>
          <p:nvPr/>
        </p:nvSpPr>
        <p:spPr>
          <a:xfrm>
            <a:off x="3029543" y="3462759"/>
            <a:ext cx="6676828" cy="523220"/>
          </a:xfrm>
          <a:prstGeom prst="rect">
            <a:avLst/>
          </a:prstGeom>
        </p:spPr>
        <p:txBody>
          <a:bodyPr wrap="none">
            <a:spAutoFit/>
          </a:bodyPr>
          <a:lstStyle/>
          <a:p>
            <a:r>
              <a:rPr lang="zh-CN" altLang="en-US" sz="2800" b="1" kern="0" smtClean="0">
                <a:solidFill>
                  <a:srgbClr val="FF0000"/>
                </a:solidFill>
                <a:latin typeface="Calibri" panose="020f0502020204030204" pitchFamily="34" charset="0"/>
                <a:ea typeface="宋体" panose="02010600030101010101" pitchFamily="2" charset="-122"/>
                <a:cs typeface="Songti SC"/>
              </a:rPr>
              <a:t>九品中正制：</a:t>
            </a:r>
            <a:r>
              <a:rPr lang="zh-CN" altLang="en-US" sz="2800" b="1" kern="0" smtClean="0">
                <a:solidFill>
                  <a:srgbClr val="0033CC"/>
                </a:solidFill>
                <a:latin typeface="Calibri" panose="020f0502020204030204" pitchFamily="34" charset="0"/>
                <a:ea typeface="宋体" panose="02010600030101010101" pitchFamily="2" charset="-122"/>
                <a:cs typeface="Songti SC"/>
              </a:rPr>
              <a:t>背景、时与人、含义、评价</a:t>
            </a:r>
            <a:endParaRPr lang="zh-CN" altLang="en-US" sz="2800" b="1" kern="0">
              <a:solidFill>
                <a:srgbClr val="0033CC"/>
              </a:solidFill>
              <a:latin typeface="Calibri" panose="020f0502020204030204" pitchFamily="34" charset="0"/>
              <a:ea typeface="宋体" panose="02010600030101010101" pitchFamily="2" charset="-122"/>
              <a:cs typeface="Songti SC"/>
            </a:endParaRPr>
          </a:p>
        </p:txBody>
      </p:sp>
      <p:sp>
        <p:nvSpPr>
          <p:cNvPr id="10" name="矩形 9"/>
          <p:cNvSpPr/>
          <p:nvPr/>
        </p:nvSpPr>
        <p:spPr>
          <a:xfrm>
            <a:off x="2176103" y="4481688"/>
            <a:ext cx="6037230" cy="523220"/>
          </a:xfrm>
          <a:prstGeom prst="rect">
            <a:avLst/>
          </a:prstGeom>
        </p:spPr>
        <p:txBody>
          <a:bodyPr wrap="none">
            <a:spAutoFit/>
          </a:bodyPr>
          <a:lstStyle/>
          <a:p>
            <a:r>
              <a:rPr lang="zh-CN" altLang="en-US" sz="2800" b="1" kern="0" smtClean="0">
                <a:solidFill>
                  <a:srgbClr val="FF0000"/>
                </a:solidFill>
                <a:latin typeface="Calibri" panose="020f0502020204030204" pitchFamily="34" charset="0"/>
                <a:ea typeface="宋体" panose="02010600030101010101" pitchFamily="2" charset="-122"/>
                <a:cs typeface="Songti SC"/>
              </a:rPr>
              <a:t>科举制：</a:t>
            </a:r>
            <a:r>
              <a:rPr lang="zh-CN" altLang="en-US" sz="2800" b="1" kern="0" smtClean="0">
                <a:solidFill>
                  <a:srgbClr val="0033CC"/>
                </a:solidFill>
                <a:latin typeface="Calibri" panose="020f0502020204030204" pitchFamily="34" charset="0"/>
                <a:ea typeface="宋体" panose="02010600030101010101" pitchFamily="2" charset="-122"/>
                <a:cs typeface="Songti SC"/>
              </a:rPr>
              <a:t>背景、创立完善过程、概况 </a:t>
            </a:r>
            <a:endParaRPr lang="zh-CN" altLang="en-US" sz="2800" b="1" kern="0">
              <a:solidFill>
                <a:srgbClr val="0033CC"/>
              </a:solidFill>
              <a:latin typeface="Calibri" panose="020f0502020204030204" pitchFamily="34" charset="0"/>
              <a:ea typeface="宋体" panose="02010600030101010101" pitchFamily="2" charset="-122"/>
              <a:cs typeface="Songti SC"/>
            </a:endParaRPr>
          </a:p>
        </p:txBody>
      </p:sp>
      <p:sp>
        <p:nvSpPr>
          <p:cNvPr id="7" name="矩形 6"/>
          <p:cNvSpPr/>
          <p:nvPr/>
        </p:nvSpPr>
        <p:spPr>
          <a:xfrm>
            <a:off x="2176103" y="5066463"/>
            <a:ext cx="8119530"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科举</a:t>
            </a:r>
            <a:r>
              <a:rPr lang="zh-CN" altLang="zh-CN" sz="2800" b="1" kern="0" smtClean="0">
                <a:solidFill>
                  <a:srgbClr val="FF0000"/>
                </a:solidFill>
                <a:latin typeface="Calibri" panose="020f0502020204030204" pitchFamily="34" charset="0"/>
                <a:ea typeface="宋体" panose="02010600030101010101" pitchFamily="2" charset="-122"/>
                <a:cs typeface="Songti SC"/>
              </a:rPr>
              <a:t>制</a:t>
            </a:r>
            <a:r>
              <a:rPr lang="zh-CN" altLang="en-US" sz="2800" b="1" kern="0" smtClean="0">
                <a:solidFill>
                  <a:srgbClr val="FF0000"/>
                </a:solidFill>
                <a:latin typeface="Calibri" panose="020f0502020204030204" pitchFamily="34" charset="0"/>
                <a:ea typeface="宋体" panose="02010600030101010101" pitchFamily="2" charset="-122"/>
                <a:cs typeface="Songti SC"/>
              </a:rPr>
              <a:t>：</a:t>
            </a:r>
            <a:r>
              <a:rPr lang="zh-CN" altLang="zh-CN" sz="2800" b="1" kern="0" smtClean="0">
                <a:solidFill>
                  <a:srgbClr val="0033CC"/>
                </a:solidFill>
                <a:latin typeface="Calibri" panose="020f0502020204030204" pitchFamily="34" charset="0"/>
                <a:ea typeface="宋体" panose="02010600030101010101" pitchFamily="2" charset="-122"/>
                <a:cs typeface="Songti SC"/>
              </a:rPr>
              <a:t>进</a:t>
            </a:r>
            <a:r>
              <a:rPr lang="zh-CN" altLang="zh-CN" sz="2800" b="1" kern="0">
                <a:solidFill>
                  <a:srgbClr val="0033CC"/>
                </a:solidFill>
                <a:latin typeface="Calibri" panose="020f0502020204030204" pitchFamily="34" charset="0"/>
                <a:ea typeface="宋体" panose="02010600030101010101" pitchFamily="2" charset="-122"/>
                <a:cs typeface="Songti SC"/>
              </a:rPr>
              <a:t>一</a:t>
            </a:r>
            <a:r>
              <a:rPr lang="zh-CN" altLang="zh-CN" sz="2800" b="1" kern="0" smtClean="0">
                <a:solidFill>
                  <a:srgbClr val="0033CC"/>
                </a:solidFill>
                <a:latin typeface="Calibri" panose="020f0502020204030204" pitchFamily="34" charset="0"/>
                <a:ea typeface="宋体" panose="02010600030101010101" pitchFamily="2" charset="-122"/>
                <a:cs typeface="Songti SC"/>
              </a:rPr>
              <a:t>步完善</a:t>
            </a:r>
            <a:r>
              <a:rPr lang="zh-CN" altLang="en-US" sz="2800" b="1" kern="0" smtClean="0">
                <a:solidFill>
                  <a:srgbClr val="0033CC"/>
                </a:solidFill>
                <a:latin typeface="Calibri" panose="020f0502020204030204" pitchFamily="34" charset="0"/>
                <a:ea typeface="宋体" panose="02010600030101010101" pitchFamily="2" charset="-122"/>
                <a:cs typeface="Songti SC"/>
              </a:rPr>
              <a:t>，</a:t>
            </a:r>
            <a:r>
              <a:rPr lang="zh-CN" altLang="zh-CN" sz="2800" b="1" kern="0" smtClean="0">
                <a:solidFill>
                  <a:srgbClr val="0033CC"/>
                </a:solidFill>
                <a:latin typeface="Calibri" panose="020f0502020204030204" pitchFamily="34" charset="0"/>
                <a:ea typeface="宋体" panose="02010600030101010101" pitchFamily="2" charset="-122"/>
                <a:cs typeface="Songti SC"/>
              </a:rPr>
              <a:t>成</a:t>
            </a:r>
            <a:r>
              <a:rPr lang="zh-CN" altLang="zh-CN" sz="2800" b="1" kern="0">
                <a:solidFill>
                  <a:srgbClr val="0033CC"/>
                </a:solidFill>
                <a:latin typeface="Calibri" panose="020f0502020204030204" pitchFamily="34" charset="0"/>
                <a:ea typeface="宋体" panose="02010600030101010101" pitchFamily="2" charset="-122"/>
                <a:cs typeface="Songti SC"/>
              </a:rPr>
              <a:t>为官员选拔的主要途径。</a:t>
            </a:r>
            <a:endParaRPr lang="zh-CN" altLang="en-US" sz="2800" b="1" kern="0">
              <a:solidFill>
                <a:srgbClr val="0033CC"/>
              </a:solidFill>
              <a:latin typeface="Calibri" panose="020f0502020204030204" pitchFamily="34" charset="0"/>
              <a:ea typeface="宋体" panose="02010600030101010101" pitchFamily="2" charset="-122"/>
              <a:cs typeface="Songti SC"/>
            </a:endParaRPr>
          </a:p>
        </p:txBody>
      </p:sp>
      <p:sp>
        <p:nvSpPr>
          <p:cNvPr id="13" name="矩形 12"/>
          <p:cNvSpPr/>
          <p:nvPr/>
        </p:nvSpPr>
        <p:spPr>
          <a:xfrm>
            <a:off x="2176103" y="5719787"/>
            <a:ext cx="6676828" cy="523220"/>
          </a:xfrm>
          <a:prstGeom prst="rect">
            <a:avLst/>
          </a:prstGeom>
        </p:spPr>
        <p:txBody>
          <a:bodyPr wrap="none">
            <a:spAutoFit/>
          </a:bodyPr>
          <a:lstStyle/>
          <a:p>
            <a:r>
              <a:rPr lang="zh-CN" altLang="zh-CN" sz="2800" b="1" kern="0">
                <a:solidFill>
                  <a:srgbClr val="FF0000"/>
                </a:solidFill>
                <a:latin typeface="Calibri" panose="020f0502020204030204" pitchFamily="34" charset="0"/>
                <a:ea typeface="宋体" panose="02010600030101010101" pitchFamily="2" charset="-122"/>
                <a:cs typeface="Songti SC"/>
              </a:rPr>
              <a:t>科举</a:t>
            </a:r>
            <a:r>
              <a:rPr lang="zh-CN" altLang="zh-CN" sz="2800" b="1" kern="0" smtClean="0">
                <a:solidFill>
                  <a:srgbClr val="FF0000"/>
                </a:solidFill>
                <a:latin typeface="Calibri" panose="020f0502020204030204" pitchFamily="34" charset="0"/>
                <a:ea typeface="宋体" panose="02010600030101010101" pitchFamily="2" charset="-122"/>
                <a:cs typeface="Songti SC"/>
              </a:rPr>
              <a:t>制</a:t>
            </a:r>
            <a:r>
              <a:rPr lang="zh-CN" altLang="en-US" sz="2800" b="1" kern="0" smtClean="0">
                <a:solidFill>
                  <a:srgbClr val="FF0000"/>
                </a:solidFill>
                <a:latin typeface="Calibri" panose="020f0502020204030204" pitchFamily="34" charset="0"/>
                <a:ea typeface="宋体" panose="02010600030101010101" pitchFamily="2" charset="-122"/>
                <a:cs typeface="Songti SC"/>
              </a:rPr>
              <a:t>：</a:t>
            </a:r>
            <a:r>
              <a:rPr lang="zh-CN" altLang="en-US" sz="2800" b="1" kern="0" smtClean="0">
                <a:solidFill>
                  <a:srgbClr val="0033CC"/>
                </a:solidFill>
                <a:latin typeface="Calibri" panose="020f0502020204030204" pitchFamily="34" charset="0"/>
                <a:ea typeface="宋体" panose="02010600030101010101" pitchFamily="2" charset="-122"/>
                <a:cs typeface="Songti SC"/>
              </a:rPr>
              <a:t>当时的概况、对科举制的评价。</a:t>
            </a:r>
            <a:endParaRPr lang="zh-CN" altLang="en-US" sz="2800" b="1" kern="0">
              <a:solidFill>
                <a:srgbClr val="0033CC"/>
              </a:solidFill>
              <a:latin typeface="Calibri" panose="020f0502020204030204" pitchFamily="34" charset="0"/>
              <a:ea typeface="宋体" panose="02010600030101010101" pitchFamily="2" charset="-122"/>
              <a:cs typeface="Songti SC"/>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P spid="1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温故知新</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文本框 2"/>
          <p:cNvSpPr txBox="1">
            <a:spLocks noChangeArrowheads="1"/>
          </p:cNvSpPr>
          <p:nvPr/>
        </p:nvSpPr>
        <p:spPr bwMode="auto">
          <a:xfrm>
            <a:off x="1356577" y="534830"/>
            <a:ext cx="8699500" cy="5842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r>
              <a:rPr lang="zh-CN" altLang="en-US" b="1"/>
              <a:t>第</a:t>
            </a:r>
            <a:r>
              <a:rPr lang="en-US" altLang="zh-CN" b="1"/>
              <a:t>7</a:t>
            </a:r>
            <a:r>
              <a:rPr lang="zh-CN" altLang="en-US" b="1"/>
              <a:t>课：隋唐制度的变化与创</a:t>
            </a:r>
            <a:r>
              <a:rPr lang="zh-CN" altLang="en-US" b="1" smtClean="0"/>
              <a:t>新  </a:t>
            </a:r>
            <a:r>
              <a:rPr lang="en-US" altLang="zh-CN" b="1" smtClean="0"/>
              <a:t>《</a:t>
            </a:r>
            <a:r>
              <a:rPr lang="zh-CN" altLang="en-US" b="1" smtClean="0"/>
              <a:t>纲要</a:t>
            </a:r>
            <a:r>
              <a:rPr lang="en-US" altLang="zh-CN" b="1" smtClean="0"/>
              <a:t>》</a:t>
            </a:r>
            <a:r>
              <a:rPr lang="zh-CN" altLang="en-US" b="1" smtClean="0"/>
              <a:t>上</a:t>
            </a:r>
            <a:endParaRPr lang="zh-CN" altLang="en-US" b="1"/>
          </a:p>
        </p:txBody>
      </p:sp>
      <p:sp>
        <p:nvSpPr>
          <p:cNvPr id="6" name="文本框 3"/>
          <p:cNvSpPr txBox="1">
            <a:spLocks noChangeArrowheads="1"/>
          </p:cNvSpPr>
          <p:nvPr/>
        </p:nvSpPr>
        <p:spPr bwMode="auto">
          <a:xfrm>
            <a:off x="438919" y="1240770"/>
            <a:ext cx="88471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2400" b="1"/>
              <a:t>阅读第一子目及历史纵横，讲了哪些选官制度、哪些具体问题？</a:t>
            </a:r>
            <a:endParaRPr lang="zh-CN" altLang="en-US" sz="2400" b="1"/>
          </a:p>
        </p:txBody>
      </p:sp>
      <p:sp>
        <p:nvSpPr>
          <p:cNvPr id="7" name="文本框 4"/>
          <p:cNvSpPr txBox="1">
            <a:spLocks noChangeArrowheads="1"/>
          </p:cNvSpPr>
          <p:nvPr/>
        </p:nvSpPr>
        <p:spPr bwMode="auto">
          <a:xfrm>
            <a:off x="645294" y="1842432"/>
            <a:ext cx="2349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2800" b="1">
                <a:solidFill>
                  <a:srgbClr val="0000FF"/>
                </a:solidFill>
              </a:rPr>
              <a:t>一、选官制度</a:t>
            </a:r>
            <a:endParaRPr lang="en-US" altLang="zh-CN" sz="2800" b="1">
              <a:solidFill>
                <a:srgbClr val="0000FF"/>
              </a:solidFill>
            </a:endParaRPr>
          </a:p>
        </p:txBody>
      </p:sp>
      <p:sp>
        <p:nvSpPr>
          <p:cNvPr id="8" name="文本框 7"/>
          <p:cNvSpPr txBox="1">
            <a:spLocks noChangeArrowheads="1"/>
          </p:cNvSpPr>
          <p:nvPr/>
        </p:nvSpPr>
        <p:spPr bwMode="auto">
          <a:xfrm>
            <a:off x="772294" y="2669520"/>
            <a:ext cx="2549525"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800" b="1"/>
              <a:t>1</a:t>
            </a:r>
            <a:r>
              <a:rPr lang="zh-CN" altLang="en-US" sz="2800" b="1"/>
              <a:t>、九品中正制</a:t>
            </a:r>
            <a:endParaRPr lang="en-US" altLang="zh-CN" sz="2800" b="1"/>
          </a:p>
          <a:p>
            <a:pPr>
              <a:spcBef>
                <a:spcPct val="0"/>
              </a:spcBef>
              <a:buFontTx/>
              <a:buNone/>
            </a:pPr>
            <a:endParaRPr lang="en-US" altLang="zh-CN" sz="2800" b="1"/>
          </a:p>
          <a:p>
            <a:pPr>
              <a:spcBef>
                <a:spcPct val="0"/>
              </a:spcBef>
              <a:buFontTx/>
              <a:buNone/>
            </a:pPr>
            <a:endParaRPr lang="en-US" altLang="zh-CN" sz="2800" b="1"/>
          </a:p>
          <a:p>
            <a:pPr>
              <a:spcBef>
                <a:spcPct val="0"/>
              </a:spcBef>
              <a:buFontTx/>
              <a:buNone/>
            </a:pPr>
            <a:endParaRPr lang="en-US" altLang="zh-CN" sz="2800" b="1"/>
          </a:p>
          <a:p>
            <a:pPr>
              <a:spcBef>
                <a:spcPct val="0"/>
              </a:spcBef>
              <a:buFontTx/>
              <a:buNone/>
            </a:pPr>
            <a:r>
              <a:rPr lang="en-US" altLang="zh-CN" sz="2800" b="1"/>
              <a:t>2</a:t>
            </a:r>
            <a:r>
              <a:rPr lang="zh-CN" altLang="en-US" sz="2800" b="1"/>
              <a:t>、科举制</a:t>
            </a:r>
            <a:endParaRPr lang="zh-CN" altLang="en-US" sz="2800" b="1"/>
          </a:p>
        </p:txBody>
      </p:sp>
      <p:sp>
        <p:nvSpPr>
          <p:cNvPr id="9" name="文本框 8"/>
          <p:cNvSpPr txBox="1">
            <a:spLocks noChangeArrowheads="1"/>
          </p:cNvSpPr>
          <p:nvPr/>
        </p:nvSpPr>
        <p:spPr bwMode="auto">
          <a:xfrm>
            <a:off x="3321819" y="2385357"/>
            <a:ext cx="29083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2800" b="1">
                <a:solidFill>
                  <a:srgbClr val="FF0000"/>
                </a:solidFill>
              </a:rPr>
              <a:t>（</a:t>
            </a:r>
            <a:r>
              <a:rPr lang="en-US" altLang="zh-CN" sz="2800" b="1">
                <a:solidFill>
                  <a:srgbClr val="FF0000"/>
                </a:solidFill>
              </a:rPr>
              <a:t>1</a:t>
            </a:r>
            <a:r>
              <a:rPr lang="zh-CN" altLang="en-US" sz="2800" b="1">
                <a:solidFill>
                  <a:srgbClr val="FF0000"/>
                </a:solidFill>
              </a:rPr>
              <a:t>）背景：</a:t>
            </a:r>
            <a:r>
              <a:rPr lang="zh-CN" altLang="en-US" sz="2800" b="1">
                <a:solidFill>
                  <a:srgbClr val="FF0000"/>
                </a:solidFill>
                <a:latin typeface="宋体" panose="02010600030101010101" pitchFamily="2" charset="-122"/>
              </a:rPr>
              <a:t>①②</a:t>
            </a:r>
            <a:endParaRPr lang="en-US" altLang="zh-CN" sz="2800" b="1">
              <a:solidFill>
                <a:srgbClr val="FF0000"/>
              </a:solidFill>
              <a:latin typeface="宋体" panose="02010600030101010101" pitchFamily="2" charset="-122"/>
            </a:endParaRPr>
          </a:p>
          <a:p>
            <a:pPr>
              <a:spcBef>
                <a:spcPct val="0"/>
              </a:spcBef>
              <a:buFontTx/>
              <a:buNone/>
            </a:pPr>
            <a:r>
              <a:rPr lang="zh-CN" altLang="en-US" sz="2800" b="1">
                <a:solidFill>
                  <a:srgbClr val="FF0000"/>
                </a:solidFill>
                <a:latin typeface="宋体" panose="02010600030101010101" pitchFamily="2" charset="-122"/>
              </a:rPr>
              <a:t>（</a:t>
            </a:r>
            <a:r>
              <a:rPr lang="en-US" altLang="zh-CN" sz="2800" b="1">
                <a:solidFill>
                  <a:srgbClr val="FF0000"/>
                </a:solidFill>
                <a:latin typeface="宋体" panose="02010600030101010101" pitchFamily="2" charset="-122"/>
              </a:rPr>
              <a:t>2</a:t>
            </a:r>
            <a:r>
              <a:rPr lang="zh-CN" altLang="en-US" sz="2800" b="1">
                <a:solidFill>
                  <a:srgbClr val="FF0000"/>
                </a:solidFill>
                <a:latin typeface="宋体" panose="02010600030101010101" pitchFamily="2" charset="-122"/>
              </a:rPr>
              <a:t>）含义</a:t>
            </a:r>
            <a:endParaRPr lang="en-US" altLang="zh-CN" sz="2800" b="1">
              <a:solidFill>
                <a:srgbClr val="FF0000"/>
              </a:solidFill>
              <a:latin typeface="宋体" panose="02010600030101010101" pitchFamily="2" charset="-122"/>
            </a:endParaRPr>
          </a:p>
          <a:p>
            <a:pPr>
              <a:spcBef>
                <a:spcPct val="0"/>
              </a:spcBef>
              <a:buFontTx/>
              <a:buNone/>
            </a:pPr>
            <a:r>
              <a:rPr lang="zh-CN" altLang="en-US" sz="2800" b="1">
                <a:solidFill>
                  <a:srgbClr val="FF0000"/>
                </a:solidFill>
                <a:latin typeface="宋体" panose="02010600030101010101" pitchFamily="2" charset="-122"/>
              </a:rPr>
              <a:t>（</a:t>
            </a:r>
            <a:r>
              <a:rPr lang="en-US" altLang="zh-CN" sz="2800" b="1">
                <a:solidFill>
                  <a:srgbClr val="FF0000"/>
                </a:solidFill>
                <a:latin typeface="宋体" panose="02010600030101010101" pitchFamily="2" charset="-122"/>
              </a:rPr>
              <a:t>3</a:t>
            </a:r>
            <a:r>
              <a:rPr lang="zh-CN" altLang="en-US" sz="2800" b="1">
                <a:solidFill>
                  <a:srgbClr val="FF0000"/>
                </a:solidFill>
                <a:latin typeface="宋体" panose="02010600030101010101" pitchFamily="2" charset="-122"/>
              </a:rPr>
              <a:t>）标准的演变</a:t>
            </a:r>
            <a:endParaRPr lang="en-US" altLang="zh-CN" sz="2800" b="1">
              <a:solidFill>
                <a:srgbClr val="FF0000"/>
              </a:solidFill>
              <a:latin typeface="宋体" panose="02010600030101010101" pitchFamily="2" charset="-122"/>
            </a:endParaRPr>
          </a:p>
          <a:p>
            <a:pPr>
              <a:spcBef>
                <a:spcPct val="0"/>
              </a:spcBef>
              <a:buFontTx/>
              <a:buNone/>
            </a:pPr>
            <a:r>
              <a:rPr lang="zh-CN" altLang="en-US" sz="2800" b="1">
                <a:solidFill>
                  <a:srgbClr val="FF0000"/>
                </a:solidFill>
                <a:latin typeface="宋体" panose="02010600030101010101" pitchFamily="2" charset="-122"/>
              </a:rPr>
              <a:t>（</a:t>
            </a:r>
            <a:r>
              <a:rPr lang="en-US" altLang="zh-CN" sz="2800" b="1">
                <a:solidFill>
                  <a:srgbClr val="FF0000"/>
                </a:solidFill>
                <a:latin typeface="宋体" panose="02010600030101010101" pitchFamily="2" charset="-122"/>
              </a:rPr>
              <a:t>4</a:t>
            </a:r>
            <a:r>
              <a:rPr lang="zh-CN" altLang="en-US" sz="2800" b="1">
                <a:solidFill>
                  <a:srgbClr val="FF0000"/>
                </a:solidFill>
                <a:latin typeface="宋体" panose="02010600030101010101" pitchFamily="2" charset="-122"/>
              </a:rPr>
              <a:t>）评价：①②</a:t>
            </a:r>
            <a:endParaRPr lang="en-US" altLang="zh-CN" sz="2800" b="1">
              <a:solidFill>
                <a:srgbClr val="FF0000"/>
              </a:solidFill>
              <a:latin typeface="宋体" panose="02010600030101010101" pitchFamily="2" charset="-122"/>
            </a:endParaRPr>
          </a:p>
        </p:txBody>
      </p:sp>
      <p:sp>
        <p:nvSpPr>
          <p:cNvPr id="10" name="文本框 9"/>
          <p:cNvSpPr txBox="1">
            <a:spLocks noChangeArrowheads="1"/>
          </p:cNvSpPr>
          <p:nvPr/>
        </p:nvSpPr>
        <p:spPr bwMode="auto">
          <a:xfrm>
            <a:off x="2445519" y="4257020"/>
            <a:ext cx="327025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2800" b="1">
                <a:solidFill>
                  <a:srgbClr val="FF0000"/>
                </a:solidFill>
              </a:rPr>
              <a:t>（</a:t>
            </a:r>
            <a:r>
              <a:rPr lang="en-US" altLang="zh-CN" sz="2800" b="1">
                <a:solidFill>
                  <a:srgbClr val="FF0000"/>
                </a:solidFill>
              </a:rPr>
              <a:t>1</a:t>
            </a:r>
            <a:r>
              <a:rPr lang="zh-CN" altLang="en-US" sz="2800" b="1">
                <a:solidFill>
                  <a:srgbClr val="FF0000"/>
                </a:solidFill>
              </a:rPr>
              <a:t>）形成与发展：</a:t>
            </a:r>
            <a:endParaRPr lang="en-US" altLang="zh-CN" sz="2800" b="1">
              <a:solidFill>
                <a:srgbClr val="FF0000"/>
              </a:solidFill>
            </a:endParaRPr>
          </a:p>
          <a:p>
            <a:pPr>
              <a:spcBef>
                <a:spcPct val="0"/>
              </a:spcBef>
              <a:buFontTx/>
              <a:buNone/>
            </a:pPr>
            <a:endParaRPr lang="en-US" altLang="zh-CN" b="1">
              <a:solidFill>
                <a:srgbClr val="FF0000"/>
              </a:solidFill>
              <a:latin typeface="宋体" panose="02010600030101010101" pitchFamily="2" charset="-122"/>
            </a:endParaRPr>
          </a:p>
          <a:p>
            <a:pPr>
              <a:spcBef>
                <a:spcPct val="0"/>
              </a:spcBef>
              <a:buFontTx/>
              <a:buNone/>
            </a:pPr>
            <a:r>
              <a:rPr lang="zh-CN" altLang="en-US" b="1">
                <a:solidFill>
                  <a:srgbClr val="FF0000"/>
                </a:solidFill>
                <a:latin typeface="宋体" panose="02010600030101010101" pitchFamily="2" charset="-122"/>
              </a:rPr>
              <a:t>（</a:t>
            </a:r>
            <a:r>
              <a:rPr lang="en-US" altLang="zh-CN" b="1">
                <a:solidFill>
                  <a:srgbClr val="FF0000"/>
                </a:solidFill>
                <a:latin typeface="宋体" panose="02010600030101010101" pitchFamily="2" charset="-122"/>
              </a:rPr>
              <a:t>2</a:t>
            </a:r>
            <a:r>
              <a:rPr lang="zh-CN" altLang="en-US" b="1">
                <a:solidFill>
                  <a:srgbClr val="FF0000"/>
                </a:solidFill>
                <a:latin typeface="宋体" panose="02010600030101010101" pitchFamily="2" charset="-122"/>
              </a:rPr>
              <a:t>）</a:t>
            </a:r>
            <a:r>
              <a:rPr lang="zh-CN" altLang="en-US" sz="2800" b="1">
                <a:solidFill>
                  <a:srgbClr val="FF0000"/>
                </a:solidFill>
                <a:latin typeface="宋体" panose="02010600030101010101" pitchFamily="2" charset="-122"/>
              </a:rPr>
              <a:t>积极作用：</a:t>
            </a:r>
            <a:endParaRPr lang="en-US" altLang="zh-CN" b="1">
              <a:solidFill>
                <a:srgbClr val="FF0000"/>
              </a:solidFill>
              <a:latin typeface="宋体" panose="02010600030101010101" pitchFamily="2" charset="-122"/>
            </a:endParaRPr>
          </a:p>
          <a:p>
            <a:pPr>
              <a:spcBef>
                <a:spcPct val="0"/>
              </a:spcBef>
              <a:buFontTx/>
              <a:buNone/>
            </a:pPr>
            <a:r>
              <a:rPr lang="en-US" altLang="zh-CN" sz="2800" b="1">
                <a:solidFill>
                  <a:srgbClr val="FF0000"/>
                </a:solidFill>
                <a:latin typeface="宋体" panose="02010600030101010101" pitchFamily="2" charset="-122"/>
              </a:rPr>
              <a:t>     </a:t>
            </a:r>
            <a:endParaRPr lang="en-US" altLang="zh-CN" sz="2000" b="1">
              <a:solidFill>
                <a:srgbClr val="FF0000"/>
              </a:solidFill>
              <a:latin typeface="宋体" panose="02010600030101010101" pitchFamily="2" charset="-122"/>
            </a:endParaRPr>
          </a:p>
          <a:p>
            <a:pPr>
              <a:spcBef>
                <a:spcPct val="0"/>
              </a:spcBef>
              <a:buFontTx/>
              <a:buNone/>
            </a:pPr>
            <a:endParaRPr lang="en-US" altLang="zh-CN" b="1">
              <a:solidFill>
                <a:srgbClr val="FF0000"/>
              </a:solidFill>
              <a:latin typeface="宋体" panose="02010600030101010101" pitchFamily="2" charset="-122"/>
            </a:endParaRPr>
          </a:p>
        </p:txBody>
      </p:sp>
      <p:sp>
        <p:nvSpPr>
          <p:cNvPr id="11" name="文本框 10"/>
          <p:cNvSpPr txBox="1">
            <a:spLocks noChangeArrowheads="1"/>
          </p:cNvSpPr>
          <p:nvPr/>
        </p:nvSpPr>
        <p:spPr bwMode="auto">
          <a:xfrm>
            <a:off x="2913831" y="4750732"/>
            <a:ext cx="663257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ts val="3600"/>
              </a:lnSpc>
              <a:spcBef>
                <a:spcPct val="0"/>
              </a:spcBef>
              <a:buFontTx/>
              <a:buNone/>
            </a:pPr>
            <a:r>
              <a:rPr lang="zh-CN" altLang="en-US" sz="2000" b="1">
                <a:solidFill>
                  <a:srgbClr val="FF0000"/>
                </a:solidFill>
                <a:latin typeface="宋体" panose="02010600030101010101" pitchFamily="2" charset="-122"/>
              </a:rPr>
              <a:t>隋文帝、隋炀帝、唐太宗、武则天、唐玄宗</a:t>
            </a:r>
            <a:endParaRPr lang="en-US" altLang="zh-CN" sz="2000" b="1">
              <a:solidFill>
                <a:srgbClr val="FF0000"/>
              </a:solidFill>
              <a:latin typeface="宋体" panose="02010600030101010101" pitchFamily="2" charset="-122"/>
            </a:endParaRPr>
          </a:p>
          <a:p>
            <a:pPr>
              <a:lnSpc>
                <a:spcPts val="3600"/>
              </a:lnSpc>
              <a:spcBef>
                <a:spcPct val="0"/>
              </a:spcBef>
              <a:buFontTx/>
              <a:buNone/>
            </a:pPr>
            <a:endParaRPr lang="en-US" altLang="zh-CN" sz="3600" b="1">
              <a:solidFill>
                <a:srgbClr val="FF0000"/>
              </a:solidFill>
              <a:latin typeface="宋体" panose="02010600030101010101" pitchFamily="2" charset="-122"/>
            </a:endParaRPr>
          </a:p>
          <a:p>
            <a:pPr>
              <a:lnSpc>
                <a:spcPts val="3600"/>
              </a:lnSpc>
              <a:spcBef>
                <a:spcPct val="0"/>
              </a:spcBef>
              <a:buFontTx/>
              <a:buNone/>
            </a:pPr>
            <a:r>
              <a:rPr lang="zh-CN" altLang="en-US" sz="2400" b="1">
                <a:solidFill>
                  <a:srgbClr val="FF0000"/>
                </a:solidFill>
                <a:latin typeface="宋体" panose="02010600030101010101" pitchFamily="2" charset="-122"/>
              </a:rPr>
              <a:t>局限：明清时期八股取士束缚了人们的思想，</a:t>
            </a:r>
            <a:endParaRPr lang="en-US" altLang="zh-CN" sz="2400" b="1">
              <a:solidFill>
                <a:srgbClr val="FF0000"/>
              </a:solidFill>
              <a:latin typeface="宋体" panose="02010600030101010101" pitchFamily="2" charset="-122"/>
            </a:endParaRPr>
          </a:p>
          <a:p>
            <a:pPr>
              <a:lnSpc>
                <a:spcPts val="3600"/>
              </a:lnSpc>
              <a:spcBef>
                <a:spcPct val="0"/>
              </a:spcBef>
              <a:buFontTx/>
              <a:buNone/>
            </a:pPr>
            <a:r>
              <a:rPr lang="en-US" altLang="zh-CN" sz="2400" b="1">
                <a:solidFill>
                  <a:srgbClr val="FF0000"/>
                </a:solidFill>
                <a:latin typeface="宋体" panose="02010600030101010101" pitchFamily="2" charset="-122"/>
              </a:rPr>
              <a:t>      </a:t>
            </a:r>
            <a:r>
              <a:rPr lang="zh-CN" altLang="en-US" sz="2400" b="1">
                <a:solidFill>
                  <a:srgbClr val="FF0000"/>
                </a:solidFill>
                <a:latin typeface="宋体" panose="02010600030101010101" pitchFamily="2" charset="-122"/>
              </a:rPr>
              <a:t>也不利于科技的发展。</a:t>
            </a:r>
            <a:endParaRPr lang="en-US" altLang="zh-CN" sz="3600" b="1">
              <a:solidFill>
                <a:srgbClr val="FF0000"/>
              </a:solidFill>
              <a:latin typeface="宋体" panose="02010600030101010101" pitchFamily="2"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38"/>
          <p:cNvSpPr>
            <a:spLocks noChangeArrowheads="1"/>
          </p:cNvSpPr>
          <p:nvPr/>
        </p:nvSpPr>
        <p:spPr bwMode="auto">
          <a:xfrm>
            <a:off x="1555085" y="4499897"/>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endParaRPr lang="zh-CN" altLang="zh-CN">
              <a:latin typeface="Arial" panose="020b0604020202020204" pitchFamily="34" charset="0"/>
            </a:endParaRPr>
          </a:p>
        </p:txBody>
      </p:sp>
      <p:graphicFrame>
        <p:nvGraphicFramePr>
          <p:cNvPr id="3" name="Group 237"/>
          <p:cNvGraphicFramePr>
            <a:graphicFrameLocks noGrp="1"/>
          </p:cNvGraphicFramePr>
          <p:nvPr/>
        </p:nvGraphicFramePr>
        <p:xfrm>
          <a:off x="1412210" y="1226472"/>
          <a:ext cx="8496300" cy="5224077"/>
        </p:xfrm>
        <a:graphic>
          <a:graphicData uri="http://schemas.openxmlformats.org/drawingml/2006/table">
            <a:tbl>
              <a:tblPr/>
              <a:tblGrid>
                <a:gridCol w="804862"/>
                <a:gridCol w="731838"/>
                <a:gridCol w="806450"/>
                <a:gridCol w="2344737"/>
                <a:gridCol w="2786063"/>
                <a:gridCol w="1022350"/>
              </a:tblGrid>
              <a:tr h="499090">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类别</a:t>
                      </a:r>
                      <a:endParaRPr kumimoji="0" lang="zh-CN" altLang="en-US" sz="3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目的</a:t>
                      </a:r>
                      <a:endParaRPr kumimoji="0" lang="zh-CN" altLang="en-US" sz="3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措施</a:t>
                      </a:r>
                      <a:endParaRPr kumimoji="0" lang="zh-CN" altLang="en-US" sz="3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内容</a:t>
                      </a:r>
                      <a:endParaRPr kumimoji="0" lang="zh-CN" altLang="en-US" sz="3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作用</a:t>
                      </a:r>
                      <a:endParaRPr kumimoji="0" lang="zh-CN" altLang="en-US" sz="3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总评</a:t>
                      </a:r>
                      <a:endParaRPr kumimoji="0" lang="zh-CN" altLang="en-US" sz="3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05965">
                <a:tc rowSpan="3">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取士</a:t>
                      </a:r>
                      <a:endParaRPr kumimoji="0" lang="zh-CN" altLang="en-US"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统一思想</a:t>
                      </a:r>
                      <a:endParaRPr kumimoji="0" lang="zh-CN" altLang="en-US" sz="2000" b="1" i="0" u="none" strike="noStrike" cap="none" normalizeH="0" baseline="0" smtClean="0">
                        <a:ln>
                          <a:noFill/>
                        </a:ln>
                        <a:solidFill>
                          <a:srgbClr val="0000FF"/>
                        </a:solidFill>
                        <a:effectLst/>
                        <a:latin typeface="Comic Sans MS" panose="030f0702030302020204" pitchFamily="66"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a:t>
                      </a:r>
                      <a:endParaRPr kumimoji="0" lang="zh-CN" altLang="en-US" sz="2000" b="1" i="0" u="none" strike="noStrike" cap="none" normalizeH="0" baseline="0" smtClean="0">
                        <a:ln>
                          <a:noFill/>
                        </a:ln>
                        <a:solidFill>
                          <a:srgbClr val="0000FF"/>
                        </a:solidFill>
                        <a:effectLst/>
                        <a:latin typeface="Comic Sans MS" panose="030f0702030302020204" pitchFamily="66"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20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20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FF"/>
                          </a:solidFill>
                          <a:effectLst/>
                          <a:latin typeface="宋体" panose="02010600030101010101" pitchFamily="2" charset="-122"/>
                          <a:ea typeface="宋体" panose="02010600030101010101" pitchFamily="2" charset="-122"/>
                        </a:rPr>
                        <a:t>为改革培养人才。</a:t>
                      </a:r>
                      <a:endParaRPr kumimoji="0" lang="zh-CN" altLang="en-US" sz="3200" b="1" i="0" u="none" strike="noStrike" cap="none" normalizeH="0" baseline="0" smtClean="0">
                        <a:ln>
                          <a:noFill/>
                        </a:ln>
                        <a:solidFill>
                          <a:srgbClr val="0000FF"/>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改革科举制度</a:t>
                      </a:r>
                      <a:endParaRPr kumimoji="0" lang="zh-CN" altLang="en-US"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3200" b="1" i="0" u="none" strike="noStrike" cap="none" normalizeH="0" baseline="0" smtClean="0">
                        <a:ln>
                          <a:noFill/>
                        </a:ln>
                        <a:solidFill>
                          <a:srgbClr val="0000FF"/>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10803">
                <a:tc vMerge="1">
                  <a:txBody>
                    <a:bodyPr vert="horz" wrap="square"/>
                    <a:lstStyle/>
                    <a:p/>
                  </a:txBody>
                  <a:tcPr/>
                </a:tc>
                <a:tc vMerge="1">
                  <a:txBody>
                    <a:bodyPr vert="horz" wrap="square"/>
                    <a:lstStyle/>
                    <a:p/>
                  </a:txBody>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改革选官制度</a:t>
                      </a:r>
                      <a:endParaRPr kumimoji="0" lang="zh-CN" altLang="en-US"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3200" b="1" i="0" u="none" strike="noStrike" cap="none" normalizeH="0" baseline="0" smtClean="0">
                        <a:ln>
                          <a:noFill/>
                        </a:ln>
                        <a:solidFill>
                          <a:srgbClr val="0000FF"/>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vert="horz" wrap="square"/>
                    <a:lstStyle/>
                    <a:p/>
                  </a:txBody>
                  <a:tcPr/>
                </a:tc>
              </a:tr>
              <a:tr h="2408219">
                <a:tc vMerge="1">
                  <a:txBody>
                    <a:bodyPr vert="horz" wrap="square"/>
                    <a:lstStyle/>
                    <a:p/>
                  </a:txBody>
                  <a:tcPr/>
                </a:tc>
                <a:tc vMerge="1">
                  <a:txBody>
                    <a:bodyPr vert="horz" wrap="square"/>
                    <a:lstStyle/>
                    <a:p/>
                  </a:txBody>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改革 </a:t>
                      </a:r>
                      <a:endPar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学校教育</a:t>
                      </a:r>
                      <a:endParaRPr kumimoji="0" lang="zh-CN" altLang="en-US"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rPr>
                        <a:t>重新编纂教科书，内容为儒家经典。考试成绩优秀者，可直接受官。创设了律学、医学，健全了武学等。</a:t>
                      </a:r>
                      <a:endParaRPr kumimoji="0" lang="zh-CN" altLang="en-US"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Comic Sans MS" panose="030f0702030302020204" pitchFamily="66" charset="0"/>
                          <a:ea typeface="宋体" panose="02010600030101010101" pitchFamily="2" charset="-122"/>
                        </a:defRPr>
                      </a:lvl1pPr>
                      <a:lvl2pPr>
                        <a:spcBef>
                          <a:spcPct val="20000"/>
                        </a:spcBef>
                        <a:defRPr sz="2400">
                          <a:solidFill>
                            <a:schemeClr val="tx1"/>
                          </a:solidFill>
                          <a:latin typeface="Comic Sans MS" panose="030f0702030302020204" pitchFamily="66" charset="0"/>
                          <a:ea typeface="宋体" panose="02010600030101010101" pitchFamily="2" charset="-122"/>
                        </a:defRPr>
                      </a:lvl2pPr>
                      <a:lvl3pPr>
                        <a:spcBef>
                          <a:spcPct val="20000"/>
                        </a:spcBef>
                        <a:defRPr sz="2000">
                          <a:solidFill>
                            <a:schemeClr val="tx1"/>
                          </a:solidFill>
                          <a:latin typeface="Comic Sans MS" panose="030f0702030302020204" pitchFamily="66" charset="0"/>
                          <a:ea typeface="宋体" panose="02010600030101010101" pitchFamily="2" charset="-122"/>
                        </a:defRPr>
                      </a:lvl3pPr>
                      <a:lvl4pPr>
                        <a:spcBef>
                          <a:spcPct val="20000"/>
                        </a:spcBef>
                        <a:defRPr>
                          <a:solidFill>
                            <a:schemeClr val="tx1"/>
                          </a:solidFill>
                          <a:latin typeface="Comic Sans MS" panose="030f0702030302020204" pitchFamily="66" charset="0"/>
                          <a:ea typeface="宋体" panose="02010600030101010101" pitchFamily="2" charset="-122"/>
                        </a:defRPr>
                      </a:lvl4pPr>
                      <a:lvl5pPr>
                        <a:spcBef>
                          <a:spcPct val="20000"/>
                        </a:spcBef>
                        <a:defRPr>
                          <a:solidFill>
                            <a:schemeClr val="tx1"/>
                          </a:solidFill>
                          <a:latin typeface="Comic Sans MS" panose="030f0702030302020204" pitchFamily="66" charset="0"/>
                          <a:ea typeface="宋体" panose="02010600030101010101" pitchFamily="2" charset="-122"/>
                        </a:defRPr>
                      </a:lvl5pPr>
                      <a:lvl6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6pPr>
                      <a:lvl7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7pPr>
                      <a:lvl8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8pPr>
                      <a:lvl9pPr fontAlgn="base">
                        <a:spcBef>
                          <a:spcPct val="20000"/>
                        </a:spcBef>
                        <a:spcAft>
                          <a:spcPct val="0"/>
                        </a:spcAft>
                        <a:defRPr>
                          <a:solidFill>
                            <a:schemeClr val="tx1"/>
                          </a:solidFill>
                          <a:latin typeface="Comic Sans MS" panose="030f0702030302020204" pitchFamily="66"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32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vert="horz" wrap="square"/>
                    <a:lstStyle/>
                    <a:p/>
                  </a:txBody>
                  <a:tcPr/>
                </a:tc>
              </a:tr>
            </a:tbl>
          </a:graphicData>
        </a:graphic>
      </p:graphicFrame>
      <p:sp>
        <p:nvSpPr>
          <p:cNvPr id="4" name="Text Box 201"/>
          <p:cNvSpPr txBox="1">
            <a:spLocks noChangeArrowheads="1"/>
          </p:cNvSpPr>
          <p:nvPr/>
        </p:nvSpPr>
        <p:spPr bwMode="auto">
          <a:xfrm>
            <a:off x="3860135" y="1729710"/>
            <a:ext cx="197326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zh-CN" altLang="en-US" sz="2000" b="1">
                <a:solidFill>
                  <a:srgbClr val="0000FF"/>
                </a:solidFill>
                <a:latin typeface="Arial" panose="020b0604020202020204" pitchFamily="34" charset="0"/>
                <a:ea typeface="黑体" panose="02010609060101010101" pitchFamily="49" charset="-122"/>
              </a:rPr>
              <a:t>废诗赋取士旧制</a:t>
            </a:r>
            <a:endParaRPr lang="zh-CN" altLang="en-US" sz="2000" b="1">
              <a:solidFill>
                <a:srgbClr val="0000FF"/>
              </a:solidFill>
              <a:latin typeface="Arial" panose="020b0604020202020204" pitchFamily="34" charset="0"/>
              <a:ea typeface="黑体" panose="02010609060101010101" pitchFamily="49" charset="-122"/>
            </a:endParaRPr>
          </a:p>
          <a:p>
            <a:pPr eaLnBrk="1" hangingPunct="1"/>
            <a:r>
              <a:rPr lang="zh-CN" altLang="en-US" sz="2000" b="1">
                <a:solidFill>
                  <a:srgbClr val="0000FF"/>
                </a:solidFill>
                <a:latin typeface="Arial" panose="020b0604020202020204" pitchFamily="34" charset="0"/>
                <a:ea typeface="黑体" panose="02010609060101010101" pitchFamily="49" charset="-122"/>
              </a:rPr>
              <a:t>重经义策论考试</a:t>
            </a:r>
            <a:endParaRPr lang="zh-CN" altLang="en-US" sz="2000" b="1">
              <a:solidFill>
                <a:srgbClr val="0000FF"/>
              </a:solidFill>
              <a:latin typeface="Arial" panose="020b0604020202020204" pitchFamily="34" charset="0"/>
              <a:ea typeface="黑体" panose="02010609060101010101" pitchFamily="49" charset="-122"/>
            </a:endParaRPr>
          </a:p>
        </p:txBody>
      </p:sp>
      <p:sp>
        <p:nvSpPr>
          <p:cNvPr id="5" name="Rectangle 226"/>
          <p:cNvSpPr>
            <a:spLocks noChangeArrowheads="1"/>
          </p:cNvSpPr>
          <p:nvPr/>
        </p:nvSpPr>
        <p:spPr bwMode="auto">
          <a:xfrm>
            <a:off x="6260281" y="1729710"/>
            <a:ext cx="259080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zh-CN" altLang="en-US" b="1">
                <a:solidFill>
                  <a:srgbClr val="0000FF"/>
                </a:solidFill>
              </a:rPr>
              <a:t>使科举考试得以选拔具有真才实学的人才，培养了改革人才。</a:t>
            </a:r>
            <a:r>
              <a:rPr lang="zh-CN" altLang="en-US">
                <a:solidFill>
                  <a:srgbClr val="0000FF"/>
                </a:solidFill>
              </a:rPr>
              <a:t> </a:t>
            </a:r>
            <a:endParaRPr lang="zh-CN" altLang="en-US">
              <a:solidFill>
                <a:srgbClr val="0000FF"/>
              </a:solidFill>
            </a:endParaRPr>
          </a:p>
        </p:txBody>
      </p:sp>
      <p:sp>
        <p:nvSpPr>
          <p:cNvPr id="6" name="Rectangle 227"/>
          <p:cNvSpPr>
            <a:spLocks noChangeArrowheads="1"/>
          </p:cNvSpPr>
          <p:nvPr/>
        </p:nvSpPr>
        <p:spPr bwMode="auto">
          <a:xfrm>
            <a:off x="8900447" y="1658272"/>
            <a:ext cx="973138" cy="3113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en-US" altLang="zh-CN"/>
              <a:t> </a:t>
            </a:r>
            <a:r>
              <a:rPr lang="zh-CN" altLang="en-US" b="1"/>
              <a:t>文化方面：</a:t>
            </a:r>
            <a:r>
              <a:rPr lang="zh-CN" altLang="en-US" b="1">
                <a:solidFill>
                  <a:srgbClr val="0000FF"/>
                </a:solidFill>
              </a:rPr>
              <a:t>有利于思想解放，造就学以致用的人才。有利于改革的推进。</a:t>
            </a:r>
            <a:endParaRPr lang="zh-CN" altLang="en-US" b="1">
              <a:solidFill>
                <a:srgbClr val="0000FF"/>
              </a:solidFill>
            </a:endParaRPr>
          </a:p>
        </p:txBody>
      </p:sp>
      <p:sp>
        <p:nvSpPr>
          <p:cNvPr id="7" name="Rectangle 229"/>
          <p:cNvSpPr>
            <a:spLocks noChangeArrowheads="1"/>
          </p:cNvSpPr>
          <p:nvPr/>
        </p:nvSpPr>
        <p:spPr bwMode="auto">
          <a:xfrm>
            <a:off x="3787110" y="2882235"/>
            <a:ext cx="2470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zh-CN" altLang="en-US" b="1">
                <a:solidFill>
                  <a:srgbClr val="0000FF"/>
                </a:solidFill>
              </a:rPr>
              <a:t>要求对官僚子弟同样</a:t>
            </a:r>
            <a:endParaRPr lang="zh-CN" altLang="en-US" b="1">
              <a:solidFill>
                <a:srgbClr val="0000FF"/>
              </a:solidFill>
            </a:endParaRPr>
          </a:p>
          <a:p>
            <a:pPr eaLnBrk="1" hangingPunct="1"/>
            <a:r>
              <a:rPr lang="zh-CN" altLang="en-US" b="1">
                <a:solidFill>
                  <a:srgbClr val="0000FF"/>
                </a:solidFill>
              </a:rPr>
              <a:t>贯彻择优录用的原则。</a:t>
            </a:r>
            <a:endParaRPr lang="zh-CN" altLang="en-US" b="1">
              <a:solidFill>
                <a:srgbClr val="0000FF"/>
              </a:solidFill>
            </a:endParaRPr>
          </a:p>
        </p:txBody>
      </p:sp>
      <p:sp>
        <p:nvSpPr>
          <p:cNvPr id="8" name="Rectangle 230"/>
          <p:cNvSpPr>
            <a:spLocks noChangeArrowheads="1"/>
          </p:cNvSpPr>
          <p:nvPr/>
        </p:nvSpPr>
        <p:spPr bwMode="auto">
          <a:xfrm>
            <a:off x="6523960" y="2953672"/>
            <a:ext cx="1784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zh-CN" altLang="en-US" b="1">
                <a:solidFill>
                  <a:srgbClr val="0000FF"/>
                </a:solidFill>
              </a:rPr>
              <a:t>有利于克服恩荫</a:t>
            </a:r>
            <a:endParaRPr lang="zh-CN" altLang="en-US" b="1">
              <a:solidFill>
                <a:srgbClr val="0000FF"/>
              </a:solidFill>
            </a:endParaRPr>
          </a:p>
          <a:p>
            <a:pPr eaLnBrk="1" hangingPunct="1"/>
            <a:r>
              <a:rPr lang="zh-CN" altLang="en-US" b="1">
                <a:solidFill>
                  <a:srgbClr val="0000FF"/>
                </a:solidFill>
              </a:rPr>
              <a:t>  制度的弊端。</a:t>
            </a:r>
            <a:endParaRPr lang="zh-CN" altLang="en-US" b="1">
              <a:solidFill>
                <a:srgbClr val="0000FF"/>
              </a:solidFill>
            </a:endParaRPr>
          </a:p>
        </p:txBody>
      </p:sp>
      <p:sp>
        <p:nvSpPr>
          <p:cNvPr id="9" name="Rectangle 231"/>
          <p:cNvSpPr>
            <a:spLocks noChangeArrowheads="1"/>
          </p:cNvSpPr>
          <p:nvPr/>
        </p:nvSpPr>
        <p:spPr bwMode="auto">
          <a:xfrm>
            <a:off x="6249170" y="4408616"/>
            <a:ext cx="27368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zh-CN" altLang="en-US" b="1">
                <a:solidFill>
                  <a:srgbClr val="000000"/>
                </a:solidFill>
              </a:rPr>
              <a:t>使学校成为变法造舆论、育人才的地方，</a:t>
            </a:r>
            <a:r>
              <a:rPr lang="zh-CN" altLang="en-US" b="1">
                <a:solidFill>
                  <a:srgbClr val="0000FF"/>
                </a:solidFill>
              </a:rPr>
              <a:t>扩大了选拔人才的途径和灵活度。</a:t>
            </a:r>
            <a:endParaRPr lang="zh-CN" altLang="en-US" b="1">
              <a:solidFill>
                <a:srgbClr val="0000FF"/>
              </a:solidFill>
            </a:endParaRPr>
          </a:p>
        </p:txBody>
      </p:sp>
      <p:sp>
        <p:nvSpPr>
          <p:cNvPr id="10" name="Text Box 232"/>
          <p:cNvSpPr txBox="1">
            <a:spLocks noChangeArrowheads="1"/>
          </p:cNvSpPr>
          <p:nvPr/>
        </p:nvSpPr>
        <p:spPr bwMode="auto">
          <a:xfrm>
            <a:off x="1351090" y="577802"/>
            <a:ext cx="89646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zh-CN" altLang="en-US" sz="2800" b="1" smtClean="0">
                <a:solidFill>
                  <a:srgbClr val="000000"/>
                </a:solidFill>
                <a:latin typeface="Arial" panose="020b0604020202020204" pitchFamily="34" charset="0"/>
              </a:rPr>
              <a:t>王</a:t>
            </a:r>
            <a:r>
              <a:rPr lang="zh-CN" altLang="en-US" sz="2800" b="1">
                <a:solidFill>
                  <a:srgbClr val="000000"/>
                </a:solidFill>
                <a:latin typeface="Arial" panose="020b0604020202020204" pitchFamily="34" charset="0"/>
              </a:rPr>
              <a:t>安石变法的内容（</a:t>
            </a:r>
            <a:r>
              <a:rPr lang="en-US" altLang="zh-CN" sz="2800" b="1">
                <a:solidFill>
                  <a:srgbClr val="000000"/>
                </a:solidFill>
                <a:latin typeface="Arial" panose="020b0604020202020204" pitchFamily="34" charset="0"/>
              </a:rPr>
              <a:t>1069—1085</a:t>
            </a:r>
            <a:r>
              <a:rPr lang="zh-CN" altLang="en-US" sz="2800" b="1">
                <a:solidFill>
                  <a:srgbClr val="000000"/>
                </a:solidFill>
                <a:latin typeface="Arial" panose="020b0604020202020204" pitchFamily="34" charset="0"/>
              </a:rPr>
              <a:t>）：</a:t>
            </a:r>
            <a:r>
              <a:rPr lang="en-US" altLang="zh-CN" sz="2800" b="1">
                <a:solidFill>
                  <a:srgbClr val="000000"/>
                </a:solidFill>
                <a:latin typeface="Arial" panose="020b0604020202020204" pitchFamily="34" charset="0"/>
              </a:rPr>
              <a:t>——</a:t>
            </a:r>
            <a:r>
              <a:rPr lang="zh-CN" altLang="en-US" sz="2800" b="1">
                <a:solidFill>
                  <a:srgbClr val="000000"/>
                </a:solidFill>
                <a:latin typeface="Arial" panose="020b0604020202020204" pitchFamily="34" charset="0"/>
              </a:rPr>
              <a:t>取士措施</a:t>
            </a:r>
            <a:endParaRPr lang="zh-CN" altLang="en-US" sz="2800" b="1">
              <a:solidFill>
                <a:srgbClr val="FF0000"/>
              </a:solidFill>
              <a:latin typeface="Arial" panose="020b0604020202020204" pitchFamily="34" charset="0"/>
            </a:endParaRPr>
          </a:p>
        </p:txBody>
      </p:sp>
      <p:sp>
        <p:nvSpPr>
          <p:cNvPr id="11" name="文本框 10"/>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2" name="矩形 11"/>
          <p:cNvSpPr/>
          <p:nvPr/>
        </p:nvSpPr>
        <p:spPr>
          <a:xfrm>
            <a:off x="226462" y="-145924"/>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2146" name="Text Box 2"/>
          <p:cNvSpPr txBox="1">
            <a:spLocks noChangeArrowheads="1"/>
          </p:cNvSpPr>
          <p:nvPr/>
        </p:nvSpPr>
        <p:spPr bwMode="auto">
          <a:xfrm>
            <a:off x="1703388" y="692150"/>
            <a:ext cx="3492500" cy="579438"/>
          </a:xfrm>
          <a:prstGeom prst="rect">
            <a:avLst/>
          </a:prstGeom>
          <a:gradFill rotWithShape="1">
            <a:gsLst>
              <a:gs pos="0">
                <a:srgbClr val="99CCFF">
                  <a:gamma/>
                  <a:shade val="46275"/>
                  <a:invGamma/>
                </a:srgbClr>
              </a:gs>
              <a:gs pos="50000">
                <a:srgbClr val="99CCFF"/>
              </a:gs>
              <a:gs pos="100000">
                <a:srgbClr val="99CC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3200" b="1">
                <a:ea typeface="华文彩云" pitchFamily="2" charset="-122"/>
              </a:rPr>
              <a:t>小知识：科举分级</a:t>
            </a:r>
            <a:endParaRPr lang="zh-CN" altLang="en-US" sz="3200" b="1">
              <a:ea typeface="华文彩云" pitchFamily="2" charset="-122"/>
            </a:endParaRPr>
          </a:p>
        </p:txBody>
      </p:sp>
      <p:sp>
        <p:nvSpPr>
          <p:cNvPr id="262147" name="Text Box 3"/>
          <p:cNvSpPr txBox="1">
            <a:spLocks noChangeArrowheads="1"/>
          </p:cNvSpPr>
          <p:nvPr/>
        </p:nvSpPr>
        <p:spPr bwMode="auto">
          <a:xfrm>
            <a:off x="2784475" y="1406526"/>
            <a:ext cx="3384550" cy="4367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solidFill>
                  <a:srgbClr val="FF0000"/>
                </a:solidFill>
              </a:rPr>
              <a:t>院试</a:t>
            </a:r>
            <a:endParaRPr lang="zh-CN" altLang="en-US" sz="2800" b="1">
              <a:solidFill>
                <a:srgbClr val="FF0000"/>
              </a:solidFill>
            </a:endParaRPr>
          </a:p>
          <a:p>
            <a:pPr>
              <a:spcBef>
                <a:spcPct val="50000"/>
              </a:spcBef>
            </a:pPr>
            <a:endParaRPr lang="zh-CN" altLang="en-US" sz="2800" b="1">
              <a:solidFill>
                <a:srgbClr val="FF0000"/>
              </a:solidFill>
            </a:endParaRPr>
          </a:p>
          <a:p>
            <a:pPr>
              <a:spcBef>
                <a:spcPct val="50000"/>
              </a:spcBef>
            </a:pPr>
            <a:r>
              <a:rPr lang="zh-CN" altLang="en-US" sz="2800" b="1">
                <a:solidFill>
                  <a:srgbClr val="FF0000"/>
                </a:solidFill>
              </a:rPr>
              <a:t>乡试</a:t>
            </a:r>
            <a:endParaRPr lang="zh-CN" altLang="en-US" sz="2800" b="1">
              <a:solidFill>
                <a:srgbClr val="FF0000"/>
              </a:solidFill>
            </a:endParaRPr>
          </a:p>
          <a:p>
            <a:pPr>
              <a:spcBef>
                <a:spcPct val="50000"/>
              </a:spcBef>
            </a:pPr>
            <a:endParaRPr lang="zh-CN" altLang="en-US" sz="2800" b="1">
              <a:solidFill>
                <a:srgbClr val="FF0000"/>
              </a:solidFill>
            </a:endParaRPr>
          </a:p>
          <a:p>
            <a:pPr>
              <a:spcBef>
                <a:spcPct val="50000"/>
              </a:spcBef>
            </a:pPr>
            <a:r>
              <a:rPr lang="zh-CN" altLang="en-US" sz="2800" b="1">
                <a:solidFill>
                  <a:srgbClr val="FF0000"/>
                </a:solidFill>
              </a:rPr>
              <a:t>会试</a:t>
            </a:r>
            <a:endParaRPr lang="zh-CN" altLang="en-US" sz="2800" b="1">
              <a:solidFill>
                <a:srgbClr val="FF0000"/>
              </a:solidFill>
            </a:endParaRPr>
          </a:p>
          <a:p>
            <a:pPr>
              <a:spcBef>
                <a:spcPct val="50000"/>
              </a:spcBef>
            </a:pPr>
            <a:endParaRPr lang="zh-CN" altLang="en-US" sz="2800" b="1">
              <a:solidFill>
                <a:srgbClr val="FF0000"/>
              </a:solidFill>
            </a:endParaRPr>
          </a:p>
          <a:p>
            <a:pPr>
              <a:spcBef>
                <a:spcPct val="50000"/>
              </a:spcBef>
            </a:pPr>
            <a:r>
              <a:rPr lang="zh-CN" altLang="en-US" sz="2800" b="1">
                <a:solidFill>
                  <a:srgbClr val="FF0000"/>
                </a:solidFill>
              </a:rPr>
              <a:t>殿试</a:t>
            </a:r>
            <a:endParaRPr lang="zh-CN" altLang="en-US" sz="2800" b="1">
              <a:solidFill>
                <a:srgbClr val="FF0000"/>
              </a:solidFill>
            </a:endParaRPr>
          </a:p>
        </p:txBody>
      </p:sp>
      <p:sp>
        <p:nvSpPr>
          <p:cNvPr id="262148" name="Text Box 4"/>
          <p:cNvSpPr txBox="1">
            <a:spLocks noChangeArrowheads="1"/>
          </p:cNvSpPr>
          <p:nvPr/>
        </p:nvSpPr>
        <p:spPr bwMode="auto">
          <a:xfrm>
            <a:off x="4151314" y="1427163"/>
            <a:ext cx="26638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地方科举考试</a:t>
            </a:r>
            <a:endParaRPr lang="zh-CN" altLang="en-US" sz="2800" b="1"/>
          </a:p>
        </p:txBody>
      </p:sp>
      <p:sp>
        <p:nvSpPr>
          <p:cNvPr id="262149" name="Text Box 5"/>
          <p:cNvSpPr txBox="1">
            <a:spLocks noChangeArrowheads="1"/>
          </p:cNvSpPr>
          <p:nvPr/>
        </p:nvSpPr>
        <p:spPr bwMode="auto">
          <a:xfrm>
            <a:off x="6743701" y="1412876"/>
            <a:ext cx="18716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秀才</a:t>
            </a:r>
            <a:endParaRPr lang="zh-CN" altLang="en-US" sz="2800" b="1"/>
          </a:p>
        </p:txBody>
      </p:sp>
      <p:sp>
        <p:nvSpPr>
          <p:cNvPr id="262150" name="Text Box 6"/>
          <p:cNvSpPr txBox="1">
            <a:spLocks noChangeArrowheads="1"/>
          </p:cNvSpPr>
          <p:nvPr/>
        </p:nvSpPr>
        <p:spPr bwMode="auto">
          <a:xfrm>
            <a:off x="4367214" y="2708276"/>
            <a:ext cx="26638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省城</a:t>
            </a:r>
            <a:endParaRPr lang="zh-CN" altLang="en-US" sz="2800" b="1"/>
          </a:p>
        </p:txBody>
      </p:sp>
      <p:sp>
        <p:nvSpPr>
          <p:cNvPr id="262151" name="Text Box 7"/>
          <p:cNvSpPr txBox="1">
            <a:spLocks noChangeArrowheads="1"/>
          </p:cNvSpPr>
          <p:nvPr/>
        </p:nvSpPr>
        <p:spPr bwMode="auto">
          <a:xfrm>
            <a:off x="5519738" y="2708276"/>
            <a:ext cx="18716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举人</a:t>
            </a:r>
            <a:endParaRPr lang="zh-CN" altLang="en-US" sz="2800" b="1"/>
          </a:p>
        </p:txBody>
      </p:sp>
      <p:sp>
        <p:nvSpPr>
          <p:cNvPr id="262152" name="Text Box 8"/>
          <p:cNvSpPr txBox="1">
            <a:spLocks noChangeArrowheads="1"/>
          </p:cNvSpPr>
          <p:nvPr/>
        </p:nvSpPr>
        <p:spPr bwMode="auto">
          <a:xfrm>
            <a:off x="6743701" y="2708276"/>
            <a:ext cx="18716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解元</a:t>
            </a:r>
            <a:endParaRPr lang="zh-CN" altLang="en-US" sz="2800" b="1"/>
          </a:p>
        </p:txBody>
      </p:sp>
      <p:sp>
        <p:nvSpPr>
          <p:cNvPr id="262153" name="Text Box 9"/>
          <p:cNvSpPr txBox="1">
            <a:spLocks noChangeArrowheads="1"/>
          </p:cNvSpPr>
          <p:nvPr/>
        </p:nvSpPr>
        <p:spPr bwMode="auto">
          <a:xfrm>
            <a:off x="4368801" y="3990976"/>
            <a:ext cx="18716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京城</a:t>
            </a:r>
            <a:endParaRPr lang="zh-CN" altLang="en-US" sz="2800" b="1"/>
          </a:p>
        </p:txBody>
      </p:sp>
      <p:sp>
        <p:nvSpPr>
          <p:cNvPr id="262154" name="Text Box 10"/>
          <p:cNvSpPr txBox="1">
            <a:spLocks noChangeArrowheads="1"/>
          </p:cNvSpPr>
          <p:nvPr/>
        </p:nvSpPr>
        <p:spPr bwMode="auto">
          <a:xfrm>
            <a:off x="5521326" y="3990976"/>
            <a:ext cx="18716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贡士 </a:t>
            </a:r>
            <a:endParaRPr lang="zh-CN" altLang="en-US" sz="2800" b="1"/>
          </a:p>
        </p:txBody>
      </p:sp>
      <p:sp>
        <p:nvSpPr>
          <p:cNvPr id="262155" name="Text Box 11"/>
          <p:cNvSpPr txBox="1">
            <a:spLocks noChangeArrowheads="1"/>
          </p:cNvSpPr>
          <p:nvPr/>
        </p:nvSpPr>
        <p:spPr bwMode="auto">
          <a:xfrm>
            <a:off x="6745288" y="3990976"/>
            <a:ext cx="18716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会元</a:t>
            </a:r>
            <a:endParaRPr lang="zh-CN" altLang="en-US" sz="2800" b="1"/>
          </a:p>
        </p:txBody>
      </p:sp>
      <p:sp>
        <p:nvSpPr>
          <p:cNvPr id="262156" name="Text Box 12"/>
          <p:cNvSpPr txBox="1">
            <a:spLocks noChangeArrowheads="1"/>
          </p:cNvSpPr>
          <p:nvPr/>
        </p:nvSpPr>
        <p:spPr bwMode="auto">
          <a:xfrm>
            <a:off x="3721101" y="5286376"/>
            <a:ext cx="18716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最高级别</a:t>
            </a:r>
            <a:endParaRPr lang="zh-CN" altLang="en-US" sz="2800" b="1"/>
          </a:p>
        </p:txBody>
      </p:sp>
      <p:sp>
        <p:nvSpPr>
          <p:cNvPr id="262157" name="Text Box 13"/>
          <p:cNvSpPr txBox="1">
            <a:spLocks noChangeArrowheads="1"/>
          </p:cNvSpPr>
          <p:nvPr/>
        </p:nvSpPr>
        <p:spPr bwMode="auto">
          <a:xfrm>
            <a:off x="5664201" y="5286376"/>
            <a:ext cx="18716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三甲</a:t>
            </a:r>
            <a:endParaRPr lang="zh-CN" altLang="en-US" sz="2800" b="1"/>
          </a:p>
        </p:txBody>
      </p:sp>
      <p:sp>
        <p:nvSpPr>
          <p:cNvPr id="262158" name="Rectangle 14"/>
          <p:cNvSpPr>
            <a:spLocks noChangeArrowheads="1"/>
          </p:cNvSpPr>
          <p:nvPr/>
        </p:nvSpPr>
        <p:spPr bwMode="auto">
          <a:xfrm>
            <a:off x="6816726" y="5300663"/>
            <a:ext cx="12239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状元</a:t>
            </a:r>
            <a:endParaRPr lang="zh-CN" altLang="en-US" sz="2800" b="1"/>
          </a:p>
        </p:txBody>
      </p:sp>
      <p:sp>
        <p:nvSpPr>
          <p:cNvPr id="262159" name="Rectangle 15"/>
          <p:cNvSpPr>
            <a:spLocks noChangeArrowheads="1"/>
          </p:cNvSpPr>
          <p:nvPr/>
        </p:nvSpPr>
        <p:spPr bwMode="auto">
          <a:xfrm>
            <a:off x="7896226" y="5357813"/>
            <a:ext cx="24479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t>榜眼   探花</a:t>
            </a:r>
            <a:endParaRPr lang="zh-CN" altLang="en-US" sz="2800" b="1"/>
          </a:p>
        </p:txBody>
      </p:sp>
      <p:sp>
        <p:nvSpPr>
          <p:cNvPr id="16" name="文本框 1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214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214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6215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6215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6215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6215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6215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62155"/>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6215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6215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6215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621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8" grpId="0"/>
      <p:bldP spid="262149" grpId="0"/>
      <p:bldP spid="262150" grpId="0"/>
      <p:bldP spid="262151" grpId="0"/>
      <p:bldP spid="262152" grpId="0"/>
      <p:bldP spid="262153" grpId="0"/>
      <p:bldP spid="262154" grpId="0"/>
      <p:bldP spid="262155" grpId="0"/>
      <p:bldP spid="262156" grpId="0"/>
      <p:bldP spid="262157" grpId="0"/>
      <p:bldP spid="262158" grpId="0"/>
      <p:bldP spid="262159"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3" descr="贡院内的号舍"/>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92314" y="765176"/>
            <a:ext cx="5113337" cy="3140075"/>
          </a:xfrm>
          <a:prstGeom prst="rect">
            <a:avLst/>
          </a:prstGeom>
          <a:noFill/>
          <a:ln w="63500">
            <a:solidFill>
              <a:srgbClr val="008000"/>
            </a:solidFill>
            <a:prstDash val="sysDot"/>
            <a:miter lim="800000"/>
          </a:ln>
          <a:extLst>
            <a:ext uri="{909E8E84-426E-40DD-AFC4-6F175D3DCCD1}">
              <a14:hiddenFill xmlns:a14="http://schemas.microsoft.com/office/drawing/2010/main">
                <a:solidFill>
                  <a:srgbClr val="FFFFFF"/>
                </a:solidFill>
              </a14:hiddenFill>
            </a:ext>
          </a:extLst>
        </p:spPr>
      </p:pic>
      <p:pic>
        <p:nvPicPr>
          <p:cNvPr id="5" name="Picture 5" descr="科举考场"/>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464425" y="765175"/>
            <a:ext cx="2808288" cy="3240088"/>
          </a:xfrm>
          <a:prstGeom prst="rect">
            <a:avLst/>
          </a:prstGeom>
          <a:noFill/>
          <a:ln w="63500">
            <a:solidFill>
              <a:srgbClr val="FF0000"/>
            </a:solidFill>
            <a:prstDash val="sysDot"/>
            <a:miter lim="800000"/>
          </a:ln>
          <a:extLst>
            <a:ext uri="{909E8E84-426E-40DD-AFC4-6F175D3DCCD1}">
              <a14:hiddenFill xmlns:a14="http://schemas.microsoft.com/office/drawing/2010/main">
                <a:solidFill>
                  <a:srgbClr val="FFFFFF"/>
                </a:solidFill>
              </a14:hiddenFill>
            </a:ext>
          </a:extLst>
        </p:spPr>
      </p:pic>
      <p:sp>
        <p:nvSpPr>
          <p:cNvPr id="6" name="Text Box 6"/>
          <p:cNvSpPr txBox="1">
            <a:spLocks noChangeArrowheads="1"/>
          </p:cNvSpPr>
          <p:nvPr/>
        </p:nvSpPr>
        <p:spPr bwMode="auto">
          <a:xfrm>
            <a:off x="8256588" y="4040189"/>
            <a:ext cx="12065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r>
              <a:rPr lang="zh-CN" altLang="en-US" sz="2000" b="1">
                <a:solidFill>
                  <a:schemeClr val="accent2"/>
                </a:solidFill>
                <a:ea typeface="黑体" panose="02010609060101010101" pitchFamily="49" charset="-122"/>
              </a:rPr>
              <a:t>科举考场</a:t>
            </a:r>
            <a:endParaRPr lang="zh-CN" altLang="en-US" sz="2000" b="1">
              <a:solidFill>
                <a:schemeClr val="accent2"/>
              </a:solidFill>
              <a:ea typeface="黑体" panose="02010609060101010101" pitchFamily="49" charset="-122"/>
            </a:endParaRPr>
          </a:p>
        </p:txBody>
      </p:sp>
      <p:sp>
        <p:nvSpPr>
          <p:cNvPr id="7" name="Text Box 7"/>
          <p:cNvSpPr txBox="1">
            <a:spLocks noChangeArrowheads="1"/>
          </p:cNvSpPr>
          <p:nvPr/>
        </p:nvSpPr>
        <p:spPr bwMode="auto">
          <a:xfrm>
            <a:off x="3719514" y="4005264"/>
            <a:ext cx="17176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r>
              <a:rPr lang="zh-CN" altLang="en-US" sz="2000" b="1">
                <a:solidFill>
                  <a:schemeClr val="accent2"/>
                </a:solidFill>
                <a:ea typeface="黑体" panose="02010609060101010101" pitchFamily="49" charset="-122"/>
              </a:rPr>
              <a:t>贡院内的号舍</a:t>
            </a:r>
            <a:endParaRPr lang="zh-CN" altLang="en-US" sz="2000" b="1">
              <a:solidFill>
                <a:schemeClr val="accent2"/>
              </a:solidFill>
              <a:ea typeface="黑体" panose="02010609060101010101" pitchFamily="49" charset="-122"/>
            </a:endParaRPr>
          </a:p>
        </p:txBody>
      </p:sp>
      <p:pic>
        <p:nvPicPr>
          <p:cNvPr id="8" name="Picture 8" descr="黄榜"/>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992313" y="4479926"/>
            <a:ext cx="4824412" cy="1901825"/>
          </a:xfrm>
          <a:prstGeom prst="rect">
            <a:avLst/>
          </a:prstGeom>
          <a:noFill/>
          <a:ln w="63500">
            <a:pattFill prst="plaid">
              <a:fgClr>
                <a:srgbClr val="00CCFF"/>
              </a:fgClr>
              <a:bgClr>
                <a:schemeClr val="tx1"/>
              </a:bgClr>
            </a:pattFill>
            <a:miter lim="800000"/>
          </a:ln>
          <a:extLst>
            <a:ext uri="{909E8E84-426E-40DD-AFC4-6F175D3DCCD1}">
              <a14:hiddenFill xmlns:a14="http://schemas.microsoft.com/office/drawing/2010/main">
                <a:solidFill>
                  <a:srgbClr val="FFFFFF"/>
                </a:solidFill>
              </a14:hiddenFill>
            </a:ext>
          </a:extLst>
        </p:spPr>
      </p:pic>
      <p:sp>
        <p:nvSpPr>
          <p:cNvPr id="9" name="Text Box 9"/>
          <p:cNvSpPr txBox="1">
            <a:spLocks noChangeArrowheads="1"/>
          </p:cNvSpPr>
          <p:nvPr/>
        </p:nvSpPr>
        <p:spPr bwMode="auto">
          <a:xfrm>
            <a:off x="4224339" y="6396039"/>
            <a:ext cx="7651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a:solidFill>
                  <a:srgbClr val="FF0000"/>
                </a:solidFill>
                <a:ea typeface="黑体" panose="02010609060101010101" pitchFamily="49" charset="-122"/>
              </a:rPr>
              <a:t>皇 榜</a:t>
            </a:r>
            <a:endParaRPr lang="zh-CN" altLang="en-US" sz="2000" b="1">
              <a:solidFill>
                <a:srgbClr val="FF0000"/>
              </a:solidFill>
              <a:ea typeface="黑体" panose="02010609060101010101" pitchFamily="49" charset="-122"/>
            </a:endParaRPr>
          </a:p>
        </p:txBody>
      </p:sp>
      <p:pic>
        <p:nvPicPr>
          <p:cNvPr id="10" name="Picture 10" descr="金榜"/>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104064" y="4437064"/>
            <a:ext cx="3241675" cy="2047875"/>
          </a:xfrm>
          <a:prstGeom prst="rect">
            <a:avLst/>
          </a:prstGeom>
          <a:noFill/>
          <a:ln w="38100">
            <a:pattFill prst="wdDnDiag">
              <a:fgClr>
                <a:srgbClr val="FFFF00"/>
              </a:fgClr>
              <a:bgClr>
                <a:srgbClr val="FF3399"/>
              </a:bgClr>
            </a:pattFill>
            <a:miter lim="800000"/>
          </a:ln>
          <a:extLst>
            <a:ext uri="{909E8E84-426E-40DD-AFC4-6F175D3DCCD1}">
              <a14:hiddenFill xmlns:a14="http://schemas.microsoft.com/office/drawing/2010/main">
                <a:solidFill>
                  <a:srgbClr val="FFFFFF"/>
                </a:solidFill>
              </a14:hiddenFill>
            </a:ext>
          </a:extLst>
        </p:spPr>
      </p:pic>
      <p:sp>
        <p:nvSpPr>
          <p:cNvPr id="11" name="Text Box 11"/>
          <p:cNvSpPr txBox="1">
            <a:spLocks noChangeArrowheads="1"/>
          </p:cNvSpPr>
          <p:nvPr/>
        </p:nvSpPr>
        <p:spPr bwMode="auto">
          <a:xfrm>
            <a:off x="8688389" y="6416676"/>
            <a:ext cx="6953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a:solidFill>
                  <a:srgbClr val="FF0000"/>
                </a:solidFill>
                <a:ea typeface="黑体" panose="02010609060101010101" pitchFamily="49" charset="-122"/>
              </a:rPr>
              <a:t>金榜</a:t>
            </a:r>
            <a:endParaRPr lang="zh-CN" altLang="en-US" sz="2000" b="1">
              <a:solidFill>
                <a:srgbClr val="FF0000"/>
              </a:solidFill>
              <a:ea typeface="黑体" panose="02010609060101010101" pitchFamily="49" charset="-122"/>
            </a:endParaRPr>
          </a:p>
        </p:txBody>
      </p:sp>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2" name="Rectangle 3"/>
          <p:cNvSpPr>
            <a:spLocks noChangeArrowheads="1"/>
          </p:cNvSpPr>
          <p:nvPr/>
        </p:nvSpPr>
        <p:spPr bwMode="auto">
          <a:xfrm>
            <a:off x="1224165" y="506797"/>
            <a:ext cx="10197088" cy="4893647"/>
          </a:xfrm>
          <a:prstGeom prst="rect">
            <a:avLst/>
          </a:prstGeom>
          <a:noFill/>
          <a:ln>
            <a:noFill/>
          </a:ln>
          <a:effectLst/>
          <a:extLst>
            <a:ext uri="{909E8E84-426E-40DD-AFC4-6F175D3DCCD1}">
              <a14:hiddenFill xmlns:a14="http://schemas.microsoft.com/office/drawing/2010/main">
                <a:solidFill>
                  <a:srgbClr val="3366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457200"/>
              </a:tabLst>
              <a:defRPr>
                <a:solidFill>
                  <a:schemeClr val="tx1"/>
                </a:solidFill>
                <a:latin typeface="Comic Sans MS" panose="030f0702030302020204" pitchFamily="66" charset="0"/>
                <a:ea typeface="宋体" panose="02010600030101010101" pitchFamily="2" charset="-122"/>
              </a:defRPr>
            </a:lvl1pPr>
            <a:lvl2pPr marL="742950" indent="-285750">
              <a:tabLst>
                <a:tab pos="457200"/>
              </a:tabLst>
              <a:defRPr>
                <a:solidFill>
                  <a:schemeClr val="tx1"/>
                </a:solidFill>
                <a:latin typeface="Comic Sans MS" panose="030f0702030302020204" pitchFamily="66" charset="0"/>
                <a:ea typeface="宋体" panose="02010600030101010101" pitchFamily="2" charset="-122"/>
              </a:defRPr>
            </a:lvl2pPr>
            <a:lvl3pPr marL="1143000" indent="-228600">
              <a:tabLst>
                <a:tab pos="457200"/>
              </a:tabLst>
              <a:defRPr>
                <a:solidFill>
                  <a:schemeClr val="tx1"/>
                </a:solidFill>
                <a:latin typeface="Comic Sans MS" panose="030f0702030302020204" pitchFamily="66" charset="0"/>
                <a:ea typeface="宋体" panose="02010600030101010101" pitchFamily="2" charset="-122"/>
              </a:defRPr>
            </a:lvl3pPr>
            <a:lvl4pPr marL="1600200" indent="-228600">
              <a:tabLst>
                <a:tab pos="457200"/>
              </a:tabLst>
              <a:defRPr>
                <a:solidFill>
                  <a:schemeClr val="tx1"/>
                </a:solidFill>
                <a:latin typeface="Comic Sans MS" panose="030f0702030302020204" pitchFamily="66" charset="0"/>
                <a:ea typeface="宋体" panose="02010600030101010101" pitchFamily="2" charset="-122"/>
              </a:defRPr>
            </a:lvl4pPr>
            <a:lvl5pPr marL="2057400" indent="-228600">
              <a:tabLst>
                <a:tab pos="457200"/>
              </a:tabLst>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tabLst>
                <a:tab pos="457200"/>
              </a:tabLs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tabLst>
                <a:tab pos="457200"/>
              </a:tabLs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tabLst>
                <a:tab pos="457200"/>
              </a:tabLs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tabLst>
                <a:tab pos="457200"/>
              </a:tabLst>
              <a:defRPr>
                <a:solidFill>
                  <a:schemeClr val="tx1"/>
                </a:solidFill>
                <a:latin typeface="Comic Sans MS" panose="030f0702030302020204" pitchFamily="66" charset="0"/>
                <a:ea typeface="宋体" panose="02010600030101010101" pitchFamily="2" charset="-122"/>
              </a:defRPr>
            </a:lvl9pPr>
          </a:lstStyle>
          <a:p>
            <a:pPr eaLnBrk="1" hangingPunct="1"/>
            <a:r>
              <a:rPr lang="en-US" altLang="zh-CN" sz="2400" b="1">
                <a:solidFill>
                  <a:srgbClr val="0000FF"/>
                </a:solidFill>
                <a:latin typeface="黑体" panose="02010609060101010101" pitchFamily="49" charset="-122"/>
                <a:ea typeface="黑体" panose="02010609060101010101" pitchFamily="49" charset="-122"/>
              </a:rPr>
              <a:t>[2010</a:t>
            </a:r>
            <a:r>
              <a:rPr lang="zh-CN" altLang="en-US" sz="2400" b="1">
                <a:solidFill>
                  <a:srgbClr val="0000FF"/>
                </a:solidFill>
                <a:latin typeface="黑体" panose="02010609060101010101" pitchFamily="49" charset="-122"/>
                <a:ea typeface="黑体" panose="02010609060101010101" pitchFamily="49" charset="-122"/>
              </a:rPr>
              <a:t>山东高考</a:t>
            </a:r>
            <a:r>
              <a:rPr lang="en-US" altLang="zh-CN" sz="2400" b="1">
                <a:solidFill>
                  <a:srgbClr val="0000FF"/>
                </a:solidFill>
                <a:latin typeface="黑体" panose="02010609060101010101" pitchFamily="49" charset="-122"/>
                <a:ea typeface="黑体" panose="02010609060101010101" pitchFamily="49" charset="-122"/>
              </a:rPr>
              <a:t>33</a:t>
            </a:r>
            <a:r>
              <a:rPr lang="zh-CN" altLang="en-US" sz="2400" b="1">
                <a:solidFill>
                  <a:srgbClr val="0000FF"/>
                </a:solidFill>
                <a:latin typeface="黑体" panose="02010609060101010101" pitchFamily="49" charset="-122"/>
                <a:ea typeface="黑体" panose="02010609060101010101" pitchFamily="49" charset="-122"/>
              </a:rPr>
              <a:t>（</a:t>
            </a:r>
            <a:r>
              <a:rPr lang="en-US" altLang="zh-CN" sz="2400" b="1">
                <a:solidFill>
                  <a:srgbClr val="0000FF"/>
                </a:solidFill>
                <a:latin typeface="黑体" panose="02010609060101010101" pitchFamily="49" charset="-122"/>
                <a:ea typeface="黑体" panose="02010609060101010101" pitchFamily="49" charset="-122"/>
              </a:rPr>
              <a:t>10</a:t>
            </a:r>
            <a:r>
              <a:rPr lang="zh-CN" altLang="en-US" sz="2400" b="1">
                <a:solidFill>
                  <a:srgbClr val="0000FF"/>
                </a:solidFill>
                <a:latin typeface="黑体" panose="02010609060101010101" pitchFamily="49" charset="-122"/>
                <a:ea typeface="黑体" panose="02010609060101010101" pitchFamily="49" charset="-122"/>
              </a:rPr>
              <a:t>分）</a:t>
            </a:r>
            <a:r>
              <a:rPr lang="en-US" altLang="zh-CN" sz="2400" b="1">
                <a:solidFill>
                  <a:srgbClr val="0000FF"/>
                </a:solidFill>
                <a:latin typeface="黑体" panose="02010609060101010101" pitchFamily="49" charset="-122"/>
                <a:ea typeface="黑体" panose="02010609060101010101" pitchFamily="49" charset="-122"/>
              </a:rPr>
              <a:t>]</a:t>
            </a:r>
            <a:endParaRPr lang="en-US" altLang="zh-CN" sz="2400" b="1">
              <a:solidFill>
                <a:srgbClr val="0000FF"/>
              </a:solidFill>
              <a:latin typeface="黑体" panose="02010609060101010101" pitchFamily="49" charset="-122"/>
              <a:ea typeface="黑体" panose="02010609060101010101" pitchFamily="49" charset="-122"/>
            </a:endParaRPr>
          </a:p>
          <a:p>
            <a:pPr algn="ctr" eaLnBrk="1" hangingPunct="1"/>
            <a:r>
              <a:rPr lang="zh-CN" altLang="en-US" sz="2400" b="1">
                <a:latin typeface="黑体" panose="02010609060101010101" pitchFamily="49" charset="-122"/>
                <a:ea typeface="黑体" panose="02010609060101010101" pitchFamily="49" charset="-122"/>
              </a:rPr>
              <a:t>材料一</a:t>
            </a:r>
            <a:r>
              <a:rPr lang="zh-CN" altLang="en-US" sz="2400" b="1">
                <a:solidFill>
                  <a:srgbClr val="0000FF"/>
                </a:solidFill>
                <a:latin typeface="黑体" panose="02010609060101010101" pitchFamily="49" charset="-122"/>
                <a:ea typeface="黑体" panose="02010609060101010101" pitchFamily="49" charset="-122"/>
              </a:rPr>
              <a:t>   以诗赋记诵求天下之士，而无学校养成之法；以科名资历叙朝廷之位，而无官司课试之方。</a:t>
            </a:r>
            <a:endParaRPr lang="zh-CN" altLang="en-US" sz="2400" b="1">
              <a:solidFill>
                <a:srgbClr val="0000FF"/>
              </a:solidFill>
              <a:latin typeface="黑体" panose="02010609060101010101" pitchFamily="49" charset="-122"/>
              <a:ea typeface="黑体" panose="02010609060101010101" pitchFamily="49" charset="-122"/>
            </a:endParaRPr>
          </a:p>
          <a:p>
            <a:pPr algn="ctr" eaLnBrk="1" hangingPunct="1"/>
            <a:r>
              <a:rPr lang="zh-CN" altLang="en-US" sz="2400" b="1">
                <a:solidFill>
                  <a:srgbClr val="0000FF"/>
                </a:solidFill>
                <a:latin typeface="黑体" panose="02010609060101010101" pitchFamily="49" charset="-122"/>
                <a:ea typeface="黑体" panose="02010609060101010101" pitchFamily="49" charset="-122"/>
              </a:rPr>
              <a:t>                   </a:t>
            </a:r>
            <a:r>
              <a:rPr lang="en-US" altLang="zh-CN" sz="2400" b="1">
                <a:solidFill>
                  <a:srgbClr val="0000FF"/>
                </a:solidFill>
                <a:latin typeface="Arial" panose="020b0604020202020204" pitchFamily="34" charset="0"/>
                <a:ea typeface="黑体" panose="02010609060101010101" pitchFamily="49" charset="-122"/>
              </a:rPr>
              <a:t>——</a:t>
            </a:r>
            <a:r>
              <a:rPr lang="zh-CN" altLang="en-US" sz="2400" b="1">
                <a:solidFill>
                  <a:srgbClr val="0000FF"/>
                </a:solidFill>
                <a:latin typeface="黑体" panose="02010609060101010101" pitchFamily="49" charset="-122"/>
                <a:ea typeface="黑体" panose="02010609060101010101" pitchFamily="49" charset="-122"/>
              </a:rPr>
              <a:t>王安石</a:t>
            </a:r>
            <a:r>
              <a:rPr lang="en-US" altLang="zh-CN" sz="2400" b="1">
                <a:solidFill>
                  <a:srgbClr val="0000FF"/>
                </a:solidFill>
                <a:latin typeface="黑体" panose="02010609060101010101" pitchFamily="49" charset="-122"/>
                <a:ea typeface="黑体" panose="02010609060101010101" pitchFamily="49" charset="-122"/>
              </a:rPr>
              <a:t>《</a:t>
            </a:r>
            <a:r>
              <a:rPr lang="zh-CN" altLang="en-US" sz="2400" b="1">
                <a:solidFill>
                  <a:srgbClr val="0000FF"/>
                </a:solidFill>
                <a:latin typeface="黑体" panose="02010609060101010101" pitchFamily="49" charset="-122"/>
                <a:ea typeface="黑体" panose="02010609060101010101" pitchFamily="49" charset="-122"/>
              </a:rPr>
              <a:t>本朝百年无事札子</a:t>
            </a:r>
            <a:r>
              <a:rPr lang="en-US" altLang="zh-CN" sz="2400" b="1">
                <a:solidFill>
                  <a:srgbClr val="0000FF"/>
                </a:solidFill>
                <a:latin typeface="黑体" panose="02010609060101010101" pitchFamily="49" charset="-122"/>
                <a:ea typeface="黑体" panose="02010609060101010101" pitchFamily="49" charset="-122"/>
              </a:rPr>
              <a:t>》</a:t>
            </a:r>
            <a:endParaRPr lang="en-US" altLang="zh-CN" sz="2400" b="1">
              <a:solidFill>
                <a:srgbClr val="0000FF"/>
              </a:solidFill>
              <a:latin typeface="黑体" panose="02010609060101010101" pitchFamily="49" charset="-122"/>
              <a:ea typeface="黑体" panose="02010609060101010101" pitchFamily="49" charset="-122"/>
            </a:endParaRPr>
          </a:p>
          <a:p>
            <a:pPr algn="ctr" eaLnBrk="1" hangingPunct="1"/>
            <a:r>
              <a:rPr lang="zh-CN" altLang="en-US" sz="2400" b="1">
                <a:latin typeface="黑体" panose="02010609060101010101" pitchFamily="49" charset="-122"/>
                <a:ea typeface="黑体" panose="02010609060101010101" pitchFamily="49" charset="-122"/>
              </a:rPr>
              <a:t>材料二</a:t>
            </a:r>
            <a:r>
              <a:rPr lang="zh-CN" altLang="en-US" sz="2400" b="1">
                <a:solidFill>
                  <a:srgbClr val="0000FF"/>
                </a:solidFill>
                <a:latin typeface="黑体" panose="02010609060101010101" pitchFamily="49" charset="-122"/>
                <a:ea typeface="黑体" panose="02010609060101010101" pitchFamily="49" charset="-122"/>
              </a:rPr>
              <a:t>   苟不可以为天下国家之用，则不教也；苟可以为天下国家之用者，则无不在于学。</a:t>
            </a:r>
            <a:endParaRPr lang="zh-CN" altLang="en-US" sz="2400" b="1">
              <a:solidFill>
                <a:srgbClr val="0000FF"/>
              </a:solidFill>
              <a:latin typeface="黑体" panose="02010609060101010101" pitchFamily="49" charset="-122"/>
              <a:ea typeface="黑体" panose="02010609060101010101" pitchFamily="49" charset="-122"/>
            </a:endParaRPr>
          </a:p>
          <a:p>
            <a:pPr algn="ctr" eaLnBrk="1" hangingPunct="1"/>
            <a:r>
              <a:rPr lang="zh-CN" altLang="en-US" sz="2400" b="1">
                <a:solidFill>
                  <a:srgbClr val="0000FF"/>
                </a:solidFill>
                <a:latin typeface="黑体" panose="02010609060101010101" pitchFamily="49" charset="-122"/>
                <a:ea typeface="黑体" panose="02010609060101010101" pitchFamily="49" charset="-122"/>
              </a:rPr>
              <a:t>                   </a:t>
            </a:r>
            <a:r>
              <a:rPr lang="en-US" altLang="zh-CN" sz="2400" b="1">
                <a:solidFill>
                  <a:srgbClr val="0000FF"/>
                </a:solidFill>
                <a:latin typeface="Arial" panose="020b0604020202020204" pitchFamily="34" charset="0"/>
                <a:ea typeface="黑体" panose="02010609060101010101" pitchFamily="49" charset="-122"/>
              </a:rPr>
              <a:t>——</a:t>
            </a:r>
            <a:r>
              <a:rPr lang="zh-CN" altLang="en-US" sz="2400" b="1">
                <a:solidFill>
                  <a:srgbClr val="0000FF"/>
                </a:solidFill>
                <a:latin typeface="黑体" panose="02010609060101010101" pitchFamily="49" charset="-122"/>
                <a:ea typeface="黑体" panose="02010609060101010101" pitchFamily="49" charset="-122"/>
              </a:rPr>
              <a:t>王安石</a:t>
            </a:r>
            <a:r>
              <a:rPr lang="en-US" altLang="zh-CN" sz="2400" b="1">
                <a:solidFill>
                  <a:srgbClr val="0000FF"/>
                </a:solidFill>
                <a:latin typeface="黑体" panose="02010609060101010101" pitchFamily="49" charset="-122"/>
                <a:ea typeface="黑体" panose="02010609060101010101" pitchFamily="49" charset="-122"/>
              </a:rPr>
              <a:t>《</a:t>
            </a:r>
            <a:r>
              <a:rPr lang="zh-CN" altLang="en-US" sz="2400" b="1">
                <a:solidFill>
                  <a:srgbClr val="0000FF"/>
                </a:solidFill>
                <a:latin typeface="黑体" panose="02010609060101010101" pitchFamily="49" charset="-122"/>
                <a:ea typeface="黑体" panose="02010609060101010101" pitchFamily="49" charset="-122"/>
              </a:rPr>
              <a:t>上仁宗皇帝官言事书</a:t>
            </a:r>
            <a:r>
              <a:rPr lang="en-US" altLang="zh-CN" sz="2400" b="1">
                <a:solidFill>
                  <a:srgbClr val="0000FF"/>
                </a:solidFill>
                <a:latin typeface="黑体" panose="02010609060101010101" pitchFamily="49" charset="-122"/>
                <a:ea typeface="黑体" panose="02010609060101010101" pitchFamily="49" charset="-122"/>
              </a:rPr>
              <a:t>》</a:t>
            </a:r>
            <a:endParaRPr lang="en-US" altLang="zh-CN" sz="2400" b="1">
              <a:solidFill>
                <a:srgbClr val="0000FF"/>
              </a:solidFill>
              <a:latin typeface="黑体" panose="02010609060101010101" pitchFamily="49" charset="-122"/>
              <a:ea typeface="黑体" panose="02010609060101010101" pitchFamily="49" charset="-122"/>
            </a:endParaRPr>
          </a:p>
          <a:p>
            <a:pPr eaLnBrk="1" hangingPunct="1"/>
            <a:r>
              <a:rPr lang="zh-CN" altLang="en-US" sz="2400" b="1" smtClean="0">
                <a:latin typeface="黑体" panose="02010609060101010101" pitchFamily="49" charset="-122"/>
                <a:ea typeface="黑体" panose="02010609060101010101" pitchFamily="49" charset="-122"/>
              </a:rPr>
              <a:t>（</a:t>
            </a:r>
            <a:r>
              <a:rPr lang="en-US" altLang="zh-CN" sz="2400" b="1" smtClean="0">
                <a:latin typeface="黑体" panose="02010609060101010101" pitchFamily="49" charset="-122"/>
                <a:ea typeface="黑体" panose="02010609060101010101" pitchFamily="49" charset="-122"/>
              </a:rPr>
              <a:t>1</a:t>
            </a:r>
            <a:r>
              <a:rPr lang="zh-CN" altLang="en-US" sz="2400" b="1" smtClean="0">
                <a:latin typeface="黑体" panose="02010609060101010101" pitchFamily="49"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据材料一，概括说明当时北宋在人才选用上存在哪些弊端。（</a:t>
            </a:r>
            <a:r>
              <a:rPr lang="en-US" altLang="zh-CN" sz="2400" b="1">
                <a:latin typeface="黑体" panose="02010609060101010101" pitchFamily="49" charset="-122"/>
                <a:ea typeface="黑体" panose="02010609060101010101" pitchFamily="49" charset="-122"/>
              </a:rPr>
              <a:t>4</a:t>
            </a:r>
            <a:r>
              <a:rPr lang="zh-CN" altLang="en-US" sz="2400" b="1">
                <a:latin typeface="黑体" panose="02010609060101010101" pitchFamily="49" charset="-122"/>
                <a:ea typeface="黑体" panose="02010609060101010101" pitchFamily="49" charset="-122"/>
              </a:rPr>
              <a:t>分）</a:t>
            </a:r>
            <a:endParaRPr lang="zh-CN" altLang="en-US" sz="2400" b="1">
              <a:latin typeface="黑体" panose="02010609060101010101" pitchFamily="49" charset="-122"/>
              <a:ea typeface="黑体" panose="02010609060101010101" pitchFamily="49" charset="-122"/>
            </a:endParaRPr>
          </a:p>
          <a:p>
            <a:pPr algn="ctr" eaLnBrk="1" hangingPunct="1"/>
            <a:endParaRPr lang="zh-CN" altLang="en-US" sz="2400" b="1">
              <a:latin typeface="黑体" panose="02010609060101010101" pitchFamily="49" charset="-122"/>
              <a:ea typeface="黑体" panose="02010609060101010101" pitchFamily="49" charset="-122"/>
            </a:endParaRPr>
          </a:p>
          <a:p>
            <a:pPr algn="ctr" eaLnBrk="1" hangingPunct="1"/>
            <a:endParaRPr lang="en-US" altLang="zh-CN" sz="2400" b="1">
              <a:latin typeface="黑体" panose="02010609060101010101" pitchFamily="49" charset="-122"/>
              <a:ea typeface="黑体" panose="02010609060101010101" pitchFamily="49" charset="-122"/>
            </a:endParaRPr>
          </a:p>
          <a:p>
            <a:pPr algn="ctr" eaLnBrk="1" hangingPunct="1"/>
            <a:endParaRPr lang="en-US" altLang="zh-CN" sz="2400" b="1" smtClean="0">
              <a:latin typeface="黑体" panose="02010609060101010101" pitchFamily="49" charset="-122"/>
              <a:ea typeface="黑体" panose="02010609060101010101" pitchFamily="49" charset="-122"/>
            </a:endParaRPr>
          </a:p>
          <a:p>
            <a:pPr algn="ctr" eaLnBrk="1" hangingPunct="1"/>
            <a:r>
              <a:rPr lang="zh-CN" altLang="en-US" sz="2400" b="1" smtClean="0">
                <a:latin typeface="黑体" panose="02010609060101010101" pitchFamily="49" charset="-122"/>
                <a:ea typeface="黑体" panose="02010609060101010101" pitchFamily="49" charset="-122"/>
              </a:rPr>
              <a:t>（</a:t>
            </a:r>
            <a:r>
              <a:rPr lang="en-US" altLang="zh-CN" sz="2400" b="1" smtClean="0">
                <a:latin typeface="黑体" panose="02010609060101010101" pitchFamily="49" charset="-122"/>
                <a:ea typeface="黑体" panose="02010609060101010101" pitchFamily="49" charset="-122"/>
              </a:rPr>
              <a:t>2</a:t>
            </a:r>
            <a:r>
              <a:rPr lang="zh-CN" altLang="en-US" sz="2400" b="1" smtClean="0">
                <a:latin typeface="黑体" panose="02010609060101010101" pitchFamily="49" charset="-122"/>
                <a:ea typeface="黑体" panose="02010609060101010101" pitchFamily="49" charset="-122"/>
              </a:rPr>
              <a:t>）材</a:t>
            </a:r>
            <a:r>
              <a:rPr lang="zh-CN" altLang="en-US" sz="2400" b="1">
                <a:latin typeface="黑体" panose="02010609060101010101" pitchFamily="49" charset="-122"/>
                <a:ea typeface="黑体" panose="02010609060101010101" pitchFamily="49" charset="-122"/>
              </a:rPr>
              <a:t>料二体现了王安石怎样的教育思想？在这一思想指导下，王安石是如何改革科举考试的？（</a:t>
            </a:r>
            <a:r>
              <a:rPr lang="en-US" altLang="zh-CN" sz="2400" b="1">
                <a:latin typeface="黑体" panose="02010609060101010101" pitchFamily="49" charset="-122"/>
                <a:ea typeface="黑体" panose="02010609060101010101" pitchFamily="49" charset="-122"/>
              </a:rPr>
              <a:t>6</a:t>
            </a:r>
            <a:r>
              <a:rPr lang="zh-CN" altLang="en-US" sz="2400" b="1">
                <a:latin typeface="黑体" panose="02010609060101010101" pitchFamily="49" charset="-122"/>
                <a:ea typeface="黑体" panose="02010609060101010101" pitchFamily="49" charset="-122"/>
              </a:rPr>
              <a:t>分）</a:t>
            </a:r>
            <a:endParaRPr lang="zh-CN" altLang="en-US" sz="2400" b="1">
              <a:latin typeface="黑体" panose="02010609060101010101" pitchFamily="49" charset="-122"/>
              <a:ea typeface="黑体" panose="02010609060101010101" pitchFamily="49" charset="-122"/>
            </a:endParaRPr>
          </a:p>
        </p:txBody>
      </p:sp>
      <p:sp>
        <p:nvSpPr>
          <p:cNvPr id="13" name="Rectangle 4"/>
          <p:cNvSpPr>
            <a:spLocks noChangeArrowheads="1"/>
          </p:cNvSpPr>
          <p:nvPr/>
        </p:nvSpPr>
        <p:spPr bwMode="auto">
          <a:xfrm>
            <a:off x="1430642" y="3782961"/>
            <a:ext cx="8889215" cy="5191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zh-CN" altLang="en-US" sz="2800" b="1">
                <a:solidFill>
                  <a:srgbClr val="0033CC"/>
                </a:solidFill>
                <a:ea typeface="黑体" panose="02010609060101010101" pitchFamily="49" charset="-122"/>
              </a:rPr>
              <a:t>弊端：人才选拔重诗赋记诵；官吏任用重资历</a:t>
            </a:r>
            <a:endParaRPr lang="zh-CN" altLang="en-US" sz="2800" b="1">
              <a:solidFill>
                <a:srgbClr val="0033CC"/>
              </a:solidFill>
              <a:ea typeface="黑体" panose="02010609060101010101" pitchFamily="49" charset="-122"/>
            </a:endParaRPr>
          </a:p>
        </p:txBody>
      </p:sp>
      <p:sp>
        <p:nvSpPr>
          <p:cNvPr id="14" name="Rectangle 5"/>
          <p:cNvSpPr>
            <a:spLocks noChangeArrowheads="1"/>
          </p:cNvSpPr>
          <p:nvPr/>
        </p:nvSpPr>
        <p:spPr bwMode="auto">
          <a:xfrm>
            <a:off x="1430642" y="6120069"/>
            <a:ext cx="9990611" cy="52322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zh-CN" altLang="en-US" sz="2800" b="1">
                <a:solidFill>
                  <a:srgbClr val="0033CC"/>
                </a:solidFill>
                <a:ea typeface="黑体" panose="02010609060101010101" pitchFamily="49" charset="-122"/>
              </a:rPr>
              <a:t>措施：改革科举考试内容，废除诗赋取士，</a:t>
            </a:r>
            <a:r>
              <a:rPr lang="zh-CN" altLang="en-US" sz="2800" b="1">
                <a:solidFill>
                  <a:srgbClr val="0033CC"/>
                </a:solidFill>
                <a:ea typeface="黑体" panose="02010609060101010101" pitchFamily="49" charset="-122"/>
                <a:hlinkClick r:id="rId2" action="ppaction://hlinksldjump"/>
              </a:rPr>
              <a:t>注重经义策论</a:t>
            </a:r>
            <a:endParaRPr lang="zh-CN" altLang="en-US" sz="2800" b="1">
              <a:solidFill>
                <a:srgbClr val="0033CC"/>
              </a:solidFill>
              <a:ea typeface="黑体" panose="02010609060101010101" pitchFamily="49" charset="-122"/>
            </a:endParaRPr>
          </a:p>
        </p:txBody>
      </p:sp>
      <p:sp>
        <p:nvSpPr>
          <p:cNvPr id="15" name="Rectangle 6"/>
          <p:cNvSpPr>
            <a:spLocks noChangeArrowheads="1"/>
          </p:cNvSpPr>
          <p:nvPr/>
        </p:nvSpPr>
        <p:spPr bwMode="auto">
          <a:xfrm>
            <a:off x="1430642" y="5433783"/>
            <a:ext cx="3579969" cy="52322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Comic Sans MS" panose="030f0702030302020204" pitchFamily="66" charset="0"/>
                <a:ea typeface="宋体" panose="02010600030101010101" pitchFamily="2" charset="-122"/>
              </a:defRPr>
            </a:lvl1pPr>
            <a:lvl2pPr marL="742950" indent="-285750">
              <a:defRPr>
                <a:solidFill>
                  <a:schemeClr val="tx1"/>
                </a:solidFill>
                <a:latin typeface="Comic Sans MS" panose="030f0702030302020204" pitchFamily="66" charset="0"/>
                <a:ea typeface="宋体" panose="02010600030101010101" pitchFamily="2" charset="-122"/>
              </a:defRPr>
            </a:lvl2pPr>
            <a:lvl3pPr marL="1143000" indent="-228600">
              <a:defRPr>
                <a:solidFill>
                  <a:schemeClr val="tx1"/>
                </a:solidFill>
                <a:latin typeface="Comic Sans MS" panose="030f0702030302020204" pitchFamily="66" charset="0"/>
                <a:ea typeface="宋体" panose="02010600030101010101" pitchFamily="2" charset="-122"/>
              </a:defRPr>
            </a:lvl3pPr>
            <a:lvl4pPr marL="1600200" indent="-228600">
              <a:defRPr>
                <a:solidFill>
                  <a:schemeClr val="tx1"/>
                </a:solidFill>
                <a:latin typeface="Comic Sans MS" panose="030f0702030302020204" pitchFamily="66" charset="0"/>
                <a:ea typeface="宋体" panose="02010600030101010101" pitchFamily="2" charset="-122"/>
              </a:defRPr>
            </a:lvl4pPr>
            <a:lvl5pPr marL="2057400" indent="-228600">
              <a:defRPr>
                <a:solidFill>
                  <a:schemeClr val="tx1"/>
                </a:solidFill>
                <a:latin typeface="Comic Sans MS" panose="030f0702030302020204" pitchFamily="66"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omic Sans MS" panose="030f0702030302020204" pitchFamily="66" charset="0"/>
                <a:ea typeface="宋体" panose="02010600030101010101" pitchFamily="2" charset="-122"/>
              </a:defRPr>
            </a:lvl9pPr>
          </a:lstStyle>
          <a:p>
            <a:pPr eaLnBrk="1" hangingPunct="1"/>
            <a:r>
              <a:rPr lang="zh-CN" altLang="en-US" sz="2800" b="1">
                <a:solidFill>
                  <a:srgbClr val="0033CC"/>
                </a:solidFill>
                <a:ea typeface="黑体" panose="02010609060101010101" pitchFamily="49" charset="-122"/>
              </a:rPr>
              <a:t>教育思想：注重实用</a:t>
            </a:r>
            <a:endParaRPr lang="zh-CN" altLang="en-US" sz="2800" b="1">
              <a:solidFill>
                <a:srgbClr val="0033CC"/>
              </a:solidFill>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459" name="Text Box 4"/>
          <p:cNvSpPr txBox="1">
            <a:spLocks noChangeArrowheads="1"/>
          </p:cNvSpPr>
          <p:nvPr/>
        </p:nvSpPr>
        <p:spPr bwMode="auto">
          <a:xfrm>
            <a:off x="5153121" y="-206960"/>
            <a:ext cx="357982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4400" b="1"/>
              <a:t>评价科举制：</a:t>
            </a:r>
            <a:endParaRPr lang="zh-CN" altLang="en-US" sz="4400" b="1"/>
          </a:p>
        </p:txBody>
      </p:sp>
      <p:sp>
        <p:nvSpPr>
          <p:cNvPr id="19460" name="Rectangle 5"/>
          <p:cNvSpPr>
            <a:spLocks noChangeArrowheads="1"/>
          </p:cNvSpPr>
          <p:nvPr/>
        </p:nvSpPr>
        <p:spPr bwMode="auto">
          <a:xfrm>
            <a:off x="704186" y="561066"/>
            <a:ext cx="10976537" cy="3046988"/>
          </a:xfrm>
          <a:prstGeom prst="rect">
            <a:avLst/>
          </a:prstGeom>
          <a:noFill/>
          <a:ln w="9525">
            <a:solidFill>
              <a:srgbClr val="0033CC"/>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400" b="1"/>
              <a:t>   </a:t>
            </a:r>
            <a:r>
              <a:rPr lang="en-US" altLang="zh-CN" sz="2400" b="1" smtClean="0"/>
              <a:t>    </a:t>
            </a:r>
            <a:r>
              <a:rPr lang="zh-CN" altLang="en-US" sz="2400" b="1" smtClean="0">
                <a:solidFill>
                  <a:srgbClr val="0033CC"/>
                </a:solidFill>
              </a:rPr>
              <a:t>关</a:t>
            </a:r>
            <a:r>
              <a:rPr lang="zh-CN" altLang="en-US" sz="2400" b="1">
                <a:solidFill>
                  <a:srgbClr val="0033CC"/>
                </a:solidFill>
              </a:rPr>
              <a:t>于科举考试的功过是非，历来莫衷一是。</a:t>
            </a:r>
            <a:endParaRPr lang="zh-CN" altLang="en-US" sz="2400" b="1">
              <a:solidFill>
                <a:srgbClr val="0033CC"/>
              </a:solidFill>
            </a:endParaRPr>
          </a:p>
          <a:p>
            <a:pPr>
              <a:spcBef>
                <a:spcPct val="0"/>
              </a:spcBef>
              <a:buFontTx/>
              <a:buNone/>
            </a:pPr>
            <a:r>
              <a:rPr lang="zh-CN" altLang="en-US" sz="2400" b="1"/>
              <a:t>   </a:t>
            </a:r>
            <a:r>
              <a:rPr lang="zh-CN" altLang="en-US" sz="2400" b="1" smtClean="0"/>
              <a:t>    历</a:t>
            </a:r>
            <a:r>
              <a:rPr lang="zh-CN" altLang="en-US" sz="2400" b="1"/>
              <a:t>史学家钱穆说：“在此制度下，人民优秀分子均有参政之机会。”唐天宗李世民赞叹科举考试收罗了四海英才，“天下英雄入吾彀中矣。” 近代西方人则认为： “科举制度为所有西方国家以考试录用人员的文官考试制度提供了一个遥远的榜样” 。</a:t>
            </a:r>
            <a:endParaRPr lang="zh-CN" altLang="en-US" sz="2400" b="1"/>
          </a:p>
          <a:p>
            <a:pPr>
              <a:spcBef>
                <a:spcPct val="0"/>
              </a:spcBef>
              <a:buFontTx/>
              <a:buNone/>
            </a:pPr>
            <a:r>
              <a:rPr lang="zh-CN" altLang="en-US" sz="2400" b="1"/>
              <a:t>  </a:t>
            </a:r>
            <a:r>
              <a:rPr lang="zh-CN" altLang="en-US" sz="2400" b="1" smtClean="0"/>
              <a:t>     相</a:t>
            </a:r>
            <a:r>
              <a:rPr lang="zh-CN" altLang="en-US" sz="2400" b="1"/>
              <a:t>反的责难也很多，明代思想家顾炎武则说：“八股之害，等于焚书，而败坏人才，有甚于咸阳之郊所坑者四百六十余人也。” 李光耀更直言：科举使中国被摒弃于西方伟大科学工艺发明和工业革命的门外</a:t>
            </a:r>
            <a:r>
              <a:rPr lang="en-US" altLang="zh-CN" sz="2400" b="1"/>
              <a:t>……</a:t>
            </a:r>
            <a:r>
              <a:rPr lang="zh-CN" altLang="en-US" sz="2400" b="1"/>
              <a:t>。</a:t>
            </a:r>
            <a:endParaRPr lang="zh-CN" altLang="en-US" sz="2400" b="1"/>
          </a:p>
        </p:txBody>
      </p:sp>
      <p:sp>
        <p:nvSpPr>
          <p:cNvPr id="5" name="Text Box 6"/>
          <p:cNvSpPr txBox="1">
            <a:spLocks noChangeArrowheads="1"/>
          </p:cNvSpPr>
          <p:nvPr/>
        </p:nvSpPr>
        <p:spPr bwMode="auto">
          <a:xfrm>
            <a:off x="3269098" y="3659344"/>
            <a:ext cx="7347872" cy="1867307"/>
          </a:xfrm>
          <a:prstGeom prst="rect">
            <a:avLst/>
          </a:prstGeom>
          <a:solidFill>
            <a:srgbClr val="FFFFFF">
              <a:alpha val="50000"/>
            </a:srgbClr>
          </a:soli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000" tIns="46800" rIns="90000" bIns="46800">
            <a:spAutoFit/>
          </a:bodyPr>
          <a:lstStyle/>
          <a:p>
            <a:pPr>
              <a:lnSpc>
                <a:spcPct val="120000"/>
              </a:lnSpc>
              <a:defRPr/>
            </a:pPr>
            <a:r>
              <a:rPr kumimoji="1" lang="en-US" altLang="zh-CN" sz="2400" b="1" smtClean="0">
                <a:latin typeface="宋体" panose="02010600030101010101" pitchFamily="2" charset="-122"/>
              </a:rPr>
              <a:t>①</a:t>
            </a:r>
            <a:r>
              <a:rPr kumimoji="1" lang="zh-CN" altLang="en-US" sz="2400" b="1">
                <a:latin typeface="宋体" panose="02010600030101010101" pitchFamily="2" charset="-122"/>
              </a:rPr>
              <a:t>使</a:t>
            </a:r>
            <a:r>
              <a:rPr kumimoji="1" lang="zh-CN" altLang="en-US" sz="2400" b="1" smtClean="0">
                <a:latin typeface="宋体" panose="02010600030101010101" pitchFamily="2" charset="-122"/>
              </a:rPr>
              <a:t>出身社会中下层的读书人通过相对公平的考试参与政权，扩大了统治的基础</a:t>
            </a:r>
            <a:r>
              <a:rPr kumimoji="1" lang="zh-CN" altLang="en-US" sz="2400" b="1" smtClean="0">
                <a:effectLst>
                  <a:outerShdw blurRad="38100" dist="38100" dir="2700000" algn="tl">
                    <a:srgbClr val="C0C0C0"/>
                  </a:outerShdw>
                </a:effectLst>
              </a:rPr>
              <a:t>。提高了官员的文化素质。</a:t>
            </a:r>
            <a:r>
              <a:rPr kumimoji="1" lang="zh-CN" altLang="en-US" sz="2400" b="1" smtClean="0">
                <a:latin typeface="宋体" panose="02010600030101010101" pitchFamily="2" charset="-122"/>
              </a:rPr>
              <a:t>  </a:t>
            </a:r>
            <a:endParaRPr kumimoji="1" lang="zh-CN" altLang="en-US" sz="2400" b="1">
              <a:latin typeface="宋体" panose="02010600030101010101" pitchFamily="2" charset="-122"/>
            </a:endParaRPr>
          </a:p>
          <a:p>
            <a:pPr>
              <a:lnSpc>
                <a:spcPct val="120000"/>
              </a:lnSpc>
              <a:defRPr/>
            </a:pPr>
            <a:r>
              <a:rPr kumimoji="1" lang="zh-CN" altLang="en-US" sz="2400" b="1">
                <a:solidFill>
                  <a:srgbClr val="000099"/>
                </a:solidFill>
                <a:latin typeface="宋体" panose="02010600030101010101" pitchFamily="2" charset="-122"/>
              </a:rPr>
              <a:t>②</a:t>
            </a:r>
            <a:r>
              <a:rPr kumimoji="1" lang="zh-CN" altLang="en-US" sz="2400" b="1">
                <a:solidFill>
                  <a:srgbClr val="000099"/>
                </a:solidFill>
                <a:effectLst>
                  <a:outerShdw blurRad="38100" dist="38100" dir="2700000" algn="tl">
                    <a:srgbClr val="C0C0C0"/>
                  </a:outerShdw>
                </a:effectLst>
              </a:rPr>
              <a:t>打击了门阀制度，将选拔人才的权力收归中央，</a:t>
            </a:r>
            <a:endParaRPr kumimoji="1" lang="zh-CN" altLang="en-US" sz="2400" b="1">
              <a:solidFill>
                <a:srgbClr val="000099"/>
              </a:solidFill>
              <a:effectLst>
                <a:outerShdw blurRad="38100" dist="38100" dir="2700000" algn="tl">
                  <a:srgbClr val="C0C0C0"/>
                </a:outerShdw>
              </a:effectLst>
            </a:endParaRPr>
          </a:p>
          <a:p>
            <a:pPr>
              <a:lnSpc>
                <a:spcPct val="120000"/>
              </a:lnSpc>
              <a:defRPr/>
            </a:pPr>
            <a:r>
              <a:rPr kumimoji="1" lang="zh-CN" altLang="en-US" sz="2400" b="1">
                <a:solidFill>
                  <a:srgbClr val="000099"/>
                </a:solidFill>
                <a:effectLst>
                  <a:outerShdw blurRad="38100" dist="38100" dir="2700000" algn="tl">
                    <a:srgbClr val="C0C0C0"/>
                  </a:outerShdw>
                </a:effectLst>
              </a:rPr>
              <a:t>   加强了中央集权。</a:t>
            </a:r>
            <a:r>
              <a:rPr kumimoji="1" lang="zh-CN" altLang="en-US" sz="2400" b="1">
                <a:solidFill>
                  <a:srgbClr val="000099"/>
                </a:solidFill>
                <a:latin typeface="宋体" panose="02010600030101010101" pitchFamily="2" charset="-122"/>
              </a:rPr>
              <a:t>   ③ </a:t>
            </a:r>
            <a:r>
              <a:rPr kumimoji="1" lang="zh-CN" altLang="en-US" sz="2400" b="1">
                <a:solidFill>
                  <a:srgbClr val="000099"/>
                </a:solidFill>
                <a:effectLst>
                  <a:outerShdw blurRad="38100" dist="38100" dir="2700000" algn="tl">
                    <a:srgbClr val="C0C0C0"/>
                  </a:outerShdw>
                </a:effectLst>
              </a:rPr>
              <a:t>推动了教育和文化事业；</a:t>
            </a:r>
            <a:endParaRPr kumimoji="1" lang="zh-CN" altLang="en-US" sz="2400" b="1">
              <a:solidFill>
                <a:srgbClr val="000099"/>
              </a:solidFill>
              <a:effectLst>
                <a:outerShdw blurRad="38100" dist="38100" dir="2700000" algn="tl">
                  <a:srgbClr val="C0C0C0"/>
                </a:outerShdw>
              </a:effectLst>
            </a:endParaRPr>
          </a:p>
        </p:txBody>
      </p:sp>
      <p:sp>
        <p:nvSpPr>
          <p:cNvPr id="6" name="Rectangle 7"/>
          <p:cNvSpPr>
            <a:spLocks noChangeArrowheads="1"/>
          </p:cNvSpPr>
          <p:nvPr/>
        </p:nvSpPr>
        <p:spPr bwMode="auto">
          <a:xfrm>
            <a:off x="1522414" y="4112520"/>
            <a:ext cx="18716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kumimoji="1" lang="en-US" altLang="zh-CN" b="1">
                <a:solidFill>
                  <a:srgbClr val="0000FF"/>
                </a:solidFill>
                <a:ea typeface="黑体" panose="02010609060101010101" pitchFamily="49" charset="-122"/>
                <a:sym typeface="Wingdings" panose="05000000000000000000" pitchFamily="2" charset="2"/>
              </a:rPr>
              <a:t>⑴</a:t>
            </a:r>
            <a:r>
              <a:rPr kumimoji="1" lang="zh-CN" altLang="en-US" b="1">
                <a:solidFill>
                  <a:srgbClr val="0000FF"/>
                </a:solidFill>
                <a:ea typeface="黑体" panose="02010609060101010101" pitchFamily="49" charset="-122"/>
                <a:sym typeface="Wingdings" panose="05000000000000000000" pitchFamily="2" charset="2"/>
              </a:rPr>
              <a:t>积极：</a:t>
            </a:r>
            <a:endParaRPr kumimoji="1" lang="zh-CN" altLang="en-US" b="1">
              <a:solidFill>
                <a:srgbClr val="0000FF"/>
              </a:solidFill>
              <a:ea typeface="黑体" panose="02010609060101010101" pitchFamily="49" charset="-122"/>
              <a:sym typeface="Wingdings" panose="05000000000000000000" pitchFamily="2" charset="2"/>
            </a:endParaRPr>
          </a:p>
        </p:txBody>
      </p:sp>
      <p:sp>
        <p:nvSpPr>
          <p:cNvPr id="7" name="Rectangle 8"/>
          <p:cNvSpPr>
            <a:spLocks noChangeArrowheads="1"/>
          </p:cNvSpPr>
          <p:nvPr/>
        </p:nvSpPr>
        <p:spPr bwMode="auto">
          <a:xfrm>
            <a:off x="1522414" y="5640469"/>
            <a:ext cx="18161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kumimoji="1" lang="en-US" altLang="zh-CN" b="1">
                <a:solidFill>
                  <a:srgbClr val="0000FF"/>
                </a:solidFill>
                <a:ea typeface="黑体" panose="02010609060101010101" pitchFamily="49" charset="-122"/>
                <a:sym typeface="Wingdings" panose="05000000000000000000" pitchFamily="2" charset="2"/>
              </a:rPr>
              <a:t>⑵</a:t>
            </a:r>
            <a:r>
              <a:rPr kumimoji="1" lang="zh-CN" altLang="en-US" b="1">
                <a:solidFill>
                  <a:srgbClr val="0000FF"/>
                </a:solidFill>
                <a:ea typeface="黑体" panose="02010609060101010101" pitchFamily="49" charset="-122"/>
                <a:sym typeface="Wingdings" panose="05000000000000000000" pitchFamily="2" charset="2"/>
              </a:rPr>
              <a:t>消极：</a:t>
            </a:r>
            <a:endParaRPr kumimoji="1" lang="zh-CN" altLang="en-US" b="1">
              <a:solidFill>
                <a:srgbClr val="0000FF"/>
              </a:solidFill>
              <a:ea typeface="黑体" panose="02010609060101010101" pitchFamily="49" charset="-122"/>
              <a:sym typeface="Wingdings" panose="05000000000000000000" pitchFamily="2" charset="2"/>
            </a:endParaRPr>
          </a:p>
        </p:txBody>
      </p:sp>
      <p:sp>
        <p:nvSpPr>
          <p:cNvPr id="8" name="Rectangle 9"/>
          <p:cNvSpPr>
            <a:spLocks noChangeArrowheads="1"/>
          </p:cNvSpPr>
          <p:nvPr/>
        </p:nvSpPr>
        <p:spPr bwMode="auto">
          <a:xfrm>
            <a:off x="3269098" y="5471995"/>
            <a:ext cx="7058025"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kumimoji="1" lang="en-US" altLang="zh-CN" sz="2800" b="1">
                <a:latin typeface="黑体" panose="02010609060101010101" pitchFamily="49" charset="-122"/>
                <a:ea typeface="黑体" panose="02010609060101010101" pitchFamily="49" charset="-122"/>
              </a:rPr>
              <a:t>①</a:t>
            </a:r>
            <a:r>
              <a:rPr kumimoji="1" lang="zh-CN" altLang="en-US" sz="2800" b="1">
                <a:latin typeface="黑体" panose="02010609060101010101" pitchFamily="49" charset="-122"/>
                <a:ea typeface="黑体" panose="02010609060101010101" pitchFamily="49" charset="-122"/>
              </a:rPr>
              <a:t>明清八股取士，成为束缚人们思想的工具。</a:t>
            </a:r>
            <a:endParaRPr kumimoji="1" lang="zh-CN" altLang="en-US" sz="2800" b="1">
              <a:latin typeface="黑体" panose="02010609060101010101" pitchFamily="49" charset="-122"/>
              <a:ea typeface="黑体" panose="02010609060101010101" pitchFamily="49" charset="-122"/>
            </a:endParaRPr>
          </a:p>
          <a:p>
            <a:pPr>
              <a:spcBef>
                <a:spcPct val="0"/>
              </a:spcBef>
              <a:buFontTx/>
              <a:buNone/>
            </a:pPr>
            <a:r>
              <a:rPr kumimoji="1" lang="zh-CN" altLang="en-US" sz="2800" b="1">
                <a:solidFill>
                  <a:srgbClr val="000099"/>
                </a:solidFill>
                <a:latin typeface="黑体" panose="02010609060101010101" pitchFamily="49" charset="-122"/>
                <a:ea typeface="黑体" panose="02010609060101010101" pitchFamily="49" charset="-122"/>
              </a:rPr>
              <a:t>②忽视实用性，不利于科技的发展。</a:t>
            </a:r>
            <a:endParaRPr kumimoji="1" lang="zh-CN" altLang="en-US" sz="2800" b="1">
              <a:solidFill>
                <a:srgbClr val="000099"/>
              </a:solidFill>
              <a:latin typeface="黑体" panose="02010609060101010101" pitchFamily="49" charset="-122"/>
              <a:ea typeface="黑体" panose="02010609060101010101" pitchFamily="49" charset="-122"/>
            </a:endParaRPr>
          </a:p>
          <a:p>
            <a:pPr>
              <a:spcBef>
                <a:spcPct val="0"/>
              </a:spcBef>
              <a:buFontTx/>
              <a:buNone/>
            </a:pPr>
            <a:r>
              <a:rPr kumimoji="1" lang="zh-CN" altLang="en-US" sz="2800" b="1">
                <a:solidFill>
                  <a:srgbClr val="000099"/>
                </a:solidFill>
                <a:latin typeface="黑体" panose="02010609060101010101" pitchFamily="49" charset="-122"/>
                <a:ea typeface="黑体" panose="02010609060101010101" pitchFamily="49" charset="-122"/>
              </a:rPr>
              <a:t>③是造成中国落后于西方的文化因素。</a:t>
            </a:r>
            <a:endParaRPr kumimoji="1" lang="zh-CN" altLang="en-US" sz="2800" b="1">
              <a:solidFill>
                <a:srgbClr val="000099"/>
              </a:solidFill>
              <a:latin typeface="黑体" panose="02010609060101010101" pitchFamily="49" charset="-122"/>
              <a:ea typeface="黑体" panose="02010609060101010101" pitchFamily="49" charset="-122"/>
            </a:endParaRPr>
          </a:p>
        </p:txBody>
      </p:sp>
      <p:sp>
        <p:nvSpPr>
          <p:cNvPr id="9" name="矩形 8"/>
          <p:cNvSpPr/>
          <p:nvPr/>
        </p:nvSpPr>
        <p:spPr>
          <a:xfrm>
            <a:off x="226462" y="-145924"/>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4" name="矩形 3"/>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Rectangle 13"/>
          <p:cNvSpPr>
            <a:spLocks noChangeArrowheads="1"/>
          </p:cNvSpPr>
          <p:nvPr/>
        </p:nvSpPr>
        <p:spPr bwMode="auto">
          <a:xfrm>
            <a:off x="5053371" y="3981509"/>
            <a:ext cx="1296988" cy="504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lang="zh-CN" altLang="en-US" sz="2400" b="1">
                <a:solidFill>
                  <a:srgbClr val="FF0000"/>
                </a:solidFill>
                <a:latin typeface="宋体" panose="02010600030101010101" pitchFamily="2" charset="-122"/>
              </a:rPr>
              <a:t>八股文</a:t>
            </a:r>
            <a:endParaRPr lang="zh-CN" altLang="en-US" sz="2400" b="1">
              <a:solidFill>
                <a:srgbClr val="FF0000"/>
              </a:solidFill>
              <a:latin typeface="宋体" panose="02010600030101010101" pitchFamily="2" charset="-122"/>
            </a:endParaRPr>
          </a:p>
        </p:txBody>
      </p:sp>
      <p:sp>
        <p:nvSpPr>
          <p:cNvPr id="6" name="Rectangle 14"/>
          <p:cNvSpPr>
            <a:spLocks noChangeArrowheads="1"/>
          </p:cNvSpPr>
          <p:nvPr/>
        </p:nvSpPr>
        <p:spPr bwMode="auto">
          <a:xfrm>
            <a:off x="4980346" y="3332222"/>
            <a:ext cx="1081088" cy="576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kumimoji="1" lang="en-US" altLang="zh-CN" sz="2400" b="1"/>
              <a:t> </a:t>
            </a:r>
            <a:r>
              <a:rPr kumimoji="1" lang="zh-CN" altLang="en-US" sz="2400" b="1">
                <a:solidFill>
                  <a:srgbClr val="FF0000"/>
                </a:solidFill>
              </a:rPr>
              <a:t>才学</a:t>
            </a:r>
            <a:endParaRPr kumimoji="1" lang="zh-CN" altLang="en-US" sz="2400" b="1">
              <a:solidFill>
                <a:srgbClr val="FF0000"/>
              </a:solidFill>
            </a:endParaRPr>
          </a:p>
        </p:txBody>
      </p:sp>
      <p:sp>
        <p:nvSpPr>
          <p:cNvPr id="7" name="Rectangle 15"/>
          <p:cNvSpPr>
            <a:spLocks noChangeArrowheads="1"/>
          </p:cNvSpPr>
          <p:nvPr/>
        </p:nvSpPr>
        <p:spPr bwMode="auto">
          <a:xfrm>
            <a:off x="5124809" y="2755959"/>
            <a:ext cx="1368425" cy="820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kumimoji="1" lang="zh-CN" altLang="en-US" sz="2400" b="1">
                <a:solidFill>
                  <a:srgbClr val="FF0000"/>
                </a:solidFill>
              </a:rPr>
              <a:t>门第</a:t>
            </a:r>
            <a:endParaRPr kumimoji="1" lang="zh-CN" altLang="zh-CN" sz="2400" b="1">
              <a:solidFill>
                <a:srgbClr val="FF0000"/>
              </a:solidFill>
            </a:endParaRPr>
          </a:p>
        </p:txBody>
      </p:sp>
      <p:sp>
        <p:nvSpPr>
          <p:cNvPr id="8" name="Rectangle 17"/>
          <p:cNvSpPr>
            <a:spLocks noChangeArrowheads="1"/>
          </p:cNvSpPr>
          <p:nvPr/>
        </p:nvSpPr>
        <p:spPr bwMode="auto">
          <a:xfrm>
            <a:off x="5053371" y="2214622"/>
            <a:ext cx="1368425" cy="43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kumimoji="1" lang="zh-CN" altLang="en-US" sz="2400" b="1" smtClean="0">
                <a:solidFill>
                  <a:srgbClr val="FF0000"/>
                </a:solidFill>
              </a:rPr>
              <a:t>品行</a:t>
            </a:r>
            <a:endParaRPr kumimoji="1" lang="zh-CN" altLang="en-US" sz="2400" b="1">
              <a:solidFill>
                <a:srgbClr val="FF0000"/>
              </a:solidFill>
            </a:endParaRPr>
          </a:p>
        </p:txBody>
      </p:sp>
      <p:sp>
        <p:nvSpPr>
          <p:cNvPr id="9" name="Rectangle 20"/>
          <p:cNvSpPr>
            <a:spLocks noChangeArrowheads="1"/>
          </p:cNvSpPr>
          <p:nvPr/>
        </p:nvSpPr>
        <p:spPr bwMode="auto">
          <a:xfrm>
            <a:off x="2892784" y="3908484"/>
            <a:ext cx="1800225" cy="504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lang="zh-CN" altLang="en-US" sz="2400" b="1">
                <a:solidFill>
                  <a:srgbClr val="000099"/>
                </a:solidFill>
                <a:latin typeface="宋体" panose="02010600030101010101" pitchFamily="2" charset="-122"/>
              </a:rPr>
              <a:t>八股取士</a:t>
            </a:r>
            <a:endParaRPr lang="zh-CN" altLang="zh-CN" sz="2400" b="1">
              <a:solidFill>
                <a:srgbClr val="000099"/>
              </a:solidFill>
              <a:latin typeface="宋体" panose="02010600030101010101" pitchFamily="2" charset="-122"/>
            </a:endParaRPr>
          </a:p>
        </p:txBody>
      </p:sp>
      <p:sp>
        <p:nvSpPr>
          <p:cNvPr id="10" name="Rectangle 22"/>
          <p:cNvSpPr>
            <a:spLocks noChangeArrowheads="1"/>
          </p:cNvSpPr>
          <p:nvPr/>
        </p:nvSpPr>
        <p:spPr bwMode="auto">
          <a:xfrm>
            <a:off x="2965809" y="3332222"/>
            <a:ext cx="1295400" cy="5349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lang="zh-CN" altLang="en-US" sz="2400" b="1">
                <a:solidFill>
                  <a:srgbClr val="000099"/>
                </a:solidFill>
              </a:rPr>
              <a:t>科举制</a:t>
            </a:r>
            <a:endParaRPr lang="zh-CN" altLang="zh-CN" sz="2400" b="1">
              <a:solidFill>
                <a:srgbClr val="000099"/>
              </a:solidFill>
            </a:endParaRPr>
          </a:p>
        </p:txBody>
      </p:sp>
      <p:sp>
        <p:nvSpPr>
          <p:cNvPr id="11" name="Rectangle 24"/>
          <p:cNvSpPr>
            <a:spLocks noChangeArrowheads="1"/>
          </p:cNvSpPr>
          <p:nvPr/>
        </p:nvSpPr>
        <p:spPr bwMode="auto">
          <a:xfrm>
            <a:off x="2784834" y="2827397"/>
            <a:ext cx="2087562" cy="820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lang="zh-CN" altLang="en-US" sz="2400" b="1">
                <a:solidFill>
                  <a:srgbClr val="000099"/>
                </a:solidFill>
              </a:rPr>
              <a:t>九品中正制</a:t>
            </a:r>
            <a:endParaRPr lang="zh-CN" altLang="zh-CN" sz="2400" b="1">
              <a:solidFill>
                <a:srgbClr val="000099"/>
              </a:solidFill>
            </a:endParaRPr>
          </a:p>
        </p:txBody>
      </p:sp>
      <p:sp>
        <p:nvSpPr>
          <p:cNvPr id="13" name="Rectangle 26"/>
          <p:cNvSpPr>
            <a:spLocks noChangeArrowheads="1"/>
          </p:cNvSpPr>
          <p:nvPr/>
        </p:nvSpPr>
        <p:spPr bwMode="auto">
          <a:xfrm>
            <a:off x="2892784" y="2252722"/>
            <a:ext cx="2016125" cy="433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lang="zh-CN" altLang="en-US" sz="2400" b="1">
                <a:solidFill>
                  <a:srgbClr val="000099"/>
                </a:solidFill>
              </a:rPr>
              <a:t>察举征辟制</a:t>
            </a:r>
            <a:endParaRPr lang="zh-CN" altLang="zh-CN" sz="2400" b="1">
              <a:solidFill>
                <a:srgbClr val="000099"/>
              </a:solidFill>
            </a:endParaRPr>
          </a:p>
        </p:txBody>
      </p:sp>
      <p:sp>
        <p:nvSpPr>
          <p:cNvPr id="14" name="Rectangle 28"/>
          <p:cNvSpPr>
            <a:spLocks noChangeArrowheads="1"/>
          </p:cNvSpPr>
          <p:nvPr/>
        </p:nvSpPr>
        <p:spPr bwMode="auto">
          <a:xfrm>
            <a:off x="3037246" y="1676459"/>
            <a:ext cx="1728788" cy="43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lang="zh-CN" altLang="en-US" sz="2400" b="1">
                <a:solidFill>
                  <a:srgbClr val="000099"/>
                </a:solidFill>
              </a:rPr>
              <a:t>军功爵制</a:t>
            </a:r>
            <a:endParaRPr lang="zh-CN" altLang="en-US" sz="2400" b="1">
              <a:solidFill>
                <a:srgbClr val="000099"/>
              </a:solidFill>
            </a:endParaRPr>
          </a:p>
        </p:txBody>
      </p:sp>
      <p:graphicFrame>
        <p:nvGraphicFramePr>
          <p:cNvPr id="15" name="Group 164"/>
          <p:cNvGraphicFramePr>
            <a:graphicFrameLocks noGrp="1"/>
          </p:cNvGraphicFramePr>
          <p:nvPr>
            <p:ph/>
          </p:nvPr>
        </p:nvGraphicFramePr>
        <p:xfrm>
          <a:off x="516296" y="596959"/>
          <a:ext cx="6480175" cy="3825494"/>
        </p:xfrm>
        <a:graphic>
          <a:graphicData uri="http://schemas.openxmlformats.org/drawingml/2006/table">
            <a:tbl>
              <a:tblPr/>
              <a:tblGrid>
                <a:gridCol w="2089150"/>
                <a:gridCol w="2232025"/>
                <a:gridCol w="2159000"/>
              </a:tblGrid>
              <a:tr h="430213">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朝  代</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制  度</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标  准</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西周</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9750">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战国、秦、汉初</a:t>
                      </a:r>
                      <a:endParaRPr kumimoji="0" lang="zh-CN" altLang="en-US" sz="20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endParaRPr kumimoji="0" lang="en-US"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9588">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汉武帝</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endParaRPr kumimoji="0" lang="en-US"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0063">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东汉末、</a:t>
                      </a:r>
                      <a:endParaRPr kumimoji="0" lang="zh-CN" altLang="en-US"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魏晋南北朝</a:t>
                      </a:r>
                      <a:endParaRPr kumimoji="0" lang="zh-CN" altLang="en-US"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隋唐</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1175">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明清</a:t>
                      </a: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7" name="Rectangle 147"/>
          <p:cNvSpPr>
            <a:spLocks noChangeArrowheads="1"/>
          </p:cNvSpPr>
          <p:nvPr/>
        </p:nvSpPr>
        <p:spPr bwMode="auto">
          <a:xfrm>
            <a:off x="4981934" y="1100197"/>
            <a:ext cx="1152525" cy="611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kumimoji="1" lang="zh-CN" altLang="en-US" b="1">
                <a:solidFill>
                  <a:srgbClr val="FF0000"/>
                </a:solidFill>
              </a:rPr>
              <a:t>血缘</a:t>
            </a:r>
            <a:endParaRPr kumimoji="1" lang="zh-CN" altLang="en-US" b="1">
              <a:solidFill>
                <a:srgbClr val="FF0000"/>
              </a:solidFill>
            </a:endParaRPr>
          </a:p>
        </p:txBody>
      </p:sp>
      <p:sp>
        <p:nvSpPr>
          <p:cNvPr id="18" name="Rectangle 148"/>
          <p:cNvSpPr>
            <a:spLocks noChangeArrowheads="1"/>
          </p:cNvSpPr>
          <p:nvPr/>
        </p:nvSpPr>
        <p:spPr bwMode="auto">
          <a:xfrm>
            <a:off x="3108684" y="1171634"/>
            <a:ext cx="1655762" cy="360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lang="zh-CN" altLang="en-US" sz="2400" b="1">
                <a:solidFill>
                  <a:srgbClr val="000099"/>
                </a:solidFill>
              </a:rPr>
              <a:t>世卿世禄</a:t>
            </a:r>
            <a:endParaRPr lang="zh-CN" altLang="en-US" sz="2400" b="1">
              <a:solidFill>
                <a:srgbClr val="000099"/>
              </a:solidFill>
            </a:endParaRPr>
          </a:p>
        </p:txBody>
      </p:sp>
      <p:sp>
        <p:nvSpPr>
          <p:cNvPr id="19" name="Rectangle 17"/>
          <p:cNvSpPr>
            <a:spLocks noChangeArrowheads="1"/>
          </p:cNvSpPr>
          <p:nvPr/>
        </p:nvSpPr>
        <p:spPr bwMode="auto">
          <a:xfrm>
            <a:off x="5053371" y="1690798"/>
            <a:ext cx="1368425" cy="43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Arial" panose="020b0604020202020204" pitchFamily="34" charset="0"/>
                <a:ea typeface="宋体" panose="02010600030101010101" pitchFamily="2" charset="-122"/>
              </a:defRPr>
            </a:lvl1pPr>
            <a:lvl2pPr>
              <a:spcBef>
                <a:spcPct val="20000"/>
              </a:spcBef>
              <a:buChar char="–"/>
              <a:defRPr sz="2400">
                <a:solidFill>
                  <a:schemeClr val="tx1"/>
                </a:solidFill>
                <a:latin typeface="Arial" panose="020b0604020202020204" pitchFamily="34" charset="0"/>
                <a:ea typeface="宋体" panose="02010600030101010101" pitchFamily="2" charset="-122"/>
              </a:defRPr>
            </a:lvl2pPr>
            <a:lvl3pPr>
              <a:spcBef>
                <a:spcPct val="20000"/>
              </a:spcBef>
              <a:buChar char="•"/>
              <a:defRPr sz="2000">
                <a:solidFill>
                  <a:schemeClr val="tx1"/>
                </a:solidFill>
                <a:latin typeface="Arial" panose="020b0604020202020204" pitchFamily="34" charset="0"/>
                <a:ea typeface="宋体" panose="02010600030101010101" pitchFamily="2" charset="-122"/>
              </a:defRPr>
            </a:lvl3pPr>
            <a:lvl4pPr>
              <a:spcBef>
                <a:spcPct val="20000"/>
              </a:spcBef>
              <a:buChar char="–"/>
              <a:defRPr>
                <a:solidFill>
                  <a:schemeClr val="tx1"/>
                </a:solidFill>
                <a:latin typeface="Arial" panose="020b0604020202020204" pitchFamily="34" charset="0"/>
                <a:ea typeface="宋体" panose="02010600030101010101" pitchFamily="2" charset="-122"/>
              </a:defRPr>
            </a:lvl4pPr>
            <a:lvl5pPr>
              <a:spcBef>
                <a:spcPct val="20000"/>
              </a:spcBef>
              <a:buChar char="»"/>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har char="»"/>
              <a:defRPr>
                <a:solidFill>
                  <a:schemeClr val="tx1"/>
                </a:solidFill>
                <a:latin typeface="Arial" panose="020b0604020202020204" pitchFamily="34" charset="0"/>
                <a:ea typeface="宋体" panose="02010600030101010101" pitchFamily="2" charset="-122"/>
              </a:defRPr>
            </a:lvl9pPr>
          </a:lstStyle>
          <a:p>
            <a:pPr>
              <a:buFontTx/>
              <a:buNone/>
            </a:pPr>
            <a:r>
              <a:rPr kumimoji="1" lang="zh-CN" altLang="en-US" sz="2400" b="1">
                <a:solidFill>
                  <a:srgbClr val="FF0000"/>
                </a:solidFill>
              </a:rPr>
              <a:t>军功</a:t>
            </a:r>
            <a:endParaRPr kumimoji="1" lang="zh-CN" altLang="en-US" sz="2400" b="1">
              <a:solidFill>
                <a:srgbClr val="FF0000"/>
              </a:solidFill>
            </a:endParaRPr>
          </a:p>
        </p:txBody>
      </p:sp>
      <p:sp>
        <p:nvSpPr>
          <p:cNvPr id="2" name="矩形 1"/>
          <p:cNvSpPr/>
          <p:nvPr/>
        </p:nvSpPr>
        <p:spPr>
          <a:xfrm>
            <a:off x="7216084" y="748703"/>
            <a:ext cx="4529650" cy="3416320"/>
          </a:xfrm>
          <a:prstGeom prst="rect">
            <a:avLst/>
          </a:prstGeom>
        </p:spPr>
        <p:txBody>
          <a:bodyPr wrap="square">
            <a:spAutoFit/>
          </a:bodyPr>
          <a:lstStyle/>
          <a:p>
            <a:r>
              <a:rPr lang="zh-CN" altLang="en-US" sz="3600" b="1" kern="100" smtClean="0">
                <a:ea typeface="宋体" panose="02010600030101010101" pitchFamily="2" charset="-122"/>
                <a:cs typeface="Times New Roman" panose="02020603050405020304" pitchFamily="18" charset="0"/>
              </a:rPr>
              <a:t>思考：</a:t>
            </a:r>
            <a:r>
              <a:rPr lang="zh-CN" altLang="zh-CN" sz="3600" b="1" kern="100" smtClean="0">
                <a:solidFill>
                  <a:srgbClr val="0033CC"/>
                </a:solidFill>
                <a:ea typeface="宋体" panose="02010600030101010101" pitchFamily="2" charset="-122"/>
                <a:cs typeface="Times New Roman" panose="02020603050405020304" pitchFamily="18" charset="0"/>
              </a:rPr>
              <a:t>从</a:t>
            </a:r>
            <a:r>
              <a:rPr lang="zh-CN" altLang="zh-CN" sz="3600" b="1" kern="100">
                <a:solidFill>
                  <a:srgbClr val="0033CC"/>
                </a:solidFill>
                <a:ea typeface="宋体" panose="02010600030101010101" pitchFamily="2" charset="-122"/>
                <a:cs typeface="Times New Roman" panose="02020603050405020304" pitchFamily="18" charset="0"/>
              </a:rPr>
              <a:t>世卿世禄、九品中正制到科举制，古代选官制度的变</a:t>
            </a:r>
            <a:r>
              <a:rPr lang="zh-CN" altLang="zh-CN" sz="3600" b="1" kern="100" smtClean="0">
                <a:solidFill>
                  <a:srgbClr val="0033CC"/>
                </a:solidFill>
                <a:ea typeface="宋体" panose="02010600030101010101" pitchFamily="2" charset="-122"/>
                <a:cs typeface="Times New Roman" panose="02020603050405020304" pitchFamily="18" charset="0"/>
              </a:rPr>
              <a:t>化</a:t>
            </a:r>
            <a:r>
              <a:rPr lang="zh-CN" altLang="en-US" sz="3600" b="1" kern="100" smtClean="0">
                <a:solidFill>
                  <a:srgbClr val="0033CC"/>
                </a:solidFill>
                <a:ea typeface="宋体" panose="02010600030101010101" pitchFamily="2" charset="-122"/>
                <a:cs typeface="Times New Roman" panose="02020603050405020304" pitchFamily="18" charset="0"/>
              </a:rPr>
              <a:t>趋势？</a:t>
            </a:r>
            <a:endParaRPr lang="en-US" altLang="zh-CN" sz="3600" b="1" kern="100" smtClean="0">
              <a:solidFill>
                <a:srgbClr val="0033CC"/>
              </a:solidFill>
              <a:ea typeface="宋体" panose="02010600030101010101" pitchFamily="2" charset="-122"/>
              <a:cs typeface="Times New Roman" panose="02020603050405020304" pitchFamily="18" charset="0"/>
            </a:endParaRPr>
          </a:p>
          <a:p>
            <a:r>
              <a:rPr lang="zh-CN" altLang="en-US" sz="3600" b="1" kern="100" smtClean="0">
                <a:solidFill>
                  <a:srgbClr val="FF0000"/>
                </a:solidFill>
                <a:ea typeface="宋体" panose="02010600030101010101" pitchFamily="2" charset="-122"/>
                <a:cs typeface="Times New Roman" panose="02020603050405020304" pitchFamily="18" charset="0"/>
              </a:rPr>
              <a:t>（角度：选官标准、范围、形式、特点）</a:t>
            </a:r>
            <a:endParaRPr lang="zh-CN" altLang="en-US" sz="3600">
              <a:solidFill>
                <a:srgbClr val="FF0000"/>
              </a:solidFill>
            </a:endParaRPr>
          </a:p>
        </p:txBody>
      </p:sp>
      <p:sp>
        <p:nvSpPr>
          <p:cNvPr id="3" name="矩形 2"/>
          <p:cNvSpPr/>
          <p:nvPr/>
        </p:nvSpPr>
        <p:spPr>
          <a:xfrm>
            <a:off x="1611237" y="4487746"/>
            <a:ext cx="8900394" cy="2062103"/>
          </a:xfrm>
          <a:prstGeom prst="rect">
            <a:avLst/>
          </a:prstGeom>
        </p:spPr>
        <p:txBody>
          <a:bodyPr wrap="square">
            <a:spAutoFit/>
          </a:bodyPr>
          <a:lstStyle/>
          <a:p>
            <a:pPr algn="just">
              <a:spcAft>
                <a:spcPct val="0"/>
              </a:spcAft>
            </a:pPr>
            <a:r>
              <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①选官标准：</a:t>
            </a:r>
            <a:r>
              <a:rPr lang="zh-CN" altLang="zh-CN" sz="32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从血缘、门第到考试成绩</a:t>
            </a:r>
            <a:r>
              <a:rPr lang="zh-CN" altLang="zh-CN" sz="32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32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spcAft>
                <a:spcPct val="0"/>
              </a:spcAft>
            </a:pPr>
            <a:r>
              <a:rPr lang="zh-CN" altLang="zh-CN" sz="32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②</a:t>
            </a:r>
            <a:r>
              <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选官范围：</a:t>
            </a:r>
            <a:r>
              <a:rPr lang="zh-CN" altLang="zh-CN" sz="32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不断扩大。 </a:t>
            </a:r>
            <a:endParaRPr lang="en-US" altLang="zh-CN" sz="32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spcAft>
                <a:spcPct val="0"/>
              </a:spcAft>
            </a:pPr>
            <a:r>
              <a:rPr lang="zh-CN" altLang="zh-CN" sz="32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③</a:t>
            </a:r>
            <a:r>
              <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选官形式：</a:t>
            </a:r>
            <a:r>
              <a:rPr lang="zh-CN" altLang="zh-CN" sz="32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由世袭、推举到考试。 </a:t>
            </a:r>
            <a:endParaRPr lang="en-US" altLang="zh-CN" sz="32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spcAft>
                <a:spcPct val="0"/>
              </a:spcAft>
            </a:pPr>
            <a:r>
              <a:rPr lang="zh-CN" altLang="zh-CN" sz="32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④</a:t>
            </a:r>
            <a:r>
              <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选官特点</a:t>
            </a:r>
            <a:r>
              <a:rPr lang="zh-CN" altLang="zh-CN" sz="32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：由封闭垄断到公平开放。</a:t>
            </a:r>
            <a:endParaRPr lang="zh-CN" altLang="zh-CN" sz="3200" b="1" kern="100">
              <a:solidFill>
                <a:srgbClr val="FF0000"/>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6" name="文本框 15"/>
          <p:cNvSpPr txBox="1"/>
          <p:nvPr/>
        </p:nvSpPr>
        <p:spPr>
          <a:xfrm>
            <a:off x="315076" y="587175"/>
            <a:ext cx="6066084" cy="584775"/>
          </a:xfrm>
          <a:prstGeom prst="rect">
            <a:avLst/>
          </a:prstGeom>
          <a:noFill/>
        </p:spPr>
        <p:txBody>
          <a:bodyPr wrap="none" rtlCol="0">
            <a:spAutoFit/>
          </a:bodyPr>
          <a:lstStyle/>
          <a:p>
            <a:r>
              <a:rPr lang="zh-CN" altLang="en-US" sz="3200" b="1" smtClean="0"/>
              <a:t>二、秦汉至明清时期官员的管理</a:t>
            </a:r>
            <a:r>
              <a:rPr lang="en-US" altLang="zh-CN" sz="3200" b="1" smtClean="0"/>
              <a:t>:</a:t>
            </a:r>
            <a:endParaRPr lang="en-US" altLang="zh-CN" sz="3200" b="1" smtClean="0"/>
          </a:p>
        </p:txBody>
      </p:sp>
      <p:sp>
        <p:nvSpPr>
          <p:cNvPr id="2" name="矩形 1"/>
          <p:cNvSpPr/>
          <p:nvPr/>
        </p:nvSpPr>
        <p:spPr>
          <a:xfrm>
            <a:off x="315076" y="1277262"/>
            <a:ext cx="4603824" cy="4401205"/>
          </a:xfrm>
          <a:prstGeom prst="rect">
            <a:avLst/>
          </a:prstGeom>
        </p:spPr>
        <p:txBody>
          <a:bodyPr wrap="none">
            <a:spAutoFit/>
          </a:bodyPr>
          <a:lstStyle/>
          <a:p>
            <a:pPr indent="267970"/>
            <a:r>
              <a:rPr lang="en-US" altLang="zh-CN" sz="2800" b="1" kern="0">
                <a:solidFill>
                  <a:srgbClr val="000000"/>
                </a:solidFill>
                <a:latin typeface="宋体" panose="02010600030101010101" pitchFamily="2" charset="-122"/>
                <a:ea typeface="宋体" panose="02010600030101010101" pitchFamily="2" charset="-122"/>
                <a:cs typeface="Iowan Old Style"/>
              </a:rPr>
              <a:t>1</a:t>
            </a:r>
            <a:r>
              <a:rPr lang="zh-CN" altLang="zh-CN" sz="2800" b="1" kern="0">
                <a:solidFill>
                  <a:srgbClr val="000000"/>
                </a:solidFill>
                <a:latin typeface="Calibri" panose="020f0502020204030204" pitchFamily="34" charset="0"/>
                <a:ea typeface="宋体" panose="02010600030101010101" pitchFamily="2" charset="-122"/>
                <a:cs typeface="Iowan Old Style"/>
              </a:rPr>
              <a:t>、秦汉三国两晋南北朝</a:t>
            </a:r>
            <a:r>
              <a:rPr lang="zh-CN" altLang="zh-CN" sz="2800" b="1" kern="0" smtClean="0">
                <a:solidFill>
                  <a:srgbClr val="000000"/>
                </a:solidFill>
                <a:latin typeface="Calibri" panose="020f0502020204030204" pitchFamily="34" charset="0"/>
                <a:ea typeface="宋体" panose="02010600030101010101" pitchFamily="2" charset="-122"/>
                <a:cs typeface="Iowan Old Style"/>
              </a:rPr>
              <a:t>：</a:t>
            </a:r>
            <a:endParaRPr lang="en-US" altLang="zh-CN" sz="2800" b="1" kern="0" smtClean="0">
              <a:solidFill>
                <a:srgbClr val="000000"/>
              </a:solidFill>
              <a:latin typeface="Calibri" panose="020f0502020204030204" pitchFamily="34" charset="0"/>
              <a:ea typeface="宋体" panose="02010600030101010101" pitchFamily="2" charset="-122"/>
              <a:cs typeface="Iowan Old Style"/>
            </a:endParaRPr>
          </a:p>
          <a:p>
            <a:pPr indent="267970"/>
            <a:endParaRPr lang="en-US" altLang="zh-CN" sz="2800" b="1" kern="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28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en-US" altLang="zh-CN" sz="28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28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、隋唐时期：</a:t>
            </a:r>
            <a:endParaRPr lang="en-US" altLang="zh-CN" sz="28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2800" b="1" ker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2800" b="1" ker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en-US" altLang="zh-CN" sz="28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3</a:t>
            </a:r>
            <a:r>
              <a:rPr lang="zh-CN" altLang="en-US" sz="28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、两宋时期：</a:t>
            </a:r>
            <a:endParaRPr lang="en-US" altLang="zh-CN" sz="28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2800" b="1" kern="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28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en-US" altLang="zh-CN" sz="2800" b="1" kern="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rPr>
              <a:t>4</a:t>
            </a:r>
            <a:r>
              <a:rPr lang="zh-CN" altLang="en-US" sz="2800" b="1" kern="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rPr>
              <a:t>、明清时期：</a:t>
            </a:r>
            <a:endParaRPr lang="zh-CN" altLang="zh-CN" sz="28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6" name="文本框 15"/>
          <p:cNvSpPr txBox="1"/>
          <p:nvPr/>
        </p:nvSpPr>
        <p:spPr>
          <a:xfrm>
            <a:off x="315076" y="587175"/>
            <a:ext cx="6066084" cy="584775"/>
          </a:xfrm>
          <a:prstGeom prst="rect">
            <a:avLst/>
          </a:prstGeom>
          <a:noFill/>
        </p:spPr>
        <p:txBody>
          <a:bodyPr wrap="none" rtlCol="0">
            <a:spAutoFit/>
          </a:bodyPr>
          <a:lstStyle/>
          <a:p>
            <a:r>
              <a:rPr lang="zh-CN" altLang="en-US" sz="3200" b="1" smtClean="0"/>
              <a:t>二、秦汉至明清时期官员的管理</a:t>
            </a:r>
            <a:r>
              <a:rPr lang="en-US" altLang="zh-CN" sz="3200" b="1" smtClean="0"/>
              <a:t>:</a:t>
            </a:r>
            <a:endParaRPr lang="en-US" altLang="zh-CN" sz="3200" b="1" smtClean="0"/>
          </a:p>
        </p:txBody>
      </p:sp>
      <p:sp>
        <p:nvSpPr>
          <p:cNvPr id="4" name="文本框 2"/>
          <p:cNvSpPr txBox="1">
            <a:spLocks noChangeArrowheads="1"/>
          </p:cNvSpPr>
          <p:nvPr/>
        </p:nvSpPr>
        <p:spPr bwMode="auto">
          <a:xfrm>
            <a:off x="773082" y="1777515"/>
            <a:ext cx="10385783" cy="2431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b="1" smtClean="0">
                <a:latin typeface="黑体" panose="02010609060101010101" pitchFamily="49" charset="-122"/>
                <a:ea typeface="黑体" panose="02010609060101010101" pitchFamily="49" charset="-122"/>
              </a:rPr>
              <a:t>（</a:t>
            </a:r>
            <a:r>
              <a:rPr lang="en-US" altLang="zh-CN" sz="3200" b="1" smtClean="0">
                <a:latin typeface="黑体" panose="02010609060101010101" pitchFamily="49" charset="-122"/>
                <a:ea typeface="黑体" panose="02010609060101010101" pitchFamily="49" charset="-122"/>
              </a:rPr>
              <a:t>1</a:t>
            </a:r>
            <a:r>
              <a:rPr lang="zh-CN" altLang="en-US" sz="3200" b="1" smtClean="0">
                <a:latin typeface="黑体" panose="02010609060101010101" pitchFamily="49" charset="-122"/>
                <a:ea typeface="黑体" panose="02010609060101010101" pitchFamily="49" charset="-122"/>
              </a:rPr>
              <a:t>）官</a:t>
            </a:r>
            <a:r>
              <a:rPr lang="zh-CN" altLang="en-US" sz="3200" b="1">
                <a:latin typeface="黑体" panose="02010609060101010101" pitchFamily="49" charset="-122"/>
                <a:ea typeface="黑体" panose="02010609060101010101" pitchFamily="49" charset="-122"/>
              </a:rPr>
              <a:t>员考核办法——</a:t>
            </a:r>
            <a:r>
              <a:rPr lang="zh-CN" altLang="en-US" sz="3200" b="1">
                <a:solidFill>
                  <a:srgbClr val="0000CC"/>
                </a:solidFill>
                <a:latin typeface="黑体" panose="02010609060101010101" pitchFamily="49" charset="-122"/>
                <a:ea typeface="黑体" panose="02010609060101010101" pitchFamily="49" charset="-122"/>
              </a:rPr>
              <a:t>上计</a:t>
            </a:r>
            <a:r>
              <a:rPr lang="zh-CN" altLang="en-US" sz="3200" b="1" smtClean="0">
                <a:solidFill>
                  <a:srgbClr val="0000CC"/>
                </a:solidFill>
                <a:latin typeface="黑体" panose="02010609060101010101" pitchFamily="49" charset="-122"/>
                <a:ea typeface="黑体" panose="02010609060101010101" pitchFamily="49" charset="-122"/>
              </a:rPr>
              <a:t>制</a:t>
            </a:r>
            <a:r>
              <a:rPr lang="zh-CN" altLang="en-US" sz="3200" b="1" smtClean="0">
                <a:latin typeface="黑体" panose="02010609060101010101" pitchFamily="49" charset="-122"/>
                <a:ea typeface="黑体" panose="02010609060101010101" pitchFamily="49" charset="-122"/>
              </a:rPr>
              <a:t> </a:t>
            </a:r>
            <a:endParaRPr lang="zh-CN" altLang="en-US" sz="3200" b="1">
              <a:latin typeface="黑体" panose="02010609060101010101" pitchFamily="49" charset="-122"/>
              <a:ea typeface="黑体" panose="02010609060101010101" pitchFamily="49" charset="-122"/>
            </a:endParaRPr>
          </a:p>
          <a:p>
            <a:r>
              <a:rPr lang="zh-CN" altLang="en-US" sz="2400" b="1" smtClean="0">
                <a:latin typeface="宋体" panose="02010600030101010101" pitchFamily="2" charset="-122"/>
                <a:ea typeface="宋体" panose="02010600030101010101" pitchFamily="2" charset="-122"/>
              </a:rPr>
              <a:t>   ①</a:t>
            </a:r>
            <a:r>
              <a:rPr lang="zh-CN" altLang="en-US" sz="2400" b="1" smtClean="0">
                <a:latin typeface="黑体" panose="02010609060101010101" pitchFamily="49" charset="-122"/>
                <a:ea typeface="黑体" panose="02010609060101010101" pitchFamily="49" charset="-122"/>
              </a:rPr>
              <a:t>概</a:t>
            </a:r>
            <a:r>
              <a:rPr lang="zh-CN" altLang="en-US" sz="2400" b="1">
                <a:latin typeface="黑体" panose="02010609060101010101" pitchFamily="49" charset="-122"/>
                <a:ea typeface="黑体" panose="02010609060101010101" pitchFamily="49" charset="-122"/>
              </a:rPr>
              <a:t>念：</a:t>
            </a:r>
            <a:r>
              <a:rPr lang="zh-CN" altLang="en-US" sz="2400" b="1">
                <a:solidFill>
                  <a:srgbClr val="0033CC"/>
                </a:solidFill>
                <a:latin typeface="黑体" panose="02010609060101010101" pitchFamily="49" charset="-122"/>
                <a:ea typeface="黑体" panose="02010609060101010101" pitchFamily="49" charset="-122"/>
              </a:rPr>
              <a:t>每年秋冬，各县、侯国将一年来的户口垦田、钱谷入出、盗贼多少等情况汇集到郡国，由郡国汇总，上报中央，称为“上计”。</a:t>
            </a:r>
            <a:endParaRPr lang="zh-CN" altLang="en-US" sz="2400" b="1">
              <a:solidFill>
                <a:srgbClr val="0033CC"/>
              </a:solidFill>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r>
              <a:rPr lang="zh-CN" altLang="en-US" sz="2400" b="1" smtClean="0">
                <a:latin typeface="宋体" panose="02010600030101010101" pitchFamily="2" charset="-122"/>
                <a:ea typeface="宋体" panose="02010600030101010101" pitchFamily="2" charset="-122"/>
              </a:rPr>
              <a:t>②</a:t>
            </a:r>
            <a:r>
              <a:rPr lang="zh-CN" altLang="en-US" sz="2400" b="1" smtClean="0">
                <a:latin typeface="黑体" panose="02010609060101010101" pitchFamily="49" charset="-122"/>
                <a:ea typeface="黑体" panose="02010609060101010101" pitchFamily="49" charset="-122"/>
              </a:rPr>
              <a:t>考</a:t>
            </a:r>
            <a:r>
              <a:rPr lang="zh-CN" altLang="en-US" sz="2400" b="1">
                <a:latin typeface="黑体" panose="02010609060101010101" pitchFamily="49" charset="-122"/>
                <a:ea typeface="黑体" panose="02010609060101010101" pitchFamily="49" charset="-122"/>
              </a:rPr>
              <a:t>核人员:</a:t>
            </a:r>
            <a:r>
              <a:rPr lang="zh-CN" altLang="en-US" sz="2400" b="1">
                <a:solidFill>
                  <a:srgbClr val="0033CC"/>
                </a:solidFill>
                <a:latin typeface="黑体" panose="02010609060101010101" pitchFamily="49" charset="-122"/>
                <a:ea typeface="黑体" panose="02010609060101010101" pitchFamily="49" charset="-122"/>
              </a:rPr>
              <a:t>御史参与审核,防止造假。</a:t>
            </a:r>
            <a:endParaRPr lang="zh-CN" altLang="en-US" sz="2400" b="1">
              <a:solidFill>
                <a:srgbClr val="0033CC"/>
              </a:solidFill>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r>
              <a:rPr lang="zh-CN" altLang="en-US" sz="2400" b="1" smtClean="0">
                <a:latin typeface="宋体" panose="02010600030101010101" pitchFamily="2" charset="-122"/>
                <a:ea typeface="宋体" panose="02010600030101010101" pitchFamily="2" charset="-122"/>
              </a:rPr>
              <a:t>③</a:t>
            </a:r>
            <a:r>
              <a:rPr lang="zh-CN" altLang="en-US" sz="2400" b="1" smtClean="0">
                <a:latin typeface="黑体" panose="02010609060101010101" pitchFamily="49" charset="-122"/>
                <a:ea typeface="黑体" panose="02010609060101010101" pitchFamily="49" charset="-122"/>
              </a:rPr>
              <a:t>影</a:t>
            </a:r>
            <a:r>
              <a:rPr lang="zh-CN" altLang="en-US" sz="2400" b="1">
                <a:latin typeface="黑体" panose="02010609060101010101" pitchFamily="49" charset="-122"/>
                <a:ea typeface="黑体" panose="02010609060101010101" pitchFamily="49" charset="-122"/>
              </a:rPr>
              <a:t>响:</a:t>
            </a:r>
            <a:r>
              <a:rPr lang="zh-CN" altLang="en-US" sz="2400" b="1">
                <a:solidFill>
                  <a:srgbClr val="0033CC"/>
                </a:solidFill>
                <a:latin typeface="黑体" panose="02010609060101010101" pitchFamily="49" charset="-122"/>
                <a:ea typeface="黑体" panose="02010609060101010101" pitchFamily="49" charset="-122"/>
              </a:rPr>
              <a:t>上计考核的结果是官员赏罚的依据</a:t>
            </a:r>
            <a:r>
              <a:rPr lang="zh-CN" altLang="en-US" sz="2400" b="1" smtClean="0">
                <a:solidFill>
                  <a:srgbClr val="0033CC"/>
                </a:solidFill>
                <a:latin typeface="黑体" panose="02010609060101010101" pitchFamily="49" charset="-122"/>
                <a:ea typeface="黑体" panose="02010609060101010101" pitchFamily="49" charset="-122"/>
              </a:rPr>
              <a:t>。</a:t>
            </a:r>
            <a:endParaRPr lang="en-US" altLang="zh-CN" sz="2400" b="1" smtClean="0">
              <a:solidFill>
                <a:srgbClr val="0033CC"/>
              </a:solidFill>
              <a:latin typeface="黑体" panose="02010609060101010101" pitchFamily="49" charset="-122"/>
              <a:ea typeface="黑体" panose="02010609060101010101" pitchFamily="49" charset="-122"/>
            </a:endParaRPr>
          </a:p>
          <a:p>
            <a:r>
              <a:rPr lang="en-US" altLang="zh-CN" sz="2400" b="1">
                <a:solidFill>
                  <a:srgbClr val="0033CC"/>
                </a:solidFill>
                <a:latin typeface="黑体" panose="02010609060101010101" pitchFamily="49" charset="-122"/>
                <a:ea typeface="黑体" panose="02010609060101010101" pitchFamily="49" charset="-122"/>
              </a:rPr>
              <a:t> </a:t>
            </a:r>
            <a:r>
              <a:rPr lang="en-US" altLang="zh-CN" sz="2400" b="1" smtClean="0">
                <a:solidFill>
                  <a:srgbClr val="0033CC"/>
                </a:solidFill>
                <a:latin typeface="黑体" panose="02010609060101010101" pitchFamily="49" charset="-122"/>
                <a:ea typeface="黑体" panose="02010609060101010101" pitchFamily="49" charset="-122"/>
              </a:rPr>
              <a:t>  </a:t>
            </a:r>
            <a:r>
              <a:rPr lang="en-US" altLang="zh-CN" sz="2400" b="1" smtClean="0">
                <a:latin typeface="宋体" panose="02010600030101010101" pitchFamily="2" charset="-122"/>
                <a:ea typeface="宋体" panose="02010600030101010101" pitchFamily="2" charset="-122"/>
              </a:rPr>
              <a:t>④</a:t>
            </a:r>
            <a:r>
              <a:rPr lang="zh-CN" altLang="en-US" sz="2400" b="1" smtClean="0">
                <a:latin typeface="黑体" panose="02010609060101010101" pitchFamily="49" charset="-122"/>
                <a:ea typeface="黑体" panose="02010609060101010101" pitchFamily="49" charset="-122"/>
              </a:rPr>
              <a:t>魏</a:t>
            </a:r>
            <a:r>
              <a:rPr lang="zh-CN" altLang="en-US" sz="2400" b="1">
                <a:latin typeface="黑体" panose="02010609060101010101" pitchFamily="49" charset="-122"/>
                <a:ea typeface="黑体" panose="02010609060101010101" pitchFamily="49" charset="-122"/>
              </a:rPr>
              <a:t>晋南北</a:t>
            </a:r>
            <a:r>
              <a:rPr lang="zh-CN" altLang="en-US" sz="2400" b="1" smtClean="0">
                <a:latin typeface="黑体" panose="02010609060101010101" pitchFamily="49" charset="-122"/>
                <a:ea typeface="黑体" panose="02010609060101010101" pitchFamily="49" charset="-122"/>
              </a:rPr>
              <a:t>朝时期</a:t>
            </a:r>
            <a:r>
              <a:rPr lang="zh-CN" altLang="en-US" sz="2400" b="1" smtClean="0">
                <a:solidFill>
                  <a:srgbClr val="0033CC"/>
                </a:solidFill>
                <a:latin typeface="黑体" panose="02010609060101010101" pitchFamily="49" charset="-122"/>
                <a:ea typeface="黑体" panose="02010609060101010101" pitchFamily="49" charset="-122"/>
              </a:rPr>
              <a:t>：因</a:t>
            </a:r>
            <a:r>
              <a:rPr lang="zh-CN" altLang="en-US" sz="2400" b="1">
                <a:solidFill>
                  <a:srgbClr val="0033CC"/>
                </a:solidFill>
                <a:latin typeface="黑体" panose="02010609060101010101" pitchFamily="49" charset="-122"/>
                <a:ea typeface="黑体" panose="02010609060101010101" pitchFamily="49" charset="-122"/>
              </a:rPr>
              <a:t>门阀士族势力强大,战乱频仍,考核大都流于形式。</a:t>
            </a:r>
            <a:endParaRPr lang="zh-CN" altLang="en-US" sz="2400" b="1">
              <a:solidFill>
                <a:srgbClr val="0033CC"/>
              </a:solidFill>
              <a:latin typeface="黑体" panose="02010609060101010101" pitchFamily="49" charset="-122"/>
              <a:ea typeface="黑体" panose="02010609060101010101" pitchFamily="49" charset="-122"/>
            </a:endParaRPr>
          </a:p>
        </p:txBody>
      </p:sp>
      <p:sp>
        <p:nvSpPr>
          <p:cNvPr id="5" name="文本框 3"/>
          <p:cNvSpPr txBox="1">
            <a:spLocks noChangeArrowheads="1"/>
          </p:cNvSpPr>
          <p:nvPr/>
        </p:nvSpPr>
        <p:spPr bwMode="auto">
          <a:xfrm>
            <a:off x="773082" y="4350438"/>
            <a:ext cx="1038578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b="1" smtClean="0">
                <a:latin typeface="黑体" panose="02010609060101010101" pitchFamily="49" charset="-122"/>
                <a:ea typeface="黑体" panose="02010609060101010101" pitchFamily="49" charset="-122"/>
              </a:rPr>
              <a:t>（</a:t>
            </a:r>
            <a:r>
              <a:rPr lang="en-US" altLang="zh-CN" sz="3200" b="1" smtClean="0">
                <a:latin typeface="黑体" panose="02010609060101010101" pitchFamily="49" charset="-122"/>
                <a:ea typeface="黑体" panose="02010609060101010101" pitchFamily="49" charset="-122"/>
              </a:rPr>
              <a:t>2</a:t>
            </a:r>
            <a:r>
              <a:rPr lang="zh-CN" altLang="en-US" sz="3200" b="1" smtClean="0">
                <a:latin typeface="黑体" panose="02010609060101010101" pitchFamily="49" charset="-122"/>
                <a:ea typeface="黑体" panose="02010609060101010101" pitchFamily="49" charset="-122"/>
              </a:rPr>
              <a:t>）监</a:t>
            </a:r>
            <a:r>
              <a:rPr lang="zh-CN" altLang="en-US" sz="3200" b="1">
                <a:latin typeface="黑体" panose="02010609060101010101" pitchFamily="49" charset="-122"/>
                <a:ea typeface="黑体" panose="02010609060101010101" pitchFamily="49" charset="-122"/>
              </a:rPr>
              <a:t>察官</a:t>
            </a:r>
            <a:r>
              <a:rPr lang="zh-CN" altLang="en-US" sz="3200" b="1" smtClean="0">
                <a:latin typeface="黑体" panose="02010609060101010101" pitchFamily="49" charset="-122"/>
                <a:ea typeface="黑体" panose="02010609060101010101" pitchFamily="49" charset="-122"/>
              </a:rPr>
              <a:t>员</a:t>
            </a:r>
            <a:r>
              <a:rPr lang="en-US" altLang="zh-CN" sz="3200" b="1">
                <a:latin typeface="黑体" panose="02010609060101010101" pitchFamily="49" charset="-122"/>
                <a:ea typeface="黑体" panose="02010609060101010101" pitchFamily="49" charset="-122"/>
              </a:rPr>
              <a:t>(</a:t>
            </a:r>
            <a:r>
              <a:rPr lang="zh-CN" altLang="en-US" sz="3200" b="1">
                <a:latin typeface="黑体" panose="02010609060101010101" pitchFamily="49" charset="-122"/>
                <a:ea typeface="黑体" panose="02010609060101010101" pitchFamily="49" charset="-122"/>
              </a:rPr>
              <a:t>秦汉时期</a:t>
            </a:r>
            <a:r>
              <a:rPr lang="en-US" altLang="zh-CN" sz="3200" b="1">
                <a:latin typeface="黑体" panose="02010609060101010101" pitchFamily="49" charset="-122"/>
                <a:ea typeface="黑体" panose="02010609060101010101" pitchFamily="49" charset="-122"/>
              </a:rPr>
              <a:t>)</a:t>
            </a:r>
            <a:endParaRPr lang="zh-CN" altLang="en-US" sz="3200" b="1">
              <a:latin typeface="黑体" panose="02010609060101010101" pitchFamily="49" charset="-122"/>
              <a:ea typeface="黑体" panose="02010609060101010101" pitchFamily="49" charset="-122"/>
            </a:endParaRPr>
          </a:p>
          <a:p>
            <a:r>
              <a:rPr lang="zh-CN" altLang="en-US" sz="2400" b="1" smtClean="0">
                <a:latin typeface="宋体" panose="02010600030101010101" pitchFamily="2" charset="-122"/>
                <a:ea typeface="宋体" panose="02010600030101010101" pitchFamily="2" charset="-122"/>
              </a:rPr>
              <a:t>  ①</a:t>
            </a:r>
            <a:r>
              <a:rPr lang="zh-CN" altLang="en-US" sz="2400" b="1" smtClean="0">
                <a:latin typeface="黑体" panose="02010609060101010101" pitchFamily="49" charset="-122"/>
                <a:ea typeface="黑体" panose="02010609060101010101" pitchFamily="49" charset="-122"/>
              </a:rPr>
              <a:t>御</a:t>
            </a:r>
            <a:r>
              <a:rPr lang="zh-CN" altLang="en-US" sz="2400" b="1">
                <a:latin typeface="黑体" panose="02010609060101010101" pitchFamily="49" charset="-122"/>
                <a:ea typeface="黑体" panose="02010609060101010101" pitchFamily="49" charset="-122"/>
              </a:rPr>
              <a:t>史大夫：</a:t>
            </a:r>
            <a:r>
              <a:rPr lang="zh-CN" altLang="en-US" sz="2400" b="1">
                <a:solidFill>
                  <a:srgbClr val="0033CC"/>
                </a:solidFill>
                <a:latin typeface="黑体" panose="02010609060101010101" pitchFamily="49" charset="-122"/>
                <a:ea typeface="黑体" panose="02010609060101010101" pitchFamily="49" charset="-122"/>
              </a:rPr>
              <a:t>秦汉建立以御史大夫为首的中央监察体系。</a:t>
            </a:r>
            <a:endParaRPr lang="zh-CN" altLang="en-US" sz="2400" b="1">
              <a:solidFill>
                <a:srgbClr val="0033CC"/>
              </a:solidFill>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r>
              <a:rPr lang="zh-CN" altLang="en-US" sz="2400" b="1" smtClean="0">
                <a:latin typeface="宋体" panose="02010600030101010101" pitchFamily="2" charset="-122"/>
                <a:ea typeface="宋体" panose="02010600030101010101" pitchFamily="2" charset="-122"/>
              </a:rPr>
              <a:t>②</a:t>
            </a:r>
            <a:r>
              <a:rPr lang="zh-CN" altLang="en-US" sz="2400" b="1" smtClean="0">
                <a:latin typeface="黑体" panose="02010609060101010101" pitchFamily="49" charset="-122"/>
                <a:ea typeface="黑体" panose="02010609060101010101" pitchFamily="49" charset="-122"/>
              </a:rPr>
              <a:t>刺</a:t>
            </a:r>
            <a:r>
              <a:rPr lang="zh-CN" altLang="en-US" sz="2400" b="1">
                <a:latin typeface="黑体" panose="02010609060101010101" pitchFamily="49" charset="-122"/>
                <a:ea typeface="黑体" panose="02010609060101010101" pitchFamily="49" charset="-122"/>
              </a:rPr>
              <a:t>史：</a:t>
            </a:r>
            <a:r>
              <a:rPr lang="zh-CN" altLang="en-US" sz="2400" b="1">
                <a:solidFill>
                  <a:srgbClr val="0033CC"/>
                </a:solidFill>
                <a:latin typeface="黑体" panose="02010609060101010101" pitchFamily="49" charset="-122"/>
                <a:ea typeface="黑体" panose="02010609060101010101" pitchFamily="49" charset="-122"/>
              </a:rPr>
              <a:t>汉武帝时为加强中央集权，澄清吏治，将全国划分为13个州(部),每州设刺史一人。刺史秩卑权重，代替皇帝巡行郡国，依朝廷规定的“六条”纠举强宗豪右和郡国守、相的不法行为。此后，巡视监察制度一直延续</a:t>
            </a:r>
            <a:r>
              <a:rPr lang="zh-CN" altLang="en-US" b="1">
                <a:solidFill>
                  <a:srgbClr val="0033CC"/>
                </a:solidFill>
              </a:rPr>
              <a:t>。</a:t>
            </a:r>
            <a:endParaRPr lang="zh-CN" altLang="en-US" b="1">
              <a:solidFill>
                <a:srgbClr val="0033CC"/>
              </a:solidFill>
            </a:endParaRPr>
          </a:p>
        </p:txBody>
      </p:sp>
      <p:sp>
        <p:nvSpPr>
          <p:cNvPr id="2" name="矩形 1"/>
          <p:cNvSpPr/>
          <p:nvPr/>
        </p:nvSpPr>
        <p:spPr>
          <a:xfrm>
            <a:off x="315076" y="1131184"/>
            <a:ext cx="5783635" cy="646331"/>
          </a:xfrm>
          <a:prstGeom prst="rect">
            <a:avLst/>
          </a:prstGeom>
        </p:spPr>
        <p:txBody>
          <a:bodyPr wrap="none">
            <a:spAutoFit/>
          </a:bodyPr>
          <a:lstStyle/>
          <a:p>
            <a:pPr indent="267970"/>
            <a:r>
              <a:rPr lang="en-US" altLang="zh-CN" sz="3600" b="1" kern="0">
                <a:solidFill>
                  <a:srgbClr val="000000"/>
                </a:solidFill>
                <a:latin typeface="宋体" panose="02010600030101010101" pitchFamily="2" charset="-122"/>
                <a:ea typeface="宋体" panose="02010600030101010101" pitchFamily="2" charset="-122"/>
                <a:cs typeface="Iowan Old Style"/>
              </a:rPr>
              <a:t>1</a:t>
            </a:r>
            <a:r>
              <a:rPr lang="zh-CN" altLang="zh-CN" sz="3600" b="1" kern="0">
                <a:solidFill>
                  <a:srgbClr val="000000"/>
                </a:solidFill>
                <a:latin typeface="Calibri" panose="020f0502020204030204" pitchFamily="34" charset="0"/>
                <a:ea typeface="宋体" panose="02010600030101010101" pitchFamily="2" charset="-122"/>
                <a:cs typeface="Iowan Old Style"/>
              </a:rPr>
              <a:t>、秦汉三国两晋南北朝：</a:t>
            </a:r>
            <a:endParaRPr lang="en-US" altLang="zh-CN" sz="3600" b="1" kern="0">
              <a:solidFill>
                <a:srgbClr val="000000"/>
              </a:solidFill>
              <a:latin typeface="Calibri" panose="020f0502020204030204" pitchFamily="34" charset="0"/>
              <a:ea typeface="宋体" panose="02010600030101010101" pitchFamily="2" charset="-122"/>
              <a:cs typeface="Iowan Old Style"/>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6" name="文本框 15"/>
          <p:cNvSpPr txBox="1"/>
          <p:nvPr/>
        </p:nvSpPr>
        <p:spPr>
          <a:xfrm>
            <a:off x="315076" y="587175"/>
            <a:ext cx="6066084" cy="584775"/>
          </a:xfrm>
          <a:prstGeom prst="rect">
            <a:avLst/>
          </a:prstGeom>
          <a:noFill/>
        </p:spPr>
        <p:txBody>
          <a:bodyPr wrap="none" rtlCol="0">
            <a:spAutoFit/>
          </a:bodyPr>
          <a:lstStyle/>
          <a:p>
            <a:r>
              <a:rPr lang="zh-CN" altLang="en-US" sz="3200" b="1" smtClean="0"/>
              <a:t>二、秦汉至明清时期官员的管理</a:t>
            </a:r>
            <a:r>
              <a:rPr lang="en-US" altLang="zh-CN" sz="3200" b="1" smtClean="0"/>
              <a:t>:</a:t>
            </a:r>
            <a:endParaRPr lang="en-US" altLang="zh-CN" sz="3200" b="1" smtClean="0"/>
          </a:p>
        </p:txBody>
      </p:sp>
      <p:sp>
        <p:nvSpPr>
          <p:cNvPr id="2" name="矩形 1"/>
          <p:cNvSpPr/>
          <p:nvPr/>
        </p:nvSpPr>
        <p:spPr>
          <a:xfrm>
            <a:off x="315076" y="1171950"/>
            <a:ext cx="3135474" cy="584775"/>
          </a:xfrm>
          <a:prstGeom prst="rect">
            <a:avLst/>
          </a:prstGeom>
        </p:spPr>
        <p:txBody>
          <a:bodyPr wrap="none">
            <a:spAutoFit/>
          </a:bodyPr>
          <a:lstStyle/>
          <a:p>
            <a:pPr indent="267970"/>
            <a:r>
              <a:rPr lang="en-US" altLang="zh-CN" sz="3200" b="1" kern="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3200" b="1" kern="0">
                <a:solidFill>
                  <a:srgbClr val="000000"/>
                </a:solidFill>
                <a:latin typeface="Calibri" panose="020f0502020204030204" pitchFamily="34" charset="0"/>
                <a:ea typeface="宋体" panose="02010600030101010101" pitchFamily="2" charset="-122"/>
                <a:cs typeface="Times New Roman" panose="02020603050405020304" pitchFamily="18" charset="0"/>
              </a:rPr>
              <a:t>、隋唐时期：</a:t>
            </a:r>
            <a:endParaRPr lang="en-US" altLang="zh-CN" sz="3200" b="1" ker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5" name="文本框 1"/>
          <p:cNvSpPr txBox="1">
            <a:spLocks noChangeArrowheads="1"/>
          </p:cNvSpPr>
          <p:nvPr/>
        </p:nvSpPr>
        <p:spPr bwMode="auto">
          <a:xfrm>
            <a:off x="782020" y="1756725"/>
            <a:ext cx="1010229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400" b="1" smtClean="0">
                <a:latin typeface="黑体" panose="02010609060101010101" pitchFamily="49" charset="-122"/>
                <a:ea typeface="黑体" panose="02010609060101010101" pitchFamily="49" charset="-122"/>
              </a:rPr>
              <a:t>    (</a:t>
            </a:r>
            <a:r>
              <a:rPr lang="zh-CN" altLang="en-US" sz="2400" b="1">
                <a:latin typeface="黑体" panose="02010609060101010101" pitchFamily="49" charset="-122"/>
                <a:ea typeface="黑体" panose="02010609060101010101" pitchFamily="49" charset="-122"/>
              </a:rPr>
              <a:t>1)</a:t>
            </a:r>
            <a:r>
              <a:rPr lang="zh-CN" altLang="en-US" sz="2400" b="1" smtClean="0">
                <a:latin typeface="黑体" panose="02010609060101010101" pitchFamily="49" charset="-122"/>
                <a:ea typeface="黑体" panose="02010609060101010101" pitchFamily="49" charset="-122"/>
              </a:rPr>
              <a:t>官</a:t>
            </a:r>
            <a:r>
              <a:rPr lang="zh-CN" altLang="en-US" sz="2400" b="1">
                <a:latin typeface="黑体" panose="02010609060101010101" pitchFamily="49" charset="-122"/>
                <a:ea typeface="黑体" panose="02010609060101010101" pitchFamily="49" charset="-122"/>
              </a:rPr>
              <a:t>员考核：</a:t>
            </a:r>
            <a:endParaRPr lang="zh-CN" altLang="en-US"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r>
              <a:rPr lang="zh-CN" altLang="en-US" sz="2400" b="1" smtClean="0">
                <a:solidFill>
                  <a:srgbClr val="0033CC"/>
                </a:solidFill>
                <a:latin typeface="黑体" panose="02010609060101010101" pitchFamily="49" charset="-122"/>
                <a:ea typeface="黑体" panose="02010609060101010101" pitchFamily="49" charset="-122"/>
              </a:rPr>
              <a:t>隋</a:t>
            </a:r>
            <a:r>
              <a:rPr lang="zh-CN" altLang="en-US" sz="2400" b="1">
                <a:solidFill>
                  <a:srgbClr val="0033CC"/>
                </a:solidFill>
                <a:latin typeface="黑体" panose="02010609060101010101" pitchFamily="49" charset="-122"/>
                <a:ea typeface="黑体" panose="02010609060101010101" pitchFamily="49" charset="-122"/>
              </a:rPr>
              <a:t>唐时期：考核归吏部。隋朝九品以上官员每年要考核，地方官年终要到中央汇报工作。唐朝考核官员，以品德和才能为标准，分为九等</a:t>
            </a:r>
            <a:r>
              <a:rPr lang="zh-CN" altLang="en-US" sz="2400" b="1" smtClean="0">
                <a:solidFill>
                  <a:srgbClr val="0033CC"/>
                </a:solidFill>
                <a:latin typeface="黑体" panose="02010609060101010101" pitchFamily="49" charset="-122"/>
                <a:ea typeface="黑体" panose="02010609060101010101" pitchFamily="49" charset="-122"/>
              </a:rPr>
              <a:t>。</a:t>
            </a:r>
            <a:endParaRPr lang="zh-CN" altLang="en-US" sz="2400" b="1">
              <a:solidFill>
                <a:srgbClr val="0033CC"/>
              </a:solidFill>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endParaRPr lang="en-US" altLang="zh-CN" sz="2400" b="1" smtClean="0">
              <a:latin typeface="黑体" panose="02010609060101010101" pitchFamily="49" charset="-122"/>
              <a:ea typeface="黑体" panose="02010609060101010101" pitchFamily="49" charset="-122"/>
            </a:endParaRPr>
          </a:p>
          <a:p>
            <a:r>
              <a:rPr lang="en-US" altLang="zh-CN" sz="2400" b="1">
                <a:latin typeface="黑体" panose="02010609060101010101" pitchFamily="49" charset="-122"/>
                <a:ea typeface="黑体" panose="02010609060101010101" pitchFamily="49" charset="-122"/>
              </a:rPr>
              <a:t> </a:t>
            </a:r>
            <a:r>
              <a:rPr lang="en-US" altLang="zh-CN" sz="2400" b="1" smtClean="0">
                <a:latin typeface="黑体" panose="02010609060101010101" pitchFamily="49" charset="-122"/>
                <a:ea typeface="黑体" panose="02010609060101010101" pitchFamily="49" charset="-122"/>
              </a:rPr>
              <a:t>  </a:t>
            </a:r>
            <a:r>
              <a:rPr lang="zh-CN" altLang="en-US" sz="2400" b="1" smtClean="0">
                <a:latin typeface="黑体" panose="02010609060101010101" pitchFamily="49" charset="-122"/>
                <a:ea typeface="黑体" panose="02010609060101010101" pitchFamily="49" charset="-122"/>
              </a:rPr>
              <a:t>（</a:t>
            </a:r>
            <a:r>
              <a:rPr lang="en-US" altLang="zh-CN" sz="2400" b="1" smtClean="0">
                <a:latin typeface="黑体" panose="02010609060101010101" pitchFamily="49" charset="-122"/>
                <a:ea typeface="黑体" panose="02010609060101010101" pitchFamily="49" charset="-122"/>
              </a:rPr>
              <a:t>2</a:t>
            </a:r>
            <a:r>
              <a:rPr lang="zh-CN" altLang="en-US" sz="2400" b="1" smtClean="0">
                <a:latin typeface="黑体" panose="02010609060101010101" pitchFamily="49" charset="-122"/>
                <a:ea typeface="黑体" panose="02010609060101010101" pitchFamily="49" charset="-122"/>
              </a:rPr>
              <a:t>）监</a:t>
            </a:r>
            <a:r>
              <a:rPr lang="zh-CN" altLang="en-US" sz="2400" b="1">
                <a:latin typeface="黑体" panose="02010609060101010101" pitchFamily="49" charset="-122"/>
                <a:ea typeface="黑体" panose="02010609060101010101" pitchFamily="49" charset="-122"/>
              </a:rPr>
              <a:t>察机构：</a:t>
            </a:r>
            <a:endParaRPr lang="zh-CN" altLang="en-US" sz="2400" b="1">
              <a:latin typeface="黑体" panose="02010609060101010101" pitchFamily="49" charset="-122"/>
              <a:ea typeface="黑体" panose="02010609060101010101" pitchFamily="49" charset="-122"/>
            </a:endParaRPr>
          </a:p>
          <a:p>
            <a:r>
              <a:rPr lang="zh-CN" altLang="en-US" sz="2400" b="1" smtClean="0">
                <a:solidFill>
                  <a:srgbClr val="0033CC"/>
                </a:solidFill>
                <a:latin typeface="黑体" panose="02010609060101010101" pitchFamily="49" charset="-122"/>
                <a:ea typeface="黑体" panose="02010609060101010101" pitchFamily="49" charset="-122"/>
              </a:rPr>
              <a:t>     隋</a:t>
            </a:r>
            <a:r>
              <a:rPr lang="zh-CN" altLang="en-US" sz="2400" b="1">
                <a:solidFill>
                  <a:srgbClr val="0033CC"/>
                </a:solidFill>
                <a:latin typeface="黑体" panose="02010609060101010101" pitchFamily="49" charset="-122"/>
                <a:ea typeface="黑体" panose="02010609060101010101" pitchFamily="49" charset="-122"/>
              </a:rPr>
              <a:t>唐：</a:t>
            </a:r>
            <a:r>
              <a:rPr lang="zh-CN" altLang="en-US" sz="2400" b="1">
                <a:solidFill>
                  <a:srgbClr val="FF0000"/>
                </a:solidFill>
                <a:latin typeface="黑体" panose="02010609060101010101" pitchFamily="49" charset="-122"/>
                <a:ea typeface="黑体" panose="02010609060101010101" pitchFamily="49" charset="-122"/>
              </a:rPr>
              <a:t>御史台</a:t>
            </a:r>
            <a:r>
              <a:rPr lang="zh-CN" altLang="en-US" sz="2400" b="1">
                <a:solidFill>
                  <a:srgbClr val="0033CC"/>
                </a:solidFill>
                <a:latin typeface="黑体" panose="02010609060101010101" pitchFamily="49" charset="-122"/>
                <a:ea typeface="黑体" panose="02010609060101010101" pitchFamily="49" charset="-122"/>
              </a:rPr>
              <a:t>为最高监察机构，长官为御史大夫。唐太宗将全国分为十道监察区，委派监察官定期或不定期巡回监察。唐朝御史出巡对地方有巨大威慑作用</a:t>
            </a:r>
            <a:r>
              <a:rPr lang="zh-CN" altLang="en-US" sz="2400" b="1" smtClean="0">
                <a:solidFill>
                  <a:srgbClr val="0033CC"/>
                </a:solidFill>
                <a:latin typeface="黑体" panose="02010609060101010101" pitchFamily="49" charset="-122"/>
                <a:ea typeface="黑体" panose="02010609060101010101" pitchFamily="49" charset="-122"/>
              </a:rPr>
              <a:t>。</a:t>
            </a:r>
            <a:endParaRPr lang="en-US" altLang="zh-CN" sz="2400" b="1" smtClean="0">
              <a:solidFill>
                <a:srgbClr val="0033CC"/>
              </a:solidFill>
              <a:latin typeface="黑体" panose="02010609060101010101" pitchFamily="49" charset="-122"/>
              <a:ea typeface="黑体" panose="02010609060101010101" pitchFamily="49" charset="-122"/>
            </a:endParaRPr>
          </a:p>
          <a:p>
            <a:endParaRPr lang="zh-CN" altLang="en-US"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r>
              <a:rPr lang="en-US" altLang="zh-CN" sz="2400" b="1" smtClean="0">
                <a:latin typeface="黑体" panose="02010609060101010101" pitchFamily="49" charset="-122"/>
                <a:ea typeface="黑体" panose="02010609060101010101" pitchFamily="49" charset="-122"/>
              </a:rPr>
              <a:t>3</a:t>
            </a:r>
            <a:r>
              <a:rPr lang="zh-CN" altLang="en-US" sz="2400" b="1" smtClean="0">
                <a:latin typeface="黑体" panose="02010609060101010101" pitchFamily="49" charset="-122"/>
                <a:ea typeface="黑体" panose="02010609060101010101" pitchFamily="49" charset="-122"/>
              </a:rPr>
              <a:t>）官</a:t>
            </a:r>
            <a:r>
              <a:rPr lang="zh-CN" altLang="en-US" sz="2400" b="1">
                <a:latin typeface="黑体" panose="02010609060101010101" pitchFamily="49" charset="-122"/>
                <a:ea typeface="黑体" panose="02010609060101010101" pitchFamily="49" charset="-122"/>
              </a:rPr>
              <a:t>员任命</a:t>
            </a:r>
            <a:r>
              <a:rPr lang="zh-CN" altLang="en-US" sz="2400" b="1" smtClean="0">
                <a:latin typeface="黑体" panose="02010609060101010101" pitchFamily="49" charset="-122"/>
                <a:ea typeface="黑体" panose="02010609060101010101" pitchFamily="49" charset="-122"/>
              </a:rPr>
              <a:t>：</a:t>
            </a:r>
            <a:endParaRPr lang="en-US" altLang="zh-CN" sz="2400" b="1" smtClean="0">
              <a:latin typeface="黑体" panose="02010609060101010101" pitchFamily="49" charset="-122"/>
              <a:ea typeface="黑体" panose="02010609060101010101" pitchFamily="49" charset="-122"/>
            </a:endParaRPr>
          </a:p>
          <a:p>
            <a:r>
              <a:rPr lang="en-US" altLang="zh-CN" sz="2400" b="1">
                <a:latin typeface="黑体" panose="02010609060101010101" pitchFamily="49" charset="-122"/>
                <a:ea typeface="黑体" panose="02010609060101010101" pitchFamily="49" charset="-122"/>
              </a:rPr>
              <a:t> </a:t>
            </a:r>
            <a:r>
              <a:rPr lang="en-US" altLang="zh-CN" sz="2400" b="1" smtClean="0">
                <a:latin typeface="黑体" panose="02010609060101010101" pitchFamily="49" charset="-122"/>
                <a:ea typeface="黑体" panose="02010609060101010101" pitchFamily="49" charset="-122"/>
              </a:rPr>
              <a:t>    </a:t>
            </a:r>
            <a:r>
              <a:rPr lang="zh-CN" altLang="en-US" sz="2400" b="1" smtClean="0">
                <a:solidFill>
                  <a:srgbClr val="0033CC"/>
                </a:solidFill>
                <a:latin typeface="黑体" panose="02010609060101010101" pitchFamily="49" charset="-122"/>
                <a:ea typeface="黑体" panose="02010609060101010101" pitchFamily="49" charset="-122"/>
              </a:rPr>
              <a:t>隋</a:t>
            </a:r>
            <a:r>
              <a:rPr lang="zh-CN" altLang="en-US" sz="2400" b="1">
                <a:solidFill>
                  <a:srgbClr val="0033CC"/>
                </a:solidFill>
                <a:latin typeface="黑体" panose="02010609060101010101" pitchFamily="49" charset="-122"/>
                <a:ea typeface="黑体" panose="02010609060101010101" pitchFamily="49" charset="-122"/>
              </a:rPr>
              <a:t>唐以前，中央只任命州郡县的主要官员，属吏由长官自己选用。隋唐以后，九品以上官员均由中央任命，加强了中央集权。</a:t>
            </a:r>
            <a:endParaRPr lang="zh-CN" altLang="en-US" sz="2400" b="1">
              <a:solidFill>
                <a:srgbClr val="0033CC"/>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6" name="文本框 15"/>
          <p:cNvSpPr txBox="1"/>
          <p:nvPr/>
        </p:nvSpPr>
        <p:spPr>
          <a:xfrm>
            <a:off x="315076" y="587175"/>
            <a:ext cx="6066084" cy="584775"/>
          </a:xfrm>
          <a:prstGeom prst="rect">
            <a:avLst/>
          </a:prstGeom>
          <a:noFill/>
        </p:spPr>
        <p:txBody>
          <a:bodyPr wrap="none" rtlCol="0">
            <a:spAutoFit/>
          </a:bodyPr>
          <a:lstStyle/>
          <a:p>
            <a:r>
              <a:rPr lang="zh-CN" altLang="en-US" sz="3200" b="1" smtClean="0"/>
              <a:t>二、秦汉至明清时期官员的管理</a:t>
            </a:r>
            <a:r>
              <a:rPr lang="en-US" altLang="zh-CN" sz="3200" b="1" smtClean="0"/>
              <a:t>:</a:t>
            </a:r>
            <a:endParaRPr lang="en-US" altLang="zh-CN" sz="3200" b="1" smtClean="0"/>
          </a:p>
        </p:txBody>
      </p:sp>
      <p:sp>
        <p:nvSpPr>
          <p:cNvPr id="4" name="矩形 3"/>
          <p:cNvSpPr/>
          <p:nvPr/>
        </p:nvSpPr>
        <p:spPr>
          <a:xfrm>
            <a:off x="506805" y="1171950"/>
            <a:ext cx="3135474" cy="584775"/>
          </a:xfrm>
          <a:prstGeom prst="rect">
            <a:avLst/>
          </a:prstGeom>
        </p:spPr>
        <p:txBody>
          <a:bodyPr wrap="none">
            <a:spAutoFit/>
          </a:bodyPr>
          <a:lstStyle/>
          <a:p>
            <a:pPr indent="267970"/>
            <a:r>
              <a:rPr lang="en-US" altLang="zh-CN" sz="32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3</a:t>
            </a:r>
            <a:r>
              <a:rPr lang="zh-CN" altLang="en-US" sz="32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、两宋时期：</a:t>
            </a:r>
            <a:endParaRPr lang="en-US" altLang="zh-CN" sz="3200" b="1" ker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5" name="文本框 1"/>
          <p:cNvSpPr txBox="1">
            <a:spLocks noChangeArrowheads="1"/>
          </p:cNvSpPr>
          <p:nvPr/>
        </p:nvSpPr>
        <p:spPr bwMode="auto">
          <a:xfrm>
            <a:off x="861502" y="2140182"/>
            <a:ext cx="9845827"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400" b="1" smtClean="0">
                <a:latin typeface="黑体" panose="02010609060101010101" pitchFamily="49" charset="-122"/>
                <a:ea typeface="黑体" panose="02010609060101010101" pitchFamily="49" charset="-122"/>
              </a:rPr>
              <a:t> (</a:t>
            </a:r>
            <a:r>
              <a:rPr lang="zh-CN" altLang="en-US" sz="2400" b="1">
                <a:latin typeface="黑体" panose="02010609060101010101" pitchFamily="49" charset="-122"/>
                <a:ea typeface="黑体" panose="02010609060101010101" pitchFamily="49" charset="-122"/>
              </a:rPr>
              <a:t>1)</a:t>
            </a:r>
            <a:r>
              <a:rPr lang="zh-CN" altLang="en-US" sz="2400" b="1" smtClean="0">
                <a:latin typeface="黑体" panose="02010609060101010101" pitchFamily="49" charset="-122"/>
                <a:ea typeface="黑体" panose="02010609060101010101" pitchFamily="49" charset="-122"/>
              </a:rPr>
              <a:t>官</a:t>
            </a:r>
            <a:r>
              <a:rPr lang="zh-CN" altLang="en-US" sz="2400" b="1">
                <a:latin typeface="黑体" panose="02010609060101010101" pitchFamily="49" charset="-122"/>
                <a:ea typeface="黑体" panose="02010609060101010101" pitchFamily="49" charset="-122"/>
              </a:rPr>
              <a:t>员考核：</a:t>
            </a:r>
            <a:endParaRPr lang="zh-CN" altLang="en-US"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endParaRPr lang="zh-CN" altLang="en-US"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r>
              <a:rPr lang="zh-CN" altLang="en-US" sz="2400" b="1" smtClean="0">
                <a:solidFill>
                  <a:srgbClr val="0033CC"/>
                </a:solidFill>
                <a:latin typeface="黑体" panose="02010609060101010101" pitchFamily="49" charset="-122"/>
                <a:ea typeface="黑体" panose="02010609060101010101" pitchFamily="49" charset="-122"/>
              </a:rPr>
              <a:t>宋</a:t>
            </a:r>
            <a:r>
              <a:rPr lang="zh-CN" altLang="en-US" sz="2400" b="1">
                <a:solidFill>
                  <a:srgbClr val="0033CC"/>
                </a:solidFill>
                <a:latin typeface="黑体" panose="02010609060101010101" pitchFamily="49" charset="-122"/>
                <a:ea typeface="黑体" panose="02010609060101010101" pitchFamily="49" charset="-122"/>
              </a:rPr>
              <a:t>朝：考核称为“磨勘”，由审官院考核京官,考课院考察地方官。</a:t>
            </a:r>
            <a:endParaRPr lang="zh-CN" altLang="en-US" sz="2400" b="1">
              <a:solidFill>
                <a:srgbClr val="0033CC"/>
              </a:solidFill>
              <a:latin typeface="黑体" panose="02010609060101010101" pitchFamily="49" charset="-122"/>
              <a:ea typeface="黑体" panose="02010609060101010101" pitchFamily="49" charset="-122"/>
            </a:endParaRPr>
          </a:p>
          <a:p>
            <a:endParaRPr lang="zh-CN" altLang="en-US"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a:t>
            </a:r>
            <a:r>
              <a:rPr lang="en-US" altLang="zh-CN" sz="2400" b="1" smtClean="0">
                <a:latin typeface="黑体" panose="02010609060101010101" pitchFamily="49" charset="-122"/>
                <a:ea typeface="黑体" panose="02010609060101010101" pitchFamily="49" charset="-122"/>
              </a:rPr>
              <a:t>2</a:t>
            </a:r>
            <a:r>
              <a:rPr lang="zh-CN" altLang="en-US" sz="2400" b="1" smtClean="0">
                <a:latin typeface="黑体" panose="02010609060101010101" pitchFamily="49" charset="-122"/>
                <a:ea typeface="黑体" panose="02010609060101010101" pitchFamily="49" charset="-122"/>
              </a:rPr>
              <a:t>）监</a:t>
            </a:r>
            <a:r>
              <a:rPr lang="zh-CN" altLang="en-US" sz="2400" b="1">
                <a:latin typeface="黑体" panose="02010609060101010101" pitchFamily="49" charset="-122"/>
                <a:ea typeface="黑体" panose="02010609060101010101" pitchFamily="49" charset="-122"/>
              </a:rPr>
              <a:t>察机构：</a:t>
            </a:r>
            <a:endParaRPr lang="zh-CN" altLang="en-US"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endParaRPr lang="en-US" altLang="zh-CN" sz="2400" b="1" smtClean="0">
              <a:latin typeface="黑体" panose="02010609060101010101" pitchFamily="49" charset="-122"/>
              <a:ea typeface="黑体" panose="02010609060101010101" pitchFamily="49" charset="-122"/>
            </a:endParaRPr>
          </a:p>
          <a:p>
            <a:r>
              <a:rPr lang="zh-CN" altLang="en-US" sz="2400" b="1" smtClean="0">
                <a:solidFill>
                  <a:srgbClr val="0033CC"/>
                </a:solidFill>
                <a:latin typeface="黑体" panose="02010609060101010101" pitchFamily="49" charset="-122"/>
                <a:ea typeface="黑体" panose="02010609060101010101" pitchFamily="49" charset="-122"/>
              </a:rPr>
              <a:t>   宋</a:t>
            </a:r>
            <a:r>
              <a:rPr lang="zh-CN" altLang="en-US" sz="2400" b="1">
                <a:solidFill>
                  <a:srgbClr val="0033CC"/>
                </a:solidFill>
                <a:latin typeface="黑体" panose="02010609060101010101" pitchFamily="49" charset="-122"/>
                <a:ea typeface="黑体" panose="02010609060101010101" pitchFamily="49" charset="-122"/>
              </a:rPr>
              <a:t>代：御史台承唐制，地方上“路”为监察区。宋代监察制度的重</a:t>
            </a:r>
            <a:r>
              <a:rPr lang="zh-CN" altLang="en-US" sz="2400" b="1" smtClean="0">
                <a:solidFill>
                  <a:srgbClr val="0033CC"/>
                </a:solidFill>
                <a:latin typeface="黑体" panose="02010609060101010101" pitchFamily="49" charset="-122"/>
                <a:ea typeface="黑体" panose="02010609060101010101" pitchFamily="49" charset="-122"/>
              </a:rPr>
              <a:t>要  变</a:t>
            </a:r>
            <a:r>
              <a:rPr lang="zh-CN" altLang="en-US" sz="2400" b="1">
                <a:solidFill>
                  <a:srgbClr val="0033CC"/>
                </a:solidFill>
                <a:latin typeface="黑体" panose="02010609060101010101" pitchFamily="49" charset="-122"/>
                <a:ea typeface="黑体" panose="02010609060101010101" pitchFamily="49" charset="-122"/>
              </a:rPr>
              <a:t>化是</a:t>
            </a:r>
            <a:r>
              <a:rPr lang="zh-CN" altLang="en-US" sz="2400" b="1">
                <a:solidFill>
                  <a:srgbClr val="FF0000"/>
                </a:solidFill>
                <a:latin typeface="黑体" panose="02010609060101010101" pitchFamily="49" charset="-122"/>
                <a:ea typeface="黑体" panose="02010609060101010101" pitchFamily="49" charset="-122"/>
              </a:rPr>
              <a:t>台谏合一</a:t>
            </a:r>
            <a:r>
              <a:rPr lang="zh-CN" altLang="en-US" sz="2400" b="1">
                <a:solidFill>
                  <a:srgbClr val="0033CC"/>
                </a:solidFill>
                <a:latin typeface="黑体" panose="02010609060101010101" pitchFamily="49" charset="-122"/>
                <a:ea typeface="黑体" panose="02010609060101010101" pitchFamily="49" charset="-122"/>
              </a:rPr>
              <a:t>，谏官拥有了监察权。</a:t>
            </a:r>
            <a:endParaRPr lang="zh-CN" altLang="en-US" sz="2400" b="1">
              <a:solidFill>
                <a:srgbClr val="0033CC"/>
              </a:solidFill>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endParaRPr lang="zh-CN" altLang="en-US" sz="24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4" name="矩形 3"/>
          <p:cNvSpPr/>
          <p:nvPr/>
        </p:nvSpPr>
        <p:spPr>
          <a:xfrm>
            <a:off x="4046418" y="588333"/>
            <a:ext cx="3135474" cy="584775"/>
          </a:xfrm>
          <a:prstGeom prst="rect">
            <a:avLst/>
          </a:prstGeom>
        </p:spPr>
        <p:txBody>
          <a:bodyPr wrap="none">
            <a:spAutoFit/>
          </a:bodyPr>
          <a:lstStyle/>
          <a:p>
            <a:pPr indent="267970"/>
            <a:r>
              <a:rPr lang="en-US" altLang="zh-CN" sz="32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4</a:t>
            </a:r>
            <a:r>
              <a:rPr lang="zh-CN" altLang="en-US" sz="32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3200" b="1" kern="0">
                <a:solidFill>
                  <a:srgbClr val="000000"/>
                </a:solidFill>
                <a:latin typeface="Calibri" panose="020f0502020204030204" pitchFamily="34" charset="0"/>
                <a:ea typeface="宋体" panose="02010600030101010101" pitchFamily="2" charset="-122"/>
                <a:cs typeface="Times New Roman" panose="02020603050405020304" pitchFamily="18" charset="0"/>
              </a:rPr>
              <a:t>明清</a:t>
            </a:r>
            <a:r>
              <a:rPr lang="zh-CN" altLang="en-US" sz="3200" b="1" kern="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时期：</a:t>
            </a:r>
            <a:endParaRPr lang="en-US" altLang="zh-CN" sz="3200" b="1" ker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5" name="文本框 1"/>
          <p:cNvSpPr txBox="1">
            <a:spLocks noChangeArrowheads="1"/>
          </p:cNvSpPr>
          <p:nvPr/>
        </p:nvSpPr>
        <p:spPr bwMode="auto">
          <a:xfrm>
            <a:off x="108679" y="588333"/>
            <a:ext cx="2987827"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400" b="1" smtClean="0">
                <a:latin typeface="黑体" panose="02010609060101010101" pitchFamily="49" charset="-122"/>
                <a:ea typeface="黑体" panose="02010609060101010101" pitchFamily="49" charset="-122"/>
              </a:rPr>
              <a:t> (</a:t>
            </a:r>
            <a:r>
              <a:rPr lang="zh-CN" altLang="en-US" sz="2400" b="1">
                <a:latin typeface="黑体" panose="02010609060101010101" pitchFamily="49" charset="-122"/>
                <a:ea typeface="黑体" panose="02010609060101010101" pitchFamily="49" charset="-122"/>
              </a:rPr>
              <a:t>1)</a:t>
            </a:r>
            <a:r>
              <a:rPr lang="zh-CN" altLang="en-US" sz="2400" b="1" smtClean="0">
                <a:latin typeface="黑体" panose="02010609060101010101" pitchFamily="49" charset="-122"/>
                <a:ea typeface="黑体" panose="02010609060101010101" pitchFamily="49" charset="-122"/>
              </a:rPr>
              <a:t>官</a:t>
            </a:r>
            <a:r>
              <a:rPr lang="zh-CN" altLang="en-US" sz="2400" b="1">
                <a:latin typeface="黑体" panose="02010609060101010101" pitchFamily="49" charset="-122"/>
                <a:ea typeface="黑体" panose="02010609060101010101" pitchFamily="49" charset="-122"/>
              </a:rPr>
              <a:t>员考核：</a:t>
            </a:r>
            <a:endParaRPr lang="zh-CN" altLang="en-US"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endParaRPr lang="zh-CN" altLang="en-US" sz="2400" b="1">
              <a:latin typeface="黑体" panose="02010609060101010101" pitchFamily="49" charset="-122"/>
              <a:ea typeface="黑体" panose="02010609060101010101" pitchFamily="49" charset="-122"/>
            </a:endParaRPr>
          </a:p>
          <a:p>
            <a:endParaRPr lang="en-US" altLang="zh-CN" sz="2400" b="1" smtClean="0">
              <a:latin typeface="黑体" panose="02010609060101010101" pitchFamily="49" charset="-122"/>
              <a:ea typeface="黑体" panose="02010609060101010101" pitchFamily="49" charset="-122"/>
            </a:endParaRPr>
          </a:p>
          <a:p>
            <a:endParaRPr lang="en-US" altLang="zh-CN" sz="2400" b="1">
              <a:latin typeface="黑体" panose="02010609060101010101" pitchFamily="49" charset="-122"/>
              <a:ea typeface="黑体" panose="02010609060101010101" pitchFamily="49" charset="-122"/>
            </a:endParaRPr>
          </a:p>
          <a:p>
            <a:endParaRPr lang="en-US" altLang="zh-CN" sz="2400" b="1" smtClean="0">
              <a:latin typeface="黑体" panose="02010609060101010101" pitchFamily="49" charset="-122"/>
              <a:ea typeface="黑体" panose="02010609060101010101" pitchFamily="49" charset="-122"/>
            </a:endParaRPr>
          </a:p>
          <a:p>
            <a:endParaRPr lang="en-US" altLang="zh-CN" sz="2400" b="1" smtClean="0">
              <a:latin typeface="黑体" panose="02010609060101010101" pitchFamily="49" charset="-122"/>
              <a:ea typeface="黑体" panose="02010609060101010101" pitchFamily="49" charset="-122"/>
            </a:endParaRPr>
          </a:p>
          <a:p>
            <a:endParaRPr lang="en-US" altLang="zh-CN" sz="2400" b="1" smtClean="0">
              <a:latin typeface="黑体" panose="02010609060101010101" pitchFamily="49" charset="-122"/>
              <a:ea typeface="黑体" panose="02010609060101010101" pitchFamily="49" charset="-122"/>
            </a:endParaRPr>
          </a:p>
          <a:p>
            <a:endParaRPr lang="en-US" altLang="zh-CN" sz="2400" b="1">
              <a:latin typeface="黑体" panose="02010609060101010101" pitchFamily="49" charset="-122"/>
              <a:ea typeface="黑体" panose="02010609060101010101" pitchFamily="49" charset="-122"/>
            </a:endParaRPr>
          </a:p>
          <a:p>
            <a:endParaRPr lang="en-US" altLang="zh-CN" sz="2400" b="1" smtClean="0">
              <a:latin typeface="黑体" panose="02010609060101010101" pitchFamily="49" charset="-122"/>
              <a:ea typeface="黑体" panose="02010609060101010101" pitchFamily="49" charset="-122"/>
            </a:endParaRPr>
          </a:p>
          <a:p>
            <a:endParaRPr lang="en-US" altLang="zh-CN" sz="2400" b="1" smtClean="0">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a:t>
            </a:r>
            <a:r>
              <a:rPr lang="en-US" altLang="zh-CN" sz="2400" b="1" smtClean="0">
                <a:latin typeface="黑体" panose="02010609060101010101" pitchFamily="49" charset="-122"/>
                <a:ea typeface="黑体" panose="02010609060101010101" pitchFamily="49" charset="-122"/>
              </a:rPr>
              <a:t>2</a:t>
            </a:r>
            <a:r>
              <a:rPr lang="zh-CN" altLang="en-US" sz="2400" b="1" smtClean="0">
                <a:latin typeface="黑体" panose="02010609060101010101" pitchFamily="49" charset="-122"/>
                <a:ea typeface="黑体" panose="02010609060101010101" pitchFamily="49" charset="-122"/>
              </a:rPr>
              <a:t>）监</a:t>
            </a:r>
            <a:r>
              <a:rPr lang="zh-CN" altLang="en-US" sz="2400" b="1">
                <a:latin typeface="黑体" panose="02010609060101010101" pitchFamily="49" charset="-122"/>
                <a:ea typeface="黑体" panose="02010609060101010101" pitchFamily="49" charset="-122"/>
              </a:rPr>
              <a:t>察机构：</a:t>
            </a:r>
            <a:endParaRPr lang="zh-CN" altLang="en-US" sz="2400" b="1">
              <a:latin typeface="黑体" panose="02010609060101010101" pitchFamily="49" charset="-122"/>
              <a:ea typeface="黑体" panose="02010609060101010101" pitchFamily="49" charset="-122"/>
            </a:endParaRPr>
          </a:p>
          <a:p>
            <a:r>
              <a:rPr lang="zh-CN" altLang="en-US" sz="2400" b="1" smtClean="0">
                <a:latin typeface="黑体" panose="02010609060101010101" pitchFamily="49" charset="-122"/>
                <a:ea typeface="黑体" panose="02010609060101010101" pitchFamily="49" charset="-122"/>
              </a:rPr>
              <a:t>   </a:t>
            </a:r>
            <a:endParaRPr lang="en-US" altLang="zh-CN" sz="2400" b="1" smtClean="0">
              <a:latin typeface="黑体" panose="02010609060101010101" pitchFamily="49" charset="-122"/>
              <a:ea typeface="黑体" panose="02010609060101010101" pitchFamily="49" charset="-122"/>
            </a:endParaRPr>
          </a:p>
        </p:txBody>
      </p:sp>
      <p:sp>
        <p:nvSpPr>
          <p:cNvPr id="6" name="文本框 99"/>
          <p:cNvSpPr txBox="1">
            <a:spLocks noChangeArrowheads="1"/>
          </p:cNvSpPr>
          <p:nvPr/>
        </p:nvSpPr>
        <p:spPr bwMode="auto">
          <a:xfrm>
            <a:off x="335373" y="1106554"/>
            <a:ext cx="11673654"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2400" b="1">
                <a:solidFill>
                  <a:srgbClr val="333333"/>
                </a:solidFill>
                <a:latin typeface="黑体" panose="02010609060101010101" pitchFamily="49" charset="-122"/>
                <a:ea typeface="黑体" panose="02010609060101010101" pitchFamily="49" charset="-122"/>
              </a:rPr>
              <a:t>    </a:t>
            </a:r>
            <a:r>
              <a:rPr lang="zh-CN" altLang="zh-CN" sz="2400" b="1">
                <a:solidFill>
                  <a:srgbClr val="333333"/>
                </a:solidFill>
                <a:latin typeface="黑体" panose="02010609060101010101" pitchFamily="49" charset="-122"/>
                <a:ea typeface="黑体" panose="02010609060101010101" pitchFamily="49" charset="-122"/>
              </a:rPr>
              <a:t>明清时期的官员选拔与管理明清两朝官员</a:t>
            </a:r>
            <a:r>
              <a:rPr lang="zh-CN" altLang="zh-CN" sz="2400" b="1">
                <a:solidFill>
                  <a:srgbClr val="0033CC"/>
                </a:solidFill>
                <a:latin typeface="黑体" panose="02010609060101010101" pitchFamily="49" charset="-122"/>
                <a:ea typeface="黑体" panose="02010609060101010101" pitchFamily="49" charset="-122"/>
              </a:rPr>
              <a:t>考核制度严密</a:t>
            </a:r>
            <a:r>
              <a:rPr lang="zh-CN" altLang="zh-CN" sz="2400" b="1">
                <a:solidFill>
                  <a:srgbClr val="333333"/>
                </a:solidFill>
                <a:latin typeface="黑体" panose="02010609060101010101" pitchFamily="49" charset="-122"/>
                <a:ea typeface="黑体" panose="02010609060101010101" pitchFamily="49" charset="-122"/>
              </a:rPr>
              <a:t>。</a:t>
            </a:r>
            <a:r>
              <a:rPr lang="zh-CN" altLang="zh-CN" sz="2800" b="1">
                <a:solidFill>
                  <a:srgbClr val="0033CC"/>
                </a:solidFill>
                <a:latin typeface="黑体" panose="02010609060101010101" pitchFamily="49" charset="-122"/>
                <a:ea typeface="黑体" panose="02010609060101010101" pitchFamily="49" charset="-122"/>
              </a:rPr>
              <a:t>明朝</a:t>
            </a:r>
            <a:r>
              <a:rPr lang="zh-CN" altLang="zh-CN" sz="2400" b="1">
                <a:solidFill>
                  <a:srgbClr val="333333"/>
                </a:solidFill>
                <a:latin typeface="黑体" panose="02010609060101010101" pitchFamily="49" charset="-122"/>
                <a:ea typeface="黑体" panose="02010609060101010101" pitchFamily="49" charset="-122"/>
              </a:rPr>
              <a:t>考核有</a:t>
            </a:r>
            <a:r>
              <a:rPr lang="zh-CN" altLang="zh-CN" sz="2400" b="1">
                <a:solidFill>
                  <a:schemeClr val="accent2"/>
                </a:solidFill>
                <a:latin typeface="黑体" panose="02010609060101010101" pitchFamily="49" charset="-122"/>
                <a:ea typeface="黑体" panose="02010609060101010101" pitchFamily="49" charset="-122"/>
              </a:rPr>
              <a:t>考满和考察</a:t>
            </a:r>
            <a:r>
              <a:rPr lang="zh-CN" altLang="zh-CN" sz="2400" b="1">
                <a:solidFill>
                  <a:srgbClr val="333333"/>
                </a:solidFill>
                <a:latin typeface="黑体" panose="02010609060101010101" pitchFamily="49" charset="-122"/>
                <a:ea typeface="黑体" panose="02010609060101010101" pitchFamily="49" charset="-122"/>
              </a:rPr>
              <a:t>。官员任职满3年称“初考”，满6年称“再考”，满9年称“通考”。</a:t>
            </a:r>
            <a:r>
              <a:rPr lang="zh-CN" altLang="zh-CN" sz="2400" b="1">
                <a:solidFill>
                  <a:srgbClr val="0033CC"/>
                </a:solidFill>
                <a:latin typeface="黑体" panose="02010609060101010101" pitchFamily="49" charset="-122"/>
                <a:ea typeface="黑体" panose="02010609060101010101" pitchFamily="49" charset="-122"/>
              </a:rPr>
              <a:t>考满</a:t>
            </a:r>
            <a:r>
              <a:rPr lang="zh-CN" altLang="zh-CN" sz="2400" b="1">
                <a:solidFill>
                  <a:srgbClr val="333333"/>
                </a:solidFill>
                <a:latin typeface="黑体" panose="02010609060101010101" pitchFamily="49" charset="-122"/>
                <a:ea typeface="黑体" panose="02010609060101010101" pitchFamily="49" charset="-122"/>
              </a:rPr>
              <a:t>是对官员任职以来情况的</a:t>
            </a:r>
            <a:r>
              <a:rPr lang="zh-CN" altLang="zh-CN" sz="2400" b="1">
                <a:solidFill>
                  <a:schemeClr val="accent2"/>
                </a:solidFill>
                <a:latin typeface="黑体" panose="02010609060101010101" pitchFamily="49" charset="-122"/>
                <a:ea typeface="黑体" panose="02010609060101010101" pitchFamily="49" charset="-122"/>
              </a:rPr>
              <a:t>全面考察</a:t>
            </a:r>
            <a:r>
              <a:rPr lang="zh-CN" altLang="zh-CN" sz="2400" b="1">
                <a:solidFill>
                  <a:srgbClr val="333333"/>
                </a:solidFill>
                <a:latin typeface="黑体" panose="02010609060101010101" pitchFamily="49" charset="-122"/>
                <a:ea typeface="黑体" panose="02010609060101010101" pitchFamily="49" charset="-122"/>
              </a:rPr>
              <a:t>，</a:t>
            </a:r>
            <a:r>
              <a:rPr lang="zh-CN" altLang="zh-CN" sz="2400" b="1">
                <a:solidFill>
                  <a:srgbClr val="0033CC"/>
                </a:solidFill>
                <a:latin typeface="黑体" panose="02010609060101010101" pitchFamily="49" charset="-122"/>
                <a:ea typeface="黑体" panose="02010609060101010101" pitchFamily="49" charset="-122"/>
              </a:rPr>
              <a:t>考察</a:t>
            </a:r>
            <a:r>
              <a:rPr lang="zh-CN" altLang="zh-CN" sz="2400" b="1">
                <a:solidFill>
                  <a:srgbClr val="333333"/>
                </a:solidFill>
                <a:latin typeface="黑体" panose="02010609060101010101" pitchFamily="49" charset="-122"/>
                <a:ea typeface="黑体" panose="02010609060101010101" pitchFamily="49" charset="-122"/>
              </a:rPr>
              <a:t>结果分</a:t>
            </a:r>
            <a:r>
              <a:rPr lang="zh-CN" altLang="zh-CN" sz="2400" b="1">
                <a:solidFill>
                  <a:schemeClr val="accent2"/>
                </a:solidFill>
                <a:latin typeface="黑体" panose="02010609060101010101" pitchFamily="49" charset="-122"/>
                <a:ea typeface="黑体" panose="02010609060101010101" pitchFamily="49" charset="-122"/>
              </a:rPr>
              <a:t>称职、平常和不称职三等，是决定官员正常升迁或降、调的依据。</a:t>
            </a:r>
            <a:r>
              <a:rPr lang="zh-CN" altLang="zh-CN" sz="2400" b="1">
                <a:solidFill>
                  <a:srgbClr val="333333"/>
                </a:solidFill>
                <a:latin typeface="黑体" panose="02010609060101010101" pitchFamily="49" charset="-122"/>
                <a:ea typeface="黑体" panose="02010609060101010101" pitchFamily="49" charset="-122"/>
              </a:rPr>
              <a:t>考察包括外地官员三年一次的朝觐考察(外察)和京官六年一次的京察，重在查处官员的贪酷和不作为。通过考察，外地官员中贪、酷、浮躁、不及、老、病、疲、不谨等八类人，京官中年老有疾、疲软无为及素行不谨、浮躁和才力不及、贪酷等四类人，要受到勒令退休、降职或削职为民的处理</a:t>
            </a:r>
            <a:r>
              <a:rPr lang="zh-CN" altLang="zh-CN" sz="2400" b="1" smtClean="0">
                <a:solidFill>
                  <a:srgbClr val="333333"/>
                </a:solidFill>
                <a:latin typeface="黑体" panose="02010609060101010101" pitchFamily="49" charset="-122"/>
                <a:ea typeface="黑体" panose="02010609060101010101" pitchFamily="49" charset="-122"/>
              </a:rPr>
              <a:t>。</a:t>
            </a:r>
            <a:endParaRPr lang="en-US" altLang="zh-CN" sz="2400" b="1" smtClean="0">
              <a:solidFill>
                <a:srgbClr val="333333"/>
              </a:solidFill>
              <a:latin typeface="黑体" panose="02010609060101010101" pitchFamily="49" charset="-122"/>
              <a:ea typeface="黑体" panose="02010609060101010101" pitchFamily="49" charset="-122"/>
            </a:endParaRPr>
          </a:p>
          <a:p>
            <a:r>
              <a:rPr lang="en-US" altLang="zh-CN" sz="2400" b="1">
                <a:solidFill>
                  <a:srgbClr val="333333"/>
                </a:solidFill>
                <a:latin typeface="黑体" panose="02010609060101010101" pitchFamily="49" charset="-122"/>
                <a:ea typeface="黑体" panose="02010609060101010101" pitchFamily="49" charset="-122"/>
              </a:rPr>
              <a:t> </a:t>
            </a:r>
            <a:r>
              <a:rPr lang="en-US" altLang="zh-CN" sz="2400" b="1" smtClean="0">
                <a:solidFill>
                  <a:srgbClr val="333333"/>
                </a:solidFill>
                <a:latin typeface="黑体" panose="02010609060101010101" pitchFamily="49" charset="-122"/>
                <a:ea typeface="黑体" panose="02010609060101010101" pitchFamily="49" charset="-122"/>
              </a:rPr>
              <a:t>  </a:t>
            </a:r>
            <a:r>
              <a:rPr lang="zh-CN" altLang="zh-CN" sz="2800" b="1" smtClean="0">
                <a:solidFill>
                  <a:srgbClr val="0033CC"/>
                </a:solidFill>
                <a:latin typeface="黑体" panose="02010609060101010101" pitchFamily="49" charset="-122"/>
                <a:ea typeface="黑体" panose="02010609060101010101" pitchFamily="49" charset="-122"/>
              </a:rPr>
              <a:t>清</a:t>
            </a:r>
            <a:r>
              <a:rPr lang="zh-CN" altLang="zh-CN" sz="2800" b="1">
                <a:solidFill>
                  <a:srgbClr val="0033CC"/>
                </a:solidFill>
                <a:latin typeface="黑体" panose="02010609060101010101" pitchFamily="49" charset="-122"/>
                <a:ea typeface="黑体" panose="02010609060101010101" pitchFamily="49" charset="-122"/>
              </a:rPr>
              <a:t>朝</a:t>
            </a:r>
            <a:r>
              <a:rPr lang="zh-CN" altLang="zh-CN" sz="2400" b="1">
                <a:solidFill>
                  <a:srgbClr val="333333"/>
                </a:solidFill>
                <a:latin typeface="黑体" panose="02010609060101010101" pitchFamily="49" charset="-122"/>
                <a:ea typeface="黑体" panose="02010609060101010101" pitchFamily="49" charset="-122"/>
              </a:rPr>
              <a:t>的考课制度，包括三年一次的京察和大计，分别考察京官和外省文官</a:t>
            </a:r>
            <a:r>
              <a:rPr lang="zh-CN" altLang="zh-CN" sz="2400" b="1" smtClean="0">
                <a:solidFill>
                  <a:srgbClr val="333333"/>
                </a:solidFill>
                <a:latin typeface="黑体" panose="02010609060101010101" pitchFamily="49" charset="-122"/>
                <a:ea typeface="黑体" panose="02010609060101010101" pitchFamily="49" charset="-122"/>
              </a:rPr>
              <a:t>。</a:t>
            </a:r>
            <a:r>
              <a:rPr lang="en-US" altLang="zh-CN" sz="2400" b="1" smtClean="0">
                <a:solidFill>
                  <a:srgbClr val="333333"/>
                </a:solidFill>
                <a:latin typeface="黑体" panose="02010609060101010101" pitchFamily="49" charset="-122"/>
                <a:ea typeface="黑体" panose="02010609060101010101" pitchFamily="49" charset="-122"/>
              </a:rPr>
              <a:t>                                </a:t>
            </a:r>
            <a:endParaRPr lang="zh-CN" altLang="en-US" sz="2400" b="1">
              <a:latin typeface="黑体" panose="02010609060101010101" pitchFamily="49" charset="-122"/>
              <a:ea typeface="黑体" panose="02010609060101010101" pitchFamily="49" charset="-122"/>
            </a:endParaRPr>
          </a:p>
        </p:txBody>
      </p:sp>
      <p:sp>
        <p:nvSpPr>
          <p:cNvPr id="7" name="文本框 2"/>
          <p:cNvSpPr txBox="1">
            <a:spLocks noChangeArrowheads="1"/>
          </p:cNvSpPr>
          <p:nvPr/>
        </p:nvSpPr>
        <p:spPr bwMode="auto">
          <a:xfrm>
            <a:off x="516194" y="4671764"/>
            <a:ext cx="1131201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400" b="1" smtClean="0">
                <a:solidFill>
                  <a:srgbClr val="0033CC"/>
                </a:solidFill>
                <a:latin typeface="黑体" panose="02010609060101010101" pitchFamily="49" charset="-122"/>
                <a:ea typeface="黑体" panose="02010609060101010101" pitchFamily="49" charset="-122"/>
              </a:rPr>
              <a:t>     明</a:t>
            </a:r>
            <a:r>
              <a:rPr lang="zh-CN" altLang="en-US" sz="2400" b="1">
                <a:solidFill>
                  <a:srgbClr val="0033CC"/>
                </a:solidFill>
                <a:latin typeface="黑体" panose="02010609060101010101" pitchFamily="49" charset="-122"/>
                <a:ea typeface="黑体" panose="02010609060101010101" pitchFamily="49" charset="-122"/>
              </a:rPr>
              <a:t>朝：都察院监察御史</a:t>
            </a:r>
            <a:r>
              <a:rPr lang="zh-CN" altLang="en-US" sz="2400" b="1">
                <a:latin typeface="黑体" panose="02010609060101010101" pitchFamily="49" charset="-122"/>
                <a:ea typeface="黑体" panose="02010609060101010101" pitchFamily="49" charset="-122"/>
              </a:rPr>
              <a:t>不仅负责纠察内外百官，还代皇帝巡按各省。</a:t>
            </a:r>
            <a:r>
              <a:rPr lang="zh-CN" altLang="en-US" sz="2400" b="1">
                <a:solidFill>
                  <a:srgbClr val="0033CC"/>
                </a:solidFill>
                <a:latin typeface="黑体" panose="02010609060101010101" pitchFamily="49" charset="-122"/>
                <a:ea typeface="黑体" panose="02010609060101010101" pitchFamily="49" charset="-122"/>
              </a:rPr>
              <a:t>六科给事中</a:t>
            </a:r>
            <a:r>
              <a:rPr lang="zh-CN" altLang="en-US" sz="2400" b="1">
                <a:latin typeface="黑体" panose="02010609060101010101" pitchFamily="49" charset="-122"/>
                <a:ea typeface="黑体" panose="02010609060101010101" pitchFamily="49" charset="-122"/>
              </a:rPr>
              <a:t>负责皇帝制敕与大臣奏疏的封还驳正，兼有纠劾百官之权。御史和给事中都只是正七品官员，秩轻权重。</a:t>
            </a:r>
            <a:endParaRPr lang="zh-CN" altLang="en-US" sz="2400" b="1">
              <a:latin typeface="黑体" panose="02010609060101010101" pitchFamily="49" charset="-122"/>
              <a:ea typeface="黑体" panose="02010609060101010101" pitchFamily="49" charset="-122"/>
            </a:endParaRPr>
          </a:p>
          <a:p>
            <a:r>
              <a:rPr lang="zh-CN" altLang="en-US" sz="2400" b="1" smtClean="0">
                <a:solidFill>
                  <a:srgbClr val="0033CC"/>
                </a:solidFill>
                <a:latin typeface="黑体" panose="02010609060101010101" pitchFamily="49" charset="-122"/>
                <a:ea typeface="黑体" panose="02010609060101010101" pitchFamily="49" charset="-122"/>
              </a:rPr>
              <a:t>    清</a:t>
            </a:r>
            <a:r>
              <a:rPr lang="zh-CN" altLang="en-US" sz="2400" b="1">
                <a:solidFill>
                  <a:srgbClr val="0033CC"/>
                </a:solidFill>
                <a:latin typeface="黑体" panose="02010609060101010101" pitchFamily="49" charset="-122"/>
                <a:ea typeface="黑体" panose="02010609060101010101" pitchFamily="49" charset="-122"/>
              </a:rPr>
              <a:t>朝</a:t>
            </a:r>
            <a:r>
              <a:rPr lang="zh-CN" altLang="en-US" sz="2400" b="1">
                <a:latin typeface="黑体" panose="02010609060101010101" pitchFamily="49" charset="-122"/>
                <a:ea typeface="黑体" panose="02010609060101010101" pitchFamily="49" charset="-122"/>
              </a:rPr>
              <a:t>：将六科并入都察院，停止派御史巡按各省的做法，但</a:t>
            </a:r>
            <a:r>
              <a:rPr lang="zh-CN" altLang="en-US" sz="2400" b="1">
                <a:solidFill>
                  <a:srgbClr val="0033CC"/>
                </a:solidFill>
                <a:latin typeface="黑体" panose="02010609060101010101" pitchFamily="49" charset="-122"/>
                <a:ea typeface="黑体" panose="02010609060101010101" pitchFamily="49" charset="-122"/>
              </a:rPr>
              <a:t>都察院</a:t>
            </a:r>
            <a:r>
              <a:rPr lang="zh-CN" altLang="en-US" sz="2400" b="1">
                <a:latin typeface="黑体" panose="02010609060101010101" pitchFamily="49" charset="-122"/>
                <a:ea typeface="黑体" panose="02010609060101010101" pitchFamily="49" charset="-122"/>
              </a:rPr>
              <a:t>作为皇帝“耳目风纪之司”监察百官的职能并未变化。</a:t>
            </a:r>
            <a:endParaRPr lang="zh-CN" altLang="en-US" sz="24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2" name="矩形 11"/>
          <p:cNvSpPr/>
          <p:nvPr/>
        </p:nvSpPr>
        <p:spPr>
          <a:xfrm>
            <a:off x="226462" y="-145924"/>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3" name="矩形 12"/>
          <p:cNvSpPr/>
          <p:nvPr/>
        </p:nvSpPr>
        <p:spPr>
          <a:xfrm>
            <a:off x="383458" y="481863"/>
            <a:ext cx="11282516" cy="4678204"/>
          </a:xfrm>
          <a:prstGeom prst="rect">
            <a:avLst/>
          </a:prstGeom>
        </p:spPr>
        <p:txBody>
          <a:bodyPr wrap="square">
            <a:spAutoFit/>
          </a:bodyPr>
          <a:lstStyle/>
          <a:p>
            <a:pPr algn="just">
              <a:spcAft>
                <a:spcPct val="0"/>
              </a:spcAft>
            </a:pPr>
            <a:r>
              <a:rPr lang="en-US" altLang="zh-CN" sz="2400" b="1" kern="100" smtClean="0">
                <a:latin typeface="Calibri" panose="020f0502020204030204" pitchFamily="34" charset="0"/>
                <a:ea typeface="黑体" panose="02010609060101010101" pitchFamily="49" charset="-122"/>
                <a:cs typeface="Times New Roman" panose="02020603050405020304" pitchFamily="18" charset="0"/>
              </a:rPr>
              <a:t>       </a:t>
            </a:r>
            <a:r>
              <a:rPr lang="zh-CN" altLang="zh-CN" sz="2400" b="1" kern="100" smtClean="0">
                <a:latin typeface="Calibri" panose="020f0502020204030204" pitchFamily="34" charset="0"/>
                <a:ea typeface="黑体" panose="02010609060101010101" pitchFamily="49" charset="-122"/>
                <a:cs typeface="Times New Roman" panose="02020603050405020304" pitchFamily="18" charset="0"/>
              </a:rPr>
              <a:t>材料</a:t>
            </a:r>
            <a:r>
              <a:rPr lang="en-US" altLang="zh-CN" sz="2400" b="1" kern="100" smtClean="0">
                <a:latin typeface="Calibri" panose="020f0502020204030204" pitchFamily="34" charset="0"/>
                <a:ea typeface="宋体" panose="02010600030101010101" pitchFamily="2" charset="-122"/>
                <a:cs typeface="Times New Roman" panose="02020603050405020304" pitchFamily="18" charset="0"/>
              </a:rPr>
              <a:t>   </a:t>
            </a:r>
            <a:r>
              <a:rPr lang="zh-CN" altLang="zh-CN" sz="2400" b="1" kern="100" smtClean="0">
                <a:solidFill>
                  <a:srgbClr val="0033CC"/>
                </a:solidFill>
                <a:latin typeface="Times New Roman" panose="02020603050405020304" pitchFamily="18" charset="0"/>
                <a:ea typeface="宋体" panose="02010600030101010101" pitchFamily="2" charset="-122"/>
                <a:cs typeface="Times New Roman" panose="02020603050405020304" pitchFamily="18" charset="0"/>
              </a:rPr>
              <a:t>清</a:t>
            </a:r>
            <a:r>
              <a:rPr lang="zh-CN" altLang="zh-CN" sz="2400" b="1" kern="100">
                <a:solidFill>
                  <a:srgbClr val="0033CC"/>
                </a:solidFill>
                <a:latin typeface="Times New Roman" panose="02020603050405020304" pitchFamily="18" charset="0"/>
                <a:ea typeface="宋体" panose="02010600030101010101" pitchFamily="2" charset="-122"/>
                <a:cs typeface="Times New Roman" panose="02020603050405020304" pitchFamily="18" charset="0"/>
              </a:rPr>
              <a:t>代前期，正一品文官年薪俸银</a:t>
            </a:r>
            <a:r>
              <a:rPr lang="en-US" altLang="zh-CN" sz="2400" b="1" kern="100">
                <a:solidFill>
                  <a:srgbClr val="0033CC"/>
                </a:solidFill>
                <a:latin typeface="Times New Roman" panose="02020603050405020304" pitchFamily="18" charset="0"/>
                <a:ea typeface="宋体" panose="02010600030101010101" pitchFamily="2" charset="-122"/>
                <a:cs typeface="Times New Roman" panose="02020603050405020304" pitchFamily="18" charset="0"/>
              </a:rPr>
              <a:t>180</a:t>
            </a:r>
            <a:r>
              <a:rPr lang="zh-CN" altLang="zh-CN" sz="2400" b="1" kern="100">
                <a:solidFill>
                  <a:srgbClr val="0033CC"/>
                </a:solidFill>
                <a:latin typeface="Times New Roman" panose="02020603050405020304" pitchFamily="18" charset="0"/>
                <a:ea typeface="宋体" panose="02010600030101010101" pitchFamily="2" charset="-122"/>
                <a:cs typeface="Times New Roman" panose="02020603050405020304" pitchFamily="18" charset="0"/>
              </a:rPr>
              <a:t>两，正七品知县</a:t>
            </a:r>
            <a:r>
              <a:rPr lang="en-US" altLang="zh-CN" sz="2400" b="1" kern="100">
                <a:solidFill>
                  <a:srgbClr val="0033CC"/>
                </a:solidFill>
                <a:latin typeface="Times New Roman" panose="02020603050405020304" pitchFamily="18" charset="0"/>
                <a:ea typeface="宋体" panose="02010600030101010101" pitchFamily="2" charset="-122"/>
                <a:cs typeface="Times New Roman" panose="02020603050405020304" pitchFamily="18" charset="0"/>
              </a:rPr>
              <a:t>45</a:t>
            </a:r>
            <a:r>
              <a:rPr lang="zh-CN" altLang="zh-CN" sz="2400" b="1" kern="100">
                <a:solidFill>
                  <a:srgbClr val="0033CC"/>
                </a:solidFill>
                <a:latin typeface="Times New Roman" panose="02020603050405020304" pitchFamily="18" charset="0"/>
                <a:ea typeface="宋体" panose="02010600030101010101" pitchFamily="2" charset="-122"/>
                <a:cs typeface="Times New Roman" panose="02020603050405020304" pitchFamily="18" charset="0"/>
              </a:rPr>
              <a:t>两，正九品官员</a:t>
            </a:r>
            <a:r>
              <a:rPr lang="en-US" altLang="zh-CN" sz="2400" b="1" kern="100">
                <a:solidFill>
                  <a:srgbClr val="0033CC"/>
                </a:solidFill>
                <a:latin typeface="Times New Roman" panose="02020603050405020304" pitchFamily="18" charset="0"/>
                <a:ea typeface="宋体" panose="02010600030101010101" pitchFamily="2" charset="-122"/>
                <a:cs typeface="Times New Roman" panose="02020603050405020304" pitchFamily="18" charset="0"/>
              </a:rPr>
              <a:t>33</a:t>
            </a:r>
            <a:r>
              <a:rPr lang="zh-CN" altLang="zh-CN" sz="2400" b="1" kern="100">
                <a:solidFill>
                  <a:srgbClr val="0033CC"/>
                </a:solidFill>
                <a:latin typeface="Times New Roman" panose="02020603050405020304" pitchFamily="18" charset="0"/>
                <a:ea typeface="宋体" panose="02010600030101010101" pitchFamily="2" charset="-122"/>
                <a:cs typeface="Times New Roman" panose="02020603050405020304" pitchFamily="18" charset="0"/>
              </a:rPr>
              <a:t>两。这些银两除养家糊口外，还要支付随从、幕僚的酬金及办公费用，普遍入不敷出。各级官员在征收田赋等税收时，以各种名义额外加征。这些税外之税，小部分作为各级衙门的办公经费，大部分被各级官员据为己有。“大州上县，每正赋一两”，额外加征“银一钱五分，二钱不等”；部分州县“数倍于正额”，以致引发民变。雍正帝认为，与其暗取而多征，不若明定其数；与其营私而中饱，不若责其办公。他决定改革，明确规定加征的税额，统一管理，用于发放以“养廉”为名的津贴。养廉银的数目，视职位的高低及岗位的重要程度而定。总督每年约二万两，州县官每年也有二千两左右。用作办公经费与官员薪水补贴。官员的合法收入大幅提高</a:t>
            </a:r>
            <a:r>
              <a:rPr lang="zh-CN" altLang="zh-CN" sz="2400" b="1" kern="100" smtClean="0">
                <a:solidFill>
                  <a:srgbClr val="0033CC"/>
                </a:solidFill>
                <a:latin typeface="Times New Roman" panose="02020603050405020304" pitchFamily="18" charset="0"/>
                <a:ea typeface="宋体" panose="02010600030101010101" pitchFamily="2" charset="-122"/>
                <a:cs typeface="Times New Roman" panose="02020603050405020304" pitchFamily="18" charset="0"/>
              </a:rPr>
              <a:t>。</a:t>
            </a:r>
            <a:r>
              <a:rPr lang="en-US" altLang="zh-CN" sz="2400" b="1" kern="100" smtClean="0">
                <a:solidFill>
                  <a:srgbClr val="0033CC"/>
                </a:solidFill>
                <a:latin typeface="Times New Roman" panose="02020603050405020304" pitchFamily="18" charset="0"/>
                <a:ea typeface="宋体" panose="02010600030101010101" pitchFamily="2" charset="-122"/>
                <a:cs typeface="Times New Roman" panose="02020603050405020304" pitchFamily="18" charset="0"/>
              </a:rPr>
              <a:t>     </a:t>
            </a:r>
            <a:r>
              <a:rPr lang="en-US" altLang="zh-CN" b="1" kern="100" smtClean="0">
                <a:latin typeface="Times New Roman" panose="02020603050405020304" pitchFamily="18" charset="0"/>
                <a:ea typeface="宋体" panose="02010600030101010101" pitchFamily="2" charset="-122"/>
                <a:cs typeface="Times New Roman" panose="02020603050405020304" pitchFamily="18" charset="0"/>
              </a:rPr>
              <a:t>——</a:t>
            </a:r>
            <a:r>
              <a:rPr lang="zh-CN" altLang="zh-CN" b="1" kern="100">
                <a:latin typeface="Times New Roman" panose="02020603050405020304" pitchFamily="18" charset="0"/>
                <a:ea typeface="宋体" panose="02010600030101010101" pitchFamily="2" charset="-122"/>
                <a:cs typeface="Times New Roman" panose="02020603050405020304" pitchFamily="18" charset="0"/>
              </a:rPr>
              <a:t>摘编自黄惠贤等《中国俸禄制度史</a:t>
            </a:r>
            <a:r>
              <a:rPr lang="zh-CN" altLang="zh-CN" b="1" kern="100" smtClean="0">
                <a:latin typeface="Times New Roman" panose="02020603050405020304" pitchFamily="18" charset="0"/>
                <a:ea typeface="宋体" panose="02010600030101010101" pitchFamily="2" charset="-122"/>
                <a:cs typeface="Times New Roman" panose="02020603050405020304" pitchFamily="18" charset="0"/>
              </a:rPr>
              <a:t>》</a:t>
            </a:r>
            <a:r>
              <a:rPr lang="en-US" altLang="zh-CN" b="1" kern="100" smtClean="0">
                <a:latin typeface="Times New Roman" panose="02020603050405020304" pitchFamily="18" charset="0"/>
                <a:ea typeface="宋体" panose="02010600030101010101" pitchFamily="2" charset="-122"/>
                <a:cs typeface="Times New Roman" panose="02020603050405020304" pitchFamily="18" charset="0"/>
              </a:rPr>
              <a:t>      </a:t>
            </a:r>
            <a:r>
              <a:rPr lang="zh-CN" altLang="en-US" b="1" kern="100" smtClean="0">
                <a:latin typeface="Times New Roman" panose="02020603050405020304" pitchFamily="18" charset="0"/>
                <a:ea typeface="宋体" panose="02010600030101010101" pitchFamily="2" charset="-122"/>
                <a:cs typeface="Times New Roman" panose="02020603050405020304" pitchFamily="18" charset="0"/>
              </a:rPr>
              <a:t>（</a:t>
            </a:r>
            <a:r>
              <a:rPr lang="en-US" altLang="zh-CN" b="1" kern="100">
                <a:latin typeface="Times New Roman" panose="02020603050405020304" pitchFamily="18" charset="0"/>
                <a:ea typeface="宋体" panose="02010600030101010101" pitchFamily="2" charset="-122"/>
                <a:cs typeface="Times New Roman" panose="02020603050405020304" pitchFamily="18" charset="0"/>
              </a:rPr>
              <a:t>2015</a:t>
            </a:r>
            <a:r>
              <a:rPr lang="zh-CN" altLang="en-US" b="1" kern="100">
                <a:latin typeface="Times New Roman" panose="02020603050405020304" pitchFamily="18" charset="0"/>
                <a:ea typeface="宋体" panose="02010600030101010101" pitchFamily="2" charset="-122"/>
                <a:cs typeface="Times New Roman" panose="02020603050405020304" pitchFamily="18" charset="0"/>
              </a:rPr>
              <a:t>年课表卷</a:t>
            </a:r>
            <a:r>
              <a:rPr lang="en-US" altLang="zh-CN" b="1" kern="100">
                <a:latin typeface="Times New Roman" panose="02020603050405020304" pitchFamily="18" charset="0"/>
                <a:ea typeface="宋体" panose="02010600030101010101" pitchFamily="2" charset="-122"/>
                <a:cs typeface="Times New Roman" panose="02020603050405020304" pitchFamily="18" charset="0"/>
              </a:rPr>
              <a:t>Ⅱ</a:t>
            </a:r>
            <a:r>
              <a:rPr lang="zh-CN" altLang="en-US" b="1" kern="100" smtClean="0">
                <a:latin typeface="Times New Roman" panose="02020603050405020304" pitchFamily="18" charset="0"/>
                <a:ea typeface="宋体" panose="02010600030101010101" pitchFamily="2" charset="-122"/>
                <a:cs typeface="Times New Roman" panose="02020603050405020304" pitchFamily="18" charset="0"/>
              </a:rPr>
              <a:t>） </a:t>
            </a:r>
            <a:r>
              <a:rPr lang="en-US" altLang="zh-CN" b="1" kern="100" smtClean="0">
                <a:latin typeface="Times New Roman" panose="02020603050405020304" pitchFamily="18" charset="0"/>
                <a:ea typeface="宋体" panose="02010600030101010101" pitchFamily="2" charset="-122"/>
                <a:cs typeface="Times New Roman" panose="02020603050405020304" pitchFamily="18" charset="0"/>
              </a:rPr>
              <a:t>45</a:t>
            </a:r>
            <a:r>
              <a:rPr lang="zh-CN" altLang="en-US" b="1" kern="100">
                <a:latin typeface="Times New Roman" panose="02020603050405020304" pitchFamily="18" charset="0"/>
                <a:ea typeface="宋体" panose="02010600030101010101" pitchFamily="2" charset="-122"/>
                <a:cs typeface="Times New Roman" panose="02020603050405020304" pitchFamily="18" charset="0"/>
              </a:rPr>
              <a:t>．（</a:t>
            </a:r>
            <a:r>
              <a:rPr lang="en-US" altLang="zh-CN" b="1" kern="100">
                <a:latin typeface="Times New Roman" panose="02020603050405020304" pitchFamily="18" charset="0"/>
                <a:ea typeface="宋体" panose="02010600030101010101" pitchFamily="2" charset="-122"/>
                <a:cs typeface="Times New Roman" panose="02020603050405020304" pitchFamily="18" charset="0"/>
              </a:rPr>
              <a:t>15</a:t>
            </a:r>
            <a:r>
              <a:rPr lang="zh-CN" altLang="en-US" b="1" kern="100">
                <a:latin typeface="Times New Roman" panose="02020603050405020304" pitchFamily="18" charset="0"/>
                <a:ea typeface="宋体" panose="02010600030101010101" pitchFamily="2" charset="-122"/>
                <a:cs typeface="Times New Roman" panose="02020603050405020304" pitchFamily="18" charset="0"/>
              </a:rPr>
              <a:t>分）</a:t>
            </a:r>
            <a:endParaRPr lang="zh-CN" altLang="en-US" b="1" kern="100">
              <a:latin typeface="Times New Roman" panose="02020603050405020304" pitchFamily="18" charset="0"/>
              <a:ea typeface="宋体" panose="02010600030101010101" pitchFamily="2" charset="-122"/>
              <a:cs typeface="Times New Roman" panose="02020603050405020304" pitchFamily="18" charset="0"/>
            </a:endParaRPr>
          </a:p>
          <a:p>
            <a:pPr algn="just">
              <a:spcAft>
                <a:spcPct val="0"/>
              </a:spcAft>
            </a:pPr>
            <a:r>
              <a:rPr lang="en-US" altLang="zh-CN" b="1" kern="100" smtClean="0">
                <a:latin typeface="Calibri" panose="020f0502020204030204" pitchFamily="34" charset="0"/>
                <a:ea typeface="宋体" panose="02010600030101010101" pitchFamily="2" charset="-122"/>
                <a:cs typeface="Times New Roman" panose="02020603050405020304" pitchFamily="18" charset="0"/>
              </a:rPr>
              <a:t>    </a:t>
            </a:r>
            <a:r>
              <a:rPr lang="zh-CN" altLang="zh-CN" sz="2000" b="1" kern="100" smtClean="0">
                <a:latin typeface="Times New Roman" panose="02020603050405020304" pitchFamily="18" charset="0"/>
                <a:ea typeface="宋体" panose="02010600030101010101" pitchFamily="2" charset="-122"/>
                <a:cs typeface="Times New Roman" panose="02020603050405020304" pitchFamily="18" charset="0"/>
              </a:rPr>
              <a:t>（</a:t>
            </a:r>
            <a:r>
              <a:rPr lang="en-US" altLang="zh-CN" sz="2000" b="1" kern="100">
                <a:latin typeface="Times New Roman" panose="02020603050405020304" pitchFamily="18" charset="0"/>
                <a:ea typeface="宋体" panose="02010600030101010101" pitchFamily="2" charset="-122"/>
                <a:cs typeface="Times New Roman" panose="02020603050405020304" pitchFamily="18" charset="0"/>
              </a:rPr>
              <a:t>1</a:t>
            </a:r>
            <a:r>
              <a:rPr lang="zh-CN" altLang="zh-CN" sz="2000" b="1" kern="100">
                <a:latin typeface="Times New Roman" panose="02020603050405020304" pitchFamily="18" charset="0"/>
                <a:ea typeface="宋体" panose="02010600030101010101" pitchFamily="2" charset="-122"/>
                <a:cs typeface="Times New Roman" panose="02020603050405020304" pitchFamily="18" charset="0"/>
              </a:rPr>
              <a:t>）根据材料，概括指出清政府建立养廉银制度的原因。（</a:t>
            </a:r>
            <a:r>
              <a:rPr lang="en-US" altLang="zh-CN" sz="2000" b="1" kern="100">
                <a:latin typeface="Times New Roman" panose="02020603050405020304" pitchFamily="18" charset="0"/>
                <a:ea typeface="宋体" panose="02010600030101010101" pitchFamily="2" charset="-122"/>
                <a:cs typeface="Times New Roman" panose="02020603050405020304" pitchFamily="18" charset="0"/>
              </a:rPr>
              <a:t>8</a:t>
            </a:r>
            <a:r>
              <a:rPr lang="zh-CN" altLang="zh-CN" sz="2000" b="1" kern="100">
                <a:latin typeface="Times New Roman" panose="02020603050405020304" pitchFamily="18" charset="0"/>
                <a:ea typeface="宋体" panose="02010600030101010101" pitchFamily="2" charset="-122"/>
                <a:cs typeface="Times New Roman" panose="02020603050405020304" pitchFamily="18" charset="0"/>
              </a:rPr>
              <a:t>分</a:t>
            </a:r>
            <a:r>
              <a:rPr lang="zh-CN" altLang="zh-CN" sz="2000" b="1" kern="100" smtClean="0">
                <a:latin typeface="Times New Roman" panose="02020603050405020304" pitchFamily="18" charset="0"/>
                <a:ea typeface="宋体" panose="02010600030101010101" pitchFamily="2" charset="-122"/>
                <a:cs typeface="Times New Roman" panose="02020603050405020304" pitchFamily="18" charset="0"/>
              </a:rPr>
              <a:t>）</a:t>
            </a:r>
            <a:endParaRPr lang="en-US" altLang="zh-CN" sz="2000" b="1" kern="100" smtClean="0">
              <a:latin typeface="Times New Roman" panose="02020603050405020304" pitchFamily="18" charset="0"/>
              <a:ea typeface="宋体" panose="02010600030101010101" pitchFamily="2" charset="-122"/>
              <a:cs typeface="Times New Roman" panose="02020603050405020304" pitchFamily="18" charset="0"/>
            </a:endParaRPr>
          </a:p>
          <a:p>
            <a:pPr algn="just">
              <a:spcAft>
                <a:spcPct val="0"/>
              </a:spcAft>
            </a:pPr>
            <a:r>
              <a:rPr lang="en-US" altLang="zh-CN" sz="2000" b="1" kern="100">
                <a:latin typeface="Times New Roman" panose="02020603050405020304" pitchFamily="18" charset="0"/>
                <a:ea typeface="宋体" panose="02010600030101010101" pitchFamily="2" charset="-122"/>
                <a:cs typeface="Times New Roman" panose="02020603050405020304" pitchFamily="18" charset="0"/>
              </a:rPr>
              <a:t> </a:t>
            </a:r>
            <a:r>
              <a:rPr lang="en-US" altLang="zh-CN" sz="2000" b="1" kern="100" smtClean="0">
                <a:latin typeface="Times New Roman" panose="02020603050405020304" pitchFamily="18" charset="0"/>
                <a:ea typeface="宋体" panose="02010600030101010101" pitchFamily="2" charset="-122"/>
                <a:cs typeface="Times New Roman" panose="02020603050405020304" pitchFamily="18" charset="0"/>
              </a:rPr>
              <a:t>  </a:t>
            </a:r>
            <a:r>
              <a:rPr lang="zh-CN" altLang="zh-CN" sz="2000" b="1" kern="100" smtClean="0">
                <a:latin typeface="Times New Roman" panose="02020603050405020304" pitchFamily="18" charset="0"/>
                <a:ea typeface="宋体" panose="02010600030101010101" pitchFamily="2" charset="-122"/>
                <a:cs typeface="Times New Roman" panose="02020603050405020304" pitchFamily="18" charset="0"/>
              </a:rPr>
              <a:t>（</a:t>
            </a:r>
            <a:r>
              <a:rPr lang="en-US" altLang="zh-CN" sz="2000" b="1" kern="100">
                <a:latin typeface="Times New Roman" panose="02020603050405020304" pitchFamily="18" charset="0"/>
                <a:ea typeface="宋体" panose="02010600030101010101" pitchFamily="2" charset="-122"/>
                <a:cs typeface="Times New Roman" panose="02020603050405020304" pitchFamily="18" charset="0"/>
              </a:rPr>
              <a:t>2</a:t>
            </a:r>
            <a:r>
              <a:rPr lang="zh-CN" altLang="zh-CN" sz="2000" b="1" kern="100">
                <a:latin typeface="Times New Roman" panose="02020603050405020304" pitchFamily="18" charset="0"/>
                <a:ea typeface="宋体" panose="02010600030101010101" pitchFamily="2" charset="-122"/>
                <a:cs typeface="Times New Roman" panose="02020603050405020304" pitchFamily="18" charset="0"/>
              </a:rPr>
              <a:t>）根据材料并结合所学知识，简析养廉银制度的作用。（</a:t>
            </a:r>
            <a:r>
              <a:rPr lang="en-US" altLang="zh-CN" sz="2000" b="1" kern="100">
                <a:latin typeface="Times New Roman" panose="02020603050405020304" pitchFamily="18" charset="0"/>
                <a:ea typeface="宋体" panose="02010600030101010101" pitchFamily="2" charset="-122"/>
                <a:cs typeface="Times New Roman" panose="02020603050405020304" pitchFamily="18" charset="0"/>
              </a:rPr>
              <a:t>7</a:t>
            </a:r>
            <a:r>
              <a:rPr lang="zh-CN" altLang="zh-CN" sz="2000" b="1" kern="100">
                <a:latin typeface="Times New Roman" panose="02020603050405020304" pitchFamily="18" charset="0"/>
                <a:ea typeface="宋体" panose="02010600030101010101" pitchFamily="2" charset="-122"/>
                <a:cs typeface="Times New Roman" panose="02020603050405020304" pitchFamily="18" charset="0"/>
              </a:rPr>
              <a:t>分）</a:t>
            </a:r>
            <a:endParaRPr lang="zh-CN" altLang="zh-CN" sz="2000" kern="100">
              <a:latin typeface="Calibri" panose="020f0502020204030204" pitchFamily="34" charset="0"/>
              <a:ea typeface="宋体" panose="02010600030101010101" pitchFamily="2" charset="-122"/>
              <a:cs typeface="Times New Roman" panose="02020603050405020304" pitchFamily="18" charset="0"/>
            </a:endParaRPr>
          </a:p>
          <a:p>
            <a:pPr indent="200660" algn="just">
              <a:spcAft>
                <a:spcPct val="0"/>
              </a:spcAft>
            </a:pPr>
            <a:endParaRPr lang="zh-CN" altLang="zh-CN" b="1"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4" name="矩形 13"/>
          <p:cNvSpPr/>
          <p:nvPr/>
        </p:nvSpPr>
        <p:spPr>
          <a:xfrm>
            <a:off x="383458" y="4858564"/>
            <a:ext cx="11621729" cy="1798826"/>
          </a:xfrm>
          <a:prstGeom prst="rect">
            <a:avLst/>
          </a:prstGeom>
          <a:solidFill>
            <a:srgbClr val="FFFF00"/>
          </a:solidFill>
          <a:ln w="28575">
            <a:solidFill>
              <a:schemeClr val="tx1"/>
            </a:solidFill>
          </a:ln>
        </p:spPr>
        <p:txBody>
          <a:bodyPr wrap="square">
            <a:spAutoFit/>
          </a:bodyPr>
          <a:lstStyle/>
          <a:p>
            <a:pPr algn="just">
              <a:spcAft>
                <a:spcPct val="0"/>
              </a:spcAft>
            </a:pPr>
            <a:r>
              <a:rPr lang="en-US" altLang="zh-CN" sz="24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24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）官员薪俸偏低；地方办公经费不足；各种税外之税繁多，官员贪腐现象普遍；百姓税负沉重，社会矛盾尖锐；政府力图整顿吏治。（</a:t>
            </a:r>
            <a:r>
              <a:rPr lang="en-US"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8</a:t>
            </a:r>
            <a:r>
              <a:rPr lang="zh-CN"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r>
              <a:rPr lang="en-US"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24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spcAft>
                <a:spcPct val="0"/>
              </a:spcAft>
            </a:pPr>
            <a:r>
              <a:rPr lang="en-US" altLang="zh-CN" sz="24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2400" b="1" kern="10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）提高了官员的合法收入，有助于抵制贪腐；暂时减轻民众负担，缓解社会矛盾；未能从根本上解决贪腐问题。（</a:t>
            </a:r>
            <a:r>
              <a:rPr lang="en-US"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7</a:t>
            </a:r>
            <a:r>
              <a:rPr lang="zh-CN"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2400" b="1" kern="10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nSpc>
                <a:spcPts val="1600"/>
              </a:lnSpc>
            </a:pPr>
            <a:r>
              <a:rPr lang="en-US" altLang="zh-CN" sz="2400" b="1" kern="0">
                <a:solidFill>
                  <a:srgbClr val="FF0000"/>
                </a:solidFill>
                <a:latin typeface="宋体" panose="02010600030101010101" pitchFamily="2" charset="-122"/>
                <a:ea typeface="宋体" panose="02010600030101010101" pitchFamily="2" charset="-122"/>
                <a:cs typeface="宋体" panose="02010600030101010101" pitchFamily="2" charset="-122"/>
              </a:rPr>
              <a:t> </a:t>
            </a:r>
            <a:endParaRPr lang="zh-CN" altLang="zh-CN" sz="2400" b="1" kern="100">
              <a:solidFill>
                <a:srgbClr val="FF0000"/>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182217"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课堂拓展</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文本框 4"/>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4" name="文本框 99"/>
          <p:cNvSpPr txBox="1">
            <a:spLocks noChangeArrowheads="1"/>
          </p:cNvSpPr>
          <p:nvPr/>
        </p:nvSpPr>
        <p:spPr bwMode="auto">
          <a:xfrm>
            <a:off x="1961843" y="849058"/>
            <a:ext cx="7354888" cy="532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zh-CN" sz="3200" b="1">
                <a:solidFill>
                  <a:srgbClr val="FF0000"/>
                </a:solidFill>
                <a:latin typeface="黑体" panose="02010609060101010101" pitchFamily="49" charset="-122"/>
                <a:ea typeface="黑体" panose="02010609060101010101" pitchFamily="49" charset="-122"/>
              </a:rPr>
              <a:t>中国古代监察制度的十大特征</a:t>
            </a:r>
            <a:endParaRPr lang="zh-CN" altLang="zh-CN" sz="3200" b="1">
              <a:solidFill>
                <a:srgbClr val="FF0000"/>
              </a:solidFill>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endParaRPr lang="zh-CN" altLang="en-US" sz="2800" b="1">
              <a:solidFill>
                <a:srgbClr val="000000"/>
              </a:solidFill>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zh-CN" sz="2800" b="1">
                <a:latin typeface="黑体" panose="02010609060101010101" pitchFamily="49" charset="-122"/>
                <a:ea typeface="黑体" panose="02010609060101010101" pitchFamily="49" charset="-122"/>
              </a:rPr>
              <a:t>(1)御史是皇权的御用工具。</a:t>
            </a:r>
            <a:endParaRPr lang="zh-CN" altLang="zh-CN" sz="2800" b="1">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zh-CN" sz="2800" b="1">
                <a:latin typeface="黑体" panose="02010609060101010101" pitchFamily="49" charset="-122"/>
                <a:ea typeface="黑体" panose="02010609060101010101" pitchFamily="49" charset="-122"/>
              </a:rPr>
              <a:t>(2)皇帝握有最高的监察权。</a:t>
            </a:r>
            <a:endParaRPr lang="zh-CN" altLang="zh-CN" sz="2800" b="1">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zh-CN" sz="2800" b="1">
                <a:latin typeface="黑体" panose="02010609060101010101" pitchFamily="49" charset="-122"/>
                <a:ea typeface="黑体" panose="02010609060101010101" pitchFamily="49" charset="-122"/>
              </a:rPr>
              <a:t>(3)监察机构独立，自上而下垂直监察。</a:t>
            </a:r>
            <a:endParaRPr lang="zh-CN" altLang="zh-CN" sz="2800" b="1">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zh-CN" sz="2800" b="1">
                <a:latin typeface="黑体" panose="02010609060101010101" pitchFamily="49" charset="-122"/>
                <a:ea typeface="黑体" panose="02010609060101010101" pitchFamily="49" charset="-122"/>
              </a:rPr>
              <a:t>(4)监察官秩卑、位尊、权重、赏厚。</a:t>
            </a:r>
            <a:endParaRPr lang="zh-CN" altLang="zh-CN" sz="2800" b="1">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zh-CN" sz="2800" b="1">
                <a:latin typeface="黑体" panose="02010609060101010101" pitchFamily="49" charset="-122"/>
                <a:ea typeface="黑体" panose="02010609060101010101" pitchFamily="49" charset="-122"/>
              </a:rPr>
              <a:t>(5)历代统治者注重监察官的遴选。</a:t>
            </a:r>
            <a:endParaRPr lang="zh-CN" altLang="zh-CN" sz="2800" b="1">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zh-CN" sz="2800" b="1">
                <a:latin typeface="黑体" panose="02010609060101010101" pitchFamily="49" charset="-122"/>
                <a:ea typeface="黑体" panose="02010609060101010101" pitchFamily="49" charset="-122"/>
              </a:rPr>
              <a:t>(6)监察活动法律化。</a:t>
            </a:r>
            <a:endParaRPr lang="zh-CN" altLang="zh-CN" sz="2800" b="1">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zh-CN" sz="2800" b="1">
                <a:latin typeface="黑体" panose="02010609060101010101" pitchFamily="49" charset="-122"/>
                <a:ea typeface="黑体" panose="02010609060101010101" pitchFamily="49" charset="-122"/>
              </a:rPr>
              <a:t>(7)凭实绩黜徙，严格考核监察官。</a:t>
            </a:r>
            <a:endParaRPr lang="zh-CN" altLang="zh-CN" sz="2800" b="1">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zh-CN" sz="2800" b="1">
                <a:latin typeface="黑体" panose="02010609060101010101" pitchFamily="49" charset="-122"/>
                <a:ea typeface="黑体" panose="02010609060101010101" pitchFamily="49" charset="-122"/>
              </a:rPr>
              <a:t>(8)监察方式多样化。</a:t>
            </a:r>
            <a:endParaRPr lang="zh-CN" altLang="zh-CN" sz="2800" b="1">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zh-CN" sz="2800" b="1">
                <a:latin typeface="黑体" panose="02010609060101010101" pitchFamily="49" charset="-122"/>
                <a:ea typeface="黑体" panose="02010609060101010101" pitchFamily="49" charset="-122"/>
              </a:rPr>
              <a:t>(9)允许风闻言事。</a:t>
            </a:r>
            <a:endParaRPr lang="zh-CN" altLang="zh-CN" sz="2800" b="1">
              <a:latin typeface="黑体" panose="02010609060101010101" pitchFamily="49" charset="-122"/>
              <a:ea typeface="黑体" panose="02010609060101010101" pitchFamily="49" charset="-122"/>
            </a:endParaRPr>
          </a:p>
          <a:p>
            <a:pPr fontAlgn="base">
              <a:spcBef>
                <a:spcPct val="0"/>
              </a:spcBef>
              <a:spcAft>
                <a:spcPct val="0"/>
              </a:spcAft>
              <a:buFont typeface="Arial" panose="020b0604020202020204" pitchFamily="34" charset="0"/>
              <a:buNone/>
            </a:pPr>
            <a:r>
              <a:rPr lang="zh-CN" altLang="en-US" sz="2800" b="1">
                <a:latin typeface="黑体" panose="02010609060101010101" pitchFamily="49" charset="-122"/>
                <a:ea typeface="黑体" panose="02010609060101010101" pitchFamily="49" charset="-122"/>
              </a:rPr>
              <a:t>(10)监察权和行政职权混淆。</a:t>
            </a:r>
            <a:endParaRPr lang="zh-CN" altLang="en-US" sz="2800" b="1">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82216" y="0"/>
            <a:ext cx="2348720" cy="523220"/>
          </a:xfrm>
          <a:prstGeom prst="rect">
            <a:avLst/>
          </a:prstGeom>
        </p:spPr>
        <p:txBody>
          <a:bodyPr wrap="none">
            <a:spAutoFit/>
          </a:body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1" name="文本框 10"/>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a:t>第</a:t>
            </a:r>
            <a:r>
              <a:rPr lang="en-US" altLang="zh-CN"/>
              <a:t>4</a:t>
            </a:r>
            <a:r>
              <a:rPr lang="zh-CN" altLang="en-US"/>
              <a:t>课  中国古代官员的选拔、考核与监察</a:t>
            </a:r>
            <a:endParaRPr lang="zh-CN" altLang="en-US"/>
          </a:p>
        </p:txBody>
      </p:sp>
      <p:sp>
        <p:nvSpPr>
          <p:cNvPr id="14" name="文本框 13"/>
          <p:cNvSpPr txBox="1"/>
          <p:nvPr/>
        </p:nvSpPr>
        <p:spPr>
          <a:xfrm>
            <a:off x="309716" y="1286119"/>
            <a:ext cx="5570756" cy="523220"/>
          </a:xfrm>
          <a:prstGeom prst="rect">
            <a:avLst/>
          </a:prstGeom>
          <a:noFill/>
        </p:spPr>
        <p:txBody>
          <a:bodyPr wrap="none" rtlCol="0">
            <a:spAutoFit/>
          </a:bodyPr>
          <a:lstStyle/>
          <a:p>
            <a:r>
              <a:rPr lang="zh-CN" altLang="en-US" sz="2800" b="1"/>
              <a:t>一</a:t>
            </a:r>
            <a:r>
              <a:rPr lang="zh-CN" altLang="en-US" sz="2800" b="1" smtClean="0"/>
              <a:t>、先秦至明清时期的官员选拔</a:t>
            </a:r>
            <a:r>
              <a:rPr lang="zh-CN" altLang="zh-CN" sz="2800" b="1" smtClean="0"/>
              <a:t>：</a:t>
            </a:r>
            <a:endParaRPr lang="en-US" altLang="zh-CN" sz="2800" b="1" smtClean="0"/>
          </a:p>
        </p:txBody>
      </p:sp>
      <p:sp>
        <p:nvSpPr>
          <p:cNvPr id="15" name="文本框 14"/>
          <p:cNvSpPr txBox="1"/>
          <p:nvPr/>
        </p:nvSpPr>
        <p:spPr>
          <a:xfrm>
            <a:off x="600033" y="413157"/>
            <a:ext cx="11107614" cy="824456"/>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sz="3600"/>
              <a:t>第</a:t>
            </a:r>
            <a:r>
              <a:rPr lang="en-US" altLang="zh-CN" sz="3600"/>
              <a:t>4</a:t>
            </a:r>
            <a:r>
              <a:rPr lang="zh-CN" altLang="en-US" sz="3600"/>
              <a:t>课  中国古代官员的选拔、考核与监察</a:t>
            </a:r>
            <a:endParaRPr lang="zh-CN" altLang="en-US" sz="3600"/>
          </a:p>
        </p:txBody>
      </p:sp>
      <p:sp>
        <p:nvSpPr>
          <p:cNvPr id="16" name="文本框 15"/>
          <p:cNvSpPr txBox="1"/>
          <p:nvPr/>
        </p:nvSpPr>
        <p:spPr>
          <a:xfrm>
            <a:off x="6375738" y="1286119"/>
            <a:ext cx="5331909" cy="523220"/>
          </a:xfrm>
          <a:prstGeom prst="rect">
            <a:avLst/>
          </a:prstGeom>
          <a:noFill/>
        </p:spPr>
        <p:txBody>
          <a:bodyPr wrap="none" rtlCol="0">
            <a:spAutoFit/>
          </a:bodyPr>
          <a:lstStyle/>
          <a:p>
            <a:r>
              <a:rPr lang="zh-CN" altLang="en-US" sz="2800" b="1" smtClean="0"/>
              <a:t>二、秦汉至明清时期官员的管理</a:t>
            </a:r>
            <a:r>
              <a:rPr lang="en-US" altLang="zh-CN" sz="2800" b="1" smtClean="0"/>
              <a:t>:</a:t>
            </a:r>
            <a:endParaRPr lang="en-US" altLang="zh-CN" sz="2800" b="1" smtClean="0"/>
          </a:p>
        </p:txBody>
      </p:sp>
      <p:sp>
        <p:nvSpPr>
          <p:cNvPr id="8" name="矩形 7"/>
          <p:cNvSpPr/>
          <p:nvPr/>
        </p:nvSpPr>
        <p:spPr>
          <a:xfrm>
            <a:off x="6562817" y="2074721"/>
            <a:ext cx="2901669" cy="3539430"/>
          </a:xfrm>
          <a:prstGeom prst="rect">
            <a:avLst/>
          </a:prstGeom>
        </p:spPr>
        <p:txBody>
          <a:bodyPr wrap="square">
            <a:spAutoFit/>
          </a:bodyPr>
          <a:lstStyle/>
          <a:p>
            <a:pPr indent="267970"/>
            <a:r>
              <a:rPr lang="en-US" altLang="zh-CN" sz="2800" b="1" kern="0">
                <a:solidFill>
                  <a:srgbClr val="0033CC"/>
                </a:solidFill>
                <a:latin typeface="宋体" panose="02010600030101010101" pitchFamily="2" charset="-122"/>
                <a:ea typeface="宋体" panose="02010600030101010101" pitchFamily="2" charset="-122"/>
                <a:cs typeface="Iowan Old Style"/>
              </a:rPr>
              <a:t>1</a:t>
            </a:r>
            <a:r>
              <a:rPr lang="zh-CN" altLang="zh-CN" sz="2800" b="1" kern="0">
                <a:solidFill>
                  <a:srgbClr val="0033CC"/>
                </a:solidFill>
                <a:latin typeface="Calibri" panose="020f0502020204030204" pitchFamily="34" charset="0"/>
                <a:ea typeface="宋体" panose="02010600030101010101" pitchFamily="2" charset="-122"/>
                <a:cs typeface="Iowan Old Style"/>
              </a:rPr>
              <a:t>、秦汉三</a:t>
            </a:r>
            <a:r>
              <a:rPr lang="zh-CN" altLang="zh-CN" sz="2800" b="1" kern="0" smtClean="0">
                <a:solidFill>
                  <a:srgbClr val="0033CC"/>
                </a:solidFill>
                <a:latin typeface="Calibri" panose="020f0502020204030204" pitchFamily="34" charset="0"/>
                <a:ea typeface="宋体" panose="02010600030101010101" pitchFamily="2" charset="-122"/>
                <a:cs typeface="Iowan Old Style"/>
              </a:rPr>
              <a:t>国</a:t>
            </a:r>
            <a:endParaRPr lang="en-US" altLang="zh-CN" sz="2800" b="1" kern="0">
              <a:solidFill>
                <a:srgbClr val="0033CC"/>
              </a:solidFill>
              <a:latin typeface="Calibri" panose="020f0502020204030204" pitchFamily="34" charset="0"/>
              <a:ea typeface="宋体" panose="02010600030101010101" pitchFamily="2" charset="-122"/>
              <a:cs typeface="Iowan Old Style"/>
            </a:endParaRPr>
          </a:p>
          <a:p>
            <a:pPr indent="267970"/>
            <a:r>
              <a:rPr lang="en-US" altLang="zh-CN" sz="2800" b="1" kern="0" smtClean="0">
                <a:solidFill>
                  <a:srgbClr val="0033CC"/>
                </a:solidFill>
                <a:latin typeface="Calibri" panose="020f0502020204030204" pitchFamily="34" charset="0"/>
                <a:ea typeface="宋体" panose="02010600030101010101" pitchFamily="2" charset="-122"/>
                <a:cs typeface="Iowan Old Style"/>
              </a:rPr>
              <a:t>     </a:t>
            </a:r>
            <a:r>
              <a:rPr lang="zh-CN" altLang="zh-CN" sz="2800" b="1" kern="0" smtClean="0">
                <a:solidFill>
                  <a:srgbClr val="0033CC"/>
                </a:solidFill>
                <a:latin typeface="Calibri" panose="020f0502020204030204" pitchFamily="34" charset="0"/>
                <a:ea typeface="宋体" panose="02010600030101010101" pitchFamily="2" charset="-122"/>
                <a:cs typeface="Iowan Old Style"/>
              </a:rPr>
              <a:t>两</a:t>
            </a:r>
            <a:r>
              <a:rPr lang="zh-CN" altLang="zh-CN" sz="2800" b="1" kern="0">
                <a:solidFill>
                  <a:srgbClr val="0033CC"/>
                </a:solidFill>
                <a:latin typeface="Calibri" panose="020f0502020204030204" pitchFamily="34" charset="0"/>
                <a:ea typeface="宋体" panose="02010600030101010101" pitchFamily="2" charset="-122"/>
                <a:cs typeface="Iowan Old Style"/>
              </a:rPr>
              <a:t>晋南北朝</a:t>
            </a:r>
            <a:r>
              <a:rPr lang="zh-CN" altLang="zh-CN" sz="2800" b="1" kern="0" smtClean="0">
                <a:solidFill>
                  <a:srgbClr val="0033CC"/>
                </a:solidFill>
                <a:latin typeface="Calibri" panose="020f0502020204030204" pitchFamily="34" charset="0"/>
                <a:ea typeface="宋体" panose="02010600030101010101" pitchFamily="2" charset="-122"/>
                <a:cs typeface="Iowan Old Style"/>
              </a:rPr>
              <a:t>：</a:t>
            </a:r>
            <a:endParaRPr lang="en-US" altLang="zh-CN" sz="2800" b="1" kern="0" smtClean="0">
              <a:solidFill>
                <a:srgbClr val="0033CC"/>
              </a:solidFill>
              <a:latin typeface="Calibri" panose="020f0502020204030204" pitchFamily="34" charset="0"/>
              <a:ea typeface="宋体" panose="02010600030101010101" pitchFamily="2" charset="-122"/>
              <a:cs typeface="Iowan Old Style"/>
            </a:endParaRPr>
          </a:p>
          <a:p>
            <a:pPr indent="267970"/>
            <a:endParaRPr lang="en-US" altLang="zh-CN" sz="2800" b="1" kern="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en-US" altLang="zh-CN" sz="2800" b="1" kern="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2</a:t>
            </a:r>
            <a:r>
              <a:rPr lang="zh-CN" altLang="en-US" sz="2800" b="1" kern="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、隋唐时期：</a:t>
            </a:r>
            <a:endParaRPr lang="en-US" altLang="zh-CN" sz="2800" b="1" kern="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2800" b="1" ker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en-US" altLang="zh-CN" sz="2800" b="1" kern="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3</a:t>
            </a:r>
            <a:r>
              <a:rPr lang="zh-CN" altLang="en-US" sz="2800" b="1" kern="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、两宋时期：</a:t>
            </a:r>
            <a:endParaRPr lang="en-US" altLang="zh-CN" sz="2800" b="1" kern="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2800" b="1" kern="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en-US" altLang="zh-CN" sz="2800" b="1" kern="0" smtClean="0">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4</a:t>
            </a:r>
            <a:r>
              <a:rPr lang="zh-CN" altLang="en-US" sz="2800" b="1" kern="0" smtClean="0">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、明清时期：</a:t>
            </a:r>
            <a:endParaRPr lang="zh-CN" altLang="zh-CN" sz="2800"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9" name="矩形 8"/>
          <p:cNvSpPr/>
          <p:nvPr/>
        </p:nvSpPr>
        <p:spPr>
          <a:xfrm>
            <a:off x="949671" y="1732203"/>
            <a:ext cx="3869355" cy="4708981"/>
          </a:xfrm>
          <a:prstGeom prst="rect">
            <a:avLst/>
          </a:prstGeom>
        </p:spPr>
        <p:txBody>
          <a:bodyPr wrap="square">
            <a:spAutoFit/>
          </a:bodyPr>
          <a:lstStyle/>
          <a:p>
            <a:pPr indent="267970">
              <a:lnSpc>
                <a:spcPts val="4500"/>
              </a:lnSpc>
            </a:pPr>
            <a:r>
              <a:rPr lang="en-US" altLang="zh-CN" sz="3200" b="1" kern="0">
                <a:solidFill>
                  <a:srgbClr val="0033CC"/>
                </a:solidFill>
                <a:latin typeface="宋体" panose="02010600030101010101" pitchFamily="2" charset="-122"/>
                <a:ea typeface="宋体" panose="02010600030101010101" pitchFamily="2" charset="-122"/>
                <a:cs typeface="Songti SC"/>
              </a:rPr>
              <a:t>1</a:t>
            </a:r>
            <a:r>
              <a:rPr lang="zh-CN" altLang="zh-CN" sz="3200" b="1" kern="0">
                <a:solidFill>
                  <a:srgbClr val="0033CC"/>
                </a:solidFill>
                <a:latin typeface="Calibri" panose="020f0502020204030204" pitchFamily="34" charset="0"/>
                <a:ea typeface="宋体" panose="02010600030101010101" pitchFamily="2" charset="-122"/>
                <a:cs typeface="Songti SC"/>
              </a:rPr>
              <a:t>、西周至春秋</a:t>
            </a:r>
            <a:r>
              <a:rPr lang="zh-CN" altLang="zh-CN" sz="3200" b="1" kern="0" smtClean="0">
                <a:solidFill>
                  <a:srgbClr val="0033CC"/>
                </a:solidFill>
                <a:latin typeface="Calibri" panose="020f0502020204030204" pitchFamily="34" charset="0"/>
                <a:ea typeface="宋体" panose="02010600030101010101" pitchFamily="2" charset="-122"/>
                <a:cs typeface="Songti SC"/>
              </a:rPr>
              <a:t>：</a:t>
            </a:r>
            <a:endParaRPr lang="zh-CN" altLang="zh-CN" sz="3200"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4500"/>
              </a:lnSpc>
            </a:pPr>
            <a:r>
              <a:rPr lang="en-US" altLang="zh-CN" sz="3200" b="1" kern="0">
                <a:solidFill>
                  <a:srgbClr val="0033CC"/>
                </a:solidFill>
                <a:latin typeface="宋体" panose="02010600030101010101" pitchFamily="2" charset="-122"/>
                <a:ea typeface="宋体" panose="02010600030101010101" pitchFamily="2" charset="-122"/>
                <a:cs typeface="Songti SC"/>
              </a:rPr>
              <a:t>2</a:t>
            </a:r>
            <a:r>
              <a:rPr lang="zh-CN" altLang="zh-CN" sz="3200" b="1" kern="0">
                <a:solidFill>
                  <a:srgbClr val="0033CC"/>
                </a:solidFill>
                <a:latin typeface="Calibri" panose="020f0502020204030204" pitchFamily="34" charset="0"/>
                <a:ea typeface="宋体" panose="02010600030101010101" pitchFamily="2" charset="-122"/>
                <a:cs typeface="Songti SC"/>
              </a:rPr>
              <a:t>、春秋战国时</a:t>
            </a:r>
            <a:r>
              <a:rPr lang="zh-CN" altLang="zh-CN" sz="3200" b="1" kern="0" smtClean="0">
                <a:solidFill>
                  <a:srgbClr val="0033CC"/>
                </a:solidFill>
                <a:latin typeface="Calibri" panose="020f0502020204030204" pitchFamily="34" charset="0"/>
                <a:ea typeface="宋体" panose="02010600030101010101" pitchFamily="2" charset="-122"/>
                <a:cs typeface="Songti SC"/>
              </a:rPr>
              <a:t>期</a:t>
            </a:r>
            <a:r>
              <a:rPr lang="en-US" altLang="zh-CN" sz="3200" b="1" kern="0" smtClean="0">
                <a:solidFill>
                  <a:srgbClr val="0033CC"/>
                </a:solidFill>
                <a:latin typeface="Calibri" panose="020f0502020204030204" pitchFamily="34" charset="0"/>
                <a:ea typeface="宋体" panose="02010600030101010101" pitchFamily="2" charset="-122"/>
                <a:cs typeface="Songti SC"/>
              </a:rPr>
              <a:t>:</a:t>
            </a:r>
            <a:endParaRPr lang="en-US" altLang="zh-CN" sz="32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4500"/>
              </a:lnSpc>
            </a:pPr>
            <a:r>
              <a:rPr lang="en-US" altLang="zh-CN" sz="3200" b="1" kern="0" smtClean="0">
                <a:solidFill>
                  <a:srgbClr val="0033CC"/>
                </a:solidFill>
                <a:latin typeface="宋体" panose="02010600030101010101" pitchFamily="2" charset="-122"/>
                <a:ea typeface="宋体" panose="02010600030101010101" pitchFamily="2" charset="-122"/>
                <a:cs typeface="Songti SC"/>
              </a:rPr>
              <a:t>3</a:t>
            </a:r>
            <a:r>
              <a:rPr lang="zh-CN" altLang="zh-CN" sz="3200" b="1" kern="0">
                <a:solidFill>
                  <a:srgbClr val="0033CC"/>
                </a:solidFill>
                <a:latin typeface="Calibri" panose="020f0502020204030204" pitchFamily="34" charset="0"/>
                <a:ea typeface="宋体" panose="02010600030101010101" pitchFamily="2" charset="-122"/>
                <a:cs typeface="Songti SC"/>
              </a:rPr>
              <a:t>、汉朝</a:t>
            </a:r>
            <a:r>
              <a:rPr lang="zh-CN" altLang="zh-CN" sz="3200" b="1" kern="0" smtClean="0">
                <a:solidFill>
                  <a:srgbClr val="0033CC"/>
                </a:solidFill>
                <a:latin typeface="Calibri" panose="020f0502020204030204" pitchFamily="34" charset="0"/>
                <a:ea typeface="宋体" panose="02010600030101010101" pitchFamily="2" charset="-122"/>
                <a:cs typeface="Songti SC"/>
              </a:rPr>
              <a:t>：</a:t>
            </a:r>
            <a:endParaRPr lang="en-US" altLang="zh-CN" sz="32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4500"/>
              </a:lnSpc>
            </a:pPr>
            <a:r>
              <a:rPr lang="en-US" altLang="zh-CN" sz="3200" b="1" kern="0" smtClean="0">
                <a:solidFill>
                  <a:srgbClr val="0033CC"/>
                </a:solidFill>
                <a:latin typeface="宋体" panose="02010600030101010101" pitchFamily="2" charset="-122"/>
                <a:ea typeface="宋体" panose="02010600030101010101" pitchFamily="2" charset="-122"/>
                <a:cs typeface="Songti SC"/>
              </a:rPr>
              <a:t>4</a:t>
            </a:r>
            <a:r>
              <a:rPr lang="zh-CN" altLang="zh-CN" sz="3200" b="1" kern="0">
                <a:solidFill>
                  <a:srgbClr val="0033CC"/>
                </a:solidFill>
                <a:latin typeface="Calibri" panose="020f0502020204030204" pitchFamily="34" charset="0"/>
                <a:ea typeface="宋体" panose="02010600030101010101" pitchFamily="2" charset="-122"/>
                <a:cs typeface="Songti SC"/>
              </a:rPr>
              <a:t>、三</a:t>
            </a:r>
            <a:r>
              <a:rPr lang="zh-CN" altLang="zh-CN" sz="3200" b="1" kern="0" smtClean="0">
                <a:solidFill>
                  <a:srgbClr val="0033CC"/>
                </a:solidFill>
                <a:latin typeface="Calibri" panose="020f0502020204030204" pitchFamily="34" charset="0"/>
                <a:ea typeface="宋体" panose="02010600030101010101" pitchFamily="2" charset="-122"/>
                <a:cs typeface="Songti SC"/>
              </a:rPr>
              <a:t>国</a:t>
            </a:r>
            <a:r>
              <a:rPr lang="zh-CN" altLang="zh-CN" sz="3200" b="1" kern="0">
                <a:solidFill>
                  <a:srgbClr val="0033CC"/>
                </a:solidFill>
                <a:latin typeface="Calibri" panose="020f0502020204030204" pitchFamily="34" charset="0"/>
                <a:ea typeface="宋体" panose="02010600030101010101" pitchFamily="2" charset="-122"/>
                <a:cs typeface="Songti SC"/>
              </a:rPr>
              <a:t>两</a:t>
            </a:r>
            <a:r>
              <a:rPr lang="zh-CN" altLang="zh-CN" sz="3200" b="1" kern="0" smtClean="0">
                <a:solidFill>
                  <a:srgbClr val="0033CC"/>
                </a:solidFill>
                <a:latin typeface="Calibri" panose="020f0502020204030204" pitchFamily="34" charset="0"/>
                <a:ea typeface="宋体" panose="02010600030101010101" pitchFamily="2" charset="-122"/>
                <a:cs typeface="Songti SC"/>
              </a:rPr>
              <a:t>晋</a:t>
            </a:r>
            <a:endParaRPr lang="en-US" altLang="zh-CN" sz="32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4500"/>
              </a:lnSpc>
            </a:pPr>
            <a:r>
              <a:rPr lang="en-US" altLang="zh-CN" sz="3200" b="1" kern="0">
                <a:solidFill>
                  <a:srgbClr val="0033CC"/>
                </a:solidFill>
                <a:latin typeface="Calibri" panose="020f0502020204030204" pitchFamily="34" charset="0"/>
                <a:ea typeface="宋体" panose="02010600030101010101" pitchFamily="2" charset="-122"/>
                <a:cs typeface="Songti SC"/>
              </a:rPr>
              <a:t> </a:t>
            </a:r>
            <a:r>
              <a:rPr lang="en-US" altLang="zh-CN" sz="3200" b="1" kern="0" smtClean="0">
                <a:solidFill>
                  <a:srgbClr val="0033CC"/>
                </a:solidFill>
                <a:latin typeface="Calibri" panose="020f0502020204030204" pitchFamily="34" charset="0"/>
                <a:ea typeface="宋体" panose="02010600030101010101" pitchFamily="2" charset="-122"/>
                <a:cs typeface="Songti SC"/>
              </a:rPr>
              <a:t>      </a:t>
            </a:r>
            <a:r>
              <a:rPr lang="zh-CN" altLang="zh-CN" sz="3200" b="1" kern="0" smtClean="0">
                <a:solidFill>
                  <a:srgbClr val="0033CC"/>
                </a:solidFill>
                <a:latin typeface="Calibri" panose="020f0502020204030204" pitchFamily="34" charset="0"/>
                <a:ea typeface="宋体" panose="02010600030101010101" pitchFamily="2" charset="-122"/>
                <a:cs typeface="Songti SC"/>
              </a:rPr>
              <a:t>南</a:t>
            </a:r>
            <a:r>
              <a:rPr lang="zh-CN" altLang="zh-CN" sz="3200" b="1" kern="0">
                <a:solidFill>
                  <a:srgbClr val="0033CC"/>
                </a:solidFill>
                <a:latin typeface="Calibri" panose="020f0502020204030204" pitchFamily="34" charset="0"/>
                <a:ea typeface="宋体" panose="02010600030101010101" pitchFamily="2" charset="-122"/>
                <a:cs typeface="Songti SC"/>
              </a:rPr>
              <a:t>北朝</a:t>
            </a:r>
            <a:r>
              <a:rPr lang="zh-CN" altLang="zh-CN" sz="3200" b="1" kern="0" smtClean="0">
                <a:solidFill>
                  <a:srgbClr val="0033CC"/>
                </a:solidFill>
                <a:latin typeface="Calibri" panose="020f0502020204030204" pitchFamily="34" charset="0"/>
                <a:ea typeface="宋体" panose="02010600030101010101" pitchFamily="2" charset="-122"/>
                <a:cs typeface="Songti SC"/>
              </a:rPr>
              <a:t>：</a:t>
            </a:r>
            <a:endParaRPr lang="zh-CN" altLang="zh-CN" sz="3200"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4500"/>
              </a:lnSpc>
            </a:pPr>
            <a:r>
              <a:rPr lang="en-US" altLang="zh-CN" sz="3200" b="1" kern="0">
                <a:solidFill>
                  <a:srgbClr val="0033CC"/>
                </a:solidFill>
                <a:latin typeface="宋体" panose="02010600030101010101" pitchFamily="2" charset="-122"/>
                <a:ea typeface="宋体" panose="02010600030101010101" pitchFamily="2" charset="-122"/>
                <a:cs typeface="Songti SC"/>
              </a:rPr>
              <a:t>5</a:t>
            </a:r>
            <a:r>
              <a:rPr lang="zh-CN" altLang="zh-CN" sz="3200" b="1" kern="0" smtClean="0">
                <a:solidFill>
                  <a:srgbClr val="0033CC"/>
                </a:solidFill>
                <a:latin typeface="Calibri" panose="020f0502020204030204" pitchFamily="34" charset="0"/>
                <a:ea typeface="宋体" panose="02010600030101010101" pitchFamily="2" charset="-122"/>
                <a:cs typeface="Songti SC"/>
              </a:rPr>
              <a:t>、隋</a:t>
            </a:r>
            <a:r>
              <a:rPr lang="zh-CN" altLang="zh-CN" sz="3200" b="1" kern="0">
                <a:solidFill>
                  <a:srgbClr val="0033CC"/>
                </a:solidFill>
                <a:latin typeface="Calibri" panose="020f0502020204030204" pitchFamily="34" charset="0"/>
                <a:ea typeface="宋体" panose="02010600030101010101" pitchFamily="2" charset="-122"/>
                <a:cs typeface="Songti SC"/>
              </a:rPr>
              <a:t>唐</a:t>
            </a:r>
            <a:r>
              <a:rPr lang="zh-CN" altLang="zh-CN" sz="3200" b="1" kern="0" smtClean="0">
                <a:solidFill>
                  <a:srgbClr val="0033CC"/>
                </a:solidFill>
                <a:latin typeface="Calibri" panose="020f0502020204030204" pitchFamily="34" charset="0"/>
                <a:ea typeface="宋体" panose="02010600030101010101" pitchFamily="2" charset="-122"/>
                <a:cs typeface="Songti SC"/>
              </a:rPr>
              <a:t>：</a:t>
            </a:r>
            <a:endParaRPr lang="zh-CN" altLang="zh-CN" sz="3200"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4500"/>
              </a:lnSpc>
            </a:pPr>
            <a:r>
              <a:rPr lang="en-US" altLang="zh-CN" sz="3200" b="1" kern="0" smtClean="0">
                <a:solidFill>
                  <a:srgbClr val="0033CC"/>
                </a:solidFill>
                <a:latin typeface="宋体" panose="02010600030101010101" pitchFamily="2" charset="-122"/>
                <a:ea typeface="宋体" panose="02010600030101010101" pitchFamily="2" charset="-122"/>
                <a:cs typeface="Songti SC"/>
              </a:rPr>
              <a:t>6</a:t>
            </a:r>
            <a:r>
              <a:rPr lang="zh-CN" altLang="zh-CN" sz="3200" b="1" kern="0" smtClean="0">
                <a:solidFill>
                  <a:srgbClr val="0033CC"/>
                </a:solidFill>
                <a:latin typeface="Calibri" panose="020f0502020204030204" pitchFamily="34" charset="0"/>
                <a:ea typeface="宋体" panose="02010600030101010101" pitchFamily="2" charset="-122"/>
                <a:cs typeface="Songti SC"/>
              </a:rPr>
              <a:t>、</a:t>
            </a:r>
            <a:r>
              <a:rPr lang="zh-CN" altLang="zh-CN" sz="3200" b="1" kern="0">
                <a:solidFill>
                  <a:srgbClr val="0033CC"/>
                </a:solidFill>
                <a:latin typeface="Calibri" panose="020f0502020204030204" pitchFamily="34" charset="0"/>
                <a:ea typeface="宋体" panose="02010600030101010101" pitchFamily="2" charset="-122"/>
                <a:cs typeface="Songti SC"/>
              </a:rPr>
              <a:t>两宋</a:t>
            </a:r>
            <a:r>
              <a:rPr lang="zh-CN" altLang="zh-CN" sz="3200" b="1" kern="0" smtClean="0">
                <a:solidFill>
                  <a:srgbClr val="0033CC"/>
                </a:solidFill>
                <a:latin typeface="Calibri" panose="020f0502020204030204" pitchFamily="34" charset="0"/>
                <a:ea typeface="宋体" panose="02010600030101010101" pitchFamily="2" charset="-122"/>
                <a:cs typeface="Songti SC"/>
              </a:rPr>
              <a:t>：</a:t>
            </a:r>
            <a:endParaRPr lang="zh-CN" altLang="zh-CN" sz="3200"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nSpc>
                <a:spcPts val="4500"/>
              </a:lnSpc>
            </a:pPr>
            <a:r>
              <a:rPr lang="en-US" altLang="zh-CN" sz="3200" b="1" smtClean="0">
                <a:solidFill>
                  <a:srgbClr val="0033CC"/>
                </a:solidFill>
                <a:latin typeface="宋体" panose="02010600030101010101" pitchFamily="2" charset="-122"/>
                <a:cs typeface="Songti SC"/>
              </a:rPr>
              <a:t> 7</a:t>
            </a:r>
            <a:r>
              <a:rPr lang="zh-CN" altLang="zh-CN" sz="3200" b="1" smtClean="0">
                <a:solidFill>
                  <a:srgbClr val="0033CC"/>
                </a:solidFill>
                <a:ea typeface="宋体" panose="02010600030101010101" pitchFamily="2" charset="-122"/>
                <a:cs typeface="Songti SC"/>
              </a:rPr>
              <a:t>、</a:t>
            </a:r>
            <a:r>
              <a:rPr lang="zh-CN" altLang="zh-CN" sz="3200" b="1">
                <a:solidFill>
                  <a:srgbClr val="0033CC"/>
                </a:solidFill>
                <a:ea typeface="宋体" panose="02010600030101010101" pitchFamily="2" charset="-122"/>
                <a:cs typeface="Songti SC"/>
              </a:rPr>
              <a:t>明清：</a:t>
            </a:r>
            <a:endParaRPr lang="zh-CN" altLang="en-US" sz="3200">
              <a:solidFill>
                <a:srgbClr val="0033CC"/>
              </a:solidFill>
            </a:endParaRPr>
          </a:p>
        </p:txBody>
      </p:sp>
      <p:sp>
        <p:nvSpPr>
          <p:cNvPr id="2" name="右大括号 1"/>
          <p:cNvSpPr/>
          <p:nvPr/>
        </p:nvSpPr>
        <p:spPr>
          <a:xfrm>
            <a:off x="4605175" y="2090877"/>
            <a:ext cx="427703" cy="3982064"/>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右大括号 9"/>
          <p:cNvSpPr/>
          <p:nvPr/>
        </p:nvSpPr>
        <p:spPr>
          <a:xfrm>
            <a:off x="9277407" y="2074721"/>
            <a:ext cx="427703" cy="3539430"/>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 name="文本框 2"/>
          <p:cNvSpPr txBox="1"/>
          <p:nvPr/>
        </p:nvSpPr>
        <p:spPr>
          <a:xfrm>
            <a:off x="5144264" y="2428472"/>
            <a:ext cx="902811" cy="3108543"/>
          </a:xfrm>
          <a:prstGeom prst="rect">
            <a:avLst/>
          </a:prstGeom>
          <a:noFill/>
        </p:spPr>
        <p:txBody>
          <a:bodyPr wrap="none" rtlCol="0">
            <a:spAutoFit/>
          </a:bodyPr>
          <a:lstStyle/>
          <a:p>
            <a:r>
              <a:rPr lang="zh-CN" altLang="en-US" sz="2800" b="1" smtClean="0">
                <a:solidFill>
                  <a:srgbClr val="FF0000"/>
                </a:solidFill>
              </a:rPr>
              <a:t>制度</a:t>
            </a:r>
            <a:endParaRPr lang="en-US" altLang="zh-CN" sz="2800" b="1" smtClean="0">
              <a:solidFill>
                <a:srgbClr val="FF0000"/>
              </a:solidFill>
            </a:endParaRPr>
          </a:p>
          <a:p>
            <a:endParaRPr lang="en-US" altLang="zh-CN" sz="2800" b="1">
              <a:solidFill>
                <a:srgbClr val="FF0000"/>
              </a:solidFill>
            </a:endParaRPr>
          </a:p>
          <a:p>
            <a:r>
              <a:rPr lang="zh-CN" altLang="en-US" sz="2800" b="1" smtClean="0">
                <a:solidFill>
                  <a:srgbClr val="FF0000"/>
                </a:solidFill>
              </a:rPr>
              <a:t>概况</a:t>
            </a:r>
            <a:endParaRPr lang="en-US" altLang="zh-CN" sz="2800" b="1" smtClean="0">
              <a:solidFill>
                <a:srgbClr val="FF0000"/>
              </a:solidFill>
            </a:endParaRPr>
          </a:p>
          <a:p>
            <a:endParaRPr lang="en-US" altLang="zh-CN" sz="2800" b="1">
              <a:solidFill>
                <a:srgbClr val="FF0000"/>
              </a:solidFill>
            </a:endParaRPr>
          </a:p>
          <a:p>
            <a:r>
              <a:rPr lang="zh-CN" altLang="en-US" sz="2800" b="1" smtClean="0">
                <a:solidFill>
                  <a:srgbClr val="FF0000"/>
                </a:solidFill>
              </a:rPr>
              <a:t>标准</a:t>
            </a:r>
            <a:endParaRPr lang="en-US" altLang="zh-CN" sz="2800" b="1" smtClean="0">
              <a:solidFill>
                <a:srgbClr val="FF0000"/>
              </a:solidFill>
            </a:endParaRPr>
          </a:p>
          <a:p>
            <a:endParaRPr lang="en-US" altLang="zh-CN" sz="2800" b="1">
              <a:solidFill>
                <a:srgbClr val="FF0000"/>
              </a:solidFill>
            </a:endParaRPr>
          </a:p>
          <a:p>
            <a:r>
              <a:rPr lang="zh-CN" altLang="en-US" sz="2800" b="1" smtClean="0">
                <a:solidFill>
                  <a:srgbClr val="FF0000"/>
                </a:solidFill>
              </a:rPr>
              <a:t>评价</a:t>
            </a:r>
            <a:endParaRPr lang="zh-CN" altLang="en-US" sz="2800" b="1">
              <a:solidFill>
                <a:srgbClr val="FF0000"/>
              </a:solidFill>
            </a:endParaRPr>
          </a:p>
        </p:txBody>
      </p:sp>
      <p:sp>
        <p:nvSpPr>
          <p:cNvPr id="12" name="文本框 11"/>
          <p:cNvSpPr txBox="1"/>
          <p:nvPr/>
        </p:nvSpPr>
        <p:spPr>
          <a:xfrm>
            <a:off x="9871713" y="2721051"/>
            <a:ext cx="902811" cy="2246769"/>
          </a:xfrm>
          <a:prstGeom prst="rect">
            <a:avLst/>
          </a:prstGeom>
          <a:noFill/>
        </p:spPr>
        <p:txBody>
          <a:bodyPr wrap="none" rtlCol="0">
            <a:spAutoFit/>
          </a:bodyPr>
          <a:lstStyle/>
          <a:p>
            <a:r>
              <a:rPr lang="zh-CN" altLang="en-US" sz="2800" b="1" smtClean="0">
                <a:solidFill>
                  <a:srgbClr val="FF0000"/>
                </a:solidFill>
              </a:rPr>
              <a:t>官员</a:t>
            </a:r>
            <a:endParaRPr lang="en-US" altLang="zh-CN" sz="2800" b="1" smtClean="0">
              <a:solidFill>
                <a:srgbClr val="FF0000"/>
              </a:solidFill>
            </a:endParaRPr>
          </a:p>
          <a:p>
            <a:r>
              <a:rPr lang="zh-CN" altLang="en-US" sz="2800" b="1" smtClean="0">
                <a:solidFill>
                  <a:srgbClr val="FF0000"/>
                </a:solidFill>
              </a:rPr>
              <a:t>考核</a:t>
            </a:r>
            <a:endParaRPr lang="en-US" altLang="zh-CN" sz="2800" b="1">
              <a:solidFill>
                <a:srgbClr val="FF0000"/>
              </a:solidFill>
            </a:endParaRPr>
          </a:p>
          <a:p>
            <a:r>
              <a:rPr lang="en-US" altLang="zh-CN" sz="2800" b="1" smtClean="0">
                <a:solidFill>
                  <a:srgbClr val="FF0000"/>
                </a:solidFill>
              </a:rPr>
              <a:t> </a:t>
            </a:r>
            <a:endParaRPr lang="en-US" altLang="zh-CN" sz="2800" b="1">
              <a:solidFill>
                <a:srgbClr val="FF0000"/>
              </a:solidFill>
            </a:endParaRPr>
          </a:p>
          <a:p>
            <a:r>
              <a:rPr lang="zh-CN" altLang="en-US" sz="2800" b="1" smtClean="0">
                <a:solidFill>
                  <a:srgbClr val="FF0000"/>
                </a:solidFill>
              </a:rPr>
              <a:t>监察</a:t>
            </a:r>
            <a:endParaRPr lang="en-US" altLang="zh-CN" sz="2800" b="1" smtClean="0">
              <a:solidFill>
                <a:srgbClr val="FF0000"/>
              </a:solidFill>
            </a:endParaRPr>
          </a:p>
          <a:p>
            <a:r>
              <a:rPr lang="zh-CN" altLang="en-US" sz="2800" b="1" smtClean="0">
                <a:solidFill>
                  <a:srgbClr val="FF0000"/>
                </a:solidFill>
              </a:rPr>
              <a:t>机构</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3" grpId="0"/>
      <p:bldP spid="12" grpId="0"/>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9.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4.xml><?xml version="1.0" encoding="utf-8"?>
<p:tagLst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65.xml><?xml version="1.0" encoding="utf-8"?>
<p:tagLst xmlns:p="http://schemas.openxmlformats.org/presentationml/2006/main">
  <p:tag name="KSO_WM_TAG_VERSION" val="1.0"/>
  <p:tag name="KSO_WM_TEMPLATE_CATEGORY" val="custom"/>
  <p:tag name="KSO_WM_TEMPLATE_INDEX" val="20184553"/>
</p:tagLst>
</file>

<file path=ppt/tags/tag66.xml><?xml version="1.0" encoding="utf-8"?>
<p:tagLst xmlns:p="http://schemas.openxmlformats.org/presentationml/2006/main">
  <p:tag name="KSO_WM_TAG_VERSION" val="1.0"/>
  <p:tag name="KSO_WM_TEMPLATE_CATEGORY" val="custom"/>
  <p:tag name="KSO_WM_TEMPLATE_INDEX" val="20184553"/>
</p:tagLst>
</file>

<file path=ppt/tags/tag67.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68.xml><?xml version="1.0" encoding="utf-8"?>
<p:tagLst xmlns:p="http://schemas.openxmlformats.org/presentationml/2006/main">
  <p:tag name="KSO_WM_TAG_VERSION" val="1.0"/>
  <p:tag name="KSO_WM_TEMPLATE_CATEGORY" val="custom"/>
  <p:tag name="KSO_WM_TEMPLATE_INDEX" val="20184553"/>
</p:tagLst>
</file>

<file path=ppt/tags/tag69.xml><?xml version="1.0" encoding="utf-8"?>
<p:tagLst xmlns:p="http://schemas.openxmlformats.org/presentationml/2006/main">
  <p:tag name="KSO_WM_TAG_VERSION" val="1.0"/>
  <p:tag name="KSO_WM_TEMPLATE_CATEGORY" val="custom"/>
  <p:tag name="KSO_WM_TEMPLATE_INDEX" val="20184553"/>
</p:tagLst>
</file>

<file path=ppt/tags/tag70.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1.xml><?xml version="1.0" encoding="utf-8"?>
<p:tagLst xmlns:p="http://schemas.openxmlformats.org/presentationml/2006/main">
  <p:tag name="KSO_WM_TAG_VERSION" val="1.0"/>
  <p:tag name="KSO_WM_TEMPLATE_CATEGORY" val="custom"/>
  <p:tag name="KSO_WM_TEMPLATE_INDEX" val="20184553"/>
</p:tagLst>
</file>

<file path=ppt/tags/tag72.xml><?xml version="1.0" encoding="utf-8"?>
<p:tagLst xmlns:p="http://schemas.openxmlformats.org/presentationml/2006/main">
  <p:tag name="KSO_WM_TAG_VERSION" val="1.0"/>
  <p:tag name="KSO_WM_TEMPLATE_CATEGORY" val="custom"/>
  <p:tag name="KSO_WM_TEMPLATE_INDEX" val="20184553"/>
</p:tagLst>
</file>

<file path=ppt/tags/tag73.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4.xml><?xml version="1.0" encoding="utf-8"?>
<p:tagLst xmlns:p="http://schemas.openxmlformats.org/presentationml/2006/main">
  <p:tag name="KSO_WM_TAG_VERSION" val="1.0"/>
  <p:tag name="KSO_WM_TEMPLATE_CATEGORY" val="custom"/>
  <p:tag name="KSO_WM_TEMPLATE_INDEX" val="20184553"/>
</p:tagLst>
</file>

<file path=ppt/tags/tag75.xml><?xml version="1.0" encoding="utf-8"?>
<p:tagLst xmlns:p="http://schemas.openxmlformats.org/presentationml/2006/main">
  <p:tag name="KSO_WM_TAG_VERSION" val="1.0"/>
  <p:tag name="KSO_WM_TEMPLATE_CATEGORY" val="custom"/>
  <p:tag name="KSO_WM_TEMPLATE_INDEX" val="20184553"/>
</p:tagLst>
</file>

<file path=ppt/tags/tag76.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7.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8.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278</Paragraphs>
  <Slides>24</Slides>
  <Notes>15</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24</vt:i4>
      </vt:variant>
    </vt:vector>
  </HeadingPairs>
  <TitlesOfParts>
    <vt:vector baseType="lpstr" size="42">
      <vt:lpstr>Arial</vt:lpstr>
      <vt:lpstr>微软雅黑</vt:lpstr>
      <vt:lpstr>黑体</vt:lpstr>
      <vt:lpstr>宋体</vt:lpstr>
      <vt:lpstr>Times New Roman</vt:lpstr>
      <vt:lpstr>等线 Light</vt:lpstr>
      <vt:lpstr>等线</vt:lpstr>
      <vt:lpstr>Calibri</vt:lpstr>
      <vt:lpstr>Calibri Light</vt:lpstr>
      <vt:lpstr>Songti SC</vt:lpstr>
      <vt:lpstr>Iowan Old Style</vt:lpstr>
      <vt:lpstr>Wingdings</vt:lpstr>
      <vt:lpstr>华文行楷</vt:lpstr>
      <vt:lpstr>华文中宋</vt:lpstr>
      <vt:lpstr>楷体_GB2312</vt:lpstr>
      <vt:lpstr>Comic Sans MS</vt:lpstr>
      <vt:lpstr>华文彩云</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2020-12-28T10:59:49.654</cp:lastPrinted>
  <dcterms:created xsi:type="dcterms:W3CDTF">2020-12-28T10:59:49Z</dcterms:created>
  <dcterms:modified xsi:type="dcterms:W3CDTF">2020-12-28T02:59:55Z</dcterms:modified>
</cp:coreProperties>
</file>