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altLang="ko-KR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ko-KR" altLang="en-US" dirty="0"/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8.xml"/><Relationship Id="rId3" Type="http://schemas.openxmlformats.org/officeDocument/2006/relationships/slide" Target="slide7.xml"/><Relationship Id="rId2" Type="http://schemas.openxmlformats.org/officeDocument/2006/relationships/slide" Target="slide1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10.xml"/><Relationship Id="rId3" Type="http://schemas.openxmlformats.org/officeDocument/2006/relationships/slide" Target="slide9.xml"/><Relationship Id="rId2" Type="http://schemas.openxmlformats.org/officeDocument/2006/relationships/slide" Target="slide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" Target="slide6.xml"/><Relationship Id="rId8" Type="http://schemas.openxmlformats.org/officeDocument/2006/relationships/slide" Target="slide27.xml"/><Relationship Id="rId7" Type="http://schemas.openxmlformats.org/officeDocument/2006/relationships/slide" Target="slide23.xml"/><Relationship Id="rId6" Type="http://schemas.openxmlformats.org/officeDocument/2006/relationships/slide" Target="slide21.xml"/><Relationship Id="rId5" Type="http://schemas.openxmlformats.org/officeDocument/2006/relationships/slide" Target="slide17.xml"/><Relationship Id="rId4" Type="http://schemas.openxmlformats.org/officeDocument/2006/relationships/slide" Target="slide15.xml"/><Relationship Id="rId3" Type="http://schemas.openxmlformats.org/officeDocument/2006/relationships/slide" Target="slide14.xml"/><Relationship Id="rId2" Type="http://schemas.openxmlformats.org/officeDocument/2006/relationships/slide" Target="slide1.xml"/><Relationship Id="rId12" Type="http://schemas.openxmlformats.org/officeDocument/2006/relationships/slideLayout" Target="../slideLayouts/slideLayout7.xml"/><Relationship Id="rId11" Type="http://schemas.openxmlformats.org/officeDocument/2006/relationships/slide" Target="slide19.xml"/><Relationship Id="rId10" Type="http://schemas.openxmlformats.org/officeDocument/2006/relationships/slide" Target="slide13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3.xml"/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slide" Target="slide1.xml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1.xml"/><Relationship Id="rId1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png"/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24.png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27.e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6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25.GIF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3.xml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11.xml"/><Relationship Id="rId7" Type="http://schemas.openxmlformats.org/officeDocument/2006/relationships/slide" Target="slide3.xml"/><Relationship Id="rId6" Type="http://schemas.openxmlformats.org/officeDocument/2006/relationships/image" Target="../media/image33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2.e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31.emf"/><Relationship Id="rId1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slide" Target="slide1.xml"/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slide" Target="slide3.xml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1" Type="http://schemas.openxmlformats.org/officeDocument/2006/relationships/oleObject" Target="../embeddings/oleObject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3.xml"/><Relationship Id="rId1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image" Target="../media/image42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6.jpeg"/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3.xml"/><Relationship Id="rId3" Type="http://schemas.openxmlformats.org/officeDocument/2006/relationships/slide" Target="slide26.xml"/><Relationship Id="rId2" Type="http://schemas.openxmlformats.org/officeDocument/2006/relationships/slide" Target="slide25.xml"/><Relationship Id="rId1" Type="http://schemas.openxmlformats.org/officeDocument/2006/relationships/slide" Target="slide24.xm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23.xml"/><Relationship Id="rId3" Type="http://schemas.openxmlformats.org/officeDocument/2006/relationships/image" Target="F:/&#25105;&#36164;&#28304;&#24211;/http:/www.waidev2.com/php/IMAGES/HC_ThisDayInHistory/124---Image_large.jpg" TargetMode="External"/><Relationship Id="rId2" Type="http://schemas.openxmlformats.org/officeDocument/2006/relationships/image" Target="../media/image53.jpeg"/><Relationship Id="rId1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3.xml"/><Relationship Id="rId2" Type="http://schemas.openxmlformats.org/officeDocument/2006/relationships/image" Target="../media/image55.jpeg"/><Relationship Id="rId1" Type="http://schemas.openxmlformats.org/officeDocument/2006/relationships/image" Target="../media/image54.GIF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3.xml"/><Relationship Id="rId2" Type="http://schemas.openxmlformats.org/officeDocument/2006/relationships/image" Target="../media/image56.jpeg"/><Relationship Id="rId1" Type="http://schemas.openxmlformats.org/officeDocument/2006/relationships/image" Target="../media/image54.GIF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F:/&#25105;&#36164;&#28304;&#24211;/http:/www.pep.com.cn/czls/xs/tbxx/sj/9x/201008/W020100827646897455713.jpg" TargetMode="External"/><Relationship Id="rId3" Type="http://schemas.openxmlformats.org/officeDocument/2006/relationships/image" Target="../media/image58.jpeg"/><Relationship Id="rId2" Type="http://schemas.openxmlformats.org/officeDocument/2006/relationships/image" Target="F:/&#25105;&#36164;&#28304;&#24211;/http:/www.pep.com.cn/czls/xs/tbxx/sj/9x/201008/W020100827646896998078.jpg" TargetMode="External"/><Relationship Id="rId1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文本框 3073"/>
          <p:cNvSpPr txBox="1"/>
          <p:nvPr/>
        </p:nvSpPr>
        <p:spPr>
          <a:xfrm>
            <a:off x="4572000" y="762000"/>
            <a:ext cx="3124200" cy="101473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>
                <a:srgbClr val="000000"/>
              </a:buClr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第</a:t>
            </a:r>
            <a:r>
              <a:rPr kumimoji="0" lang="en-US" altLang="x-none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17</a:t>
            </a:r>
            <a:r>
              <a:rPr kumimoji="0" lang="zh-CN" altLang="en-US" sz="6000" b="1" kern="1200" cap="none" spc="0" normalizeH="0" baseline="0" noProof="1">
                <a:solidFill>
                  <a:srgbClr val="0000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课</a:t>
            </a:r>
            <a:endParaRPr kumimoji="0" lang="zh-CN" altLang="en-US" sz="6000" b="1" kern="1200" cap="none" spc="0" normalizeH="0" baseline="0" noProof="1">
              <a:solidFill>
                <a:srgbClr val="000099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5" name="文本框 3074"/>
          <p:cNvSpPr txBox="1"/>
          <p:nvPr/>
        </p:nvSpPr>
        <p:spPr>
          <a:xfrm>
            <a:off x="2128520" y="2274570"/>
            <a:ext cx="8219440" cy="1014730"/>
          </a:xfrm>
          <a:prstGeom prst="rect">
            <a:avLst/>
          </a:prstGeom>
          <a:noFill/>
          <a:ln w="1016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  <a:cs typeface="+mn-cs"/>
              </a:rPr>
              <a:t>战后资本主义的新变化</a:t>
            </a:r>
            <a:endParaRPr kumimoji="0" lang="zh-CN" altLang="en-US" sz="6000" b="1" kern="1200" cap="none" spc="0" normalizeH="0" baseline="0" noProof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  <a:cs typeface="+mn-cs"/>
            </a:endParaRPr>
          </a:p>
        </p:txBody>
      </p:sp>
      <p:pic>
        <p:nvPicPr>
          <p:cNvPr id="10245" name="图片 3076" descr="u">
            <a:hlinkClick r:id=""/>
          </p:cNvPr>
          <p:cNvPicPr>
            <a:picLocks noChangeAspect="1"/>
          </p:cNvPicPr>
          <p:nvPr/>
        </p:nvPicPr>
        <p:blipFill>
          <a:blip r:embed="rId1"/>
          <a:srcRect b="6573"/>
          <a:stretch>
            <a:fillRect/>
          </a:stretch>
        </p:blipFill>
        <p:spPr>
          <a:xfrm>
            <a:off x="4980940" y="3803650"/>
            <a:ext cx="2514600" cy="1690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80" y="3786505"/>
            <a:ext cx="2708275" cy="17246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9815" y="3848735"/>
            <a:ext cx="2419350" cy="1600200"/>
          </a:xfrm>
          <a:prstGeom prst="rect">
            <a:avLst/>
          </a:prstGeom>
        </p:spPr>
      </p:pic>
    </p:spTree>
  </p:cSld>
  <p:clrMapOvr>
    <a:masterClrMapping/>
  </p:clrMapOvr>
  <p:transition spd="slow"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2660" y="93345"/>
            <a:ext cx="10709910" cy="6505575"/>
          </a:xfrm>
          <a:prstGeom prst="rect">
            <a:avLst/>
          </a:prstGeom>
        </p:spPr>
      </p:pic>
      <p:sp>
        <p:nvSpPr>
          <p:cNvPr id="6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2653511" y="2207024"/>
            <a:ext cx="1535038" cy="539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189990" y="2530475"/>
            <a:ext cx="1729740" cy="3556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759325" y="1921510"/>
            <a:ext cx="1029970" cy="576580"/>
          </a:xfrm>
          <a:prstGeom prst="wedgeRoundRectCallout">
            <a:avLst>
              <a:gd name="adj1" fmla="val -89301"/>
              <a:gd name="adj2" fmla="val -8246"/>
              <a:gd name="adj3" fmla="val 16667"/>
            </a:avLst>
          </a:prstGeom>
          <a:solidFill>
            <a:srgbClr val="FF00FF"/>
          </a:solidFill>
          <a:ln w="9525">
            <a:solidFill>
              <a:srgbClr val="FF00FF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背景</a:t>
            </a:r>
            <a:endParaRPr lang="zh-CN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6169506" y="1105934"/>
            <a:ext cx="1535038" cy="539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 flipV="1">
            <a:off x="1189990" y="1445260"/>
            <a:ext cx="601980" cy="444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759325" y="1444625"/>
            <a:ext cx="2840355" cy="1016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2053590" y="1826260"/>
            <a:ext cx="2134870" cy="444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189990" y="2117725"/>
            <a:ext cx="1299210" cy="5080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5659718" y="654094"/>
            <a:ext cx="3603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  <a:endParaRPr lang="en-US" altLang="zh-CN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578948" y="1106214"/>
            <a:ext cx="36036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en-US" altLang="zh-CN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1791933" y="1370374"/>
            <a:ext cx="36036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</a:t>
            </a:r>
            <a:endParaRPr lang="en-US" altLang="zh-CN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189990" y="2952115"/>
            <a:ext cx="1299210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189990" y="3698240"/>
            <a:ext cx="1730375" cy="2413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190625" y="4090670"/>
            <a:ext cx="2997835" cy="6413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189990" y="4445000"/>
            <a:ext cx="1299210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752438" y="2566079"/>
            <a:ext cx="3603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  <a:endParaRPr lang="en-US" altLang="zh-CN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830543" y="3802424"/>
            <a:ext cx="360362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en-US" altLang="zh-CN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AutoShape 12"/>
          <p:cNvSpPr>
            <a:spLocks noChangeArrowheads="1"/>
          </p:cNvSpPr>
          <p:nvPr/>
        </p:nvSpPr>
        <p:spPr bwMode="auto">
          <a:xfrm>
            <a:off x="7704455" y="417830"/>
            <a:ext cx="1824990" cy="576580"/>
          </a:xfrm>
          <a:prstGeom prst="wedgeRoundRectCallout">
            <a:avLst>
              <a:gd name="adj1" fmla="val -89301"/>
              <a:gd name="adj2" fmla="val -8246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内部原因</a:t>
            </a:r>
            <a:endParaRPr lang="zh-CN" altLang="zh-CN" sz="28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AutoShape 12"/>
          <p:cNvSpPr>
            <a:spLocks noChangeArrowheads="1"/>
          </p:cNvSpPr>
          <p:nvPr/>
        </p:nvSpPr>
        <p:spPr bwMode="auto">
          <a:xfrm>
            <a:off x="4383405" y="3578225"/>
            <a:ext cx="1029970" cy="576580"/>
          </a:xfrm>
          <a:prstGeom prst="wedgeRoundRectCallout">
            <a:avLst>
              <a:gd name="adj1" fmla="val -89301"/>
              <a:gd name="adj2" fmla="val -8246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表现</a:t>
            </a:r>
            <a:endParaRPr lang="zh-CN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" name="AutoShap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753995" y="269875"/>
            <a:ext cx="1824990" cy="576580"/>
          </a:xfrm>
          <a:prstGeom prst="wedgeRoundRectCallout">
            <a:avLst>
              <a:gd name="adj1" fmla="val -40848"/>
              <a:gd name="adj2" fmla="val 12797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外部原因</a:t>
            </a:r>
            <a:endParaRPr lang="zh-CN" altLang="zh-CN" sz="2800" b="1" dirty="0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7" name="AutoShape 13"/>
          <p:cNvSpPr>
            <a:spLocks noChangeArrowheads="1"/>
          </p:cNvSpPr>
          <p:nvPr/>
        </p:nvSpPr>
        <p:spPr bwMode="auto">
          <a:xfrm>
            <a:off x="2063750" y="1095375"/>
            <a:ext cx="2319655" cy="349250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 flipV="1">
            <a:off x="2800985" y="3357880"/>
            <a:ext cx="1387475" cy="50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00"/>
                            </p:stCondLst>
                            <p:childTnLst>
                              <p:par>
                                <p:cTn id="9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8" grpId="0"/>
      <p:bldP spid="12" grpId="0"/>
      <p:bldP spid="13" grpId="0"/>
      <p:bldP spid="21" grpId="0"/>
      <p:bldP spid="22" grpId="0"/>
      <p:bldP spid="23" grpId="0" bldLvl="0" animBg="1"/>
      <p:bldP spid="24" grpId="0" bldLvl="0" animBg="1"/>
      <p:bldP spid="26" grpId="0" bldLvl="0" animBg="1"/>
      <p:bldP spid="2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80000">
            <a:off x="1006475" y="204470"/>
            <a:ext cx="10574655" cy="6930390"/>
          </a:xfrm>
          <a:prstGeom prst="rect">
            <a:avLst/>
          </a:prstGeom>
        </p:spPr>
      </p:pic>
      <p:sp>
        <p:nvSpPr>
          <p:cNvPr id="1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2762885" y="1379855"/>
            <a:ext cx="583565" cy="50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058920" y="1704340"/>
            <a:ext cx="1299210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2424430" y="2696210"/>
            <a:ext cx="3902075" cy="7366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819275" y="2971800"/>
            <a:ext cx="1790065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3936365" y="3006090"/>
            <a:ext cx="877570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5993765" y="3416935"/>
            <a:ext cx="332740" cy="2413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819275" y="3601085"/>
            <a:ext cx="942975" cy="342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3066415" y="3635375"/>
            <a:ext cx="3362325" cy="685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767205" y="3983355"/>
            <a:ext cx="657225" cy="50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AutoShape 1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482590" y="812800"/>
            <a:ext cx="1355725" cy="576580"/>
          </a:xfrm>
          <a:prstGeom prst="wedgeRoundRectCallout">
            <a:avLst>
              <a:gd name="adj1" fmla="val -58384"/>
              <a:gd name="adj2" fmla="val 80396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过程</a:t>
            </a:r>
            <a:r>
              <a:rPr lang="en-US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AutoShap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28905" y="3006090"/>
            <a:ext cx="1355725" cy="576580"/>
          </a:xfrm>
          <a:prstGeom prst="wedgeRoundRectCallout">
            <a:avLst>
              <a:gd name="adj1" fmla="val 103957"/>
              <a:gd name="adj2" fmla="val 46255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过程</a:t>
            </a:r>
            <a:r>
              <a:rPr lang="en-US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571500" y="1704340"/>
            <a:ext cx="2190750" cy="576580"/>
          </a:xfrm>
          <a:prstGeom prst="wedgeRoundRectCallout">
            <a:avLst>
              <a:gd name="adj1" fmla="val 41478"/>
              <a:gd name="adj2" fmla="val 111013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欧共体作用</a:t>
            </a:r>
            <a:endParaRPr lang="zh-CN" altLang="en-US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AutoShape 12"/>
          <p:cNvSpPr>
            <a:spLocks noChangeArrowheads="1"/>
          </p:cNvSpPr>
          <p:nvPr/>
        </p:nvSpPr>
        <p:spPr bwMode="auto">
          <a:xfrm>
            <a:off x="5749925" y="3856990"/>
            <a:ext cx="1748790" cy="576580"/>
          </a:xfrm>
          <a:prstGeom prst="wedgeRoundRectCallout">
            <a:avLst>
              <a:gd name="adj1" fmla="val -92579"/>
              <a:gd name="adj2" fmla="val -6618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欧盟作用</a:t>
            </a:r>
            <a:endParaRPr lang="zh-CN" altLang="en-US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7" name="AutoShape 13"/>
          <p:cNvSpPr>
            <a:spLocks noChangeArrowheads="1"/>
          </p:cNvSpPr>
          <p:nvPr/>
        </p:nvSpPr>
        <p:spPr bwMode="auto">
          <a:xfrm>
            <a:off x="4173855" y="1389380"/>
            <a:ext cx="1148080" cy="349250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5993765" y="3119755"/>
            <a:ext cx="332740" cy="349250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AutoShape 13"/>
          <p:cNvSpPr>
            <a:spLocks noChangeArrowheads="1"/>
          </p:cNvSpPr>
          <p:nvPr/>
        </p:nvSpPr>
        <p:spPr bwMode="auto">
          <a:xfrm>
            <a:off x="1716405" y="3286125"/>
            <a:ext cx="1148080" cy="349250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13" grpId="0" bldLvl="0" animBg="1"/>
      <p:bldP spid="14" grpId="0" bldLvl="0" animBg="1"/>
      <p:bldP spid="16" grpId="0" bldLvl="0" animBg="1"/>
      <p:bldP spid="27" grpId="0" bldLvl="0" animBg="1"/>
      <p:bldP spid="17" grpId="0" bldLvl="0" animBg="1"/>
      <p:bldP spid="1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80000">
            <a:off x="699135" y="451485"/>
            <a:ext cx="10911205" cy="5464810"/>
          </a:xfrm>
          <a:prstGeom prst="rect">
            <a:avLst/>
          </a:prstGeom>
        </p:spPr>
      </p:pic>
      <p:sp>
        <p:nvSpPr>
          <p:cNvPr id="6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910455" y="1468120"/>
            <a:ext cx="2880360" cy="5397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8062595" y="1522095"/>
            <a:ext cx="2497455" cy="5397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Text Box 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906868" y="786174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 Box 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8459433" y="1576114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4" name="AutoShape 12"/>
          <p:cNvSpPr>
            <a:spLocks noChangeArrowheads="1"/>
          </p:cNvSpPr>
          <p:nvPr/>
        </p:nvSpPr>
        <p:spPr bwMode="auto">
          <a:xfrm>
            <a:off x="6824980" y="70485"/>
            <a:ext cx="1029970" cy="576580"/>
          </a:xfrm>
          <a:prstGeom prst="wedgeRoundRectCallout">
            <a:avLst>
              <a:gd name="adj1" fmla="val -76880"/>
              <a:gd name="adj2" fmla="val 13149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zh-CN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原因</a:t>
            </a:r>
            <a:endParaRPr lang="zh-CN" altLang="zh-CN" sz="2800" b="1" dirty="0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2839720" y="2042160"/>
            <a:ext cx="5375275" cy="933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8819515" y="2111375"/>
            <a:ext cx="2180590" cy="2413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528445" y="2516505"/>
            <a:ext cx="2919095" cy="5461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657725" y="2571115"/>
            <a:ext cx="6573520" cy="12319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587500" y="2920365"/>
            <a:ext cx="4737100" cy="933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63745" y="992505"/>
            <a:ext cx="59118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anose="020F0502020204030204" charset="0"/>
                <a:sym typeface="+mn-ea"/>
              </a:rPr>
              <a:t>①</a:t>
            </a:r>
            <a:endParaRPr lang="en-US" altLang="zh-CN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 panose="020F0502020204030204" charset="0"/>
              <a:sym typeface="+mn-ea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7854913" y="992549"/>
            <a:ext cx="360362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anose="020F0502020204030204" charset="0"/>
              </a:rPr>
              <a:t>②</a:t>
            </a:r>
            <a:endParaRPr lang="en-US" altLang="zh-CN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 panose="020F0502020204030204" charset="0"/>
            </a:endParaRPr>
          </a:p>
        </p:txBody>
      </p:sp>
      <p:sp>
        <p:nvSpPr>
          <p:cNvPr id="13" name="Text Box 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4447503" y="2042204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7" name="AutoShape 13"/>
          <p:cNvSpPr>
            <a:spLocks noChangeArrowheads="1"/>
          </p:cNvSpPr>
          <p:nvPr/>
        </p:nvSpPr>
        <p:spPr bwMode="auto">
          <a:xfrm>
            <a:off x="8214995" y="2221865"/>
            <a:ext cx="902970" cy="349250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AutoShape 13"/>
          <p:cNvSpPr>
            <a:spLocks noChangeArrowheads="1"/>
          </p:cNvSpPr>
          <p:nvPr/>
        </p:nvSpPr>
        <p:spPr bwMode="auto">
          <a:xfrm>
            <a:off x="9458325" y="2183130"/>
            <a:ext cx="902970" cy="387985"/>
          </a:xfrm>
          <a:prstGeom prst="flowChartProcess">
            <a:avLst/>
          </a:prstGeom>
          <a:noFill/>
          <a:ln w="38100">
            <a:solidFill>
              <a:srgbClr val="00FF00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1906905" y="2571115"/>
            <a:ext cx="1127760" cy="349250"/>
          </a:xfrm>
          <a:prstGeom prst="flowChartProcess">
            <a:avLst/>
          </a:prstGeom>
          <a:noFill/>
          <a:ln w="38100">
            <a:solidFill>
              <a:srgbClr val="FF3399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7964805" y="3530600"/>
            <a:ext cx="3266440" cy="4445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528445" y="3991610"/>
            <a:ext cx="4352925" cy="4445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7964805" y="4036060"/>
            <a:ext cx="582295" cy="635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528445" y="4483735"/>
            <a:ext cx="2439035" cy="3429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AutoShape 1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492115" y="3114675"/>
            <a:ext cx="1928813" cy="642938"/>
          </a:xfrm>
          <a:prstGeom prst="wedgeRoundRectCallout">
            <a:avLst>
              <a:gd name="adj1" fmla="val 72699"/>
              <a:gd name="adj2" fmla="val 1775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外部原因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22" name="Text Box 8">
            <a:hlinkClick r:id="rId7" action="ppaction://hlinksldjump"/>
          </p:cNvPr>
          <p:cNvSpPr txBox="1">
            <a:spLocks noChangeArrowheads="1"/>
          </p:cNvSpPr>
          <p:nvPr/>
        </p:nvSpPr>
        <p:spPr bwMode="auto">
          <a:xfrm>
            <a:off x="7702513" y="3013754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7604723" y="3597319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FF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563745" y="5013325"/>
            <a:ext cx="5338445" cy="83820"/>
          </a:xfrm>
          <a:prstGeom prst="line">
            <a:avLst/>
          </a:prstGeom>
          <a:noFill/>
          <a:ln w="19050">
            <a:solidFill>
              <a:srgbClr val="279799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4297643" y="4518069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797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797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7244678" y="4586649"/>
            <a:ext cx="360362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797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</a:t>
            </a:r>
            <a:endParaRPr lang="en-US" altLang="zh-CN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797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563110" y="5494655"/>
            <a:ext cx="6370320" cy="939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" name="AutoShape 11"/>
          <p:cNvSpPr>
            <a:spLocks noChangeArrowheads="1"/>
          </p:cNvSpPr>
          <p:nvPr/>
        </p:nvSpPr>
        <p:spPr bwMode="auto">
          <a:xfrm>
            <a:off x="1783715" y="4586605"/>
            <a:ext cx="1928813" cy="642938"/>
          </a:xfrm>
          <a:prstGeom prst="wedgeRoundRectCallout">
            <a:avLst>
              <a:gd name="adj1" fmla="val 72699"/>
              <a:gd name="adj2" fmla="val 1775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内部原因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1" name="AutoShape 11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1231245" y="5239385"/>
            <a:ext cx="1084580" cy="643255"/>
          </a:xfrm>
          <a:prstGeom prst="wedgeRoundRectCallout">
            <a:avLst>
              <a:gd name="adj1" fmla="val -155503"/>
              <a:gd name="adj2" fmla="val -982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地位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2" name="AutoShape 13"/>
          <p:cNvSpPr>
            <a:spLocks noChangeArrowheads="1"/>
          </p:cNvSpPr>
          <p:nvPr/>
        </p:nvSpPr>
        <p:spPr bwMode="auto">
          <a:xfrm>
            <a:off x="4563110" y="3642360"/>
            <a:ext cx="1226185" cy="349250"/>
          </a:xfrm>
          <a:prstGeom prst="flowChartProcess">
            <a:avLst/>
          </a:prstGeom>
          <a:noFill/>
          <a:ln w="38100">
            <a:solidFill>
              <a:srgbClr val="FF00FF"/>
            </a:solidFill>
            <a:miter lim="800000"/>
          </a:ln>
          <a:effectLst>
            <a:outerShdw dist="17961" dir="2700000" algn="ctr" rotWithShape="0">
              <a:srgbClr val="00FF00">
                <a:gamma/>
                <a:shade val="60000"/>
                <a:invGamma/>
              </a:srgbClr>
            </a:outerShdw>
          </a:effectLst>
        </p:spPr>
        <p:txBody>
          <a:bodyPr wrap="none" anchor="ctr"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" name="AutoShape 1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284605" y="5882640"/>
            <a:ext cx="8874760" cy="976630"/>
          </a:xfrm>
          <a:prstGeom prst="wedgeRoundRectCallout">
            <a:avLst>
              <a:gd name="adj1" fmla="val -11004"/>
              <a:gd name="adj2" fmla="val -104161"/>
              <a:gd name="adj3" fmla="val 16667"/>
            </a:avLst>
          </a:prstGeom>
          <a:solidFill>
            <a:srgbClr val="07B2B9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共同点及启示：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重视科技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教育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培养人才。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         2.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制定适当的符合国情的经济政策。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4" name="AutoShape 12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8902771" y="209550"/>
            <a:ext cx="2843408" cy="576263"/>
          </a:xfrm>
          <a:prstGeom prst="wedgeRoundRectCallout">
            <a:avLst>
              <a:gd name="adj1" fmla="val -46027"/>
              <a:gd name="adj2" fmla="val 178429"/>
              <a:gd name="adj3" fmla="val 16667"/>
            </a:avLst>
          </a:prstGeom>
          <a:solidFill>
            <a:srgbClr val="FF3399"/>
          </a:solidFill>
          <a:ln w="9525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第三次科技革命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" name="笑脸 34">
            <a:hlinkClick r:id="rId11" action="ppaction://hlinksldjump"/>
          </p:cNvPr>
          <p:cNvSpPr/>
          <p:nvPr/>
        </p:nvSpPr>
        <p:spPr>
          <a:xfrm>
            <a:off x="819785" y="2004060"/>
            <a:ext cx="762635" cy="70485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" presetClass="entr" presetSubtype="10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4" grpId="0"/>
      <p:bldP spid="24" grpId="0" bldLvl="0" animBg="1"/>
      <p:bldP spid="12" grpId="0"/>
      <p:bldP spid="13" grpId="0"/>
      <p:bldP spid="27" grpId="0" bldLvl="0" animBg="1"/>
      <p:bldP spid="14" grpId="0" bldLvl="0" animBg="1"/>
      <p:bldP spid="15" grpId="0" bldLvl="0" animBg="1"/>
      <p:bldP spid="20" grpId="0" bldLvl="0" animBg="1"/>
      <p:bldP spid="22" grpId="0"/>
      <p:bldP spid="23" grpId="0"/>
      <p:bldP spid="26" grpId="0"/>
      <p:bldP spid="28" grpId="0"/>
      <p:bldP spid="30" grpId="0" bldLvl="0" animBg="1"/>
      <p:bldP spid="31" grpId="0" bldLvl="0" animBg="1"/>
      <p:bldP spid="11" grpId="0"/>
      <p:bldP spid="32" grpId="0" bldLvl="0" animBg="1"/>
      <p:bldP spid="33" grpId="0" bldLvl="0" animBg="1"/>
      <p:bldP spid="3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2355" y="250825"/>
            <a:ext cx="10221595" cy="6024880"/>
          </a:xfrm>
          <a:prstGeom prst="rect">
            <a:avLst/>
          </a:prstGeom>
        </p:spPr>
      </p:pic>
      <p:sp>
        <p:nvSpPr>
          <p:cNvPr id="31" name="AutoShape 11"/>
          <p:cNvSpPr>
            <a:spLocks noChangeArrowheads="1"/>
          </p:cNvSpPr>
          <p:nvPr/>
        </p:nvSpPr>
        <p:spPr bwMode="auto">
          <a:xfrm>
            <a:off x="3212465" y="673100"/>
            <a:ext cx="1084580" cy="643255"/>
          </a:xfrm>
          <a:prstGeom prst="wedgeRoundRectCallout">
            <a:avLst>
              <a:gd name="adj1" fmla="val 75468"/>
              <a:gd name="adj2" fmla="val 19299"/>
              <a:gd name="adj3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影响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6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6000750" y="1213485"/>
            <a:ext cx="4579620" cy="10287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3888740" y="1569720"/>
            <a:ext cx="5502910" cy="9906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173220" y="2600960"/>
            <a:ext cx="5502910" cy="9906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6245860" y="3041650"/>
            <a:ext cx="2369185" cy="508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8122285" y="3414395"/>
            <a:ext cx="2458085" cy="298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5853430" y="5804535"/>
            <a:ext cx="4657090" cy="6858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3819525" y="6205855"/>
            <a:ext cx="3380740" cy="698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2745105" y="2147570"/>
            <a:ext cx="1428115" cy="643255"/>
          </a:xfrm>
          <a:prstGeom prst="wedgeRoundRectCallout">
            <a:avLst>
              <a:gd name="adj1" fmla="val 75468"/>
              <a:gd name="adj2" fmla="val 1929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开始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2" name="AutoShape 11"/>
          <p:cNvSpPr>
            <a:spLocks noChangeArrowheads="1"/>
          </p:cNvSpPr>
          <p:nvPr/>
        </p:nvSpPr>
        <p:spPr bwMode="auto">
          <a:xfrm>
            <a:off x="2745105" y="3041650"/>
            <a:ext cx="1428115" cy="643255"/>
          </a:xfrm>
          <a:prstGeom prst="wedgeRoundRectCallout">
            <a:avLst>
              <a:gd name="adj1" fmla="val 200022"/>
              <a:gd name="adj2" fmla="val -57107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建立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2745105" y="5161280"/>
            <a:ext cx="1428115" cy="643255"/>
          </a:xfrm>
          <a:prstGeom prst="wedgeRoundRectCallout">
            <a:avLst>
              <a:gd name="adj1" fmla="val 145642"/>
              <a:gd name="adj2" fmla="val 19299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完善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40000">
            <a:off x="671830" y="461010"/>
            <a:ext cx="10848340" cy="6228080"/>
          </a:xfrm>
          <a:prstGeom prst="rect">
            <a:avLst/>
          </a:prstGeom>
        </p:spPr>
      </p:pic>
      <p:sp>
        <p:nvSpPr>
          <p:cNvPr id="9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2099945" y="4290695"/>
            <a:ext cx="4057650" cy="5016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4594860" y="5801995"/>
            <a:ext cx="1827530" cy="8001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499870" y="6225540"/>
            <a:ext cx="4057650" cy="5016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3415030" y="5242560"/>
            <a:ext cx="2742565" cy="806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499870" y="5723255"/>
            <a:ext cx="2092960" cy="7937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6422390" y="5520690"/>
            <a:ext cx="1083945" cy="948055"/>
          </a:xfrm>
          <a:prstGeom prst="wedgeRoundRectCallout">
            <a:avLst>
              <a:gd name="adj1" fmla="val -119888"/>
              <a:gd name="adj2" fmla="val -1288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消极影响</a:t>
            </a:r>
            <a:endParaRPr kumimoji="0" 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8" name="Line 7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1499870" y="4634230"/>
            <a:ext cx="599440" cy="2032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ffectLst>
            <a:outerShdw dist="17961" dir="2700000" algn="ctr" rotWithShape="0">
              <a:srgbClr val="FF0000">
                <a:gamma/>
                <a:shade val="60000"/>
                <a:invGamma/>
              </a:srgbClr>
            </a:outerShdw>
          </a:effectLst>
        </p:spPr>
        <p:txBody>
          <a:bodyPr/>
          <a:p>
            <a:pPr>
              <a:buFont typeface="Arial" panose="020B0604020202020204" pitchFamily="34" charset="0"/>
              <a:buNone/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6422390" y="4340860"/>
            <a:ext cx="1083945" cy="908050"/>
          </a:xfrm>
          <a:prstGeom prst="wedgeRoundRectCallout">
            <a:avLst>
              <a:gd name="adj1" fmla="val -135354"/>
              <a:gd name="adj2" fmla="val 33986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积极影响</a:t>
            </a:r>
            <a:endParaRPr kumimoji="0" 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9990" y="2576830"/>
            <a:ext cx="2809875" cy="198818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8130" y="2748280"/>
            <a:ext cx="2419350" cy="16002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875" y="513715"/>
            <a:ext cx="2580640" cy="1741170"/>
          </a:xfrm>
          <a:prstGeom prst="rect">
            <a:avLst/>
          </a:prstGeom>
        </p:spPr>
      </p:pic>
      <p:sp>
        <p:nvSpPr>
          <p:cNvPr id="92170" name="Text Box 10"/>
          <p:cNvSpPr txBox="1">
            <a:spLocks noChangeArrowheads="1"/>
          </p:cNvSpPr>
          <p:nvPr/>
        </p:nvSpPr>
        <p:spPr bwMode="gray">
          <a:xfrm>
            <a:off x="4637088" y="5048250"/>
            <a:ext cx="3598863" cy="5397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buNone/>
              <a:defRPr/>
            </a:pPr>
            <a:endParaRPr kumimoji="0" lang="zh-CN" altLang="en-US" sz="3200" b="1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</p:txBody>
      </p:sp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1503680" y="294640"/>
            <a:ext cx="1713230" cy="101473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6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启示</a:t>
            </a:r>
            <a:endParaRPr kumimoji="0" lang="zh-CN" altLang="zh-CN" sz="6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>
            <a:off x="3422015" y="1838325"/>
            <a:ext cx="1610995" cy="85725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rot="10800000">
            <a:off x="2889885" y="4465003"/>
            <a:ext cx="2143125" cy="9286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9945" name="TextBox 35"/>
          <p:cNvSpPr txBox="1"/>
          <p:nvPr/>
        </p:nvSpPr>
        <p:spPr>
          <a:xfrm>
            <a:off x="84455" y="3535680"/>
            <a:ext cx="1105535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3200" dirty="0">
                <a:latin typeface="Calibri" panose="020F0502020204030204" charset="0"/>
                <a:ea typeface="黑体" panose="02010609060101010101" pitchFamily="2" charset="-122"/>
              </a:rPr>
              <a:t>欧盟</a:t>
            </a:r>
            <a:endParaRPr lang="zh-CN" altLang="en-US" sz="3200" dirty="0"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785995" y="3611880"/>
            <a:ext cx="3234055" cy="9531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charset="0"/>
                <a:ea typeface="黑体" panose="02010609060101010101" pitchFamily="2" charset="-122"/>
                <a:cs typeface="+mn-cs"/>
              </a:rPr>
              <a:t>注重科技，教育，培养人才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85995" y="2487930"/>
            <a:ext cx="3180715" cy="9531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charset="0"/>
                <a:ea typeface="黑体" panose="02010609060101010101" pitchFamily="2" charset="-122"/>
                <a:cs typeface="+mn-cs"/>
              </a:rPr>
              <a:t>制定恰当的符合国情的政策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charset="0"/>
              <a:ea typeface="黑体" panose="02010609060101010101" pitchFamily="2" charset="-122"/>
              <a:cs typeface="+mn-cs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rot="10800000">
            <a:off x="7098665" y="1590358"/>
            <a:ext cx="2295525" cy="11049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H="1">
            <a:off x="7851140" y="4376420"/>
            <a:ext cx="1595755" cy="108902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4953000" y="5394325"/>
            <a:ext cx="3427730" cy="6451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charset="0"/>
                <a:ea typeface="黑体" panose="02010609060101010101" pitchFamily="2" charset="-122"/>
                <a:cs typeface="+mn-cs"/>
              </a:rPr>
              <a:t>世界多极化趋势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charset="0"/>
              <a:ea typeface="黑体" panose="02010609060101010101" pitchFamily="2" charset="-122"/>
              <a:cs typeface="+mn-cs"/>
            </a:endParaRPr>
          </a:p>
        </p:txBody>
      </p:sp>
      <p:sp>
        <p:nvSpPr>
          <p:cNvPr id="39954" name="TextBox 55"/>
          <p:cNvSpPr txBox="1"/>
          <p:nvPr/>
        </p:nvSpPr>
        <p:spPr>
          <a:xfrm>
            <a:off x="10098723" y="3027363"/>
            <a:ext cx="714375" cy="9531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日本</a:t>
            </a:r>
            <a:endParaRPr lang="zh-CN" altLang="en-US" sz="2800" dirty="0">
              <a:solidFill>
                <a:srgbClr val="FF0000"/>
              </a:solidFill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39955" name="TextBox 56"/>
          <p:cNvSpPr txBox="1"/>
          <p:nvPr/>
        </p:nvSpPr>
        <p:spPr>
          <a:xfrm>
            <a:off x="1610360" y="2857183"/>
            <a:ext cx="714375" cy="9531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西欧</a:t>
            </a:r>
            <a:endParaRPr lang="zh-CN" altLang="en-US" sz="2800" dirty="0">
              <a:solidFill>
                <a:srgbClr val="FF0000"/>
              </a:solidFill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39956" name="TextBox 57"/>
          <p:cNvSpPr txBox="1"/>
          <p:nvPr/>
        </p:nvSpPr>
        <p:spPr>
          <a:xfrm>
            <a:off x="5810250" y="1071563"/>
            <a:ext cx="714375" cy="95313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Calibri" panose="020F0502020204030204" charset="0"/>
                <a:ea typeface="黑体" panose="02010609060101010101" pitchFamily="2" charset="-122"/>
              </a:rPr>
              <a:t>美国</a:t>
            </a:r>
            <a:endParaRPr lang="zh-CN" altLang="en-US" sz="2800" dirty="0">
              <a:solidFill>
                <a:srgbClr val="FF0000"/>
              </a:solidFill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39957" name="TextBox 101"/>
          <p:cNvSpPr txBox="1"/>
          <p:nvPr/>
        </p:nvSpPr>
        <p:spPr>
          <a:xfrm rot="-1800486">
            <a:off x="3719513" y="1628775"/>
            <a:ext cx="1130300" cy="3683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dirty="0">
                <a:latin typeface="Calibri" panose="020F0502020204030204" charset="0"/>
                <a:ea typeface="黑体" panose="02010609060101010101" pitchFamily="2" charset="-122"/>
              </a:rPr>
              <a:t>美国援助</a:t>
            </a:r>
            <a:endParaRPr lang="zh-CN" altLang="en-US" dirty="0"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39958" name="TextBox 102"/>
          <p:cNvSpPr txBox="1"/>
          <p:nvPr/>
        </p:nvSpPr>
        <p:spPr>
          <a:xfrm rot="1623474">
            <a:off x="7540625" y="1689100"/>
            <a:ext cx="1128713" cy="3683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dirty="0">
                <a:latin typeface="Calibri" panose="020F0502020204030204" charset="0"/>
                <a:ea typeface="黑体" panose="02010609060101010101" pitchFamily="2" charset="-122"/>
              </a:rPr>
              <a:t>助援国美</a:t>
            </a:r>
            <a:endParaRPr lang="zh-CN" altLang="en-US" dirty="0"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2" name="TextBox 35"/>
          <p:cNvSpPr txBox="1"/>
          <p:nvPr/>
        </p:nvSpPr>
        <p:spPr>
          <a:xfrm>
            <a:off x="-81915" y="2857500"/>
            <a:ext cx="1497330" cy="58356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3200" dirty="0">
                <a:latin typeface="Calibri" panose="020F0502020204030204" charset="0"/>
                <a:ea typeface="黑体" panose="02010609060101010101" pitchFamily="2" charset="-122"/>
              </a:rPr>
              <a:t>欧共体</a:t>
            </a:r>
            <a:endParaRPr lang="zh-CN" altLang="en-US" sz="3200" dirty="0">
              <a:latin typeface="Calibri" panose="020F0502020204030204" charset="0"/>
              <a:ea typeface="黑体" panose="02010609060101010101" pitchFamily="2" charset="-122"/>
            </a:endParaRPr>
          </a:p>
        </p:txBody>
      </p:sp>
      <p:sp>
        <p:nvSpPr>
          <p:cNvPr id="15" name="笑脸 14">
            <a:hlinkClick r:id="rId4" action="ppaction://hlinksldjump"/>
          </p:cNvPr>
          <p:cNvSpPr/>
          <p:nvPr/>
        </p:nvSpPr>
        <p:spPr>
          <a:xfrm>
            <a:off x="9669780" y="5048250"/>
            <a:ext cx="2036445" cy="143827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5" grpId="0" bldLvl="0" animBg="1"/>
      <p:bldP spid="2" grpId="0" bldLvl="0" animBg="1"/>
      <p:bldP spid="39945" grpId="0" bldLvl="0" animBg="1"/>
      <p:bldP spid="39957" grpId="0" bldLvl="0" animBg="1"/>
      <p:bldP spid="39958" grpId="0" bldLvl="0" animBg="1"/>
      <p:bldP spid="39954" grpId="0" bldLvl="0" animBg="1"/>
      <p:bldP spid="39" grpId="0" bldLvl="0" animBg="1"/>
      <p:bldP spid="37" grpId="0" bldLvl="0" animBg="1"/>
      <p:bldP spid="5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endParaRPr lang="zh-CN" altLang="zh-CN" dirty="0"/>
          </a:p>
        </p:txBody>
      </p:sp>
      <p:pic>
        <p:nvPicPr>
          <p:cNvPr id="10244" name="Picture 4" descr="1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402455" y="1125855"/>
            <a:ext cx="3385820" cy="51828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8" name="Picture 4" descr="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045" y="-7620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6" name="Picture 4" descr="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45" y="19050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4" descr="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3365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9685" name="Rectangle 5"/>
          <p:cNvSpPr/>
          <p:nvPr/>
        </p:nvSpPr>
        <p:spPr>
          <a:xfrm>
            <a:off x="1524000" y="5017136"/>
            <a:ext cx="9144000" cy="13836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dirty="0">
                <a:solidFill>
                  <a:srgbClr val="000066"/>
                </a:solidFill>
                <a:latin typeface="Arial" panose="020B0604020202020204" pitchFamily="34" charset="0"/>
              </a:rPr>
              <a:t>人们视线所到之处四处都是大量的烂废墟破瓦块，以至于如果没有太阳的帮助，人们连方向都找不到了，甚至连一个可以定方向认路线的目标建筑都没有了 </a:t>
            </a:r>
            <a:endParaRPr lang="zh-CN" altLang="en-US" sz="2800" dirty="0">
              <a:solidFill>
                <a:srgbClr val="000066"/>
              </a:solidFill>
              <a:latin typeface="Arial" panose="020B0604020202020204" pitchFamily="34" charset="0"/>
            </a:endParaRPr>
          </a:p>
        </p:txBody>
      </p:sp>
      <p:sp>
        <p:nvSpPr>
          <p:cNvPr id="29711" name="笑脸 14">
            <a:hlinkClick r:id="rId5" action="ppaction://hlinksldjump"/>
          </p:cNvPr>
          <p:cNvSpPr/>
          <p:nvPr/>
        </p:nvSpPr>
        <p:spPr>
          <a:xfrm>
            <a:off x="10974705" y="5594033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5" grpId="1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Rectangle 2"/>
          <p:cNvSpPr/>
          <p:nvPr/>
        </p:nvSpPr>
        <p:spPr>
          <a:xfrm>
            <a:off x="1919288" y="337820"/>
            <a:ext cx="3240087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）原因：</a:t>
            </a:r>
            <a:endParaRPr lang="zh-CN" altLang="en-US" sz="3600" b="1" dirty="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Rectangle 3"/>
          <p:cNvSpPr/>
          <p:nvPr/>
        </p:nvSpPr>
        <p:spPr>
          <a:xfrm>
            <a:off x="2063750" y="1195070"/>
            <a:ext cx="2665413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①</a:t>
            </a:r>
            <a:r>
              <a:rPr lang="zh-CN" altLang="en-US" sz="3600" b="1" dirty="0">
                <a:latin typeface="Times New Roman" panose="02020603050405020304" pitchFamily="18" charset="0"/>
              </a:rPr>
              <a:t>外因：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9158" name="Rectangle 6"/>
          <p:cNvSpPr/>
          <p:nvPr/>
        </p:nvSpPr>
        <p:spPr>
          <a:xfrm>
            <a:off x="1992313" y="2131695"/>
            <a:ext cx="21336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② </a:t>
            </a:r>
            <a:r>
              <a:rPr lang="zh-CN" altLang="en-US" sz="3600" b="1" dirty="0">
                <a:latin typeface="Times New Roman" panose="02020603050405020304" pitchFamily="18" charset="0"/>
              </a:rPr>
              <a:t>内因：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9157" name="Text Box 5"/>
          <p:cNvSpPr txBox="1"/>
          <p:nvPr/>
        </p:nvSpPr>
        <p:spPr>
          <a:xfrm>
            <a:off x="6923088" y="1125538"/>
            <a:ext cx="3276600" cy="645160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rgbClr val="FFFF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（马歇尔计划）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8676" name="Text Box 4"/>
          <p:cNvSpPr txBox="1"/>
          <p:nvPr/>
        </p:nvSpPr>
        <p:spPr>
          <a:xfrm>
            <a:off x="4151313" y="1196975"/>
            <a:ext cx="41036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美国的援助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" name="Rectangle 7"/>
          <p:cNvSpPr/>
          <p:nvPr/>
        </p:nvSpPr>
        <p:spPr>
          <a:xfrm>
            <a:off x="2927033" y="2924017"/>
            <a:ext cx="3739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a.</a:t>
            </a:r>
            <a:r>
              <a:rPr lang="zh-CN" altLang="zh-CN" sz="3600" b="1" dirty="0">
                <a:latin typeface="Times New Roman" panose="02020603050405020304" pitchFamily="18" charset="0"/>
              </a:rPr>
              <a:t>原有工业基础。</a:t>
            </a:r>
            <a:endParaRPr lang="zh-CN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49160" name="AutoShape 8"/>
          <p:cNvSpPr/>
          <p:nvPr/>
        </p:nvSpPr>
        <p:spPr>
          <a:xfrm>
            <a:off x="2063750" y="3068638"/>
            <a:ext cx="647700" cy="2016125"/>
          </a:xfrm>
          <a:prstGeom prst="leftBrace">
            <a:avLst>
              <a:gd name="adj1" fmla="val 37958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9161" name="Rectangle 9"/>
          <p:cNvSpPr/>
          <p:nvPr/>
        </p:nvSpPr>
        <p:spPr>
          <a:xfrm>
            <a:off x="2782888" y="3789839"/>
            <a:ext cx="617474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b .</a:t>
            </a:r>
            <a:r>
              <a:rPr lang="zh-CN" altLang="en-US" sz="3600" b="1" dirty="0">
                <a:latin typeface="Times New Roman" panose="02020603050405020304" pitchFamily="18" charset="0"/>
              </a:rPr>
              <a:t>采用最先进的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科学技术</a:t>
            </a:r>
            <a:r>
              <a:rPr lang="zh-CN" altLang="en-US" sz="3600" b="1" dirty="0">
                <a:latin typeface="Times New Roman" panose="02020603050405020304" pitchFamily="18" charset="0"/>
              </a:rPr>
              <a:t>成果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9162" name="Rectangle 10"/>
          <p:cNvSpPr/>
          <p:nvPr/>
        </p:nvSpPr>
        <p:spPr>
          <a:xfrm>
            <a:off x="2927350" y="4651058"/>
            <a:ext cx="583628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dirty="0">
                <a:latin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</a:rPr>
              <a:t>c .</a:t>
            </a:r>
            <a:r>
              <a:rPr lang="zh-CN" altLang="en-US" sz="3600" b="1" dirty="0">
                <a:latin typeface="Times New Roman" panose="02020603050405020304" pitchFamily="18" charset="0"/>
              </a:rPr>
              <a:t>制订恰当的经济发展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政策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pic>
        <p:nvPicPr>
          <p:cNvPr id="28685" name="Picture 13" descr="http://p0.so.qhmsg.com/bdr/_240_/t011187950c4588532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710" y="-5715"/>
            <a:ext cx="11251565" cy="6504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158240" y="1539240"/>
            <a:ext cx="9206865" cy="341503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sz="3600" b="1"/>
              <a:t>该计划于1947年7月正式启动，并整整持续了4个财政年度之久。在这段时期内，西欧各国通过参加欧洲经济合作组织(OEED)总共接受了美国包括金融、技术、设备等各种形式的援助合计</a:t>
            </a:r>
            <a:r>
              <a:rPr lang="zh-CN" altLang="en-US" sz="3600" b="1">
                <a:solidFill>
                  <a:srgbClr val="FF0000"/>
                </a:solidFill>
              </a:rPr>
              <a:t>131.5亿美元</a:t>
            </a:r>
            <a:r>
              <a:rPr lang="zh-CN" altLang="en-US" sz="3600" b="1"/>
              <a:t>，其中90%是赠予，10%为贷款。</a:t>
            </a:r>
            <a:endParaRPr lang="zh-CN" altLang="en-US" sz="3600" b="1"/>
          </a:p>
        </p:txBody>
      </p:sp>
      <p:sp>
        <p:nvSpPr>
          <p:cNvPr id="29711" name="笑脸 14">
            <a:hlinkClick r:id="rId2" action="ppaction://hlinksldjump"/>
          </p:cNvPr>
          <p:cNvSpPr/>
          <p:nvPr/>
        </p:nvSpPr>
        <p:spPr>
          <a:xfrm>
            <a:off x="10974705" y="5671503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9161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9162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/>
      <p:bldP spid="49157" grpId="0" bldLvl="0" animBg="1"/>
      <p:bldP spid="4" grpId="0" build="p"/>
      <p:bldP spid="49161" grpId="0" build="p"/>
      <p:bldP spid="49162" grpId="0" build="p"/>
      <p:bldP spid="5" grpId="0" bldLvl="0" animBg="1"/>
      <p:bldP spid="28676" grpId="0"/>
      <p:bldP spid="4916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Rectangle 4"/>
          <p:cNvSpPr/>
          <p:nvPr/>
        </p:nvSpPr>
        <p:spPr>
          <a:xfrm>
            <a:off x="1774825" y="-1905"/>
            <a:ext cx="3743325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2 .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欧洲的联合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1524000" y="692150"/>
            <a:ext cx="45354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）欧共体的成立</a:t>
            </a:r>
            <a:endParaRPr lang="zh-CN" altLang="en-US" sz="3600" b="1" dirty="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7" name="Rectangle 7"/>
          <p:cNvSpPr/>
          <p:nvPr/>
        </p:nvSpPr>
        <p:spPr>
          <a:xfrm>
            <a:off x="1628775" y="1260158"/>
            <a:ext cx="38893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①</a:t>
            </a:r>
            <a:r>
              <a:rPr lang="zh-CN" altLang="zh-CN" sz="3600" b="1" dirty="0">
                <a:latin typeface="Times New Roman" panose="02020603050405020304" pitchFamily="18" charset="0"/>
              </a:rPr>
              <a:t>组成：</a:t>
            </a:r>
            <a:endParaRPr lang="zh-CN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5134" name="Text Box 14"/>
          <p:cNvSpPr txBox="1"/>
          <p:nvPr/>
        </p:nvSpPr>
        <p:spPr>
          <a:xfrm>
            <a:off x="1560513" y="2617153"/>
            <a:ext cx="34559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②</a:t>
            </a:r>
            <a:r>
              <a:rPr lang="zh-CN" altLang="en-US" sz="3600" b="1" dirty="0">
                <a:latin typeface="Times New Roman" panose="02020603050405020304" pitchFamily="18" charset="0"/>
                <a:sym typeface="+mn-ea"/>
              </a:rPr>
              <a:t>时间</a:t>
            </a:r>
            <a:r>
              <a:rPr lang="zh-CN" altLang="en-US" sz="3600" b="1" dirty="0">
                <a:latin typeface="Times New Roman" panose="02020603050405020304" pitchFamily="18" charset="0"/>
              </a:rPr>
              <a:t>：                                         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5135" name="Text Box 15"/>
          <p:cNvSpPr txBox="1"/>
          <p:nvPr/>
        </p:nvSpPr>
        <p:spPr>
          <a:xfrm>
            <a:off x="3602355" y="2738755"/>
            <a:ext cx="83204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sz="3200" b="1" dirty="0">
                <a:latin typeface="Times New Roman" panose="02020603050405020304" pitchFamily="18" charset="0"/>
              </a:rPr>
              <a:t>1967</a:t>
            </a:r>
            <a:r>
              <a:rPr lang="zh-CN" altLang="en-US" sz="3200" b="1" dirty="0">
                <a:latin typeface="Times New Roman" panose="02020603050405020304" pitchFamily="18" charset="0"/>
              </a:rPr>
              <a:t>年成立“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欧洲共同体</a:t>
            </a:r>
            <a:r>
              <a:rPr lang="zh-CN" altLang="en-US" sz="3200" b="1" dirty="0">
                <a:latin typeface="Times New Roman" panose="02020603050405020304" pitchFamily="18" charset="0"/>
              </a:rPr>
              <a:t>”简称</a:t>
            </a:r>
            <a:r>
              <a:rPr lang="en-US" altLang="zh-CN" sz="3200" b="1" dirty="0"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欧共体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</a:t>
            </a:r>
            <a:r>
              <a:rPr lang="zh-CN" altLang="en-US" sz="3600" b="1" dirty="0">
                <a:latin typeface="Times New Roman" panose="02020603050405020304" pitchFamily="18" charset="0"/>
              </a:rPr>
              <a:t>                                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9703" name="Text Box 16"/>
          <p:cNvSpPr txBox="1"/>
          <p:nvPr/>
        </p:nvSpPr>
        <p:spPr>
          <a:xfrm>
            <a:off x="1774825" y="4437063"/>
            <a:ext cx="5257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                                                                         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5137" name="AutoShape 17"/>
          <p:cNvSpPr/>
          <p:nvPr/>
        </p:nvSpPr>
        <p:spPr>
          <a:xfrm>
            <a:off x="2062163" y="4437063"/>
            <a:ext cx="288925" cy="1223962"/>
          </a:xfrm>
          <a:prstGeom prst="leftBrace">
            <a:avLst>
              <a:gd name="adj1" fmla="val 35262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138" name="Text Box 18"/>
          <p:cNvSpPr txBox="1"/>
          <p:nvPr/>
        </p:nvSpPr>
        <p:spPr>
          <a:xfrm>
            <a:off x="2351088" y="4221163"/>
            <a:ext cx="43211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经济 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5139" name="Text Box 19"/>
          <p:cNvSpPr txBox="1"/>
          <p:nvPr/>
        </p:nvSpPr>
        <p:spPr>
          <a:xfrm>
            <a:off x="2351088" y="5084763"/>
            <a:ext cx="26654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政治：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5140" name="Text Box 20"/>
          <p:cNvSpPr txBox="1"/>
          <p:nvPr/>
        </p:nvSpPr>
        <p:spPr>
          <a:xfrm>
            <a:off x="3862388" y="4292600"/>
            <a:ext cx="69484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有利于促进西欧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经济的发展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41" name="Text Box 21"/>
          <p:cNvSpPr txBox="1"/>
          <p:nvPr/>
        </p:nvSpPr>
        <p:spPr>
          <a:xfrm>
            <a:off x="3790950" y="5157788"/>
            <a:ext cx="57610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有利于提高西欧的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国际地位</a:t>
            </a:r>
            <a:r>
              <a:rPr lang="zh-CN" altLang="en-US" sz="3600" b="1" dirty="0">
                <a:latin typeface="Times New Roman" panose="02020603050405020304" pitchFamily="18" charset="0"/>
              </a:rPr>
              <a:t>                                                                           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5146" name="Text Box 26"/>
          <p:cNvSpPr txBox="1"/>
          <p:nvPr/>
        </p:nvSpPr>
        <p:spPr>
          <a:xfrm>
            <a:off x="1847850" y="3573463"/>
            <a:ext cx="34559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</a:rPr>
              <a:t>③</a:t>
            </a:r>
            <a:r>
              <a:rPr lang="zh-CN" altLang="en-US" sz="3600" b="1" dirty="0">
                <a:latin typeface="Times New Roman" panose="02020603050405020304" pitchFamily="18" charset="0"/>
              </a:rPr>
              <a:t>作用：                                         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" name="Text Box 20"/>
          <p:cNvSpPr txBox="1"/>
          <p:nvPr/>
        </p:nvSpPr>
        <p:spPr>
          <a:xfrm>
            <a:off x="3978593" y="1263015"/>
            <a:ext cx="6948487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</a:rPr>
              <a:t>1.</a:t>
            </a:r>
            <a:r>
              <a:rPr lang="zh-CN" altLang="en-US" sz="3600" b="1" dirty="0">
                <a:latin typeface="Times New Roman" panose="02020603050405020304" pitchFamily="18" charset="0"/>
              </a:rPr>
              <a:t>欧洲钢铁同盟</a:t>
            </a:r>
            <a:r>
              <a:rPr lang="en-US" altLang="zh-CN" sz="3600" b="1" dirty="0">
                <a:latin typeface="Times New Roman" panose="02020603050405020304" pitchFamily="18" charset="0"/>
              </a:rPr>
              <a:t>2.</a:t>
            </a:r>
            <a:r>
              <a:rPr lang="zh-CN" altLang="en-US" sz="3600" b="1" dirty="0">
                <a:latin typeface="Times New Roman" panose="02020603050405020304" pitchFamily="18" charset="0"/>
              </a:rPr>
              <a:t>欧洲经济共同体</a:t>
            </a:r>
            <a:r>
              <a:rPr lang="en-US" altLang="zh-CN" sz="3600" b="1" dirty="0">
                <a:latin typeface="Times New Roman" panose="02020603050405020304" pitchFamily="18" charset="0"/>
              </a:rPr>
              <a:t>3.</a:t>
            </a:r>
            <a:r>
              <a:rPr lang="zh-CN" altLang="en-US" sz="3600" b="1" dirty="0">
                <a:latin typeface="Times New Roman" panose="02020603050405020304" pitchFamily="18" charset="0"/>
              </a:rPr>
              <a:t>欧洲原子能共同体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笑脸 14">
            <a:hlinkClick r:id="rId1" action="ppaction://hlinksldjump"/>
          </p:cNvPr>
          <p:cNvSpPr/>
          <p:nvPr/>
        </p:nvSpPr>
        <p:spPr>
          <a:xfrm>
            <a:off x="2442210" y="5954078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5" grpId="0"/>
      <p:bldP spid="5137" grpId="0" bldLvl="0" animBg="1"/>
      <p:bldP spid="5138" grpId="0"/>
      <p:bldP spid="5139" grpId="0"/>
      <p:bldP spid="5140" grpId="0"/>
      <p:bldP spid="5141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Text Box 2"/>
          <p:cNvSpPr txBox="1"/>
          <p:nvPr/>
        </p:nvSpPr>
        <p:spPr>
          <a:xfrm>
            <a:off x="1524000" y="260350"/>
            <a:ext cx="4826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）欧盟的成立</a:t>
            </a:r>
            <a:endParaRPr lang="zh-CN" altLang="en-US" sz="3600" b="1" dirty="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39" name="Text Box 3"/>
          <p:cNvSpPr txBox="1"/>
          <p:nvPr/>
        </p:nvSpPr>
        <p:spPr>
          <a:xfrm>
            <a:off x="1524000" y="1412875"/>
            <a:ext cx="17637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</a:rPr>
              <a:t>①</a:t>
            </a:r>
            <a:r>
              <a:rPr lang="zh-CN" altLang="en-US" sz="3600" b="1" dirty="0">
                <a:latin typeface="Times New Roman" panose="02020603050405020304" pitchFamily="18" charset="0"/>
              </a:rPr>
              <a:t>成立：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9940" name="Text Box 4"/>
          <p:cNvSpPr txBox="1"/>
          <p:nvPr/>
        </p:nvSpPr>
        <p:spPr>
          <a:xfrm>
            <a:off x="3359150" y="1412875"/>
            <a:ext cx="73088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1993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年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西欧国家在欧共体的基础上成立了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欧洲联盟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9941" name="Text Box 5"/>
          <p:cNvSpPr txBox="1"/>
          <p:nvPr/>
        </p:nvSpPr>
        <p:spPr>
          <a:xfrm>
            <a:off x="1774825" y="2924175"/>
            <a:ext cx="7993063" cy="1198880"/>
          </a:xfrm>
          <a:prstGeom prst="rect">
            <a:avLst/>
          </a:prstGeom>
          <a:noFill/>
          <a:ln w="9525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</a:rPr>
              <a:t>②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欧盟推进一体化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的措施</a:t>
            </a: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</a:rPr>
              <a:t>欧盟成立后成员国将出现的变化</a:t>
            </a:r>
            <a:r>
              <a:rPr lang="en-US" altLang="zh-CN" sz="3600" b="1" dirty="0">
                <a:latin typeface="Times New Roman" panose="02020603050405020304" pitchFamily="18" charset="0"/>
              </a:rPr>
              <a:t>)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0726" name="Text Box 6"/>
          <p:cNvSpPr txBox="1"/>
          <p:nvPr/>
        </p:nvSpPr>
        <p:spPr>
          <a:xfrm>
            <a:off x="9263063" y="4149725"/>
            <a:ext cx="2808287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 sz="3600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3" name="Text Box 9"/>
          <p:cNvSpPr txBox="1"/>
          <p:nvPr/>
        </p:nvSpPr>
        <p:spPr>
          <a:xfrm>
            <a:off x="1774825" y="4005263"/>
            <a:ext cx="76327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　 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各成员国使用统一的货币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欧元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；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4"/>
          <p:cNvSpPr txBox="1"/>
          <p:nvPr/>
        </p:nvSpPr>
        <p:spPr>
          <a:xfrm>
            <a:off x="1847850" y="4508500"/>
            <a:ext cx="76327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   b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不同国家的人在成员国内可任意工作、学习或居住；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5"/>
          <p:cNvSpPr txBox="1"/>
          <p:nvPr/>
        </p:nvSpPr>
        <p:spPr>
          <a:xfrm>
            <a:off x="1847850" y="5300663"/>
            <a:ext cx="76327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　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欧盟成员国人员资本和货物可以自由流通；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   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 bldLvl="0" animBg="1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Picture 2" descr="oumeng1"/>
          <p:cNvPicPr>
            <a:picLocks noChangeAspect="1"/>
          </p:cNvPicPr>
          <p:nvPr/>
        </p:nvPicPr>
        <p:blipFill>
          <a:blip r:embed="rId1"/>
          <a:srcRect l="23228"/>
          <a:stretch>
            <a:fillRect/>
          </a:stretch>
        </p:blipFill>
        <p:spPr>
          <a:xfrm>
            <a:off x="2855913" y="0"/>
            <a:ext cx="7775575" cy="1341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WordArt 3"/>
          <p:cNvSpPr>
            <a:spLocks noTextEdit="1"/>
          </p:cNvSpPr>
          <p:nvPr/>
        </p:nvSpPr>
        <p:spPr>
          <a:xfrm>
            <a:off x="3143250" y="404813"/>
            <a:ext cx="3024188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欧洲联盟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1748" name="Picture 4" descr="Img2236403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1331913" cy="1341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0" name="WordArt 5"/>
          <p:cNvSpPr>
            <a:spLocks noChangeArrowheads="1" noChangeShapeType="1" noTextEdit="1"/>
          </p:cNvSpPr>
          <p:nvPr/>
        </p:nvSpPr>
        <p:spPr bwMode="auto">
          <a:xfrm rot="779345">
            <a:off x="9029700" y="1412875"/>
            <a:ext cx="1638300" cy="2303463"/>
          </a:xfrm>
          <a:prstGeom prst="rect">
            <a:avLst/>
          </a:prstGeom>
        </p:spPr>
        <p:txBody>
          <a:bodyPr wrap="none" numCol="1" fromWordArt="1">
            <a:prstTxWarp prst="textArchUpPour">
              <a:avLst>
                <a:gd name="adj1" fmla="val 10800000"/>
                <a:gd name="adj2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0" cap="none" spc="-360" normalizeH="0" baseline="0" noProof="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uLnTx/>
                <a:uFillTx/>
                <a:latin typeface="隶书" panose="02010509060101010101" pitchFamily="49" charset="-122"/>
                <a:ea typeface="宋体" panose="02010600030101010101" pitchFamily="2" charset="-122"/>
                <a:cs typeface="+mn-cs"/>
              </a:rPr>
              <a:t>小知识</a:t>
            </a:r>
            <a:r>
              <a:rPr kumimoji="0" lang="en-US" altLang="zh-CN" sz="3600" b="1" i="0" u="none" strike="noStrike" kern="10" cap="none" spc="-360" normalizeH="0" baseline="0" noProof="0">
                <a:ln w="12700">
                  <a:solidFill>
                    <a:srgbClr val="000099"/>
                  </a:solidFill>
                  <a:rou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uLnTx/>
                <a:uFillTx/>
                <a:latin typeface="隶书" panose="02010509060101010101" pitchFamily="49" charset="-122"/>
                <a:ea typeface="宋体" panose="02010600030101010101" pitchFamily="2" charset="-122"/>
                <a:cs typeface="+mn-cs"/>
              </a:rPr>
              <a:t>:</a:t>
            </a:r>
            <a:endParaRPr kumimoji="0" lang="zh-CN" altLang="en-US" sz="3600" b="1" i="0" u="none" strike="noStrike" kern="10" cap="none" spc="-360" normalizeH="0" baseline="0" noProof="0">
              <a:ln w="12700">
                <a:solidFill>
                  <a:srgbClr val="000099"/>
                </a:solidFill>
                <a:rou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uLnTx/>
              <a:uFillTx/>
              <a:latin typeface="隶书" panose="02010509060101010101" pitchFamily="49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1750" name="Picture 6" descr="TYFAQ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6450" y="1989138"/>
            <a:ext cx="581025" cy="73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1" name="WordArt 7"/>
          <p:cNvSpPr>
            <a:spLocks noTextEdit="1"/>
          </p:cNvSpPr>
          <p:nvPr/>
        </p:nvSpPr>
        <p:spPr>
          <a:xfrm>
            <a:off x="1992313" y="2205038"/>
            <a:ext cx="9334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盟旗</a:t>
            </a:r>
            <a:endParaRPr lang="zh-CN" altLang="en-US" sz="3600" b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52" name="WordArt 8"/>
          <p:cNvSpPr>
            <a:spLocks noTextEdit="1"/>
          </p:cNvSpPr>
          <p:nvPr/>
        </p:nvSpPr>
        <p:spPr>
          <a:xfrm>
            <a:off x="5808663" y="2133600"/>
            <a:ext cx="9334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盟徽</a:t>
            </a:r>
            <a:endParaRPr lang="zh-CN" altLang="en-US" sz="3600" b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53" name="WordArt 9"/>
          <p:cNvSpPr>
            <a:spLocks noTextEdit="1"/>
          </p:cNvSpPr>
          <p:nvPr/>
        </p:nvSpPr>
        <p:spPr>
          <a:xfrm>
            <a:off x="1992313" y="3573463"/>
            <a:ext cx="9334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铭言</a:t>
            </a:r>
            <a:endParaRPr lang="zh-CN" altLang="en-US" sz="3600" b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54" name="WordArt 10"/>
          <p:cNvSpPr>
            <a:spLocks noTextEdit="1"/>
          </p:cNvSpPr>
          <p:nvPr/>
        </p:nvSpPr>
        <p:spPr>
          <a:xfrm>
            <a:off x="1992313" y="5286375"/>
            <a:ext cx="9334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 eaLnBrk="0" hangingPunct="0"/>
            <a:r>
              <a:rPr lang="zh-CN" altLang="en-US" sz="3600" b="1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货币</a:t>
            </a:r>
            <a:endParaRPr lang="zh-CN" altLang="en-US" sz="3600" b="1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8123" name="Rectangle 11"/>
          <p:cNvSpPr/>
          <p:nvPr/>
        </p:nvSpPr>
        <p:spPr>
          <a:xfrm>
            <a:off x="5295900" y="3573463"/>
            <a:ext cx="38957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 dirty="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Unity through Diversity</a:t>
            </a:r>
            <a:endParaRPr lang="en-US" altLang="zh-CN" sz="2800" b="1" i="1" dirty="0">
              <a:solidFill>
                <a:srgbClr val="000066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18124" name="Rectangle 12"/>
          <p:cNvSpPr>
            <a:spLocks noChangeArrowheads="1"/>
          </p:cNvSpPr>
          <p:nvPr/>
        </p:nvSpPr>
        <p:spPr bwMode="auto">
          <a:xfrm>
            <a:off x="3208338" y="3573463"/>
            <a:ext cx="2376488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多元一体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pic>
        <p:nvPicPr>
          <p:cNvPr id="218125" name="Picture 13" descr="欧盟的会旗 ：１９８６年５月２９日正式悬挂，会旗为天兰色底，上面有１２颗金黄色的星，表示欧洲联盟１２个成员国。制作会旗的目的是表示要建立一个统一的欧洲，增强人们对欧洲联盟和欧洲同一性的印象。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0" y="1700213"/>
            <a:ext cx="2028825" cy="1458912"/>
          </a:xfrm>
          <a:prstGeom prst="rect">
            <a:avLst/>
          </a:prstGeom>
          <a:noFill/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18126" name="Picture 14" descr="欧盟的会徽：１９８８年１月开始使用，会徽的底呈兰色，上面１２颗星围成一个圆圈，象征着欧共体１２个成员国，圆圈中间为各成员国国名。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8163" y="1700213"/>
            <a:ext cx="2016125" cy="1339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8127" name="Picture 15" descr="从1999年1月1日起，欧元将开始在现金货币之外的领域中流通。从2002年1月1日起，欧盟国家(除英国外)将正式开始兑换并全部使用欧元。从2002年7月1日起，欧元将代替各国货币，成为唯一法律货币。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6275" y="4854575"/>
            <a:ext cx="1508125" cy="116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8128" name="Picture 16" descr="５００欧元背面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6500" y="4437063"/>
            <a:ext cx="2016125" cy="1031875"/>
          </a:xfrm>
          <a:prstGeom prst="rect">
            <a:avLst/>
          </a:prstGeom>
          <a:noFill/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18129" name="Picture 17" descr="５００欧元正面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4425" y="4437063"/>
            <a:ext cx="1978025" cy="1011237"/>
          </a:xfrm>
          <a:prstGeom prst="rect">
            <a:avLst/>
          </a:prstGeom>
          <a:noFill/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18130" name="Rectangle 18"/>
          <p:cNvSpPr>
            <a:spLocks noChangeArrowheads="1"/>
          </p:cNvSpPr>
          <p:nvPr/>
        </p:nvSpPr>
        <p:spPr bwMode="auto">
          <a:xfrm>
            <a:off x="3432175" y="5934075"/>
            <a:ext cx="86741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euro</a:t>
            </a:r>
            <a:endParaRPr kumimoji="1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pic>
        <p:nvPicPr>
          <p:cNvPr id="218131" name="Picture 19" descr="２００欧元背面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6500" y="5589588"/>
            <a:ext cx="1979613" cy="1058862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18132" name="Picture 20" descr="２００欧元正面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64425" y="5589588"/>
            <a:ext cx="1979613" cy="1060450"/>
          </a:xfrm>
          <a:prstGeom prst="rect">
            <a:avLst/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177" name="Text Box 9"/>
          <p:cNvSpPr txBox="1"/>
          <p:nvPr/>
        </p:nvSpPr>
        <p:spPr>
          <a:xfrm>
            <a:off x="974090" y="4547235"/>
            <a:ext cx="9657715" cy="9220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latin typeface="Times New Roman" panose="02020603050405020304" pitchFamily="18" charset="0"/>
              </a:rPr>
              <a:t>作用：加快了欧洲一体化进程。</a:t>
            </a:r>
            <a:endParaRPr lang="zh-CN" altLang="en-US" sz="5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8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18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8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18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18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1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8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18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1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1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23" grpId="0"/>
      <p:bldP spid="218124" grpId="0" bldLvl="0" animBg="1"/>
      <p:bldP spid="218130" grpId="0" bldLvl="0" animBg="1"/>
      <p:bldP spid="717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8" name="AutoShape 18"/>
          <p:cNvSpPr/>
          <p:nvPr/>
        </p:nvSpPr>
        <p:spPr>
          <a:xfrm>
            <a:off x="4267200" y="0"/>
            <a:ext cx="4495800" cy="1143000"/>
          </a:xfrm>
          <a:prstGeom prst="horizontalScroll">
            <a:avLst>
              <a:gd name="adj" fmla="val 12500"/>
            </a:avLst>
          </a:prstGeom>
          <a:solidFill>
            <a:srgbClr val="000066"/>
          </a:solidFill>
          <a:ln w="9525" cap="flat" cmpd="sng">
            <a:solidFill>
              <a:schemeClr val="bg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Line 2"/>
          <p:cNvSpPr/>
          <p:nvPr/>
        </p:nvSpPr>
        <p:spPr>
          <a:xfrm>
            <a:off x="1524000" y="6921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30" name="Text Box 3"/>
          <p:cNvSpPr txBox="1"/>
          <p:nvPr/>
        </p:nvSpPr>
        <p:spPr>
          <a:xfrm>
            <a:off x="1905000" y="1044575"/>
            <a:ext cx="8361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2" charset="-122"/>
              </a:rPr>
              <a:t>1965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</a:rPr>
              <a:t>年和</a:t>
            </a:r>
            <a:r>
              <a:rPr lang="en-US" altLang="zh-CN" sz="2800" dirty="0">
                <a:solidFill>
                  <a:schemeClr val="accent2"/>
                </a:solidFill>
                <a:latin typeface="黑体" panose="02010609060101010101" pitchFamily="2" charset="-122"/>
              </a:rPr>
              <a:t>1993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2" charset="-122"/>
              </a:rPr>
              <a:t>年美国与西欧在世界工业生产中的比重</a:t>
            </a:r>
            <a:endParaRPr lang="zh-CN" altLang="en-US" sz="2800" dirty="0">
              <a:solidFill>
                <a:schemeClr val="accent2"/>
              </a:solidFill>
              <a:latin typeface="黑体" panose="02010609060101010101" pitchFamily="2" charset="-122"/>
            </a:endParaRPr>
          </a:p>
        </p:txBody>
      </p:sp>
      <p:sp>
        <p:nvSpPr>
          <p:cNvPr id="1031" name="Text Box 4"/>
          <p:cNvSpPr txBox="1"/>
          <p:nvPr/>
        </p:nvSpPr>
        <p:spPr>
          <a:xfrm>
            <a:off x="3648075" y="4795838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</a:rPr>
              <a:t>1965</a:t>
            </a:r>
            <a:r>
              <a:rPr lang="zh-CN" altLang="en-US" sz="2400" dirty="0">
                <a:latin typeface="Times New Roman" panose="02020603050405020304" pitchFamily="18" charset="0"/>
              </a:rPr>
              <a:t>年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32" name="Text Box 5"/>
          <p:cNvSpPr txBox="1"/>
          <p:nvPr/>
        </p:nvSpPr>
        <p:spPr>
          <a:xfrm>
            <a:off x="7608888" y="4772025"/>
            <a:ext cx="10972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dirty="0">
                <a:latin typeface="Times New Roman" panose="02020603050405020304" pitchFamily="18" charset="0"/>
              </a:rPr>
              <a:t>1993</a:t>
            </a:r>
            <a:r>
              <a:rPr lang="zh-CN" altLang="en-US" sz="2400" dirty="0">
                <a:latin typeface="Times New Roman" panose="02020603050405020304" pitchFamily="18" charset="0"/>
              </a:rPr>
              <a:t>年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33" name="Text Box 7"/>
          <p:cNvSpPr txBox="1"/>
          <p:nvPr/>
        </p:nvSpPr>
        <p:spPr>
          <a:xfrm>
            <a:off x="4648200" y="228600"/>
            <a:ext cx="39624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3300"/>
                </a:solidFill>
                <a:latin typeface="Arial" panose="020B0604020202020204" pitchFamily="34" charset="0"/>
              </a:rPr>
              <a:t>从欧共体到欧盟</a:t>
            </a:r>
            <a:endParaRPr lang="zh-CN" altLang="en-US" sz="3600" dirty="0">
              <a:solidFill>
                <a:srgbClr val="CC3300"/>
              </a:solidFill>
              <a:latin typeface="Arial" panose="020B0604020202020204" pitchFamily="34" charset="0"/>
            </a:endParaRPr>
          </a:p>
        </p:txBody>
      </p:sp>
      <p:pic>
        <p:nvPicPr>
          <p:cNvPr id="1034" name="Picture 8" descr="1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00113" cy="6746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026" name="Object 9"/>
          <p:cNvGraphicFramePr/>
          <p:nvPr/>
        </p:nvGraphicFramePr>
        <p:xfrm>
          <a:off x="2495550" y="1412875"/>
          <a:ext cx="3455988" cy="345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7236460" imgH="4843145" progId="MSGraph.Chart.8">
                  <p:embed/>
                </p:oleObj>
              </mc:Choice>
              <mc:Fallback>
                <p:oleObj name="" r:id="rId2" imgW="7236460" imgH="4843145" progId="MSGraph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rcRect l="10651" t="7048" r="32657" b="8177"/>
                      <a:stretch>
                        <a:fillRect/>
                      </a:stretch>
                    </p:blipFill>
                    <p:spPr>
                      <a:xfrm>
                        <a:off x="2495550" y="1412875"/>
                        <a:ext cx="3455988" cy="3455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10"/>
          <p:cNvGraphicFramePr/>
          <p:nvPr/>
        </p:nvGraphicFramePr>
        <p:xfrm>
          <a:off x="6383338" y="1412875"/>
          <a:ext cx="3384550" cy="345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7236460" imgH="4843145" progId="MSGraph.Chart.8">
                  <p:embed/>
                </p:oleObj>
              </mc:Choice>
              <mc:Fallback>
                <p:oleObj name="" r:id="rId4" imgW="7236460" imgH="4843145" progId="MSGraph.Char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rcRect l="11015" t="7593" r="33464" b="7593"/>
                      <a:stretch>
                        <a:fillRect/>
                      </a:stretch>
                    </p:blipFill>
                    <p:spPr>
                      <a:xfrm>
                        <a:off x="6383338" y="1412875"/>
                        <a:ext cx="3384550" cy="345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5" name="Text Box 11"/>
          <p:cNvSpPr txBox="1"/>
          <p:nvPr/>
        </p:nvSpPr>
        <p:spPr>
          <a:xfrm>
            <a:off x="2855913" y="2781300"/>
            <a:ext cx="1150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其他</a:t>
            </a:r>
            <a:r>
              <a:rPr lang="en-US" altLang="zh-CN" sz="2400" dirty="0">
                <a:latin typeface="Arial" panose="020B0604020202020204" pitchFamily="34" charset="0"/>
              </a:rPr>
              <a:t>49%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1036" name="Text Box 12"/>
          <p:cNvSpPr txBox="1"/>
          <p:nvPr/>
        </p:nvSpPr>
        <p:spPr>
          <a:xfrm>
            <a:off x="4151313" y="1916113"/>
            <a:ext cx="1150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西欧</a:t>
            </a:r>
            <a:r>
              <a:rPr lang="en-US" altLang="zh-CN" sz="2400" dirty="0">
                <a:latin typeface="Arial" panose="020B0604020202020204" pitchFamily="34" charset="0"/>
              </a:rPr>
              <a:t>16%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1037" name="Text Box 13"/>
          <p:cNvSpPr txBox="1"/>
          <p:nvPr/>
        </p:nvSpPr>
        <p:spPr>
          <a:xfrm>
            <a:off x="6672263" y="2708275"/>
            <a:ext cx="1150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其他</a:t>
            </a:r>
            <a:r>
              <a:rPr lang="en-US" altLang="zh-CN" sz="2400" dirty="0">
                <a:latin typeface="Arial" panose="020B0604020202020204" pitchFamily="34" charset="0"/>
              </a:rPr>
              <a:t>46%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1038" name="Text Box 14"/>
          <p:cNvSpPr txBox="1"/>
          <p:nvPr/>
        </p:nvSpPr>
        <p:spPr>
          <a:xfrm>
            <a:off x="4367213" y="3284538"/>
            <a:ext cx="1150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美国</a:t>
            </a: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</a:rPr>
              <a:t>35%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039" name="Text Box 15"/>
          <p:cNvSpPr txBox="1"/>
          <p:nvPr/>
        </p:nvSpPr>
        <p:spPr>
          <a:xfrm>
            <a:off x="8040688" y="3500438"/>
            <a:ext cx="1150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美国</a:t>
            </a: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</a:rPr>
              <a:t>27%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040" name="Text Box 16"/>
          <p:cNvSpPr txBox="1"/>
          <p:nvPr/>
        </p:nvSpPr>
        <p:spPr>
          <a:xfrm>
            <a:off x="8183563" y="2133600"/>
            <a:ext cx="1150937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</a:rPr>
              <a:t>西欧</a:t>
            </a:r>
            <a:r>
              <a:rPr lang="en-US" altLang="zh-CN" sz="2400" dirty="0">
                <a:latin typeface="Arial" panose="020B0604020202020204" pitchFamily="34" charset="0"/>
              </a:rPr>
              <a:t>27%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29711" name="笑脸 14">
            <a:hlinkClick r:id="rId6" action="ppaction://hlinksldjump"/>
          </p:cNvPr>
          <p:cNvSpPr/>
          <p:nvPr/>
        </p:nvSpPr>
        <p:spPr>
          <a:xfrm>
            <a:off x="1524000" y="5643563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矩形 203777"/>
          <p:cNvSpPr/>
          <p:nvPr/>
        </p:nvSpPr>
        <p:spPr>
          <a:xfrm>
            <a:off x="2205908" y="5707693"/>
            <a:ext cx="7748587" cy="904875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0" tIns="0" rIns="0" bIns="0" anchor="t" anchorCtr="1">
            <a:spAutoFit/>
          </a:bodyPr>
          <a:lstStyle/>
          <a:p>
            <a:pPr lvl="0">
              <a:lnSpc>
                <a:spcPct val="110000"/>
              </a:lnSpc>
            </a:pPr>
            <a:r>
              <a:rPr lang="zh-CN" altLang="en-US" sz="1700" b="0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　</a:t>
            </a:r>
            <a:r>
              <a:rPr lang="zh-CN" altLang="en-US" sz="1700" b="1" dirty="0">
                <a:solidFill>
                  <a:schemeClr val="tx1"/>
                </a:solidFill>
                <a:latin typeface="楷体_GB2312" pitchFamily="49" charset="-122"/>
                <a:ea typeface="楷体_GB2312" pitchFamily="49" charset="-122"/>
              </a:rPr>
              <a:t>　</a:t>
            </a:r>
            <a:r>
              <a:rPr lang="zh-CN" altLang="en-US" sz="1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第二次世界大战加速了第三次科技革命的到来，它以原子能技术、航天技术、电子计算机的突破为代表。其中电子计算机的不断普及与不断升级，是第三次科技革命中最为突出的核心技术。</a:t>
            </a:r>
            <a:endParaRPr lang="zh-CN" altLang="en-US" sz="1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3781" name="矩形 203780"/>
          <p:cNvSpPr/>
          <p:nvPr/>
        </p:nvSpPr>
        <p:spPr>
          <a:xfrm>
            <a:off x="733930" y="4791171"/>
            <a:ext cx="1779588" cy="34544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0" tIns="36000" rIns="0" bIns="36000">
            <a:spAutoFit/>
          </a:bodyPr>
          <a:lstStyle/>
          <a:p>
            <a:pPr lvl="0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广岛原子弹爆炸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03782" name="图片 203781" descr="广岛上空的原子弹爆炸时的蘑菇云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193040" y="930275"/>
            <a:ext cx="3533140" cy="374396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203783" name="图片 203782" descr="a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899535" y="1190625"/>
            <a:ext cx="3605530" cy="37369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3784" name="矩形 203783"/>
          <p:cNvSpPr/>
          <p:nvPr/>
        </p:nvSpPr>
        <p:spPr>
          <a:xfrm>
            <a:off x="4455808" y="5136694"/>
            <a:ext cx="2719387" cy="345440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0" tIns="36000" rIns="0" bIns="36000">
            <a:spAutoFit/>
          </a:bodyPr>
          <a:lstStyle/>
          <a:p>
            <a:pPr lvl="0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世界上第一台电子计算机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03790" name="组合 203789"/>
          <p:cNvGrpSpPr/>
          <p:nvPr/>
        </p:nvGrpSpPr>
        <p:grpSpPr>
          <a:xfrm>
            <a:off x="923925" y="565150"/>
            <a:ext cx="6916738" cy="625475"/>
            <a:chOff x="-427" y="320"/>
            <a:chExt cx="4357" cy="394"/>
          </a:xfrm>
        </p:grpSpPr>
        <p:sp>
          <p:nvSpPr>
            <p:cNvPr id="203789" name="圆角矩形 203788"/>
            <p:cNvSpPr/>
            <p:nvPr/>
          </p:nvSpPr>
          <p:spPr>
            <a:xfrm>
              <a:off x="270" y="426"/>
              <a:ext cx="3660" cy="288"/>
            </a:xfrm>
            <a:prstGeom prst="roundRect">
              <a:avLst>
                <a:gd name="adj" fmla="val 16667"/>
              </a:avLst>
            </a:prstGeom>
            <a:noFill/>
            <a:ln w="3810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788" name="文本框 203787"/>
            <p:cNvSpPr txBox="1"/>
            <p:nvPr/>
          </p:nvSpPr>
          <p:spPr>
            <a:xfrm>
              <a:off x="-427" y="320"/>
              <a:ext cx="3720" cy="230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/>
              <a:r>
                <a:rPr lang="zh-CN" altLang="en-US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）第三次科技革命的推动</a:t>
              </a:r>
              <a:endPara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09922" name="文本框 209921"/>
          <p:cNvSpPr txBox="1"/>
          <p:nvPr/>
        </p:nvSpPr>
        <p:spPr>
          <a:xfrm>
            <a:off x="7678420" y="4445000"/>
            <a:ext cx="4324350" cy="346075"/>
          </a:xfrm>
          <a:prstGeom prst="rect">
            <a:avLst/>
          </a:prstGeom>
          <a:noFill/>
          <a:ln w="9525">
            <a:noFill/>
            <a:miter/>
          </a:ln>
        </p:spPr>
        <p:txBody>
          <a:bodyPr lIns="0" tIns="36000" rIns="0" bIns="36000">
            <a:spAutoFit/>
          </a:bodyPr>
          <a:p>
            <a:pPr lvl="0"/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埃德温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尤金</a:t>
            </a:r>
            <a:r>
              <a:rPr lang="en-US" altLang="zh-CN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·</a:t>
            </a:r>
            <a:r>
              <a:rPr lang="zh-CN" alt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艾德林站在登月舱支架旁</a:t>
            </a:r>
            <a:endParaRPr lang="zh-CN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09925" name="图片 209924" descr="人类登上月球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7762875" y="297815"/>
            <a:ext cx="3865245" cy="360870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5" name="笑脸 14">
            <a:hlinkClick r:id="rId4" action="ppaction://hlinksldjump"/>
          </p:cNvPr>
          <p:cNvSpPr/>
          <p:nvPr/>
        </p:nvSpPr>
        <p:spPr>
          <a:xfrm>
            <a:off x="10847540" y="5110619"/>
            <a:ext cx="839244" cy="10521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6" name="标题 43015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CN" altLang="en-US" dirty="0">
                <a:ea typeface="宋体" panose="02010600030101010101" pitchFamily="2" charset="-122"/>
              </a:rPr>
              <a:t>课堂教学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graphicFrame>
        <p:nvGraphicFramePr>
          <p:cNvPr id="43012" name="内容占位符 43011"/>
          <p:cNvGraphicFramePr/>
          <p:nvPr>
            <p:ph sz="quarter" idx="2"/>
          </p:nvPr>
        </p:nvGraphicFramePr>
        <p:xfrm>
          <a:off x="1896745" y="2110740"/>
          <a:ext cx="2836545" cy="1680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746115" imgH="3836670" progId="MSGraph.Chart.8">
                  <p:embed/>
                </p:oleObj>
              </mc:Choice>
              <mc:Fallback>
                <p:oleObj name="" r:id="rId1" imgW="5746115" imgH="3836670" progId="MSGraph.Chart.8">
                  <p:embed/>
                  <p:pic>
                    <p:nvPicPr>
                      <p:cNvPr id="0" name="图片 1024" descr="image1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96745" y="2110740"/>
                        <a:ext cx="2836545" cy="16802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23" name="对象 43022"/>
          <p:cNvGraphicFramePr/>
          <p:nvPr/>
        </p:nvGraphicFramePr>
        <p:xfrm>
          <a:off x="4868863" y="2228850"/>
          <a:ext cx="2370137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3" imgW="5746115" imgH="3836670" progId="MSGraph.Chart.8">
                  <p:embed/>
                </p:oleObj>
              </mc:Choice>
              <mc:Fallback>
                <p:oleObj name="" r:id="rId3" imgW="5746115" imgH="3836670" progId="MSGraph.Chart.8">
                  <p:embed/>
                  <p:pic>
                    <p:nvPicPr>
                      <p:cNvPr id="0" name="图片 1025" descr="image1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68863" y="2228850"/>
                        <a:ext cx="2370137" cy="158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24" name="对象 43023"/>
          <p:cNvGraphicFramePr/>
          <p:nvPr/>
        </p:nvGraphicFramePr>
        <p:xfrm>
          <a:off x="7391400" y="2228850"/>
          <a:ext cx="2370138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" r:id="rId5" imgW="5746115" imgH="3836670" progId="MSGraph.Chart.8">
                  <p:embed/>
                </p:oleObj>
              </mc:Choice>
              <mc:Fallback>
                <p:oleObj name="" r:id="rId5" imgW="5746115" imgH="3836670" progId="MSGraph.Chart.8">
                  <p:embed/>
                  <p:pic>
                    <p:nvPicPr>
                      <p:cNvPr id="0" name="图片 1026" descr="image2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391400" y="2228850"/>
                        <a:ext cx="2370138" cy="158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6" name="文本框 43025"/>
          <p:cNvSpPr txBox="1"/>
          <p:nvPr/>
        </p:nvSpPr>
        <p:spPr>
          <a:xfrm>
            <a:off x="4267200" y="2667000"/>
            <a:ext cx="685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2/3</a:t>
            </a:r>
            <a:endParaRPr lang="en-US" altLang="zh-CN" sz="2800">
              <a:solidFill>
                <a:srgbClr val="99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27" name="文本框 43026"/>
          <p:cNvSpPr txBox="1"/>
          <p:nvPr/>
        </p:nvSpPr>
        <p:spPr>
          <a:xfrm>
            <a:off x="6781800" y="2590800"/>
            <a:ext cx="685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1/3</a:t>
            </a:r>
            <a:endParaRPr lang="en-US" altLang="zh-CN" sz="2800">
              <a:solidFill>
                <a:srgbClr val="99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28" name="文本框 43027"/>
          <p:cNvSpPr txBox="1"/>
          <p:nvPr/>
        </p:nvSpPr>
        <p:spPr>
          <a:xfrm>
            <a:off x="9372600" y="2590800"/>
            <a:ext cx="6858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en-US" altLang="zh-CN" sz="280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3/4</a:t>
            </a:r>
            <a:endParaRPr lang="en-US" altLang="zh-CN" sz="2800">
              <a:solidFill>
                <a:srgbClr val="99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29" name="文本框 43028"/>
          <p:cNvSpPr txBox="1"/>
          <p:nvPr/>
        </p:nvSpPr>
        <p:spPr>
          <a:xfrm>
            <a:off x="2203450" y="3709035"/>
            <a:ext cx="227584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楷体_GB2312" pitchFamily="49" charset="-122"/>
              </a:rPr>
              <a:t>工业生产量</a:t>
            </a:r>
            <a:endParaRPr lang="zh-CN" altLang="en-US" sz="3200" b="1" dirty="0">
              <a:solidFill>
                <a:srgbClr val="99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3030" name="文本框 43029"/>
          <p:cNvSpPr txBox="1"/>
          <p:nvPr/>
        </p:nvSpPr>
        <p:spPr>
          <a:xfrm>
            <a:off x="5334635" y="3657600"/>
            <a:ext cx="2384425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楷体_GB2312" pitchFamily="49" charset="-122"/>
              </a:rPr>
              <a:t>外贸出口额</a:t>
            </a:r>
            <a:endParaRPr lang="zh-CN" altLang="en-US" sz="3200" b="1" dirty="0">
              <a:solidFill>
                <a:srgbClr val="99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3031" name="文本框 43030"/>
          <p:cNvSpPr txBox="1"/>
          <p:nvPr/>
        </p:nvSpPr>
        <p:spPr>
          <a:xfrm>
            <a:off x="7925435" y="3657600"/>
            <a:ext cx="2347595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  <a:ea typeface="楷体_GB2312" pitchFamily="49" charset="-122"/>
              </a:rPr>
              <a:t>黄金储备</a:t>
            </a:r>
            <a:endParaRPr lang="zh-CN" altLang="en-US" sz="3200" b="1" dirty="0">
              <a:solidFill>
                <a:srgbClr val="99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3034" name="文本框 43033"/>
          <p:cNvSpPr txBox="1"/>
          <p:nvPr/>
        </p:nvSpPr>
        <p:spPr>
          <a:xfrm>
            <a:off x="2362200" y="914400"/>
            <a:ext cx="7848600" cy="17373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0" hangingPunc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材料一</a:t>
            </a:r>
            <a:r>
              <a:rPr lang="zh-CN" altLang="en-US" sz="4000" dirty="0">
                <a:latin typeface="Times New Roman" panose="02020603050405020304" pitchFamily="18" charset="0"/>
                <a:ea typeface="黑体" panose="02010609060101010101" pitchFamily="2" charset="-122"/>
              </a:rPr>
              <a:t>：</a:t>
            </a:r>
            <a:r>
              <a:rPr lang="zh-CN" altLang="en-US" sz="4000" b="1" dirty="0">
                <a:solidFill>
                  <a:srgbClr val="990000"/>
                </a:solidFill>
                <a:latin typeface="Times New Roman" panose="02020603050405020304" pitchFamily="18" charset="0"/>
                <a:ea typeface="楷体_GB2312" pitchFamily="49" charset="-122"/>
              </a:rPr>
              <a:t>战后初期美国经济在资本主义世界经济中所占比重</a:t>
            </a:r>
            <a:endParaRPr lang="zh-CN" altLang="en-US" sz="4000" b="1" dirty="0">
              <a:solidFill>
                <a:srgbClr val="99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lvl="0" eaLnBrk="0" hangingPunct="0"/>
            <a:r>
              <a:rPr lang="en-US" altLang="zh-CN" sz="2800" b="1" dirty="0">
                <a:solidFill>
                  <a:srgbClr val="990000"/>
                </a:solidFill>
                <a:latin typeface="Times New Roman" panose="02020603050405020304" pitchFamily="18" charset="0"/>
                <a:ea typeface="楷体_GB2312" pitchFamily="49" charset="-122"/>
              </a:rPr>
              <a:t> </a:t>
            </a:r>
            <a:endParaRPr lang="en-US" altLang="zh-CN" sz="2800" b="1" dirty="0">
              <a:solidFill>
                <a:srgbClr val="99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3037" name="文本框 43036"/>
          <p:cNvSpPr txBox="1"/>
          <p:nvPr/>
        </p:nvSpPr>
        <p:spPr>
          <a:xfrm>
            <a:off x="752475" y="4289425"/>
            <a:ext cx="10891520" cy="192024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28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“</a:t>
            </a:r>
            <a:r>
              <a:rPr lang="zh-CN" altLang="en-US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五六十年代，全世界一半以上的科学发明出自美国，从</a:t>
            </a:r>
            <a:r>
              <a:rPr lang="en-US" altLang="zh-CN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1945</a:t>
            </a:r>
            <a:r>
              <a:rPr lang="zh-CN" altLang="en-US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年到</a:t>
            </a:r>
            <a:r>
              <a:rPr lang="en-US" altLang="zh-CN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1970</a:t>
            </a:r>
            <a:r>
              <a:rPr lang="zh-CN" altLang="en-US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年的</a:t>
            </a:r>
            <a:r>
              <a:rPr lang="en-US" altLang="zh-CN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25</a:t>
            </a:r>
            <a:r>
              <a:rPr lang="zh-CN" altLang="en-US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年间，美国仅在原子能工业上就投入</a:t>
            </a:r>
            <a:r>
              <a:rPr lang="en-US" altLang="zh-CN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175</a:t>
            </a:r>
            <a:r>
              <a:rPr lang="zh-CN" altLang="en-US" sz="40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亿美元。</a:t>
            </a:r>
            <a:r>
              <a:rPr lang="zh-CN" altLang="en-US" sz="2800" b="1" dirty="0">
                <a:solidFill>
                  <a:srgbClr val="990000"/>
                </a:solidFill>
                <a:latin typeface="楷体_GB2312" pitchFamily="49" charset="-122"/>
                <a:ea typeface="楷体_GB2312" pitchFamily="49" charset="-122"/>
              </a:rPr>
              <a:t>” </a:t>
            </a:r>
            <a:endParaRPr lang="zh-CN" altLang="en-US" sz="2800" b="1" dirty="0">
              <a:solidFill>
                <a:srgbClr val="99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3039" name="矩形 43038"/>
          <p:cNvSpPr/>
          <p:nvPr/>
        </p:nvSpPr>
        <p:spPr>
          <a:xfrm>
            <a:off x="544830" y="4366895"/>
            <a:ext cx="160528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eaLnBrk="0" hangingPunct="0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材料二：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" name="笑脸 14">
            <a:hlinkClick r:id="rId7" action="ppaction://hlinksldjump"/>
          </p:cNvPr>
          <p:cNvSpPr/>
          <p:nvPr/>
        </p:nvSpPr>
        <p:spPr>
          <a:xfrm>
            <a:off x="10847540" y="5110619"/>
            <a:ext cx="839244" cy="10521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矩形 83969"/>
          <p:cNvSpPr/>
          <p:nvPr/>
        </p:nvSpPr>
        <p:spPr>
          <a:xfrm>
            <a:off x="1487488" y="44450"/>
            <a:ext cx="9036050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ctr"/>
            <a:r>
              <a:rPr lang="en-US" altLang="zh-CN" sz="3600" b="1" i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1974</a:t>
            </a:r>
            <a:r>
              <a:rPr lang="zh-CN" altLang="en-US" sz="3600" b="1" i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3600" b="1" i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—1975</a:t>
            </a:r>
            <a:r>
              <a:rPr lang="zh-CN" altLang="en-US" sz="3600" b="1" i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年经济危机</a:t>
            </a:r>
            <a:endParaRPr lang="zh-CN" altLang="en-US" sz="3600" b="1" i="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83971" name="组合 83970"/>
          <p:cNvGrpSpPr/>
          <p:nvPr/>
        </p:nvGrpSpPr>
        <p:grpSpPr>
          <a:xfrm>
            <a:off x="1774825" y="900113"/>
            <a:ext cx="8893175" cy="5957887"/>
            <a:chOff x="158" y="482"/>
            <a:chExt cx="5602" cy="3753"/>
          </a:xfrm>
        </p:grpSpPr>
        <p:pic>
          <p:nvPicPr>
            <p:cNvPr id="83972" name="图片 83971" descr="Energy_crisis_-_oild_sold_out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>
            <a:xfrm>
              <a:off x="204" y="482"/>
              <a:ext cx="5375" cy="3311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83973" name="文本框 83972"/>
            <p:cNvSpPr txBox="1"/>
            <p:nvPr/>
          </p:nvSpPr>
          <p:spPr>
            <a:xfrm>
              <a:off x="158" y="3793"/>
              <a:ext cx="5602" cy="44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algn="l">
                <a:buClr>
                  <a:srgbClr val="000000"/>
                </a:buClr>
              </a:pPr>
              <a:r>
                <a:rPr lang="en-US" altLang="zh-CN" sz="2000" b="1" i="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    </a:t>
              </a:r>
              <a:r>
                <a:rPr lang="zh-CN" altLang="en-US" sz="2000" b="1" i="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由于中东产油国大幅度提高石油价格，引发了</a:t>
              </a:r>
              <a:r>
                <a:rPr lang="en-US" altLang="zh-CN" sz="2000" b="1" i="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1974-1975</a:t>
              </a:r>
              <a:r>
                <a:rPr lang="zh-CN" altLang="en-US" sz="2000" b="1" i="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年世界性的经济危机。图为美国一加油站“今日无油可售”牌子。</a:t>
              </a:r>
              <a:endParaRPr lang="zh-CN" altLang="en-US" sz="2000" b="1" i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3974" name="组合 83973"/>
          <p:cNvGrpSpPr/>
          <p:nvPr/>
        </p:nvGrpSpPr>
        <p:grpSpPr>
          <a:xfrm>
            <a:off x="1619250" y="727075"/>
            <a:ext cx="9048750" cy="6130925"/>
            <a:chOff x="0" y="458"/>
            <a:chExt cx="5700" cy="3862"/>
          </a:xfrm>
        </p:grpSpPr>
        <p:pic>
          <p:nvPicPr>
            <p:cNvPr id="83975" name="图片 83974" descr="美国等待加油的车队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0" y="458"/>
              <a:ext cx="4672" cy="3862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83976" name="文本框 83975"/>
            <p:cNvSpPr txBox="1"/>
            <p:nvPr/>
          </p:nvSpPr>
          <p:spPr>
            <a:xfrm>
              <a:off x="4740" y="527"/>
              <a:ext cx="960" cy="379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eaVert">
              <a:spAutoFit/>
            </a:bodyPr>
            <a:lstStyle/>
            <a:p>
              <a:pPr lvl="0" algn="l">
                <a:buClr>
                  <a:srgbClr val="000000"/>
                </a:buClr>
              </a:pPr>
              <a:r>
                <a:rPr lang="en-US" altLang="zh-CN" sz="2200" b="1" i="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     </a:t>
              </a:r>
              <a:r>
                <a:rPr lang="zh-CN" altLang="en-US" sz="2200" b="1" i="0" dirty="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石油价格猛涨，使生产成本增加，引发世界范围的经济危机。危机期间，美国的工业生产持续下降，导致工厂处于半停产状态，失业人数猛增。图为美国加油站等待加油的的车队</a:t>
              </a:r>
              <a:endParaRPr lang="zh-CN" altLang="en-US" sz="2200" b="1" i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3977" name="组合 83976"/>
          <p:cNvGrpSpPr/>
          <p:nvPr/>
        </p:nvGrpSpPr>
        <p:grpSpPr>
          <a:xfrm>
            <a:off x="2927350" y="692150"/>
            <a:ext cx="6840538" cy="6165850"/>
            <a:chOff x="884" y="527"/>
            <a:chExt cx="4146" cy="3629"/>
          </a:xfrm>
        </p:grpSpPr>
        <p:pic>
          <p:nvPicPr>
            <p:cNvPr id="83978" name="图片 83977" descr="mso24911"/>
            <p:cNvPicPr>
              <a:picLocks noChangeAspect="1"/>
            </p:cNvPicPr>
            <p:nvPr/>
          </p:nvPicPr>
          <p:blipFill>
            <a:blip r:embed="rId3" cstate="print"/>
            <a:srcRect l="2216" t="1939"/>
            <a:stretch>
              <a:fillRect/>
            </a:stretch>
          </p:blipFill>
          <p:spPr>
            <a:xfrm>
              <a:off x="884" y="527"/>
              <a:ext cx="3168" cy="3629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83979" name="文本框 83978"/>
            <p:cNvSpPr txBox="1"/>
            <p:nvPr/>
          </p:nvSpPr>
          <p:spPr>
            <a:xfrm>
              <a:off x="4273" y="709"/>
              <a:ext cx="757" cy="3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vert="eaVert">
              <a:spAutoFit/>
            </a:bodyPr>
            <a:lstStyle/>
            <a:p>
              <a:pPr lvl="0" algn="l">
                <a:spcBef>
                  <a:spcPct val="50000"/>
                </a:spcBef>
              </a:pPr>
              <a:r>
                <a:rPr lang="zh-CN" altLang="en-US" sz="2800" b="1" i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美国失业工人游行，</a:t>
              </a:r>
              <a:endParaRPr lang="zh-CN" altLang="en-US" sz="2800" b="1" i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lvl="0" algn="l">
                <a:spcBef>
                  <a:spcPct val="50000"/>
                </a:spcBef>
              </a:pPr>
              <a:r>
                <a:rPr lang="zh-CN" altLang="en-US" sz="2800" b="1" i="0" dirty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 标语上写着：我们要工作</a:t>
              </a:r>
              <a:endParaRPr lang="zh-CN" altLang="en-US" sz="2800" b="1" i="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3980" name="直接连接符 83979"/>
          <p:cNvSpPr/>
          <p:nvPr/>
        </p:nvSpPr>
        <p:spPr>
          <a:xfrm>
            <a:off x="1524000" y="692150"/>
            <a:ext cx="9144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3981" name="动作按钮: 信息 83980"/>
          <p:cNvSpPr/>
          <p:nvPr/>
        </p:nvSpPr>
        <p:spPr>
          <a:xfrm>
            <a:off x="10272713" y="6858000"/>
            <a:ext cx="1042987" cy="1042988"/>
          </a:xfrm>
          <a:prstGeom prst="actionButtonInformation">
            <a:avLst/>
          </a:prstGeom>
          <a:noFill/>
          <a:ln w="9525">
            <a:noFill/>
            <a:miter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83982" name="图片 83981" descr="读书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847850" y="0"/>
            <a:ext cx="1760538" cy="180022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83971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" fill="hold"/>
                                        <p:tgtEl>
                                          <p:spTgt spid="83974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组合 43009"/>
          <p:cNvGrpSpPr/>
          <p:nvPr/>
        </p:nvGrpSpPr>
        <p:grpSpPr>
          <a:xfrm>
            <a:off x="1524000" y="404813"/>
            <a:ext cx="4852988" cy="6480175"/>
            <a:chOff x="0" y="0"/>
            <a:chExt cx="3057" cy="4351"/>
          </a:xfrm>
        </p:grpSpPr>
        <p:pic>
          <p:nvPicPr>
            <p:cNvPr id="43011" name="图片 43010" descr="]HCLQJOPLT$CNEW[T[O2L]F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>
            <a:xfrm>
              <a:off x="0" y="0"/>
              <a:ext cx="3057" cy="4320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43012" name="文本框 43011"/>
            <p:cNvSpPr txBox="1"/>
            <p:nvPr/>
          </p:nvSpPr>
          <p:spPr>
            <a:xfrm>
              <a:off x="0" y="3839"/>
              <a:ext cx="2893" cy="51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algn="l">
                <a:spcBef>
                  <a:spcPct val="50000"/>
                </a:spcBef>
              </a:pPr>
              <a:endParaRPr lang="zh-CN" altLang="en-US" sz="44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3013" name="组合 43012"/>
          <p:cNvGrpSpPr/>
          <p:nvPr/>
        </p:nvGrpSpPr>
        <p:grpSpPr>
          <a:xfrm>
            <a:off x="1524000" y="454025"/>
            <a:ext cx="9144000" cy="5630863"/>
            <a:chOff x="0" y="0"/>
            <a:chExt cx="5760" cy="3547"/>
          </a:xfrm>
        </p:grpSpPr>
        <p:sp>
          <p:nvSpPr>
            <p:cNvPr id="43014" name="文本框 43013"/>
            <p:cNvSpPr txBox="1"/>
            <p:nvPr/>
          </p:nvSpPr>
          <p:spPr>
            <a:xfrm>
              <a:off x="0" y="0"/>
              <a:ext cx="3475" cy="40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/>
            </a:ln>
          </p:spPr>
          <p:txBody>
            <a:bodyPr wrap="none" anchor="t">
              <a:spAutoFit/>
            </a:bodyPr>
            <a:lstStyle/>
            <a:p>
              <a:pPr lvl="0" algn="l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以前</a:t>
              </a:r>
              <a:r>
                <a:rPr lang="en-US" altLang="x-none" sz="3600" b="1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zh-CN" altLang="en-US" sz="36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美元可以买一头牛</a:t>
              </a:r>
              <a:endPara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5" name="文本框 43014"/>
            <p:cNvSpPr txBox="1"/>
            <p:nvPr/>
          </p:nvSpPr>
          <p:spPr>
            <a:xfrm>
              <a:off x="0" y="3144"/>
              <a:ext cx="3539" cy="40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algn="l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现在</a:t>
              </a:r>
              <a:r>
                <a:rPr lang="en-US" altLang="x-none" sz="3600" b="1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100</a:t>
              </a:r>
              <a:r>
                <a:rPr lang="zh-CN" altLang="en-US" sz="36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美元只能买一只羊</a:t>
              </a:r>
              <a:endPara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43016" name="图片 43015" descr="1884502_214348066_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0" y="423"/>
              <a:ext cx="5760" cy="2722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</p:grpSp>
      <p:grpSp>
        <p:nvGrpSpPr>
          <p:cNvPr id="43017" name="组合 43016"/>
          <p:cNvGrpSpPr/>
          <p:nvPr/>
        </p:nvGrpSpPr>
        <p:grpSpPr>
          <a:xfrm>
            <a:off x="6743700" y="1036638"/>
            <a:ext cx="4391025" cy="5562600"/>
            <a:chOff x="0" y="-10"/>
            <a:chExt cx="3403" cy="3504"/>
          </a:xfrm>
        </p:grpSpPr>
        <p:sp>
          <p:nvSpPr>
            <p:cNvPr id="43018" name="竖卷形 43017"/>
            <p:cNvSpPr/>
            <p:nvPr/>
          </p:nvSpPr>
          <p:spPr>
            <a:xfrm>
              <a:off x="0" y="-10"/>
              <a:ext cx="3403" cy="3504"/>
            </a:xfrm>
            <a:prstGeom prst="verticalScroll">
              <a:avLst>
                <a:gd name="adj" fmla="val 12500"/>
              </a:avLst>
            </a:prstGeom>
            <a:solidFill>
              <a:srgbClr val="339966"/>
            </a:solidFill>
            <a:ln w="9525">
              <a:noFill/>
            </a:ln>
          </p:spPr>
          <p:txBody>
            <a:bodyPr anchor="ctr">
              <a:spAutoFit/>
            </a:bodyPr>
            <a:lstStyle/>
            <a:p>
              <a:pPr lvl="0" algn="ctr">
                <a:spcBef>
                  <a:spcPct val="50000"/>
                </a:spcBef>
              </a:pPr>
              <a:r>
                <a:rPr lang="zh-CN" altLang="en-US" sz="30500" b="1" dirty="0">
                  <a:solidFill>
                    <a:srgbClr val="660066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？</a:t>
              </a:r>
              <a:endParaRPr lang="zh-CN" altLang="en-US" sz="30500" b="1" dirty="0">
                <a:solidFill>
                  <a:srgbClr val="660066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3019" name="矩形 43018"/>
            <p:cNvSpPr/>
            <p:nvPr/>
          </p:nvSpPr>
          <p:spPr>
            <a:xfrm>
              <a:off x="499" y="664"/>
              <a:ext cx="2473" cy="2131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algn="l">
                <a:spcBef>
                  <a:spcPct val="50000"/>
                </a:spcBef>
              </a:pPr>
              <a:r>
                <a:rPr lang="zh-CN" altLang="en-US" sz="5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通货膨胀：</a:t>
              </a:r>
              <a:endParaRPr lang="zh-CN" altLang="en-US" sz="5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  <a:p>
              <a:pPr lvl="0" algn="l">
                <a:spcBef>
                  <a:spcPct val="50000"/>
                </a:spcBef>
              </a:pPr>
              <a:r>
                <a:rPr lang="zh-CN" altLang="en-US" sz="5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物价上涨</a:t>
              </a:r>
              <a:endParaRPr lang="zh-CN" altLang="en-US" sz="5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  <a:p>
              <a:pPr lvl="0" algn="l">
                <a:spcBef>
                  <a:spcPct val="50000"/>
                </a:spcBef>
              </a:pPr>
              <a:r>
                <a:rPr lang="zh-CN" altLang="en-US" sz="5400" b="1" dirty="0">
                  <a:solidFill>
                    <a:srgbClr val="FF0000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货币贬值</a:t>
              </a:r>
              <a:endParaRPr lang="zh-CN" altLang="en-US" sz="5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  <p:sp>
        <p:nvSpPr>
          <p:cNvPr id="15" name="笑脸 14">
            <a:hlinkClick r:id="rId3" action="ppaction://hlinksldjump"/>
          </p:cNvPr>
          <p:cNvSpPr/>
          <p:nvPr/>
        </p:nvSpPr>
        <p:spPr>
          <a:xfrm>
            <a:off x="10936440" y="5297309"/>
            <a:ext cx="839244" cy="10521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文本占位符 52225"/>
          <p:cNvSpPr>
            <a:spLocks noGrp="1"/>
          </p:cNvSpPr>
          <p:nvPr>
            <p:ph type="body" idx="1"/>
          </p:nvPr>
        </p:nvSpPr>
        <p:spPr>
          <a:xfrm>
            <a:off x="1992313" y="0"/>
            <a:ext cx="8229600" cy="4608513"/>
          </a:xfrm>
        </p:spPr>
        <p:txBody>
          <a:bodyPr/>
          <a:lstStyle/>
          <a:p>
            <a:pPr>
              <a:buNone/>
            </a:pPr>
            <a:r>
              <a:rPr lang="zh-CN" altLang="en-US" sz="4400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世纪）</a:t>
            </a: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90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年代美国信息技术</a:t>
            </a: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年中对美国</a:t>
            </a: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GDP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的贡献率为</a:t>
            </a: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30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％左右。信息技术的发展还带来了传统产业的信息化和高技术化。大大提高了劳动生产率。</a:t>
            </a: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……</a:t>
            </a:r>
            <a:endParaRPr lang="en-US" altLang="x-none" sz="40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x-none" sz="40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endParaRPr lang="zh-CN" altLang="en-US" sz="2800" b="1" dirty="0"/>
          </a:p>
        </p:txBody>
      </p:sp>
      <p:grpSp>
        <p:nvGrpSpPr>
          <p:cNvPr id="47109" name="组合 47108"/>
          <p:cNvGrpSpPr/>
          <p:nvPr/>
        </p:nvGrpSpPr>
        <p:grpSpPr>
          <a:xfrm>
            <a:off x="2317750" y="283845"/>
            <a:ext cx="8094345" cy="5878830"/>
            <a:chOff x="567" y="465"/>
            <a:chExt cx="4672" cy="3703"/>
          </a:xfrm>
        </p:grpSpPr>
        <p:graphicFrame>
          <p:nvGraphicFramePr>
            <p:cNvPr id="47110" name="对象 47109"/>
            <p:cNvGraphicFramePr/>
            <p:nvPr/>
          </p:nvGraphicFramePr>
          <p:xfrm>
            <a:off x="567" y="465"/>
            <a:ext cx="4672" cy="37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" r:id="rId1" imgW="3324225" imgH="2743200" progId="PBrush">
                    <p:embed/>
                  </p:oleObj>
                </mc:Choice>
                <mc:Fallback>
                  <p:oleObj name="" r:id="rId1" imgW="3324225" imgH="2743200" progId="PBrush">
                    <p:embed/>
                    <p:pic>
                      <p:nvPicPr>
                        <p:cNvPr id="0" name="图片 2048" descr="image39"/>
                        <p:cNvPicPr/>
                        <p:nvPr/>
                      </p:nvPicPr>
                      <p:blipFill>
                        <a:blip r:embed="rId2"/>
                        <a:srcRect b="3937"/>
                        <a:stretch>
                          <a:fillRect/>
                        </a:stretch>
                      </p:blipFill>
                      <p:spPr>
                        <a:xfrm>
                          <a:off x="567" y="465"/>
                          <a:ext cx="4672" cy="370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111" name="矩形 47110"/>
            <p:cNvSpPr/>
            <p:nvPr/>
          </p:nvSpPr>
          <p:spPr>
            <a:xfrm>
              <a:off x="2970" y="3929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网络互联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2" name="矩形 47111"/>
            <p:cNvSpPr/>
            <p:nvPr/>
          </p:nvSpPr>
          <p:spPr>
            <a:xfrm>
              <a:off x="1338" y="3929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视频点播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3" name="矩形 47112"/>
            <p:cNvSpPr/>
            <p:nvPr/>
          </p:nvSpPr>
          <p:spPr>
            <a:xfrm>
              <a:off x="4150" y="3158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视频会议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4" name="矩形 47113"/>
            <p:cNvSpPr/>
            <p:nvPr/>
          </p:nvSpPr>
          <p:spPr>
            <a:xfrm>
              <a:off x="839" y="2931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远程办公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5" name="矩形 47114"/>
            <p:cNvSpPr/>
            <p:nvPr/>
          </p:nvSpPr>
          <p:spPr>
            <a:xfrm>
              <a:off x="4014" y="1933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远程医疗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6" name="矩形 47115"/>
            <p:cNvSpPr/>
            <p:nvPr/>
          </p:nvSpPr>
          <p:spPr>
            <a:xfrm>
              <a:off x="3334" y="890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远程教育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7" name="矩形 47116"/>
            <p:cNvSpPr/>
            <p:nvPr/>
          </p:nvSpPr>
          <p:spPr>
            <a:xfrm>
              <a:off x="2200" y="981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高速上网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118" name="矩形 47117"/>
            <p:cNvSpPr/>
            <p:nvPr/>
          </p:nvSpPr>
          <p:spPr>
            <a:xfrm>
              <a:off x="975" y="1253"/>
              <a:ext cx="590" cy="136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25000" lnSpcReduction="2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家庭办公</a:t>
              </a:r>
              <a:endPara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2227" name="文本框 52226"/>
          <p:cNvSpPr txBox="1"/>
          <p:nvPr/>
        </p:nvSpPr>
        <p:spPr>
          <a:xfrm>
            <a:off x="1566530" y="4289167"/>
            <a:ext cx="9144000" cy="1432560"/>
          </a:xfrm>
          <a:prstGeom prst="rect">
            <a:avLst/>
          </a:prstGeom>
          <a:solidFill>
            <a:srgbClr val="00FF00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 algn="l">
              <a:spcBef>
                <a:spcPct val="50000"/>
              </a:spcBef>
            </a:pPr>
            <a:r>
              <a:rPr lang="en-US" altLang="x-none" sz="4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世纪</a:t>
            </a:r>
            <a:r>
              <a:rPr lang="en-US" altLang="x-none" sz="4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90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年代美国经济发展的主要推动力：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信息产业</a:t>
            </a:r>
            <a:endParaRPr lang="zh-CN" altLang="en-US" sz="44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8" name="组合 1"/>
          <p:cNvGrpSpPr/>
          <p:nvPr/>
        </p:nvGrpSpPr>
        <p:grpSpPr>
          <a:xfrm>
            <a:off x="4308475" y="217488"/>
            <a:ext cx="3863975" cy="1066800"/>
            <a:chOff x="136731" y="-127576"/>
            <a:chExt cx="3933860" cy="1067556"/>
          </a:xfrm>
        </p:grpSpPr>
        <p:sp>
          <p:nvSpPr>
            <p:cNvPr id="4101" name="Freeform 5"/>
            <p:cNvSpPr/>
            <p:nvPr/>
          </p:nvSpPr>
          <p:spPr>
            <a:xfrm>
              <a:off x="1186855" y="625655"/>
              <a:ext cx="1744662" cy="314325"/>
            </a:xfrm>
            <a:custGeom>
              <a:avLst/>
              <a:gdLst>
                <a:gd name="txL" fmla="*/ 0 w 1378"/>
                <a:gd name="txT" fmla="*/ 0 h 248"/>
                <a:gd name="txR" fmla="*/ 1378 w 1378"/>
                <a:gd name="txB" fmla="*/ 248 h 248"/>
              </a:gdLst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txL" t="txT" r="txR" b="tx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2" name="文本框 26"/>
            <p:cNvSpPr txBox="1"/>
            <p:nvPr/>
          </p:nvSpPr>
          <p:spPr>
            <a:xfrm>
              <a:off x="136731" y="-127576"/>
              <a:ext cx="3933860" cy="8286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/>
            <a:p>
              <a:pPr algn="just">
                <a:lnSpc>
                  <a:spcPct val="150000"/>
                </a:lnSpc>
              </a:pPr>
              <a:r>
                <a:rPr lang="zh-CN" altLang="en-US" sz="3600" dirty="0">
                  <a:solidFill>
                    <a:srgbClr val="C0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经济的全球化趋势</a:t>
              </a:r>
              <a:endParaRPr lang="zh-CN" altLang="en-US" sz="36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6" name="Picture 3" descr="无标题"/>
          <p:cNvPicPr>
            <a:picLocks noChangeAspect="1"/>
          </p:cNvPicPr>
          <p:nvPr/>
        </p:nvPicPr>
        <p:blipFill>
          <a:blip r:embed="rId1">
            <a:lum bright="-23999" contrast="24000"/>
          </a:blip>
          <a:stretch>
            <a:fillRect/>
          </a:stretch>
        </p:blipFill>
        <p:spPr>
          <a:xfrm>
            <a:off x="979805" y="0"/>
            <a:ext cx="9688195" cy="5699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Text Box 5" descr="再生纸"/>
          <p:cNvSpPr txBox="1"/>
          <p:nvPr/>
        </p:nvSpPr>
        <p:spPr>
          <a:xfrm>
            <a:off x="510540" y="5698490"/>
            <a:ext cx="110375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波音飞机的零部件由七十多个国家，一万六千多个公司生产。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2227" name="文本框 52226"/>
          <p:cNvSpPr txBox="1"/>
          <p:nvPr/>
        </p:nvSpPr>
        <p:spPr>
          <a:xfrm>
            <a:off x="361950" y="5699125"/>
            <a:ext cx="11669395" cy="768350"/>
          </a:xfrm>
          <a:prstGeom prst="rect">
            <a:avLst/>
          </a:prstGeom>
          <a:solidFill>
            <a:srgbClr val="00FF00"/>
          </a:solidFill>
          <a:ln w="9525">
            <a:noFill/>
            <a:miter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当今时代主题是和平与发展，</a:t>
            </a:r>
            <a:r>
              <a:rPr lang="zh-CN" altLang="en-US" sz="4400" b="1" dirty="0">
                <a:solidFill>
                  <a:srgbClr val="FF33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全球化</a:t>
            </a:r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趋势加强。</a:t>
            </a:r>
            <a:endParaRPr lang="zh-CN" altLang="en-US" sz="44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Text Box 5" descr="再生纸"/>
          <p:cNvSpPr txBox="1"/>
          <p:nvPr/>
        </p:nvSpPr>
        <p:spPr>
          <a:xfrm>
            <a:off x="1807845" y="3075305"/>
            <a:ext cx="9137015" cy="9220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 algn="just"/>
            <a:r>
              <a:rPr lang="zh-CN" altLang="en-US" sz="5400" dirty="0">
                <a:latin typeface="黑体" panose="02010609060101010101" pitchFamily="2" charset="-122"/>
                <a:ea typeface="黑体" panose="02010609060101010101" pitchFamily="2" charset="-122"/>
              </a:rPr>
              <a:t>新经济的特征</a:t>
            </a:r>
            <a:r>
              <a:rPr lang="zh-CN" altLang="en-US" sz="5400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信息化</a:t>
            </a:r>
            <a:r>
              <a:rPr lang="zh-CN" altLang="en-US" sz="5400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zh-CN" altLang="en-US" sz="5400" dirty="0">
                <a:solidFill>
                  <a:srgbClr val="FF33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全球化</a:t>
            </a:r>
            <a:r>
              <a:rPr lang="zh-CN" altLang="en-US" sz="5400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5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" name="笑脸 14">
            <a:hlinkClick r:id="rId2" action="ppaction://hlinksldjump"/>
          </p:cNvPr>
          <p:cNvSpPr/>
          <p:nvPr/>
        </p:nvSpPr>
        <p:spPr>
          <a:xfrm>
            <a:off x="10857065" y="4647069"/>
            <a:ext cx="839244" cy="10521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52227" grpId="1" bldLvl="0" animBg="1"/>
      <p:bldP spid="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直接连接符 34817"/>
          <p:cNvSpPr/>
          <p:nvPr/>
        </p:nvSpPr>
        <p:spPr>
          <a:xfrm>
            <a:off x="2927350" y="4508500"/>
            <a:ext cx="6192838" cy="73025"/>
          </a:xfrm>
          <a:prstGeom prst="line">
            <a:avLst/>
          </a:prstGeom>
          <a:ln w="76200" cap="flat" cmpd="sng">
            <a:solidFill>
              <a:srgbClr val="00008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19" name="直接连接符 34818"/>
          <p:cNvSpPr/>
          <p:nvPr/>
        </p:nvSpPr>
        <p:spPr>
          <a:xfrm flipV="1">
            <a:off x="3287713" y="2060575"/>
            <a:ext cx="0" cy="3168650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0" name="文本框 34819"/>
          <p:cNvSpPr txBox="1"/>
          <p:nvPr/>
        </p:nvSpPr>
        <p:spPr>
          <a:xfrm>
            <a:off x="9048750" y="4430713"/>
            <a:ext cx="79248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en-US" sz="2400" b="0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年份</a:t>
            </a:r>
            <a:endParaRPr lang="zh-CN" altLang="en-US" sz="2400" b="0" dirty="0">
              <a:solidFill>
                <a:schemeClr val="tx1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4821" name="文本框 34820"/>
          <p:cNvSpPr txBox="1"/>
          <p:nvPr/>
        </p:nvSpPr>
        <p:spPr>
          <a:xfrm>
            <a:off x="2640013" y="1700213"/>
            <a:ext cx="2447925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/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增长率（</a:t>
            </a:r>
            <a:r>
              <a:rPr lang="en-US" altLang="x-none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%</a:t>
            </a:r>
            <a:r>
              <a:rPr lang="zh-CN" altLang="en-US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2" name="文本框 34821"/>
          <p:cNvSpPr txBox="1"/>
          <p:nvPr/>
        </p:nvSpPr>
        <p:spPr>
          <a:xfrm>
            <a:off x="3216275" y="4221163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1950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直接连接符 34822"/>
          <p:cNvSpPr/>
          <p:nvPr/>
        </p:nvSpPr>
        <p:spPr>
          <a:xfrm flipH="1">
            <a:off x="3143250" y="42926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4" name="直接连接符 34823"/>
          <p:cNvSpPr/>
          <p:nvPr/>
        </p:nvSpPr>
        <p:spPr>
          <a:xfrm flipH="1">
            <a:off x="3143250" y="40767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5" name="直接连接符 34824"/>
          <p:cNvSpPr/>
          <p:nvPr/>
        </p:nvSpPr>
        <p:spPr>
          <a:xfrm flipH="1">
            <a:off x="3143250" y="38608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6" name="直接连接符 34825"/>
          <p:cNvSpPr/>
          <p:nvPr/>
        </p:nvSpPr>
        <p:spPr>
          <a:xfrm flipH="1">
            <a:off x="3287713" y="36449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7" name="直接连接符 34826"/>
          <p:cNvSpPr/>
          <p:nvPr/>
        </p:nvSpPr>
        <p:spPr>
          <a:xfrm flipH="1">
            <a:off x="3143250" y="34290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8" name="直接连接符 34827"/>
          <p:cNvSpPr/>
          <p:nvPr/>
        </p:nvSpPr>
        <p:spPr>
          <a:xfrm flipH="1">
            <a:off x="3143250" y="32131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29" name="直接连接符 34828"/>
          <p:cNvSpPr/>
          <p:nvPr/>
        </p:nvSpPr>
        <p:spPr>
          <a:xfrm flipH="1">
            <a:off x="3143250" y="29972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0" name="直接连接符 34829"/>
          <p:cNvSpPr/>
          <p:nvPr/>
        </p:nvSpPr>
        <p:spPr>
          <a:xfrm flipH="1">
            <a:off x="3143250" y="27813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1" name="直接连接符 34830"/>
          <p:cNvSpPr/>
          <p:nvPr/>
        </p:nvSpPr>
        <p:spPr>
          <a:xfrm flipH="1">
            <a:off x="3143250" y="25654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2" name="直接连接符 34831"/>
          <p:cNvSpPr/>
          <p:nvPr/>
        </p:nvSpPr>
        <p:spPr>
          <a:xfrm flipV="1">
            <a:off x="3792538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3" name="直接连接符 34832"/>
          <p:cNvSpPr/>
          <p:nvPr/>
        </p:nvSpPr>
        <p:spPr>
          <a:xfrm flipV="1">
            <a:off x="4295775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4" name="直接连接符 34833"/>
          <p:cNvSpPr/>
          <p:nvPr/>
        </p:nvSpPr>
        <p:spPr>
          <a:xfrm flipV="1">
            <a:off x="4800600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5" name="直接连接符 34834"/>
          <p:cNvSpPr/>
          <p:nvPr/>
        </p:nvSpPr>
        <p:spPr>
          <a:xfrm flipV="1">
            <a:off x="5303838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6" name="直接连接符 34835"/>
          <p:cNvSpPr/>
          <p:nvPr/>
        </p:nvSpPr>
        <p:spPr>
          <a:xfrm flipV="1">
            <a:off x="5808663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7" name="直接连接符 34836"/>
          <p:cNvSpPr/>
          <p:nvPr/>
        </p:nvSpPr>
        <p:spPr>
          <a:xfrm flipH="1">
            <a:off x="3143250" y="4724400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8" name="直接连接符 34837"/>
          <p:cNvSpPr/>
          <p:nvPr/>
        </p:nvSpPr>
        <p:spPr>
          <a:xfrm flipV="1">
            <a:off x="6527800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39" name="直接连接符 34838"/>
          <p:cNvSpPr/>
          <p:nvPr/>
        </p:nvSpPr>
        <p:spPr>
          <a:xfrm flipV="1">
            <a:off x="6816725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40" name="文本框 34839"/>
          <p:cNvSpPr txBox="1"/>
          <p:nvPr/>
        </p:nvSpPr>
        <p:spPr>
          <a:xfrm>
            <a:off x="3503613" y="4508500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1955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1" name="文本框 34840"/>
          <p:cNvSpPr txBox="1"/>
          <p:nvPr/>
        </p:nvSpPr>
        <p:spPr>
          <a:xfrm>
            <a:off x="4583113" y="4508500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1965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2" name="文本框 34841"/>
          <p:cNvSpPr txBox="1"/>
          <p:nvPr/>
        </p:nvSpPr>
        <p:spPr>
          <a:xfrm>
            <a:off x="5448300" y="4508500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1975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3" name="文本框 34842"/>
          <p:cNvSpPr txBox="1"/>
          <p:nvPr/>
        </p:nvSpPr>
        <p:spPr>
          <a:xfrm>
            <a:off x="6527800" y="4508500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1985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4" name="直接连接符 34843"/>
          <p:cNvSpPr/>
          <p:nvPr/>
        </p:nvSpPr>
        <p:spPr>
          <a:xfrm flipV="1">
            <a:off x="7751763" y="4437063"/>
            <a:ext cx="0" cy="7143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45" name="直接连接符 34844"/>
          <p:cNvSpPr/>
          <p:nvPr/>
        </p:nvSpPr>
        <p:spPr>
          <a:xfrm flipV="1">
            <a:off x="8328025" y="4437063"/>
            <a:ext cx="0" cy="1444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46" name="文本框 34845"/>
          <p:cNvSpPr txBox="1"/>
          <p:nvPr/>
        </p:nvSpPr>
        <p:spPr>
          <a:xfrm>
            <a:off x="6167438" y="4149725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1982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7" name="文本框 34846"/>
          <p:cNvSpPr txBox="1"/>
          <p:nvPr/>
        </p:nvSpPr>
        <p:spPr>
          <a:xfrm>
            <a:off x="7391400" y="4508500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1994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8" name="文本框 34847"/>
          <p:cNvSpPr txBox="1"/>
          <p:nvPr/>
        </p:nvSpPr>
        <p:spPr>
          <a:xfrm>
            <a:off x="8040688" y="4508500"/>
            <a:ext cx="635000" cy="33528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sz="16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1999</a:t>
            </a:r>
            <a:endParaRPr lang="en-US" altLang="x-none" sz="1600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49" name="直接连接符 34848"/>
          <p:cNvSpPr/>
          <p:nvPr/>
        </p:nvSpPr>
        <p:spPr>
          <a:xfrm flipH="1">
            <a:off x="3143250" y="4941888"/>
            <a:ext cx="1444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50" name="文本框 34849"/>
          <p:cNvSpPr txBox="1"/>
          <p:nvPr/>
        </p:nvSpPr>
        <p:spPr>
          <a:xfrm>
            <a:off x="2855913" y="4149725"/>
            <a:ext cx="382587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1" name="文本框 34850"/>
          <p:cNvSpPr txBox="1"/>
          <p:nvPr/>
        </p:nvSpPr>
        <p:spPr>
          <a:xfrm>
            <a:off x="2855913" y="3933825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2" name="文本框 34851"/>
          <p:cNvSpPr txBox="1"/>
          <p:nvPr/>
        </p:nvSpPr>
        <p:spPr>
          <a:xfrm>
            <a:off x="2855913" y="37163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3" name="文本框 34852"/>
          <p:cNvSpPr txBox="1"/>
          <p:nvPr/>
        </p:nvSpPr>
        <p:spPr>
          <a:xfrm>
            <a:off x="2855913" y="35004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4" name="文本框 34853"/>
          <p:cNvSpPr txBox="1"/>
          <p:nvPr/>
        </p:nvSpPr>
        <p:spPr>
          <a:xfrm>
            <a:off x="2855913" y="32845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5" name="文本框 34854"/>
          <p:cNvSpPr txBox="1"/>
          <p:nvPr/>
        </p:nvSpPr>
        <p:spPr>
          <a:xfrm>
            <a:off x="2855913" y="30686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6" name="文本框 34855"/>
          <p:cNvSpPr txBox="1"/>
          <p:nvPr/>
        </p:nvSpPr>
        <p:spPr>
          <a:xfrm>
            <a:off x="2855913" y="28527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7" name="文本框 34856"/>
          <p:cNvSpPr txBox="1"/>
          <p:nvPr/>
        </p:nvSpPr>
        <p:spPr>
          <a:xfrm>
            <a:off x="2855913" y="26368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8" name="文本框 34857"/>
          <p:cNvSpPr txBox="1"/>
          <p:nvPr/>
        </p:nvSpPr>
        <p:spPr>
          <a:xfrm>
            <a:off x="2855913" y="2420938"/>
            <a:ext cx="3098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59" name="文本框 34858"/>
          <p:cNvSpPr txBox="1"/>
          <p:nvPr/>
        </p:nvSpPr>
        <p:spPr>
          <a:xfrm>
            <a:off x="2782888" y="4508500"/>
            <a:ext cx="3860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-1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0" name="文本框 34859"/>
          <p:cNvSpPr txBox="1"/>
          <p:nvPr/>
        </p:nvSpPr>
        <p:spPr>
          <a:xfrm>
            <a:off x="2763838" y="4745038"/>
            <a:ext cx="38608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x-none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</a:t>
            </a:r>
            <a:endParaRPr lang="en-US" altLang="x-none" b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62" name="直接连接符 34861"/>
          <p:cNvSpPr/>
          <p:nvPr/>
        </p:nvSpPr>
        <p:spPr>
          <a:xfrm flipV="1">
            <a:off x="3391786" y="2870790"/>
            <a:ext cx="1541721" cy="457199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63" name="直接连接符 34862"/>
          <p:cNvSpPr/>
          <p:nvPr/>
        </p:nvSpPr>
        <p:spPr>
          <a:xfrm>
            <a:off x="4976037" y="2817627"/>
            <a:ext cx="1765004" cy="1360967"/>
          </a:xfrm>
          <a:prstGeom prst="line">
            <a:avLst/>
          </a:prstGeom>
          <a:ln w="76200" cap="flat" cmpd="sng">
            <a:solidFill>
              <a:srgbClr val="00FF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66" name="直接连接符 34865"/>
          <p:cNvSpPr/>
          <p:nvPr/>
        </p:nvSpPr>
        <p:spPr>
          <a:xfrm flipV="1">
            <a:off x="6741160" y="3500120"/>
            <a:ext cx="873125" cy="62611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67" name="直接连接符 34866"/>
          <p:cNvSpPr/>
          <p:nvPr/>
        </p:nvSpPr>
        <p:spPr>
          <a:xfrm flipV="1">
            <a:off x="7613968" y="3393440"/>
            <a:ext cx="576262" cy="71438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868" name="文本框 34867"/>
          <p:cNvSpPr txBox="1"/>
          <p:nvPr/>
        </p:nvSpPr>
        <p:spPr>
          <a:xfrm>
            <a:off x="2351088" y="1125538"/>
            <a:ext cx="765048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二战后美国国内生产总值年均增长率变化示意图</a:t>
            </a:r>
            <a:endParaRPr lang="zh-CN" altLang="en-US" sz="28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4869" name="文本框 34868"/>
          <p:cNvSpPr txBox="1"/>
          <p:nvPr/>
        </p:nvSpPr>
        <p:spPr>
          <a:xfrm>
            <a:off x="1703388" y="155575"/>
            <a:ext cx="5669280" cy="874395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 algn="l"/>
            <a:r>
              <a:rPr lang="zh-CN" altLang="en-US" sz="4800" b="0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经济现象，数据说话</a:t>
            </a:r>
            <a:endParaRPr lang="zh-CN" altLang="en-US" sz="4800" b="0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34870" name="文本框 34869"/>
          <p:cNvSpPr txBox="1"/>
          <p:nvPr/>
        </p:nvSpPr>
        <p:spPr>
          <a:xfrm>
            <a:off x="3851275" y="2066290"/>
            <a:ext cx="1616075" cy="645160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繁荣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71" name="文本框 34870">
            <a:hlinkClick r:id="" action="ppaction://noaction"/>
          </p:cNvPr>
          <p:cNvSpPr txBox="1"/>
          <p:nvPr/>
        </p:nvSpPr>
        <p:spPr>
          <a:xfrm>
            <a:off x="5376545" y="5085080"/>
            <a:ext cx="1943735" cy="706755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/>
            <a:r>
              <a:rPr lang="zh-CN" altLang="en-US" sz="40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放缓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872" name="文本框 34871">
            <a:hlinkClick r:id="" action="ppaction://noaction"/>
          </p:cNvPr>
          <p:cNvSpPr txBox="1"/>
          <p:nvPr/>
        </p:nvSpPr>
        <p:spPr>
          <a:xfrm>
            <a:off x="6672580" y="2708275"/>
            <a:ext cx="2977515" cy="583565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200" b="1" dirty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200" b="1" dirty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</a:rPr>
              <a:t>进一步发展</a:t>
            </a:r>
            <a:endParaRPr lang="zh-CN" altLang="en-US" sz="36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70" grpId="0" bldLvl="0" animBg="1"/>
      <p:bldP spid="34871" grpId="0" bldLvl="0" animBg="1"/>
      <p:bldP spid="3487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5" name="图片 245764" descr="老师"/>
          <p:cNvPicPr>
            <a:picLocks noChangeAspect="1"/>
          </p:cNvPicPr>
          <p:nvPr/>
        </p:nvPicPr>
        <p:blipFill>
          <a:blip r:embed="rId1" cstate="print"/>
          <a:srcRect/>
          <a:stretch>
            <a:fillRect/>
          </a:stretch>
        </p:blipFill>
        <p:spPr>
          <a:xfrm>
            <a:off x="1524000" y="3114675"/>
            <a:ext cx="2711450" cy="2076450"/>
          </a:xfrm>
          <a:prstGeom prst="rect">
            <a:avLst/>
          </a:prstGeom>
          <a:noFill/>
          <a:ln w="9525">
            <a:noFill/>
            <a:miter/>
          </a:ln>
        </p:spPr>
      </p:pic>
      <p:graphicFrame>
        <p:nvGraphicFramePr>
          <p:cNvPr id="10" name="表格 9"/>
          <p:cNvGraphicFramePr/>
          <p:nvPr/>
        </p:nvGraphicFramePr>
        <p:xfrm>
          <a:off x="1487488" y="0"/>
          <a:ext cx="10405745" cy="5922645"/>
        </p:xfrm>
        <a:graphic>
          <a:graphicData uri="http://schemas.openxmlformats.org/drawingml/2006/table">
            <a:tbl>
              <a:tblPr/>
              <a:tblGrid>
                <a:gridCol w="2085052"/>
                <a:gridCol w="8320405"/>
              </a:tblGrid>
              <a:tr h="89313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FF0066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时期 </a:t>
                      </a:r>
                      <a:endParaRPr lang="zh-CN" altLang="en-US" b="1" dirty="0">
                        <a:solidFill>
                          <a:srgbClr val="FF0066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 smtClean="0">
                          <a:solidFill>
                            <a:srgbClr val="FF0066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启示</a:t>
                      </a:r>
                      <a:endParaRPr lang="zh-CN" altLang="en-US" b="1" dirty="0">
                        <a:solidFill>
                          <a:srgbClr val="FF0066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0000" marR="90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5493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 smtClean="0">
                          <a:solidFill>
                            <a:srgbClr val="6600CC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独立战争</a:t>
                      </a:r>
                      <a:endParaRPr lang="zh-CN" altLang="en-US" b="1" dirty="0">
                        <a:solidFill>
                          <a:srgbClr val="6600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23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30780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 smtClean="0">
                          <a:solidFill>
                            <a:srgbClr val="6600CC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南北战争</a:t>
                      </a:r>
                      <a:endParaRPr lang="zh-CN" altLang="en-US" b="1" dirty="0">
                        <a:solidFill>
                          <a:srgbClr val="6600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23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64979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b="1" dirty="0" smtClean="0">
                          <a:solidFill>
                            <a:srgbClr val="6600CC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科技革命</a:t>
                      </a:r>
                      <a:endParaRPr lang="zh-CN" altLang="en-US" b="1" dirty="0">
                        <a:solidFill>
                          <a:srgbClr val="6600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sz="23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01479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 smtClean="0">
                          <a:solidFill>
                            <a:srgbClr val="6600CC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罗斯福新政</a:t>
                      </a:r>
                      <a:endParaRPr lang="zh-CN" altLang="en-US" b="1" dirty="0">
                        <a:solidFill>
                          <a:srgbClr val="6600CC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2300" b="1" dirty="0"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文本框 34869"/>
          <p:cNvSpPr txBox="1"/>
          <p:nvPr/>
        </p:nvSpPr>
        <p:spPr>
          <a:xfrm>
            <a:off x="3586243" y="884009"/>
            <a:ext cx="3530747" cy="1200329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独立是国家发展强盛的前提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34869"/>
          <p:cNvSpPr txBox="1"/>
          <p:nvPr/>
        </p:nvSpPr>
        <p:spPr>
          <a:xfrm>
            <a:off x="4223930" y="2308668"/>
            <a:ext cx="3325185" cy="1200329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统一是国家发展强盛的前提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文本框 34869"/>
          <p:cNvSpPr txBox="1"/>
          <p:nvPr/>
        </p:nvSpPr>
        <p:spPr>
          <a:xfrm>
            <a:off x="4401880" y="3676724"/>
            <a:ext cx="4391246" cy="646331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科技是第一生产力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文本框 34869"/>
          <p:cNvSpPr txBox="1"/>
          <p:nvPr/>
        </p:nvSpPr>
        <p:spPr>
          <a:xfrm>
            <a:off x="3837615" y="4686817"/>
            <a:ext cx="4604636" cy="1200329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改革、创新是国家强盛是必由之路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34869"/>
          <p:cNvSpPr txBox="1"/>
          <p:nvPr/>
        </p:nvSpPr>
        <p:spPr>
          <a:xfrm>
            <a:off x="7325139" y="989950"/>
            <a:ext cx="4391246" cy="1200329"/>
          </a:xfrm>
          <a:prstGeom prst="rect">
            <a:avLst/>
          </a:prstGeom>
          <a:solidFill>
            <a:srgbClr val="00FFFF"/>
          </a:solidFill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l"/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注重民主法治建设（</a:t>
            </a:r>
            <a:r>
              <a:rPr lang="en-US" altLang="zh-CN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1787</a:t>
            </a:r>
            <a:r>
              <a:rPr lang="zh-CN" altLang="en-US" sz="3600" b="1" dirty="0" smtClean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宪法）</a:t>
            </a:r>
            <a:endParaRPr lang="zh-CN" altLang="en-US" sz="40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笑脸 14">
            <a:hlinkClick r:id="rId2" action="ppaction://hlinksldjump"/>
          </p:cNvPr>
          <p:cNvSpPr/>
          <p:nvPr/>
        </p:nvSpPr>
        <p:spPr>
          <a:xfrm>
            <a:off x="10876750" y="5191264"/>
            <a:ext cx="839244" cy="10521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13" grpId="0" bldLvl="0" animBg="1"/>
      <p:bldP spid="14" grpId="0" bldLvl="0" animBg="1"/>
      <p:bldP spid="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536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639762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4000" dirty="0"/>
              <a:t>战后的日本</a:t>
            </a:r>
            <a:endParaRPr lang="zh-CN" altLang="en-US" sz="4000" dirty="0"/>
          </a:p>
        </p:txBody>
      </p:sp>
      <p:sp>
        <p:nvSpPr>
          <p:cNvPr id="17411" name="文本占位符 15362"/>
          <p:cNvSpPr>
            <a:spLocks noGrp="1"/>
          </p:cNvSpPr>
          <p:nvPr>
            <p:ph idx="1"/>
          </p:nvPr>
        </p:nvSpPr>
        <p:spPr>
          <a:xfrm>
            <a:off x="1676400" y="1143000"/>
            <a:ext cx="8534400" cy="4983163"/>
          </a:xfrm>
        </p:spPr>
        <p:txBody>
          <a:bodyPr vert="horz" wrap="square" lIns="91440" tIns="45720" rIns="91440" bIns="45720" anchor="t"/>
          <a:p>
            <a:pPr eaLnBrk="1" hangingPunct="1"/>
            <a:endParaRPr lang="zh-CN" altLang="zh-CN" dirty="0"/>
          </a:p>
        </p:txBody>
      </p:sp>
      <p:pic>
        <p:nvPicPr>
          <p:cNvPr id="17412" name="图片 15363" descr="t01420a494bdf9394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76400" y="1143000"/>
            <a:ext cx="4419600" cy="2819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15364" descr="t0118711ff4bc51d4b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143000"/>
            <a:ext cx="4343400" cy="2819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4" name="图片 15365" descr="t0100a4213843a2f4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3962400"/>
            <a:ext cx="4419600" cy="2667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15366" descr="t01179c80773d87e0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962400"/>
            <a:ext cx="434340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4" descr="2009101910131679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1950" y="158433"/>
            <a:ext cx="4286250" cy="3152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5" name="Picture 6" descr="200901290000262jq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8913"/>
            <a:ext cx="4572000" cy="3168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6" name="Picture 8" descr="11772992422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950" y="3467100"/>
            <a:ext cx="4319588" cy="3074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7" name="Picture 14" descr="olympic-city-tokyo-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500438"/>
            <a:ext cx="3384550" cy="302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8" name="Picture 16" descr="olympiad%5Coly3%5C1964%E5%B9%B4%E4%B8%9C%E4%BA%AC%E5%A5%A5%E8%BF%90%E4%BC%9A%E4%BC%9A%E5%BE%B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5413" y="3500438"/>
            <a:ext cx="1651000" cy="3024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9" name="Text Box 17"/>
          <p:cNvSpPr txBox="1"/>
          <p:nvPr/>
        </p:nvSpPr>
        <p:spPr>
          <a:xfrm>
            <a:off x="2927350" y="2924175"/>
            <a:ext cx="133223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楷体_GB2312" pitchFamily="49" charset="-122"/>
              </a:rPr>
              <a:t>城市的繁荣</a:t>
            </a:r>
            <a:endParaRPr lang="zh-CN" altLang="en-US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3800" name="Text Box 18"/>
          <p:cNvSpPr txBox="1"/>
          <p:nvPr/>
        </p:nvSpPr>
        <p:spPr>
          <a:xfrm>
            <a:off x="7680325" y="2943225"/>
            <a:ext cx="156210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日本汽车工业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3801" name="Text Box 19"/>
          <p:cNvSpPr txBox="1"/>
          <p:nvPr/>
        </p:nvSpPr>
        <p:spPr>
          <a:xfrm>
            <a:off x="3143250" y="6092825"/>
            <a:ext cx="133223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楷体_GB2312" pitchFamily="49" charset="-122"/>
              </a:rPr>
              <a:t>新干线铁路</a:t>
            </a:r>
            <a:endParaRPr lang="zh-CN" altLang="en-US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3802" name="Text Box 20"/>
          <p:cNvSpPr txBox="1"/>
          <p:nvPr/>
        </p:nvSpPr>
        <p:spPr>
          <a:xfrm>
            <a:off x="7535863" y="6130925"/>
            <a:ext cx="207010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1964</a:t>
            </a:r>
            <a:r>
              <a:rPr lang="zh-CN" altLang="en-US" b="1" dirty="0">
                <a:solidFill>
                  <a:schemeClr val="bg1"/>
                </a:solidFill>
                <a:latin typeface="Arial" panose="020B0604020202020204" pitchFamily="34" charset="0"/>
                <a:ea typeface="楷体_GB2312" pitchFamily="49" charset="-122"/>
              </a:rPr>
              <a:t>年东京奥运会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" name="笑脸 14">
            <a:hlinkClick r:id="rId6" action="ppaction://hlinksldjump"/>
          </p:cNvPr>
          <p:cNvSpPr/>
          <p:nvPr/>
        </p:nvSpPr>
        <p:spPr>
          <a:xfrm>
            <a:off x="10905325" y="5268734"/>
            <a:ext cx="839244" cy="105218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Rectangle 2"/>
          <p:cNvSpPr/>
          <p:nvPr/>
        </p:nvSpPr>
        <p:spPr>
          <a:xfrm>
            <a:off x="1919288" y="57785"/>
            <a:ext cx="6677025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990033"/>
                </a:solidFill>
                <a:latin typeface="Times New Roman" panose="02020603050405020304" pitchFamily="18" charset="0"/>
              </a:rPr>
              <a:t>）欧洲日本发展的共同原因：</a:t>
            </a:r>
            <a:endParaRPr lang="zh-CN" altLang="en-US" sz="3600" b="1" dirty="0">
              <a:solidFill>
                <a:srgbClr val="990033"/>
              </a:solidFill>
              <a:latin typeface="Times New Roman" panose="02020603050405020304" pitchFamily="18" charset="0"/>
            </a:endParaRPr>
          </a:p>
        </p:txBody>
      </p:sp>
      <p:sp>
        <p:nvSpPr>
          <p:cNvPr id="38915" name="Rectangle 3"/>
          <p:cNvSpPr/>
          <p:nvPr/>
        </p:nvSpPr>
        <p:spPr>
          <a:xfrm>
            <a:off x="215900" y="1450975"/>
            <a:ext cx="2665413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①</a:t>
            </a:r>
            <a:r>
              <a:rPr lang="zh-CN" altLang="en-US" sz="3600" b="1" dirty="0">
                <a:latin typeface="Times New Roman" panose="02020603050405020304" pitchFamily="18" charset="0"/>
              </a:rPr>
              <a:t>外因：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3205798" y="2237740"/>
            <a:ext cx="41036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</a:rPr>
              <a:t>2.</a:t>
            </a:r>
            <a:r>
              <a:rPr lang="zh-CN" altLang="en-US" sz="3600" b="1" dirty="0">
                <a:latin typeface="Times New Roman" panose="02020603050405020304" pitchFamily="18" charset="0"/>
              </a:rPr>
              <a:t>美国的援助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9158" name="Rectangle 6"/>
          <p:cNvSpPr/>
          <p:nvPr/>
        </p:nvSpPr>
        <p:spPr>
          <a:xfrm>
            <a:off x="89853" y="3784600"/>
            <a:ext cx="21336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② </a:t>
            </a:r>
            <a:r>
              <a:rPr lang="zh-CN" altLang="en-US" sz="3600" b="1" dirty="0">
                <a:latin typeface="Times New Roman" panose="02020603050405020304" pitchFamily="18" charset="0"/>
              </a:rPr>
              <a:t>内因：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9160" name="AutoShape 8"/>
          <p:cNvSpPr/>
          <p:nvPr/>
        </p:nvSpPr>
        <p:spPr>
          <a:xfrm>
            <a:off x="2063750" y="3068638"/>
            <a:ext cx="647700" cy="2016125"/>
          </a:xfrm>
          <a:prstGeom prst="leftBrace">
            <a:avLst>
              <a:gd name="adj1" fmla="val 37958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9161" name="Rectangle 9"/>
          <p:cNvSpPr/>
          <p:nvPr/>
        </p:nvSpPr>
        <p:spPr>
          <a:xfrm>
            <a:off x="2881313" y="3072289"/>
            <a:ext cx="614934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1 .</a:t>
            </a:r>
            <a:r>
              <a:rPr lang="zh-CN" altLang="en-US" sz="3600" b="1" dirty="0">
                <a:latin typeface="Times New Roman" panose="02020603050405020304" pitchFamily="18" charset="0"/>
              </a:rPr>
              <a:t>采用最先进的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科学技术</a:t>
            </a:r>
            <a:r>
              <a:rPr lang="zh-CN" altLang="en-US" sz="3600" b="1" dirty="0">
                <a:latin typeface="Times New Roman" panose="02020603050405020304" pitchFamily="18" charset="0"/>
              </a:rPr>
              <a:t>成果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9162" name="Rectangle 10"/>
          <p:cNvSpPr/>
          <p:nvPr/>
        </p:nvSpPr>
        <p:spPr>
          <a:xfrm>
            <a:off x="2952750" y="4429919"/>
            <a:ext cx="5766435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4400" dirty="0">
                <a:latin typeface="Times New Roman" panose="02020603050405020304" pitchFamily="18" charset="0"/>
              </a:rPr>
              <a:t>2.</a:t>
            </a:r>
            <a:r>
              <a:rPr lang="zh-CN" altLang="en-US" sz="3600" b="1" dirty="0">
                <a:latin typeface="Times New Roman" panose="02020603050405020304" pitchFamily="18" charset="0"/>
              </a:rPr>
              <a:t>制订恰当的经济发展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政策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2" name="AutoShape 8"/>
          <p:cNvSpPr/>
          <p:nvPr/>
        </p:nvSpPr>
        <p:spPr>
          <a:xfrm>
            <a:off x="2223770" y="866458"/>
            <a:ext cx="647700" cy="2016125"/>
          </a:xfrm>
          <a:prstGeom prst="leftBrace">
            <a:avLst>
              <a:gd name="adj1" fmla="val 37958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Rectangle 9"/>
          <p:cNvSpPr/>
          <p:nvPr/>
        </p:nvSpPr>
        <p:spPr>
          <a:xfrm>
            <a:off x="3044190" y="756285"/>
            <a:ext cx="698436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</a:rPr>
              <a:t>1 .</a:t>
            </a:r>
            <a:r>
              <a:rPr lang="zh-CN" altLang="en-US" sz="3600" b="1" dirty="0">
                <a:latin typeface="Times New Roman" panose="02020603050405020304" pitchFamily="18" charset="0"/>
              </a:rPr>
              <a:t>美国在日本推行非军事化政策和民主化改革，颁布</a:t>
            </a:r>
            <a:r>
              <a:rPr lang="en-US" altLang="zh-CN" sz="3600" b="1" dirty="0">
                <a:solidFill>
                  <a:srgbClr val="FF3399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solidFill>
                  <a:srgbClr val="FF3399"/>
                </a:solidFill>
                <a:latin typeface="Times New Roman" panose="02020603050405020304" pitchFamily="18" charset="0"/>
              </a:rPr>
              <a:t>和平宪法</a:t>
            </a:r>
            <a:r>
              <a:rPr lang="en-US" altLang="zh-CN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4" name="笑脸 10">
            <a:hlinkClick r:id="rId1" action="ppaction://hlinksldjump"/>
          </p:cNvPr>
          <p:cNvSpPr/>
          <p:nvPr/>
        </p:nvSpPr>
        <p:spPr>
          <a:xfrm>
            <a:off x="10143490" y="997903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5" name="笑脸 10">
            <a:hlinkClick r:id="rId2" action="ppaction://hlinksldjump"/>
          </p:cNvPr>
          <p:cNvSpPr/>
          <p:nvPr/>
        </p:nvSpPr>
        <p:spPr>
          <a:xfrm>
            <a:off x="8147050" y="2237423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6" name="笑脸 10">
            <a:hlinkClick r:id="rId3" action="ppaction://hlinksldjump"/>
          </p:cNvPr>
          <p:cNvSpPr/>
          <p:nvPr/>
        </p:nvSpPr>
        <p:spPr>
          <a:xfrm>
            <a:off x="9481185" y="3071813"/>
            <a:ext cx="785813" cy="71437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5" name="笑脸 14">
            <a:hlinkClick r:id="rId4" action="ppaction://hlinksldjump"/>
          </p:cNvPr>
          <p:cNvSpPr/>
          <p:nvPr/>
        </p:nvSpPr>
        <p:spPr>
          <a:xfrm>
            <a:off x="9679940" y="4805045"/>
            <a:ext cx="2036445" cy="143827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9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0" grpId="0" bldLvl="0" animBg="1"/>
      <p:bldP spid="49161" grpId="0"/>
      <p:bldP spid="49162" grpId="0"/>
      <p:bldP spid="2" grpId="0" bldLvl="0" animBg="1"/>
      <p:bldP spid="3" grpId="0"/>
      <p:bldP spid="389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92" name="Rectangle 12"/>
          <p:cNvSpPr/>
          <p:nvPr/>
        </p:nvSpPr>
        <p:spPr>
          <a:xfrm>
            <a:off x="1524000" y="4259580"/>
            <a:ext cx="9144000" cy="1383665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日本在宪法中被迫放弃战争权，以后又以允许美国驻军为代价，换取美国的“核保护伞”，致使其军费开支相当少，能够把大量的人力物力投入和平经济的发展。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1524000" y="380365"/>
            <a:ext cx="10158730" cy="6307455"/>
            <a:chOff x="158" y="482"/>
            <a:chExt cx="5354" cy="3712"/>
          </a:xfrm>
        </p:grpSpPr>
        <p:pic>
          <p:nvPicPr>
            <p:cNvPr id="34829" name="Picture 6" descr="Macarthur_hirohito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58" y="482"/>
              <a:ext cx="4763" cy="37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830" name="Text Box 7"/>
            <p:cNvSpPr txBox="1"/>
            <p:nvPr/>
          </p:nvSpPr>
          <p:spPr>
            <a:xfrm>
              <a:off x="5026" y="482"/>
              <a:ext cx="486" cy="367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r>
                <a:rPr lang="zh-CN" altLang="en-US" sz="2400" dirty="0">
                  <a:latin typeface="Times New Roman" panose="02020603050405020304" pitchFamily="18" charset="0"/>
                </a:rPr>
                <a:t>日本天皇裕仁（右）到美国驻日使馆拜访麦克阿瑟将军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34818" name="Text Box 2"/>
          <p:cNvSpPr txBox="1"/>
          <p:nvPr/>
        </p:nvSpPr>
        <p:spPr>
          <a:xfrm>
            <a:off x="4006850" y="44450"/>
            <a:ext cx="44656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3300"/>
                </a:solidFill>
                <a:latin typeface="黑体" panose="02010609060101010101" pitchFamily="2" charset="-122"/>
              </a:rPr>
              <a:t>日本经济崛起的原因 </a:t>
            </a:r>
            <a:endParaRPr lang="zh-CN" altLang="en-US" sz="3600" dirty="0">
              <a:solidFill>
                <a:srgbClr val="CC3300"/>
              </a:solidFill>
              <a:latin typeface="黑体" panose="02010609060101010101" pitchFamily="2" charset="-122"/>
            </a:endParaRPr>
          </a:p>
        </p:txBody>
      </p:sp>
      <p:sp>
        <p:nvSpPr>
          <p:cNvPr id="34825" name="WordArt 13"/>
          <p:cNvSpPr>
            <a:spLocks noTextEdit="1"/>
          </p:cNvSpPr>
          <p:nvPr/>
        </p:nvSpPr>
        <p:spPr>
          <a:xfrm>
            <a:off x="3309938" y="1928813"/>
            <a:ext cx="5500687" cy="15716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9607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非军事化政策</a:t>
            </a:r>
            <a:endParaRPr lang="zh-CN" altLang="en-US" sz="36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4827" name="Picture 10" descr="124---Image_large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616710" y="467360"/>
            <a:ext cx="9144000" cy="59042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WordArt 13"/>
          <p:cNvSpPr>
            <a:spLocks noTextEdit="1"/>
          </p:cNvSpPr>
          <p:nvPr/>
        </p:nvSpPr>
        <p:spPr>
          <a:xfrm>
            <a:off x="3436938" y="2055813"/>
            <a:ext cx="5500687" cy="1571625"/>
          </a:xfrm>
          <a:prstGeom prst="rect">
            <a:avLst/>
          </a:prstGeom>
          <a:solidFill>
            <a:srgbClr val="CCFFFF"/>
          </a:solidFill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日本通过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6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和平宪法</a:t>
            </a:r>
            <a:r>
              <a:rPr lang="en-US" altLang="zh-CN" sz="36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en-US" altLang="zh-CN" sz="36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6" name="笑脸 13">
            <a:hlinkClick r:id="rId4" action="ppaction://hlinksldjump"/>
          </p:cNvPr>
          <p:cNvSpPr/>
          <p:nvPr/>
        </p:nvSpPr>
        <p:spPr>
          <a:xfrm>
            <a:off x="9381808" y="5547360"/>
            <a:ext cx="1285875" cy="100012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48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92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4006850" y="44450"/>
            <a:ext cx="44656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3300"/>
                </a:solidFill>
                <a:latin typeface="黑体" panose="02010609060101010101" pitchFamily="2" charset="-122"/>
              </a:rPr>
              <a:t>日本经济崛起的原因 </a:t>
            </a:r>
            <a:endParaRPr lang="zh-CN" altLang="en-US" sz="3600" dirty="0">
              <a:solidFill>
                <a:srgbClr val="CC3300"/>
              </a:solidFill>
              <a:latin typeface="黑体" panose="02010609060101010101" pitchFamily="2" charset="-122"/>
            </a:endParaRPr>
          </a:p>
        </p:txBody>
      </p:sp>
      <p:pic>
        <p:nvPicPr>
          <p:cNvPr id="35843" name="Picture 3" descr="rib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00113" cy="676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4" name="Line 4"/>
          <p:cNvSpPr/>
          <p:nvPr/>
        </p:nvSpPr>
        <p:spPr>
          <a:xfrm>
            <a:off x="1524000" y="6921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35845" name="Picture 5" descr="CC7E7DBD"/>
          <p:cNvPicPr>
            <a:picLocks noChangeAspect="1"/>
          </p:cNvPicPr>
          <p:nvPr/>
        </p:nvPicPr>
        <p:blipFill>
          <a:blip r:embed="rId2"/>
          <a:srcRect l="981" t="1718" b="2290"/>
          <a:stretch>
            <a:fillRect/>
          </a:stretch>
        </p:blipFill>
        <p:spPr>
          <a:xfrm>
            <a:off x="2135188" y="703263"/>
            <a:ext cx="7405687" cy="6154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Text Box 6"/>
          <p:cNvSpPr txBox="1"/>
          <p:nvPr/>
        </p:nvSpPr>
        <p:spPr>
          <a:xfrm>
            <a:off x="9720898" y="692150"/>
            <a:ext cx="551815" cy="410368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为美军修理战车的日本工厂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49511" name="AutoShape 7"/>
          <p:cNvSpPr/>
          <p:nvPr/>
        </p:nvSpPr>
        <p:spPr>
          <a:xfrm>
            <a:off x="1524000" y="1143000"/>
            <a:ext cx="9144000" cy="40386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zh-CN" sz="2000" dirty="0">
              <a:latin typeface="黑体" panose="02010609060101010101" pitchFamily="2" charset="-122"/>
            </a:endParaRPr>
          </a:p>
        </p:txBody>
      </p:sp>
      <p:sp>
        <p:nvSpPr>
          <p:cNvPr id="35848" name="WordArt 8"/>
          <p:cNvSpPr>
            <a:spLocks noTextEdit="1"/>
          </p:cNvSpPr>
          <p:nvPr/>
        </p:nvSpPr>
        <p:spPr>
          <a:xfrm>
            <a:off x="3733800" y="5181600"/>
            <a:ext cx="3733800" cy="8524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美国的扶持</a:t>
            </a:r>
            <a:endParaRPr lang="zh-CN" altLang="en-US" sz="3600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9513" name="Rectangle 9"/>
          <p:cNvSpPr/>
          <p:nvPr/>
        </p:nvSpPr>
        <p:spPr>
          <a:xfrm>
            <a:off x="1524000" y="1663224"/>
            <a:ext cx="9144000" cy="3107690"/>
          </a:xfrm>
          <a:prstGeom prst="rect">
            <a:avLst/>
          </a:prstGeom>
          <a:solidFill>
            <a:srgbClr val="CCFFFF"/>
          </a:solidFill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</a:rPr>
              <a:t>朝鲜战争期间，日本直接向战场美军提供的“特需订货”达</a:t>
            </a:r>
            <a:r>
              <a:rPr lang="en-US" altLang="zh-CN" sz="2800" dirty="0">
                <a:latin typeface="Times New Roman" panose="02020603050405020304" pitchFamily="18" charset="0"/>
              </a:rPr>
              <a:t>13</a:t>
            </a:r>
            <a:r>
              <a:rPr lang="zh-CN" altLang="en-US" sz="2800" dirty="0">
                <a:latin typeface="Times New Roman" panose="02020603050405020304" pitchFamily="18" charset="0"/>
              </a:rPr>
              <a:t>亿美元 </a:t>
            </a:r>
            <a:r>
              <a:rPr lang="en-US" altLang="zh-CN" sz="2800" dirty="0">
                <a:latin typeface="Times New Roman" panose="02020603050405020304" pitchFamily="18" charset="0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</a:rPr>
              <a:t>美国的“特需订货”动员了日本各部门的经济力量，在侵朝战争期间，日本电力的</a:t>
            </a:r>
            <a:r>
              <a:rPr lang="en-US" altLang="zh-CN" sz="2800" dirty="0">
                <a:latin typeface="Times New Roman" panose="02020603050405020304" pitchFamily="18" charset="0"/>
              </a:rPr>
              <a:t>70%</a:t>
            </a:r>
            <a:r>
              <a:rPr lang="zh-CN" altLang="en-US" sz="2800" dirty="0">
                <a:latin typeface="Times New Roman" panose="02020603050405020304" pitchFamily="18" charset="0"/>
              </a:rPr>
              <a:t>，煤炭的</a:t>
            </a:r>
            <a:r>
              <a:rPr lang="en-US" altLang="zh-CN" sz="2800" dirty="0">
                <a:latin typeface="Times New Roman" panose="02020603050405020304" pitchFamily="18" charset="0"/>
              </a:rPr>
              <a:t>80%</a:t>
            </a:r>
            <a:r>
              <a:rPr lang="zh-CN" altLang="en-US" sz="2800" dirty="0">
                <a:latin typeface="Times New Roman" panose="02020603050405020304" pitchFamily="18" charset="0"/>
              </a:rPr>
              <a:t>，船舶和陆地交通的</a:t>
            </a:r>
            <a:r>
              <a:rPr lang="en-US" altLang="zh-CN" sz="2800" dirty="0">
                <a:latin typeface="Times New Roman" panose="02020603050405020304" pitchFamily="18" charset="0"/>
              </a:rPr>
              <a:t>90%</a:t>
            </a:r>
            <a:r>
              <a:rPr lang="zh-CN" altLang="en-US" sz="2800" dirty="0">
                <a:latin typeface="Times New Roman" panose="02020603050405020304" pitchFamily="18" charset="0"/>
              </a:rPr>
              <a:t>的上部直接或间接地为美军服务。工矿业生产在</a:t>
            </a:r>
            <a:r>
              <a:rPr lang="en-US" altLang="zh-CN" sz="2800" dirty="0">
                <a:latin typeface="Times New Roman" panose="02020603050405020304" pitchFamily="18" charset="0"/>
              </a:rPr>
              <a:t>1950</a:t>
            </a:r>
            <a:r>
              <a:rPr lang="zh-CN" altLang="en-US" sz="2800" dirty="0">
                <a:latin typeface="Times New Roman" panose="02020603050405020304" pitchFamily="18" charset="0"/>
              </a:rPr>
              <a:t>年</a:t>
            </a:r>
            <a:r>
              <a:rPr lang="en-US" altLang="zh-CN" sz="2800" dirty="0">
                <a:latin typeface="Times New Roman" panose="02020603050405020304" pitchFamily="18" charset="0"/>
              </a:rPr>
              <a:t>10</a:t>
            </a:r>
            <a:r>
              <a:rPr lang="zh-CN" altLang="en-US" sz="2800" dirty="0">
                <a:latin typeface="Times New Roman" panose="02020603050405020304" pitchFamily="18" charset="0"/>
              </a:rPr>
              <a:t>月已达到战前水平。农业生产</a:t>
            </a:r>
            <a:r>
              <a:rPr lang="en-US" altLang="zh-CN" sz="2800" dirty="0">
                <a:latin typeface="Times New Roman" panose="02020603050405020304" pitchFamily="18" charset="0"/>
              </a:rPr>
              <a:t>1952</a:t>
            </a:r>
            <a:r>
              <a:rPr lang="zh-CN" altLang="en-US" sz="2800" dirty="0">
                <a:latin typeface="Times New Roman" panose="02020603050405020304" pitchFamily="18" charset="0"/>
              </a:rPr>
              <a:t>年已达战前水平的</a:t>
            </a:r>
            <a:r>
              <a:rPr lang="en-US" altLang="zh-CN" sz="2800" dirty="0">
                <a:latin typeface="Times New Roman" panose="02020603050405020304" pitchFamily="18" charset="0"/>
              </a:rPr>
              <a:t>111.2%</a:t>
            </a:r>
            <a:r>
              <a:rPr lang="zh-CN" altLang="en-US" sz="2800" dirty="0">
                <a:latin typeface="Times New Roman" panose="02020603050405020304" pitchFamily="18" charset="0"/>
              </a:rPr>
              <a:t>。国民生产总值</a:t>
            </a:r>
            <a:r>
              <a:rPr lang="en-US" altLang="zh-CN" sz="2800" dirty="0">
                <a:latin typeface="Times New Roman" panose="02020603050405020304" pitchFamily="18" charset="0"/>
              </a:rPr>
              <a:t>1951</a:t>
            </a:r>
            <a:r>
              <a:rPr lang="zh-CN" altLang="en-US" sz="2800" dirty="0">
                <a:latin typeface="Times New Roman" panose="02020603050405020304" pitchFamily="18" charset="0"/>
              </a:rPr>
              <a:t>年达</a:t>
            </a:r>
            <a:r>
              <a:rPr lang="en-US" altLang="zh-CN" sz="2800" dirty="0">
                <a:latin typeface="Times New Roman" panose="02020603050405020304" pitchFamily="18" charset="0"/>
              </a:rPr>
              <a:t>152</a:t>
            </a:r>
            <a:r>
              <a:rPr lang="zh-CN" altLang="en-US" sz="2800" dirty="0">
                <a:latin typeface="Times New Roman" panose="02020603050405020304" pitchFamily="18" charset="0"/>
              </a:rPr>
              <a:t>亿美元，为战前水平的</a:t>
            </a:r>
            <a:r>
              <a:rPr lang="en-US" altLang="zh-CN" sz="2800" dirty="0">
                <a:latin typeface="Times New Roman" panose="02020603050405020304" pitchFamily="18" charset="0"/>
              </a:rPr>
              <a:t>119.4%</a:t>
            </a:r>
            <a:r>
              <a:rPr lang="zh-CN" altLang="en-US" sz="2800" dirty="0">
                <a:latin typeface="Times New Roman" panose="02020603050405020304" pitchFamily="18" charset="0"/>
              </a:rPr>
              <a:t>。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4826" name="笑脸 13">
            <a:hlinkClick r:id="rId3" action="ppaction://hlinksldjump"/>
          </p:cNvPr>
          <p:cNvSpPr/>
          <p:nvPr/>
        </p:nvSpPr>
        <p:spPr>
          <a:xfrm>
            <a:off x="9353868" y="5498465"/>
            <a:ext cx="1285875" cy="100012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9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4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1" grpId="0" bldLvl="0" animBg="1"/>
      <p:bldP spid="149513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Picture 2" descr="riben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00113" cy="676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7" name="Line 3"/>
          <p:cNvSpPr/>
          <p:nvPr/>
        </p:nvSpPr>
        <p:spPr>
          <a:xfrm>
            <a:off x="1524000" y="692150"/>
            <a:ext cx="9180513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4"/>
          <p:cNvGrpSpPr/>
          <p:nvPr/>
        </p:nvGrpSpPr>
        <p:grpSpPr>
          <a:xfrm>
            <a:off x="2819400" y="692150"/>
            <a:ext cx="6886575" cy="6165850"/>
            <a:chOff x="793" y="436"/>
            <a:chExt cx="4338" cy="3884"/>
          </a:xfrm>
        </p:grpSpPr>
        <p:pic>
          <p:nvPicPr>
            <p:cNvPr id="36877" name="Picture 5" descr="战后初期的露天教室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93" y="464"/>
              <a:ext cx="3946" cy="385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6878" name="Rectangle 6"/>
            <p:cNvSpPr/>
            <p:nvPr/>
          </p:nvSpPr>
          <p:spPr>
            <a:xfrm>
              <a:off x="4783" y="436"/>
              <a:ext cx="348" cy="179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>
              <a:spAutoFit/>
            </a:bodyPr>
            <a:p>
              <a:r>
                <a:rPr lang="zh-CN" altLang="en-US" sz="2400" b="1" dirty="0">
                  <a:solidFill>
                    <a:srgbClr val="000000"/>
                  </a:solidFill>
                  <a:latin typeface="Arial" panose="020B0604020202020204" pitchFamily="34" charset="0"/>
                </a:rPr>
                <a:t>战后初期的露天教室</a:t>
              </a:r>
              <a:endPara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6869" name="Text Box 7"/>
          <p:cNvSpPr txBox="1"/>
          <p:nvPr/>
        </p:nvSpPr>
        <p:spPr>
          <a:xfrm>
            <a:off x="4006850" y="123825"/>
            <a:ext cx="446563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日本经济崛起的原因</a:t>
            </a:r>
            <a:r>
              <a:rPr lang="zh-CN" altLang="en-US" sz="3600" dirty="0">
                <a:solidFill>
                  <a:srgbClr val="CC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600" dirty="0">
              <a:solidFill>
                <a:srgbClr val="CC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0536" name="AutoShape 8"/>
          <p:cNvSpPr/>
          <p:nvPr/>
        </p:nvSpPr>
        <p:spPr>
          <a:xfrm>
            <a:off x="1752600" y="381000"/>
            <a:ext cx="8497888" cy="21590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zh-CN" sz="20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0537" name="AutoShape 9"/>
          <p:cNvSpPr/>
          <p:nvPr/>
        </p:nvSpPr>
        <p:spPr>
          <a:xfrm>
            <a:off x="1828800" y="2286000"/>
            <a:ext cx="8497888" cy="23749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二战后，日本高度重视教育事业，教育经费占政府行政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费用的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1/5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左右，这一比重在资本主义国家中是最高的。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1950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1972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年，教育经费由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1599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亿日元增加到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40244</a:t>
            </a:r>
            <a:endParaRPr lang="en-US" altLang="zh-CN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亿元，增加近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25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倍。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0538" name="AutoShape 10"/>
          <p:cNvSpPr/>
          <p:nvPr/>
        </p:nvSpPr>
        <p:spPr>
          <a:xfrm>
            <a:off x="1847850" y="4437063"/>
            <a:ext cx="8497888" cy="21590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日本是缺乏资源的国家，是教育作用于开发人的脑力、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心中的智慧资源和文化资源的，这是今天日本在经济上、生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活上获得发展的原动力。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      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en-US" altLang="zh-CN" sz="2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1984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年日本文部大臣在北京大学的演讲</a:t>
            </a:r>
            <a:endParaRPr lang="zh-CN" altLang="en-US" sz="20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0539" name="Rectangle 11"/>
          <p:cNvSpPr/>
          <p:nvPr/>
        </p:nvSpPr>
        <p:spPr>
          <a:xfrm>
            <a:off x="1905000" y="685800"/>
            <a:ext cx="8458200" cy="1447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1947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年又进行教育改革，将义务教育的范围扩大到初中。到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50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年代中期，全国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25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岁以上的人口中受教育率高达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94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％，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70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年代中期又基本普及了高中教育。</a:t>
            </a:r>
            <a:r>
              <a:rPr lang="zh-CN" altLang="en-US" sz="400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zh-CN" altLang="en-US" sz="40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6874" name="WordArt 12"/>
          <p:cNvSpPr>
            <a:spLocks noTextEdit="1"/>
          </p:cNvSpPr>
          <p:nvPr/>
        </p:nvSpPr>
        <p:spPr>
          <a:xfrm>
            <a:off x="1356360" y="1494155"/>
            <a:ext cx="8850630" cy="124269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98102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发展教育和科技，引进先进技术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75" name="WordArt 13"/>
          <p:cNvSpPr>
            <a:spLocks noTextEdit="1"/>
          </p:cNvSpPr>
          <p:nvPr/>
        </p:nvSpPr>
        <p:spPr>
          <a:xfrm>
            <a:off x="3667125" y="4500563"/>
            <a:ext cx="5314950" cy="1314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黑体" panose="02010609060101010101" pitchFamily="2" charset="-122"/>
                <a:ea typeface="黑体" panose="02010609060101010101" pitchFamily="2" charset="-122"/>
              </a:rPr>
              <a:t>适当的经济政策</a:t>
            </a:r>
            <a:endParaRPr lang="zh-CN" altLang="en-US" sz="36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6" name="笑脸 13">
            <a:hlinkClick r:id="rId3" action="ppaction://hlinksldjump"/>
          </p:cNvPr>
          <p:cNvSpPr/>
          <p:nvPr/>
        </p:nvSpPr>
        <p:spPr>
          <a:xfrm>
            <a:off x="10362883" y="5431155"/>
            <a:ext cx="1285875" cy="1000125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50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50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150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150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6" grpId="0" bldLvl="0" animBg="1"/>
      <p:bldP spid="150537" grpId="0" bldLvl="0" animBg="1"/>
      <p:bldP spid="150538" grpId="0" bldLvl="0" animBg="1"/>
      <p:bldP spid="15053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4" name="Text Box 8"/>
          <p:cNvSpPr txBox="1"/>
          <p:nvPr/>
        </p:nvSpPr>
        <p:spPr>
          <a:xfrm>
            <a:off x="1524000" y="0"/>
            <a:ext cx="8012430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战后西欧和日本经济恢复发展的影响：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7891" name="图片 25604" descr="F:/我资源库/http:/www.pep.com.cn/czls/xs/tbxx/sj/9x/201008/W020100827646896998078.jpg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524000" y="836613"/>
            <a:ext cx="4211638" cy="4248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2" name="图片 25605" descr="F:/我资源库/http:/www.pep.com.cn/czls/xs/tbxx/sj/9x/201008/W020100827646897455713.jpg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6024563" y="836613"/>
            <a:ext cx="4392612" cy="424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7" name="Text Box 8"/>
          <p:cNvSpPr txBox="1"/>
          <p:nvPr/>
        </p:nvSpPr>
        <p:spPr>
          <a:xfrm>
            <a:off x="2881313" y="5286375"/>
            <a:ext cx="5726430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世界格局朝多极化方向发展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笑脸 14">
            <a:hlinkClick r:id="rId5" action="ppaction://hlinksldjump"/>
          </p:cNvPr>
          <p:cNvSpPr/>
          <p:nvPr/>
        </p:nvSpPr>
        <p:spPr>
          <a:xfrm>
            <a:off x="9738995" y="4968240"/>
            <a:ext cx="2036445" cy="143827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2875</Words>
  <PresentationFormat>宽屏</PresentationFormat>
  <Paragraphs>415</Paragraphs>
  <Slides>28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28</vt:i4>
      </vt:variant>
    </vt:vector>
  </HeadingPairs>
  <TitlesOfParts>
    <vt:vector size="50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华文行楷</vt:lpstr>
      <vt:lpstr>黑体</vt:lpstr>
      <vt:lpstr>Times New Roman</vt:lpstr>
      <vt:lpstr>楷体_GB2312</vt:lpstr>
      <vt:lpstr>隶书</vt:lpstr>
      <vt:lpstr>华文新魏</vt:lpstr>
      <vt:lpstr>华文中宋</vt:lpstr>
      <vt:lpstr>新宋体</vt:lpstr>
      <vt:lpstr>Office 主题</vt:lpstr>
      <vt:lpstr>MSGraph.Chart.8</vt:lpstr>
      <vt:lpstr>MSGraph.Chart.8</vt:lpstr>
      <vt:lpstr>MSGraph.Chart.8</vt:lpstr>
      <vt:lpstr>MSGraph.Chart.8</vt:lpstr>
      <vt:lpstr>MSGraph.Chart.8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课堂教学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战后的日本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2018-11-29T09:33:50Z</dcterms:created>
  <dcterms:modified xsi:type="dcterms:W3CDTF">2018-11-29T09:35:06Z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