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304" r:id="rId3"/>
    <p:sldId id="475" r:id="rId4"/>
    <p:sldId id="495" r:id="rId5"/>
    <p:sldId id="496" r:id="rId6"/>
    <p:sldId id="477" r:id="rId7"/>
    <p:sldId id="502" r:id="rId8"/>
    <p:sldId id="503" r:id="rId9"/>
    <p:sldId id="480" r:id="rId10"/>
    <p:sldId id="481" r:id="rId11"/>
    <p:sldId id="482" r:id="rId12"/>
    <p:sldId id="483" r:id="rId13"/>
    <p:sldId id="484" r:id="rId14"/>
    <p:sldId id="485" r:id="rId15"/>
    <p:sldId id="486" r:id="rId16"/>
    <p:sldId id="487" r:id="rId17"/>
    <p:sldId id="488" r:id="rId18"/>
    <p:sldId id="489" r:id="rId19"/>
    <p:sldId id="490" r:id="rId20"/>
    <p:sldId id="491" r:id="rId21"/>
    <p:sldId id="492" r:id="rId22"/>
    <p:sldId id="493" r:id="rId23"/>
    <p:sldId id="494" r:id="rId24"/>
    <p:sldId id="497" r:id="rId25"/>
    <p:sldId id="501" r:id="rId26"/>
    <p:sldId id="358" r:id="rId27"/>
    <p:sldId id="359" r:id="rId2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35" autoAdjust="0"/>
    <p:restoredTop sz="94660"/>
  </p:normalViewPr>
  <p:slideViewPr>
    <p:cSldViewPr>
      <p:cViewPr varScale="1">
        <p:scale>
          <a:sx n="87" d="100"/>
          <a:sy n="87" d="100"/>
        </p:scale>
        <p:origin x="-96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notesMaster" Target="notesMasters/notesMaster1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E7061-6DE1-4F77-A46B-9A47C88B57D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F8AA16-E786-4C50-8862-7C79E162523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GI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GIF"/><Relationship Id="rId1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00011.pn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07504" y="404664"/>
            <a:ext cx="3203848" cy="1611782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979712" y="1772816"/>
            <a:ext cx="505459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第</a:t>
            </a:r>
            <a:r>
              <a:rPr lang="en-US" altLang="zh-CN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14</a:t>
            </a:r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课</a:t>
            </a:r>
            <a:endParaRPr lang="en-US" altLang="zh-CN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+mn-ea"/>
            </a:endParaRPr>
          </a:p>
          <a:p>
            <a:pPr algn="ctr"/>
            <a:endParaRPr lang="en-US" altLang="zh-CN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zh-CN" alt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中国共产党诞生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0"/>
            <a:ext cx="9144000" cy="4143380"/>
            <a:chOff x="0" y="0"/>
            <a:chExt cx="9144000" cy="4143380"/>
          </a:xfrm>
        </p:grpSpPr>
        <p:pic>
          <p:nvPicPr>
            <p:cNvPr id="2" name="图片 1" descr="中共一大会址1.jpg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0" y="0"/>
              <a:ext cx="4500562" cy="4143380"/>
            </a:xfrm>
            <a:prstGeom prst="rect">
              <a:avLst/>
            </a:prstGeom>
          </p:spPr>
        </p:pic>
        <p:pic>
          <p:nvPicPr>
            <p:cNvPr id="3" name="图片 2" descr="中共一大会址2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72000" y="1"/>
              <a:ext cx="4572000" cy="4137396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0" y="4180344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         </a:t>
            </a:r>
            <a:r>
              <a:rPr lang="zh-CN" altLang="en-US" sz="2800" b="1" dirty="0">
                <a:latin typeface="+mn-ea"/>
              </a:rPr>
              <a:t>中国共产党第一次全国代表大会会址，简称中共一大会址，是中国共产党的诞生地。会址位于今上海市兴业路</a:t>
            </a:r>
            <a:r>
              <a:rPr lang="en-US" altLang="zh-CN" sz="2800" b="1" dirty="0">
                <a:latin typeface="+mn-ea"/>
              </a:rPr>
              <a:t>76</a:t>
            </a:r>
            <a:r>
              <a:rPr lang="zh-CN" altLang="en-US" sz="2800" b="1" dirty="0">
                <a:latin typeface="+mn-ea"/>
              </a:rPr>
              <a:t>号（原望志路</a:t>
            </a:r>
            <a:r>
              <a:rPr lang="en-US" altLang="zh-CN" sz="2800" b="1" dirty="0">
                <a:latin typeface="+mn-ea"/>
              </a:rPr>
              <a:t>106</a:t>
            </a:r>
            <a:r>
              <a:rPr lang="zh-CN" altLang="en-US" sz="2800" b="1" dirty="0">
                <a:latin typeface="+mn-ea"/>
              </a:rPr>
              <a:t>号）。中国共产党第一次全国代表大会于</a:t>
            </a:r>
            <a:r>
              <a:rPr lang="en-US" altLang="zh-CN" sz="2800" b="1" dirty="0">
                <a:latin typeface="+mn-ea"/>
              </a:rPr>
              <a:t>1921</a:t>
            </a:r>
            <a:r>
              <a:rPr lang="zh-CN" altLang="en-US" sz="2800" b="1" dirty="0">
                <a:latin typeface="+mn-ea"/>
              </a:rPr>
              <a:t>年</a:t>
            </a:r>
            <a:r>
              <a:rPr lang="en-US" altLang="zh-CN" sz="2800" b="1" dirty="0">
                <a:latin typeface="+mn-ea"/>
              </a:rPr>
              <a:t>7</a:t>
            </a:r>
            <a:r>
              <a:rPr lang="zh-CN" altLang="en-US" sz="2800" b="1" dirty="0">
                <a:latin typeface="+mn-ea"/>
              </a:rPr>
              <a:t>月</a:t>
            </a:r>
            <a:r>
              <a:rPr lang="en-US" altLang="zh-CN" sz="2800" b="1" dirty="0">
                <a:latin typeface="+mn-ea"/>
              </a:rPr>
              <a:t>23</a:t>
            </a:r>
            <a:r>
              <a:rPr lang="zh-CN" altLang="en-US" sz="2800" b="1" dirty="0">
                <a:latin typeface="+mn-ea"/>
              </a:rPr>
              <a:t>日至</a:t>
            </a:r>
            <a:r>
              <a:rPr lang="en-US" altLang="zh-CN" sz="2800" b="1" dirty="0">
                <a:latin typeface="+mn-ea"/>
              </a:rPr>
              <a:t>7</a:t>
            </a:r>
            <a:r>
              <a:rPr lang="zh-CN" altLang="en-US" sz="2800" b="1" dirty="0">
                <a:latin typeface="+mn-ea"/>
              </a:rPr>
              <a:t>月</a:t>
            </a:r>
            <a:r>
              <a:rPr lang="en-US" altLang="zh-CN" sz="2800" b="1" dirty="0">
                <a:latin typeface="+mn-ea"/>
              </a:rPr>
              <a:t>30</a:t>
            </a:r>
            <a:r>
              <a:rPr lang="zh-CN" altLang="en-US" sz="2800" b="1" dirty="0">
                <a:latin typeface="+mn-ea"/>
              </a:rPr>
              <a:t>日在此举行。突然遭遇法租界巡捕密探的闯入，会议中止。随后会议转移到浙江嘉兴的</a:t>
            </a:r>
            <a:r>
              <a:rPr lang="zh-CN" altLang="en-US" sz="2800" b="1" dirty="0" smtClean="0">
                <a:latin typeface="+mn-ea"/>
              </a:rPr>
              <a:t>一艘游船</a:t>
            </a:r>
            <a:r>
              <a:rPr lang="zh-CN" altLang="en-US" sz="2800" b="1" dirty="0">
                <a:latin typeface="+mn-ea"/>
              </a:rPr>
              <a:t>上继续举行，并在那里闭幕。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云形标注 1"/>
          <p:cNvSpPr/>
          <p:nvPr/>
        </p:nvSpPr>
        <p:spPr>
          <a:xfrm>
            <a:off x="4286248" y="428604"/>
            <a:ext cx="4143404" cy="3429024"/>
          </a:xfrm>
          <a:prstGeom prst="cloudCallout">
            <a:avLst>
              <a:gd name="adj1" fmla="val -96046"/>
              <a:gd name="adj2" fmla="val -23376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4786314" y="1285860"/>
            <a:ext cx="30718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在当时的条件下成立中国共产党为何这么难？</a:t>
            </a:r>
            <a:endParaRPr lang="zh-CN" altLang="en-US" sz="2800" b="1" dirty="0"/>
          </a:p>
        </p:txBody>
      </p:sp>
      <p:pic>
        <p:nvPicPr>
          <p:cNvPr id="6" name="图片 5" descr="001.pn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 flipH="1">
            <a:off x="251520" y="404664"/>
            <a:ext cx="1945726" cy="21333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428604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一、马克思主义的传播</a:t>
            </a:r>
            <a:endParaRPr lang="zh-CN" altLang="en-US" sz="3600" b="1" dirty="0"/>
          </a:p>
        </p:txBody>
      </p:sp>
      <p:pic>
        <p:nvPicPr>
          <p:cNvPr id="3" name="图片 2" descr="马克思主义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1086498"/>
            <a:ext cx="9144000" cy="57715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868" y="4572008"/>
            <a:ext cx="3643338" cy="95410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五四运动后。</a:t>
            </a:r>
            <a:endParaRPr lang="en-US" altLang="zh-CN" sz="2800" b="1" dirty="0"/>
          </a:p>
          <a:p>
            <a:r>
              <a:rPr lang="en-US" altLang="zh-CN" sz="2800" b="1" dirty="0"/>
              <a:t>       《</a:t>
            </a:r>
            <a:r>
              <a:rPr lang="zh-CN" altLang="en-US" sz="2800" b="1" dirty="0"/>
              <a:t>新青年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等。</a:t>
            </a:r>
            <a:endParaRPr lang="zh-CN" altLang="en-US" sz="2800" b="1" dirty="0"/>
          </a:p>
        </p:txBody>
      </p:sp>
      <p:sp>
        <p:nvSpPr>
          <p:cNvPr id="4" name="云形标注 3"/>
          <p:cNvSpPr/>
          <p:nvPr/>
        </p:nvSpPr>
        <p:spPr>
          <a:xfrm>
            <a:off x="2357422" y="214290"/>
            <a:ext cx="6319034" cy="3934790"/>
          </a:xfrm>
          <a:prstGeom prst="cloudCallout">
            <a:avLst>
              <a:gd name="adj1" fmla="val -52220"/>
              <a:gd name="adj2" fmla="val 68446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000364" y="928670"/>
            <a:ext cx="47863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马克思主义受到越来越多的先进知识分子的关注是在哪一事件之后？宣传马克思主义的刊物主要有哪些？</a:t>
            </a:r>
            <a:endParaRPr lang="zh-CN" altLang="en-US" sz="2800" b="1" dirty="0"/>
          </a:p>
        </p:txBody>
      </p:sp>
      <p:pic>
        <p:nvPicPr>
          <p:cNvPr id="7" name="图片 6" descr="001.pn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 flipH="1">
            <a:off x="179512" y="3933056"/>
            <a:ext cx="1945726" cy="21333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>
          <a:xfrm>
            <a:off x="2143108" y="0"/>
            <a:ext cx="6319034" cy="3142702"/>
          </a:xfrm>
          <a:prstGeom prst="cloudCallout">
            <a:avLst>
              <a:gd name="adj1" fmla="val -52220"/>
              <a:gd name="adj2" fmla="val 68446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 descr="001.pn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 flipH="1">
            <a:off x="142844" y="2928934"/>
            <a:ext cx="1945726" cy="213333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00364" y="928670"/>
            <a:ext cx="47863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在五四运动中，中国工人阶级发挥了怎样的作用？工人运动有了怎样的发展？</a:t>
            </a:r>
            <a:endParaRPr lang="zh-CN" altLang="en-US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357422" y="3749457"/>
            <a:ext cx="6572296" cy="310854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五四运动后，工人队伍进一步壮大，工人运动进一步发展。他们迫切地需要正确的理论指导和组织领导。先进的知识分子在五四运动中看到了工人阶级的力量，他们把学到的马克思主义理论介绍到工人中去。而理论一经群众掌握，就会发挥无穷的力量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>
          <a:xfrm>
            <a:off x="2357422" y="214290"/>
            <a:ext cx="6391042" cy="2714644"/>
          </a:xfrm>
          <a:prstGeom prst="cloudCallout">
            <a:avLst>
              <a:gd name="adj1" fmla="val -52220"/>
              <a:gd name="adj2" fmla="val 68446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 descr="001.pn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 flipH="1">
            <a:off x="142844" y="3071810"/>
            <a:ext cx="1945726" cy="213333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31840" y="980728"/>
            <a:ext cx="4500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在这一过程中积极宣传马克思主义的人物是谁？</a:t>
            </a:r>
            <a:endParaRPr lang="zh-CN" altLang="en-US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214810" y="4000504"/>
            <a:ext cx="1785950" cy="52322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</a:t>
            </a:r>
            <a:r>
              <a:rPr lang="zh-CN" altLang="en-US" sz="2800" b="1" dirty="0" smtClean="0"/>
              <a:t>李大钊。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李大钊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0"/>
            <a:ext cx="3786150" cy="52149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57620" y="285728"/>
            <a:ext cx="51068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阅读课</a:t>
            </a:r>
            <a:r>
              <a:rPr lang="zh-CN" altLang="en-US" sz="2800" b="1" dirty="0" smtClean="0"/>
              <a:t>文，说</a:t>
            </a:r>
            <a:r>
              <a:rPr lang="zh-CN" altLang="en-US" sz="2800" b="1" dirty="0"/>
              <a:t>一说李大钊是怎样宣传马克思主义</a:t>
            </a:r>
            <a:r>
              <a:rPr lang="zh-CN" altLang="en-US" sz="2800" b="1" dirty="0" smtClean="0"/>
              <a:t>的。</a:t>
            </a:r>
            <a:endParaRPr lang="zh-CN" alt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786182" y="1164134"/>
            <a:ext cx="514353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</a:t>
            </a:r>
            <a:r>
              <a:rPr lang="en-US" altLang="zh-CN" sz="2800" b="1" dirty="0">
                <a:latin typeface="+mn-ea"/>
              </a:rPr>
              <a:t>1918</a:t>
            </a:r>
            <a:r>
              <a:rPr lang="zh-CN" altLang="en-US" sz="2800" b="1" dirty="0">
                <a:latin typeface="+mn-ea"/>
              </a:rPr>
              <a:t>年，李大钊在</a:t>
            </a:r>
            <a:r>
              <a:rPr lang="en-US" altLang="zh-CN" sz="2800" b="1" dirty="0">
                <a:latin typeface="+mn-ea"/>
              </a:rPr>
              <a:t>《</a:t>
            </a:r>
            <a:r>
              <a:rPr lang="zh-CN" altLang="en-US" sz="2800" b="1" dirty="0">
                <a:latin typeface="+mn-ea"/>
              </a:rPr>
              <a:t>新青年</a:t>
            </a:r>
            <a:r>
              <a:rPr lang="en-US" altLang="zh-CN" sz="2800" b="1" dirty="0">
                <a:latin typeface="+mn-ea"/>
              </a:rPr>
              <a:t>》</a:t>
            </a:r>
            <a:r>
              <a:rPr lang="zh-CN" altLang="en-US" sz="2800" b="1" dirty="0">
                <a:latin typeface="+mn-ea"/>
              </a:rPr>
              <a:t>上发表了</a:t>
            </a:r>
            <a:r>
              <a:rPr lang="en-US" altLang="zh-CN" sz="2800" b="1" dirty="0">
                <a:latin typeface="+mn-ea"/>
              </a:rPr>
              <a:t>《</a:t>
            </a:r>
            <a:r>
              <a:rPr lang="zh-CN" altLang="en-US" sz="2800" b="1" dirty="0">
                <a:latin typeface="+mn-ea"/>
              </a:rPr>
              <a:t>法俄革命之比较观</a:t>
            </a:r>
            <a:r>
              <a:rPr lang="en-US" altLang="zh-CN" sz="2800" b="1" dirty="0">
                <a:latin typeface="+mn-ea"/>
              </a:rPr>
              <a:t>》《</a:t>
            </a:r>
            <a:r>
              <a:rPr lang="zh-CN" altLang="en-US" sz="2800" b="1" dirty="0">
                <a:latin typeface="+mn-ea"/>
              </a:rPr>
              <a:t>庶民的胜利</a:t>
            </a:r>
            <a:r>
              <a:rPr lang="en-US" altLang="zh-CN" sz="2800" b="1" dirty="0">
                <a:latin typeface="+mn-ea"/>
              </a:rPr>
              <a:t>》</a:t>
            </a:r>
            <a:r>
              <a:rPr lang="zh-CN" altLang="en-US" sz="2800" b="1" dirty="0">
                <a:latin typeface="+mn-ea"/>
              </a:rPr>
              <a:t>和</a:t>
            </a:r>
            <a:r>
              <a:rPr lang="en-US" altLang="zh-CN" sz="2800" b="1" dirty="0">
                <a:latin typeface="+mn-ea"/>
              </a:rPr>
              <a:t>《</a:t>
            </a:r>
            <a:r>
              <a:rPr lang="zh-CN" altLang="en-US" sz="2800" b="1" dirty="0">
                <a:latin typeface="+mn-ea"/>
              </a:rPr>
              <a:t>布尔什维主义的胜利</a:t>
            </a:r>
            <a:r>
              <a:rPr lang="en-US" altLang="zh-CN" sz="2800" b="1" dirty="0">
                <a:latin typeface="+mn-ea"/>
              </a:rPr>
              <a:t>》</a:t>
            </a:r>
            <a:r>
              <a:rPr lang="zh-CN" altLang="en-US" sz="2800" b="1" dirty="0">
                <a:latin typeface="+mn-ea"/>
              </a:rPr>
              <a:t>等文章，他在这些文章中大力宣传俄国十月革命，歌颂社会主义革命，号召关注劳工的命运，成为在中华大地上第一个举起社会主义大旗的人。</a:t>
            </a:r>
            <a:r>
              <a:rPr lang="en-US" altLang="zh-CN" sz="2800" b="1" dirty="0">
                <a:latin typeface="+mn-ea"/>
              </a:rPr>
              <a:t>1919</a:t>
            </a:r>
            <a:r>
              <a:rPr lang="zh-CN" altLang="en-US" sz="2800" b="1" dirty="0">
                <a:latin typeface="+mn-ea"/>
              </a:rPr>
              <a:t>年，</a:t>
            </a:r>
            <a:r>
              <a:rPr lang="en-US" altLang="zh-CN" sz="2800" b="1" dirty="0">
                <a:latin typeface="+mn-ea"/>
              </a:rPr>
              <a:t>《</a:t>
            </a:r>
            <a:r>
              <a:rPr lang="zh-CN" altLang="en-US" sz="2800" b="1" dirty="0">
                <a:latin typeface="+mn-ea"/>
              </a:rPr>
              <a:t>新青年</a:t>
            </a:r>
            <a:r>
              <a:rPr lang="en-US" altLang="zh-CN" sz="2800" b="1" dirty="0">
                <a:latin typeface="+mn-ea"/>
              </a:rPr>
              <a:t>》</a:t>
            </a:r>
            <a:r>
              <a:rPr lang="zh-CN" altLang="en-US" sz="2800" b="1" dirty="0">
                <a:latin typeface="+mn-ea"/>
              </a:rPr>
              <a:t>出版了“马克思主义研究专号”，刊载了李大钊的文章</a:t>
            </a:r>
            <a:r>
              <a:rPr lang="en-US" altLang="zh-CN" sz="2800" b="1" dirty="0">
                <a:latin typeface="+mn-ea"/>
              </a:rPr>
              <a:t>《</a:t>
            </a:r>
            <a:r>
              <a:rPr lang="zh-CN" altLang="en-US" sz="2800" b="1" dirty="0">
                <a:latin typeface="+mn-ea"/>
              </a:rPr>
              <a:t>我的马克思主义观</a:t>
            </a:r>
            <a:r>
              <a:rPr lang="en-US" altLang="zh-CN" sz="2800" b="1" dirty="0">
                <a:latin typeface="+mn-ea"/>
              </a:rPr>
              <a:t>》</a:t>
            </a:r>
            <a:r>
              <a:rPr lang="zh-CN" altLang="en-US" sz="2800" b="1" dirty="0">
                <a:latin typeface="+mn-ea"/>
              </a:rPr>
              <a:t>，比较全面系统地介绍了马克思主义。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v-7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 flipH="1">
            <a:off x="0" y="4500570"/>
            <a:ext cx="2051720" cy="2055309"/>
          </a:xfrm>
          <a:prstGeom prst="rect">
            <a:avLst/>
          </a:prstGeom>
        </p:spPr>
      </p:pic>
      <p:sp>
        <p:nvSpPr>
          <p:cNvPr id="3" name="云形标注 2"/>
          <p:cNvSpPr/>
          <p:nvPr/>
        </p:nvSpPr>
        <p:spPr>
          <a:xfrm>
            <a:off x="2857488" y="642918"/>
            <a:ext cx="5857916" cy="2571768"/>
          </a:xfrm>
          <a:prstGeom prst="cloudCallout">
            <a:avLst>
              <a:gd name="adj1" fmla="val -69675"/>
              <a:gd name="adj2" fmla="val 91067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428992" y="1142984"/>
            <a:ext cx="45005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个人的力量是有限的！当时有没有其他途径宣传马克思主义？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42910" y="357166"/>
            <a:ext cx="8215370" cy="5643602"/>
            <a:chOff x="642910" y="357166"/>
            <a:chExt cx="8215370" cy="5643602"/>
          </a:xfrm>
        </p:grpSpPr>
        <p:sp>
          <p:nvSpPr>
            <p:cNvPr id="2" name="TextBox 1"/>
            <p:cNvSpPr txBox="1"/>
            <p:nvPr/>
          </p:nvSpPr>
          <p:spPr>
            <a:xfrm>
              <a:off x="642910" y="357166"/>
              <a:ext cx="8143932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  </a:t>
              </a:r>
              <a:r>
                <a:rPr lang="zh-CN" altLang="en-US" sz="2800" b="1" dirty="0">
                  <a:latin typeface="+mn-ea"/>
                </a:rPr>
                <a:t>（</a:t>
              </a:r>
              <a:r>
                <a:rPr lang="en-US" altLang="zh-CN" sz="2800" b="1" dirty="0">
                  <a:latin typeface="+mn-ea"/>
                </a:rPr>
                <a:t>1</a:t>
              </a:r>
              <a:r>
                <a:rPr lang="zh-CN" altLang="en-US" sz="2800" b="1" dirty="0">
                  <a:latin typeface="+mn-ea"/>
                </a:rPr>
                <a:t>）研究马克思主义社团出现，有的社团翻译了许多马克思、恩格斯的经典著作。如</a:t>
              </a:r>
              <a:r>
                <a:rPr lang="en-US" altLang="zh-CN" sz="2800" b="1" dirty="0">
                  <a:latin typeface="+mn-ea"/>
                </a:rPr>
                <a:t>《</a:t>
              </a:r>
              <a:r>
                <a:rPr lang="zh-CN" altLang="en-US" sz="2800" b="1" dirty="0">
                  <a:latin typeface="+mn-ea"/>
                </a:rPr>
                <a:t>共产党宣言</a:t>
              </a:r>
              <a:r>
                <a:rPr lang="en-US" altLang="zh-CN" sz="2800" b="1" dirty="0" smtClean="0">
                  <a:latin typeface="+mn-ea"/>
                </a:rPr>
                <a:t>》《</a:t>
              </a:r>
              <a:r>
                <a:rPr lang="zh-CN" altLang="en-US" sz="2800" b="1" dirty="0" smtClean="0">
                  <a:latin typeface="+mn-ea"/>
                </a:rPr>
                <a:t>社会主义从空想到科学的发展</a:t>
              </a:r>
              <a:r>
                <a:rPr lang="en-US" altLang="zh-CN" sz="2800" b="1" dirty="0" smtClean="0">
                  <a:latin typeface="+mn-ea"/>
                </a:rPr>
                <a:t>》</a:t>
              </a:r>
              <a:r>
                <a:rPr lang="zh-CN" altLang="en-US" sz="2800" b="1" dirty="0" smtClean="0">
                  <a:latin typeface="+mn-ea"/>
                </a:rPr>
                <a:t>等</a:t>
              </a:r>
              <a:r>
                <a:rPr lang="zh-CN" altLang="en-US" sz="2800" b="1" dirty="0">
                  <a:latin typeface="+mn-ea"/>
                </a:rPr>
                <a:t>，这是马克思主义在中</a:t>
              </a:r>
              <a:r>
                <a:rPr lang="zh-CN" altLang="en-US" sz="2800" b="1" dirty="0"/>
                <a:t>国传播的重要标志。</a:t>
              </a:r>
              <a:endParaRPr lang="zh-CN" altLang="en-US" sz="2800" b="1" dirty="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714348" y="2256060"/>
              <a:ext cx="8143932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  </a:t>
              </a:r>
              <a:r>
                <a:rPr lang="zh-CN" altLang="en-US" sz="2800" b="1" dirty="0" smtClean="0">
                  <a:latin typeface="+mn-ea"/>
                </a:rPr>
                <a:t>（</a:t>
              </a:r>
              <a:r>
                <a:rPr lang="en-US" altLang="zh-CN" sz="2800" b="1" dirty="0" smtClean="0">
                  <a:latin typeface="+mn-ea"/>
                </a:rPr>
                <a:t>2</a:t>
              </a:r>
              <a:r>
                <a:rPr lang="zh-CN" altLang="en-US" sz="2800" b="1" dirty="0">
                  <a:latin typeface="+mn-ea"/>
                </a:rPr>
                <a:t>）一批先进的中国人选择了马克思主义：陈独秀、毛泽东、邓中夏、瞿秋白和周恩来等许多先进的知识分子成为马克思主义者。他们开始在各地建立中国共产党的早期组织。</a:t>
              </a:r>
              <a:endParaRPr lang="zh-CN" altLang="en-US" sz="2800" b="1" dirty="0">
                <a:latin typeface="+mn-ea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42910" y="4184886"/>
              <a:ext cx="8143932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  </a:t>
              </a:r>
              <a:r>
                <a:rPr lang="zh-CN" altLang="en-US" sz="2800" b="1" dirty="0">
                  <a:latin typeface="+mn-ea"/>
                </a:rPr>
                <a:t>（</a:t>
              </a:r>
              <a:r>
                <a:rPr lang="en-US" altLang="zh-CN" sz="2800" b="1" dirty="0">
                  <a:latin typeface="+mn-ea"/>
                </a:rPr>
                <a:t>3</a:t>
              </a:r>
              <a:r>
                <a:rPr lang="zh-CN" altLang="en-US" sz="2800" b="1" dirty="0">
                  <a:latin typeface="+mn-ea"/>
                </a:rPr>
                <a:t>）共产党早期组织有计划地宣传马克思主义：先进的知识分子认识到工人阶级的伟大力量，同时也认识到只有马克思主义才能救中国，他们自觉成为马克思主义同中国工人运动相结合的桥梁。</a:t>
              </a:r>
              <a:endParaRPr lang="zh-CN" altLang="en-US" sz="2800" b="1" dirty="0">
                <a:latin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rot="16200000">
            <a:off x="4463995" y="3129647"/>
            <a:ext cx="4616648" cy="400110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zh-CN" altLang="en-US" sz="2400" b="1" dirty="0">
                <a:latin typeface="+mn-ea"/>
              </a:rPr>
              <a:t>共产党早期</a:t>
            </a:r>
            <a:r>
              <a:rPr lang="zh-CN" altLang="en-US" sz="2400" b="1" dirty="0" smtClean="0">
                <a:latin typeface="+mn-ea"/>
              </a:rPr>
              <a:t>组织分布</a:t>
            </a:r>
            <a:r>
              <a:rPr lang="zh-CN" altLang="en-US" sz="2400" b="1" dirty="0">
                <a:latin typeface="+mn-ea"/>
              </a:rPr>
              <a:t>示意图</a:t>
            </a:r>
            <a:endParaRPr lang="zh-CN" altLang="en-US" sz="2400" b="1" dirty="0">
              <a:latin typeface="+mn-ea"/>
            </a:endParaRPr>
          </a:p>
        </p:txBody>
      </p:sp>
      <p:pic>
        <p:nvPicPr>
          <p:cNvPr id="4" name="图片 3" descr="历史八上64.bm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857884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928670"/>
            <a:ext cx="81439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         </a:t>
            </a:r>
            <a:r>
              <a:rPr lang="zh-CN" altLang="en-US" sz="2800" b="1" dirty="0" smtClean="0">
                <a:latin typeface="+mn-ea"/>
              </a:rPr>
              <a:t>到</a:t>
            </a:r>
            <a:r>
              <a:rPr lang="en-US" altLang="zh-CN" sz="2800" b="1" dirty="0">
                <a:latin typeface="+mn-ea"/>
              </a:rPr>
              <a:t>20</a:t>
            </a:r>
            <a:r>
              <a:rPr lang="zh-CN" altLang="en-US" sz="2800" b="1" dirty="0">
                <a:latin typeface="+mn-ea"/>
              </a:rPr>
              <a:t>世纪</a:t>
            </a:r>
            <a:r>
              <a:rPr lang="en-US" altLang="zh-CN" sz="2800" b="1" dirty="0">
                <a:latin typeface="+mn-ea"/>
              </a:rPr>
              <a:t>20</a:t>
            </a:r>
            <a:r>
              <a:rPr lang="zh-CN" altLang="en-US" sz="2800" b="1" dirty="0">
                <a:latin typeface="+mn-ea"/>
              </a:rPr>
              <a:t>年代，建党的条件成熟。中国共产党的成立是近代历史选择的必然结果，绝不是偶然的。中共成立的历史条件是</a:t>
            </a:r>
            <a:r>
              <a:rPr lang="zh-CN" altLang="en-US" sz="2800" b="1" dirty="0"/>
              <a:t>什么？</a:t>
            </a:r>
            <a:endParaRPr lang="zh-CN" alt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85786" y="2428868"/>
            <a:ext cx="7929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）中国工人运动的发展（阶级基础</a:t>
            </a:r>
            <a:r>
              <a:rPr lang="zh-CN" altLang="en-US" sz="2800" b="1" dirty="0" smtClean="0">
                <a:latin typeface="+mn-ea"/>
              </a:rPr>
              <a:t>）。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5786" y="3214686"/>
            <a:ext cx="7929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）马克思主义在中国的传播（思想基础</a:t>
            </a:r>
            <a:r>
              <a:rPr lang="zh-CN" altLang="en-US" sz="2800" b="1" dirty="0" smtClean="0">
                <a:latin typeface="+mn-ea"/>
              </a:rPr>
              <a:t>）。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5786" y="4071942"/>
            <a:ext cx="7929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3</a:t>
            </a:r>
            <a:r>
              <a:rPr lang="zh-CN" altLang="en-US" sz="2800" b="1" dirty="0">
                <a:latin typeface="+mn-ea"/>
              </a:rPr>
              <a:t>）共产党早期组织的建立（组织基础</a:t>
            </a:r>
            <a:r>
              <a:rPr lang="zh-CN" altLang="en-US" sz="2800" b="1" dirty="0" smtClean="0">
                <a:latin typeface="+mn-ea"/>
              </a:rPr>
              <a:t>）。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5786" y="4857760"/>
            <a:ext cx="79296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4</a:t>
            </a:r>
            <a:r>
              <a:rPr lang="zh-CN" altLang="en-US" sz="2800" b="1" dirty="0">
                <a:latin typeface="+mn-ea"/>
              </a:rPr>
              <a:t>）十月革命的影响和共产国际的帮助（外部</a:t>
            </a:r>
            <a:r>
              <a:rPr lang="zh-CN" altLang="en-US" sz="2800" b="1" dirty="0" smtClean="0">
                <a:latin typeface="+mn-ea"/>
              </a:rPr>
              <a:t>条</a:t>
            </a:r>
            <a:endParaRPr lang="en-US" altLang="zh-CN" sz="2800" b="1" dirty="0" smtClean="0">
              <a:latin typeface="+mn-ea"/>
            </a:endParaRPr>
          </a:p>
          <a:p>
            <a:r>
              <a:rPr lang="en-US" altLang="zh-CN" sz="2800" b="1" dirty="0" smtClean="0">
                <a:latin typeface="+mn-ea"/>
              </a:rPr>
              <a:t>     </a:t>
            </a:r>
            <a:r>
              <a:rPr lang="zh-CN" altLang="en-US" sz="2800" b="1" dirty="0" smtClean="0">
                <a:latin typeface="+mn-ea"/>
              </a:rPr>
              <a:t>件）。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428604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二、中国共产党的成立</a:t>
            </a:r>
            <a:endParaRPr lang="zh-CN" altLang="en-US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928662" y="1428736"/>
            <a:ext cx="77153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          请学生们阅读课文有关中共一大、二大的相关内容并填表。</a:t>
            </a:r>
            <a:endParaRPr lang="zh-CN" altLang="en-US" sz="3200" b="1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500032" y="3071809"/>
          <a:ext cx="8072495" cy="3000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4499"/>
                <a:gridCol w="1614499"/>
                <a:gridCol w="1614499"/>
                <a:gridCol w="1614499"/>
                <a:gridCol w="1614499"/>
              </a:tblGrid>
              <a:tr h="1000132">
                <a:tc>
                  <a:txBody>
                    <a:bodyPr/>
                    <a:lstStyle/>
                    <a:p>
                      <a:pPr algn="ctr"/>
                      <a:endParaRPr lang="zh-CN" altLang="en-US" sz="2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时间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地点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内容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意义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000132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/>
                        <a:t>中共一大</a:t>
                      </a:r>
                      <a:endParaRPr lang="zh-CN" altLang="en-US" sz="2800" b="1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000132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/>
                        <a:t>中共二大</a:t>
                      </a:r>
                      <a:endParaRPr lang="zh-CN" altLang="en-US" sz="2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v-7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 flipH="1">
            <a:off x="0" y="2071678"/>
            <a:ext cx="2500298" cy="2719392"/>
          </a:xfrm>
          <a:prstGeom prst="rect">
            <a:avLst/>
          </a:prstGeom>
        </p:spPr>
      </p:pic>
      <p:sp>
        <p:nvSpPr>
          <p:cNvPr id="3" name="云形标注 2"/>
          <p:cNvSpPr/>
          <p:nvPr/>
        </p:nvSpPr>
        <p:spPr>
          <a:xfrm>
            <a:off x="2643174" y="357166"/>
            <a:ext cx="6393322" cy="2786082"/>
          </a:xfrm>
          <a:prstGeom prst="cloudCallout">
            <a:avLst>
              <a:gd name="adj1" fmla="val -69675"/>
              <a:gd name="adj2" fmla="val 91067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357554" y="928670"/>
            <a:ext cx="45005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与以往农民阶级、资产阶级提出的纲领相比，有何不同？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横卷形 1"/>
          <p:cNvSpPr/>
          <p:nvPr/>
        </p:nvSpPr>
        <p:spPr>
          <a:xfrm>
            <a:off x="1000100" y="1071546"/>
            <a:ext cx="7072362" cy="4286280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928794" y="1928802"/>
            <a:ext cx="57150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 中国共产党虽然是初生的党，但已破天荒地明确指出了中国社会的主要矛盾，它成为动员、组织、鼓舞人民朝着解放的道路前进的一面旗帜。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42844" y="428604"/>
            <a:ext cx="8218029" cy="6000792"/>
            <a:chOff x="428596" y="428604"/>
            <a:chExt cx="7929407" cy="6000792"/>
          </a:xfrm>
        </p:grpSpPr>
        <p:sp>
          <p:nvSpPr>
            <p:cNvPr id="2" name="TextBox 1"/>
            <p:cNvSpPr txBox="1"/>
            <p:nvPr/>
          </p:nvSpPr>
          <p:spPr>
            <a:xfrm>
              <a:off x="500034" y="428604"/>
              <a:ext cx="614366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/>
                <a:t>三</a:t>
              </a:r>
              <a:r>
                <a:rPr lang="zh-CN" altLang="en-US" sz="3600" b="1" dirty="0" smtClean="0"/>
                <a:t>、全国工人运动</a:t>
              </a:r>
              <a:r>
                <a:rPr lang="zh-CN" altLang="en-US" sz="3600" b="1" dirty="0"/>
                <a:t>的</a:t>
              </a:r>
              <a:r>
                <a:rPr lang="zh-CN" altLang="en-US" sz="3600" b="1" dirty="0" smtClean="0"/>
                <a:t>高涨</a:t>
              </a:r>
              <a:endParaRPr lang="zh-CN" altLang="en-US" sz="3600" b="1" dirty="0"/>
            </a:p>
          </p:txBody>
        </p:sp>
        <p:pic>
          <p:nvPicPr>
            <p:cNvPr id="3" name="图片 2" descr="京汉铁路大罢工.jpg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428596" y="1357298"/>
              <a:ext cx="7286676" cy="5072098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7804005" y="2357430"/>
              <a:ext cx="553998" cy="314441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dirty="0">
                  <a:latin typeface="+mn-ea"/>
                </a:rPr>
                <a:t>京汉铁</a:t>
              </a:r>
              <a:r>
                <a:rPr lang="zh-CN" altLang="en-US" sz="2400" b="1" dirty="0" smtClean="0">
                  <a:latin typeface="+mn-ea"/>
                </a:rPr>
                <a:t>路工人大</a:t>
              </a:r>
              <a:r>
                <a:rPr lang="zh-CN" altLang="en-US" sz="2400" b="1" dirty="0">
                  <a:latin typeface="+mn-ea"/>
                </a:rPr>
                <a:t>罢工</a:t>
              </a:r>
              <a:endParaRPr lang="zh-CN" altLang="en-US" sz="2400" b="1" dirty="0">
                <a:latin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6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14282" y="214290"/>
            <a:ext cx="235745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643174" y="714356"/>
            <a:ext cx="58579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        </a:t>
            </a:r>
            <a:r>
              <a:rPr lang="zh-CN" altLang="en-US" sz="2800" b="1" dirty="0" smtClean="0"/>
              <a:t>中共</a:t>
            </a:r>
            <a:r>
              <a:rPr lang="zh-CN" altLang="en-US" sz="2800" b="1" dirty="0"/>
              <a:t>一大确定党的中心工作是什么？</a:t>
            </a:r>
            <a:endParaRPr lang="zh-CN" alt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00034" y="2143116"/>
            <a:ext cx="82868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</a:t>
            </a:r>
            <a:r>
              <a:rPr lang="zh-CN" altLang="en-US" sz="2800" b="1" dirty="0">
                <a:latin typeface="+mn-ea"/>
              </a:rPr>
              <a:t>大会确定党的中心工作是领导和组织工人运动。中国共产党成立之后，设立了中国劳动组合书记部，集中领导全国的工人运动。在党的组织和推动下，从</a:t>
            </a:r>
            <a:r>
              <a:rPr lang="en-US" altLang="zh-CN" sz="2800" b="1" dirty="0">
                <a:latin typeface="+mn-ea"/>
              </a:rPr>
              <a:t>1922</a:t>
            </a:r>
            <a:r>
              <a:rPr lang="zh-CN" altLang="en-US" sz="2800" b="1" dirty="0">
                <a:latin typeface="+mn-ea"/>
              </a:rPr>
              <a:t>年初到</a:t>
            </a:r>
            <a:r>
              <a:rPr lang="en-US" altLang="zh-CN" sz="2800" b="1" dirty="0">
                <a:latin typeface="+mn-ea"/>
              </a:rPr>
              <a:t>1923</a:t>
            </a:r>
            <a:r>
              <a:rPr lang="zh-CN" altLang="en-US" sz="2800" b="1" dirty="0">
                <a:latin typeface="+mn-ea"/>
              </a:rPr>
              <a:t>年春，全国掀起了第一次工人运动的高潮，共举行大小罢工</a:t>
            </a:r>
            <a:r>
              <a:rPr lang="en-US" altLang="zh-CN" sz="2800" b="1" dirty="0">
                <a:latin typeface="+mn-ea"/>
              </a:rPr>
              <a:t>100</a:t>
            </a:r>
            <a:r>
              <a:rPr lang="zh-CN" altLang="en-US" sz="2800" b="1" dirty="0">
                <a:latin typeface="+mn-ea"/>
              </a:rPr>
              <a:t>多次，参加人数达</a:t>
            </a:r>
            <a:r>
              <a:rPr lang="en-US" altLang="zh-CN" sz="2800" b="1" dirty="0">
                <a:latin typeface="+mn-ea"/>
              </a:rPr>
              <a:t>30</a:t>
            </a:r>
            <a:r>
              <a:rPr lang="zh-CN" altLang="en-US" sz="2800" b="1" dirty="0">
                <a:latin typeface="+mn-ea"/>
              </a:rPr>
              <a:t>万以上。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京汉铁路大罢工2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6534" y="0"/>
            <a:ext cx="455546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43438" y="500042"/>
            <a:ext cx="414340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</a:t>
            </a:r>
            <a:r>
              <a:rPr lang="en-US" altLang="zh-CN" sz="2800" b="1" dirty="0">
                <a:latin typeface="+mn-ea"/>
              </a:rPr>
              <a:t>1923</a:t>
            </a:r>
            <a:r>
              <a:rPr lang="zh-CN" altLang="en-US" sz="2800" b="1" dirty="0">
                <a:latin typeface="+mn-ea"/>
              </a:rPr>
              <a:t>年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月，京汉铁路工人举行大罢工。罢工工人成立京汉铁路总工会，号召工人“为自由而战，为人权而战”，将第一次全国工人运动高潮推向了顶峰。罢工遭到帝国主义和直系军阀吴佩孚的血腥镇压。此后，全国工人运动暂时转入低潮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5720" y="214290"/>
            <a:ext cx="22717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想一想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7224" y="1714488"/>
            <a:ext cx="79296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</a:t>
            </a:r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）中国革命的敌人是谁？这些敌人</a:t>
            </a:r>
            <a:endParaRPr lang="en-US" altLang="zh-CN" sz="2800" b="1" dirty="0"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力量如何？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662" y="2786058"/>
            <a:ext cx="79296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</a:t>
            </a:r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）工人阶级仅仅依靠罢工、进行合法斗</a:t>
            </a:r>
            <a:endParaRPr lang="en-US" altLang="zh-CN" sz="2800" b="1" dirty="0"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争在半殖民地半封建的中国，在工人毫无民主权利的条件下有无成功的可能性？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7224" y="4286256"/>
            <a:ext cx="79296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</a:t>
            </a:r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3</a:t>
            </a:r>
            <a:r>
              <a:rPr lang="zh-CN" altLang="en-US" sz="2800" b="1" dirty="0">
                <a:latin typeface="+mn-ea"/>
              </a:rPr>
              <a:t>）工人阶级“单枪匹马”能否完成民主革命？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714356"/>
            <a:ext cx="83918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</a:t>
            </a:r>
            <a:r>
              <a:rPr lang="zh-CN" altLang="en-US" sz="2800" b="1" dirty="0" smtClean="0"/>
              <a:t>中共</a:t>
            </a:r>
            <a:r>
              <a:rPr lang="zh-CN" altLang="en-US" sz="2800" b="1" dirty="0"/>
              <a:t>二大宣言（节选）：“中国三万万的农民，乃是革命运动中的最大要素”，“如果贫苦农民要除去穷困和痛苦的环境，就非起来革命不可 。而且那大量的贫苦农民能和工人握手革命，那时可以保证中国革命的成功。”</a:t>
            </a:r>
            <a:endParaRPr lang="zh-CN" alt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00034" y="3429000"/>
            <a:ext cx="84296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       </a:t>
            </a:r>
            <a:r>
              <a:rPr lang="zh-CN" altLang="en-US" sz="2800" b="1" dirty="0" smtClean="0"/>
              <a:t>谈一谈</a:t>
            </a:r>
            <a:r>
              <a:rPr lang="zh-CN" altLang="en-US" sz="2800" b="1" dirty="0"/>
              <a:t>感受，并结合“中共二大宣言（节选）”分析农民在新民主主义革命中的地位和作用。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71472" y="500042"/>
            <a:ext cx="1560195" cy="6451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思考：</a:t>
            </a:r>
            <a:endParaRPr lang="zh-CN" alt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4414" y="1785926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中国共产党的下一步工作是什么？</a:t>
            </a:r>
            <a:endParaRPr lang="zh-CN" alt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285852" y="2714620"/>
            <a:ext cx="60007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</a:t>
            </a:r>
            <a:r>
              <a:rPr lang="zh-CN" altLang="en-US" sz="2800" b="1" dirty="0" smtClean="0"/>
              <a:t>农民</a:t>
            </a:r>
            <a:r>
              <a:rPr lang="zh-CN" altLang="en-US" sz="2800" b="1" dirty="0"/>
              <a:t>是革命运动中的最大要素；争取“农民能和工人握手革命”。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timg (57)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395536" y="571500"/>
            <a:ext cx="8424936" cy="5715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27584" y="2348880"/>
            <a:ext cx="753063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        </a:t>
            </a:r>
            <a:r>
              <a:rPr lang="zh-CN" altLang="en-US" sz="2800" b="1" dirty="0" smtClean="0"/>
              <a:t>为什么</a:t>
            </a:r>
            <a:r>
              <a:rPr lang="zh-CN" altLang="en-US" sz="2800" b="1" dirty="0"/>
              <a:t>说中国共产党的诞生是中国历史上开天辟地的大事，自从有了中国共产党，中国革命的面貌就焕然一新了？</a:t>
            </a:r>
            <a:endParaRPr lang="zh-CN" altLang="en-US" sz="2800" b="1" dirty="0"/>
          </a:p>
        </p:txBody>
      </p:sp>
      <p:pic>
        <p:nvPicPr>
          <p:cNvPr id="3" name="Picture 3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235745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785786" y="785794"/>
            <a:ext cx="8001056" cy="4747099"/>
            <a:chOff x="785786" y="785794"/>
            <a:chExt cx="8001056" cy="4747099"/>
          </a:xfrm>
        </p:grpSpPr>
        <p:sp>
          <p:nvSpPr>
            <p:cNvPr id="2" name="TextBox 1"/>
            <p:cNvSpPr txBox="1"/>
            <p:nvPr/>
          </p:nvSpPr>
          <p:spPr>
            <a:xfrm>
              <a:off x="785786" y="785794"/>
              <a:ext cx="7929618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    首先，中国共产党的成立使中国革命有了坚强的领导核心，灾难深重的中国人民有了可</a:t>
              </a:r>
              <a:r>
                <a:rPr lang="zh-CN" altLang="en-US" sz="2800" b="1" dirty="0" smtClean="0"/>
                <a:t>以依赖的</a:t>
              </a:r>
              <a:r>
                <a:rPr lang="zh-CN" altLang="en-US" sz="2800" b="1" dirty="0"/>
                <a:t>组织者和领导者，中国革命从此在无产阶级的领导下，不断向前发展，由民主主义革命向社会主义革命推进。</a:t>
              </a:r>
              <a:endParaRPr lang="zh-CN" altLang="en-US" sz="2800" b="1" dirty="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857224" y="3286124"/>
              <a:ext cx="7929618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    其次，中国共产党的成立，使中国革命有了科学的</a:t>
              </a:r>
              <a:r>
                <a:rPr lang="zh-CN" altLang="en-US" sz="2800" b="1" dirty="0" smtClean="0"/>
                <a:t>指导思想。中国共产党</a:t>
              </a:r>
              <a:r>
                <a:rPr lang="zh-CN" altLang="en-US" sz="2800" b="1" dirty="0"/>
                <a:t>是以马克思列宁主义为指导思想的政党，它把马克思主义同中国实践相结合，制定了正确的革命纲领和斗争策略，为中国人民指明了斗争的目标和走向胜利的道路。</a:t>
              </a:r>
              <a:endParaRPr lang="zh-CN" altLang="en-US" sz="28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755576" y="785794"/>
            <a:ext cx="7959828" cy="3452137"/>
            <a:chOff x="755576" y="785794"/>
            <a:chExt cx="7959828" cy="3452137"/>
          </a:xfrm>
        </p:grpSpPr>
        <p:sp>
          <p:nvSpPr>
            <p:cNvPr id="2" name="TextBox 1"/>
            <p:cNvSpPr txBox="1"/>
            <p:nvPr/>
          </p:nvSpPr>
          <p:spPr>
            <a:xfrm>
              <a:off x="785786" y="785794"/>
              <a:ext cx="7929618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    再次，中国共产党的成立，使中国革命有了新的革命方法，并沟通了中国革命同世界无产阶级革命之间的联系，为中国革命获得国际援助和避免资本主义的前途提供了可能性。</a:t>
              </a:r>
              <a:endParaRPr lang="zh-CN" altLang="en-US" sz="2800" b="1" dirty="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755576" y="2852936"/>
              <a:ext cx="7929618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    最后，中国革命有了新的奋斗目标 。即：实现新民主主义革命的胜利，建设社会主义社会进而实现共产主义。</a:t>
              </a:r>
              <a:endParaRPr lang="zh-CN" altLang="en-US" sz="28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板书设计</a:t>
            </a:r>
            <a:endParaRPr lang="zh-CN" altLang="en-US" sz="54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2428860" y="1428736"/>
            <a:ext cx="3643338" cy="85725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714612" y="1571612"/>
            <a:ext cx="307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  中</a:t>
            </a:r>
            <a:r>
              <a:rPr lang="zh-CN" altLang="en-US" sz="2800" b="1" dirty="0"/>
              <a:t>国共产</a:t>
            </a:r>
            <a:r>
              <a:rPr lang="zh-CN" altLang="en-US" sz="2800" b="1" dirty="0" smtClean="0"/>
              <a:t>党诞</a:t>
            </a:r>
            <a:r>
              <a:rPr lang="zh-CN" altLang="en-US" sz="2800" b="1" dirty="0"/>
              <a:t>生</a:t>
            </a:r>
            <a:endParaRPr lang="zh-CN" altLang="en-US" sz="2800" b="1" dirty="0"/>
          </a:p>
        </p:txBody>
      </p:sp>
      <p:sp>
        <p:nvSpPr>
          <p:cNvPr id="14" name="圆角矩形 13"/>
          <p:cNvSpPr/>
          <p:nvPr/>
        </p:nvSpPr>
        <p:spPr>
          <a:xfrm>
            <a:off x="285720" y="4071942"/>
            <a:ext cx="2214578" cy="150019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428596" y="4143380"/>
            <a:ext cx="21431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历史条件：阶级、思想、组织、外部</a:t>
            </a:r>
            <a:endParaRPr lang="zh-CN" altLang="en-US" sz="2800" b="1" dirty="0"/>
          </a:p>
        </p:txBody>
      </p:sp>
      <p:sp>
        <p:nvSpPr>
          <p:cNvPr id="16" name="圆角矩形 15"/>
          <p:cNvSpPr/>
          <p:nvPr/>
        </p:nvSpPr>
        <p:spPr>
          <a:xfrm>
            <a:off x="3000364" y="3929066"/>
            <a:ext cx="2857520" cy="207170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3000364" y="4286256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中共一大</a:t>
            </a:r>
            <a:endParaRPr lang="zh-CN" altLang="en-US" sz="2800" b="1"/>
          </a:p>
        </p:txBody>
      </p:sp>
      <p:sp>
        <p:nvSpPr>
          <p:cNvPr id="18" name="TextBox 17"/>
          <p:cNvSpPr txBox="1"/>
          <p:nvPr/>
        </p:nvSpPr>
        <p:spPr>
          <a:xfrm>
            <a:off x="3000364" y="4857760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中共二大</a:t>
            </a:r>
            <a:endParaRPr lang="zh-CN" altLang="en-US" sz="2800" b="1"/>
          </a:p>
        </p:txBody>
      </p:sp>
      <p:sp>
        <p:nvSpPr>
          <p:cNvPr id="22" name="左大括号 21"/>
          <p:cNvSpPr/>
          <p:nvPr/>
        </p:nvSpPr>
        <p:spPr>
          <a:xfrm>
            <a:off x="4572000" y="4143380"/>
            <a:ext cx="142876" cy="1714512"/>
          </a:xfrm>
          <a:prstGeom prst="leftBrace">
            <a:avLst>
              <a:gd name="adj1" fmla="val 150000"/>
              <a:gd name="adj2" fmla="val 50000"/>
            </a:avLst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4714876" y="4286256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内容</a:t>
            </a:r>
            <a:endParaRPr lang="zh-CN" altLang="en-US" sz="2800" b="1"/>
          </a:p>
        </p:txBody>
      </p:sp>
      <p:sp>
        <p:nvSpPr>
          <p:cNvPr id="24" name="TextBox 23"/>
          <p:cNvSpPr txBox="1"/>
          <p:nvPr/>
        </p:nvSpPr>
        <p:spPr>
          <a:xfrm>
            <a:off x="4714876" y="4857760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意义</a:t>
            </a:r>
            <a:endParaRPr lang="zh-CN" altLang="en-US" sz="2800" b="1"/>
          </a:p>
        </p:txBody>
      </p:sp>
      <p:sp>
        <p:nvSpPr>
          <p:cNvPr id="25" name="圆角矩形 24"/>
          <p:cNvSpPr/>
          <p:nvPr/>
        </p:nvSpPr>
        <p:spPr>
          <a:xfrm>
            <a:off x="6143636" y="3929066"/>
            <a:ext cx="2857520" cy="207170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6286480" y="4286256"/>
            <a:ext cx="18573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全国工人运动</a:t>
            </a:r>
            <a:r>
              <a:rPr lang="zh-CN" altLang="en-US" sz="2800" b="1" dirty="0"/>
              <a:t>的</a:t>
            </a:r>
            <a:r>
              <a:rPr lang="zh-CN" altLang="en-US" sz="2800" b="1" dirty="0" smtClean="0"/>
              <a:t>高涨</a:t>
            </a:r>
            <a:endParaRPr lang="zh-CN" altLang="en-US" sz="2800" b="1" dirty="0"/>
          </a:p>
        </p:txBody>
      </p:sp>
      <p:sp>
        <p:nvSpPr>
          <p:cNvPr id="27" name="左大括号 26"/>
          <p:cNvSpPr/>
          <p:nvPr/>
        </p:nvSpPr>
        <p:spPr>
          <a:xfrm>
            <a:off x="7858116" y="4143380"/>
            <a:ext cx="142876" cy="1714512"/>
          </a:xfrm>
          <a:prstGeom prst="leftBrace">
            <a:avLst>
              <a:gd name="adj1" fmla="val 150000"/>
              <a:gd name="adj2" fmla="val 50000"/>
            </a:avLst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8028384" y="4221088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罢工</a:t>
            </a:r>
            <a:endParaRPr lang="zh-CN" altLang="en-US" sz="28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8028384" y="5229200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教训</a:t>
            </a:r>
            <a:endParaRPr lang="zh-CN" altLang="en-US" sz="2800" b="1" dirty="0"/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1357290" y="3071810"/>
            <a:ext cx="6143668" cy="714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rot="5400000" flipH="1" flipV="1">
            <a:off x="821504" y="3607596"/>
            <a:ext cx="1000132" cy="714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 rot="5400000" flipH="1" flipV="1">
            <a:off x="7072331" y="3500439"/>
            <a:ext cx="857255" cy="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>
            <a:stCxn id="16" idx="0"/>
          </p:cNvCxnSpPr>
          <p:nvPr/>
        </p:nvCxnSpPr>
        <p:spPr>
          <a:xfrm rot="16200000" flipV="1">
            <a:off x="3571869" y="3071811"/>
            <a:ext cx="1643073" cy="7143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57488" y="2357430"/>
            <a:ext cx="317266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7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谢 谢！</a:t>
            </a:r>
            <a:endParaRPr lang="zh-CN" altLang="en-US" sz="7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2435</Words>
  <Application>WPS 演示</Application>
  <PresentationFormat>全屏显示(4:3)</PresentationFormat>
  <Paragraphs>130</Paragraphs>
  <Slides>26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3" baseType="lpstr">
      <vt:lpstr>Arial</vt:lpstr>
      <vt:lpstr>宋体</vt:lpstr>
      <vt:lpstr>Wingdings</vt:lpstr>
      <vt:lpstr>Calibri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dreamsummit</dc:creator>
  <cp:lastModifiedBy>Administrator</cp:lastModifiedBy>
  <cp:revision>513</cp:revision>
  <dcterms:created xsi:type="dcterms:W3CDTF">2017-02-03T10:34:00Z</dcterms:created>
  <dcterms:modified xsi:type="dcterms:W3CDTF">2020-12-09T06:49:22Z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