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jpeg" ContentType="image/jpe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54"/>
  </p:handoutMasterIdLst>
  <p:sldIdLst>
    <p:sldId id="256" r:id="rId3"/>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7" Type="http://schemas.openxmlformats.org/officeDocument/2006/relationships/tableStyles" Target="tableStyles.xml"/><Relationship Id="rId56" Type="http://schemas.openxmlformats.org/officeDocument/2006/relationships/viewProps" Target="viewProps.xml"/><Relationship Id="rId55" Type="http://schemas.openxmlformats.org/officeDocument/2006/relationships/presProps" Target="presProps.xml"/><Relationship Id="rId54" Type="http://schemas.openxmlformats.org/officeDocument/2006/relationships/handoutMaster" Target="handoutMasters/handoutMaster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5.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1.xml"/><Relationship Id="rId17" Type="http://schemas.openxmlformats.org/officeDocument/2006/relationships/tags" Target="../tags/tag60.xml"/><Relationship Id="rId16" Type="http://schemas.openxmlformats.org/officeDocument/2006/relationships/tags" Target="../tags/tag59.xml"/><Relationship Id="rId15" Type="http://schemas.openxmlformats.org/officeDocument/2006/relationships/tags" Target="../tags/tag58.xml"/><Relationship Id="rId14" Type="http://schemas.openxmlformats.org/officeDocument/2006/relationships/tags" Target="../tags/tag57.xml"/><Relationship Id="rId13" Type="http://schemas.openxmlformats.org/officeDocument/2006/relationships/tags" Target="../tags/tag56.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63.xml"/><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4.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image" Target="../media/image4.GIF"/></Relationships>
</file>

<file path=ppt/slides/_rels/slide10.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4.png"/><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xml"/><Relationship Id="rId1"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png"/><Relationship Id="rId1" Type="http://schemas.openxmlformats.org/officeDocument/2006/relationships/image" Target="../media/image1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1.jpeg"/><Relationship Id="rId1" Type="http://schemas.openxmlformats.org/officeDocument/2006/relationships/image" Target="../media/image20.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7.xml"/><Relationship Id="rId3" Type="http://schemas.openxmlformats.org/officeDocument/2006/relationships/image" Target="../media/image25.png"/><Relationship Id="rId2" Type="http://schemas.openxmlformats.org/officeDocument/2006/relationships/oleObject" Target="../embeddings/oleObject1.bin"/><Relationship Id="rId1" Type="http://schemas.openxmlformats.org/officeDocument/2006/relationships/image" Target="../media/image24.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7.png"/><Relationship Id="rId1" Type="http://schemas.openxmlformats.org/officeDocument/2006/relationships/image" Target="../media/image26.png"/></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 Target="slide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GI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1.jpe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3.png"/><Relationship Id="rId1" Type="http://schemas.openxmlformats.org/officeDocument/2006/relationships/image" Target="../media/image32.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4.png"/></Relationships>
</file>

<file path=ppt/slides/_rels/slide40.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38.jpeg"/><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image" Target="../media/image35.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0.png"/><Relationship Id="rId1"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2.png"/><Relationship Id="rId1" Type="http://schemas.openxmlformats.org/officeDocument/2006/relationships/image" Target="../media/image4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4.jpeg"/><Relationship Id="rId1" Type="http://schemas.openxmlformats.org/officeDocument/2006/relationships/image" Target="../media/image43.jpe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5.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669925" y="198755"/>
            <a:ext cx="10852150" cy="1766570"/>
          </a:xfrm>
        </p:spPr>
        <p:txBody>
          <a:bodyPr/>
          <a:lstStyle/>
          <a:p>
            <a:r>
              <a:rPr lang="zh-CN" altLang="en-US" sz="4800" b="1">
                <a:solidFill>
                  <a:srgbClr val="FF0000"/>
                </a:solidFill>
                <a:effectLst/>
              </a:rPr>
              <a:t>第</a:t>
            </a:r>
            <a:r>
              <a:rPr lang="en-US" altLang="zh-CN" sz="4800" b="1">
                <a:solidFill>
                  <a:srgbClr val="FF0000"/>
                </a:solidFill>
                <a:effectLst/>
              </a:rPr>
              <a:t>17</a:t>
            </a:r>
            <a:r>
              <a:rPr lang="zh-CN" altLang="en-US" sz="4800" b="1">
                <a:solidFill>
                  <a:srgbClr val="FF0000"/>
                </a:solidFill>
                <a:effectLst/>
              </a:rPr>
              <a:t>课 </a:t>
            </a:r>
            <a:br>
              <a:rPr lang="zh-CN" altLang="en-US" sz="4800" b="1">
                <a:solidFill>
                  <a:srgbClr val="FF0000"/>
                </a:solidFill>
                <a:effectLst/>
              </a:rPr>
            </a:br>
            <a:r>
              <a:rPr lang="zh-CN" altLang="en-US" sz="4800" b="1">
                <a:solidFill>
                  <a:srgbClr val="FF0000"/>
                </a:solidFill>
                <a:effectLst/>
              </a:rPr>
              <a:t>国家出路的探索与列强侵略的加剧</a:t>
            </a:r>
            <a:endParaRPr lang="zh-CN" altLang="en-US" sz="4800" b="1">
              <a:solidFill>
                <a:srgbClr val="FF0000"/>
              </a:solidFill>
              <a:effectLst/>
            </a:endParaRPr>
          </a:p>
        </p:txBody>
      </p:sp>
      <p:sp>
        <p:nvSpPr>
          <p:cNvPr id="4" name="文本框 3"/>
          <p:cNvSpPr txBox="1"/>
          <p:nvPr/>
        </p:nvSpPr>
        <p:spPr>
          <a:xfrm>
            <a:off x="881380" y="2578100"/>
            <a:ext cx="10759440" cy="2847975"/>
          </a:xfrm>
          <a:prstGeom prst="rect">
            <a:avLst/>
          </a:prstGeom>
          <a:noFill/>
        </p:spPr>
        <p:txBody>
          <a:bodyPr wrap="square" rtlCol="0" anchor="t">
            <a:spAutoFit/>
          </a:bodyPr>
          <a:p>
            <a:pPr>
              <a:spcBef>
                <a:spcPct val="20000"/>
              </a:spcBef>
              <a:buSzTx/>
            </a:pPr>
            <a:r>
              <a:rPr lang="zh-CN" altLang="en-US" sz="3200" b="1" dirty="0">
                <a:solidFill>
                  <a:srgbClr val="FF0000"/>
                </a:solidFill>
                <a:latin typeface="Arial" panose="020B0604020202020204" pitchFamily="34" charset="0"/>
                <a:ea typeface="宋体" panose="02010600030101010101" pitchFamily="2" charset="-122"/>
                <a:sym typeface="+mn-ea"/>
              </a:rPr>
              <a:t>课程标准：</a:t>
            </a:r>
            <a:endParaRPr lang="zh-CN" altLang="en-US" sz="3200" b="1" dirty="0">
              <a:solidFill>
                <a:srgbClr val="FF0000"/>
              </a:solidFill>
              <a:latin typeface="Arial" panose="020B0604020202020204" pitchFamily="34" charset="0"/>
              <a:ea typeface="宋体" panose="02010600030101010101" pitchFamily="2" charset="-122"/>
              <a:sym typeface="+mn-ea"/>
            </a:endParaRPr>
          </a:p>
          <a:p>
            <a:pPr>
              <a:spcBef>
                <a:spcPct val="20000"/>
              </a:spcBef>
              <a:buSzTx/>
            </a:pPr>
            <a:r>
              <a:rPr lang="en-US" altLang="zh-CN" sz="3200" b="1" dirty="0">
                <a:solidFill>
                  <a:schemeClr val="tx1"/>
                </a:solidFill>
                <a:latin typeface="Arial" panose="020B0604020202020204" pitchFamily="34" charset="0"/>
                <a:ea typeface="宋体" panose="02010600030101010101" pitchFamily="2" charset="-122"/>
                <a:sym typeface="+mn-ea"/>
              </a:rPr>
              <a:t>1.</a:t>
            </a:r>
            <a:r>
              <a:rPr lang="zh-CN" altLang="en-US" sz="3200" b="1" dirty="0">
                <a:solidFill>
                  <a:schemeClr val="tx1"/>
                </a:solidFill>
                <a:latin typeface="Arial" panose="020B0604020202020204" pitchFamily="34" charset="0"/>
                <a:ea typeface="宋体" panose="02010600030101010101" pitchFamily="2" charset="-122"/>
                <a:sym typeface="+mn-ea"/>
              </a:rPr>
              <a:t>了解太平天国运动等史实，认识农民起义在民主革命时期的作用与局限性。</a:t>
            </a:r>
            <a:endParaRPr lang="zh-CN" altLang="en-US" sz="3200" b="1" dirty="0">
              <a:solidFill>
                <a:schemeClr val="tx1"/>
              </a:solidFill>
              <a:latin typeface="Arial" panose="020B0604020202020204" pitchFamily="34" charset="0"/>
              <a:ea typeface="宋体" panose="02010600030101010101" pitchFamily="2" charset="-122"/>
              <a:sym typeface="+mn-ea"/>
            </a:endParaRPr>
          </a:p>
          <a:p>
            <a:pPr>
              <a:spcBef>
                <a:spcPct val="20000"/>
              </a:spcBef>
              <a:buSzTx/>
            </a:pPr>
            <a:r>
              <a:rPr lang="en-US" altLang="zh-CN" sz="3200" b="1" dirty="0">
                <a:solidFill>
                  <a:schemeClr val="tx1"/>
                </a:solidFill>
                <a:latin typeface="Arial" panose="020B0604020202020204" pitchFamily="34" charset="0"/>
                <a:ea typeface="宋体" panose="02010600030101010101" pitchFamily="2" charset="-122"/>
                <a:sym typeface="+mn-ea"/>
              </a:rPr>
              <a:t>2.</a:t>
            </a:r>
            <a:r>
              <a:rPr lang="zh-CN" altLang="en-US" sz="3200" b="1" dirty="0">
                <a:solidFill>
                  <a:schemeClr val="tx1"/>
                </a:solidFill>
                <a:latin typeface="Arial" panose="020B0604020202020204" pitchFamily="34" charset="0"/>
                <a:ea typeface="宋体" panose="02010600030101010101" pitchFamily="2" charset="-122"/>
                <a:sym typeface="+mn-ea"/>
              </a:rPr>
              <a:t>知道洋务运动的相关事实及历史意义</a:t>
            </a:r>
            <a:endParaRPr lang="zh-CN" altLang="en-US" sz="3200" b="1" dirty="0">
              <a:solidFill>
                <a:schemeClr val="tx1"/>
              </a:solidFill>
              <a:latin typeface="Arial" panose="020B0604020202020204" pitchFamily="34" charset="0"/>
              <a:ea typeface="宋体" panose="02010600030101010101" pitchFamily="2" charset="-122"/>
              <a:sym typeface="+mn-ea"/>
            </a:endParaRPr>
          </a:p>
          <a:p>
            <a:pPr>
              <a:spcBef>
                <a:spcPct val="20000"/>
              </a:spcBef>
              <a:buSzTx/>
            </a:pPr>
            <a:r>
              <a:rPr lang="en-US" altLang="zh-CN" sz="32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3.</a:t>
            </a:r>
            <a:r>
              <a:rPr lang="zh-CN" altLang="en-US" sz="32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体会中华民族英勇不屈的斗争精神 </a:t>
            </a:r>
            <a:r>
              <a:rPr lang="en-US" altLang="zh-CN" sz="32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endParaRPr lang="en-US" altLang="zh-CN" sz="3200" b="1" dirty="0">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endParaRPr>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4473575" cy="647700"/>
          </a:xfrm>
        </p:spPr>
        <p:txBody>
          <a:bodyPr/>
          <a:p>
            <a:r>
              <a:rPr lang="zh-CN" altLang="en-US"/>
              <a:t>一、太平天国运动</a:t>
            </a:r>
            <a:endParaRPr lang="zh-CN" altLang="en-US"/>
          </a:p>
        </p:txBody>
      </p:sp>
      <p:pic>
        <p:nvPicPr>
          <p:cNvPr id="6" name="内容占位符 5"/>
          <p:cNvPicPr>
            <a:picLocks noChangeAspect="1"/>
          </p:cNvPicPr>
          <p:nvPr>
            <p:ph idx="1"/>
          </p:nvPr>
        </p:nvPicPr>
        <p:blipFill>
          <a:blip r:embed="rId1"/>
          <a:stretch>
            <a:fillRect/>
          </a:stretch>
        </p:blipFill>
        <p:spPr>
          <a:xfrm>
            <a:off x="426720" y="1716405"/>
            <a:ext cx="6268085" cy="4521200"/>
          </a:xfrm>
          <a:prstGeom prst="rect">
            <a:avLst/>
          </a:prstGeom>
        </p:spPr>
      </p:pic>
      <p:sp>
        <p:nvSpPr>
          <p:cNvPr id="7" name="文本框 6"/>
          <p:cNvSpPr txBox="1"/>
          <p:nvPr/>
        </p:nvSpPr>
        <p:spPr>
          <a:xfrm>
            <a:off x="6880860" y="2353310"/>
            <a:ext cx="5240020" cy="3599815"/>
          </a:xfrm>
          <a:prstGeom prst="rect">
            <a:avLst/>
          </a:prstGeom>
          <a:noFill/>
        </p:spPr>
        <p:txBody>
          <a:bodyPr wrap="square" rtlCol="0" anchor="t">
            <a:spAutoFit/>
          </a:bodyPr>
          <a:p>
            <a:r>
              <a:rPr lang="zh-CN" altLang="en-US" sz="2800"/>
              <a:t>《太平天国》，是中国民主主义革命的序幕，它提出政治、经济、民族、男女四大平等的口号，严重地动摇了清朝封建统治的基础。在这幅浮雕上，一群拿着大刀、梭镖、锄头，扛着土炮起义的汉族壮族人民的儿女，正从山坡冲下来，革命的旌旗在迎风飘扬。</a:t>
            </a:r>
            <a:r>
              <a:rPr lang="zh-CN" altLang="en-US" sz="3200"/>
              <a:t> </a:t>
            </a:r>
            <a:endParaRPr lang="zh-CN" altLang="en-US" sz="3200"/>
          </a:p>
        </p:txBody>
      </p:sp>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0663" name="矩形 70662"/>
          <p:cNvSpPr/>
          <p:nvPr/>
        </p:nvSpPr>
        <p:spPr>
          <a:xfrm>
            <a:off x="537845" y="153670"/>
            <a:ext cx="11115675" cy="2553335"/>
          </a:xfrm>
          <a:prstGeom prst="rect">
            <a:avLst/>
          </a:prstGeom>
          <a:noFill/>
          <a:ln w="9525">
            <a:noFill/>
          </a:ln>
        </p:spPr>
        <p:txBody>
          <a:bodyPr wrap="square">
            <a:spAutoFit/>
          </a:bodyPr>
          <a:p>
            <a:pPr algn="just"/>
            <a:r>
              <a:rPr lang="zh-CN" altLang="en-US" sz="2400" b="1" dirty="0">
                <a:latin typeface="黑体" panose="02010609060101010101" pitchFamily="2" charset="-122"/>
                <a:ea typeface="黑体" panose="02010609060101010101" pitchFamily="2" charset="-122"/>
              </a:rPr>
              <a:t>  </a:t>
            </a:r>
            <a:r>
              <a:rPr lang="zh-CN" altLang="en-US" sz="3200" b="1" dirty="0">
                <a:latin typeface="黑体" panose="02010609060101010101" pitchFamily="2" charset="-122"/>
                <a:ea typeface="黑体" panose="02010609060101010101" pitchFamily="2" charset="-122"/>
              </a:rPr>
              <a:t> 鸦片战争后鸦片大量进口，</a:t>
            </a:r>
            <a:r>
              <a:rPr lang="en-US" altLang="zh-CN" sz="3200" b="1">
                <a:latin typeface="黑体" panose="02010609060101010101" pitchFamily="2" charset="-122"/>
                <a:ea typeface="黑体" panose="02010609060101010101" pitchFamily="2" charset="-122"/>
              </a:rPr>
              <a:t>10</a:t>
            </a:r>
            <a:r>
              <a:rPr lang="zh-CN" altLang="en-US" sz="3200" b="1" dirty="0">
                <a:latin typeface="黑体" panose="02010609060101010101" pitchFamily="2" charset="-122"/>
                <a:ea typeface="黑体" panose="02010609060101010101" pitchFamily="2" charset="-122"/>
              </a:rPr>
              <a:t>年当中，每年从</a:t>
            </a:r>
            <a:r>
              <a:rPr lang="en-US" altLang="zh-CN" sz="3200" b="1">
                <a:latin typeface="黑体" panose="02010609060101010101" pitchFamily="2" charset="-122"/>
                <a:ea typeface="黑体" panose="02010609060101010101" pitchFamily="2" charset="-122"/>
              </a:rPr>
              <a:t>3</a:t>
            </a:r>
            <a:r>
              <a:rPr lang="zh-CN" altLang="en-US" sz="3200" b="1" dirty="0">
                <a:latin typeface="黑体" panose="02010609060101010101" pitchFamily="2" charset="-122"/>
                <a:ea typeface="黑体" panose="02010609060101010101" pitchFamily="2" charset="-122"/>
              </a:rPr>
              <a:t>万箱增至</a:t>
            </a:r>
            <a:r>
              <a:rPr lang="en-US" altLang="zh-CN" sz="3200" b="1">
                <a:latin typeface="黑体" panose="02010609060101010101" pitchFamily="2" charset="-122"/>
                <a:ea typeface="黑体" panose="02010609060101010101" pitchFamily="2" charset="-122"/>
              </a:rPr>
              <a:t>6</a:t>
            </a:r>
            <a:r>
              <a:rPr lang="zh-CN" altLang="en-US" sz="3200" b="1" dirty="0">
                <a:latin typeface="黑体" panose="02010609060101010101" pitchFamily="2" charset="-122"/>
                <a:ea typeface="黑体" panose="02010609060101010101" pitchFamily="2" charset="-122"/>
              </a:rPr>
              <a:t>、</a:t>
            </a:r>
            <a:r>
              <a:rPr lang="en-US" altLang="zh-CN" sz="3200" b="1">
                <a:latin typeface="黑体" panose="02010609060101010101" pitchFamily="2" charset="-122"/>
                <a:ea typeface="黑体" panose="02010609060101010101" pitchFamily="2" charset="-122"/>
              </a:rPr>
              <a:t>7</a:t>
            </a:r>
            <a:r>
              <a:rPr lang="zh-CN" altLang="en-US" sz="3200" b="1" dirty="0">
                <a:latin typeface="黑体" panose="02010609060101010101" pitchFamily="2" charset="-122"/>
                <a:ea typeface="黑体" panose="02010609060101010101" pitchFamily="2" charset="-122"/>
              </a:rPr>
              <a:t>万箱，造成白银大量外流，引发了</a:t>
            </a:r>
            <a:r>
              <a:rPr lang="zh-CN" altLang="en-US" sz="3200" b="1" dirty="0">
                <a:solidFill>
                  <a:schemeClr val="accent2"/>
                </a:solidFill>
                <a:latin typeface="黑体" panose="02010609060101010101" pitchFamily="2" charset="-122"/>
                <a:ea typeface="黑体" panose="02010609060101010101" pitchFamily="2" charset="-122"/>
              </a:rPr>
              <a:t>银贵钱贱</a:t>
            </a:r>
            <a:r>
              <a:rPr lang="zh-CN" altLang="en-US" sz="3200" b="1" dirty="0">
                <a:latin typeface="黑体" panose="02010609060101010101" pitchFamily="2" charset="-122"/>
                <a:ea typeface="黑体" panose="02010609060101010101" pitchFamily="2" charset="-122"/>
              </a:rPr>
              <a:t>现象并日益严重。</a:t>
            </a:r>
            <a:endParaRPr lang="zh-CN" altLang="en-US" sz="3200" b="1" dirty="0">
              <a:latin typeface="黑体" panose="02010609060101010101" pitchFamily="2" charset="-122"/>
              <a:ea typeface="黑体" panose="02010609060101010101" pitchFamily="2" charset="-122"/>
            </a:endParaRPr>
          </a:p>
          <a:p>
            <a:pPr algn="just"/>
            <a:r>
              <a:rPr lang="zh-CN" altLang="en-US" sz="3200" b="1" dirty="0">
                <a:latin typeface="黑体" panose="02010609060101010101" pitchFamily="2" charset="-122"/>
                <a:ea typeface="黑体" panose="02010609060101010101" pitchFamily="2" charset="-122"/>
              </a:rPr>
              <a:t>   鸦片战争后，洋布、洋棉排挤了土布、棉布：“民间之买洋布、洋棉者十室而九。由是江、浙之棉布不复畅销，商人多不贩运，而闽产之土布、土棉，遂亦因之壅滞不能出口。</a:t>
            </a:r>
            <a:endParaRPr lang="zh-CN" altLang="en-US" sz="3200" b="1" dirty="0">
              <a:latin typeface="黑体" panose="02010609060101010101" pitchFamily="2" charset="-122"/>
              <a:ea typeface="黑体" panose="02010609060101010101" pitchFamily="2" charset="-122"/>
            </a:endParaRPr>
          </a:p>
        </p:txBody>
      </p:sp>
      <p:sp>
        <p:nvSpPr>
          <p:cNvPr id="70668" name="矩形 70667"/>
          <p:cNvSpPr/>
          <p:nvPr/>
        </p:nvSpPr>
        <p:spPr>
          <a:xfrm>
            <a:off x="674370" y="3488690"/>
            <a:ext cx="11176000" cy="2553335"/>
          </a:xfrm>
          <a:prstGeom prst="rect">
            <a:avLst/>
          </a:prstGeom>
          <a:noFill/>
          <a:ln w="9525">
            <a:noFill/>
          </a:ln>
        </p:spPr>
        <p:txBody>
          <a:bodyPr wrap="square">
            <a:spAutoFit/>
          </a:bodyPr>
          <a:p>
            <a:r>
              <a:rPr lang="zh-CN" altLang="en-US" sz="2400" b="1" dirty="0">
                <a:latin typeface="黑体" panose="02010609060101010101" pitchFamily="2" charset="-122"/>
                <a:ea typeface="黑体" panose="02010609060101010101" pitchFamily="2" charset="-122"/>
              </a:rPr>
              <a:t>    </a:t>
            </a:r>
            <a:r>
              <a:rPr lang="zh-CN" altLang="en-US" sz="3200" b="1" dirty="0">
                <a:latin typeface="黑体" panose="02010609060101010101" pitchFamily="2" charset="-122"/>
                <a:ea typeface="黑体" panose="02010609060101010101" pitchFamily="2" charset="-122"/>
              </a:rPr>
              <a:t>清政府为了支付战争赔款和军费开支，极力搜刮，加捐加税。官府常抓人毒打交不起税的人。        </a:t>
            </a:r>
            <a:endParaRPr lang="zh-CN" altLang="en-US" sz="3200" b="1" dirty="0">
              <a:latin typeface="黑体" panose="02010609060101010101" pitchFamily="2" charset="-122"/>
              <a:ea typeface="黑体" panose="02010609060101010101" pitchFamily="2" charset="-122"/>
            </a:endParaRPr>
          </a:p>
          <a:p>
            <a:r>
              <a:rPr lang="zh-CN" altLang="en-US" sz="3200" b="1">
                <a:latin typeface="黑体" panose="02010609060101010101" pitchFamily="2" charset="-122"/>
                <a:ea typeface="黑体" panose="02010609060101010101" pitchFamily="2" charset="-122"/>
              </a:rPr>
              <a:t> </a:t>
            </a:r>
            <a:r>
              <a:rPr lang="zh-CN" altLang="en-US" sz="3200" b="1" dirty="0">
                <a:latin typeface="黑体" panose="02010609060101010101" pitchFamily="2" charset="-122"/>
                <a:ea typeface="黑体" panose="02010609060101010101" pitchFamily="2" charset="-122"/>
              </a:rPr>
              <a:t> “昔日卖米三斗，输一亩之课有余，今日卖米六斗，输一亩之课而不足。 </a:t>
            </a:r>
            <a:r>
              <a:rPr lang="zh-CN" altLang="en-US" sz="2400" b="1" dirty="0">
                <a:latin typeface="Arial" panose="020B0604020202020204" pitchFamily="34" charset="0"/>
              </a:rPr>
              <a:t>”</a:t>
            </a:r>
            <a:r>
              <a:rPr lang="zh-CN" altLang="en-US" sz="3200" b="1" dirty="0">
                <a:latin typeface="黑体" panose="02010609060101010101" pitchFamily="2" charset="-122"/>
                <a:ea typeface="黑体" panose="02010609060101010101" pitchFamily="2" charset="-122"/>
              </a:rPr>
              <a:t> </a:t>
            </a:r>
            <a:endParaRPr lang="zh-CN" altLang="en-US" sz="3200" b="1" dirty="0">
              <a:latin typeface="黑体" panose="02010609060101010101" pitchFamily="2" charset="-122"/>
              <a:ea typeface="黑体" panose="02010609060101010101" pitchFamily="2" charset="-122"/>
            </a:endParaRPr>
          </a:p>
          <a:p>
            <a:r>
              <a:rPr lang="en-US" altLang="zh-CN" sz="3200" b="1">
                <a:latin typeface="黑体" panose="02010609060101010101" pitchFamily="2" charset="-122"/>
                <a:ea typeface="黑体" panose="02010609060101010101" pitchFamily="2" charset="-122"/>
              </a:rPr>
              <a:t> 1843</a:t>
            </a:r>
            <a:r>
              <a:rPr lang="en-US" altLang="zh-CN" sz="3200" b="1">
                <a:latin typeface="Arial" panose="020B0604020202020204" pitchFamily="34" charset="0"/>
                <a:ea typeface="黑体" panose="02010609060101010101" pitchFamily="2" charset="-122"/>
              </a:rPr>
              <a:t>—</a:t>
            </a:r>
            <a:r>
              <a:rPr lang="en-US" altLang="zh-CN" sz="3200" b="1">
                <a:latin typeface="黑体" panose="02010609060101010101" pitchFamily="2" charset="-122"/>
                <a:ea typeface="黑体" panose="02010609060101010101" pitchFamily="2" charset="-122"/>
              </a:rPr>
              <a:t>1850</a:t>
            </a:r>
            <a:r>
              <a:rPr lang="zh-CN" altLang="en-US" sz="3200" b="1" dirty="0">
                <a:latin typeface="黑体" panose="02010609060101010101" pitchFamily="2" charset="-122"/>
                <a:ea typeface="黑体" panose="02010609060101010101" pitchFamily="2" charset="-122"/>
              </a:rPr>
              <a:t>年规模较大的群众暴动有</a:t>
            </a:r>
            <a:r>
              <a:rPr lang="en-US" altLang="zh-CN" sz="3200" b="1">
                <a:latin typeface="黑体" panose="02010609060101010101" pitchFamily="2" charset="-122"/>
                <a:ea typeface="黑体" panose="02010609060101010101" pitchFamily="2" charset="-122"/>
              </a:rPr>
              <a:t>70</a:t>
            </a:r>
            <a:r>
              <a:rPr lang="zh-CN" altLang="en-US" sz="3200" b="1" dirty="0">
                <a:latin typeface="黑体" panose="02010609060101010101" pitchFamily="2" charset="-122"/>
                <a:ea typeface="黑体" panose="02010609060101010101" pitchFamily="2" charset="-122"/>
              </a:rPr>
              <a:t>余起，遍及十几个省。</a:t>
            </a:r>
            <a:endParaRPr lang="zh-CN" altLang="en-US" sz="3200" b="1" dirty="0">
              <a:latin typeface="黑体" panose="02010609060101010101" pitchFamily="2" charset="-122"/>
              <a:ea typeface="黑体" panose="02010609060101010101" pitchFamily="2" charset="-122"/>
            </a:endParaRPr>
          </a:p>
        </p:txBody>
      </p:sp>
      <p:sp>
        <p:nvSpPr>
          <p:cNvPr id="3" name="文本框 2"/>
          <p:cNvSpPr txBox="1"/>
          <p:nvPr/>
        </p:nvSpPr>
        <p:spPr>
          <a:xfrm>
            <a:off x="1368425" y="2779395"/>
            <a:ext cx="8653780" cy="583565"/>
          </a:xfrm>
          <a:prstGeom prst="rect">
            <a:avLst/>
          </a:prstGeom>
          <a:noFill/>
        </p:spPr>
        <p:txBody>
          <a:bodyPr wrap="none" rtlCol="0" anchor="t">
            <a:spAutoFit/>
          </a:bodyPr>
          <a:p>
            <a:pPr>
              <a:spcBef>
                <a:spcPct val="50000"/>
              </a:spcBef>
            </a:pPr>
            <a:r>
              <a:rPr lang="en-US" altLang="zh-CN" sz="3200" b="1" dirty="0">
                <a:solidFill>
                  <a:srgbClr val="FF0000"/>
                </a:solidFill>
                <a:effectLst/>
                <a:latin typeface="Times New Roman" panose="02020603050405020304" charset="0"/>
                <a:ea typeface="黑体" panose="02010609060101010101" pitchFamily="2" charset="-122"/>
                <a:sym typeface="+mn-ea"/>
              </a:rPr>
              <a:t>1.</a:t>
            </a:r>
            <a:r>
              <a:rPr lang="zh-CN" altLang="en-US" sz="3200" b="1" dirty="0">
                <a:solidFill>
                  <a:srgbClr val="FF0000"/>
                </a:solidFill>
                <a:effectLst/>
                <a:latin typeface="Times New Roman" panose="02020603050405020304" charset="0"/>
                <a:ea typeface="黑体" panose="02010609060101010101" pitchFamily="2" charset="-122"/>
                <a:sym typeface="+mn-ea"/>
              </a:rPr>
              <a:t>外因：外国资本主义的侵略，民族矛盾激化；</a:t>
            </a:r>
            <a:endParaRPr lang="en-US" altLang="zh-CN" sz="3200" b="1" dirty="0">
              <a:solidFill>
                <a:srgbClr val="FF0000"/>
              </a:solidFill>
              <a:effectLst/>
              <a:latin typeface="Times New Roman" panose="02020603050405020304" charset="0"/>
              <a:ea typeface="黑体" panose="02010609060101010101" pitchFamily="2" charset="-122"/>
              <a:sym typeface="+mn-ea"/>
            </a:endParaRPr>
          </a:p>
        </p:txBody>
      </p:sp>
      <p:sp>
        <p:nvSpPr>
          <p:cNvPr id="166934" name="文本框 166933"/>
          <p:cNvSpPr txBox="1"/>
          <p:nvPr/>
        </p:nvSpPr>
        <p:spPr>
          <a:xfrm>
            <a:off x="1368425" y="6042025"/>
            <a:ext cx="10160000" cy="583565"/>
          </a:xfrm>
          <a:prstGeom prst="rect">
            <a:avLst/>
          </a:prstGeom>
          <a:solidFill>
            <a:srgbClr val="FFFF00"/>
          </a:solidFill>
          <a:ln w="9525">
            <a:noFill/>
          </a:ln>
        </p:spPr>
        <p:txBody>
          <a:bodyPr wrap="square">
            <a:spAutoFit/>
          </a:bodyPr>
          <a:p>
            <a:pPr>
              <a:spcBef>
                <a:spcPct val="50000"/>
              </a:spcBef>
            </a:pPr>
            <a:r>
              <a:rPr lang="en-US" altLang="zh-CN" sz="3200" b="1" noProof="1" dirty="0">
                <a:solidFill>
                  <a:srgbClr val="FF0000"/>
                </a:solidFill>
                <a:effectLst/>
                <a:latin typeface="Times New Roman" panose="02020603050405020304" charset="0"/>
                <a:ea typeface="黑体" panose="02010609060101010101" pitchFamily="2" charset="-122"/>
                <a:cs typeface="+mn-cs"/>
              </a:rPr>
              <a:t>2.</a:t>
            </a:r>
            <a:r>
              <a:rPr lang="zh-CN" altLang="en-US" sz="3200" b="1" noProof="1" dirty="0">
                <a:solidFill>
                  <a:srgbClr val="FF0000"/>
                </a:solidFill>
                <a:effectLst/>
                <a:latin typeface="Times New Roman" panose="02020603050405020304" charset="0"/>
                <a:ea typeface="黑体" panose="02010609060101010101" pitchFamily="2" charset="-122"/>
                <a:cs typeface="+mn-cs"/>
              </a:rPr>
              <a:t>内因</a:t>
            </a:r>
            <a:r>
              <a:rPr lang="en-US" altLang="zh-CN" sz="3200" b="1" noProof="1" dirty="0">
                <a:solidFill>
                  <a:srgbClr val="FF0000"/>
                </a:solidFill>
                <a:effectLst/>
                <a:latin typeface="Times New Roman" panose="02020603050405020304" charset="0"/>
                <a:ea typeface="黑体" panose="02010609060101010101" pitchFamily="2" charset="-122"/>
                <a:cs typeface="+mn-cs"/>
              </a:rPr>
              <a:t>:</a:t>
            </a:r>
            <a:r>
              <a:rPr lang="zh-CN" altLang="en-US" sz="3200" b="1" noProof="1" dirty="0">
                <a:solidFill>
                  <a:srgbClr val="FF0000"/>
                </a:solidFill>
                <a:effectLst/>
                <a:latin typeface="Times New Roman" panose="02020603050405020304" charset="0"/>
                <a:ea typeface="黑体" panose="02010609060101010101" pitchFamily="2" charset="-122"/>
                <a:cs typeface="+mn-cs"/>
              </a:rPr>
              <a:t>清政府腐败统治，阶级矛盾激化（</a:t>
            </a:r>
            <a:r>
              <a:rPr lang="zh-CN" altLang="en-US" sz="3200" b="1" dirty="0">
                <a:solidFill>
                  <a:srgbClr val="FF3300"/>
                </a:solidFill>
                <a:effectLst>
                  <a:outerShdw blurRad="38100" dist="38100" dir="2700000">
                    <a:srgbClr val="000000"/>
                  </a:outerShdw>
                </a:effectLst>
                <a:latin typeface="Times New Roman" panose="02020603050405020304" charset="0"/>
                <a:ea typeface="楷体_GB2312" pitchFamily="49" charset="-122"/>
                <a:sym typeface="+mn-ea"/>
              </a:rPr>
              <a:t>根本原因）</a:t>
            </a:r>
            <a:endParaRPr lang="zh-CN" altLang="en-US" sz="3200" b="1" noProof="1" dirty="0">
              <a:solidFill>
                <a:srgbClr val="FF0000"/>
              </a:solidFill>
              <a:effectLst/>
              <a:latin typeface="Times New Roman" panose="02020603050405020304" charset="0"/>
              <a:ea typeface="黑体" panose="0201060906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166934"/>
                                        </p:tgtEl>
                                        <p:attrNameLst>
                                          <p:attrName>style.visibility</p:attrName>
                                        </p:attrNameLst>
                                      </p:cBhvr>
                                      <p:to>
                                        <p:strVal val="visible"/>
                                      </p:to>
                                    </p:set>
                                    <p:animScale>
                                      <p:cBhvr>
                                        <p:cTn id="7" dur="1000" decel="50000" fill="hold">
                                          <p:stCondLst>
                                            <p:cond delay="0"/>
                                          </p:stCondLst>
                                        </p:cTn>
                                        <p:tgtEl>
                                          <p:spTgt spid="1669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8" dur="1000" decel="50000" fill="hold">
                                          <p:stCondLst>
                                            <p:cond delay="0"/>
                                          </p:stCondLst>
                                        </p:cTn>
                                        <p:tgtEl>
                                          <p:spTgt spid="166934"/>
                                        </p:tgtEl>
                                        <p:attrNameLst>
                                          <p:attrName>ppt_x</p:attrName>
                                          <p:attrName>ppt_y</p:attrName>
                                        </p:attrNameLst>
                                      </p:cBhvr>
                                    </p:animMotion>
                                    <p:animEffect transition="in" filter="fade">
                                      <p:cBhvr>
                                        <p:cTn id="9" dur="1000"/>
                                        <p:tgtEl>
                                          <p:spTgt spid="1669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3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2722" name="矩形 72721"/>
          <p:cNvSpPr/>
          <p:nvPr/>
        </p:nvSpPr>
        <p:spPr>
          <a:xfrm>
            <a:off x="598805" y="369570"/>
            <a:ext cx="11115675" cy="1076325"/>
          </a:xfrm>
          <a:prstGeom prst="rect">
            <a:avLst/>
          </a:prstGeom>
          <a:noFill/>
          <a:ln w="9525">
            <a:noFill/>
          </a:ln>
        </p:spPr>
        <p:txBody>
          <a:bodyPr wrap="square">
            <a:spAutoFit/>
          </a:bodyPr>
          <a:p>
            <a:pPr algn="just"/>
            <a:r>
              <a:rPr lang="en-US" altLang="zh-CN" sz="2400" b="1">
                <a:latin typeface="黑体" panose="02010609060101010101" pitchFamily="2" charset="-122"/>
                <a:ea typeface="黑体" panose="02010609060101010101" pitchFamily="2" charset="-122"/>
              </a:rPr>
              <a:t>    </a:t>
            </a:r>
            <a:r>
              <a:rPr lang="en-US" altLang="zh-CN" sz="3200" b="1">
                <a:latin typeface="黑体" panose="02010609060101010101" pitchFamily="2" charset="-122"/>
                <a:ea typeface="黑体" panose="02010609060101010101" pitchFamily="2" charset="-122"/>
              </a:rPr>
              <a:t>1846</a:t>
            </a:r>
            <a:r>
              <a:rPr lang="zh-CN" altLang="en-US" sz="3200" b="1" dirty="0">
                <a:latin typeface="黑体" panose="02010609060101010101" pitchFamily="2" charset="-122"/>
                <a:ea typeface="黑体" panose="02010609060101010101" pitchFamily="2" charset="-122"/>
              </a:rPr>
              <a:t>年</a:t>
            </a:r>
            <a:r>
              <a:rPr lang="en-US" altLang="zh-CN" sz="3200" b="1">
                <a:latin typeface="Arial" panose="020B0604020202020204" pitchFamily="34" charset="0"/>
                <a:ea typeface="黑体" panose="02010609060101010101" pitchFamily="2" charset="-122"/>
              </a:rPr>
              <a:t>——</a:t>
            </a:r>
            <a:r>
              <a:rPr lang="en-US" altLang="zh-CN" sz="3200" b="1">
                <a:latin typeface="黑体" panose="02010609060101010101" pitchFamily="2" charset="-122"/>
                <a:ea typeface="黑体" panose="02010609060101010101" pitchFamily="2" charset="-122"/>
              </a:rPr>
              <a:t>1850</a:t>
            </a:r>
            <a:r>
              <a:rPr lang="zh-CN" altLang="en-US" sz="3200" b="1" dirty="0">
                <a:latin typeface="黑体" panose="02010609060101010101" pitchFamily="2" charset="-122"/>
                <a:ea typeface="黑体" panose="02010609060101010101" pitchFamily="2" charset="-122"/>
              </a:rPr>
              <a:t>年</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两广地区水、旱、虫灾不断，广大劳动人民陷于饥饿和死亡的困境。</a:t>
            </a:r>
            <a:endParaRPr lang="zh-CN" altLang="en-US" sz="3200" b="1" dirty="0">
              <a:latin typeface="黑体" panose="02010609060101010101" pitchFamily="2" charset="-122"/>
              <a:ea typeface="黑体" panose="02010609060101010101" pitchFamily="2" charset="-122"/>
            </a:endParaRPr>
          </a:p>
        </p:txBody>
      </p:sp>
      <p:sp>
        <p:nvSpPr>
          <p:cNvPr id="72726" name="矩形 72725"/>
          <p:cNvSpPr/>
          <p:nvPr/>
        </p:nvSpPr>
        <p:spPr>
          <a:xfrm>
            <a:off x="598805" y="2497455"/>
            <a:ext cx="11361420" cy="3044190"/>
          </a:xfrm>
          <a:prstGeom prst="rect">
            <a:avLst/>
          </a:prstGeom>
          <a:noFill/>
          <a:ln w="9525">
            <a:noFill/>
          </a:ln>
        </p:spPr>
        <p:txBody>
          <a:bodyPr wrap="square">
            <a:spAutoFit/>
          </a:bodyPr>
          <a:p>
            <a:pPr>
              <a:lnSpc>
                <a:spcPct val="120000"/>
              </a:lnSpc>
            </a:pPr>
            <a:r>
              <a:rPr lang="zh-CN" altLang="en-US" sz="2400" b="1" dirty="0">
                <a:latin typeface="黑体" panose="02010609060101010101" pitchFamily="2" charset="-122"/>
                <a:ea typeface="黑体" panose="02010609060101010101" pitchFamily="2" charset="-122"/>
              </a:rPr>
              <a:t>   </a:t>
            </a:r>
            <a:r>
              <a:rPr lang="zh-CN" altLang="en-US" sz="3200" b="1" dirty="0">
                <a:latin typeface="黑体" panose="02010609060101010101" pitchFamily="2" charset="-122"/>
                <a:ea typeface="黑体" panose="02010609060101010101" pitchFamily="2" charset="-122"/>
              </a:rPr>
              <a:t>洪秀全是广东花县人，几次参加科举，都名落孙山，屡试不第后，受宣传基督教的小册子</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劝世良言</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的影响，于</a:t>
            </a:r>
            <a:r>
              <a:rPr lang="en-US" altLang="zh-CN" sz="3200" b="1">
                <a:latin typeface="黑体" panose="02010609060101010101" pitchFamily="2" charset="-122"/>
                <a:ea typeface="黑体" panose="02010609060101010101" pitchFamily="2" charset="-122"/>
              </a:rPr>
              <a:t>1843</a:t>
            </a:r>
            <a:r>
              <a:rPr lang="zh-CN" altLang="en-US" sz="3200" b="1" dirty="0">
                <a:latin typeface="黑体" panose="02010609060101010101" pitchFamily="2" charset="-122"/>
                <a:ea typeface="黑体" panose="02010609060101010101" pitchFamily="2" charset="-122"/>
              </a:rPr>
              <a:t>年创立了拜上帝教。为了宣传拜上帝教，洪秀全把西方基督教教义、中国儒家大同思想和农民的平均主义思想结合起来，写出</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原道救世歌</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原道醒世训</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原道觉世训</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等文章。 </a:t>
            </a:r>
            <a:endParaRPr lang="zh-CN" altLang="en-US" sz="3200" b="1" dirty="0">
              <a:latin typeface="黑体" panose="02010609060101010101" pitchFamily="2" charset="-122"/>
              <a:ea typeface="黑体" panose="02010609060101010101" pitchFamily="2" charset="-122"/>
            </a:endParaRPr>
          </a:p>
        </p:txBody>
      </p:sp>
      <p:sp>
        <p:nvSpPr>
          <p:cNvPr id="166935" name="文本框 166934"/>
          <p:cNvSpPr txBox="1"/>
          <p:nvPr/>
        </p:nvSpPr>
        <p:spPr>
          <a:xfrm>
            <a:off x="1923415" y="1567498"/>
            <a:ext cx="6324600" cy="583565"/>
          </a:xfrm>
          <a:prstGeom prst="rect">
            <a:avLst/>
          </a:prstGeom>
          <a:solidFill>
            <a:srgbClr val="FFFF00"/>
          </a:solidFill>
          <a:ln w="9525">
            <a:noFill/>
          </a:ln>
        </p:spPr>
        <p:txBody>
          <a:bodyPr>
            <a:spAutoFit/>
          </a:bodyPr>
          <a:p>
            <a:pPr>
              <a:spcBef>
                <a:spcPct val="50000"/>
              </a:spcBef>
            </a:pPr>
            <a:r>
              <a:rPr lang="en-US" altLang="zh-CN" sz="3200" b="1" noProof="1" dirty="0">
                <a:solidFill>
                  <a:srgbClr val="FF0000"/>
                </a:solidFill>
                <a:effectLst/>
                <a:latin typeface="Times New Roman" panose="02020603050405020304" charset="0"/>
                <a:ea typeface="黑体" panose="02010609060101010101" pitchFamily="2" charset="-122"/>
                <a:cs typeface="+mn-cs"/>
              </a:rPr>
              <a:t>3.</a:t>
            </a:r>
            <a:r>
              <a:rPr lang="zh-CN" altLang="en-US" sz="3200" b="1" noProof="1" dirty="0">
                <a:solidFill>
                  <a:srgbClr val="FF0000"/>
                </a:solidFill>
                <a:effectLst/>
                <a:latin typeface="Times New Roman" panose="02020603050405020304" charset="0"/>
                <a:ea typeface="黑体" panose="02010609060101010101" pitchFamily="2" charset="-122"/>
                <a:cs typeface="+mn-cs"/>
              </a:rPr>
              <a:t>直接原因：连年不断的自然灾害；</a:t>
            </a:r>
            <a:endParaRPr lang="zh-CN" altLang="en-US" sz="3200" b="1" noProof="1" dirty="0">
              <a:solidFill>
                <a:srgbClr val="FF0000"/>
              </a:solidFill>
              <a:effectLst/>
              <a:latin typeface="Times New Roman" panose="02020603050405020304" charset="0"/>
              <a:ea typeface="黑体" panose="02010609060101010101" pitchFamily="2" charset="-122"/>
              <a:cs typeface="+mn-cs"/>
            </a:endParaRPr>
          </a:p>
        </p:txBody>
      </p:sp>
      <p:sp>
        <p:nvSpPr>
          <p:cNvPr id="3" name="文本框 2"/>
          <p:cNvSpPr txBox="1"/>
          <p:nvPr/>
        </p:nvSpPr>
        <p:spPr>
          <a:xfrm>
            <a:off x="1923415" y="5951855"/>
            <a:ext cx="3380105" cy="583565"/>
          </a:xfrm>
          <a:prstGeom prst="rect">
            <a:avLst/>
          </a:prstGeom>
          <a:noFill/>
        </p:spPr>
        <p:txBody>
          <a:bodyPr wrap="none" rtlCol="0" anchor="t">
            <a:spAutoFit/>
          </a:bodyPr>
          <a:p>
            <a:r>
              <a:rPr lang="en-US" altLang="zh-CN" sz="3200" b="1" dirty="0">
                <a:solidFill>
                  <a:srgbClr val="FF0000"/>
                </a:solidFill>
                <a:latin typeface="Arial" panose="020B0604020202020204" pitchFamily="34" charset="0"/>
                <a:ea typeface="隶书" panose="02010509060101010101" pitchFamily="49" charset="-122"/>
                <a:sym typeface="+mn-ea"/>
              </a:rPr>
              <a:t>4.</a:t>
            </a:r>
            <a:r>
              <a:rPr lang="zh-CN" altLang="en-US" sz="3200" b="1" dirty="0">
                <a:solidFill>
                  <a:srgbClr val="FF0000"/>
                </a:solidFill>
                <a:latin typeface="Arial" panose="020B0604020202020204" pitchFamily="34" charset="0"/>
                <a:ea typeface="隶书" panose="02010509060101010101" pitchFamily="49" charset="-122"/>
                <a:sym typeface="+mn-ea"/>
              </a:rPr>
              <a:t>西方基督教影响</a:t>
            </a:r>
            <a:endParaRPr lang="zh-CN" altLang="en-US" sz="3200" b="1" dirty="0">
              <a:solidFill>
                <a:srgbClr val="FF0000"/>
              </a:solidFill>
              <a:latin typeface="Arial" panose="020B0604020202020204" pitchFamily="34" charset="0"/>
              <a:ea typeface="隶书" panose="02010509060101010101"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166935"/>
                                        </p:tgtEl>
                                        <p:attrNameLst>
                                          <p:attrName>style.visibility</p:attrName>
                                        </p:attrNameLst>
                                      </p:cBhvr>
                                      <p:to>
                                        <p:strVal val="visible"/>
                                      </p:to>
                                    </p:set>
                                    <p:animScale>
                                      <p:cBhvr>
                                        <p:cTn id="7" dur="1000" decel="50000" fill="hold">
                                          <p:stCondLst>
                                            <p:cond delay="0"/>
                                          </p:stCondLst>
                                        </p:cTn>
                                        <p:tgtEl>
                                          <p:spTgt spid="1669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8" dur="1000" decel="50000" fill="hold">
                                          <p:stCondLst>
                                            <p:cond delay="0"/>
                                          </p:stCondLst>
                                        </p:cTn>
                                        <p:tgtEl>
                                          <p:spTgt spid="166935"/>
                                        </p:tgtEl>
                                        <p:attrNameLst>
                                          <p:attrName>ppt_x</p:attrName>
                                          <p:attrName>ppt_y</p:attrName>
                                        </p:attrNameLst>
                                      </p:cBhvr>
                                    </p:animMotion>
                                    <p:animEffect transition="in" filter="fade">
                                      <p:cBhvr>
                                        <p:cTn id="9" dur="1000"/>
                                        <p:tgtEl>
                                          <p:spTgt spid="1669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35"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9" name="Rectangle 5"/>
          <p:cNvSpPr/>
          <p:nvPr/>
        </p:nvSpPr>
        <p:spPr>
          <a:xfrm>
            <a:off x="790575" y="2545398"/>
            <a:ext cx="4752975" cy="521970"/>
          </a:xfrm>
          <a:prstGeom prst="rect">
            <a:avLst/>
          </a:prstGeom>
          <a:noFill/>
          <a:ln w="9525">
            <a:noFill/>
          </a:ln>
        </p:spPr>
        <p:txBody>
          <a:bodyPr>
            <a:spAutoFit/>
          </a:bodyPr>
          <a:p>
            <a:r>
              <a:rPr lang="zh-CN" altLang="en-US" sz="2800" b="1" dirty="0">
                <a:latin typeface="Arial" panose="020B0604020202020204" pitchFamily="34" charset="0"/>
                <a:ea typeface="黑体" panose="02010609060101010101" pitchFamily="2" charset="-122"/>
              </a:rPr>
              <a:t>（</a:t>
            </a:r>
            <a:r>
              <a:rPr lang="en-US" altLang="zh-CN" sz="2800" b="1">
                <a:latin typeface="Arial" panose="020B0604020202020204" pitchFamily="34" charset="0"/>
                <a:ea typeface="黑体" panose="02010609060101010101" pitchFamily="2" charset="-122"/>
              </a:rPr>
              <a:t>2</a:t>
            </a:r>
            <a:r>
              <a:rPr lang="zh-CN" altLang="en-US" sz="2800" b="1" dirty="0">
                <a:latin typeface="Arial" panose="020B0604020202020204" pitchFamily="34" charset="0"/>
                <a:ea typeface="黑体" panose="02010609060101010101" pitchFamily="2" charset="-122"/>
              </a:rPr>
              <a:t>）外国资本主义的侵略</a:t>
            </a:r>
            <a:endParaRPr lang="zh-CN" altLang="en-US" sz="2800" b="1" dirty="0">
              <a:latin typeface="Arial" panose="020B0604020202020204" pitchFamily="34" charset="0"/>
              <a:ea typeface="黑体" panose="02010609060101010101" pitchFamily="2" charset="-122"/>
            </a:endParaRPr>
          </a:p>
        </p:txBody>
      </p:sp>
      <p:sp>
        <p:nvSpPr>
          <p:cNvPr id="6150" name="Text Box 6"/>
          <p:cNvSpPr txBox="1"/>
          <p:nvPr/>
        </p:nvSpPr>
        <p:spPr>
          <a:xfrm>
            <a:off x="790575" y="681355"/>
            <a:ext cx="5486400" cy="953135"/>
          </a:xfrm>
          <a:prstGeom prst="rect">
            <a:avLst/>
          </a:prstGeom>
          <a:noFill/>
          <a:ln w="9525">
            <a:noFill/>
          </a:ln>
        </p:spPr>
        <p:txBody>
          <a:bodyPr>
            <a:spAutoFit/>
          </a:bodyPr>
          <a:p>
            <a:r>
              <a:rPr lang="zh-CN" altLang="en-US" sz="2800" b="1" dirty="0">
                <a:latin typeface="Arial" panose="020B0604020202020204" pitchFamily="34" charset="0"/>
                <a:ea typeface="黑体" panose="02010609060101010101" pitchFamily="2" charset="-122"/>
              </a:rPr>
              <a:t>（</a:t>
            </a:r>
            <a:r>
              <a:rPr lang="en-US" altLang="zh-CN" sz="2800" b="1">
                <a:latin typeface="Arial" panose="020B0604020202020204" pitchFamily="34" charset="0"/>
                <a:ea typeface="黑体" panose="02010609060101010101" pitchFamily="2" charset="-122"/>
              </a:rPr>
              <a:t>1</a:t>
            </a:r>
            <a:r>
              <a:rPr lang="zh-CN" altLang="en-US" sz="2800" b="1" dirty="0">
                <a:latin typeface="Arial" panose="020B0604020202020204" pitchFamily="34" charset="0"/>
                <a:ea typeface="黑体" panose="02010609060101010101" pitchFamily="2" charset="-122"/>
              </a:rPr>
              <a:t>）清政府的腐败统治和剥削，阶级矛盾激化</a:t>
            </a:r>
            <a:endParaRPr lang="zh-CN" altLang="en-US" sz="2800" b="1" i="1" dirty="0">
              <a:solidFill>
                <a:srgbClr val="FF0000"/>
              </a:solidFill>
              <a:latin typeface="Arial" panose="020B0604020202020204" pitchFamily="34" charset="0"/>
              <a:ea typeface="黑体" panose="02010609060101010101" pitchFamily="2" charset="-122"/>
            </a:endParaRPr>
          </a:p>
        </p:txBody>
      </p:sp>
      <p:sp>
        <p:nvSpPr>
          <p:cNvPr id="6151" name="Text Box 7"/>
          <p:cNvSpPr txBox="1"/>
          <p:nvPr/>
        </p:nvSpPr>
        <p:spPr>
          <a:xfrm>
            <a:off x="790575" y="3549015"/>
            <a:ext cx="4187825" cy="521970"/>
          </a:xfrm>
          <a:prstGeom prst="rect">
            <a:avLst/>
          </a:prstGeom>
          <a:noFill/>
          <a:ln w="9525">
            <a:noFill/>
          </a:ln>
        </p:spPr>
        <p:txBody>
          <a:bodyPr>
            <a:spAutoFit/>
          </a:bodyPr>
          <a:p>
            <a:r>
              <a:rPr lang="zh-CN" altLang="en-US" sz="2800" b="1" dirty="0">
                <a:latin typeface="Arial" panose="020B0604020202020204" pitchFamily="34" charset="0"/>
                <a:ea typeface="黑体" panose="02010609060101010101" pitchFamily="2" charset="-122"/>
              </a:rPr>
              <a:t>（</a:t>
            </a:r>
            <a:r>
              <a:rPr lang="en-US" altLang="zh-CN" sz="2800" b="1">
                <a:latin typeface="Arial" panose="020B0604020202020204" pitchFamily="34" charset="0"/>
                <a:ea typeface="黑体" panose="02010609060101010101" pitchFamily="2" charset="-122"/>
              </a:rPr>
              <a:t>3</a:t>
            </a:r>
            <a:r>
              <a:rPr lang="zh-CN" altLang="en-US" sz="2800" b="1" dirty="0">
                <a:latin typeface="Arial" panose="020B0604020202020204" pitchFamily="34" charset="0"/>
                <a:ea typeface="黑体" panose="02010609060101010101" pitchFamily="2" charset="-122"/>
              </a:rPr>
              <a:t>）自然灾害严重</a:t>
            </a:r>
            <a:endParaRPr lang="zh-CN" altLang="en-US" sz="2800" b="1" dirty="0">
              <a:latin typeface="Arial" panose="020B0604020202020204" pitchFamily="34" charset="0"/>
              <a:ea typeface="黑体" panose="02010609060101010101" pitchFamily="2" charset="-122"/>
            </a:endParaRPr>
          </a:p>
        </p:txBody>
      </p:sp>
      <p:sp>
        <p:nvSpPr>
          <p:cNvPr id="6152" name="Text Box 8"/>
          <p:cNvSpPr txBox="1"/>
          <p:nvPr/>
        </p:nvSpPr>
        <p:spPr>
          <a:xfrm>
            <a:off x="790575" y="4724400"/>
            <a:ext cx="6029960" cy="521970"/>
          </a:xfrm>
          <a:prstGeom prst="rect">
            <a:avLst/>
          </a:prstGeom>
          <a:noFill/>
          <a:ln w="9525">
            <a:noFill/>
          </a:ln>
        </p:spPr>
        <p:txBody>
          <a:bodyPr wrap="square">
            <a:spAutoFit/>
          </a:bodyPr>
          <a:p>
            <a:pPr>
              <a:spcBef>
                <a:spcPct val="50000"/>
              </a:spcBef>
            </a:pPr>
            <a:r>
              <a:rPr lang="zh-CN" altLang="en-US" sz="2800" b="1" dirty="0">
                <a:latin typeface="黑体" panose="02010609060101010101" pitchFamily="2" charset="-122"/>
                <a:ea typeface="黑体" panose="02010609060101010101" pitchFamily="2" charset="-122"/>
              </a:rPr>
              <a:t>（</a:t>
            </a:r>
            <a:r>
              <a:rPr lang="en-US" altLang="zh-CN" sz="2800" b="1">
                <a:latin typeface="黑体" panose="02010609060101010101" pitchFamily="2" charset="-122"/>
                <a:ea typeface="黑体" panose="02010609060101010101" pitchFamily="2" charset="-122"/>
              </a:rPr>
              <a:t>4</a:t>
            </a:r>
            <a:r>
              <a:rPr lang="zh-CN" altLang="en-US" sz="2800" b="1" dirty="0">
                <a:latin typeface="黑体" panose="02010609060101010101" pitchFamily="2" charset="-122"/>
                <a:ea typeface="黑体" panose="02010609060101010101" pitchFamily="2" charset="-122"/>
              </a:rPr>
              <a:t>）西方宗教的影响（创拜上帝教）</a:t>
            </a:r>
            <a:endParaRPr lang="zh-CN" altLang="en-US" sz="2800" b="1" dirty="0">
              <a:latin typeface="黑体" panose="02010609060101010101" pitchFamily="2" charset="-122"/>
              <a:ea typeface="黑体" panose="02010609060101010101" pitchFamily="2" charset="-122"/>
            </a:endParaRPr>
          </a:p>
        </p:txBody>
      </p:sp>
      <p:sp>
        <p:nvSpPr>
          <p:cNvPr id="40966" name="Text Box 10"/>
          <p:cNvSpPr txBox="1"/>
          <p:nvPr/>
        </p:nvSpPr>
        <p:spPr>
          <a:xfrm>
            <a:off x="7138988" y="3292475"/>
            <a:ext cx="309880" cy="460375"/>
          </a:xfrm>
          <a:prstGeom prst="rect">
            <a:avLst/>
          </a:prstGeom>
          <a:noFill/>
          <a:ln w="9525">
            <a:noFill/>
          </a:ln>
        </p:spPr>
        <p:txBody>
          <a:bodyPr wrap="none">
            <a:spAutoFit/>
          </a:bodyPr>
          <a:p>
            <a:endParaRPr lang="zh-CN" altLang="zh-CN" sz="2400" dirty="0">
              <a:latin typeface="Times New Roman" panose="02020603050405020304" charset="0"/>
            </a:endParaRPr>
          </a:p>
        </p:txBody>
      </p:sp>
      <p:sp>
        <p:nvSpPr>
          <p:cNvPr id="40967" name="Text Box 11"/>
          <p:cNvSpPr txBox="1"/>
          <p:nvPr/>
        </p:nvSpPr>
        <p:spPr>
          <a:xfrm>
            <a:off x="7824788" y="3141663"/>
            <a:ext cx="1008062" cy="953135"/>
          </a:xfrm>
          <a:prstGeom prst="rect">
            <a:avLst/>
          </a:prstGeom>
          <a:solidFill>
            <a:srgbClr val="FFCCFF"/>
          </a:solidFill>
          <a:ln w="9525">
            <a:noFill/>
          </a:ln>
        </p:spPr>
        <p:txBody>
          <a:bodyPr>
            <a:spAutoFit/>
          </a:bodyPr>
          <a:p>
            <a:pPr>
              <a:spcBef>
                <a:spcPct val="50000"/>
              </a:spcBef>
            </a:pPr>
            <a:r>
              <a:rPr lang="zh-CN" altLang="en-US" sz="2800" b="1" dirty="0">
                <a:latin typeface="Times New Roman" panose="02020603050405020304" charset="0"/>
              </a:rPr>
              <a:t>阶级矛盾</a:t>
            </a:r>
            <a:endParaRPr lang="zh-CN" altLang="en-US" sz="2800" b="1" dirty="0">
              <a:latin typeface="Times New Roman" panose="02020603050405020304" charset="0"/>
            </a:endParaRPr>
          </a:p>
        </p:txBody>
      </p:sp>
      <p:grpSp>
        <p:nvGrpSpPr>
          <p:cNvPr id="2" name="Group 12"/>
          <p:cNvGrpSpPr/>
          <p:nvPr/>
        </p:nvGrpSpPr>
        <p:grpSpPr>
          <a:xfrm>
            <a:off x="5943600" y="3200400"/>
            <a:ext cx="4859338" cy="1147763"/>
            <a:chOff x="385" y="1933"/>
            <a:chExt cx="4672" cy="723"/>
          </a:xfrm>
        </p:grpSpPr>
        <p:sp>
          <p:nvSpPr>
            <p:cNvPr id="40969" name="Text Box 13"/>
            <p:cNvSpPr txBox="1"/>
            <p:nvPr/>
          </p:nvSpPr>
          <p:spPr>
            <a:xfrm>
              <a:off x="385" y="1933"/>
              <a:ext cx="1345" cy="678"/>
            </a:xfrm>
            <a:prstGeom prst="rect">
              <a:avLst/>
            </a:prstGeom>
            <a:solidFill>
              <a:schemeClr val="accent1"/>
            </a:solidFill>
            <a:ln w="9525">
              <a:noFill/>
            </a:ln>
          </p:spPr>
          <p:txBody>
            <a:bodyPr>
              <a:spAutoFit/>
            </a:bodyPr>
            <a:p>
              <a:pPr>
                <a:spcBef>
                  <a:spcPct val="50000"/>
                </a:spcBef>
              </a:pPr>
              <a:r>
                <a:rPr lang="zh-CN" altLang="en-US" sz="3200" b="1" dirty="0">
                  <a:latin typeface="Times New Roman" panose="02020603050405020304" charset="0"/>
                </a:rPr>
                <a:t>地主阶级</a:t>
              </a:r>
              <a:endParaRPr lang="zh-CN" altLang="en-US" sz="3200" b="1" dirty="0">
                <a:latin typeface="Times New Roman" panose="02020603050405020304" charset="0"/>
              </a:endParaRPr>
            </a:p>
          </p:txBody>
        </p:sp>
        <p:sp>
          <p:nvSpPr>
            <p:cNvPr id="40970" name="Text Box 14"/>
            <p:cNvSpPr txBox="1"/>
            <p:nvPr/>
          </p:nvSpPr>
          <p:spPr>
            <a:xfrm>
              <a:off x="3824" y="1978"/>
              <a:ext cx="1233" cy="678"/>
            </a:xfrm>
            <a:prstGeom prst="rect">
              <a:avLst/>
            </a:prstGeom>
            <a:solidFill>
              <a:schemeClr val="accent1"/>
            </a:solidFill>
            <a:ln w="9525">
              <a:noFill/>
            </a:ln>
          </p:spPr>
          <p:txBody>
            <a:bodyPr>
              <a:spAutoFit/>
            </a:bodyPr>
            <a:p>
              <a:pPr>
                <a:spcBef>
                  <a:spcPct val="50000"/>
                </a:spcBef>
              </a:pPr>
              <a:r>
                <a:rPr lang="zh-CN" altLang="en-US" sz="3200" b="1" dirty="0">
                  <a:latin typeface="Times New Roman" panose="02020603050405020304" charset="0"/>
                </a:rPr>
                <a:t>农民阶级</a:t>
              </a:r>
              <a:endParaRPr lang="zh-CN" altLang="en-US" sz="3200" b="1" dirty="0">
                <a:latin typeface="Times New Roman" panose="02020603050405020304" charset="0"/>
              </a:endParaRPr>
            </a:p>
          </p:txBody>
        </p:sp>
        <p:sp>
          <p:nvSpPr>
            <p:cNvPr id="40971" name="AutoShape 15"/>
            <p:cNvSpPr/>
            <p:nvPr/>
          </p:nvSpPr>
          <p:spPr>
            <a:xfrm>
              <a:off x="1565" y="1979"/>
              <a:ext cx="768" cy="288"/>
            </a:xfrm>
            <a:prstGeom prst="rightArrow">
              <a:avLst>
                <a:gd name="adj1" fmla="val 50000"/>
                <a:gd name="adj2" fmla="val 66666"/>
              </a:avLst>
            </a:prstGeom>
            <a:solidFill>
              <a:schemeClr val="accent1"/>
            </a:solidFill>
            <a:ln w="9525" cap="flat" cmpd="sng">
              <a:solidFill>
                <a:schemeClr val="tx1"/>
              </a:solidFill>
              <a:prstDash val="solid"/>
              <a:miter/>
              <a:headEnd type="none" w="med" len="med"/>
              <a:tailEnd type="none" w="med" len="med"/>
            </a:ln>
          </p:spPr>
          <p:txBody>
            <a:bodyPr wrap="none" anchor="ctr"/>
            <a:p>
              <a:endParaRPr lang="zh-CN" altLang="en-US" dirty="0">
                <a:latin typeface="Arial" panose="020B0604020202020204" pitchFamily="34" charset="0"/>
              </a:endParaRPr>
            </a:p>
          </p:txBody>
        </p:sp>
        <p:sp>
          <p:nvSpPr>
            <p:cNvPr id="40972" name="AutoShape 16"/>
            <p:cNvSpPr/>
            <p:nvPr/>
          </p:nvSpPr>
          <p:spPr>
            <a:xfrm>
              <a:off x="3107" y="2024"/>
              <a:ext cx="720" cy="288"/>
            </a:xfrm>
            <a:prstGeom prst="leftArrow">
              <a:avLst>
                <a:gd name="adj1" fmla="val 50000"/>
                <a:gd name="adj2" fmla="val 62500"/>
              </a:avLst>
            </a:prstGeom>
            <a:solidFill>
              <a:schemeClr val="accent1"/>
            </a:solidFill>
            <a:ln w="9525" cap="flat" cmpd="sng">
              <a:solidFill>
                <a:schemeClr val="tx1"/>
              </a:solidFill>
              <a:prstDash val="solid"/>
              <a:miter/>
              <a:headEnd type="none" w="med" len="med"/>
              <a:tailEnd type="none" w="med" len="med"/>
            </a:ln>
          </p:spPr>
          <p:txBody>
            <a:bodyPr wrap="none" anchor="ctr"/>
            <a:p>
              <a:endParaRPr lang="zh-CN" altLang="en-US" dirty="0">
                <a:latin typeface="Arial" panose="020B0604020202020204" pitchFamily="34" charset="0"/>
              </a:endParaRPr>
            </a:p>
          </p:txBody>
        </p:sp>
      </p:grpSp>
      <p:grpSp>
        <p:nvGrpSpPr>
          <p:cNvPr id="3" name="Group 17"/>
          <p:cNvGrpSpPr/>
          <p:nvPr/>
        </p:nvGrpSpPr>
        <p:grpSpPr>
          <a:xfrm>
            <a:off x="7608888" y="1196975"/>
            <a:ext cx="2016125" cy="1944688"/>
            <a:chOff x="2245" y="618"/>
            <a:chExt cx="1296" cy="1264"/>
          </a:xfrm>
        </p:grpSpPr>
        <p:sp>
          <p:nvSpPr>
            <p:cNvPr id="40974" name="Text Box 18"/>
            <p:cNvSpPr txBox="1"/>
            <p:nvPr/>
          </p:nvSpPr>
          <p:spPr>
            <a:xfrm>
              <a:off x="2904" y="1209"/>
              <a:ext cx="355" cy="577"/>
            </a:xfrm>
            <a:prstGeom prst="rect">
              <a:avLst/>
            </a:prstGeom>
            <a:solidFill>
              <a:schemeClr val="accent1"/>
            </a:solidFill>
            <a:ln w="9525">
              <a:noFill/>
            </a:ln>
          </p:spPr>
          <p:txBody>
            <a:bodyPr vert="eaVert">
              <a:spAutoFit/>
            </a:bodyPr>
            <a:p>
              <a:pPr>
                <a:spcBef>
                  <a:spcPct val="50000"/>
                </a:spcBef>
              </a:pPr>
              <a:r>
                <a:rPr lang="zh-CN" altLang="en-US" sz="2400" b="1" dirty="0">
                  <a:latin typeface="Times New Roman" panose="02020603050405020304" charset="0"/>
                </a:rPr>
                <a:t>加剧</a:t>
              </a:r>
              <a:endParaRPr lang="zh-CN" altLang="en-US" sz="2400" b="1" dirty="0">
                <a:latin typeface="Times New Roman" panose="02020603050405020304" charset="0"/>
              </a:endParaRPr>
            </a:p>
          </p:txBody>
        </p:sp>
        <p:grpSp>
          <p:nvGrpSpPr>
            <p:cNvPr id="40975" name="Group 19"/>
            <p:cNvGrpSpPr/>
            <p:nvPr/>
          </p:nvGrpSpPr>
          <p:grpSpPr>
            <a:xfrm>
              <a:off x="2245" y="618"/>
              <a:ext cx="1296" cy="1264"/>
              <a:chOff x="2241" y="618"/>
              <a:chExt cx="1296" cy="1264"/>
            </a:xfrm>
          </p:grpSpPr>
          <p:sp>
            <p:nvSpPr>
              <p:cNvPr id="40976" name="Text Box 20"/>
              <p:cNvSpPr txBox="1"/>
              <p:nvPr/>
            </p:nvSpPr>
            <p:spPr>
              <a:xfrm>
                <a:off x="2241" y="618"/>
                <a:ext cx="1296" cy="379"/>
              </a:xfrm>
              <a:prstGeom prst="rect">
                <a:avLst/>
              </a:prstGeom>
              <a:solidFill>
                <a:schemeClr val="accent1"/>
              </a:solidFill>
              <a:ln w="9525">
                <a:noFill/>
              </a:ln>
            </p:spPr>
            <p:txBody>
              <a:bodyPr>
                <a:spAutoFit/>
              </a:bodyPr>
              <a:p>
                <a:pPr>
                  <a:spcBef>
                    <a:spcPct val="50000"/>
                  </a:spcBef>
                </a:pPr>
                <a:r>
                  <a:rPr lang="zh-CN" altLang="en-US" sz="3200" b="1" dirty="0">
                    <a:latin typeface="Times New Roman" panose="02020603050405020304" charset="0"/>
                  </a:rPr>
                  <a:t>外国侵略</a:t>
                </a:r>
                <a:endParaRPr lang="zh-CN" altLang="en-US" sz="3200" b="1" dirty="0">
                  <a:latin typeface="Times New Roman" panose="02020603050405020304" charset="0"/>
                </a:endParaRPr>
              </a:p>
            </p:txBody>
          </p:sp>
          <p:sp>
            <p:nvSpPr>
              <p:cNvPr id="40977" name="Line 21"/>
              <p:cNvSpPr/>
              <p:nvPr/>
            </p:nvSpPr>
            <p:spPr>
              <a:xfrm>
                <a:off x="2699" y="1162"/>
                <a:ext cx="0" cy="720"/>
              </a:xfrm>
              <a:prstGeom prst="line">
                <a:avLst/>
              </a:prstGeom>
              <a:ln w="76200" cap="flat" cmpd="sng">
                <a:solidFill>
                  <a:schemeClr val="tx1"/>
                </a:solidFill>
                <a:prstDash val="solid"/>
                <a:headEnd type="none" w="med" len="med"/>
                <a:tailEnd type="triangle" w="med" len="med"/>
              </a:ln>
            </p:spPr>
          </p:sp>
        </p:grpSp>
      </p:grpSp>
      <p:grpSp>
        <p:nvGrpSpPr>
          <p:cNvPr id="5" name="Group 22"/>
          <p:cNvGrpSpPr/>
          <p:nvPr/>
        </p:nvGrpSpPr>
        <p:grpSpPr>
          <a:xfrm>
            <a:off x="7464425" y="4221163"/>
            <a:ext cx="1905000" cy="1835149"/>
            <a:chOff x="2200" y="2362"/>
            <a:chExt cx="1200" cy="1156"/>
          </a:xfrm>
        </p:grpSpPr>
        <p:sp>
          <p:nvSpPr>
            <p:cNvPr id="40979" name="Text Box 23"/>
            <p:cNvSpPr txBox="1"/>
            <p:nvPr/>
          </p:nvSpPr>
          <p:spPr>
            <a:xfrm>
              <a:off x="2911" y="2362"/>
              <a:ext cx="348" cy="672"/>
            </a:xfrm>
            <a:prstGeom prst="rect">
              <a:avLst/>
            </a:prstGeom>
            <a:solidFill>
              <a:schemeClr val="accent1"/>
            </a:solidFill>
            <a:ln w="9525">
              <a:noFill/>
            </a:ln>
          </p:spPr>
          <p:txBody>
            <a:bodyPr vert="eaVert">
              <a:spAutoFit/>
            </a:bodyPr>
            <a:p>
              <a:pPr>
                <a:spcBef>
                  <a:spcPct val="50000"/>
                </a:spcBef>
              </a:pPr>
              <a:r>
                <a:rPr lang="zh-CN" altLang="en-US" sz="2400" b="1" dirty="0">
                  <a:latin typeface="Times New Roman" panose="02020603050405020304" charset="0"/>
                </a:rPr>
                <a:t>激化</a:t>
              </a:r>
              <a:endParaRPr lang="zh-CN" altLang="en-US" sz="2400" b="1" dirty="0">
                <a:latin typeface="Times New Roman" panose="02020603050405020304" charset="0"/>
              </a:endParaRPr>
            </a:p>
          </p:txBody>
        </p:sp>
        <p:grpSp>
          <p:nvGrpSpPr>
            <p:cNvPr id="40980" name="Group 24"/>
            <p:cNvGrpSpPr/>
            <p:nvPr/>
          </p:nvGrpSpPr>
          <p:grpSpPr>
            <a:xfrm>
              <a:off x="2200" y="2478"/>
              <a:ext cx="1200" cy="1040"/>
              <a:chOff x="2193" y="2458"/>
              <a:chExt cx="1200" cy="1040"/>
            </a:xfrm>
          </p:grpSpPr>
          <p:sp>
            <p:nvSpPr>
              <p:cNvPr id="40981" name="Text Box 25"/>
              <p:cNvSpPr txBox="1"/>
              <p:nvPr/>
            </p:nvSpPr>
            <p:spPr>
              <a:xfrm>
                <a:off x="2193" y="3130"/>
                <a:ext cx="1200" cy="368"/>
              </a:xfrm>
              <a:prstGeom prst="rect">
                <a:avLst/>
              </a:prstGeom>
              <a:solidFill>
                <a:schemeClr val="accent1"/>
              </a:solidFill>
              <a:ln w="9525">
                <a:noFill/>
              </a:ln>
            </p:spPr>
            <p:txBody>
              <a:bodyPr>
                <a:spAutoFit/>
              </a:bodyPr>
              <a:p>
                <a:pPr>
                  <a:spcBef>
                    <a:spcPct val="50000"/>
                  </a:spcBef>
                </a:pPr>
                <a:r>
                  <a:rPr lang="zh-CN" altLang="en-US" sz="3200" b="1" dirty="0">
                    <a:latin typeface="Times New Roman" panose="02020603050405020304" charset="0"/>
                  </a:rPr>
                  <a:t>自然灾害</a:t>
                </a:r>
                <a:endParaRPr lang="zh-CN" altLang="en-US" sz="3200" b="1" dirty="0">
                  <a:latin typeface="Times New Roman" panose="02020603050405020304" charset="0"/>
                </a:endParaRPr>
              </a:p>
            </p:txBody>
          </p:sp>
          <p:sp>
            <p:nvSpPr>
              <p:cNvPr id="40982" name="Line 26"/>
              <p:cNvSpPr/>
              <p:nvPr/>
            </p:nvSpPr>
            <p:spPr>
              <a:xfrm>
                <a:off x="2721" y="2458"/>
                <a:ext cx="0" cy="720"/>
              </a:xfrm>
              <a:prstGeom prst="line">
                <a:avLst/>
              </a:prstGeom>
              <a:ln w="76200" cap="flat" cmpd="sng">
                <a:solidFill>
                  <a:schemeClr val="tx1"/>
                </a:solidFill>
                <a:prstDash val="solid"/>
                <a:headEnd type="triangle" w="med" len="med"/>
                <a:tailEnd type="none" w="med" len="med"/>
              </a:ln>
            </p:spPr>
          </p:sp>
        </p:grpSp>
      </p:grpSp>
      <p:sp>
        <p:nvSpPr>
          <p:cNvPr id="26" name="TextBox 25"/>
          <p:cNvSpPr txBox="1"/>
          <p:nvPr/>
        </p:nvSpPr>
        <p:spPr>
          <a:xfrm>
            <a:off x="3531870" y="1196975"/>
            <a:ext cx="2071688" cy="521970"/>
          </a:xfrm>
          <a:prstGeom prst="rect">
            <a:avLst/>
          </a:prstGeom>
          <a:noFill/>
          <a:ln w="9525">
            <a:noFill/>
          </a:ln>
        </p:spPr>
        <p:txBody>
          <a:bodyPr>
            <a:spAutoFit/>
          </a:bodyPr>
          <a:p>
            <a:r>
              <a:rPr lang="zh-CN" altLang="en-US" sz="2800" b="1" dirty="0">
                <a:solidFill>
                  <a:srgbClr val="FF0000"/>
                </a:solidFill>
                <a:latin typeface="Arial" panose="020B0604020202020204" pitchFamily="34" charset="0"/>
                <a:ea typeface="黑体" panose="02010609060101010101" pitchFamily="2" charset="-122"/>
              </a:rPr>
              <a:t>根本原因</a:t>
            </a:r>
            <a:endParaRPr lang="zh-CN" altLang="en-US" sz="2800" dirty="0">
              <a:solidFill>
                <a:srgbClr val="FF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150"/>
                                        </p:tgtEl>
                                        <p:attrNameLst>
                                          <p:attrName>style.visibility</p:attrName>
                                        </p:attrNameLst>
                                      </p:cBhvr>
                                      <p:to>
                                        <p:strVal val="visible"/>
                                      </p:to>
                                    </p:set>
                                    <p:animEffect transition="in" filter="dissolve">
                                      <p:cBhvr>
                                        <p:cTn id="7" dur="500"/>
                                        <p:tgtEl>
                                          <p:spTgt spid="615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149"/>
                                        </p:tgtEl>
                                        <p:attrNameLst>
                                          <p:attrName>style.visibility</p:attrName>
                                        </p:attrNameLst>
                                      </p:cBhvr>
                                      <p:to>
                                        <p:strVal val="visible"/>
                                      </p:to>
                                    </p:set>
                                    <p:animEffect transition="in" filter="dissolve">
                                      <p:cBhvr>
                                        <p:cTn id="12" dur="500"/>
                                        <p:tgtEl>
                                          <p:spTgt spid="614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151"/>
                                        </p:tgtEl>
                                        <p:attrNameLst>
                                          <p:attrName>style.visibility</p:attrName>
                                        </p:attrNameLst>
                                      </p:cBhvr>
                                      <p:to>
                                        <p:strVal val="visible"/>
                                      </p:to>
                                    </p:set>
                                    <p:animEffect transition="in" filter="dissolve">
                                      <p:cBhvr>
                                        <p:cTn id="17" dur="500"/>
                                        <p:tgtEl>
                                          <p:spTgt spid="615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152"/>
                                        </p:tgtEl>
                                        <p:attrNameLst>
                                          <p:attrName>style.visibility</p:attrName>
                                        </p:attrNameLst>
                                      </p:cBhvr>
                                      <p:to>
                                        <p:strVal val="visible"/>
                                      </p:to>
                                    </p:set>
                                    <p:animEffect transition="in" filter="dissolve">
                                      <p:cBhvr>
                                        <p:cTn id="22" dur="500"/>
                                        <p:tgtEl>
                                          <p:spTgt spid="6152"/>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0967"/>
                                        </p:tgtEl>
                                        <p:attrNameLst>
                                          <p:attrName>style.visibility</p:attrName>
                                        </p:attrNameLst>
                                      </p:cBhvr>
                                      <p:to>
                                        <p:strVal val="visible"/>
                                      </p:to>
                                    </p:set>
                                    <p:animEffect transition="in" filter="checkerboard(across)">
                                      <p:cBhvr>
                                        <p:cTn id="27" dur="500"/>
                                        <p:tgtEl>
                                          <p:spTgt spid="40967"/>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1" fill="hold" nodeType="click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500" fill="hold"/>
                                        <p:tgtEl>
                                          <p:spTgt spid="5"/>
                                        </p:tgtEl>
                                        <p:attrNameLst>
                                          <p:attrName>ppt_x</p:attrName>
                                        </p:attrNameLst>
                                      </p:cBhvr>
                                      <p:tavLst>
                                        <p:tav tm="0">
                                          <p:val>
                                            <p:strVal val="#ppt_x"/>
                                          </p:val>
                                        </p:tav>
                                        <p:tav tm="100000">
                                          <p:val>
                                            <p:strVal val="#ppt_x"/>
                                          </p:val>
                                        </p:tav>
                                      </p:tavLst>
                                    </p:anim>
                                    <p:anim calcmode="lin" valueType="num">
                                      <p:cBhvr additive="base">
                                        <p:cTn id="4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0" presetClass="entr" presetSubtype="0" fill="hold" nodeType="clickEffect">
                                  <p:stCondLst>
                                    <p:cond delay="0"/>
                                  </p:stCondLst>
                                  <p:childTnLst>
                                    <p:set>
                                      <p:cBhvr>
                                        <p:cTn id="47" dur="1" fill="hold">
                                          <p:stCondLst>
                                            <p:cond delay="0"/>
                                          </p:stCondLst>
                                        </p:cTn>
                                        <p:tgtEl>
                                          <p:spTgt spid="26">
                                            <p:txEl>
                                              <p:charRg st="0" end="5"/>
                                            </p:txEl>
                                          </p:spTgt>
                                        </p:tgtEl>
                                        <p:attrNameLst>
                                          <p:attrName>style.visibility</p:attrName>
                                        </p:attrNameLst>
                                      </p:cBhvr>
                                      <p:to>
                                        <p:strVal val="visible"/>
                                      </p:to>
                                    </p:set>
                                    <p:animEffect transition="in" filter="wedge">
                                      <p:cBhvr>
                                        <p:cTn id="48" dur="2000"/>
                                        <p:tgtEl>
                                          <p:spTgt spid="26">
                                            <p:txEl>
                                              <p:charRg st="0"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P spid="6150" grpId="0"/>
      <p:bldP spid="6151" grpId="0"/>
      <p:bldP spid="6152" grpId="0"/>
      <p:bldP spid="40967"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7698" name="矩形 157697"/>
          <p:cNvSpPr/>
          <p:nvPr/>
        </p:nvSpPr>
        <p:spPr>
          <a:xfrm>
            <a:off x="335915" y="845185"/>
            <a:ext cx="11654790" cy="5507990"/>
          </a:xfrm>
          <a:prstGeom prst="rect">
            <a:avLst/>
          </a:prstGeom>
          <a:noFill/>
          <a:ln w="9525">
            <a:noFill/>
          </a:ln>
        </p:spPr>
        <p:txBody>
          <a:bodyPr wrap="square" anchor="ctr">
            <a:spAutoFit/>
          </a:bodyPr>
          <a:p>
            <a:pPr indent="266700" defTabSz="914400" fontAlgn="base">
              <a:tabLst>
                <a:tab pos="1466850" algn="l"/>
                <a:tab pos="2667000" algn="l"/>
                <a:tab pos="3733800" algn="l"/>
                <a:tab pos="4800600" algn="l"/>
              </a:tabLst>
            </a:pPr>
            <a:r>
              <a:rPr lang="zh-CN" altLang="en-US" sz="3200" b="1" strike="noStrike" noProof="1" dirty="0">
                <a:effectLst/>
                <a:latin typeface="宋体" panose="02010600030101010101" pitchFamily="2" charset="-122"/>
                <a:ea typeface="宋体" panose="02010600030101010101" pitchFamily="2" charset="-122"/>
                <a:cs typeface="+mn-cs"/>
              </a:rPr>
              <a:t>太平天国运动的时候，中国社会</a:t>
            </a:r>
            <a:r>
              <a:rPr lang="zh-CN" altLang="en-US" sz="3200" b="1" strike="noStrike" noProof="1" dirty="0">
                <a:solidFill>
                  <a:srgbClr val="FF00FF"/>
                </a:solidFill>
                <a:effectLst/>
                <a:latin typeface="宋体" panose="02010600030101010101" pitchFamily="2" charset="-122"/>
                <a:ea typeface="宋体" panose="02010600030101010101" pitchFamily="2" charset="-122"/>
                <a:cs typeface="+mn-cs"/>
              </a:rPr>
              <a:t>最主要的矛盾</a:t>
            </a:r>
            <a:r>
              <a:rPr lang="zh-CN" altLang="en-US" sz="3200" b="1" strike="noStrike" noProof="1" dirty="0">
                <a:effectLst/>
                <a:latin typeface="宋体" panose="02010600030101010101" pitchFamily="2" charset="-122"/>
                <a:ea typeface="宋体" panose="02010600030101010101" pitchFamily="2" charset="-122"/>
                <a:cs typeface="+mn-cs"/>
              </a:rPr>
              <a:t>是</a:t>
            </a:r>
            <a:r>
              <a:rPr lang="zh-CN" altLang="zh-CN" sz="3200" b="1" strike="noStrike" noProof="1" dirty="0">
                <a:effectLst/>
                <a:latin typeface="宋体" panose="02010600030101010101" pitchFamily="2" charset="-122"/>
                <a:ea typeface="宋体" panose="02010600030101010101" pitchFamily="2" charset="-122"/>
                <a:cs typeface="+mn-cs"/>
              </a:rPr>
              <a:t>:</a:t>
            </a:r>
            <a:r>
              <a:rPr lang="en-US" altLang="zh-CN" sz="3200" b="1" strike="noStrike" noProof="1">
                <a:effectLst/>
                <a:latin typeface="宋体" panose="02010600030101010101" pitchFamily="2" charset="-122"/>
                <a:ea typeface="宋体" panose="02010600030101010101" pitchFamily="2" charset="-122"/>
                <a:cs typeface="+mn-cs"/>
              </a:rPr>
              <a:t>(    )</a:t>
            </a:r>
            <a:endParaRPr lang="en-US" altLang="zh-CN" sz="3200" b="1" strike="noStrike" noProof="1">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A</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、资产阶级和地主阶级的矛盾</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B</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、民族资本主义和外国资本主义的民族矛盾</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C</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、封建主义和人民大众的阶级矛盾</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D</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、外国资本主义和中国人民大众的矛盾</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马克思说：“推动了这次大爆炸（指太平天国运动）的毫无疑问是英国的大炮。”这说明</a:t>
            </a:r>
            <a:r>
              <a:rPr lang="zh-CN" altLang="zh-CN" sz="3200" b="1" strike="noStrike" noProof="1" dirty="0">
                <a:solidFill>
                  <a:schemeClr val="tx1"/>
                </a:solidFill>
                <a:effectLst/>
                <a:latin typeface="宋体" panose="02010600030101010101" pitchFamily="2" charset="-122"/>
                <a:ea typeface="宋体" panose="02010600030101010101" pitchFamily="2" charset="-122"/>
                <a:cs typeface="+mn-cs"/>
              </a:rPr>
              <a:t>:</a:t>
            </a:r>
            <a:r>
              <a:rPr lang="en-US" altLang="zh-CN" sz="3200" b="1" strike="noStrike" noProof="1">
                <a:solidFill>
                  <a:schemeClr val="tx1"/>
                </a:solidFill>
                <a:effectLst/>
                <a:latin typeface="宋体" panose="02010600030101010101" pitchFamily="2" charset="-122"/>
                <a:ea typeface="宋体" panose="02010600030101010101" pitchFamily="2" charset="-122"/>
                <a:cs typeface="+mn-cs"/>
              </a:rPr>
              <a:t>(    )</a:t>
            </a:r>
            <a:endParaRPr lang="en-US" altLang="zh-CN" sz="3200" b="1" strike="noStrike" noProof="1">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A</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．鸦片战争激化了中国社会矛盾，导致太平天国运动的爆发</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B</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．太平天国运动反对鸦片战争中清政府的卖国行为</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C</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．清政府的腐败统治导致阶级矛盾的激化</a:t>
            </a:r>
            <a:endParaRPr lang="zh-CN" altLang="en-US" sz="3200" b="1" strike="noStrike" noProof="1" dirty="0">
              <a:solidFill>
                <a:schemeClr val="tx1"/>
              </a:solidFill>
              <a:effectLst/>
              <a:latin typeface="宋体" panose="02010600030101010101" pitchFamily="2" charset="-122"/>
            </a:endParaRPr>
          </a:p>
          <a:p>
            <a:pPr indent="266700" defTabSz="914400" fontAlgn="base">
              <a:tabLst>
                <a:tab pos="1466850" algn="l"/>
                <a:tab pos="2667000" algn="l"/>
                <a:tab pos="3733800" algn="l"/>
                <a:tab pos="4800600" algn="l"/>
              </a:tabLst>
            </a:pPr>
            <a:r>
              <a:rPr lang="en-US" altLang="zh-CN" sz="3200" b="1" strike="noStrike" noProof="1" dirty="0">
                <a:solidFill>
                  <a:schemeClr val="tx1"/>
                </a:solidFill>
                <a:effectLst/>
                <a:latin typeface="宋体" panose="02010600030101010101" pitchFamily="2" charset="-122"/>
                <a:ea typeface="宋体" panose="02010600030101010101" pitchFamily="2" charset="-122"/>
                <a:cs typeface="+mn-cs"/>
              </a:rPr>
              <a:t>D</a:t>
            </a:r>
            <a:r>
              <a:rPr lang="zh-CN" altLang="en-US" sz="3200" b="1" strike="noStrike" noProof="1" dirty="0">
                <a:solidFill>
                  <a:schemeClr val="tx1"/>
                </a:solidFill>
                <a:effectLst/>
                <a:latin typeface="宋体" panose="02010600030101010101" pitchFamily="2" charset="-122"/>
                <a:ea typeface="宋体" panose="02010600030101010101" pitchFamily="2" charset="-122"/>
                <a:cs typeface="+mn-cs"/>
              </a:rPr>
              <a:t>．鸦片战争是太平天国运动爆发的根本原因</a:t>
            </a:r>
            <a:endParaRPr lang="zh-CN" altLang="en-US" sz="3200" b="1" strike="noStrike" noProof="1" dirty="0">
              <a:solidFill>
                <a:schemeClr val="tx1"/>
              </a:solidFill>
              <a:effectLst/>
              <a:latin typeface="宋体" panose="02010600030101010101" pitchFamily="2" charset="-122"/>
              <a:ea typeface="宋体" panose="02010600030101010101" pitchFamily="2" charset="-122"/>
              <a:cs typeface="+mn-cs"/>
            </a:endParaRPr>
          </a:p>
        </p:txBody>
      </p:sp>
      <p:sp>
        <p:nvSpPr>
          <p:cNvPr id="157706" name="矩形 157705"/>
          <p:cNvSpPr/>
          <p:nvPr/>
        </p:nvSpPr>
        <p:spPr>
          <a:xfrm>
            <a:off x="7391400" y="3505200"/>
            <a:ext cx="625475" cy="712788"/>
          </a:xfrm>
          <a:prstGeom prst="rect">
            <a:avLst/>
          </a:prstGeom>
        </p:spPr>
        <p:txBody>
          <a:bodyPr wrap="none" fromWordArt="1">
            <a:prstTxWarp prst="textPlain">
              <a:avLst>
                <a:gd name="adj" fmla="val 50000"/>
              </a:avLst>
            </a:prstTxWarp>
            <a:normAutofit/>
          </a:bodyPr>
          <a:p>
            <a:pPr algn="ctr"/>
            <a:r>
              <a:rPr lang="zh-CN" altLang="en-US" sz="3600" b="1">
                <a:ln w="19050" cap="flat" cmpd="sng">
                  <a:solidFill>
                    <a:srgbClr val="99CCFF"/>
                  </a:solidFill>
                  <a:prstDash val="solid"/>
                  <a:roun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rPr>
              <a:t>A</a:t>
            </a:r>
            <a:endParaRPr lang="zh-CN" altLang="en-US" sz="3600" b="1">
              <a:ln w="19050" cap="flat" cmpd="sng">
                <a:solidFill>
                  <a:srgbClr val="99CCFF"/>
                </a:solidFill>
                <a:prstDash val="solid"/>
                <a:roun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157707" name="矩形 157706"/>
          <p:cNvSpPr/>
          <p:nvPr/>
        </p:nvSpPr>
        <p:spPr>
          <a:xfrm>
            <a:off x="9829800" y="914400"/>
            <a:ext cx="533400" cy="788988"/>
          </a:xfrm>
          <a:prstGeom prst="rect">
            <a:avLst/>
          </a:prstGeom>
        </p:spPr>
        <p:txBody>
          <a:bodyPr wrap="none" fromWordArt="1">
            <a:prstTxWarp prst="textPlain">
              <a:avLst>
                <a:gd name="adj" fmla="val 50000"/>
              </a:avLst>
            </a:prstTxWarp>
            <a:normAutofit/>
          </a:bodyPr>
          <a:p>
            <a:pPr algn="ctr"/>
            <a:r>
              <a:rPr lang="zh-CN" altLang="en-US" sz="3600" b="1">
                <a:ln w="19050" cap="flat" cmpd="sng">
                  <a:solidFill>
                    <a:srgbClr val="99CCFF"/>
                  </a:solidFill>
                  <a:prstDash val="solid"/>
                  <a:roun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rPr>
              <a:t>C</a:t>
            </a:r>
            <a:endParaRPr lang="zh-CN" altLang="en-US" sz="3600" b="1">
              <a:ln w="19050" cap="flat" cmpd="sng">
                <a:solidFill>
                  <a:srgbClr val="99CCFF"/>
                </a:solidFill>
                <a:prstDash val="solid"/>
                <a:roun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2" name="文本框 1"/>
          <p:cNvSpPr txBox="1"/>
          <p:nvPr/>
        </p:nvSpPr>
        <p:spPr>
          <a:xfrm>
            <a:off x="661670" y="175260"/>
            <a:ext cx="2270125" cy="583565"/>
          </a:xfrm>
          <a:prstGeom prst="rect">
            <a:avLst/>
          </a:prstGeom>
          <a:noFill/>
        </p:spPr>
        <p:txBody>
          <a:bodyPr wrap="square" rtlCol="0">
            <a:spAutoFit/>
          </a:bodyPr>
          <a:p>
            <a:r>
              <a:rPr lang="zh-CN" altLang="en-US" sz="3200">
                <a:solidFill>
                  <a:srgbClr val="FF0000"/>
                </a:solidFill>
              </a:rPr>
              <a:t>及时总结</a:t>
            </a:r>
            <a:endParaRPr lang="zh-CN" altLang="en-US" sz="32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7707"/>
                                        </p:tgtEl>
                                        <p:attrNameLst>
                                          <p:attrName>style.visibility</p:attrName>
                                        </p:attrNameLst>
                                      </p:cBhvr>
                                      <p:to>
                                        <p:strVal val="visible"/>
                                      </p:to>
                                    </p:set>
                                    <p:animEffect transition="in" filter="blinds(horizontal)">
                                      <p:cBhvr>
                                        <p:cTn id="7" dur="500"/>
                                        <p:tgtEl>
                                          <p:spTgt spid="15770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7706"/>
                                        </p:tgtEl>
                                        <p:attrNameLst>
                                          <p:attrName>style.visibility</p:attrName>
                                        </p:attrNameLst>
                                      </p:cBhvr>
                                      <p:to>
                                        <p:strVal val="visible"/>
                                      </p:to>
                                    </p:set>
                                    <p:animEffect transition="in" filter="blinds(horizontal)">
                                      <p:cBhvr>
                                        <p:cTn id="12" dur="500"/>
                                        <p:tgtEl>
                                          <p:spTgt spid="157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8189" name="矩形 178188"/>
          <p:cNvSpPr/>
          <p:nvPr/>
        </p:nvSpPr>
        <p:spPr>
          <a:xfrm>
            <a:off x="2186940" y="324485"/>
            <a:ext cx="7467600" cy="2491740"/>
          </a:xfrm>
          <a:prstGeom prst="rect">
            <a:avLst/>
          </a:prstGeom>
          <a:noFill/>
          <a:ln w="9525">
            <a:noFill/>
          </a:ln>
        </p:spPr>
        <p:txBody>
          <a:bodyPr>
            <a:spAutoFit/>
          </a:bodyPr>
          <a:p>
            <a:pPr fontAlgn="base"/>
            <a:r>
              <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上帝原来是老亲， 水源木本急寻真； </a:t>
            </a:r>
            <a:endPar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endParaRPr>
          </a:p>
          <a:p>
            <a:pPr fontAlgn="base"/>
            <a:r>
              <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量宽异国皆同国， 心好天人亦世人。</a:t>
            </a:r>
            <a:endPar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endParaRPr>
          </a:p>
          <a:p>
            <a:pPr fontAlgn="base"/>
            <a:r>
              <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兽畜相残还不义， 乡邻互杀断非仁；</a:t>
            </a:r>
            <a:endPar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endParaRPr>
          </a:p>
          <a:p>
            <a:pPr fontAlgn="base"/>
            <a:r>
              <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天生天养和为贵， 各自相安享太平。</a:t>
            </a:r>
            <a:endParaRPr lang="zh-CN" altLang="en-US" sz="3200" b="1" strike="noStrike" noProof="1" dirty="0">
              <a:effectLst>
                <a:outerShdw blurRad="38100" dist="38100" dir="2700000">
                  <a:srgbClr val="FFFFFF"/>
                </a:outerShdw>
              </a:effectLst>
              <a:latin typeface="黑体" panose="02010609060101010101" pitchFamily="2" charset="-122"/>
              <a:ea typeface="黑体" panose="02010609060101010101" pitchFamily="2" charset="-122"/>
            </a:endParaRPr>
          </a:p>
          <a:p>
            <a:pPr fontAlgn="base"/>
            <a:r>
              <a:rPr lang="zh-CN" altLang="en-US" sz="2800" b="1" strike="noStrike" noProof="1">
                <a:effectLst>
                  <a:outerShdw blurRad="38100" dist="38100" dir="2700000">
                    <a:srgbClr val="FFFFFF"/>
                  </a:outerShdw>
                </a:effectLst>
                <a:latin typeface="黑体" panose="02010609060101010101" pitchFamily="2" charset="-122"/>
                <a:ea typeface="黑体" panose="02010609060101010101" pitchFamily="2" charset="-122"/>
                <a:cs typeface="+mn-cs"/>
              </a:rPr>
              <a:t>          </a:t>
            </a:r>
            <a:r>
              <a:rPr lang="en-US" altLang="zh-CN" sz="2800" b="1" strike="noStrike" noProof="1">
                <a:effectLst>
                  <a:outerShdw blurRad="38100" dist="38100" dir="2700000">
                    <a:srgbClr val="FFFFFF"/>
                  </a:outerShdw>
                </a:effectLst>
                <a:latin typeface="Arial" panose="020B0604020202020204" pitchFamily="34" charset="0"/>
                <a:ea typeface="黑体" panose="02010609060101010101" pitchFamily="2" charset="-122"/>
                <a:cs typeface="+mn-cs"/>
              </a:rPr>
              <a:t>——</a:t>
            </a:r>
            <a:r>
              <a:rPr lang="zh-CN" altLang="en-US" sz="28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洪秀全 </a:t>
            </a:r>
            <a:r>
              <a:rPr lang="en-US" altLang="zh-CN" sz="28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a:t>
            </a:r>
            <a:r>
              <a:rPr lang="zh-CN" altLang="en-US" sz="2800" b="1" strike="noStrike"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原道醒世训</a:t>
            </a:r>
            <a:r>
              <a:rPr lang="en-US" altLang="zh-CN" sz="2800" b="1" strike="noStrike" noProof="1">
                <a:effectLst>
                  <a:outerShdw blurRad="38100" dist="38100" dir="2700000">
                    <a:srgbClr val="FFFFFF"/>
                  </a:outerShdw>
                </a:effectLst>
                <a:latin typeface="黑体" panose="02010609060101010101" pitchFamily="2" charset="-122"/>
                <a:ea typeface="黑体" panose="02010609060101010101" pitchFamily="2" charset="-122"/>
                <a:cs typeface="+mn-cs"/>
              </a:rPr>
              <a:t>》       </a:t>
            </a:r>
            <a:endParaRPr lang="en-US" altLang="zh-CN" sz="2800" b="1" strike="noStrike" noProof="1">
              <a:effectLst>
                <a:outerShdw blurRad="38100" dist="38100" dir="2700000">
                  <a:srgbClr val="FFFFFF"/>
                </a:outerShdw>
              </a:effectLst>
              <a:latin typeface="黑体" panose="02010609060101010101" pitchFamily="2" charset="-122"/>
              <a:ea typeface="黑体" panose="02010609060101010101" pitchFamily="2" charset="-122"/>
            </a:endParaRPr>
          </a:p>
        </p:txBody>
      </p:sp>
      <p:sp>
        <p:nvSpPr>
          <p:cNvPr id="178212" name="矩形 178211"/>
          <p:cNvSpPr/>
          <p:nvPr/>
        </p:nvSpPr>
        <p:spPr>
          <a:xfrm>
            <a:off x="1348740" y="3121343"/>
            <a:ext cx="9144000" cy="3538220"/>
          </a:xfrm>
          <a:prstGeom prst="rect">
            <a:avLst/>
          </a:prstGeom>
          <a:noFill/>
          <a:ln w="9525">
            <a:noFill/>
          </a:ln>
        </p:spPr>
        <p:txBody>
          <a:bodyPr>
            <a:spAutoFit/>
          </a:bodyPr>
          <a:p>
            <a:pPr fontAlgn="base">
              <a:spcBef>
                <a:spcPct val="50000"/>
              </a:spcBef>
            </a:pPr>
            <a:r>
              <a:rPr lang="en-US" altLang="zh-CN" sz="3200" b="1" strike="noStrike" noProof="1" dirty="0">
                <a:solidFill>
                  <a:srgbClr val="FF0000"/>
                </a:solidFill>
                <a:effectLst/>
                <a:latin typeface="Arial" panose="020B0604020202020204" pitchFamily="34" charset="0"/>
                <a:ea typeface="宋体" panose="02010600030101010101" pitchFamily="2" charset="-122"/>
                <a:cs typeface="+mn-cs"/>
              </a:rPr>
              <a:t>1</a:t>
            </a:r>
            <a:r>
              <a:rPr lang="zh-CN" altLang="en-US" sz="3200" b="1" strike="noStrike" noProof="1" dirty="0">
                <a:solidFill>
                  <a:srgbClr val="FF0000"/>
                </a:solidFill>
                <a:effectLst/>
                <a:latin typeface="Arial" panose="020B0604020202020204" pitchFamily="34" charset="0"/>
                <a:ea typeface="宋体" panose="02010600030101010101" pitchFamily="2" charset="-122"/>
                <a:cs typeface="+mn-cs"/>
              </a:rPr>
              <a:t>）组织准备：</a:t>
            </a:r>
            <a:endParaRPr lang="zh-CN" altLang="en-US" sz="3200" b="1" strike="noStrike" noProof="1" dirty="0">
              <a:solidFill>
                <a:srgbClr val="FF0000"/>
              </a:solidFill>
              <a:effectLst/>
              <a:latin typeface="Arial" panose="020B0604020202020204" pitchFamily="34" charset="0"/>
            </a:endParaRPr>
          </a:p>
          <a:p>
            <a:pPr fontAlgn="base">
              <a:spcBef>
                <a:spcPct val="50000"/>
              </a:spcBef>
            </a:pPr>
            <a:r>
              <a:rPr lang="en-US" altLang="zh-CN" sz="3200" b="1" strike="noStrike" noProof="1" dirty="0">
                <a:solidFill>
                  <a:srgbClr val="FF0000"/>
                </a:solidFill>
                <a:effectLst/>
                <a:latin typeface="Arial" panose="020B0604020202020204" pitchFamily="34" charset="0"/>
                <a:ea typeface="宋体" panose="02010600030101010101" pitchFamily="2" charset="-122"/>
                <a:cs typeface="+mn-cs"/>
              </a:rPr>
              <a:t>2</a:t>
            </a:r>
            <a:r>
              <a:rPr lang="zh-CN" altLang="en-US" sz="3200" b="1" strike="noStrike" noProof="1" dirty="0">
                <a:solidFill>
                  <a:srgbClr val="FF0000"/>
                </a:solidFill>
                <a:effectLst/>
                <a:latin typeface="Arial" panose="020B0604020202020204" pitchFamily="34" charset="0"/>
                <a:ea typeface="宋体" panose="02010600030101010101" pitchFamily="2" charset="-122"/>
                <a:cs typeface="+mn-cs"/>
              </a:rPr>
              <a:t>）理论准备：</a:t>
            </a:r>
            <a:endParaRPr lang="zh-CN" altLang="en-US" sz="3200" b="1" strike="noStrike" noProof="1" dirty="0">
              <a:solidFill>
                <a:srgbClr val="FF0000"/>
              </a:solidFill>
              <a:effectLst/>
              <a:latin typeface="Arial" panose="020B0604020202020204" pitchFamily="34" charset="0"/>
            </a:endParaRPr>
          </a:p>
          <a:p>
            <a:pPr fontAlgn="base">
              <a:spcBef>
                <a:spcPct val="50000"/>
              </a:spcBef>
            </a:pPr>
            <a:r>
              <a:rPr lang="zh-CN" altLang="en-US" sz="3200" b="1" strike="noStrike" noProof="1" dirty="0">
                <a:solidFill>
                  <a:srgbClr val="0000FF"/>
                </a:solidFill>
                <a:effectLst/>
                <a:latin typeface="Arial" panose="020B0604020202020204" pitchFamily="34" charset="0"/>
                <a:ea typeface="宋体" panose="02010600030101010101" pitchFamily="2" charset="-122"/>
                <a:cs typeface="+mn-cs"/>
              </a:rPr>
              <a:t>理论著作：</a:t>
            </a:r>
            <a:endParaRPr lang="zh-CN" altLang="en-US" sz="3200" b="1" strike="noStrike" noProof="1" dirty="0">
              <a:solidFill>
                <a:srgbClr val="0000FF"/>
              </a:solidFill>
              <a:effectLst/>
              <a:latin typeface="Arial" panose="020B0604020202020204" pitchFamily="34" charset="0"/>
            </a:endParaRPr>
          </a:p>
          <a:p>
            <a:pPr fontAlgn="base">
              <a:spcBef>
                <a:spcPct val="50000"/>
              </a:spcBef>
            </a:pPr>
            <a:r>
              <a:rPr lang="zh-CN" altLang="en-US" sz="3200" b="1" strike="noStrike" noProof="1" dirty="0">
                <a:solidFill>
                  <a:srgbClr val="0000FF"/>
                </a:solidFill>
                <a:effectLst/>
                <a:latin typeface="Arial" panose="020B0604020202020204" pitchFamily="34" charset="0"/>
                <a:ea typeface="宋体" panose="02010600030101010101" pitchFamily="2" charset="-122"/>
                <a:cs typeface="+mn-cs"/>
              </a:rPr>
              <a:t>理论来源：</a:t>
            </a:r>
            <a:endParaRPr lang="zh-CN" altLang="en-US" sz="3200" b="1" strike="noStrike" noProof="1" dirty="0">
              <a:effectLst/>
              <a:latin typeface="Arial" panose="020B0604020202020204" pitchFamily="34" charset="0"/>
            </a:endParaRPr>
          </a:p>
          <a:p>
            <a:pPr fontAlgn="base">
              <a:spcBef>
                <a:spcPct val="50000"/>
              </a:spcBef>
            </a:pPr>
            <a:r>
              <a:rPr lang="zh-CN" altLang="en-US" sz="3200" b="1" strike="noStrike" noProof="1" dirty="0">
                <a:solidFill>
                  <a:srgbClr val="0000FF"/>
                </a:solidFill>
                <a:effectLst/>
                <a:latin typeface="Arial" panose="020B0604020202020204" pitchFamily="34" charset="0"/>
                <a:ea typeface="宋体" panose="02010600030101010101" pitchFamily="2" charset="-122"/>
                <a:cs typeface="+mn-cs"/>
              </a:rPr>
              <a:t>理论特点：</a:t>
            </a:r>
            <a:endParaRPr lang="zh-CN" altLang="en-US" sz="3200" b="1" strike="noStrike" noProof="1" dirty="0">
              <a:solidFill>
                <a:srgbClr val="0000FF"/>
              </a:solidFill>
              <a:effectLst/>
              <a:latin typeface="Arial" panose="020B0604020202020204" pitchFamily="34" charset="0"/>
              <a:ea typeface="宋体" panose="02010600030101010101" pitchFamily="2" charset="-122"/>
              <a:cs typeface="+mn-cs"/>
            </a:endParaRPr>
          </a:p>
        </p:txBody>
      </p:sp>
      <p:sp>
        <p:nvSpPr>
          <p:cNvPr id="178214" name="矩形 178213"/>
          <p:cNvSpPr/>
          <p:nvPr/>
        </p:nvSpPr>
        <p:spPr>
          <a:xfrm>
            <a:off x="3394075" y="5287010"/>
            <a:ext cx="7599045" cy="583565"/>
          </a:xfrm>
          <a:prstGeom prst="rect">
            <a:avLst/>
          </a:prstGeom>
          <a:noFill/>
          <a:ln w="9525">
            <a:noFill/>
          </a:ln>
        </p:spPr>
        <p:txBody>
          <a:bodyPr wrap="none" anchor="t">
            <a:spAutoFit/>
          </a:bodyPr>
          <a:p>
            <a:pPr fontAlgn="base">
              <a:spcBef>
                <a:spcPct val="50000"/>
              </a:spcBef>
            </a:pPr>
            <a:r>
              <a:rPr lang="zh-CN" altLang="en-US" sz="3200" b="1" strike="noStrike" noProof="1" dirty="0">
                <a:solidFill>
                  <a:srgbClr val="FF0000"/>
                </a:solidFill>
                <a:effectLst/>
                <a:latin typeface="Arial" panose="020B0604020202020204" pitchFamily="34" charset="0"/>
                <a:ea typeface="宋体" panose="02010600030101010101" pitchFamily="2" charset="-122"/>
                <a:cs typeface="+mn-cs"/>
              </a:rPr>
              <a:t>基督教教义</a:t>
            </a:r>
            <a:r>
              <a:rPr lang="en-US" altLang="zh-CN" sz="3200" b="1" strike="noStrike" noProof="1" dirty="0">
                <a:solidFill>
                  <a:srgbClr val="FF0000"/>
                </a:solidFill>
                <a:effectLst/>
                <a:latin typeface="Arial" panose="020B0604020202020204" pitchFamily="34" charset="0"/>
                <a:ea typeface="宋体" panose="02010600030101010101" pitchFamily="2" charset="-122"/>
                <a:cs typeface="+mn-cs"/>
              </a:rPr>
              <a:t>+</a:t>
            </a:r>
            <a:r>
              <a:rPr lang="zh-CN" altLang="en-US" sz="3200" b="1" strike="noStrike" noProof="1" dirty="0">
                <a:solidFill>
                  <a:srgbClr val="FF0000"/>
                </a:solidFill>
                <a:effectLst/>
                <a:latin typeface="Arial" panose="020B0604020202020204" pitchFamily="34" charset="0"/>
                <a:ea typeface="宋体" panose="02010600030101010101" pitchFamily="2" charset="-122"/>
                <a:cs typeface="+mn-cs"/>
              </a:rPr>
              <a:t>儒家大同思想</a:t>
            </a:r>
            <a:r>
              <a:rPr lang="en-US" altLang="zh-CN" sz="3200" b="1" strike="noStrike" noProof="1" dirty="0">
                <a:solidFill>
                  <a:srgbClr val="FF0000"/>
                </a:solidFill>
                <a:effectLst/>
                <a:latin typeface="Arial" panose="020B0604020202020204" pitchFamily="34" charset="0"/>
                <a:ea typeface="宋体" panose="02010600030101010101" pitchFamily="2" charset="-122"/>
                <a:cs typeface="+mn-cs"/>
              </a:rPr>
              <a:t>+</a:t>
            </a:r>
            <a:r>
              <a:rPr lang="zh-CN" altLang="en-US" sz="3200" b="1" strike="noStrike" noProof="1" dirty="0">
                <a:solidFill>
                  <a:srgbClr val="FF0000"/>
                </a:solidFill>
                <a:effectLst/>
                <a:latin typeface="Arial" panose="020B0604020202020204" pitchFamily="34" charset="0"/>
                <a:ea typeface="宋体" panose="02010600030101010101" pitchFamily="2" charset="-122"/>
                <a:cs typeface="+mn-cs"/>
              </a:rPr>
              <a:t>农民平均主义</a:t>
            </a:r>
            <a:endParaRPr lang="zh-CN" altLang="en-US" sz="3200" b="1" strike="noStrike" noProof="1" dirty="0">
              <a:solidFill>
                <a:srgbClr val="FF0000"/>
              </a:solidFill>
              <a:effectLst/>
              <a:latin typeface="Arial" panose="020B0604020202020204" pitchFamily="34" charset="0"/>
              <a:ea typeface="宋体" panose="02010600030101010101" pitchFamily="2" charset="-122"/>
              <a:cs typeface="+mn-cs"/>
            </a:endParaRPr>
          </a:p>
        </p:txBody>
      </p:sp>
      <p:sp>
        <p:nvSpPr>
          <p:cNvPr id="178216" name="矩形 178215"/>
          <p:cNvSpPr/>
          <p:nvPr/>
        </p:nvSpPr>
        <p:spPr>
          <a:xfrm>
            <a:off x="3328035" y="6027738"/>
            <a:ext cx="8348980" cy="583565"/>
          </a:xfrm>
          <a:prstGeom prst="rect">
            <a:avLst/>
          </a:prstGeom>
          <a:noFill/>
          <a:ln w="9525">
            <a:noFill/>
          </a:ln>
        </p:spPr>
        <p:txBody>
          <a:bodyPr wrap="none" anchor="t">
            <a:spAutoFit/>
          </a:bodyPr>
          <a:p>
            <a:pPr fontAlgn="base">
              <a:spcBef>
                <a:spcPct val="50000"/>
              </a:spcBef>
            </a:pPr>
            <a:r>
              <a:rPr lang="zh-CN" altLang="en-US" sz="3200" b="1" strike="noStrike" noProof="1" dirty="0">
                <a:effectLst/>
                <a:latin typeface="Arial" panose="020B0604020202020204" pitchFamily="34" charset="0"/>
                <a:ea typeface="宋体" panose="02010600030101010101" pitchFamily="2" charset="-122"/>
                <a:cs typeface="+mn-cs"/>
              </a:rPr>
              <a:t>将农民平等自由思想通过宗教理论表达出来。 </a:t>
            </a:r>
            <a:endParaRPr lang="zh-CN" altLang="en-US" sz="3200" b="1" strike="noStrike" noProof="1" dirty="0">
              <a:effectLst/>
              <a:latin typeface="Arial" panose="020B0604020202020204" pitchFamily="34" charset="0"/>
              <a:ea typeface="宋体" panose="02010600030101010101" pitchFamily="2" charset="-122"/>
              <a:cs typeface="+mn-cs"/>
            </a:endParaRPr>
          </a:p>
        </p:txBody>
      </p:sp>
      <p:sp>
        <p:nvSpPr>
          <p:cNvPr id="178221" name="矩形 178220"/>
          <p:cNvSpPr/>
          <p:nvPr/>
        </p:nvSpPr>
        <p:spPr>
          <a:xfrm>
            <a:off x="3241358" y="4629785"/>
            <a:ext cx="8757285" cy="583565"/>
          </a:xfrm>
          <a:prstGeom prst="rect">
            <a:avLst/>
          </a:prstGeom>
          <a:noFill/>
          <a:ln w="9525">
            <a:noFill/>
          </a:ln>
        </p:spPr>
        <p:txBody>
          <a:bodyPr wrap="none" anchor="t">
            <a:spAutoFit/>
          </a:bodyPr>
          <a:p>
            <a:pPr fontAlgn="base"/>
            <a:r>
              <a:rPr lang="en-US" altLang="zh-CN" sz="3200" b="1" strike="noStrike" noProof="1" dirty="0">
                <a:effectLst/>
                <a:latin typeface="Arial" panose="020B0604020202020204" pitchFamily="34" charset="0"/>
                <a:ea typeface="宋体" panose="02010600030101010101" pitchFamily="2" charset="-122"/>
                <a:cs typeface="+mn-cs"/>
              </a:rPr>
              <a:t>《</a:t>
            </a:r>
            <a:r>
              <a:rPr lang="zh-CN" altLang="en-US" sz="3200" b="1" strike="noStrike" noProof="1" dirty="0">
                <a:effectLst/>
                <a:latin typeface="Arial" panose="020B0604020202020204" pitchFamily="34" charset="0"/>
                <a:ea typeface="宋体" panose="02010600030101010101" pitchFamily="2" charset="-122"/>
                <a:cs typeface="+mn-cs"/>
              </a:rPr>
              <a:t>原道救世歌</a:t>
            </a:r>
            <a:r>
              <a:rPr lang="en-US" altLang="zh-CN" sz="3200" b="1" strike="noStrike" noProof="1" dirty="0">
                <a:effectLst/>
                <a:latin typeface="Arial" panose="020B0604020202020204" pitchFamily="34" charset="0"/>
                <a:ea typeface="宋体" panose="02010600030101010101" pitchFamily="2" charset="-122"/>
                <a:cs typeface="+mn-cs"/>
              </a:rPr>
              <a:t>》《</a:t>
            </a:r>
            <a:r>
              <a:rPr lang="zh-CN" altLang="en-US" sz="3200" b="1" strike="noStrike" noProof="1" dirty="0">
                <a:effectLst/>
                <a:latin typeface="Arial" panose="020B0604020202020204" pitchFamily="34" charset="0"/>
                <a:ea typeface="宋体" panose="02010600030101010101" pitchFamily="2" charset="-122"/>
                <a:cs typeface="+mn-cs"/>
              </a:rPr>
              <a:t>原道醒世训</a:t>
            </a:r>
            <a:r>
              <a:rPr lang="en-US" altLang="zh-CN" sz="3200" b="1" strike="noStrike" noProof="1" dirty="0">
                <a:effectLst/>
                <a:latin typeface="Arial" panose="020B0604020202020204" pitchFamily="34" charset="0"/>
                <a:ea typeface="宋体" panose="02010600030101010101" pitchFamily="2" charset="-122"/>
                <a:cs typeface="+mn-cs"/>
              </a:rPr>
              <a:t>》《</a:t>
            </a:r>
            <a:r>
              <a:rPr lang="zh-CN" altLang="en-US" sz="3200" b="1" strike="noStrike" noProof="1" dirty="0">
                <a:effectLst/>
                <a:latin typeface="Arial" panose="020B0604020202020204" pitchFamily="34" charset="0"/>
                <a:ea typeface="宋体" panose="02010600030101010101" pitchFamily="2" charset="-122"/>
                <a:cs typeface="+mn-cs"/>
              </a:rPr>
              <a:t>原道觉世训</a:t>
            </a:r>
            <a:r>
              <a:rPr lang="en-US" altLang="zh-CN" sz="3200" b="1" strike="noStrike" noProof="1">
                <a:effectLst/>
                <a:latin typeface="Arial" panose="020B0604020202020204" pitchFamily="34" charset="0"/>
                <a:ea typeface="宋体" panose="02010600030101010101" pitchFamily="2" charset="-122"/>
                <a:cs typeface="+mn-cs"/>
              </a:rPr>
              <a:t>》</a:t>
            </a:r>
            <a:endParaRPr lang="en-US" altLang="zh-CN" sz="3200" b="1" strike="noStrike" noProof="1">
              <a:effectLst/>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8221"/>
                                        </p:tgtEl>
                                        <p:attrNameLst>
                                          <p:attrName>style.visibility</p:attrName>
                                        </p:attrNameLst>
                                      </p:cBhvr>
                                      <p:to>
                                        <p:strVal val="visible"/>
                                      </p:to>
                                    </p:set>
                                    <p:animEffect transition="in" filter="blinds(horizontal)">
                                      <p:cBhvr>
                                        <p:cTn id="7" dur="500"/>
                                        <p:tgtEl>
                                          <p:spTgt spid="17822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8214"/>
                                        </p:tgtEl>
                                        <p:attrNameLst>
                                          <p:attrName>style.visibility</p:attrName>
                                        </p:attrNameLst>
                                      </p:cBhvr>
                                      <p:to>
                                        <p:strVal val="visible"/>
                                      </p:to>
                                    </p:set>
                                    <p:animEffect transition="in" filter="blinds(horizontal)">
                                      <p:cBhvr>
                                        <p:cTn id="12" dur="500"/>
                                        <p:tgtEl>
                                          <p:spTgt spid="1782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8216"/>
                                        </p:tgtEl>
                                        <p:attrNameLst>
                                          <p:attrName>style.visibility</p:attrName>
                                        </p:attrNameLst>
                                      </p:cBhvr>
                                      <p:to>
                                        <p:strVal val="visible"/>
                                      </p:to>
                                    </p:set>
                                    <p:animEffect transition="in" filter="blinds(horizontal)">
                                      <p:cBhvr>
                                        <p:cTn id="17" dur="500"/>
                                        <p:tgtEl>
                                          <p:spTgt spid="1782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214" grpId="0"/>
      <p:bldP spid="178216" grpId="0"/>
      <p:bldP spid="1782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7649" name="图片 110593" descr="金田起义"/>
          <p:cNvPicPr>
            <a:picLocks noChangeAspect="1"/>
          </p:cNvPicPr>
          <p:nvPr/>
        </p:nvPicPr>
        <p:blipFill>
          <a:blip r:embed="rId1"/>
          <a:stretch>
            <a:fillRect/>
          </a:stretch>
        </p:blipFill>
        <p:spPr>
          <a:xfrm>
            <a:off x="1524000" y="0"/>
            <a:ext cx="9296400" cy="6858000"/>
          </a:xfrm>
          <a:prstGeom prst="rect">
            <a:avLst/>
          </a:prstGeom>
          <a:noFill/>
          <a:ln w="9525">
            <a:noFill/>
          </a:ln>
        </p:spPr>
      </p:pic>
      <p:sp>
        <p:nvSpPr>
          <p:cNvPr id="110595" name="文本框 110594"/>
          <p:cNvSpPr txBox="1"/>
          <p:nvPr/>
        </p:nvSpPr>
        <p:spPr>
          <a:xfrm>
            <a:off x="1524000" y="6178550"/>
            <a:ext cx="9144000" cy="645160"/>
          </a:xfrm>
          <a:prstGeom prst="rect">
            <a:avLst/>
          </a:prstGeom>
          <a:gradFill rotWithShape="1">
            <a:gsLst>
              <a:gs pos="0">
                <a:srgbClr val="CCFFFF"/>
              </a:gs>
              <a:gs pos="50000">
                <a:schemeClr val="bg1"/>
              </a:gs>
              <a:gs pos="100000">
                <a:srgbClr val="CCFFFF"/>
              </a:gs>
            </a:gsLst>
            <a:lin ang="5400000" scaled="1"/>
            <a:tileRect/>
          </a:gradFill>
          <a:ln w="38100" cap="flat" cmpd="sng">
            <a:solidFill>
              <a:srgbClr val="660066"/>
            </a:solidFill>
            <a:prstDash val="solid"/>
            <a:miter/>
            <a:headEnd type="none" w="med" len="med"/>
            <a:tailEnd type="none" w="med" len="med"/>
          </a:ln>
        </p:spPr>
        <p:txBody>
          <a:bodyPr>
            <a:spAutoFit/>
          </a:bodyPr>
          <a:p>
            <a:pPr>
              <a:spcBef>
                <a:spcPct val="50000"/>
              </a:spcBef>
            </a:pPr>
            <a:r>
              <a:rPr lang="en-US" altLang="zh-CN" sz="3600" b="1" noProof="1" dirty="0">
                <a:solidFill>
                  <a:srgbClr val="FF3300"/>
                </a:solidFill>
                <a:effectLst>
                  <a:outerShdw blurRad="38100" dist="38100" dir="2700000">
                    <a:srgbClr val="000000"/>
                  </a:outerShdw>
                </a:effectLst>
                <a:latin typeface="Times New Roman" panose="02020603050405020304" charset="0"/>
                <a:ea typeface="华文中宋" panose="02010600040101010101" pitchFamily="2" charset="-122"/>
                <a:cs typeface="+mn-cs"/>
              </a:rPr>
              <a:t>1851</a:t>
            </a:r>
            <a:r>
              <a:rPr lang="zh-CN" altLang="en-US" sz="3600" b="1" noProof="1" dirty="0">
                <a:solidFill>
                  <a:srgbClr val="FF3300"/>
                </a:solidFill>
                <a:effectLst>
                  <a:outerShdw blurRad="38100" dist="38100" dir="2700000">
                    <a:srgbClr val="000000"/>
                  </a:outerShdw>
                </a:effectLst>
                <a:latin typeface="Times New Roman" panose="02020603050405020304" charset="0"/>
                <a:ea typeface="华文中宋" panose="02010600040101010101" pitchFamily="2" charset="-122"/>
                <a:cs typeface="+mn-cs"/>
              </a:rPr>
              <a:t>年金田起义，标志着太平天国运动爆发</a:t>
            </a:r>
            <a:endParaRPr lang="zh-CN" altLang="en-US" sz="3600" b="1" noProof="1" dirty="0">
              <a:solidFill>
                <a:srgbClr val="FF3300"/>
              </a:solidFill>
              <a:effectLst>
                <a:outerShdw blurRad="38100" dist="38100" dir="2700000">
                  <a:srgbClr val="000000"/>
                </a:outerShdw>
              </a:effectLst>
              <a:latin typeface="Times New Roman" panose="02020603050405020304" charset="0"/>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10595"/>
                                        </p:tgtEl>
                                        <p:attrNameLst>
                                          <p:attrName>style.visibility</p:attrName>
                                        </p:attrNameLst>
                                      </p:cBhvr>
                                      <p:to>
                                        <p:strVal val="visible"/>
                                      </p:to>
                                    </p:set>
                                    <p:animEffect transition="in" filter="fade">
                                      <p:cBhvr>
                                        <p:cTn id="7" dur="1000"/>
                                        <p:tgtEl>
                                          <p:spTgt spid="110595"/>
                                        </p:tgtEl>
                                      </p:cBhvr>
                                    </p:animEffect>
                                    <p:anim calcmode="lin" valueType="num">
                                      <p:cBhvr>
                                        <p:cTn id="8" dur="1000" fill="hold"/>
                                        <p:tgtEl>
                                          <p:spTgt spid="110595"/>
                                        </p:tgtEl>
                                        <p:attrNameLst>
                                          <p:attrName>ppt_x</p:attrName>
                                        </p:attrNameLst>
                                      </p:cBhvr>
                                      <p:tavLst>
                                        <p:tav tm="0">
                                          <p:val>
                                            <p:strVal val="#ppt_x"/>
                                          </p:val>
                                        </p:tav>
                                        <p:tav tm="100000">
                                          <p:val>
                                            <p:strVal val="#ppt_x"/>
                                          </p:val>
                                        </p:tav>
                                      </p:tavLst>
                                    </p:anim>
                                    <p:anim calcmode="lin" valueType="num">
                                      <p:cBhvr>
                                        <p:cTn id="9" dur="900" decel="100000" fill="hold"/>
                                        <p:tgtEl>
                                          <p:spTgt spid="11059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1059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4756" name="文本框 74755"/>
          <p:cNvSpPr txBox="1"/>
          <p:nvPr/>
        </p:nvSpPr>
        <p:spPr>
          <a:xfrm>
            <a:off x="1752600" y="6215063"/>
            <a:ext cx="1905000" cy="583565"/>
          </a:xfrm>
          <a:prstGeom prst="rect">
            <a:avLst/>
          </a:prstGeom>
          <a:noFill/>
          <a:ln w="63500" cap="flat" cmpd="sng">
            <a:solidFill>
              <a:srgbClr val="FF00FF"/>
            </a:solidFill>
            <a:prstDash val="solid"/>
            <a:miter/>
            <a:headEnd type="none" w="med" len="med"/>
            <a:tailEnd type="none" w="med" len="med"/>
          </a:ln>
        </p:spPr>
        <p:txBody>
          <a:bodyPr>
            <a:spAutoFit/>
          </a:bodyPr>
          <a:p>
            <a:pPr>
              <a:spcBef>
                <a:spcPct val="50000"/>
              </a:spcBef>
            </a:pPr>
            <a:r>
              <a:rPr lang="zh-CN" altLang="en-US" sz="3200" b="1" dirty="0">
                <a:solidFill>
                  <a:srgbClr val="000099"/>
                </a:solidFill>
                <a:latin typeface="Times New Roman" panose="02020603050405020304" charset="0"/>
              </a:rPr>
              <a:t>金田起义</a:t>
            </a:r>
            <a:endParaRPr lang="zh-CN" altLang="en-US" sz="3200" b="1">
              <a:solidFill>
                <a:srgbClr val="000099"/>
              </a:solidFill>
              <a:latin typeface="Times New Roman" panose="02020603050405020304" charset="0"/>
            </a:endParaRPr>
          </a:p>
        </p:txBody>
      </p:sp>
      <p:sp>
        <p:nvSpPr>
          <p:cNvPr id="74757" name="文本框 74756"/>
          <p:cNvSpPr txBox="1"/>
          <p:nvPr/>
        </p:nvSpPr>
        <p:spPr>
          <a:xfrm>
            <a:off x="2286000" y="3505200"/>
            <a:ext cx="1905000" cy="583565"/>
          </a:xfrm>
          <a:prstGeom prst="rect">
            <a:avLst/>
          </a:prstGeom>
          <a:noFill/>
          <a:ln w="66675" cap="flat" cmpd="sng">
            <a:solidFill>
              <a:srgbClr val="FF00FF"/>
            </a:solidFill>
            <a:prstDash val="solid"/>
            <a:miter/>
            <a:headEnd type="none" w="med" len="med"/>
            <a:tailEnd type="none" w="med" len="med"/>
          </a:ln>
        </p:spPr>
        <p:txBody>
          <a:bodyPr>
            <a:spAutoFit/>
          </a:bodyPr>
          <a:p>
            <a:pPr>
              <a:spcBef>
                <a:spcPct val="50000"/>
              </a:spcBef>
            </a:pPr>
            <a:r>
              <a:rPr lang="zh-CN" altLang="en-US" sz="3200" b="1" dirty="0">
                <a:solidFill>
                  <a:srgbClr val="000099"/>
                </a:solidFill>
                <a:latin typeface="Times New Roman" panose="02020603050405020304" charset="0"/>
              </a:rPr>
              <a:t>永安建制</a:t>
            </a:r>
            <a:endParaRPr lang="zh-CN" altLang="en-US" sz="3200" b="1">
              <a:solidFill>
                <a:srgbClr val="000099"/>
              </a:solidFill>
              <a:latin typeface="Times New Roman" panose="02020603050405020304" charset="0"/>
            </a:endParaRPr>
          </a:p>
        </p:txBody>
      </p:sp>
      <p:pic>
        <p:nvPicPr>
          <p:cNvPr id="74758" name="图片 74757" descr="FWARROW3"/>
          <p:cNvPicPr>
            <a:picLocks noChangeAspect="1"/>
          </p:cNvPicPr>
          <p:nvPr/>
        </p:nvPicPr>
        <p:blipFill>
          <a:blip r:embed="rId1"/>
          <a:stretch>
            <a:fillRect/>
          </a:stretch>
        </p:blipFill>
        <p:spPr>
          <a:xfrm rot="16200000">
            <a:off x="2114550" y="5657850"/>
            <a:ext cx="571500" cy="381000"/>
          </a:xfrm>
          <a:prstGeom prst="rect">
            <a:avLst/>
          </a:prstGeom>
          <a:noFill/>
          <a:ln w="9525">
            <a:noFill/>
          </a:ln>
        </p:spPr>
      </p:pic>
      <p:sp>
        <p:nvSpPr>
          <p:cNvPr id="74759" name="文本框 74758"/>
          <p:cNvSpPr txBox="1"/>
          <p:nvPr/>
        </p:nvSpPr>
        <p:spPr>
          <a:xfrm>
            <a:off x="1981200" y="4876800"/>
            <a:ext cx="1905000" cy="583565"/>
          </a:xfrm>
          <a:prstGeom prst="rect">
            <a:avLst/>
          </a:prstGeom>
          <a:noFill/>
          <a:ln w="66675" cap="flat" cmpd="sng">
            <a:solidFill>
              <a:srgbClr val="FF00FF"/>
            </a:solidFill>
            <a:prstDash val="solid"/>
            <a:miter/>
            <a:headEnd type="none" w="med" len="med"/>
            <a:tailEnd type="none" w="med" len="med"/>
          </a:ln>
        </p:spPr>
        <p:txBody>
          <a:bodyPr>
            <a:spAutoFit/>
          </a:bodyPr>
          <a:p>
            <a:pPr>
              <a:spcBef>
                <a:spcPct val="50000"/>
              </a:spcBef>
            </a:pPr>
            <a:r>
              <a:rPr lang="zh-CN" altLang="en-US" sz="3200" b="1" dirty="0">
                <a:solidFill>
                  <a:srgbClr val="000099"/>
                </a:solidFill>
                <a:latin typeface="Arial" panose="020B0604020202020204" pitchFamily="34" charset="0"/>
              </a:rPr>
              <a:t>东乡称王</a:t>
            </a:r>
            <a:endParaRPr lang="zh-CN" altLang="en-US" sz="3200" b="1" dirty="0">
              <a:solidFill>
                <a:srgbClr val="000099"/>
              </a:solidFill>
              <a:latin typeface="Arial" panose="020B0604020202020204" pitchFamily="34" charset="0"/>
            </a:endParaRPr>
          </a:p>
        </p:txBody>
      </p:sp>
      <p:pic>
        <p:nvPicPr>
          <p:cNvPr id="74760" name="图片 74759" descr="FWARROW3"/>
          <p:cNvPicPr>
            <a:picLocks noChangeAspect="1"/>
          </p:cNvPicPr>
          <p:nvPr/>
        </p:nvPicPr>
        <p:blipFill>
          <a:blip r:embed="rId1"/>
          <a:stretch>
            <a:fillRect/>
          </a:stretch>
        </p:blipFill>
        <p:spPr>
          <a:xfrm rot="16200000">
            <a:off x="2419350" y="4286250"/>
            <a:ext cx="571500" cy="381000"/>
          </a:xfrm>
          <a:prstGeom prst="rect">
            <a:avLst/>
          </a:prstGeom>
          <a:noFill/>
          <a:ln w="9525">
            <a:noFill/>
          </a:ln>
        </p:spPr>
      </p:pic>
      <p:pic>
        <p:nvPicPr>
          <p:cNvPr id="74762" name="图片 74761" descr="太平天国前期形势"/>
          <p:cNvPicPr>
            <a:picLocks noChangeAspect="1"/>
          </p:cNvPicPr>
          <p:nvPr/>
        </p:nvPicPr>
        <p:blipFill>
          <a:blip r:embed="rId2"/>
          <a:stretch>
            <a:fillRect/>
          </a:stretch>
        </p:blipFill>
        <p:spPr>
          <a:xfrm>
            <a:off x="5179060" y="-59055"/>
            <a:ext cx="6774180" cy="6858000"/>
          </a:xfrm>
          <a:prstGeom prst="rect">
            <a:avLst/>
          </a:prstGeom>
          <a:noFill/>
          <a:ln w="9525">
            <a:noFill/>
          </a:ln>
        </p:spPr>
      </p:pic>
      <p:sp>
        <p:nvSpPr>
          <p:cNvPr id="74763" name="文本框 74762"/>
          <p:cNvSpPr txBox="1"/>
          <p:nvPr/>
        </p:nvSpPr>
        <p:spPr>
          <a:xfrm>
            <a:off x="6400800" y="5943600"/>
            <a:ext cx="685800" cy="368300"/>
          </a:xfrm>
          <a:prstGeom prst="rect">
            <a:avLst/>
          </a:prstGeom>
          <a:solidFill>
            <a:srgbClr val="FFFF00">
              <a:alpha val="80000"/>
            </a:srgbClr>
          </a:solidFill>
          <a:ln w="9525">
            <a:noFill/>
          </a:ln>
        </p:spPr>
        <p:txBody>
          <a:bodyPr>
            <a:spAutoFit/>
          </a:bodyPr>
          <a:p>
            <a:pPr>
              <a:spcBef>
                <a:spcPct val="50000"/>
              </a:spcBef>
            </a:pPr>
            <a:r>
              <a:rPr lang="zh-CN" altLang="en-US" b="1" dirty="0">
                <a:latin typeface="Arial" panose="020B0604020202020204" pitchFamily="34" charset="0"/>
                <a:ea typeface="黑体" panose="02010609060101010101" pitchFamily="2" charset="-122"/>
              </a:rPr>
              <a:t>金田</a:t>
            </a:r>
            <a:endParaRPr lang="zh-CN" altLang="en-US" b="1" dirty="0">
              <a:latin typeface="Arial" panose="020B0604020202020204" pitchFamily="34" charset="0"/>
              <a:ea typeface="黑体" panose="02010609060101010101" pitchFamily="2" charset="-122"/>
            </a:endParaRPr>
          </a:p>
        </p:txBody>
      </p:sp>
      <p:sp>
        <p:nvSpPr>
          <p:cNvPr id="74765" name="文本框 74764"/>
          <p:cNvSpPr txBox="1"/>
          <p:nvPr/>
        </p:nvSpPr>
        <p:spPr>
          <a:xfrm>
            <a:off x="6553200" y="5181600"/>
            <a:ext cx="685800" cy="368300"/>
          </a:xfrm>
          <a:prstGeom prst="rect">
            <a:avLst/>
          </a:prstGeom>
          <a:solidFill>
            <a:srgbClr val="FFFF00">
              <a:alpha val="80000"/>
            </a:srgbClr>
          </a:solidFill>
          <a:ln w="9525">
            <a:noFill/>
          </a:ln>
        </p:spPr>
        <p:txBody>
          <a:bodyPr>
            <a:spAutoFit/>
          </a:bodyPr>
          <a:p>
            <a:pPr>
              <a:spcBef>
                <a:spcPct val="50000"/>
              </a:spcBef>
            </a:pPr>
            <a:r>
              <a:rPr lang="zh-CN" altLang="en-US" b="1" dirty="0">
                <a:latin typeface="Arial" panose="020B0604020202020204" pitchFamily="34" charset="0"/>
                <a:ea typeface="黑体" panose="02010609060101010101" pitchFamily="2" charset="-122"/>
              </a:rPr>
              <a:t>永安</a:t>
            </a:r>
            <a:endParaRPr lang="zh-CN" altLang="en-US" b="1" dirty="0">
              <a:latin typeface="Arial" panose="020B0604020202020204" pitchFamily="34" charset="0"/>
              <a:ea typeface="黑体" panose="02010609060101010101" pitchFamily="2" charset="-122"/>
            </a:endParaRPr>
          </a:p>
        </p:txBody>
      </p:sp>
      <p:sp>
        <p:nvSpPr>
          <p:cNvPr id="25602" name="AutoShape 2"/>
          <p:cNvSpPr/>
          <p:nvPr/>
        </p:nvSpPr>
        <p:spPr>
          <a:xfrm rot="-1800000">
            <a:off x="6899275" y="5675314"/>
            <a:ext cx="696913" cy="368299"/>
          </a:xfrm>
          <a:prstGeom prst="curvedUpArrow">
            <a:avLst>
              <a:gd name="adj1" fmla="val 28141"/>
              <a:gd name="adj2" fmla="val 56282"/>
              <a:gd name="adj3" fmla="val 33333"/>
            </a:avLst>
          </a:prstGeom>
          <a:solidFill>
            <a:srgbClr val="FF0000"/>
          </a:solidFill>
          <a:ln w="28575" cap="flat" cmpd="sng">
            <a:solidFill>
              <a:srgbClr val="FF0000"/>
            </a:solidFill>
            <a:prstDash val="solid"/>
            <a:miter/>
            <a:headEnd type="none" w="med" len="med"/>
            <a:tailEnd type="none" w="med" len="med"/>
          </a:ln>
        </p:spPr>
        <p:txBody>
          <a:bodyPr anchor="ctr">
            <a:spAutoFit/>
          </a:bodyPr>
          <a:p>
            <a:endParaRPr lang="zh-CN" altLang="en-US" dirty="0">
              <a:latin typeface="Arial" panose="020B0604020202020204" pitchFamily="34" charset="0"/>
            </a:endParaRPr>
          </a:p>
        </p:txBody>
      </p:sp>
      <p:pic>
        <p:nvPicPr>
          <p:cNvPr id="2" name="图片 1"/>
          <p:cNvPicPr>
            <a:picLocks noChangeAspect="1"/>
          </p:cNvPicPr>
          <p:nvPr/>
        </p:nvPicPr>
        <p:blipFill>
          <a:blip r:embed="rId3"/>
          <a:stretch>
            <a:fillRect/>
          </a:stretch>
        </p:blipFill>
        <p:spPr>
          <a:xfrm>
            <a:off x="80645" y="52705"/>
            <a:ext cx="5098415" cy="286702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74762"/>
                                        </p:tgtEl>
                                        <p:attrNameLst>
                                          <p:attrName>style.visibility</p:attrName>
                                        </p:attrNameLst>
                                      </p:cBhvr>
                                      <p:to>
                                        <p:strVal val="visible"/>
                                      </p:to>
                                    </p:set>
                                    <p:animEffect transition="in" filter="barn(inHorizontal)">
                                      <p:cBhvr>
                                        <p:cTn id="7" dur="500"/>
                                        <p:tgtEl>
                                          <p:spTgt spid="7476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74756"/>
                                        </p:tgtEl>
                                        <p:attrNameLst>
                                          <p:attrName>style.visibility</p:attrName>
                                        </p:attrNameLst>
                                      </p:cBhvr>
                                      <p:to>
                                        <p:strVal val="visible"/>
                                      </p:to>
                                    </p:set>
                                    <p:anim calcmode="lin" valueType="num">
                                      <p:cBhvr additive="base">
                                        <p:cTn id="12" dur="500" fill="hold"/>
                                        <p:tgtEl>
                                          <p:spTgt spid="74756"/>
                                        </p:tgtEl>
                                        <p:attrNameLst>
                                          <p:attrName>ppt_x</p:attrName>
                                        </p:attrNameLst>
                                      </p:cBhvr>
                                      <p:tavLst>
                                        <p:tav tm="0">
                                          <p:val>
                                            <p:strVal val="0-#ppt_w/2"/>
                                          </p:val>
                                        </p:tav>
                                        <p:tav tm="100000">
                                          <p:val>
                                            <p:strVal val="#ppt_x"/>
                                          </p:val>
                                        </p:tav>
                                      </p:tavLst>
                                    </p:anim>
                                    <p:anim calcmode="lin" valueType="num">
                                      <p:cBhvr additive="base">
                                        <p:cTn id="13" dur="500" fill="hold"/>
                                        <p:tgtEl>
                                          <p:spTgt spid="74756"/>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9" presetClass="entr" presetSubtype="10" fill="hold" grpId="0" nodeType="afterEffect">
                                  <p:stCondLst>
                                    <p:cond delay="0"/>
                                  </p:stCondLst>
                                  <p:childTnLst>
                                    <p:set>
                                      <p:cBhvr>
                                        <p:cTn id="16" dur="1" fill="hold">
                                          <p:stCondLst>
                                            <p:cond delay="0"/>
                                          </p:stCondLst>
                                        </p:cTn>
                                        <p:tgtEl>
                                          <p:spTgt spid="74763"/>
                                        </p:tgtEl>
                                        <p:attrNameLst>
                                          <p:attrName>style.visibility</p:attrName>
                                        </p:attrNameLst>
                                      </p:cBhvr>
                                      <p:to>
                                        <p:strVal val="visible"/>
                                      </p:to>
                                    </p:set>
                                    <p:anim calcmode="lin" valueType="num">
                                      <p:cBhvr>
                                        <p:cTn id="17" dur="5000" fill="hold"/>
                                        <p:tgtEl>
                                          <p:spTgt spid="74763"/>
                                        </p:tgtEl>
                                        <p:attrNameLst>
                                          <p:attrName>ppt_w</p:attrName>
                                        </p:attrNameLst>
                                      </p:cBhvr>
                                      <p:tavLst>
                                        <p:tav tm="0" fmla="#ppt_w*sin(2.5*pi*$)">
                                          <p:val>
                                            <p:fltVal val="0.000000"/>
                                          </p:val>
                                        </p:tav>
                                        <p:tav tm="100000">
                                          <p:val>
                                            <p:fltVal val="1.000000"/>
                                          </p:val>
                                        </p:tav>
                                      </p:tavLst>
                                    </p:anim>
                                    <p:anim calcmode="lin" valueType="num">
                                      <p:cBhvr>
                                        <p:cTn id="18" dur="5000" fill="hold"/>
                                        <p:tgtEl>
                                          <p:spTgt spid="74763"/>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5602"/>
                                        </p:tgtEl>
                                        <p:attrNameLst>
                                          <p:attrName>style.visibility</p:attrName>
                                        </p:attrNameLst>
                                      </p:cBhvr>
                                      <p:to>
                                        <p:strVal val="visible"/>
                                      </p:to>
                                    </p:set>
                                    <p:anim calcmode="lin" valueType="num">
                                      <p:cBhvr additive="base">
                                        <p:cTn id="23" dur="500" fill="hold"/>
                                        <p:tgtEl>
                                          <p:spTgt spid="25602"/>
                                        </p:tgtEl>
                                        <p:attrNameLst>
                                          <p:attrName>ppt_x</p:attrName>
                                        </p:attrNameLst>
                                      </p:cBhvr>
                                      <p:tavLst>
                                        <p:tav tm="0">
                                          <p:val>
                                            <p:strVal val="#ppt_x"/>
                                          </p:val>
                                        </p:tav>
                                        <p:tav tm="100000">
                                          <p:val>
                                            <p:strVal val="#ppt_x"/>
                                          </p:val>
                                        </p:tav>
                                      </p:tavLst>
                                    </p:anim>
                                    <p:anim calcmode="lin" valueType="num">
                                      <p:cBhvr additive="base">
                                        <p:cTn id="24" dur="500" fill="hold"/>
                                        <p:tgtEl>
                                          <p:spTgt spid="2560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74758"/>
                                        </p:tgtEl>
                                        <p:attrNameLst>
                                          <p:attrName>style.visibility</p:attrName>
                                        </p:attrNameLst>
                                      </p:cBhvr>
                                      <p:to>
                                        <p:strVal val="visible"/>
                                      </p:to>
                                    </p:set>
                                    <p:anim calcmode="lin" valueType="num">
                                      <p:cBhvr additive="base">
                                        <p:cTn id="29" dur="500" fill="hold"/>
                                        <p:tgtEl>
                                          <p:spTgt spid="74758"/>
                                        </p:tgtEl>
                                        <p:attrNameLst>
                                          <p:attrName>ppt_x</p:attrName>
                                        </p:attrNameLst>
                                      </p:cBhvr>
                                      <p:tavLst>
                                        <p:tav tm="0">
                                          <p:val>
                                            <p:strVal val="0-#ppt_w/2"/>
                                          </p:val>
                                        </p:tav>
                                        <p:tav tm="100000">
                                          <p:val>
                                            <p:strVal val="#ppt_x"/>
                                          </p:val>
                                        </p:tav>
                                      </p:tavLst>
                                    </p:anim>
                                    <p:anim calcmode="lin" valueType="num">
                                      <p:cBhvr additive="base">
                                        <p:cTn id="30" dur="500" fill="hold"/>
                                        <p:tgtEl>
                                          <p:spTgt spid="7475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74759"/>
                                        </p:tgtEl>
                                        <p:attrNameLst>
                                          <p:attrName>style.visibility</p:attrName>
                                        </p:attrNameLst>
                                      </p:cBhvr>
                                      <p:to>
                                        <p:strVal val="visible"/>
                                      </p:to>
                                    </p:set>
                                    <p:anim calcmode="lin" valueType="num">
                                      <p:cBhvr additive="base">
                                        <p:cTn id="35" dur="500" fill="hold"/>
                                        <p:tgtEl>
                                          <p:spTgt spid="74759"/>
                                        </p:tgtEl>
                                        <p:attrNameLst>
                                          <p:attrName>ppt_x</p:attrName>
                                        </p:attrNameLst>
                                      </p:cBhvr>
                                      <p:tavLst>
                                        <p:tav tm="0">
                                          <p:val>
                                            <p:strVal val="#ppt_x"/>
                                          </p:val>
                                        </p:tav>
                                        <p:tav tm="100000">
                                          <p:val>
                                            <p:strVal val="#ppt_x"/>
                                          </p:val>
                                        </p:tav>
                                      </p:tavLst>
                                    </p:anim>
                                    <p:anim calcmode="lin" valueType="num">
                                      <p:cBhvr additive="base">
                                        <p:cTn id="36" dur="500" fill="hold"/>
                                        <p:tgtEl>
                                          <p:spTgt spid="7475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74760"/>
                                        </p:tgtEl>
                                        <p:attrNameLst>
                                          <p:attrName>style.visibility</p:attrName>
                                        </p:attrNameLst>
                                      </p:cBhvr>
                                      <p:to>
                                        <p:strVal val="visible"/>
                                      </p:to>
                                    </p:set>
                                    <p:anim calcmode="lin" valueType="num">
                                      <p:cBhvr additive="base">
                                        <p:cTn id="41" dur="500" fill="hold"/>
                                        <p:tgtEl>
                                          <p:spTgt spid="74760"/>
                                        </p:tgtEl>
                                        <p:attrNameLst>
                                          <p:attrName>ppt_x</p:attrName>
                                        </p:attrNameLst>
                                      </p:cBhvr>
                                      <p:tavLst>
                                        <p:tav tm="0">
                                          <p:val>
                                            <p:strVal val="#ppt_x"/>
                                          </p:val>
                                        </p:tav>
                                        <p:tav tm="100000">
                                          <p:val>
                                            <p:strVal val="#ppt_x"/>
                                          </p:val>
                                        </p:tav>
                                      </p:tavLst>
                                    </p:anim>
                                    <p:anim calcmode="lin" valueType="num">
                                      <p:cBhvr additive="base">
                                        <p:cTn id="42" dur="500" fill="hold"/>
                                        <p:tgtEl>
                                          <p:spTgt spid="7476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74757"/>
                                        </p:tgtEl>
                                        <p:attrNameLst>
                                          <p:attrName>style.visibility</p:attrName>
                                        </p:attrNameLst>
                                      </p:cBhvr>
                                      <p:to>
                                        <p:strVal val="visible"/>
                                      </p:to>
                                    </p:set>
                                    <p:animEffect transition="in" filter="slide(fromBottom)">
                                      <p:cBhvr>
                                        <p:cTn id="47" dur="500"/>
                                        <p:tgtEl>
                                          <p:spTgt spid="74757"/>
                                        </p:tgtEl>
                                      </p:cBhvr>
                                    </p:animEffect>
                                  </p:childTnLst>
                                </p:cTn>
                              </p:par>
                            </p:childTnLst>
                          </p:cTn>
                        </p:par>
                        <p:par>
                          <p:cTn id="48" fill="hold">
                            <p:stCondLst>
                              <p:cond delay="500"/>
                            </p:stCondLst>
                            <p:childTnLst>
                              <p:par>
                                <p:cTn id="49" presetID="19" presetClass="entr" presetSubtype="10" fill="hold" grpId="0" nodeType="afterEffect">
                                  <p:stCondLst>
                                    <p:cond delay="0"/>
                                  </p:stCondLst>
                                  <p:childTnLst>
                                    <p:set>
                                      <p:cBhvr>
                                        <p:cTn id="50" dur="1" fill="hold">
                                          <p:stCondLst>
                                            <p:cond delay="0"/>
                                          </p:stCondLst>
                                        </p:cTn>
                                        <p:tgtEl>
                                          <p:spTgt spid="74765"/>
                                        </p:tgtEl>
                                        <p:attrNameLst>
                                          <p:attrName>style.visibility</p:attrName>
                                        </p:attrNameLst>
                                      </p:cBhvr>
                                      <p:to>
                                        <p:strVal val="visible"/>
                                      </p:to>
                                    </p:set>
                                    <p:anim calcmode="lin" valueType="num">
                                      <p:cBhvr>
                                        <p:cTn id="51" dur="5000" fill="hold"/>
                                        <p:tgtEl>
                                          <p:spTgt spid="74765"/>
                                        </p:tgtEl>
                                        <p:attrNameLst>
                                          <p:attrName>ppt_w</p:attrName>
                                        </p:attrNameLst>
                                      </p:cBhvr>
                                      <p:tavLst>
                                        <p:tav tm="0" fmla="#ppt_w*sin(2.5*pi*$)">
                                          <p:val>
                                            <p:fltVal val="0.000000"/>
                                          </p:val>
                                        </p:tav>
                                        <p:tav tm="100000">
                                          <p:val>
                                            <p:fltVal val="1.000000"/>
                                          </p:val>
                                        </p:tav>
                                      </p:tavLst>
                                    </p:anim>
                                    <p:anim calcmode="lin" valueType="num">
                                      <p:cBhvr>
                                        <p:cTn id="52" dur="5000" fill="hold"/>
                                        <p:tgtEl>
                                          <p:spTgt spid="7476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bldLvl="0" animBg="1"/>
      <p:bldP spid="74757" grpId="0" bldLvl="0" animBg="1"/>
      <p:bldP spid="74759" grpId="0" bldLvl="0" animBg="1"/>
      <p:bldP spid="74763" grpId="0" bldLvl="0" animBg="1"/>
      <p:bldP spid="74765" grpId="0" bldLvl="0" animBg="1"/>
      <p:bldP spid="25602"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8673" name="图片 111617" descr="洪秀全2"/>
          <p:cNvPicPr>
            <a:picLocks noChangeAspect="1"/>
          </p:cNvPicPr>
          <p:nvPr/>
        </p:nvPicPr>
        <p:blipFill>
          <a:blip r:embed="rId1"/>
          <a:stretch>
            <a:fillRect/>
          </a:stretch>
        </p:blipFill>
        <p:spPr>
          <a:xfrm>
            <a:off x="4419600" y="0"/>
            <a:ext cx="3276600" cy="2590800"/>
          </a:xfrm>
          <a:prstGeom prst="rect">
            <a:avLst/>
          </a:prstGeom>
          <a:noFill/>
          <a:ln w="9525">
            <a:noFill/>
          </a:ln>
        </p:spPr>
      </p:pic>
      <p:sp>
        <p:nvSpPr>
          <p:cNvPr id="111619" name="矩形 111618"/>
          <p:cNvSpPr/>
          <p:nvPr/>
        </p:nvSpPr>
        <p:spPr>
          <a:xfrm>
            <a:off x="4876800" y="1524000"/>
            <a:ext cx="2032000" cy="984885"/>
          </a:xfrm>
          <a:prstGeom prst="rect">
            <a:avLst/>
          </a:prstGeom>
          <a:gradFill rotWithShape="1">
            <a:gsLst>
              <a:gs pos="0">
                <a:srgbClr val="CCFFFF"/>
              </a:gs>
              <a:gs pos="50000">
                <a:srgbClr val="FFFFFF"/>
              </a:gs>
              <a:gs pos="100000">
                <a:srgbClr val="CCFFFF"/>
              </a:gs>
            </a:gsLst>
            <a:lin ang="5400000" scaled="1"/>
            <a:tileRect/>
          </a:gradFill>
          <a:ln w="38100" cap="flat" cmpd="sng">
            <a:solidFill>
              <a:srgbClr val="000066"/>
            </a:solidFill>
            <a:prstDash val="solid"/>
            <a:miter/>
            <a:headEnd type="none" w="med" len="med"/>
            <a:tailEnd type="none" w="med" len="med"/>
          </a:ln>
        </p:spPr>
        <p:txBody>
          <a:bodyPr lIns="0" tIns="0" rIns="0" bIns="0">
            <a:spAutoFit/>
          </a:bodyPr>
          <a:p>
            <a:pPr algn="ctr" fontAlgn="base"/>
            <a:r>
              <a:rPr lang="zh-CN" altLang="en-US" sz="3200" b="1" strike="noStrike" noProof="1" dirty="0">
                <a:solidFill>
                  <a:srgbClr val="FF3300"/>
                </a:solidFill>
                <a:effectLst>
                  <a:outerShdw blurRad="38100" dist="38100" dir="2700000">
                    <a:srgbClr val="000000"/>
                  </a:outerShdw>
                </a:effectLst>
                <a:latin typeface="华文中宋" panose="02010600040101010101" pitchFamily="2" charset="-122"/>
                <a:ea typeface="华文中宋" panose="02010600040101010101" pitchFamily="2" charset="-122"/>
                <a:cs typeface="+mn-cs"/>
              </a:rPr>
              <a:t>天王</a:t>
            </a:r>
            <a:endParaRPr lang="zh-CN" altLang="en-US" sz="3200" b="1" strike="noStrike" noProof="1" dirty="0">
              <a:solidFill>
                <a:srgbClr val="FF3300"/>
              </a:solidFill>
              <a:effectLst>
                <a:outerShdw blurRad="38100" dist="38100" dir="2700000">
                  <a:srgbClr val="000000"/>
                </a:outerShdw>
              </a:effectLst>
              <a:latin typeface="华文中宋" panose="02010600040101010101" pitchFamily="2" charset="-122"/>
              <a:ea typeface="华文中宋" panose="02010600040101010101" pitchFamily="2" charset="-122"/>
            </a:endParaRPr>
          </a:p>
          <a:p>
            <a:pPr algn="ctr" fontAlgn="base"/>
            <a:r>
              <a:rPr lang="zh-CN" altLang="en-US" sz="3200" b="1" strike="noStrike" noProof="1" dirty="0">
                <a:solidFill>
                  <a:srgbClr val="FF3300"/>
                </a:solidFill>
                <a:effectLst>
                  <a:outerShdw blurRad="38100" dist="38100" dir="2700000">
                    <a:srgbClr val="000000"/>
                  </a:outerShdw>
                </a:effectLst>
                <a:latin typeface="华文中宋" panose="02010600040101010101" pitchFamily="2" charset="-122"/>
                <a:ea typeface="华文中宋" panose="02010600040101010101" pitchFamily="2" charset="-122"/>
                <a:cs typeface="+mn-cs"/>
              </a:rPr>
              <a:t>洪秀全</a:t>
            </a:r>
            <a:endParaRPr lang="zh-CN" altLang="en-US" sz="3200" b="1" strike="noStrike" noProof="1" dirty="0">
              <a:solidFill>
                <a:srgbClr val="FF3300"/>
              </a:solidFill>
              <a:effectLst>
                <a:outerShdw blurRad="38100" dist="38100" dir="2700000">
                  <a:srgbClr val="000000"/>
                </a:outerShdw>
              </a:effectLst>
              <a:latin typeface="华文中宋" panose="02010600040101010101" pitchFamily="2" charset="-122"/>
              <a:ea typeface="华文中宋" panose="02010600040101010101" pitchFamily="2" charset="-122"/>
            </a:endParaRPr>
          </a:p>
        </p:txBody>
      </p:sp>
      <p:grpSp>
        <p:nvGrpSpPr>
          <p:cNvPr id="28675" name="组合 111619"/>
          <p:cNvGrpSpPr/>
          <p:nvPr/>
        </p:nvGrpSpPr>
        <p:grpSpPr>
          <a:xfrm>
            <a:off x="1524000" y="3505200"/>
            <a:ext cx="9113838" cy="3384926"/>
            <a:chOff x="0" y="1872"/>
            <a:chExt cx="5741" cy="2469"/>
          </a:xfrm>
        </p:grpSpPr>
        <p:grpSp>
          <p:nvGrpSpPr>
            <p:cNvPr id="28676" name="组合 111620"/>
            <p:cNvGrpSpPr/>
            <p:nvPr/>
          </p:nvGrpSpPr>
          <p:grpSpPr>
            <a:xfrm>
              <a:off x="0" y="1872"/>
              <a:ext cx="1056" cy="2448"/>
              <a:chOff x="0" y="1872"/>
              <a:chExt cx="1248" cy="2448"/>
            </a:xfrm>
          </p:grpSpPr>
          <p:pic>
            <p:nvPicPr>
              <p:cNvPr id="28677" name="图片 111621" descr="yangshuiching"/>
              <p:cNvPicPr>
                <a:picLocks noChangeAspect="1"/>
              </p:cNvPicPr>
              <p:nvPr/>
            </p:nvPicPr>
            <p:blipFill>
              <a:blip r:embed="rId2"/>
              <a:stretch>
                <a:fillRect/>
              </a:stretch>
            </p:blipFill>
            <p:spPr>
              <a:xfrm>
                <a:off x="0" y="1872"/>
                <a:ext cx="1248" cy="2448"/>
              </a:xfrm>
              <a:prstGeom prst="rect">
                <a:avLst/>
              </a:prstGeom>
              <a:noFill/>
              <a:ln w="76200" cap="flat" cmpd="tri">
                <a:solidFill>
                  <a:srgbClr val="FF6600"/>
                </a:solidFill>
                <a:prstDash val="solid"/>
                <a:miter/>
                <a:headEnd type="none" w="med" len="med"/>
                <a:tailEnd type="none" w="med" len="med"/>
              </a:ln>
            </p:spPr>
          </p:pic>
          <p:sp>
            <p:nvSpPr>
              <p:cNvPr id="111623" name="文本框 111622"/>
              <p:cNvSpPr txBox="1"/>
              <p:nvPr/>
            </p:nvSpPr>
            <p:spPr>
              <a:xfrm>
                <a:off x="175" y="3864"/>
                <a:ext cx="1045" cy="426"/>
              </a:xfrm>
              <a:prstGeom prst="rect">
                <a:avLst/>
              </a:prstGeom>
              <a:solidFill>
                <a:schemeClr val="bg1"/>
              </a:solidFill>
              <a:ln w="76200" cap="flat" cmpd="tri">
                <a:solidFill>
                  <a:srgbClr val="FF6600"/>
                </a:solidFill>
                <a:prstDash val="solid"/>
                <a:miter/>
                <a:headEnd type="none" w="med" len="med"/>
                <a:tailEnd type="none" w="med" len="med"/>
              </a:ln>
            </p:spPr>
            <p:txBody>
              <a:bodyPr wrap="none" anchor="t">
                <a:spAutoFit/>
              </a:bodyPr>
              <a:p>
                <a:r>
                  <a:rPr lang="zh-CN" altLang="en-US" sz="3200" b="1" noProof="1" dirty="0">
                    <a:effectLst>
                      <a:outerShdw blurRad="38100" dist="38100" dir="2700000">
                        <a:srgbClr val="FFFFFF"/>
                      </a:outerShdw>
                    </a:effectLst>
                    <a:latin typeface="Times New Roman" panose="02020603050405020304" charset="0"/>
                    <a:ea typeface="华文中宋" panose="02010600040101010101" pitchFamily="2" charset="-122"/>
                    <a:cs typeface="+mn-cs"/>
                  </a:rPr>
                  <a:t>杨秀清</a:t>
                </a:r>
                <a:endParaRPr lang="zh-CN" altLang="en-US" sz="3200" b="1" noProof="1">
                  <a:effectLst>
                    <a:outerShdw blurRad="38100" dist="38100" dir="2700000">
                      <a:srgbClr val="FFFFFF"/>
                    </a:outerShdw>
                  </a:effectLst>
                  <a:latin typeface="Times New Roman" panose="02020603050405020304" charset="0"/>
                  <a:ea typeface="华文中宋" panose="02010600040101010101" pitchFamily="2" charset="-122"/>
                </a:endParaRPr>
              </a:p>
            </p:txBody>
          </p:sp>
        </p:grpSp>
        <p:grpSp>
          <p:nvGrpSpPr>
            <p:cNvPr id="28679" name="组合 111623"/>
            <p:cNvGrpSpPr/>
            <p:nvPr/>
          </p:nvGrpSpPr>
          <p:grpSpPr>
            <a:xfrm>
              <a:off x="1056" y="1872"/>
              <a:ext cx="1152" cy="2461"/>
              <a:chOff x="1248" y="1872"/>
              <a:chExt cx="1152" cy="2461"/>
            </a:xfrm>
          </p:grpSpPr>
          <p:pic>
            <p:nvPicPr>
              <p:cNvPr id="28680" name="图片 111624" descr="xiaoqiaogui"/>
              <p:cNvPicPr>
                <a:picLocks noChangeAspect="1"/>
              </p:cNvPicPr>
              <p:nvPr/>
            </p:nvPicPr>
            <p:blipFill>
              <a:blip r:embed="rId3"/>
              <a:stretch>
                <a:fillRect/>
              </a:stretch>
            </p:blipFill>
            <p:spPr>
              <a:xfrm>
                <a:off x="1248" y="1872"/>
                <a:ext cx="1152" cy="2448"/>
              </a:xfrm>
              <a:prstGeom prst="rect">
                <a:avLst/>
              </a:prstGeom>
              <a:noFill/>
              <a:ln w="76200" cap="flat" cmpd="tri">
                <a:solidFill>
                  <a:srgbClr val="FF00FF"/>
                </a:solidFill>
                <a:prstDash val="solid"/>
                <a:miter/>
                <a:headEnd type="none" w="med" len="med"/>
                <a:tailEnd type="none" w="med" len="med"/>
              </a:ln>
            </p:spPr>
          </p:pic>
          <p:sp>
            <p:nvSpPr>
              <p:cNvPr id="111626" name="文本框 111625"/>
              <p:cNvSpPr txBox="1"/>
              <p:nvPr/>
            </p:nvSpPr>
            <p:spPr>
              <a:xfrm>
                <a:off x="1344" y="3907"/>
                <a:ext cx="960" cy="426"/>
              </a:xfrm>
              <a:prstGeom prst="rect">
                <a:avLst/>
              </a:prstGeom>
              <a:solidFill>
                <a:schemeClr val="bg1"/>
              </a:solidFill>
              <a:ln w="76200" cap="flat" cmpd="tri">
                <a:solidFill>
                  <a:srgbClr val="FF00FF"/>
                </a:solidFill>
                <a:prstDash val="solid"/>
                <a:miter/>
                <a:headEnd type="none" w="med" len="med"/>
                <a:tailEnd type="none" w="med" len="med"/>
              </a:ln>
            </p:spPr>
            <p:txBody>
              <a:bodyPr>
                <a:spAutoFit/>
              </a:bodyPr>
              <a:p>
                <a:r>
                  <a:rPr lang="zh-CN" altLang="en-US" sz="3200" b="1" noProof="1" dirty="0">
                    <a:effectLst>
                      <a:outerShdw blurRad="38100" dist="38100" dir="2700000">
                        <a:srgbClr val="FFFFFF"/>
                      </a:outerShdw>
                    </a:effectLst>
                    <a:latin typeface="Times New Roman" panose="02020603050405020304" charset="0"/>
                    <a:ea typeface="华文中宋" panose="02010600040101010101" pitchFamily="2" charset="-122"/>
                    <a:cs typeface="+mn-cs"/>
                  </a:rPr>
                  <a:t>萧朝贵</a:t>
                </a:r>
                <a:endParaRPr lang="zh-CN" altLang="en-US" sz="3200" b="1" noProof="1">
                  <a:effectLst>
                    <a:outerShdw blurRad="38100" dist="38100" dir="2700000">
                      <a:srgbClr val="FFFFFF"/>
                    </a:outerShdw>
                  </a:effectLst>
                  <a:latin typeface="Times New Roman" panose="02020603050405020304" charset="0"/>
                  <a:ea typeface="华文中宋" panose="02010600040101010101" pitchFamily="2" charset="-122"/>
                </a:endParaRPr>
              </a:p>
            </p:txBody>
          </p:sp>
        </p:grpSp>
        <p:grpSp>
          <p:nvGrpSpPr>
            <p:cNvPr id="28682" name="组合 111626"/>
            <p:cNvGrpSpPr/>
            <p:nvPr/>
          </p:nvGrpSpPr>
          <p:grpSpPr>
            <a:xfrm>
              <a:off x="2304" y="1872"/>
              <a:ext cx="1248" cy="2448"/>
              <a:chOff x="2448" y="1872"/>
              <a:chExt cx="1248" cy="2448"/>
            </a:xfrm>
          </p:grpSpPr>
          <p:pic>
            <p:nvPicPr>
              <p:cNvPr id="28683" name="图片 111627" descr="fenyunshan"/>
              <p:cNvPicPr>
                <a:picLocks noChangeAspect="1"/>
              </p:cNvPicPr>
              <p:nvPr/>
            </p:nvPicPr>
            <p:blipFill>
              <a:blip r:embed="rId4"/>
              <a:stretch>
                <a:fillRect/>
              </a:stretch>
            </p:blipFill>
            <p:spPr>
              <a:xfrm>
                <a:off x="2448" y="1872"/>
                <a:ext cx="1248" cy="2448"/>
              </a:xfrm>
              <a:prstGeom prst="rect">
                <a:avLst/>
              </a:prstGeom>
              <a:noFill/>
              <a:ln w="114300" cap="flat" cmpd="tri">
                <a:solidFill>
                  <a:srgbClr val="33CC33"/>
                </a:solidFill>
                <a:prstDash val="solid"/>
                <a:miter/>
                <a:headEnd type="none" w="med" len="med"/>
                <a:tailEnd type="none" w="med" len="med"/>
              </a:ln>
            </p:spPr>
          </p:pic>
          <p:sp>
            <p:nvSpPr>
              <p:cNvPr id="111629" name="文本框 111628"/>
              <p:cNvSpPr txBox="1"/>
              <p:nvPr/>
            </p:nvSpPr>
            <p:spPr>
              <a:xfrm>
                <a:off x="2544" y="3883"/>
                <a:ext cx="1008" cy="426"/>
              </a:xfrm>
              <a:prstGeom prst="rect">
                <a:avLst/>
              </a:prstGeom>
              <a:solidFill>
                <a:schemeClr val="bg1"/>
              </a:solidFill>
              <a:ln w="114300" cap="flat" cmpd="tri">
                <a:solidFill>
                  <a:srgbClr val="33CC33"/>
                </a:solidFill>
                <a:prstDash val="solid"/>
                <a:miter/>
                <a:headEnd type="none" w="med" len="med"/>
                <a:tailEnd type="none" w="med" len="med"/>
              </a:ln>
            </p:spPr>
            <p:txBody>
              <a:bodyPr>
                <a:spAutoFit/>
              </a:bodyPr>
              <a:p>
                <a:r>
                  <a:rPr lang="zh-CN" altLang="en-US" sz="3200" b="1" noProof="1" dirty="0">
                    <a:effectLst>
                      <a:outerShdw blurRad="38100" dist="38100" dir="2700000">
                        <a:srgbClr val="FFFFFF"/>
                      </a:outerShdw>
                    </a:effectLst>
                    <a:latin typeface="Times New Roman" panose="02020603050405020304" charset="0"/>
                    <a:ea typeface="华文中宋" panose="02010600040101010101" pitchFamily="2" charset="-122"/>
                    <a:cs typeface="+mn-cs"/>
                  </a:rPr>
                  <a:t>冯云山</a:t>
                </a:r>
                <a:endParaRPr lang="zh-CN" altLang="en-US" sz="3200" b="1" noProof="1">
                  <a:effectLst>
                    <a:outerShdw blurRad="38100" dist="38100" dir="2700000">
                      <a:srgbClr val="FFFFFF"/>
                    </a:outerShdw>
                  </a:effectLst>
                  <a:latin typeface="Times New Roman" panose="02020603050405020304" charset="0"/>
                  <a:ea typeface="华文中宋" panose="02010600040101010101" pitchFamily="2" charset="-122"/>
                </a:endParaRPr>
              </a:p>
            </p:txBody>
          </p:sp>
        </p:grpSp>
        <p:grpSp>
          <p:nvGrpSpPr>
            <p:cNvPr id="28685" name="组合 111629"/>
            <p:cNvGrpSpPr/>
            <p:nvPr/>
          </p:nvGrpSpPr>
          <p:grpSpPr>
            <a:xfrm>
              <a:off x="3600" y="1872"/>
              <a:ext cx="1056" cy="2461"/>
              <a:chOff x="3600" y="1872"/>
              <a:chExt cx="1056" cy="2461"/>
            </a:xfrm>
          </p:grpSpPr>
          <p:pic>
            <p:nvPicPr>
              <p:cNvPr id="28686" name="图片 111630" descr="waichangfei"/>
              <p:cNvPicPr>
                <a:picLocks noChangeAspect="1"/>
              </p:cNvPicPr>
              <p:nvPr/>
            </p:nvPicPr>
            <p:blipFill>
              <a:blip r:embed="rId5"/>
              <a:stretch>
                <a:fillRect/>
              </a:stretch>
            </p:blipFill>
            <p:spPr>
              <a:xfrm>
                <a:off x="3600" y="1872"/>
                <a:ext cx="1056" cy="2448"/>
              </a:xfrm>
              <a:prstGeom prst="rect">
                <a:avLst/>
              </a:prstGeom>
              <a:noFill/>
              <a:ln w="76200" cap="flat" cmpd="tri">
                <a:solidFill>
                  <a:srgbClr val="99CC00"/>
                </a:solidFill>
                <a:prstDash val="solid"/>
                <a:miter/>
                <a:headEnd type="none" w="med" len="med"/>
                <a:tailEnd type="none" w="med" len="med"/>
              </a:ln>
            </p:spPr>
          </p:pic>
          <p:sp>
            <p:nvSpPr>
              <p:cNvPr id="111632" name="文本框 111631"/>
              <p:cNvSpPr txBox="1"/>
              <p:nvPr/>
            </p:nvSpPr>
            <p:spPr>
              <a:xfrm>
                <a:off x="3696" y="3907"/>
                <a:ext cx="884" cy="426"/>
              </a:xfrm>
              <a:prstGeom prst="rect">
                <a:avLst/>
              </a:prstGeom>
              <a:solidFill>
                <a:schemeClr val="bg1"/>
              </a:solidFill>
              <a:ln w="76200" cap="flat" cmpd="tri">
                <a:solidFill>
                  <a:srgbClr val="99CC00"/>
                </a:solidFill>
                <a:prstDash val="solid"/>
                <a:miter/>
                <a:headEnd type="none" w="med" len="med"/>
                <a:tailEnd type="none" w="med" len="med"/>
              </a:ln>
            </p:spPr>
            <p:txBody>
              <a:bodyPr wrap="none" anchor="t">
                <a:spAutoFit/>
              </a:bodyPr>
              <a:p>
                <a:r>
                  <a:rPr lang="zh-CN" altLang="en-US" sz="3200" b="1" noProof="1" dirty="0">
                    <a:effectLst>
                      <a:outerShdw blurRad="38100" dist="38100" dir="2700000">
                        <a:srgbClr val="FFFFFF"/>
                      </a:outerShdw>
                    </a:effectLst>
                    <a:latin typeface="Times New Roman" panose="02020603050405020304" charset="0"/>
                    <a:ea typeface="华文中宋" panose="02010600040101010101" pitchFamily="2" charset="-122"/>
                    <a:cs typeface="+mn-cs"/>
                  </a:rPr>
                  <a:t>韦昌辉</a:t>
                </a:r>
                <a:endParaRPr lang="zh-CN" altLang="en-US" sz="3200" b="1" noProof="1">
                  <a:effectLst>
                    <a:outerShdw blurRad="38100" dist="38100" dir="2700000">
                      <a:srgbClr val="FFFFFF"/>
                    </a:outerShdw>
                  </a:effectLst>
                  <a:latin typeface="Times New Roman" panose="02020603050405020304" charset="0"/>
                  <a:ea typeface="华文中宋" panose="02010600040101010101" pitchFamily="2" charset="-122"/>
                </a:endParaRPr>
              </a:p>
            </p:txBody>
          </p:sp>
        </p:grpSp>
        <p:grpSp>
          <p:nvGrpSpPr>
            <p:cNvPr id="28688" name="组合 111632"/>
            <p:cNvGrpSpPr/>
            <p:nvPr/>
          </p:nvGrpSpPr>
          <p:grpSpPr>
            <a:xfrm>
              <a:off x="4766" y="1872"/>
              <a:ext cx="975" cy="2469"/>
              <a:chOff x="4766" y="1825"/>
              <a:chExt cx="975" cy="2516"/>
            </a:xfrm>
          </p:grpSpPr>
          <p:pic>
            <p:nvPicPr>
              <p:cNvPr id="28689" name="图片 111633" descr="shidakai"/>
              <p:cNvPicPr>
                <a:picLocks noChangeAspect="1"/>
              </p:cNvPicPr>
              <p:nvPr/>
            </p:nvPicPr>
            <p:blipFill>
              <a:blip r:embed="rId6"/>
              <a:stretch>
                <a:fillRect/>
              </a:stretch>
            </p:blipFill>
            <p:spPr>
              <a:xfrm>
                <a:off x="4766" y="1825"/>
                <a:ext cx="975" cy="2495"/>
              </a:xfrm>
              <a:prstGeom prst="rect">
                <a:avLst/>
              </a:prstGeom>
              <a:noFill/>
              <a:ln w="76200" cap="flat" cmpd="tri">
                <a:solidFill>
                  <a:srgbClr val="FF00FF"/>
                </a:solidFill>
                <a:prstDash val="solid"/>
                <a:miter/>
                <a:headEnd type="none" w="med" len="med"/>
                <a:tailEnd type="none" w="med" len="med"/>
              </a:ln>
            </p:spPr>
          </p:pic>
          <p:sp>
            <p:nvSpPr>
              <p:cNvPr id="111635" name="文本框 111634"/>
              <p:cNvSpPr txBox="1"/>
              <p:nvPr/>
            </p:nvSpPr>
            <p:spPr>
              <a:xfrm>
                <a:off x="4828" y="3907"/>
                <a:ext cx="884" cy="434"/>
              </a:xfrm>
              <a:prstGeom prst="rect">
                <a:avLst/>
              </a:prstGeom>
              <a:solidFill>
                <a:schemeClr val="bg1"/>
              </a:solidFill>
              <a:ln w="76200" cap="flat" cmpd="tri">
                <a:solidFill>
                  <a:srgbClr val="FF00FF"/>
                </a:solidFill>
                <a:prstDash val="solid"/>
                <a:miter/>
                <a:headEnd type="none" w="med" len="med"/>
                <a:tailEnd type="none" w="med" len="med"/>
              </a:ln>
            </p:spPr>
            <p:txBody>
              <a:bodyPr wrap="none" anchor="t">
                <a:spAutoFit/>
              </a:bodyPr>
              <a:p>
                <a:r>
                  <a:rPr lang="zh-CN" altLang="en-US" sz="3200" b="1" noProof="1" dirty="0">
                    <a:effectLst>
                      <a:outerShdw blurRad="38100" dist="38100" dir="2700000">
                        <a:srgbClr val="FFFFFF"/>
                      </a:outerShdw>
                    </a:effectLst>
                    <a:latin typeface="Times New Roman" panose="02020603050405020304" charset="0"/>
                    <a:ea typeface="华文中宋" panose="02010600040101010101" pitchFamily="2" charset="-122"/>
                    <a:cs typeface="+mn-cs"/>
                  </a:rPr>
                  <a:t>石达开</a:t>
                </a:r>
                <a:endParaRPr lang="zh-CN" altLang="en-US" sz="3200" b="1" noProof="1">
                  <a:effectLst>
                    <a:outerShdw blurRad="38100" dist="38100" dir="2700000">
                      <a:srgbClr val="FFFFFF"/>
                    </a:outerShdw>
                  </a:effectLst>
                  <a:latin typeface="Times New Roman" panose="02020603050405020304" charset="0"/>
                  <a:ea typeface="华文中宋" panose="02010600040101010101" pitchFamily="2" charset="-122"/>
                </a:endParaRPr>
              </a:p>
            </p:txBody>
          </p:sp>
        </p:grpSp>
      </p:grpSp>
      <p:grpSp>
        <p:nvGrpSpPr>
          <p:cNvPr id="28691" name="组合 111635"/>
          <p:cNvGrpSpPr/>
          <p:nvPr/>
        </p:nvGrpSpPr>
        <p:grpSpPr>
          <a:xfrm>
            <a:off x="2209800" y="2590800"/>
            <a:ext cx="7696200" cy="457200"/>
            <a:chOff x="432" y="1632"/>
            <a:chExt cx="4848" cy="288"/>
          </a:xfrm>
        </p:grpSpPr>
        <p:sp>
          <p:nvSpPr>
            <p:cNvPr id="28692" name="直接连接符 111636"/>
            <p:cNvSpPr/>
            <p:nvPr/>
          </p:nvSpPr>
          <p:spPr>
            <a:xfrm>
              <a:off x="432" y="1632"/>
              <a:ext cx="4848" cy="0"/>
            </a:xfrm>
            <a:prstGeom prst="line">
              <a:avLst/>
            </a:prstGeom>
            <a:ln w="76200" cap="flat" cmpd="sng">
              <a:solidFill>
                <a:schemeClr val="tx1"/>
              </a:solidFill>
              <a:prstDash val="solid"/>
              <a:round/>
              <a:headEnd type="none" w="med" len="med"/>
              <a:tailEnd type="none" w="med" len="med"/>
            </a:ln>
          </p:spPr>
        </p:sp>
        <p:sp>
          <p:nvSpPr>
            <p:cNvPr id="28693" name="直接连接符 111637"/>
            <p:cNvSpPr/>
            <p:nvPr/>
          </p:nvSpPr>
          <p:spPr>
            <a:xfrm>
              <a:off x="432" y="1632"/>
              <a:ext cx="0" cy="288"/>
            </a:xfrm>
            <a:prstGeom prst="line">
              <a:avLst/>
            </a:prstGeom>
            <a:ln w="76200" cap="flat" cmpd="sng">
              <a:solidFill>
                <a:schemeClr val="tx1"/>
              </a:solidFill>
              <a:prstDash val="solid"/>
              <a:round/>
              <a:headEnd type="none" w="med" len="med"/>
              <a:tailEnd type="none" w="med" len="med"/>
            </a:ln>
          </p:spPr>
        </p:sp>
        <p:sp>
          <p:nvSpPr>
            <p:cNvPr id="28694" name="直接连接符 111638"/>
            <p:cNvSpPr/>
            <p:nvPr/>
          </p:nvSpPr>
          <p:spPr>
            <a:xfrm>
              <a:off x="1536" y="1632"/>
              <a:ext cx="0" cy="288"/>
            </a:xfrm>
            <a:prstGeom prst="line">
              <a:avLst/>
            </a:prstGeom>
            <a:ln w="76200" cap="flat" cmpd="sng">
              <a:solidFill>
                <a:schemeClr val="tx1"/>
              </a:solidFill>
              <a:prstDash val="solid"/>
              <a:round/>
              <a:headEnd type="none" w="med" len="med"/>
              <a:tailEnd type="none" w="med" len="med"/>
            </a:ln>
          </p:spPr>
        </p:sp>
        <p:sp>
          <p:nvSpPr>
            <p:cNvPr id="28695" name="直接连接符 111639"/>
            <p:cNvSpPr/>
            <p:nvPr/>
          </p:nvSpPr>
          <p:spPr>
            <a:xfrm>
              <a:off x="2880" y="1632"/>
              <a:ext cx="0" cy="288"/>
            </a:xfrm>
            <a:prstGeom prst="line">
              <a:avLst/>
            </a:prstGeom>
            <a:ln w="76200" cap="flat" cmpd="sng">
              <a:solidFill>
                <a:schemeClr val="tx1"/>
              </a:solidFill>
              <a:prstDash val="solid"/>
              <a:round/>
              <a:headEnd type="none" w="med" len="med"/>
              <a:tailEnd type="none" w="med" len="med"/>
            </a:ln>
          </p:spPr>
        </p:sp>
        <p:sp>
          <p:nvSpPr>
            <p:cNvPr id="28696" name="直接连接符 111640"/>
            <p:cNvSpPr/>
            <p:nvPr/>
          </p:nvSpPr>
          <p:spPr>
            <a:xfrm>
              <a:off x="4128" y="1632"/>
              <a:ext cx="0" cy="288"/>
            </a:xfrm>
            <a:prstGeom prst="line">
              <a:avLst/>
            </a:prstGeom>
            <a:ln w="76200" cap="flat" cmpd="sng">
              <a:solidFill>
                <a:schemeClr val="tx1"/>
              </a:solidFill>
              <a:prstDash val="solid"/>
              <a:round/>
              <a:headEnd type="none" w="med" len="med"/>
              <a:tailEnd type="none" w="med" len="med"/>
            </a:ln>
          </p:spPr>
        </p:sp>
        <p:sp>
          <p:nvSpPr>
            <p:cNvPr id="28697" name="直接连接符 111641"/>
            <p:cNvSpPr/>
            <p:nvPr/>
          </p:nvSpPr>
          <p:spPr>
            <a:xfrm>
              <a:off x="5280" y="1632"/>
              <a:ext cx="0" cy="288"/>
            </a:xfrm>
            <a:prstGeom prst="line">
              <a:avLst/>
            </a:prstGeom>
            <a:ln w="76200" cap="flat" cmpd="sng">
              <a:solidFill>
                <a:schemeClr val="tx1"/>
              </a:solidFill>
              <a:prstDash val="solid"/>
              <a:round/>
              <a:headEnd type="none" w="med" len="med"/>
              <a:tailEnd type="none" w="med" len="med"/>
            </a:ln>
          </p:spPr>
        </p:sp>
      </p:grpSp>
      <p:sp>
        <p:nvSpPr>
          <p:cNvPr id="111643" name="文本框 111642"/>
          <p:cNvSpPr txBox="1"/>
          <p:nvPr/>
        </p:nvSpPr>
        <p:spPr>
          <a:xfrm>
            <a:off x="1676400" y="2895600"/>
            <a:ext cx="1143000" cy="645160"/>
          </a:xfrm>
          <a:prstGeom prst="rect">
            <a:avLst/>
          </a:prstGeom>
          <a:noFill/>
          <a:ln w="9525">
            <a:noFill/>
          </a:ln>
        </p:spPr>
        <p:txBody>
          <a:bodyPr>
            <a:spAutoFit/>
          </a:bodyPr>
          <a:p>
            <a:pPr>
              <a:spcBef>
                <a:spcPct val="50000"/>
              </a:spcBef>
            </a:pPr>
            <a:r>
              <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东王</a:t>
            </a:r>
            <a:endPar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endParaRPr>
          </a:p>
        </p:txBody>
      </p:sp>
      <p:sp>
        <p:nvSpPr>
          <p:cNvPr id="111644" name="文本框 111643"/>
          <p:cNvSpPr txBox="1"/>
          <p:nvPr/>
        </p:nvSpPr>
        <p:spPr>
          <a:xfrm>
            <a:off x="3352800" y="2895600"/>
            <a:ext cx="1143000" cy="645160"/>
          </a:xfrm>
          <a:prstGeom prst="rect">
            <a:avLst/>
          </a:prstGeom>
          <a:noFill/>
          <a:ln w="9525">
            <a:noFill/>
          </a:ln>
        </p:spPr>
        <p:txBody>
          <a:bodyPr>
            <a:spAutoFit/>
          </a:bodyPr>
          <a:p>
            <a:pPr>
              <a:spcBef>
                <a:spcPct val="50000"/>
              </a:spcBef>
            </a:pPr>
            <a:r>
              <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西王</a:t>
            </a:r>
            <a:endPar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endParaRPr>
          </a:p>
        </p:txBody>
      </p:sp>
      <p:sp>
        <p:nvSpPr>
          <p:cNvPr id="111645" name="文本框 111644"/>
          <p:cNvSpPr txBox="1"/>
          <p:nvPr/>
        </p:nvSpPr>
        <p:spPr>
          <a:xfrm>
            <a:off x="5562600" y="2895600"/>
            <a:ext cx="1143000" cy="645160"/>
          </a:xfrm>
          <a:prstGeom prst="rect">
            <a:avLst/>
          </a:prstGeom>
          <a:noFill/>
          <a:ln w="9525">
            <a:noFill/>
          </a:ln>
        </p:spPr>
        <p:txBody>
          <a:bodyPr>
            <a:spAutoFit/>
          </a:bodyPr>
          <a:p>
            <a:pPr>
              <a:spcBef>
                <a:spcPct val="50000"/>
              </a:spcBef>
            </a:pPr>
            <a:r>
              <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南王</a:t>
            </a:r>
            <a:endPar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endParaRPr>
          </a:p>
        </p:txBody>
      </p:sp>
      <p:sp>
        <p:nvSpPr>
          <p:cNvPr id="111646" name="文本框 111645"/>
          <p:cNvSpPr txBox="1"/>
          <p:nvPr/>
        </p:nvSpPr>
        <p:spPr>
          <a:xfrm>
            <a:off x="7620000" y="2895600"/>
            <a:ext cx="1143000" cy="645160"/>
          </a:xfrm>
          <a:prstGeom prst="rect">
            <a:avLst/>
          </a:prstGeom>
          <a:noFill/>
          <a:ln w="9525">
            <a:noFill/>
          </a:ln>
        </p:spPr>
        <p:txBody>
          <a:bodyPr>
            <a:spAutoFit/>
          </a:bodyPr>
          <a:p>
            <a:pPr>
              <a:spcBef>
                <a:spcPct val="50000"/>
              </a:spcBef>
            </a:pPr>
            <a:r>
              <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北王</a:t>
            </a:r>
            <a:endPar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endParaRPr>
          </a:p>
        </p:txBody>
      </p:sp>
      <p:sp>
        <p:nvSpPr>
          <p:cNvPr id="111647" name="文本框 111646"/>
          <p:cNvSpPr txBox="1"/>
          <p:nvPr/>
        </p:nvSpPr>
        <p:spPr>
          <a:xfrm>
            <a:off x="9372600" y="2895600"/>
            <a:ext cx="1143000" cy="645160"/>
          </a:xfrm>
          <a:prstGeom prst="rect">
            <a:avLst/>
          </a:prstGeom>
          <a:noFill/>
          <a:ln w="9525">
            <a:noFill/>
          </a:ln>
        </p:spPr>
        <p:txBody>
          <a:bodyPr>
            <a:spAutoFit/>
          </a:bodyPr>
          <a:p>
            <a:pPr>
              <a:spcBef>
                <a:spcPct val="50000"/>
              </a:spcBef>
            </a:pPr>
            <a:r>
              <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翼王</a:t>
            </a:r>
            <a:endParaRPr lang="zh-CN" altLang="en-US" sz="36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endParaRPr>
          </a:p>
        </p:txBody>
      </p:sp>
      <p:sp>
        <p:nvSpPr>
          <p:cNvPr id="111648" name="圆角矩形标注 111647"/>
          <p:cNvSpPr/>
          <p:nvPr/>
        </p:nvSpPr>
        <p:spPr>
          <a:xfrm>
            <a:off x="7162800" y="457200"/>
            <a:ext cx="3124200" cy="762000"/>
          </a:xfrm>
          <a:prstGeom prst="wedgeRoundRectCallout">
            <a:avLst>
              <a:gd name="adj1" fmla="val -83384"/>
              <a:gd name="adj2" fmla="val 70000"/>
              <a:gd name="adj3" fmla="val 16667"/>
            </a:avLst>
          </a:prstGeom>
          <a:solidFill>
            <a:schemeClr val="bg1"/>
          </a:solidFill>
          <a:ln w="9525" cap="flat" cmpd="sng">
            <a:solidFill>
              <a:schemeClr val="tx1"/>
            </a:solidFill>
            <a:prstDash val="solid"/>
            <a:miter/>
            <a:headEnd type="none" w="med" len="med"/>
            <a:tailEnd type="none" w="med" len="med"/>
          </a:ln>
          <a:effectLst>
            <a:outerShdw dist="107763" dir="18900000" algn="ctr" rotWithShape="0">
              <a:schemeClr val="bg2">
                <a:alpha val="50000"/>
              </a:schemeClr>
            </a:outerShdw>
          </a:effectLst>
        </p:spPr>
        <p:txBody>
          <a:bodyPr/>
          <a:p>
            <a:pPr algn="ctr" fontAlgn="base"/>
            <a:r>
              <a:rPr lang="zh-CN" altLang="en-US" sz="3600" b="1" strike="noStrike" noProof="1" dirty="0">
                <a:effectLst>
                  <a:outerShdw blurRad="38100" dist="38100" dir="2700000">
                    <a:srgbClr val="FFFFFF"/>
                  </a:outerShdw>
                </a:effectLst>
                <a:latin typeface="Times New Roman" panose="02020603050405020304" charset="0"/>
                <a:ea typeface="黑体" panose="02010609060101010101" pitchFamily="2" charset="-122"/>
                <a:cs typeface="+mn-cs"/>
              </a:rPr>
              <a:t>东乡称王</a:t>
            </a:r>
            <a:endParaRPr lang="zh-CN" altLang="en-US" sz="3600" b="1" strike="noStrike" noProof="1">
              <a:effectLst>
                <a:outerShdw blurRad="38100" dist="38100" dir="2700000">
                  <a:srgbClr val="FFFFFF"/>
                </a:outerShdw>
              </a:effectLst>
              <a:latin typeface="Times New Roman" panose="02020603050405020304" charset="0"/>
              <a:ea typeface="黑体" panose="02010609060101010101" pitchFamily="2" charset="-122"/>
            </a:endParaRPr>
          </a:p>
        </p:txBody>
      </p:sp>
      <p:sp>
        <p:nvSpPr>
          <p:cNvPr id="111649" name="圆角矩形标注 111648"/>
          <p:cNvSpPr/>
          <p:nvPr/>
        </p:nvSpPr>
        <p:spPr>
          <a:xfrm>
            <a:off x="4343400" y="2133600"/>
            <a:ext cx="6324600" cy="762000"/>
          </a:xfrm>
          <a:prstGeom prst="wedgeRoundRectCallout">
            <a:avLst>
              <a:gd name="adj1" fmla="val -40764"/>
              <a:gd name="adj2" fmla="val 93958"/>
              <a:gd name="adj3" fmla="val 16667"/>
            </a:avLst>
          </a:prstGeom>
          <a:solidFill>
            <a:schemeClr val="bg1"/>
          </a:solidFill>
          <a:ln w="9525" cap="flat" cmpd="sng">
            <a:solidFill>
              <a:schemeClr val="tx1"/>
            </a:solidFill>
            <a:prstDash val="solid"/>
            <a:miter/>
            <a:headEnd type="none" w="med" len="med"/>
            <a:tailEnd type="none" w="med" len="med"/>
          </a:ln>
          <a:effectLst>
            <a:outerShdw dist="107763" dir="18900000" algn="ctr" rotWithShape="0">
              <a:schemeClr val="bg2">
                <a:alpha val="50000"/>
              </a:schemeClr>
            </a:outerShdw>
          </a:effectLst>
        </p:spPr>
        <p:txBody>
          <a:bodyPr/>
          <a:p>
            <a:pPr algn="ctr" fontAlgn="base"/>
            <a:r>
              <a:rPr lang="zh-CN" altLang="en-US" sz="3600" b="1" strike="noStrike" noProof="1" dirty="0">
                <a:effectLst>
                  <a:outerShdw blurRad="38100" dist="38100" dir="2700000">
                    <a:srgbClr val="FFFFFF"/>
                  </a:outerShdw>
                </a:effectLst>
                <a:latin typeface="Times New Roman" panose="02020603050405020304" charset="0"/>
                <a:ea typeface="黑体" panose="02010609060101010101" pitchFamily="2" charset="-122"/>
                <a:cs typeface="+mn-cs"/>
              </a:rPr>
              <a:t>永安建制，初步建立政权；</a:t>
            </a:r>
            <a:endParaRPr lang="zh-CN" altLang="en-US" sz="3600" b="1" strike="noStrike" noProof="1">
              <a:effectLst>
                <a:outerShdw blurRad="38100" dist="38100" dir="2700000">
                  <a:srgbClr val="FFFFFF"/>
                </a:outerShdw>
              </a:effectLst>
              <a:latin typeface="Times New Roman" panose="0202060305040502030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11648"/>
                                        </p:tgtEl>
                                        <p:attrNameLst>
                                          <p:attrName>style.visibility</p:attrName>
                                        </p:attrNameLst>
                                      </p:cBhvr>
                                      <p:to>
                                        <p:strVal val="visible"/>
                                      </p:to>
                                    </p:set>
                                    <p:animEffect transition="in" filter="wipe(down)">
                                      <p:cBhvr>
                                        <p:cTn id="7" dur="580">
                                          <p:stCondLst>
                                            <p:cond delay="0"/>
                                          </p:stCondLst>
                                        </p:cTn>
                                        <p:tgtEl>
                                          <p:spTgt spid="111648"/>
                                        </p:tgtEl>
                                      </p:cBhvr>
                                    </p:animEffect>
                                    <p:anim calcmode="lin" valueType="num">
                                      <p:cBhvr>
                                        <p:cTn id="8" dur="1822" tmFilter="0,0; 0.14,0.36; 0.43,0.73; 0.71,0.91; 1.0,1.0">
                                          <p:stCondLst>
                                            <p:cond delay="0"/>
                                          </p:stCondLst>
                                        </p:cTn>
                                        <p:tgtEl>
                                          <p:spTgt spid="11164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1648"/>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111648"/>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111648"/>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111648"/>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111648"/>
                                        </p:tgtEl>
                                      </p:cBhvr>
                                      <p:to x="100000" y="60000"/>
                                    </p:animScale>
                                    <p:animScale>
                                      <p:cBhvr>
                                        <p:cTn id="14" dur="166" decel="50000">
                                          <p:stCondLst>
                                            <p:cond delay="676"/>
                                          </p:stCondLst>
                                        </p:cTn>
                                        <p:tgtEl>
                                          <p:spTgt spid="111648"/>
                                        </p:tgtEl>
                                      </p:cBhvr>
                                      <p:to x="100000" y="100000"/>
                                    </p:animScale>
                                    <p:animScale>
                                      <p:cBhvr>
                                        <p:cTn id="15" dur="26">
                                          <p:stCondLst>
                                            <p:cond delay="1312"/>
                                          </p:stCondLst>
                                        </p:cTn>
                                        <p:tgtEl>
                                          <p:spTgt spid="111648"/>
                                        </p:tgtEl>
                                      </p:cBhvr>
                                      <p:to x="100000" y="80000"/>
                                    </p:animScale>
                                    <p:animScale>
                                      <p:cBhvr>
                                        <p:cTn id="16" dur="166" decel="50000">
                                          <p:stCondLst>
                                            <p:cond delay="1338"/>
                                          </p:stCondLst>
                                        </p:cTn>
                                        <p:tgtEl>
                                          <p:spTgt spid="111648"/>
                                        </p:tgtEl>
                                      </p:cBhvr>
                                      <p:to x="100000" y="100000"/>
                                    </p:animScale>
                                    <p:animScale>
                                      <p:cBhvr>
                                        <p:cTn id="17" dur="26">
                                          <p:stCondLst>
                                            <p:cond delay="1642"/>
                                          </p:stCondLst>
                                        </p:cTn>
                                        <p:tgtEl>
                                          <p:spTgt spid="111648"/>
                                        </p:tgtEl>
                                      </p:cBhvr>
                                      <p:to x="100000" y="90000"/>
                                    </p:animScale>
                                    <p:animScale>
                                      <p:cBhvr>
                                        <p:cTn id="18" dur="166" decel="50000">
                                          <p:stCondLst>
                                            <p:cond delay="1668"/>
                                          </p:stCondLst>
                                        </p:cTn>
                                        <p:tgtEl>
                                          <p:spTgt spid="111648"/>
                                        </p:tgtEl>
                                      </p:cBhvr>
                                      <p:to x="100000" y="100000"/>
                                    </p:animScale>
                                    <p:animScale>
                                      <p:cBhvr>
                                        <p:cTn id="19" dur="26">
                                          <p:stCondLst>
                                            <p:cond delay="1808"/>
                                          </p:stCondLst>
                                        </p:cTn>
                                        <p:tgtEl>
                                          <p:spTgt spid="111648"/>
                                        </p:tgtEl>
                                      </p:cBhvr>
                                      <p:to x="100000" y="95000"/>
                                    </p:animScale>
                                    <p:animScale>
                                      <p:cBhvr>
                                        <p:cTn id="20" dur="166" decel="50000">
                                          <p:stCondLst>
                                            <p:cond delay="1834"/>
                                          </p:stCondLst>
                                        </p:cTn>
                                        <p:tgtEl>
                                          <p:spTgt spid="11164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11649"/>
                                        </p:tgtEl>
                                        <p:attrNameLst>
                                          <p:attrName>style.visibility</p:attrName>
                                        </p:attrNameLst>
                                      </p:cBhvr>
                                      <p:to>
                                        <p:strVal val="visible"/>
                                      </p:to>
                                    </p:set>
                                    <p:animEffect transition="in" filter="wipe(down)">
                                      <p:cBhvr>
                                        <p:cTn id="25" dur="580">
                                          <p:stCondLst>
                                            <p:cond delay="0"/>
                                          </p:stCondLst>
                                        </p:cTn>
                                        <p:tgtEl>
                                          <p:spTgt spid="111649"/>
                                        </p:tgtEl>
                                      </p:cBhvr>
                                    </p:animEffect>
                                    <p:anim calcmode="lin" valueType="num">
                                      <p:cBhvr>
                                        <p:cTn id="26" dur="1822" tmFilter="0,0; 0.14,0.36; 0.43,0.73; 0.71,0.91; 1.0,1.0">
                                          <p:stCondLst>
                                            <p:cond delay="0"/>
                                          </p:stCondLst>
                                        </p:cTn>
                                        <p:tgtEl>
                                          <p:spTgt spid="111649"/>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11649"/>
                                        </p:tgtEl>
                                        <p:attrNameLst>
                                          <p:attrName>ppt_y</p:attrName>
                                        </p:attrNameLst>
                                      </p:cBhvr>
                                      <p:tavLst>
                                        <p:tav tm="0" fmla="#ppt_y-sin(pi*$)/3">
                                          <p:val>
                                            <p:fltVal val="0.500000"/>
                                          </p:val>
                                        </p:tav>
                                        <p:tav tm="100000">
                                          <p:val>
                                            <p:fltVal val="1.000000"/>
                                          </p:val>
                                        </p:tav>
                                      </p:tavLst>
                                    </p:anim>
                                    <p:anim calcmode="lin" valueType="num">
                                      <p:cBhvr>
                                        <p:cTn id="28" dur="664" tmFilter="0, 0; 0.125,0.2665; 0.25,0.4; 0.375,0.465; 0.5,0.5;  0.625,0.535; 0.75,0.6; 0.875,0.7335; 1,1">
                                          <p:stCondLst>
                                            <p:cond delay="664"/>
                                          </p:stCondLst>
                                        </p:cTn>
                                        <p:tgtEl>
                                          <p:spTgt spid="111649"/>
                                        </p:tgtEl>
                                        <p:attrNameLst>
                                          <p:attrName>ppt_y</p:attrName>
                                        </p:attrNameLst>
                                      </p:cBhvr>
                                      <p:tavLst>
                                        <p:tav tm="0" fmla="#ppt_y-sin(pi*$)/9">
                                          <p:val>
                                            <p:fltVal val="0.000000"/>
                                          </p:val>
                                        </p:tav>
                                        <p:tav tm="100000">
                                          <p:val>
                                            <p:fltVal val="1.000000"/>
                                          </p:val>
                                        </p:tav>
                                      </p:tavLst>
                                    </p:anim>
                                    <p:anim calcmode="lin" valueType="num">
                                      <p:cBhvr>
                                        <p:cTn id="29" dur="332" tmFilter="0, 0; 0.125,0.2665; 0.25,0.4; 0.375,0.465; 0.5,0.5;  0.625,0.535; 0.75,0.6; 0.875,0.7335; 1,1">
                                          <p:stCondLst>
                                            <p:cond delay="1324"/>
                                          </p:stCondLst>
                                        </p:cTn>
                                        <p:tgtEl>
                                          <p:spTgt spid="111649"/>
                                        </p:tgtEl>
                                        <p:attrNameLst>
                                          <p:attrName>ppt_y</p:attrName>
                                        </p:attrNameLst>
                                      </p:cBhvr>
                                      <p:tavLst>
                                        <p:tav tm="0" fmla="#ppt_y-sin(pi*$)/27">
                                          <p:val>
                                            <p:fltVal val="0.000000"/>
                                          </p:val>
                                        </p:tav>
                                        <p:tav tm="100000">
                                          <p:val>
                                            <p:fltVal val="1.000000"/>
                                          </p:val>
                                        </p:tav>
                                      </p:tavLst>
                                    </p:anim>
                                    <p:anim calcmode="lin" valueType="num">
                                      <p:cBhvr>
                                        <p:cTn id="30" dur="164" tmFilter="0, 0; 0.125,0.2665; 0.25,0.4; 0.375,0.465; 0.5,0.5;  0.625,0.535; 0.75,0.6; 0.875,0.7335; 1,1">
                                          <p:stCondLst>
                                            <p:cond delay="1656"/>
                                          </p:stCondLst>
                                        </p:cTn>
                                        <p:tgtEl>
                                          <p:spTgt spid="111649"/>
                                        </p:tgtEl>
                                        <p:attrNameLst>
                                          <p:attrName>ppt_y</p:attrName>
                                        </p:attrNameLst>
                                      </p:cBhvr>
                                      <p:tavLst>
                                        <p:tav tm="0" fmla="#ppt_y-sin(pi*$)/81">
                                          <p:val>
                                            <p:fltVal val="0.000000"/>
                                          </p:val>
                                        </p:tav>
                                        <p:tav tm="100000">
                                          <p:val>
                                            <p:fltVal val="1.000000"/>
                                          </p:val>
                                        </p:tav>
                                      </p:tavLst>
                                    </p:anim>
                                    <p:animScale>
                                      <p:cBhvr>
                                        <p:cTn id="31" dur="26">
                                          <p:stCondLst>
                                            <p:cond delay="650"/>
                                          </p:stCondLst>
                                        </p:cTn>
                                        <p:tgtEl>
                                          <p:spTgt spid="111649"/>
                                        </p:tgtEl>
                                      </p:cBhvr>
                                      <p:to x="100000" y="60000"/>
                                    </p:animScale>
                                    <p:animScale>
                                      <p:cBhvr>
                                        <p:cTn id="32" dur="166" decel="50000">
                                          <p:stCondLst>
                                            <p:cond delay="676"/>
                                          </p:stCondLst>
                                        </p:cTn>
                                        <p:tgtEl>
                                          <p:spTgt spid="111649"/>
                                        </p:tgtEl>
                                      </p:cBhvr>
                                      <p:to x="100000" y="100000"/>
                                    </p:animScale>
                                    <p:animScale>
                                      <p:cBhvr>
                                        <p:cTn id="33" dur="26">
                                          <p:stCondLst>
                                            <p:cond delay="1312"/>
                                          </p:stCondLst>
                                        </p:cTn>
                                        <p:tgtEl>
                                          <p:spTgt spid="111649"/>
                                        </p:tgtEl>
                                      </p:cBhvr>
                                      <p:to x="100000" y="80000"/>
                                    </p:animScale>
                                    <p:animScale>
                                      <p:cBhvr>
                                        <p:cTn id="34" dur="166" decel="50000">
                                          <p:stCondLst>
                                            <p:cond delay="1338"/>
                                          </p:stCondLst>
                                        </p:cTn>
                                        <p:tgtEl>
                                          <p:spTgt spid="111649"/>
                                        </p:tgtEl>
                                      </p:cBhvr>
                                      <p:to x="100000" y="100000"/>
                                    </p:animScale>
                                    <p:animScale>
                                      <p:cBhvr>
                                        <p:cTn id="35" dur="26">
                                          <p:stCondLst>
                                            <p:cond delay="1642"/>
                                          </p:stCondLst>
                                        </p:cTn>
                                        <p:tgtEl>
                                          <p:spTgt spid="111649"/>
                                        </p:tgtEl>
                                      </p:cBhvr>
                                      <p:to x="100000" y="90000"/>
                                    </p:animScale>
                                    <p:animScale>
                                      <p:cBhvr>
                                        <p:cTn id="36" dur="166" decel="50000">
                                          <p:stCondLst>
                                            <p:cond delay="1668"/>
                                          </p:stCondLst>
                                        </p:cTn>
                                        <p:tgtEl>
                                          <p:spTgt spid="111649"/>
                                        </p:tgtEl>
                                      </p:cBhvr>
                                      <p:to x="100000" y="100000"/>
                                    </p:animScale>
                                    <p:animScale>
                                      <p:cBhvr>
                                        <p:cTn id="37" dur="26">
                                          <p:stCondLst>
                                            <p:cond delay="1808"/>
                                          </p:stCondLst>
                                        </p:cTn>
                                        <p:tgtEl>
                                          <p:spTgt spid="111649"/>
                                        </p:tgtEl>
                                      </p:cBhvr>
                                      <p:to x="100000" y="95000"/>
                                    </p:animScale>
                                    <p:animScale>
                                      <p:cBhvr>
                                        <p:cTn id="38" dur="166" decel="50000">
                                          <p:stCondLst>
                                            <p:cond delay="1834"/>
                                          </p:stCondLst>
                                        </p:cTn>
                                        <p:tgtEl>
                                          <p:spTgt spid="11164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48" grpId="0" bldLvl="0" animBg="1"/>
      <p:bldP spid="111649"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80745" y="5123815"/>
            <a:ext cx="10276840" cy="1568450"/>
          </a:xfrm>
          <a:prstGeom prst="rect">
            <a:avLst/>
          </a:prstGeom>
          <a:noFill/>
        </p:spPr>
        <p:txBody>
          <a:bodyPr wrap="square" rtlCol="0" anchor="t">
            <a:spAutoFit/>
          </a:bodyPr>
          <a:p>
            <a:pPr algn="l"/>
            <a:r>
              <a:rPr lang="en-US" altLang="zh-CN" sz="3200" b="1" dirty="0">
                <a:latin typeface="宋体" panose="02010600030101010101" pitchFamily="2" charset="-122"/>
                <a:sym typeface="+mn-ea"/>
              </a:rPr>
              <a:t>    </a:t>
            </a:r>
            <a:r>
              <a:rPr lang="zh-CN" altLang="en-US" sz="3200" b="1" dirty="0">
                <a:latin typeface="宋体" panose="02010600030101010101" pitchFamily="2" charset="-122"/>
                <a:sym typeface="+mn-ea"/>
              </a:rPr>
              <a:t>说明了这个新生的农民政权一开始就依照旧的封建制进行内政建设→农民阶级局限</a:t>
            </a:r>
            <a:r>
              <a:rPr lang="zh-CN" altLang="en-US" sz="3200" b="1" dirty="0">
                <a:latin typeface="Arial" panose="020B0604020202020204" pitchFamily="34" charset="0"/>
                <a:sym typeface="+mn-ea"/>
              </a:rPr>
              <a:t>性，为后期太平天国运动的失败埋下隐患</a:t>
            </a:r>
            <a:endParaRPr lang="zh-CN" altLang="en-US" sz="3200" b="1" dirty="0">
              <a:latin typeface="Arial" panose="020B0604020202020204" pitchFamily="34" charset="0"/>
              <a:sym typeface="+mn-ea"/>
            </a:endParaRPr>
          </a:p>
        </p:txBody>
      </p:sp>
      <p:sp>
        <p:nvSpPr>
          <p:cNvPr id="3" name="文本框 2"/>
          <p:cNvSpPr txBox="1"/>
          <p:nvPr/>
        </p:nvSpPr>
        <p:spPr>
          <a:xfrm>
            <a:off x="880745" y="4540250"/>
            <a:ext cx="5414010" cy="583565"/>
          </a:xfrm>
          <a:prstGeom prst="rect">
            <a:avLst/>
          </a:prstGeom>
          <a:noFill/>
        </p:spPr>
        <p:txBody>
          <a:bodyPr wrap="square" rtlCol="0">
            <a:spAutoFit/>
          </a:bodyPr>
          <a:p>
            <a:r>
              <a:rPr lang="zh-CN" altLang="en-US" sz="3200">
                <a:solidFill>
                  <a:srgbClr val="FF0000"/>
                </a:solidFill>
              </a:rPr>
              <a:t>永安建制说明了什么问题</a:t>
            </a:r>
            <a:endParaRPr lang="zh-CN" altLang="en-US" sz="3200">
              <a:solidFill>
                <a:srgbClr val="FF0000"/>
              </a:solidFill>
            </a:endParaRPr>
          </a:p>
        </p:txBody>
      </p:sp>
      <p:pic>
        <p:nvPicPr>
          <p:cNvPr id="4" name="图片 3"/>
          <p:cNvPicPr>
            <a:picLocks noChangeAspect="1"/>
          </p:cNvPicPr>
          <p:nvPr/>
        </p:nvPicPr>
        <p:blipFill>
          <a:blip r:embed="rId1"/>
          <a:stretch>
            <a:fillRect/>
          </a:stretch>
        </p:blipFill>
        <p:spPr>
          <a:xfrm>
            <a:off x="6160135" y="406400"/>
            <a:ext cx="5618480" cy="4213860"/>
          </a:xfrm>
          <a:prstGeom prst="rect">
            <a:avLst/>
          </a:prstGeom>
        </p:spPr>
      </p:pic>
      <p:pic>
        <p:nvPicPr>
          <p:cNvPr id="5" name="图片 4"/>
          <p:cNvPicPr>
            <a:picLocks noChangeAspect="1"/>
          </p:cNvPicPr>
          <p:nvPr/>
        </p:nvPicPr>
        <p:blipFill>
          <a:blip r:embed="rId2"/>
          <a:stretch>
            <a:fillRect/>
          </a:stretch>
        </p:blipFill>
        <p:spPr>
          <a:xfrm>
            <a:off x="170180" y="581660"/>
            <a:ext cx="5908675" cy="371094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9697" name="图片 113665" descr="2"/>
          <p:cNvPicPr>
            <a:picLocks noChangeAspect="1"/>
          </p:cNvPicPr>
          <p:nvPr/>
        </p:nvPicPr>
        <p:blipFill>
          <a:blip r:embed="rId1"/>
          <a:srcRect l="20468" t="9062" r="6302" b="5902"/>
          <a:stretch>
            <a:fillRect/>
          </a:stretch>
        </p:blipFill>
        <p:spPr>
          <a:xfrm>
            <a:off x="1524000" y="0"/>
            <a:ext cx="9144000" cy="6858000"/>
          </a:xfrm>
          <a:prstGeom prst="rect">
            <a:avLst/>
          </a:prstGeom>
          <a:noFill/>
          <a:ln w="76200" cap="flat" cmpd="tri">
            <a:noFill/>
            <a:prstDash val="solid"/>
            <a:miter/>
            <a:headEnd type="none" w="med" len="med"/>
            <a:tailEnd type="none" w="med" len="med"/>
          </a:ln>
        </p:spPr>
      </p:pic>
      <p:sp>
        <p:nvSpPr>
          <p:cNvPr id="29698" name="动作按钮: 后退或前一项 113666">
            <a:hlinkClick r:id="rId2" action="ppaction://hlinksldjump"/>
          </p:cNvPr>
          <p:cNvSpPr/>
          <p:nvPr/>
        </p:nvSpPr>
        <p:spPr>
          <a:xfrm>
            <a:off x="9840913" y="6165850"/>
            <a:ext cx="576262" cy="287338"/>
          </a:xfrm>
          <a:prstGeom prst="actionButtonBackPrevious">
            <a:avLst/>
          </a:prstGeom>
          <a:solidFill>
            <a:schemeClr val="accent1"/>
          </a:solidFill>
          <a:ln w="9525">
            <a:noFill/>
          </a:ln>
        </p:spPr>
        <p:txBody>
          <a:bodyPr anchor="t"/>
          <a:p>
            <a:endParaRPr lang="zh-CN" altLang="en-US">
              <a:latin typeface="Arial" panose="020B0604020202020204" pitchFamily="34" charset="0"/>
              <a:ea typeface="宋体" panose="02010600030101010101" pitchFamily="2" charset="-122"/>
            </a:endParaRPr>
          </a:p>
        </p:txBody>
      </p:sp>
      <p:sp>
        <p:nvSpPr>
          <p:cNvPr id="113668" name="任意多边形 113667"/>
          <p:cNvSpPr/>
          <p:nvPr/>
        </p:nvSpPr>
        <p:spPr>
          <a:xfrm>
            <a:off x="2133600" y="5562600"/>
            <a:ext cx="1143000" cy="1295400"/>
          </a:xfrm>
          <a:custGeom>
            <a:avLst/>
            <a:gdLst/>
            <a:ahLst/>
            <a:cxnLst/>
            <a:pathLst>
              <a:path w="492" h="710">
                <a:moveTo>
                  <a:pt x="225" y="11"/>
                </a:moveTo>
                <a:cubicBezTo>
                  <a:pt x="275" y="0"/>
                  <a:pt x="311" y="12"/>
                  <a:pt x="359" y="27"/>
                </a:cubicBezTo>
                <a:cubicBezTo>
                  <a:pt x="385" y="68"/>
                  <a:pt x="394" y="42"/>
                  <a:pt x="409" y="86"/>
                </a:cubicBezTo>
                <a:cubicBezTo>
                  <a:pt x="415" y="103"/>
                  <a:pt x="425" y="136"/>
                  <a:pt x="425" y="136"/>
                </a:cubicBezTo>
                <a:cubicBezTo>
                  <a:pt x="403" y="226"/>
                  <a:pt x="433" y="118"/>
                  <a:pt x="400" y="194"/>
                </a:cubicBezTo>
                <a:cubicBezTo>
                  <a:pt x="383" y="232"/>
                  <a:pt x="382" y="268"/>
                  <a:pt x="359" y="303"/>
                </a:cubicBezTo>
                <a:cubicBezTo>
                  <a:pt x="368" y="350"/>
                  <a:pt x="368" y="385"/>
                  <a:pt x="409" y="411"/>
                </a:cubicBezTo>
                <a:cubicBezTo>
                  <a:pt x="432" y="445"/>
                  <a:pt x="445" y="478"/>
                  <a:pt x="467" y="511"/>
                </a:cubicBezTo>
                <a:cubicBezTo>
                  <a:pt x="469" y="520"/>
                  <a:pt x="492" y="569"/>
                  <a:pt x="450" y="561"/>
                </a:cubicBezTo>
                <a:cubicBezTo>
                  <a:pt x="438" y="559"/>
                  <a:pt x="435" y="542"/>
                  <a:pt x="425" y="536"/>
                </a:cubicBezTo>
                <a:cubicBezTo>
                  <a:pt x="410" y="528"/>
                  <a:pt x="375" y="520"/>
                  <a:pt x="375" y="520"/>
                </a:cubicBezTo>
                <a:cubicBezTo>
                  <a:pt x="312" y="540"/>
                  <a:pt x="336" y="580"/>
                  <a:pt x="342" y="645"/>
                </a:cubicBezTo>
                <a:cubicBezTo>
                  <a:pt x="339" y="662"/>
                  <a:pt x="348" y="685"/>
                  <a:pt x="334" y="695"/>
                </a:cubicBezTo>
                <a:cubicBezTo>
                  <a:pt x="326" y="701"/>
                  <a:pt x="233" y="675"/>
                  <a:pt x="217" y="670"/>
                </a:cubicBezTo>
                <a:cubicBezTo>
                  <a:pt x="170" y="601"/>
                  <a:pt x="238" y="710"/>
                  <a:pt x="192" y="545"/>
                </a:cubicBezTo>
                <a:cubicBezTo>
                  <a:pt x="187" y="526"/>
                  <a:pt x="158" y="495"/>
                  <a:pt x="158" y="495"/>
                </a:cubicBezTo>
                <a:cubicBezTo>
                  <a:pt x="144" y="451"/>
                  <a:pt x="157" y="474"/>
                  <a:pt x="100" y="436"/>
                </a:cubicBezTo>
                <a:cubicBezTo>
                  <a:pt x="92" y="431"/>
                  <a:pt x="75" y="420"/>
                  <a:pt x="75" y="420"/>
                </a:cubicBezTo>
                <a:cubicBezTo>
                  <a:pt x="59" y="375"/>
                  <a:pt x="76" y="413"/>
                  <a:pt x="41" y="369"/>
                </a:cubicBezTo>
                <a:cubicBezTo>
                  <a:pt x="23" y="346"/>
                  <a:pt x="16" y="318"/>
                  <a:pt x="0" y="294"/>
                </a:cubicBezTo>
                <a:cubicBezTo>
                  <a:pt x="11" y="277"/>
                  <a:pt x="16" y="255"/>
                  <a:pt x="33" y="244"/>
                </a:cubicBezTo>
                <a:cubicBezTo>
                  <a:pt x="50" y="233"/>
                  <a:pt x="83" y="211"/>
                  <a:pt x="83" y="211"/>
                </a:cubicBezTo>
                <a:cubicBezTo>
                  <a:pt x="111" y="220"/>
                  <a:pt x="138" y="229"/>
                  <a:pt x="167" y="236"/>
                </a:cubicBezTo>
                <a:cubicBezTo>
                  <a:pt x="189" y="233"/>
                  <a:pt x="213" y="237"/>
                  <a:pt x="233" y="228"/>
                </a:cubicBezTo>
                <a:cubicBezTo>
                  <a:pt x="241" y="224"/>
                  <a:pt x="241" y="212"/>
                  <a:pt x="242" y="203"/>
                </a:cubicBezTo>
                <a:cubicBezTo>
                  <a:pt x="258" y="3"/>
                  <a:pt x="313" y="11"/>
                  <a:pt x="225" y="11"/>
                </a:cubicBezTo>
                <a:close/>
              </a:path>
            </a:pathLst>
          </a:custGeom>
          <a:solidFill>
            <a:srgbClr val="000000"/>
          </a:solidFill>
          <a:ln w="9525" cap="flat" cmpd="sng">
            <a:solidFill>
              <a:srgbClr val="000000"/>
            </a:solidFill>
            <a:prstDash val="solid"/>
            <a:round/>
            <a:headEnd type="none" w="med" len="med"/>
            <a:tailEnd type="none" w="med" len="med"/>
          </a:ln>
        </p:spPr>
        <p:txBody>
          <a:bodyPr/>
          <a:p>
            <a:endParaRPr lang="zh-CN" altLang="en-US"/>
          </a:p>
        </p:txBody>
      </p:sp>
      <p:sp>
        <p:nvSpPr>
          <p:cNvPr id="113669" name="任意多边形 113668"/>
          <p:cNvSpPr/>
          <p:nvPr/>
        </p:nvSpPr>
        <p:spPr>
          <a:xfrm>
            <a:off x="2916238" y="5102225"/>
            <a:ext cx="92075" cy="396875"/>
          </a:xfrm>
          <a:custGeom>
            <a:avLst/>
            <a:gdLst/>
            <a:ahLst/>
            <a:cxnLst/>
            <a:pathLst>
              <a:path w="58" h="250">
                <a:moveTo>
                  <a:pt x="58" y="250"/>
                </a:moveTo>
                <a:cubicBezTo>
                  <a:pt x="49" y="222"/>
                  <a:pt x="41" y="200"/>
                  <a:pt x="25" y="175"/>
                </a:cubicBezTo>
                <a:cubicBezTo>
                  <a:pt x="16" y="115"/>
                  <a:pt x="0" y="61"/>
                  <a:pt x="0"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0" name="任意多边形 113669"/>
          <p:cNvSpPr/>
          <p:nvPr/>
        </p:nvSpPr>
        <p:spPr>
          <a:xfrm>
            <a:off x="2743200" y="5578475"/>
            <a:ext cx="265113" cy="288925"/>
          </a:xfrm>
          <a:custGeom>
            <a:avLst/>
            <a:gdLst/>
            <a:ahLst/>
            <a:cxnLst/>
            <a:pathLst>
              <a:path w="100" h="184">
                <a:moveTo>
                  <a:pt x="0" y="184"/>
                </a:moveTo>
                <a:cubicBezTo>
                  <a:pt x="11" y="166"/>
                  <a:pt x="54" y="94"/>
                  <a:pt x="58" y="84"/>
                </a:cubicBezTo>
                <a:cubicBezTo>
                  <a:pt x="69" y="52"/>
                  <a:pt x="77" y="26"/>
                  <a:pt x="100"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1" name="任意多边形 113670"/>
          <p:cNvSpPr/>
          <p:nvPr/>
        </p:nvSpPr>
        <p:spPr>
          <a:xfrm>
            <a:off x="2916238" y="4572000"/>
            <a:ext cx="436562" cy="396875"/>
          </a:xfrm>
          <a:custGeom>
            <a:avLst/>
            <a:gdLst/>
            <a:ahLst/>
            <a:cxnLst/>
            <a:pathLst>
              <a:path w="233" h="247">
                <a:moveTo>
                  <a:pt x="0" y="247"/>
                </a:moveTo>
                <a:cubicBezTo>
                  <a:pt x="10" y="197"/>
                  <a:pt x="15" y="168"/>
                  <a:pt x="58" y="139"/>
                </a:cubicBezTo>
                <a:cubicBezTo>
                  <a:pt x="72" y="96"/>
                  <a:pt x="55" y="126"/>
                  <a:pt x="91" y="106"/>
                </a:cubicBezTo>
                <a:cubicBezTo>
                  <a:pt x="109" y="96"/>
                  <a:pt x="141" y="72"/>
                  <a:pt x="141" y="72"/>
                </a:cubicBezTo>
                <a:cubicBezTo>
                  <a:pt x="190" y="0"/>
                  <a:pt x="125" y="85"/>
                  <a:pt x="183" y="39"/>
                </a:cubicBezTo>
                <a:cubicBezTo>
                  <a:pt x="226" y="5"/>
                  <a:pt x="168" y="14"/>
                  <a:pt x="233" y="14"/>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2" name="任意多边形 113671"/>
          <p:cNvSpPr/>
          <p:nvPr/>
        </p:nvSpPr>
        <p:spPr>
          <a:xfrm>
            <a:off x="3432175" y="4503738"/>
            <a:ext cx="1139825" cy="220662"/>
          </a:xfrm>
          <a:custGeom>
            <a:avLst/>
            <a:gdLst/>
            <a:ahLst/>
            <a:cxnLst/>
            <a:pathLst>
              <a:path w="534" h="126">
                <a:moveTo>
                  <a:pt x="0" y="43"/>
                </a:moveTo>
                <a:cubicBezTo>
                  <a:pt x="63" y="0"/>
                  <a:pt x="99" y="15"/>
                  <a:pt x="192" y="10"/>
                </a:cubicBezTo>
                <a:cubicBezTo>
                  <a:pt x="203" y="11"/>
                  <a:pt x="283" y="15"/>
                  <a:pt x="309" y="26"/>
                </a:cubicBezTo>
                <a:cubicBezTo>
                  <a:pt x="318" y="30"/>
                  <a:pt x="325" y="39"/>
                  <a:pt x="334" y="43"/>
                </a:cubicBezTo>
                <a:cubicBezTo>
                  <a:pt x="397" y="70"/>
                  <a:pt x="340" y="34"/>
                  <a:pt x="392" y="60"/>
                </a:cubicBezTo>
                <a:cubicBezTo>
                  <a:pt x="438" y="83"/>
                  <a:pt x="481" y="126"/>
                  <a:pt x="534" y="126"/>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3" name="任意多边形 113672"/>
          <p:cNvSpPr/>
          <p:nvPr/>
        </p:nvSpPr>
        <p:spPr>
          <a:xfrm>
            <a:off x="4572000" y="3429000"/>
            <a:ext cx="146050" cy="1233488"/>
          </a:xfrm>
          <a:custGeom>
            <a:avLst/>
            <a:gdLst/>
            <a:ahLst/>
            <a:cxnLst/>
            <a:pathLst>
              <a:path w="92" h="777">
                <a:moveTo>
                  <a:pt x="0" y="777"/>
                </a:moveTo>
                <a:cubicBezTo>
                  <a:pt x="36" y="720"/>
                  <a:pt x="44" y="648"/>
                  <a:pt x="67" y="585"/>
                </a:cubicBezTo>
                <a:cubicBezTo>
                  <a:pt x="72" y="476"/>
                  <a:pt x="80" y="424"/>
                  <a:pt x="92" y="326"/>
                </a:cubicBezTo>
                <a:cubicBezTo>
                  <a:pt x="86" y="227"/>
                  <a:pt x="58" y="98"/>
                  <a:pt x="58"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4" name="任意多边形 113673"/>
          <p:cNvSpPr/>
          <p:nvPr/>
        </p:nvSpPr>
        <p:spPr>
          <a:xfrm>
            <a:off x="4572000" y="2667000"/>
            <a:ext cx="152400" cy="609600"/>
          </a:xfrm>
          <a:custGeom>
            <a:avLst/>
            <a:gdLst/>
            <a:ahLst/>
            <a:cxnLst/>
            <a:pathLst>
              <a:path w="89" h="375">
                <a:moveTo>
                  <a:pt x="30" y="375"/>
                </a:moveTo>
                <a:cubicBezTo>
                  <a:pt x="0" y="282"/>
                  <a:pt x="27" y="195"/>
                  <a:pt x="55" y="108"/>
                </a:cubicBezTo>
                <a:cubicBezTo>
                  <a:pt x="64" y="80"/>
                  <a:pt x="72" y="53"/>
                  <a:pt x="81" y="25"/>
                </a:cubicBezTo>
                <a:cubicBezTo>
                  <a:pt x="84" y="17"/>
                  <a:pt x="89" y="0"/>
                  <a:pt x="89"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5" name="任意多边形 113674"/>
          <p:cNvSpPr/>
          <p:nvPr/>
        </p:nvSpPr>
        <p:spPr>
          <a:xfrm>
            <a:off x="4724400" y="2057400"/>
            <a:ext cx="669925" cy="533400"/>
          </a:xfrm>
          <a:custGeom>
            <a:avLst/>
            <a:gdLst/>
            <a:ahLst/>
            <a:cxnLst/>
            <a:pathLst>
              <a:path w="326" h="334">
                <a:moveTo>
                  <a:pt x="0" y="334"/>
                </a:moveTo>
                <a:cubicBezTo>
                  <a:pt x="32" y="322"/>
                  <a:pt x="70" y="317"/>
                  <a:pt x="100" y="300"/>
                </a:cubicBezTo>
                <a:cubicBezTo>
                  <a:pt x="117" y="290"/>
                  <a:pt x="133" y="278"/>
                  <a:pt x="150" y="267"/>
                </a:cubicBezTo>
                <a:cubicBezTo>
                  <a:pt x="159" y="261"/>
                  <a:pt x="176" y="250"/>
                  <a:pt x="176" y="250"/>
                </a:cubicBezTo>
                <a:cubicBezTo>
                  <a:pt x="194" y="194"/>
                  <a:pt x="169" y="254"/>
                  <a:pt x="209" y="208"/>
                </a:cubicBezTo>
                <a:cubicBezTo>
                  <a:pt x="222" y="193"/>
                  <a:pt x="231" y="175"/>
                  <a:pt x="242" y="158"/>
                </a:cubicBezTo>
                <a:cubicBezTo>
                  <a:pt x="248" y="150"/>
                  <a:pt x="259" y="133"/>
                  <a:pt x="259" y="133"/>
                </a:cubicBezTo>
                <a:cubicBezTo>
                  <a:pt x="279" y="70"/>
                  <a:pt x="252" y="147"/>
                  <a:pt x="284" y="83"/>
                </a:cubicBezTo>
                <a:cubicBezTo>
                  <a:pt x="299" y="53"/>
                  <a:pt x="299" y="24"/>
                  <a:pt x="326"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6" name="任意多边形 113675"/>
          <p:cNvSpPr/>
          <p:nvPr/>
        </p:nvSpPr>
        <p:spPr>
          <a:xfrm>
            <a:off x="5334000" y="1981200"/>
            <a:ext cx="868363" cy="536575"/>
          </a:xfrm>
          <a:custGeom>
            <a:avLst/>
            <a:gdLst/>
            <a:ahLst/>
            <a:cxnLst/>
            <a:pathLst>
              <a:path w="451" h="338">
                <a:moveTo>
                  <a:pt x="0" y="11"/>
                </a:moveTo>
                <a:cubicBezTo>
                  <a:pt x="35" y="0"/>
                  <a:pt x="46" y="7"/>
                  <a:pt x="76" y="28"/>
                </a:cubicBezTo>
                <a:cubicBezTo>
                  <a:pt x="94" y="84"/>
                  <a:pt x="69" y="24"/>
                  <a:pt x="109" y="70"/>
                </a:cubicBezTo>
                <a:cubicBezTo>
                  <a:pt x="140" y="106"/>
                  <a:pt x="158" y="156"/>
                  <a:pt x="184" y="195"/>
                </a:cubicBezTo>
                <a:cubicBezTo>
                  <a:pt x="190" y="203"/>
                  <a:pt x="195" y="212"/>
                  <a:pt x="201" y="220"/>
                </a:cubicBezTo>
                <a:cubicBezTo>
                  <a:pt x="212" y="237"/>
                  <a:pt x="251" y="253"/>
                  <a:pt x="251" y="253"/>
                </a:cubicBezTo>
                <a:cubicBezTo>
                  <a:pt x="272" y="283"/>
                  <a:pt x="284" y="284"/>
                  <a:pt x="318" y="295"/>
                </a:cubicBezTo>
                <a:cubicBezTo>
                  <a:pt x="353" y="319"/>
                  <a:pt x="374" y="321"/>
                  <a:pt x="418" y="328"/>
                </a:cubicBezTo>
                <a:cubicBezTo>
                  <a:pt x="446" y="338"/>
                  <a:pt x="434" y="337"/>
                  <a:pt x="451" y="337"/>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7" name="任意多边形 113676"/>
          <p:cNvSpPr/>
          <p:nvPr/>
        </p:nvSpPr>
        <p:spPr>
          <a:xfrm>
            <a:off x="6324600" y="1981200"/>
            <a:ext cx="487363" cy="533400"/>
          </a:xfrm>
          <a:custGeom>
            <a:avLst/>
            <a:gdLst/>
            <a:ahLst/>
            <a:cxnLst/>
            <a:pathLst>
              <a:path w="259" h="384">
                <a:moveTo>
                  <a:pt x="0" y="384"/>
                </a:moveTo>
                <a:cubicBezTo>
                  <a:pt x="33" y="378"/>
                  <a:pt x="61" y="369"/>
                  <a:pt x="92" y="359"/>
                </a:cubicBezTo>
                <a:cubicBezTo>
                  <a:pt x="166" y="310"/>
                  <a:pt x="124" y="339"/>
                  <a:pt x="167" y="276"/>
                </a:cubicBezTo>
                <a:cubicBezTo>
                  <a:pt x="178" y="240"/>
                  <a:pt x="188" y="207"/>
                  <a:pt x="209" y="175"/>
                </a:cubicBezTo>
                <a:cubicBezTo>
                  <a:pt x="214" y="158"/>
                  <a:pt x="221" y="142"/>
                  <a:pt x="225" y="125"/>
                </a:cubicBezTo>
                <a:cubicBezTo>
                  <a:pt x="228" y="111"/>
                  <a:pt x="230" y="97"/>
                  <a:pt x="234" y="84"/>
                </a:cubicBezTo>
                <a:cubicBezTo>
                  <a:pt x="239" y="67"/>
                  <a:pt x="259" y="22"/>
                  <a:pt x="259"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8" name="任意多边形 113677"/>
          <p:cNvSpPr/>
          <p:nvPr/>
        </p:nvSpPr>
        <p:spPr>
          <a:xfrm>
            <a:off x="6858000" y="1143000"/>
            <a:ext cx="844550" cy="762000"/>
          </a:xfrm>
          <a:custGeom>
            <a:avLst/>
            <a:gdLst/>
            <a:ahLst/>
            <a:cxnLst/>
            <a:pathLst>
              <a:path w="484" h="434">
                <a:moveTo>
                  <a:pt x="484" y="0"/>
                </a:moveTo>
                <a:cubicBezTo>
                  <a:pt x="449" y="11"/>
                  <a:pt x="419" y="29"/>
                  <a:pt x="384" y="42"/>
                </a:cubicBezTo>
                <a:cubicBezTo>
                  <a:pt x="352" y="90"/>
                  <a:pt x="386" y="51"/>
                  <a:pt x="342" y="75"/>
                </a:cubicBezTo>
                <a:cubicBezTo>
                  <a:pt x="324" y="85"/>
                  <a:pt x="292" y="109"/>
                  <a:pt x="292" y="109"/>
                </a:cubicBezTo>
                <a:cubicBezTo>
                  <a:pt x="235" y="198"/>
                  <a:pt x="320" y="73"/>
                  <a:pt x="251" y="150"/>
                </a:cubicBezTo>
                <a:cubicBezTo>
                  <a:pt x="180" y="230"/>
                  <a:pt x="250" y="178"/>
                  <a:pt x="192" y="217"/>
                </a:cubicBezTo>
                <a:cubicBezTo>
                  <a:pt x="186" y="225"/>
                  <a:pt x="183" y="235"/>
                  <a:pt x="175" y="242"/>
                </a:cubicBezTo>
                <a:cubicBezTo>
                  <a:pt x="160" y="255"/>
                  <a:pt x="125" y="275"/>
                  <a:pt x="125" y="275"/>
                </a:cubicBezTo>
                <a:cubicBezTo>
                  <a:pt x="111" y="320"/>
                  <a:pt x="88" y="369"/>
                  <a:pt x="42" y="384"/>
                </a:cubicBezTo>
                <a:cubicBezTo>
                  <a:pt x="33" y="413"/>
                  <a:pt x="22" y="415"/>
                  <a:pt x="0" y="434"/>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9" name="任意多边形 113678"/>
          <p:cNvSpPr/>
          <p:nvPr/>
        </p:nvSpPr>
        <p:spPr>
          <a:xfrm>
            <a:off x="7467600" y="685800"/>
            <a:ext cx="771525" cy="515938"/>
          </a:xfrm>
          <a:custGeom>
            <a:avLst/>
            <a:gdLst/>
            <a:ahLst/>
            <a:cxnLst/>
            <a:pathLst>
              <a:path w="438" h="277">
                <a:moveTo>
                  <a:pt x="248" y="8"/>
                </a:moveTo>
                <a:cubicBezTo>
                  <a:pt x="258" y="6"/>
                  <a:pt x="269" y="0"/>
                  <a:pt x="279" y="2"/>
                </a:cubicBezTo>
                <a:cubicBezTo>
                  <a:pt x="309" y="7"/>
                  <a:pt x="303" y="23"/>
                  <a:pt x="313" y="43"/>
                </a:cubicBezTo>
                <a:cubicBezTo>
                  <a:pt x="328" y="73"/>
                  <a:pt x="327" y="67"/>
                  <a:pt x="354" y="85"/>
                </a:cubicBezTo>
                <a:cubicBezTo>
                  <a:pt x="366" y="118"/>
                  <a:pt x="380" y="124"/>
                  <a:pt x="413" y="135"/>
                </a:cubicBezTo>
                <a:cubicBezTo>
                  <a:pt x="421" y="141"/>
                  <a:pt x="438" y="142"/>
                  <a:pt x="438" y="152"/>
                </a:cubicBezTo>
                <a:cubicBezTo>
                  <a:pt x="438" y="162"/>
                  <a:pt x="422" y="165"/>
                  <a:pt x="413" y="169"/>
                </a:cubicBezTo>
                <a:cubicBezTo>
                  <a:pt x="389" y="178"/>
                  <a:pt x="363" y="179"/>
                  <a:pt x="338" y="185"/>
                </a:cubicBezTo>
                <a:cubicBezTo>
                  <a:pt x="293" y="182"/>
                  <a:pt x="249" y="177"/>
                  <a:pt x="204" y="177"/>
                </a:cubicBezTo>
                <a:cubicBezTo>
                  <a:pt x="187" y="177"/>
                  <a:pt x="167" y="174"/>
                  <a:pt x="154" y="185"/>
                </a:cubicBezTo>
                <a:cubicBezTo>
                  <a:pt x="143" y="194"/>
                  <a:pt x="149" y="213"/>
                  <a:pt x="146" y="227"/>
                </a:cubicBezTo>
                <a:cubicBezTo>
                  <a:pt x="137" y="269"/>
                  <a:pt x="145" y="256"/>
                  <a:pt x="112" y="277"/>
                </a:cubicBezTo>
                <a:cubicBezTo>
                  <a:pt x="79" y="269"/>
                  <a:pt x="57" y="263"/>
                  <a:pt x="29" y="244"/>
                </a:cubicBezTo>
                <a:cubicBezTo>
                  <a:pt x="22" y="223"/>
                  <a:pt x="0" y="190"/>
                  <a:pt x="21" y="169"/>
                </a:cubicBezTo>
                <a:cubicBezTo>
                  <a:pt x="35" y="155"/>
                  <a:pt x="71" y="135"/>
                  <a:pt x="71" y="135"/>
                </a:cubicBezTo>
                <a:cubicBezTo>
                  <a:pt x="76" y="127"/>
                  <a:pt x="80" y="117"/>
                  <a:pt x="87" y="110"/>
                </a:cubicBezTo>
                <a:cubicBezTo>
                  <a:pt x="94" y="103"/>
                  <a:pt x="106" y="102"/>
                  <a:pt x="112" y="94"/>
                </a:cubicBezTo>
                <a:cubicBezTo>
                  <a:pt x="136" y="64"/>
                  <a:pt x="113" y="51"/>
                  <a:pt x="162" y="35"/>
                </a:cubicBezTo>
                <a:cubicBezTo>
                  <a:pt x="213" y="0"/>
                  <a:pt x="233" y="10"/>
                  <a:pt x="304" y="10"/>
                </a:cubicBezTo>
              </a:path>
            </a:pathLst>
          </a:custGeom>
          <a:solidFill>
            <a:srgbClr val="000000"/>
          </a:solidFill>
          <a:ln w="9525" cap="flat" cmpd="sng">
            <a:solidFill>
              <a:srgbClr val="000000"/>
            </a:solidFill>
            <a:prstDash val="solid"/>
            <a:round/>
            <a:headEnd type="none" w="med" len="med"/>
            <a:tailEnd type="none" w="med" len="med"/>
          </a:ln>
        </p:spPr>
        <p:txBody>
          <a:bodyPr/>
          <a:p>
            <a:endParaRPr lang="zh-CN" altLang="en-US"/>
          </a:p>
        </p:txBody>
      </p:sp>
      <p:sp>
        <p:nvSpPr>
          <p:cNvPr id="113682" name="圆角矩形标注 113681"/>
          <p:cNvSpPr/>
          <p:nvPr/>
        </p:nvSpPr>
        <p:spPr>
          <a:xfrm>
            <a:off x="1752600" y="0"/>
            <a:ext cx="5943600" cy="1295400"/>
          </a:xfrm>
          <a:prstGeom prst="wedgeRoundRectCallout">
            <a:avLst>
              <a:gd name="adj1" fmla="val 53444"/>
              <a:gd name="adj2" fmla="val 38727"/>
              <a:gd name="adj3" fmla="val 16667"/>
            </a:avLst>
          </a:prstGeom>
          <a:solidFill>
            <a:schemeClr val="bg1"/>
          </a:solidFill>
          <a:ln w="19050" cap="flat" cmpd="sng">
            <a:solidFill>
              <a:schemeClr val="tx1"/>
            </a:solidFill>
            <a:prstDash val="solid"/>
            <a:miter/>
            <a:headEnd type="none" w="med" len="med"/>
            <a:tailEnd type="none" w="med" len="med"/>
          </a:ln>
          <a:effectLst>
            <a:outerShdw dist="107763" dir="8100000" algn="ctr" rotWithShape="0">
              <a:schemeClr val="bg2">
                <a:alpha val="50000"/>
              </a:schemeClr>
            </a:outerShdw>
          </a:effectLst>
        </p:spPr>
        <p:txBody>
          <a:bodyPr/>
          <a:p>
            <a:pPr algn="ctr" fontAlgn="base"/>
            <a:r>
              <a:rPr lang="zh-CN" altLang="en-US" sz="3200" b="1" strike="noStrike"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定都天京，标志着太平天国建立了与清王朝对峙的政权。</a:t>
            </a:r>
            <a:endParaRPr lang="zh-CN" altLang="en-US" sz="3200" b="1" strike="noStrike"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endParaRPr>
          </a:p>
        </p:txBody>
      </p:sp>
      <p:sp>
        <p:nvSpPr>
          <p:cNvPr id="113683" name="椭圆 113682"/>
          <p:cNvSpPr/>
          <p:nvPr/>
        </p:nvSpPr>
        <p:spPr>
          <a:xfrm>
            <a:off x="2362200" y="59436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113684" name="文本框 113683"/>
          <p:cNvSpPr txBox="1"/>
          <p:nvPr/>
        </p:nvSpPr>
        <p:spPr>
          <a:xfrm>
            <a:off x="2438400" y="6384925"/>
            <a:ext cx="8229600" cy="521970"/>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charset="0"/>
                <a:ea typeface="宋体" panose="02010600030101010101" pitchFamily="2" charset="-122"/>
              </a:rPr>
              <a:t>1851.1</a:t>
            </a:r>
            <a:r>
              <a:rPr lang="zh-CN" altLang="en-US" sz="2800" b="1" dirty="0">
                <a:solidFill>
                  <a:srgbClr val="FFFF00"/>
                </a:solidFill>
                <a:latin typeface="Times New Roman" panose="02020603050405020304" charset="0"/>
                <a:ea typeface="宋体" panose="02010600030101010101" pitchFamily="2" charset="-122"/>
              </a:rPr>
              <a:t>广西桂平县金田起义</a:t>
            </a:r>
            <a:r>
              <a:rPr lang="zh-CN" altLang="en-US" sz="2800" b="1" dirty="0">
                <a:latin typeface="Times New Roman" panose="02020603050405020304" charset="0"/>
                <a:ea typeface="宋体" panose="02010600030101010101" pitchFamily="2" charset="-122"/>
              </a:rPr>
              <a:t>标志太平天国运动兴起</a:t>
            </a:r>
            <a:endParaRPr lang="zh-CN" altLang="en-US" sz="2800" b="1">
              <a:latin typeface="Times New Roman" panose="02020603050405020304" charset="0"/>
              <a:ea typeface="宋体" panose="02010600030101010101" pitchFamily="2" charset="-122"/>
            </a:endParaRPr>
          </a:p>
        </p:txBody>
      </p:sp>
      <p:sp>
        <p:nvSpPr>
          <p:cNvPr id="113685" name="椭圆 113684"/>
          <p:cNvSpPr/>
          <p:nvPr/>
        </p:nvSpPr>
        <p:spPr>
          <a:xfrm>
            <a:off x="2819400" y="57150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113686" name="文本框 113685"/>
          <p:cNvSpPr txBox="1"/>
          <p:nvPr/>
        </p:nvSpPr>
        <p:spPr>
          <a:xfrm>
            <a:off x="4114800" y="5257800"/>
            <a:ext cx="6553200" cy="891540"/>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charset="0"/>
                <a:ea typeface="宋体" panose="02010600030101010101" pitchFamily="2" charset="-122"/>
              </a:rPr>
              <a:t>1851.9</a:t>
            </a:r>
            <a:r>
              <a:rPr lang="zh-CN" altLang="en-US" sz="2800" b="1" dirty="0">
                <a:solidFill>
                  <a:srgbClr val="FFFF00"/>
                </a:solidFill>
                <a:latin typeface="Times New Roman" panose="02020603050405020304" charset="0"/>
                <a:ea typeface="宋体" panose="02010600030101010101" pitchFamily="2" charset="-122"/>
              </a:rPr>
              <a:t>永安建制  </a:t>
            </a:r>
            <a:r>
              <a:rPr lang="zh-CN" altLang="en-US" sz="2400" b="1" dirty="0">
                <a:latin typeface="Times New Roman" panose="02020603050405020304" charset="0"/>
                <a:ea typeface="宋体" panose="02010600030101010101" pitchFamily="2" charset="-122"/>
              </a:rPr>
              <a:t>东王</a:t>
            </a:r>
            <a:r>
              <a:rPr lang="en-US" altLang="zh-CN" sz="2400" b="1" dirty="0">
                <a:latin typeface="Times New Roman" panose="02020603050405020304" charset="0"/>
                <a:ea typeface="宋体" panose="02010600030101010101" pitchFamily="2" charset="-122"/>
              </a:rPr>
              <a:t>-</a:t>
            </a:r>
            <a:r>
              <a:rPr lang="zh-CN" altLang="en-US" sz="2400" b="1" dirty="0">
                <a:latin typeface="Times New Roman" panose="02020603050405020304" charset="0"/>
                <a:ea typeface="宋体" panose="02010600030101010101" pitchFamily="2" charset="-122"/>
              </a:rPr>
              <a:t>杨秀清、西王</a:t>
            </a:r>
            <a:r>
              <a:rPr lang="en-US" altLang="zh-CN" sz="2400" b="1" dirty="0">
                <a:latin typeface="Times New Roman" panose="02020603050405020304" charset="0"/>
                <a:ea typeface="宋体" panose="02010600030101010101" pitchFamily="2" charset="-122"/>
              </a:rPr>
              <a:t>-</a:t>
            </a:r>
            <a:r>
              <a:rPr lang="zh-CN" altLang="en-US" sz="2400" b="1" dirty="0">
                <a:latin typeface="Times New Roman" panose="02020603050405020304" charset="0"/>
                <a:ea typeface="宋体" panose="02010600030101010101" pitchFamily="2" charset="-122"/>
              </a:rPr>
              <a:t>萧朝贵</a:t>
            </a:r>
            <a:r>
              <a:rPr lang="en-US" altLang="zh-CN" sz="2400" b="1" dirty="0">
                <a:latin typeface="Times New Roman" panose="02020603050405020304" charset="0"/>
                <a:ea typeface="宋体" panose="02010600030101010101" pitchFamily="2" charset="-122"/>
              </a:rPr>
              <a:t>-</a:t>
            </a:r>
            <a:r>
              <a:rPr lang="zh-CN" altLang="en-US" sz="2400" b="1" dirty="0">
                <a:latin typeface="Times New Roman" panose="02020603050405020304" charset="0"/>
                <a:ea typeface="宋体" panose="02010600030101010101" pitchFamily="2" charset="-122"/>
              </a:rPr>
              <a:t>、南王</a:t>
            </a:r>
            <a:r>
              <a:rPr lang="en-US" altLang="zh-CN" sz="2400" b="1" dirty="0">
                <a:latin typeface="Times New Roman" panose="02020603050405020304" charset="0"/>
                <a:ea typeface="宋体" panose="02010600030101010101" pitchFamily="2" charset="-122"/>
              </a:rPr>
              <a:t>-</a:t>
            </a:r>
            <a:r>
              <a:rPr lang="zh-CN" altLang="en-US" sz="2400" b="1" dirty="0">
                <a:latin typeface="Times New Roman" panose="02020603050405020304" charset="0"/>
                <a:ea typeface="宋体" panose="02010600030101010101" pitchFamily="2" charset="-122"/>
              </a:rPr>
              <a:t>冯云山、北王</a:t>
            </a:r>
            <a:r>
              <a:rPr lang="en-US" altLang="zh-CN" sz="2400" b="1" dirty="0">
                <a:latin typeface="Times New Roman" panose="02020603050405020304" charset="0"/>
                <a:ea typeface="宋体" panose="02010600030101010101" pitchFamily="2" charset="-122"/>
              </a:rPr>
              <a:t>-</a:t>
            </a:r>
            <a:r>
              <a:rPr lang="zh-CN" altLang="en-US" sz="2400" b="1" dirty="0">
                <a:latin typeface="Times New Roman" panose="02020603050405020304" charset="0"/>
                <a:ea typeface="宋体" panose="02010600030101010101" pitchFamily="2" charset="-122"/>
              </a:rPr>
              <a:t>韦昌辉、 翼王</a:t>
            </a:r>
            <a:r>
              <a:rPr lang="en-US" altLang="zh-CN" sz="2400" b="1" dirty="0">
                <a:latin typeface="Times New Roman" panose="02020603050405020304" charset="0"/>
                <a:ea typeface="宋体" panose="02010600030101010101" pitchFamily="2" charset="-122"/>
              </a:rPr>
              <a:t>-</a:t>
            </a:r>
            <a:r>
              <a:rPr lang="zh-CN" altLang="en-US" sz="2400" b="1" dirty="0">
                <a:latin typeface="Times New Roman" panose="02020603050405020304" charset="0"/>
                <a:ea typeface="宋体" panose="02010600030101010101" pitchFamily="2" charset="-122"/>
              </a:rPr>
              <a:t>石达开</a:t>
            </a:r>
            <a:endParaRPr lang="zh-CN" altLang="en-US" sz="2400" b="1">
              <a:latin typeface="Times New Roman" panose="02020603050405020304" charset="0"/>
              <a:ea typeface="宋体" panose="02010600030101010101" pitchFamily="2" charset="-122"/>
            </a:endParaRPr>
          </a:p>
        </p:txBody>
      </p:sp>
      <p:sp>
        <p:nvSpPr>
          <p:cNvPr id="113687" name="椭圆 113686"/>
          <p:cNvSpPr/>
          <p:nvPr/>
        </p:nvSpPr>
        <p:spPr>
          <a:xfrm>
            <a:off x="2971800" y="47244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113688" name="文本框 113687"/>
          <p:cNvSpPr txBox="1"/>
          <p:nvPr/>
        </p:nvSpPr>
        <p:spPr>
          <a:xfrm>
            <a:off x="4495800" y="4572000"/>
            <a:ext cx="5715000" cy="521970"/>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charset="0"/>
                <a:ea typeface="宋体" panose="02010600030101010101" pitchFamily="2" charset="-122"/>
              </a:rPr>
              <a:t>1952.4</a:t>
            </a:r>
            <a:r>
              <a:rPr lang="zh-CN" altLang="en-US" sz="2800" b="1" dirty="0">
                <a:solidFill>
                  <a:srgbClr val="FFFF00"/>
                </a:solidFill>
                <a:latin typeface="Times New Roman" panose="02020603050405020304" charset="0"/>
                <a:ea typeface="宋体" panose="02010600030101010101" pitchFamily="2" charset="-122"/>
              </a:rPr>
              <a:t>全州之战</a:t>
            </a:r>
            <a:r>
              <a:rPr lang="zh-CN" altLang="en-US" sz="2800" b="1" dirty="0">
                <a:solidFill>
                  <a:srgbClr val="FFFF99"/>
                </a:solidFill>
                <a:latin typeface="Times New Roman" panose="02020603050405020304" charset="0"/>
                <a:ea typeface="宋体" panose="02010600030101010101" pitchFamily="2" charset="-122"/>
              </a:rPr>
              <a:t>  </a:t>
            </a:r>
            <a:r>
              <a:rPr lang="zh-CN" altLang="en-US" sz="2800" b="1" dirty="0">
                <a:latin typeface="Times New Roman" panose="02020603050405020304" charset="0"/>
                <a:ea typeface="宋体" panose="02010600030101010101" pitchFamily="2" charset="-122"/>
              </a:rPr>
              <a:t>南王冯云山牺牲</a:t>
            </a:r>
            <a:endParaRPr lang="zh-CN" altLang="en-US" sz="2800" b="1" dirty="0">
              <a:latin typeface="Times New Roman" panose="02020603050405020304" charset="0"/>
              <a:ea typeface="宋体" panose="02010600030101010101" pitchFamily="2" charset="-122"/>
            </a:endParaRPr>
          </a:p>
        </p:txBody>
      </p:sp>
      <p:sp>
        <p:nvSpPr>
          <p:cNvPr id="113689" name="椭圆 113688"/>
          <p:cNvSpPr/>
          <p:nvPr/>
        </p:nvSpPr>
        <p:spPr>
          <a:xfrm>
            <a:off x="4038600" y="32766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113690" name="文本框 113689"/>
          <p:cNvSpPr txBox="1"/>
          <p:nvPr/>
        </p:nvSpPr>
        <p:spPr>
          <a:xfrm>
            <a:off x="4800600" y="3352800"/>
            <a:ext cx="5562600" cy="521970"/>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charset="0"/>
                <a:ea typeface="宋体" panose="02010600030101010101" pitchFamily="2" charset="-122"/>
              </a:rPr>
              <a:t>1952.9</a:t>
            </a:r>
            <a:r>
              <a:rPr lang="zh-CN" altLang="en-US" sz="2800" b="1" dirty="0">
                <a:solidFill>
                  <a:srgbClr val="FFFF00"/>
                </a:solidFill>
                <a:latin typeface="Times New Roman" panose="02020603050405020304" charset="0"/>
                <a:ea typeface="宋体" panose="02010600030101010101" pitchFamily="2" charset="-122"/>
              </a:rPr>
              <a:t>长沙之战</a:t>
            </a:r>
            <a:r>
              <a:rPr lang="zh-CN" altLang="en-US" sz="2800" b="1" dirty="0">
                <a:solidFill>
                  <a:srgbClr val="FFFF99"/>
                </a:solidFill>
                <a:latin typeface="Times New Roman" panose="02020603050405020304" charset="0"/>
                <a:ea typeface="宋体" panose="02010600030101010101" pitchFamily="2" charset="-122"/>
              </a:rPr>
              <a:t>  </a:t>
            </a:r>
            <a:r>
              <a:rPr lang="zh-CN" altLang="en-US" sz="2800" b="1" dirty="0">
                <a:latin typeface="Times New Roman" panose="02020603050405020304" charset="0"/>
                <a:ea typeface="宋体" panose="02010600030101010101" pitchFamily="2" charset="-122"/>
              </a:rPr>
              <a:t>西王萧朝贵牺牲</a:t>
            </a:r>
            <a:endParaRPr lang="zh-CN" altLang="en-US" sz="2800" b="1">
              <a:latin typeface="Times New Roman" panose="02020603050405020304" charset="0"/>
              <a:ea typeface="宋体" panose="02010600030101010101" pitchFamily="2" charset="-122"/>
            </a:endParaRPr>
          </a:p>
        </p:txBody>
      </p:sp>
      <p:sp>
        <p:nvSpPr>
          <p:cNvPr id="113691" name="椭圆 113690"/>
          <p:cNvSpPr/>
          <p:nvPr/>
        </p:nvSpPr>
        <p:spPr>
          <a:xfrm>
            <a:off x="4724400" y="20574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113692" name="文本框 113691"/>
          <p:cNvSpPr txBox="1"/>
          <p:nvPr/>
        </p:nvSpPr>
        <p:spPr>
          <a:xfrm>
            <a:off x="1524000" y="1600200"/>
            <a:ext cx="2590800" cy="521970"/>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charset="0"/>
                <a:ea typeface="宋体" panose="02010600030101010101" pitchFamily="2" charset="-122"/>
              </a:rPr>
              <a:t>1853.1</a:t>
            </a:r>
            <a:r>
              <a:rPr lang="zh-CN" altLang="en-US" sz="2800" b="1" dirty="0">
                <a:solidFill>
                  <a:srgbClr val="FFFF00"/>
                </a:solidFill>
                <a:latin typeface="Times New Roman" panose="02020603050405020304" charset="0"/>
                <a:ea typeface="宋体" panose="02010600030101010101" pitchFamily="2" charset="-122"/>
              </a:rPr>
              <a:t>攻克武昌</a:t>
            </a:r>
            <a:endParaRPr lang="zh-CN" altLang="en-US" sz="2800" b="1">
              <a:solidFill>
                <a:srgbClr val="FFFF00"/>
              </a:solidFill>
              <a:latin typeface="Times New Roman" panose="02020603050405020304" charset="0"/>
              <a:ea typeface="宋体" panose="02010600030101010101" pitchFamily="2" charset="-122"/>
            </a:endParaRPr>
          </a:p>
        </p:txBody>
      </p:sp>
      <p:sp>
        <p:nvSpPr>
          <p:cNvPr id="113693" name="椭圆 113692"/>
          <p:cNvSpPr/>
          <p:nvPr/>
        </p:nvSpPr>
        <p:spPr>
          <a:xfrm>
            <a:off x="6858000" y="12192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113694" name="文本框 113693"/>
          <p:cNvSpPr txBox="1"/>
          <p:nvPr/>
        </p:nvSpPr>
        <p:spPr>
          <a:xfrm>
            <a:off x="7620000" y="1676400"/>
            <a:ext cx="3048000" cy="953135"/>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charset="0"/>
                <a:ea typeface="宋体" panose="02010600030101010101" pitchFamily="2" charset="-122"/>
              </a:rPr>
              <a:t>1853.3</a:t>
            </a:r>
            <a:r>
              <a:rPr lang="zh-CN" altLang="en-US" sz="2800" b="1" dirty="0">
                <a:solidFill>
                  <a:srgbClr val="FFFF00"/>
                </a:solidFill>
                <a:latin typeface="Times New Roman" panose="02020603050405020304" charset="0"/>
                <a:ea typeface="宋体" panose="02010600030101010101" pitchFamily="2" charset="-122"/>
              </a:rPr>
              <a:t>定都天京</a:t>
            </a:r>
            <a:r>
              <a:rPr lang="en-US" altLang="zh-CN" sz="2800" b="1" dirty="0">
                <a:solidFill>
                  <a:srgbClr val="FFFF00"/>
                </a:solidFill>
                <a:latin typeface="Times New Roman" panose="02020603050405020304" charset="0"/>
                <a:ea typeface="宋体" panose="02010600030101010101" pitchFamily="2" charset="-122"/>
              </a:rPr>
              <a:t>《</a:t>
            </a:r>
            <a:r>
              <a:rPr lang="zh-CN" altLang="en-US" sz="2800" b="1" dirty="0">
                <a:solidFill>
                  <a:srgbClr val="FFFF00"/>
                </a:solidFill>
                <a:latin typeface="Times New Roman" panose="02020603050405020304" charset="0"/>
                <a:ea typeface="宋体" panose="02010600030101010101" pitchFamily="2" charset="-122"/>
              </a:rPr>
              <a:t>天朝田亩制度</a:t>
            </a:r>
            <a:r>
              <a:rPr lang="en-US" altLang="zh-CN" sz="2800" b="1">
                <a:solidFill>
                  <a:srgbClr val="FFFF00"/>
                </a:solidFill>
                <a:latin typeface="Times New Roman" panose="02020603050405020304" charset="0"/>
                <a:ea typeface="宋体" panose="02010600030101010101" pitchFamily="2" charset="-122"/>
              </a:rPr>
              <a:t>》</a:t>
            </a:r>
            <a:endParaRPr lang="en-US" altLang="zh-CN" sz="2800" b="1">
              <a:solidFill>
                <a:srgbClr val="FFFF00"/>
              </a:solidFill>
              <a:latin typeface="Times New Roman" panose="0202060305040502030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13668"/>
                                        </p:tgtEl>
                                        <p:attrNameLst>
                                          <p:attrName>style.visibility</p:attrName>
                                        </p:attrNameLst>
                                      </p:cBhvr>
                                      <p:to>
                                        <p:strVal val="visible"/>
                                      </p:to>
                                    </p:set>
                                    <p:animEffect transition="in" filter="plus(in)">
                                      <p:cBhvr>
                                        <p:cTn id="7" dur="2000"/>
                                        <p:tgtEl>
                                          <p:spTgt spid="113668"/>
                                        </p:tgtEl>
                                      </p:cBhvr>
                                    </p:animEffect>
                                  </p:childTnLst>
                                </p:cTn>
                              </p:par>
                            </p:childTnLst>
                          </p:cTn>
                        </p:par>
                        <p:par>
                          <p:cTn id="8" fill="hold">
                            <p:stCondLst>
                              <p:cond delay="2000"/>
                            </p:stCondLst>
                            <p:childTnLst>
                              <p:par>
                                <p:cTn id="9" presetID="12" presetClass="entr" presetSubtype="1" fill="hold" grpId="0" nodeType="afterEffect">
                                  <p:stCondLst>
                                    <p:cond delay="0"/>
                                  </p:stCondLst>
                                  <p:childTnLst>
                                    <p:set>
                                      <p:cBhvr>
                                        <p:cTn id="10" dur="1" fill="hold">
                                          <p:stCondLst>
                                            <p:cond delay="0"/>
                                          </p:stCondLst>
                                        </p:cTn>
                                        <p:tgtEl>
                                          <p:spTgt spid="113684"/>
                                        </p:tgtEl>
                                        <p:attrNameLst>
                                          <p:attrName>style.visibility</p:attrName>
                                        </p:attrNameLst>
                                      </p:cBhvr>
                                      <p:to>
                                        <p:strVal val="visible"/>
                                      </p:to>
                                    </p:set>
                                    <p:animEffect transition="in" filter="slide(fromTop)">
                                      <p:cBhvr>
                                        <p:cTn id="11" dur="500"/>
                                        <p:tgtEl>
                                          <p:spTgt spid="113684"/>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nodeType="clickEffect">
                                  <p:stCondLst>
                                    <p:cond delay="0"/>
                                  </p:stCondLst>
                                  <p:childTnLst>
                                    <p:set>
                                      <p:cBhvr>
                                        <p:cTn id="15" dur="1" fill="hold">
                                          <p:stCondLst>
                                            <p:cond delay="0"/>
                                          </p:stCondLst>
                                        </p:cTn>
                                        <p:tgtEl>
                                          <p:spTgt spid="113670"/>
                                        </p:tgtEl>
                                        <p:attrNameLst>
                                          <p:attrName>style.visibility</p:attrName>
                                        </p:attrNameLst>
                                      </p:cBhvr>
                                      <p:to>
                                        <p:strVal val="visible"/>
                                      </p:to>
                                    </p:set>
                                    <p:animEffect transition="in" filter="slide(fromBottom)">
                                      <p:cBhvr>
                                        <p:cTn id="16" dur="500"/>
                                        <p:tgtEl>
                                          <p:spTgt spid="113670"/>
                                        </p:tgtEl>
                                      </p:cBhvr>
                                    </p:animEffect>
                                  </p:childTnLst>
                                </p:cTn>
                              </p:par>
                            </p:childTnLst>
                          </p:cTn>
                        </p:par>
                        <p:par>
                          <p:cTn id="17" fill="hold">
                            <p:stCondLst>
                              <p:cond delay="500"/>
                            </p:stCondLst>
                            <p:childTnLst>
                              <p:par>
                                <p:cTn id="18" presetID="12" presetClass="entr" presetSubtype="1" fill="hold" grpId="0" nodeType="afterEffect">
                                  <p:stCondLst>
                                    <p:cond delay="0"/>
                                  </p:stCondLst>
                                  <p:childTnLst>
                                    <p:set>
                                      <p:cBhvr>
                                        <p:cTn id="19" dur="1" fill="hold">
                                          <p:stCondLst>
                                            <p:cond delay="0"/>
                                          </p:stCondLst>
                                        </p:cTn>
                                        <p:tgtEl>
                                          <p:spTgt spid="113686"/>
                                        </p:tgtEl>
                                        <p:attrNameLst>
                                          <p:attrName>style.visibility</p:attrName>
                                        </p:attrNameLst>
                                      </p:cBhvr>
                                      <p:to>
                                        <p:strVal val="visible"/>
                                      </p:to>
                                    </p:set>
                                    <p:animEffect transition="in" filter="slide(fromTop)">
                                      <p:cBhvr>
                                        <p:cTn id="20" dur="500"/>
                                        <p:tgtEl>
                                          <p:spTgt spid="113686"/>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113669"/>
                                        </p:tgtEl>
                                        <p:attrNameLst>
                                          <p:attrName>style.visibility</p:attrName>
                                        </p:attrNameLst>
                                      </p:cBhvr>
                                      <p:to>
                                        <p:strVal val="visible"/>
                                      </p:to>
                                    </p:set>
                                    <p:animEffect transition="in" filter="slide(fromBottom)">
                                      <p:cBhvr>
                                        <p:cTn id="25" dur="500"/>
                                        <p:tgtEl>
                                          <p:spTgt spid="113669"/>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nodeType="clickEffect">
                                  <p:stCondLst>
                                    <p:cond delay="0"/>
                                  </p:stCondLst>
                                  <p:childTnLst>
                                    <p:set>
                                      <p:cBhvr>
                                        <p:cTn id="29" dur="1" fill="hold">
                                          <p:stCondLst>
                                            <p:cond delay="0"/>
                                          </p:stCondLst>
                                        </p:cTn>
                                        <p:tgtEl>
                                          <p:spTgt spid="113671"/>
                                        </p:tgtEl>
                                        <p:attrNameLst>
                                          <p:attrName>style.visibility</p:attrName>
                                        </p:attrNameLst>
                                      </p:cBhvr>
                                      <p:to>
                                        <p:strVal val="visible"/>
                                      </p:to>
                                    </p:set>
                                    <p:animEffect transition="in" filter="slide(fromBottom)">
                                      <p:cBhvr>
                                        <p:cTn id="30" dur="500"/>
                                        <p:tgtEl>
                                          <p:spTgt spid="113671"/>
                                        </p:tgtEl>
                                      </p:cBhvr>
                                    </p:animEffect>
                                  </p:childTnLst>
                                </p:cTn>
                              </p:par>
                            </p:childTnLst>
                          </p:cTn>
                        </p:par>
                        <p:par>
                          <p:cTn id="31" fill="hold">
                            <p:stCondLst>
                              <p:cond delay="500"/>
                            </p:stCondLst>
                            <p:childTnLst>
                              <p:par>
                                <p:cTn id="32" presetID="12" presetClass="entr" presetSubtype="1" fill="hold" grpId="0" nodeType="afterEffect">
                                  <p:stCondLst>
                                    <p:cond delay="0"/>
                                  </p:stCondLst>
                                  <p:childTnLst>
                                    <p:set>
                                      <p:cBhvr>
                                        <p:cTn id="33" dur="1" fill="hold">
                                          <p:stCondLst>
                                            <p:cond delay="0"/>
                                          </p:stCondLst>
                                        </p:cTn>
                                        <p:tgtEl>
                                          <p:spTgt spid="113688"/>
                                        </p:tgtEl>
                                        <p:attrNameLst>
                                          <p:attrName>style.visibility</p:attrName>
                                        </p:attrNameLst>
                                      </p:cBhvr>
                                      <p:to>
                                        <p:strVal val="visible"/>
                                      </p:to>
                                    </p:set>
                                    <p:animEffect transition="in" filter="slide(fromTop)">
                                      <p:cBhvr>
                                        <p:cTn id="34" dur="500"/>
                                        <p:tgtEl>
                                          <p:spTgt spid="113688"/>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4" fill="hold" nodeType="clickEffect">
                                  <p:stCondLst>
                                    <p:cond delay="0"/>
                                  </p:stCondLst>
                                  <p:childTnLst>
                                    <p:set>
                                      <p:cBhvr>
                                        <p:cTn id="38" dur="1" fill="hold">
                                          <p:stCondLst>
                                            <p:cond delay="0"/>
                                          </p:stCondLst>
                                        </p:cTn>
                                        <p:tgtEl>
                                          <p:spTgt spid="113672"/>
                                        </p:tgtEl>
                                        <p:attrNameLst>
                                          <p:attrName>style.visibility</p:attrName>
                                        </p:attrNameLst>
                                      </p:cBhvr>
                                      <p:to>
                                        <p:strVal val="visible"/>
                                      </p:to>
                                    </p:set>
                                    <p:animEffect transition="in" filter="slide(fromBottom)">
                                      <p:cBhvr>
                                        <p:cTn id="39" dur="500"/>
                                        <p:tgtEl>
                                          <p:spTgt spid="113672"/>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4" fill="hold" nodeType="clickEffect">
                                  <p:stCondLst>
                                    <p:cond delay="0"/>
                                  </p:stCondLst>
                                  <p:childTnLst>
                                    <p:set>
                                      <p:cBhvr>
                                        <p:cTn id="43" dur="1" fill="hold">
                                          <p:stCondLst>
                                            <p:cond delay="0"/>
                                          </p:stCondLst>
                                        </p:cTn>
                                        <p:tgtEl>
                                          <p:spTgt spid="113673"/>
                                        </p:tgtEl>
                                        <p:attrNameLst>
                                          <p:attrName>style.visibility</p:attrName>
                                        </p:attrNameLst>
                                      </p:cBhvr>
                                      <p:to>
                                        <p:strVal val="visible"/>
                                      </p:to>
                                    </p:set>
                                    <p:animEffect transition="in" filter="slide(fromBottom)">
                                      <p:cBhvr>
                                        <p:cTn id="44" dur="500"/>
                                        <p:tgtEl>
                                          <p:spTgt spid="113673"/>
                                        </p:tgtEl>
                                      </p:cBhvr>
                                    </p:animEffect>
                                  </p:childTnLst>
                                </p:cTn>
                              </p:par>
                            </p:childTnLst>
                          </p:cTn>
                        </p:par>
                        <p:par>
                          <p:cTn id="45" fill="hold">
                            <p:stCondLst>
                              <p:cond delay="500"/>
                            </p:stCondLst>
                            <p:childTnLst>
                              <p:par>
                                <p:cTn id="46" presetID="12" presetClass="entr" presetSubtype="1" fill="hold" grpId="0" nodeType="afterEffect">
                                  <p:stCondLst>
                                    <p:cond delay="0"/>
                                  </p:stCondLst>
                                  <p:childTnLst>
                                    <p:set>
                                      <p:cBhvr>
                                        <p:cTn id="47" dur="1" fill="hold">
                                          <p:stCondLst>
                                            <p:cond delay="0"/>
                                          </p:stCondLst>
                                        </p:cTn>
                                        <p:tgtEl>
                                          <p:spTgt spid="113690"/>
                                        </p:tgtEl>
                                        <p:attrNameLst>
                                          <p:attrName>style.visibility</p:attrName>
                                        </p:attrNameLst>
                                      </p:cBhvr>
                                      <p:to>
                                        <p:strVal val="visible"/>
                                      </p:to>
                                    </p:set>
                                    <p:animEffect transition="in" filter="slide(fromTop)">
                                      <p:cBhvr>
                                        <p:cTn id="48" dur="500"/>
                                        <p:tgtEl>
                                          <p:spTgt spid="113690"/>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4" fill="hold" nodeType="clickEffect">
                                  <p:stCondLst>
                                    <p:cond delay="0"/>
                                  </p:stCondLst>
                                  <p:childTnLst>
                                    <p:set>
                                      <p:cBhvr>
                                        <p:cTn id="52" dur="1" fill="hold">
                                          <p:stCondLst>
                                            <p:cond delay="0"/>
                                          </p:stCondLst>
                                        </p:cTn>
                                        <p:tgtEl>
                                          <p:spTgt spid="113674"/>
                                        </p:tgtEl>
                                        <p:attrNameLst>
                                          <p:attrName>style.visibility</p:attrName>
                                        </p:attrNameLst>
                                      </p:cBhvr>
                                      <p:to>
                                        <p:strVal val="visible"/>
                                      </p:to>
                                    </p:set>
                                    <p:animEffect transition="in" filter="slide(fromBottom)">
                                      <p:cBhvr>
                                        <p:cTn id="53" dur="500"/>
                                        <p:tgtEl>
                                          <p:spTgt spid="113674"/>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4" fill="hold" nodeType="clickEffect">
                                  <p:stCondLst>
                                    <p:cond delay="0"/>
                                  </p:stCondLst>
                                  <p:childTnLst>
                                    <p:set>
                                      <p:cBhvr>
                                        <p:cTn id="57" dur="1" fill="hold">
                                          <p:stCondLst>
                                            <p:cond delay="0"/>
                                          </p:stCondLst>
                                        </p:cTn>
                                        <p:tgtEl>
                                          <p:spTgt spid="113675"/>
                                        </p:tgtEl>
                                        <p:attrNameLst>
                                          <p:attrName>style.visibility</p:attrName>
                                        </p:attrNameLst>
                                      </p:cBhvr>
                                      <p:to>
                                        <p:strVal val="visible"/>
                                      </p:to>
                                    </p:set>
                                    <p:animEffect transition="in" filter="slide(fromBottom)">
                                      <p:cBhvr>
                                        <p:cTn id="58" dur="500"/>
                                        <p:tgtEl>
                                          <p:spTgt spid="113675"/>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nodeType="clickEffect">
                                  <p:stCondLst>
                                    <p:cond delay="0"/>
                                  </p:stCondLst>
                                  <p:childTnLst>
                                    <p:set>
                                      <p:cBhvr>
                                        <p:cTn id="62" dur="1" fill="hold">
                                          <p:stCondLst>
                                            <p:cond delay="0"/>
                                          </p:stCondLst>
                                        </p:cTn>
                                        <p:tgtEl>
                                          <p:spTgt spid="113676"/>
                                        </p:tgtEl>
                                        <p:attrNameLst>
                                          <p:attrName>style.visibility</p:attrName>
                                        </p:attrNameLst>
                                      </p:cBhvr>
                                      <p:to>
                                        <p:strVal val="visible"/>
                                      </p:to>
                                    </p:set>
                                    <p:animEffect transition="in" filter="slide(fromBottom)">
                                      <p:cBhvr>
                                        <p:cTn id="63" dur="500"/>
                                        <p:tgtEl>
                                          <p:spTgt spid="113676"/>
                                        </p:tgtEl>
                                      </p:cBhvr>
                                    </p:animEffect>
                                  </p:childTnLst>
                                </p:cTn>
                              </p:par>
                            </p:childTnLst>
                          </p:cTn>
                        </p:par>
                        <p:par>
                          <p:cTn id="64" fill="hold">
                            <p:stCondLst>
                              <p:cond delay="500"/>
                            </p:stCondLst>
                            <p:childTnLst>
                              <p:par>
                                <p:cTn id="65" presetID="12" presetClass="entr" presetSubtype="1" fill="hold" grpId="0" nodeType="afterEffect">
                                  <p:stCondLst>
                                    <p:cond delay="0"/>
                                  </p:stCondLst>
                                  <p:childTnLst>
                                    <p:set>
                                      <p:cBhvr>
                                        <p:cTn id="66" dur="1" fill="hold">
                                          <p:stCondLst>
                                            <p:cond delay="0"/>
                                          </p:stCondLst>
                                        </p:cTn>
                                        <p:tgtEl>
                                          <p:spTgt spid="113692"/>
                                        </p:tgtEl>
                                        <p:attrNameLst>
                                          <p:attrName>style.visibility</p:attrName>
                                        </p:attrNameLst>
                                      </p:cBhvr>
                                      <p:to>
                                        <p:strVal val="visible"/>
                                      </p:to>
                                    </p:set>
                                    <p:animEffect transition="in" filter="slide(fromTop)">
                                      <p:cBhvr>
                                        <p:cTn id="67" dur="500"/>
                                        <p:tgtEl>
                                          <p:spTgt spid="113692"/>
                                        </p:tgtEl>
                                      </p:cBhvr>
                                    </p:animEffect>
                                  </p:childTnLst>
                                </p:cTn>
                              </p:par>
                            </p:childTnLst>
                          </p:cTn>
                        </p:par>
                      </p:childTnLst>
                    </p:cTn>
                  </p:par>
                  <p:par>
                    <p:cTn id="68" fill="hold">
                      <p:stCondLst>
                        <p:cond delay="indefinite"/>
                      </p:stCondLst>
                      <p:childTnLst>
                        <p:par>
                          <p:cTn id="69" fill="hold">
                            <p:stCondLst>
                              <p:cond delay="0"/>
                            </p:stCondLst>
                            <p:childTnLst>
                              <p:par>
                                <p:cTn id="70" presetID="12" presetClass="entr" presetSubtype="4" fill="hold" nodeType="clickEffect">
                                  <p:stCondLst>
                                    <p:cond delay="0"/>
                                  </p:stCondLst>
                                  <p:childTnLst>
                                    <p:set>
                                      <p:cBhvr>
                                        <p:cTn id="71" dur="1" fill="hold">
                                          <p:stCondLst>
                                            <p:cond delay="0"/>
                                          </p:stCondLst>
                                        </p:cTn>
                                        <p:tgtEl>
                                          <p:spTgt spid="113677"/>
                                        </p:tgtEl>
                                        <p:attrNameLst>
                                          <p:attrName>style.visibility</p:attrName>
                                        </p:attrNameLst>
                                      </p:cBhvr>
                                      <p:to>
                                        <p:strVal val="visible"/>
                                      </p:to>
                                    </p:set>
                                    <p:animEffect transition="in" filter="slide(fromBottom)">
                                      <p:cBhvr>
                                        <p:cTn id="72" dur="500"/>
                                        <p:tgtEl>
                                          <p:spTgt spid="113677"/>
                                        </p:tgtEl>
                                      </p:cBhvr>
                                    </p:animEffect>
                                  </p:childTnLst>
                                </p:cTn>
                              </p:par>
                            </p:childTnLst>
                          </p:cTn>
                        </p:par>
                      </p:childTnLst>
                    </p:cTn>
                  </p:par>
                  <p:par>
                    <p:cTn id="73" fill="hold">
                      <p:stCondLst>
                        <p:cond delay="indefinite"/>
                      </p:stCondLst>
                      <p:childTnLst>
                        <p:par>
                          <p:cTn id="74" fill="hold">
                            <p:stCondLst>
                              <p:cond delay="0"/>
                            </p:stCondLst>
                            <p:childTnLst>
                              <p:par>
                                <p:cTn id="75" presetID="12" presetClass="entr" presetSubtype="4" fill="hold" nodeType="clickEffect">
                                  <p:stCondLst>
                                    <p:cond delay="0"/>
                                  </p:stCondLst>
                                  <p:childTnLst>
                                    <p:set>
                                      <p:cBhvr>
                                        <p:cTn id="76" dur="1" fill="hold">
                                          <p:stCondLst>
                                            <p:cond delay="0"/>
                                          </p:stCondLst>
                                        </p:cTn>
                                        <p:tgtEl>
                                          <p:spTgt spid="113678"/>
                                        </p:tgtEl>
                                        <p:attrNameLst>
                                          <p:attrName>style.visibility</p:attrName>
                                        </p:attrNameLst>
                                      </p:cBhvr>
                                      <p:to>
                                        <p:strVal val="visible"/>
                                      </p:to>
                                    </p:set>
                                    <p:animEffect transition="in" filter="slide(fromBottom)">
                                      <p:cBhvr>
                                        <p:cTn id="77" dur="500"/>
                                        <p:tgtEl>
                                          <p:spTgt spid="113678"/>
                                        </p:tgtEl>
                                      </p:cBhvr>
                                    </p:animEffect>
                                  </p:childTnLst>
                                </p:cTn>
                              </p:par>
                            </p:childTnLst>
                          </p:cTn>
                        </p:par>
                        <p:par>
                          <p:cTn id="78" fill="hold">
                            <p:stCondLst>
                              <p:cond delay="500"/>
                            </p:stCondLst>
                            <p:childTnLst>
                              <p:par>
                                <p:cTn id="79" presetID="12" presetClass="entr" presetSubtype="1" fill="hold" grpId="0" nodeType="afterEffect">
                                  <p:stCondLst>
                                    <p:cond delay="0"/>
                                  </p:stCondLst>
                                  <p:childTnLst>
                                    <p:set>
                                      <p:cBhvr>
                                        <p:cTn id="80" dur="1" fill="hold">
                                          <p:stCondLst>
                                            <p:cond delay="0"/>
                                          </p:stCondLst>
                                        </p:cTn>
                                        <p:tgtEl>
                                          <p:spTgt spid="113694"/>
                                        </p:tgtEl>
                                        <p:attrNameLst>
                                          <p:attrName>style.visibility</p:attrName>
                                        </p:attrNameLst>
                                      </p:cBhvr>
                                      <p:to>
                                        <p:strVal val="visible"/>
                                      </p:to>
                                    </p:set>
                                    <p:animEffect transition="in" filter="slide(fromTop)">
                                      <p:cBhvr>
                                        <p:cTn id="81" dur="500"/>
                                        <p:tgtEl>
                                          <p:spTgt spid="113694"/>
                                        </p:tgtEl>
                                      </p:cBhvr>
                                    </p:animEffect>
                                  </p:childTnLst>
                                </p:cTn>
                              </p:par>
                            </p:childTnLst>
                          </p:cTn>
                        </p:par>
                      </p:childTnLst>
                    </p:cTn>
                  </p:par>
                  <p:par>
                    <p:cTn id="82" fill="hold">
                      <p:stCondLst>
                        <p:cond delay="indefinite"/>
                      </p:stCondLst>
                      <p:childTnLst>
                        <p:par>
                          <p:cTn id="83" fill="hold">
                            <p:stCondLst>
                              <p:cond delay="0"/>
                            </p:stCondLst>
                            <p:childTnLst>
                              <p:par>
                                <p:cTn id="84" presetID="13" presetClass="entr" presetSubtype="16" fill="hold" nodeType="clickEffect">
                                  <p:stCondLst>
                                    <p:cond delay="0"/>
                                  </p:stCondLst>
                                  <p:childTnLst>
                                    <p:set>
                                      <p:cBhvr>
                                        <p:cTn id="85" dur="1" fill="hold">
                                          <p:stCondLst>
                                            <p:cond delay="0"/>
                                          </p:stCondLst>
                                        </p:cTn>
                                        <p:tgtEl>
                                          <p:spTgt spid="113679"/>
                                        </p:tgtEl>
                                        <p:attrNameLst>
                                          <p:attrName>style.visibility</p:attrName>
                                        </p:attrNameLst>
                                      </p:cBhvr>
                                      <p:to>
                                        <p:strVal val="visible"/>
                                      </p:to>
                                    </p:set>
                                    <p:animEffect transition="in" filter="plus(in)">
                                      <p:cBhvr>
                                        <p:cTn id="86" dur="2000"/>
                                        <p:tgtEl>
                                          <p:spTgt spid="113679"/>
                                        </p:tgtEl>
                                      </p:cBhvr>
                                    </p:animEffect>
                                  </p:childTnLst>
                                </p:cTn>
                              </p:par>
                            </p:childTnLst>
                          </p:cTn>
                        </p:par>
                      </p:childTnLst>
                    </p:cTn>
                  </p:par>
                  <p:par>
                    <p:cTn id="87" fill="hold">
                      <p:stCondLst>
                        <p:cond delay="indefinite"/>
                      </p:stCondLst>
                      <p:childTnLst>
                        <p:par>
                          <p:cTn id="88" fill="hold">
                            <p:stCondLst>
                              <p:cond delay="0"/>
                            </p:stCondLst>
                            <p:childTnLst>
                              <p:par>
                                <p:cTn id="89" presetID="47" presetClass="entr" presetSubtype="0" fill="hold" grpId="0" nodeType="clickEffect">
                                  <p:stCondLst>
                                    <p:cond delay="0"/>
                                  </p:stCondLst>
                                  <p:childTnLst>
                                    <p:set>
                                      <p:cBhvr>
                                        <p:cTn id="90" dur="1" fill="hold">
                                          <p:stCondLst>
                                            <p:cond delay="0"/>
                                          </p:stCondLst>
                                        </p:cTn>
                                        <p:tgtEl>
                                          <p:spTgt spid="113682"/>
                                        </p:tgtEl>
                                        <p:attrNameLst>
                                          <p:attrName>style.visibility</p:attrName>
                                        </p:attrNameLst>
                                      </p:cBhvr>
                                      <p:to>
                                        <p:strVal val="visible"/>
                                      </p:to>
                                    </p:set>
                                    <p:animEffect transition="in" filter="fade">
                                      <p:cBhvr>
                                        <p:cTn id="91" dur="1000"/>
                                        <p:tgtEl>
                                          <p:spTgt spid="113682"/>
                                        </p:tgtEl>
                                      </p:cBhvr>
                                    </p:animEffect>
                                    <p:anim calcmode="lin" valueType="num">
                                      <p:cBhvr>
                                        <p:cTn id="92" dur="1000" fill="hold"/>
                                        <p:tgtEl>
                                          <p:spTgt spid="113682"/>
                                        </p:tgtEl>
                                        <p:attrNameLst>
                                          <p:attrName>ppt_x</p:attrName>
                                        </p:attrNameLst>
                                      </p:cBhvr>
                                      <p:tavLst>
                                        <p:tav tm="0">
                                          <p:val>
                                            <p:strVal val="#ppt_x"/>
                                          </p:val>
                                        </p:tav>
                                        <p:tav tm="100000">
                                          <p:val>
                                            <p:strVal val="#ppt_x"/>
                                          </p:val>
                                        </p:tav>
                                      </p:tavLst>
                                    </p:anim>
                                    <p:anim calcmode="lin" valueType="num">
                                      <p:cBhvr>
                                        <p:cTn id="93" dur="1000" fill="hold"/>
                                        <p:tgtEl>
                                          <p:spTgt spid="113682"/>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15" presetClass="entr" presetSubtype="0" fill="hold" nodeType="clickEffect">
                                  <p:stCondLst>
                                    <p:cond delay="0"/>
                                  </p:stCondLst>
                                  <p:childTnLst>
                                    <p:set>
                                      <p:cBhvr>
                                        <p:cTn id="97" dur="1" fill="hold">
                                          <p:stCondLst>
                                            <p:cond delay="0"/>
                                          </p:stCondLst>
                                        </p:cTn>
                                        <p:tgtEl>
                                          <p:spTgt spid="113683"/>
                                        </p:tgtEl>
                                        <p:attrNameLst>
                                          <p:attrName>style.visibility</p:attrName>
                                        </p:attrNameLst>
                                      </p:cBhvr>
                                      <p:to>
                                        <p:strVal val="visible"/>
                                      </p:to>
                                    </p:set>
                                    <p:anim calcmode="lin" valueType="num">
                                      <p:cBhvr>
                                        <p:cTn id="98" dur="1000" fill="hold"/>
                                        <p:tgtEl>
                                          <p:spTgt spid="113683"/>
                                        </p:tgtEl>
                                        <p:attrNameLst>
                                          <p:attrName>ppt_w</p:attrName>
                                        </p:attrNameLst>
                                      </p:cBhvr>
                                      <p:tavLst>
                                        <p:tav tm="0">
                                          <p:val>
                                            <p:fltVal val="0.000000"/>
                                          </p:val>
                                        </p:tav>
                                        <p:tav tm="100000">
                                          <p:val>
                                            <p:strVal val="#ppt_w"/>
                                          </p:val>
                                        </p:tav>
                                      </p:tavLst>
                                    </p:anim>
                                    <p:anim calcmode="lin" valueType="num">
                                      <p:cBhvr>
                                        <p:cTn id="99" dur="1000" fill="hold"/>
                                        <p:tgtEl>
                                          <p:spTgt spid="113683"/>
                                        </p:tgtEl>
                                        <p:attrNameLst>
                                          <p:attrName>ppt_h</p:attrName>
                                        </p:attrNameLst>
                                      </p:cBhvr>
                                      <p:tavLst>
                                        <p:tav tm="0">
                                          <p:val>
                                            <p:fltVal val="0.000000"/>
                                          </p:val>
                                        </p:tav>
                                        <p:tav tm="100000">
                                          <p:val>
                                            <p:strVal val="#ppt_h"/>
                                          </p:val>
                                        </p:tav>
                                      </p:tavLst>
                                    </p:anim>
                                    <p:anim calcmode="lin" valueType="num">
                                      <p:cBhvr>
                                        <p:cTn id="100" dur="1000" fill="hold"/>
                                        <p:tgtEl>
                                          <p:spTgt spid="113683"/>
                                        </p:tgtEl>
                                        <p:attrNameLst>
                                          <p:attrName>ppt_x</p:attrName>
                                        </p:attrNameLst>
                                      </p:cBhvr>
                                      <p:tavLst>
                                        <p:tav tm="0" fmla="#ppt_x+(cos(-2*pi*(1-$))*-#ppt_x-sin(-2*pi*(1-$))*(1-#ppt_y))*(1-$)">
                                          <p:val>
                                            <p:fltVal val="0.000000"/>
                                          </p:val>
                                        </p:tav>
                                        <p:tav tm="100000">
                                          <p:val>
                                            <p:fltVal val="1.000000"/>
                                          </p:val>
                                        </p:tav>
                                      </p:tavLst>
                                    </p:anim>
                                    <p:anim calcmode="lin" valueType="num">
                                      <p:cBhvr>
                                        <p:cTn id="101" dur="1000" fill="hold"/>
                                        <p:tgtEl>
                                          <p:spTgt spid="113683"/>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02" fill="hold">
                      <p:stCondLst>
                        <p:cond delay="indefinite"/>
                      </p:stCondLst>
                      <p:childTnLst>
                        <p:par>
                          <p:cTn id="103" fill="hold">
                            <p:stCondLst>
                              <p:cond delay="0"/>
                            </p:stCondLst>
                            <p:childTnLst>
                              <p:par>
                                <p:cTn id="104" presetID="15" presetClass="entr" presetSubtype="0" fill="hold" nodeType="clickEffect">
                                  <p:stCondLst>
                                    <p:cond delay="0"/>
                                  </p:stCondLst>
                                  <p:childTnLst>
                                    <p:set>
                                      <p:cBhvr>
                                        <p:cTn id="105" dur="1" fill="hold">
                                          <p:stCondLst>
                                            <p:cond delay="0"/>
                                          </p:stCondLst>
                                        </p:cTn>
                                        <p:tgtEl>
                                          <p:spTgt spid="113685"/>
                                        </p:tgtEl>
                                        <p:attrNameLst>
                                          <p:attrName>style.visibility</p:attrName>
                                        </p:attrNameLst>
                                      </p:cBhvr>
                                      <p:to>
                                        <p:strVal val="visible"/>
                                      </p:to>
                                    </p:set>
                                    <p:anim calcmode="lin" valueType="num">
                                      <p:cBhvr>
                                        <p:cTn id="106" dur="1000" fill="hold"/>
                                        <p:tgtEl>
                                          <p:spTgt spid="113685"/>
                                        </p:tgtEl>
                                        <p:attrNameLst>
                                          <p:attrName>ppt_w</p:attrName>
                                        </p:attrNameLst>
                                      </p:cBhvr>
                                      <p:tavLst>
                                        <p:tav tm="0">
                                          <p:val>
                                            <p:fltVal val="0.000000"/>
                                          </p:val>
                                        </p:tav>
                                        <p:tav tm="100000">
                                          <p:val>
                                            <p:strVal val="#ppt_w"/>
                                          </p:val>
                                        </p:tav>
                                      </p:tavLst>
                                    </p:anim>
                                    <p:anim calcmode="lin" valueType="num">
                                      <p:cBhvr>
                                        <p:cTn id="107" dur="1000" fill="hold"/>
                                        <p:tgtEl>
                                          <p:spTgt spid="113685"/>
                                        </p:tgtEl>
                                        <p:attrNameLst>
                                          <p:attrName>ppt_h</p:attrName>
                                        </p:attrNameLst>
                                      </p:cBhvr>
                                      <p:tavLst>
                                        <p:tav tm="0">
                                          <p:val>
                                            <p:fltVal val="0.000000"/>
                                          </p:val>
                                        </p:tav>
                                        <p:tav tm="100000">
                                          <p:val>
                                            <p:strVal val="#ppt_h"/>
                                          </p:val>
                                        </p:tav>
                                      </p:tavLst>
                                    </p:anim>
                                    <p:anim calcmode="lin" valueType="num">
                                      <p:cBhvr>
                                        <p:cTn id="108" dur="1000" fill="hold"/>
                                        <p:tgtEl>
                                          <p:spTgt spid="113685"/>
                                        </p:tgtEl>
                                        <p:attrNameLst>
                                          <p:attrName>ppt_x</p:attrName>
                                        </p:attrNameLst>
                                      </p:cBhvr>
                                      <p:tavLst>
                                        <p:tav tm="0" fmla="#ppt_x+(cos(-2*pi*(1-$))*-#ppt_x-sin(-2*pi*(1-$))*(1-#ppt_y))*(1-$)">
                                          <p:val>
                                            <p:fltVal val="0.000000"/>
                                          </p:val>
                                        </p:tav>
                                        <p:tav tm="100000">
                                          <p:val>
                                            <p:fltVal val="1.000000"/>
                                          </p:val>
                                        </p:tav>
                                      </p:tavLst>
                                    </p:anim>
                                    <p:anim calcmode="lin" valueType="num">
                                      <p:cBhvr>
                                        <p:cTn id="109" dur="1000" fill="hold"/>
                                        <p:tgtEl>
                                          <p:spTgt spid="113685"/>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10" fill="hold">
                      <p:stCondLst>
                        <p:cond delay="indefinite"/>
                      </p:stCondLst>
                      <p:childTnLst>
                        <p:par>
                          <p:cTn id="111" fill="hold">
                            <p:stCondLst>
                              <p:cond delay="0"/>
                            </p:stCondLst>
                            <p:childTnLst>
                              <p:par>
                                <p:cTn id="112" presetID="15" presetClass="entr" presetSubtype="0" fill="hold" nodeType="clickEffect">
                                  <p:stCondLst>
                                    <p:cond delay="0"/>
                                  </p:stCondLst>
                                  <p:childTnLst>
                                    <p:set>
                                      <p:cBhvr>
                                        <p:cTn id="113" dur="1" fill="hold">
                                          <p:stCondLst>
                                            <p:cond delay="0"/>
                                          </p:stCondLst>
                                        </p:cTn>
                                        <p:tgtEl>
                                          <p:spTgt spid="113687"/>
                                        </p:tgtEl>
                                        <p:attrNameLst>
                                          <p:attrName>style.visibility</p:attrName>
                                        </p:attrNameLst>
                                      </p:cBhvr>
                                      <p:to>
                                        <p:strVal val="visible"/>
                                      </p:to>
                                    </p:set>
                                    <p:anim calcmode="lin" valueType="num">
                                      <p:cBhvr>
                                        <p:cTn id="114" dur="1000" fill="hold"/>
                                        <p:tgtEl>
                                          <p:spTgt spid="113687"/>
                                        </p:tgtEl>
                                        <p:attrNameLst>
                                          <p:attrName>ppt_w</p:attrName>
                                        </p:attrNameLst>
                                      </p:cBhvr>
                                      <p:tavLst>
                                        <p:tav tm="0">
                                          <p:val>
                                            <p:fltVal val="0.000000"/>
                                          </p:val>
                                        </p:tav>
                                        <p:tav tm="100000">
                                          <p:val>
                                            <p:strVal val="#ppt_w"/>
                                          </p:val>
                                        </p:tav>
                                      </p:tavLst>
                                    </p:anim>
                                    <p:anim calcmode="lin" valueType="num">
                                      <p:cBhvr>
                                        <p:cTn id="115" dur="1000" fill="hold"/>
                                        <p:tgtEl>
                                          <p:spTgt spid="113687"/>
                                        </p:tgtEl>
                                        <p:attrNameLst>
                                          <p:attrName>ppt_h</p:attrName>
                                        </p:attrNameLst>
                                      </p:cBhvr>
                                      <p:tavLst>
                                        <p:tav tm="0">
                                          <p:val>
                                            <p:fltVal val="0.000000"/>
                                          </p:val>
                                        </p:tav>
                                        <p:tav tm="100000">
                                          <p:val>
                                            <p:strVal val="#ppt_h"/>
                                          </p:val>
                                        </p:tav>
                                      </p:tavLst>
                                    </p:anim>
                                    <p:anim calcmode="lin" valueType="num">
                                      <p:cBhvr>
                                        <p:cTn id="116" dur="1000" fill="hold"/>
                                        <p:tgtEl>
                                          <p:spTgt spid="113687"/>
                                        </p:tgtEl>
                                        <p:attrNameLst>
                                          <p:attrName>ppt_x</p:attrName>
                                        </p:attrNameLst>
                                      </p:cBhvr>
                                      <p:tavLst>
                                        <p:tav tm="0" fmla="#ppt_x+(cos(-2*pi*(1-$))*-#ppt_x-sin(-2*pi*(1-$))*(1-#ppt_y))*(1-$)">
                                          <p:val>
                                            <p:fltVal val="0.000000"/>
                                          </p:val>
                                        </p:tav>
                                        <p:tav tm="100000">
                                          <p:val>
                                            <p:fltVal val="1.000000"/>
                                          </p:val>
                                        </p:tav>
                                      </p:tavLst>
                                    </p:anim>
                                    <p:anim calcmode="lin" valueType="num">
                                      <p:cBhvr>
                                        <p:cTn id="117" dur="1000" fill="hold"/>
                                        <p:tgtEl>
                                          <p:spTgt spid="113687"/>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18" fill="hold">
                      <p:stCondLst>
                        <p:cond delay="indefinite"/>
                      </p:stCondLst>
                      <p:childTnLst>
                        <p:par>
                          <p:cTn id="119" fill="hold">
                            <p:stCondLst>
                              <p:cond delay="0"/>
                            </p:stCondLst>
                            <p:childTnLst>
                              <p:par>
                                <p:cTn id="120" presetID="15" presetClass="entr" presetSubtype="0" fill="hold" nodeType="clickEffect">
                                  <p:stCondLst>
                                    <p:cond delay="0"/>
                                  </p:stCondLst>
                                  <p:childTnLst>
                                    <p:set>
                                      <p:cBhvr>
                                        <p:cTn id="121" dur="1" fill="hold">
                                          <p:stCondLst>
                                            <p:cond delay="0"/>
                                          </p:stCondLst>
                                        </p:cTn>
                                        <p:tgtEl>
                                          <p:spTgt spid="113689"/>
                                        </p:tgtEl>
                                        <p:attrNameLst>
                                          <p:attrName>style.visibility</p:attrName>
                                        </p:attrNameLst>
                                      </p:cBhvr>
                                      <p:to>
                                        <p:strVal val="visible"/>
                                      </p:to>
                                    </p:set>
                                    <p:anim calcmode="lin" valueType="num">
                                      <p:cBhvr>
                                        <p:cTn id="122" dur="1000" fill="hold"/>
                                        <p:tgtEl>
                                          <p:spTgt spid="113689"/>
                                        </p:tgtEl>
                                        <p:attrNameLst>
                                          <p:attrName>ppt_w</p:attrName>
                                        </p:attrNameLst>
                                      </p:cBhvr>
                                      <p:tavLst>
                                        <p:tav tm="0">
                                          <p:val>
                                            <p:fltVal val="0.000000"/>
                                          </p:val>
                                        </p:tav>
                                        <p:tav tm="100000">
                                          <p:val>
                                            <p:strVal val="#ppt_w"/>
                                          </p:val>
                                        </p:tav>
                                      </p:tavLst>
                                    </p:anim>
                                    <p:anim calcmode="lin" valueType="num">
                                      <p:cBhvr>
                                        <p:cTn id="123" dur="1000" fill="hold"/>
                                        <p:tgtEl>
                                          <p:spTgt spid="113689"/>
                                        </p:tgtEl>
                                        <p:attrNameLst>
                                          <p:attrName>ppt_h</p:attrName>
                                        </p:attrNameLst>
                                      </p:cBhvr>
                                      <p:tavLst>
                                        <p:tav tm="0">
                                          <p:val>
                                            <p:fltVal val="0.000000"/>
                                          </p:val>
                                        </p:tav>
                                        <p:tav tm="100000">
                                          <p:val>
                                            <p:strVal val="#ppt_h"/>
                                          </p:val>
                                        </p:tav>
                                      </p:tavLst>
                                    </p:anim>
                                    <p:anim calcmode="lin" valueType="num">
                                      <p:cBhvr>
                                        <p:cTn id="124" dur="1000" fill="hold"/>
                                        <p:tgtEl>
                                          <p:spTgt spid="113689"/>
                                        </p:tgtEl>
                                        <p:attrNameLst>
                                          <p:attrName>ppt_x</p:attrName>
                                        </p:attrNameLst>
                                      </p:cBhvr>
                                      <p:tavLst>
                                        <p:tav tm="0" fmla="#ppt_x+(cos(-2*pi*(1-$))*-#ppt_x-sin(-2*pi*(1-$))*(1-#ppt_y))*(1-$)">
                                          <p:val>
                                            <p:fltVal val="0.000000"/>
                                          </p:val>
                                        </p:tav>
                                        <p:tav tm="100000">
                                          <p:val>
                                            <p:fltVal val="1.000000"/>
                                          </p:val>
                                        </p:tav>
                                      </p:tavLst>
                                    </p:anim>
                                    <p:anim calcmode="lin" valueType="num">
                                      <p:cBhvr>
                                        <p:cTn id="125" dur="1000" fill="hold"/>
                                        <p:tgtEl>
                                          <p:spTgt spid="113689"/>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26" fill="hold">
                      <p:stCondLst>
                        <p:cond delay="indefinite"/>
                      </p:stCondLst>
                      <p:childTnLst>
                        <p:par>
                          <p:cTn id="127" fill="hold">
                            <p:stCondLst>
                              <p:cond delay="0"/>
                            </p:stCondLst>
                            <p:childTnLst>
                              <p:par>
                                <p:cTn id="128" presetID="15" presetClass="entr" presetSubtype="0" fill="hold" nodeType="clickEffect">
                                  <p:stCondLst>
                                    <p:cond delay="0"/>
                                  </p:stCondLst>
                                  <p:childTnLst>
                                    <p:set>
                                      <p:cBhvr>
                                        <p:cTn id="129" dur="1" fill="hold">
                                          <p:stCondLst>
                                            <p:cond delay="0"/>
                                          </p:stCondLst>
                                        </p:cTn>
                                        <p:tgtEl>
                                          <p:spTgt spid="113691"/>
                                        </p:tgtEl>
                                        <p:attrNameLst>
                                          <p:attrName>style.visibility</p:attrName>
                                        </p:attrNameLst>
                                      </p:cBhvr>
                                      <p:to>
                                        <p:strVal val="visible"/>
                                      </p:to>
                                    </p:set>
                                    <p:anim calcmode="lin" valueType="num">
                                      <p:cBhvr>
                                        <p:cTn id="130" dur="1000" fill="hold"/>
                                        <p:tgtEl>
                                          <p:spTgt spid="113691"/>
                                        </p:tgtEl>
                                        <p:attrNameLst>
                                          <p:attrName>ppt_w</p:attrName>
                                        </p:attrNameLst>
                                      </p:cBhvr>
                                      <p:tavLst>
                                        <p:tav tm="0">
                                          <p:val>
                                            <p:fltVal val="0.000000"/>
                                          </p:val>
                                        </p:tav>
                                        <p:tav tm="100000">
                                          <p:val>
                                            <p:strVal val="#ppt_w"/>
                                          </p:val>
                                        </p:tav>
                                      </p:tavLst>
                                    </p:anim>
                                    <p:anim calcmode="lin" valueType="num">
                                      <p:cBhvr>
                                        <p:cTn id="131" dur="1000" fill="hold"/>
                                        <p:tgtEl>
                                          <p:spTgt spid="113691"/>
                                        </p:tgtEl>
                                        <p:attrNameLst>
                                          <p:attrName>ppt_h</p:attrName>
                                        </p:attrNameLst>
                                      </p:cBhvr>
                                      <p:tavLst>
                                        <p:tav tm="0">
                                          <p:val>
                                            <p:fltVal val="0.000000"/>
                                          </p:val>
                                        </p:tav>
                                        <p:tav tm="100000">
                                          <p:val>
                                            <p:strVal val="#ppt_h"/>
                                          </p:val>
                                        </p:tav>
                                      </p:tavLst>
                                    </p:anim>
                                    <p:anim calcmode="lin" valueType="num">
                                      <p:cBhvr>
                                        <p:cTn id="132" dur="1000" fill="hold"/>
                                        <p:tgtEl>
                                          <p:spTgt spid="113691"/>
                                        </p:tgtEl>
                                        <p:attrNameLst>
                                          <p:attrName>ppt_x</p:attrName>
                                        </p:attrNameLst>
                                      </p:cBhvr>
                                      <p:tavLst>
                                        <p:tav tm="0" fmla="#ppt_x+(cos(-2*pi*(1-$))*-#ppt_x-sin(-2*pi*(1-$))*(1-#ppt_y))*(1-$)">
                                          <p:val>
                                            <p:fltVal val="0.000000"/>
                                          </p:val>
                                        </p:tav>
                                        <p:tav tm="100000">
                                          <p:val>
                                            <p:fltVal val="1.000000"/>
                                          </p:val>
                                        </p:tav>
                                      </p:tavLst>
                                    </p:anim>
                                    <p:anim calcmode="lin" valueType="num">
                                      <p:cBhvr>
                                        <p:cTn id="133" dur="1000" fill="hold"/>
                                        <p:tgtEl>
                                          <p:spTgt spid="113691"/>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34" fill="hold">
                      <p:stCondLst>
                        <p:cond delay="indefinite"/>
                      </p:stCondLst>
                      <p:childTnLst>
                        <p:par>
                          <p:cTn id="135" fill="hold">
                            <p:stCondLst>
                              <p:cond delay="0"/>
                            </p:stCondLst>
                            <p:childTnLst>
                              <p:par>
                                <p:cTn id="136" presetID="15" presetClass="entr" presetSubtype="0" fill="hold" nodeType="clickEffect">
                                  <p:stCondLst>
                                    <p:cond delay="0"/>
                                  </p:stCondLst>
                                  <p:childTnLst>
                                    <p:set>
                                      <p:cBhvr>
                                        <p:cTn id="137" dur="1" fill="hold">
                                          <p:stCondLst>
                                            <p:cond delay="0"/>
                                          </p:stCondLst>
                                        </p:cTn>
                                        <p:tgtEl>
                                          <p:spTgt spid="113693"/>
                                        </p:tgtEl>
                                        <p:attrNameLst>
                                          <p:attrName>style.visibility</p:attrName>
                                        </p:attrNameLst>
                                      </p:cBhvr>
                                      <p:to>
                                        <p:strVal val="visible"/>
                                      </p:to>
                                    </p:set>
                                    <p:anim calcmode="lin" valueType="num">
                                      <p:cBhvr>
                                        <p:cTn id="138" dur="1000" fill="hold"/>
                                        <p:tgtEl>
                                          <p:spTgt spid="113693"/>
                                        </p:tgtEl>
                                        <p:attrNameLst>
                                          <p:attrName>ppt_w</p:attrName>
                                        </p:attrNameLst>
                                      </p:cBhvr>
                                      <p:tavLst>
                                        <p:tav tm="0">
                                          <p:val>
                                            <p:fltVal val="0.000000"/>
                                          </p:val>
                                        </p:tav>
                                        <p:tav tm="100000">
                                          <p:val>
                                            <p:strVal val="#ppt_w"/>
                                          </p:val>
                                        </p:tav>
                                      </p:tavLst>
                                    </p:anim>
                                    <p:anim calcmode="lin" valueType="num">
                                      <p:cBhvr>
                                        <p:cTn id="139" dur="1000" fill="hold"/>
                                        <p:tgtEl>
                                          <p:spTgt spid="113693"/>
                                        </p:tgtEl>
                                        <p:attrNameLst>
                                          <p:attrName>ppt_h</p:attrName>
                                        </p:attrNameLst>
                                      </p:cBhvr>
                                      <p:tavLst>
                                        <p:tav tm="0">
                                          <p:val>
                                            <p:fltVal val="0.000000"/>
                                          </p:val>
                                        </p:tav>
                                        <p:tav tm="100000">
                                          <p:val>
                                            <p:strVal val="#ppt_h"/>
                                          </p:val>
                                        </p:tav>
                                      </p:tavLst>
                                    </p:anim>
                                    <p:anim calcmode="lin" valueType="num">
                                      <p:cBhvr>
                                        <p:cTn id="140" dur="1000" fill="hold"/>
                                        <p:tgtEl>
                                          <p:spTgt spid="113693"/>
                                        </p:tgtEl>
                                        <p:attrNameLst>
                                          <p:attrName>ppt_x</p:attrName>
                                        </p:attrNameLst>
                                      </p:cBhvr>
                                      <p:tavLst>
                                        <p:tav tm="0" fmla="#ppt_x+(cos(-2*pi*(1-$))*-#ppt_x-sin(-2*pi*(1-$))*(1-#ppt_y))*(1-$)">
                                          <p:val>
                                            <p:fltVal val="0.000000"/>
                                          </p:val>
                                        </p:tav>
                                        <p:tav tm="100000">
                                          <p:val>
                                            <p:fltVal val="1.000000"/>
                                          </p:val>
                                        </p:tav>
                                      </p:tavLst>
                                    </p:anim>
                                    <p:anim calcmode="lin" valueType="num">
                                      <p:cBhvr>
                                        <p:cTn id="141" dur="1000" fill="hold"/>
                                        <p:tgtEl>
                                          <p:spTgt spid="113693"/>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82" grpId="0" bldLvl="0" animBg="1"/>
      <p:bldP spid="113684" grpId="0" bldLvl="0" animBg="1"/>
      <p:bldP spid="113686" grpId="0" bldLvl="0" animBg="1"/>
      <p:bldP spid="113688" grpId="0" bldLvl="0" animBg="1"/>
      <p:bldP spid="113690" grpId="0" bldLvl="0" animBg="1"/>
      <p:bldP spid="113692" grpId="0" bldLvl="0" animBg="1"/>
      <p:bldP spid="11369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 name="Picture 22" descr="P087-1 太平天国在南京的天王府"/>
          <p:cNvPicPr>
            <a:picLocks noChangeAspect="1"/>
          </p:cNvPicPr>
          <p:nvPr/>
        </p:nvPicPr>
        <p:blipFill>
          <a:blip r:embed="rId1"/>
          <a:stretch>
            <a:fillRect/>
          </a:stretch>
        </p:blipFill>
        <p:spPr>
          <a:xfrm>
            <a:off x="313055" y="549275"/>
            <a:ext cx="6826250" cy="5264150"/>
          </a:xfrm>
          <a:prstGeom prst="rect">
            <a:avLst/>
          </a:prstGeom>
          <a:noFill/>
          <a:ln w="9525">
            <a:noFill/>
          </a:ln>
        </p:spPr>
      </p:pic>
      <p:pic>
        <p:nvPicPr>
          <p:cNvPr id="3" name="图片 2"/>
          <p:cNvPicPr>
            <a:picLocks noChangeAspect="1"/>
          </p:cNvPicPr>
          <p:nvPr/>
        </p:nvPicPr>
        <p:blipFill>
          <a:blip r:embed="rId2"/>
          <a:stretch>
            <a:fillRect/>
          </a:stretch>
        </p:blipFill>
        <p:spPr>
          <a:xfrm>
            <a:off x="7392670" y="1536065"/>
            <a:ext cx="4667250" cy="35718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ox(in)">
                                      <p:cBhvr>
                                        <p:cTn id="7" dur="2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0898" name="标题 80897"/>
          <p:cNvSpPr>
            <a:spLocks noGrp="1"/>
          </p:cNvSpPr>
          <p:nvPr>
            <p:ph type="title"/>
          </p:nvPr>
        </p:nvSpPr>
        <p:spPr>
          <a:xfrm>
            <a:off x="1676400" y="0"/>
            <a:ext cx="3657600" cy="762000"/>
          </a:xfrm>
        </p:spPr>
        <p:txBody>
          <a:bodyPr anchor="ctr"/>
          <a:p>
            <a:r>
              <a:rPr lang="zh-CN" altLang="en-US" sz="3600" b="1" dirty="0">
                <a:solidFill>
                  <a:srgbClr val="FF0000"/>
                </a:solidFill>
                <a:ea typeface="隶书" panose="02010509060101010101" pitchFamily="49" charset="-122"/>
              </a:rPr>
              <a:t>军事上</a:t>
            </a:r>
            <a:r>
              <a:rPr lang="en-US" altLang="zh-CN" sz="3600" b="1">
                <a:solidFill>
                  <a:srgbClr val="FF0000"/>
                </a:solidFill>
                <a:ea typeface="隶书" panose="02010509060101010101" pitchFamily="49" charset="-122"/>
              </a:rPr>
              <a:t>:</a:t>
            </a:r>
            <a:r>
              <a:rPr lang="zh-CN" altLang="en-US" sz="3600" b="1" dirty="0">
                <a:solidFill>
                  <a:srgbClr val="FF0000"/>
                </a:solidFill>
                <a:ea typeface="隶书" panose="02010509060101010101" pitchFamily="49" charset="-122"/>
              </a:rPr>
              <a:t>全盛</a:t>
            </a:r>
            <a:endParaRPr lang="zh-CN" altLang="en-US" sz="3600" b="1" dirty="0">
              <a:solidFill>
                <a:srgbClr val="FF0000"/>
              </a:solidFill>
              <a:ea typeface="隶书" panose="02010509060101010101" pitchFamily="49" charset="-122"/>
            </a:endParaRPr>
          </a:p>
        </p:txBody>
      </p:sp>
      <p:graphicFrame>
        <p:nvGraphicFramePr>
          <p:cNvPr id="80899" name="表格 80898"/>
          <p:cNvGraphicFramePr/>
          <p:nvPr/>
        </p:nvGraphicFramePr>
        <p:xfrm>
          <a:off x="1981200" y="990600"/>
          <a:ext cx="8362950" cy="3597910"/>
        </p:xfrm>
        <a:graphic>
          <a:graphicData uri="http://schemas.openxmlformats.org/drawingml/2006/table">
            <a:tbl>
              <a:tblPr/>
              <a:tblGrid>
                <a:gridCol w="1295400"/>
                <a:gridCol w="2286000"/>
                <a:gridCol w="2057400"/>
                <a:gridCol w="2724150"/>
              </a:tblGrid>
              <a:tr h="580390">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a typeface="华文中宋" panose="0201060004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a typeface="华文中宋" panose="0201060004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a typeface="华文中宋" panose="0201060004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1005840">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a typeface="华文中宋" panose="0201060004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a:latin typeface="Times New Roman" panose="02020603050405020304" charset="0"/>
                      </a:endParaRPr>
                    </a:p>
                    <a:p>
                      <a:pPr marL="0" lvl="0" indent="0">
                        <a:spcBef>
                          <a:spcPct val="0"/>
                        </a:spcBef>
                        <a:buFontTx/>
                        <a:buNone/>
                      </a:pPr>
                      <a:endParaRPr lang="zh-CN" altLang="en-US" sz="3000" b="1">
                        <a:latin typeface="Times New Roman" panose="02020603050405020304" charset="0"/>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1005840">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a typeface="华文中宋" panose="0201060004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a:latin typeface="Times New Roman" panose="02020603050405020304" charset="0"/>
                      </a:endParaRPr>
                    </a:p>
                    <a:p>
                      <a:pPr marL="0" lvl="0" indent="0">
                        <a:spcBef>
                          <a:spcPct val="0"/>
                        </a:spcBef>
                        <a:buFontTx/>
                        <a:buNone/>
                      </a:pPr>
                      <a:endParaRPr lang="zh-CN" altLang="en-US" sz="3000" b="1">
                        <a:latin typeface="Times New Roman" panose="02020603050405020304" charset="0"/>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1005840">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a typeface="华文中宋" panose="0201060004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a:latin typeface="Times New Roman" panose="02020603050405020304" charset="0"/>
                      </a:endParaRPr>
                    </a:p>
                    <a:p>
                      <a:pPr marL="0" lvl="0" indent="0">
                        <a:spcBef>
                          <a:spcPct val="0"/>
                        </a:spcBef>
                        <a:buFontTx/>
                        <a:buNone/>
                      </a:pPr>
                      <a:endParaRPr lang="zh-CN" altLang="en-US" sz="3000" b="1">
                        <a:latin typeface="Times New Roman" panose="02020603050405020304" charset="0"/>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endParaRPr lang="zh-CN" altLang="en-US" sz="3000" b="1" dirty="0">
                        <a:latin typeface="Times New Roman" panose="02020603050405020304" charset="0"/>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r>
            </a:tbl>
          </a:graphicData>
        </a:graphic>
      </p:graphicFrame>
      <p:sp>
        <p:nvSpPr>
          <p:cNvPr id="80926" name="文本框 80925"/>
          <p:cNvSpPr txBox="1"/>
          <p:nvPr/>
        </p:nvSpPr>
        <p:spPr>
          <a:xfrm>
            <a:off x="3733800" y="1066800"/>
            <a:ext cx="1600200" cy="521970"/>
          </a:xfrm>
          <a:prstGeom prst="rect">
            <a:avLst/>
          </a:prstGeom>
          <a:noFill/>
          <a:ln w="9525">
            <a:noFill/>
          </a:ln>
        </p:spPr>
        <p:txBody>
          <a:bodyPr>
            <a:spAutoFit/>
          </a:bodyPr>
          <a:p>
            <a:pPr>
              <a:spcBef>
                <a:spcPct val="50000"/>
              </a:spcBef>
            </a:pPr>
            <a:r>
              <a:rPr lang="zh-CN" altLang="en-US" sz="2800" b="1" dirty="0">
                <a:latin typeface="Times New Roman" panose="02020603050405020304" charset="0"/>
                <a:ea typeface="华文中宋" panose="02010600040101010101" pitchFamily="2" charset="-122"/>
              </a:rPr>
              <a:t>北伐</a:t>
            </a:r>
            <a:endParaRPr lang="zh-CN" altLang="en-US" sz="2800" b="1">
              <a:latin typeface="Times New Roman" panose="02020603050405020304" charset="0"/>
              <a:ea typeface="华文中宋" panose="02010600040101010101" pitchFamily="2" charset="-122"/>
            </a:endParaRPr>
          </a:p>
        </p:txBody>
      </p:sp>
      <p:sp>
        <p:nvSpPr>
          <p:cNvPr id="80927" name="文本框 80926"/>
          <p:cNvSpPr txBox="1"/>
          <p:nvPr/>
        </p:nvSpPr>
        <p:spPr>
          <a:xfrm>
            <a:off x="5867400" y="1066800"/>
            <a:ext cx="1066800" cy="521970"/>
          </a:xfrm>
          <a:prstGeom prst="rect">
            <a:avLst/>
          </a:prstGeom>
          <a:noFill/>
          <a:ln w="9525">
            <a:noFill/>
          </a:ln>
        </p:spPr>
        <p:txBody>
          <a:bodyPr>
            <a:spAutoFit/>
          </a:bodyPr>
          <a:p>
            <a:pPr>
              <a:spcBef>
                <a:spcPct val="50000"/>
              </a:spcBef>
            </a:pPr>
            <a:r>
              <a:rPr lang="zh-CN" altLang="en-US" sz="2800" b="1" dirty="0">
                <a:latin typeface="Times New Roman" panose="02020603050405020304" charset="0"/>
                <a:ea typeface="华文中宋" panose="02010600040101010101" pitchFamily="2" charset="-122"/>
              </a:rPr>
              <a:t>西征</a:t>
            </a:r>
            <a:endParaRPr lang="zh-CN" altLang="en-US" sz="2800" b="1">
              <a:latin typeface="Times New Roman" panose="02020603050405020304" charset="0"/>
              <a:ea typeface="华文中宋" panose="02010600040101010101" pitchFamily="2" charset="-122"/>
            </a:endParaRPr>
          </a:p>
        </p:txBody>
      </p:sp>
      <p:sp>
        <p:nvSpPr>
          <p:cNvPr id="80928" name="文本框 80927"/>
          <p:cNvSpPr txBox="1"/>
          <p:nvPr/>
        </p:nvSpPr>
        <p:spPr>
          <a:xfrm>
            <a:off x="7543800" y="990600"/>
            <a:ext cx="3352800" cy="1260475"/>
          </a:xfrm>
          <a:prstGeom prst="rect">
            <a:avLst/>
          </a:prstGeom>
          <a:noFill/>
          <a:ln w="9525">
            <a:noFill/>
          </a:ln>
        </p:spPr>
        <p:txBody>
          <a:bodyPr>
            <a:spAutoFit/>
          </a:bodyPr>
          <a:p>
            <a:pPr eaLnBrk="0" hangingPunct="0"/>
            <a:r>
              <a:rPr lang="zh-CN" altLang="en-US" sz="2800" b="1" dirty="0">
                <a:latin typeface="Times New Roman" panose="02020603050405020304" charset="0"/>
                <a:ea typeface="华文中宋" panose="02010600040101010101" pitchFamily="2" charset="-122"/>
              </a:rPr>
              <a:t>东征（天京突围）</a:t>
            </a:r>
            <a:endParaRPr lang="zh-CN" altLang="en-US" sz="2800" b="1" dirty="0">
              <a:latin typeface="Times New Roman" panose="02020603050405020304" charset="0"/>
              <a:ea typeface="华文中宋" panose="02010600040101010101" pitchFamily="2" charset="-122"/>
            </a:endParaRPr>
          </a:p>
          <a:p>
            <a:pPr>
              <a:spcBef>
                <a:spcPct val="50000"/>
              </a:spcBef>
            </a:pPr>
            <a:endParaRPr lang="zh-CN" altLang="en-US" sz="3200">
              <a:latin typeface="Arial" panose="020B0604020202020204" pitchFamily="34" charset="0"/>
            </a:endParaRPr>
          </a:p>
        </p:txBody>
      </p:sp>
      <p:sp>
        <p:nvSpPr>
          <p:cNvPr id="80929" name="文本框 80928"/>
          <p:cNvSpPr txBox="1"/>
          <p:nvPr/>
        </p:nvSpPr>
        <p:spPr>
          <a:xfrm>
            <a:off x="2133600" y="1676400"/>
            <a:ext cx="990600" cy="1260475"/>
          </a:xfrm>
          <a:prstGeom prst="rect">
            <a:avLst/>
          </a:prstGeom>
          <a:noFill/>
          <a:ln w="9525">
            <a:noFill/>
          </a:ln>
        </p:spPr>
        <p:txBody>
          <a:bodyPr>
            <a:spAutoFit/>
          </a:bodyPr>
          <a:p>
            <a:pPr eaLnBrk="0" hangingPunct="0"/>
            <a:r>
              <a:rPr lang="zh-CN" altLang="en-US" sz="2800" b="1" dirty="0">
                <a:latin typeface="Times New Roman" panose="02020603050405020304" charset="0"/>
                <a:ea typeface="华文中宋" panose="02010600040101010101" pitchFamily="2" charset="-122"/>
              </a:rPr>
              <a:t>目的</a:t>
            </a:r>
            <a:endParaRPr lang="zh-CN" altLang="en-US" sz="2800" b="1">
              <a:latin typeface="Times New Roman" panose="02020603050405020304" charset="0"/>
              <a:ea typeface="华文中宋" panose="02010600040101010101" pitchFamily="2" charset="-122"/>
            </a:endParaRPr>
          </a:p>
          <a:p>
            <a:pPr>
              <a:spcBef>
                <a:spcPct val="50000"/>
              </a:spcBef>
            </a:pPr>
            <a:endParaRPr lang="zh-CN" altLang="en-US" sz="3200">
              <a:latin typeface="Arial" panose="020B0604020202020204" pitchFamily="34" charset="0"/>
            </a:endParaRPr>
          </a:p>
        </p:txBody>
      </p:sp>
      <p:sp>
        <p:nvSpPr>
          <p:cNvPr id="80930" name="文本框 80929"/>
          <p:cNvSpPr txBox="1"/>
          <p:nvPr/>
        </p:nvSpPr>
        <p:spPr>
          <a:xfrm>
            <a:off x="2133600" y="2667000"/>
            <a:ext cx="990600" cy="521970"/>
          </a:xfrm>
          <a:prstGeom prst="rect">
            <a:avLst/>
          </a:prstGeom>
          <a:noFill/>
          <a:ln w="9525">
            <a:noFill/>
          </a:ln>
        </p:spPr>
        <p:txBody>
          <a:bodyPr>
            <a:spAutoFit/>
          </a:bodyPr>
          <a:p>
            <a:pPr>
              <a:spcBef>
                <a:spcPct val="50000"/>
              </a:spcBef>
            </a:pPr>
            <a:r>
              <a:rPr lang="zh-CN" altLang="en-US" sz="2800" b="1" dirty="0">
                <a:latin typeface="Times New Roman" panose="02020603050405020304" charset="0"/>
                <a:ea typeface="华文中宋" panose="02010600040101010101" pitchFamily="2" charset="-122"/>
              </a:rPr>
              <a:t>结果</a:t>
            </a:r>
            <a:endParaRPr lang="zh-CN" altLang="en-US" sz="2800" b="1">
              <a:latin typeface="Times New Roman" panose="02020603050405020304" charset="0"/>
              <a:ea typeface="华文中宋" panose="02010600040101010101" pitchFamily="2" charset="-122"/>
            </a:endParaRPr>
          </a:p>
        </p:txBody>
      </p:sp>
      <p:sp>
        <p:nvSpPr>
          <p:cNvPr id="80931" name="文本框 80930"/>
          <p:cNvSpPr txBox="1"/>
          <p:nvPr/>
        </p:nvSpPr>
        <p:spPr>
          <a:xfrm>
            <a:off x="2133600" y="3657600"/>
            <a:ext cx="914400" cy="521970"/>
          </a:xfrm>
          <a:prstGeom prst="rect">
            <a:avLst/>
          </a:prstGeom>
          <a:noFill/>
          <a:ln w="9525">
            <a:noFill/>
          </a:ln>
        </p:spPr>
        <p:txBody>
          <a:bodyPr>
            <a:spAutoFit/>
          </a:bodyPr>
          <a:p>
            <a:r>
              <a:rPr lang="zh-CN" altLang="en-US" sz="2800" b="1" dirty="0">
                <a:latin typeface="Times New Roman" panose="02020603050405020304" charset="0"/>
                <a:ea typeface="华文中宋" panose="02010600040101010101" pitchFamily="2" charset="-122"/>
              </a:rPr>
              <a:t>意义</a:t>
            </a:r>
            <a:endParaRPr lang="zh-CN" altLang="en-US" sz="2800" b="1">
              <a:latin typeface="Times New Roman" panose="02020603050405020304" charset="0"/>
              <a:ea typeface="华文中宋" panose="02010600040101010101" pitchFamily="2" charset="-122"/>
            </a:endParaRPr>
          </a:p>
        </p:txBody>
      </p:sp>
      <p:sp>
        <p:nvSpPr>
          <p:cNvPr id="80932" name="文本框 80931"/>
          <p:cNvSpPr txBox="1"/>
          <p:nvPr/>
        </p:nvSpPr>
        <p:spPr>
          <a:xfrm>
            <a:off x="3276600" y="1676400"/>
            <a:ext cx="2438400" cy="1260475"/>
          </a:xfrm>
          <a:prstGeom prst="rect">
            <a:avLst/>
          </a:prstGeom>
          <a:noFill/>
          <a:ln w="9525">
            <a:noFill/>
          </a:ln>
        </p:spPr>
        <p:txBody>
          <a:bodyPr>
            <a:spAutoFit/>
          </a:bodyPr>
          <a:p>
            <a:pPr eaLnBrk="0" hangingPunct="0"/>
            <a:r>
              <a:rPr lang="zh-CN" altLang="en-US" sz="2800" b="1" dirty="0">
                <a:latin typeface="Times New Roman" panose="02020603050405020304" charset="0"/>
              </a:rPr>
              <a:t>推翻清朝统治</a:t>
            </a:r>
            <a:endParaRPr lang="zh-CN" altLang="en-US" sz="2800" b="1" dirty="0">
              <a:latin typeface="Times New Roman" panose="02020603050405020304" charset="0"/>
            </a:endParaRPr>
          </a:p>
          <a:p>
            <a:pPr>
              <a:spcBef>
                <a:spcPct val="50000"/>
              </a:spcBef>
            </a:pPr>
            <a:endParaRPr lang="zh-CN" altLang="en-US" sz="3200">
              <a:latin typeface="Arial" panose="020B0604020202020204" pitchFamily="34" charset="0"/>
            </a:endParaRPr>
          </a:p>
        </p:txBody>
      </p:sp>
      <p:sp>
        <p:nvSpPr>
          <p:cNvPr id="80933" name="文本框 80932"/>
          <p:cNvSpPr txBox="1"/>
          <p:nvPr/>
        </p:nvSpPr>
        <p:spPr>
          <a:xfrm>
            <a:off x="5562600" y="1752600"/>
            <a:ext cx="2057400" cy="521970"/>
          </a:xfrm>
          <a:prstGeom prst="rect">
            <a:avLst/>
          </a:prstGeom>
          <a:noFill/>
          <a:ln w="9525">
            <a:noFill/>
          </a:ln>
        </p:spPr>
        <p:txBody>
          <a:bodyPr>
            <a:spAutoFit/>
          </a:bodyPr>
          <a:p>
            <a:pPr>
              <a:spcBef>
                <a:spcPct val="50000"/>
              </a:spcBef>
            </a:pPr>
            <a:r>
              <a:rPr lang="zh-CN" altLang="en-US" sz="2800" b="1" dirty="0">
                <a:latin typeface="Times New Roman" panose="02020603050405020304" charset="0"/>
              </a:rPr>
              <a:t>巩固大本营</a:t>
            </a:r>
            <a:endParaRPr lang="zh-CN" altLang="en-US" sz="2800" b="1">
              <a:latin typeface="Times New Roman" panose="02020603050405020304" charset="0"/>
            </a:endParaRPr>
          </a:p>
        </p:txBody>
      </p:sp>
      <p:sp>
        <p:nvSpPr>
          <p:cNvPr id="80934" name="文本框 80933"/>
          <p:cNvSpPr txBox="1"/>
          <p:nvPr/>
        </p:nvSpPr>
        <p:spPr>
          <a:xfrm>
            <a:off x="7696200" y="1752600"/>
            <a:ext cx="2438400" cy="583565"/>
          </a:xfrm>
          <a:prstGeom prst="rect">
            <a:avLst/>
          </a:prstGeom>
          <a:noFill/>
          <a:ln w="9525">
            <a:noFill/>
          </a:ln>
        </p:spPr>
        <p:txBody>
          <a:bodyPr>
            <a:spAutoFit/>
          </a:bodyPr>
          <a:p>
            <a:endParaRPr lang="zh-CN" altLang="en-US" sz="3200" dirty="0">
              <a:latin typeface="Arial" panose="020B0604020202020204" pitchFamily="34" charset="0"/>
            </a:endParaRPr>
          </a:p>
        </p:txBody>
      </p:sp>
      <p:sp>
        <p:nvSpPr>
          <p:cNvPr id="80935" name="文本框 80934"/>
          <p:cNvSpPr txBox="1"/>
          <p:nvPr/>
        </p:nvSpPr>
        <p:spPr>
          <a:xfrm>
            <a:off x="7620000" y="1752600"/>
            <a:ext cx="2743200" cy="521970"/>
          </a:xfrm>
          <a:prstGeom prst="rect">
            <a:avLst/>
          </a:prstGeom>
          <a:noFill/>
          <a:ln w="9525">
            <a:noFill/>
          </a:ln>
        </p:spPr>
        <p:txBody>
          <a:bodyPr>
            <a:spAutoFit/>
          </a:bodyPr>
          <a:p>
            <a:pPr>
              <a:spcBef>
                <a:spcPct val="50000"/>
              </a:spcBef>
            </a:pPr>
            <a:r>
              <a:rPr lang="zh-CN" altLang="en-US" sz="2800" b="1" dirty="0">
                <a:latin typeface="Times New Roman" panose="02020603050405020304" charset="0"/>
              </a:rPr>
              <a:t>断绝清政府财源</a:t>
            </a:r>
            <a:endParaRPr lang="zh-CN" altLang="en-US" sz="2800" b="1">
              <a:latin typeface="Times New Roman" panose="02020603050405020304" charset="0"/>
            </a:endParaRPr>
          </a:p>
        </p:txBody>
      </p:sp>
      <p:sp>
        <p:nvSpPr>
          <p:cNvPr id="80936" name="文本框 80935"/>
          <p:cNvSpPr txBox="1"/>
          <p:nvPr/>
        </p:nvSpPr>
        <p:spPr>
          <a:xfrm>
            <a:off x="3810000" y="2743200"/>
            <a:ext cx="1219200" cy="521970"/>
          </a:xfrm>
          <a:prstGeom prst="rect">
            <a:avLst/>
          </a:prstGeom>
          <a:noFill/>
          <a:ln w="9525">
            <a:noFill/>
          </a:ln>
        </p:spPr>
        <p:txBody>
          <a:bodyPr>
            <a:spAutoFit/>
          </a:bodyPr>
          <a:p>
            <a:pPr>
              <a:spcBef>
                <a:spcPct val="50000"/>
              </a:spcBef>
            </a:pPr>
            <a:r>
              <a:rPr lang="zh-CN" altLang="en-US" sz="2800" b="1" dirty="0">
                <a:latin typeface="Times New Roman" panose="02020603050405020304" charset="0"/>
              </a:rPr>
              <a:t>失败</a:t>
            </a:r>
            <a:endParaRPr lang="zh-CN" altLang="en-US" sz="2800" b="1">
              <a:latin typeface="Times New Roman" panose="02020603050405020304" charset="0"/>
            </a:endParaRPr>
          </a:p>
        </p:txBody>
      </p:sp>
      <p:sp>
        <p:nvSpPr>
          <p:cNvPr id="80937" name="文本框 80936"/>
          <p:cNvSpPr txBox="1"/>
          <p:nvPr/>
        </p:nvSpPr>
        <p:spPr>
          <a:xfrm>
            <a:off x="5791200" y="2667000"/>
            <a:ext cx="1371600" cy="1260475"/>
          </a:xfrm>
          <a:prstGeom prst="rect">
            <a:avLst/>
          </a:prstGeom>
          <a:noFill/>
          <a:ln w="9525">
            <a:noFill/>
          </a:ln>
        </p:spPr>
        <p:txBody>
          <a:bodyPr>
            <a:spAutoFit/>
          </a:bodyPr>
          <a:p>
            <a:pPr eaLnBrk="0" hangingPunct="0"/>
            <a:r>
              <a:rPr lang="zh-CN" altLang="en-US" sz="2800" b="1" dirty="0">
                <a:latin typeface="Times New Roman" panose="02020603050405020304" charset="0"/>
              </a:rPr>
              <a:t>胜利</a:t>
            </a:r>
            <a:endParaRPr lang="zh-CN" altLang="en-US" sz="2800" b="1">
              <a:latin typeface="Times New Roman" panose="02020603050405020304" charset="0"/>
            </a:endParaRPr>
          </a:p>
          <a:p>
            <a:pPr>
              <a:spcBef>
                <a:spcPct val="50000"/>
              </a:spcBef>
            </a:pPr>
            <a:endParaRPr lang="zh-CN" altLang="en-US" sz="3200">
              <a:latin typeface="Arial" panose="020B0604020202020204" pitchFamily="34" charset="0"/>
            </a:endParaRPr>
          </a:p>
        </p:txBody>
      </p:sp>
      <p:sp>
        <p:nvSpPr>
          <p:cNvPr id="80938" name="文本框 80937"/>
          <p:cNvSpPr txBox="1"/>
          <p:nvPr/>
        </p:nvSpPr>
        <p:spPr>
          <a:xfrm>
            <a:off x="7924800" y="2667000"/>
            <a:ext cx="1676400" cy="1260475"/>
          </a:xfrm>
          <a:prstGeom prst="rect">
            <a:avLst/>
          </a:prstGeom>
          <a:noFill/>
          <a:ln w="9525">
            <a:noFill/>
          </a:ln>
        </p:spPr>
        <p:txBody>
          <a:bodyPr>
            <a:spAutoFit/>
          </a:bodyPr>
          <a:p>
            <a:pPr eaLnBrk="0" hangingPunct="0"/>
            <a:r>
              <a:rPr lang="zh-CN" altLang="en-US" sz="2800" b="1" dirty="0">
                <a:latin typeface="Times New Roman" panose="02020603050405020304" charset="0"/>
              </a:rPr>
              <a:t>胜利</a:t>
            </a:r>
            <a:endParaRPr lang="zh-CN" altLang="en-US" sz="2800" b="1" dirty="0">
              <a:latin typeface="Times New Roman" panose="02020603050405020304" charset="0"/>
            </a:endParaRPr>
          </a:p>
          <a:p>
            <a:pPr>
              <a:spcBef>
                <a:spcPct val="50000"/>
              </a:spcBef>
            </a:pPr>
            <a:endParaRPr lang="zh-CN" altLang="en-US" sz="3200">
              <a:latin typeface="Arial" panose="020B0604020202020204" pitchFamily="34" charset="0"/>
            </a:endParaRPr>
          </a:p>
        </p:txBody>
      </p:sp>
      <p:sp>
        <p:nvSpPr>
          <p:cNvPr id="80939" name="文本框 80938"/>
          <p:cNvSpPr txBox="1"/>
          <p:nvPr/>
        </p:nvSpPr>
        <p:spPr>
          <a:xfrm>
            <a:off x="3505200" y="3657600"/>
            <a:ext cx="1905000" cy="521970"/>
          </a:xfrm>
          <a:prstGeom prst="rect">
            <a:avLst/>
          </a:prstGeom>
          <a:noFill/>
          <a:ln w="9525">
            <a:noFill/>
          </a:ln>
        </p:spPr>
        <p:txBody>
          <a:bodyPr>
            <a:spAutoFit/>
          </a:bodyPr>
          <a:p>
            <a:pPr>
              <a:spcBef>
                <a:spcPct val="50000"/>
              </a:spcBef>
            </a:pPr>
            <a:r>
              <a:rPr lang="zh-CN" altLang="en-US" sz="2800" b="1" dirty="0">
                <a:latin typeface="Arial" panose="020B0604020202020204" pitchFamily="34" charset="0"/>
              </a:rPr>
              <a:t>沉重打击</a:t>
            </a:r>
            <a:endParaRPr lang="zh-CN" altLang="en-US" sz="2800" b="1">
              <a:latin typeface="Arial" panose="020B0604020202020204" pitchFamily="34" charset="0"/>
            </a:endParaRPr>
          </a:p>
        </p:txBody>
      </p:sp>
      <p:sp>
        <p:nvSpPr>
          <p:cNvPr id="80940" name="文本框 80939"/>
          <p:cNvSpPr txBox="1"/>
          <p:nvPr/>
        </p:nvSpPr>
        <p:spPr>
          <a:xfrm>
            <a:off x="5638800" y="3505200"/>
            <a:ext cx="1676400" cy="953135"/>
          </a:xfrm>
          <a:prstGeom prst="rect">
            <a:avLst/>
          </a:prstGeom>
          <a:noFill/>
          <a:ln w="9525">
            <a:noFill/>
          </a:ln>
        </p:spPr>
        <p:txBody>
          <a:bodyPr>
            <a:spAutoFit/>
          </a:bodyPr>
          <a:p>
            <a:pPr>
              <a:spcBef>
                <a:spcPct val="50000"/>
              </a:spcBef>
            </a:pPr>
            <a:r>
              <a:rPr lang="zh-CN" altLang="en-US" sz="2800" b="1" dirty="0">
                <a:latin typeface="Arial" panose="020B0604020202020204" pitchFamily="34" charset="0"/>
              </a:rPr>
              <a:t>根据地和物质基础</a:t>
            </a:r>
            <a:endParaRPr lang="zh-CN" altLang="en-US" sz="2800" b="1">
              <a:latin typeface="Arial" panose="020B0604020202020204" pitchFamily="34" charset="0"/>
            </a:endParaRPr>
          </a:p>
        </p:txBody>
      </p:sp>
      <p:sp>
        <p:nvSpPr>
          <p:cNvPr id="80941" name="文本框 80940"/>
          <p:cNvSpPr txBox="1"/>
          <p:nvPr/>
        </p:nvSpPr>
        <p:spPr>
          <a:xfrm>
            <a:off x="7696200" y="3733800"/>
            <a:ext cx="2362200" cy="521970"/>
          </a:xfrm>
          <a:prstGeom prst="rect">
            <a:avLst/>
          </a:prstGeom>
          <a:noFill/>
          <a:ln w="9525">
            <a:noFill/>
          </a:ln>
        </p:spPr>
        <p:txBody>
          <a:bodyPr>
            <a:spAutoFit/>
          </a:bodyPr>
          <a:p>
            <a:pPr>
              <a:spcBef>
                <a:spcPct val="50000"/>
              </a:spcBef>
            </a:pPr>
            <a:r>
              <a:rPr lang="zh-CN" altLang="en-US" sz="2800" b="1" dirty="0">
                <a:latin typeface="Arial" panose="020B0604020202020204" pitchFamily="34" charset="0"/>
              </a:rPr>
              <a:t>巩固天京</a:t>
            </a:r>
            <a:endParaRPr lang="zh-CN" altLang="en-US" sz="2800" b="1">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0898"/>
                                        </p:tgtEl>
                                        <p:attrNameLst>
                                          <p:attrName>style.visibility</p:attrName>
                                        </p:attrNameLst>
                                      </p:cBhvr>
                                      <p:to>
                                        <p:strVal val="visible"/>
                                      </p:to>
                                    </p:set>
                                    <p:anim calcmode="lin" valueType="num">
                                      <p:cBhvr additive="base">
                                        <p:cTn id="7" dur="500" fill="hold"/>
                                        <p:tgtEl>
                                          <p:spTgt spid="80898"/>
                                        </p:tgtEl>
                                        <p:attrNameLst>
                                          <p:attrName>ppt_x</p:attrName>
                                        </p:attrNameLst>
                                      </p:cBhvr>
                                      <p:tavLst>
                                        <p:tav tm="0">
                                          <p:val>
                                            <p:strVal val="0-#ppt_w/2"/>
                                          </p:val>
                                        </p:tav>
                                        <p:tav tm="100000">
                                          <p:val>
                                            <p:strVal val="#ppt_x"/>
                                          </p:val>
                                        </p:tav>
                                      </p:tavLst>
                                    </p:anim>
                                    <p:anim calcmode="lin" valueType="num">
                                      <p:cBhvr additive="base">
                                        <p:cTn id="8" dur="500" fill="hold"/>
                                        <p:tgtEl>
                                          <p:spTgt spid="8089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80899"/>
                                        </p:tgtEl>
                                        <p:attrNameLst>
                                          <p:attrName>style.visibility</p:attrName>
                                        </p:attrNameLst>
                                      </p:cBhvr>
                                      <p:to>
                                        <p:strVal val="visible"/>
                                      </p:to>
                                    </p:set>
                                    <p:anim calcmode="lin" valueType="num">
                                      <p:cBhvr additive="base">
                                        <p:cTn id="13" dur="500" fill="hold"/>
                                        <p:tgtEl>
                                          <p:spTgt spid="80899"/>
                                        </p:tgtEl>
                                        <p:attrNameLst>
                                          <p:attrName>ppt_x</p:attrName>
                                        </p:attrNameLst>
                                      </p:cBhvr>
                                      <p:tavLst>
                                        <p:tav tm="0">
                                          <p:val>
                                            <p:strVal val="0-#ppt_w/2"/>
                                          </p:val>
                                        </p:tav>
                                        <p:tav tm="100000">
                                          <p:val>
                                            <p:strVal val="#ppt_x"/>
                                          </p:val>
                                        </p:tav>
                                      </p:tavLst>
                                    </p:anim>
                                    <p:anim calcmode="lin" valueType="num">
                                      <p:cBhvr additive="base">
                                        <p:cTn id="14" dur="500" fill="hold"/>
                                        <p:tgtEl>
                                          <p:spTgt spid="8089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0926"/>
                                        </p:tgtEl>
                                        <p:attrNameLst>
                                          <p:attrName>style.visibility</p:attrName>
                                        </p:attrNameLst>
                                      </p:cBhvr>
                                      <p:to>
                                        <p:strVal val="visible"/>
                                      </p:to>
                                    </p:set>
                                    <p:anim calcmode="lin" valueType="num">
                                      <p:cBhvr additive="base">
                                        <p:cTn id="19" dur="500" fill="hold"/>
                                        <p:tgtEl>
                                          <p:spTgt spid="80926"/>
                                        </p:tgtEl>
                                        <p:attrNameLst>
                                          <p:attrName>ppt_x</p:attrName>
                                        </p:attrNameLst>
                                      </p:cBhvr>
                                      <p:tavLst>
                                        <p:tav tm="0">
                                          <p:val>
                                            <p:strVal val="0-#ppt_w/2"/>
                                          </p:val>
                                        </p:tav>
                                        <p:tav tm="100000">
                                          <p:val>
                                            <p:strVal val="#ppt_x"/>
                                          </p:val>
                                        </p:tav>
                                      </p:tavLst>
                                    </p:anim>
                                    <p:anim calcmode="lin" valueType="num">
                                      <p:cBhvr additive="base">
                                        <p:cTn id="20" dur="500" fill="hold"/>
                                        <p:tgtEl>
                                          <p:spTgt spid="8092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0927"/>
                                        </p:tgtEl>
                                        <p:attrNameLst>
                                          <p:attrName>style.visibility</p:attrName>
                                        </p:attrNameLst>
                                      </p:cBhvr>
                                      <p:to>
                                        <p:strVal val="visible"/>
                                      </p:to>
                                    </p:set>
                                    <p:anim calcmode="lin" valueType="num">
                                      <p:cBhvr additive="base">
                                        <p:cTn id="25" dur="500" fill="hold"/>
                                        <p:tgtEl>
                                          <p:spTgt spid="80927"/>
                                        </p:tgtEl>
                                        <p:attrNameLst>
                                          <p:attrName>ppt_x</p:attrName>
                                        </p:attrNameLst>
                                      </p:cBhvr>
                                      <p:tavLst>
                                        <p:tav tm="0">
                                          <p:val>
                                            <p:strVal val="0-#ppt_w/2"/>
                                          </p:val>
                                        </p:tav>
                                        <p:tav tm="100000">
                                          <p:val>
                                            <p:strVal val="#ppt_x"/>
                                          </p:val>
                                        </p:tav>
                                      </p:tavLst>
                                    </p:anim>
                                    <p:anim calcmode="lin" valueType="num">
                                      <p:cBhvr additive="base">
                                        <p:cTn id="26" dur="500" fill="hold"/>
                                        <p:tgtEl>
                                          <p:spTgt spid="8092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80928"/>
                                        </p:tgtEl>
                                        <p:attrNameLst>
                                          <p:attrName>style.visibility</p:attrName>
                                        </p:attrNameLst>
                                      </p:cBhvr>
                                      <p:to>
                                        <p:strVal val="visible"/>
                                      </p:to>
                                    </p:set>
                                    <p:anim calcmode="lin" valueType="num">
                                      <p:cBhvr additive="base">
                                        <p:cTn id="31" dur="500" fill="hold"/>
                                        <p:tgtEl>
                                          <p:spTgt spid="80928"/>
                                        </p:tgtEl>
                                        <p:attrNameLst>
                                          <p:attrName>ppt_x</p:attrName>
                                        </p:attrNameLst>
                                      </p:cBhvr>
                                      <p:tavLst>
                                        <p:tav tm="0">
                                          <p:val>
                                            <p:strVal val="0-#ppt_w/2"/>
                                          </p:val>
                                        </p:tav>
                                        <p:tav tm="100000">
                                          <p:val>
                                            <p:strVal val="#ppt_x"/>
                                          </p:val>
                                        </p:tav>
                                      </p:tavLst>
                                    </p:anim>
                                    <p:anim calcmode="lin" valueType="num">
                                      <p:cBhvr additive="base">
                                        <p:cTn id="32" dur="500" fill="hold"/>
                                        <p:tgtEl>
                                          <p:spTgt spid="8092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80929"/>
                                        </p:tgtEl>
                                        <p:attrNameLst>
                                          <p:attrName>style.visibility</p:attrName>
                                        </p:attrNameLst>
                                      </p:cBhvr>
                                      <p:to>
                                        <p:strVal val="visible"/>
                                      </p:to>
                                    </p:set>
                                    <p:anim calcmode="lin" valueType="num">
                                      <p:cBhvr additive="base">
                                        <p:cTn id="37" dur="500" fill="hold"/>
                                        <p:tgtEl>
                                          <p:spTgt spid="80929"/>
                                        </p:tgtEl>
                                        <p:attrNameLst>
                                          <p:attrName>ppt_x</p:attrName>
                                        </p:attrNameLst>
                                      </p:cBhvr>
                                      <p:tavLst>
                                        <p:tav tm="0">
                                          <p:val>
                                            <p:strVal val="0-#ppt_w/2"/>
                                          </p:val>
                                        </p:tav>
                                        <p:tav tm="100000">
                                          <p:val>
                                            <p:strVal val="#ppt_x"/>
                                          </p:val>
                                        </p:tav>
                                      </p:tavLst>
                                    </p:anim>
                                    <p:anim calcmode="lin" valueType="num">
                                      <p:cBhvr additive="base">
                                        <p:cTn id="38" dur="500" fill="hold"/>
                                        <p:tgtEl>
                                          <p:spTgt spid="8092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80930"/>
                                        </p:tgtEl>
                                        <p:attrNameLst>
                                          <p:attrName>style.visibility</p:attrName>
                                        </p:attrNameLst>
                                      </p:cBhvr>
                                      <p:to>
                                        <p:strVal val="visible"/>
                                      </p:to>
                                    </p:set>
                                    <p:anim calcmode="lin" valueType="num">
                                      <p:cBhvr additive="base">
                                        <p:cTn id="43" dur="500" fill="hold"/>
                                        <p:tgtEl>
                                          <p:spTgt spid="80930"/>
                                        </p:tgtEl>
                                        <p:attrNameLst>
                                          <p:attrName>ppt_x</p:attrName>
                                        </p:attrNameLst>
                                      </p:cBhvr>
                                      <p:tavLst>
                                        <p:tav tm="0">
                                          <p:val>
                                            <p:strVal val="0-#ppt_w/2"/>
                                          </p:val>
                                        </p:tav>
                                        <p:tav tm="100000">
                                          <p:val>
                                            <p:strVal val="#ppt_x"/>
                                          </p:val>
                                        </p:tav>
                                      </p:tavLst>
                                    </p:anim>
                                    <p:anim calcmode="lin" valueType="num">
                                      <p:cBhvr additive="base">
                                        <p:cTn id="44" dur="500" fill="hold"/>
                                        <p:tgtEl>
                                          <p:spTgt spid="80930"/>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80931"/>
                                        </p:tgtEl>
                                        <p:attrNameLst>
                                          <p:attrName>style.visibility</p:attrName>
                                        </p:attrNameLst>
                                      </p:cBhvr>
                                      <p:to>
                                        <p:strVal val="visible"/>
                                      </p:to>
                                    </p:set>
                                    <p:anim calcmode="lin" valueType="num">
                                      <p:cBhvr additive="base">
                                        <p:cTn id="49" dur="500" fill="hold"/>
                                        <p:tgtEl>
                                          <p:spTgt spid="80931"/>
                                        </p:tgtEl>
                                        <p:attrNameLst>
                                          <p:attrName>ppt_x</p:attrName>
                                        </p:attrNameLst>
                                      </p:cBhvr>
                                      <p:tavLst>
                                        <p:tav tm="0">
                                          <p:val>
                                            <p:strVal val="0-#ppt_w/2"/>
                                          </p:val>
                                        </p:tav>
                                        <p:tav tm="100000">
                                          <p:val>
                                            <p:strVal val="#ppt_x"/>
                                          </p:val>
                                        </p:tav>
                                      </p:tavLst>
                                    </p:anim>
                                    <p:anim calcmode="lin" valueType="num">
                                      <p:cBhvr additive="base">
                                        <p:cTn id="50" dur="500" fill="hold"/>
                                        <p:tgtEl>
                                          <p:spTgt spid="80931"/>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80932"/>
                                        </p:tgtEl>
                                        <p:attrNameLst>
                                          <p:attrName>style.visibility</p:attrName>
                                        </p:attrNameLst>
                                      </p:cBhvr>
                                      <p:to>
                                        <p:strVal val="visible"/>
                                      </p:to>
                                    </p:set>
                                    <p:anim calcmode="lin" valueType="num">
                                      <p:cBhvr additive="base">
                                        <p:cTn id="55" dur="500" fill="hold"/>
                                        <p:tgtEl>
                                          <p:spTgt spid="80932"/>
                                        </p:tgtEl>
                                        <p:attrNameLst>
                                          <p:attrName>ppt_x</p:attrName>
                                        </p:attrNameLst>
                                      </p:cBhvr>
                                      <p:tavLst>
                                        <p:tav tm="0">
                                          <p:val>
                                            <p:strVal val="0-#ppt_w/2"/>
                                          </p:val>
                                        </p:tav>
                                        <p:tav tm="100000">
                                          <p:val>
                                            <p:strVal val="#ppt_x"/>
                                          </p:val>
                                        </p:tav>
                                      </p:tavLst>
                                    </p:anim>
                                    <p:anim calcmode="lin" valueType="num">
                                      <p:cBhvr additive="base">
                                        <p:cTn id="56" dur="500" fill="hold"/>
                                        <p:tgtEl>
                                          <p:spTgt spid="809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80933"/>
                                        </p:tgtEl>
                                        <p:attrNameLst>
                                          <p:attrName>style.visibility</p:attrName>
                                        </p:attrNameLst>
                                      </p:cBhvr>
                                      <p:to>
                                        <p:strVal val="visible"/>
                                      </p:to>
                                    </p:set>
                                    <p:anim calcmode="lin" valueType="num">
                                      <p:cBhvr additive="base">
                                        <p:cTn id="61" dur="500" fill="hold"/>
                                        <p:tgtEl>
                                          <p:spTgt spid="80933"/>
                                        </p:tgtEl>
                                        <p:attrNameLst>
                                          <p:attrName>ppt_x</p:attrName>
                                        </p:attrNameLst>
                                      </p:cBhvr>
                                      <p:tavLst>
                                        <p:tav tm="0">
                                          <p:val>
                                            <p:strVal val="0-#ppt_w/2"/>
                                          </p:val>
                                        </p:tav>
                                        <p:tav tm="100000">
                                          <p:val>
                                            <p:strVal val="#ppt_x"/>
                                          </p:val>
                                        </p:tav>
                                      </p:tavLst>
                                    </p:anim>
                                    <p:anim calcmode="lin" valueType="num">
                                      <p:cBhvr additive="base">
                                        <p:cTn id="62" dur="500" fill="hold"/>
                                        <p:tgtEl>
                                          <p:spTgt spid="80933"/>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80935"/>
                                        </p:tgtEl>
                                        <p:attrNameLst>
                                          <p:attrName>style.visibility</p:attrName>
                                        </p:attrNameLst>
                                      </p:cBhvr>
                                      <p:to>
                                        <p:strVal val="visible"/>
                                      </p:to>
                                    </p:set>
                                    <p:anim calcmode="lin" valueType="num">
                                      <p:cBhvr additive="base">
                                        <p:cTn id="67" dur="500" fill="hold"/>
                                        <p:tgtEl>
                                          <p:spTgt spid="80935"/>
                                        </p:tgtEl>
                                        <p:attrNameLst>
                                          <p:attrName>ppt_x</p:attrName>
                                        </p:attrNameLst>
                                      </p:cBhvr>
                                      <p:tavLst>
                                        <p:tav tm="0">
                                          <p:val>
                                            <p:strVal val="0-#ppt_w/2"/>
                                          </p:val>
                                        </p:tav>
                                        <p:tav tm="100000">
                                          <p:val>
                                            <p:strVal val="#ppt_x"/>
                                          </p:val>
                                        </p:tav>
                                      </p:tavLst>
                                    </p:anim>
                                    <p:anim calcmode="lin" valueType="num">
                                      <p:cBhvr additive="base">
                                        <p:cTn id="68" dur="500" fill="hold"/>
                                        <p:tgtEl>
                                          <p:spTgt spid="80935"/>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80936"/>
                                        </p:tgtEl>
                                        <p:attrNameLst>
                                          <p:attrName>style.visibility</p:attrName>
                                        </p:attrNameLst>
                                      </p:cBhvr>
                                      <p:to>
                                        <p:strVal val="visible"/>
                                      </p:to>
                                    </p:set>
                                    <p:anim calcmode="lin" valueType="num">
                                      <p:cBhvr additive="base">
                                        <p:cTn id="73" dur="500" fill="hold"/>
                                        <p:tgtEl>
                                          <p:spTgt spid="80936"/>
                                        </p:tgtEl>
                                        <p:attrNameLst>
                                          <p:attrName>ppt_x</p:attrName>
                                        </p:attrNameLst>
                                      </p:cBhvr>
                                      <p:tavLst>
                                        <p:tav tm="0">
                                          <p:val>
                                            <p:strVal val="0-#ppt_w/2"/>
                                          </p:val>
                                        </p:tav>
                                        <p:tav tm="100000">
                                          <p:val>
                                            <p:strVal val="#ppt_x"/>
                                          </p:val>
                                        </p:tav>
                                      </p:tavLst>
                                    </p:anim>
                                    <p:anim calcmode="lin" valueType="num">
                                      <p:cBhvr additive="base">
                                        <p:cTn id="74" dur="500" fill="hold"/>
                                        <p:tgtEl>
                                          <p:spTgt spid="80936"/>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80937"/>
                                        </p:tgtEl>
                                        <p:attrNameLst>
                                          <p:attrName>style.visibility</p:attrName>
                                        </p:attrNameLst>
                                      </p:cBhvr>
                                      <p:to>
                                        <p:strVal val="visible"/>
                                      </p:to>
                                    </p:set>
                                    <p:anim calcmode="lin" valueType="num">
                                      <p:cBhvr additive="base">
                                        <p:cTn id="79" dur="500" fill="hold"/>
                                        <p:tgtEl>
                                          <p:spTgt spid="80937"/>
                                        </p:tgtEl>
                                        <p:attrNameLst>
                                          <p:attrName>ppt_x</p:attrName>
                                        </p:attrNameLst>
                                      </p:cBhvr>
                                      <p:tavLst>
                                        <p:tav tm="0">
                                          <p:val>
                                            <p:strVal val="0-#ppt_w/2"/>
                                          </p:val>
                                        </p:tav>
                                        <p:tav tm="100000">
                                          <p:val>
                                            <p:strVal val="#ppt_x"/>
                                          </p:val>
                                        </p:tav>
                                      </p:tavLst>
                                    </p:anim>
                                    <p:anim calcmode="lin" valueType="num">
                                      <p:cBhvr additive="base">
                                        <p:cTn id="80" dur="500" fill="hold"/>
                                        <p:tgtEl>
                                          <p:spTgt spid="80937"/>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80938"/>
                                        </p:tgtEl>
                                        <p:attrNameLst>
                                          <p:attrName>style.visibility</p:attrName>
                                        </p:attrNameLst>
                                      </p:cBhvr>
                                      <p:to>
                                        <p:strVal val="visible"/>
                                      </p:to>
                                    </p:set>
                                    <p:anim calcmode="lin" valueType="num">
                                      <p:cBhvr additive="base">
                                        <p:cTn id="85" dur="500" fill="hold"/>
                                        <p:tgtEl>
                                          <p:spTgt spid="80938"/>
                                        </p:tgtEl>
                                        <p:attrNameLst>
                                          <p:attrName>ppt_x</p:attrName>
                                        </p:attrNameLst>
                                      </p:cBhvr>
                                      <p:tavLst>
                                        <p:tav tm="0">
                                          <p:val>
                                            <p:strVal val="0-#ppt_w/2"/>
                                          </p:val>
                                        </p:tav>
                                        <p:tav tm="100000">
                                          <p:val>
                                            <p:strVal val="#ppt_x"/>
                                          </p:val>
                                        </p:tav>
                                      </p:tavLst>
                                    </p:anim>
                                    <p:anim calcmode="lin" valueType="num">
                                      <p:cBhvr additive="base">
                                        <p:cTn id="86" dur="500" fill="hold"/>
                                        <p:tgtEl>
                                          <p:spTgt spid="80938"/>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grpId="0" nodeType="clickEffect">
                                  <p:stCondLst>
                                    <p:cond delay="0"/>
                                  </p:stCondLst>
                                  <p:childTnLst>
                                    <p:set>
                                      <p:cBhvr>
                                        <p:cTn id="90" dur="1" fill="hold">
                                          <p:stCondLst>
                                            <p:cond delay="0"/>
                                          </p:stCondLst>
                                        </p:cTn>
                                        <p:tgtEl>
                                          <p:spTgt spid="80939"/>
                                        </p:tgtEl>
                                        <p:attrNameLst>
                                          <p:attrName>style.visibility</p:attrName>
                                        </p:attrNameLst>
                                      </p:cBhvr>
                                      <p:to>
                                        <p:strVal val="visible"/>
                                      </p:to>
                                    </p:set>
                                    <p:anim calcmode="lin" valueType="num">
                                      <p:cBhvr additive="base">
                                        <p:cTn id="91" dur="500" fill="hold"/>
                                        <p:tgtEl>
                                          <p:spTgt spid="80939"/>
                                        </p:tgtEl>
                                        <p:attrNameLst>
                                          <p:attrName>ppt_x</p:attrName>
                                        </p:attrNameLst>
                                      </p:cBhvr>
                                      <p:tavLst>
                                        <p:tav tm="0">
                                          <p:val>
                                            <p:strVal val="0-#ppt_w/2"/>
                                          </p:val>
                                        </p:tav>
                                        <p:tav tm="100000">
                                          <p:val>
                                            <p:strVal val="#ppt_x"/>
                                          </p:val>
                                        </p:tav>
                                      </p:tavLst>
                                    </p:anim>
                                    <p:anim calcmode="lin" valueType="num">
                                      <p:cBhvr additive="base">
                                        <p:cTn id="92" dur="500" fill="hold"/>
                                        <p:tgtEl>
                                          <p:spTgt spid="80939"/>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8" fill="hold" grpId="0" nodeType="clickEffect">
                                  <p:stCondLst>
                                    <p:cond delay="0"/>
                                  </p:stCondLst>
                                  <p:childTnLst>
                                    <p:set>
                                      <p:cBhvr>
                                        <p:cTn id="96" dur="1" fill="hold">
                                          <p:stCondLst>
                                            <p:cond delay="0"/>
                                          </p:stCondLst>
                                        </p:cTn>
                                        <p:tgtEl>
                                          <p:spTgt spid="80940"/>
                                        </p:tgtEl>
                                        <p:attrNameLst>
                                          <p:attrName>style.visibility</p:attrName>
                                        </p:attrNameLst>
                                      </p:cBhvr>
                                      <p:to>
                                        <p:strVal val="visible"/>
                                      </p:to>
                                    </p:set>
                                    <p:anim calcmode="lin" valueType="num">
                                      <p:cBhvr additive="base">
                                        <p:cTn id="97" dur="500" fill="hold"/>
                                        <p:tgtEl>
                                          <p:spTgt spid="80940"/>
                                        </p:tgtEl>
                                        <p:attrNameLst>
                                          <p:attrName>ppt_x</p:attrName>
                                        </p:attrNameLst>
                                      </p:cBhvr>
                                      <p:tavLst>
                                        <p:tav tm="0">
                                          <p:val>
                                            <p:strVal val="0-#ppt_w/2"/>
                                          </p:val>
                                        </p:tav>
                                        <p:tav tm="100000">
                                          <p:val>
                                            <p:strVal val="#ppt_x"/>
                                          </p:val>
                                        </p:tav>
                                      </p:tavLst>
                                    </p:anim>
                                    <p:anim calcmode="lin" valueType="num">
                                      <p:cBhvr additive="base">
                                        <p:cTn id="98" dur="500" fill="hold"/>
                                        <p:tgtEl>
                                          <p:spTgt spid="80940"/>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grpId="0" nodeType="clickEffect">
                                  <p:stCondLst>
                                    <p:cond delay="0"/>
                                  </p:stCondLst>
                                  <p:childTnLst>
                                    <p:set>
                                      <p:cBhvr>
                                        <p:cTn id="102" dur="1" fill="hold">
                                          <p:stCondLst>
                                            <p:cond delay="0"/>
                                          </p:stCondLst>
                                        </p:cTn>
                                        <p:tgtEl>
                                          <p:spTgt spid="80941"/>
                                        </p:tgtEl>
                                        <p:attrNameLst>
                                          <p:attrName>style.visibility</p:attrName>
                                        </p:attrNameLst>
                                      </p:cBhvr>
                                      <p:to>
                                        <p:strVal val="visible"/>
                                      </p:to>
                                    </p:set>
                                    <p:anim calcmode="lin" valueType="num">
                                      <p:cBhvr additive="base">
                                        <p:cTn id="103" dur="500" fill="hold"/>
                                        <p:tgtEl>
                                          <p:spTgt spid="80941"/>
                                        </p:tgtEl>
                                        <p:attrNameLst>
                                          <p:attrName>ppt_x</p:attrName>
                                        </p:attrNameLst>
                                      </p:cBhvr>
                                      <p:tavLst>
                                        <p:tav tm="0">
                                          <p:val>
                                            <p:strVal val="0-#ppt_w/2"/>
                                          </p:val>
                                        </p:tav>
                                        <p:tav tm="100000">
                                          <p:val>
                                            <p:strVal val="#ppt_x"/>
                                          </p:val>
                                        </p:tav>
                                      </p:tavLst>
                                    </p:anim>
                                    <p:anim calcmode="lin" valueType="num">
                                      <p:cBhvr additive="base">
                                        <p:cTn id="104" dur="500" fill="hold"/>
                                        <p:tgtEl>
                                          <p:spTgt spid="809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8" grpId="0"/>
      <p:bldP spid="80926" grpId="0"/>
      <p:bldP spid="80927" grpId="0"/>
      <p:bldP spid="80928" grpId="0"/>
      <p:bldP spid="80929" grpId="0"/>
      <p:bldP spid="80930" grpId="0"/>
      <p:bldP spid="80931" grpId="0"/>
      <p:bldP spid="80932" grpId="0"/>
      <p:bldP spid="80933" grpId="0"/>
      <p:bldP spid="80935" grpId="0"/>
      <p:bldP spid="80936" grpId="0"/>
      <p:bldP spid="80937" grpId="0"/>
      <p:bldP spid="80938" grpId="0"/>
      <p:bldP spid="80939" grpId="0"/>
      <p:bldP spid="80940" grpId="0"/>
      <p:bldP spid="809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21" name="图片 169985" descr="太平天国前期形势"/>
          <p:cNvPicPr/>
          <p:nvPr/>
        </p:nvPicPr>
        <p:blipFill>
          <a:blip r:embed="rId1"/>
          <a:stretch>
            <a:fillRect/>
          </a:stretch>
        </p:blipFill>
        <p:spPr>
          <a:xfrm>
            <a:off x="1524000" y="0"/>
            <a:ext cx="9144000" cy="6858000"/>
          </a:xfrm>
          <a:prstGeom prst="rect">
            <a:avLst/>
          </a:prstGeom>
          <a:noFill/>
          <a:ln w="9525">
            <a:noFill/>
          </a:ln>
        </p:spPr>
      </p:pic>
      <p:sp>
        <p:nvSpPr>
          <p:cNvPr id="169989" name="矩形 169988"/>
          <p:cNvSpPr/>
          <p:nvPr/>
        </p:nvSpPr>
        <p:spPr>
          <a:xfrm>
            <a:off x="5159375" y="5373688"/>
            <a:ext cx="514350" cy="401637"/>
          </a:xfrm>
          <a:prstGeom prst="rect">
            <a:avLst/>
          </a:prstGeom>
        </p:spPr>
        <p:txBody>
          <a:bodyPr wrap="none" fromWordArt="1">
            <a:prstTxWarp prst="textPlain">
              <a:avLst>
                <a:gd name="adj" fmla="val 50000"/>
              </a:avLst>
            </a:prstTxWarp>
            <a:normAutofit/>
          </a:bodyPr>
          <a:p>
            <a:pPr algn="ctr"/>
            <a:r>
              <a:rPr lang="zh-CN" altLang="en-US" sz="2000">
                <a:ln w="19050" cap="flat" cmpd="sng">
                  <a:solidFill>
                    <a:srgbClr val="FF0000"/>
                  </a:solidFill>
                  <a:prstDash val="solid"/>
                  <a:round/>
                  <a:headEnd type="none" w="med" len="med"/>
                  <a:tailEnd type="none" w="med" len="med"/>
                </a:ln>
                <a:solidFill>
                  <a:srgbClr val="0000FF"/>
                </a:solidFill>
                <a:effectLst>
                  <a:outerShdw dist="35921" dir="2699999" algn="ctr" rotWithShape="0">
                    <a:srgbClr val="990000"/>
                  </a:outerShdw>
                </a:effectLst>
                <a:latin typeface="宋体" panose="02010600030101010101" pitchFamily="2" charset="-122"/>
                <a:ea typeface="宋体" panose="02010600030101010101" pitchFamily="2" charset="-122"/>
              </a:rPr>
              <a:t>永安</a:t>
            </a:r>
            <a:endParaRPr lang="zh-CN" altLang="en-US" sz="2000">
              <a:ln w="19050" cap="flat" cmpd="sng">
                <a:solidFill>
                  <a:srgbClr val="FF0000"/>
                </a:solidFill>
                <a:prstDash val="solid"/>
                <a:round/>
                <a:headEnd type="none" w="med" len="med"/>
                <a:tailEnd type="none" w="med" len="med"/>
              </a:ln>
              <a:solidFill>
                <a:srgbClr val="0000FF"/>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30723" name="矩形 169992"/>
          <p:cNvSpPr/>
          <p:nvPr/>
        </p:nvSpPr>
        <p:spPr>
          <a:xfrm>
            <a:off x="6553200" y="3429000"/>
            <a:ext cx="514350" cy="257175"/>
          </a:xfrm>
          <a:prstGeom prst="rect">
            <a:avLst/>
          </a:prstGeom>
        </p:spPr>
        <p:txBody>
          <a:bodyPr wrap="none" fromWordArt="1">
            <a:prstTxWarp prst="textPlain">
              <a:avLst>
                <a:gd name="adj" fmla="val 50000"/>
              </a:avLst>
            </a:prstTxWarp>
            <a:normAutofit fontScale="50000"/>
          </a:bodyPr>
          <a:p>
            <a:pPr algn="ctr"/>
            <a:r>
              <a:rPr lang="zh-CN" altLang="en-US" sz="2000">
                <a:ln w="19050" cap="flat" cmpd="sng">
                  <a:solidFill>
                    <a:srgbClr val="FF00FF"/>
                  </a:solidFill>
                  <a:prstDash val="solid"/>
                  <a:round/>
                  <a:headEnd type="none" w="med" len="med"/>
                  <a:tailEnd type="none" w="med" len="med"/>
                </a:ln>
                <a:solidFill>
                  <a:srgbClr val="008080"/>
                </a:solidFill>
                <a:effectLst>
                  <a:outerShdw dist="35921" dir="2699999" algn="ctr" rotWithShape="0">
                    <a:srgbClr val="990000"/>
                  </a:outerShdw>
                </a:effectLst>
                <a:latin typeface="宋体" panose="02010600030101010101" pitchFamily="2" charset="-122"/>
                <a:ea typeface="宋体" panose="02010600030101010101" pitchFamily="2" charset="-122"/>
              </a:rPr>
              <a:t>武昌</a:t>
            </a:r>
            <a:endParaRPr lang="zh-CN" altLang="en-US" sz="2000">
              <a:ln w="19050" cap="flat" cmpd="sng">
                <a:solidFill>
                  <a:srgbClr val="FF00FF"/>
                </a:solidFill>
                <a:prstDash val="solid"/>
                <a:round/>
                <a:headEnd type="none" w="med" len="med"/>
                <a:tailEnd type="none" w="med" len="med"/>
              </a:ln>
              <a:solidFill>
                <a:srgbClr val="00808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30724" name="矩形 169994"/>
          <p:cNvSpPr/>
          <p:nvPr/>
        </p:nvSpPr>
        <p:spPr>
          <a:xfrm>
            <a:off x="7751763" y="3213100"/>
            <a:ext cx="514350" cy="257175"/>
          </a:xfrm>
          <a:prstGeom prst="rect">
            <a:avLst/>
          </a:prstGeom>
        </p:spPr>
        <p:txBody>
          <a:bodyPr wrap="none" fromWordArt="1">
            <a:prstTxWarp prst="textPlain">
              <a:avLst>
                <a:gd name="adj" fmla="val 50000"/>
              </a:avLst>
            </a:prstTxWarp>
            <a:normAutofit fontScale="50000"/>
          </a:bodyPr>
          <a:p>
            <a:pPr algn="ctr"/>
            <a:r>
              <a:rPr lang="zh-CN" altLang="en-US" sz="2000">
                <a:ln w="19050" cap="flat" cmpd="sng">
                  <a:solidFill>
                    <a:srgbClr val="FF6600"/>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安庆</a:t>
            </a:r>
            <a:endParaRPr lang="zh-CN" altLang="en-US" sz="2000">
              <a:ln w="19050" cap="flat" cmpd="sng">
                <a:solidFill>
                  <a:srgbClr val="FF6600"/>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pic>
        <p:nvPicPr>
          <p:cNvPr id="169998" name="图片 169997" descr="tball"/>
          <p:cNvPicPr>
            <a:picLocks noChangeAspect="1"/>
          </p:cNvPicPr>
          <p:nvPr/>
        </p:nvPicPr>
        <p:blipFill>
          <a:blip r:embed="rId2"/>
          <a:stretch>
            <a:fillRect/>
          </a:stretch>
        </p:blipFill>
        <p:spPr>
          <a:xfrm flipH="1">
            <a:off x="8904288" y="2420938"/>
            <a:ext cx="503237" cy="503237"/>
          </a:xfrm>
          <a:prstGeom prst="rect">
            <a:avLst/>
          </a:prstGeom>
          <a:noFill/>
          <a:ln w="9525">
            <a:noFill/>
          </a:ln>
        </p:spPr>
      </p:pic>
      <p:sp>
        <p:nvSpPr>
          <p:cNvPr id="169999" name="矩形 169998"/>
          <p:cNvSpPr/>
          <p:nvPr/>
        </p:nvSpPr>
        <p:spPr>
          <a:xfrm>
            <a:off x="8759825" y="2636838"/>
            <a:ext cx="609600" cy="314325"/>
          </a:xfrm>
          <a:prstGeom prst="rect">
            <a:avLst/>
          </a:prstGeom>
        </p:spPr>
        <p:txBody>
          <a:bodyPr wrap="none" fromWordArt="1">
            <a:prstTxWarp prst="textPlain">
              <a:avLst>
                <a:gd name="adj" fmla="val 50000"/>
              </a:avLst>
            </a:prstTxWarp>
            <a:normAutofit fontScale="60000"/>
          </a:bodyPr>
          <a:p>
            <a:pPr algn="ctr"/>
            <a:r>
              <a:rPr lang="zh-CN" altLang="en-US" sz="2400">
                <a:ln w="19050" cap="flat" cmpd="sng">
                  <a:solidFill>
                    <a:srgbClr val="FF0000"/>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天京</a:t>
            </a:r>
            <a:endParaRPr lang="zh-CN" altLang="en-US" sz="2400">
              <a:ln w="19050" cap="flat" cmpd="sng">
                <a:solidFill>
                  <a:srgbClr val="FF0000"/>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170000" name="右箭头 169999"/>
          <p:cNvSpPr/>
          <p:nvPr/>
        </p:nvSpPr>
        <p:spPr>
          <a:xfrm rot="-9572663">
            <a:off x="7464425" y="2276475"/>
            <a:ext cx="1428750" cy="228600"/>
          </a:xfrm>
          <a:prstGeom prst="rightArrow">
            <a:avLst>
              <a:gd name="adj1" fmla="val 50000"/>
              <a:gd name="adj2" fmla="val 156250"/>
            </a:avLst>
          </a:prstGeom>
          <a:solidFill>
            <a:srgbClr val="FF0000"/>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70001" name="左箭头 170000"/>
          <p:cNvSpPr/>
          <p:nvPr/>
        </p:nvSpPr>
        <p:spPr>
          <a:xfrm rot="1283969">
            <a:off x="6383338" y="1844675"/>
            <a:ext cx="976312" cy="309563"/>
          </a:xfrm>
          <a:prstGeom prst="leftArrow">
            <a:avLst>
              <a:gd name="adj1" fmla="val 50000"/>
              <a:gd name="adj2" fmla="val 78831"/>
            </a:avLst>
          </a:prstGeom>
          <a:solidFill>
            <a:srgbClr val="FF0000"/>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70002" name="任意多边形 170001"/>
          <p:cNvSpPr/>
          <p:nvPr/>
        </p:nvSpPr>
        <p:spPr>
          <a:xfrm>
            <a:off x="6059488" y="1295400"/>
            <a:ext cx="609600" cy="533400"/>
          </a:xfrm>
          <a:custGeom>
            <a:avLst/>
            <a:gdLst/>
            <a:ahLst/>
            <a:cxnLst>
              <a:cxn ang="270">
                <a:pos x="15126" y="0"/>
              </a:cxn>
              <a:cxn ang="90">
                <a:pos x="15126" y="12158"/>
              </a:cxn>
              <a:cxn ang="90">
                <a:pos x="3237" y="21600"/>
              </a:cxn>
              <a:cxn ang="0">
                <a:pos x="21600" y="6079"/>
              </a:cxn>
            </a:cxnLst>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170003" name="任意多边形 170002"/>
          <p:cNvSpPr/>
          <p:nvPr/>
        </p:nvSpPr>
        <p:spPr>
          <a:xfrm rot="1897132">
            <a:off x="6816725" y="836613"/>
            <a:ext cx="457200" cy="609600"/>
          </a:xfrm>
          <a:custGeom>
            <a:avLst/>
            <a:gdLst/>
            <a:ahLst/>
            <a:cxnLst>
              <a:cxn ang="270">
                <a:pos x="15126" y="0"/>
              </a:cxn>
              <a:cxn ang="90">
                <a:pos x="15126" y="12158"/>
              </a:cxn>
              <a:cxn ang="90">
                <a:pos x="3237" y="21600"/>
              </a:cxn>
              <a:cxn ang="0">
                <a:pos x="21600" y="6079"/>
              </a:cxn>
            </a:cxnLst>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170004" name="矩形 170003"/>
          <p:cNvSpPr/>
          <p:nvPr/>
        </p:nvSpPr>
        <p:spPr>
          <a:xfrm>
            <a:off x="7464425" y="836613"/>
            <a:ext cx="457200" cy="361950"/>
          </a:xfrm>
          <a:prstGeom prst="rect">
            <a:avLst/>
          </a:prstGeom>
        </p:spPr>
        <p:txBody>
          <a:bodyPr wrap="none" fromWordArt="1">
            <a:prstTxWarp prst="textPlain">
              <a:avLst>
                <a:gd name="adj" fmla="val 50000"/>
              </a:avLst>
            </a:prstTxWarp>
            <a:normAutofit fontScale="90000" lnSpcReduction="10000"/>
          </a:bodyPr>
          <a:p>
            <a:pPr algn="ctr"/>
            <a:r>
              <a:rPr lang="zh-CN" altLang="en-US" sz="2000">
                <a:ln w="19050" cap="flat" cmpd="sng">
                  <a:solidFill>
                    <a:srgbClr val="FF0000"/>
                  </a:solidFill>
                  <a:prstDash val="solid"/>
                  <a:round/>
                  <a:headEnd type="none" w="med" len="med"/>
                  <a:tailEnd type="none" w="med" len="med"/>
                </a:ln>
                <a:solidFill>
                  <a:srgbClr val="FF9900"/>
                </a:solidFill>
                <a:effectLst>
                  <a:outerShdw dist="35921" dir="2699999" algn="ctr" rotWithShape="0">
                    <a:srgbClr val="990000"/>
                  </a:outerShdw>
                </a:effectLst>
                <a:latin typeface="宋体" panose="02010600030101010101" pitchFamily="2" charset="-122"/>
                <a:ea typeface="宋体" panose="02010600030101010101" pitchFamily="2" charset="-122"/>
              </a:rPr>
              <a:t>连镇</a:t>
            </a:r>
            <a:endParaRPr lang="zh-CN" altLang="en-US" sz="2000">
              <a:ln w="19050" cap="flat" cmpd="sng">
                <a:solidFill>
                  <a:srgbClr val="FF0000"/>
                </a:solidFill>
                <a:prstDash val="solid"/>
                <a:round/>
                <a:headEnd type="none" w="med" len="med"/>
                <a:tailEnd type="none" w="med" len="med"/>
              </a:ln>
              <a:solidFill>
                <a:srgbClr val="FF99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30732" name="矩形 170005"/>
          <p:cNvSpPr/>
          <p:nvPr/>
        </p:nvSpPr>
        <p:spPr>
          <a:xfrm>
            <a:off x="7967663" y="404813"/>
            <a:ext cx="609600" cy="381000"/>
          </a:xfrm>
          <a:prstGeom prst="rect">
            <a:avLst/>
          </a:prstGeom>
        </p:spPr>
        <p:txBody>
          <a:bodyPr wrap="none" fromWordArt="1">
            <a:prstTxWarp prst="textPlain">
              <a:avLst>
                <a:gd name="adj" fmla="val 50000"/>
              </a:avLst>
            </a:prstTxWarp>
            <a:normAutofit fontScale="50000"/>
          </a:bodyPr>
          <a:p>
            <a:pPr algn="ctr"/>
            <a:r>
              <a:rPr lang="zh-CN" altLang="en-US" sz="3600">
                <a:ln w="19050" cap="flat" cmpd="sng">
                  <a:solidFill>
                    <a:srgbClr val="3366FF"/>
                  </a:solidFill>
                  <a:prstDash val="solid"/>
                  <a:round/>
                  <a:headEnd type="none" w="med" len="med"/>
                  <a:tailEnd type="none" w="med" len="med"/>
                </a:ln>
                <a:solidFill>
                  <a:srgbClr val="99CC00"/>
                </a:solidFill>
                <a:effectLst>
                  <a:outerShdw dist="35921" dir="2699999" algn="ctr" rotWithShape="0">
                    <a:srgbClr val="990000"/>
                  </a:outerShdw>
                </a:effectLst>
                <a:latin typeface="宋体" panose="02010600030101010101" pitchFamily="2" charset="-122"/>
                <a:ea typeface="宋体" panose="02010600030101010101" pitchFamily="2" charset="-122"/>
              </a:rPr>
              <a:t>天津</a:t>
            </a:r>
            <a:endParaRPr lang="zh-CN" altLang="en-US" sz="3600">
              <a:ln w="19050" cap="flat" cmpd="sng">
                <a:solidFill>
                  <a:srgbClr val="3366FF"/>
                </a:solidFill>
                <a:prstDash val="solid"/>
                <a:round/>
                <a:headEnd type="none" w="med" len="med"/>
                <a:tailEnd type="none" w="med" len="med"/>
              </a:ln>
              <a:solidFill>
                <a:srgbClr val="99CC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30733" name="矩形 170006"/>
          <p:cNvSpPr/>
          <p:nvPr/>
        </p:nvSpPr>
        <p:spPr>
          <a:xfrm>
            <a:off x="7391400" y="0"/>
            <a:ext cx="514350" cy="361950"/>
          </a:xfrm>
          <a:prstGeom prst="rect">
            <a:avLst/>
          </a:prstGeom>
        </p:spPr>
        <p:txBody>
          <a:bodyPr wrap="none" fromWordArt="1">
            <a:prstTxWarp prst="textPlain">
              <a:avLst>
                <a:gd name="adj" fmla="val 50000"/>
              </a:avLst>
            </a:prstTxWarp>
            <a:normAutofit fontScale="90000" lnSpcReduction="10000"/>
          </a:bodyPr>
          <a:p>
            <a:pPr algn="ctr"/>
            <a:r>
              <a:rPr lang="zh-CN" altLang="en-US" sz="2000">
                <a:ln w="19050" cap="flat" cmpd="sng">
                  <a:solidFill>
                    <a:srgbClr val="FFFF99"/>
                  </a:solidFill>
                  <a:prstDash val="solid"/>
                  <a:roun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rPr>
              <a:t>北京</a:t>
            </a:r>
            <a:endParaRPr lang="zh-CN" altLang="en-US" sz="2000">
              <a:ln w="19050" cap="flat" cmpd="sng">
                <a:solidFill>
                  <a:srgbClr val="FFFF99"/>
                </a:solidFill>
                <a:prstDash val="solid"/>
                <a:round/>
                <a:headEnd type="none" w="med" len="med"/>
                <a:tailEnd type="none" w="med" len="med"/>
              </a:ln>
              <a:solidFill>
                <a:srgbClr val="FF00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170010" name="矩形 170009"/>
          <p:cNvSpPr/>
          <p:nvPr/>
        </p:nvSpPr>
        <p:spPr>
          <a:xfrm>
            <a:off x="9409113" y="2781300"/>
            <a:ext cx="609600" cy="304800"/>
          </a:xfrm>
          <a:prstGeom prst="rect">
            <a:avLst/>
          </a:prstGeom>
        </p:spPr>
        <p:txBody>
          <a:bodyPr wrap="none" fromWordArt="1">
            <a:prstTxWarp prst="textPlain">
              <a:avLst>
                <a:gd name="adj" fmla="val 50000"/>
              </a:avLst>
            </a:prstTxWarp>
            <a:normAutofit fontScale="70000"/>
          </a:bodyPr>
          <a:p>
            <a:pPr algn="ctr"/>
            <a:r>
              <a:rPr lang="zh-CN" altLang="en-US" sz="2000">
                <a:ln w="19050" cap="flat" cmpd="sng">
                  <a:solidFill>
                    <a:srgbClr val="0000FF"/>
                  </a:solidFill>
                  <a:prstDash val="solid"/>
                  <a:round/>
                  <a:headEnd type="none" w="med" len="med"/>
                  <a:tailEnd type="none" w="med" len="med"/>
                </a:ln>
                <a:solidFill>
                  <a:schemeClr val="tx1"/>
                </a:solidFill>
                <a:effectLst>
                  <a:outerShdw dist="35921" dir="2699999" algn="ctr" rotWithShape="0">
                    <a:srgbClr val="990000"/>
                  </a:outerShdw>
                </a:effectLst>
                <a:latin typeface="宋体" panose="02010600030101010101" pitchFamily="2" charset="-122"/>
                <a:ea typeface="宋体" panose="02010600030101010101" pitchFamily="2" charset="-122"/>
              </a:rPr>
              <a:t>扬州</a:t>
            </a:r>
            <a:endParaRPr lang="zh-CN" altLang="en-US" sz="2000">
              <a:ln w="19050" cap="flat" cmpd="sng">
                <a:solidFill>
                  <a:srgbClr val="0000FF"/>
                </a:solidFill>
                <a:prstDash val="solid"/>
                <a:round/>
                <a:headEnd type="none" w="med" len="med"/>
                <a:tailEnd type="none" w="med" len="med"/>
              </a:ln>
              <a:solidFill>
                <a:schemeClr val="tx1"/>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170011" name="左箭头 170010"/>
          <p:cNvSpPr/>
          <p:nvPr/>
        </p:nvSpPr>
        <p:spPr>
          <a:xfrm rot="-1557352">
            <a:off x="7620000" y="2971800"/>
            <a:ext cx="1281113" cy="228600"/>
          </a:xfrm>
          <a:prstGeom prst="leftArrow">
            <a:avLst>
              <a:gd name="adj1" fmla="val 50000"/>
              <a:gd name="adj2" fmla="val 140078"/>
            </a:avLst>
          </a:prstGeom>
          <a:solidFill>
            <a:srgbClr val="FF0000"/>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70012" name="左箭头 170011"/>
          <p:cNvSpPr/>
          <p:nvPr/>
        </p:nvSpPr>
        <p:spPr>
          <a:xfrm rot="958992">
            <a:off x="7007225" y="3235325"/>
            <a:ext cx="533400" cy="228600"/>
          </a:xfrm>
          <a:prstGeom prst="leftArrow">
            <a:avLst>
              <a:gd name="adj1" fmla="val 50000"/>
              <a:gd name="adj2" fmla="val 58322"/>
            </a:avLst>
          </a:prstGeom>
          <a:solidFill>
            <a:srgbClr val="FF0000"/>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pic>
        <p:nvPicPr>
          <p:cNvPr id="30737" name="图片 170015"/>
          <p:cNvPicPr/>
          <p:nvPr/>
        </p:nvPicPr>
        <p:blipFill>
          <a:blip r:embed="rId3"/>
          <a:stretch>
            <a:fillRect/>
          </a:stretch>
        </p:blipFill>
        <p:spPr>
          <a:xfrm flipH="1">
            <a:off x="7824788" y="2852738"/>
            <a:ext cx="287337" cy="287337"/>
          </a:xfrm>
          <a:prstGeom prst="rect">
            <a:avLst/>
          </a:prstGeom>
          <a:noFill/>
          <a:ln w="9525">
            <a:noFill/>
          </a:ln>
        </p:spPr>
      </p:pic>
      <p:sp>
        <p:nvSpPr>
          <p:cNvPr id="170017" name="圆角矩形标注 170016"/>
          <p:cNvSpPr/>
          <p:nvPr/>
        </p:nvSpPr>
        <p:spPr>
          <a:xfrm>
            <a:off x="5375275" y="404813"/>
            <a:ext cx="1944688" cy="647700"/>
          </a:xfrm>
          <a:prstGeom prst="wedgeRoundRectCallout">
            <a:avLst>
              <a:gd name="adj1" fmla="val 47551"/>
              <a:gd name="adj2" fmla="val 185782"/>
              <a:gd name="adj3" fmla="val 16667"/>
            </a:avLst>
          </a:prstGeom>
          <a:solidFill>
            <a:srgbClr val="FF0000"/>
          </a:solidFill>
          <a:ln w="9525" cap="flat" cmpd="sng">
            <a:solidFill>
              <a:schemeClr val="tx1"/>
            </a:solidFill>
            <a:prstDash val="solid"/>
            <a:miter/>
            <a:headEnd type="none" w="med" len="med"/>
            <a:tailEnd type="none" w="med" len="med"/>
          </a:ln>
        </p:spPr>
        <p:txBody>
          <a:bodyPr anchor="t"/>
          <a:p>
            <a:pPr algn="ctr"/>
            <a:r>
              <a:rPr lang="zh-CN" altLang="en-US" sz="2400" dirty="0">
                <a:latin typeface="Times New Roman" panose="02020603050405020304" charset="0"/>
                <a:ea typeface="宋体" panose="02010600030101010101" pitchFamily="2" charset="-122"/>
              </a:rPr>
              <a:t>太平军北伐</a:t>
            </a:r>
            <a:endParaRPr lang="zh-CN" altLang="en-US" sz="2400" dirty="0">
              <a:latin typeface="Times New Roman" panose="02020603050405020304" charset="0"/>
              <a:ea typeface="宋体" panose="02010600030101010101" pitchFamily="2" charset="-122"/>
            </a:endParaRPr>
          </a:p>
        </p:txBody>
      </p:sp>
      <p:sp>
        <p:nvSpPr>
          <p:cNvPr id="170018" name="圆角矩形标注 170017"/>
          <p:cNvSpPr/>
          <p:nvPr/>
        </p:nvSpPr>
        <p:spPr>
          <a:xfrm>
            <a:off x="4295775" y="2205038"/>
            <a:ext cx="2160588" cy="574675"/>
          </a:xfrm>
          <a:prstGeom prst="wedgeRoundRectCallout">
            <a:avLst>
              <a:gd name="adj1" fmla="val 93426"/>
              <a:gd name="adj2" fmla="val 119611"/>
              <a:gd name="adj3" fmla="val 16667"/>
            </a:avLst>
          </a:prstGeom>
          <a:solidFill>
            <a:srgbClr val="FF0000"/>
          </a:solidFill>
          <a:ln w="9525" cap="flat" cmpd="sng">
            <a:solidFill>
              <a:schemeClr val="tx1"/>
            </a:solidFill>
            <a:prstDash val="solid"/>
            <a:miter/>
            <a:headEnd type="none" w="med" len="med"/>
            <a:tailEnd type="none" w="med" len="med"/>
          </a:ln>
        </p:spPr>
        <p:txBody>
          <a:bodyPr anchor="t"/>
          <a:p>
            <a:pPr algn="ctr"/>
            <a:r>
              <a:rPr lang="zh-CN" altLang="en-US" sz="2400" dirty="0">
                <a:latin typeface="Times New Roman" panose="02020603050405020304" charset="0"/>
                <a:ea typeface="宋体" panose="02010600030101010101" pitchFamily="2" charset="-122"/>
              </a:rPr>
              <a:t>太平军西征</a:t>
            </a:r>
            <a:endParaRPr lang="zh-CN" altLang="en-US" sz="2400" dirty="0">
              <a:latin typeface="Times New Roman" panose="02020603050405020304" charset="0"/>
              <a:ea typeface="宋体" panose="02010600030101010101" pitchFamily="2" charset="-122"/>
            </a:endParaRPr>
          </a:p>
        </p:txBody>
      </p:sp>
      <p:sp>
        <p:nvSpPr>
          <p:cNvPr id="170030" name="左箭头 170029"/>
          <p:cNvSpPr/>
          <p:nvPr/>
        </p:nvSpPr>
        <p:spPr>
          <a:xfrm rot="-2122044">
            <a:off x="5867400" y="3352800"/>
            <a:ext cx="990600" cy="228600"/>
          </a:xfrm>
          <a:prstGeom prst="leftArrow">
            <a:avLst>
              <a:gd name="adj1" fmla="val 50000"/>
              <a:gd name="adj2" fmla="val 108313"/>
            </a:avLst>
          </a:prstGeom>
          <a:solidFill>
            <a:srgbClr val="FF0000"/>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70031" name="矩形 170030"/>
          <p:cNvSpPr/>
          <p:nvPr/>
        </p:nvSpPr>
        <p:spPr>
          <a:xfrm>
            <a:off x="4267200" y="5791200"/>
            <a:ext cx="514350" cy="401638"/>
          </a:xfrm>
          <a:prstGeom prst="rect">
            <a:avLst/>
          </a:prstGeom>
        </p:spPr>
        <p:txBody>
          <a:bodyPr wrap="none" fromWordArt="1">
            <a:prstTxWarp prst="textPlain">
              <a:avLst>
                <a:gd name="adj" fmla="val 50000"/>
              </a:avLst>
            </a:prstTxWarp>
            <a:normAutofit/>
          </a:bodyPr>
          <a:p>
            <a:pPr algn="ctr"/>
            <a:r>
              <a:rPr lang="zh-CN" altLang="en-US" sz="2000" b="1">
                <a:ln w="19050" cap="flat" cmpd="sng">
                  <a:solidFill>
                    <a:srgbClr val="FF0000"/>
                  </a:solidFill>
                  <a:prstDash val="solid"/>
                  <a:round/>
                  <a:headEnd type="none" w="med" len="med"/>
                  <a:tailEnd type="none" w="med" len="med"/>
                </a:ln>
                <a:solidFill>
                  <a:srgbClr val="0000FF"/>
                </a:solidFill>
                <a:effectLst>
                  <a:outerShdw dist="35921" dir="2699999" algn="ctr" rotWithShape="0">
                    <a:srgbClr val="990000"/>
                  </a:outerShdw>
                </a:effectLst>
                <a:latin typeface="宋体" panose="02010600030101010101" pitchFamily="2" charset="-122"/>
                <a:ea typeface="宋体" panose="02010600030101010101" pitchFamily="2" charset="-122"/>
              </a:rPr>
              <a:t>金田</a:t>
            </a:r>
            <a:endParaRPr lang="zh-CN" altLang="en-US" sz="2000" b="1">
              <a:ln w="19050" cap="flat" cmpd="sng">
                <a:solidFill>
                  <a:srgbClr val="FF0000"/>
                </a:solidFill>
                <a:prstDash val="solid"/>
                <a:round/>
                <a:headEnd type="none" w="med" len="med"/>
                <a:tailEnd type="none" w="med" len="med"/>
              </a:ln>
              <a:solidFill>
                <a:srgbClr val="0000FF"/>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170031"/>
                                        </p:tgtEl>
                                      </p:cBhvr>
                                      <p:by x="150000" y="150000"/>
                                    </p:animScale>
                                  </p:childTnLst>
                                </p:cTn>
                              </p:par>
                            </p:childTnLst>
                          </p:cTn>
                        </p:par>
                        <p:par>
                          <p:cTn id="7" fill="hold">
                            <p:stCondLst>
                              <p:cond delay="2000"/>
                            </p:stCondLst>
                            <p:childTnLst>
                              <p:par>
                                <p:cTn id="8" presetID="6" presetClass="emph" presetSubtype="0" fill="hold" nodeType="afterEffect">
                                  <p:stCondLst>
                                    <p:cond delay="0"/>
                                  </p:stCondLst>
                                  <p:childTnLst>
                                    <p:animScale>
                                      <p:cBhvr>
                                        <p:cTn id="9" dur="2000" fill="hold"/>
                                        <p:tgtEl>
                                          <p:spTgt spid="169989"/>
                                        </p:tgtEl>
                                      </p:cBhvr>
                                      <p:by x="150000" y="150000"/>
                                    </p:animScale>
                                  </p:childTnLst>
                                </p:cTn>
                              </p:par>
                            </p:childTnLst>
                          </p:cTn>
                        </p:par>
                        <p:par>
                          <p:cTn id="10" fill="hold">
                            <p:stCondLst>
                              <p:cond delay="4000"/>
                            </p:stCondLst>
                            <p:childTnLst>
                              <p:par>
                                <p:cTn id="11" presetID="6" presetClass="emph" presetSubtype="0" fill="hold" nodeType="afterEffect">
                                  <p:stCondLst>
                                    <p:cond delay="0"/>
                                  </p:stCondLst>
                                  <p:childTnLst>
                                    <p:animScale>
                                      <p:cBhvr>
                                        <p:cTn id="12" dur="2000" fill="hold"/>
                                        <p:tgtEl>
                                          <p:spTgt spid="169999"/>
                                        </p:tgtEl>
                                      </p:cBhvr>
                                      <p:by x="100000" y="400000"/>
                                    </p:animScale>
                                  </p:childTnLst>
                                </p:cTn>
                              </p:par>
                            </p:childTnLst>
                          </p:cTn>
                        </p:par>
                        <p:par>
                          <p:cTn id="13" fill="hold">
                            <p:stCondLst>
                              <p:cond delay="6000"/>
                            </p:stCondLst>
                            <p:childTnLst>
                              <p:par>
                                <p:cTn id="14" presetID="26" presetClass="emph" presetSubtype="0" fill="hold" nodeType="afterEffect">
                                  <p:stCondLst>
                                    <p:cond delay="0"/>
                                  </p:stCondLst>
                                  <p:childTnLst>
                                    <p:animEffect transition="out" filter="fade">
                                      <p:cBhvr>
                                        <p:cTn id="15" dur="500" tmFilter="0, 0; .2, .5; .8, .5; 1, 0"/>
                                        <p:tgtEl>
                                          <p:spTgt spid="169998"/>
                                        </p:tgtEl>
                                      </p:cBhvr>
                                    </p:animEffect>
                                    <p:animScale>
                                      <p:cBhvr>
                                        <p:cTn id="16" dur="250" autoRev="1" fill="hold"/>
                                        <p:tgtEl>
                                          <p:spTgt spid="169998"/>
                                        </p:tgtEl>
                                      </p:cBhvr>
                                      <p:by x="105000" y="105000"/>
                                    </p:animScale>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70000"/>
                                        </p:tgtEl>
                                        <p:attrNameLst>
                                          <p:attrName>style.visibility</p:attrName>
                                        </p:attrNameLst>
                                      </p:cBhvr>
                                      <p:to>
                                        <p:strVal val="visible"/>
                                      </p:to>
                                    </p:set>
                                    <p:animEffect transition="in" filter="wipe(down)">
                                      <p:cBhvr>
                                        <p:cTn id="21" dur="500"/>
                                        <p:tgtEl>
                                          <p:spTgt spid="170000"/>
                                        </p:tgtEl>
                                      </p:cBhvr>
                                    </p:animEffect>
                                  </p:childTnLst>
                                </p:cTn>
                              </p:par>
                            </p:childTnLst>
                          </p:cTn>
                        </p:par>
                        <p:par>
                          <p:cTn id="22" fill="hold">
                            <p:stCondLst>
                              <p:cond delay="500"/>
                            </p:stCondLst>
                            <p:childTnLst>
                              <p:par>
                                <p:cTn id="23" presetID="4" presetClass="entr" presetSubtype="16" fill="hold" nodeType="afterEffect">
                                  <p:stCondLst>
                                    <p:cond delay="0"/>
                                  </p:stCondLst>
                                  <p:childTnLst>
                                    <p:set>
                                      <p:cBhvr>
                                        <p:cTn id="24" dur="1" fill="hold">
                                          <p:stCondLst>
                                            <p:cond delay="0"/>
                                          </p:stCondLst>
                                        </p:cTn>
                                        <p:tgtEl>
                                          <p:spTgt spid="170001"/>
                                        </p:tgtEl>
                                        <p:attrNameLst>
                                          <p:attrName>style.visibility</p:attrName>
                                        </p:attrNameLst>
                                      </p:cBhvr>
                                      <p:to>
                                        <p:strVal val="visible"/>
                                      </p:to>
                                    </p:set>
                                    <p:animEffect transition="in" filter="box(in)">
                                      <p:cBhvr>
                                        <p:cTn id="25" dur="500"/>
                                        <p:tgtEl>
                                          <p:spTgt spid="170001"/>
                                        </p:tgtEl>
                                      </p:cBhvr>
                                    </p:animEffect>
                                  </p:childTnLst>
                                </p:cTn>
                              </p:par>
                            </p:childTnLst>
                          </p:cTn>
                        </p:par>
                        <p:par>
                          <p:cTn id="26" fill="hold">
                            <p:stCondLst>
                              <p:cond delay="1000"/>
                            </p:stCondLst>
                            <p:childTnLst>
                              <p:par>
                                <p:cTn id="27" presetID="22" presetClass="entr" presetSubtype="4" fill="hold" grpId="0" nodeType="afterEffect">
                                  <p:stCondLst>
                                    <p:cond delay="0"/>
                                  </p:stCondLst>
                                  <p:childTnLst>
                                    <p:set>
                                      <p:cBhvr>
                                        <p:cTn id="28" dur="1" fill="hold">
                                          <p:stCondLst>
                                            <p:cond delay="0"/>
                                          </p:stCondLst>
                                        </p:cTn>
                                        <p:tgtEl>
                                          <p:spTgt spid="170017"/>
                                        </p:tgtEl>
                                        <p:attrNameLst>
                                          <p:attrName>style.visibility</p:attrName>
                                        </p:attrNameLst>
                                      </p:cBhvr>
                                      <p:to>
                                        <p:strVal val="visible"/>
                                      </p:to>
                                    </p:set>
                                    <p:animEffect transition="in" filter="wipe(down)">
                                      <p:cBhvr>
                                        <p:cTn id="29" dur="500"/>
                                        <p:tgtEl>
                                          <p:spTgt spid="170017"/>
                                        </p:tgtEl>
                                      </p:cBhvr>
                                    </p:animEffect>
                                  </p:childTnLst>
                                </p:cTn>
                              </p:par>
                            </p:childTnLst>
                          </p:cTn>
                        </p:par>
                        <p:par>
                          <p:cTn id="30" fill="hold">
                            <p:stCondLst>
                              <p:cond delay="1500"/>
                            </p:stCondLst>
                            <p:childTnLst>
                              <p:par>
                                <p:cTn id="31" presetID="22" presetClass="entr" presetSubtype="4" fill="hold" nodeType="afterEffect">
                                  <p:stCondLst>
                                    <p:cond delay="0"/>
                                  </p:stCondLst>
                                  <p:childTnLst>
                                    <p:set>
                                      <p:cBhvr>
                                        <p:cTn id="32" dur="1" fill="hold">
                                          <p:stCondLst>
                                            <p:cond delay="0"/>
                                          </p:stCondLst>
                                        </p:cTn>
                                        <p:tgtEl>
                                          <p:spTgt spid="170002"/>
                                        </p:tgtEl>
                                        <p:attrNameLst>
                                          <p:attrName>style.visibility</p:attrName>
                                        </p:attrNameLst>
                                      </p:cBhvr>
                                      <p:to>
                                        <p:strVal val="visible"/>
                                      </p:to>
                                    </p:set>
                                    <p:animEffect transition="in" filter="wipe(down)">
                                      <p:cBhvr>
                                        <p:cTn id="33" dur="500"/>
                                        <p:tgtEl>
                                          <p:spTgt spid="170002"/>
                                        </p:tgtEl>
                                      </p:cBhvr>
                                    </p:animEffect>
                                  </p:childTnLst>
                                </p:cTn>
                              </p:par>
                            </p:childTnLst>
                          </p:cTn>
                        </p:par>
                        <p:par>
                          <p:cTn id="34" fill="hold">
                            <p:stCondLst>
                              <p:cond delay="2000"/>
                            </p:stCondLst>
                            <p:childTnLst>
                              <p:par>
                                <p:cTn id="35" presetID="22" presetClass="entr" presetSubtype="4" fill="hold" nodeType="afterEffect">
                                  <p:stCondLst>
                                    <p:cond delay="0"/>
                                  </p:stCondLst>
                                  <p:childTnLst>
                                    <p:set>
                                      <p:cBhvr>
                                        <p:cTn id="36" dur="1" fill="hold">
                                          <p:stCondLst>
                                            <p:cond delay="0"/>
                                          </p:stCondLst>
                                        </p:cTn>
                                        <p:tgtEl>
                                          <p:spTgt spid="170003"/>
                                        </p:tgtEl>
                                        <p:attrNameLst>
                                          <p:attrName>style.visibility</p:attrName>
                                        </p:attrNameLst>
                                      </p:cBhvr>
                                      <p:to>
                                        <p:strVal val="visible"/>
                                      </p:to>
                                    </p:set>
                                    <p:animEffect transition="in" filter="wipe(down)">
                                      <p:cBhvr>
                                        <p:cTn id="37" dur="500"/>
                                        <p:tgtEl>
                                          <p:spTgt spid="170003"/>
                                        </p:tgtEl>
                                      </p:cBhvr>
                                    </p:animEffect>
                                  </p:childTnLst>
                                </p:cTn>
                              </p:par>
                            </p:childTnLst>
                          </p:cTn>
                        </p:par>
                        <p:par>
                          <p:cTn id="38" fill="hold">
                            <p:stCondLst>
                              <p:cond delay="2500"/>
                            </p:stCondLst>
                            <p:childTnLst>
                              <p:par>
                                <p:cTn id="39" presetID="6" presetClass="emph" presetSubtype="0" fill="hold" nodeType="afterEffect">
                                  <p:stCondLst>
                                    <p:cond delay="0"/>
                                  </p:stCondLst>
                                  <p:childTnLst>
                                    <p:animScale>
                                      <p:cBhvr>
                                        <p:cTn id="40" dur="2000" fill="hold"/>
                                        <p:tgtEl>
                                          <p:spTgt spid="170004"/>
                                        </p:tgtEl>
                                      </p:cBhvr>
                                      <p:by x="150000" y="150000"/>
                                    </p:animScale>
                                  </p:childTnLst>
                                </p:cTn>
                              </p:par>
                            </p:childTnLst>
                          </p:cTn>
                        </p:par>
                        <p:par>
                          <p:cTn id="41" fill="hold">
                            <p:stCondLst>
                              <p:cond delay="4500"/>
                            </p:stCondLst>
                            <p:childTnLst>
                              <p:par>
                                <p:cTn id="42" presetID="22" presetClass="entr" presetSubtype="2" fill="hold" nodeType="afterEffect">
                                  <p:stCondLst>
                                    <p:cond delay="0"/>
                                  </p:stCondLst>
                                  <p:childTnLst>
                                    <p:set>
                                      <p:cBhvr>
                                        <p:cTn id="43" dur="1" fill="hold">
                                          <p:stCondLst>
                                            <p:cond delay="0"/>
                                          </p:stCondLst>
                                        </p:cTn>
                                        <p:tgtEl>
                                          <p:spTgt spid="170011"/>
                                        </p:tgtEl>
                                        <p:attrNameLst>
                                          <p:attrName>style.visibility</p:attrName>
                                        </p:attrNameLst>
                                      </p:cBhvr>
                                      <p:to>
                                        <p:strVal val="visible"/>
                                      </p:to>
                                    </p:set>
                                    <p:animEffect transition="in" filter="wipe(right)">
                                      <p:cBhvr>
                                        <p:cTn id="44" dur="500"/>
                                        <p:tgtEl>
                                          <p:spTgt spid="170011"/>
                                        </p:tgtEl>
                                      </p:cBhvr>
                                    </p:animEffect>
                                  </p:childTnLst>
                                </p:cTn>
                              </p:par>
                            </p:childTnLst>
                          </p:cTn>
                        </p:par>
                        <p:par>
                          <p:cTn id="45" fill="hold">
                            <p:stCondLst>
                              <p:cond delay="5000"/>
                            </p:stCondLst>
                            <p:childTnLst>
                              <p:par>
                                <p:cTn id="46" presetID="22" presetClass="entr" presetSubtype="4" fill="hold" grpId="0" nodeType="afterEffect">
                                  <p:stCondLst>
                                    <p:cond delay="0"/>
                                  </p:stCondLst>
                                  <p:childTnLst>
                                    <p:set>
                                      <p:cBhvr>
                                        <p:cTn id="47" dur="1" fill="hold">
                                          <p:stCondLst>
                                            <p:cond delay="0"/>
                                          </p:stCondLst>
                                        </p:cTn>
                                        <p:tgtEl>
                                          <p:spTgt spid="170018"/>
                                        </p:tgtEl>
                                        <p:attrNameLst>
                                          <p:attrName>style.visibility</p:attrName>
                                        </p:attrNameLst>
                                      </p:cBhvr>
                                      <p:to>
                                        <p:strVal val="visible"/>
                                      </p:to>
                                    </p:set>
                                    <p:animEffect transition="in" filter="wipe(down)">
                                      <p:cBhvr>
                                        <p:cTn id="48" dur="500"/>
                                        <p:tgtEl>
                                          <p:spTgt spid="170018"/>
                                        </p:tgtEl>
                                      </p:cBhvr>
                                    </p:animEffect>
                                  </p:childTnLst>
                                </p:cTn>
                              </p:par>
                            </p:childTnLst>
                          </p:cTn>
                        </p:par>
                        <p:par>
                          <p:cTn id="49" fill="hold">
                            <p:stCondLst>
                              <p:cond delay="5500"/>
                            </p:stCondLst>
                            <p:childTnLst>
                              <p:par>
                                <p:cTn id="50" presetID="22" presetClass="entr" presetSubtype="2" fill="hold" nodeType="afterEffect">
                                  <p:stCondLst>
                                    <p:cond delay="0"/>
                                  </p:stCondLst>
                                  <p:childTnLst>
                                    <p:set>
                                      <p:cBhvr>
                                        <p:cTn id="51" dur="1" fill="hold">
                                          <p:stCondLst>
                                            <p:cond delay="0"/>
                                          </p:stCondLst>
                                        </p:cTn>
                                        <p:tgtEl>
                                          <p:spTgt spid="170012"/>
                                        </p:tgtEl>
                                        <p:attrNameLst>
                                          <p:attrName>style.visibility</p:attrName>
                                        </p:attrNameLst>
                                      </p:cBhvr>
                                      <p:to>
                                        <p:strVal val="visible"/>
                                      </p:to>
                                    </p:set>
                                    <p:animEffect transition="in" filter="wipe(right)">
                                      <p:cBhvr>
                                        <p:cTn id="52" dur="500"/>
                                        <p:tgtEl>
                                          <p:spTgt spid="170012"/>
                                        </p:tgtEl>
                                      </p:cBhvr>
                                    </p:animEffect>
                                  </p:childTnLst>
                                </p:cTn>
                              </p:par>
                            </p:childTnLst>
                          </p:cTn>
                        </p:par>
                        <p:par>
                          <p:cTn id="53" fill="hold">
                            <p:stCondLst>
                              <p:cond delay="6000"/>
                            </p:stCondLst>
                            <p:childTnLst>
                              <p:par>
                                <p:cTn id="54" presetID="22" presetClass="entr" presetSubtype="2" fill="hold" nodeType="afterEffect">
                                  <p:stCondLst>
                                    <p:cond delay="0"/>
                                  </p:stCondLst>
                                  <p:childTnLst>
                                    <p:set>
                                      <p:cBhvr>
                                        <p:cTn id="55" dur="1" fill="hold">
                                          <p:stCondLst>
                                            <p:cond delay="0"/>
                                          </p:stCondLst>
                                        </p:cTn>
                                        <p:tgtEl>
                                          <p:spTgt spid="170030"/>
                                        </p:tgtEl>
                                        <p:attrNameLst>
                                          <p:attrName>style.visibility</p:attrName>
                                        </p:attrNameLst>
                                      </p:cBhvr>
                                      <p:to>
                                        <p:strVal val="visible"/>
                                      </p:to>
                                    </p:set>
                                    <p:animEffect transition="in" filter="wipe(right)">
                                      <p:cBhvr>
                                        <p:cTn id="56" dur="500"/>
                                        <p:tgtEl>
                                          <p:spTgt spid="170030"/>
                                        </p:tgtEl>
                                      </p:cBhvr>
                                    </p:animEffect>
                                  </p:childTnLst>
                                </p:cTn>
                              </p:par>
                            </p:childTnLst>
                          </p:cTn>
                        </p:par>
                        <p:par>
                          <p:cTn id="57" fill="hold">
                            <p:stCondLst>
                              <p:cond delay="6500"/>
                            </p:stCondLst>
                            <p:childTnLst>
                              <p:par>
                                <p:cTn id="58" presetID="6" presetClass="emph" presetSubtype="0" fill="hold" nodeType="afterEffect">
                                  <p:stCondLst>
                                    <p:cond delay="0"/>
                                  </p:stCondLst>
                                  <p:childTnLst>
                                    <p:animScale>
                                      <p:cBhvr>
                                        <p:cTn id="59" dur="2000" fill="hold"/>
                                        <p:tgtEl>
                                          <p:spTgt spid="17001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017" grpId="0" bldLvl="0" animBg="1"/>
      <p:bldP spid="170018"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8850" name="图片 78849" descr="曾国藩欲投水自尽"/>
          <p:cNvPicPr>
            <a:picLocks noChangeAspect="1"/>
          </p:cNvPicPr>
          <p:nvPr/>
        </p:nvPicPr>
        <p:blipFill>
          <a:blip r:embed="rId1"/>
          <a:stretch>
            <a:fillRect/>
          </a:stretch>
        </p:blipFill>
        <p:spPr>
          <a:xfrm>
            <a:off x="5565775" y="0"/>
            <a:ext cx="4949825" cy="6858000"/>
          </a:xfrm>
          <a:prstGeom prst="rect">
            <a:avLst/>
          </a:prstGeom>
          <a:noFill/>
          <a:ln w="9525">
            <a:noFill/>
          </a:ln>
        </p:spPr>
      </p:pic>
      <p:pic>
        <p:nvPicPr>
          <p:cNvPr id="78851" name="图片 78850" descr="曾国藩2"/>
          <p:cNvPicPr>
            <a:picLocks noChangeAspect="1"/>
          </p:cNvPicPr>
          <p:nvPr/>
        </p:nvPicPr>
        <p:blipFill>
          <a:blip r:embed="rId2"/>
          <a:stretch>
            <a:fillRect/>
          </a:stretch>
        </p:blipFill>
        <p:spPr>
          <a:xfrm>
            <a:off x="1981200" y="152400"/>
            <a:ext cx="3276600" cy="4648200"/>
          </a:xfrm>
          <a:prstGeom prst="rect">
            <a:avLst/>
          </a:prstGeom>
          <a:noFill/>
          <a:ln w="9525">
            <a:noFill/>
          </a:ln>
        </p:spPr>
      </p:pic>
      <p:sp>
        <p:nvSpPr>
          <p:cNvPr id="78852" name="文本框 78851"/>
          <p:cNvSpPr txBox="1"/>
          <p:nvPr/>
        </p:nvSpPr>
        <p:spPr>
          <a:xfrm>
            <a:off x="1828800" y="4876800"/>
            <a:ext cx="3383280" cy="1753235"/>
          </a:xfrm>
          <a:prstGeom prst="rect">
            <a:avLst/>
          </a:prstGeom>
          <a:noFill/>
          <a:ln w="9525">
            <a:noFill/>
          </a:ln>
        </p:spPr>
        <p:txBody>
          <a:bodyPr wrap="none" anchor="t">
            <a:spAutoFit/>
          </a:bodyPr>
          <a:p>
            <a:r>
              <a:rPr lang="zh-CN" altLang="en-US" sz="3600" dirty="0">
                <a:solidFill>
                  <a:srgbClr val="000000"/>
                </a:solidFill>
                <a:latin typeface="Times New Roman" panose="02020603050405020304" charset="0"/>
                <a:ea typeface="华文新魏" panose="02010800040101010101" pitchFamily="2" charset="-122"/>
              </a:rPr>
              <a:t>在鄱阳湖被太平</a:t>
            </a:r>
            <a:endParaRPr lang="zh-CN" altLang="en-US" sz="3600" dirty="0">
              <a:solidFill>
                <a:srgbClr val="000000"/>
              </a:solidFill>
              <a:latin typeface="Times New Roman" panose="02020603050405020304" charset="0"/>
              <a:ea typeface="华文新魏" panose="02010800040101010101" pitchFamily="2" charset="-122"/>
            </a:endParaRPr>
          </a:p>
          <a:p>
            <a:r>
              <a:rPr lang="zh-CN" altLang="en-US" sz="3600" dirty="0">
                <a:solidFill>
                  <a:srgbClr val="000000"/>
                </a:solidFill>
                <a:latin typeface="Times New Roman" panose="02020603050405020304" charset="0"/>
                <a:ea typeface="华文新魏" panose="02010800040101010101" pitchFamily="2" charset="-122"/>
              </a:rPr>
              <a:t>军打败的曾国藩</a:t>
            </a:r>
            <a:endParaRPr lang="zh-CN" altLang="en-US" sz="3600" dirty="0">
              <a:solidFill>
                <a:srgbClr val="000000"/>
              </a:solidFill>
              <a:latin typeface="Times New Roman" panose="02020603050405020304" charset="0"/>
              <a:ea typeface="华文新魏" panose="02010800040101010101" pitchFamily="2" charset="-122"/>
            </a:endParaRPr>
          </a:p>
          <a:p>
            <a:r>
              <a:rPr lang="zh-CN" altLang="en-US" sz="3600" dirty="0">
                <a:solidFill>
                  <a:srgbClr val="000000"/>
                </a:solidFill>
                <a:latin typeface="Times New Roman" panose="02020603050405020304" charset="0"/>
                <a:ea typeface="华文新魏" panose="02010800040101010101" pitchFamily="2" charset="-122"/>
              </a:rPr>
              <a:t>欲投水自尽</a:t>
            </a:r>
            <a:endParaRPr lang="zh-CN" altLang="en-US" sz="3600" dirty="0">
              <a:solidFill>
                <a:srgbClr val="000000"/>
              </a:solidFill>
              <a:latin typeface="Times New Roman" panose="02020603050405020304" charset="0"/>
              <a:ea typeface="华文新魏" panose="02010800040101010101" pitchFamily="2" charset="-122"/>
            </a:endParaRPr>
          </a:p>
        </p:txBody>
      </p:sp>
      <p:sp>
        <p:nvSpPr>
          <p:cNvPr id="78853" name="文本框 78852"/>
          <p:cNvSpPr txBox="1"/>
          <p:nvPr/>
        </p:nvSpPr>
        <p:spPr>
          <a:xfrm>
            <a:off x="5715000" y="6019800"/>
            <a:ext cx="5219065" cy="645160"/>
          </a:xfrm>
          <a:prstGeom prst="rect">
            <a:avLst/>
          </a:prstGeom>
          <a:noFill/>
          <a:ln w="9525">
            <a:noFill/>
          </a:ln>
        </p:spPr>
        <p:txBody>
          <a:bodyPr wrap="none" anchor="t">
            <a:spAutoFit/>
          </a:bodyPr>
          <a:p>
            <a:r>
              <a:rPr lang="zh-CN" altLang="en-US" sz="3600" b="1" dirty="0">
                <a:solidFill>
                  <a:srgbClr val="0000CC"/>
                </a:solidFill>
                <a:latin typeface="Times New Roman" panose="02020603050405020304" charset="0"/>
                <a:ea typeface="华文新魏" panose="02010800040101010101" pitchFamily="2" charset="-122"/>
              </a:rPr>
              <a:t>“中宵念此，魂梦屡惊”</a:t>
            </a:r>
            <a:endParaRPr lang="zh-CN" altLang="en-US" sz="3600" b="1" dirty="0">
              <a:solidFill>
                <a:srgbClr val="0000CC"/>
              </a:solidFill>
              <a:latin typeface="Times New Roman" panose="02020603050405020304" charset="0"/>
              <a:ea typeface="华文新魏" panose="02010800040101010101" pitchFamily="2" charset="-122"/>
            </a:endParaRPr>
          </a:p>
        </p:txBody>
      </p:sp>
    </p:spTree>
  </p:cSld>
  <p:clrMapOvr>
    <a:masterClrMapping/>
  </p:clrMapOvr>
  <p:transition>
    <p:rand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1745" name="图片 185345" descr="360截图20110926102943296"/>
          <p:cNvPicPr>
            <a:picLocks noChangeAspect="1"/>
          </p:cNvPicPr>
          <p:nvPr/>
        </p:nvPicPr>
        <p:blipFill>
          <a:blip r:embed="rId1"/>
          <a:stretch>
            <a:fillRect/>
          </a:stretch>
        </p:blipFill>
        <p:spPr>
          <a:xfrm>
            <a:off x="190500" y="3810"/>
            <a:ext cx="9144000" cy="6850063"/>
          </a:xfrm>
          <a:prstGeom prst="rect">
            <a:avLst/>
          </a:prstGeom>
          <a:noFill/>
          <a:ln w="9525">
            <a:noFill/>
          </a:ln>
        </p:spPr>
      </p:pic>
      <p:sp>
        <p:nvSpPr>
          <p:cNvPr id="185347" name="矩形 185346"/>
          <p:cNvSpPr/>
          <p:nvPr/>
        </p:nvSpPr>
        <p:spPr>
          <a:xfrm>
            <a:off x="9440545" y="514033"/>
            <a:ext cx="2678430" cy="5507990"/>
          </a:xfrm>
          <a:prstGeom prst="rect">
            <a:avLst/>
          </a:prstGeom>
          <a:noFill/>
          <a:ln w="9525">
            <a:noFill/>
          </a:ln>
        </p:spPr>
        <p:txBody>
          <a:bodyPr wrap="square" anchor="ctr">
            <a:spAutoFit/>
          </a:bodyPr>
          <a:p>
            <a:pPr fontAlgn="base"/>
            <a:r>
              <a:rPr lang="zh-CN" altLang="en-US" sz="3200" b="1" strike="noStrike" noProof="1" dirty="0">
                <a:solidFill>
                  <a:srgbClr val="FF0000"/>
                </a:solidFill>
                <a:effectLst/>
                <a:latin typeface="Impact" panose="020B0806030902050204" pitchFamily="34" charset="0"/>
                <a:ea typeface="宋体" panose="02010600030101010101" pitchFamily="2" charset="-122"/>
                <a:cs typeface="+mn-cs"/>
              </a:rPr>
              <a:t>太平天国的疆域最广阔之时曾占有中国半壁江山 ，其势力发展到</a:t>
            </a:r>
            <a:r>
              <a:rPr lang="en-US" altLang="zh-CN" sz="3200" b="1" strike="noStrike" noProof="1" dirty="0">
                <a:solidFill>
                  <a:srgbClr val="FF0000"/>
                </a:solidFill>
                <a:effectLst/>
                <a:latin typeface="Impact" panose="020B0806030902050204" pitchFamily="34" charset="0"/>
                <a:ea typeface="宋体" panose="02010600030101010101" pitchFamily="2" charset="-122"/>
                <a:cs typeface="+mn-cs"/>
              </a:rPr>
              <a:t>18</a:t>
            </a:r>
            <a:r>
              <a:rPr lang="zh-CN" altLang="en-US" sz="3200" b="1" strike="noStrike" noProof="1" dirty="0">
                <a:solidFill>
                  <a:srgbClr val="FF0000"/>
                </a:solidFill>
                <a:effectLst/>
                <a:latin typeface="Impact" panose="020B0806030902050204" pitchFamily="34" charset="0"/>
                <a:ea typeface="宋体" panose="02010600030101010101" pitchFamily="2" charset="-122"/>
                <a:cs typeface="+mn-cs"/>
              </a:rPr>
              <a:t>个省，太平天国实际控制的区域发展到</a:t>
            </a:r>
            <a:r>
              <a:rPr lang="en-US" altLang="zh-CN" sz="3200" b="1" strike="noStrike" noProof="1" dirty="0">
                <a:solidFill>
                  <a:srgbClr val="FF0000"/>
                </a:solidFill>
                <a:effectLst/>
                <a:latin typeface="Impact" panose="020B0806030902050204" pitchFamily="34" charset="0"/>
                <a:ea typeface="宋体" panose="02010600030101010101" pitchFamily="2" charset="-122"/>
                <a:cs typeface="+mn-cs"/>
              </a:rPr>
              <a:t>23</a:t>
            </a:r>
            <a:r>
              <a:rPr lang="zh-CN" altLang="en-US" sz="3200" b="1" strike="noStrike" noProof="1" dirty="0">
                <a:solidFill>
                  <a:srgbClr val="FF0000"/>
                </a:solidFill>
                <a:effectLst/>
                <a:latin typeface="Impact" panose="020B0806030902050204" pitchFamily="34" charset="0"/>
                <a:ea typeface="宋体" panose="02010600030101010101" pitchFamily="2" charset="-122"/>
                <a:cs typeface="+mn-cs"/>
              </a:rPr>
              <a:t>个府州，总共面积</a:t>
            </a:r>
            <a:r>
              <a:rPr lang="en-US" altLang="zh-CN" sz="3200" b="1" strike="noStrike" noProof="1" dirty="0">
                <a:solidFill>
                  <a:srgbClr val="FF0000"/>
                </a:solidFill>
                <a:effectLst/>
                <a:latin typeface="Impact" panose="020B0806030902050204" pitchFamily="34" charset="0"/>
                <a:ea typeface="宋体" panose="02010600030101010101" pitchFamily="2" charset="-122"/>
                <a:cs typeface="+mn-cs"/>
              </a:rPr>
              <a:t>150</a:t>
            </a:r>
            <a:r>
              <a:rPr lang="zh-CN" altLang="en-US" sz="3200" b="1" strike="noStrike" noProof="1" dirty="0">
                <a:solidFill>
                  <a:srgbClr val="FF0000"/>
                </a:solidFill>
                <a:effectLst/>
                <a:latin typeface="Impact" panose="020B0806030902050204" pitchFamily="34" charset="0"/>
                <a:ea typeface="宋体" panose="02010600030101010101" pitchFamily="2" charset="-122"/>
                <a:cs typeface="+mn-cs"/>
              </a:rPr>
              <a:t>多万平方公里。 </a:t>
            </a:r>
            <a:endParaRPr lang="zh-CN" altLang="en-US" sz="3200" b="1" strike="noStrike" noProof="1" dirty="0">
              <a:solidFill>
                <a:srgbClr val="FF0000"/>
              </a:solidFill>
              <a:effectLst/>
              <a:latin typeface="Impact" panose="020B0806030902050204" pitchFamily="34" charset="0"/>
              <a:ea typeface="宋体" panose="02010600030101010101" pitchFamily="2" charset="-122"/>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8786" name="矩形 118785"/>
          <p:cNvSpPr/>
          <p:nvPr/>
        </p:nvSpPr>
        <p:spPr>
          <a:xfrm>
            <a:off x="1638300" y="151765"/>
            <a:ext cx="4686300" cy="583565"/>
          </a:xfrm>
          <a:prstGeom prst="rect">
            <a:avLst/>
          </a:prstGeom>
          <a:noFill/>
          <a:ln w="9525">
            <a:noFill/>
          </a:ln>
        </p:spPr>
        <p:txBody>
          <a:bodyPr wrap="square">
            <a:spAutoFit/>
          </a:bodyPr>
          <a:p>
            <a:pPr fontAlgn="base">
              <a:spcBef>
                <a:spcPct val="50000"/>
              </a:spcBef>
            </a:pPr>
            <a:r>
              <a:rPr lang="en-US" altLang="zh-CN" sz="3200" b="1" strike="noStrike" noProof="1" dirty="0">
                <a:effectLst/>
                <a:latin typeface="Times New Roman" panose="02020603050405020304" charset="0"/>
                <a:ea typeface="黑体" panose="02010609060101010101" pitchFamily="2" charset="-122"/>
                <a:cs typeface="+mn-cs"/>
              </a:rPr>
              <a:t>2.</a:t>
            </a:r>
            <a:r>
              <a:rPr lang="zh-CN" altLang="en-US" sz="3200" b="1" strike="noStrike" noProof="1" dirty="0">
                <a:effectLst/>
                <a:latin typeface="Times New Roman" panose="02020603050405020304" charset="0"/>
                <a:ea typeface="黑体" panose="02010609060101010101" pitchFamily="2" charset="-122"/>
                <a:cs typeface="+mn-cs"/>
              </a:rPr>
              <a:t>转折：天京事变</a:t>
            </a:r>
            <a:endParaRPr lang="zh-CN" altLang="en-US" sz="3200" b="1" strike="noStrike" noProof="1" dirty="0">
              <a:effectLst/>
              <a:latin typeface="Times New Roman" panose="02020603050405020304" charset="0"/>
              <a:ea typeface="黑体" panose="02010609060101010101" pitchFamily="2" charset="-122"/>
              <a:cs typeface="+mn-cs"/>
            </a:endParaRPr>
          </a:p>
        </p:txBody>
      </p:sp>
      <p:sp>
        <p:nvSpPr>
          <p:cNvPr id="118787" name="文本框 118786"/>
          <p:cNvSpPr txBox="1"/>
          <p:nvPr/>
        </p:nvSpPr>
        <p:spPr>
          <a:xfrm>
            <a:off x="1524000" y="3581400"/>
            <a:ext cx="2743200" cy="583565"/>
          </a:xfrm>
          <a:prstGeom prst="rect">
            <a:avLst/>
          </a:prstGeom>
          <a:noFill/>
          <a:ln w="9525">
            <a:noFill/>
          </a:ln>
        </p:spPr>
        <p:txBody>
          <a:bodyPr>
            <a:spAutoFit/>
          </a:bodyPr>
          <a:p>
            <a:pPr>
              <a:spcBef>
                <a:spcPct val="50000"/>
              </a:spcBef>
            </a:pPr>
            <a:r>
              <a:rPr lang="en-US" altLang="zh-CN" sz="3200" b="1" noProof="1" dirty="0">
                <a:solidFill>
                  <a:srgbClr val="FF3300"/>
                </a:solidFill>
                <a:effectLst/>
                <a:latin typeface="Times New Roman" panose="02020603050405020304" charset="0"/>
                <a:ea typeface="黑体" panose="02010609060101010101" pitchFamily="2" charset="-122"/>
                <a:cs typeface="+mn-cs"/>
              </a:rPr>
              <a:t>2</a:t>
            </a:r>
            <a:r>
              <a:rPr lang="zh-CN" altLang="en-US" sz="3200" b="1" noProof="1" dirty="0">
                <a:solidFill>
                  <a:srgbClr val="FF3300"/>
                </a:solidFill>
                <a:effectLst/>
                <a:latin typeface="Times New Roman" panose="02020603050405020304" charset="0"/>
                <a:ea typeface="黑体" panose="02010609060101010101" pitchFamily="2" charset="-122"/>
                <a:cs typeface="+mn-cs"/>
              </a:rPr>
              <a:t>）原因：</a:t>
            </a:r>
            <a:endParaRPr lang="zh-CN" altLang="en-US" sz="3200" b="1" noProof="1" dirty="0">
              <a:solidFill>
                <a:srgbClr val="FF3300"/>
              </a:solidFill>
              <a:effectLst/>
              <a:latin typeface="Times New Roman" panose="02020603050405020304" charset="0"/>
              <a:ea typeface="黑体" panose="02010609060101010101" pitchFamily="2" charset="-122"/>
              <a:cs typeface="+mn-cs"/>
            </a:endParaRPr>
          </a:p>
        </p:txBody>
      </p:sp>
      <p:sp>
        <p:nvSpPr>
          <p:cNvPr id="118788" name="文本框 118787"/>
          <p:cNvSpPr txBox="1"/>
          <p:nvPr/>
        </p:nvSpPr>
        <p:spPr>
          <a:xfrm>
            <a:off x="1524000" y="4572000"/>
            <a:ext cx="9134475" cy="1076325"/>
          </a:xfrm>
          <a:prstGeom prst="rect">
            <a:avLst/>
          </a:prstGeom>
          <a:noFill/>
          <a:ln w="9525">
            <a:noFill/>
          </a:ln>
        </p:spPr>
        <p:txBody>
          <a:bodyPr>
            <a:spAutoFit/>
          </a:bodyPr>
          <a:p>
            <a:pPr>
              <a:spcBef>
                <a:spcPct val="50000"/>
              </a:spcBef>
            </a:pPr>
            <a:r>
              <a:rPr lang="en-US" altLang="zh-CN" sz="3200" b="1" noProof="1" dirty="0">
                <a:solidFill>
                  <a:srgbClr val="FF0000"/>
                </a:solidFill>
                <a:effectLst/>
                <a:latin typeface="Times New Roman" panose="02020603050405020304" charset="0"/>
                <a:ea typeface="黑体" panose="02010609060101010101" pitchFamily="2" charset="-122"/>
                <a:cs typeface="+mn-cs"/>
              </a:rPr>
              <a:t>A</a:t>
            </a:r>
            <a:r>
              <a:rPr lang="zh-CN" altLang="en-US" sz="3200" b="1" noProof="1" dirty="0">
                <a:solidFill>
                  <a:srgbClr val="FF0000"/>
                </a:solidFill>
                <a:effectLst/>
                <a:latin typeface="Times New Roman" panose="02020603050405020304" charset="0"/>
                <a:ea typeface="黑体" panose="02010609060101010101" pitchFamily="2" charset="-122"/>
                <a:cs typeface="+mn-cs"/>
              </a:rPr>
              <a:t>、直接原因：定都天京以后，领导者革命进取心减退，领导集团内部争权夺利。</a:t>
            </a:r>
            <a:endParaRPr lang="zh-CN" altLang="en-US" sz="3200" b="1" noProof="1" dirty="0">
              <a:solidFill>
                <a:srgbClr val="FF0000"/>
              </a:solidFill>
              <a:effectLst/>
              <a:latin typeface="Times New Roman" panose="02020603050405020304" charset="0"/>
              <a:ea typeface="黑体" panose="02010609060101010101" pitchFamily="2" charset="-122"/>
              <a:cs typeface="+mn-cs"/>
            </a:endParaRPr>
          </a:p>
        </p:txBody>
      </p:sp>
      <p:sp>
        <p:nvSpPr>
          <p:cNvPr id="118789" name="文本框 118788"/>
          <p:cNvSpPr txBox="1"/>
          <p:nvPr/>
        </p:nvSpPr>
        <p:spPr>
          <a:xfrm>
            <a:off x="1524000" y="5791200"/>
            <a:ext cx="9144000" cy="1076325"/>
          </a:xfrm>
          <a:prstGeom prst="rect">
            <a:avLst/>
          </a:prstGeom>
          <a:noFill/>
          <a:ln w="9525">
            <a:noFill/>
          </a:ln>
        </p:spPr>
        <p:txBody>
          <a:bodyPr>
            <a:spAutoFit/>
          </a:bodyPr>
          <a:p>
            <a:pPr>
              <a:spcBef>
                <a:spcPct val="50000"/>
              </a:spcBef>
            </a:pPr>
            <a:r>
              <a:rPr lang="en-US" altLang="zh-CN" sz="3200" b="1" noProof="1" dirty="0">
                <a:gradFill>
                  <a:gsLst>
                    <a:gs pos="0">
                      <a:srgbClr val="7B32B2"/>
                    </a:gs>
                    <a:gs pos="100000">
                      <a:srgbClr val="401A5D"/>
                    </a:gs>
                  </a:gsLst>
                  <a:lin scaled="0"/>
                </a:gradFill>
                <a:effectLst/>
                <a:latin typeface="Times New Roman" panose="02020603050405020304" charset="0"/>
                <a:ea typeface="黑体" panose="02010609060101010101" pitchFamily="2" charset="-122"/>
                <a:cs typeface="+mn-cs"/>
              </a:rPr>
              <a:t>B</a:t>
            </a:r>
            <a:r>
              <a:rPr lang="zh-CN" altLang="en-US" sz="3200" b="1" noProof="1" dirty="0">
                <a:gradFill>
                  <a:gsLst>
                    <a:gs pos="0">
                      <a:srgbClr val="7B32B2"/>
                    </a:gs>
                    <a:gs pos="100000">
                      <a:srgbClr val="401A5D"/>
                    </a:gs>
                  </a:gsLst>
                  <a:lin scaled="0"/>
                </a:gradFill>
                <a:effectLst/>
                <a:latin typeface="Times New Roman" panose="02020603050405020304" charset="0"/>
                <a:ea typeface="黑体" panose="02010609060101010101" pitchFamily="2" charset="-122"/>
                <a:cs typeface="+mn-cs"/>
              </a:rPr>
              <a:t>、根本原因：农民阶级的局限性 （阶级局限性和时代局限性）．</a:t>
            </a:r>
            <a:endParaRPr lang="zh-CN" altLang="en-US" sz="3200" b="1" noProof="1" dirty="0">
              <a:gradFill>
                <a:gsLst>
                  <a:gs pos="0">
                    <a:srgbClr val="7B32B2"/>
                  </a:gs>
                  <a:gs pos="100000">
                    <a:srgbClr val="401A5D"/>
                  </a:gs>
                </a:gsLst>
                <a:lin scaled="0"/>
              </a:gradFill>
              <a:effectLst/>
              <a:latin typeface="Times New Roman" panose="02020603050405020304" charset="0"/>
              <a:ea typeface="黑体" panose="02010609060101010101" pitchFamily="2" charset="-122"/>
              <a:cs typeface="+mn-cs"/>
            </a:endParaRPr>
          </a:p>
        </p:txBody>
      </p:sp>
      <p:grpSp>
        <p:nvGrpSpPr>
          <p:cNvPr id="118790" name="组合 118789"/>
          <p:cNvGrpSpPr/>
          <p:nvPr/>
        </p:nvGrpSpPr>
        <p:grpSpPr>
          <a:xfrm>
            <a:off x="4419600" y="1447800"/>
            <a:ext cx="4876800" cy="2489201"/>
            <a:chOff x="1968" y="2544"/>
            <a:chExt cx="3072" cy="1568"/>
          </a:xfrm>
        </p:grpSpPr>
        <p:sp>
          <p:nvSpPr>
            <p:cNvPr id="118791" name="文本框 118790"/>
            <p:cNvSpPr txBox="1"/>
            <p:nvPr/>
          </p:nvSpPr>
          <p:spPr>
            <a:xfrm>
              <a:off x="2496" y="3744"/>
              <a:ext cx="672" cy="368"/>
            </a:xfrm>
            <a:prstGeom prst="rect">
              <a:avLst/>
            </a:prstGeom>
            <a:noFill/>
            <a:ln w="9525">
              <a:noFill/>
            </a:ln>
          </p:spPr>
          <p:txBody>
            <a:bodyPr>
              <a:spAutoFit/>
            </a:bodyPr>
            <a:p>
              <a:r>
                <a:rPr lang="en-US" altLang="zh-CN" sz="3200" b="1" noProof="1" dirty="0">
                  <a:solidFill>
                    <a:srgbClr val="0000FF"/>
                  </a:solidFill>
                  <a:effectLst>
                    <a:outerShdw blurRad="38100" dist="38100" dir="2700000">
                      <a:srgbClr val="000000"/>
                    </a:outerShdw>
                  </a:effectLst>
                  <a:latin typeface="Times New Roman" panose="02020603050405020304" charset="0"/>
                  <a:ea typeface="楷体_GB2312" pitchFamily="49" charset="-122"/>
                  <a:cs typeface="+mn-cs"/>
                </a:rPr>
                <a:t>②</a:t>
              </a:r>
              <a:r>
                <a:rPr lang="zh-CN" altLang="en-US" sz="3200" b="1" noProof="1" dirty="0">
                  <a:solidFill>
                    <a:srgbClr val="0000FF"/>
                  </a:solidFill>
                  <a:effectLst>
                    <a:outerShdw blurRad="38100" dist="38100" dir="2700000">
                      <a:srgbClr val="000000"/>
                    </a:outerShdw>
                  </a:effectLst>
                  <a:latin typeface="Tahoma" panose="020B0604030504040204" pitchFamily="34" charset="0"/>
                  <a:ea typeface="楷体_GB2312" pitchFamily="49" charset="-122"/>
                  <a:cs typeface="+mn-cs"/>
                </a:rPr>
                <a:t>杀</a:t>
              </a:r>
              <a:endParaRPr lang="zh-CN" altLang="en-US" sz="3200" b="1" noProof="1">
                <a:solidFill>
                  <a:srgbClr val="0000FF"/>
                </a:solidFill>
                <a:effectLst>
                  <a:outerShdw blurRad="38100" dist="38100" dir="2700000">
                    <a:srgbClr val="000000"/>
                  </a:outerShdw>
                </a:effectLst>
                <a:latin typeface="Tahoma" panose="020B0604030504040204" pitchFamily="34" charset="0"/>
                <a:ea typeface="楷体_GB2312" pitchFamily="49" charset="-122"/>
              </a:endParaRPr>
            </a:p>
          </p:txBody>
        </p:sp>
        <p:sp>
          <p:nvSpPr>
            <p:cNvPr id="118792" name="文本框 118791"/>
            <p:cNvSpPr txBox="1"/>
            <p:nvPr/>
          </p:nvSpPr>
          <p:spPr>
            <a:xfrm>
              <a:off x="3456" y="3744"/>
              <a:ext cx="720" cy="368"/>
            </a:xfrm>
            <a:prstGeom prst="rect">
              <a:avLst/>
            </a:prstGeom>
            <a:noFill/>
            <a:ln w="9525">
              <a:noFill/>
            </a:ln>
          </p:spPr>
          <p:txBody>
            <a:bodyPr>
              <a:spAutoFit/>
            </a:bodyPr>
            <a:p>
              <a:r>
                <a:rPr lang="en-US" altLang="zh-CN" sz="3200" b="1" noProof="1" dirty="0">
                  <a:solidFill>
                    <a:srgbClr val="0000FF"/>
                  </a:solidFill>
                  <a:effectLst>
                    <a:outerShdw blurRad="38100" dist="38100" dir="2700000">
                      <a:srgbClr val="000000"/>
                    </a:outerShdw>
                  </a:effectLst>
                  <a:latin typeface="Times New Roman" panose="02020603050405020304" charset="0"/>
                  <a:ea typeface="楷体_GB2312" pitchFamily="49" charset="-122"/>
                  <a:cs typeface="+mn-cs"/>
                </a:rPr>
                <a:t>③</a:t>
              </a:r>
              <a:r>
                <a:rPr lang="zh-CN" altLang="en-US" sz="3200" b="1" noProof="1" dirty="0">
                  <a:solidFill>
                    <a:srgbClr val="0000FF"/>
                  </a:solidFill>
                  <a:effectLst>
                    <a:outerShdw blurRad="38100" dist="38100" dir="2700000">
                      <a:srgbClr val="000000"/>
                    </a:outerShdw>
                  </a:effectLst>
                  <a:latin typeface="Tahoma" panose="020B0604030504040204" pitchFamily="34" charset="0"/>
                  <a:ea typeface="楷体_GB2312" pitchFamily="49" charset="-122"/>
                  <a:cs typeface="+mn-cs"/>
                </a:rPr>
                <a:t>责</a:t>
              </a:r>
              <a:endParaRPr lang="zh-CN" altLang="en-US" sz="3200" b="1" noProof="1">
                <a:solidFill>
                  <a:srgbClr val="0000FF"/>
                </a:solidFill>
                <a:effectLst>
                  <a:outerShdw blurRad="38100" dist="38100" dir="2700000">
                    <a:srgbClr val="000000"/>
                  </a:outerShdw>
                </a:effectLst>
                <a:latin typeface="Tahoma" panose="020B0604030504040204" pitchFamily="34" charset="0"/>
                <a:ea typeface="楷体_GB2312" pitchFamily="49" charset="-122"/>
              </a:endParaRPr>
            </a:p>
          </p:txBody>
        </p:sp>
        <p:grpSp>
          <p:nvGrpSpPr>
            <p:cNvPr id="34824" name="组合 118792"/>
            <p:cNvGrpSpPr/>
            <p:nvPr/>
          </p:nvGrpSpPr>
          <p:grpSpPr>
            <a:xfrm>
              <a:off x="1968" y="2544"/>
              <a:ext cx="3072" cy="1328"/>
              <a:chOff x="1968" y="2544"/>
              <a:chExt cx="3072" cy="1328"/>
            </a:xfrm>
          </p:grpSpPr>
          <p:sp>
            <p:nvSpPr>
              <p:cNvPr id="34825" name="直接连接符 118793"/>
              <p:cNvSpPr/>
              <p:nvPr/>
            </p:nvSpPr>
            <p:spPr>
              <a:xfrm flipV="1">
                <a:off x="2352" y="2865"/>
                <a:ext cx="573" cy="639"/>
              </a:xfrm>
              <a:prstGeom prst="line">
                <a:avLst/>
              </a:prstGeom>
              <a:ln w="76200" cap="flat" cmpd="sng">
                <a:solidFill>
                  <a:schemeClr val="tx1"/>
                </a:solidFill>
                <a:prstDash val="solid"/>
                <a:round/>
                <a:headEnd type="none" w="med" len="med"/>
                <a:tailEnd type="triangle" w="med" len="med"/>
              </a:ln>
            </p:spPr>
          </p:sp>
          <p:sp>
            <p:nvSpPr>
              <p:cNvPr id="34826" name="直接连接符 118794"/>
              <p:cNvSpPr/>
              <p:nvPr/>
            </p:nvSpPr>
            <p:spPr>
              <a:xfrm flipH="1">
                <a:off x="2400" y="3696"/>
                <a:ext cx="720" cy="0"/>
              </a:xfrm>
              <a:prstGeom prst="line">
                <a:avLst/>
              </a:prstGeom>
              <a:ln w="76200" cap="flat" cmpd="sng">
                <a:solidFill>
                  <a:schemeClr val="tx1"/>
                </a:solidFill>
                <a:prstDash val="solid"/>
                <a:round/>
                <a:headEnd type="none" w="med" len="med"/>
                <a:tailEnd type="triangle" w="med" len="med"/>
              </a:ln>
            </p:spPr>
          </p:sp>
          <p:sp>
            <p:nvSpPr>
              <p:cNvPr id="34827" name="直接连接符 118795"/>
              <p:cNvSpPr/>
              <p:nvPr/>
            </p:nvSpPr>
            <p:spPr>
              <a:xfrm flipH="1">
                <a:off x="3408" y="3696"/>
                <a:ext cx="576" cy="0"/>
              </a:xfrm>
              <a:prstGeom prst="line">
                <a:avLst/>
              </a:prstGeom>
              <a:ln w="76200" cap="flat" cmpd="sng">
                <a:solidFill>
                  <a:schemeClr val="tx1"/>
                </a:solidFill>
                <a:prstDash val="solid"/>
                <a:round/>
                <a:headEnd type="none" w="med" len="med"/>
                <a:tailEnd type="triangle" w="med" len="med"/>
              </a:ln>
            </p:spPr>
          </p:sp>
          <p:sp>
            <p:nvSpPr>
              <p:cNvPr id="34828" name="直接连接符 118796"/>
              <p:cNvSpPr/>
              <p:nvPr/>
            </p:nvSpPr>
            <p:spPr>
              <a:xfrm>
                <a:off x="3453" y="2865"/>
                <a:ext cx="627" cy="639"/>
              </a:xfrm>
              <a:prstGeom prst="line">
                <a:avLst/>
              </a:prstGeom>
              <a:ln w="76200" cap="flat" cmpd="sng">
                <a:solidFill>
                  <a:schemeClr val="tx1"/>
                </a:solidFill>
                <a:prstDash val="solid"/>
                <a:round/>
                <a:headEnd type="none" w="med" len="med"/>
                <a:tailEnd type="triangle" w="med" len="med"/>
              </a:ln>
            </p:spPr>
          </p:sp>
          <p:sp>
            <p:nvSpPr>
              <p:cNvPr id="34829" name="直接连接符 118797"/>
              <p:cNvSpPr/>
              <p:nvPr/>
            </p:nvSpPr>
            <p:spPr>
              <a:xfrm>
                <a:off x="4368" y="3696"/>
                <a:ext cx="672" cy="0"/>
              </a:xfrm>
              <a:prstGeom prst="line">
                <a:avLst/>
              </a:prstGeom>
              <a:ln w="76200" cap="flat" cmpd="sng">
                <a:solidFill>
                  <a:schemeClr val="tx1"/>
                </a:solidFill>
                <a:prstDash val="solid"/>
                <a:round/>
                <a:headEnd type="none" w="med" len="med"/>
                <a:tailEnd type="triangle" w="med" len="med"/>
              </a:ln>
            </p:spPr>
          </p:sp>
          <p:sp>
            <p:nvSpPr>
              <p:cNvPr id="34830" name="直接连接符 118798"/>
              <p:cNvSpPr/>
              <p:nvPr/>
            </p:nvSpPr>
            <p:spPr>
              <a:xfrm>
                <a:off x="3261" y="2913"/>
                <a:ext cx="3" cy="639"/>
              </a:xfrm>
              <a:prstGeom prst="line">
                <a:avLst/>
              </a:prstGeom>
              <a:ln w="76200" cap="flat" cmpd="sng">
                <a:solidFill>
                  <a:schemeClr val="tx1"/>
                </a:solidFill>
                <a:prstDash val="solid"/>
                <a:round/>
                <a:headEnd type="none" w="med" len="med"/>
                <a:tailEnd type="triangle" w="med" len="med"/>
              </a:ln>
            </p:spPr>
          </p:sp>
          <p:sp>
            <p:nvSpPr>
              <p:cNvPr id="118800" name="文本框 118799"/>
              <p:cNvSpPr txBox="1"/>
              <p:nvPr/>
            </p:nvSpPr>
            <p:spPr>
              <a:xfrm>
                <a:off x="1968" y="3024"/>
                <a:ext cx="630" cy="368"/>
              </a:xfrm>
              <a:prstGeom prst="rect">
                <a:avLst/>
              </a:prstGeom>
              <a:noFill/>
              <a:ln w="9525">
                <a:noFill/>
              </a:ln>
            </p:spPr>
            <p:txBody>
              <a:bodyPr wrap="none" anchor="t">
                <a:spAutoFit/>
              </a:bodyPr>
              <a:p>
                <a:r>
                  <a:rPr lang="en-US" altLang="zh-CN" sz="3200" b="1" noProof="1" dirty="0">
                    <a:solidFill>
                      <a:srgbClr val="0000FF"/>
                    </a:solidFill>
                    <a:effectLst>
                      <a:outerShdw blurRad="38100" dist="38100" dir="2700000">
                        <a:srgbClr val="000000"/>
                      </a:outerShdw>
                    </a:effectLst>
                    <a:latin typeface="Times New Roman" panose="02020603050405020304" charset="0"/>
                    <a:ea typeface="楷体_GB2312" pitchFamily="49" charset="-122"/>
                    <a:cs typeface="+mn-cs"/>
                  </a:rPr>
                  <a:t>①</a:t>
                </a:r>
                <a:r>
                  <a:rPr lang="zh-CN" altLang="en-US" sz="3200" b="1" noProof="1" dirty="0">
                    <a:solidFill>
                      <a:srgbClr val="0000FF"/>
                    </a:solidFill>
                    <a:effectLst>
                      <a:outerShdw blurRad="38100" dist="38100" dir="2700000">
                        <a:srgbClr val="000000"/>
                      </a:outerShdw>
                    </a:effectLst>
                    <a:latin typeface="Tahoma" panose="020B0604030504040204" pitchFamily="34" charset="0"/>
                    <a:ea typeface="楷体_GB2312" pitchFamily="49" charset="-122"/>
                    <a:cs typeface="+mn-cs"/>
                  </a:rPr>
                  <a:t>逼</a:t>
                </a:r>
                <a:endParaRPr lang="zh-CN" altLang="en-US" sz="3200" b="1" noProof="1">
                  <a:solidFill>
                    <a:srgbClr val="0000FF"/>
                  </a:solidFill>
                  <a:effectLst>
                    <a:outerShdw blurRad="38100" dist="38100" dir="2700000">
                      <a:srgbClr val="000000"/>
                    </a:outerShdw>
                  </a:effectLst>
                  <a:latin typeface="Tahoma" panose="020B0604030504040204" pitchFamily="34" charset="0"/>
                  <a:ea typeface="楷体_GB2312" pitchFamily="49" charset="-122"/>
                </a:endParaRPr>
              </a:p>
            </p:txBody>
          </p:sp>
          <p:sp>
            <p:nvSpPr>
              <p:cNvPr id="118801" name="文本框 118800"/>
              <p:cNvSpPr txBox="1"/>
              <p:nvPr/>
            </p:nvSpPr>
            <p:spPr>
              <a:xfrm>
                <a:off x="3744" y="2880"/>
                <a:ext cx="630" cy="368"/>
              </a:xfrm>
              <a:prstGeom prst="rect">
                <a:avLst/>
              </a:prstGeom>
              <a:noFill/>
              <a:ln w="9525">
                <a:noFill/>
              </a:ln>
            </p:spPr>
            <p:txBody>
              <a:bodyPr wrap="none" anchor="t">
                <a:spAutoFit/>
              </a:bodyPr>
              <a:p>
                <a:r>
                  <a:rPr lang="en-US" altLang="zh-CN" sz="3200" b="1" noProof="1" dirty="0">
                    <a:solidFill>
                      <a:srgbClr val="0000FF"/>
                    </a:solidFill>
                    <a:effectLst>
                      <a:outerShdw blurRad="38100" dist="38100" dir="2700000">
                        <a:srgbClr val="000000"/>
                      </a:outerShdw>
                    </a:effectLst>
                    <a:latin typeface="Times New Roman" panose="02020603050405020304" charset="0"/>
                    <a:ea typeface="楷体_GB2312" pitchFamily="49" charset="-122"/>
                    <a:cs typeface="+mn-cs"/>
                  </a:rPr>
                  <a:t>⑤</a:t>
                </a:r>
                <a:r>
                  <a:rPr lang="zh-CN" altLang="en-US" sz="3200" b="1" noProof="1" dirty="0">
                    <a:solidFill>
                      <a:srgbClr val="0000FF"/>
                    </a:solidFill>
                    <a:effectLst>
                      <a:outerShdw blurRad="38100" dist="38100" dir="2700000">
                        <a:srgbClr val="000000"/>
                      </a:outerShdw>
                    </a:effectLst>
                    <a:latin typeface="Tahoma" panose="020B0604030504040204" pitchFamily="34" charset="0"/>
                    <a:ea typeface="楷体_GB2312" pitchFamily="49" charset="-122"/>
                    <a:cs typeface="+mn-cs"/>
                  </a:rPr>
                  <a:t>疑</a:t>
                </a:r>
                <a:endParaRPr lang="zh-CN" altLang="en-US" sz="3200" b="1" noProof="1">
                  <a:solidFill>
                    <a:srgbClr val="0000FF"/>
                  </a:solidFill>
                  <a:effectLst>
                    <a:outerShdw blurRad="38100" dist="38100" dir="2700000">
                      <a:srgbClr val="000000"/>
                    </a:outerShdw>
                  </a:effectLst>
                  <a:latin typeface="Tahoma" panose="020B0604030504040204" pitchFamily="34" charset="0"/>
                  <a:ea typeface="楷体_GB2312" pitchFamily="49" charset="-122"/>
                </a:endParaRPr>
              </a:p>
            </p:txBody>
          </p:sp>
          <p:sp>
            <p:nvSpPr>
              <p:cNvPr id="118802" name="文本框 118801"/>
              <p:cNvSpPr txBox="1"/>
              <p:nvPr/>
            </p:nvSpPr>
            <p:spPr>
              <a:xfrm>
                <a:off x="4320" y="3312"/>
                <a:ext cx="672" cy="368"/>
              </a:xfrm>
              <a:prstGeom prst="rect">
                <a:avLst/>
              </a:prstGeom>
              <a:noFill/>
              <a:ln w="9525">
                <a:noFill/>
              </a:ln>
            </p:spPr>
            <p:txBody>
              <a:bodyPr>
                <a:spAutoFit/>
              </a:bodyPr>
              <a:p>
                <a:r>
                  <a:rPr lang="en-US" altLang="zh-CN" sz="3200" b="1" noProof="1" dirty="0">
                    <a:solidFill>
                      <a:srgbClr val="0000FF"/>
                    </a:solidFill>
                    <a:effectLst>
                      <a:outerShdw blurRad="38100" dist="38100" dir="2700000">
                        <a:srgbClr val="000000"/>
                      </a:outerShdw>
                    </a:effectLst>
                    <a:latin typeface="Times New Roman" panose="02020603050405020304" charset="0"/>
                    <a:ea typeface="楷体_GB2312" pitchFamily="49" charset="-122"/>
                    <a:cs typeface="+mn-cs"/>
                  </a:rPr>
                  <a:t>⑥</a:t>
                </a:r>
                <a:r>
                  <a:rPr lang="zh-CN" altLang="en-US" sz="3200" b="1" noProof="1" dirty="0">
                    <a:solidFill>
                      <a:srgbClr val="0000FF"/>
                    </a:solidFill>
                    <a:effectLst>
                      <a:outerShdw blurRad="38100" dist="38100" dir="2700000">
                        <a:srgbClr val="000000"/>
                      </a:outerShdw>
                    </a:effectLst>
                    <a:latin typeface="Tahoma" panose="020B0604030504040204" pitchFamily="34" charset="0"/>
                    <a:ea typeface="楷体_GB2312" pitchFamily="49" charset="-122"/>
                    <a:cs typeface="+mn-cs"/>
                  </a:rPr>
                  <a:t>走</a:t>
                </a:r>
                <a:endParaRPr lang="zh-CN" altLang="en-US" sz="3200" b="1" noProof="1">
                  <a:solidFill>
                    <a:srgbClr val="0000FF"/>
                  </a:solidFill>
                  <a:effectLst>
                    <a:outerShdw blurRad="38100" dist="38100" dir="2700000">
                      <a:srgbClr val="000000"/>
                    </a:outerShdw>
                  </a:effectLst>
                  <a:latin typeface="Tahoma" panose="020B0604030504040204" pitchFamily="34" charset="0"/>
                  <a:ea typeface="楷体_GB2312" pitchFamily="49" charset="-122"/>
                </a:endParaRPr>
              </a:p>
            </p:txBody>
          </p:sp>
          <p:sp>
            <p:nvSpPr>
              <p:cNvPr id="34834" name="文本框 118802"/>
              <p:cNvSpPr txBox="1"/>
              <p:nvPr/>
            </p:nvSpPr>
            <p:spPr>
              <a:xfrm>
                <a:off x="2016" y="3456"/>
                <a:ext cx="432" cy="368"/>
              </a:xfrm>
              <a:prstGeom prst="rect">
                <a:avLst/>
              </a:prstGeom>
              <a:noFill/>
              <a:ln w="9525">
                <a:noFill/>
              </a:ln>
            </p:spPr>
            <p:txBody>
              <a:bodyPr anchor="t">
                <a:spAutoFit/>
              </a:bodyPr>
              <a:p>
                <a:r>
                  <a:rPr lang="zh-CN" altLang="en-US" sz="3200" b="1">
                    <a:latin typeface="Tahoma" panose="020B0604030504040204" pitchFamily="34" charset="0"/>
                    <a:ea typeface="黑体" panose="02010609060101010101" pitchFamily="2" charset="-122"/>
                  </a:rPr>
                  <a:t>杨</a:t>
                </a:r>
                <a:endParaRPr lang="zh-CN" altLang="en-US" sz="3200" b="1">
                  <a:latin typeface="Tahoma" panose="020B0604030504040204" pitchFamily="34" charset="0"/>
                  <a:ea typeface="黑体" panose="02010609060101010101" pitchFamily="2" charset="-122"/>
                </a:endParaRPr>
              </a:p>
            </p:txBody>
          </p:sp>
          <p:sp>
            <p:nvSpPr>
              <p:cNvPr id="34835" name="文本框 118803"/>
              <p:cNvSpPr txBox="1"/>
              <p:nvPr/>
            </p:nvSpPr>
            <p:spPr>
              <a:xfrm>
                <a:off x="3072" y="3504"/>
                <a:ext cx="372" cy="368"/>
              </a:xfrm>
              <a:prstGeom prst="rect">
                <a:avLst/>
              </a:prstGeom>
              <a:noFill/>
              <a:ln w="9525">
                <a:noFill/>
              </a:ln>
            </p:spPr>
            <p:txBody>
              <a:bodyPr wrap="none" anchor="t">
                <a:spAutoFit/>
              </a:bodyPr>
              <a:p>
                <a:r>
                  <a:rPr lang="zh-CN" altLang="en-US" sz="3200" b="1">
                    <a:latin typeface="Tahoma" panose="020B0604030504040204" pitchFamily="34" charset="0"/>
                    <a:ea typeface="黑体" panose="02010609060101010101" pitchFamily="2" charset="-122"/>
                  </a:rPr>
                  <a:t>韦</a:t>
                </a:r>
                <a:endParaRPr lang="zh-CN" altLang="en-US" sz="3200" b="1">
                  <a:latin typeface="Tahoma" panose="020B0604030504040204" pitchFamily="34" charset="0"/>
                  <a:ea typeface="黑体" panose="02010609060101010101" pitchFamily="2" charset="-122"/>
                </a:endParaRPr>
              </a:p>
            </p:txBody>
          </p:sp>
          <p:sp>
            <p:nvSpPr>
              <p:cNvPr id="118805" name="文本框 118804"/>
              <p:cNvSpPr txBox="1"/>
              <p:nvPr/>
            </p:nvSpPr>
            <p:spPr>
              <a:xfrm>
                <a:off x="3984" y="3504"/>
                <a:ext cx="372" cy="368"/>
              </a:xfrm>
              <a:prstGeom prst="rect">
                <a:avLst/>
              </a:prstGeom>
              <a:noFill/>
              <a:ln w="9525">
                <a:noFill/>
              </a:ln>
            </p:spPr>
            <p:txBody>
              <a:bodyPr wrap="none" anchor="t">
                <a:spAutoFit/>
              </a:bodyPr>
              <a:p>
                <a:r>
                  <a:rPr lang="zh-CN" altLang="en-US" sz="3200" b="1" noProof="1">
                    <a:effectLst>
                      <a:outerShdw blurRad="38100" dist="38100" dir="2700000">
                        <a:srgbClr val="FFFFFF"/>
                      </a:outerShdw>
                    </a:effectLst>
                    <a:latin typeface="Tahoma" panose="020B0604030504040204" pitchFamily="34" charset="0"/>
                    <a:ea typeface="黑体" panose="02010609060101010101" pitchFamily="2" charset="-122"/>
                    <a:cs typeface="+mn-cs"/>
                  </a:rPr>
                  <a:t>石</a:t>
                </a:r>
                <a:endParaRPr lang="zh-CN" altLang="en-US" sz="3200" b="1" noProof="1">
                  <a:effectLst>
                    <a:outerShdw blurRad="38100" dist="38100" dir="2700000">
                      <a:srgbClr val="FFFFFF"/>
                    </a:outerShdw>
                  </a:effectLst>
                  <a:latin typeface="Tahoma" panose="020B0604030504040204" pitchFamily="34" charset="0"/>
                  <a:ea typeface="黑体" panose="02010609060101010101" pitchFamily="2" charset="-122"/>
                </a:endParaRPr>
              </a:p>
            </p:txBody>
          </p:sp>
          <p:sp>
            <p:nvSpPr>
              <p:cNvPr id="118806" name="文本框 118805"/>
              <p:cNvSpPr txBox="1"/>
              <p:nvPr/>
            </p:nvSpPr>
            <p:spPr>
              <a:xfrm>
                <a:off x="3216" y="3120"/>
                <a:ext cx="630" cy="368"/>
              </a:xfrm>
              <a:prstGeom prst="rect">
                <a:avLst/>
              </a:prstGeom>
              <a:noFill/>
              <a:ln w="9525">
                <a:noFill/>
              </a:ln>
            </p:spPr>
            <p:txBody>
              <a:bodyPr wrap="none" anchor="t">
                <a:spAutoFit/>
              </a:bodyPr>
              <a:p>
                <a:r>
                  <a:rPr lang="en-US" altLang="zh-CN" sz="3200" b="1" noProof="1" dirty="0">
                    <a:solidFill>
                      <a:srgbClr val="0000FF"/>
                    </a:solidFill>
                    <a:effectLst>
                      <a:outerShdw blurRad="38100" dist="38100" dir="2700000">
                        <a:srgbClr val="000000"/>
                      </a:outerShdw>
                    </a:effectLst>
                    <a:latin typeface="Times New Roman" panose="02020603050405020304" charset="0"/>
                    <a:ea typeface="楷体_GB2312" pitchFamily="49" charset="-122"/>
                    <a:cs typeface="+mn-cs"/>
                  </a:rPr>
                  <a:t>④</a:t>
                </a:r>
                <a:r>
                  <a:rPr lang="zh-CN" altLang="en-US" sz="3200" b="1" noProof="1" dirty="0">
                    <a:solidFill>
                      <a:srgbClr val="0000FF"/>
                    </a:solidFill>
                    <a:effectLst>
                      <a:outerShdw blurRad="38100" dist="38100" dir="2700000">
                        <a:srgbClr val="000000"/>
                      </a:outerShdw>
                    </a:effectLst>
                    <a:latin typeface="Tahoma" panose="020B0604030504040204" pitchFamily="34" charset="0"/>
                    <a:ea typeface="楷体_GB2312" pitchFamily="49" charset="-122"/>
                    <a:cs typeface="+mn-cs"/>
                  </a:rPr>
                  <a:t>杀</a:t>
                </a:r>
                <a:endParaRPr lang="zh-CN" altLang="en-US" sz="3200" b="1" noProof="1">
                  <a:solidFill>
                    <a:srgbClr val="0000FF"/>
                  </a:solidFill>
                  <a:effectLst>
                    <a:outerShdw blurRad="38100" dist="38100" dir="2700000">
                      <a:srgbClr val="000000"/>
                    </a:outerShdw>
                  </a:effectLst>
                  <a:latin typeface="Tahoma" panose="020B0604030504040204" pitchFamily="34" charset="0"/>
                  <a:ea typeface="楷体_GB2312" pitchFamily="49" charset="-122"/>
                </a:endParaRPr>
              </a:p>
            </p:txBody>
          </p:sp>
          <p:sp>
            <p:nvSpPr>
              <p:cNvPr id="118807" name="文本框 118806"/>
              <p:cNvSpPr txBox="1"/>
              <p:nvPr/>
            </p:nvSpPr>
            <p:spPr>
              <a:xfrm>
                <a:off x="3024" y="2544"/>
                <a:ext cx="432" cy="368"/>
              </a:xfrm>
              <a:prstGeom prst="rect">
                <a:avLst/>
              </a:prstGeom>
              <a:noFill/>
              <a:ln w="9525">
                <a:noFill/>
              </a:ln>
            </p:spPr>
            <p:txBody>
              <a:bodyPr>
                <a:spAutoFit/>
              </a:bodyPr>
              <a:p>
                <a:pPr>
                  <a:spcBef>
                    <a:spcPct val="50000"/>
                  </a:spcBef>
                </a:pPr>
                <a:r>
                  <a:rPr lang="zh-CN" altLang="en-US" sz="3200" b="1" noProof="1" dirty="0">
                    <a:effectLst>
                      <a:outerShdw blurRad="38100" dist="38100" dir="2700000">
                        <a:srgbClr val="FFFFFF"/>
                      </a:outerShdw>
                    </a:effectLst>
                    <a:latin typeface="Arial" panose="020B0604020202020204" pitchFamily="34" charset="0"/>
                    <a:ea typeface="黑体" panose="02010609060101010101" pitchFamily="2" charset="-122"/>
                    <a:cs typeface="+mn-cs"/>
                  </a:rPr>
                  <a:t>洪</a:t>
                </a:r>
                <a:endParaRPr lang="zh-CN" altLang="en-US" sz="3200" b="1" noProof="1" dirty="0">
                  <a:effectLst>
                    <a:outerShdw blurRad="38100" dist="38100" dir="2700000">
                      <a:srgbClr val="FFFFFF"/>
                    </a:outerShdw>
                  </a:effectLst>
                  <a:latin typeface="Arial" panose="020B0604020202020204" pitchFamily="34" charset="0"/>
                  <a:ea typeface="黑体" panose="02010609060101010101" pitchFamily="2" charset="-122"/>
                </a:endParaRPr>
              </a:p>
            </p:txBody>
          </p:sp>
        </p:grpSp>
      </p:grpSp>
      <p:sp>
        <p:nvSpPr>
          <p:cNvPr id="118808" name="文本框 118807"/>
          <p:cNvSpPr txBox="1"/>
          <p:nvPr/>
        </p:nvSpPr>
        <p:spPr>
          <a:xfrm>
            <a:off x="1524000" y="1371600"/>
            <a:ext cx="2514600" cy="645160"/>
          </a:xfrm>
          <a:prstGeom prst="rect">
            <a:avLst/>
          </a:prstGeom>
          <a:noFill/>
          <a:ln w="9525">
            <a:noFill/>
          </a:ln>
        </p:spPr>
        <p:txBody>
          <a:bodyPr>
            <a:spAutoFit/>
          </a:bodyPr>
          <a:p>
            <a:pPr>
              <a:spcBef>
                <a:spcPct val="50000"/>
              </a:spcBef>
            </a:pPr>
            <a:r>
              <a:rPr lang="en-US" altLang="zh-CN" sz="3200" b="1" noProof="1" dirty="0">
                <a:solidFill>
                  <a:srgbClr val="FF3300"/>
                </a:solidFill>
                <a:effectLst/>
                <a:latin typeface="Times New Roman" panose="02020603050405020304" charset="0"/>
                <a:ea typeface="黑体" panose="02010609060101010101" pitchFamily="2" charset="-122"/>
                <a:cs typeface="+mn-cs"/>
              </a:rPr>
              <a:t>1</a:t>
            </a:r>
            <a:r>
              <a:rPr lang="zh-CN" altLang="en-US" sz="3200" b="1" noProof="1" dirty="0">
                <a:solidFill>
                  <a:srgbClr val="FF3300"/>
                </a:solidFill>
                <a:effectLst/>
                <a:latin typeface="Times New Roman" panose="02020603050405020304" charset="0"/>
                <a:ea typeface="黑体" panose="02010609060101010101" pitchFamily="2" charset="-122"/>
                <a:cs typeface="+mn-cs"/>
              </a:rPr>
              <a:t>）概况：</a:t>
            </a:r>
            <a:r>
              <a:rPr lang="zh-CN" altLang="en-US" sz="3600" b="1" noProof="1" dirty="0">
                <a:solidFill>
                  <a:srgbClr val="FF3300"/>
                </a:solidFill>
                <a:effectLst>
                  <a:outerShdw blurRad="38100" dist="38100" dir="2700000">
                    <a:srgbClr val="000000"/>
                  </a:outerShdw>
                </a:effectLst>
                <a:latin typeface="Times New Roman" panose="02020603050405020304" charset="0"/>
                <a:ea typeface="黑体" panose="02010609060101010101" pitchFamily="2" charset="-122"/>
                <a:cs typeface="+mn-cs"/>
              </a:rPr>
              <a:t> </a:t>
            </a:r>
            <a:endParaRPr lang="zh-CN" altLang="en-US" sz="3600" b="1" noProof="1" dirty="0">
              <a:solidFill>
                <a:srgbClr val="FF3300"/>
              </a:solidFill>
              <a:effectLst>
                <a:outerShdw blurRad="38100" dist="38100" dir="2700000">
                  <a:srgbClr val="000000"/>
                </a:outerShdw>
              </a:effectLst>
              <a:latin typeface="Times New Roman" panose="0202060305040502030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18788"/>
                                        </p:tgtEl>
                                        <p:attrNameLst>
                                          <p:attrName>style.visibility</p:attrName>
                                        </p:attrNameLst>
                                      </p:cBhvr>
                                      <p:to>
                                        <p:strVal val="visible"/>
                                      </p:to>
                                    </p:set>
                                    <p:animEffect transition="in" filter="fade">
                                      <p:cBhvr>
                                        <p:cTn id="7" dur="800" decel="100000"/>
                                        <p:tgtEl>
                                          <p:spTgt spid="118788"/>
                                        </p:tgtEl>
                                      </p:cBhvr>
                                    </p:animEffect>
                                    <p:anim calcmode="lin" valueType="num">
                                      <p:cBhvr>
                                        <p:cTn id="8" dur="800" decel="100000" fill="hold"/>
                                        <p:tgtEl>
                                          <p:spTgt spid="118788"/>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118788"/>
                                        </p:tgtEl>
                                        <p:attrNameLst>
                                          <p:attrName>ppt_x</p:attrName>
                                        </p:attrNameLst>
                                      </p:cBhvr>
                                      <p:tavLst>
                                        <p:tav tm="0">
                                          <p:val>
                                            <p:strVal val="#ppt_x+0.4"/>
                                          </p:val>
                                        </p:tav>
                                        <p:tav tm="100000">
                                          <p:val>
                                            <p:strVal val="#ppt_x-0.05"/>
                                          </p:val>
                                        </p:tav>
                                      </p:tavLst>
                                    </p:anim>
                                    <p:anim calcmode="lin" valueType="num">
                                      <p:cBhvr>
                                        <p:cTn id="10" dur="800" decel="100000" fill="hold"/>
                                        <p:tgtEl>
                                          <p:spTgt spid="11878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1878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18788"/>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118789"/>
                                        </p:tgtEl>
                                        <p:attrNameLst>
                                          <p:attrName>style.visibility</p:attrName>
                                        </p:attrNameLst>
                                      </p:cBhvr>
                                      <p:to>
                                        <p:strVal val="visible"/>
                                      </p:to>
                                    </p:set>
                                    <p:animEffect transition="in" filter="fade">
                                      <p:cBhvr>
                                        <p:cTn id="17" dur="800" decel="100000"/>
                                        <p:tgtEl>
                                          <p:spTgt spid="118789"/>
                                        </p:tgtEl>
                                      </p:cBhvr>
                                    </p:animEffect>
                                    <p:anim calcmode="lin" valueType="num">
                                      <p:cBhvr>
                                        <p:cTn id="18" dur="800" decel="100000" fill="hold"/>
                                        <p:tgtEl>
                                          <p:spTgt spid="118789"/>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118789"/>
                                        </p:tgtEl>
                                        <p:attrNameLst>
                                          <p:attrName>ppt_x</p:attrName>
                                        </p:attrNameLst>
                                      </p:cBhvr>
                                      <p:tavLst>
                                        <p:tav tm="0">
                                          <p:val>
                                            <p:strVal val="#ppt_x+0.4"/>
                                          </p:val>
                                        </p:tav>
                                        <p:tav tm="100000">
                                          <p:val>
                                            <p:strVal val="#ppt_x-0.05"/>
                                          </p:val>
                                        </p:tav>
                                      </p:tavLst>
                                    </p:anim>
                                    <p:anim calcmode="lin" valueType="num">
                                      <p:cBhvr>
                                        <p:cTn id="20" dur="800" decel="100000" fill="hold"/>
                                        <p:tgtEl>
                                          <p:spTgt spid="118789"/>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18789"/>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18789"/>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7" presetClass="entr" presetSubtype="10" fill="hold" grpId="0" nodeType="clickEffect">
                                  <p:stCondLst>
                                    <p:cond delay="0"/>
                                  </p:stCondLst>
                                  <p:childTnLst>
                                    <p:set>
                                      <p:cBhvr>
                                        <p:cTn id="26" dur="1" fill="hold">
                                          <p:stCondLst>
                                            <p:cond delay="0"/>
                                          </p:stCondLst>
                                        </p:cTn>
                                        <p:tgtEl>
                                          <p:spTgt spid="118808"/>
                                        </p:tgtEl>
                                        <p:attrNameLst>
                                          <p:attrName>style.visibility</p:attrName>
                                        </p:attrNameLst>
                                      </p:cBhvr>
                                      <p:to>
                                        <p:strVal val="visible"/>
                                      </p:to>
                                    </p:set>
                                    <p:anim calcmode="lin" valueType="num">
                                      <p:cBhvr>
                                        <p:cTn id="27" dur="500" fill="hold"/>
                                        <p:tgtEl>
                                          <p:spTgt spid="118808"/>
                                        </p:tgtEl>
                                        <p:attrNameLst>
                                          <p:attrName>ppt_w</p:attrName>
                                        </p:attrNameLst>
                                      </p:cBhvr>
                                      <p:tavLst>
                                        <p:tav tm="0">
                                          <p:val>
                                            <p:fltVal val="0.000000"/>
                                          </p:val>
                                        </p:tav>
                                        <p:tav tm="100000">
                                          <p:val>
                                            <p:strVal val="#ppt_w"/>
                                          </p:val>
                                        </p:tav>
                                      </p:tavLst>
                                    </p:anim>
                                    <p:anim calcmode="lin" valueType="num">
                                      <p:cBhvr>
                                        <p:cTn id="28" dur="500" fill="hold"/>
                                        <p:tgtEl>
                                          <p:spTgt spid="118808"/>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52" presetClass="entr" presetSubtype="0" fill="hold" nodeType="clickEffect">
                                  <p:stCondLst>
                                    <p:cond delay="0"/>
                                  </p:stCondLst>
                                  <p:childTnLst>
                                    <p:set>
                                      <p:cBhvr>
                                        <p:cTn id="32" dur="1" fill="hold">
                                          <p:stCondLst>
                                            <p:cond delay="0"/>
                                          </p:stCondLst>
                                        </p:cTn>
                                        <p:tgtEl>
                                          <p:spTgt spid="118790"/>
                                        </p:tgtEl>
                                        <p:attrNameLst>
                                          <p:attrName>style.visibility</p:attrName>
                                        </p:attrNameLst>
                                      </p:cBhvr>
                                      <p:to>
                                        <p:strVal val="visible"/>
                                      </p:to>
                                    </p:set>
                                    <p:animScale>
                                      <p:cBhvr>
                                        <p:cTn id="33" dur="1000" decel="50000" fill="hold">
                                          <p:stCondLst>
                                            <p:cond delay="0"/>
                                          </p:stCondLst>
                                        </p:cTn>
                                        <p:tgtEl>
                                          <p:spTgt spid="11879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34" dur="1000" decel="50000" fill="hold">
                                          <p:stCondLst>
                                            <p:cond delay="0"/>
                                          </p:stCondLst>
                                        </p:cTn>
                                        <p:tgtEl>
                                          <p:spTgt spid="118790"/>
                                        </p:tgtEl>
                                        <p:attrNameLst>
                                          <p:attrName>ppt_x</p:attrName>
                                          <p:attrName>ppt_y</p:attrName>
                                        </p:attrNameLst>
                                      </p:cBhvr>
                                    </p:animMotion>
                                    <p:animEffect transition="in" filter="fade">
                                      <p:cBhvr>
                                        <p:cTn id="35" dur="1000"/>
                                        <p:tgtEl>
                                          <p:spTgt spid="118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8" grpId="0"/>
      <p:bldP spid="118789" grpId="0"/>
      <p:bldP spid="11880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3" name="Rectangle 2"/>
          <p:cNvSpPr>
            <a:spLocks noGrp="1"/>
          </p:cNvSpPr>
          <p:nvPr>
            <p:ph type="body" idx="4294967295"/>
          </p:nvPr>
        </p:nvSpPr>
        <p:spPr>
          <a:xfrm>
            <a:off x="1073150" y="228600"/>
            <a:ext cx="9366250" cy="6248400"/>
          </a:xfrm>
        </p:spPr>
        <p:txBody>
          <a:bodyPr vert="horz" wrap="square" lIns="91440" tIns="45720" rIns="91440" bIns="45720" anchor="t">
            <a:normAutofit fontScale="80000"/>
          </a:bodyPr>
          <a:p>
            <a:pPr marL="0" indent="722630" algn="just">
              <a:spcBef>
                <a:spcPct val="0"/>
              </a:spcBef>
              <a:buNone/>
            </a:pPr>
            <a:r>
              <a:rPr lang="en-US" altLang="zh-CN" sz="4000" b="1" dirty="0">
                <a:solidFill>
                  <a:srgbClr val="000000"/>
                </a:solidFill>
                <a:latin typeface="黑体" panose="02010609060101010101" pitchFamily="2" charset="-122"/>
                <a:ea typeface="黑体" panose="02010609060101010101" pitchFamily="2" charset="-122"/>
              </a:rPr>
              <a:t> </a:t>
            </a:r>
            <a:r>
              <a:rPr lang="zh-CN" altLang="zh-CN" sz="4000" b="1" dirty="0">
                <a:solidFill>
                  <a:srgbClr val="000000"/>
                </a:solidFill>
                <a:latin typeface="黑体" panose="02010609060101010101" pitchFamily="2" charset="-122"/>
                <a:ea typeface="黑体" panose="02010609060101010101" pitchFamily="2" charset="-122"/>
              </a:rPr>
              <a:t>秀全僻处深宫，从不出户，人罕识其面。他自知智慧不及杨秀清，一切军务皆委之，任其裁决。秀清自恃功高，朝见立而不跪，每诈称天父下凡附体，令秀全跪其前，甚至数其罪而杖责之，造言既毕，其为君臣如初。夫古之叛逆，末路受制于臣下，篡夺者有之，缚献者有之，袭杀者有之，未闻跪而受杖仍尊为王者。</a:t>
            </a:r>
            <a:endParaRPr lang="en-US" altLang="zh-CN" sz="4000" b="1" dirty="0">
              <a:solidFill>
                <a:srgbClr val="000000"/>
              </a:solidFill>
              <a:latin typeface="黑体" panose="02010609060101010101" pitchFamily="2" charset="-122"/>
              <a:ea typeface="黑体" panose="02010609060101010101" pitchFamily="2" charset="-122"/>
            </a:endParaRPr>
          </a:p>
          <a:p>
            <a:pPr marL="0" indent="722630" algn="r">
              <a:spcBef>
                <a:spcPct val="0"/>
              </a:spcBef>
              <a:buNone/>
            </a:pPr>
            <a:r>
              <a:rPr lang="en-US" altLang="zh-CN" sz="4000" b="1">
                <a:solidFill>
                  <a:srgbClr val="000000"/>
                </a:solidFill>
                <a:latin typeface="Courier New" panose="02070309020205020404" pitchFamily="49" charset="0"/>
                <a:ea typeface="黑体" panose="02010609060101010101" pitchFamily="2" charset="-122"/>
              </a:rPr>
              <a:t>——</a:t>
            </a:r>
            <a:r>
              <a:rPr lang="zh-CN" altLang="en-US" sz="4000" b="1" dirty="0">
                <a:solidFill>
                  <a:srgbClr val="000000"/>
                </a:solidFill>
                <a:latin typeface="黑体" panose="02010609060101010101" pitchFamily="2" charset="-122"/>
                <a:ea typeface="黑体" panose="02010609060101010101" pitchFamily="2" charset="-122"/>
              </a:rPr>
              <a:t>张德坚</a:t>
            </a:r>
            <a:r>
              <a:rPr lang="en-US" altLang="zh-CN" sz="4000" b="1" dirty="0">
                <a:solidFill>
                  <a:srgbClr val="000000"/>
                </a:solidFill>
                <a:latin typeface="黑体" panose="02010609060101010101" pitchFamily="2" charset="-122"/>
                <a:ea typeface="黑体" panose="02010609060101010101" pitchFamily="2" charset="-122"/>
              </a:rPr>
              <a:t>《</a:t>
            </a:r>
            <a:r>
              <a:rPr lang="zh-CN" altLang="en-US" sz="4000" b="1" dirty="0">
                <a:solidFill>
                  <a:srgbClr val="000000"/>
                </a:solidFill>
                <a:latin typeface="黑体" panose="02010609060101010101" pitchFamily="2" charset="-122"/>
                <a:ea typeface="黑体" panose="02010609060101010101" pitchFamily="2" charset="-122"/>
              </a:rPr>
              <a:t>贼情汇纂</a:t>
            </a:r>
            <a:r>
              <a:rPr lang="en-US" altLang="zh-CN" sz="4000" b="1">
                <a:solidFill>
                  <a:srgbClr val="000000"/>
                </a:solidFill>
                <a:latin typeface="黑体" panose="02010609060101010101" pitchFamily="2" charset="-122"/>
                <a:ea typeface="黑体" panose="02010609060101010101" pitchFamily="2" charset="-122"/>
              </a:rPr>
              <a:t>》</a:t>
            </a:r>
            <a:endParaRPr lang="zh-CN" altLang="zh-CN" sz="4000" b="1" dirty="0">
              <a:solidFill>
                <a:srgbClr val="000000"/>
              </a:solidFill>
              <a:latin typeface="黑体" panose="02010609060101010101" pitchFamily="2" charset="-122"/>
              <a:ea typeface="黑体" panose="02010609060101010101" pitchFamily="2" charset="-122"/>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6018" name="标题 86017"/>
          <p:cNvSpPr>
            <a:spLocks noGrp="1"/>
          </p:cNvSpPr>
          <p:nvPr>
            <p:ph type="title"/>
          </p:nvPr>
        </p:nvSpPr>
        <p:spPr>
          <a:xfrm>
            <a:off x="638175" y="465455"/>
            <a:ext cx="11314430" cy="762000"/>
          </a:xfrm>
        </p:spPr>
        <p:txBody>
          <a:bodyPr anchor="ctr"/>
          <a:p>
            <a:pPr algn="l"/>
            <a:r>
              <a:rPr lang="zh-CN" altLang="en-US" sz="4800" b="1" dirty="0">
                <a:solidFill>
                  <a:srgbClr val="FF0000"/>
                </a:solidFill>
                <a:latin typeface="华文行楷" panose="02010800040101010101" pitchFamily="2" charset="-122"/>
                <a:ea typeface="华文行楷" panose="02010800040101010101" pitchFamily="2" charset="-122"/>
              </a:rPr>
              <a:t>    补充：</a:t>
            </a:r>
            <a:r>
              <a:rPr lang="zh-CN" altLang="en-US" sz="3200" b="1" dirty="0">
                <a:solidFill>
                  <a:srgbClr val="800080"/>
                </a:solidFill>
                <a:latin typeface="华文行楷" panose="02010800040101010101" pitchFamily="2" charset="-122"/>
                <a:ea typeface="华文行楷" panose="02010800040101010101" pitchFamily="2" charset="-122"/>
              </a:rPr>
              <a:t>天京事变发生根源是什么？它能避免吗？</a:t>
            </a:r>
            <a:endParaRPr lang="zh-CN" altLang="en-US" sz="3200" b="1" dirty="0">
              <a:solidFill>
                <a:srgbClr val="800080"/>
              </a:solidFill>
              <a:latin typeface="华文行楷" panose="02010800040101010101" pitchFamily="2" charset="-122"/>
              <a:ea typeface="华文行楷" panose="02010800040101010101" pitchFamily="2" charset="-122"/>
            </a:endParaRPr>
          </a:p>
        </p:txBody>
      </p:sp>
      <p:sp>
        <p:nvSpPr>
          <p:cNvPr id="86022" name="矩形 86021"/>
          <p:cNvSpPr/>
          <p:nvPr/>
        </p:nvSpPr>
        <p:spPr>
          <a:xfrm>
            <a:off x="1343660" y="2319655"/>
            <a:ext cx="9902825" cy="1715135"/>
          </a:xfrm>
          <a:prstGeom prst="rect">
            <a:avLst/>
          </a:prstGeom>
          <a:noFill/>
          <a:ln w="9525">
            <a:noFill/>
          </a:ln>
        </p:spPr>
        <p:txBody>
          <a:bodyPr wrap="square">
            <a:spAutoFit/>
          </a:bodyPr>
          <a:p>
            <a:pPr indent="0" eaLnBrk="0" hangingPunct="0">
              <a:lnSpc>
                <a:spcPct val="80000"/>
              </a:lnSpc>
              <a:spcBef>
                <a:spcPct val="20000"/>
              </a:spcBef>
              <a:buNone/>
            </a:pPr>
            <a:r>
              <a:rPr lang="en-US" altLang="zh-CN" sz="3600" dirty="0">
                <a:solidFill>
                  <a:schemeClr val="tx1"/>
                </a:solidFill>
                <a:latin typeface="Arial" panose="020B0604020202020204" pitchFamily="34" charset="0"/>
              </a:rPr>
              <a:t>    </a:t>
            </a:r>
            <a:r>
              <a:rPr lang="zh-CN" altLang="en-US" sz="3600" dirty="0">
                <a:solidFill>
                  <a:schemeClr val="tx1"/>
                </a:solidFill>
                <a:latin typeface="Arial" panose="020B0604020202020204" pitchFamily="34" charset="0"/>
              </a:rPr>
              <a:t>根源</a:t>
            </a:r>
            <a:r>
              <a:rPr lang="zh-CN" altLang="en-US" sz="3200" dirty="0">
                <a:solidFill>
                  <a:schemeClr val="tx1"/>
                </a:solidFill>
                <a:latin typeface="Arial" panose="020B0604020202020204" pitchFamily="34" charset="0"/>
              </a:rPr>
              <a:t>：阶级局限性：农民阶级的分散性，狭隘性和落后性（农民是小生产者，长期自给自足自然经济影响，各顾各）决定了他们不可能提出切实可行的革命理论，也不可能跳出封建主义的圈圈。</a:t>
            </a:r>
            <a:endParaRPr lang="zh-CN" altLang="en-US" sz="3200" dirty="0">
              <a:solidFill>
                <a:schemeClr val="tx1"/>
              </a:solidFill>
              <a:latin typeface="Arial" panose="020B0604020202020204" pitchFamily="34" charset="0"/>
            </a:endParaRPr>
          </a:p>
        </p:txBody>
      </p:sp>
      <p:grpSp>
        <p:nvGrpSpPr>
          <p:cNvPr id="117765" name="组合 117764"/>
          <p:cNvGrpSpPr/>
          <p:nvPr/>
        </p:nvGrpSpPr>
        <p:grpSpPr>
          <a:xfrm>
            <a:off x="1450975" y="527219"/>
            <a:ext cx="9144000" cy="5299710"/>
            <a:chOff x="-570" y="-48"/>
            <a:chExt cx="5760" cy="4320"/>
          </a:xfrm>
        </p:grpSpPr>
        <p:pic>
          <p:nvPicPr>
            <p:cNvPr id="32773" name="图片 117765" descr="天王府全景"/>
            <p:cNvPicPr>
              <a:picLocks noChangeAspect="1"/>
            </p:cNvPicPr>
            <p:nvPr/>
          </p:nvPicPr>
          <p:blipFill>
            <a:blip r:embed="rId1"/>
            <a:stretch>
              <a:fillRect/>
            </a:stretch>
          </p:blipFill>
          <p:spPr>
            <a:xfrm>
              <a:off x="-570" y="-48"/>
              <a:ext cx="5760" cy="4320"/>
            </a:xfrm>
            <a:prstGeom prst="rect">
              <a:avLst/>
            </a:prstGeom>
            <a:solidFill>
              <a:schemeClr val="bg1"/>
            </a:solidFill>
            <a:ln w="9525">
              <a:noFill/>
            </a:ln>
          </p:spPr>
        </p:pic>
        <p:sp>
          <p:nvSpPr>
            <p:cNvPr id="117767" name="文本框 117766"/>
            <p:cNvSpPr txBox="1"/>
            <p:nvPr/>
          </p:nvSpPr>
          <p:spPr>
            <a:xfrm>
              <a:off x="1725" y="96"/>
              <a:ext cx="2156" cy="576"/>
            </a:xfrm>
            <a:prstGeom prst="rect">
              <a:avLst/>
            </a:prstGeom>
            <a:noFill/>
            <a:ln w="9525">
              <a:noFill/>
            </a:ln>
          </p:spPr>
          <p:txBody>
            <a:bodyPr wrap="square" anchor="t">
              <a:spAutoFit/>
            </a:bodyPr>
            <a:p>
              <a:r>
                <a:rPr lang="zh-CN" altLang="en-US" sz="4000" b="1" noProof="1" dirty="0">
                  <a:solidFill>
                    <a:srgbClr val="FF3300"/>
                  </a:solidFill>
                  <a:effectLst>
                    <a:outerShdw blurRad="38100" dist="38100" dir="2700000">
                      <a:srgbClr val="000000"/>
                    </a:outerShdw>
                  </a:effectLst>
                  <a:latin typeface="Times New Roman" panose="02020603050405020304" charset="0"/>
                  <a:ea typeface="黑体" panose="02010609060101010101" pitchFamily="2" charset="-122"/>
                  <a:cs typeface="+mn-cs"/>
                </a:rPr>
                <a:t>天王府模型</a:t>
              </a:r>
              <a:endParaRPr lang="zh-CN" altLang="en-US" sz="4000" b="1" noProof="1" dirty="0">
                <a:solidFill>
                  <a:srgbClr val="FF3300"/>
                </a:solidFill>
                <a:effectLst>
                  <a:outerShdw blurRad="38100" dist="38100" dir="2700000">
                    <a:srgbClr val="000000"/>
                  </a:outerShdw>
                </a:effectLst>
                <a:latin typeface="Times New Roman" panose="02020603050405020304" charset="0"/>
                <a:ea typeface="黑体" panose="02010609060101010101" pitchFamily="2" charset="-122"/>
              </a:endParaRP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9811" name="文本框 119810"/>
          <p:cNvSpPr txBox="1"/>
          <p:nvPr/>
        </p:nvSpPr>
        <p:spPr>
          <a:xfrm>
            <a:off x="728980" y="486410"/>
            <a:ext cx="3531870" cy="645160"/>
          </a:xfrm>
          <a:prstGeom prst="rect">
            <a:avLst/>
          </a:prstGeom>
          <a:noFill/>
          <a:ln w="9525">
            <a:noFill/>
          </a:ln>
        </p:spPr>
        <p:txBody>
          <a:bodyPr wrap="square">
            <a:spAutoFit/>
          </a:bodyPr>
          <a:p>
            <a:pPr>
              <a:spcBef>
                <a:spcPct val="50000"/>
              </a:spcBef>
            </a:pPr>
            <a:r>
              <a:rPr lang="zh-CN" altLang="en-US" sz="3600" b="1" noProof="1" dirty="0">
                <a:solidFill>
                  <a:srgbClr val="FF3300"/>
                </a:solidFill>
                <a:effectLst/>
                <a:latin typeface="Times New Roman" panose="02020603050405020304" charset="0"/>
                <a:ea typeface="黑体" panose="02010609060101010101" pitchFamily="2" charset="-122"/>
                <a:cs typeface="+mn-cs"/>
              </a:rPr>
              <a:t>天京事变</a:t>
            </a:r>
            <a:r>
              <a:rPr lang="zh-CN" altLang="en-US" sz="3600" b="1" noProof="1" dirty="0">
                <a:solidFill>
                  <a:srgbClr val="FF3300"/>
                </a:solidFill>
                <a:effectLst/>
                <a:latin typeface="Times New Roman" panose="02020603050405020304" charset="0"/>
                <a:ea typeface="黑体" panose="02010609060101010101" pitchFamily="2" charset="-122"/>
                <a:cs typeface="+mn-cs"/>
              </a:rPr>
              <a:t>影响：</a:t>
            </a:r>
            <a:endParaRPr lang="zh-CN" altLang="en-US" sz="3600" b="1" noProof="1" dirty="0">
              <a:solidFill>
                <a:srgbClr val="FF3300"/>
              </a:solidFill>
              <a:effectLst/>
              <a:latin typeface="Times New Roman" panose="02020603050405020304" charset="0"/>
              <a:ea typeface="黑体" panose="02010609060101010101" pitchFamily="2" charset="-122"/>
            </a:endParaRPr>
          </a:p>
        </p:txBody>
      </p:sp>
      <p:sp>
        <p:nvSpPr>
          <p:cNvPr id="119812" name="文本框 119811"/>
          <p:cNvSpPr txBox="1"/>
          <p:nvPr/>
        </p:nvSpPr>
        <p:spPr>
          <a:xfrm>
            <a:off x="1752600" y="1609090"/>
            <a:ext cx="8915400" cy="1568450"/>
          </a:xfrm>
          <a:prstGeom prst="rect">
            <a:avLst/>
          </a:prstGeom>
          <a:noFill/>
          <a:ln w="9525">
            <a:noFill/>
          </a:ln>
        </p:spPr>
        <p:txBody>
          <a:bodyPr>
            <a:spAutoFit/>
          </a:bodyPr>
          <a:p>
            <a:pPr>
              <a:spcBef>
                <a:spcPct val="50000"/>
              </a:spcBef>
            </a:pPr>
            <a:r>
              <a:rPr lang="zh-CN" altLang="en-US" sz="3200" b="1" noProof="1" dirty="0">
                <a:solidFill>
                  <a:srgbClr val="660066"/>
                </a:solidFill>
                <a:effectLst>
                  <a:outerShdw blurRad="38100" dist="38100" dir="2700000">
                    <a:srgbClr val="000000"/>
                  </a:outerShdw>
                </a:effectLst>
                <a:latin typeface="黑体" panose="02010609060101010101" pitchFamily="2" charset="-122"/>
                <a:ea typeface="黑体" panose="02010609060101010101" pitchFamily="2" charset="-122"/>
                <a:cs typeface="+mn-cs"/>
              </a:rPr>
              <a:t>　</a:t>
            </a:r>
            <a:r>
              <a:rPr lang="en-US" altLang="zh-CN" sz="3200" b="1" noProof="1" dirty="0">
                <a:solidFill>
                  <a:srgbClr val="660066"/>
                </a:solidFill>
                <a:effectLst>
                  <a:outerShdw blurRad="38100" dist="38100" dir="2700000">
                    <a:srgbClr val="000000"/>
                  </a:outerShdw>
                </a:effectLst>
                <a:latin typeface="黑体" panose="02010609060101010101" pitchFamily="2" charset="-122"/>
                <a:ea typeface="黑体" panose="02010609060101010101" pitchFamily="2" charset="-122"/>
                <a:cs typeface="+mn-cs"/>
              </a:rPr>
              <a:t>1</a:t>
            </a:r>
            <a:r>
              <a:rPr lang="zh-CN" altLang="en-US" sz="3200" b="1" noProof="1" dirty="0">
                <a:solidFill>
                  <a:schemeClr val="tx1"/>
                </a:solidFill>
                <a:effectLst/>
                <a:latin typeface="黑体" panose="02010609060101010101" pitchFamily="2" charset="-122"/>
                <a:ea typeface="黑体" panose="02010609060101010101" pitchFamily="2" charset="-122"/>
                <a:cs typeface="+mn-cs"/>
              </a:rPr>
              <a:t>、直接影响：严重削弱了太平天国的战斗力和凝聚力，出现了“国中无人”、“朝中无将”的危险局面。</a:t>
            </a:r>
            <a:endParaRPr lang="zh-CN" altLang="en-US" sz="3200" b="1" noProof="1" dirty="0">
              <a:solidFill>
                <a:schemeClr val="tx1"/>
              </a:solidFill>
              <a:effectLst/>
              <a:latin typeface="黑体" panose="02010609060101010101" pitchFamily="2" charset="-122"/>
              <a:ea typeface="黑体" panose="02010609060101010101" pitchFamily="2" charset="-122"/>
              <a:cs typeface="+mn-cs"/>
            </a:endParaRPr>
          </a:p>
        </p:txBody>
      </p:sp>
      <p:sp>
        <p:nvSpPr>
          <p:cNvPr id="119813" name="文本框 119812"/>
          <p:cNvSpPr txBox="1"/>
          <p:nvPr/>
        </p:nvSpPr>
        <p:spPr>
          <a:xfrm>
            <a:off x="1897380" y="3322320"/>
            <a:ext cx="8915400" cy="1076325"/>
          </a:xfrm>
          <a:prstGeom prst="rect">
            <a:avLst/>
          </a:prstGeom>
          <a:noFill/>
          <a:ln w="9525">
            <a:noFill/>
          </a:ln>
        </p:spPr>
        <p:txBody>
          <a:bodyPr>
            <a:spAutoFit/>
          </a:bodyPr>
          <a:p>
            <a:pPr>
              <a:spcBef>
                <a:spcPct val="50000"/>
              </a:spcBef>
            </a:pPr>
            <a:r>
              <a:rPr lang="zh-CN" altLang="en-US" sz="3200" b="1" noProof="1" dirty="0">
                <a:solidFill>
                  <a:srgbClr val="660066"/>
                </a:solidFill>
                <a:effectLst>
                  <a:outerShdw blurRad="38100" dist="38100" dir="2700000">
                    <a:srgbClr val="000000"/>
                  </a:outerShdw>
                </a:effectLst>
                <a:latin typeface="Times New Roman" panose="02020603050405020304" charset="0"/>
                <a:ea typeface="黑体" panose="02010609060101010101" pitchFamily="2" charset="-122"/>
                <a:cs typeface="+mn-cs"/>
              </a:rPr>
              <a:t>　</a:t>
            </a:r>
            <a:r>
              <a:rPr lang="en-US" altLang="zh-CN" sz="3200" b="1" noProof="1" dirty="0">
                <a:solidFill>
                  <a:srgbClr val="660066"/>
                </a:solidFill>
                <a:effectLst>
                  <a:outerShdw blurRad="38100" dist="38100" dir="2700000">
                    <a:srgbClr val="000000"/>
                  </a:outerShdw>
                </a:effectLst>
                <a:latin typeface="Times New Roman" panose="02020603050405020304" charset="0"/>
                <a:ea typeface="黑体" panose="02010609060101010101" pitchFamily="2" charset="-122"/>
                <a:cs typeface="+mn-cs"/>
              </a:rPr>
              <a:t>2</a:t>
            </a:r>
            <a:r>
              <a:rPr lang="zh-CN" altLang="en-US" sz="3200" b="1" noProof="1" dirty="0">
                <a:solidFill>
                  <a:schemeClr val="tx1"/>
                </a:solidFill>
                <a:effectLst/>
                <a:latin typeface="Times New Roman" panose="02020603050405020304" charset="0"/>
                <a:ea typeface="黑体" panose="02010609060101010101" pitchFamily="2" charset="-122"/>
                <a:cs typeface="+mn-cs"/>
              </a:rPr>
              <a:t>、间接影响：从胜利发展滑向失败灭亡、从战略进攻走向战略防御的转折点。</a:t>
            </a:r>
            <a:r>
              <a:rPr lang="zh-CN" altLang="en-US" b="1" noProof="1" dirty="0">
                <a:solidFill>
                  <a:schemeClr val="tx1"/>
                </a:solidFill>
                <a:effectLst/>
                <a:latin typeface="Times New Roman" panose="02020603050405020304" charset="0"/>
                <a:ea typeface="宋体" panose="02010600030101010101" pitchFamily="2" charset="-122"/>
                <a:cs typeface="+mn-cs"/>
              </a:rPr>
              <a:t> </a:t>
            </a:r>
            <a:endParaRPr lang="zh-CN" altLang="en-US" b="1" noProof="1" dirty="0">
              <a:solidFill>
                <a:schemeClr val="tx1"/>
              </a:solidFill>
              <a:effectLst/>
              <a:latin typeface="Times New Roman" panose="02020603050405020304" charset="0"/>
              <a:ea typeface="宋体" panose="02010600030101010101" pitchFamily="2" charset="-122"/>
              <a:cs typeface="+mn-cs"/>
            </a:endParaRPr>
          </a:p>
        </p:txBody>
      </p:sp>
      <p:sp>
        <p:nvSpPr>
          <p:cNvPr id="119814" name="文本框 119813"/>
          <p:cNvSpPr txBox="1"/>
          <p:nvPr/>
        </p:nvSpPr>
        <p:spPr>
          <a:xfrm>
            <a:off x="1752600" y="4763770"/>
            <a:ext cx="8824913" cy="583565"/>
          </a:xfrm>
          <a:prstGeom prst="rect">
            <a:avLst/>
          </a:prstGeom>
          <a:noFill/>
          <a:ln w="9525">
            <a:noFill/>
          </a:ln>
        </p:spPr>
        <p:txBody>
          <a:bodyPr>
            <a:spAutoFit/>
          </a:bodyPr>
          <a:p>
            <a:pPr>
              <a:spcBef>
                <a:spcPct val="50000"/>
              </a:spcBef>
            </a:pPr>
            <a:r>
              <a:rPr lang="zh-CN" altLang="en-US" sz="32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　</a:t>
            </a:r>
            <a:r>
              <a:rPr lang="en-US" altLang="zh-CN" sz="32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3</a:t>
            </a:r>
            <a:r>
              <a:rPr lang="zh-CN" altLang="en-US" sz="3200" b="1" noProof="1" dirty="0">
                <a:solidFill>
                  <a:srgbClr val="660066"/>
                </a:solidFill>
                <a:effectLst>
                  <a:outerShdw blurRad="38100" dist="38100" dir="2700000" algn="tl">
                    <a:srgbClr val="000000">
                      <a:alpha val="43137"/>
                    </a:srgbClr>
                  </a:outerShdw>
                </a:effectLst>
                <a:latin typeface="Times New Roman" panose="02020603050405020304" charset="0"/>
                <a:ea typeface="黑体" panose="02010609060101010101" pitchFamily="2" charset="-122"/>
                <a:cs typeface="+mn-cs"/>
              </a:rPr>
              <a:t>、深远影响：</a:t>
            </a:r>
            <a:r>
              <a:rPr lang="zh-CN" altLang="en-US" sz="3200" b="1" noProof="1" dirty="0">
                <a:solidFill>
                  <a:srgbClr val="FF3300"/>
                </a:solidFill>
                <a:effectLst>
                  <a:outerShdw blurRad="38100" dist="38100" dir="2700000" algn="tl">
                    <a:srgbClr val="000000">
                      <a:alpha val="43137"/>
                    </a:srgbClr>
                  </a:outerShdw>
                </a:effectLst>
                <a:latin typeface="Times New Roman" panose="02020603050405020304" charset="0"/>
                <a:ea typeface="黑体" panose="02010609060101010101" pitchFamily="2" charset="-122"/>
                <a:cs typeface="+mn-cs"/>
              </a:rPr>
              <a:t>标志着太平天国运动由盛转衰。</a:t>
            </a:r>
            <a:r>
              <a:rPr lang="zh-CN" altLang="en-US" noProof="1" dirty="0">
                <a:solidFill>
                  <a:srgbClr val="FF3300"/>
                </a:solidFill>
                <a:effectLst>
                  <a:outerShdw blurRad="38100" dist="38100" dir="2700000" algn="tl">
                    <a:srgbClr val="000000">
                      <a:alpha val="43137"/>
                    </a:srgbClr>
                  </a:outerShdw>
                </a:effectLst>
                <a:latin typeface="Times New Roman" panose="02020603050405020304" charset="0"/>
                <a:ea typeface="宋体" panose="02010600030101010101" pitchFamily="2" charset="-122"/>
                <a:cs typeface="+mn-cs"/>
              </a:rPr>
              <a:t> </a:t>
            </a:r>
            <a:endParaRPr lang="zh-CN" altLang="en-US" noProof="1" dirty="0">
              <a:solidFill>
                <a:srgbClr val="FF3300"/>
              </a:solidFill>
              <a:effectLst>
                <a:outerShdw blurRad="38100" dist="38100" dir="2700000" algn="tl">
                  <a:srgbClr val="000000">
                    <a:alpha val="43137"/>
                  </a:srgbClr>
                </a:outerShdw>
              </a:effectLst>
              <a:latin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19812"/>
                                        </p:tgtEl>
                                        <p:attrNameLst>
                                          <p:attrName>style.visibility</p:attrName>
                                        </p:attrNameLst>
                                      </p:cBhvr>
                                      <p:to>
                                        <p:strVal val="visible"/>
                                      </p:to>
                                    </p:set>
                                    <p:animEffect transition="in" filter="fade">
                                      <p:cBhvr>
                                        <p:cTn id="7" dur="1000"/>
                                        <p:tgtEl>
                                          <p:spTgt spid="119812"/>
                                        </p:tgtEl>
                                      </p:cBhvr>
                                    </p:animEffect>
                                    <p:anim calcmode="lin" valueType="num">
                                      <p:cBhvr>
                                        <p:cTn id="8" dur="1000" fill="hold"/>
                                        <p:tgtEl>
                                          <p:spTgt spid="119812"/>
                                        </p:tgtEl>
                                        <p:attrNameLst>
                                          <p:attrName>ppt_x</p:attrName>
                                        </p:attrNameLst>
                                      </p:cBhvr>
                                      <p:tavLst>
                                        <p:tav tm="0">
                                          <p:val>
                                            <p:strVal val="#ppt_x"/>
                                          </p:val>
                                        </p:tav>
                                        <p:tav tm="100000">
                                          <p:val>
                                            <p:strVal val="#ppt_x"/>
                                          </p:val>
                                        </p:tav>
                                      </p:tavLst>
                                    </p:anim>
                                    <p:anim calcmode="lin" valueType="num">
                                      <p:cBhvr>
                                        <p:cTn id="9" dur="900" decel="100000" fill="hold"/>
                                        <p:tgtEl>
                                          <p:spTgt spid="11981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19812"/>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119813"/>
                                        </p:tgtEl>
                                        <p:attrNameLst>
                                          <p:attrName>style.visibility</p:attrName>
                                        </p:attrNameLst>
                                      </p:cBhvr>
                                      <p:to>
                                        <p:strVal val="visible"/>
                                      </p:to>
                                    </p:set>
                                    <p:animEffect transition="in" filter="fade">
                                      <p:cBhvr>
                                        <p:cTn id="15" dur="1000"/>
                                        <p:tgtEl>
                                          <p:spTgt spid="119813"/>
                                        </p:tgtEl>
                                      </p:cBhvr>
                                    </p:animEffect>
                                    <p:anim calcmode="lin" valueType="num">
                                      <p:cBhvr>
                                        <p:cTn id="16" dur="1000" fill="hold"/>
                                        <p:tgtEl>
                                          <p:spTgt spid="119813"/>
                                        </p:tgtEl>
                                        <p:attrNameLst>
                                          <p:attrName>ppt_x</p:attrName>
                                        </p:attrNameLst>
                                      </p:cBhvr>
                                      <p:tavLst>
                                        <p:tav tm="0">
                                          <p:val>
                                            <p:strVal val="#ppt_x"/>
                                          </p:val>
                                        </p:tav>
                                        <p:tav tm="100000">
                                          <p:val>
                                            <p:strVal val="#ppt_x"/>
                                          </p:val>
                                        </p:tav>
                                      </p:tavLst>
                                    </p:anim>
                                    <p:anim calcmode="lin" valueType="num">
                                      <p:cBhvr>
                                        <p:cTn id="17" dur="900" decel="100000" fill="hold"/>
                                        <p:tgtEl>
                                          <p:spTgt spid="119813"/>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119813"/>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119814"/>
                                        </p:tgtEl>
                                        <p:attrNameLst>
                                          <p:attrName>style.visibility</p:attrName>
                                        </p:attrNameLst>
                                      </p:cBhvr>
                                      <p:to>
                                        <p:strVal val="visible"/>
                                      </p:to>
                                    </p:set>
                                    <p:animEffect transition="in" filter="fade">
                                      <p:cBhvr>
                                        <p:cTn id="23" dur="1000"/>
                                        <p:tgtEl>
                                          <p:spTgt spid="119814"/>
                                        </p:tgtEl>
                                      </p:cBhvr>
                                    </p:animEffect>
                                    <p:anim calcmode="lin" valueType="num">
                                      <p:cBhvr>
                                        <p:cTn id="24" dur="1000" fill="hold"/>
                                        <p:tgtEl>
                                          <p:spTgt spid="119814"/>
                                        </p:tgtEl>
                                        <p:attrNameLst>
                                          <p:attrName>ppt_x</p:attrName>
                                        </p:attrNameLst>
                                      </p:cBhvr>
                                      <p:tavLst>
                                        <p:tav tm="0">
                                          <p:val>
                                            <p:strVal val="#ppt_x"/>
                                          </p:val>
                                        </p:tav>
                                        <p:tav tm="100000">
                                          <p:val>
                                            <p:strVal val="#ppt_x"/>
                                          </p:val>
                                        </p:tav>
                                      </p:tavLst>
                                    </p:anim>
                                    <p:anim calcmode="lin" valueType="num">
                                      <p:cBhvr>
                                        <p:cTn id="25" dur="900" decel="100000" fill="hold"/>
                                        <p:tgtEl>
                                          <p:spTgt spid="119814"/>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1981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2" grpId="0"/>
      <p:bldP spid="119813" grpId="0"/>
      <p:bldP spid="1198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21715" y="409575"/>
            <a:ext cx="8130540" cy="583565"/>
          </a:xfrm>
          <a:prstGeom prst="rect">
            <a:avLst/>
          </a:prstGeom>
          <a:noFill/>
        </p:spPr>
        <p:txBody>
          <a:bodyPr wrap="square" rtlCol="0">
            <a:spAutoFit/>
          </a:bodyPr>
          <a:p>
            <a:r>
              <a:rPr lang="en-US" altLang="zh-CN" sz="3200">
                <a:solidFill>
                  <a:srgbClr val="FF0000"/>
                </a:solidFill>
              </a:rPr>
              <a:t>3</a:t>
            </a:r>
            <a:r>
              <a:rPr lang="zh-CN" altLang="en-US" sz="3200">
                <a:solidFill>
                  <a:srgbClr val="FF0000"/>
                </a:solidFill>
              </a:rPr>
              <a:t>、《天朝田亩制度》和《资政新篇》</a:t>
            </a:r>
            <a:endParaRPr lang="zh-CN" altLang="en-US" sz="3200">
              <a:solidFill>
                <a:srgbClr val="FF0000"/>
              </a:solidFill>
            </a:endParaRPr>
          </a:p>
        </p:txBody>
      </p:sp>
      <p:grpSp>
        <p:nvGrpSpPr>
          <p:cNvPr id="92165" name="组合 92164"/>
          <p:cNvGrpSpPr/>
          <p:nvPr/>
        </p:nvGrpSpPr>
        <p:grpSpPr>
          <a:xfrm>
            <a:off x="1908810" y="2333625"/>
            <a:ext cx="2667000" cy="3556000"/>
            <a:chOff x="930" y="935"/>
            <a:chExt cx="1360" cy="2220"/>
          </a:xfrm>
        </p:grpSpPr>
        <p:pic>
          <p:nvPicPr>
            <p:cNvPr id="92166" name="图片 92165" descr="5C07012a"/>
            <p:cNvPicPr>
              <a:picLocks noChangeAspect="1"/>
            </p:cNvPicPr>
            <p:nvPr/>
          </p:nvPicPr>
          <p:blipFill>
            <a:blip r:embed="rId1"/>
            <a:srcRect t="29378" r="27988" b="8820"/>
            <a:stretch>
              <a:fillRect/>
            </a:stretch>
          </p:blipFill>
          <p:spPr>
            <a:xfrm>
              <a:off x="930" y="935"/>
              <a:ext cx="1360" cy="1951"/>
            </a:xfrm>
            <a:prstGeom prst="rect">
              <a:avLst/>
            </a:prstGeom>
            <a:noFill/>
            <a:ln w="9525">
              <a:noFill/>
            </a:ln>
          </p:spPr>
        </p:pic>
        <p:sp>
          <p:nvSpPr>
            <p:cNvPr id="92167" name="文本框 92166"/>
            <p:cNvSpPr txBox="1"/>
            <p:nvPr/>
          </p:nvSpPr>
          <p:spPr>
            <a:xfrm>
              <a:off x="1202" y="2831"/>
              <a:ext cx="953" cy="324"/>
            </a:xfrm>
            <a:prstGeom prst="rect">
              <a:avLst/>
            </a:prstGeom>
            <a:noFill/>
            <a:ln w="9525">
              <a:noFill/>
            </a:ln>
          </p:spPr>
          <p:txBody>
            <a:bodyPr>
              <a:spAutoFit/>
            </a:bodyPr>
            <a:p>
              <a:pPr>
                <a:spcBef>
                  <a:spcPct val="50000"/>
                </a:spcBef>
              </a:pPr>
              <a:r>
                <a:rPr lang="zh-CN" altLang="en-US" sz="2800" b="1" dirty="0">
                  <a:solidFill>
                    <a:srgbClr val="FF0000"/>
                  </a:solidFill>
                  <a:latin typeface="Arial" panose="020B0604020202020204" pitchFamily="34" charset="0"/>
                </a:rPr>
                <a:t>纲领文件</a:t>
              </a:r>
              <a:endParaRPr lang="zh-CN" altLang="en-US" sz="2800" b="1">
                <a:solidFill>
                  <a:srgbClr val="FF0000"/>
                </a:solidFill>
                <a:latin typeface="Arial" panose="020B0604020202020204" pitchFamily="34" charset="0"/>
              </a:endParaRPr>
            </a:p>
          </p:txBody>
        </p:sp>
      </p:grpSp>
      <p:grpSp>
        <p:nvGrpSpPr>
          <p:cNvPr id="92168" name="组合 92167"/>
          <p:cNvGrpSpPr/>
          <p:nvPr/>
        </p:nvGrpSpPr>
        <p:grpSpPr>
          <a:xfrm>
            <a:off x="6505575" y="2334260"/>
            <a:ext cx="2362200" cy="3490913"/>
            <a:chOff x="3424" y="935"/>
            <a:chExt cx="1326" cy="2199"/>
          </a:xfrm>
        </p:grpSpPr>
        <p:graphicFrame>
          <p:nvGraphicFramePr>
            <p:cNvPr id="92169" name="内容占位符 92168"/>
            <p:cNvGraphicFramePr/>
            <p:nvPr>
              <p:ph idx="1"/>
            </p:nvPr>
          </p:nvGraphicFramePr>
          <p:xfrm>
            <a:off x="3424" y="935"/>
            <a:ext cx="1326" cy="1968"/>
          </p:xfrm>
          <a:graphic>
            <a:graphicData uri="http://schemas.openxmlformats.org/presentationml/2006/ole">
              <mc:AlternateContent xmlns:mc="http://schemas.openxmlformats.org/markup-compatibility/2006">
                <mc:Choice xmlns:v="urn:schemas-microsoft-com:vml" Requires="v">
                  <p:oleObj spid="_x0000_s3076" name="" r:id="rId2" imgW="2104390" imgH="3122295" progId="Paint.Picture">
                    <p:embed/>
                  </p:oleObj>
                </mc:Choice>
                <mc:Fallback>
                  <p:oleObj name="" r:id="rId2" imgW="2104390" imgH="3122295" progId="Paint.Picture">
                    <p:embed/>
                    <p:pic>
                      <p:nvPicPr>
                        <p:cNvPr id="0" name="图片 3075"/>
                        <p:cNvPicPr/>
                        <p:nvPr/>
                      </p:nvPicPr>
                      <p:blipFill>
                        <a:blip r:embed="rId3"/>
                        <a:stretch>
                          <a:fillRect/>
                        </a:stretch>
                      </p:blipFill>
                      <p:spPr>
                        <a:xfrm>
                          <a:off x="3424" y="935"/>
                          <a:ext cx="1326" cy="1968"/>
                        </a:xfrm>
                        <a:prstGeom prst="rect">
                          <a:avLst/>
                        </a:prstGeom>
                        <a:noFill/>
                        <a:ln w="38100">
                          <a:miter/>
                        </a:ln>
                      </p:spPr>
                    </p:pic>
                  </p:oleObj>
                </mc:Fallback>
              </mc:AlternateContent>
            </a:graphicData>
          </a:graphic>
        </p:graphicFrame>
        <p:sp>
          <p:nvSpPr>
            <p:cNvPr id="92170" name="矩形 92169"/>
            <p:cNvSpPr/>
            <p:nvPr/>
          </p:nvSpPr>
          <p:spPr>
            <a:xfrm>
              <a:off x="3651" y="2807"/>
              <a:ext cx="906" cy="327"/>
            </a:xfrm>
            <a:prstGeom prst="rect">
              <a:avLst/>
            </a:prstGeom>
            <a:noFill/>
            <a:ln w="9525">
              <a:noFill/>
            </a:ln>
          </p:spPr>
          <p:txBody>
            <a:bodyPr wrap="none" anchor="t">
              <a:spAutoFit/>
            </a:bodyPr>
            <a:p>
              <a:r>
                <a:rPr lang="zh-CN" altLang="en-US" sz="2800" b="1" dirty="0">
                  <a:solidFill>
                    <a:srgbClr val="FF0000"/>
                  </a:solidFill>
                  <a:latin typeface="Arial" panose="020B0604020202020204" pitchFamily="34" charset="0"/>
                </a:rPr>
                <a:t>治国方案</a:t>
              </a:r>
              <a:endParaRPr lang="zh-CN" altLang="en-US" sz="2800" b="1" dirty="0">
                <a:solidFill>
                  <a:srgbClr val="FF0000"/>
                </a:solidFill>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92165"/>
                                        </p:tgtEl>
                                        <p:attrNameLst>
                                          <p:attrName>style.visibility</p:attrName>
                                        </p:attrNameLst>
                                      </p:cBhvr>
                                      <p:to>
                                        <p:strVal val="visible"/>
                                      </p:to>
                                    </p:set>
                                    <p:animEffect transition="in" filter="diamond(in)">
                                      <p:cBhvr>
                                        <p:cTn id="7" dur="2000"/>
                                        <p:tgtEl>
                                          <p:spTgt spid="92165"/>
                                        </p:tgtEl>
                                      </p:cBhvr>
                                    </p:animEffect>
                                  </p:childTnLst>
                                </p:cTn>
                              </p:par>
                              <p:par>
                                <p:cTn id="8" presetID="8" presetClass="entr" presetSubtype="16" fill="hold" nodeType="withEffect">
                                  <p:stCondLst>
                                    <p:cond delay="0"/>
                                  </p:stCondLst>
                                  <p:childTnLst>
                                    <p:set>
                                      <p:cBhvr>
                                        <p:cTn id="9" dur="1" fill="hold">
                                          <p:stCondLst>
                                            <p:cond delay="0"/>
                                          </p:stCondLst>
                                        </p:cTn>
                                        <p:tgtEl>
                                          <p:spTgt spid="92168"/>
                                        </p:tgtEl>
                                        <p:attrNameLst>
                                          <p:attrName>style.visibility</p:attrName>
                                        </p:attrNameLst>
                                      </p:cBhvr>
                                      <p:to>
                                        <p:strVal val="visible"/>
                                      </p:to>
                                    </p:set>
                                    <p:animEffect transition="in" filter="diamond(in)">
                                      <p:cBhvr>
                                        <p:cTn id="10" dur="2000"/>
                                        <p:tgtEl>
                                          <p:spTgt spid="92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810260" y="820420"/>
            <a:ext cx="10697845" cy="5507990"/>
          </a:xfrm>
          <a:prstGeom prst="rect">
            <a:avLst/>
          </a:prstGeom>
          <a:noFill/>
          <a:ln w="9525">
            <a:noFill/>
          </a:ln>
        </p:spPr>
        <p:txBody>
          <a:bodyPr wrap="square">
            <a:spAutoFit/>
          </a:bodyPr>
          <a:p>
            <a:pPr indent="0"/>
            <a:r>
              <a:rPr lang="zh-CN" sz="3200" b="1">
                <a:ea typeface="宋体" panose="02010600030101010101" pitchFamily="2" charset="-122"/>
              </a:rPr>
              <a:t>①提出时间：</a:t>
            </a:r>
            <a:r>
              <a:rPr lang="en-US" altLang="zh-CN" sz="3200" b="1">
                <a:ea typeface="宋体" panose="02010600030101010101" pitchFamily="2" charset="-122"/>
              </a:rPr>
              <a:t>1853</a:t>
            </a:r>
            <a:r>
              <a:rPr lang="zh-CN" sz="3200" b="1">
                <a:ea typeface="宋体" panose="02010600030101010101" pitchFamily="2" charset="-122"/>
              </a:rPr>
              <a:t>年冬②核心：废除封建地主阶级土地所有制，解决土地问题。       </a:t>
            </a:r>
            <a:r>
              <a:rPr lang="en-US" sz="3200" b="1">
                <a:latin typeface="宋体" panose="02010600030101010101" pitchFamily="2" charset="-122"/>
              </a:rPr>
              <a:t>③</a:t>
            </a:r>
            <a:r>
              <a:rPr lang="zh-CN" sz="3200" b="1">
                <a:ea typeface="宋体" panose="02010600030101010101" pitchFamily="2" charset="-122"/>
              </a:rPr>
              <a:t>内容：A、关于土地分配：原则：“凡天下田，天下人同耕”、“无处不均匀”。</a:t>
            </a:r>
            <a:r>
              <a:rPr lang="en-US" sz="3200" b="1">
                <a:latin typeface="宋体" panose="02010600030101010101" pitchFamily="2" charset="-122"/>
              </a:rPr>
              <a:t> </a:t>
            </a:r>
            <a:r>
              <a:rPr lang="zh-CN" sz="3200" b="1">
                <a:ea typeface="宋体" panose="02010600030101010101" pitchFamily="2" charset="-122"/>
              </a:rPr>
              <a:t>方法：按人口和年龄分配土地。B、关于产品分配：原则：“天下人人不受私，物物归原主”方法：每户留足口粮，其余产品归国库。④目标：建立一个“有田同耕</a:t>
            </a:r>
            <a:r>
              <a:rPr lang="zh-CN" sz="3200" b="1">
                <a:ea typeface="宋体" panose="02010600030101010101" pitchFamily="2" charset="-122"/>
              </a:rPr>
              <a:t>，有饭同食，有衣同穿，有钱同使，无处不均匀，无人不饱暖”的理想社会。</a:t>
            </a:r>
            <a:endParaRPr lang="zh-CN" altLang="en-US" sz="3200" b="1">
              <a:ea typeface="宋体" panose="02010600030101010101" pitchFamily="2" charset="-122"/>
            </a:endParaRPr>
          </a:p>
        </p:txBody>
      </p:sp>
      <p:sp>
        <p:nvSpPr>
          <p:cNvPr id="3" name="文本框 2"/>
          <p:cNvSpPr txBox="1"/>
          <p:nvPr/>
        </p:nvSpPr>
        <p:spPr>
          <a:xfrm>
            <a:off x="700405" y="117475"/>
            <a:ext cx="5346065" cy="583565"/>
          </a:xfrm>
          <a:prstGeom prst="rect">
            <a:avLst/>
          </a:prstGeom>
          <a:noFill/>
        </p:spPr>
        <p:txBody>
          <a:bodyPr wrap="square" rtlCol="0">
            <a:spAutoFit/>
          </a:bodyPr>
          <a:p>
            <a:r>
              <a:rPr lang="en-US" altLang="zh-CN"/>
              <a:t> </a:t>
            </a:r>
            <a:r>
              <a:rPr lang="zh-CN" altLang="en-US" sz="3200">
                <a:solidFill>
                  <a:srgbClr val="FF0000"/>
                </a:solidFill>
              </a:rPr>
              <a:t>《天朝田不制度》内容</a:t>
            </a:r>
            <a:endParaRPr lang="zh-CN" altLang="en-US" sz="3200">
              <a:solidFill>
                <a:srgbClr val="FF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4" name="文本框 139266"/>
          <p:cNvSpPr txBox="1"/>
          <p:nvPr/>
        </p:nvSpPr>
        <p:spPr>
          <a:xfrm>
            <a:off x="831215" y="227330"/>
            <a:ext cx="1378585" cy="706755"/>
          </a:xfrm>
          <a:prstGeom prst="rect">
            <a:avLst/>
          </a:prstGeom>
          <a:noFill/>
          <a:ln w="9525">
            <a:noFill/>
          </a:ln>
        </p:spPr>
        <p:txBody>
          <a:bodyPr wrap="square" anchor="t">
            <a:spAutoFit/>
          </a:bodyPr>
          <a:p>
            <a:pPr>
              <a:spcBef>
                <a:spcPct val="50000"/>
              </a:spcBef>
            </a:pPr>
            <a:r>
              <a:rPr lang="zh-CN" altLang="en-US" sz="4000" b="1" dirty="0">
                <a:solidFill>
                  <a:srgbClr val="FF3300"/>
                </a:solidFill>
                <a:latin typeface="黑体" panose="02010609060101010101" pitchFamily="2" charset="-122"/>
                <a:ea typeface="黑体" panose="02010609060101010101" pitchFamily="2" charset="-122"/>
              </a:rPr>
              <a:t>评价：</a:t>
            </a:r>
            <a:endParaRPr lang="en-US" altLang="zh-CN" sz="4000" b="1">
              <a:solidFill>
                <a:srgbClr val="FF3300"/>
              </a:solidFill>
              <a:latin typeface="黑体" panose="02010609060101010101" pitchFamily="2" charset="-122"/>
              <a:ea typeface="黑体" panose="02010609060101010101" pitchFamily="2" charset="-122"/>
            </a:endParaRPr>
          </a:p>
        </p:txBody>
      </p:sp>
      <p:sp>
        <p:nvSpPr>
          <p:cNvPr id="139268" name="文本框 139267"/>
          <p:cNvSpPr txBox="1"/>
          <p:nvPr/>
        </p:nvSpPr>
        <p:spPr>
          <a:xfrm>
            <a:off x="1635125" y="1828800"/>
            <a:ext cx="10368915" cy="1198880"/>
          </a:xfrm>
          <a:prstGeom prst="rect">
            <a:avLst/>
          </a:prstGeom>
          <a:noFill/>
          <a:ln w="9525">
            <a:noFill/>
          </a:ln>
        </p:spPr>
        <p:txBody>
          <a:bodyPr wrap="square">
            <a:spAutoFit/>
          </a:bodyPr>
          <a:p>
            <a:pPr>
              <a:spcBef>
                <a:spcPct val="50000"/>
              </a:spcBef>
            </a:pPr>
            <a:r>
              <a:rPr lang="zh-CN" altLang="en-US" sz="3200" b="1" noProof="1" dirty="0">
                <a:effectLst>
                  <a:outerShdw blurRad="38100" dist="38100" dir="2700000">
                    <a:srgbClr val="FFFFFF"/>
                  </a:outerShdw>
                </a:effectLst>
                <a:latin typeface="Arial" panose="020B0604020202020204" pitchFamily="34" charset="0"/>
                <a:ea typeface="楷体_GB2312" pitchFamily="49" charset="-122"/>
                <a:cs typeface="+mn-cs"/>
              </a:rPr>
              <a:t>　</a:t>
            </a:r>
            <a:r>
              <a:rPr sz="3600" b="1" noProof="1">
                <a:effectLst/>
                <a:ea typeface="黑体" panose="02010609060101010101" pitchFamily="2" charset="-122"/>
                <a:cs typeface="+mn-cs"/>
              </a:rPr>
              <a:t>突出反映了农民阶级要求</a:t>
            </a:r>
            <a:r>
              <a:rPr lang="zh-CN" sz="3600" b="1" noProof="1">
                <a:effectLst/>
                <a:ea typeface="黑体" panose="02010609060101010101" pitchFamily="2" charset="-122"/>
                <a:cs typeface="+mn-cs"/>
              </a:rPr>
              <a:t>废除封建土地所有制</a:t>
            </a:r>
            <a:r>
              <a:rPr sz="3600" b="1" noProof="1">
                <a:effectLst/>
                <a:ea typeface="黑体" panose="02010609060101010101" pitchFamily="2" charset="-122"/>
                <a:cs typeface="+mn-cs"/>
              </a:rPr>
              <a:t>的愿望，是农民反封建斗争的思想结晶。</a:t>
            </a:r>
            <a:endParaRPr sz="3600" b="1" noProof="1">
              <a:effectLst/>
              <a:ea typeface="黑体" panose="02010609060101010101" pitchFamily="2" charset="-122"/>
              <a:cs typeface="+mn-cs"/>
            </a:endParaRPr>
          </a:p>
        </p:txBody>
      </p:sp>
      <p:sp>
        <p:nvSpPr>
          <p:cNvPr id="139269" name="文本框 139268"/>
          <p:cNvSpPr txBox="1"/>
          <p:nvPr/>
        </p:nvSpPr>
        <p:spPr>
          <a:xfrm>
            <a:off x="1828800" y="5715635"/>
            <a:ext cx="10022205" cy="645160"/>
          </a:xfrm>
          <a:prstGeom prst="rect">
            <a:avLst/>
          </a:prstGeom>
          <a:noFill/>
          <a:ln w="9525">
            <a:noFill/>
          </a:ln>
        </p:spPr>
        <p:txBody>
          <a:bodyPr wrap="square">
            <a:spAutoFit/>
          </a:bodyPr>
          <a:p>
            <a:pPr>
              <a:spcBef>
                <a:spcPct val="50000"/>
              </a:spcBef>
            </a:pPr>
            <a:r>
              <a:rPr lang="zh-CN" altLang="en-US" sz="3200" b="1" noProof="1" dirty="0">
                <a:effectLst>
                  <a:outerShdw blurRad="38100" dist="38100" dir="2700000">
                    <a:srgbClr val="FFFFFF"/>
                  </a:outerShdw>
                </a:effectLst>
                <a:latin typeface="Times New Roman" panose="02020603050405020304" charset="0"/>
                <a:ea typeface="楷体_GB2312" pitchFamily="49" charset="-122"/>
                <a:cs typeface="+mn-cs"/>
              </a:rPr>
              <a:t>　</a:t>
            </a:r>
            <a:r>
              <a:rPr lang="en-US" altLang="zh-CN" sz="3600" b="1" noProof="1">
                <a:effectLst>
                  <a:outerShdw blurRad="38100" dist="38100" dir="2700000">
                    <a:srgbClr val="FFFFFF"/>
                  </a:outerShdw>
                </a:effectLst>
                <a:latin typeface="黑体" panose="02010609060101010101" pitchFamily="2" charset="-122"/>
                <a:ea typeface="黑体" panose="02010609060101010101" pitchFamily="2" charset="-122"/>
                <a:cs typeface="+mn-cs"/>
              </a:rPr>
              <a:t>——</a:t>
            </a:r>
            <a:r>
              <a:rPr lang="zh-CN" altLang="en-US" sz="3600" b="1" noProof="1" dirty="0">
                <a:effectLst>
                  <a:outerShdw blurRad="38100" dist="38100" dir="2700000">
                    <a:srgbClr val="FFFFFF"/>
                  </a:outerShdw>
                </a:effectLst>
                <a:latin typeface="Times New Roman" panose="02020603050405020304" charset="0"/>
                <a:ea typeface="黑体" panose="02010609060101010101" pitchFamily="2" charset="-122"/>
                <a:cs typeface="+mn-cs"/>
              </a:rPr>
              <a:t>平均分配土地和产品，违背社会发展规律。</a:t>
            </a:r>
            <a:endParaRPr lang="zh-CN" altLang="en-US" sz="3600" b="1" noProof="1" dirty="0">
              <a:effectLst>
                <a:outerShdw blurRad="38100" dist="38100" dir="2700000">
                  <a:srgbClr val="FFFFFF"/>
                </a:outerShdw>
              </a:effectLst>
              <a:latin typeface="Times New Roman" panose="02020603050405020304" charset="0"/>
              <a:ea typeface="黑体" panose="02010609060101010101" pitchFamily="2" charset="-122"/>
            </a:endParaRPr>
          </a:p>
        </p:txBody>
      </p:sp>
      <p:sp>
        <p:nvSpPr>
          <p:cNvPr id="139270" name="文本框 139269"/>
          <p:cNvSpPr txBox="1"/>
          <p:nvPr/>
        </p:nvSpPr>
        <p:spPr>
          <a:xfrm>
            <a:off x="831215" y="1088390"/>
            <a:ext cx="4719320" cy="645160"/>
          </a:xfrm>
          <a:prstGeom prst="rect">
            <a:avLst/>
          </a:prstGeom>
          <a:noFill/>
          <a:ln w="9525">
            <a:noFill/>
          </a:ln>
        </p:spPr>
        <p:txBody>
          <a:bodyPr wrap="square">
            <a:spAutoFit/>
          </a:bodyPr>
          <a:p>
            <a:pPr>
              <a:spcBef>
                <a:spcPct val="50000"/>
              </a:spcBef>
            </a:pPr>
            <a:r>
              <a:rPr lang="zh-CN" altLang="en-US" sz="3600" b="1" noProof="1" dirty="0">
                <a:solidFill>
                  <a:srgbClr val="0000FF"/>
                </a:solidFill>
                <a:effectLst/>
                <a:latin typeface="Times New Roman" panose="02020603050405020304" charset="0"/>
                <a:ea typeface="楷体_GB2312" pitchFamily="49" charset="-122"/>
                <a:cs typeface="+mn-cs"/>
              </a:rPr>
              <a:t>进步性（革命性）：</a:t>
            </a:r>
            <a:endParaRPr lang="zh-CN" altLang="en-US" sz="3600" b="1" noProof="1" dirty="0">
              <a:solidFill>
                <a:srgbClr val="0000FF"/>
              </a:solidFill>
              <a:effectLst/>
              <a:latin typeface="Times New Roman" panose="02020603050405020304" charset="0"/>
              <a:ea typeface="楷体_GB2312" pitchFamily="49" charset="-122"/>
              <a:cs typeface="+mn-cs"/>
            </a:endParaRPr>
          </a:p>
        </p:txBody>
      </p:sp>
      <p:sp>
        <p:nvSpPr>
          <p:cNvPr id="139271" name="文本框 139270"/>
          <p:cNvSpPr txBox="1"/>
          <p:nvPr/>
        </p:nvSpPr>
        <p:spPr>
          <a:xfrm>
            <a:off x="913765" y="4874260"/>
            <a:ext cx="2209800" cy="645160"/>
          </a:xfrm>
          <a:prstGeom prst="rect">
            <a:avLst/>
          </a:prstGeom>
          <a:noFill/>
          <a:ln w="9525">
            <a:noFill/>
          </a:ln>
        </p:spPr>
        <p:txBody>
          <a:bodyPr>
            <a:spAutoFit/>
          </a:bodyPr>
          <a:p>
            <a:pPr>
              <a:spcBef>
                <a:spcPct val="50000"/>
              </a:spcBef>
            </a:pPr>
            <a:r>
              <a:rPr lang="zh-CN" altLang="en-US" sz="3600" b="1" noProof="1" dirty="0">
                <a:solidFill>
                  <a:srgbClr val="0000FF"/>
                </a:solidFill>
                <a:effectLst/>
                <a:latin typeface="Times New Roman" panose="02020603050405020304" charset="0"/>
                <a:ea typeface="楷体_GB2312" pitchFamily="49" charset="-122"/>
                <a:cs typeface="+mn-cs"/>
              </a:rPr>
              <a:t>空想性：</a:t>
            </a:r>
            <a:endParaRPr lang="zh-CN" altLang="en-US" sz="3600" b="1" noProof="1" dirty="0">
              <a:solidFill>
                <a:srgbClr val="0000FF"/>
              </a:solidFill>
              <a:effectLst/>
              <a:latin typeface="Times New Roman" panose="02020603050405020304" charset="0"/>
              <a:ea typeface="楷体_GB2312" pitchFamily="49" charset="-122"/>
              <a:cs typeface="+mn-cs"/>
            </a:endParaRPr>
          </a:p>
        </p:txBody>
      </p:sp>
      <p:sp>
        <p:nvSpPr>
          <p:cNvPr id="139272" name="文本框 139271"/>
          <p:cNvSpPr txBox="1"/>
          <p:nvPr/>
        </p:nvSpPr>
        <p:spPr>
          <a:xfrm>
            <a:off x="913765" y="3165475"/>
            <a:ext cx="2142490" cy="645160"/>
          </a:xfrm>
          <a:prstGeom prst="rect">
            <a:avLst/>
          </a:prstGeom>
          <a:noFill/>
          <a:ln w="9525">
            <a:noFill/>
          </a:ln>
        </p:spPr>
        <p:txBody>
          <a:bodyPr wrap="square">
            <a:spAutoFit/>
          </a:bodyPr>
          <a:p>
            <a:pPr>
              <a:spcBef>
                <a:spcPct val="50000"/>
              </a:spcBef>
            </a:pPr>
            <a:r>
              <a:rPr lang="zh-CN" altLang="en-US" sz="3600" b="1" noProof="1" dirty="0">
                <a:solidFill>
                  <a:srgbClr val="0000FF"/>
                </a:solidFill>
                <a:effectLst/>
                <a:latin typeface="Times New Roman" panose="02020603050405020304" charset="0"/>
                <a:ea typeface="楷体_GB2312" pitchFamily="49" charset="-122"/>
                <a:cs typeface="+mn-cs"/>
              </a:rPr>
              <a:t>落后性：</a:t>
            </a:r>
            <a:endParaRPr lang="zh-CN" altLang="en-US" sz="3600" b="1" noProof="1" dirty="0">
              <a:solidFill>
                <a:srgbClr val="0000FF"/>
              </a:solidFill>
              <a:effectLst/>
              <a:latin typeface="Times New Roman" panose="02020603050405020304" charset="0"/>
              <a:ea typeface="楷体_GB2312" pitchFamily="49" charset="-122"/>
            </a:endParaRPr>
          </a:p>
        </p:txBody>
      </p:sp>
      <p:sp>
        <p:nvSpPr>
          <p:cNvPr id="139273" name="文本框 139272"/>
          <p:cNvSpPr txBox="1"/>
          <p:nvPr/>
        </p:nvSpPr>
        <p:spPr>
          <a:xfrm>
            <a:off x="1828800" y="3675380"/>
            <a:ext cx="9625330" cy="1198880"/>
          </a:xfrm>
          <a:prstGeom prst="rect">
            <a:avLst/>
          </a:prstGeom>
          <a:noFill/>
          <a:ln w="9525">
            <a:noFill/>
          </a:ln>
        </p:spPr>
        <p:txBody>
          <a:bodyPr wrap="square">
            <a:spAutoFit/>
          </a:bodyPr>
          <a:p>
            <a:pPr>
              <a:spcBef>
                <a:spcPct val="50000"/>
              </a:spcBef>
            </a:pPr>
            <a:r>
              <a:rPr lang="zh-CN" altLang="en-US" sz="3200" b="1" noProof="1" dirty="0">
                <a:effectLst>
                  <a:outerShdw blurRad="38100" dist="38100" dir="2700000">
                    <a:srgbClr val="FFFFFF"/>
                  </a:outerShdw>
                </a:effectLst>
                <a:latin typeface="Times New Roman" panose="02020603050405020304" charset="0"/>
                <a:ea typeface="楷体_GB2312" pitchFamily="49" charset="-122"/>
                <a:cs typeface="+mn-cs"/>
              </a:rPr>
              <a:t>　</a:t>
            </a:r>
            <a:r>
              <a:rPr lang="en-US" altLang="zh-CN" sz="3600" b="1" noProof="1">
                <a:effectLst/>
                <a:latin typeface="黑体" panose="02010609060101010101" pitchFamily="2" charset="-122"/>
                <a:ea typeface="黑体" panose="02010609060101010101" pitchFamily="2" charset="-122"/>
                <a:cs typeface="+mn-cs"/>
              </a:rPr>
              <a:t>——</a:t>
            </a:r>
            <a:r>
              <a:rPr lang="zh-CN" altLang="en-US" sz="3600" b="1" noProof="1" dirty="0">
                <a:effectLst/>
                <a:latin typeface="Times New Roman" panose="02020603050405020304" charset="0"/>
                <a:ea typeface="黑体" panose="02010609060101010101" pitchFamily="2" charset="-122"/>
                <a:cs typeface="+mn-cs"/>
              </a:rPr>
              <a:t>把小农经济作为追求目标，未超越封建主义范畴。</a:t>
            </a:r>
            <a:endParaRPr lang="zh-CN" altLang="en-US" sz="3600" b="1" noProof="1" dirty="0">
              <a:effectLst/>
              <a:latin typeface="Times New Roman" panose="02020603050405020304" charset="0"/>
              <a:ea typeface="黑体" panose="02010609060101010101" pitchFamily="2" charset="-122"/>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39268"/>
                                        </p:tgtEl>
                                        <p:attrNameLst>
                                          <p:attrName>style.visibility</p:attrName>
                                        </p:attrNameLst>
                                      </p:cBhvr>
                                      <p:to>
                                        <p:strVal val="visible"/>
                                      </p:to>
                                    </p:set>
                                    <p:animEffect transition="in" filter="box(in)">
                                      <p:cBhvr>
                                        <p:cTn id="7" dur="500"/>
                                        <p:tgtEl>
                                          <p:spTgt spid="13926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39273"/>
                                        </p:tgtEl>
                                        <p:attrNameLst>
                                          <p:attrName>style.visibility</p:attrName>
                                        </p:attrNameLst>
                                      </p:cBhvr>
                                      <p:to>
                                        <p:strVal val="visible"/>
                                      </p:to>
                                    </p:set>
                                    <p:animEffect transition="in" filter="box(in)">
                                      <p:cBhvr>
                                        <p:cTn id="12" dur="500"/>
                                        <p:tgtEl>
                                          <p:spTgt spid="139273"/>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39269"/>
                                        </p:tgtEl>
                                        <p:attrNameLst>
                                          <p:attrName>style.visibility</p:attrName>
                                        </p:attrNameLst>
                                      </p:cBhvr>
                                      <p:to>
                                        <p:strVal val="visible"/>
                                      </p:to>
                                    </p:set>
                                    <p:animEffect transition="in" filter="box(in)">
                                      <p:cBhvr>
                                        <p:cTn id="17" dur="500"/>
                                        <p:tgtEl>
                                          <p:spTgt spid="139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8" grpId="0"/>
      <p:bldP spid="139269" grpId="0"/>
      <p:bldP spid="13927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800100" y="1159510"/>
            <a:ext cx="10551795" cy="5507990"/>
          </a:xfrm>
          <a:prstGeom prst="rect">
            <a:avLst/>
          </a:prstGeom>
          <a:noFill/>
          <a:ln w="9525">
            <a:noFill/>
          </a:ln>
        </p:spPr>
        <p:txBody>
          <a:bodyPr wrap="square">
            <a:spAutoFit/>
          </a:bodyPr>
          <a:p>
            <a:pPr indent="0"/>
            <a:r>
              <a:rPr lang="zh-CN" sz="3200" b="1">
                <a:ea typeface="宋体" panose="02010600030101010101" pitchFamily="2" charset="-122"/>
              </a:rPr>
              <a:t>①提出：1859年，为了振兴太平天国，洪仁玕提出《资政新篇》。②核心：向西方学习，进行经济、政治和文化改革，发展资本主义。</a:t>
            </a:r>
            <a:r>
              <a:rPr lang="en-US" sz="3200" b="1">
                <a:latin typeface="宋体" panose="02010600030101010101" pitchFamily="2" charset="-122"/>
              </a:rPr>
              <a:t>③</a:t>
            </a:r>
            <a:r>
              <a:rPr lang="zh-CN" sz="3200" b="1">
                <a:ea typeface="宋体" panose="02010600030101010101" pitchFamily="2" charset="-122"/>
              </a:rPr>
              <a:t>内容：A、政治：主张中央集权，反对结党营私，提倡广开言路。B、经济：主张仿效西方资本主义的某些制度，发展工矿、交通、邮政、金融、水利等事业；准许私人开办工业，奖励科技发明。</a:t>
            </a:r>
            <a:r>
              <a:rPr lang="en-US" sz="3200" b="1">
                <a:latin typeface="宋体" panose="02010600030101010101" pitchFamily="2" charset="-122"/>
              </a:rPr>
              <a:t>C</a:t>
            </a:r>
            <a:r>
              <a:rPr lang="zh-CN" sz="3200" b="1">
                <a:ea typeface="宋体" panose="02010600030101010101" pitchFamily="2" charset="-122"/>
              </a:rPr>
              <a:t>、对外：中外自由通商，平等往来。D、文教：兴办学馆，建立医院，设立社会福利</a:t>
            </a:r>
            <a:r>
              <a:rPr lang="zh-CN" sz="3200" b="1">
                <a:ea typeface="宋体" panose="02010600030101010101" pitchFamily="2" charset="-122"/>
              </a:rPr>
              <a:t>机构。</a:t>
            </a:r>
            <a:endParaRPr lang="zh-CN" altLang="en-US" sz="3200" b="1">
              <a:ea typeface="宋体" panose="02010600030101010101" pitchFamily="2" charset="-122"/>
            </a:endParaRPr>
          </a:p>
        </p:txBody>
      </p:sp>
      <p:sp>
        <p:nvSpPr>
          <p:cNvPr id="2" name="文本框 1"/>
          <p:cNvSpPr txBox="1"/>
          <p:nvPr/>
        </p:nvSpPr>
        <p:spPr>
          <a:xfrm>
            <a:off x="641350" y="332105"/>
            <a:ext cx="4236085" cy="583565"/>
          </a:xfrm>
          <a:prstGeom prst="rect">
            <a:avLst/>
          </a:prstGeom>
          <a:noFill/>
        </p:spPr>
        <p:txBody>
          <a:bodyPr wrap="square" rtlCol="0">
            <a:spAutoFit/>
          </a:bodyPr>
          <a:p>
            <a:r>
              <a:rPr lang="zh-CN" altLang="en-US" sz="3200">
                <a:solidFill>
                  <a:srgbClr val="FF0000"/>
                </a:solidFill>
              </a:rPr>
              <a:t>《资政新篇》内容</a:t>
            </a:r>
            <a:endParaRPr lang="zh-CN" altLang="en-US" sz="3200">
              <a:solidFill>
                <a:srgbClr val="FF00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文本框 141314"/>
          <p:cNvSpPr txBox="1"/>
          <p:nvPr/>
        </p:nvSpPr>
        <p:spPr>
          <a:xfrm>
            <a:off x="1752600" y="304800"/>
            <a:ext cx="2057400" cy="706755"/>
          </a:xfrm>
          <a:prstGeom prst="rect">
            <a:avLst/>
          </a:prstGeom>
          <a:noFill/>
          <a:ln w="9525">
            <a:noFill/>
          </a:ln>
        </p:spPr>
        <p:txBody>
          <a:bodyPr wrap="square" anchor="t">
            <a:spAutoFit/>
          </a:bodyPr>
          <a:p>
            <a:pPr>
              <a:spcBef>
                <a:spcPct val="50000"/>
              </a:spcBef>
            </a:pPr>
            <a:r>
              <a:rPr lang="zh-CN" altLang="en-US" sz="4000" b="1">
                <a:solidFill>
                  <a:srgbClr val="FF3300"/>
                </a:solidFill>
                <a:latin typeface="黑体" panose="02010609060101010101" pitchFamily="2" charset="-122"/>
                <a:ea typeface="黑体" panose="02010609060101010101" pitchFamily="2" charset="-122"/>
              </a:rPr>
              <a:t>评价：</a:t>
            </a:r>
            <a:endParaRPr lang="zh-CN" altLang="en-US" sz="4000" b="1">
              <a:solidFill>
                <a:srgbClr val="FF3300"/>
              </a:solidFill>
              <a:latin typeface="黑体" panose="02010609060101010101" pitchFamily="2" charset="-122"/>
              <a:ea typeface="黑体" panose="02010609060101010101" pitchFamily="2" charset="-122"/>
            </a:endParaRPr>
          </a:p>
        </p:txBody>
      </p:sp>
      <p:sp>
        <p:nvSpPr>
          <p:cNvPr id="141316" name="文本框 141315"/>
          <p:cNvSpPr txBox="1"/>
          <p:nvPr/>
        </p:nvSpPr>
        <p:spPr>
          <a:xfrm>
            <a:off x="1905000" y="1295400"/>
            <a:ext cx="2303463" cy="645160"/>
          </a:xfrm>
          <a:prstGeom prst="rect">
            <a:avLst/>
          </a:prstGeom>
          <a:noFill/>
          <a:ln w="9525">
            <a:noFill/>
          </a:ln>
        </p:spPr>
        <p:txBody>
          <a:bodyPr>
            <a:spAutoFit/>
          </a:bodyPr>
          <a:p>
            <a:pPr>
              <a:spcBef>
                <a:spcPct val="50000"/>
              </a:spcBef>
            </a:pPr>
            <a:r>
              <a:rPr lang="zh-CN" altLang="en-US" sz="3600" b="1" noProof="1" dirty="0">
                <a:solidFill>
                  <a:srgbClr val="0000FF"/>
                </a:solidFill>
                <a:effectLst/>
                <a:latin typeface="Times New Roman" panose="02020603050405020304" charset="0"/>
                <a:ea typeface="楷体_GB2312" pitchFamily="49" charset="-122"/>
                <a:cs typeface="+mn-cs"/>
              </a:rPr>
              <a:t>革命性：</a:t>
            </a:r>
            <a:endParaRPr lang="zh-CN" altLang="en-US" sz="3600" b="1" noProof="1" dirty="0">
              <a:solidFill>
                <a:srgbClr val="0000FF"/>
              </a:solidFill>
              <a:effectLst/>
              <a:latin typeface="Times New Roman" panose="02020603050405020304" charset="0"/>
              <a:ea typeface="楷体_GB2312" pitchFamily="49" charset="-122"/>
              <a:cs typeface="+mn-cs"/>
            </a:endParaRPr>
          </a:p>
        </p:txBody>
      </p:sp>
      <p:sp>
        <p:nvSpPr>
          <p:cNvPr id="141317" name="文本框 141316"/>
          <p:cNvSpPr txBox="1"/>
          <p:nvPr/>
        </p:nvSpPr>
        <p:spPr>
          <a:xfrm>
            <a:off x="1981200" y="4495800"/>
            <a:ext cx="2057400" cy="645160"/>
          </a:xfrm>
          <a:prstGeom prst="rect">
            <a:avLst/>
          </a:prstGeom>
          <a:noFill/>
          <a:ln w="9525">
            <a:noFill/>
          </a:ln>
        </p:spPr>
        <p:txBody>
          <a:bodyPr>
            <a:spAutoFit/>
          </a:bodyPr>
          <a:p>
            <a:pPr>
              <a:spcBef>
                <a:spcPct val="50000"/>
              </a:spcBef>
            </a:pPr>
            <a:r>
              <a:rPr lang="zh-CN" altLang="en-US" sz="3600" b="1" noProof="1" dirty="0">
                <a:solidFill>
                  <a:srgbClr val="0000FF"/>
                </a:solidFill>
                <a:effectLst/>
                <a:latin typeface="Times New Roman" panose="02020603050405020304" charset="0"/>
                <a:ea typeface="楷体_GB2312" pitchFamily="49" charset="-122"/>
                <a:cs typeface="+mn-cs"/>
              </a:rPr>
              <a:t>空想性：</a:t>
            </a:r>
            <a:endParaRPr lang="zh-CN" altLang="en-US" sz="3600" b="1" noProof="1" dirty="0">
              <a:solidFill>
                <a:srgbClr val="0000FF"/>
              </a:solidFill>
              <a:effectLst/>
              <a:latin typeface="Times New Roman" panose="02020603050405020304" charset="0"/>
              <a:ea typeface="楷体_GB2312" pitchFamily="49" charset="-122"/>
              <a:cs typeface="+mn-cs"/>
            </a:endParaRPr>
          </a:p>
        </p:txBody>
      </p:sp>
      <p:sp>
        <p:nvSpPr>
          <p:cNvPr id="141318" name="文本框 141317"/>
          <p:cNvSpPr txBox="1"/>
          <p:nvPr/>
        </p:nvSpPr>
        <p:spPr>
          <a:xfrm>
            <a:off x="1905000" y="2971800"/>
            <a:ext cx="2362200" cy="645160"/>
          </a:xfrm>
          <a:prstGeom prst="rect">
            <a:avLst/>
          </a:prstGeom>
          <a:noFill/>
          <a:ln w="9525">
            <a:noFill/>
          </a:ln>
        </p:spPr>
        <p:txBody>
          <a:bodyPr>
            <a:spAutoFit/>
          </a:bodyPr>
          <a:p>
            <a:pPr>
              <a:spcBef>
                <a:spcPct val="50000"/>
              </a:spcBef>
            </a:pPr>
            <a:r>
              <a:rPr lang="zh-CN" altLang="en-US" sz="3600" b="1" noProof="1" dirty="0">
                <a:solidFill>
                  <a:srgbClr val="0000FF"/>
                </a:solidFill>
                <a:effectLst/>
                <a:latin typeface="Times New Roman" panose="02020603050405020304" charset="0"/>
                <a:ea typeface="楷体_GB2312" pitchFamily="49" charset="-122"/>
                <a:cs typeface="+mn-cs"/>
              </a:rPr>
              <a:t>进步性：</a:t>
            </a:r>
            <a:endParaRPr lang="zh-CN" altLang="en-US" sz="3600" b="1" noProof="1" dirty="0">
              <a:solidFill>
                <a:srgbClr val="0000FF"/>
              </a:solidFill>
              <a:effectLst/>
              <a:latin typeface="Times New Roman" panose="02020603050405020304" charset="0"/>
              <a:ea typeface="楷体_GB2312" pitchFamily="49" charset="-122"/>
              <a:cs typeface="+mn-cs"/>
            </a:endParaRPr>
          </a:p>
        </p:txBody>
      </p:sp>
      <p:sp>
        <p:nvSpPr>
          <p:cNvPr id="141319" name="文本框 141318"/>
          <p:cNvSpPr txBox="1"/>
          <p:nvPr/>
        </p:nvSpPr>
        <p:spPr>
          <a:xfrm>
            <a:off x="3733800" y="1219200"/>
            <a:ext cx="6553200" cy="1322070"/>
          </a:xfrm>
          <a:prstGeom prst="rect">
            <a:avLst/>
          </a:prstGeom>
          <a:noFill/>
          <a:ln w="9525">
            <a:noFill/>
          </a:ln>
        </p:spPr>
        <p:txBody>
          <a:bodyPr anchor="t">
            <a:spAutoFit/>
          </a:bodyPr>
          <a:p>
            <a:pPr>
              <a:spcBef>
                <a:spcPct val="50000"/>
              </a:spcBef>
            </a:pPr>
            <a:r>
              <a:rPr lang="zh-CN" altLang="en-US" sz="3200" b="1" dirty="0">
                <a:latin typeface="Arial" panose="020B0604020202020204" pitchFamily="34" charset="0"/>
                <a:ea typeface="楷体_GB2312" pitchFamily="49" charset="-122"/>
              </a:rPr>
              <a:t>后期的纲领，中国人的迫切愿望；</a:t>
            </a:r>
            <a:endParaRPr lang="zh-CN" altLang="en-US" sz="3200" b="1" dirty="0">
              <a:latin typeface="Arial" panose="020B0604020202020204" pitchFamily="34" charset="0"/>
              <a:ea typeface="楷体_GB2312" pitchFamily="49" charset="-122"/>
            </a:endParaRPr>
          </a:p>
          <a:p>
            <a:pPr>
              <a:spcBef>
                <a:spcPct val="50000"/>
              </a:spcBef>
            </a:pPr>
            <a:r>
              <a:rPr lang="zh-CN" altLang="en-US" sz="3200" b="1" dirty="0">
                <a:latin typeface="Arial" panose="020B0604020202020204" pitchFamily="34" charset="0"/>
                <a:ea typeface="楷体_GB2312" pitchFamily="49" charset="-122"/>
              </a:rPr>
              <a:t>目的是进行反封建反侵略。</a:t>
            </a:r>
            <a:endParaRPr lang="zh-CN" altLang="en-US" sz="3200" b="1" dirty="0">
              <a:solidFill>
                <a:srgbClr val="FF0000"/>
              </a:solidFill>
              <a:latin typeface="Arial" panose="020B0604020202020204" pitchFamily="34" charset="0"/>
              <a:ea typeface="楷体_GB2312" pitchFamily="49" charset="-122"/>
            </a:endParaRPr>
          </a:p>
        </p:txBody>
      </p:sp>
      <p:sp>
        <p:nvSpPr>
          <p:cNvPr id="141320" name="文本框 141319"/>
          <p:cNvSpPr txBox="1"/>
          <p:nvPr/>
        </p:nvSpPr>
        <p:spPr>
          <a:xfrm>
            <a:off x="3810000" y="4419600"/>
            <a:ext cx="6172200" cy="1076325"/>
          </a:xfrm>
          <a:prstGeom prst="rect">
            <a:avLst/>
          </a:prstGeom>
          <a:noFill/>
          <a:ln w="9525">
            <a:noFill/>
          </a:ln>
        </p:spPr>
        <p:txBody>
          <a:bodyPr>
            <a:spAutoFit/>
          </a:bodyPr>
          <a:p>
            <a:pPr>
              <a:spcBef>
                <a:spcPct val="50000"/>
              </a:spcBef>
            </a:pPr>
            <a:r>
              <a:rPr lang="zh-CN" altLang="en-US" sz="3200" b="1" noProof="1" dirty="0">
                <a:effectLst>
                  <a:outerShdw blurRad="38100" dist="38100" dir="2700000">
                    <a:srgbClr val="FFFFFF"/>
                  </a:outerShdw>
                </a:effectLst>
                <a:latin typeface="楷体_GB2312" pitchFamily="49" charset="-122"/>
                <a:ea typeface="楷体_GB2312" pitchFamily="49" charset="-122"/>
                <a:cs typeface="+mn-cs"/>
              </a:rPr>
              <a:t>不是农民革命实践的产物，缺乏社会实践的经济、阶级基础。</a:t>
            </a:r>
            <a:r>
              <a:rPr lang="zh-CN" altLang="en-US" sz="2400" b="1" noProof="1" dirty="0">
                <a:latin typeface="楷体_GB2312" pitchFamily="49" charset="-122"/>
                <a:ea typeface="楷体_GB2312" pitchFamily="49" charset="-122"/>
                <a:cs typeface="+mn-cs"/>
              </a:rPr>
              <a:t> </a:t>
            </a:r>
            <a:endParaRPr lang="zh-CN" altLang="en-US" sz="2400" b="1" noProof="1" dirty="0">
              <a:latin typeface="楷体_GB2312" pitchFamily="49" charset="-122"/>
              <a:ea typeface="楷体_GB2312" pitchFamily="49" charset="-122"/>
            </a:endParaRPr>
          </a:p>
        </p:txBody>
      </p:sp>
      <p:sp>
        <p:nvSpPr>
          <p:cNvPr id="141321" name="文本框 141320"/>
          <p:cNvSpPr txBox="1"/>
          <p:nvPr/>
        </p:nvSpPr>
        <p:spPr>
          <a:xfrm>
            <a:off x="3810000" y="2971800"/>
            <a:ext cx="6096000" cy="1076325"/>
          </a:xfrm>
          <a:prstGeom prst="rect">
            <a:avLst/>
          </a:prstGeom>
          <a:noFill/>
          <a:ln w="9525">
            <a:noFill/>
          </a:ln>
        </p:spPr>
        <p:txBody>
          <a:bodyPr>
            <a:spAutoFit/>
          </a:bodyPr>
          <a:p>
            <a:pPr>
              <a:spcBef>
                <a:spcPct val="50000"/>
              </a:spcBef>
            </a:pPr>
            <a:r>
              <a:rPr lang="zh-CN" altLang="en-US" sz="3200" b="1" noProof="1" dirty="0">
                <a:effectLst>
                  <a:outerShdw blurRad="38100" dist="38100" dir="2700000">
                    <a:srgbClr val="FFFFFF"/>
                  </a:outerShdw>
                </a:effectLst>
                <a:latin typeface="Times New Roman" panose="02020603050405020304" charset="0"/>
                <a:ea typeface="楷体_GB2312" pitchFamily="49" charset="-122"/>
                <a:cs typeface="+mn-cs"/>
              </a:rPr>
              <a:t>是发展资本主义的方案，符合社会发展规律和趋势；</a:t>
            </a:r>
            <a:endParaRPr lang="zh-CN" altLang="en-US" sz="3200" b="1" noProof="1" dirty="0">
              <a:effectLst>
                <a:outerShdw blurRad="38100" dist="38100" dir="2700000">
                  <a:srgbClr val="FFFFFF"/>
                </a:outerShdw>
              </a:effectLst>
              <a:latin typeface="Times New Roman" panose="02020603050405020304" charset="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1319"/>
                                        </p:tgtEl>
                                        <p:attrNameLst>
                                          <p:attrName>style.visibility</p:attrName>
                                        </p:attrNameLst>
                                      </p:cBhvr>
                                      <p:to>
                                        <p:strVal val="visible"/>
                                      </p:to>
                                    </p:set>
                                    <p:animEffect transition="in" filter="box(in)">
                                      <p:cBhvr>
                                        <p:cTn id="7" dur="500"/>
                                        <p:tgtEl>
                                          <p:spTgt spid="141319"/>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141321"/>
                                        </p:tgtEl>
                                        <p:attrNameLst>
                                          <p:attrName>style.visibility</p:attrName>
                                        </p:attrNameLst>
                                      </p:cBhvr>
                                      <p:to>
                                        <p:strVal val="visible"/>
                                      </p:to>
                                    </p:set>
                                    <p:anim calcmode="lin" valueType="num">
                                      <p:cBhvr>
                                        <p:cTn id="12" dur="500" fill="hold"/>
                                        <p:tgtEl>
                                          <p:spTgt spid="141321"/>
                                        </p:tgtEl>
                                        <p:attrNameLst>
                                          <p:attrName>ppt_w</p:attrName>
                                        </p:attrNameLst>
                                      </p:cBhvr>
                                      <p:tavLst>
                                        <p:tav tm="0">
                                          <p:val>
                                            <p:fltVal val="0.000000"/>
                                          </p:val>
                                        </p:tav>
                                        <p:tav tm="100000">
                                          <p:val>
                                            <p:strVal val="#ppt_w"/>
                                          </p:val>
                                        </p:tav>
                                      </p:tavLst>
                                    </p:anim>
                                    <p:anim calcmode="lin" valueType="num">
                                      <p:cBhvr>
                                        <p:cTn id="13" dur="500" fill="hold"/>
                                        <p:tgtEl>
                                          <p:spTgt spid="141321"/>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7" presetClass="entr" presetSubtype="10" fill="hold" grpId="0" nodeType="clickEffect">
                                  <p:stCondLst>
                                    <p:cond delay="0"/>
                                  </p:stCondLst>
                                  <p:childTnLst>
                                    <p:set>
                                      <p:cBhvr>
                                        <p:cTn id="17" dur="1" fill="hold">
                                          <p:stCondLst>
                                            <p:cond delay="0"/>
                                          </p:stCondLst>
                                        </p:cTn>
                                        <p:tgtEl>
                                          <p:spTgt spid="141320"/>
                                        </p:tgtEl>
                                        <p:attrNameLst>
                                          <p:attrName>style.visibility</p:attrName>
                                        </p:attrNameLst>
                                      </p:cBhvr>
                                      <p:to>
                                        <p:strVal val="visible"/>
                                      </p:to>
                                    </p:set>
                                    <p:anim calcmode="lin" valueType="num">
                                      <p:cBhvr>
                                        <p:cTn id="18" dur="500" fill="hold"/>
                                        <p:tgtEl>
                                          <p:spTgt spid="141320"/>
                                        </p:tgtEl>
                                        <p:attrNameLst>
                                          <p:attrName>ppt_w</p:attrName>
                                        </p:attrNameLst>
                                      </p:cBhvr>
                                      <p:tavLst>
                                        <p:tav tm="0">
                                          <p:val>
                                            <p:fltVal val="0.000000"/>
                                          </p:val>
                                        </p:tav>
                                        <p:tav tm="100000">
                                          <p:val>
                                            <p:strVal val="#ppt_w"/>
                                          </p:val>
                                        </p:tav>
                                      </p:tavLst>
                                    </p:anim>
                                    <p:anim calcmode="lin" valueType="num">
                                      <p:cBhvr>
                                        <p:cTn id="19" dur="500" fill="hold"/>
                                        <p:tgtEl>
                                          <p:spTgt spid="1413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9" grpId="0"/>
      <p:bldP spid="141320" grpId="0"/>
      <p:bldP spid="1413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93186" name="表格 93185"/>
          <p:cNvGraphicFramePr/>
          <p:nvPr/>
        </p:nvGraphicFramePr>
        <p:xfrm>
          <a:off x="1981200" y="1397000"/>
          <a:ext cx="8229600" cy="4775200"/>
        </p:xfrm>
        <a:graphic>
          <a:graphicData uri="http://schemas.openxmlformats.org/drawingml/2006/table">
            <a:tbl>
              <a:tblPr/>
              <a:tblGrid>
                <a:gridCol w="2743200"/>
                <a:gridCol w="2743200"/>
                <a:gridCol w="2743200"/>
              </a:tblGrid>
              <a:tr h="955675">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endParaRPr lang="zh-CN" altLang="zh-CN" sz="3200" b="1" dirty="0">
                        <a:solidFill>
                          <a:schemeClr val="tx1"/>
                        </a:solidFill>
                        <a:effectLst/>
                        <a:latin typeface="宋体" panose="02010600030101010101" pitchFamily="2" charset="-122"/>
                      </a:endParaRPr>
                    </a:p>
                  </a:txBody>
                  <a:tcPr marL="90000" marR="90000" marT="46800" marB="4680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en-US" altLang="zh-CN" sz="2800" b="1">
                          <a:solidFill>
                            <a:schemeClr val="tx1"/>
                          </a:solidFill>
                          <a:effectLst/>
                          <a:latin typeface="宋体" panose="02010600030101010101" pitchFamily="2" charset="-122"/>
                        </a:rPr>
                        <a:t>《</a:t>
                      </a:r>
                      <a:r>
                        <a:rPr lang="zh-CN" altLang="en-US" sz="2800" b="1" dirty="0">
                          <a:solidFill>
                            <a:schemeClr val="tx1"/>
                          </a:solidFill>
                          <a:effectLst/>
                          <a:latin typeface="宋体" panose="02010600030101010101" pitchFamily="2" charset="-122"/>
                        </a:rPr>
                        <a:t>天朝田亩制度</a:t>
                      </a:r>
                      <a:r>
                        <a:rPr lang="en-US" altLang="zh-CN" sz="2800" b="1">
                          <a:solidFill>
                            <a:schemeClr val="tx1"/>
                          </a:solidFill>
                          <a:effectLst/>
                          <a:latin typeface="宋体" panose="02010600030101010101" pitchFamily="2" charset="-122"/>
                        </a:rPr>
                        <a:t>》</a:t>
                      </a:r>
                      <a:endParaRPr lang="en-US" altLang="zh-CN" sz="2800" b="1">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en-US" altLang="zh-CN" sz="2800" b="1">
                          <a:solidFill>
                            <a:schemeClr val="tx1"/>
                          </a:solidFill>
                          <a:effectLst/>
                          <a:latin typeface="宋体" panose="02010600030101010101" pitchFamily="2" charset="-122"/>
                        </a:rPr>
                        <a:t>《</a:t>
                      </a:r>
                      <a:r>
                        <a:rPr lang="zh-CN" altLang="en-US" sz="2800" b="1" dirty="0">
                          <a:solidFill>
                            <a:schemeClr val="tx1"/>
                          </a:solidFill>
                          <a:effectLst/>
                          <a:latin typeface="宋体" panose="02010600030101010101" pitchFamily="2" charset="-122"/>
                        </a:rPr>
                        <a:t>资政新篇</a:t>
                      </a:r>
                      <a:r>
                        <a:rPr lang="en-US" altLang="zh-CN" sz="2800" b="1">
                          <a:solidFill>
                            <a:schemeClr val="tx1"/>
                          </a:solidFill>
                          <a:effectLst/>
                          <a:latin typeface="宋体" panose="02010600030101010101" pitchFamily="2" charset="-122"/>
                        </a:rPr>
                        <a:t>》</a:t>
                      </a:r>
                      <a:endParaRPr lang="en-US" altLang="zh-CN" sz="2800" b="1">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54088">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dirty="0">
                          <a:solidFill>
                            <a:schemeClr val="tx1"/>
                          </a:solidFill>
                          <a:effectLst/>
                          <a:latin typeface="宋体" panose="02010600030101010101" pitchFamily="2" charset="-122"/>
                        </a:rPr>
                        <a:t>背景</a:t>
                      </a:r>
                      <a:endParaRPr lang="zh-CN" altLang="en-US" sz="3200" b="1" dirty="0">
                        <a:solidFill>
                          <a:schemeClr val="tx1"/>
                        </a:solidFill>
                        <a:effectLst/>
                        <a:latin typeface="宋体" panose="02010600030101010101" pitchFamily="2" charset="-122"/>
                      </a:endParaRPr>
                    </a:p>
                  </a:txBody>
                  <a:tcPr marL="90000" marR="90000" marT="46800" marB="4680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3200" b="1" dirty="0">
                          <a:solidFill>
                            <a:schemeClr val="tx1"/>
                          </a:solidFill>
                          <a:effectLst/>
                          <a:latin typeface="宋体" panose="02010600030101010101" pitchFamily="2" charset="-122"/>
                        </a:rPr>
                        <a:t>全盛时期</a:t>
                      </a:r>
                      <a:endParaRPr lang="zh-CN" altLang="en-US" sz="32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3200" b="1" dirty="0">
                          <a:solidFill>
                            <a:schemeClr val="tx1"/>
                          </a:solidFill>
                          <a:effectLst/>
                          <a:latin typeface="宋体" panose="02010600030101010101" pitchFamily="2" charset="-122"/>
                        </a:rPr>
                        <a:t>衰落时期</a:t>
                      </a:r>
                      <a:endParaRPr lang="zh-CN" altLang="en-US" sz="32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55675">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dirty="0">
                          <a:solidFill>
                            <a:schemeClr val="tx1"/>
                          </a:solidFill>
                          <a:effectLst/>
                          <a:latin typeface="宋体" panose="02010600030101010101" pitchFamily="2" charset="-122"/>
                        </a:rPr>
                        <a:t>经济主张</a:t>
                      </a:r>
                      <a:endParaRPr lang="zh-CN" altLang="en-US" sz="3200" b="1" dirty="0">
                        <a:solidFill>
                          <a:schemeClr val="tx1"/>
                        </a:solidFill>
                        <a:effectLst/>
                        <a:latin typeface="宋体" panose="02010600030101010101" pitchFamily="2" charset="-122"/>
                      </a:endParaRPr>
                    </a:p>
                  </a:txBody>
                  <a:tcPr marL="90000" marR="90000" marT="46800" marB="4680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3200" b="1" dirty="0">
                          <a:solidFill>
                            <a:schemeClr val="tx1"/>
                          </a:solidFill>
                          <a:effectLst/>
                          <a:latin typeface="宋体" panose="02010600030101010101" pitchFamily="2" charset="-122"/>
                        </a:rPr>
                        <a:t>平均分配土地、产品</a:t>
                      </a:r>
                      <a:endParaRPr lang="zh-CN" altLang="en-US" sz="32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3200" b="1" dirty="0">
                          <a:solidFill>
                            <a:schemeClr val="tx1"/>
                          </a:solidFill>
                          <a:effectLst/>
                          <a:latin typeface="宋体" panose="02010600030101010101" pitchFamily="2" charset="-122"/>
                        </a:rPr>
                        <a:t>发展资本主义工商业</a:t>
                      </a:r>
                      <a:endParaRPr lang="zh-CN" altLang="en-US" sz="32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54087">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dirty="0">
                          <a:solidFill>
                            <a:schemeClr val="tx1"/>
                          </a:solidFill>
                          <a:effectLst/>
                          <a:latin typeface="宋体" panose="02010600030101010101" pitchFamily="2" charset="-122"/>
                        </a:rPr>
                        <a:t>群众基础</a:t>
                      </a:r>
                      <a:endParaRPr lang="zh-CN" altLang="en-US" sz="3200" b="1" dirty="0">
                        <a:solidFill>
                          <a:schemeClr val="tx1"/>
                        </a:solidFill>
                        <a:effectLst/>
                        <a:latin typeface="宋体" panose="02010600030101010101" pitchFamily="2" charset="-122"/>
                      </a:endParaRPr>
                    </a:p>
                  </a:txBody>
                  <a:tcPr marL="90000" marR="90000" marT="46800" marB="4680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2800" b="1" dirty="0">
                          <a:solidFill>
                            <a:schemeClr val="tx1"/>
                          </a:solidFill>
                          <a:effectLst/>
                          <a:latin typeface="宋体" panose="02010600030101010101" pitchFamily="2" charset="-122"/>
                        </a:rPr>
                        <a:t>农民阶级支持，广泛群众基础</a:t>
                      </a:r>
                      <a:endParaRPr lang="zh-CN" altLang="en-US" sz="28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2800" b="1" dirty="0">
                          <a:solidFill>
                            <a:schemeClr val="tx1"/>
                          </a:solidFill>
                          <a:effectLst/>
                          <a:latin typeface="宋体" panose="02010600030101010101" pitchFamily="2" charset="-122"/>
                        </a:rPr>
                        <a:t>没有得到农民支持</a:t>
                      </a:r>
                      <a:endParaRPr lang="zh-CN" altLang="en-US" sz="28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55675">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dirty="0">
                          <a:solidFill>
                            <a:schemeClr val="tx1"/>
                          </a:solidFill>
                          <a:effectLst/>
                          <a:latin typeface="宋体" panose="02010600030101010101" pitchFamily="2" charset="-122"/>
                        </a:rPr>
                        <a:t>作用</a:t>
                      </a:r>
                      <a:endParaRPr lang="zh-CN" altLang="en-US" sz="3200" b="1" dirty="0">
                        <a:solidFill>
                          <a:schemeClr val="tx1"/>
                        </a:solidFill>
                        <a:effectLst/>
                        <a:latin typeface="宋体" panose="02010600030101010101" pitchFamily="2" charset="-122"/>
                      </a:endParaRPr>
                    </a:p>
                  </a:txBody>
                  <a:tcPr marL="90000" marR="90000" marT="46800" marB="4680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3200" b="1" dirty="0">
                          <a:solidFill>
                            <a:schemeClr val="tx1"/>
                          </a:solidFill>
                          <a:effectLst/>
                          <a:latin typeface="宋体" panose="02010600030101010101" pitchFamily="2" charset="-122"/>
                        </a:rPr>
                        <a:t>直接推动太平天国运动发展</a:t>
                      </a:r>
                      <a:endParaRPr lang="zh-CN" altLang="en-US" sz="32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0" fontAlgn="base" latinLnBrk="0" hangingPunct="0">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eaLnBrk="1" hangingPunct="1">
                        <a:buNone/>
                      </a:pPr>
                      <a:r>
                        <a:rPr lang="zh-CN" altLang="en-US" sz="3200" b="1" dirty="0">
                          <a:solidFill>
                            <a:schemeClr val="tx1"/>
                          </a:solidFill>
                          <a:effectLst/>
                          <a:latin typeface="宋体" panose="02010600030101010101" pitchFamily="2" charset="-122"/>
                        </a:rPr>
                        <a:t>未能付诸实行</a:t>
                      </a:r>
                      <a:endParaRPr lang="zh-CN" altLang="en-US" sz="3200" b="1" dirty="0">
                        <a:solidFill>
                          <a:schemeClr val="tx1"/>
                        </a:solidFill>
                        <a:effectLst/>
                        <a:latin typeface="宋体" panose="02010600030101010101" pitchFamily="2" charset="-122"/>
                      </a:endParaRPr>
                    </a:p>
                  </a:txBody>
                  <a:tcPr marL="90000" marR="90000" marT="46800" marB="4680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68988" name="Text Box 28"/>
          <p:cNvSpPr txBox="1">
            <a:spLocks noChangeArrowheads="1"/>
          </p:cNvSpPr>
          <p:nvPr/>
        </p:nvSpPr>
        <p:spPr bwMode="auto">
          <a:xfrm>
            <a:off x="2324100" y="276225"/>
            <a:ext cx="7543800" cy="583565"/>
          </a:xfrm>
          <a:prstGeom prst="rect">
            <a:avLst/>
          </a:prstGeom>
          <a:noFill/>
          <a:ln w="9525">
            <a:noFill/>
            <a:miter lim="800000"/>
          </a:ln>
          <a:effectLst/>
        </p:spPr>
        <p:txBody>
          <a:bodyPr>
            <a:spAutoFit/>
          </a:bodyPr>
          <a:lstStyle/>
          <a:p>
            <a:pPr marR="0" algn="ctr" defTabSz="914400">
              <a:spcBef>
                <a:spcPct val="50000"/>
              </a:spcBef>
              <a:buClrTx/>
              <a:buSzTx/>
              <a:buFontTx/>
              <a:defRPr/>
            </a:pPr>
            <a:r>
              <a:rPr kumimoji="0" lang="en-US" altLang="zh-CN"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a:t>
            </a:r>
            <a:r>
              <a:rPr kumimoji="0" lang="zh-CN" altLang="en-US"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天朝田亩制度</a:t>
            </a:r>
            <a:r>
              <a:rPr kumimoji="0" lang="en-US" altLang="zh-CN"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a:t>
            </a:r>
            <a:r>
              <a:rPr kumimoji="0" lang="zh-CN" altLang="en-US"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和</a:t>
            </a:r>
            <a:r>
              <a:rPr kumimoji="0" lang="en-US" altLang="zh-CN"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a:t>
            </a:r>
            <a:r>
              <a:rPr kumimoji="0" lang="zh-CN" altLang="en-US"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资政新篇</a:t>
            </a:r>
            <a:r>
              <a:rPr kumimoji="0" lang="en-US" altLang="zh-CN"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a:t>
            </a:r>
            <a:r>
              <a:rPr kumimoji="0" lang="zh-CN" altLang="en-US"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rPr>
              <a:t>的比较</a:t>
            </a:r>
            <a:endParaRPr kumimoji="0" lang="zh-CN" altLang="en-US" sz="3200" b="1" kern="1200" cap="none" spc="0" normalizeH="0" baseline="0" noProof="0" dirty="0">
              <a:solidFill>
                <a:srgbClr val="FF0000"/>
              </a:solidFill>
              <a:effectLst/>
              <a:latin typeface="宋体" panose="02010600030101010101" pitchFamily="2" charset="-122"/>
              <a:ea typeface="宋体" panose="02010600030101010101" pitchFamily="2" charset="-122"/>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02" name="文本框 204801"/>
          <p:cNvSpPr txBox="1"/>
          <p:nvPr/>
        </p:nvSpPr>
        <p:spPr>
          <a:xfrm>
            <a:off x="1752600" y="1752600"/>
            <a:ext cx="4648200" cy="4584700"/>
          </a:xfrm>
          <a:prstGeom prst="rect">
            <a:avLst/>
          </a:prstGeom>
          <a:noFill/>
          <a:ln w="38100">
            <a:noFill/>
          </a:ln>
        </p:spPr>
        <p:txBody>
          <a:bodyPr>
            <a:spAutoFit/>
          </a:bodyPr>
          <a:p>
            <a:r>
              <a:rPr lang="zh-CN" altLang="en-US" sz="3600" b="1" noProof="1" dirty="0">
                <a:solidFill>
                  <a:srgbClr val="FF3300"/>
                </a:solidFill>
                <a:effectLst>
                  <a:outerShdw blurRad="38100" dist="38100" dir="2700000">
                    <a:srgbClr val="000000"/>
                  </a:outerShdw>
                </a:effectLst>
                <a:latin typeface="Times New Roman" panose="02020603050405020304" charset="0"/>
                <a:ea typeface="黑体" panose="02010609060101010101" pitchFamily="2" charset="-122"/>
                <a:cs typeface="+mn-cs"/>
              </a:rPr>
              <a:t>　</a:t>
            </a:r>
            <a:r>
              <a:rPr lang="en-US" altLang="zh-CN" sz="3200" b="1" noProof="1" dirty="0">
                <a:solidFill>
                  <a:srgbClr val="FF3300"/>
                </a:solidFill>
                <a:effectLst/>
                <a:latin typeface="Times New Roman" panose="02020603050405020304" charset="0"/>
                <a:ea typeface="黑体" panose="02010609060101010101" pitchFamily="2" charset="-122"/>
                <a:cs typeface="+mn-cs"/>
              </a:rPr>
              <a:t>①</a:t>
            </a:r>
            <a:r>
              <a:rPr lang="zh-CN" altLang="en-US" sz="3200" b="1" noProof="1" dirty="0">
                <a:solidFill>
                  <a:srgbClr val="FF3300"/>
                </a:solidFill>
                <a:effectLst/>
                <a:latin typeface="Times New Roman" panose="02020603050405020304" charset="0"/>
                <a:ea typeface="黑体" panose="02010609060101010101" pitchFamily="2" charset="-122"/>
                <a:cs typeface="+mn-cs"/>
              </a:rPr>
              <a:t>客观上：</a:t>
            </a:r>
            <a:r>
              <a:rPr lang="zh-CN" altLang="en-US" sz="3200" b="1" noProof="1" dirty="0">
                <a:solidFill>
                  <a:srgbClr val="0000FF"/>
                </a:solidFill>
                <a:effectLst/>
                <a:latin typeface="Times New Roman" panose="02020603050405020304" charset="0"/>
                <a:ea typeface="黑体" panose="02010609060101010101" pitchFamily="2" charset="-122"/>
                <a:cs typeface="+mn-cs"/>
              </a:rPr>
              <a:t>没有一定安定的环境保证实施分田方案。</a:t>
            </a:r>
            <a:endParaRPr lang="zh-CN" altLang="en-US" sz="3200" b="1" noProof="1" dirty="0">
              <a:solidFill>
                <a:srgbClr val="0000FF"/>
              </a:solidFill>
              <a:effectLst/>
              <a:latin typeface="Times New Roman" panose="02020603050405020304" charset="0"/>
              <a:ea typeface="黑体" panose="02010609060101010101" pitchFamily="2" charset="-122"/>
            </a:endParaRPr>
          </a:p>
          <a:p>
            <a:r>
              <a:rPr lang="zh-CN" altLang="en-US" sz="3200" b="1" noProof="1" dirty="0">
                <a:solidFill>
                  <a:srgbClr val="FF3300"/>
                </a:solidFill>
                <a:effectLst/>
                <a:latin typeface="Times New Roman" panose="02020603050405020304" charset="0"/>
                <a:ea typeface="黑体" panose="02010609060101010101" pitchFamily="2" charset="-122"/>
                <a:cs typeface="+mn-cs"/>
              </a:rPr>
              <a:t>　</a:t>
            </a:r>
            <a:r>
              <a:rPr lang="en-US" altLang="zh-CN" sz="3200" b="1" noProof="1" dirty="0">
                <a:solidFill>
                  <a:srgbClr val="FF3300"/>
                </a:solidFill>
                <a:effectLst/>
                <a:latin typeface="Times New Roman" panose="02020603050405020304" charset="0"/>
                <a:ea typeface="黑体" panose="02010609060101010101" pitchFamily="2" charset="-122"/>
                <a:cs typeface="+mn-cs"/>
              </a:rPr>
              <a:t>②</a:t>
            </a:r>
            <a:r>
              <a:rPr lang="zh-CN" altLang="en-US" sz="3200" b="1" noProof="1" dirty="0">
                <a:solidFill>
                  <a:srgbClr val="FF3300"/>
                </a:solidFill>
                <a:effectLst/>
                <a:latin typeface="Times New Roman" panose="02020603050405020304" charset="0"/>
                <a:ea typeface="黑体" panose="02010609060101010101" pitchFamily="2" charset="-122"/>
                <a:cs typeface="+mn-cs"/>
              </a:rPr>
              <a:t>主观上：</a:t>
            </a:r>
            <a:r>
              <a:rPr lang="zh-CN" altLang="en-US" sz="3200" b="1" noProof="1" dirty="0">
                <a:solidFill>
                  <a:srgbClr val="0000FF"/>
                </a:solidFill>
                <a:effectLst/>
                <a:latin typeface="Times New Roman" panose="02020603050405020304" charset="0"/>
                <a:ea typeface="黑体" panose="02010609060101010101" pitchFamily="2" charset="-122"/>
                <a:cs typeface="+mn-cs"/>
              </a:rPr>
              <a:t>平均分配土地与生产、生活资料统归圣库的规定都是空想，根本无法实施。</a:t>
            </a:r>
            <a:endParaRPr lang="zh-CN" altLang="en-US" sz="3200" b="1" noProof="1" dirty="0">
              <a:solidFill>
                <a:srgbClr val="0000FF"/>
              </a:solidFill>
              <a:effectLst/>
              <a:latin typeface="Times New Roman" panose="02020603050405020304" charset="0"/>
              <a:ea typeface="黑体" panose="02010609060101010101" pitchFamily="2" charset="-122"/>
            </a:endParaRPr>
          </a:p>
          <a:p>
            <a:r>
              <a:rPr lang="zh-CN" altLang="en-US" sz="3200" b="1" noProof="1" dirty="0">
                <a:solidFill>
                  <a:srgbClr val="FF3300"/>
                </a:solidFill>
                <a:effectLst/>
                <a:latin typeface="Times New Roman" panose="02020603050405020304" charset="0"/>
                <a:ea typeface="黑体" panose="02010609060101010101" pitchFamily="2" charset="-122"/>
                <a:cs typeface="+mn-cs"/>
              </a:rPr>
              <a:t>　</a:t>
            </a:r>
            <a:r>
              <a:rPr lang="en-US" altLang="zh-CN" sz="3200" b="1" noProof="1" dirty="0">
                <a:solidFill>
                  <a:srgbClr val="FF3300"/>
                </a:solidFill>
                <a:effectLst/>
                <a:latin typeface="Times New Roman" panose="02020603050405020304" charset="0"/>
                <a:ea typeface="黑体" panose="02010609060101010101" pitchFamily="2" charset="-122"/>
                <a:cs typeface="+mn-cs"/>
              </a:rPr>
              <a:t>③</a:t>
            </a:r>
            <a:r>
              <a:rPr lang="zh-CN" altLang="en-US" sz="3200" b="1" noProof="1" dirty="0">
                <a:solidFill>
                  <a:srgbClr val="FF3300"/>
                </a:solidFill>
                <a:effectLst/>
                <a:latin typeface="Times New Roman" panose="02020603050405020304" charset="0"/>
                <a:ea typeface="黑体" panose="02010609060101010101" pitchFamily="2" charset="-122"/>
                <a:cs typeface="+mn-cs"/>
              </a:rPr>
              <a:t>根本上：</a:t>
            </a:r>
            <a:r>
              <a:rPr lang="zh-CN" altLang="en-US" sz="3200" b="1" noProof="1" dirty="0">
                <a:solidFill>
                  <a:srgbClr val="0000FF"/>
                </a:solidFill>
                <a:effectLst/>
                <a:latin typeface="Times New Roman" panose="02020603050405020304" charset="0"/>
                <a:ea typeface="黑体" panose="02010609060101010101" pitchFamily="2" charset="-122"/>
                <a:cs typeface="+mn-cs"/>
              </a:rPr>
              <a:t>违背了社会发展规律。</a:t>
            </a:r>
            <a:r>
              <a:rPr lang="zh-CN" altLang="en-US" sz="3200" b="1" noProof="1" dirty="0">
                <a:effectLst/>
                <a:latin typeface="Times New Roman" panose="02020603050405020304" charset="0"/>
                <a:ea typeface="宋体" panose="02010600030101010101" pitchFamily="2" charset="-122"/>
                <a:cs typeface="+mn-cs"/>
              </a:rPr>
              <a:t> </a:t>
            </a:r>
            <a:endParaRPr lang="zh-CN" altLang="en-US" sz="3200" b="1" noProof="1" dirty="0">
              <a:effectLst/>
              <a:latin typeface="Times New Roman" panose="02020603050405020304" charset="0"/>
            </a:endParaRPr>
          </a:p>
        </p:txBody>
      </p:sp>
      <p:sp>
        <p:nvSpPr>
          <p:cNvPr id="204808" name="文本框 204807"/>
          <p:cNvSpPr txBox="1"/>
          <p:nvPr/>
        </p:nvSpPr>
        <p:spPr>
          <a:xfrm>
            <a:off x="6576060" y="1855470"/>
            <a:ext cx="4743450" cy="4030980"/>
          </a:xfrm>
          <a:prstGeom prst="rect">
            <a:avLst/>
          </a:prstGeom>
          <a:noFill/>
          <a:ln w="38100">
            <a:noFill/>
          </a:ln>
        </p:spPr>
        <p:txBody>
          <a:bodyPr wrap="square">
            <a:spAutoFit/>
          </a:bodyPr>
          <a:p>
            <a:r>
              <a:rPr lang="zh-CN" altLang="en-US" sz="32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　</a:t>
            </a:r>
            <a:r>
              <a:rPr lang="en-US" altLang="zh-CN" sz="3200" b="1" noProof="1" dirty="0">
                <a:solidFill>
                  <a:srgbClr val="FF3300"/>
                </a:solidFill>
                <a:effectLst/>
                <a:latin typeface="Times New Roman" panose="02020603050405020304" charset="0"/>
                <a:ea typeface="黑体" panose="02010609060101010101" pitchFamily="2" charset="-122"/>
                <a:cs typeface="+mn-cs"/>
              </a:rPr>
              <a:t>①</a:t>
            </a:r>
            <a:r>
              <a:rPr lang="zh-CN" altLang="en-US" sz="3200" b="1" noProof="1" dirty="0">
                <a:solidFill>
                  <a:srgbClr val="FF3300"/>
                </a:solidFill>
                <a:effectLst/>
                <a:latin typeface="Times New Roman" panose="02020603050405020304" charset="0"/>
                <a:ea typeface="黑体" panose="02010609060101010101" pitchFamily="2" charset="-122"/>
                <a:cs typeface="+mn-cs"/>
              </a:rPr>
              <a:t>客观上：</a:t>
            </a:r>
            <a:r>
              <a:rPr lang="zh-CN" altLang="en-US" sz="3200" b="1" noProof="1" dirty="0">
                <a:solidFill>
                  <a:srgbClr val="0000FF"/>
                </a:solidFill>
                <a:effectLst/>
                <a:latin typeface="Times New Roman" panose="02020603050405020304" charset="0"/>
                <a:ea typeface="黑体" panose="02010609060101010101" pitchFamily="2" charset="-122"/>
                <a:cs typeface="+mn-cs"/>
              </a:rPr>
              <a:t>当时处于战争环境； </a:t>
            </a:r>
            <a:endParaRPr lang="zh-CN" altLang="en-US" sz="3200" b="1" noProof="1" dirty="0">
              <a:solidFill>
                <a:srgbClr val="0000FF"/>
              </a:solidFill>
              <a:effectLst/>
              <a:latin typeface="Times New Roman" panose="02020603050405020304" charset="0"/>
              <a:ea typeface="黑体" panose="02010609060101010101" pitchFamily="2" charset="-122"/>
            </a:endParaRPr>
          </a:p>
          <a:p>
            <a:r>
              <a:rPr lang="zh-CN" altLang="en-US" sz="3200" b="1" noProof="1" dirty="0">
                <a:solidFill>
                  <a:srgbClr val="0000FF"/>
                </a:solidFill>
                <a:effectLst/>
                <a:latin typeface="Times New Roman" panose="02020603050405020304" charset="0"/>
                <a:ea typeface="黑体" panose="02010609060101010101" pitchFamily="2" charset="-122"/>
                <a:cs typeface="+mn-cs"/>
              </a:rPr>
              <a:t>　</a:t>
            </a:r>
            <a:r>
              <a:rPr lang="en-US" altLang="zh-CN" sz="3200" b="1" noProof="1" dirty="0">
                <a:solidFill>
                  <a:srgbClr val="FF3300"/>
                </a:solidFill>
                <a:effectLst/>
                <a:latin typeface="Times New Roman" panose="02020603050405020304" charset="0"/>
                <a:ea typeface="黑体" panose="02010609060101010101" pitchFamily="2" charset="-122"/>
                <a:cs typeface="+mn-cs"/>
              </a:rPr>
              <a:t>②</a:t>
            </a:r>
            <a:r>
              <a:rPr lang="zh-CN" altLang="en-US" sz="3200" b="1" noProof="1" dirty="0">
                <a:solidFill>
                  <a:srgbClr val="FF3300"/>
                </a:solidFill>
                <a:effectLst/>
                <a:latin typeface="Times New Roman" panose="02020603050405020304" charset="0"/>
                <a:ea typeface="黑体" panose="02010609060101010101" pitchFamily="2" charset="-122"/>
                <a:cs typeface="+mn-cs"/>
              </a:rPr>
              <a:t>主观上：</a:t>
            </a:r>
            <a:r>
              <a:rPr lang="zh-CN" altLang="en-US" sz="3200" b="1" noProof="1" dirty="0">
                <a:solidFill>
                  <a:srgbClr val="0000FF"/>
                </a:solidFill>
                <a:effectLst/>
                <a:latin typeface="Times New Roman" panose="02020603050405020304" charset="0"/>
                <a:ea typeface="黑体" panose="02010609060101010101" pitchFamily="2" charset="-122"/>
                <a:cs typeface="+mn-cs"/>
              </a:rPr>
              <a:t>它不是农民革命实践的产物，没有反映农民当时最迫切的愿望和要求。</a:t>
            </a:r>
            <a:endParaRPr lang="zh-CN" altLang="en-US" sz="3200" b="1" noProof="1" dirty="0">
              <a:solidFill>
                <a:srgbClr val="0000FF"/>
              </a:solidFill>
              <a:effectLst/>
              <a:latin typeface="Times New Roman" panose="02020603050405020304" charset="0"/>
              <a:ea typeface="黑体" panose="02010609060101010101" pitchFamily="2" charset="-122"/>
            </a:endParaRPr>
          </a:p>
          <a:p>
            <a:r>
              <a:rPr lang="zh-CN" altLang="en-US" sz="3200" b="1" noProof="1" dirty="0">
                <a:solidFill>
                  <a:srgbClr val="0000FF"/>
                </a:solidFill>
                <a:effectLst/>
                <a:latin typeface="Times New Roman" panose="02020603050405020304" charset="0"/>
                <a:ea typeface="黑体" panose="02010609060101010101" pitchFamily="2" charset="-122"/>
                <a:cs typeface="+mn-cs"/>
              </a:rPr>
              <a:t>　</a:t>
            </a:r>
            <a:r>
              <a:rPr lang="en-US" altLang="zh-CN" sz="3200" b="1" noProof="1" dirty="0">
                <a:solidFill>
                  <a:srgbClr val="FF3300"/>
                </a:solidFill>
                <a:effectLst/>
                <a:latin typeface="Times New Roman" panose="02020603050405020304" charset="0"/>
                <a:ea typeface="黑体" panose="02010609060101010101" pitchFamily="2" charset="-122"/>
                <a:cs typeface="+mn-cs"/>
              </a:rPr>
              <a:t>③</a:t>
            </a:r>
            <a:r>
              <a:rPr lang="zh-CN" altLang="en-US" sz="3200" b="1" noProof="1" dirty="0">
                <a:solidFill>
                  <a:srgbClr val="FF3300"/>
                </a:solidFill>
                <a:effectLst/>
                <a:latin typeface="Times New Roman" panose="02020603050405020304" charset="0"/>
                <a:ea typeface="黑体" panose="02010609060101010101" pitchFamily="2" charset="-122"/>
                <a:cs typeface="+mn-cs"/>
              </a:rPr>
              <a:t>根本上：</a:t>
            </a:r>
            <a:r>
              <a:rPr lang="zh-CN" altLang="en-US" sz="3200" b="1" noProof="1" dirty="0">
                <a:solidFill>
                  <a:srgbClr val="0000FF"/>
                </a:solidFill>
                <a:effectLst/>
                <a:latin typeface="Times New Roman" panose="02020603050405020304" charset="0"/>
                <a:ea typeface="黑体" panose="02010609060101010101" pitchFamily="2" charset="-122"/>
                <a:cs typeface="+mn-cs"/>
              </a:rPr>
              <a:t>由于缺乏相应的社会基础和实施条件；</a:t>
            </a:r>
            <a:r>
              <a:rPr lang="zh-CN" altLang="en-US" noProof="1" dirty="0">
                <a:effectLst>
                  <a:outerShdw blurRad="38100" dist="38100" dir="2700000" algn="tl">
                    <a:srgbClr val="000000">
                      <a:alpha val="43137"/>
                    </a:srgbClr>
                  </a:outerShdw>
                </a:effectLst>
                <a:latin typeface="Times New Roman" panose="02020603050405020304" charset="0"/>
                <a:ea typeface="宋体" panose="02010600030101010101" pitchFamily="2" charset="-122"/>
                <a:cs typeface="+mn-cs"/>
              </a:rPr>
              <a:t> </a:t>
            </a:r>
            <a:endParaRPr lang="zh-CN" altLang="en-US" noProof="1" dirty="0">
              <a:effectLst>
                <a:outerShdw blurRad="38100" dist="38100" dir="2700000" algn="tl">
                  <a:srgbClr val="000000">
                    <a:alpha val="43137"/>
                  </a:srgbClr>
                </a:outerShdw>
              </a:effectLst>
              <a:latin typeface="Times New Roman" panose="02020603050405020304" charset="0"/>
            </a:endParaRPr>
          </a:p>
        </p:txBody>
      </p:sp>
      <p:sp>
        <p:nvSpPr>
          <p:cNvPr id="204809" name="直接连接符 204808"/>
          <p:cNvSpPr/>
          <p:nvPr/>
        </p:nvSpPr>
        <p:spPr>
          <a:xfrm>
            <a:off x="6248400" y="1676400"/>
            <a:ext cx="0" cy="4648200"/>
          </a:xfrm>
          <a:prstGeom prst="line">
            <a:avLst/>
          </a:prstGeom>
          <a:ln w="76200" cap="flat" cmpd="sng">
            <a:solidFill>
              <a:srgbClr val="FF0000"/>
            </a:solidFill>
            <a:prstDash val="solid"/>
            <a:round/>
            <a:headEnd type="none" w="med" len="med"/>
            <a:tailEnd type="none" w="med" len="med"/>
          </a:ln>
        </p:spPr>
      </p:sp>
      <p:sp>
        <p:nvSpPr>
          <p:cNvPr id="97282" name="标题 97281"/>
          <p:cNvSpPr>
            <a:spLocks noGrp="1"/>
          </p:cNvSpPr>
          <p:nvPr/>
        </p:nvSpPr>
        <p:spPr>
          <a:xfrm>
            <a:off x="955675" y="130175"/>
            <a:ext cx="10934700" cy="1622425"/>
          </a:xfrm>
          <a:prstGeom prst="rect">
            <a:avLst/>
          </a:prstGeom>
        </p:spPr>
        <p:txBody>
          <a:bodyPr vert="horz" lIns="101600" tIns="38100" rIns="76200" bIns="38100" rtlCol="0" anchor="ctr" anchorCtr="0">
            <a:noAutofit/>
          </a:bodyPr>
          <a:lstStyle>
            <a:lvl1pPr marL="0" marR="0" algn="l" defTabSz="914400" rtl="0" eaLnBrk="1" fontAlgn="auto" latinLnBrk="0" hangingPunct="1">
              <a:lnSpc>
                <a:spcPct val="100000"/>
              </a:lnSpc>
              <a:spcBef>
                <a:spcPct val="0"/>
              </a:spcBef>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algn="l"/>
            <a:r>
              <a:rPr lang="en-US" altLang="zh-CN" sz="3600" b="1">
                <a:solidFill>
                  <a:srgbClr val="990099"/>
                </a:solidFill>
                <a:ea typeface="黑体" panose="02010609060101010101" pitchFamily="2" charset="-122"/>
              </a:rPr>
              <a:t>《</a:t>
            </a:r>
            <a:r>
              <a:rPr lang="zh-CN" altLang="en-US" sz="3600" b="1" dirty="0">
                <a:solidFill>
                  <a:srgbClr val="990099"/>
                </a:solidFill>
                <a:ea typeface="黑体" panose="02010609060101010101" pitchFamily="2" charset="-122"/>
              </a:rPr>
              <a:t>天朝田亩制度</a:t>
            </a:r>
            <a:r>
              <a:rPr lang="en-US" altLang="zh-CN" sz="3600" b="1">
                <a:solidFill>
                  <a:srgbClr val="990099"/>
                </a:solidFill>
                <a:ea typeface="黑体" panose="02010609060101010101" pitchFamily="2" charset="-122"/>
              </a:rPr>
              <a:t>》</a:t>
            </a:r>
            <a:r>
              <a:rPr lang="zh-CN" altLang="en-US" sz="3600" b="1" dirty="0">
                <a:solidFill>
                  <a:srgbClr val="990099"/>
                </a:solidFill>
                <a:ea typeface="黑体" panose="02010609060101010101" pitchFamily="2" charset="-122"/>
              </a:rPr>
              <a:t>代表了农民的愿望，</a:t>
            </a:r>
            <a:r>
              <a:rPr lang="en-US" altLang="zh-CN" sz="3600" b="1">
                <a:solidFill>
                  <a:srgbClr val="990099"/>
                </a:solidFill>
                <a:ea typeface="黑体" panose="02010609060101010101" pitchFamily="2" charset="-122"/>
              </a:rPr>
              <a:t>《</a:t>
            </a:r>
            <a:r>
              <a:rPr lang="zh-CN" altLang="en-US" sz="3600" b="1" dirty="0">
                <a:solidFill>
                  <a:srgbClr val="990099"/>
                </a:solidFill>
                <a:ea typeface="黑体" panose="02010609060101010101" pitchFamily="2" charset="-122"/>
              </a:rPr>
              <a:t>资政新篇</a:t>
            </a:r>
            <a:r>
              <a:rPr lang="en-US" altLang="zh-CN" sz="3600" b="1">
                <a:solidFill>
                  <a:srgbClr val="990099"/>
                </a:solidFill>
                <a:ea typeface="黑体" panose="02010609060101010101" pitchFamily="2" charset="-122"/>
              </a:rPr>
              <a:t>》</a:t>
            </a:r>
            <a:r>
              <a:rPr lang="zh-CN" altLang="en-US" sz="3600" b="1" dirty="0">
                <a:solidFill>
                  <a:srgbClr val="990099"/>
                </a:solidFill>
                <a:ea typeface="黑体" panose="02010609060101010101" pitchFamily="2" charset="-122"/>
              </a:rPr>
              <a:t>代表了中国发展的方向，两者为何都不能实现？</a:t>
            </a:r>
            <a:endParaRPr lang="zh-CN" altLang="en-US" sz="3600" b="1" dirty="0">
              <a:solidFill>
                <a:srgbClr val="990099"/>
              </a:solidFill>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4802">
                                            <p:txEl>
                                              <p:charRg st="0" end="25"/>
                                            </p:txEl>
                                          </p:spTgt>
                                        </p:tgtEl>
                                        <p:attrNameLst>
                                          <p:attrName>style.visibility</p:attrName>
                                        </p:attrNameLst>
                                      </p:cBhvr>
                                      <p:to>
                                        <p:strVal val="visible"/>
                                      </p:to>
                                    </p:set>
                                    <p:animEffect transition="in" filter="wipe(down)">
                                      <p:cBhvr>
                                        <p:cTn id="7" dur="580">
                                          <p:stCondLst>
                                            <p:cond delay="0"/>
                                          </p:stCondLst>
                                        </p:cTn>
                                        <p:tgtEl>
                                          <p:spTgt spid="204802">
                                            <p:txEl>
                                              <p:charRg st="0" end="25"/>
                                            </p:txEl>
                                          </p:spTgt>
                                        </p:tgtEl>
                                      </p:cBhvr>
                                    </p:animEffect>
                                    <p:anim calcmode="lin" valueType="num">
                                      <p:cBhvr>
                                        <p:cTn id="8" dur="1822" tmFilter="0,0; 0.14,0.36; 0.43,0.73; 0.71,0.91; 1.0,1.0">
                                          <p:stCondLst>
                                            <p:cond delay="0"/>
                                          </p:stCondLst>
                                        </p:cTn>
                                        <p:tgtEl>
                                          <p:spTgt spid="204802">
                                            <p:txEl>
                                              <p:charRg st="0" end="25"/>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4802">
                                            <p:txEl>
                                              <p:charRg st="0" end="25"/>
                                            </p:txEl>
                                          </p:spTgt>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204802">
                                            <p:txEl>
                                              <p:charRg st="0" end="25"/>
                                            </p:txEl>
                                          </p:spTgt>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204802">
                                            <p:txEl>
                                              <p:charRg st="0" end="25"/>
                                            </p:txEl>
                                          </p:spTgt>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204802">
                                            <p:txEl>
                                              <p:charRg st="0" end="25"/>
                                            </p:txEl>
                                          </p:spTgt>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204802">
                                            <p:txEl>
                                              <p:charRg st="0" end="25"/>
                                            </p:txEl>
                                          </p:spTgt>
                                        </p:tgtEl>
                                      </p:cBhvr>
                                      <p:to x="100000" y="60000"/>
                                    </p:animScale>
                                    <p:animScale>
                                      <p:cBhvr>
                                        <p:cTn id="14" dur="166" decel="50000">
                                          <p:stCondLst>
                                            <p:cond delay="676"/>
                                          </p:stCondLst>
                                        </p:cTn>
                                        <p:tgtEl>
                                          <p:spTgt spid="204802">
                                            <p:txEl>
                                              <p:charRg st="0" end="25"/>
                                            </p:txEl>
                                          </p:spTgt>
                                        </p:tgtEl>
                                      </p:cBhvr>
                                      <p:to x="100000" y="100000"/>
                                    </p:animScale>
                                    <p:animScale>
                                      <p:cBhvr>
                                        <p:cTn id="15" dur="26">
                                          <p:stCondLst>
                                            <p:cond delay="1312"/>
                                          </p:stCondLst>
                                        </p:cTn>
                                        <p:tgtEl>
                                          <p:spTgt spid="204802">
                                            <p:txEl>
                                              <p:charRg st="0" end="25"/>
                                            </p:txEl>
                                          </p:spTgt>
                                        </p:tgtEl>
                                      </p:cBhvr>
                                      <p:to x="100000" y="80000"/>
                                    </p:animScale>
                                    <p:animScale>
                                      <p:cBhvr>
                                        <p:cTn id="16" dur="166" decel="50000">
                                          <p:stCondLst>
                                            <p:cond delay="1338"/>
                                          </p:stCondLst>
                                        </p:cTn>
                                        <p:tgtEl>
                                          <p:spTgt spid="204802">
                                            <p:txEl>
                                              <p:charRg st="0" end="25"/>
                                            </p:txEl>
                                          </p:spTgt>
                                        </p:tgtEl>
                                      </p:cBhvr>
                                      <p:to x="100000" y="100000"/>
                                    </p:animScale>
                                    <p:animScale>
                                      <p:cBhvr>
                                        <p:cTn id="17" dur="26">
                                          <p:stCondLst>
                                            <p:cond delay="1642"/>
                                          </p:stCondLst>
                                        </p:cTn>
                                        <p:tgtEl>
                                          <p:spTgt spid="204802">
                                            <p:txEl>
                                              <p:charRg st="0" end="25"/>
                                            </p:txEl>
                                          </p:spTgt>
                                        </p:tgtEl>
                                      </p:cBhvr>
                                      <p:to x="100000" y="90000"/>
                                    </p:animScale>
                                    <p:animScale>
                                      <p:cBhvr>
                                        <p:cTn id="18" dur="166" decel="50000">
                                          <p:stCondLst>
                                            <p:cond delay="1668"/>
                                          </p:stCondLst>
                                        </p:cTn>
                                        <p:tgtEl>
                                          <p:spTgt spid="204802">
                                            <p:txEl>
                                              <p:charRg st="0" end="25"/>
                                            </p:txEl>
                                          </p:spTgt>
                                        </p:tgtEl>
                                      </p:cBhvr>
                                      <p:to x="100000" y="100000"/>
                                    </p:animScale>
                                    <p:animScale>
                                      <p:cBhvr>
                                        <p:cTn id="19" dur="26">
                                          <p:stCondLst>
                                            <p:cond delay="1808"/>
                                          </p:stCondLst>
                                        </p:cTn>
                                        <p:tgtEl>
                                          <p:spTgt spid="204802">
                                            <p:txEl>
                                              <p:charRg st="0" end="25"/>
                                            </p:txEl>
                                          </p:spTgt>
                                        </p:tgtEl>
                                      </p:cBhvr>
                                      <p:to x="100000" y="95000"/>
                                    </p:animScale>
                                    <p:animScale>
                                      <p:cBhvr>
                                        <p:cTn id="20" dur="166" decel="50000">
                                          <p:stCondLst>
                                            <p:cond delay="1834"/>
                                          </p:stCondLst>
                                        </p:cTn>
                                        <p:tgtEl>
                                          <p:spTgt spid="204802">
                                            <p:txEl>
                                              <p:charRg st="0" end="25"/>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204802">
                                            <p:txEl>
                                              <p:charRg st="25" end="65"/>
                                            </p:txEl>
                                          </p:spTgt>
                                        </p:tgtEl>
                                        <p:attrNameLst>
                                          <p:attrName>style.visibility</p:attrName>
                                        </p:attrNameLst>
                                      </p:cBhvr>
                                      <p:to>
                                        <p:strVal val="visible"/>
                                      </p:to>
                                    </p:set>
                                    <p:animEffect transition="in" filter="wipe(down)">
                                      <p:cBhvr>
                                        <p:cTn id="25" dur="580">
                                          <p:stCondLst>
                                            <p:cond delay="0"/>
                                          </p:stCondLst>
                                        </p:cTn>
                                        <p:tgtEl>
                                          <p:spTgt spid="204802">
                                            <p:txEl>
                                              <p:charRg st="25" end="65"/>
                                            </p:txEl>
                                          </p:spTgt>
                                        </p:tgtEl>
                                      </p:cBhvr>
                                    </p:animEffect>
                                    <p:anim calcmode="lin" valueType="num">
                                      <p:cBhvr>
                                        <p:cTn id="26" dur="1822" tmFilter="0,0; 0.14,0.36; 0.43,0.73; 0.71,0.91; 1.0,1.0">
                                          <p:stCondLst>
                                            <p:cond delay="0"/>
                                          </p:stCondLst>
                                        </p:cTn>
                                        <p:tgtEl>
                                          <p:spTgt spid="204802">
                                            <p:txEl>
                                              <p:charRg st="25" end="65"/>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04802">
                                            <p:txEl>
                                              <p:charRg st="25" end="65"/>
                                            </p:txEl>
                                          </p:spTgt>
                                        </p:tgtEl>
                                        <p:attrNameLst>
                                          <p:attrName>ppt_y</p:attrName>
                                        </p:attrNameLst>
                                      </p:cBhvr>
                                      <p:tavLst>
                                        <p:tav tm="0" fmla="#ppt_y-sin(pi*$)/3">
                                          <p:val>
                                            <p:fltVal val="0.500000"/>
                                          </p:val>
                                        </p:tav>
                                        <p:tav tm="100000">
                                          <p:val>
                                            <p:fltVal val="1.000000"/>
                                          </p:val>
                                        </p:tav>
                                      </p:tavLst>
                                    </p:anim>
                                    <p:anim calcmode="lin" valueType="num">
                                      <p:cBhvr>
                                        <p:cTn id="28" dur="664" tmFilter="0, 0; 0.125,0.2665; 0.25,0.4; 0.375,0.465; 0.5,0.5;  0.625,0.535; 0.75,0.6; 0.875,0.7335; 1,1">
                                          <p:stCondLst>
                                            <p:cond delay="664"/>
                                          </p:stCondLst>
                                        </p:cTn>
                                        <p:tgtEl>
                                          <p:spTgt spid="204802">
                                            <p:txEl>
                                              <p:charRg st="25" end="65"/>
                                            </p:txEl>
                                          </p:spTgt>
                                        </p:tgtEl>
                                        <p:attrNameLst>
                                          <p:attrName>ppt_y</p:attrName>
                                        </p:attrNameLst>
                                      </p:cBhvr>
                                      <p:tavLst>
                                        <p:tav tm="0" fmla="#ppt_y-sin(pi*$)/9">
                                          <p:val>
                                            <p:fltVal val="0.000000"/>
                                          </p:val>
                                        </p:tav>
                                        <p:tav tm="100000">
                                          <p:val>
                                            <p:fltVal val="1.000000"/>
                                          </p:val>
                                        </p:tav>
                                      </p:tavLst>
                                    </p:anim>
                                    <p:anim calcmode="lin" valueType="num">
                                      <p:cBhvr>
                                        <p:cTn id="29" dur="332" tmFilter="0, 0; 0.125,0.2665; 0.25,0.4; 0.375,0.465; 0.5,0.5;  0.625,0.535; 0.75,0.6; 0.875,0.7335; 1,1">
                                          <p:stCondLst>
                                            <p:cond delay="1324"/>
                                          </p:stCondLst>
                                        </p:cTn>
                                        <p:tgtEl>
                                          <p:spTgt spid="204802">
                                            <p:txEl>
                                              <p:charRg st="25" end="65"/>
                                            </p:txEl>
                                          </p:spTgt>
                                        </p:tgtEl>
                                        <p:attrNameLst>
                                          <p:attrName>ppt_y</p:attrName>
                                        </p:attrNameLst>
                                      </p:cBhvr>
                                      <p:tavLst>
                                        <p:tav tm="0" fmla="#ppt_y-sin(pi*$)/27">
                                          <p:val>
                                            <p:fltVal val="0.000000"/>
                                          </p:val>
                                        </p:tav>
                                        <p:tav tm="100000">
                                          <p:val>
                                            <p:fltVal val="1.000000"/>
                                          </p:val>
                                        </p:tav>
                                      </p:tavLst>
                                    </p:anim>
                                    <p:anim calcmode="lin" valueType="num">
                                      <p:cBhvr>
                                        <p:cTn id="30" dur="164" tmFilter="0, 0; 0.125,0.2665; 0.25,0.4; 0.375,0.465; 0.5,0.5;  0.625,0.535; 0.75,0.6; 0.875,0.7335; 1,1">
                                          <p:stCondLst>
                                            <p:cond delay="1656"/>
                                          </p:stCondLst>
                                        </p:cTn>
                                        <p:tgtEl>
                                          <p:spTgt spid="204802">
                                            <p:txEl>
                                              <p:charRg st="25" end="65"/>
                                            </p:txEl>
                                          </p:spTgt>
                                        </p:tgtEl>
                                        <p:attrNameLst>
                                          <p:attrName>ppt_y</p:attrName>
                                        </p:attrNameLst>
                                      </p:cBhvr>
                                      <p:tavLst>
                                        <p:tav tm="0" fmla="#ppt_y-sin(pi*$)/81">
                                          <p:val>
                                            <p:fltVal val="0.000000"/>
                                          </p:val>
                                        </p:tav>
                                        <p:tav tm="100000">
                                          <p:val>
                                            <p:fltVal val="1.000000"/>
                                          </p:val>
                                        </p:tav>
                                      </p:tavLst>
                                    </p:anim>
                                    <p:animScale>
                                      <p:cBhvr>
                                        <p:cTn id="31" dur="26">
                                          <p:stCondLst>
                                            <p:cond delay="650"/>
                                          </p:stCondLst>
                                        </p:cTn>
                                        <p:tgtEl>
                                          <p:spTgt spid="204802">
                                            <p:txEl>
                                              <p:charRg st="25" end="65"/>
                                            </p:txEl>
                                          </p:spTgt>
                                        </p:tgtEl>
                                      </p:cBhvr>
                                      <p:to x="100000" y="60000"/>
                                    </p:animScale>
                                    <p:animScale>
                                      <p:cBhvr>
                                        <p:cTn id="32" dur="166" decel="50000">
                                          <p:stCondLst>
                                            <p:cond delay="676"/>
                                          </p:stCondLst>
                                        </p:cTn>
                                        <p:tgtEl>
                                          <p:spTgt spid="204802">
                                            <p:txEl>
                                              <p:charRg st="25" end="65"/>
                                            </p:txEl>
                                          </p:spTgt>
                                        </p:tgtEl>
                                      </p:cBhvr>
                                      <p:to x="100000" y="100000"/>
                                    </p:animScale>
                                    <p:animScale>
                                      <p:cBhvr>
                                        <p:cTn id="33" dur="26">
                                          <p:stCondLst>
                                            <p:cond delay="1312"/>
                                          </p:stCondLst>
                                        </p:cTn>
                                        <p:tgtEl>
                                          <p:spTgt spid="204802">
                                            <p:txEl>
                                              <p:charRg st="25" end="65"/>
                                            </p:txEl>
                                          </p:spTgt>
                                        </p:tgtEl>
                                      </p:cBhvr>
                                      <p:to x="100000" y="80000"/>
                                    </p:animScale>
                                    <p:animScale>
                                      <p:cBhvr>
                                        <p:cTn id="34" dur="166" decel="50000">
                                          <p:stCondLst>
                                            <p:cond delay="1338"/>
                                          </p:stCondLst>
                                        </p:cTn>
                                        <p:tgtEl>
                                          <p:spTgt spid="204802">
                                            <p:txEl>
                                              <p:charRg st="25" end="65"/>
                                            </p:txEl>
                                          </p:spTgt>
                                        </p:tgtEl>
                                      </p:cBhvr>
                                      <p:to x="100000" y="100000"/>
                                    </p:animScale>
                                    <p:animScale>
                                      <p:cBhvr>
                                        <p:cTn id="35" dur="26">
                                          <p:stCondLst>
                                            <p:cond delay="1642"/>
                                          </p:stCondLst>
                                        </p:cTn>
                                        <p:tgtEl>
                                          <p:spTgt spid="204802">
                                            <p:txEl>
                                              <p:charRg st="25" end="65"/>
                                            </p:txEl>
                                          </p:spTgt>
                                        </p:tgtEl>
                                      </p:cBhvr>
                                      <p:to x="100000" y="90000"/>
                                    </p:animScale>
                                    <p:animScale>
                                      <p:cBhvr>
                                        <p:cTn id="36" dur="166" decel="50000">
                                          <p:stCondLst>
                                            <p:cond delay="1668"/>
                                          </p:stCondLst>
                                        </p:cTn>
                                        <p:tgtEl>
                                          <p:spTgt spid="204802">
                                            <p:txEl>
                                              <p:charRg st="25" end="65"/>
                                            </p:txEl>
                                          </p:spTgt>
                                        </p:tgtEl>
                                      </p:cBhvr>
                                      <p:to x="100000" y="100000"/>
                                    </p:animScale>
                                    <p:animScale>
                                      <p:cBhvr>
                                        <p:cTn id="37" dur="26">
                                          <p:stCondLst>
                                            <p:cond delay="1808"/>
                                          </p:stCondLst>
                                        </p:cTn>
                                        <p:tgtEl>
                                          <p:spTgt spid="204802">
                                            <p:txEl>
                                              <p:charRg st="25" end="65"/>
                                            </p:txEl>
                                          </p:spTgt>
                                        </p:tgtEl>
                                      </p:cBhvr>
                                      <p:to x="100000" y="95000"/>
                                    </p:animScale>
                                    <p:animScale>
                                      <p:cBhvr>
                                        <p:cTn id="38" dur="166" decel="50000">
                                          <p:stCondLst>
                                            <p:cond delay="1834"/>
                                          </p:stCondLst>
                                        </p:cTn>
                                        <p:tgtEl>
                                          <p:spTgt spid="204802">
                                            <p:txEl>
                                              <p:charRg st="25" end="65"/>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204802">
                                            <p:txEl>
                                              <p:charRg st="65" end="83"/>
                                            </p:txEl>
                                          </p:spTgt>
                                        </p:tgtEl>
                                        <p:attrNameLst>
                                          <p:attrName>style.visibility</p:attrName>
                                        </p:attrNameLst>
                                      </p:cBhvr>
                                      <p:to>
                                        <p:strVal val="visible"/>
                                      </p:to>
                                    </p:set>
                                    <p:animEffect transition="in" filter="wipe(down)">
                                      <p:cBhvr>
                                        <p:cTn id="43" dur="580">
                                          <p:stCondLst>
                                            <p:cond delay="0"/>
                                          </p:stCondLst>
                                        </p:cTn>
                                        <p:tgtEl>
                                          <p:spTgt spid="204802">
                                            <p:txEl>
                                              <p:charRg st="65" end="83"/>
                                            </p:txEl>
                                          </p:spTgt>
                                        </p:tgtEl>
                                      </p:cBhvr>
                                    </p:animEffect>
                                    <p:anim calcmode="lin" valueType="num">
                                      <p:cBhvr>
                                        <p:cTn id="44" dur="1822" tmFilter="0,0; 0.14,0.36; 0.43,0.73; 0.71,0.91; 1.0,1.0">
                                          <p:stCondLst>
                                            <p:cond delay="0"/>
                                          </p:stCondLst>
                                        </p:cTn>
                                        <p:tgtEl>
                                          <p:spTgt spid="204802">
                                            <p:txEl>
                                              <p:charRg st="65" end="8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04802">
                                            <p:txEl>
                                              <p:charRg st="65" end="83"/>
                                            </p:txEl>
                                          </p:spTgt>
                                        </p:tgtEl>
                                        <p:attrNameLst>
                                          <p:attrName>ppt_y</p:attrName>
                                        </p:attrNameLst>
                                      </p:cBhvr>
                                      <p:tavLst>
                                        <p:tav tm="0" fmla="#ppt_y-sin(pi*$)/3">
                                          <p:val>
                                            <p:fltVal val="0.500000"/>
                                          </p:val>
                                        </p:tav>
                                        <p:tav tm="100000">
                                          <p:val>
                                            <p:fltVal val="1.000000"/>
                                          </p:val>
                                        </p:tav>
                                      </p:tavLst>
                                    </p:anim>
                                    <p:anim calcmode="lin" valueType="num">
                                      <p:cBhvr>
                                        <p:cTn id="46" dur="664" tmFilter="0, 0; 0.125,0.2665; 0.25,0.4; 0.375,0.465; 0.5,0.5;  0.625,0.535; 0.75,0.6; 0.875,0.7335; 1,1">
                                          <p:stCondLst>
                                            <p:cond delay="664"/>
                                          </p:stCondLst>
                                        </p:cTn>
                                        <p:tgtEl>
                                          <p:spTgt spid="204802">
                                            <p:txEl>
                                              <p:charRg st="65" end="83"/>
                                            </p:txEl>
                                          </p:spTgt>
                                        </p:tgtEl>
                                        <p:attrNameLst>
                                          <p:attrName>ppt_y</p:attrName>
                                        </p:attrNameLst>
                                      </p:cBhvr>
                                      <p:tavLst>
                                        <p:tav tm="0" fmla="#ppt_y-sin(pi*$)/9">
                                          <p:val>
                                            <p:fltVal val="0.000000"/>
                                          </p:val>
                                        </p:tav>
                                        <p:tav tm="100000">
                                          <p:val>
                                            <p:fltVal val="1.000000"/>
                                          </p:val>
                                        </p:tav>
                                      </p:tavLst>
                                    </p:anim>
                                    <p:anim calcmode="lin" valueType="num">
                                      <p:cBhvr>
                                        <p:cTn id="47" dur="332" tmFilter="0, 0; 0.125,0.2665; 0.25,0.4; 0.375,0.465; 0.5,0.5;  0.625,0.535; 0.75,0.6; 0.875,0.7335; 1,1">
                                          <p:stCondLst>
                                            <p:cond delay="1324"/>
                                          </p:stCondLst>
                                        </p:cTn>
                                        <p:tgtEl>
                                          <p:spTgt spid="204802">
                                            <p:txEl>
                                              <p:charRg st="65" end="83"/>
                                            </p:txEl>
                                          </p:spTgt>
                                        </p:tgtEl>
                                        <p:attrNameLst>
                                          <p:attrName>ppt_y</p:attrName>
                                        </p:attrNameLst>
                                      </p:cBhvr>
                                      <p:tavLst>
                                        <p:tav tm="0" fmla="#ppt_y-sin(pi*$)/27">
                                          <p:val>
                                            <p:fltVal val="0.000000"/>
                                          </p:val>
                                        </p:tav>
                                        <p:tav tm="100000">
                                          <p:val>
                                            <p:fltVal val="1.000000"/>
                                          </p:val>
                                        </p:tav>
                                      </p:tavLst>
                                    </p:anim>
                                    <p:anim calcmode="lin" valueType="num">
                                      <p:cBhvr>
                                        <p:cTn id="48" dur="164" tmFilter="0, 0; 0.125,0.2665; 0.25,0.4; 0.375,0.465; 0.5,0.5;  0.625,0.535; 0.75,0.6; 0.875,0.7335; 1,1">
                                          <p:stCondLst>
                                            <p:cond delay="1656"/>
                                          </p:stCondLst>
                                        </p:cTn>
                                        <p:tgtEl>
                                          <p:spTgt spid="204802">
                                            <p:txEl>
                                              <p:charRg st="65" end="83"/>
                                            </p:txEl>
                                          </p:spTgt>
                                        </p:tgtEl>
                                        <p:attrNameLst>
                                          <p:attrName>ppt_y</p:attrName>
                                        </p:attrNameLst>
                                      </p:cBhvr>
                                      <p:tavLst>
                                        <p:tav tm="0" fmla="#ppt_y-sin(pi*$)/81">
                                          <p:val>
                                            <p:fltVal val="0.000000"/>
                                          </p:val>
                                        </p:tav>
                                        <p:tav tm="100000">
                                          <p:val>
                                            <p:fltVal val="1.000000"/>
                                          </p:val>
                                        </p:tav>
                                      </p:tavLst>
                                    </p:anim>
                                    <p:animScale>
                                      <p:cBhvr>
                                        <p:cTn id="49" dur="26">
                                          <p:stCondLst>
                                            <p:cond delay="650"/>
                                          </p:stCondLst>
                                        </p:cTn>
                                        <p:tgtEl>
                                          <p:spTgt spid="204802">
                                            <p:txEl>
                                              <p:charRg st="65" end="83"/>
                                            </p:txEl>
                                          </p:spTgt>
                                        </p:tgtEl>
                                      </p:cBhvr>
                                      <p:to x="100000" y="60000"/>
                                    </p:animScale>
                                    <p:animScale>
                                      <p:cBhvr>
                                        <p:cTn id="50" dur="166" decel="50000">
                                          <p:stCondLst>
                                            <p:cond delay="676"/>
                                          </p:stCondLst>
                                        </p:cTn>
                                        <p:tgtEl>
                                          <p:spTgt spid="204802">
                                            <p:txEl>
                                              <p:charRg st="65" end="83"/>
                                            </p:txEl>
                                          </p:spTgt>
                                        </p:tgtEl>
                                      </p:cBhvr>
                                      <p:to x="100000" y="100000"/>
                                    </p:animScale>
                                    <p:animScale>
                                      <p:cBhvr>
                                        <p:cTn id="51" dur="26">
                                          <p:stCondLst>
                                            <p:cond delay="1312"/>
                                          </p:stCondLst>
                                        </p:cTn>
                                        <p:tgtEl>
                                          <p:spTgt spid="204802">
                                            <p:txEl>
                                              <p:charRg st="65" end="83"/>
                                            </p:txEl>
                                          </p:spTgt>
                                        </p:tgtEl>
                                      </p:cBhvr>
                                      <p:to x="100000" y="80000"/>
                                    </p:animScale>
                                    <p:animScale>
                                      <p:cBhvr>
                                        <p:cTn id="52" dur="166" decel="50000">
                                          <p:stCondLst>
                                            <p:cond delay="1338"/>
                                          </p:stCondLst>
                                        </p:cTn>
                                        <p:tgtEl>
                                          <p:spTgt spid="204802">
                                            <p:txEl>
                                              <p:charRg st="65" end="83"/>
                                            </p:txEl>
                                          </p:spTgt>
                                        </p:tgtEl>
                                      </p:cBhvr>
                                      <p:to x="100000" y="100000"/>
                                    </p:animScale>
                                    <p:animScale>
                                      <p:cBhvr>
                                        <p:cTn id="53" dur="26">
                                          <p:stCondLst>
                                            <p:cond delay="1642"/>
                                          </p:stCondLst>
                                        </p:cTn>
                                        <p:tgtEl>
                                          <p:spTgt spid="204802">
                                            <p:txEl>
                                              <p:charRg st="65" end="83"/>
                                            </p:txEl>
                                          </p:spTgt>
                                        </p:tgtEl>
                                      </p:cBhvr>
                                      <p:to x="100000" y="90000"/>
                                    </p:animScale>
                                    <p:animScale>
                                      <p:cBhvr>
                                        <p:cTn id="54" dur="166" decel="50000">
                                          <p:stCondLst>
                                            <p:cond delay="1668"/>
                                          </p:stCondLst>
                                        </p:cTn>
                                        <p:tgtEl>
                                          <p:spTgt spid="204802">
                                            <p:txEl>
                                              <p:charRg st="65" end="83"/>
                                            </p:txEl>
                                          </p:spTgt>
                                        </p:tgtEl>
                                      </p:cBhvr>
                                      <p:to x="100000" y="100000"/>
                                    </p:animScale>
                                    <p:animScale>
                                      <p:cBhvr>
                                        <p:cTn id="55" dur="26">
                                          <p:stCondLst>
                                            <p:cond delay="1808"/>
                                          </p:stCondLst>
                                        </p:cTn>
                                        <p:tgtEl>
                                          <p:spTgt spid="204802">
                                            <p:txEl>
                                              <p:charRg st="65" end="83"/>
                                            </p:txEl>
                                          </p:spTgt>
                                        </p:tgtEl>
                                      </p:cBhvr>
                                      <p:to x="100000" y="95000"/>
                                    </p:animScale>
                                    <p:animScale>
                                      <p:cBhvr>
                                        <p:cTn id="56" dur="166" decel="50000">
                                          <p:stCondLst>
                                            <p:cond delay="1834"/>
                                          </p:stCondLst>
                                        </p:cTn>
                                        <p:tgtEl>
                                          <p:spTgt spid="204802">
                                            <p:txEl>
                                              <p:charRg st="65" end="83"/>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47" presetClass="entr" presetSubtype="0" fill="hold" nodeType="clickEffect">
                                  <p:stCondLst>
                                    <p:cond delay="0"/>
                                  </p:stCondLst>
                                  <p:childTnLst>
                                    <p:set>
                                      <p:cBhvr>
                                        <p:cTn id="60" dur="1" fill="hold">
                                          <p:stCondLst>
                                            <p:cond delay="0"/>
                                          </p:stCondLst>
                                        </p:cTn>
                                        <p:tgtEl>
                                          <p:spTgt spid="204809"/>
                                        </p:tgtEl>
                                        <p:attrNameLst>
                                          <p:attrName>style.visibility</p:attrName>
                                        </p:attrNameLst>
                                      </p:cBhvr>
                                      <p:to>
                                        <p:strVal val="visible"/>
                                      </p:to>
                                    </p:set>
                                    <p:animEffect transition="in" filter="fade">
                                      <p:cBhvr>
                                        <p:cTn id="61" dur="1000"/>
                                        <p:tgtEl>
                                          <p:spTgt spid="204809"/>
                                        </p:tgtEl>
                                      </p:cBhvr>
                                    </p:animEffect>
                                    <p:anim calcmode="lin" valueType="num">
                                      <p:cBhvr>
                                        <p:cTn id="62" dur="1000" fill="hold"/>
                                        <p:tgtEl>
                                          <p:spTgt spid="204809"/>
                                        </p:tgtEl>
                                        <p:attrNameLst>
                                          <p:attrName>ppt_x</p:attrName>
                                        </p:attrNameLst>
                                      </p:cBhvr>
                                      <p:tavLst>
                                        <p:tav tm="0">
                                          <p:val>
                                            <p:strVal val="#ppt_x"/>
                                          </p:val>
                                        </p:tav>
                                        <p:tav tm="100000">
                                          <p:val>
                                            <p:strVal val="#ppt_x"/>
                                          </p:val>
                                        </p:tav>
                                      </p:tavLst>
                                    </p:anim>
                                    <p:anim calcmode="lin" valueType="num">
                                      <p:cBhvr>
                                        <p:cTn id="63" dur="1000" fill="hold"/>
                                        <p:tgtEl>
                                          <p:spTgt spid="204809"/>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nodeType="clickEffect">
                                  <p:stCondLst>
                                    <p:cond delay="0"/>
                                  </p:stCondLst>
                                  <p:childTnLst>
                                    <p:set>
                                      <p:cBhvr>
                                        <p:cTn id="67" dur="1" fill="hold">
                                          <p:stCondLst>
                                            <p:cond delay="0"/>
                                          </p:stCondLst>
                                        </p:cTn>
                                        <p:tgtEl>
                                          <p:spTgt spid="204808">
                                            <p:txEl>
                                              <p:charRg st="0" end="17"/>
                                            </p:txEl>
                                          </p:spTgt>
                                        </p:tgtEl>
                                        <p:attrNameLst>
                                          <p:attrName>style.visibility</p:attrName>
                                        </p:attrNameLst>
                                      </p:cBhvr>
                                      <p:to>
                                        <p:strVal val="visible"/>
                                      </p:to>
                                    </p:set>
                                    <p:animEffect transition="in" filter="wipe(down)">
                                      <p:cBhvr>
                                        <p:cTn id="68" dur="580">
                                          <p:stCondLst>
                                            <p:cond delay="0"/>
                                          </p:stCondLst>
                                        </p:cTn>
                                        <p:tgtEl>
                                          <p:spTgt spid="204808">
                                            <p:txEl>
                                              <p:charRg st="0" end="17"/>
                                            </p:txEl>
                                          </p:spTgt>
                                        </p:tgtEl>
                                      </p:cBhvr>
                                    </p:animEffect>
                                    <p:anim calcmode="lin" valueType="num">
                                      <p:cBhvr>
                                        <p:cTn id="69" dur="1822" tmFilter="0,0; 0.14,0.36; 0.43,0.73; 0.71,0.91; 1.0,1.0">
                                          <p:stCondLst>
                                            <p:cond delay="0"/>
                                          </p:stCondLst>
                                        </p:cTn>
                                        <p:tgtEl>
                                          <p:spTgt spid="204808">
                                            <p:txEl>
                                              <p:charRg st="0" end="17"/>
                                            </p:txEl>
                                          </p:spTgt>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204808">
                                            <p:txEl>
                                              <p:charRg st="0" end="17"/>
                                            </p:txEl>
                                          </p:spTgt>
                                        </p:tgtEl>
                                        <p:attrNameLst>
                                          <p:attrName>ppt_y</p:attrName>
                                        </p:attrNameLst>
                                      </p:cBhvr>
                                      <p:tavLst>
                                        <p:tav tm="0" fmla="#ppt_y-sin(pi*$)/3">
                                          <p:val>
                                            <p:fltVal val="0.500000"/>
                                          </p:val>
                                        </p:tav>
                                        <p:tav tm="100000">
                                          <p:val>
                                            <p:fltVal val="1.000000"/>
                                          </p:val>
                                        </p:tav>
                                      </p:tavLst>
                                    </p:anim>
                                    <p:anim calcmode="lin" valueType="num">
                                      <p:cBhvr>
                                        <p:cTn id="71" dur="664" tmFilter="0, 0; 0.125,0.2665; 0.25,0.4; 0.375,0.465; 0.5,0.5;  0.625,0.535; 0.75,0.6; 0.875,0.7335; 1,1">
                                          <p:stCondLst>
                                            <p:cond delay="664"/>
                                          </p:stCondLst>
                                        </p:cTn>
                                        <p:tgtEl>
                                          <p:spTgt spid="204808">
                                            <p:txEl>
                                              <p:charRg st="0" end="17"/>
                                            </p:txEl>
                                          </p:spTgt>
                                        </p:tgtEl>
                                        <p:attrNameLst>
                                          <p:attrName>ppt_y</p:attrName>
                                        </p:attrNameLst>
                                      </p:cBhvr>
                                      <p:tavLst>
                                        <p:tav tm="0" fmla="#ppt_y-sin(pi*$)/9">
                                          <p:val>
                                            <p:fltVal val="0.000000"/>
                                          </p:val>
                                        </p:tav>
                                        <p:tav tm="100000">
                                          <p:val>
                                            <p:fltVal val="1.000000"/>
                                          </p:val>
                                        </p:tav>
                                      </p:tavLst>
                                    </p:anim>
                                    <p:anim calcmode="lin" valueType="num">
                                      <p:cBhvr>
                                        <p:cTn id="72" dur="332" tmFilter="0, 0; 0.125,0.2665; 0.25,0.4; 0.375,0.465; 0.5,0.5;  0.625,0.535; 0.75,0.6; 0.875,0.7335; 1,1">
                                          <p:stCondLst>
                                            <p:cond delay="1324"/>
                                          </p:stCondLst>
                                        </p:cTn>
                                        <p:tgtEl>
                                          <p:spTgt spid="204808">
                                            <p:txEl>
                                              <p:charRg st="0" end="17"/>
                                            </p:txEl>
                                          </p:spTgt>
                                        </p:tgtEl>
                                        <p:attrNameLst>
                                          <p:attrName>ppt_y</p:attrName>
                                        </p:attrNameLst>
                                      </p:cBhvr>
                                      <p:tavLst>
                                        <p:tav tm="0" fmla="#ppt_y-sin(pi*$)/27">
                                          <p:val>
                                            <p:fltVal val="0.000000"/>
                                          </p:val>
                                        </p:tav>
                                        <p:tav tm="100000">
                                          <p:val>
                                            <p:fltVal val="1.000000"/>
                                          </p:val>
                                        </p:tav>
                                      </p:tavLst>
                                    </p:anim>
                                    <p:anim calcmode="lin" valueType="num">
                                      <p:cBhvr>
                                        <p:cTn id="73" dur="164" tmFilter="0, 0; 0.125,0.2665; 0.25,0.4; 0.375,0.465; 0.5,0.5;  0.625,0.535; 0.75,0.6; 0.875,0.7335; 1,1">
                                          <p:stCondLst>
                                            <p:cond delay="1656"/>
                                          </p:stCondLst>
                                        </p:cTn>
                                        <p:tgtEl>
                                          <p:spTgt spid="204808">
                                            <p:txEl>
                                              <p:charRg st="0" end="17"/>
                                            </p:txEl>
                                          </p:spTgt>
                                        </p:tgtEl>
                                        <p:attrNameLst>
                                          <p:attrName>ppt_y</p:attrName>
                                        </p:attrNameLst>
                                      </p:cBhvr>
                                      <p:tavLst>
                                        <p:tav tm="0" fmla="#ppt_y-sin(pi*$)/81">
                                          <p:val>
                                            <p:fltVal val="0.000000"/>
                                          </p:val>
                                        </p:tav>
                                        <p:tav tm="100000">
                                          <p:val>
                                            <p:fltVal val="1.000000"/>
                                          </p:val>
                                        </p:tav>
                                      </p:tavLst>
                                    </p:anim>
                                    <p:animScale>
                                      <p:cBhvr>
                                        <p:cTn id="74" dur="26">
                                          <p:stCondLst>
                                            <p:cond delay="650"/>
                                          </p:stCondLst>
                                        </p:cTn>
                                        <p:tgtEl>
                                          <p:spTgt spid="204808">
                                            <p:txEl>
                                              <p:charRg st="0" end="17"/>
                                            </p:txEl>
                                          </p:spTgt>
                                        </p:tgtEl>
                                      </p:cBhvr>
                                      <p:to x="100000" y="60000"/>
                                    </p:animScale>
                                    <p:animScale>
                                      <p:cBhvr>
                                        <p:cTn id="75" dur="166" decel="50000">
                                          <p:stCondLst>
                                            <p:cond delay="676"/>
                                          </p:stCondLst>
                                        </p:cTn>
                                        <p:tgtEl>
                                          <p:spTgt spid="204808">
                                            <p:txEl>
                                              <p:charRg st="0" end="17"/>
                                            </p:txEl>
                                          </p:spTgt>
                                        </p:tgtEl>
                                      </p:cBhvr>
                                      <p:to x="100000" y="100000"/>
                                    </p:animScale>
                                    <p:animScale>
                                      <p:cBhvr>
                                        <p:cTn id="76" dur="26">
                                          <p:stCondLst>
                                            <p:cond delay="1312"/>
                                          </p:stCondLst>
                                        </p:cTn>
                                        <p:tgtEl>
                                          <p:spTgt spid="204808">
                                            <p:txEl>
                                              <p:charRg st="0" end="17"/>
                                            </p:txEl>
                                          </p:spTgt>
                                        </p:tgtEl>
                                      </p:cBhvr>
                                      <p:to x="100000" y="80000"/>
                                    </p:animScale>
                                    <p:animScale>
                                      <p:cBhvr>
                                        <p:cTn id="77" dur="166" decel="50000">
                                          <p:stCondLst>
                                            <p:cond delay="1338"/>
                                          </p:stCondLst>
                                        </p:cTn>
                                        <p:tgtEl>
                                          <p:spTgt spid="204808">
                                            <p:txEl>
                                              <p:charRg st="0" end="17"/>
                                            </p:txEl>
                                          </p:spTgt>
                                        </p:tgtEl>
                                      </p:cBhvr>
                                      <p:to x="100000" y="100000"/>
                                    </p:animScale>
                                    <p:animScale>
                                      <p:cBhvr>
                                        <p:cTn id="78" dur="26">
                                          <p:stCondLst>
                                            <p:cond delay="1642"/>
                                          </p:stCondLst>
                                        </p:cTn>
                                        <p:tgtEl>
                                          <p:spTgt spid="204808">
                                            <p:txEl>
                                              <p:charRg st="0" end="17"/>
                                            </p:txEl>
                                          </p:spTgt>
                                        </p:tgtEl>
                                      </p:cBhvr>
                                      <p:to x="100000" y="90000"/>
                                    </p:animScale>
                                    <p:animScale>
                                      <p:cBhvr>
                                        <p:cTn id="79" dur="166" decel="50000">
                                          <p:stCondLst>
                                            <p:cond delay="1668"/>
                                          </p:stCondLst>
                                        </p:cTn>
                                        <p:tgtEl>
                                          <p:spTgt spid="204808">
                                            <p:txEl>
                                              <p:charRg st="0" end="17"/>
                                            </p:txEl>
                                          </p:spTgt>
                                        </p:tgtEl>
                                      </p:cBhvr>
                                      <p:to x="100000" y="100000"/>
                                    </p:animScale>
                                    <p:animScale>
                                      <p:cBhvr>
                                        <p:cTn id="80" dur="26">
                                          <p:stCondLst>
                                            <p:cond delay="1808"/>
                                          </p:stCondLst>
                                        </p:cTn>
                                        <p:tgtEl>
                                          <p:spTgt spid="204808">
                                            <p:txEl>
                                              <p:charRg st="0" end="17"/>
                                            </p:txEl>
                                          </p:spTgt>
                                        </p:tgtEl>
                                      </p:cBhvr>
                                      <p:to x="100000" y="95000"/>
                                    </p:animScale>
                                    <p:animScale>
                                      <p:cBhvr>
                                        <p:cTn id="81" dur="166" decel="50000">
                                          <p:stCondLst>
                                            <p:cond delay="1834"/>
                                          </p:stCondLst>
                                        </p:cTn>
                                        <p:tgtEl>
                                          <p:spTgt spid="204808">
                                            <p:txEl>
                                              <p:charRg st="0" end="17"/>
                                            </p:txEl>
                                          </p:spTgt>
                                        </p:tgtEl>
                                      </p:cBhvr>
                                      <p:to x="100000" y="100000"/>
                                    </p:animScale>
                                  </p:childTnLst>
                                </p:cTn>
                              </p:par>
                            </p:childTnLst>
                          </p:cTn>
                        </p:par>
                      </p:childTnLst>
                    </p:cTn>
                  </p:par>
                  <p:par>
                    <p:cTn id="82" fill="hold">
                      <p:stCondLst>
                        <p:cond delay="indefinite"/>
                      </p:stCondLst>
                      <p:childTnLst>
                        <p:par>
                          <p:cTn id="83" fill="hold">
                            <p:stCondLst>
                              <p:cond delay="0"/>
                            </p:stCondLst>
                            <p:childTnLst>
                              <p:par>
                                <p:cTn id="84" presetID="26" presetClass="entr" presetSubtype="0" fill="hold" nodeType="clickEffect">
                                  <p:stCondLst>
                                    <p:cond delay="0"/>
                                  </p:stCondLst>
                                  <p:childTnLst>
                                    <p:set>
                                      <p:cBhvr>
                                        <p:cTn id="85" dur="1" fill="hold">
                                          <p:stCondLst>
                                            <p:cond delay="0"/>
                                          </p:stCondLst>
                                        </p:cTn>
                                        <p:tgtEl>
                                          <p:spTgt spid="204808">
                                            <p:txEl>
                                              <p:charRg st="17" end="55"/>
                                            </p:txEl>
                                          </p:spTgt>
                                        </p:tgtEl>
                                        <p:attrNameLst>
                                          <p:attrName>style.visibility</p:attrName>
                                        </p:attrNameLst>
                                      </p:cBhvr>
                                      <p:to>
                                        <p:strVal val="visible"/>
                                      </p:to>
                                    </p:set>
                                    <p:animEffect transition="in" filter="wipe(down)">
                                      <p:cBhvr>
                                        <p:cTn id="86" dur="580">
                                          <p:stCondLst>
                                            <p:cond delay="0"/>
                                          </p:stCondLst>
                                        </p:cTn>
                                        <p:tgtEl>
                                          <p:spTgt spid="204808">
                                            <p:txEl>
                                              <p:charRg st="17" end="55"/>
                                            </p:txEl>
                                          </p:spTgt>
                                        </p:tgtEl>
                                      </p:cBhvr>
                                    </p:animEffect>
                                    <p:anim calcmode="lin" valueType="num">
                                      <p:cBhvr>
                                        <p:cTn id="87" dur="1822" tmFilter="0,0; 0.14,0.36; 0.43,0.73; 0.71,0.91; 1.0,1.0">
                                          <p:stCondLst>
                                            <p:cond delay="0"/>
                                          </p:stCondLst>
                                        </p:cTn>
                                        <p:tgtEl>
                                          <p:spTgt spid="204808">
                                            <p:txEl>
                                              <p:charRg st="17" end="55"/>
                                            </p:txEl>
                                          </p:spTgt>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204808">
                                            <p:txEl>
                                              <p:charRg st="17" end="55"/>
                                            </p:txEl>
                                          </p:spTgt>
                                        </p:tgtEl>
                                        <p:attrNameLst>
                                          <p:attrName>ppt_y</p:attrName>
                                        </p:attrNameLst>
                                      </p:cBhvr>
                                      <p:tavLst>
                                        <p:tav tm="0" fmla="#ppt_y-sin(pi*$)/3">
                                          <p:val>
                                            <p:fltVal val="0.500000"/>
                                          </p:val>
                                        </p:tav>
                                        <p:tav tm="100000">
                                          <p:val>
                                            <p:fltVal val="1.000000"/>
                                          </p:val>
                                        </p:tav>
                                      </p:tavLst>
                                    </p:anim>
                                    <p:anim calcmode="lin" valueType="num">
                                      <p:cBhvr>
                                        <p:cTn id="89" dur="664" tmFilter="0, 0; 0.125,0.2665; 0.25,0.4; 0.375,0.465; 0.5,0.5;  0.625,0.535; 0.75,0.6; 0.875,0.7335; 1,1">
                                          <p:stCondLst>
                                            <p:cond delay="664"/>
                                          </p:stCondLst>
                                        </p:cTn>
                                        <p:tgtEl>
                                          <p:spTgt spid="204808">
                                            <p:txEl>
                                              <p:charRg st="17" end="55"/>
                                            </p:txEl>
                                          </p:spTgt>
                                        </p:tgtEl>
                                        <p:attrNameLst>
                                          <p:attrName>ppt_y</p:attrName>
                                        </p:attrNameLst>
                                      </p:cBhvr>
                                      <p:tavLst>
                                        <p:tav tm="0" fmla="#ppt_y-sin(pi*$)/9">
                                          <p:val>
                                            <p:fltVal val="0.000000"/>
                                          </p:val>
                                        </p:tav>
                                        <p:tav tm="100000">
                                          <p:val>
                                            <p:fltVal val="1.000000"/>
                                          </p:val>
                                        </p:tav>
                                      </p:tavLst>
                                    </p:anim>
                                    <p:anim calcmode="lin" valueType="num">
                                      <p:cBhvr>
                                        <p:cTn id="90" dur="332" tmFilter="0, 0; 0.125,0.2665; 0.25,0.4; 0.375,0.465; 0.5,0.5;  0.625,0.535; 0.75,0.6; 0.875,0.7335; 1,1">
                                          <p:stCondLst>
                                            <p:cond delay="1324"/>
                                          </p:stCondLst>
                                        </p:cTn>
                                        <p:tgtEl>
                                          <p:spTgt spid="204808">
                                            <p:txEl>
                                              <p:charRg st="17" end="55"/>
                                            </p:txEl>
                                          </p:spTgt>
                                        </p:tgtEl>
                                        <p:attrNameLst>
                                          <p:attrName>ppt_y</p:attrName>
                                        </p:attrNameLst>
                                      </p:cBhvr>
                                      <p:tavLst>
                                        <p:tav tm="0" fmla="#ppt_y-sin(pi*$)/27">
                                          <p:val>
                                            <p:fltVal val="0.000000"/>
                                          </p:val>
                                        </p:tav>
                                        <p:tav tm="100000">
                                          <p:val>
                                            <p:fltVal val="1.000000"/>
                                          </p:val>
                                        </p:tav>
                                      </p:tavLst>
                                    </p:anim>
                                    <p:anim calcmode="lin" valueType="num">
                                      <p:cBhvr>
                                        <p:cTn id="91" dur="164" tmFilter="0, 0; 0.125,0.2665; 0.25,0.4; 0.375,0.465; 0.5,0.5;  0.625,0.535; 0.75,0.6; 0.875,0.7335; 1,1">
                                          <p:stCondLst>
                                            <p:cond delay="1656"/>
                                          </p:stCondLst>
                                        </p:cTn>
                                        <p:tgtEl>
                                          <p:spTgt spid="204808">
                                            <p:txEl>
                                              <p:charRg st="17" end="55"/>
                                            </p:txEl>
                                          </p:spTgt>
                                        </p:tgtEl>
                                        <p:attrNameLst>
                                          <p:attrName>ppt_y</p:attrName>
                                        </p:attrNameLst>
                                      </p:cBhvr>
                                      <p:tavLst>
                                        <p:tav tm="0" fmla="#ppt_y-sin(pi*$)/81">
                                          <p:val>
                                            <p:fltVal val="0.000000"/>
                                          </p:val>
                                        </p:tav>
                                        <p:tav tm="100000">
                                          <p:val>
                                            <p:fltVal val="1.000000"/>
                                          </p:val>
                                        </p:tav>
                                      </p:tavLst>
                                    </p:anim>
                                    <p:animScale>
                                      <p:cBhvr>
                                        <p:cTn id="92" dur="26">
                                          <p:stCondLst>
                                            <p:cond delay="650"/>
                                          </p:stCondLst>
                                        </p:cTn>
                                        <p:tgtEl>
                                          <p:spTgt spid="204808">
                                            <p:txEl>
                                              <p:charRg st="17" end="55"/>
                                            </p:txEl>
                                          </p:spTgt>
                                        </p:tgtEl>
                                      </p:cBhvr>
                                      <p:to x="100000" y="60000"/>
                                    </p:animScale>
                                    <p:animScale>
                                      <p:cBhvr>
                                        <p:cTn id="93" dur="166" decel="50000">
                                          <p:stCondLst>
                                            <p:cond delay="676"/>
                                          </p:stCondLst>
                                        </p:cTn>
                                        <p:tgtEl>
                                          <p:spTgt spid="204808">
                                            <p:txEl>
                                              <p:charRg st="17" end="55"/>
                                            </p:txEl>
                                          </p:spTgt>
                                        </p:tgtEl>
                                      </p:cBhvr>
                                      <p:to x="100000" y="100000"/>
                                    </p:animScale>
                                    <p:animScale>
                                      <p:cBhvr>
                                        <p:cTn id="94" dur="26">
                                          <p:stCondLst>
                                            <p:cond delay="1312"/>
                                          </p:stCondLst>
                                        </p:cTn>
                                        <p:tgtEl>
                                          <p:spTgt spid="204808">
                                            <p:txEl>
                                              <p:charRg st="17" end="55"/>
                                            </p:txEl>
                                          </p:spTgt>
                                        </p:tgtEl>
                                      </p:cBhvr>
                                      <p:to x="100000" y="80000"/>
                                    </p:animScale>
                                    <p:animScale>
                                      <p:cBhvr>
                                        <p:cTn id="95" dur="166" decel="50000">
                                          <p:stCondLst>
                                            <p:cond delay="1338"/>
                                          </p:stCondLst>
                                        </p:cTn>
                                        <p:tgtEl>
                                          <p:spTgt spid="204808">
                                            <p:txEl>
                                              <p:charRg st="17" end="55"/>
                                            </p:txEl>
                                          </p:spTgt>
                                        </p:tgtEl>
                                      </p:cBhvr>
                                      <p:to x="100000" y="100000"/>
                                    </p:animScale>
                                    <p:animScale>
                                      <p:cBhvr>
                                        <p:cTn id="96" dur="26">
                                          <p:stCondLst>
                                            <p:cond delay="1642"/>
                                          </p:stCondLst>
                                        </p:cTn>
                                        <p:tgtEl>
                                          <p:spTgt spid="204808">
                                            <p:txEl>
                                              <p:charRg st="17" end="55"/>
                                            </p:txEl>
                                          </p:spTgt>
                                        </p:tgtEl>
                                      </p:cBhvr>
                                      <p:to x="100000" y="90000"/>
                                    </p:animScale>
                                    <p:animScale>
                                      <p:cBhvr>
                                        <p:cTn id="97" dur="166" decel="50000">
                                          <p:stCondLst>
                                            <p:cond delay="1668"/>
                                          </p:stCondLst>
                                        </p:cTn>
                                        <p:tgtEl>
                                          <p:spTgt spid="204808">
                                            <p:txEl>
                                              <p:charRg st="17" end="55"/>
                                            </p:txEl>
                                          </p:spTgt>
                                        </p:tgtEl>
                                      </p:cBhvr>
                                      <p:to x="100000" y="100000"/>
                                    </p:animScale>
                                    <p:animScale>
                                      <p:cBhvr>
                                        <p:cTn id="98" dur="26">
                                          <p:stCondLst>
                                            <p:cond delay="1808"/>
                                          </p:stCondLst>
                                        </p:cTn>
                                        <p:tgtEl>
                                          <p:spTgt spid="204808">
                                            <p:txEl>
                                              <p:charRg st="17" end="55"/>
                                            </p:txEl>
                                          </p:spTgt>
                                        </p:tgtEl>
                                      </p:cBhvr>
                                      <p:to x="100000" y="95000"/>
                                    </p:animScale>
                                    <p:animScale>
                                      <p:cBhvr>
                                        <p:cTn id="99" dur="166" decel="50000">
                                          <p:stCondLst>
                                            <p:cond delay="1834"/>
                                          </p:stCondLst>
                                        </p:cTn>
                                        <p:tgtEl>
                                          <p:spTgt spid="204808">
                                            <p:txEl>
                                              <p:charRg st="17" end="55"/>
                                            </p:txEl>
                                          </p:spTgt>
                                        </p:tgtEl>
                                      </p:cBhvr>
                                      <p:to x="100000" y="100000"/>
                                    </p:animScale>
                                  </p:childTnLst>
                                </p:cTn>
                              </p:par>
                            </p:childTnLst>
                          </p:cTn>
                        </p:par>
                      </p:childTnLst>
                    </p:cTn>
                  </p:par>
                  <p:par>
                    <p:cTn id="100" fill="hold">
                      <p:stCondLst>
                        <p:cond delay="indefinite"/>
                      </p:stCondLst>
                      <p:childTnLst>
                        <p:par>
                          <p:cTn id="101" fill="hold">
                            <p:stCondLst>
                              <p:cond delay="0"/>
                            </p:stCondLst>
                            <p:childTnLst>
                              <p:par>
                                <p:cTn id="102" presetID="26" presetClass="entr" presetSubtype="0" fill="hold" nodeType="clickEffect">
                                  <p:stCondLst>
                                    <p:cond delay="0"/>
                                  </p:stCondLst>
                                  <p:childTnLst>
                                    <p:set>
                                      <p:cBhvr>
                                        <p:cTn id="103" dur="1" fill="hold">
                                          <p:stCondLst>
                                            <p:cond delay="0"/>
                                          </p:stCondLst>
                                        </p:cTn>
                                        <p:tgtEl>
                                          <p:spTgt spid="204808">
                                            <p:txEl>
                                              <p:charRg st="55" end="80"/>
                                            </p:txEl>
                                          </p:spTgt>
                                        </p:tgtEl>
                                        <p:attrNameLst>
                                          <p:attrName>style.visibility</p:attrName>
                                        </p:attrNameLst>
                                      </p:cBhvr>
                                      <p:to>
                                        <p:strVal val="visible"/>
                                      </p:to>
                                    </p:set>
                                    <p:animEffect transition="in" filter="wipe(down)">
                                      <p:cBhvr>
                                        <p:cTn id="104" dur="580">
                                          <p:stCondLst>
                                            <p:cond delay="0"/>
                                          </p:stCondLst>
                                        </p:cTn>
                                        <p:tgtEl>
                                          <p:spTgt spid="204808">
                                            <p:txEl>
                                              <p:charRg st="55" end="80"/>
                                            </p:txEl>
                                          </p:spTgt>
                                        </p:tgtEl>
                                      </p:cBhvr>
                                    </p:animEffect>
                                    <p:anim calcmode="lin" valueType="num">
                                      <p:cBhvr>
                                        <p:cTn id="105" dur="1822" tmFilter="0,0; 0.14,0.36; 0.43,0.73; 0.71,0.91; 1.0,1.0">
                                          <p:stCondLst>
                                            <p:cond delay="0"/>
                                          </p:stCondLst>
                                        </p:cTn>
                                        <p:tgtEl>
                                          <p:spTgt spid="204808">
                                            <p:txEl>
                                              <p:charRg st="55" end="80"/>
                                            </p:txEl>
                                          </p:spTgt>
                                        </p:tgtEl>
                                        <p:attrNameLst>
                                          <p:attrName>ppt_x</p:attrName>
                                        </p:attrNameLst>
                                      </p:cBhvr>
                                      <p:tavLst>
                                        <p:tav tm="0">
                                          <p:val>
                                            <p:strVal val="#ppt_x-0.25"/>
                                          </p:val>
                                        </p:tav>
                                        <p:tav tm="100000">
                                          <p:val>
                                            <p:strVal val="#ppt_x"/>
                                          </p:val>
                                        </p:tav>
                                      </p:tavLst>
                                    </p:anim>
                                    <p:anim calcmode="lin" valueType="num">
                                      <p:cBhvr>
                                        <p:cTn id="106" dur="664" tmFilter="0.0,0.0; 0.25,0.07; 0.50,0.2; 0.75,0.467; 1.0,1.0">
                                          <p:stCondLst>
                                            <p:cond delay="0"/>
                                          </p:stCondLst>
                                        </p:cTn>
                                        <p:tgtEl>
                                          <p:spTgt spid="204808">
                                            <p:txEl>
                                              <p:charRg st="55" end="80"/>
                                            </p:txEl>
                                          </p:spTgt>
                                        </p:tgtEl>
                                        <p:attrNameLst>
                                          <p:attrName>ppt_y</p:attrName>
                                        </p:attrNameLst>
                                      </p:cBhvr>
                                      <p:tavLst>
                                        <p:tav tm="0" fmla="#ppt_y-sin(pi*$)/3">
                                          <p:val>
                                            <p:fltVal val="0.500000"/>
                                          </p:val>
                                        </p:tav>
                                        <p:tav tm="100000">
                                          <p:val>
                                            <p:fltVal val="1.000000"/>
                                          </p:val>
                                        </p:tav>
                                      </p:tavLst>
                                    </p:anim>
                                    <p:anim calcmode="lin" valueType="num">
                                      <p:cBhvr>
                                        <p:cTn id="107" dur="664" tmFilter="0, 0; 0.125,0.2665; 0.25,0.4; 0.375,0.465; 0.5,0.5;  0.625,0.535; 0.75,0.6; 0.875,0.7335; 1,1">
                                          <p:stCondLst>
                                            <p:cond delay="664"/>
                                          </p:stCondLst>
                                        </p:cTn>
                                        <p:tgtEl>
                                          <p:spTgt spid="204808">
                                            <p:txEl>
                                              <p:charRg st="55" end="80"/>
                                            </p:txEl>
                                          </p:spTgt>
                                        </p:tgtEl>
                                        <p:attrNameLst>
                                          <p:attrName>ppt_y</p:attrName>
                                        </p:attrNameLst>
                                      </p:cBhvr>
                                      <p:tavLst>
                                        <p:tav tm="0" fmla="#ppt_y-sin(pi*$)/9">
                                          <p:val>
                                            <p:fltVal val="0.000000"/>
                                          </p:val>
                                        </p:tav>
                                        <p:tav tm="100000">
                                          <p:val>
                                            <p:fltVal val="1.000000"/>
                                          </p:val>
                                        </p:tav>
                                      </p:tavLst>
                                    </p:anim>
                                    <p:anim calcmode="lin" valueType="num">
                                      <p:cBhvr>
                                        <p:cTn id="108" dur="332" tmFilter="0, 0; 0.125,0.2665; 0.25,0.4; 0.375,0.465; 0.5,0.5;  0.625,0.535; 0.75,0.6; 0.875,0.7335; 1,1">
                                          <p:stCondLst>
                                            <p:cond delay="1324"/>
                                          </p:stCondLst>
                                        </p:cTn>
                                        <p:tgtEl>
                                          <p:spTgt spid="204808">
                                            <p:txEl>
                                              <p:charRg st="55" end="80"/>
                                            </p:txEl>
                                          </p:spTgt>
                                        </p:tgtEl>
                                        <p:attrNameLst>
                                          <p:attrName>ppt_y</p:attrName>
                                        </p:attrNameLst>
                                      </p:cBhvr>
                                      <p:tavLst>
                                        <p:tav tm="0" fmla="#ppt_y-sin(pi*$)/27">
                                          <p:val>
                                            <p:fltVal val="0.000000"/>
                                          </p:val>
                                        </p:tav>
                                        <p:tav tm="100000">
                                          <p:val>
                                            <p:fltVal val="1.000000"/>
                                          </p:val>
                                        </p:tav>
                                      </p:tavLst>
                                    </p:anim>
                                    <p:anim calcmode="lin" valueType="num">
                                      <p:cBhvr>
                                        <p:cTn id="109" dur="164" tmFilter="0, 0; 0.125,0.2665; 0.25,0.4; 0.375,0.465; 0.5,0.5;  0.625,0.535; 0.75,0.6; 0.875,0.7335; 1,1">
                                          <p:stCondLst>
                                            <p:cond delay="1656"/>
                                          </p:stCondLst>
                                        </p:cTn>
                                        <p:tgtEl>
                                          <p:spTgt spid="204808">
                                            <p:txEl>
                                              <p:charRg st="55" end="80"/>
                                            </p:txEl>
                                          </p:spTgt>
                                        </p:tgtEl>
                                        <p:attrNameLst>
                                          <p:attrName>ppt_y</p:attrName>
                                        </p:attrNameLst>
                                      </p:cBhvr>
                                      <p:tavLst>
                                        <p:tav tm="0" fmla="#ppt_y-sin(pi*$)/81">
                                          <p:val>
                                            <p:fltVal val="0.000000"/>
                                          </p:val>
                                        </p:tav>
                                        <p:tav tm="100000">
                                          <p:val>
                                            <p:fltVal val="1.000000"/>
                                          </p:val>
                                        </p:tav>
                                      </p:tavLst>
                                    </p:anim>
                                    <p:animScale>
                                      <p:cBhvr>
                                        <p:cTn id="110" dur="26">
                                          <p:stCondLst>
                                            <p:cond delay="650"/>
                                          </p:stCondLst>
                                        </p:cTn>
                                        <p:tgtEl>
                                          <p:spTgt spid="204808">
                                            <p:txEl>
                                              <p:charRg st="55" end="80"/>
                                            </p:txEl>
                                          </p:spTgt>
                                        </p:tgtEl>
                                      </p:cBhvr>
                                      <p:to x="100000" y="60000"/>
                                    </p:animScale>
                                    <p:animScale>
                                      <p:cBhvr>
                                        <p:cTn id="111" dur="166" decel="50000">
                                          <p:stCondLst>
                                            <p:cond delay="676"/>
                                          </p:stCondLst>
                                        </p:cTn>
                                        <p:tgtEl>
                                          <p:spTgt spid="204808">
                                            <p:txEl>
                                              <p:charRg st="55" end="80"/>
                                            </p:txEl>
                                          </p:spTgt>
                                        </p:tgtEl>
                                      </p:cBhvr>
                                      <p:to x="100000" y="100000"/>
                                    </p:animScale>
                                    <p:animScale>
                                      <p:cBhvr>
                                        <p:cTn id="112" dur="26">
                                          <p:stCondLst>
                                            <p:cond delay="1312"/>
                                          </p:stCondLst>
                                        </p:cTn>
                                        <p:tgtEl>
                                          <p:spTgt spid="204808">
                                            <p:txEl>
                                              <p:charRg st="55" end="80"/>
                                            </p:txEl>
                                          </p:spTgt>
                                        </p:tgtEl>
                                      </p:cBhvr>
                                      <p:to x="100000" y="80000"/>
                                    </p:animScale>
                                    <p:animScale>
                                      <p:cBhvr>
                                        <p:cTn id="113" dur="166" decel="50000">
                                          <p:stCondLst>
                                            <p:cond delay="1338"/>
                                          </p:stCondLst>
                                        </p:cTn>
                                        <p:tgtEl>
                                          <p:spTgt spid="204808">
                                            <p:txEl>
                                              <p:charRg st="55" end="80"/>
                                            </p:txEl>
                                          </p:spTgt>
                                        </p:tgtEl>
                                      </p:cBhvr>
                                      <p:to x="100000" y="100000"/>
                                    </p:animScale>
                                    <p:animScale>
                                      <p:cBhvr>
                                        <p:cTn id="114" dur="26">
                                          <p:stCondLst>
                                            <p:cond delay="1642"/>
                                          </p:stCondLst>
                                        </p:cTn>
                                        <p:tgtEl>
                                          <p:spTgt spid="204808">
                                            <p:txEl>
                                              <p:charRg st="55" end="80"/>
                                            </p:txEl>
                                          </p:spTgt>
                                        </p:tgtEl>
                                      </p:cBhvr>
                                      <p:to x="100000" y="90000"/>
                                    </p:animScale>
                                    <p:animScale>
                                      <p:cBhvr>
                                        <p:cTn id="115" dur="166" decel="50000">
                                          <p:stCondLst>
                                            <p:cond delay="1668"/>
                                          </p:stCondLst>
                                        </p:cTn>
                                        <p:tgtEl>
                                          <p:spTgt spid="204808">
                                            <p:txEl>
                                              <p:charRg st="55" end="80"/>
                                            </p:txEl>
                                          </p:spTgt>
                                        </p:tgtEl>
                                      </p:cBhvr>
                                      <p:to x="100000" y="100000"/>
                                    </p:animScale>
                                    <p:animScale>
                                      <p:cBhvr>
                                        <p:cTn id="116" dur="26">
                                          <p:stCondLst>
                                            <p:cond delay="1808"/>
                                          </p:stCondLst>
                                        </p:cTn>
                                        <p:tgtEl>
                                          <p:spTgt spid="204808">
                                            <p:txEl>
                                              <p:charRg st="55" end="80"/>
                                            </p:txEl>
                                          </p:spTgt>
                                        </p:tgtEl>
                                      </p:cBhvr>
                                      <p:to x="100000" y="95000"/>
                                    </p:animScale>
                                    <p:animScale>
                                      <p:cBhvr>
                                        <p:cTn id="117" dur="166" decel="50000">
                                          <p:stCondLst>
                                            <p:cond delay="1834"/>
                                          </p:stCondLst>
                                        </p:cTn>
                                        <p:tgtEl>
                                          <p:spTgt spid="204808">
                                            <p:txEl>
                                              <p:charRg st="55" end="8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09930" y="711835"/>
            <a:ext cx="10692130" cy="583565"/>
          </a:xfrm>
          <a:prstGeom prst="rect">
            <a:avLst/>
          </a:prstGeom>
          <a:noFill/>
        </p:spPr>
        <p:txBody>
          <a:bodyPr wrap="square" rtlCol="0">
            <a:spAutoFit/>
          </a:bodyPr>
          <a:p>
            <a:r>
              <a:rPr lang="en-US" altLang="zh-CN" sz="3200"/>
              <a:t>1864</a:t>
            </a:r>
            <a:r>
              <a:rPr lang="zh-CN" altLang="en-US" sz="3200"/>
              <a:t>年</a:t>
            </a:r>
            <a:r>
              <a:rPr lang="en-US" altLang="zh-CN" sz="3200"/>
              <a:t>6</a:t>
            </a:r>
            <a:r>
              <a:rPr lang="zh-CN" altLang="en-US" sz="3200"/>
              <a:t>月</a:t>
            </a:r>
            <a:r>
              <a:rPr lang="en-US" altLang="zh-CN" sz="3200"/>
              <a:t>1</a:t>
            </a:r>
            <a:r>
              <a:rPr lang="zh-CN" altLang="en-US" sz="3200"/>
              <a:t>日，洪秀全病逝，不久天京陷落</a:t>
            </a:r>
            <a:endParaRPr lang="zh-CN" altLang="en-US" sz="3200"/>
          </a:p>
        </p:txBody>
      </p:sp>
      <p:pic>
        <p:nvPicPr>
          <p:cNvPr id="3" name="图片 2"/>
          <p:cNvPicPr>
            <a:picLocks noChangeAspect="1"/>
          </p:cNvPicPr>
          <p:nvPr/>
        </p:nvPicPr>
        <p:blipFill>
          <a:blip r:embed="rId1"/>
          <a:stretch>
            <a:fillRect/>
          </a:stretch>
        </p:blipFill>
        <p:spPr>
          <a:xfrm>
            <a:off x="5875655" y="1910715"/>
            <a:ext cx="5845175" cy="3776345"/>
          </a:xfrm>
          <a:prstGeom prst="rect">
            <a:avLst/>
          </a:prstGeom>
        </p:spPr>
      </p:pic>
      <p:pic>
        <p:nvPicPr>
          <p:cNvPr id="4" name="图片 3"/>
          <p:cNvPicPr>
            <a:picLocks noChangeAspect="1"/>
          </p:cNvPicPr>
          <p:nvPr/>
        </p:nvPicPr>
        <p:blipFill>
          <a:blip r:embed="rId2"/>
          <a:stretch>
            <a:fillRect/>
          </a:stretch>
        </p:blipFill>
        <p:spPr>
          <a:xfrm>
            <a:off x="417830" y="1763395"/>
            <a:ext cx="5088255" cy="4070985"/>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2274" name="文本框 182273"/>
          <p:cNvSpPr txBox="1"/>
          <p:nvPr/>
        </p:nvSpPr>
        <p:spPr>
          <a:xfrm>
            <a:off x="2279650" y="5992813"/>
            <a:ext cx="1438275"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金田起义</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75" name="文本框 182274"/>
          <p:cNvSpPr txBox="1"/>
          <p:nvPr/>
        </p:nvSpPr>
        <p:spPr>
          <a:xfrm>
            <a:off x="2806700" y="4889500"/>
            <a:ext cx="1420813"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永安建制</a:t>
            </a:r>
            <a:endParaRPr lang="zh-CN" altLang="en-US" sz="2400" b="1">
              <a:solidFill>
                <a:srgbClr val="000000"/>
              </a:solidFill>
              <a:latin typeface="Times New Roman" panose="02020603050405020304" charset="0"/>
              <a:ea typeface="宋体" panose="02010600030101010101" pitchFamily="2" charset="-122"/>
            </a:endParaRPr>
          </a:p>
        </p:txBody>
      </p:sp>
      <p:sp>
        <p:nvSpPr>
          <p:cNvPr id="182276" name="文本框 182275"/>
          <p:cNvSpPr txBox="1"/>
          <p:nvPr/>
        </p:nvSpPr>
        <p:spPr>
          <a:xfrm>
            <a:off x="3257550" y="3789363"/>
            <a:ext cx="1438275"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定都天京</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77" name="文本框 182276"/>
          <p:cNvSpPr txBox="1"/>
          <p:nvPr/>
        </p:nvSpPr>
        <p:spPr>
          <a:xfrm>
            <a:off x="4557713" y="1917700"/>
            <a:ext cx="869950" cy="460375"/>
          </a:xfrm>
          <a:prstGeom prst="rect">
            <a:avLst/>
          </a:prstGeom>
          <a:solidFill>
            <a:srgbClr val="FFCC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北伐</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78" name="文本框 182277"/>
          <p:cNvSpPr txBox="1"/>
          <p:nvPr/>
        </p:nvSpPr>
        <p:spPr>
          <a:xfrm>
            <a:off x="4557713" y="2409825"/>
            <a:ext cx="842962" cy="460375"/>
          </a:xfrm>
          <a:prstGeom prst="rect">
            <a:avLst/>
          </a:prstGeom>
          <a:solidFill>
            <a:srgbClr val="FFCC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西征</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79" name="文本框 182278"/>
          <p:cNvSpPr txBox="1"/>
          <p:nvPr/>
        </p:nvSpPr>
        <p:spPr>
          <a:xfrm>
            <a:off x="4567238" y="2928938"/>
            <a:ext cx="842962" cy="460375"/>
          </a:xfrm>
          <a:prstGeom prst="rect">
            <a:avLst/>
          </a:prstGeom>
          <a:solidFill>
            <a:srgbClr val="FFCC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东征</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80" name="文本框 182279"/>
          <p:cNvSpPr txBox="1"/>
          <p:nvPr/>
        </p:nvSpPr>
        <p:spPr>
          <a:xfrm>
            <a:off x="5944235" y="2003425"/>
            <a:ext cx="551815" cy="1363663"/>
          </a:xfrm>
          <a:prstGeom prst="rect">
            <a:avLst/>
          </a:prstGeom>
          <a:solidFill>
            <a:srgbClr val="FF9900"/>
          </a:solidFill>
          <a:ln w="9525" cap="flat" cmpd="sng">
            <a:solidFill>
              <a:schemeClr val="bg1"/>
            </a:solidFill>
            <a:prstDash val="solid"/>
            <a:miter/>
            <a:headEnd type="none" w="med" len="med"/>
            <a:tailEnd type="none" w="med" len="med"/>
          </a:ln>
        </p:spPr>
        <p:txBody>
          <a:bodyPr vert="eaVert"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全盛时期</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81" name="文本框 182280"/>
          <p:cNvSpPr txBox="1"/>
          <p:nvPr/>
        </p:nvSpPr>
        <p:spPr>
          <a:xfrm>
            <a:off x="7489825" y="2903538"/>
            <a:ext cx="1422400"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天京变乱</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82" name="文本框 182281"/>
          <p:cNvSpPr txBox="1"/>
          <p:nvPr/>
        </p:nvSpPr>
        <p:spPr>
          <a:xfrm>
            <a:off x="8334375" y="5715000"/>
            <a:ext cx="1450975" cy="460375"/>
          </a:xfrm>
          <a:prstGeom prst="rect">
            <a:avLst/>
          </a:prstGeom>
          <a:solidFill>
            <a:srgbClr val="FFFF99"/>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天京陷落</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83" name="上箭头 182282"/>
          <p:cNvSpPr/>
          <p:nvPr/>
        </p:nvSpPr>
        <p:spPr>
          <a:xfrm>
            <a:off x="3005138" y="5413375"/>
            <a:ext cx="487362" cy="512763"/>
          </a:xfrm>
          <a:prstGeom prst="upArrow">
            <a:avLst>
              <a:gd name="adj1" fmla="val 50000"/>
              <a:gd name="adj2" fmla="val 26298"/>
            </a:avLst>
          </a:prstGeom>
          <a:solidFill>
            <a:srgbClr val="FF0000"/>
          </a:solidFill>
          <a:ln w="9525" cap="flat" cmpd="sng">
            <a:solidFill>
              <a:srgbClr val="FF0000"/>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82284" name="上箭头 182283"/>
          <p:cNvSpPr/>
          <p:nvPr/>
        </p:nvSpPr>
        <p:spPr>
          <a:xfrm>
            <a:off x="3541713" y="4283075"/>
            <a:ext cx="452437" cy="541338"/>
          </a:xfrm>
          <a:prstGeom prst="upArrow">
            <a:avLst>
              <a:gd name="adj1" fmla="val 50000"/>
              <a:gd name="adj2" fmla="val 29906"/>
            </a:avLst>
          </a:prstGeom>
          <a:solidFill>
            <a:srgbClr val="FF0000"/>
          </a:solidFill>
          <a:ln w="9525" cap="flat" cmpd="sng">
            <a:solidFill>
              <a:srgbClr val="FF0000"/>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82285" name="任意多边形 182284"/>
          <p:cNvSpPr/>
          <p:nvPr/>
        </p:nvSpPr>
        <p:spPr>
          <a:xfrm>
            <a:off x="3771900" y="2336800"/>
            <a:ext cx="669925" cy="1317625"/>
          </a:xfrm>
          <a:custGeom>
            <a:avLst/>
            <a:gdLst/>
            <a:ahLst/>
            <a:cxnLst>
              <a:cxn ang="270">
                <a:pos x="15126" y="0"/>
              </a:cxn>
              <a:cxn ang="90">
                <a:pos x="15126" y="12158"/>
              </a:cxn>
              <a:cxn ang="90">
                <a:pos x="3237" y="21600"/>
              </a:cxn>
              <a:cxn ang="0">
                <a:pos x="21600" y="6079"/>
              </a:cxn>
            </a:cxnLst>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0000"/>
          </a:solidFill>
          <a:ln w="9525" cap="flat" cmpd="sng">
            <a:solidFill>
              <a:srgbClr val="FF0000"/>
            </a:solidFill>
            <a:prstDash val="solid"/>
            <a:miter/>
            <a:headEnd type="none" w="med" len="med"/>
            <a:tailEnd type="none" w="med" len="med"/>
          </a:ln>
        </p:spPr>
        <p:txBody>
          <a:bodyPr/>
          <a:p>
            <a:endParaRPr lang="zh-CN" altLang="en-US"/>
          </a:p>
        </p:txBody>
      </p:sp>
      <p:sp>
        <p:nvSpPr>
          <p:cNvPr id="182286" name="右大括号 182285">
            <a:hlinkClick r:id="rId1" action="ppaction://hlinksldjump"/>
          </p:cNvPr>
          <p:cNvSpPr/>
          <p:nvPr/>
        </p:nvSpPr>
        <p:spPr>
          <a:xfrm>
            <a:off x="5500688" y="2046288"/>
            <a:ext cx="341312" cy="1220787"/>
          </a:xfrm>
          <a:prstGeom prst="rightBrace">
            <a:avLst>
              <a:gd name="adj1" fmla="val 29789"/>
              <a:gd name="adj2" fmla="val 50000"/>
            </a:avLst>
          </a:prstGeom>
          <a:solidFill>
            <a:srgbClr val="FF0000"/>
          </a:solidFill>
          <a:ln w="19050" cap="flat" cmpd="sng">
            <a:solidFill>
              <a:srgbClr val="FF0000"/>
            </a:solidFill>
            <a:prstDash val="solid"/>
            <a:round/>
            <a:headEnd type="none" w="med" len="med"/>
            <a:tailEnd type="none" w="med" len="med"/>
          </a:ln>
        </p:spPr>
        <p:txBody>
          <a:bodyPr wrap="none" anchor="ctr"/>
          <a:p>
            <a:pPr algn="ctr"/>
            <a:endParaRPr lang="zh-CN" dirty="0">
              <a:solidFill>
                <a:srgbClr val="000000"/>
              </a:solidFill>
              <a:latin typeface="Times New Roman" panose="02020603050405020304" charset="0"/>
              <a:ea typeface="宋体" panose="02010600030101010101" pitchFamily="2" charset="-122"/>
            </a:endParaRPr>
          </a:p>
        </p:txBody>
      </p:sp>
      <p:sp>
        <p:nvSpPr>
          <p:cNvPr id="182287" name="任意多边形 182286"/>
          <p:cNvSpPr/>
          <p:nvPr/>
        </p:nvSpPr>
        <p:spPr>
          <a:xfrm rot="5400000">
            <a:off x="7561263" y="1465263"/>
            <a:ext cx="368300" cy="2336800"/>
          </a:xfrm>
          <a:custGeom>
            <a:avLst/>
            <a:gdLst/>
            <a:ahLst/>
            <a:cxnLst>
              <a:cxn ang="270">
                <a:pos x="15126" y="0"/>
              </a:cxn>
              <a:cxn ang="90">
                <a:pos x="15126" y="12158"/>
              </a:cxn>
              <a:cxn ang="90">
                <a:pos x="3237" y="21600"/>
              </a:cxn>
              <a:cxn ang="0">
                <a:pos x="21600" y="6079"/>
              </a:cxn>
            </a:cxnLst>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800000"/>
          </a:solidFill>
          <a:ln w="9525" cap="flat" cmpd="sng">
            <a:solidFill>
              <a:srgbClr val="800000"/>
            </a:solidFill>
            <a:prstDash val="solid"/>
            <a:miter/>
            <a:headEnd type="none" w="med" len="med"/>
            <a:tailEnd type="none" w="med" len="med"/>
          </a:ln>
        </p:spPr>
        <p:txBody>
          <a:bodyPr/>
          <a:p>
            <a:endParaRPr lang="zh-CN" altLang="en-US"/>
          </a:p>
        </p:txBody>
      </p:sp>
      <p:sp>
        <p:nvSpPr>
          <p:cNvPr id="182288" name="下箭头 182287"/>
          <p:cNvSpPr/>
          <p:nvPr/>
        </p:nvSpPr>
        <p:spPr>
          <a:xfrm>
            <a:off x="8153400" y="4724400"/>
            <a:ext cx="533400" cy="1008063"/>
          </a:xfrm>
          <a:prstGeom prst="downArrow">
            <a:avLst>
              <a:gd name="adj1" fmla="val 50000"/>
              <a:gd name="adj2" fmla="val 47238"/>
            </a:avLst>
          </a:prstGeom>
          <a:solidFill>
            <a:srgbClr val="800000"/>
          </a:solidFill>
          <a:ln w="9525" cap="flat" cmpd="sng">
            <a:solidFill>
              <a:srgbClr val="800000"/>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82289" name="文本框 182288"/>
          <p:cNvSpPr txBox="1"/>
          <p:nvPr/>
        </p:nvSpPr>
        <p:spPr>
          <a:xfrm>
            <a:off x="1844675" y="5586413"/>
            <a:ext cx="1116013"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1851.1</a:t>
            </a:r>
            <a:endParaRPr lang="en-US" altLang="zh-CN" sz="2400">
              <a:solidFill>
                <a:srgbClr val="000000"/>
              </a:solidFill>
              <a:latin typeface="Impact" panose="020B0806030902050204" pitchFamily="34" charset="0"/>
              <a:ea typeface="宋体" panose="02010600030101010101" pitchFamily="2" charset="-122"/>
            </a:endParaRPr>
          </a:p>
        </p:txBody>
      </p:sp>
      <p:sp>
        <p:nvSpPr>
          <p:cNvPr id="182290" name="文本框 182289"/>
          <p:cNvSpPr txBox="1"/>
          <p:nvPr/>
        </p:nvSpPr>
        <p:spPr>
          <a:xfrm>
            <a:off x="2074863" y="4527550"/>
            <a:ext cx="1247775"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1851.12</a:t>
            </a:r>
            <a:endParaRPr lang="en-US" altLang="zh-CN" sz="2400">
              <a:solidFill>
                <a:srgbClr val="000000"/>
              </a:solidFill>
              <a:latin typeface="Impact" panose="020B0806030902050204" pitchFamily="34" charset="0"/>
              <a:ea typeface="宋体" panose="02010600030101010101" pitchFamily="2" charset="-122"/>
            </a:endParaRPr>
          </a:p>
        </p:txBody>
      </p:sp>
      <p:sp>
        <p:nvSpPr>
          <p:cNvPr id="182291" name="文本框 182290"/>
          <p:cNvSpPr txBox="1"/>
          <p:nvPr/>
        </p:nvSpPr>
        <p:spPr>
          <a:xfrm>
            <a:off x="2511425" y="3411538"/>
            <a:ext cx="1131888"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1853.3</a:t>
            </a:r>
            <a:endParaRPr lang="en-US" altLang="zh-CN" sz="2400">
              <a:solidFill>
                <a:srgbClr val="000000"/>
              </a:solidFill>
              <a:latin typeface="Impact" panose="020B0806030902050204" pitchFamily="34" charset="0"/>
              <a:ea typeface="宋体" panose="02010600030101010101" pitchFamily="2" charset="-122"/>
            </a:endParaRPr>
          </a:p>
        </p:txBody>
      </p:sp>
      <p:sp>
        <p:nvSpPr>
          <p:cNvPr id="182292" name="文本框 182291"/>
          <p:cNvSpPr txBox="1"/>
          <p:nvPr/>
        </p:nvSpPr>
        <p:spPr>
          <a:xfrm>
            <a:off x="5746750" y="3324225"/>
            <a:ext cx="1058863"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1856</a:t>
            </a:r>
            <a:endParaRPr lang="en-US" altLang="zh-CN" sz="2400">
              <a:solidFill>
                <a:srgbClr val="000000"/>
              </a:solidFill>
              <a:latin typeface="Impact" panose="020B0806030902050204" pitchFamily="34" charset="0"/>
              <a:ea typeface="宋体" panose="02010600030101010101" pitchFamily="2" charset="-122"/>
            </a:endParaRPr>
          </a:p>
        </p:txBody>
      </p:sp>
      <p:sp>
        <p:nvSpPr>
          <p:cNvPr id="182293" name="文本框 182292"/>
          <p:cNvSpPr txBox="1"/>
          <p:nvPr/>
        </p:nvSpPr>
        <p:spPr>
          <a:xfrm>
            <a:off x="8664575" y="2540000"/>
            <a:ext cx="1481138"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1856.9</a:t>
            </a:r>
            <a:endParaRPr lang="en-US" altLang="zh-CN" sz="2400">
              <a:solidFill>
                <a:srgbClr val="000000"/>
              </a:solidFill>
              <a:latin typeface="Impact" panose="020B0806030902050204" pitchFamily="34" charset="0"/>
              <a:ea typeface="宋体" panose="02010600030101010101" pitchFamily="2" charset="-122"/>
            </a:endParaRPr>
          </a:p>
        </p:txBody>
      </p:sp>
      <p:sp>
        <p:nvSpPr>
          <p:cNvPr id="182294" name="文本框 182293"/>
          <p:cNvSpPr txBox="1"/>
          <p:nvPr/>
        </p:nvSpPr>
        <p:spPr>
          <a:xfrm>
            <a:off x="8458200" y="6400800"/>
            <a:ext cx="1247775"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1864.7</a:t>
            </a:r>
            <a:endParaRPr lang="en-US" altLang="zh-CN" sz="2400">
              <a:solidFill>
                <a:srgbClr val="000000"/>
              </a:solidFill>
              <a:latin typeface="Impact" panose="020B0806030902050204" pitchFamily="34" charset="0"/>
              <a:ea typeface="宋体" panose="02010600030101010101" pitchFamily="2" charset="-122"/>
            </a:endParaRPr>
          </a:p>
        </p:txBody>
      </p:sp>
      <p:sp>
        <p:nvSpPr>
          <p:cNvPr id="182295" name="燕尾形箭头 182294"/>
          <p:cNvSpPr/>
          <p:nvPr/>
        </p:nvSpPr>
        <p:spPr>
          <a:xfrm rot="10800000">
            <a:off x="7275513" y="5845175"/>
            <a:ext cx="976312" cy="296863"/>
          </a:xfrm>
          <a:prstGeom prst="notchedRightArrow">
            <a:avLst>
              <a:gd name="adj1" fmla="val 50000"/>
              <a:gd name="adj2" fmla="val 82203"/>
            </a:avLst>
          </a:prstGeom>
          <a:solidFill>
            <a:srgbClr val="800000"/>
          </a:solidFill>
          <a:ln w="9525" cap="flat" cmpd="sng">
            <a:solidFill>
              <a:srgbClr val="800000"/>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82296" name="文本框 182295"/>
          <p:cNvSpPr txBox="1"/>
          <p:nvPr/>
        </p:nvSpPr>
        <p:spPr>
          <a:xfrm>
            <a:off x="6636385" y="5181600"/>
            <a:ext cx="551815" cy="1400175"/>
          </a:xfrm>
          <a:prstGeom prst="rect">
            <a:avLst/>
          </a:prstGeom>
          <a:solidFill>
            <a:srgbClr val="FFFF99">
              <a:alpha val="80000"/>
            </a:srgbClr>
          </a:solidFill>
          <a:ln w="9525" cap="flat" cmpd="sng">
            <a:solidFill>
              <a:schemeClr val="bg1"/>
            </a:solidFill>
            <a:prstDash val="solid"/>
            <a:miter/>
            <a:headEnd type="none" w="med" len="med"/>
            <a:tailEnd type="none" w="med" len="med"/>
          </a:ln>
        </p:spPr>
        <p:txBody>
          <a:bodyPr vert="eaVert"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最终失败</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297" name="五角星 182296"/>
          <p:cNvSpPr/>
          <p:nvPr/>
        </p:nvSpPr>
        <p:spPr>
          <a:xfrm>
            <a:off x="4295775" y="4919663"/>
            <a:ext cx="336550" cy="436562"/>
          </a:xfrm>
          <a:custGeom>
            <a:avLst/>
            <a:gdLst/>
            <a:ahLst/>
            <a:cxnLst>
              <a:cxn ang="16200000">
                <a:pos x="168275" y="0"/>
              </a:cxn>
              <a:cxn ang="10800000">
                <a:pos x="0" y="166751"/>
              </a:cxn>
              <a:cxn ang="5400000">
                <a:pos x="64275" y="436560"/>
              </a:cxn>
              <a:cxn ang="5400000">
                <a:pos x="272274" y="436560"/>
              </a:cxn>
              <a:cxn ang="0">
                <a:pos x="336549" y="166751"/>
              </a:cxn>
            </a:cxnLst>
            <a:pathLst>
              <a:path w="336550" h="436562">
                <a:moveTo>
                  <a:pt x="0" y="166751"/>
                </a:moveTo>
                <a:lnTo>
                  <a:pt x="128551" y="166752"/>
                </a:lnTo>
                <a:lnTo>
                  <a:pt x="168275" y="0"/>
                </a:lnTo>
                <a:lnTo>
                  <a:pt x="207998" y="166752"/>
                </a:lnTo>
                <a:lnTo>
                  <a:pt x="336549" y="166751"/>
                </a:lnTo>
                <a:lnTo>
                  <a:pt x="232549" y="269809"/>
                </a:lnTo>
                <a:lnTo>
                  <a:pt x="272274" y="436560"/>
                </a:lnTo>
                <a:lnTo>
                  <a:pt x="168275" y="333501"/>
                </a:lnTo>
                <a:lnTo>
                  <a:pt x="64275" y="436560"/>
                </a:lnTo>
                <a:lnTo>
                  <a:pt x="104000" y="269809"/>
                </a:lnTo>
                <a:close/>
              </a:path>
            </a:pathLst>
          </a:custGeom>
          <a:solidFill>
            <a:srgbClr val="FF0000"/>
          </a:solidFill>
          <a:ln w="9525" cap="flat" cmpd="sng">
            <a:solidFill>
              <a:srgbClr val="FF0000"/>
            </a:solidFill>
            <a:prstDash val="solid"/>
            <a:miter/>
            <a:headEnd type="none" w="med" len="med"/>
            <a:tailEnd type="none" w="med" len="med"/>
          </a:ln>
        </p:spPr>
        <p:txBody>
          <a:bodyPr/>
          <a:p>
            <a:endParaRPr lang="zh-CN" altLang="en-US"/>
          </a:p>
        </p:txBody>
      </p:sp>
      <p:sp>
        <p:nvSpPr>
          <p:cNvPr id="182298" name="矩形 182297"/>
          <p:cNvSpPr/>
          <p:nvPr/>
        </p:nvSpPr>
        <p:spPr>
          <a:xfrm>
            <a:off x="2075180" y="353060"/>
            <a:ext cx="8229600" cy="750888"/>
          </a:xfrm>
          <a:prstGeom prst="rect">
            <a:avLst/>
          </a:prstGeom>
          <a:noFill/>
          <a:ln w="9525">
            <a:noFill/>
          </a:ln>
        </p:spPr>
        <p:txBody>
          <a:bodyPr/>
          <a:p>
            <a:pPr algn="ctr" fontAlgn="base"/>
            <a:r>
              <a:rPr lang="zh-CN" altLang="en-US" sz="4800" strike="noStrike" noProof="1" dirty="0">
                <a:solidFill>
                  <a:srgbClr val="FF0000"/>
                </a:solidFill>
                <a:effectLst/>
                <a:latin typeface="Arial" panose="020B0604020202020204" pitchFamily="34" charset="0"/>
                <a:ea typeface="黑体" panose="02010609060101010101" pitchFamily="2" charset="-122"/>
                <a:cs typeface="+mn-cs"/>
              </a:rPr>
              <a:t>太平天国运动的兴衰</a:t>
            </a:r>
            <a:endParaRPr lang="zh-CN" altLang="en-US" sz="4800" strike="noStrike" noProof="1" dirty="0">
              <a:solidFill>
                <a:srgbClr val="FF0000"/>
              </a:solidFill>
              <a:effectLst/>
              <a:latin typeface="Arial" panose="020B0604020202020204" pitchFamily="34" charset="0"/>
              <a:ea typeface="黑体" panose="02010609060101010101" pitchFamily="2" charset="-122"/>
              <a:cs typeface="+mn-cs"/>
            </a:endParaRPr>
          </a:p>
        </p:txBody>
      </p:sp>
      <p:sp>
        <p:nvSpPr>
          <p:cNvPr id="182302" name="下箭头 182301"/>
          <p:cNvSpPr/>
          <p:nvPr/>
        </p:nvSpPr>
        <p:spPr>
          <a:xfrm>
            <a:off x="8077200" y="3352800"/>
            <a:ext cx="533400" cy="685800"/>
          </a:xfrm>
          <a:prstGeom prst="downArrow">
            <a:avLst>
              <a:gd name="adj1" fmla="val 50000"/>
              <a:gd name="adj2" fmla="val 32136"/>
            </a:avLst>
          </a:prstGeom>
          <a:solidFill>
            <a:srgbClr val="800000"/>
          </a:solidFill>
          <a:ln w="9525" cap="flat" cmpd="sng">
            <a:solidFill>
              <a:srgbClr val="800000"/>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82303" name="文本框 182302"/>
          <p:cNvSpPr txBox="1"/>
          <p:nvPr/>
        </p:nvSpPr>
        <p:spPr>
          <a:xfrm>
            <a:off x="7620000" y="4038600"/>
            <a:ext cx="1422400"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charset="0"/>
                <a:ea typeface="宋体" panose="02010600030101010101" pitchFamily="2" charset="-122"/>
              </a:rPr>
              <a:t>重建核心</a:t>
            </a:r>
            <a:endParaRPr lang="zh-CN" altLang="en-US" sz="2400" b="1" dirty="0">
              <a:solidFill>
                <a:srgbClr val="000000"/>
              </a:solidFill>
              <a:latin typeface="Times New Roman" panose="02020603050405020304" charset="0"/>
              <a:ea typeface="宋体" panose="02010600030101010101" pitchFamily="2" charset="-122"/>
            </a:endParaRPr>
          </a:p>
        </p:txBody>
      </p:sp>
      <p:sp>
        <p:nvSpPr>
          <p:cNvPr id="182304" name="文本框 182303"/>
          <p:cNvSpPr txBox="1"/>
          <p:nvPr/>
        </p:nvSpPr>
        <p:spPr>
          <a:xfrm>
            <a:off x="3429000" y="1981200"/>
            <a:ext cx="1131888" cy="460375"/>
          </a:xfrm>
          <a:prstGeom prst="rect">
            <a:avLst/>
          </a:prstGeom>
          <a:noFill/>
          <a:ln w="9525">
            <a:noFill/>
          </a:ln>
        </p:spPr>
        <p:txBody>
          <a:bodyPr anchor="t">
            <a:spAutoFit/>
          </a:bodyPr>
          <a:p>
            <a:pPr>
              <a:spcBef>
                <a:spcPct val="50000"/>
              </a:spcBef>
            </a:pPr>
            <a:r>
              <a:rPr lang="en-US" altLang="zh-CN" sz="2400">
                <a:solidFill>
                  <a:srgbClr val="000000"/>
                </a:solidFill>
                <a:latin typeface="Impact" panose="020B0806030902050204" pitchFamily="34" charset="0"/>
                <a:ea typeface="宋体" panose="02010600030101010101" pitchFamily="2" charset="-122"/>
              </a:rPr>
              <a:t>1853.3</a:t>
            </a:r>
            <a:endParaRPr lang="en-US" altLang="zh-CN" sz="2400">
              <a:solidFill>
                <a:srgbClr val="000000"/>
              </a:solidFill>
              <a:latin typeface="Impact" panose="020B0806030902050204" pitchFamily="34" charset="0"/>
              <a:ea typeface="宋体" panose="02010600030101010101" pitchFamily="2" charset="-122"/>
            </a:endParaRPr>
          </a:p>
        </p:txBody>
      </p:sp>
      <p:pic>
        <p:nvPicPr>
          <p:cNvPr id="182305" name="图片 182304" descr="资政新篇"/>
          <p:cNvPicPr>
            <a:picLocks noChangeAspect="1"/>
          </p:cNvPicPr>
          <p:nvPr/>
        </p:nvPicPr>
        <p:blipFill>
          <a:blip r:embed="rId2"/>
          <a:stretch>
            <a:fillRect/>
          </a:stretch>
        </p:blipFill>
        <p:spPr>
          <a:xfrm>
            <a:off x="9144000" y="3124200"/>
            <a:ext cx="1293813" cy="1739900"/>
          </a:xfrm>
          <a:prstGeom prst="rect">
            <a:avLst/>
          </a:prstGeom>
          <a:noFill/>
          <a:ln w="9525">
            <a:noFill/>
          </a:ln>
        </p:spPr>
      </p:pic>
      <p:pic>
        <p:nvPicPr>
          <p:cNvPr id="182306" name="图片 182305" descr="zhidu"/>
          <p:cNvPicPr>
            <a:picLocks noChangeAspect="1"/>
          </p:cNvPicPr>
          <p:nvPr/>
        </p:nvPicPr>
        <p:blipFill>
          <a:blip r:embed="rId3"/>
          <a:stretch>
            <a:fillRect/>
          </a:stretch>
        </p:blipFill>
        <p:spPr>
          <a:xfrm>
            <a:off x="1524000" y="1600200"/>
            <a:ext cx="1270000" cy="1747838"/>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2274"/>
                                        </p:tgtEl>
                                        <p:attrNameLst>
                                          <p:attrName>style.visibility</p:attrName>
                                        </p:attrNameLst>
                                      </p:cBhvr>
                                      <p:to>
                                        <p:strVal val="visible"/>
                                      </p:to>
                                    </p:set>
                                    <p:animEffect transition="in" filter="dissolve">
                                      <p:cBhvr>
                                        <p:cTn id="7" dur="500"/>
                                        <p:tgtEl>
                                          <p:spTgt spid="1822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2289"/>
                                        </p:tgtEl>
                                        <p:attrNameLst>
                                          <p:attrName>style.visibility</p:attrName>
                                        </p:attrNameLst>
                                      </p:cBhvr>
                                      <p:to>
                                        <p:strVal val="visible"/>
                                      </p:to>
                                    </p:set>
                                    <p:animEffect transition="in" filter="blinds(horizontal)">
                                      <p:cBhvr>
                                        <p:cTn id="12" dur="500"/>
                                        <p:tgtEl>
                                          <p:spTgt spid="182289"/>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499"/>
                                          </p:stCondLst>
                                        </p:cTn>
                                        <p:tgtEl>
                                          <p:spTgt spid="18228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182275"/>
                                        </p:tgtEl>
                                        <p:attrNameLst>
                                          <p:attrName>style.visibility</p:attrName>
                                        </p:attrNameLst>
                                      </p:cBhvr>
                                      <p:to>
                                        <p:strVal val="visible"/>
                                      </p:to>
                                    </p:set>
                                    <p:animEffect transition="in" filter="dissolve">
                                      <p:cBhvr>
                                        <p:cTn id="21" dur="500"/>
                                        <p:tgtEl>
                                          <p:spTgt spid="182275"/>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82290"/>
                                        </p:tgtEl>
                                        <p:attrNameLst>
                                          <p:attrName>style.visibility</p:attrName>
                                        </p:attrNameLst>
                                      </p:cBhvr>
                                      <p:to>
                                        <p:strVal val="visible"/>
                                      </p:to>
                                    </p:set>
                                    <p:animEffect transition="in" filter="blinds(horizontal)">
                                      <p:cBhvr>
                                        <p:cTn id="26" dur="500"/>
                                        <p:tgtEl>
                                          <p:spTgt spid="182290"/>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18229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18228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182276"/>
                                        </p:tgtEl>
                                        <p:attrNameLst>
                                          <p:attrName>style.visibility</p:attrName>
                                        </p:attrNameLst>
                                      </p:cBhvr>
                                      <p:to>
                                        <p:strVal val="visible"/>
                                      </p:to>
                                    </p:set>
                                    <p:animEffect transition="in" filter="dissolve">
                                      <p:cBhvr>
                                        <p:cTn id="39" dur="500"/>
                                        <p:tgtEl>
                                          <p:spTgt spid="182276"/>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82291"/>
                                        </p:tgtEl>
                                        <p:attrNameLst>
                                          <p:attrName>style.visibility</p:attrName>
                                        </p:attrNameLst>
                                      </p:cBhvr>
                                      <p:to>
                                        <p:strVal val="visible"/>
                                      </p:to>
                                    </p:set>
                                    <p:animEffect transition="in" filter="blinds(horizontal)">
                                      <p:cBhvr>
                                        <p:cTn id="44" dur="500"/>
                                        <p:tgtEl>
                                          <p:spTgt spid="182291"/>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182285"/>
                                        </p:tgtEl>
                                        <p:attrNameLst>
                                          <p:attrName>style.visibility</p:attrName>
                                        </p:attrNameLst>
                                      </p:cBhvr>
                                      <p:to>
                                        <p:strVal val="visible"/>
                                      </p:to>
                                    </p:set>
                                    <p:animEffect transition="in" filter="wipe(down)">
                                      <p:cBhvr>
                                        <p:cTn id="49" dur="500"/>
                                        <p:tgtEl>
                                          <p:spTgt spid="182285"/>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grpId="0" nodeType="clickEffect">
                                  <p:stCondLst>
                                    <p:cond delay="0"/>
                                  </p:stCondLst>
                                  <p:childTnLst>
                                    <p:set>
                                      <p:cBhvr>
                                        <p:cTn id="53" dur="1" fill="hold">
                                          <p:stCondLst>
                                            <p:cond delay="0"/>
                                          </p:stCondLst>
                                        </p:cTn>
                                        <p:tgtEl>
                                          <p:spTgt spid="182277"/>
                                        </p:tgtEl>
                                        <p:attrNameLst>
                                          <p:attrName>style.visibility</p:attrName>
                                        </p:attrNameLst>
                                      </p:cBhvr>
                                      <p:to>
                                        <p:strVal val="visible"/>
                                      </p:to>
                                    </p:set>
                                    <p:animEffect transition="in" filter="dissolve">
                                      <p:cBhvr>
                                        <p:cTn id="54" dur="500"/>
                                        <p:tgtEl>
                                          <p:spTgt spid="182277"/>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182278"/>
                                        </p:tgtEl>
                                        <p:attrNameLst>
                                          <p:attrName>style.visibility</p:attrName>
                                        </p:attrNameLst>
                                      </p:cBhvr>
                                      <p:to>
                                        <p:strVal val="visible"/>
                                      </p:to>
                                    </p:set>
                                    <p:animEffect transition="in" filter="dissolve">
                                      <p:cBhvr>
                                        <p:cTn id="57" dur="500"/>
                                        <p:tgtEl>
                                          <p:spTgt spid="182278"/>
                                        </p:tgtEl>
                                      </p:cBhvr>
                                    </p:animEffect>
                                  </p:childTnLst>
                                </p:cTn>
                              </p:par>
                              <p:par>
                                <p:cTn id="58" presetID="9" presetClass="entr" presetSubtype="0" fill="hold" grpId="0" nodeType="withEffect">
                                  <p:stCondLst>
                                    <p:cond delay="0"/>
                                  </p:stCondLst>
                                  <p:childTnLst>
                                    <p:set>
                                      <p:cBhvr>
                                        <p:cTn id="59" dur="1" fill="hold">
                                          <p:stCondLst>
                                            <p:cond delay="0"/>
                                          </p:stCondLst>
                                        </p:cTn>
                                        <p:tgtEl>
                                          <p:spTgt spid="182279"/>
                                        </p:tgtEl>
                                        <p:attrNameLst>
                                          <p:attrName>style.visibility</p:attrName>
                                        </p:attrNameLst>
                                      </p:cBhvr>
                                      <p:to>
                                        <p:strVal val="visible"/>
                                      </p:to>
                                    </p:set>
                                    <p:animEffect transition="in" filter="dissolve">
                                      <p:cBhvr>
                                        <p:cTn id="60" dur="500"/>
                                        <p:tgtEl>
                                          <p:spTgt spid="182279"/>
                                        </p:tgtEl>
                                      </p:cBhvr>
                                    </p:animEffec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499"/>
                                          </p:stCondLst>
                                        </p:cTn>
                                        <p:tgtEl>
                                          <p:spTgt spid="182286"/>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499"/>
                                          </p:stCondLst>
                                        </p:cTn>
                                        <p:tgtEl>
                                          <p:spTgt spid="182280"/>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3" presetClass="entr" presetSubtype="10" fill="hold" nodeType="clickEffect">
                                  <p:stCondLst>
                                    <p:cond delay="0"/>
                                  </p:stCondLst>
                                  <p:childTnLst>
                                    <p:set>
                                      <p:cBhvr>
                                        <p:cTn id="72" dur="1" fill="hold">
                                          <p:stCondLst>
                                            <p:cond delay="0"/>
                                          </p:stCondLst>
                                        </p:cTn>
                                        <p:tgtEl>
                                          <p:spTgt spid="182306"/>
                                        </p:tgtEl>
                                        <p:attrNameLst>
                                          <p:attrName>style.visibility</p:attrName>
                                        </p:attrNameLst>
                                      </p:cBhvr>
                                      <p:to>
                                        <p:strVal val="visible"/>
                                      </p:to>
                                    </p:set>
                                    <p:animEffect transition="in" filter="blinds(horizontal)">
                                      <p:cBhvr>
                                        <p:cTn id="73" dur="500"/>
                                        <p:tgtEl>
                                          <p:spTgt spid="182306"/>
                                        </p:tgtEl>
                                      </p:cBhvr>
                                    </p:animEffect>
                                  </p:childTnLst>
                                </p:cTn>
                              </p:par>
                            </p:childTnLst>
                          </p:cTn>
                        </p:par>
                      </p:childTnLst>
                    </p:cTn>
                  </p:par>
                  <p:par>
                    <p:cTn id="74" fill="hold">
                      <p:stCondLst>
                        <p:cond delay="indefinite"/>
                      </p:stCondLst>
                      <p:childTnLst>
                        <p:par>
                          <p:cTn id="75" fill="hold">
                            <p:stCondLst>
                              <p:cond delay="0"/>
                            </p:stCondLst>
                            <p:childTnLst>
                              <p:par>
                                <p:cTn id="76" presetID="3" presetClass="entr" presetSubtype="10" fill="hold" grpId="0" nodeType="clickEffect">
                                  <p:stCondLst>
                                    <p:cond delay="0"/>
                                  </p:stCondLst>
                                  <p:childTnLst>
                                    <p:set>
                                      <p:cBhvr>
                                        <p:cTn id="77" dur="1" fill="hold">
                                          <p:stCondLst>
                                            <p:cond delay="0"/>
                                          </p:stCondLst>
                                        </p:cTn>
                                        <p:tgtEl>
                                          <p:spTgt spid="182292"/>
                                        </p:tgtEl>
                                        <p:attrNameLst>
                                          <p:attrName>style.visibility</p:attrName>
                                        </p:attrNameLst>
                                      </p:cBhvr>
                                      <p:to>
                                        <p:strVal val="visible"/>
                                      </p:to>
                                    </p:set>
                                    <p:animEffect transition="in" filter="blinds(horizontal)">
                                      <p:cBhvr>
                                        <p:cTn id="78" dur="500"/>
                                        <p:tgtEl>
                                          <p:spTgt spid="182292"/>
                                        </p:tgtEl>
                                      </p:cBhvr>
                                    </p:animEffec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499"/>
                                          </p:stCondLst>
                                        </p:cTn>
                                        <p:tgtEl>
                                          <p:spTgt spid="18228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182281"/>
                                        </p:tgtEl>
                                        <p:attrNameLst>
                                          <p:attrName>style.visibility</p:attrName>
                                        </p:attrNameLst>
                                      </p:cBhvr>
                                      <p:to>
                                        <p:strVal val="visible"/>
                                      </p:to>
                                    </p:set>
                                    <p:animEffect transition="in" filter="dissolve">
                                      <p:cBhvr>
                                        <p:cTn id="87" dur="500"/>
                                        <p:tgtEl>
                                          <p:spTgt spid="182281"/>
                                        </p:tgtEl>
                                      </p:cBhvr>
                                    </p:animEffect>
                                  </p:childTnLst>
                                </p:cTn>
                              </p:par>
                            </p:childTnLst>
                          </p:cTn>
                        </p:par>
                      </p:childTnLst>
                    </p:cTn>
                  </p:par>
                  <p:par>
                    <p:cTn id="88" fill="hold">
                      <p:stCondLst>
                        <p:cond delay="indefinite"/>
                      </p:stCondLst>
                      <p:childTnLst>
                        <p:par>
                          <p:cTn id="89" fill="hold">
                            <p:stCondLst>
                              <p:cond delay="0"/>
                            </p:stCondLst>
                            <p:childTnLst>
                              <p:par>
                                <p:cTn id="90" presetID="1" presetClass="entr" presetSubtype="0" fill="hold" nodeType="clickEffect">
                                  <p:stCondLst>
                                    <p:cond delay="0"/>
                                  </p:stCondLst>
                                  <p:childTnLst>
                                    <p:set>
                                      <p:cBhvr>
                                        <p:cTn id="91" dur="1" fill="hold">
                                          <p:stCondLst>
                                            <p:cond delay="499"/>
                                          </p:stCondLst>
                                        </p:cTn>
                                        <p:tgtEl>
                                          <p:spTgt spid="182302"/>
                                        </p:tgtEl>
                                        <p:attrNameLst>
                                          <p:attrName>style.visibility</p:attrName>
                                        </p:attrNameLst>
                                      </p:cBhvr>
                                      <p:to>
                                        <p:strVal val="visible"/>
                                      </p:to>
                                    </p:set>
                                  </p:childTnLst>
                                </p:cTn>
                              </p:par>
                            </p:childTnLst>
                          </p:cTn>
                        </p:par>
                      </p:childTnLst>
                    </p:cTn>
                  </p:par>
                  <p:par>
                    <p:cTn id="92" fill="hold">
                      <p:stCondLst>
                        <p:cond delay="indefinite"/>
                      </p:stCondLst>
                      <p:childTnLst>
                        <p:par>
                          <p:cTn id="93" fill="hold">
                            <p:stCondLst>
                              <p:cond delay="0"/>
                            </p:stCondLst>
                            <p:childTnLst>
                              <p:par>
                                <p:cTn id="94" presetID="9" presetClass="entr" presetSubtype="0" fill="hold" grpId="0" nodeType="clickEffect">
                                  <p:stCondLst>
                                    <p:cond delay="0"/>
                                  </p:stCondLst>
                                  <p:childTnLst>
                                    <p:set>
                                      <p:cBhvr>
                                        <p:cTn id="95" dur="1" fill="hold">
                                          <p:stCondLst>
                                            <p:cond delay="0"/>
                                          </p:stCondLst>
                                        </p:cTn>
                                        <p:tgtEl>
                                          <p:spTgt spid="182303"/>
                                        </p:tgtEl>
                                        <p:attrNameLst>
                                          <p:attrName>style.visibility</p:attrName>
                                        </p:attrNameLst>
                                      </p:cBhvr>
                                      <p:to>
                                        <p:strVal val="visible"/>
                                      </p:to>
                                    </p:set>
                                    <p:animEffect transition="in" filter="dissolve">
                                      <p:cBhvr>
                                        <p:cTn id="96" dur="500"/>
                                        <p:tgtEl>
                                          <p:spTgt spid="182303"/>
                                        </p:tgtEl>
                                      </p:cBhvr>
                                    </p:animEffect>
                                  </p:childTnLst>
                                </p:cTn>
                              </p:par>
                            </p:childTnLst>
                          </p:cTn>
                        </p:par>
                      </p:childTnLst>
                    </p:cTn>
                  </p:par>
                  <p:par>
                    <p:cTn id="97" fill="hold">
                      <p:stCondLst>
                        <p:cond delay="indefinite"/>
                      </p:stCondLst>
                      <p:childTnLst>
                        <p:par>
                          <p:cTn id="98" fill="hold">
                            <p:stCondLst>
                              <p:cond delay="0"/>
                            </p:stCondLst>
                            <p:childTnLst>
                              <p:par>
                                <p:cTn id="99" presetID="3" presetClass="entr" presetSubtype="10" fill="hold" nodeType="clickEffect">
                                  <p:stCondLst>
                                    <p:cond delay="0"/>
                                  </p:stCondLst>
                                  <p:childTnLst>
                                    <p:set>
                                      <p:cBhvr>
                                        <p:cTn id="100" dur="1" fill="hold">
                                          <p:stCondLst>
                                            <p:cond delay="0"/>
                                          </p:stCondLst>
                                        </p:cTn>
                                        <p:tgtEl>
                                          <p:spTgt spid="182305"/>
                                        </p:tgtEl>
                                        <p:attrNameLst>
                                          <p:attrName>style.visibility</p:attrName>
                                        </p:attrNameLst>
                                      </p:cBhvr>
                                      <p:to>
                                        <p:strVal val="visible"/>
                                      </p:to>
                                    </p:set>
                                    <p:animEffect transition="in" filter="blinds(horizontal)">
                                      <p:cBhvr>
                                        <p:cTn id="101" dur="500"/>
                                        <p:tgtEl>
                                          <p:spTgt spid="182305"/>
                                        </p:tgtEl>
                                      </p:cBhvr>
                                    </p:animEffect>
                                  </p:childTnLst>
                                </p:cTn>
                              </p:par>
                            </p:childTnLst>
                          </p:cTn>
                        </p:par>
                      </p:childTnLst>
                    </p:cTn>
                  </p:par>
                  <p:par>
                    <p:cTn id="102" fill="hold">
                      <p:stCondLst>
                        <p:cond delay="indefinite"/>
                      </p:stCondLst>
                      <p:childTnLst>
                        <p:par>
                          <p:cTn id="103" fill="hold">
                            <p:stCondLst>
                              <p:cond delay="0"/>
                            </p:stCondLst>
                            <p:childTnLst>
                              <p:par>
                                <p:cTn id="104" presetID="3" presetClass="entr" presetSubtype="10" fill="hold" grpId="0" nodeType="clickEffect">
                                  <p:stCondLst>
                                    <p:cond delay="0"/>
                                  </p:stCondLst>
                                  <p:childTnLst>
                                    <p:set>
                                      <p:cBhvr>
                                        <p:cTn id="105" dur="1" fill="hold">
                                          <p:stCondLst>
                                            <p:cond delay="0"/>
                                          </p:stCondLst>
                                        </p:cTn>
                                        <p:tgtEl>
                                          <p:spTgt spid="182293"/>
                                        </p:tgtEl>
                                        <p:attrNameLst>
                                          <p:attrName>style.visibility</p:attrName>
                                        </p:attrNameLst>
                                      </p:cBhvr>
                                      <p:to>
                                        <p:strVal val="visible"/>
                                      </p:to>
                                    </p:set>
                                    <p:animEffect transition="in" filter="blinds(horizontal)">
                                      <p:cBhvr>
                                        <p:cTn id="106" dur="500"/>
                                        <p:tgtEl>
                                          <p:spTgt spid="182293"/>
                                        </p:tgtEl>
                                      </p:cBhvr>
                                    </p:animEffec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nodeType="clickEffect">
                                  <p:stCondLst>
                                    <p:cond delay="0"/>
                                  </p:stCondLst>
                                  <p:childTnLst>
                                    <p:set>
                                      <p:cBhvr>
                                        <p:cTn id="110" dur="1" fill="hold">
                                          <p:stCondLst>
                                            <p:cond delay="499"/>
                                          </p:stCondLst>
                                        </p:cTn>
                                        <p:tgtEl>
                                          <p:spTgt spid="182288"/>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presetID="9" presetClass="entr" presetSubtype="0" fill="hold" grpId="0" nodeType="clickEffect">
                                  <p:stCondLst>
                                    <p:cond delay="0"/>
                                  </p:stCondLst>
                                  <p:childTnLst>
                                    <p:set>
                                      <p:cBhvr>
                                        <p:cTn id="114" dur="1" fill="hold">
                                          <p:stCondLst>
                                            <p:cond delay="0"/>
                                          </p:stCondLst>
                                        </p:cTn>
                                        <p:tgtEl>
                                          <p:spTgt spid="182282"/>
                                        </p:tgtEl>
                                        <p:attrNameLst>
                                          <p:attrName>style.visibility</p:attrName>
                                        </p:attrNameLst>
                                      </p:cBhvr>
                                      <p:to>
                                        <p:strVal val="visible"/>
                                      </p:to>
                                    </p:set>
                                    <p:animEffect transition="in" filter="dissolve">
                                      <p:cBhvr>
                                        <p:cTn id="115" dur="500"/>
                                        <p:tgtEl>
                                          <p:spTgt spid="182282"/>
                                        </p:tgtEl>
                                      </p:cBhvr>
                                    </p:animEffect>
                                  </p:childTnLst>
                                </p:cTn>
                              </p:par>
                            </p:childTnLst>
                          </p:cTn>
                        </p:par>
                      </p:childTnLst>
                    </p:cTn>
                  </p:par>
                  <p:par>
                    <p:cTn id="116" fill="hold">
                      <p:stCondLst>
                        <p:cond delay="indefinite"/>
                      </p:stCondLst>
                      <p:childTnLst>
                        <p:par>
                          <p:cTn id="117" fill="hold">
                            <p:stCondLst>
                              <p:cond delay="0"/>
                            </p:stCondLst>
                            <p:childTnLst>
                              <p:par>
                                <p:cTn id="118" presetID="3" presetClass="entr" presetSubtype="10" fill="hold" grpId="0" nodeType="clickEffect">
                                  <p:stCondLst>
                                    <p:cond delay="0"/>
                                  </p:stCondLst>
                                  <p:childTnLst>
                                    <p:set>
                                      <p:cBhvr>
                                        <p:cTn id="119" dur="1" fill="hold">
                                          <p:stCondLst>
                                            <p:cond delay="0"/>
                                          </p:stCondLst>
                                        </p:cTn>
                                        <p:tgtEl>
                                          <p:spTgt spid="182294"/>
                                        </p:tgtEl>
                                        <p:attrNameLst>
                                          <p:attrName>style.visibility</p:attrName>
                                        </p:attrNameLst>
                                      </p:cBhvr>
                                      <p:to>
                                        <p:strVal val="visible"/>
                                      </p:to>
                                    </p:set>
                                    <p:animEffect transition="in" filter="blinds(horizontal)">
                                      <p:cBhvr>
                                        <p:cTn id="120" dur="500"/>
                                        <p:tgtEl>
                                          <p:spTgt spid="182294"/>
                                        </p:tgtEl>
                                      </p:cBhvr>
                                    </p:animEffect>
                                  </p:childTnLst>
                                </p:cTn>
                              </p:par>
                            </p:childTnLst>
                          </p:cTn>
                        </p:par>
                      </p:childTnLst>
                    </p:cTn>
                  </p:par>
                  <p:par>
                    <p:cTn id="121" fill="hold">
                      <p:stCondLst>
                        <p:cond delay="indefinite"/>
                      </p:stCondLst>
                      <p:childTnLst>
                        <p:par>
                          <p:cTn id="122" fill="hold">
                            <p:stCondLst>
                              <p:cond delay="0"/>
                            </p:stCondLst>
                            <p:childTnLst>
                              <p:par>
                                <p:cTn id="123" presetID="17" presetClass="entr" presetSubtype="10" fill="hold" nodeType="clickEffect">
                                  <p:stCondLst>
                                    <p:cond delay="0"/>
                                  </p:stCondLst>
                                  <p:childTnLst>
                                    <p:set>
                                      <p:cBhvr>
                                        <p:cTn id="124" dur="1" fill="hold">
                                          <p:stCondLst>
                                            <p:cond delay="0"/>
                                          </p:stCondLst>
                                        </p:cTn>
                                        <p:tgtEl>
                                          <p:spTgt spid="182295"/>
                                        </p:tgtEl>
                                        <p:attrNameLst>
                                          <p:attrName>style.visibility</p:attrName>
                                        </p:attrNameLst>
                                      </p:cBhvr>
                                      <p:to>
                                        <p:strVal val="visible"/>
                                      </p:to>
                                    </p:set>
                                    <p:anim calcmode="lin" valueType="num">
                                      <p:cBhvr>
                                        <p:cTn id="125" dur="500" fill="hold"/>
                                        <p:tgtEl>
                                          <p:spTgt spid="182295"/>
                                        </p:tgtEl>
                                        <p:attrNameLst>
                                          <p:attrName>ppt_w</p:attrName>
                                        </p:attrNameLst>
                                      </p:cBhvr>
                                      <p:tavLst>
                                        <p:tav tm="0">
                                          <p:val>
                                            <p:fltVal val="0.000000"/>
                                          </p:val>
                                        </p:tav>
                                        <p:tav tm="100000">
                                          <p:val>
                                            <p:strVal val="#ppt_w"/>
                                          </p:val>
                                        </p:tav>
                                      </p:tavLst>
                                    </p:anim>
                                    <p:anim calcmode="lin" valueType="num">
                                      <p:cBhvr>
                                        <p:cTn id="126" dur="500" fill="hold"/>
                                        <p:tgtEl>
                                          <p:spTgt spid="182295"/>
                                        </p:tgtEl>
                                        <p:attrNameLst>
                                          <p:attrName>ppt_h</p:attrName>
                                        </p:attrNameLst>
                                      </p:cBhvr>
                                      <p:tavLst>
                                        <p:tav tm="0">
                                          <p:val>
                                            <p:strVal val="#ppt_h"/>
                                          </p:val>
                                        </p:tav>
                                        <p:tav tm="100000">
                                          <p:val>
                                            <p:strVal val="#ppt_h"/>
                                          </p:val>
                                        </p:tav>
                                      </p:tavLst>
                                    </p:anim>
                                  </p:childTnLst>
                                </p:cTn>
                              </p:par>
                            </p:childTnLst>
                          </p:cTn>
                        </p:par>
                      </p:childTnLst>
                    </p:cTn>
                  </p:par>
                  <p:par>
                    <p:cTn id="127" fill="hold">
                      <p:stCondLst>
                        <p:cond delay="indefinite"/>
                      </p:stCondLst>
                      <p:childTnLst>
                        <p:par>
                          <p:cTn id="128" fill="hold">
                            <p:stCondLst>
                              <p:cond delay="0"/>
                            </p:stCondLst>
                            <p:childTnLst>
                              <p:par>
                                <p:cTn id="129" presetID="1" presetClass="entr" presetSubtype="0" fill="hold" grpId="0" nodeType="clickEffect">
                                  <p:stCondLst>
                                    <p:cond delay="0"/>
                                  </p:stCondLst>
                                  <p:childTnLst>
                                    <p:set>
                                      <p:cBhvr>
                                        <p:cTn id="130" dur="1" fill="hold">
                                          <p:stCondLst>
                                            <p:cond delay="499"/>
                                          </p:stCondLst>
                                        </p:cTn>
                                        <p:tgtEl>
                                          <p:spTgt spid="182296"/>
                                        </p:tgtEl>
                                        <p:attrNameLst>
                                          <p:attrName>style.visibility</p:attrName>
                                        </p:attrNameLst>
                                      </p:cBhvr>
                                      <p:to>
                                        <p:strVal val="visible"/>
                                      </p:to>
                                    </p:set>
                                  </p:childTnLst>
                                </p:cTn>
                              </p:par>
                            </p:childTnLst>
                          </p:cTn>
                        </p:par>
                      </p:childTnLst>
                    </p:cTn>
                  </p:par>
                  <p:par>
                    <p:cTn id="131" fill="hold">
                      <p:stCondLst>
                        <p:cond delay="indefinite"/>
                      </p:stCondLst>
                      <p:childTnLst>
                        <p:par>
                          <p:cTn id="132" fill="hold">
                            <p:stCondLst>
                              <p:cond delay="0"/>
                            </p:stCondLst>
                            <p:childTnLst>
                              <p:par>
                                <p:cTn id="133" presetID="3" presetClass="entr" presetSubtype="10" fill="hold" grpId="0" nodeType="clickEffect">
                                  <p:stCondLst>
                                    <p:cond delay="0"/>
                                  </p:stCondLst>
                                  <p:childTnLst>
                                    <p:set>
                                      <p:cBhvr>
                                        <p:cTn id="134" dur="1" fill="hold">
                                          <p:stCondLst>
                                            <p:cond delay="0"/>
                                          </p:stCondLst>
                                        </p:cTn>
                                        <p:tgtEl>
                                          <p:spTgt spid="182304"/>
                                        </p:tgtEl>
                                        <p:attrNameLst>
                                          <p:attrName>style.visibility</p:attrName>
                                        </p:attrNameLst>
                                      </p:cBhvr>
                                      <p:to>
                                        <p:strVal val="visible"/>
                                      </p:to>
                                    </p:set>
                                    <p:animEffect transition="in" filter="blinds(horizontal)">
                                      <p:cBhvr>
                                        <p:cTn id="135" dur="500"/>
                                        <p:tgtEl>
                                          <p:spTgt spid="1823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4" grpId="0" bldLvl="0" animBg="1"/>
      <p:bldP spid="182275" grpId="0" bldLvl="0" animBg="1"/>
      <p:bldP spid="182276" grpId="0" bldLvl="0" animBg="1"/>
      <p:bldP spid="182277" grpId="0" bldLvl="0" animBg="1"/>
      <p:bldP spid="182278" grpId="0" bldLvl="0" animBg="1"/>
      <p:bldP spid="182279" grpId="0" bldLvl="0" animBg="1"/>
      <p:bldP spid="182280" grpId="0" bldLvl="0" animBg="1"/>
      <p:bldP spid="182281" grpId="0" bldLvl="0" animBg="1"/>
      <p:bldP spid="182282" grpId="0" bldLvl="0" animBg="1"/>
      <p:bldP spid="182286" grpId="0" bldLvl="0" animBg="1"/>
      <p:bldP spid="182289" grpId="0"/>
      <p:bldP spid="182290" grpId="0"/>
      <p:bldP spid="182291" grpId="0"/>
      <p:bldP spid="182292" grpId="0"/>
      <p:bldP spid="182293" grpId="0"/>
      <p:bldP spid="182294" grpId="0"/>
      <p:bldP spid="182296" grpId="0" bldLvl="0" animBg="1"/>
      <p:bldP spid="182303" grpId="0" bldLvl="0" animBg="1"/>
      <p:bldP spid="18230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1250" name="矩形 181249"/>
          <p:cNvSpPr/>
          <p:nvPr/>
        </p:nvSpPr>
        <p:spPr>
          <a:xfrm>
            <a:off x="516255" y="1119505"/>
            <a:ext cx="11299825" cy="2245360"/>
          </a:xfrm>
          <a:prstGeom prst="rect">
            <a:avLst/>
          </a:prstGeom>
          <a:noFill/>
          <a:ln w="9525">
            <a:noFill/>
          </a:ln>
        </p:spPr>
        <p:txBody>
          <a:bodyPr wrap="square" anchor="ctr">
            <a:spAutoFit/>
          </a:bodyPr>
          <a:p>
            <a:r>
              <a:rPr lang="zh-CN" altLang="en-US" sz="2800" b="1" dirty="0">
                <a:solidFill>
                  <a:srgbClr val="0000CC"/>
                </a:solidFill>
                <a:latin typeface="宋体" panose="02010600030101010101" pitchFamily="2" charset="-122"/>
                <a:ea typeface="宋体" panose="02010600030101010101" pitchFamily="2" charset="-122"/>
              </a:rPr>
              <a:t>材料一</a:t>
            </a:r>
            <a:r>
              <a:rPr lang="zh-CN" altLang="en-US" sz="2800" b="1" dirty="0">
                <a:latin typeface="宋体" panose="02010600030101010101" pitchFamily="2" charset="-122"/>
                <a:ea typeface="宋体" panose="02010600030101010101" pitchFamily="2" charset="-122"/>
              </a:rPr>
              <a:t> </a:t>
            </a:r>
            <a:r>
              <a:rPr lang="zh-CN" altLang="en-US" sz="2800" b="1" dirty="0">
                <a:latin typeface="楷体_GB2312" pitchFamily="49" charset="-122"/>
                <a:ea typeface="楷体_GB2312" pitchFamily="49" charset="-122"/>
              </a:rPr>
              <a:t>太平天国北伐西征并举。北伐军一直打到天津郊区，震动京师。清政府急忙从各地调集重兵，围攻北伐军。由于孤军深入，北伐军浴血奋战两年，最终失败。</a:t>
            </a:r>
            <a:endParaRPr lang="zh-CN" altLang="en-US" sz="2800" b="1" dirty="0">
              <a:latin typeface="楷体_GB2312" pitchFamily="49" charset="-122"/>
              <a:ea typeface="楷体_GB2312" pitchFamily="49" charset="-122"/>
            </a:endParaRPr>
          </a:p>
          <a:p>
            <a:r>
              <a:rPr lang="zh-CN" altLang="en-US" sz="2800" b="1" dirty="0">
                <a:solidFill>
                  <a:srgbClr val="0000CC"/>
                </a:solidFill>
                <a:latin typeface="Times New Roman" panose="02020603050405020304" charset="0"/>
                <a:ea typeface="宋体" panose="02010600030101010101" pitchFamily="2" charset="-122"/>
              </a:rPr>
              <a:t>材料二</a:t>
            </a:r>
            <a:r>
              <a:rPr lang="zh-CN" altLang="en-US" sz="2800" b="1" dirty="0">
                <a:latin typeface="Times New Roman" panose="02020603050405020304" charset="0"/>
                <a:ea typeface="楷体_GB2312" pitchFamily="49" charset="-122"/>
              </a:rPr>
              <a:t>   洋枪队是清政府勾结美、英、法侵略者为镇压太平天国组成的武装。</a:t>
            </a:r>
            <a:r>
              <a:rPr lang="en-US" altLang="zh-CN" sz="2800" b="1" dirty="0">
                <a:latin typeface="Times New Roman" panose="02020603050405020304" charset="0"/>
                <a:ea typeface="楷体_GB2312" pitchFamily="49" charset="-122"/>
              </a:rPr>
              <a:t>1860</a:t>
            </a:r>
            <a:r>
              <a:rPr lang="zh-CN" altLang="en-US" sz="2800" b="1" dirty="0">
                <a:latin typeface="Times New Roman" panose="02020603050405020304" charset="0"/>
                <a:ea typeface="楷体_GB2312" pitchFamily="49" charset="-122"/>
              </a:rPr>
              <a:t>年（咸丰十年）在上海组成由美国人华尔统领。</a:t>
            </a:r>
            <a:endParaRPr lang="zh-CN" altLang="en-US" sz="2800" dirty="0">
              <a:latin typeface="Times New Roman" panose="02020603050405020304" charset="0"/>
              <a:ea typeface="宋体" panose="02010600030101010101" pitchFamily="2" charset="-122"/>
            </a:endParaRPr>
          </a:p>
        </p:txBody>
      </p:sp>
      <p:sp>
        <p:nvSpPr>
          <p:cNvPr id="181251" name="矩形 181250"/>
          <p:cNvSpPr/>
          <p:nvPr/>
        </p:nvSpPr>
        <p:spPr>
          <a:xfrm>
            <a:off x="4267200" y="3350737"/>
            <a:ext cx="5370513" cy="583565"/>
          </a:xfrm>
          <a:prstGeom prst="rect">
            <a:avLst/>
          </a:prstGeom>
          <a:noFill/>
          <a:ln w="9525">
            <a:noFill/>
          </a:ln>
        </p:spPr>
        <p:txBody>
          <a:bodyPr anchor="ctr">
            <a:spAutoFit/>
          </a:bodyPr>
          <a:p>
            <a:pPr indent="666750"/>
            <a:r>
              <a:rPr lang="zh-CN" altLang="en-US" sz="3200" b="1" dirty="0">
                <a:solidFill>
                  <a:srgbClr val="FF0000"/>
                </a:solidFill>
                <a:latin typeface="Times New Roman" panose="02020603050405020304" charset="0"/>
                <a:ea typeface="宋体" panose="02010600030101010101" pitchFamily="2" charset="-122"/>
              </a:rPr>
              <a:t>战略上的失误；</a:t>
            </a:r>
            <a:endParaRPr lang="zh-CN" altLang="en-US" sz="3200" b="1" dirty="0">
              <a:solidFill>
                <a:srgbClr val="FF0000"/>
              </a:solidFill>
              <a:latin typeface="Times New Roman" panose="02020603050405020304" charset="0"/>
              <a:ea typeface="宋体" panose="02010600030101010101" pitchFamily="2" charset="-122"/>
            </a:endParaRPr>
          </a:p>
        </p:txBody>
      </p:sp>
      <p:sp>
        <p:nvSpPr>
          <p:cNvPr id="181252" name="矩形 181251"/>
          <p:cNvSpPr/>
          <p:nvPr/>
        </p:nvSpPr>
        <p:spPr>
          <a:xfrm>
            <a:off x="1524000" y="5562600"/>
            <a:ext cx="8969375" cy="1076325"/>
          </a:xfrm>
          <a:prstGeom prst="rect">
            <a:avLst/>
          </a:prstGeom>
          <a:noFill/>
          <a:ln w="9525">
            <a:noFill/>
          </a:ln>
        </p:spPr>
        <p:txBody>
          <a:bodyPr anchor="t">
            <a:spAutoFit/>
          </a:bodyPr>
          <a:p>
            <a:r>
              <a:rPr lang="en-US" altLang="zh-CN" sz="2800" b="1" dirty="0">
                <a:solidFill>
                  <a:srgbClr val="FF0000"/>
                </a:solidFill>
                <a:latin typeface="Times New Roman" panose="02020603050405020304" charset="0"/>
                <a:ea typeface="黑体" panose="02010609060101010101" pitchFamily="2" charset="-122"/>
              </a:rPr>
              <a:t>       </a:t>
            </a:r>
            <a:r>
              <a:rPr lang="zh-CN" altLang="en-US" sz="3200" b="1" dirty="0">
                <a:solidFill>
                  <a:srgbClr val="FF0000"/>
                </a:solidFill>
                <a:latin typeface="Times New Roman" panose="02020603050405020304" charset="0"/>
                <a:ea typeface="黑体" panose="02010609060101010101" pitchFamily="2" charset="-122"/>
              </a:rPr>
              <a:t>在两半社会，由于阶级的局限性和时代的局限性，农民阶级不能领导中国民主革命取得胜利。</a:t>
            </a:r>
            <a:endParaRPr lang="zh-CN" altLang="en-US" sz="3200" b="1" dirty="0">
              <a:solidFill>
                <a:srgbClr val="FF0000"/>
              </a:solidFill>
              <a:latin typeface="Times New Roman" panose="02020603050405020304" charset="0"/>
              <a:ea typeface="黑体" panose="02010609060101010101" pitchFamily="2" charset="-122"/>
            </a:endParaRPr>
          </a:p>
        </p:txBody>
      </p:sp>
      <p:sp>
        <p:nvSpPr>
          <p:cNvPr id="181253" name="文本框 181252"/>
          <p:cNvSpPr txBox="1"/>
          <p:nvPr/>
        </p:nvSpPr>
        <p:spPr>
          <a:xfrm>
            <a:off x="1524000" y="3962400"/>
            <a:ext cx="2833688" cy="583565"/>
          </a:xfrm>
          <a:prstGeom prst="rect">
            <a:avLst/>
          </a:prstGeom>
          <a:noFill/>
          <a:ln w="9525">
            <a:noFill/>
          </a:ln>
        </p:spPr>
        <p:txBody>
          <a:bodyPr anchor="t">
            <a:spAutoFit/>
          </a:bodyPr>
          <a:p>
            <a:pPr>
              <a:spcBef>
                <a:spcPct val="50000"/>
              </a:spcBef>
            </a:pPr>
            <a:r>
              <a:rPr lang="zh-CN" altLang="en-US" sz="3200" b="1" dirty="0">
                <a:solidFill>
                  <a:srgbClr val="0000FF"/>
                </a:solidFill>
                <a:latin typeface="Times New Roman" panose="02020603050405020304" charset="0"/>
                <a:ea typeface="宋体" panose="02010600030101010101" pitchFamily="2" charset="-122"/>
              </a:rPr>
              <a:t>失败原因：</a:t>
            </a:r>
            <a:endParaRPr lang="zh-CN" altLang="en-US" sz="3200" b="1" dirty="0">
              <a:solidFill>
                <a:srgbClr val="0000FF"/>
              </a:solidFill>
              <a:latin typeface="Times New Roman" panose="02020603050405020304" charset="0"/>
              <a:ea typeface="宋体" panose="02010600030101010101" pitchFamily="2" charset="-122"/>
            </a:endParaRPr>
          </a:p>
        </p:txBody>
      </p:sp>
      <p:sp>
        <p:nvSpPr>
          <p:cNvPr id="181254" name="文本框 181253"/>
          <p:cNvSpPr txBox="1"/>
          <p:nvPr/>
        </p:nvSpPr>
        <p:spPr>
          <a:xfrm>
            <a:off x="4724400" y="3962400"/>
            <a:ext cx="6236970" cy="583565"/>
          </a:xfrm>
          <a:prstGeom prst="rect">
            <a:avLst/>
          </a:prstGeom>
          <a:noFill/>
          <a:ln w="9525">
            <a:noFill/>
          </a:ln>
        </p:spPr>
        <p:txBody>
          <a:bodyPr wrap="square" anchor="t">
            <a:spAutoFit/>
          </a:bodyPr>
          <a:p>
            <a:pPr>
              <a:spcBef>
                <a:spcPct val="50000"/>
              </a:spcBef>
            </a:pPr>
            <a:r>
              <a:rPr lang="zh-CN" altLang="en-US" sz="3200" b="1" dirty="0">
                <a:solidFill>
                  <a:srgbClr val="FF0000"/>
                </a:solidFill>
                <a:latin typeface="Times New Roman" panose="02020603050405020304" charset="0"/>
                <a:ea typeface="宋体" panose="02010600030101010101" pitchFamily="2" charset="-122"/>
              </a:rPr>
              <a:t>农民阶级的局限性（根本原因</a:t>
            </a:r>
            <a:r>
              <a:rPr lang="zh-CN" altLang="en-US" sz="3200" b="1" dirty="0">
                <a:solidFill>
                  <a:srgbClr val="FF0000"/>
                </a:solidFill>
                <a:latin typeface="Times New Roman" panose="02020603050405020304" charset="0"/>
                <a:ea typeface="宋体" panose="02010600030101010101" pitchFamily="2" charset="-122"/>
              </a:rPr>
              <a:t>）。</a:t>
            </a:r>
            <a:endParaRPr lang="zh-CN" altLang="en-US" sz="3200" b="1" dirty="0">
              <a:solidFill>
                <a:srgbClr val="FF0000"/>
              </a:solidFill>
              <a:latin typeface="Times New Roman" panose="02020603050405020304" charset="0"/>
              <a:ea typeface="宋体" panose="02010600030101010101" pitchFamily="2" charset="-122"/>
            </a:endParaRPr>
          </a:p>
        </p:txBody>
      </p:sp>
      <p:sp>
        <p:nvSpPr>
          <p:cNvPr id="181255" name="文本框 181254"/>
          <p:cNvSpPr txBox="1"/>
          <p:nvPr/>
        </p:nvSpPr>
        <p:spPr>
          <a:xfrm>
            <a:off x="1524000" y="5029200"/>
            <a:ext cx="2374900" cy="521970"/>
          </a:xfrm>
          <a:prstGeom prst="rect">
            <a:avLst/>
          </a:prstGeom>
          <a:noFill/>
          <a:ln w="9525">
            <a:noFill/>
          </a:ln>
        </p:spPr>
        <p:txBody>
          <a:bodyPr anchor="t">
            <a:spAutoFit/>
          </a:bodyPr>
          <a:p>
            <a:pPr>
              <a:spcBef>
                <a:spcPct val="50000"/>
              </a:spcBef>
            </a:pPr>
            <a:r>
              <a:rPr lang="zh-CN" altLang="en-US" sz="2800" b="1" dirty="0">
                <a:solidFill>
                  <a:srgbClr val="0000FF"/>
                </a:solidFill>
                <a:latin typeface="Times New Roman" panose="02020603050405020304" charset="0"/>
                <a:ea typeface="宋体" panose="02010600030101010101" pitchFamily="2" charset="-122"/>
              </a:rPr>
              <a:t>失败教训：</a:t>
            </a:r>
            <a:endParaRPr lang="zh-CN" altLang="en-US" sz="2800" b="1" dirty="0">
              <a:solidFill>
                <a:srgbClr val="0000FF"/>
              </a:solidFill>
              <a:latin typeface="Times New Roman" panose="02020603050405020304" charset="0"/>
              <a:ea typeface="宋体" panose="02010600030101010101" pitchFamily="2" charset="-122"/>
            </a:endParaRPr>
          </a:p>
        </p:txBody>
      </p:sp>
      <p:sp>
        <p:nvSpPr>
          <p:cNvPr id="181256" name="文本框 181255"/>
          <p:cNvSpPr txBox="1"/>
          <p:nvPr/>
        </p:nvSpPr>
        <p:spPr>
          <a:xfrm>
            <a:off x="4800600" y="4648200"/>
            <a:ext cx="5867400" cy="583565"/>
          </a:xfrm>
          <a:prstGeom prst="rect">
            <a:avLst/>
          </a:prstGeom>
          <a:noFill/>
          <a:ln w="9525">
            <a:noFill/>
          </a:ln>
        </p:spPr>
        <p:txBody>
          <a:bodyPr anchor="t">
            <a:spAutoFit/>
          </a:bodyPr>
          <a:p>
            <a:pPr>
              <a:spcBef>
                <a:spcPct val="50000"/>
              </a:spcBef>
            </a:pPr>
            <a:r>
              <a:rPr lang="zh-CN" altLang="en-US" sz="3200" b="1" dirty="0">
                <a:solidFill>
                  <a:srgbClr val="FF0000"/>
                </a:solidFill>
                <a:latin typeface="Times New Roman" panose="02020603050405020304" charset="0"/>
                <a:ea typeface="宋体" panose="02010600030101010101" pitchFamily="2" charset="-122"/>
              </a:rPr>
              <a:t>中外反动势力的联合镇压。</a:t>
            </a:r>
            <a:endParaRPr lang="zh-CN" altLang="en-US" sz="3200" b="1" dirty="0">
              <a:solidFill>
                <a:srgbClr val="FF0000"/>
              </a:solidFill>
              <a:latin typeface="Times New Roman" panose="02020603050405020304" charset="0"/>
              <a:ea typeface="宋体" panose="02010600030101010101" pitchFamily="2" charset="-122"/>
            </a:endParaRPr>
          </a:p>
        </p:txBody>
      </p:sp>
      <p:sp>
        <p:nvSpPr>
          <p:cNvPr id="181258" name="文本框 181257"/>
          <p:cNvSpPr txBox="1"/>
          <p:nvPr/>
        </p:nvSpPr>
        <p:spPr>
          <a:xfrm>
            <a:off x="3505200" y="3581400"/>
            <a:ext cx="1295400" cy="521970"/>
          </a:xfrm>
          <a:prstGeom prst="rect">
            <a:avLst/>
          </a:prstGeom>
          <a:noFill/>
          <a:ln w="9525">
            <a:noFill/>
          </a:ln>
        </p:spPr>
        <p:txBody>
          <a:bodyPr anchor="t">
            <a:spAutoFit/>
          </a:bodyPr>
          <a:p>
            <a:pPr>
              <a:spcBef>
                <a:spcPct val="50000"/>
              </a:spcBef>
            </a:pPr>
            <a:r>
              <a:rPr lang="en-US" altLang="zh-CN" sz="2800" b="1" dirty="0">
                <a:latin typeface="Times New Roman" panose="02020603050405020304" charset="0"/>
                <a:ea typeface="宋体" panose="02010600030101010101" pitchFamily="2" charset="-122"/>
              </a:rPr>
              <a:t>①</a:t>
            </a:r>
            <a:r>
              <a:rPr lang="zh-CN" altLang="en-US" sz="2800" b="1" dirty="0">
                <a:latin typeface="Times New Roman" panose="02020603050405020304" charset="0"/>
                <a:ea typeface="宋体" panose="02010600030101010101" pitchFamily="2" charset="-122"/>
              </a:rPr>
              <a:t>主观：</a:t>
            </a:r>
            <a:endParaRPr lang="zh-CN" altLang="en-US" sz="2800" b="1" dirty="0">
              <a:latin typeface="Times New Roman" panose="02020603050405020304" charset="0"/>
              <a:ea typeface="宋体" panose="02010600030101010101" pitchFamily="2" charset="-122"/>
            </a:endParaRPr>
          </a:p>
        </p:txBody>
      </p:sp>
      <p:sp>
        <p:nvSpPr>
          <p:cNvPr id="181259" name="文本框 181258"/>
          <p:cNvSpPr txBox="1"/>
          <p:nvPr/>
        </p:nvSpPr>
        <p:spPr>
          <a:xfrm>
            <a:off x="3505200" y="4724400"/>
            <a:ext cx="2344738" cy="521970"/>
          </a:xfrm>
          <a:prstGeom prst="rect">
            <a:avLst/>
          </a:prstGeom>
          <a:noFill/>
          <a:ln w="9525">
            <a:noFill/>
          </a:ln>
        </p:spPr>
        <p:txBody>
          <a:bodyPr anchor="t">
            <a:spAutoFit/>
          </a:bodyPr>
          <a:p>
            <a:pPr>
              <a:spcBef>
                <a:spcPct val="50000"/>
              </a:spcBef>
            </a:pPr>
            <a:r>
              <a:rPr lang="en-US" altLang="zh-CN" sz="2800" b="1" dirty="0">
                <a:latin typeface="Times New Roman" panose="02020603050405020304" charset="0"/>
                <a:ea typeface="宋体" panose="02010600030101010101" pitchFamily="2" charset="-122"/>
              </a:rPr>
              <a:t>②</a:t>
            </a:r>
            <a:r>
              <a:rPr lang="zh-CN" altLang="en-US" sz="2800" b="1" dirty="0">
                <a:latin typeface="Times New Roman" panose="02020603050405020304" charset="0"/>
                <a:ea typeface="宋体" panose="02010600030101010101" pitchFamily="2" charset="-122"/>
              </a:rPr>
              <a:t>客观：</a:t>
            </a:r>
            <a:endParaRPr lang="zh-CN" altLang="en-US" sz="2800" b="1" dirty="0">
              <a:latin typeface="Times New Roman" panose="02020603050405020304" charset="0"/>
              <a:ea typeface="宋体" panose="02010600030101010101" pitchFamily="2" charset="-122"/>
            </a:endParaRPr>
          </a:p>
        </p:txBody>
      </p:sp>
      <p:sp>
        <p:nvSpPr>
          <p:cNvPr id="181261" name="左大括号 181260"/>
          <p:cNvSpPr/>
          <p:nvPr/>
        </p:nvSpPr>
        <p:spPr>
          <a:xfrm>
            <a:off x="3352800" y="3657600"/>
            <a:ext cx="152400" cy="1524000"/>
          </a:xfrm>
          <a:prstGeom prst="leftBrace">
            <a:avLst>
              <a:gd name="adj1" fmla="val 83287"/>
              <a:gd name="adj2" fmla="val 50000"/>
            </a:avLst>
          </a:prstGeom>
          <a:noFill/>
          <a:ln w="508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81269" name="矩形 181268"/>
          <p:cNvSpPr/>
          <p:nvPr/>
        </p:nvSpPr>
        <p:spPr>
          <a:xfrm>
            <a:off x="516255" y="320040"/>
            <a:ext cx="5334000" cy="583565"/>
          </a:xfrm>
          <a:prstGeom prst="rect">
            <a:avLst/>
          </a:prstGeom>
          <a:noFill/>
          <a:ln w="9525">
            <a:noFill/>
          </a:ln>
        </p:spPr>
        <p:txBody>
          <a:bodyPr>
            <a:spAutoFit/>
          </a:bodyPr>
          <a:p>
            <a:pPr fontAlgn="base"/>
            <a:r>
              <a:rPr lang="zh-CN" altLang="en-US" sz="3200" b="1" strike="noStrike" noProof="1" dirty="0">
                <a:gradFill>
                  <a:gsLst>
                    <a:gs pos="0">
                      <a:srgbClr val="7B32B2"/>
                    </a:gs>
                    <a:gs pos="100000">
                      <a:srgbClr val="401A5D"/>
                    </a:gs>
                  </a:gsLst>
                  <a:lin scaled="0"/>
                </a:gradFill>
                <a:effectLst/>
                <a:latin typeface="Arial" panose="020B0604020202020204" pitchFamily="34" charset="0"/>
                <a:ea typeface="黑体" panose="02010609060101010101" pitchFamily="2" charset="-122"/>
                <a:cs typeface="+mn-cs"/>
              </a:rPr>
              <a:t>太平天国失败的原因及教训？</a:t>
            </a:r>
            <a:endParaRPr lang="zh-CN" altLang="en-US" sz="3200" b="1" strike="noStrike" noProof="1" dirty="0">
              <a:gradFill>
                <a:gsLst>
                  <a:gs pos="0">
                    <a:srgbClr val="7B32B2"/>
                  </a:gs>
                  <a:gs pos="100000">
                    <a:srgbClr val="401A5D"/>
                  </a:gs>
                </a:gsLst>
                <a:lin scaled="0"/>
              </a:gradFill>
              <a:effectLst/>
              <a:latin typeface="Arial" panose="020B0604020202020204" pitchFamily="34" charset="0"/>
              <a:ea typeface="黑体" panose="0201060906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1250"/>
                                        </p:tgtEl>
                                        <p:attrNameLst>
                                          <p:attrName>style.visibility</p:attrName>
                                        </p:attrNameLst>
                                      </p:cBhvr>
                                      <p:to>
                                        <p:strVal val="visible"/>
                                      </p:to>
                                    </p:set>
                                    <p:anim calcmode="lin" valueType="num">
                                      <p:cBhvr>
                                        <p:cTn id="7" dur="500" fill="hold"/>
                                        <p:tgtEl>
                                          <p:spTgt spid="181250"/>
                                        </p:tgtEl>
                                        <p:attrNameLst>
                                          <p:attrName>ppt_w</p:attrName>
                                        </p:attrNameLst>
                                      </p:cBhvr>
                                      <p:tavLst>
                                        <p:tav tm="0">
                                          <p:val>
                                            <p:fltVal val="0.000000"/>
                                          </p:val>
                                        </p:tav>
                                        <p:tav tm="100000">
                                          <p:val>
                                            <p:strVal val="#ppt_w"/>
                                          </p:val>
                                        </p:tav>
                                      </p:tavLst>
                                    </p:anim>
                                    <p:anim calcmode="lin" valueType="num">
                                      <p:cBhvr>
                                        <p:cTn id="8" dur="500" fill="hold"/>
                                        <p:tgtEl>
                                          <p:spTgt spid="181250"/>
                                        </p:tgtEl>
                                        <p:attrNameLst>
                                          <p:attrName>ppt_h</p:attrName>
                                        </p:attrNameLst>
                                      </p:cBhvr>
                                      <p:tavLst>
                                        <p:tav tm="0">
                                          <p:val>
                                            <p:fltVal val="0.000000"/>
                                          </p:val>
                                        </p:tav>
                                        <p:tav tm="100000">
                                          <p:val>
                                            <p:strVal val="#ppt_h"/>
                                          </p:val>
                                        </p:tav>
                                      </p:tavLst>
                                    </p:anim>
                                    <p:animEffect transition="in" filter="fade">
                                      <p:cBhvr>
                                        <p:cTn id="9" dur="500"/>
                                        <p:tgtEl>
                                          <p:spTgt spid="181250"/>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81253"/>
                                        </p:tgtEl>
                                        <p:attrNameLst>
                                          <p:attrName>style.visibility</p:attrName>
                                        </p:attrNameLst>
                                      </p:cBhvr>
                                      <p:to>
                                        <p:strVal val="visible"/>
                                      </p:to>
                                    </p:set>
                                    <p:animEffect transition="in" filter="blinds(horizontal)">
                                      <p:cBhvr>
                                        <p:cTn id="14" dur="500"/>
                                        <p:tgtEl>
                                          <p:spTgt spid="181253"/>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181261"/>
                                        </p:tgtEl>
                                        <p:attrNameLst>
                                          <p:attrName>style.visibility</p:attrName>
                                        </p:attrNameLst>
                                      </p:cBhvr>
                                      <p:to>
                                        <p:strVal val="visible"/>
                                      </p:to>
                                    </p:set>
                                    <p:animEffect transition="in" filter="blinds(horizontal)">
                                      <p:cBhvr>
                                        <p:cTn id="19" dur="500"/>
                                        <p:tgtEl>
                                          <p:spTgt spid="181261"/>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81258"/>
                                        </p:tgtEl>
                                        <p:attrNameLst>
                                          <p:attrName>style.visibility</p:attrName>
                                        </p:attrNameLst>
                                      </p:cBhvr>
                                      <p:to>
                                        <p:strVal val="visible"/>
                                      </p:to>
                                    </p:set>
                                    <p:animEffect transition="in" filter="blinds(horizontal)">
                                      <p:cBhvr>
                                        <p:cTn id="24" dur="500"/>
                                        <p:tgtEl>
                                          <p:spTgt spid="181258"/>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81259"/>
                                        </p:tgtEl>
                                        <p:attrNameLst>
                                          <p:attrName>style.visibility</p:attrName>
                                        </p:attrNameLst>
                                      </p:cBhvr>
                                      <p:to>
                                        <p:strVal val="visible"/>
                                      </p:to>
                                    </p:set>
                                    <p:animEffect transition="in" filter="blinds(horizontal)">
                                      <p:cBhvr>
                                        <p:cTn id="29" dur="500"/>
                                        <p:tgtEl>
                                          <p:spTgt spid="181259"/>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81254"/>
                                        </p:tgtEl>
                                        <p:attrNameLst>
                                          <p:attrName>style.visibility</p:attrName>
                                        </p:attrNameLst>
                                      </p:cBhvr>
                                      <p:to>
                                        <p:strVal val="visible"/>
                                      </p:to>
                                    </p:set>
                                    <p:animEffect transition="in" filter="blinds(horizontal)">
                                      <p:cBhvr>
                                        <p:cTn id="34" dur="500"/>
                                        <p:tgtEl>
                                          <p:spTgt spid="181254"/>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81251"/>
                                        </p:tgtEl>
                                        <p:attrNameLst>
                                          <p:attrName>style.visibility</p:attrName>
                                        </p:attrNameLst>
                                      </p:cBhvr>
                                      <p:to>
                                        <p:strVal val="visible"/>
                                      </p:to>
                                    </p:set>
                                    <p:animEffect transition="in" filter="blinds(horizontal)">
                                      <p:cBhvr>
                                        <p:cTn id="39" dur="500"/>
                                        <p:tgtEl>
                                          <p:spTgt spid="181251"/>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81256"/>
                                        </p:tgtEl>
                                        <p:attrNameLst>
                                          <p:attrName>style.visibility</p:attrName>
                                        </p:attrNameLst>
                                      </p:cBhvr>
                                      <p:to>
                                        <p:strVal val="visible"/>
                                      </p:to>
                                    </p:set>
                                    <p:animEffect transition="in" filter="blinds(horizontal)">
                                      <p:cBhvr>
                                        <p:cTn id="44" dur="500"/>
                                        <p:tgtEl>
                                          <p:spTgt spid="181256"/>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181255"/>
                                        </p:tgtEl>
                                        <p:attrNameLst>
                                          <p:attrName>style.visibility</p:attrName>
                                        </p:attrNameLst>
                                      </p:cBhvr>
                                      <p:to>
                                        <p:strVal val="visible"/>
                                      </p:to>
                                    </p:set>
                                    <p:animEffect transition="in" filter="blinds(horizontal)">
                                      <p:cBhvr>
                                        <p:cTn id="49" dur="500"/>
                                        <p:tgtEl>
                                          <p:spTgt spid="181255"/>
                                        </p:tgtEl>
                                      </p:cBhvr>
                                    </p:animEffect>
                                  </p:childTnLst>
                                </p:cTn>
                              </p:par>
                            </p:childTnLst>
                          </p:cTn>
                        </p:par>
                      </p:childTnLst>
                    </p:cTn>
                  </p:par>
                  <p:par>
                    <p:cTn id="50" fill="hold">
                      <p:stCondLst>
                        <p:cond delay="indefinite"/>
                      </p:stCondLst>
                      <p:childTnLst>
                        <p:par>
                          <p:cTn id="51" fill="hold">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81252"/>
                                        </p:tgtEl>
                                        <p:attrNameLst>
                                          <p:attrName>style.visibility</p:attrName>
                                        </p:attrNameLst>
                                      </p:cBhvr>
                                      <p:to>
                                        <p:strVal val="visible"/>
                                      </p:to>
                                    </p:set>
                                    <p:animEffect transition="in" filter="blinds(horizontal)">
                                      <p:cBhvr>
                                        <p:cTn id="54" dur="500"/>
                                        <p:tgtEl>
                                          <p:spTgt spid="181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0" grpId="0"/>
      <p:bldP spid="181251" grpId="0"/>
      <p:bldP spid="181252" grpId="0"/>
      <p:bldP spid="181253" grpId="0"/>
      <p:bldP spid="181254" grpId="0"/>
      <p:bldP spid="181255" grpId="0"/>
      <p:bldP spid="181256" grpId="0"/>
      <p:bldP spid="181258" grpId="0"/>
      <p:bldP spid="18125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6850" name="Rectangle 2"/>
          <p:cNvSpPr>
            <a:spLocks noGrp="1"/>
          </p:cNvSpPr>
          <p:nvPr>
            <p:ph type="body" idx="4294967295"/>
          </p:nvPr>
        </p:nvSpPr>
        <p:spPr>
          <a:xfrm>
            <a:off x="693420" y="152400"/>
            <a:ext cx="11235690" cy="5638800"/>
          </a:xfrm>
        </p:spPr>
        <p:txBody>
          <a:bodyPr vert="horz" wrap="square" lIns="91440" tIns="45720" rIns="91440" bIns="45720" anchor="t">
            <a:normAutofit fontScale="90000"/>
          </a:bodyPr>
          <a:p>
            <a:pPr marL="0" indent="722630" algn="just">
              <a:lnSpc>
                <a:spcPct val="90000"/>
              </a:lnSpc>
              <a:spcBef>
                <a:spcPct val="0"/>
              </a:spcBef>
              <a:buNone/>
            </a:pPr>
            <a:r>
              <a:rPr lang="zh-CN" altLang="en-US" sz="3600" b="1" dirty="0">
                <a:solidFill>
                  <a:srgbClr val="000000"/>
                </a:solidFill>
                <a:latin typeface="Times New Roman" panose="02020603050405020304" charset="0"/>
                <a:ea typeface="黑体" panose="02010609060101010101" pitchFamily="2" charset="-122"/>
              </a:rPr>
              <a:t>局限性</a:t>
            </a:r>
            <a:r>
              <a:rPr lang="en-US" altLang="zh-CN" sz="3600" b="1">
                <a:solidFill>
                  <a:srgbClr val="000000"/>
                </a:solidFill>
                <a:latin typeface="Times New Roman" panose="02020603050405020304" charset="0"/>
                <a:ea typeface="黑体" panose="02010609060101010101" pitchFamily="2" charset="-122"/>
              </a:rPr>
              <a:t>(</a:t>
            </a:r>
            <a:r>
              <a:rPr lang="zh-CN" altLang="en-US" sz="2400" dirty="0">
                <a:ea typeface="黑体" panose="02010609060101010101" pitchFamily="2" charset="-122"/>
              </a:rPr>
              <a:t>如何认识农民阶级的阶级局限性？</a:t>
            </a:r>
            <a:r>
              <a:rPr lang="en-US" altLang="zh-CN" sz="2400">
                <a:ea typeface="黑体" panose="02010609060101010101" pitchFamily="2" charset="-122"/>
              </a:rPr>
              <a:t>) </a:t>
            </a:r>
            <a:endParaRPr lang="en-US" altLang="zh-CN" sz="2400">
              <a:ea typeface="黑体" panose="02010609060101010101" pitchFamily="2" charset="-122"/>
            </a:endParaRPr>
          </a:p>
          <a:p>
            <a:pPr marL="0" indent="722630" algn="just">
              <a:lnSpc>
                <a:spcPct val="90000"/>
              </a:lnSpc>
              <a:spcBef>
                <a:spcPct val="0"/>
              </a:spcBef>
              <a:buNone/>
            </a:pPr>
            <a:endParaRPr lang="en-US" altLang="zh-CN" sz="4800">
              <a:solidFill>
                <a:srgbClr val="000000"/>
              </a:solidFill>
              <a:latin typeface="Times New Roman" panose="02020603050405020304" charset="0"/>
              <a:ea typeface="黑体" panose="02010609060101010101" pitchFamily="2" charset="-122"/>
            </a:endParaRPr>
          </a:p>
          <a:p>
            <a:pPr marL="0" indent="722630" algn="just">
              <a:lnSpc>
                <a:spcPct val="90000"/>
              </a:lnSpc>
              <a:spcBef>
                <a:spcPct val="0"/>
              </a:spcBef>
              <a:buNone/>
            </a:pPr>
            <a:r>
              <a:rPr lang="en-US" altLang="zh-CN" sz="3600" b="1" dirty="0">
                <a:solidFill>
                  <a:srgbClr val="FF0000"/>
                </a:solidFill>
                <a:latin typeface="Times New Roman" panose="02020603050405020304" charset="0"/>
                <a:ea typeface="黑体" panose="02010609060101010101" pitchFamily="2" charset="-122"/>
              </a:rPr>
              <a:t>①</a:t>
            </a:r>
            <a:r>
              <a:rPr lang="zh-CN" altLang="en-US" sz="3600" b="1" dirty="0">
                <a:solidFill>
                  <a:srgbClr val="FF0000"/>
                </a:solidFill>
                <a:latin typeface="Times New Roman" panose="02020603050405020304" charset="0"/>
                <a:ea typeface="黑体" panose="02010609060101010101" pitchFamily="2" charset="-122"/>
              </a:rPr>
              <a:t>经济上</a:t>
            </a:r>
            <a:r>
              <a:rPr lang="zh-CN" altLang="en-US" sz="3600" b="1" dirty="0">
                <a:solidFill>
                  <a:srgbClr val="000000"/>
                </a:solidFill>
                <a:latin typeface="Times New Roman" panose="02020603050405020304" charset="0"/>
                <a:ea typeface="黑体" panose="02010609060101010101" pitchFamily="2" charset="-122"/>
              </a:rPr>
              <a:t>：农民是分散的个体小生产者，不是先进生产方式的代表。</a:t>
            </a:r>
            <a:endParaRPr lang="zh-CN" altLang="en-US" sz="3600" b="1" dirty="0">
              <a:solidFill>
                <a:srgbClr val="000000"/>
              </a:solidFill>
              <a:latin typeface="Times New Roman" panose="02020603050405020304" charset="0"/>
              <a:ea typeface="黑体" panose="02010609060101010101" pitchFamily="2" charset="-122"/>
            </a:endParaRPr>
          </a:p>
          <a:p>
            <a:pPr marL="0" indent="722630" algn="just">
              <a:lnSpc>
                <a:spcPct val="90000"/>
              </a:lnSpc>
              <a:spcBef>
                <a:spcPct val="0"/>
              </a:spcBef>
              <a:buNone/>
            </a:pPr>
            <a:r>
              <a:rPr lang="en-US" altLang="zh-CN" sz="3600" b="1" dirty="0">
                <a:solidFill>
                  <a:srgbClr val="FF0000"/>
                </a:solidFill>
                <a:latin typeface="Times New Roman" panose="02020603050405020304" charset="0"/>
                <a:ea typeface="黑体" panose="02010609060101010101" pitchFamily="2" charset="-122"/>
              </a:rPr>
              <a:t>②</a:t>
            </a:r>
            <a:r>
              <a:rPr lang="zh-CN" altLang="en-US" sz="3600" b="1" dirty="0">
                <a:solidFill>
                  <a:srgbClr val="FF0000"/>
                </a:solidFill>
                <a:latin typeface="Times New Roman" panose="02020603050405020304" charset="0"/>
                <a:ea typeface="黑体" panose="02010609060101010101" pitchFamily="2" charset="-122"/>
              </a:rPr>
              <a:t>政治上</a:t>
            </a:r>
            <a:r>
              <a:rPr lang="zh-CN" altLang="en-US" sz="3600" b="1" dirty="0">
                <a:solidFill>
                  <a:srgbClr val="000000"/>
                </a:solidFill>
                <a:latin typeface="Times New Roman" panose="02020603050405020304" charset="0"/>
                <a:ea typeface="黑体" panose="02010609060101010101" pitchFamily="2" charset="-122"/>
              </a:rPr>
              <a:t>：不能提出切实可行的改造社会的方案。</a:t>
            </a:r>
            <a:endParaRPr lang="zh-CN" altLang="en-US" sz="3600" b="1" dirty="0">
              <a:solidFill>
                <a:srgbClr val="000000"/>
              </a:solidFill>
              <a:latin typeface="Times New Roman" panose="02020603050405020304" charset="0"/>
              <a:ea typeface="黑体" panose="02010609060101010101" pitchFamily="2" charset="-122"/>
            </a:endParaRPr>
          </a:p>
          <a:p>
            <a:pPr marL="0" indent="722630" algn="just">
              <a:lnSpc>
                <a:spcPct val="90000"/>
              </a:lnSpc>
              <a:spcBef>
                <a:spcPct val="0"/>
              </a:spcBef>
              <a:buNone/>
            </a:pPr>
            <a:r>
              <a:rPr lang="en-US" altLang="zh-CN" sz="3600" b="1" dirty="0">
                <a:solidFill>
                  <a:srgbClr val="FF0000"/>
                </a:solidFill>
                <a:latin typeface="Times New Roman" panose="02020603050405020304" charset="0"/>
                <a:ea typeface="黑体" panose="02010609060101010101" pitchFamily="2" charset="-122"/>
              </a:rPr>
              <a:t>③</a:t>
            </a:r>
            <a:r>
              <a:rPr lang="zh-CN" altLang="en-US" sz="3600" b="1" dirty="0">
                <a:solidFill>
                  <a:srgbClr val="FF0000"/>
                </a:solidFill>
                <a:latin typeface="Times New Roman" panose="02020603050405020304" charset="0"/>
                <a:ea typeface="黑体" panose="02010609060101010101" pitchFamily="2" charset="-122"/>
              </a:rPr>
              <a:t>思想上</a:t>
            </a:r>
            <a:r>
              <a:rPr lang="zh-CN" altLang="en-US" sz="3600" b="1" dirty="0">
                <a:solidFill>
                  <a:srgbClr val="000000"/>
                </a:solidFill>
                <a:latin typeface="Times New Roman" panose="02020603050405020304" charset="0"/>
                <a:ea typeface="黑体" panose="02010609060101010101" pitchFamily="2" charset="-122"/>
              </a:rPr>
              <a:t>：没有科学的理论作指导。</a:t>
            </a:r>
            <a:endParaRPr lang="zh-CN" altLang="en-US" sz="3600" b="1" dirty="0">
              <a:solidFill>
                <a:srgbClr val="000000"/>
              </a:solidFill>
              <a:latin typeface="Times New Roman" panose="02020603050405020304" charset="0"/>
              <a:ea typeface="黑体" panose="02010609060101010101" pitchFamily="2" charset="-122"/>
            </a:endParaRPr>
          </a:p>
          <a:p>
            <a:pPr marL="0" indent="722630" algn="just">
              <a:lnSpc>
                <a:spcPct val="90000"/>
              </a:lnSpc>
              <a:spcBef>
                <a:spcPct val="0"/>
              </a:spcBef>
              <a:buNone/>
            </a:pPr>
            <a:r>
              <a:rPr lang="en-US" altLang="zh-CN" sz="3600" b="1" dirty="0">
                <a:solidFill>
                  <a:srgbClr val="FF0000"/>
                </a:solidFill>
                <a:latin typeface="Times New Roman" panose="02020603050405020304" charset="0"/>
                <a:ea typeface="黑体" panose="02010609060101010101" pitchFamily="2" charset="-122"/>
              </a:rPr>
              <a:t>④</a:t>
            </a:r>
            <a:r>
              <a:rPr lang="zh-CN" altLang="en-US" sz="3600" b="1" dirty="0">
                <a:solidFill>
                  <a:srgbClr val="FF0000"/>
                </a:solidFill>
                <a:latin typeface="Times New Roman" panose="02020603050405020304" charset="0"/>
                <a:ea typeface="黑体" panose="02010609060101010101" pitchFamily="2" charset="-122"/>
              </a:rPr>
              <a:t>组织上</a:t>
            </a:r>
            <a:r>
              <a:rPr lang="zh-CN" altLang="en-US" sz="3600" b="1" dirty="0">
                <a:solidFill>
                  <a:srgbClr val="000000"/>
                </a:solidFill>
                <a:latin typeface="Times New Roman" panose="02020603050405020304" charset="0"/>
                <a:ea typeface="黑体" panose="02010609060101010101" pitchFamily="2" charset="-122"/>
              </a:rPr>
              <a:t>：不能始终保持领导集团内部的团结，难以形成统一坚强的领导核心。</a:t>
            </a:r>
            <a:endParaRPr lang="zh-CN" altLang="en-US" sz="3600" b="1" dirty="0">
              <a:solidFill>
                <a:srgbClr val="000000"/>
              </a:solidFill>
              <a:latin typeface="Times New Roman" panose="02020603050405020304" charset="0"/>
              <a:ea typeface="黑体" panose="02010609060101010101" pitchFamily="2" charset="-122"/>
            </a:endParaRPr>
          </a:p>
          <a:p>
            <a:pPr marL="0" indent="722630" algn="just">
              <a:lnSpc>
                <a:spcPct val="90000"/>
              </a:lnSpc>
              <a:spcBef>
                <a:spcPct val="0"/>
              </a:spcBef>
              <a:buNone/>
            </a:pPr>
            <a:r>
              <a:rPr lang="zh-CN" altLang="en-US" sz="3600" b="1" dirty="0">
                <a:solidFill>
                  <a:srgbClr val="FF0000"/>
                </a:solidFill>
                <a:latin typeface="Times New Roman" panose="02020603050405020304" charset="0"/>
                <a:ea typeface="黑体" panose="02010609060101010101" pitchFamily="2" charset="-122"/>
              </a:rPr>
              <a:t>农民阶级的局限性和中外反动势力的联合绞杀是太平天国失败的主要原因</a:t>
            </a:r>
            <a:r>
              <a:rPr lang="zh-CN" altLang="en-US" sz="3600" dirty="0">
                <a:solidFill>
                  <a:srgbClr val="FF0000"/>
                </a:solidFill>
                <a:latin typeface="Times New Roman" panose="02020603050405020304" charset="0"/>
                <a:ea typeface="黑体" panose="02010609060101010101" pitchFamily="2" charset="-122"/>
              </a:rPr>
              <a:t>。</a:t>
            </a:r>
            <a:endParaRPr lang="zh-CN" altLang="zh-CN" sz="3600" dirty="0">
              <a:solidFill>
                <a:srgbClr val="FF0000"/>
              </a:solidFill>
              <a:latin typeface="Times New Roman" panose="02020603050405020304" charset="0"/>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6850">
                                            <p:txEl>
                                              <p:charRg st="129" end="163"/>
                                            </p:txEl>
                                          </p:spTgt>
                                        </p:tgtEl>
                                        <p:attrNameLst>
                                          <p:attrName>style.visibility</p:attrName>
                                        </p:attrNameLst>
                                      </p:cBhvr>
                                      <p:to>
                                        <p:strVal val="visible"/>
                                      </p:to>
                                    </p:set>
                                    <p:anim calcmode="lin" valueType="num">
                                      <p:cBhvr additive="base">
                                        <p:cTn id="7" dur="500" fill="hold"/>
                                        <p:tgtEl>
                                          <p:spTgt spid="206850">
                                            <p:txEl>
                                              <p:charRg st="129" end="16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6850">
                                            <p:txEl>
                                              <p:charRg st="129" end="16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3061" name="文本框 173060"/>
          <p:cNvSpPr txBox="1"/>
          <p:nvPr/>
        </p:nvSpPr>
        <p:spPr>
          <a:xfrm>
            <a:off x="394970" y="3776980"/>
            <a:ext cx="11223625" cy="2984500"/>
          </a:xfrm>
          <a:prstGeom prst="rect">
            <a:avLst/>
          </a:prstGeom>
          <a:noFill/>
          <a:ln w="9525">
            <a:noFill/>
          </a:ln>
        </p:spPr>
        <p:txBody>
          <a:bodyPr wrap="square">
            <a:spAutoFit/>
          </a:bodyPr>
          <a:p>
            <a:r>
              <a:rPr lang="en-US" altLang="zh-CN" sz="2800" b="1" noProof="1" dirty="0">
                <a:effectLst>
                  <a:outerShdw blurRad="38100" dist="38100" dir="2700000">
                    <a:srgbClr val="FFFFFF"/>
                  </a:outerShdw>
                </a:effectLst>
                <a:latin typeface="Arial" panose="020B0604020202020204" pitchFamily="34" charset="0"/>
                <a:ea typeface="黑体" panose="02010609060101010101" pitchFamily="2" charset="-122"/>
                <a:cs typeface="+mn-cs"/>
              </a:rPr>
              <a:t>      </a:t>
            </a:r>
            <a:r>
              <a:rPr lang="en-US" altLang="zh-CN" sz="3200" b="1" noProof="1" dirty="0">
                <a:effectLst>
                  <a:outerShdw blurRad="38100" dist="38100" dir="2700000">
                    <a:srgbClr val="FFFFFF"/>
                  </a:outerShdw>
                </a:effectLst>
                <a:latin typeface="Arial" panose="020B0604020202020204" pitchFamily="34" charset="0"/>
                <a:ea typeface="黑体" panose="02010609060101010101" pitchFamily="2" charset="-122"/>
                <a:cs typeface="+mn-cs"/>
              </a:rPr>
              <a:t> </a:t>
            </a:r>
            <a:r>
              <a:rPr lang="zh-CN" altLang="en-US" sz="3200" b="1" noProof="1" dirty="0">
                <a:effectLst>
                  <a:outerShdw blurRad="38100" dist="38100" dir="2700000">
                    <a:srgbClr val="FFFFFF"/>
                  </a:outerShdw>
                </a:effectLst>
                <a:latin typeface="Arial" panose="020B0604020202020204" pitchFamily="34" charset="0"/>
                <a:ea typeface="黑体" panose="02010609060101010101" pitchFamily="2" charset="-122"/>
                <a:cs typeface="+mn-cs"/>
              </a:rPr>
              <a:t>（</a:t>
            </a:r>
            <a:r>
              <a:rPr lang="zh-CN" altLang="en-US" sz="3200" b="1" noProof="1" dirty="0">
                <a:effectLst/>
                <a:latin typeface="Arial" panose="020B0604020202020204" pitchFamily="34" charset="0"/>
                <a:ea typeface="黑体" panose="02010609060101010101" pitchFamily="2" charset="-122"/>
                <a:cs typeface="+mn-cs"/>
              </a:rPr>
              <a:t>太平天国）除了改朝换代以外，他们没有给自己提出任何任务</a:t>
            </a:r>
            <a:r>
              <a:rPr lang="en-US" altLang="zh-CN" sz="2000" b="1" noProof="1">
                <a:effectLst/>
                <a:latin typeface="Arial" panose="020B0604020202020204" pitchFamily="34" charset="0"/>
                <a:ea typeface="宋体" panose="02010600030101010101" pitchFamily="2" charset="-122"/>
                <a:cs typeface="+mn-cs"/>
              </a:rPr>
              <a:t>……</a:t>
            </a:r>
            <a:r>
              <a:rPr lang="zh-CN" altLang="en-US" sz="3200" b="1" noProof="1" dirty="0">
                <a:effectLst/>
                <a:latin typeface="Arial" panose="020B0604020202020204" pitchFamily="34" charset="0"/>
                <a:ea typeface="黑体" panose="02010609060101010101" pitchFamily="2" charset="-122"/>
                <a:cs typeface="+mn-cs"/>
              </a:rPr>
              <a:t>他们给予民众的惊惶比给予老统治者们的惊惶还要厉害。他们的全部使命，好像仅仅是用丑恶万状的破坏来与停滞腐朽对立，这种破坏没有一点建设工作的苗头。 </a:t>
            </a:r>
            <a:r>
              <a:rPr lang="en-US" altLang="zh-CN" sz="2000" b="1" noProof="1">
                <a:effectLst/>
                <a:latin typeface="Arial" panose="020B0604020202020204" pitchFamily="34" charset="0"/>
                <a:ea typeface="宋体" panose="02010600030101010101" pitchFamily="2" charset="-122"/>
                <a:cs typeface="+mn-cs"/>
              </a:rPr>
              <a:t>……</a:t>
            </a:r>
            <a:r>
              <a:rPr lang="zh-CN" altLang="en-US" sz="3200" b="1" noProof="1" dirty="0">
                <a:effectLst/>
                <a:latin typeface="Arial" panose="020B0604020202020204" pitchFamily="34" charset="0"/>
                <a:ea typeface="黑体" panose="02010609060101010101" pitchFamily="2" charset="-122"/>
                <a:cs typeface="+mn-cs"/>
              </a:rPr>
              <a:t>显然太平军就是中国人的幻想所描绘的那个魔鬼的化身。</a:t>
            </a:r>
            <a:endParaRPr lang="zh-CN" altLang="en-US" sz="3200" b="1" noProof="1" dirty="0">
              <a:effectLst/>
              <a:latin typeface="Arial" panose="020B0604020202020204" pitchFamily="34" charset="0"/>
              <a:ea typeface="黑体" panose="02010609060101010101" pitchFamily="2" charset="-122"/>
            </a:endParaRPr>
          </a:p>
          <a:p>
            <a:r>
              <a:rPr lang="zh-CN" altLang="en-US" sz="2800" b="1" noProof="1" dirty="0">
                <a:effectLst/>
                <a:latin typeface="Arial" panose="020B0604020202020204" pitchFamily="34" charset="0"/>
                <a:ea typeface="黑体" panose="02010609060101010101" pitchFamily="2" charset="-122"/>
                <a:cs typeface="+mn-cs"/>
              </a:rPr>
              <a:t>                                                      </a:t>
            </a:r>
            <a:r>
              <a:rPr lang="en-US" altLang="zh-CN" sz="2800" b="1" noProof="1">
                <a:solidFill>
                  <a:srgbClr val="0000FF"/>
                </a:solidFill>
                <a:effectLst/>
                <a:latin typeface="Arial" panose="020B0604020202020204" pitchFamily="34" charset="0"/>
                <a:ea typeface="黑体" panose="02010609060101010101" pitchFamily="2" charset="-122"/>
                <a:cs typeface="+mn-cs"/>
              </a:rPr>
              <a:t>——</a:t>
            </a:r>
            <a:r>
              <a:rPr lang="zh-CN" altLang="en-US" sz="2800" b="1" noProof="1" dirty="0">
                <a:solidFill>
                  <a:srgbClr val="0000FF"/>
                </a:solidFill>
                <a:effectLst/>
                <a:latin typeface="Arial" panose="020B0604020202020204" pitchFamily="34" charset="0"/>
                <a:ea typeface="黑体" panose="02010609060101010101" pitchFamily="2" charset="-122"/>
                <a:cs typeface="+mn-cs"/>
              </a:rPr>
              <a:t>马克思在</a:t>
            </a:r>
            <a:r>
              <a:rPr lang="en-US" altLang="zh-CN" sz="2800" b="1" noProof="1" dirty="0">
                <a:solidFill>
                  <a:srgbClr val="0000FF"/>
                </a:solidFill>
                <a:effectLst/>
                <a:latin typeface="Arial" panose="020B0604020202020204" pitchFamily="34" charset="0"/>
                <a:ea typeface="黑体" panose="02010609060101010101" pitchFamily="2" charset="-122"/>
                <a:cs typeface="+mn-cs"/>
              </a:rPr>
              <a:t>1862</a:t>
            </a:r>
            <a:r>
              <a:rPr lang="zh-CN" altLang="en-US" sz="2800" b="1" noProof="1" dirty="0">
                <a:solidFill>
                  <a:srgbClr val="0000FF"/>
                </a:solidFill>
                <a:effectLst/>
                <a:latin typeface="Arial" panose="020B0604020202020204" pitchFamily="34" charset="0"/>
                <a:ea typeface="黑体" panose="02010609060101010101" pitchFamily="2" charset="-122"/>
                <a:cs typeface="+mn-cs"/>
              </a:rPr>
              <a:t>年的评价</a:t>
            </a:r>
            <a:endParaRPr lang="zh-CN" altLang="en-US" sz="2800" b="1" noProof="1" dirty="0">
              <a:solidFill>
                <a:srgbClr val="0000FF"/>
              </a:solidFill>
              <a:effectLst/>
              <a:latin typeface="Arial" panose="020B0604020202020204" pitchFamily="34" charset="0"/>
              <a:ea typeface="黑体" panose="02010609060101010101" pitchFamily="2" charset="-122"/>
            </a:endParaRPr>
          </a:p>
        </p:txBody>
      </p:sp>
      <p:grpSp>
        <p:nvGrpSpPr>
          <p:cNvPr id="48130" name="组合 173068"/>
          <p:cNvGrpSpPr/>
          <p:nvPr/>
        </p:nvGrpSpPr>
        <p:grpSpPr>
          <a:xfrm>
            <a:off x="1524000" y="0"/>
            <a:ext cx="8382000" cy="990600"/>
            <a:chOff x="0" y="0"/>
            <a:chExt cx="5280" cy="624"/>
          </a:xfrm>
        </p:grpSpPr>
        <p:grpSp>
          <p:nvGrpSpPr>
            <p:cNvPr id="48132" name="组合 173061"/>
            <p:cNvGrpSpPr/>
            <p:nvPr/>
          </p:nvGrpSpPr>
          <p:grpSpPr>
            <a:xfrm>
              <a:off x="0" y="0"/>
              <a:ext cx="2100" cy="624"/>
              <a:chOff x="0" y="0"/>
              <a:chExt cx="2100" cy="624"/>
            </a:xfrm>
          </p:grpSpPr>
          <p:sp>
            <p:nvSpPr>
              <p:cNvPr id="173063" name="椭圆 173062"/>
              <p:cNvSpPr/>
              <p:nvPr/>
            </p:nvSpPr>
            <p:spPr>
              <a:xfrm>
                <a:off x="612" y="144"/>
                <a:ext cx="372" cy="312"/>
              </a:xfrm>
              <a:prstGeom prst="ellipse">
                <a:avLst/>
              </a:prstGeom>
              <a:solidFill>
                <a:schemeClr val="hlink"/>
              </a:solidFill>
              <a:ln w="9525" cap="flat" cmpd="sng">
                <a:solidFill>
                  <a:srgbClr val="FFFFFF"/>
                </a:solidFill>
                <a:prstDash val="solid"/>
                <a:headEnd type="none" w="med" len="med"/>
                <a:tailEnd type="none" w="med" len="med"/>
              </a:ln>
            </p:spPr>
            <p:txBody>
              <a:bodyPr wrap="none" anchor="ctr"/>
              <a:p>
                <a:pPr algn="ctr" fontAlgn="base"/>
                <a:r>
                  <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cs typeface="+mn-cs"/>
                  </a:rPr>
                  <a:t>讨</a:t>
                </a:r>
                <a:endPar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endParaRPr>
              </a:p>
            </p:txBody>
          </p:sp>
          <p:sp>
            <p:nvSpPr>
              <p:cNvPr id="173064" name="椭圆 173063"/>
              <p:cNvSpPr/>
              <p:nvPr/>
            </p:nvSpPr>
            <p:spPr>
              <a:xfrm>
                <a:off x="984" y="144"/>
                <a:ext cx="372" cy="312"/>
              </a:xfrm>
              <a:prstGeom prst="ellipse">
                <a:avLst/>
              </a:prstGeom>
              <a:solidFill>
                <a:schemeClr val="hlink"/>
              </a:solidFill>
              <a:ln w="9525" cap="flat" cmpd="sng">
                <a:solidFill>
                  <a:srgbClr val="FFFFFF"/>
                </a:solidFill>
                <a:prstDash val="solid"/>
                <a:headEnd type="none" w="med" len="med"/>
                <a:tailEnd type="none" w="med" len="med"/>
              </a:ln>
            </p:spPr>
            <p:txBody>
              <a:bodyPr wrap="none" anchor="ctr"/>
              <a:p>
                <a:pPr algn="ctr" fontAlgn="base"/>
                <a:r>
                  <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cs typeface="+mn-cs"/>
                  </a:rPr>
                  <a:t>论</a:t>
                </a:r>
                <a:endPar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endParaRPr>
              </a:p>
            </p:txBody>
          </p:sp>
          <p:sp>
            <p:nvSpPr>
              <p:cNvPr id="173065" name="椭圆 173064"/>
              <p:cNvSpPr/>
              <p:nvPr/>
            </p:nvSpPr>
            <p:spPr>
              <a:xfrm>
                <a:off x="1356" y="144"/>
                <a:ext cx="372" cy="312"/>
              </a:xfrm>
              <a:prstGeom prst="ellipse">
                <a:avLst/>
              </a:prstGeom>
              <a:solidFill>
                <a:schemeClr val="hlink"/>
              </a:solidFill>
              <a:ln w="9525" cap="flat" cmpd="sng">
                <a:solidFill>
                  <a:srgbClr val="FFFFFF"/>
                </a:solidFill>
                <a:prstDash val="solid"/>
                <a:headEnd type="none" w="med" len="med"/>
                <a:tailEnd type="none" w="med" len="med"/>
              </a:ln>
            </p:spPr>
            <p:txBody>
              <a:bodyPr wrap="none" anchor="ctr"/>
              <a:p>
                <a:pPr algn="ctr" fontAlgn="base"/>
                <a:r>
                  <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cs typeface="+mn-cs"/>
                  </a:rPr>
                  <a:t>探</a:t>
                </a:r>
                <a:endPar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endParaRPr>
              </a:p>
            </p:txBody>
          </p:sp>
          <p:pic>
            <p:nvPicPr>
              <p:cNvPr id="48136" name="图片 173065" descr="1"/>
              <p:cNvPicPr>
                <a:picLocks noChangeAspect="1"/>
              </p:cNvPicPr>
              <p:nvPr/>
            </p:nvPicPr>
            <p:blipFill>
              <a:blip r:embed="rId1"/>
              <a:stretch>
                <a:fillRect/>
              </a:stretch>
            </p:blipFill>
            <p:spPr>
              <a:xfrm>
                <a:off x="0" y="0"/>
                <a:ext cx="672" cy="624"/>
              </a:xfrm>
              <a:prstGeom prst="rect">
                <a:avLst/>
              </a:prstGeom>
              <a:noFill/>
              <a:ln w="9525">
                <a:noFill/>
              </a:ln>
            </p:spPr>
          </p:pic>
          <p:sp>
            <p:nvSpPr>
              <p:cNvPr id="173067" name="椭圆 173066"/>
              <p:cNvSpPr/>
              <p:nvPr/>
            </p:nvSpPr>
            <p:spPr>
              <a:xfrm>
                <a:off x="1728" y="144"/>
                <a:ext cx="372" cy="312"/>
              </a:xfrm>
              <a:prstGeom prst="ellipse">
                <a:avLst/>
              </a:prstGeom>
              <a:solidFill>
                <a:schemeClr val="hlink"/>
              </a:solidFill>
              <a:ln w="9525" cap="flat" cmpd="sng">
                <a:solidFill>
                  <a:srgbClr val="FFFFFF"/>
                </a:solidFill>
                <a:prstDash val="solid"/>
                <a:headEnd type="none" w="med" len="med"/>
                <a:tailEnd type="none" w="med" len="med"/>
              </a:ln>
            </p:spPr>
            <p:txBody>
              <a:bodyPr wrap="none" anchor="ctr"/>
              <a:p>
                <a:pPr algn="ctr" fontAlgn="base"/>
                <a:r>
                  <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cs typeface="+mn-cs"/>
                  </a:rPr>
                  <a:t>究</a:t>
                </a:r>
                <a:endParaRPr lang="zh-CN" altLang="en-US" sz="3200" b="1" strike="noStrike" noProof="1" dirty="0">
                  <a:solidFill>
                    <a:srgbClr val="FF0000"/>
                  </a:solidFill>
                  <a:effectLst>
                    <a:outerShdw blurRad="38100" dist="38100" dir="2700000">
                      <a:srgbClr val="000000"/>
                    </a:outerShdw>
                  </a:effectLst>
                  <a:latin typeface="Times New Roman" panose="02020603050405020304" charset="0"/>
                  <a:ea typeface="华文行楷" panose="02010800040101010101" pitchFamily="2" charset="-122"/>
                </a:endParaRPr>
              </a:p>
            </p:txBody>
          </p:sp>
        </p:grpSp>
        <p:sp>
          <p:nvSpPr>
            <p:cNvPr id="173068" name="矩形 173067"/>
            <p:cNvSpPr/>
            <p:nvPr/>
          </p:nvSpPr>
          <p:spPr>
            <a:xfrm>
              <a:off x="2208" y="144"/>
              <a:ext cx="3072" cy="329"/>
            </a:xfrm>
            <a:prstGeom prst="rect">
              <a:avLst/>
            </a:prstGeom>
            <a:noFill/>
            <a:ln w="9525">
              <a:noFill/>
            </a:ln>
          </p:spPr>
          <p:txBody>
            <a:bodyPr>
              <a:spAutoFit/>
            </a:bodyPr>
            <a:p>
              <a:pPr fontAlgn="base"/>
              <a:r>
                <a:rPr lang="zh-CN" altLang="en-US" sz="2800" b="1" strike="noStrike" noProof="1" dirty="0">
                  <a:solidFill>
                    <a:srgbClr val="FF0000"/>
                  </a:solidFill>
                  <a:effectLst/>
                  <a:latin typeface="Arial" panose="020B0604020202020204" pitchFamily="34" charset="0"/>
                  <a:ea typeface="宋体" panose="02010600030101010101" pitchFamily="2" charset="-122"/>
                  <a:cs typeface="+mn-cs"/>
                </a:rPr>
                <a:t>太平天国运动有何历史意义？</a:t>
              </a:r>
              <a:endParaRPr lang="zh-CN" altLang="en-US" sz="2800" b="1" strike="noStrike" noProof="1" dirty="0">
                <a:solidFill>
                  <a:srgbClr val="FF0000"/>
                </a:solidFill>
                <a:effectLst/>
                <a:latin typeface="Arial" panose="020B0604020202020204" pitchFamily="34" charset="0"/>
                <a:ea typeface="宋体" panose="02010600030101010101" pitchFamily="2" charset="-122"/>
                <a:cs typeface="+mn-cs"/>
              </a:endParaRPr>
            </a:p>
          </p:txBody>
        </p:sp>
      </p:grpSp>
      <p:sp>
        <p:nvSpPr>
          <p:cNvPr id="173070" name="文本框 173069"/>
          <p:cNvSpPr txBox="1"/>
          <p:nvPr/>
        </p:nvSpPr>
        <p:spPr>
          <a:xfrm>
            <a:off x="1524000" y="2209800"/>
            <a:ext cx="9177020" cy="1568450"/>
          </a:xfrm>
          <a:prstGeom prst="rect">
            <a:avLst/>
          </a:prstGeom>
          <a:noFill/>
          <a:ln w="9525">
            <a:noFill/>
          </a:ln>
        </p:spPr>
        <p:txBody>
          <a:bodyPr wrap="none" anchor="t">
            <a:spAutoFit/>
          </a:bodyPr>
          <a:p>
            <a:r>
              <a:rPr lang="en-US" altLang="zh-CN" sz="3200" b="1" noProof="1" dirty="0">
                <a:effectLst>
                  <a:outerShdw blurRad="38100" dist="38100" dir="2700000">
                    <a:srgbClr val="FFFFFF"/>
                  </a:outerShdw>
                </a:effectLst>
                <a:latin typeface="黑体" panose="02010609060101010101" pitchFamily="2" charset="-122"/>
                <a:ea typeface="黑体" panose="02010609060101010101" pitchFamily="2" charset="-122"/>
                <a:cs typeface="+mn-cs"/>
              </a:rPr>
              <a:t>“</a:t>
            </a:r>
            <a:r>
              <a:rPr lang="zh-CN" altLang="en-US" sz="3200" b="1" noProof="1" dirty="0">
                <a:effectLst/>
                <a:latin typeface="黑体" panose="02010609060101010101" pitchFamily="2" charset="-122"/>
                <a:ea typeface="黑体" panose="02010609060101010101" pitchFamily="2" charset="-122"/>
                <a:cs typeface="+mn-cs"/>
              </a:rPr>
              <a:t>楚国声里霸图空，血染胡天烂漫红。</a:t>
            </a:r>
            <a:endParaRPr lang="zh-CN" altLang="en-US" sz="3200" b="1" noProof="1" dirty="0">
              <a:effectLst/>
              <a:latin typeface="黑体" panose="02010609060101010101" pitchFamily="2" charset="-122"/>
              <a:ea typeface="黑体" panose="02010609060101010101" pitchFamily="2" charset="-122"/>
            </a:endParaRPr>
          </a:p>
          <a:p>
            <a:r>
              <a:rPr lang="zh-CN" altLang="en-US" sz="3200" b="1" noProof="1" dirty="0">
                <a:effectLst/>
                <a:latin typeface="黑体" panose="02010609060101010101" pitchFamily="2" charset="-122"/>
                <a:ea typeface="黑体" panose="02010609060101010101" pitchFamily="2" charset="-122"/>
                <a:cs typeface="+mn-cs"/>
              </a:rPr>
              <a:t>煮豆燃萁谁管得，莫将成败论英雄。”</a:t>
            </a:r>
            <a:endParaRPr lang="zh-CN" altLang="en-US" sz="3200" b="1" noProof="1" dirty="0">
              <a:effectLst/>
              <a:latin typeface="黑体" panose="02010609060101010101" pitchFamily="2" charset="-122"/>
              <a:ea typeface="黑体" panose="02010609060101010101" pitchFamily="2" charset="-122"/>
            </a:endParaRPr>
          </a:p>
          <a:p>
            <a:r>
              <a:rPr lang="zh-CN" altLang="en-US" sz="3200" b="1" noProof="1" dirty="0">
                <a:effectLst/>
                <a:latin typeface="黑体" panose="02010609060101010101" pitchFamily="2" charset="-122"/>
                <a:ea typeface="黑体" panose="02010609060101010101" pitchFamily="2" charset="-122"/>
                <a:cs typeface="+mn-cs"/>
              </a:rPr>
              <a:t>                </a:t>
            </a:r>
            <a:r>
              <a:rPr lang="en-US" altLang="zh-CN" sz="3200" b="1" noProof="1">
                <a:solidFill>
                  <a:srgbClr val="0000FF"/>
                </a:solidFill>
                <a:effectLst/>
                <a:latin typeface="Arial" panose="020B0604020202020204" pitchFamily="34" charset="0"/>
                <a:ea typeface="黑体" panose="02010609060101010101" pitchFamily="2" charset="-122"/>
                <a:cs typeface="+mn-cs"/>
              </a:rPr>
              <a:t>——</a:t>
            </a:r>
            <a:r>
              <a:rPr lang="zh-CN" altLang="en-US" sz="3200" b="1" noProof="1" dirty="0">
                <a:solidFill>
                  <a:srgbClr val="0000FF"/>
                </a:solidFill>
                <a:effectLst/>
                <a:latin typeface="黑体" panose="02010609060101010101" pitchFamily="2" charset="-122"/>
                <a:ea typeface="黑体" panose="02010609060101010101" pitchFamily="2" charset="-122"/>
                <a:cs typeface="+mn-cs"/>
              </a:rPr>
              <a:t>柳亚子</a:t>
            </a:r>
            <a:r>
              <a:rPr lang="en-US" altLang="zh-CN" sz="3200" b="1" noProof="1" dirty="0">
                <a:solidFill>
                  <a:srgbClr val="0000FF"/>
                </a:solidFill>
                <a:effectLst/>
                <a:latin typeface="黑体" panose="02010609060101010101" pitchFamily="2" charset="-122"/>
                <a:ea typeface="黑体" panose="02010609060101010101" pitchFamily="2" charset="-122"/>
                <a:cs typeface="+mn-cs"/>
              </a:rPr>
              <a:t>《</a:t>
            </a:r>
            <a:r>
              <a:rPr lang="zh-CN" altLang="en-US" sz="3200" b="1" noProof="1" dirty="0">
                <a:solidFill>
                  <a:srgbClr val="0000FF"/>
                </a:solidFill>
                <a:effectLst/>
                <a:latin typeface="黑体" panose="02010609060101010101" pitchFamily="2" charset="-122"/>
                <a:ea typeface="黑体" panose="02010609060101010101" pitchFamily="2" charset="-122"/>
                <a:cs typeface="+mn-cs"/>
              </a:rPr>
              <a:t>题太平天国战史</a:t>
            </a:r>
            <a:r>
              <a:rPr lang="en-US" altLang="zh-CN" sz="3200" b="1" noProof="1">
                <a:solidFill>
                  <a:srgbClr val="0000FF"/>
                </a:solidFill>
                <a:effectLst/>
                <a:latin typeface="黑体" panose="02010609060101010101" pitchFamily="2" charset="-122"/>
                <a:ea typeface="黑体" panose="02010609060101010101" pitchFamily="2" charset="-122"/>
                <a:cs typeface="+mn-cs"/>
              </a:rPr>
              <a:t>》</a:t>
            </a:r>
            <a:endParaRPr lang="en-US" altLang="zh-CN" sz="3200" b="1" noProof="1">
              <a:solidFill>
                <a:srgbClr val="0000FF"/>
              </a:solidFill>
              <a:effectLst/>
              <a:latin typeface="黑体" panose="02010609060101010101" pitchFamily="2" charset="-122"/>
              <a:ea typeface="黑体" panose="02010609060101010101" pitchFamily="2" charset="-122"/>
            </a:endParaRPr>
          </a:p>
        </p:txBody>
      </p:sp>
      <p:sp>
        <p:nvSpPr>
          <p:cNvPr id="173071" name="文本框 173070"/>
          <p:cNvSpPr txBox="1"/>
          <p:nvPr/>
        </p:nvSpPr>
        <p:spPr>
          <a:xfrm>
            <a:off x="1524000" y="990600"/>
            <a:ext cx="8915400" cy="1076325"/>
          </a:xfrm>
          <a:prstGeom prst="rect">
            <a:avLst/>
          </a:prstGeom>
          <a:noFill/>
          <a:ln w="9525">
            <a:noFill/>
          </a:ln>
        </p:spPr>
        <p:txBody>
          <a:bodyPr>
            <a:spAutoFit/>
          </a:bodyPr>
          <a:p>
            <a:pPr>
              <a:spcBef>
                <a:spcPct val="50000"/>
              </a:spcBef>
            </a:pPr>
            <a:r>
              <a:rPr lang="en-US" altLang="zh-CN" sz="3200" b="1" noProof="1" dirty="0">
                <a:effectLst/>
                <a:latin typeface="黑体" panose="02010609060101010101" pitchFamily="2" charset="-122"/>
                <a:ea typeface="黑体" panose="02010609060101010101" pitchFamily="2" charset="-122"/>
                <a:cs typeface="+mn-cs"/>
              </a:rPr>
              <a:t>“</a:t>
            </a:r>
            <a:r>
              <a:rPr lang="zh-CN" altLang="en-US" sz="3200" b="1" noProof="1" dirty="0">
                <a:effectLst/>
                <a:latin typeface="黑体" panose="02010609060101010101" pitchFamily="2" charset="-122"/>
                <a:ea typeface="黑体" panose="02010609060101010101" pitchFamily="2" charset="-122"/>
                <a:cs typeface="+mn-cs"/>
              </a:rPr>
              <a:t>太平天国禁止了鸦片，却采用了宗教；不建立民国而建立天国</a:t>
            </a:r>
            <a:r>
              <a:rPr lang="en-US" altLang="zh-CN" sz="3200" b="1" noProof="1">
                <a:effectLst/>
                <a:latin typeface="Arial" panose="020B0604020202020204" pitchFamily="34" charset="0"/>
                <a:ea typeface="黑体" panose="02010609060101010101" pitchFamily="2" charset="-122"/>
                <a:cs typeface="+mn-cs"/>
              </a:rPr>
              <a:t>……</a:t>
            </a:r>
            <a:r>
              <a:rPr lang="en-US" altLang="zh-CN" sz="3200" b="1" noProof="1">
                <a:effectLst/>
                <a:latin typeface="黑体" panose="02010609060101010101" pitchFamily="2" charset="-122"/>
                <a:ea typeface="黑体" panose="02010609060101010101" pitchFamily="2" charset="-122"/>
                <a:cs typeface="+mn-cs"/>
              </a:rPr>
              <a:t>” </a:t>
            </a:r>
            <a:r>
              <a:rPr lang="en-US" altLang="zh-CN" sz="3200" b="1" noProof="1">
                <a:solidFill>
                  <a:srgbClr val="0000FF"/>
                </a:solidFill>
                <a:effectLst/>
                <a:latin typeface="Arial" panose="020B0604020202020204" pitchFamily="34" charset="0"/>
                <a:ea typeface="黑体" panose="02010609060101010101" pitchFamily="2" charset="-122"/>
                <a:cs typeface="+mn-cs"/>
              </a:rPr>
              <a:t>——</a:t>
            </a:r>
            <a:r>
              <a:rPr lang="zh-CN" altLang="en-US" sz="3200" b="1" noProof="1" dirty="0">
                <a:solidFill>
                  <a:srgbClr val="0000FF"/>
                </a:solidFill>
                <a:effectLst/>
                <a:latin typeface="黑体" panose="02010609060101010101" pitchFamily="2" charset="-122"/>
                <a:ea typeface="黑体" panose="02010609060101010101" pitchFamily="2" charset="-122"/>
                <a:cs typeface="+mn-cs"/>
              </a:rPr>
              <a:t>李大钊</a:t>
            </a:r>
            <a:endParaRPr lang="zh-CN" altLang="en-US" sz="3200" b="1" noProof="1" dirty="0">
              <a:solidFill>
                <a:srgbClr val="0000FF"/>
              </a:solidFill>
              <a:effectLst/>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3061"/>
                                        </p:tgtEl>
                                        <p:attrNameLst>
                                          <p:attrName>style.visibility</p:attrName>
                                        </p:attrNameLst>
                                      </p:cBhvr>
                                      <p:to>
                                        <p:strVal val="visible"/>
                                      </p:to>
                                    </p:set>
                                    <p:animEffect transition="in" filter="blinds(horizontal)">
                                      <p:cBhvr>
                                        <p:cTn id="7" dur="500"/>
                                        <p:tgtEl>
                                          <p:spTgt spid="17306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73070"/>
                                        </p:tgtEl>
                                        <p:attrNameLst>
                                          <p:attrName>style.visibility</p:attrName>
                                        </p:attrNameLst>
                                      </p:cBhvr>
                                      <p:to>
                                        <p:strVal val="visible"/>
                                      </p:to>
                                    </p:set>
                                    <p:animEffect transition="in" filter="checkerboard(across)">
                                      <p:cBhvr>
                                        <p:cTn id="12" dur="500"/>
                                        <p:tgtEl>
                                          <p:spTgt spid="173070"/>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73071"/>
                                        </p:tgtEl>
                                        <p:attrNameLst>
                                          <p:attrName>style.visibility</p:attrName>
                                        </p:attrNameLst>
                                      </p:cBhvr>
                                      <p:to>
                                        <p:strVal val="visible"/>
                                      </p:to>
                                    </p:set>
                                    <p:animEffect transition="in" filter="diamond(in)">
                                      <p:cBhvr>
                                        <p:cTn id="17" dur="2000"/>
                                        <p:tgtEl>
                                          <p:spTgt spid="1730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61" grpId="0"/>
      <p:bldP spid="173070" grpId="0"/>
      <p:bldP spid="17307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0771" name="文本框 160770"/>
          <p:cNvSpPr txBox="1"/>
          <p:nvPr/>
        </p:nvSpPr>
        <p:spPr>
          <a:xfrm>
            <a:off x="1357630" y="824865"/>
            <a:ext cx="2509520" cy="645160"/>
          </a:xfrm>
          <a:prstGeom prst="rect">
            <a:avLst/>
          </a:prstGeom>
          <a:noFill/>
          <a:ln w="9525">
            <a:noFill/>
          </a:ln>
        </p:spPr>
        <p:txBody>
          <a:bodyPr wrap="square">
            <a:spAutoFit/>
          </a:bodyPr>
          <a:p>
            <a:pPr>
              <a:spcBef>
                <a:spcPct val="50000"/>
              </a:spcBef>
            </a:pPr>
            <a:r>
              <a:rPr lang="zh-CN" altLang="en-US" sz="3600" b="1" noProof="1" dirty="0">
                <a:solidFill>
                  <a:srgbClr val="FF3300"/>
                </a:solidFill>
                <a:effectLst/>
                <a:latin typeface="Times New Roman" panose="02020603050405020304" charset="0"/>
                <a:ea typeface="黑体" panose="02010609060101010101" pitchFamily="2" charset="-122"/>
                <a:cs typeface="+mn-cs"/>
              </a:rPr>
              <a:t>历史意义：</a:t>
            </a:r>
            <a:endParaRPr lang="zh-CN" altLang="en-US" sz="3600" b="1" noProof="1" dirty="0">
              <a:solidFill>
                <a:srgbClr val="FF3300"/>
              </a:solidFill>
              <a:effectLst/>
              <a:latin typeface="Times New Roman" panose="02020603050405020304" charset="0"/>
              <a:ea typeface="黑体" panose="02010609060101010101" pitchFamily="2" charset="-122"/>
            </a:endParaRPr>
          </a:p>
        </p:txBody>
      </p:sp>
      <p:sp>
        <p:nvSpPr>
          <p:cNvPr id="160772" name="文本框 160771"/>
          <p:cNvSpPr txBox="1"/>
          <p:nvPr/>
        </p:nvSpPr>
        <p:spPr>
          <a:xfrm>
            <a:off x="1524000" y="1995805"/>
            <a:ext cx="9912350" cy="583565"/>
          </a:xfrm>
          <a:prstGeom prst="rect">
            <a:avLst/>
          </a:prstGeom>
          <a:noFill/>
          <a:ln w="9525">
            <a:noFill/>
          </a:ln>
        </p:spPr>
        <p:txBody>
          <a:bodyPr wrap="square">
            <a:spAutoFit/>
          </a:bodyPr>
          <a:p>
            <a:pPr>
              <a:spcBef>
                <a:spcPct val="50000"/>
              </a:spcBef>
            </a:pPr>
            <a:r>
              <a:rPr lang="zh-CN" altLang="en-US" sz="3200" b="1" noProof="1" dirty="0">
                <a:solidFill>
                  <a:srgbClr val="0000FF"/>
                </a:solidFill>
                <a:effectLst>
                  <a:outerShdw blurRad="38100" dist="38100" dir="2700000">
                    <a:srgbClr val="000000"/>
                  </a:outerShdw>
                </a:effectLst>
                <a:latin typeface="Times New Roman" panose="02020603050405020304" charset="0"/>
                <a:ea typeface="黑体" panose="02010609060101010101" pitchFamily="2" charset="-122"/>
                <a:cs typeface="+mn-cs"/>
              </a:rPr>
              <a:t>　</a:t>
            </a:r>
            <a:r>
              <a:rPr lang="en-US" altLang="zh-CN" sz="3200" b="1" noProof="1" dirty="0">
                <a:solidFill>
                  <a:schemeClr val="tx1"/>
                </a:solidFill>
                <a:effectLst/>
                <a:latin typeface="Times New Roman" panose="02020603050405020304" charset="0"/>
                <a:ea typeface="黑体" panose="02010609060101010101" pitchFamily="2" charset="-122"/>
                <a:cs typeface="+mn-cs"/>
              </a:rPr>
              <a:t>①</a:t>
            </a:r>
            <a:r>
              <a:rPr lang="zh-CN" altLang="en-US" sz="3200" b="1" noProof="1" dirty="0">
                <a:solidFill>
                  <a:schemeClr val="tx1"/>
                </a:solidFill>
                <a:effectLst/>
                <a:latin typeface="Times New Roman" panose="02020603050405020304" charset="0"/>
                <a:ea typeface="黑体" panose="02010609060101010101" pitchFamily="2" charset="-122"/>
                <a:cs typeface="+mn-cs"/>
              </a:rPr>
              <a:t>性质：一次伟大的反封建反侵略的农民革命战争；</a:t>
            </a:r>
            <a:endParaRPr lang="zh-CN" altLang="en-US" sz="3200" b="1" noProof="1" dirty="0">
              <a:solidFill>
                <a:schemeClr val="tx1"/>
              </a:solidFill>
              <a:effectLst/>
              <a:latin typeface="Times New Roman" panose="02020603050405020304" charset="0"/>
              <a:ea typeface="黑体" panose="02010609060101010101" pitchFamily="2" charset="-122"/>
              <a:cs typeface="+mn-cs"/>
            </a:endParaRPr>
          </a:p>
        </p:txBody>
      </p:sp>
      <p:sp>
        <p:nvSpPr>
          <p:cNvPr id="160773" name="文本框 160772"/>
          <p:cNvSpPr txBox="1"/>
          <p:nvPr/>
        </p:nvSpPr>
        <p:spPr>
          <a:xfrm>
            <a:off x="1443990" y="2858135"/>
            <a:ext cx="9991725" cy="3538220"/>
          </a:xfrm>
          <a:prstGeom prst="rect">
            <a:avLst/>
          </a:prstGeom>
          <a:noFill/>
          <a:ln w="9525">
            <a:noFill/>
          </a:ln>
        </p:spPr>
        <p:txBody>
          <a:bodyPr wrap="square">
            <a:spAutoFit/>
          </a:bodyPr>
          <a:p>
            <a:r>
              <a:rPr lang="zh-CN" altLang="en-US" sz="3200" b="1" noProof="1" dirty="0">
                <a:solidFill>
                  <a:srgbClr val="000066"/>
                </a:solidFill>
                <a:effectLst>
                  <a:outerShdw blurRad="38100" dist="38100" dir="2700000">
                    <a:srgbClr val="000000"/>
                  </a:outerShdw>
                </a:effectLst>
                <a:latin typeface="Times New Roman" panose="02020603050405020304" charset="0"/>
                <a:ea typeface="黑体" panose="02010609060101010101" pitchFamily="2" charset="-122"/>
                <a:cs typeface="+mn-cs"/>
              </a:rPr>
              <a:t>　</a:t>
            </a:r>
            <a:r>
              <a:rPr lang="en-US" altLang="zh-CN" sz="3200" b="1" noProof="1" dirty="0">
                <a:solidFill>
                  <a:schemeClr val="tx1"/>
                </a:solidFill>
                <a:effectLst/>
                <a:latin typeface="Times New Roman" panose="02020603050405020304" charset="0"/>
                <a:ea typeface="黑体" panose="02010609060101010101" pitchFamily="2" charset="-122"/>
                <a:cs typeface="+mn-cs"/>
              </a:rPr>
              <a:t>②</a:t>
            </a:r>
            <a:r>
              <a:rPr lang="zh-CN" altLang="en-US" sz="3200" b="1" noProof="1" dirty="0">
                <a:solidFill>
                  <a:schemeClr val="tx1"/>
                </a:solidFill>
                <a:effectLst/>
                <a:latin typeface="Times New Roman" panose="02020603050405020304" charset="0"/>
                <a:ea typeface="黑体" panose="02010609060101010101" pitchFamily="2" charset="-122"/>
                <a:cs typeface="+mn-cs"/>
              </a:rPr>
              <a:t>意义：</a:t>
            </a:r>
            <a:endParaRPr lang="zh-CN" altLang="en-US" sz="3200" b="1" noProof="1" dirty="0">
              <a:solidFill>
                <a:schemeClr val="tx1"/>
              </a:solidFill>
              <a:effectLst/>
              <a:latin typeface="Times New Roman" panose="02020603050405020304" charset="0"/>
              <a:ea typeface="黑体" panose="02010609060101010101" pitchFamily="2" charset="-122"/>
            </a:endParaRPr>
          </a:p>
          <a:p>
            <a:r>
              <a:rPr lang="zh-CN" altLang="en-US" sz="3200" b="1" noProof="1" dirty="0">
                <a:solidFill>
                  <a:schemeClr val="tx1"/>
                </a:solidFill>
                <a:effectLst/>
                <a:latin typeface="Times New Roman" panose="02020603050405020304" charset="0"/>
                <a:ea typeface="黑体" panose="02010609060101010101" pitchFamily="2" charset="-122"/>
                <a:cs typeface="+mn-cs"/>
              </a:rPr>
              <a:t>　　Ａ、打击封建，引起政治和权力结构的变化，湘淮系官僚集团形成，汉人权力增长，中央权力下移，对此后历史的发展产生重大影响。；   </a:t>
            </a:r>
            <a:endParaRPr lang="zh-CN" altLang="en-US" sz="3200" b="1" noProof="1" dirty="0">
              <a:solidFill>
                <a:schemeClr val="tx1"/>
              </a:solidFill>
              <a:effectLst/>
              <a:latin typeface="Times New Roman" panose="02020603050405020304" charset="0"/>
              <a:ea typeface="黑体" panose="02010609060101010101" pitchFamily="2" charset="-122"/>
            </a:endParaRPr>
          </a:p>
          <a:p>
            <a:r>
              <a:rPr lang="zh-CN" altLang="en-US" sz="3200" b="1" noProof="1" dirty="0">
                <a:solidFill>
                  <a:schemeClr val="tx1"/>
                </a:solidFill>
                <a:effectLst/>
                <a:latin typeface="Times New Roman" panose="02020603050405020304" charset="0"/>
                <a:ea typeface="黑体" panose="02010609060101010101" pitchFamily="2" charset="-122"/>
                <a:cs typeface="+mn-cs"/>
              </a:rPr>
              <a:t>　　Ｂ、打击侵略；  </a:t>
            </a:r>
            <a:endParaRPr lang="zh-CN" altLang="en-US" sz="3200" b="1" noProof="1" dirty="0">
              <a:solidFill>
                <a:schemeClr val="tx1"/>
              </a:solidFill>
              <a:effectLst/>
              <a:latin typeface="Times New Roman" panose="02020603050405020304" charset="0"/>
              <a:ea typeface="黑体" panose="02010609060101010101" pitchFamily="2" charset="-122"/>
            </a:endParaRPr>
          </a:p>
          <a:p>
            <a:r>
              <a:rPr lang="zh-CN" altLang="en-US" sz="3200" b="1" noProof="1" dirty="0">
                <a:solidFill>
                  <a:schemeClr val="tx1"/>
                </a:solidFill>
                <a:effectLst/>
                <a:latin typeface="Times New Roman" panose="02020603050405020304" charset="0"/>
                <a:ea typeface="黑体" panose="02010609060101010101" pitchFamily="2" charset="-122"/>
                <a:cs typeface="+mn-cs"/>
              </a:rPr>
              <a:t>　　Ｃ、农民战争最高峰；</a:t>
            </a:r>
            <a:endParaRPr lang="zh-CN" altLang="en-US" sz="3200" b="1" noProof="1" dirty="0">
              <a:solidFill>
                <a:schemeClr val="tx1"/>
              </a:solidFill>
              <a:effectLst/>
              <a:latin typeface="Times New Roman" panose="02020603050405020304" charset="0"/>
              <a:ea typeface="黑体" panose="02010609060101010101" pitchFamily="2" charset="-122"/>
            </a:endParaRPr>
          </a:p>
          <a:p>
            <a:r>
              <a:rPr lang="zh-CN" altLang="en-US" sz="3200" b="1" noProof="1" dirty="0">
                <a:solidFill>
                  <a:schemeClr val="tx1"/>
                </a:solidFill>
                <a:effectLst/>
                <a:latin typeface="Times New Roman" panose="02020603050405020304" charset="0"/>
                <a:ea typeface="黑体" panose="02010609060101010101" pitchFamily="2" charset="-122"/>
                <a:cs typeface="+mn-cs"/>
              </a:rPr>
              <a:t>　　Ｄ、向西方学习，发展资本主义；</a:t>
            </a:r>
            <a:endParaRPr lang="zh-CN" altLang="en-US" sz="3200" b="1" noProof="1" dirty="0">
              <a:solidFill>
                <a:schemeClr val="tx1"/>
              </a:solidFill>
              <a:effectLst/>
              <a:latin typeface="Times New Roman" panose="02020603050405020304" charset="0"/>
              <a:ea typeface="黑体" panose="0201060906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60772"/>
                                        </p:tgtEl>
                                        <p:attrNameLst>
                                          <p:attrName>style.visibility</p:attrName>
                                        </p:attrNameLst>
                                      </p:cBhvr>
                                      <p:to>
                                        <p:strVal val="visible"/>
                                      </p:to>
                                    </p:set>
                                    <p:animEffect transition="in" filter="fade">
                                      <p:cBhvr>
                                        <p:cTn id="7" dur="800" decel="100000"/>
                                        <p:tgtEl>
                                          <p:spTgt spid="160772"/>
                                        </p:tgtEl>
                                      </p:cBhvr>
                                    </p:animEffect>
                                    <p:anim calcmode="lin" valueType="num">
                                      <p:cBhvr>
                                        <p:cTn id="8" dur="800" decel="100000" fill="hold"/>
                                        <p:tgtEl>
                                          <p:spTgt spid="160772"/>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160772"/>
                                        </p:tgtEl>
                                        <p:attrNameLst>
                                          <p:attrName>ppt_x</p:attrName>
                                        </p:attrNameLst>
                                      </p:cBhvr>
                                      <p:tavLst>
                                        <p:tav tm="0">
                                          <p:val>
                                            <p:strVal val="#ppt_x+0.4"/>
                                          </p:val>
                                        </p:tav>
                                        <p:tav tm="100000">
                                          <p:val>
                                            <p:strVal val="#ppt_x-0.05"/>
                                          </p:val>
                                        </p:tav>
                                      </p:tavLst>
                                    </p:anim>
                                    <p:anim calcmode="lin" valueType="num">
                                      <p:cBhvr>
                                        <p:cTn id="10" dur="800" decel="100000" fill="hold"/>
                                        <p:tgtEl>
                                          <p:spTgt spid="16077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6077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6077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2" presetClass="entr" presetSubtype="0" fill="hold" grpId="0" nodeType="clickEffect">
                                  <p:stCondLst>
                                    <p:cond delay="0"/>
                                  </p:stCondLst>
                                  <p:childTnLst>
                                    <p:set>
                                      <p:cBhvr>
                                        <p:cTn id="16" dur="1" fill="hold">
                                          <p:stCondLst>
                                            <p:cond delay="0"/>
                                          </p:stCondLst>
                                        </p:cTn>
                                        <p:tgtEl>
                                          <p:spTgt spid="160773"/>
                                        </p:tgtEl>
                                        <p:attrNameLst>
                                          <p:attrName>style.visibility</p:attrName>
                                        </p:attrNameLst>
                                      </p:cBhvr>
                                      <p:to>
                                        <p:strVal val="visible"/>
                                      </p:to>
                                    </p:set>
                                    <p:animScale>
                                      <p:cBhvr>
                                        <p:cTn id="17" dur="1000" decel="50000" fill="hold">
                                          <p:stCondLst>
                                            <p:cond delay="0"/>
                                          </p:stCondLst>
                                        </p:cTn>
                                        <p:tgtEl>
                                          <p:spTgt spid="1607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8" dur="1000" decel="50000" fill="hold">
                                          <p:stCondLst>
                                            <p:cond delay="0"/>
                                          </p:stCondLst>
                                        </p:cTn>
                                        <p:tgtEl>
                                          <p:spTgt spid="160773"/>
                                        </p:tgtEl>
                                        <p:attrNameLst>
                                          <p:attrName>ppt_x</p:attrName>
                                          <p:attrName>ppt_y</p:attrName>
                                        </p:attrNameLst>
                                      </p:cBhvr>
                                    </p:animMotion>
                                    <p:animEffect transition="in" filter="fade">
                                      <p:cBhvr>
                                        <p:cTn id="19" dur="1000"/>
                                        <p:tgtEl>
                                          <p:spTgt spid="160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2" grpId="0"/>
      <p:bldP spid="16077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99332" name="组合 99331"/>
          <p:cNvGrpSpPr/>
          <p:nvPr/>
        </p:nvGrpSpPr>
        <p:grpSpPr>
          <a:xfrm>
            <a:off x="1981200" y="368935"/>
            <a:ext cx="8077200" cy="6224172"/>
            <a:chOff x="1202" y="618"/>
            <a:chExt cx="4445" cy="3403"/>
          </a:xfrm>
        </p:grpSpPr>
        <p:pic>
          <p:nvPicPr>
            <p:cNvPr id="99333" name="图片 99332" descr="太平军向英舰发炮"/>
            <p:cNvPicPr>
              <a:picLocks noChangeAspect="1"/>
            </p:cNvPicPr>
            <p:nvPr/>
          </p:nvPicPr>
          <p:blipFill>
            <a:blip r:embed="rId1"/>
            <a:stretch>
              <a:fillRect/>
            </a:stretch>
          </p:blipFill>
          <p:spPr>
            <a:xfrm>
              <a:off x="1202" y="618"/>
              <a:ext cx="4445" cy="3067"/>
            </a:xfrm>
            <a:prstGeom prst="rect">
              <a:avLst/>
            </a:prstGeom>
            <a:noFill/>
            <a:ln w="9525">
              <a:noFill/>
            </a:ln>
          </p:spPr>
        </p:pic>
        <p:sp>
          <p:nvSpPr>
            <p:cNvPr id="99334" name="文本框 99333"/>
            <p:cNvSpPr txBox="1"/>
            <p:nvPr/>
          </p:nvSpPr>
          <p:spPr>
            <a:xfrm>
              <a:off x="2426" y="3702"/>
              <a:ext cx="2507" cy="319"/>
            </a:xfrm>
            <a:prstGeom prst="rect">
              <a:avLst/>
            </a:prstGeom>
            <a:noFill/>
            <a:ln w="9525">
              <a:noFill/>
            </a:ln>
          </p:spPr>
          <p:txBody>
            <a:bodyPr>
              <a:spAutoFit/>
            </a:bodyPr>
            <a:p>
              <a:r>
                <a:rPr lang="zh-CN" altLang="en-US" sz="3200" b="1" dirty="0">
                  <a:solidFill>
                    <a:srgbClr val="FF3300"/>
                  </a:solidFill>
                  <a:latin typeface="Arial" panose="020B0604020202020204" pitchFamily="34" charset="0"/>
                </a:rPr>
                <a:t>太平军向英舰发炮</a:t>
              </a:r>
              <a:endParaRPr lang="zh-CN" altLang="en-US" sz="3200" b="1" dirty="0">
                <a:solidFill>
                  <a:srgbClr val="FF3300"/>
                </a:solidFill>
                <a:latin typeface="Arial" panose="020B0604020202020204" pitchFamily="34" charset="0"/>
              </a:endParaRP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9938" name="图片 124931" descr="洋枪队"/>
          <p:cNvPicPr/>
          <p:nvPr/>
        </p:nvPicPr>
        <p:blipFill>
          <a:blip r:embed="rId1"/>
          <a:stretch>
            <a:fillRect/>
          </a:stretch>
        </p:blipFill>
        <p:spPr>
          <a:xfrm>
            <a:off x="6387465" y="1972945"/>
            <a:ext cx="4648200" cy="3311525"/>
          </a:xfrm>
          <a:prstGeom prst="rect">
            <a:avLst/>
          </a:prstGeom>
          <a:noFill/>
          <a:ln w="9525">
            <a:noFill/>
          </a:ln>
        </p:spPr>
      </p:pic>
      <p:pic>
        <p:nvPicPr>
          <p:cNvPr id="2" name="图片 1"/>
          <p:cNvPicPr>
            <a:picLocks noChangeAspect="1"/>
          </p:cNvPicPr>
          <p:nvPr/>
        </p:nvPicPr>
        <p:blipFill>
          <a:blip r:embed="rId2"/>
          <a:stretch>
            <a:fillRect/>
          </a:stretch>
        </p:blipFill>
        <p:spPr>
          <a:xfrm>
            <a:off x="744220" y="1831340"/>
            <a:ext cx="4762500" cy="3349625"/>
          </a:xfrm>
          <a:prstGeom prst="rect">
            <a:avLst/>
          </a:prstGeom>
        </p:spPr>
      </p:pic>
    </p:spTree>
  </p:cSld>
  <p:clrMapOvr>
    <a:masterClrMapping/>
  </p:clrMapOvr>
  <p:transition spd="slow">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Text Box 4"/>
          <p:cNvSpPr txBox="1"/>
          <p:nvPr/>
        </p:nvSpPr>
        <p:spPr>
          <a:xfrm>
            <a:off x="1071245" y="1874520"/>
            <a:ext cx="10304145" cy="2368550"/>
          </a:xfrm>
          <a:prstGeom prst="rect">
            <a:avLst/>
          </a:prstGeom>
          <a:noFill/>
          <a:ln w="57150" cap="flat" cmpd="sng">
            <a:noFill/>
            <a:prstDash val="solid"/>
            <a:miter/>
            <a:headEnd type="none" w="med" len="med"/>
            <a:tailEnd type="none" w="med" len="med"/>
          </a:ln>
          <a:effectLst>
            <a:prstShdw prst="shdw17" dist="17961" dir="13499999">
              <a:srgbClr val="5C3D1F"/>
            </a:prstShdw>
          </a:effectLst>
        </p:spPr>
        <p:txBody>
          <a:bodyPr wrap="square">
            <a:spAutoFit/>
          </a:bodyPr>
          <a:p>
            <a:pPr>
              <a:spcBef>
                <a:spcPct val="50000"/>
              </a:spcBef>
            </a:pPr>
            <a:r>
              <a:rPr lang="en-US" altLang="zh-CN" sz="4000" b="0" dirty="0">
                <a:latin typeface="黑体" panose="02010609060101010101" pitchFamily="2" charset="-122"/>
              </a:rPr>
              <a:t>   </a:t>
            </a:r>
            <a:r>
              <a:rPr lang="en-US" altLang="zh-CN" sz="3600" b="0" dirty="0">
                <a:latin typeface="黑体" panose="02010609060101010101" pitchFamily="2" charset="-122"/>
              </a:rPr>
              <a:t> </a:t>
            </a:r>
            <a:r>
              <a:rPr lang="en-US" altLang="zh-CN" sz="3600" dirty="0">
                <a:latin typeface="黑体" panose="02010609060101010101" pitchFamily="2" charset="-122"/>
              </a:rPr>
              <a:t>19</a:t>
            </a:r>
            <a:r>
              <a:rPr lang="zh-CN" altLang="en-US" sz="3600" dirty="0">
                <a:latin typeface="黑体" panose="02010609060101010101" pitchFamily="2" charset="-122"/>
              </a:rPr>
              <a:t>世纪</a:t>
            </a:r>
            <a:r>
              <a:rPr lang="en-US" altLang="zh-CN" sz="3600" dirty="0">
                <a:latin typeface="黑体" panose="02010609060101010101" pitchFamily="2" charset="-122"/>
              </a:rPr>
              <a:t>60</a:t>
            </a:r>
            <a:r>
              <a:rPr lang="zh-CN" altLang="en-US" sz="3600" dirty="0">
                <a:latin typeface="黑体" panose="02010609060101010101" pitchFamily="2" charset="-122"/>
              </a:rPr>
              <a:t>年代至 </a:t>
            </a:r>
            <a:r>
              <a:rPr lang="en-US" altLang="zh-CN" sz="3600" dirty="0">
                <a:latin typeface="黑体" panose="02010609060101010101" pitchFamily="2" charset="-122"/>
              </a:rPr>
              <a:t>90</a:t>
            </a:r>
            <a:r>
              <a:rPr lang="zh-CN" altLang="en-US" sz="3600" dirty="0">
                <a:latin typeface="黑体" panose="02010609060101010101" pitchFamily="2" charset="-122"/>
              </a:rPr>
              <a:t>年代这几十年中，清政府一些洋务派官僚以</a:t>
            </a:r>
            <a:r>
              <a:rPr lang="zh-CN" altLang="en-US" sz="3600" dirty="0">
                <a:latin typeface="华文中宋" panose="02010600040101010101" pitchFamily="2" charset="-122"/>
              </a:rPr>
              <a:t>“</a:t>
            </a:r>
            <a:r>
              <a:rPr lang="zh-CN" altLang="en-US" sz="3600" dirty="0">
                <a:latin typeface="黑体" panose="02010609060101010101" pitchFamily="2" charset="-122"/>
              </a:rPr>
              <a:t>自强</a:t>
            </a:r>
            <a:r>
              <a:rPr lang="zh-CN" altLang="en-US" sz="3600" dirty="0">
                <a:latin typeface="华文中宋" panose="02010600040101010101" pitchFamily="2" charset="-122"/>
              </a:rPr>
              <a:t>”</a:t>
            </a:r>
            <a:r>
              <a:rPr lang="zh-CN" altLang="en-US" sz="3600" dirty="0">
                <a:latin typeface="黑体" panose="02010609060101010101" pitchFamily="2" charset="-122"/>
              </a:rPr>
              <a:t>和</a:t>
            </a:r>
            <a:r>
              <a:rPr lang="zh-CN" altLang="en-US" sz="3600" dirty="0">
                <a:latin typeface="华文中宋" panose="02010600040101010101" pitchFamily="2" charset="-122"/>
              </a:rPr>
              <a:t>“</a:t>
            </a:r>
            <a:r>
              <a:rPr lang="zh-CN" altLang="en-US" sz="3600" dirty="0">
                <a:latin typeface="黑体" panose="02010609060101010101" pitchFamily="2" charset="-122"/>
              </a:rPr>
              <a:t>求富</a:t>
            </a:r>
            <a:r>
              <a:rPr lang="zh-CN" altLang="en-US" sz="3600" dirty="0">
                <a:latin typeface="华文中宋" panose="02010600040101010101" pitchFamily="2" charset="-122"/>
              </a:rPr>
              <a:t>”</a:t>
            </a:r>
            <a:r>
              <a:rPr lang="zh-CN" altLang="en-US" sz="3600" dirty="0">
                <a:latin typeface="黑体" panose="02010609060101010101" pitchFamily="2" charset="-122"/>
              </a:rPr>
              <a:t> 为口号，在军事、政治、经济、教育及外交等方面进行了一系列的革新运动，史称</a:t>
            </a:r>
            <a:r>
              <a:rPr lang="zh-CN" altLang="en-US" sz="3600" dirty="0">
                <a:latin typeface="华文中宋" panose="02010600040101010101" pitchFamily="2" charset="-122"/>
              </a:rPr>
              <a:t>“</a:t>
            </a:r>
            <a:r>
              <a:rPr lang="zh-CN" altLang="en-US" sz="3600" dirty="0">
                <a:latin typeface="黑体" panose="02010609060101010101" pitchFamily="2" charset="-122"/>
              </a:rPr>
              <a:t>洋务运动</a:t>
            </a:r>
            <a:r>
              <a:rPr lang="zh-CN" altLang="en-US" sz="3600" dirty="0">
                <a:latin typeface="华文中宋" panose="02010600040101010101" pitchFamily="2" charset="-122"/>
              </a:rPr>
              <a:t>”</a:t>
            </a:r>
            <a:r>
              <a:rPr lang="zh-CN" altLang="en-US" sz="3600" dirty="0">
                <a:latin typeface="黑体" panose="02010609060101010101" pitchFamily="2" charset="-122"/>
              </a:rPr>
              <a:t>。</a:t>
            </a:r>
            <a:endParaRPr lang="zh-CN" altLang="en-US" sz="3600" dirty="0">
              <a:latin typeface="黑体" panose="02010609060101010101" pitchFamily="2" charset="-122"/>
            </a:endParaRPr>
          </a:p>
        </p:txBody>
      </p:sp>
      <p:sp>
        <p:nvSpPr>
          <p:cNvPr id="27651" name="Text Box 5"/>
          <p:cNvSpPr txBox="1"/>
          <p:nvPr/>
        </p:nvSpPr>
        <p:spPr>
          <a:xfrm>
            <a:off x="2209800" y="5334000"/>
            <a:ext cx="7848600" cy="645160"/>
          </a:xfrm>
          <a:prstGeom prst="rect">
            <a:avLst/>
          </a:prstGeom>
          <a:noFill/>
          <a:ln w="9525">
            <a:noFill/>
          </a:ln>
        </p:spPr>
        <p:txBody>
          <a:bodyPr>
            <a:spAutoFit/>
          </a:bodyPr>
          <a:p>
            <a:pPr>
              <a:spcBef>
                <a:spcPct val="50000"/>
              </a:spcBef>
            </a:pPr>
            <a:r>
              <a:rPr lang="en-US" altLang="zh-CN" sz="3600" dirty="0">
                <a:solidFill>
                  <a:srgbClr val="0000CC"/>
                </a:solidFill>
                <a:latin typeface="Times New Roman" panose="02020603050405020304" charset="0"/>
              </a:rPr>
              <a:t> </a:t>
            </a:r>
            <a:r>
              <a:rPr lang="zh-CN" altLang="en-US" sz="3600" dirty="0">
                <a:solidFill>
                  <a:srgbClr val="0000CC"/>
                </a:solidFill>
                <a:latin typeface="Times New Roman" panose="02020603050405020304" charset="0"/>
              </a:rPr>
              <a:t>洋务派发动的一场地主阶级自救运动</a:t>
            </a:r>
            <a:endParaRPr lang="zh-CN" altLang="en-US" sz="3600" dirty="0">
              <a:solidFill>
                <a:srgbClr val="0000CC"/>
              </a:solidFill>
              <a:latin typeface="Times New Roman" panose="02020603050405020304" charset="0"/>
            </a:endParaRPr>
          </a:p>
        </p:txBody>
      </p:sp>
      <p:sp>
        <p:nvSpPr>
          <p:cNvPr id="2" name="文本框 1"/>
          <p:cNvSpPr txBox="1"/>
          <p:nvPr/>
        </p:nvSpPr>
        <p:spPr>
          <a:xfrm>
            <a:off x="943610" y="403225"/>
            <a:ext cx="3154680" cy="645160"/>
          </a:xfrm>
          <a:prstGeom prst="rect">
            <a:avLst/>
          </a:prstGeom>
          <a:noFill/>
        </p:spPr>
        <p:txBody>
          <a:bodyPr wrap="none" rtlCol="0" anchor="t">
            <a:spAutoFit/>
          </a:bodyPr>
          <a:p>
            <a:r>
              <a:rPr lang="zh-CN" altLang="en-US" sz="3600" dirty="0">
                <a:solidFill>
                  <a:srgbClr val="FF0000"/>
                </a:solidFill>
                <a:latin typeface="黑体" panose="02010609060101010101" pitchFamily="2" charset="-122"/>
                <a:sym typeface="+mn-ea"/>
              </a:rPr>
              <a:t>二</a:t>
            </a:r>
            <a:r>
              <a:rPr lang="en-US" altLang="zh-CN" sz="3600" dirty="0">
                <a:solidFill>
                  <a:srgbClr val="FF0000"/>
                </a:solidFill>
                <a:latin typeface="黑体" panose="02010609060101010101" pitchFamily="2" charset="-122"/>
                <a:sym typeface="+mn-ea"/>
              </a:rPr>
              <a:t>.</a:t>
            </a:r>
            <a:r>
              <a:rPr lang="en-US" altLang="zh-CN" sz="3600" dirty="0">
                <a:solidFill>
                  <a:srgbClr val="FF0000"/>
                </a:solidFill>
                <a:latin typeface="黑体" panose="02010609060101010101" pitchFamily="2" charset="-122"/>
                <a:sym typeface="+mn-ea"/>
              </a:rPr>
              <a:t>洋务运动</a:t>
            </a:r>
            <a:r>
              <a:rPr lang="zh-CN" altLang="en-US" sz="3600" dirty="0">
                <a:solidFill>
                  <a:srgbClr val="FF0000"/>
                </a:solidFill>
                <a:latin typeface="黑体" panose="02010609060101010101" pitchFamily="2" charset="-122"/>
                <a:sym typeface="+mn-ea"/>
              </a:rPr>
              <a:t>：</a:t>
            </a:r>
            <a:endParaRPr lang="zh-CN" altLang="en-US" sz="3600" dirty="0">
              <a:solidFill>
                <a:srgbClr val="FF0000"/>
              </a:solidFill>
              <a:latin typeface="黑体" panose="0201060906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ox(out)">
                                      <p:cBhvr>
                                        <p:cTn id="7"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ldLvl="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矩形 28673"/>
          <p:cNvSpPr/>
          <p:nvPr/>
        </p:nvSpPr>
        <p:spPr>
          <a:xfrm>
            <a:off x="1524000" y="304800"/>
            <a:ext cx="1554480" cy="645160"/>
          </a:xfrm>
          <a:prstGeom prst="rect">
            <a:avLst/>
          </a:prstGeom>
          <a:noFill/>
          <a:ln w="9525">
            <a:noFill/>
          </a:ln>
        </p:spPr>
        <p:txBody>
          <a:bodyPr wrap="none" anchor="t">
            <a:spAutoFit/>
          </a:bodyPr>
          <a:p>
            <a:r>
              <a:rPr lang="zh-CN" altLang="en-US" sz="3600" dirty="0">
                <a:latin typeface="Tahoma" panose="020B0604030504040204" pitchFamily="34" charset="0"/>
              </a:rPr>
              <a:t>思考：</a:t>
            </a:r>
            <a:endParaRPr lang="zh-CN" altLang="en-US" sz="3600" dirty="0">
              <a:latin typeface="Tahoma" panose="020B0604030504040204" pitchFamily="34" charset="0"/>
            </a:endParaRPr>
          </a:p>
        </p:txBody>
      </p:sp>
      <p:sp>
        <p:nvSpPr>
          <p:cNvPr id="28675" name="文本框 28674"/>
          <p:cNvSpPr txBox="1"/>
          <p:nvPr/>
        </p:nvSpPr>
        <p:spPr>
          <a:xfrm>
            <a:off x="2819400" y="381000"/>
            <a:ext cx="8207375" cy="583565"/>
          </a:xfrm>
          <a:prstGeom prst="rect">
            <a:avLst/>
          </a:prstGeom>
          <a:noFill/>
          <a:ln w="9525">
            <a:noFill/>
          </a:ln>
        </p:spPr>
        <p:txBody>
          <a:bodyPr>
            <a:spAutoFit/>
          </a:bodyPr>
          <a:p>
            <a:pPr>
              <a:spcBef>
                <a:spcPct val="50000"/>
              </a:spcBef>
            </a:pPr>
            <a:r>
              <a:rPr lang="zh-CN" altLang="en-US" sz="3200" b="1" dirty="0">
                <a:solidFill>
                  <a:srgbClr val="000000"/>
                </a:solidFill>
                <a:latin typeface="Tahoma" panose="020B0604030504040204" pitchFamily="34" charset="0"/>
                <a:ea typeface="宋体" panose="02010600030101010101" pitchFamily="2" charset="-122"/>
              </a:rPr>
              <a:t>结合史料分析洋务运动兴起的背景和目的？</a:t>
            </a:r>
            <a:endParaRPr lang="zh-CN" altLang="en-US" sz="3200" b="1" dirty="0">
              <a:solidFill>
                <a:srgbClr val="000000"/>
              </a:solidFill>
              <a:latin typeface="Tahoma" panose="020B0604030504040204" pitchFamily="34" charset="0"/>
              <a:ea typeface="宋体" panose="02010600030101010101" pitchFamily="2" charset="-122"/>
            </a:endParaRPr>
          </a:p>
        </p:txBody>
      </p:sp>
      <p:sp>
        <p:nvSpPr>
          <p:cNvPr id="28676" name="矩形 28675"/>
          <p:cNvSpPr/>
          <p:nvPr/>
        </p:nvSpPr>
        <p:spPr>
          <a:xfrm>
            <a:off x="104775" y="1097280"/>
            <a:ext cx="11859260" cy="2061210"/>
          </a:xfrm>
          <a:prstGeom prst="rect">
            <a:avLst/>
          </a:prstGeom>
          <a:noFill/>
          <a:ln w="9525">
            <a:noFill/>
          </a:ln>
        </p:spPr>
        <p:txBody>
          <a:bodyPr wrap="square">
            <a:spAutoFit/>
          </a:bodyPr>
          <a:p>
            <a:r>
              <a:rPr lang="zh-CN" altLang="en-US" sz="3200" dirty="0">
                <a:solidFill>
                  <a:srgbClr val="FF00FF"/>
                </a:solidFill>
                <a:latin typeface="Tahoma" panose="020B0604030504040204" pitchFamily="34" charset="0"/>
                <a:ea typeface="宋体" panose="02010600030101010101" pitchFamily="2" charset="-122"/>
              </a:rPr>
              <a:t>材料：</a:t>
            </a:r>
            <a:r>
              <a:rPr lang="zh-CN" altLang="en-US" sz="3200" dirty="0">
                <a:latin typeface="Tahoma" panose="020B0604030504040204" pitchFamily="34" charset="0"/>
                <a:ea typeface="宋体" panose="02010600030101010101" pitchFamily="2" charset="-122"/>
              </a:rPr>
              <a:t>今日和议既成，中外贸易有无交通，购买外洋器物尤属名正言顺。购成之后，访募覃思之士，智巧之匠，始而演习，继而试造，不过一二年，火轮船必为中外官民通行之物，可以剿发捻（旧时对太平天国和北方农民起义军的称呼），可以勤远略。</a:t>
            </a:r>
            <a:endParaRPr lang="zh-CN" altLang="en-US" sz="3200" dirty="0">
              <a:latin typeface="Tahoma" panose="020B0604030504040204" pitchFamily="34" charset="0"/>
              <a:ea typeface="宋体" panose="02010600030101010101" pitchFamily="2" charset="-122"/>
            </a:endParaRPr>
          </a:p>
        </p:txBody>
      </p:sp>
      <p:sp>
        <p:nvSpPr>
          <p:cNvPr id="28679" name="矩形 28678"/>
          <p:cNvSpPr/>
          <p:nvPr/>
        </p:nvSpPr>
        <p:spPr>
          <a:xfrm>
            <a:off x="623570" y="3158490"/>
            <a:ext cx="2030095" cy="583565"/>
          </a:xfrm>
          <a:prstGeom prst="rect">
            <a:avLst/>
          </a:prstGeom>
          <a:noFill/>
          <a:ln w="9525">
            <a:noFill/>
          </a:ln>
        </p:spPr>
        <p:txBody>
          <a:bodyPr wrap="none" anchor="t">
            <a:spAutoFit/>
          </a:bodyPr>
          <a:p>
            <a:r>
              <a:rPr lang="en-US" altLang="zh-CN" sz="3200" dirty="0">
                <a:solidFill>
                  <a:srgbClr val="FF0000"/>
                </a:solidFill>
                <a:latin typeface="Tahoma" panose="020B0604030504040204" pitchFamily="34" charset="0"/>
                <a:ea typeface="宋体" panose="02010600030101010101" pitchFamily="2" charset="-122"/>
              </a:rPr>
              <a:t>1</a:t>
            </a:r>
            <a:r>
              <a:rPr lang="zh-CN" altLang="en-US" sz="3200" dirty="0">
                <a:solidFill>
                  <a:srgbClr val="FF0000"/>
                </a:solidFill>
                <a:latin typeface="Tahoma" panose="020B0604030504040204" pitchFamily="34" charset="0"/>
                <a:ea typeface="宋体" panose="02010600030101010101" pitchFamily="2" charset="-122"/>
              </a:rPr>
              <a:t>、背景：</a:t>
            </a:r>
            <a:endParaRPr lang="zh-CN" altLang="en-US" sz="3200" dirty="0">
              <a:solidFill>
                <a:srgbClr val="FF0000"/>
              </a:solidFill>
              <a:latin typeface="Tahoma" panose="020B0604030504040204" pitchFamily="34" charset="0"/>
              <a:ea typeface="宋体" panose="02010600030101010101" pitchFamily="2" charset="-122"/>
            </a:endParaRPr>
          </a:p>
        </p:txBody>
      </p:sp>
      <p:sp>
        <p:nvSpPr>
          <p:cNvPr id="28680" name="矩形 28679"/>
          <p:cNvSpPr/>
          <p:nvPr/>
        </p:nvSpPr>
        <p:spPr>
          <a:xfrm>
            <a:off x="1050290" y="3669030"/>
            <a:ext cx="10426065" cy="583565"/>
          </a:xfrm>
          <a:prstGeom prst="rect">
            <a:avLst/>
          </a:prstGeom>
          <a:noFill/>
          <a:ln w="9525">
            <a:noFill/>
          </a:ln>
        </p:spPr>
        <p:txBody>
          <a:bodyPr wrap="square">
            <a:spAutoFit/>
          </a:bodyPr>
          <a:p>
            <a:r>
              <a:rPr lang="zh-CN" altLang="en-US" sz="3200" dirty="0">
                <a:solidFill>
                  <a:srgbClr val="000000"/>
                </a:solidFill>
                <a:latin typeface="宋体" panose="02010600030101010101" pitchFamily="2" charset="-122"/>
                <a:ea typeface="宋体" panose="02010600030101010101" pitchFamily="2" charset="-122"/>
              </a:rPr>
              <a:t>⑴两次鸦片战争失败后</a:t>
            </a:r>
            <a:r>
              <a:rPr lang="en-US" altLang="zh-CN" sz="3200" dirty="0">
                <a:solidFill>
                  <a:srgbClr val="000000"/>
                </a:solidFill>
                <a:latin typeface="宋体" panose="02010600030101010101" pitchFamily="2" charset="-122"/>
                <a:ea typeface="宋体" panose="02010600030101010101" pitchFamily="2" charset="-122"/>
              </a:rPr>
              <a:t>,</a:t>
            </a:r>
            <a:r>
              <a:rPr lang="zh-CN" altLang="en-US" sz="3200" dirty="0">
                <a:solidFill>
                  <a:srgbClr val="000000"/>
                </a:solidFill>
                <a:latin typeface="宋体" panose="02010600030101010101" pitchFamily="2" charset="-122"/>
                <a:ea typeface="宋体" panose="02010600030101010101" pitchFamily="2" charset="-122"/>
              </a:rPr>
              <a:t>清朝处于内忧外患的形势；</a:t>
            </a:r>
            <a:endParaRPr lang="zh-CN" altLang="en-US" sz="3200" dirty="0">
              <a:solidFill>
                <a:srgbClr val="000000"/>
              </a:solidFill>
              <a:latin typeface="宋体" panose="02010600030101010101" pitchFamily="2" charset="-122"/>
              <a:ea typeface="宋体" panose="02010600030101010101" pitchFamily="2" charset="-122"/>
            </a:endParaRPr>
          </a:p>
        </p:txBody>
      </p:sp>
      <p:sp>
        <p:nvSpPr>
          <p:cNvPr id="28681" name="矩形 28680"/>
          <p:cNvSpPr/>
          <p:nvPr/>
        </p:nvSpPr>
        <p:spPr>
          <a:xfrm>
            <a:off x="1050290" y="4278630"/>
            <a:ext cx="5466080" cy="583565"/>
          </a:xfrm>
          <a:prstGeom prst="rect">
            <a:avLst/>
          </a:prstGeom>
          <a:noFill/>
          <a:ln w="9525">
            <a:noFill/>
          </a:ln>
        </p:spPr>
        <p:txBody>
          <a:bodyPr wrap="none" anchor="t">
            <a:spAutoFit/>
          </a:bodyPr>
          <a:p>
            <a:r>
              <a:rPr lang="zh-CN" altLang="en-US" sz="3200" dirty="0">
                <a:solidFill>
                  <a:srgbClr val="000000"/>
                </a:solidFill>
                <a:latin typeface="Tahoma" panose="020B0604030504040204" pitchFamily="34" charset="0"/>
                <a:ea typeface="宋体" panose="02010600030101010101" pitchFamily="2" charset="-122"/>
              </a:rPr>
              <a:t>⑵太平天国运动的沉重打击；</a:t>
            </a:r>
            <a:endParaRPr lang="zh-CN" altLang="en-US" sz="3200" dirty="0">
              <a:solidFill>
                <a:srgbClr val="000000"/>
              </a:solidFill>
              <a:latin typeface="Tahoma" panose="020B0604030504040204" pitchFamily="34" charset="0"/>
              <a:ea typeface="宋体" panose="02010600030101010101" pitchFamily="2" charset="-122"/>
            </a:endParaRPr>
          </a:p>
        </p:txBody>
      </p:sp>
      <p:sp>
        <p:nvSpPr>
          <p:cNvPr id="28682" name="矩形 28681"/>
          <p:cNvSpPr/>
          <p:nvPr/>
        </p:nvSpPr>
        <p:spPr>
          <a:xfrm>
            <a:off x="1050290" y="4957445"/>
            <a:ext cx="4572000" cy="583565"/>
          </a:xfrm>
          <a:prstGeom prst="rect">
            <a:avLst/>
          </a:prstGeom>
          <a:noFill/>
          <a:ln w="9525">
            <a:noFill/>
          </a:ln>
        </p:spPr>
        <p:txBody>
          <a:bodyPr>
            <a:spAutoFit/>
          </a:bodyPr>
          <a:p>
            <a:r>
              <a:rPr lang="zh-CN" altLang="en-US" sz="3200" dirty="0">
                <a:solidFill>
                  <a:srgbClr val="000000"/>
                </a:solidFill>
                <a:latin typeface="Tahoma" panose="020B0604030504040204" pitchFamily="34" charset="0"/>
                <a:ea typeface="宋体" panose="02010600030101010101" pitchFamily="2" charset="-122"/>
              </a:rPr>
              <a:t>⑶向西方学习的新思潮。</a:t>
            </a:r>
            <a:endParaRPr lang="zh-CN" altLang="en-US" sz="3200" dirty="0">
              <a:solidFill>
                <a:srgbClr val="000000"/>
              </a:solidFill>
              <a:latin typeface="Tahoma" panose="020B0604030504040204" pitchFamily="34" charset="0"/>
              <a:ea typeface="宋体" panose="02010600030101010101" pitchFamily="2" charset="-122"/>
            </a:endParaRPr>
          </a:p>
        </p:txBody>
      </p:sp>
      <p:sp>
        <p:nvSpPr>
          <p:cNvPr id="28683" name="矩形 28682"/>
          <p:cNvSpPr/>
          <p:nvPr/>
        </p:nvSpPr>
        <p:spPr>
          <a:xfrm>
            <a:off x="623570" y="5739130"/>
            <a:ext cx="2030095" cy="583565"/>
          </a:xfrm>
          <a:prstGeom prst="rect">
            <a:avLst/>
          </a:prstGeom>
          <a:noFill/>
          <a:ln w="9525">
            <a:noFill/>
          </a:ln>
        </p:spPr>
        <p:txBody>
          <a:bodyPr wrap="none" anchor="t">
            <a:spAutoFit/>
          </a:bodyPr>
          <a:p>
            <a:r>
              <a:rPr lang="en-US" altLang="zh-CN" sz="3200" dirty="0">
                <a:solidFill>
                  <a:srgbClr val="FF0000"/>
                </a:solidFill>
                <a:latin typeface="Tahoma" panose="020B0604030504040204" pitchFamily="34" charset="0"/>
                <a:ea typeface="宋体" panose="02010600030101010101" pitchFamily="2" charset="-122"/>
              </a:rPr>
              <a:t>2</a:t>
            </a:r>
            <a:r>
              <a:rPr lang="zh-CN" altLang="en-US" sz="3200" dirty="0">
                <a:solidFill>
                  <a:srgbClr val="FF0000"/>
                </a:solidFill>
                <a:latin typeface="Tahoma" panose="020B0604030504040204" pitchFamily="34" charset="0"/>
                <a:ea typeface="宋体" panose="02010600030101010101" pitchFamily="2" charset="-122"/>
              </a:rPr>
              <a:t>、目的：</a:t>
            </a:r>
            <a:endParaRPr lang="zh-CN" altLang="en-US" sz="3200" dirty="0">
              <a:solidFill>
                <a:srgbClr val="FF0000"/>
              </a:solidFill>
              <a:latin typeface="Tahoma" panose="020B0604030504040204" pitchFamily="34" charset="0"/>
              <a:ea typeface="宋体" panose="02010600030101010101" pitchFamily="2" charset="-122"/>
            </a:endParaRPr>
          </a:p>
        </p:txBody>
      </p:sp>
      <p:sp>
        <p:nvSpPr>
          <p:cNvPr id="28684" name="矩形 28683"/>
          <p:cNvSpPr/>
          <p:nvPr/>
        </p:nvSpPr>
        <p:spPr>
          <a:xfrm>
            <a:off x="2440305" y="5738813"/>
            <a:ext cx="6685280" cy="583565"/>
          </a:xfrm>
          <a:prstGeom prst="rect">
            <a:avLst/>
          </a:prstGeom>
          <a:noFill/>
          <a:ln w="9525">
            <a:noFill/>
          </a:ln>
        </p:spPr>
        <p:txBody>
          <a:bodyPr wrap="none" anchor="t">
            <a:spAutoFit/>
          </a:bodyPr>
          <a:p>
            <a:r>
              <a:rPr lang="zh-CN" altLang="en-US" sz="3200" dirty="0">
                <a:solidFill>
                  <a:srgbClr val="000000"/>
                </a:solidFill>
                <a:latin typeface="Tahoma" panose="020B0604030504040204" pitchFamily="34" charset="0"/>
                <a:ea typeface="宋体" panose="02010600030101010101" pitchFamily="2" charset="-122"/>
              </a:rPr>
              <a:t>利用西方先进技术，维护清朝统治。</a:t>
            </a:r>
            <a:endParaRPr lang="zh-CN" altLang="en-US" sz="3200" dirty="0">
              <a:solidFill>
                <a:srgbClr val="000000"/>
              </a:solidFill>
              <a:latin typeface="Tahoma" panose="020B060403050404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680"/>
                                        </p:tgtEl>
                                        <p:attrNameLst>
                                          <p:attrName>style.visibility</p:attrName>
                                        </p:attrNameLst>
                                      </p:cBhvr>
                                      <p:to>
                                        <p:strVal val="visible"/>
                                      </p:to>
                                    </p:set>
                                    <p:anim calcmode="lin" valueType="num">
                                      <p:cBhvr additive="base">
                                        <p:cTn id="7" dur="500" fill="hold"/>
                                        <p:tgtEl>
                                          <p:spTgt spid="28680"/>
                                        </p:tgtEl>
                                        <p:attrNameLst>
                                          <p:attrName>ppt_x</p:attrName>
                                        </p:attrNameLst>
                                      </p:cBhvr>
                                      <p:tavLst>
                                        <p:tav tm="0">
                                          <p:val>
                                            <p:strVal val="0-#ppt_w/2"/>
                                          </p:val>
                                        </p:tav>
                                        <p:tav tm="100000">
                                          <p:val>
                                            <p:strVal val="#ppt_x"/>
                                          </p:val>
                                        </p:tav>
                                      </p:tavLst>
                                    </p:anim>
                                    <p:anim calcmode="lin" valueType="num">
                                      <p:cBhvr additive="base">
                                        <p:cTn id="8" dur="500" fill="hold"/>
                                        <p:tgtEl>
                                          <p:spTgt spid="2868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681"/>
                                        </p:tgtEl>
                                        <p:attrNameLst>
                                          <p:attrName>style.visibility</p:attrName>
                                        </p:attrNameLst>
                                      </p:cBhvr>
                                      <p:to>
                                        <p:strVal val="visible"/>
                                      </p:to>
                                    </p:set>
                                    <p:anim calcmode="lin" valueType="num">
                                      <p:cBhvr additive="base">
                                        <p:cTn id="13" dur="500" fill="hold"/>
                                        <p:tgtEl>
                                          <p:spTgt spid="28681"/>
                                        </p:tgtEl>
                                        <p:attrNameLst>
                                          <p:attrName>ppt_x</p:attrName>
                                        </p:attrNameLst>
                                      </p:cBhvr>
                                      <p:tavLst>
                                        <p:tav tm="0">
                                          <p:val>
                                            <p:strVal val="#ppt_x"/>
                                          </p:val>
                                        </p:tav>
                                        <p:tav tm="100000">
                                          <p:val>
                                            <p:strVal val="#ppt_x"/>
                                          </p:val>
                                        </p:tav>
                                      </p:tavLst>
                                    </p:anim>
                                    <p:anim calcmode="lin" valueType="num">
                                      <p:cBhvr additive="base">
                                        <p:cTn id="14" dur="500" fill="hold"/>
                                        <p:tgtEl>
                                          <p:spTgt spid="2868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28682"/>
                                        </p:tgtEl>
                                        <p:attrNameLst>
                                          <p:attrName>style.visibility</p:attrName>
                                        </p:attrNameLst>
                                      </p:cBhvr>
                                      <p:to>
                                        <p:strVal val="visible"/>
                                      </p:to>
                                    </p:set>
                                    <p:animEffect transition="in" filter="blinds(horizontal)">
                                      <p:cBhvr>
                                        <p:cTn id="19" dur="500"/>
                                        <p:tgtEl>
                                          <p:spTgt spid="28682"/>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28684"/>
                                        </p:tgtEl>
                                        <p:attrNameLst>
                                          <p:attrName>style.visibility</p:attrName>
                                        </p:attrNameLst>
                                      </p:cBhvr>
                                      <p:to>
                                        <p:strVal val="visible"/>
                                      </p:to>
                                    </p:set>
                                    <p:animEffect transition="in" filter="blinds(horizontal)">
                                      <p:cBhvr>
                                        <p:cTn id="24" dur="500"/>
                                        <p:tgtEl>
                                          <p:spTgt spid="28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0" grpId="0"/>
      <p:bldP spid="28681" grpId="0"/>
      <p:bldP spid="28682" grpId="0"/>
      <p:bldP spid="2868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3" name="图片 3"/>
          <p:cNvPicPr>
            <a:picLocks noChangeAspect="1"/>
          </p:cNvPicPr>
          <p:nvPr/>
        </p:nvPicPr>
        <p:blipFill>
          <a:blip r:embed="rId1"/>
          <a:stretch>
            <a:fillRect/>
          </a:stretch>
        </p:blipFill>
        <p:spPr>
          <a:xfrm>
            <a:off x="3654425" y="168910"/>
            <a:ext cx="5060950" cy="5986780"/>
          </a:xfrm>
          <a:prstGeom prst="rect">
            <a:avLst/>
          </a:prstGeom>
          <a:noFill/>
          <a:ln w="9525">
            <a:noFill/>
          </a:ln>
        </p:spPr>
      </p:pic>
      <p:sp>
        <p:nvSpPr>
          <p:cNvPr id="18434" name="文本框 4"/>
          <p:cNvSpPr txBox="1"/>
          <p:nvPr/>
        </p:nvSpPr>
        <p:spPr>
          <a:xfrm>
            <a:off x="5606098" y="6277293"/>
            <a:ext cx="979487" cy="522287"/>
          </a:xfrm>
          <a:prstGeom prst="rect">
            <a:avLst/>
          </a:prstGeom>
          <a:noFill/>
          <a:ln w="9525">
            <a:noFill/>
          </a:ln>
        </p:spPr>
        <p:txBody>
          <a:bodyPr wrap="square" anchor="t">
            <a:spAutoFit/>
          </a:bodyPr>
          <a:p>
            <a:pPr algn="ctr"/>
            <a:r>
              <a:rPr lang="zh-CN" altLang="en-US" sz="2800" b="1">
                <a:latin typeface="宋体" panose="02010600030101010101" pitchFamily="2" charset="-122"/>
                <a:ea typeface="宋体" panose="02010600030101010101" pitchFamily="2" charset="-122"/>
              </a:rPr>
              <a:t>奕</a:t>
            </a:r>
            <a:endParaRPr lang="zh-CN" altLang="en-US" sz="2800" b="1">
              <a:latin typeface="宋体" panose="02010600030101010101" pitchFamily="2" charset="-122"/>
              <a:ea typeface="宋体" panose="02010600030101010101" pitchFamily="2"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457" name="图片 29701" descr="洋务3"/>
          <p:cNvPicPr preferRelativeResize="0"/>
          <p:nvPr/>
        </p:nvPicPr>
        <p:blipFill>
          <a:blip r:embed="rId1"/>
          <a:srcRect b="142"/>
          <a:stretch>
            <a:fillRect/>
          </a:stretch>
        </p:blipFill>
        <p:spPr>
          <a:xfrm>
            <a:off x="209550" y="1249363"/>
            <a:ext cx="3235325" cy="4364037"/>
          </a:xfrm>
          <a:prstGeom prst="rect">
            <a:avLst/>
          </a:prstGeom>
          <a:noFill/>
          <a:ln w="9525">
            <a:noFill/>
          </a:ln>
        </p:spPr>
      </p:pic>
      <p:pic>
        <p:nvPicPr>
          <p:cNvPr id="19458" name="图片 29704" descr="洋务44"/>
          <p:cNvPicPr preferRelativeResize="0"/>
          <p:nvPr/>
        </p:nvPicPr>
        <p:blipFill>
          <a:blip r:embed="rId2"/>
          <a:stretch>
            <a:fillRect/>
          </a:stretch>
        </p:blipFill>
        <p:spPr>
          <a:xfrm>
            <a:off x="3444875" y="1249363"/>
            <a:ext cx="2874963" cy="4289425"/>
          </a:xfrm>
          <a:prstGeom prst="rect">
            <a:avLst/>
          </a:prstGeom>
          <a:noFill/>
          <a:ln w="9525">
            <a:noFill/>
          </a:ln>
        </p:spPr>
      </p:pic>
      <p:pic>
        <p:nvPicPr>
          <p:cNvPr id="19459" name="图片 29707" descr="洋务4"/>
          <p:cNvPicPr preferRelativeResize="0"/>
          <p:nvPr/>
        </p:nvPicPr>
        <p:blipFill>
          <a:blip r:embed="rId3"/>
          <a:srcRect b="140"/>
          <a:stretch>
            <a:fillRect/>
          </a:stretch>
        </p:blipFill>
        <p:spPr>
          <a:xfrm>
            <a:off x="9301163" y="1204913"/>
            <a:ext cx="2722562" cy="4408487"/>
          </a:xfrm>
          <a:prstGeom prst="rect">
            <a:avLst/>
          </a:prstGeom>
          <a:noFill/>
          <a:ln w="9525">
            <a:noFill/>
          </a:ln>
        </p:spPr>
      </p:pic>
      <p:pic>
        <p:nvPicPr>
          <p:cNvPr id="19460" name="图片 29710" descr="洋务2"/>
          <p:cNvPicPr preferRelativeResize="0"/>
          <p:nvPr/>
        </p:nvPicPr>
        <p:blipFill>
          <a:blip r:embed="rId4"/>
          <a:stretch>
            <a:fillRect/>
          </a:stretch>
        </p:blipFill>
        <p:spPr>
          <a:xfrm>
            <a:off x="6319838" y="1279525"/>
            <a:ext cx="2862262" cy="4333875"/>
          </a:xfrm>
          <a:prstGeom prst="rect">
            <a:avLst/>
          </a:prstGeom>
          <a:noFill/>
          <a:ln w="9525">
            <a:noFill/>
          </a:ln>
        </p:spPr>
      </p:pic>
      <p:sp>
        <p:nvSpPr>
          <p:cNvPr id="19461" name="文本框 4"/>
          <p:cNvSpPr txBox="1"/>
          <p:nvPr/>
        </p:nvSpPr>
        <p:spPr>
          <a:xfrm>
            <a:off x="1060450" y="5803900"/>
            <a:ext cx="1225550" cy="460375"/>
          </a:xfrm>
          <a:prstGeom prst="rect">
            <a:avLst/>
          </a:prstGeom>
          <a:noFill/>
          <a:ln w="9525">
            <a:noFill/>
          </a:ln>
        </p:spPr>
        <p:txBody>
          <a:bodyPr wrap="square" anchor="t">
            <a:spAutoFit/>
          </a:bodyPr>
          <a:p>
            <a:r>
              <a:rPr lang="zh-CN" altLang="en-US" sz="2400" b="1">
                <a:latin typeface="Arial" panose="020B0604020202020204" pitchFamily="34" charset="0"/>
                <a:ea typeface="PMingLiU" panose="02020500000000000000" pitchFamily="18" charset="-120"/>
              </a:rPr>
              <a:t>曾国藩</a:t>
            </a:r>
            <a:endParaRPr lang="zh-CN" altLang="en-US" sz="2400" b="1">
              <a:latin typeface="Arial" panose="020B0604020202020204" pitchFamily="34" charset="0"/>
              <a:ea typeface="PMingLiU" panose="02020500000000000000" pitchFamily="18" charset="-120"/>
            </a:endParaRPr>
          </a:p>
        </p:txBody>
      </p:sp>
      <p:sp>
        <p:nvSpPr>
          <p:cNvPr id="19462" name="文本框 5"/>
          <p:cNvSpPr txBox="1"/>
          <p:nvPr/>
        </p:nvSpPr>
        <p:spPr>
          <a:xfrm>
            <a:off x="4268788" y="5803900"/>
            <a:ext cx="1227137" cy="460375"/>
          </a:xfrm>
          <a:prstGeom prst="rect">
            <a:avLst/>
          </a:prstGeom>
          <a:noFill/>
          <a:ln w="9525">
            <a:noFill/>
          </a:ln>
        </p:spPr>
        <p:txBody>
          <a:bodyPr wrap="square" anchor="t">
            <a:spAutoFit/>
          </a:bodyPr>
          <a:p>
            <a:r>
              <a:rPr lang="zh-CN" altLang="en-US" sz="2400" b="1">
                <a:latin typeface="Arial" panose="020B0604020202020204" pitchFamily="34" charset="0"/>
                <a:ea typeface="PMingLiU" panose="02020500000000000000" pitchFamily="18" charset="-120"/>
              </a:rPr>
              <a:t>李鸿章</a:t>
            </a:r>
            <a:endParaRPr lang="zh-CN" altLang="en-US" sz="2400" b="1">
              <a:latin typeface="Arial" panose="020B0604020202020204" pitchFamily="34" charset="0"/>
              <a:ea typeface="PMingLiU" panose="02020500000000000000" pitchFamily="18" charset="-120"/>
            </a:endParaRPr>
          </a:p>
        </p:txBody>
      </p:sp>
      <p:sp>
        <p:nvSpPr>
          <p:cNvPr id="19463" name="文本框 6"/>
          <p:cNvSpPr txBox="1"/>
          <p:nvPr/>
        </p:nvSpPr>
        <p:spPr>
          <a:xfrm>
            <a:off x="7137400" y="5803900"/>
            <a:ext cx="1227138" cy="460375"/>
          </a:xfrm>
          <a:prstGeom prst="rect">
            <a:avLst/>
          </a:prstGeom>
          <a:noFill/>
          <a:ln w="9525">
            <a:noFill/>
          </a:ln>
        </p:spPr>
        <p:txBody>
          <a:bodyPr wrap="square" anchor="t">
            <a:spAutoFit/>
          </a:bodyPr>
          <a:p>
            <a:r>
              <a:rPr lang="zh-CN" altLang="en-US" sz="2400" b="1">
                <a:latin typeface="Arial" panose="020B0604020202020204" pitchFamily="34" charset="0"/>
                <a:ea typeface="PMingLiU" panose="02020500000000000000" pitchFamily="18" charset="-120"/>
              </a:rPr>
              <a:t>张之洞</a:t>
            </a:r>
            <a:endParaRPr lang="zh-CN" altLang="en-US" sz="2400" b="1">
              <a:latin typeface="Arial" panose="020B0604020202020204" pitchFamily="34" charset="0"/>
              <a:ea typeface="PMingLiU" panose="02020500000000000000" pitchFamily="18" charset="-120"/>
            </a:endParaRPr>
          </a:p>
        </p:txBody>
      </p:sp>
      <p:sp>
        <p:nvSpPr>
          <p:cNvPr id="19464" name="文本框 7"/>
          <p:cNvSpPr txBox="1"/>
          <p:nvPr/>
        </p:nvSpPr>
        <p:spPr>
          <a:xfrm>
            <a:off x="10048875" y="5803900"/>
            <a:ext cx="1227138" cy="460375"/>
          </a:xfrm>
          <a:prstGeom prst="rect">
            <a:avLst/>
          </a:prstGeom>
          <a:noFill/>
          <a:ln w="9525">
            <a:noFill/>
          </a:ln>
        </p:spPr>
        <p:txBody>
          <a:bodyPr wrap="square" anchor="t">
            <a:spAutoFit/>
          </a:bodyPr>
          <a:p>
            <a:r>
              <a:rPr lang="zh-CN" altLang="en-US" sz="2400" b="1">
                <a:latin typeface="Arial" panose="020B0604020202020204" pitchFamily="34" charset="0"/>
                <a:ea typeface="PMingLiU" panose="02020500000000000000" pitchFamily="18" charset="-120"/>
              </a:rPr>
              <a:t>左宗棠</a:t>
            </a:r>
            <a:endParaRPr lang="zh-CN" altLang="en-US" sz="2400" b="1">
              <a:latin typeface="Arial" panose="020B0604020202020204" pitchFamily="34" charset="0"/>
              <a:ea typeface="PMingLiU" panose="02020500000000000000" pitchFamily="18" charset="-12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矩形 31745"/>
          <p:cNvSpPr/>
          <p:nvPr/>
        </p:nvSpPr>
        <p:spPr>
          <a:xfrm>
            <a:off x="758508" y="592773"/>
            <a:ext cx="1554480" cy="645160"/>
          </a:xfrm>
          <a:prstGeom prst="rect">
            <a:avLst/>
          </a:prstGeom>
          <a:noFill/>
          <a:ln w="9525">
            <a:noFill/>
          </a:ln>
        </p:spPr>
        <p:txBody>
          <a:bodyPr wrap="none" anchor="t">
            <a:spAutoFit/>
          </a:bodyPr>
          <a:p>
            <a:r>
              <a:rPr lang="zh-CN" altLang="en-US" sz="3600" dirty="0">
                <a:latin typeface="Tahoma" panose="020B0604030504040204" pitchFamily="34" charset="0"/>
              </a:rPr>
              <a:t>思考：</a:t>
            </a:r>
            <a:endParaRPr lang="zh-CN" altLang="en-US" sz="3600" dirty="0">
              <a:latin typeface="Tahoma" panose="020B0604030504040204" pitchFamily="34" charset="0"/>
            </a:endParaRPr>
          </a:p>
        </p:txBody>
      </p:sp>
      <p:sp>
        <p:nvSpPr>
          <p:cNvPr id="31747" name="矩形 31746"/>
          <p:cNvSpPr/>
          <p:nvPr/>
        </p:nvSpPr>
        <p:spPr>
          <a:xfrm>
            <a:off x="2312988" y="654368"/>
            <a:ext cx="6629400" cy="583565"/>
          </a:xfrm>
          <a:prstGeom prst="rect">
            <a:avLst/>
          </a:prstGeom>
          <a:noFill/>
          <a:ln w="9525">
            <a:noFill/>
          </a:ln>
        </p:spPr>
        <p:txBody>
          <a:bodyPr>
            <a:spAutoFit/>
          </a:bodyPr>
          <a:p>
            <a:r>
              <a:rPr lang="zh-CN" altLang="en-US" sz="3200" dirty="0">
                <a:solidFill>
                  <a:srgbClr val="000000"/>
                </a:solidFill>
                <a:latin typeface="宋体" panose="02010600030101010101" pitchFamily="2" charset="-122"/>
                <a:ea typeface="宋体" panose="02010600030101010101" pitchFamily="2" charset="-122"/>
              </a:rPr>
              <a:t>  洋务运动的具体内容有哪些</a:t>
            </a:r>
            <a:r>
              <a:rPr lang="en-US" altLang="zh-CN" sz="3200" dirty="0">
                <a:solidFill>
                  <a:srgbClr val="000000"/>
                </a:solidFill>
                <a:latin typeface="宋体" panose="02010600030101010101" pitchFamily="2" charset="-122"/>
                <a:ea typeface="宋体" panose="02010600030101010101" pitchFamily="2" charset="-122"/>
              </a:rPr>
              <a:t>?</a:t>
            </a:r>
            <a:endParaRPr lang="en-US" altLang="zh-CN" sz="3200" dirty="0">
              <a:solidFill>
                <a:srgbClr val="000000"/>
              </a:solidFill>
              <a:latin typeface="宋体" panose="02010600030101010101" pitchFamily="2" charset="-122"/>
              <a:ea typeface="宋体" panose="02010600030101010101" pitchFamily="2" charset="-122"/>
            </a:endParaRPr>
          </a:p>
        </p:txBody>
      </p:sp>
      <p:sp>
        <p:nvSpPr>
          <p:cNvPr id="31748" name="文本框 31747"/>
          <p:cNvSpPr txBox="1"/>
          <p:nvPr/>
        </p:nvSpPr>
        <p:spPr>
          <a:xfrm>
            <a:off x="4943475" y="2708275"/>
            <a:ext cx="4962525" cy="583565"/>
          </a:xfrm>
          <a:prstGeom prst="rect">
            <a:avLst/>
          </a:prstGeom>
          <a:noFill/>
          <a:ln w="9525">
            <a:noFill/>
          </a:ln>
        </p:spPr>
        <p:txBody>
          <a:bodyPr wrap="square">
            <a:spAutoFit/>
          </a:bodyPr>
          <a:p>
            <a:r>
              <a:rPr lang="zh-CN" altLang="en-US" sz="3200" dirty="0">
                <a:latin typeface="宋体" panose="02010600030101010101" pitchFamily="2" charset="-122"/>
                <a:ea typeface="宋体" panose="02010600030101010101" pitchFamily="2" charset="-122"/>
              </a:rPr>
              <a:t>⑴创办近代军事工业</a:t>
            </a:r>
            <a:endParaRPr lang="zh-CN" altLang="en-US" sz="3200" dirty="0">
              <a:latin typeface="宋体" panose="02010600030101010101" pitchFamily="2" charset="-122"/>
              <a:ea typeface="宋体" panose="02010600030101010101" pitchFamily="2" charset="-122"/>
            </a:endParaRPr>
          </a:p>
        </p:txBody>
      </p:sp>
      <p:sp>
        <p:nvSpPr>
          <p:cNvPr id="31749" name="文本框 31748"/>
          <p:cNvSpPr txBox="1"/>
          <p:nvPr/>
        </p:nvSpPr>
        <p:spPr>
          <a:xfrm>
            <a:off x="4943475" y="3357880"/>
            <a:ext cx="5888990" cy="583565"/>
          </a:xfrm>
          <a:prstGeom prst="rect">
            <a:avLst/>
          </a:prstGeom>
          <a:noFill/>
          <a:ln w="9525">
            <a:noFill/>
          </a:ln>
        </p:spPr>
        <p:txBody>
          <a:bodyPr wrap="square">
            <a:spAutoFit/>
          </a:bodyPr>
          <a:p>
            <a:r>
              <a:rPr lang="zh-CN" altLang="en-US" sz="3200" dirty="0">
                <a:latin typeface="宋体" panose="02010600030101010101" pitchFamily="2" charset="-122"/>
                <a:ea typeface="宋体" panose="02010600030101010101" pitchFamily="2" charset="-122"/>
              </a:rPr>
              <a:t>⑵兴办近代民用工业</a:t>
            </a:r>
            <a:endParaRPr lang="zh-CN" altLang="en-US" sz="3200" dirty="0">
              <a:latin typeface="宋体" panose="02010600030101010101" pitchFamily="2" charset="-122"/>
              <a:ea typeface="宋体" panose="02010600030101010101" pitchFamily="2" charset="-122"/>
            </a:endParaRPr>
          </a:p>
        </p:txBody>
      </p:sp>
      <p:sp>
        <p:nvSpPr>
          <p:cNvPr id="31750" name="文本框 31749"/>
          <p:cNvSpPr txBox="1"/>
          <p:nvPr/>
        </p:nvSpPr>
        <p:spPr>
          <a:xfrm>
            <a:off x="4943475" y="4149725"/>
            <a:ext cx="5494655" cy="583565"/>
          </a:xfrm>
          <a:prstGeom prst="rect">
            <a:avLst/>
          </a:prstGeom>
          <a:noFill/>
          <a:ln w="9525">
            <a:noFill/>
          </a:ln>
        </p:spPr>
        <p:txBody>
          <a:bodyPr wrap="square">
            <a:spAutoFit/>
          </a:bodyPr>
          <a:p>
            <a:r>
              <a:rPr lang="zh-CN" altLang="en-US" sz="3200" dirty="0">
                <a:latin typeface="宋体" panose="02010600030101010101" pitchFamily="2" charset="-122"/>
                <a:ea typeface="宋体" panose="02010600030101010101" pitchFamily="2" charset="-122"/>
              </a:rPr>
              <a:t>⑶建立近代海军</a:t>
            </a:r>
            <a:endParaRPr lang="zh-CN" altLang="en-US" sz="3200" dirty="0">
              <a:latin typeface="宋体" panose="02010600030101010101" pitchFamily="2" charset="-122"/>
              <a:ea typeface="宋体" panose="02010600030101010101" pitchFamily="2" charset="-122"/>
            </a:endParaRPr>
          </a:p>
        </p:txBody>
      </p:sp>
      <p:sp>
        <p:nvSpPr>
          <p:cNvPr id="31751" name="文本框 31750"/>
          <p:cNvSpPr txBox="1"/>
          <p:nvPr/>
        </p:nvSpPr>
        <p:spPr>
          <a:xfrm>
            <a:off x="4943475" y="4942205"/>
            <a:ext cx="6594475" cy="583565"/>
          </a:xfrm>
          <a:prstGeom prst="rect">
            <a:avLst/>
          </a:prstGeom>
          <a:noFill/>
          <a:ln w="9525">
            <a:noFill/>
          </a:ln>
        </p:spPr>
        <p:txBody>
          <a:bodyPr wrap="square">
            <a:spAutoFit/>
          </a:bodyPr>
          <a:p>
            <a:r>
              <a:rPr lang="zh-CN" altLang="en-US" sz="3200" dirty="0">
                <a:latin typeface="宋体" panose="02010600030101010101" pitchFamily="2" charset="-122"/>
                <a:ea typeface="宋体" panose="02010600030101010101" pitchFamily="2" charset="-122"/>
              </a:rPr>
              <a:t>⑷创办新式学堂，选派留学生 </a:t>
            </a:r>
            <a:endParaRPr lang="zh-CN" altLang="en-US" sz="3200" dirty="0">
              <a:latin typeface="宋体" panose="02010600030101010101" pitchFamily="2" charset="-122"/>
              <a:ea typeface="宋体" panose="02010600030101010101" pitchFamily="2" charset="-122"/>
            </a:endParaRPr>
          </a:p>
        </p:txBody>
      </p:sp>
      <p:grpSp>
        <p:nvGrpSpPr>
          <p:cNvPr id="31752" name="组合 31751"/>
          <p:cNvGrpSpPr/>
          <p:nvPr/>
        </p:nvGrpSpPr>
        <p:grpSpPr>
          <a:xfrm>
            <a:off x="2063750" y="2781300"/>
            <a:ext cx="2808288" cy="2735263"/>
            <a:chOff x="0" y="0"/>
            <a:chExt cx="816" cy="1248"/>
          </a:xfrm>
        </p:grpSpPr>
        <p:sp>
          <p:nvSpPr>
            <p:cNvPr id="31753" name="矩形 31752"/>
            <p:cNvSpPr/>
            <p:nvPr/>
          </p:nvSpPr>
          <p:spPr>
            <a:xfrm>
              <a:off x="0" y="528"/>
              <a:ext cx="720" cy="283"/>
            </a:xfrm>
            <a:prstGeom prst="rect">
              <a:avLst/>
            </a:prstGeom>
            <a:noFill/>
            <a:ln w="9525">
              <a:noFill/>
            </a:ln>
          </p:spPr>
          <p:txBody>
            <a:bodyPr anchor="b"/>
            <a:p>
              <a:r>
                <a:rPr lang="en-US" altLang="zh-CN" sz="4400" dirty="0">
                  <a:latin typeface="Times New Roman" panose="02020603050405020304" charset="0"/>
                  <a:ea typeface="隶书" panose="02010509060101010101" pitchFamily="49" charset="-122"/>
                </a:rPr>
                <a:t>4</a:t>
              </a:r>
              <a:r>
                <a:rPr lang="zh-CN" altLang="en-US" sz="4400" dirty="0">
                  <a:latin typeface="Times New Roman" panose="02020603050405020304" charset="0"/>
                  <a:ea typeface="隶书" panose="02010509060101010101" pitchFamily="49" charset="-122"/>
                </a:rPr>
                <a:t>、内容：</a:t>
              </a:r>
              <a:endParaRPr lang="zh-CN" altLang="en-US" sz="4400" dirty="0">
                <a:latin typeface="Times New Roman" panose="02020603050405020304" charset="0"/>
                <a:ea typeface="隶书" panose="02010509060101010101" pitchFamily="49" charset="-122"/>
              </a:endParaRPr>
            </a:p>
          </p:txBody>
        </p:sp>
        <p:sp>
          <p:nvSpPr>
            <p:cNvPr id="31754" name="左大括号 31753"/>
            <p:cNvSpPr/>
            <p:nvPr/>
          </p:nvSpPr>
          <p:spPr>
            <a:xfrm>
              <a:off x="720" y="0"/>
              <a:ext cx="96" cy="1248"/>
            </a:xfrm>
            <a:prstGeom prst="leftBrace">
              <a:avLst>
                <a:gd name="adj1" fmla="val 108333"/>
                <a:gd name="adj2" fmla="val 50000"/>
              </a:avLst>
            </a:prstGeom>
            <a:noFill/>
            <a:ln w="57150" cap="flat" cmpd="sng">
              <a:solidFill>
                <a:schemeClr val="tx1"/>
              </a:solidFill>
              <a:prstDash val="solid"/>
              <a:headEnd type="none" w="med" len="med"/>
              <a:tailEnd type="none" w="med" len="med"/>
            </a:ln>
          </p:spPr>
          <p:txBody>
            <a:bodyPr wrap="none" anchor="ctr"/>
            <a:p>
              <a:pPr algn="ctr"/>
              <a:endParaRPr lang="zh-CN" altLang="en-US" sz="2400" b="0" dirty="0">
                <a:solidFill>
                  <a:srgbClr val="080B84"/>
                </a:solidFill>
                <a:latin typeface="Tahoma" panose="020B0604030504040204" pitchFamily="34" charset="0"/>
                <a:ea typeface="宋体" panose="02010600030101010101"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748"/>
                                        </p:tgtEl>
                                        <p:attrNameLst>
                                          <p:attrName>style.visibility</p:attrName>
                                        </p:attrNameLst>
                                      </p:cBhvr>
                                      <p:to>
                                        <p:strVal val="visible"/>
                                      </p:to>
                                    </p:set>
                                    <p:anim calcmode="lin" valueType="num">
                                      <p:cBhvr additive="base">
                                        <p:cTn id="7" dur="500" fill="hold"/>
                                        <p:tgtEl>
                                          <p:spTgt spid="31748"/>
                                        </p:tgtEl>
                                        <p:attrNameLst>
                                          <p:attrName>ppt_x</p:attrName>
                                        </p:attrNameLst>
                                      </p:cBhvr>
                                      <p:tavLst>
                                        <p:tav tm="0">
                                          <p:val>
                                            <p:strVal val="0-#ppt_w/2"/>
                                          </p:val>
                                        </p:tav>
                                        <p:tav tm="100000">
                                          <p:val>
                                            <p:strVal val="#ppt_x"/>
                                          </p:val>
                                        </p:tav>
                                      </p:tavLst>
                                    </p:anim>
                                    <p:anim calcmode="lin" valueType="num">
                                      <p:cBhvr additive="base">
                                        <p:cTn id="8" dur="500" fill="hold"/>
                                        <p:tgtEl>
                                          <p:spTgt spid="3174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1749"/>
                                        </p:tgtEl>
                                        <p:attrNameLst>
                                          <p:attrName>style.visibility</p:attrName>
                                        </p:attrNameLst>
                                      </p:cBhvr>
                                      <p:to>
                                        <p:strVal val="visible"/>
                                      </p:to>
                                    </p:set>
                                    <p:anim calcmode="lin" valueType="num">
                                      <p:cBhvr additive="base">
                                        <p:cTn id="13" dur="500" fill="hold"/>
                                        <p:tgtEl>
                                          <p:spTgt spid="31749"/>
                                        </p:tgtEl>
                                        <p:attrNameLst>
                                          <p:attrName>ppt_x</p:attrName>
                                        </p:attrNameLst>
                                      </p:cBhvr>
                                      <p:tavLst>
                                        <p:tav tm="0">
                                          <p:val>
                                            <p:strVal val="0-#ppt_w/2"/>
                                          </p:val>
                                        </p:tav>
                                        <p:tav tm="100000">
                                          <p:val>
                                            <p:strVal val="#ppt_x"/>
                                          </p:val>
                                        </p:tav>
                                      </p:tavLst>
                                    </p:anim>
                                    <p:anim calcmode="lin" valueType="num">
                                      <p:cBhvr additive="base">
                                        <p:cTn id="14" dur="500" fill="hold"/>
                                        <p:tgtEl>
                                          <p:spTgt spid="3174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1750"/>
                                        </p:tgtEl>
                                        <p:attrNameLst>
                                          <p:attrName>style.visibility</p:attrName>
                                        </p:attrNameLst>
                                      </p:cBhvr>
                                      <p:to>
                                        <p:strVal val="visible"/>
                                      </p:to>
                                    </p:set>
                                    <p:anim calcmode="lin" valueType="num">
                                      <p:cBhvr additive="base">
                                        <p:cTn id="19" dur="500" fill="hold"/>
                                        <p:tgtEl>
                                          <p:spTgt spid="31750"/>
                                        </p:tgtEl>
                                        <p:attrNameLst>
                                          <p:attrName>ppt_x</p:attrName>
                                        </p:attrNameLst>
                                      </p:cBhvr>
                                      <p:tavLst>
                                        <p:tav tm="0">
                                          <p:val>
                                            <p:strVal val="0-#ppt_w/2"/>
                                          </p:val>
                                        </p:tav>
                                        <p:tav tm="100000">
                                          <p:val>
                                            <p:strVal val="#ppt_x"/>
                                          </p:val>
                                        </p:tav>
                                      </p:tavLst>
                                    </p:anim>
                                    <p:anim calcmode="lin" valueType="num">
                                      <p:cBhvr additive="base">
                                        <p:cTn id="20" dur="500" fill="hold"/>
                                        <p:tgtEl>
                                          <p:spTgt spid="3175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1751"/>
                                        </p:tgtEl>
                                        <p:attrNameLst>
                                          <p:attrName>style.visibility</p:attrName>
                                        </p:attrNameLst>
                                      </p:cBhvr>
                                      <p:to>
                                        <p:strVal val="visible"/>
                                      </p:to>
                                    </p:set>
                                    <p:anim calcmode="lin" valueType="num">
                                      <p:cBhvr additive="base">
                                        <p:cTn id="25" dur="500" fill="hold"/>
                                        <p:tgtEl>
                                          <p:spTgt spid="31751"/>
                                        </p:tgtEl>
                                        <p:attrNameLst>
                                          <p:attrName>ppt_x</p:attrName>
                                        </p:attrNameLst>
                                      </p:cBhvr>
                                      <p:tavLst>
                                        <p:tav tm="0">
                                          <p:val>
                                            <p:strVal val="0-#ppt_w/2"/>
                                          </p:val>
                                        </p:tav>
                                        <p:tav tm="100000">
                                          <p:val>
                                            <p:strVal val="#ppt_x"/>
                                          </p:val>
                                        </p:tav>
                                      </p:tavLst>
                                    </p:anim>
                                    <p:anim calcmode="lin" valueType="num">
                                      <p:cBhvr additive="base">
                                        <p:cTn id="26" dur="500" fill="hold"/>
                                        <p:tgtEl>
                                          <p:spTgt spid="317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P spid="31749" grpId="0"/>
      <p:bldP spid="31750" grpId="0"/>
      <p:bldP spid="3175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文本框 31747"/>
          <p:cNvSpPr txBox="1"/>
          <p:nvPr/>
        </p:nvSpPr>
        <p:spPr>
          <a:xfrm>
            <a:off x="650875" y="690563"/>
            <a:ext cx="4565650" cy="644525"/>
          </a:xfrm>
          <a:prstGeom prst="rect">
            <a:avLst/>
          </a:prstGeom>
          <a:noFill/>
          <a:ln w="9525">
            <a:noFill/>
          </a:ln>
        </p:spPr>
        <p:txBody>
          <a:bodyPr wrap="square" anchor="t">
            <a:spAutoFit/>
          </a:bodyPr>
          <a:p>
            <a:r>
              <a:rPr lang="zh-CN" altLang="en-US" sz="3600" b="1" dirty="0">
                <a:latin typeface="宋体" panose="02010600030101010101" pitchFamily="2" charset="-122"/>
                <a:ea typeface="宋体" panose="02010600030101010101" pitchFamily="2" charset="-122"/>
              </a:rPr>
              <a:t>⑴创办近代军事工业</a:t>
            </a:r>
            <a:endParaRPr lang="zh-CN" altLang="en-US" sz="3600" b="1" dirty="0">
              <a:latin typeface="宋体" panose="02010600030101010101" pitchFamily="2" charset="-122"/>
              <a:ea typeface="宋体" panose="02010600030101010101" pitchFamily="2" charset="-122"/>
            </a:endParaRPr>
          </a:p>
        </p:txBody>
      </p:sp>
      <p:pic>
        <p:nvPicPr>
          <p:cNvPr id="4" name="图片 3"/>
          <p:cNvPicPr>
            <a:picLocks noChangeAspect="1"/>
          </p:cNvPicPr>
          <p:nvPr/>
        </p:nvPicPr>
        <p:blipFill>
          <a:blip r:embed="rId1"/>
          <a:srcRect b="11717"/>
          <a:stretch>
            <a:fillRect/>
          </a:stretch>
        </p:blipFill>
        <p:spPr>
          <a:xfrm>
            <a:off x="317500" y="2084388"/>
            <a:ext cx="5553075" cy="3363912"/>
          </a:xfrm>
          <a:prstGeom prst="rect">
            <a:avLst/>
          </a:prstGeom>
          <a:noFill/>
          <a:ln w="9525">
            <a:noFill/>
          </a:ln>
        </p:spPr>
      </p:pic>
      <p:pic>
        <p:nvPicPr>
          <p:cNvPr id="5" name="图片 4"/>
          <p:cNvPicPr>
            <a:picLocks noChangeAspect="1"/>
          </p:cNvPicPr>
          <p:nvPr/>
        </p:nvPicPr>
        <p:blipFill>
          <a:blip r:embed="rId2"/>
          <a:stretch>
            <a:fillRect/>
          </a:stretch>
        </p:blipFill>
        <p:spPr>
          <a:xfrm>
            <a:off x="5965825" y="2084388"/>
            <a:ext cx="5911850" cy="3363912"/>
          </a:xfrm>
          <a:prstGeom prst="rect">
            <a:avLst/>
          </a:prstGeom>
          <a:noFill/>
          <a:ln w="9525">
            <a:noFill/>
          </a:ln>
        </p:spPr>
      </p:pic>
      <p:sp>
        <p:nvSpPr>
          <p:cNvPr id="6" name="文本框 5"/>
          <p:cNvSpPr txBox="1"/>
          <p:nvPr/>
        </p:nvSpPr>
        <p:spPr>
          <a:xfrm>
            <a:off x="1155700" y="5645150"/>
            <a:ext cx="3535363" cy="460375"/>
          </a:xfrm>
          <a:prstGeom prst="rect">
            <a:avLst/>
          </a:prstGeom>
          <a:noFill/>
          <a:ln w="9525">
            <a:noFill/>
          </a:ln>
        </p:spPr>
        <p:txBody>
          <a:bodyPr wrap="square" anchor="t">
            <a:spAutoFit/>
          </a:bodyPr>
          <a:p>
            <a:pPr algn="ctr"/>
            <a:r>
              <a:rPr lang="zh-CN" altLang="en-US" sz="2400" b="1">
                <a:latin typeface="Arial" panose="020B0604020202020204" pitchFamily="34" charset="0"/>
                <a:ea typeface="PMingLiU" panose="02020500000000000000" pitchFamily="18" charset="-120"/>
              </a:rPr>
              <a:t>江南制造总局</a:t>
            </a:r>
            <a:endParaRPr lang="zh-CN" altLang="en-US" sz="2400" b="1">
              <a:latin typeface="Arial" panose="020B0604020202020204" pitchFamily="34" charset="0"/>
              <a:ea typeface="PMingLiU" panose="02020500000000000000" pitchFamily="18" charset="-120"/>
            </a:endParaRPr>
          </a:p>
        </p:txBody>
      </p:sp>
      <p:sp>
        <p:nvSpPr>
          <p:cNvPr id="7" name="文本框 6"/>
          <p:cNvSpPr txBox="1"/>
          <p:nvPr/>
        </p:nvSpPr>
        <p:spPr>
          <a:xfrm>
            <a:off x="7224713" y="5645150"/>
            <a:ext cx="3535362" cy="460375"/>
          </a:xfrm>
          <a:prstGeom prst="rect">
            <a:avLst/>
          </a:prstGeom>
          <a:noFill/>
          <a:ln w="9525">
            <a:noFill/>
          </a:ln>
        </p:spPr>
        <p:txBody>
          <a:bodyPr wrap="square" anchor="t">
            <a:spAutoFit/>
          </a:bodyPr>
          <a:p>
            <a:pPr algn="ctr"/>
            <a:r>
              <a:rPr lang="zh-CN" altLang="en-US" sz="2400" b="1">
                <a:latin typeface="Arial" panose="020B0604020202020204" pitchFamily="34" charset="0"/>
                <a:ea typeface="PMingLiU" panose="02020500000000000000" pitchFamily="18" charset="-120"/>
              </a:rPr>
              <a:t>天津机器制造局</a:t>
            </a:r>
            <a:endParaRPr lang="zh-CN" altLang="en-US" sz="2400" b="1">
              <a:latin typeface="Arial" panose="020B0604020202020204" pitchFamily="34" charset="0"/>
              <a:ea typeface="PMingLiU" panose="02020500000000000000" pitchFamily="18" charset="-120"/>
            </a:endParaRPr>
          </a:p>
        </p:txBody>
      </p:sp>
      <p:sp>
        <p:nvSpPr>
          <p:cNvPr id="8" name="文本框 7"/>
          <p:cNvSpPr txBox="1"/>
          <p:nvPr/>
        </p:nvSpPr>
        <p:spPr>
          <a:xfrm>
            <a:off x="1104900" y="1363663"/>
            <a:ext cx="4262438" cy="582612"/>
          </a:xfrm>
          <a:prstGeom prst="rect">
            <a:avLst/>
          </a:prstGeom>
          <a:noFill/>
          <a:ln w="9525">
            <a:noFill/>
          </a:ln>
        </p:spPr>
        <p:txBody>
          <a:bodyPr wrap="square" anchor="t">
            <a:spAutoFit/>
          </a:bodyPr>
          <a:p>
            <a:r>
              <a:rPr lang="zh-CN" altLang="en-US" sz="3200" b="1">
                <a:latin typeface="宋体" panose="02010600030101010101" pitchFamily="2" charset="-122"/>
                <a:ea typeface="宋体" panose="02010600030101010101" pitchFamily="2" charset="-122"/>
              </a:rPr>
              <a:t>口号：</a:t>
            </a:r>
            <a:r>
              <a:rPr lang="en-US" altLang="zh-CN" sz="3200" b="1">
                <a:latin typeface="宋体" panose="02010600030101010101" pitchFamily="2" charset="-122"/>
                <a:ea typeface="宋体" panose="02010600030101010101" pitchFamily="2" charset="-122"/>
              </a:rPr>
              <a:t>“</a:t>
            </a:r>
            <a:r>
              <a:rPr lang="zh-CN" altLang="en-US" sz="3200" b="1">
                <a:latin typeface="宋体" panose="02010600030101010101" pitchFamily="2" charset="-122"/>
                <a:ea typeface="宋体" panose="02010600030101010101" pitchFamily="2" charset="-122"/>
              </a:rPr>
              <a:t>自强</a:t>
            </a:r>
            <a:r>
              <a:rPr lang="en-US" altLang="zh-CN" sz="3200" b="1">
                <a:latin typeface="宋体" panose="02010600030101010101" pitchFamily="2" charset="-122"/>
                <a:ea typeface="宋体" panose="02010600030101010101" pitchFamily="2" charset="-122"/>
              </a:rPr>
              <a:t>”</a:t>
            </a:r>
            <a:endParaRPr lang="en-US" altLang="zh-CN" sz="3200" b="1">
              <a:latin typeface="宋体" panose="02010600030101010101" pitchFamily="2" charset="-122"/>
              <a:ea typeface="宋体" panose="02010600030101010101" pitchFamily="2" charset="-122"/>
            </a:endParaRPr>
          </a:p>
        </p:txBody>
      </p:sp>
      <p:sp>
        <p:nvSpPr>
          <p:cNvPr id="9" name="文本框 8"/>
          <p:cNvSpPr txBox="1"/>
          <p:nvPr/>
        </p:nvSpPr>
        <p:spPr>
          <a:xfrm>
            <a:off x="1104900" y="1905000"/>
            <a:ext cx="10296525" cy="2062163"/>
          </a:xfrm>
          <a:prstGeom prst="rect">
            <a:avLst/>
          </a:prstGeom>
          <a:noFill/>
          <a:ln w="9525">
            <a:noFill/>
          </a:ln>
        </p:spPr>
        <p:txBody>
          <a:bodyPr wrap="square" anchor="t">
            <a:spAutoFit/>
          </a:bodyPr>
          <a:p>
            <a:r>
              <a:rPr lang="zh-CN" altLang="en-US" sz="3200" b="1">
                <a:latin typeface="宋体" panose="02010600030101010101" pitchFamily="2" charset="-122"/>
                <a:ea typeface="宋体" panose="02010600030101010101" pitchFamily="2" charset="-122"/>
              </a:rPr>
              <a:t>特点：经费由清政府调拨，</a:t>
            </a:r>
            <a:endParaRPr lang="zh-CN" altLang="en-US" sz="3200" b="1">
              <a:latin typeface="宋体" panose="02010600030101010101" pitchFamily="2" charset="-122"/>
              <a:ea typeface="宋体" panose="02010600030101010101" pitchFamily="2" charset="-122"/>
            </a:endParaRPr>
          </a:p>
          <a:p>
            <a:r>
              <a:rPr lang="zh-CN" altLang="en-US" sz="3200" b="1">
                <a:latin typeface="宋体" panose="02010600030101010101" pitchFamily="2" charset="-122"/>
                <a:ea typeface="宋体" panose="02010600030101010101" pitchFamily="2" charset="-122"/>
              </a:rPr>
              <a:t>      产品分配给军队使用，</a:t>
            </a:r>
            <a:endParaRPr lang="zh-CN" altLang="en-US" sz="3200" b="1">
              <a:latin typeface="宋体" panose="02010600030101010101" pitchFamily="2" charset="-122"/>
              <a:ea typeface="宋体" panose="02010600030101010101" pitchFamily="2" charset="-122"/>
            </a:endParaRPr>
          </a:p>
          <a:p>
            <a:r>
              <a:rPr lang="zh-CN" altLang="en-US" sz="3200" b="1">
                <a:latin typeface="宋体" panose="02010600030101010101" pitchFamily="2" charset="-122"/>
                <a:ea typeface="宋体" panose="02010600030101010101" pitchFamily="2" charset="-122"/>
              </a:rPr>
              <a:t>      管理方式是封建衙门式，</a:t>
            </a:r>
            <a:endParaRPr lang="zh-CN" altLang="en-US" sz="3200" b="1">
              <a:latin typeface="宋体" panose="02010600030101010101" pitchFamily="2" charset="-122"/>
              <a:ea typeface="宋体" panose="02010600030101010101" pitchFamily="2" charset="-122"/>
            </a:endParaRPr>
          </a:p>
          <a:p>
            <a:r>
              <a:rPr lang="zh-CN" altLang="en-US" sz="3200" b="1">
                <a:latin typeface="宋体" panose="02010600030101010101" pitchFamily="2" charset="-122"/>
                <a:ea typeface="宋体" panose="02010600030101010101" pitchFamily="2" charset="-122"/>
              </a:rPr>
              <a:t>      属封建官办企业。</a:t>
            </a:r>
            <a:endParaRPr lang="zh-CN" altLang="en-US" sz="3200" b="1">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subTnLst>
                                    <p:set>
                                      <p:cBhvr override="childStyle">
                                        <p:cTn dur="65" fill="hold" display="1" masterRel="nextClick" afterEffect="1"/>
                                        <p:tgtEl>
                                          <p:spTgt spid="4"/>
                                        </p:tgtEl>
                                        <p:attrNameLst>
                                          <p:attrName>style.visibility</p:attrName>
                                        </p:attrNameLst>
                                      </p:cBhvr>
                                      <p:to>
                                        <p:strVal val="hidden"/>
                                      </p:to>
                                    </p:set>
                                  </p:sub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subTnLst>
                                    <p:set>
                                      <p:cBhvr override="childStyle">
                                        <p:cTn dur="65" fill="hold" display="1" masterRel="nextClick" afterEffect="1"/>
                                        <p:tgtEl>
                                          <p:spTgt spid="6"/>
                                        </p:tgtEl>
                                        <p:attrNameLst>
                                          <p:attrName>style.visibility</p:attrName>
                                        </p:attrNameLst>
                                      </p:cBhvr>
                                      <p:to>
                                        <p:strVal val="hidden"/>
                                      </p:to>
                                    </p:set>
                                  </p:subTnLst>
                                </p:cTn>
                              </p:par>
                              <p:par>
                                <p:cTn id="11" presetID="3"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subTnLst>
                                    <p:set>
                                      <p:cBhvr override="childStyle">
                                        <p:cTn dur="65" fill="hold" display="1" masterRel="nextClick" afterEffect="1"/>
                                        <p:tgtEl>
                                          <p:spTgt spid="5"/>
                                        </p:tgtEl>
                                        <p:attrNameLst>
                                          <p:attrName>style.visibility</p:attrName>
                                        </p:attrNameLst>
                                      </p:cBhvr>
                                      <p:to>
                                        <p:strVal val="hidden"/>
                                      </p:to>
                                    </p:set>
                                  </p:sub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
                                        <p:tgtEl>
                                          <p:spTgt spid="7"/>
                                        </p:tgtEl>
                                      </p:cBhvr>
                                    </p:animEffect>
                                  </p:childTnLst>
                                  <p:subTnLst>
                                    <p:set>
                                      <p:cBhvr override="childStyle">
                                        <p:cTn dur="65" fill="hold" display="1" masterRel="nextClick" afterEffect="1"/>
                                        <p:tgtEl>
                                          <p:spTgt spid="7"/>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linds(horizontal)">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文本框 31748"/>
          <p:cNvSpPr txBox="1"/>
          <p:nvPr/>
        </p:nvSpPr>
        <p:spPr>
          <a:xfrm>
            <a:off x="735013" y="320675"/>
            <a:ext cx="5875337" cy="644525"/>
          </a:xfrm>
          <a:prstGeom prst="rect">
            <a:avLst/>
          </a:prstGeom>
          <a:noFill/>
          <a:ln w="9525">
            <a:noFill/>
          </a:ln>
        </p:spPr>
        <p:txBody>
          <a:bodyPr wrap="square" anchor="t">
            <a:spAutoFit/>
          </a:bodyPr>
          <a:p>
            <a:r>
              <a:rPr lang="zh-CN" altLang="en-US" sz="3600" b="1" dirty="0">
                <a:latin typeface="宋体" panose="02010600030101010101" pitchFamily="2" charset="-122"/>
                <a:ea typeface="宋体" panose="02010600030101010101" pitchFamily="2" charset="-122"/>
              </a:rPr>
              <a:t>⑵兴办近代民用工业</a:t>
            </a:r>
            <a:endParaRPr lang="zh-CN" altLang="en-US" sz="3600" b="1" dirty="0">
              <a:latin typeface="宋体" panose="02010600030101010101" pitchFamily="2" charset="-122"/>
              <a:ea typeface="宋体" panose="02010600030101010101" pitchFamily="2" charset="-122"/>
            </a:endParaRPr>
          </a:p>
        </p:txBody>
      </p:sp>
      <p:pic>
        <p:nvPicPr>
          <p:cNvPr id="22530" name="图片 4"/>
          <p:cNvPicPr>
            <a:picLocks noChangeAspect="1"/>
          </p:cNvPicPr>
          <p:nvPr/>
        </p:nvPicPr>
        <p:blipFill>
          <a:blip r:embed="rId1"/>
          <a:srcRect b="5246"/>
          <a:stretch>
            <a:fillRect/>
          </a:stretch>
        </p:blipFill>
        <p:spPr>
          <a:xfrm>
            <a:off x="1060450" y="1633855"/>
            <a:ext cx="4352925" cy="2865438"/>
          </a:xfrm>
          <a:prstGeom prst="rect">
            <a:avLst/>
          </a:prstGeom>
          <a:noFill/>
          <a:ln w="9525">
            <a:noFill/>
          </a:ln>
        </p:spPr>
      </p:pic>
      <p:pic>
        <p:nvPicPr>
          <p:cNvPr id="22532" name="图片 6"/>
          <p:cNvPicPr>
            <a:picLocks noChangeAspect="1"/>
          </p:cNvPicPr>
          <p:nvPr/>
        </p:nvPicPr>
        <p:blipFill>
          <a:blip r:embed="rId2"/>
          <a:srcRect l="-1451" t="-1923" r="1451" b="12779"/>
          <a:stretch>
            <a:fillRect/>
          </a:stretch>
        </p:blipFill>
        <p:spPr>
          <a:xfrm>
            <a:off x="6039485" y="1906905"/>
            <a:ext cx="4473575" cy="2592388"/>
          </a:xfrm>
          <a:prstGeom prst="rect">
            <a:avLst/>
          </a:prstGeom>
          <a:noFill/>
          <a:ln w="9525">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文本框 31748"/>
          <p:cNvSpPr txBox="1"/>
          <p:nvPr/>
        </p:nvSpPr>
        <p:spPr>
          <a:xfrm>
            <a:off x="885825" y="622300"/>
            <a:ext cx="5875338" cy="646113"/>
          </a:xfrm>
          <a:prstGeom prst="rect">
            <a:avLst/>
          </a:prstGeom>
          <a:noFill/>
          <a:ln w="9525">
            <a:noFill/>
          </a:ln>
        </p:spPr>
        <p:txBody>
          <a:bodyPr wrap="square" anchor="t">
            <a:spAutoFit/>
          </a:bodyPr>
          <a:p>
            <a:r>
              <a:rPr lang="zh-CN" altLang="en-US" sz="3600" b="1" dirty="0">
                <a:latin typeface="宋体" panose="02010600030101010101" pitchFamily="2" charset="-122"/>
                <a:ea typeface="宋体" panose="02010600030101010101" pitchFamily="2" charset="-122"/>
              </a:rPr>
              <a:t>⑵兴办近代民用工业</a:t>
            </a:r>
            <a:endParaRPr lang="zh-CN" altLang="en-US" sz="3600" b="1" dirty="0">
              <a:latin typeface="宋体" panose="02010600030101010101" pitchFamily="2" charset="-122"/>
              <a:ea typeface="宋体" panose="02010600030101010101" pitchFamily="2" charset="-122"/>
            </a:endParaRPr>
          </a:p>
        </p:txBody>
      </p:sp>
      <p:sp>
        <p:nvSpPr>
          <p:cNvPr id="23554" name="文本框 3"/>
          <p:cNvSpPr txBox="1"/>
          <p:nvPr/>
        </p:nvSpPr>
        <p:spPr>
          <a:xfrm>
            <a:off x="831850" y="1195388"/>
            <a:ext cx="10121900" cy="3784600"/>
          </a:xfrm>
          <a:prstGeom prst="rect">
            <a:avLst/>
          </a:prstGeom>
          <a:noFill/>
          <a:ln w="9525">
            <a:noFill/>
          </a:ln>
        </p:spPr>
        <p:txBody>
          <a:bodyPr wrap="square" anchor="t">
            <a:spAutoFit/>
          </a:bodyPr>
          <a:p>
            <a:pPr>
              <a:lnSpc>
                <a:spcPct val="150000"/>
              </a:lnSpc>
            </a:pPr>
            <a:r>
              <a:rPr lang="zh-CN" altLang="en-US" sz="3200" b="1">
                <a:solidFill>
                  <a:srgbClr val="FF0000"/>
                </a:solidFill>
                <a:latin typeface="宋体" panose="02010600030101010101" pitchFamily="2" charset="-122"/>
                <a:ea typeface="宋体" panose="02010600030101010101" pitchFamily="2" charset="-122"/>
              </a:rPr>
              <a:t>口号：</a:t>
            </a:r>
            <a:r>
              <a:rPr lang="en-US" altLang="zh-CN" sz="3200" b="1">
                <a:latin typeface="宋体" panose="02010600030101010101" pitchFamily="2" charset="-122"/>
                <a:ea typeface="宋体" panose="02010600030101010101" pitchFamily="2" charset="-122"/>
              </a:rPr>
              <a:t>“</a:t>
            </a:r>
            <a:r>
              <a:rPr lang="zh-CN" altLang="en-US" sz="3200" b="1">
                <a:latin typeface="宋体" panose="02010600030101010101" pitchFamily="2" charset="-122"/>
                <a:ea typeface="宋体" panose="02010600030101010101" pitchFamily="2" charset="-122"/>
              </a:rPr>
              <a:t>求富</a:t>
            </a:r>
            <a:r>
              <a:rPr lang="en-US" altLang="zh-CN" sz="3200" b="1">
                <a:latin typeface="宋体" panose="02010600030101010101" pitchFamily="2" charset="-122"/>
                <a:ea typeface="宋体" panose="02010600030101010101" pitchFamily="2" charset="-122"/>
              </a:rPr>
              <a:t>”</a:t>
            </a:r>
            <a:endParaRPr lang="en-US" altLang="zh-CN" sz="3200" b="1">
              <a:latin typeface="宋体" panose="02010600030101010101" pitchFamily="2" charset="-122"/>
              <a:ea typeface="宋体" panose="02010600030101010101" pitchFamily="2" charset="-122"/>
            </a:endParaRPr>
          </a:p>
          <a:p>
            <a:pPr>
              <a:lnSpc>
                <a:spcPct val="150000"/>
              </a:lnSpc>
            </a:pPr>
            <a:r>
              <a:rPr lang="zh-CN" altLang="en-US" sz="3200" b="1">
                <a:solidFill>
                  <a:srgbClr val="FF0000"/>
                </a:solidFill>
                <a:latin typeface="宋体" panose="02010600030101010101" pitchFamily="2" charset="-122"/>
                <a:ea typeface="宋体" panose="02010600030101010101" pitchFamily="2" charset="-122"/>
              </a:rPr>
              <a:t>目的：</a:t>
            </a:r>
            <a:r>
              <a:rPr lang="en-US" altLang="zh-CN" sz="3200" b="1">
                <a:latin typeface="宋体" panose="02010600030101010101" pitchFamily="2" charset="-122"/>
                <a:ea typeface="宋体" panose="02010600030101010101" pitchFamily="2" charset="-122"/>
              </a:rPr>
              <a:t>解决军事工业资金、染料、运输等方面的困难</a:t>
            </a:r>
            <a:endParaRPr lang="en-US" altLang="zh-CN" sz="3200" b="1">
              <a:latin typeface="宋体" panose="02010600030101010101" pitchFamily="2" charset="-122"/>
              <a:ea typeface="宋体" panose="02010600030101010101" pitchFamily="2" charset="-122"/>
            </a:endParaRPr>
          </a:p>
          <a:p>
            <a:pPr>
              <a:lnSpc>
                <a:spcPct val="150000"/>
              </a:lnSpc>
            </a:pPr>
            <a:r>
              <a:rPr lang="zh-CN" altLang="en-US" sz="3200" b="1">
                <a:solidFill>
                  <a:srgbClr val="FF0000"/>
                </a:solidFill>
                <a:latin typeface="宋体" panose="02010600030101010101" pitchFamily="2" charset="-122"/>
                <a:ea typeface="宋体" panose="02010600030101010101" pitchFamily="2" charset="-122"/>
              </a:rPr>
              <a:t>经营形式：</a:t>
            </a:r>
            <a:r>
              <a:rPr lang="zh-CN" altLang="en-US" sz="3200" b="1">
                <a:latin typeface="宋体" panose="02010600030101010101" pitchFamily="2" charset="-122"/>
                <a:ea typeface="宋体" panose="02010600030101010101" pitchFamily="2" charset="-122"/>
              </a:rPr>
              <a:t>官办、官督商办、官商合办</a:t>
            </a:r>
            <a:endParaRPr lang="zh-CN" altLang="en-US" sz="3200" b="1">
              <a:latin typeface="宋体" panose="02010600030101010101" pitchFamily="2" charset="-122"/>
              <a:ea typeface="宋体" panose="02010600030101010101" pitchFamily="2" charset="-122"/>
            </a:endParaRPr>
          </a:p>
          <a:p>
            <a:pPr>
              <a:lnSpc>
                <a:spcPct val="150000"/>
              </a:lnSpc>
            </a:pPr>
            <a:r>
              <a:rPr lang="zh-CN" altLang="en-US" sz="3200" b="1">
                <a:solidFill>
                  <a:srgbClr val="FF0000"/>
                </a:solidFill>
                <a:latin typeface="宋体" panose="02010600030101010101" pitchFamily="2" charset="-122"/>
                <a:ea typeface="宋体" panose="02010600030101010101" pitchFamily="2" charset="-122"/>
              </a:rPr>
              <a:t>特点：</a:t>
            </a:r>
            <a:r>
              <a:rPr lang="zh-CN" altLang="en-US" sz="3200" b="1">
                <a:latin typeface="宋体" panose="02010600030101010101" pitchFamily="2" charset="-122"/>
                <a:ea typeface="宋体" panose="02010600030101010101" pitchFamily="2" charset="-122"/>
              </a:rPr>
              <a:t>部分产品作为商品投放市场，属于带有</a:t>
            </a:r>
            <a:r>
              <a:rPr lang="zh-CN" altLang="en-US" sz="3200" b="1" u="sng">
                <a:solidFill>
                  <a:srgbClr val="FF0000"/>
                </a:solidFill>
                <a:latin typeface="宋体" panose="02010600030101010101" pitchFamily="2" charset="-122"/>
                <a:ea typeface="宋体" panose="02010600030101010101" pitchFamily="2" charset="-122"/>
              </a:rPr>
              <a:t>一定资本</a:t>
            </a:r>
            <a:endParaRPr lang="zh-CN" altLang="en-US" sz="3200" b="1" u="sng">
              <a:solidFill>
                <a:srgbClr val="FF0000"/>
              </a:solidFill>
              <a:latin typeface="宋体" panose="02010600030101010101" pitchFamily="2" charset="-122"/>
              <a:ea typeface="宋体" panose="02010600030101010101" pitchFamily="2" charset="-122"/>
            </a:endParaRPr>
          </a:p>
          <a:p>
            <a:pPr>
              <a:lnSpc>
                <a:spcPct val="150000"/>
              </a:lnSpc>
            </a:pPr>
            <a:r>
              <a:rPr lang="zh-CN" altLang="en-US" sz="3200" b="1">
                <a:solidFill>
                  <a:srgbClr val="FF0000"/>
                </a:solidFill>
                <a:latin typeface="宋体" panose="02010600030101010101" pitchFamily="2" charset="-122"/>
                <a:ea typeface="宋体" panose="02010600030101010101" pitchFamily="2" charset="-122"/>
              </a:rPr>
              <a:t>      </a:t>
            </a:r>
            <a:r>
              <a:rPr lang="zh-CN" altLang="en-US" sz="3200" b="1" u="sng">
                <a:solidFill>
                  <a:srgbClr val="FF0000"/>
                </a:solidFill>
                <a:latin typeface="宋体" panose="02010600030101010101" pitchFamily="2" charset="-122"/>
                <a:ea typeface="宋体" panose="02010600030101010101" pitchFamily="2" charset="-122"/>
              </a:rPr>
              <a:t>主义色彩</a:t>
            </a:r>
            <a:r>
              <a:rPr lang="zh-CN" altLang="en-US" sz="3200" b="1">
                <a:latin typeface="宋体" panose="02010600030101010101" pitchFamily="2" charset="-122"/>
                <a:ea typeface="宋体" panose="02010600030101010101" pitchFamily="2" charset="-122"/>
              </a:rPr>
              <a:t>的封建官办企业。</a:t>
            </a:r>
            <a:endParaRPr lang="zh-CN" altLang="en-US" sz="3200" b="1">
              <a:latin typeface="宋体" panose="02010600030101010101" pitchFamily="2" charset="-122"/>
              <a:ea typeface="宋体" panose="02010600030101010101" pitchFamily="2"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矩形 32769"/>
          <p:cNvSpPr/>
          <p:nvPr/>
        </p:nvSpPr>
        <p:spPr>
          <a:xfrm>
            <a:off x="2208213" y="1165225"/>
            <a:ext cx="4392612" cy="583565"/>
          </a:xfrm>
          <a:prstGeom prst="rect">
            <a:avLst/>
          </a:prstGeom>
          <a:noFill/>
          <a:ln w="9525">
            <a:noFill/>
          </a:ln>
        </p:spPr>
        <p:txBody>
          <a:bodyPr>
            <a:spAutoFit/>
          </a:bodyPr>
          <a:p>
            <a:r>
              <a:rPr lang="en-US" altLang="zh-CN" sz="3200" dirty="0">
                <a:solidFill>
                  <a:srgbClr val="FF0000"/>
                </a:solidFill>
                <a:latin typeface="Tahoma" panose="020B0604030504040204" pitchFamily="34" charset="0"/>
                <a:ea typeface="宋体" panose="02010600030101010101" pitchFamily="2" charset="-122"/>
              </a:rPr>
              <a:t>3.</a:t>
            </a:r>
            <a:r>
              <a:rPr lang="zh-CN" altLang="en-US" sz="3200" dirty="0">
                <a:solidFill>
                  <a:srgbClr val="FF0000"/>
                </a:solidFill>
                <a:latin typeface="Tahoma" panose="020B0604030504040204" pitchFamily="34" charset="0"/>
                <a:ea typeface="宋体" panose="02010600030101010101" pitchFamily="2" charset="-122"/>
              </a:rPr>
              <a:t>建立近代海军</a:t>
            </a:r>
            <a:endParaRPr lang="zh-CN" altLang="en-US" sz="3200" dirty="0">
              <a:solidFill>
                <a:srgbClr val="FF0000"/>
              </a:solidFill>
              <a:latin typeface="Tahoma" panose="020B0604030504040204" pitchFamily="34" charset="0"/>
              <a:ea typeface="宋体" panose="02010600030101010101" pitchFamily="2" charset="-122"/>
            </a:endParaRPr>
          </a:p>
        </p:txBody>
      </p:sp>
      <p:pic>
        <p:nvPicPr>
          <p:cNvPr id="32771" name="图片 32770" descr="chinflag2"/>
          <p:cNvPicPr>
            <a:picLocks noChangeAspect="1"/>
          </p:cNvPicPr>
          <p:nvPr/>
        </p:nvPicPr>
        <p:blipFill>
          <a:blip r:embed="rId1"/>
          <a:stretch>
            <a:fillRect/>
          </a:stretch>
        </p:blipFill>
        <p:spPr>
          <a:xfrm>
            <a:off x="6383338" y="2708275"/>
            <a:ext cx="3455987" cy="2774950"/>
          </a:xfrm>
          <a:prstGeom prst="rect">
            <a:avLst/>
          </a:prstGeom>
          <a:noFill/>
          <a:ln w="9525">
            <a:noFill/>
          </a:ln>
        </p:spPr>
      </p:pic>
      <p:pic>
        <p:nvPicPr>
          <p:cNvPr id="32772" name="图片 32771" descr="20051220144645525"/>
          <p:cNvPicPr>
            <a:picLocks noChangeAspect="1"/>
          </p:cNvPicPr>
          <p:nvPr/>
        </p:nvPicPr>
        <p:blipFill>
          <a:blip r:embed="rId2"/>
          <a:stretch>
            <a:fillRect/>
          </a:stretch>
        </p:blipFill>
        <p:spPr>
          <a:xfrm>
            <a:off x="2208213" y="2636838"/>
            <a:ext cx="3743325" cy="2836862"/>
          </a:xfrm>
          <a:prstGeom prst="rect">
            <a:avLst/>
          </a:prstGeom>
          <a:noFill/>
          <a:ln w="9525">
            <a:noFill/>
          </a:ln>
        </p:spPr>
      </p:pic>
      <p:sp>
        <p:nvSpPr>
          <p:cNvPr id="32773" name="矩形 32772"/>
          <p:cNvSpPr/>
          <p:nvPr/>
        </p:nvSpPr>
        <p:spPr>
          <a:xfrm>
            <a:off x="3359150" y="5515769"/>
            <a:ext cx="1554480" cy="368300"/>
          </a:xfrm>
          <a:prstGeom prst="rect">
            <a:avLst/>
          </a:prstGeom>
          <a:noFill/>
          <a:ln w="9525">
            <a:noFill/>
          </a:ln>
        </p:spPr>
        <p:txBody>
          <a:bodyPr wrap="none" anchor="ctr">
            <a:spAutoFit/>
          </a:bodyPr>
          <a:p>
            <a:r>
              <a:rPr lang="zh-CN" altLang="en-US" dirty="0">
                <a:latin typeface="Tahoma" panose="020B0604030504040204" pitchFamily="34" charset="0"/>
                <a:ea typeface="宋体" panose="02010600030101010101" pitchFamily="2" charset="-122"/>
              </a:rPr>
              <a:t>北洋海军章程 </a:t>
            </a:r>
            <a:endParaRPr lang="zh-CN" altLang="en-US" dirty="0">
              <a:latin typeface="Tahoma" panose="020B0604030504040204" pitchFamily="34" charset="0"/>
              <a:ea typeface="宋体" panose="02010600030101010101" pitchFamily="2" charset="-122"/>
            </a:endParaRPr>
          </a:p>
        </p:txBody>
      </p:sp>
      <p:sp>
        <p:nvSpPr>
          <p:cNvPr id="32774" name="矩形 32773"/>
          <p:cNvSpPr/>
          <p:nvPr/>
        </p:nvSpPr>
        <p:spPr>
          <a:xfrm>
            <a:off x="7248525" y="5515769"/>
            <a:ext cx="1626235" cy="368300"/>
          </a:xfrm>
          <a:prstGeom prst="rect">
            <a:avLst/>
          </a:prstGeom>
          <a:noFill/>
          <a:ln w="9525">
            <a:noFill/>
          </a:ln>
        </p:spPr>
        <p:txBody>
          <a:bodyPr wrap="none" anchor="ctr">
            <a:spAutoFit/>
          </a:bodyPr>
          <a:p>
            <a:r>
              <a:rPr lang="zh-CN" altLang="en-US" dirty="0">
                <a:latin typeface="Tahoma" panose="020B0604030504040204" pitchFamily="34" charset="0"/>
                <a:ea typeface="宋体" panose="02010600030101010101" pitchFamily="2" charset="-122"/>
              </a:rPr>
              <a:t> 北洋海军军旗 </a:t>
            </a:r>
            <a:endParaRPr lang="zh-CN" altLang="en-US" dirty="0">
              <a:latin typeface="Tahoma" panose="020B0604030504040204" pitchFamily="34" charset="0"/>
              <a:ea typeface="宋体" panose="02010600030101010101" pitchFamily="2" charset="-122"/>
            </a:endParaRPr>
          </a:p>
        </p:txBody>
      </p:sp>
      <p:sp>
        <p:nvSpPr>
          <p:cNvPr id="32775" name="文本框 32774"/>
          <p:cNvSpPr txBox="1"/>
          <p:nvPr/>
        </p:nvSpPr>
        <p:spPr>
          <a:xfrm>
            <a:off x="4367213" y="1844675"/>
            <a:ext cx="5545137" cy="521970"/>
          </a:xfrm>
          <a:prstGeom prst="rect">
            <a:avLst/>
          </a:prstGeom>
          <a:noFill/>
          <a:ln w="9525">
            <a:noFill/>
          </a:ln>
        </p:spPr>
        <p:txBody>
          <a:bodyPr>
            <a:spAutoFit/>
          </a:bodyPr>
          <a:p>
            <a:pPr>
              <a:spcBef>
                <a:spcPct val="50000"/>
              </a:spcBef>
            </a:pPr>
            <a:r>
              <a:rPr lang="zh-CN" altLang="en-US" sz="2800" dirty="0">
                <a:solidFill>
                  <a:srgbClr val="FF00FF"/>
                </a:solidFill>
                <a:latin typeface="Tahoma" panose="020B0604030504040204" pitchFamily="34" charset="0"/>
                <a:ea typeface="宋体" panose="02010600030101010101" pitchFamily="2" charset="-122"/>
              </a:rPr>
              <a:t>建立北洋、南洋、福建三支海军</a:t>
            </a:r>
            <a:endParaRPr lang="zh-CN" altLang="en-US" sz="2800" dirty="0">
              <a:solidFill>
                <a:srgbClr val="FF00FF"/>
              </a:solidFill>
              <a:latin typeface="Tahoma" panose="020B0604030504040204" pitchFamily="34" charset="0"/>
              <a:ea typeface="宋体" panose="02010600030101010101" pitchFamily="2" charset="-122"/>
            </a:endParaRP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Rectangle 2"/>
          <p:cNvSpPr/>
          <p:nvPr/>
        </p:nvSpPr>
        <p:spPr>
          <a:xfrm>
            <a:off x="4257675" y="2354263"/>
            <a:ext cx="9144000" cy="460375"/>
          </a:xfrm>
          <a:prstGeom prst="rect">
            <a:avLst/>
          </a:prstGeom>
          <a:noFill/>
          <a:ln w="9525">
            <a:noFill/>
          </a:ln>
        </p:spPr>
        <p:txBody>
          <a:bodyPr>
            <a:spAutoFit/>
          </a:bodyPr>
          <a:p>
            <a:endParaRPr lang="zh-CN" altLang="en-US" sz="2400" b="0" dirty="0">
              <a:latin typeface="Times New Roman" panose="02020603050405020304" charset="0"/>
              <a:ea typeface="宋体" panose="02010600030101010101" pitchFamily="2" charset="-122"/>
            </a:endParaRPr>
          </a:p>
        </p:txBody>
      </p:sp>
      <p:grpSp>
        <p:nvGrpSpPr>
          <p:cNvPr id="34819" name="组合 34818"/>
          <p:cNvGrpSpPr/>
          <p:nvPr/>
        </p:nvGrpSpPr>
        <p:grpSpPr>
          <a:xfrm>
            <a:off x="5114925" y="2354263"/>
            <a:ext cx="0" cy="0"/>
            <a:chOff x="0" y="0"/>
            <a:chExt cx="4680" cy="0"/>
          </a:xfrm>
        </p:grpSpPr>
        <p:grpSp>
          <p:nvGrpSpPr>
            <p:cNvPr id="34820" name="组合 34819"/>
            <p:cNvGrpSpPr/>
            <p:nvPr/>
          </p:nvGrpSpPr>
          <p:grpSpPr>
            <a:xfrm>
              <a:off x="0" y="0"/>
              <a:ext cx="0" cy="0"/>
              <a:chOff x="0" y="0"/>
              <a:chExt cx="4680" cy="0"/>
            </a:xfrm>
          </p:grpSpPr>
          <p:grpSp>
            <p:nvGrpSpPr>
              <p:cNvPr id="34821" name="组合 34820"/>
              <p:cNvGrpSpPr/>
              <p:nvPr/>
            </p:nvGrpSpPr>
            <p:grpSpPr>
              <a:xfrm>
                <a:off x="0" y="0"/>
                <a:ext cx="0" cy="0"/>
                <a:chOff x="0" y="0"/>
                <a:chExt cx="4680" cy="0"/>
              </a:xfrm>
            </p:grpSpPr>
            <p:grpSp>
              <p:nvGrpSpPr>
                <p:cNvPr id="34822" name="组合 34821"/>
                <p:cNvGrpSpPr/>
                <p:nvPr/>
              </p:nvGrpSpPr>
              <p:grpSpPr>
                <a:xfrm>
                  <a:off x="0" y="0"/>
                  <a:ext cx="0" cy="0"/>
                  <a:chOff x="0" y="0"/>
                  <a:chExt cx="4680" cy="0"/>
                </a:xfrm>
              </p:grpSpPr>
              <p:sp>
                <p:nvSpPr>
                  <p:cNvPr id="34823" name="Rectangle 7"/>
                  <p:cNvSpPr/>
                  <p:nvPr/>
                </p:nvSpPr>
                <p:spPr>
                  <a:xfrm>
                    <a:off x="0" y="0"/>
                    <a:ext cx="0" cy="0"/>
                  </a:xfrm>
                  <a:prstGeom prst="rect">
                    <a:avLst/>
                  </a:prstGeom>
                  <a:noFill/>
                  <a:ln w="9525">
                    <a:noFill/>
                  </a:ln>
                </p:spPr>
                <p:txBody>
                  <a:bodyPr>
                    <a:spAutoFit/>
                  </a:bodyPr>
                  <a:p>
                    <a:endParaRPr lang="zh-CN" altLang="en-US" sz="2400" b="0" dirty="0">
                      <a:latin typeface="Times New Roman" panose="02020603050405020304" charset="0"/>
                      <a:ea typeface="宋体" panose="02010600030101010101" pitchFamily="2" charset="-122"/>
                    </a:endParaRPr>
                  </a:p>
                </p:txBody>
              </p:sp>
              <p:sp>
                <p:nvSpPr>
                  <p:cNvPr id="34824" name="Rectangle 8"/>
                  <p:cNvSpPr/>
                  <p:nvPr/>
                </p:nvSpPr>
                <p:spPr>
                  <a:xfrm>
                    <a:off x="0" y="0"/>
                    <a:ext cx="4680" cy="0"/>
                  </a:xfrm>
                  <a:prstGeom prst="rect">
                    <a:avLst/>
                  </a:prstGeom>
                  <a:noFill/>
                  <a:ln w="7" cap="sq" cmpd="sng">
                    <a:solidFill>
                      <a:srgbClr val="A0A0A0"/>
                    </a:solidFill>
                    <a:prstDash val="solid"/>
                    <a:miter/>
                    <a:headEnd type="none" w="med" len="med"/>
                    <a:tailEnd type="none" w="med" len="med"/>
                  </a:ln>
                </p:spPr>
                <p:txBody>
                  <a:bodyPr wrap="none"/>
                  <a:p>
                    <a:endParaRPr lang="zh-CN" altLang="en-US" sz="2400" b="0" dirty="0">
                      <a:latin typeface="Times New Roman" panose="02020603050405020304" charset="0"/>
                      <a:ea typeface="宋体" panose="02010600030101010101" pitchFamily="2" charset="-122"/>
                    </a:endParaRPr>
                  </a:p>
                </p:txBody>
              </p:sp>
            </p:grpSp>
            <p:sp>
              <p:nvSpPr>
                <p:cNvPr id="34825" name="Rectangle 9"/>
                <p:cNvSpPr/>
                <p:nvPr/>
              </p:nvSpPr>
              <p:spPr>
                <a:xfrm>
                  <a:off x="0" y="0"/>
                  <a:ext cx="4680" cy="0"/>
                </a:xfrm>
                <a:prstGeom prst="rect">
                  <a:avLst/>
                </a:prstGeom>
                <a:noFill/>
                <a:ln w="1" cap="sq" cmpd="sng">
                  <a:solidFill>
                    <a:srgbClr val="EFEBEF"/>
                  </a:solidFill>
                  <a:prstDash val="solid"/>
                  <a:miter/>
                  <a:headEnd type="none" w="med" len="med"/>
                  <a:tailEnd type="none" w="med" len="med"/>
                </a:ln>
              </p:spPr>
              <p:txBody>
                <a:bodyPr wrap="none"/>
                <a:p>
                  <a:endParaRPr lang="zh-CN" altLang="en-US" sz="2400" b="0" dirty="0">
                    <a:latin typeface="Times New Roman" panose="02020603050405020304" charset="0"/>
                    <a:ea typeface="宋体" panose="02010600030101010101" pitchFamily="2" charset="-122"/>
                  </a:endParaRPr>
                </a:p>
              </p:txBody>
            </p:sp>
          </p:grpSp>
          <p:sp>
            <p:nvSpPr>
              <p:cNvPr id="34826" name="Rectangle 10"/>
              <p:cNvSpPr/>
              <p:nvPr/>
            </p:nvSpPr>
            <p:spPr>
              <a:xfrm>
                <a:off x="0" y="0"/>
                <a:ext cx="4680" cy="0"/>
              </a:xfrm>
              <a:prstGeom prst="rect">
                <a:avLst/>
              </a:prstGeom>
              <a:noFill/>
              <a:ln w="7" cap="sq" cmpd="sng">
                <a:solidFill>
                  <a:srgbClr val="A0A0A0"/>
                </a:solidFill>
                <a:prstDash val="solid"/>
                <a:miter/>
                <a:headEnd type="none" w="med" len="med"/>
                <a:tailEnd type="none" w="med" len="med"/>
              </a:ln>
            </p:spPr>
            <p:txBody>
              <a:bodyPr wrap="none"/>
              <a:p>
                <a:endParaRPr lang="zh-CN" altLang="en-US" sz="2400" b="0" dirty="0">
                  <a:latin typeface="Times New Roman" panose="02020603050405020304" charset="0"/>
                  <a:ea typeface="宋体" panose="02010600030101010101" pitchFamily="2" charset="-122"/>
                </a:endParaRPr>
              </a:p>
            </p:txBody>
          </p:sp>
        </p:grpSp>
        <p:sp>
          <p:nvSpPr>
            <p:cNvPr id="34827" name="Rectangle 11"/>
            <p:cNvSpPr/>
            <p:nvPr/>
          </p:nvSpPr>
          <p:spPr>
            <a:xfrm>
              <a:off x="0" y="0"/>
              <a:ext cx="4680" cy="0"/>
            </a:xfrm>
            <a:prstGeom prst="rect">
              <a:avLst/>
            </a:prstGeom>
            <a:noFill/>
            <a:ln w="1" cap="sq" cmpd="sng">
              <a:solidFill>
                <a:srgbClr val="111111"/>
              </a:solidFill>
              <a:prstDash val="solid"/>
              <a:miter/>
              <a:headEnd type="none" w="med" len="med"/>
              <a:tailEnd type="none" w="med" len="med"/>
            </a:ln>
          </p:spPr>
          <p:txBody>
            <a:bodyPr wrap="none"/>
            <a:p>
              <a:endParaRPr lang="zh-CN" altLang="en-US" sz="2400" b="0" dirty="0">
                <a:latin typeface="Times New Roman" panose="02020603050405020304" charset="0"/>
                <a:ea typeface="宋体" panose="02010600030101010101" pitchFamily="2" charset="-122"/>
              </a:endParaRPr>
            </a:p>
          </p:txBody>
        </p:sp>
      </p:grpSp>
      <p:pic>
        <p:nvPicPr>
          <p:cNvPr id="34828" name="Picture 12" descr="NewsMedia_233620"/>
          <p:cNvPicPr>
            <a:picLocks noChangeAspect="1"/>
          </p:cNvPicPr>
          <p:nvPr/>
        </p:nvPicPr>
        <p:blipFill>
          <a:blip r:embed="rId1"/>
          <a:stretch>
            <a:fillRect/>
          </a:stretch>
        </p:blipFill>
        <p:spPr>
          <a:xfrm>
            <a:off x="1524000" y="0"/>
            <a:ext cx="7696200" cy="4298950"/>
          </a:xfrm>
          <a:prstGeom prst="rect">
            <a:avLst/>
          </a:prstGeom>
          <a:noFill/>
          <a:ln w="9525">
            <a:noFill/>
          </a:ln>
        </p:spPr>
      </p:pic>
      <p:sp>
        <p:nvSpPr>
          <p:cNvPr id="34829" name="Text Box 13"/>
          <p:cNvSpPr txBox="1"/>
          <p:nvPr/>
        </p:nvSpPr>
        <p:spPr>
          <a:xfrm>
            <a:off x="2040890" y="4298950"/>
            <a:ext cx="7179310" cy="2553335"/>
          </a:xfrm>
          <a:prstGeom prst="rect">
            <a:avLst/>
          </a:prstGeom>
          <a:noFill/>
          <a:ln w="9525">
            <a:noFill/>
          </a:ln>
        </p:spPr>
        <p:txBody>
          <a:bodyPr wrap="square">
            <a:spAutoFit/>
          </a:bodyPr>
          <a:p>
            <a:pPr>
              <a:spcBef>
                <a:spcPct val="50000"/>
              </a:spcBef>
            </a:pP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詹天佑</a:t>
            </a:r>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中国第一位铁路工程师；</a:t>
            </a:r>
            <a:b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b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吴仰曾</a:t>
            </a:r>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中国第一位矿冶工程师； </a:t>
            </a:r>
            <a:b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b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蔡绍基</a:t>
            </a:r>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北洋大学校长； </a:t>
            </a:r>
            <a:b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b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梁敦彦</a:t>
            </a:r>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晚清外交家、民初交通总长；</a:t>
            </a:r>
            <a:b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b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 唐绍仪</a:t>
            </a:r>
            <a:r>
              <a:rPr lang="en-US" altLang="zh-CN" sz="3200"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民初国务总理</a:t>
            </a:r>
            <a:r>
              <a:rPr lang="zh-CN" altLang="en-US" sz="2800" dirty="0">
                <a:solidFill>
                  <a:schemeClr val="tx1"/>
                </a:solidFill>
                <a:latin typeface="宋体" panose="02010600030101010101" pitchFamily="2" charset="-122"/>
                <a:ea typeface="宋体" panose="02010600030101010101" pitchFamily="2" charset="-122"/>
                <a:cs typeface="宋体" panose="02010600030101010101" pitchFamily="2" charset="-122"/>
              </a:rPr>
              <a:t> </a:t>
            </a:r>
            <a:endParaRPr lang="zh-CN" altLang="en-US" sz="2800" dirty="0">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34830" name="Text Box 14"/>
          <p:cNvSpPr txBox="1"/>
          <p:nvPr/>
        </p:nvSpPr>
        <p:spPr>
          <a:xfrm>
            <a:off x="9667240" y="585470"/>
            <a:ext cx="1066800" cy="4030980"/>
          </a:xfrm>
          <a:prstGeom prst="rect">
            <a:avLst/>
          </a:prstGeom>
          <a:noFill/>
          <a:ln w="9525">
            <a:noFill/>
          </a:ln>
        </p:spPr>
        <p:txBody>
          <a:bodyPr>
            <a:spAutoFit/>
          </a:bodyPr>
          <a:p>
            <a:pPr>
              <a:spcBef>
                <a:spcPct val="50000"/>
              </a:spcBef>
            </a:pPr>
            <a:r>
              <a:rPr lang="en-US" altLang="zh-CN" sz="3200" dirty="0">
                <a:solidFill>
                  <a:srgbClr val="FF0000"/>
                </a:solidFill>
                <a:latin typeface="Times New Roman" panose="02020603050405020304" charset="0"/>
                <a:ea typeface="宋体" panose="02010600030101010101" pitchFamily="2" charset="-122"/>
              </a:rPr>
              <a:t>4.</a:t>
            </a:r>
            <a:r>
              <a:rPr lang="zh-CN" altLang="en-US" sz="3200" dirty="0">
                <a:solidFill>
                  <a:srgbClr val="FF0000"/>
                </a:solidFill>
                <a:latin typeface="Times New Roman" panose="02020603050405020304" charset="0"/>
                <a:ea typeface="宋体" panose="02010600030101010101" pitchFamily="2" charset="-122"/>
              </a:rPr>
              <a:t>大办教育：</a:t>
            </a:r>
            <a:r>
              <a:rPr lang="zh-CN" altLang="en-US" sz="3200" dirty="0">
                <a:latin typeface="Times New Roman" panose="02020603050405020304" charset="0"/>
                <a:ea typeface="宋体" panose="02010600030101010101" pitchFamily="2" charset="-122"/>
              </a:rPr>
              <a:t>首批三十名留美幼童</a:t>
            </a:r>
            <a:endParaRPr lang="zh-CN" altLang="en-US" sz="3200" dirty="0">
              <a:latin typeface="Times New Roman" panose="0202060305040502030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Rectangle 2"/>
          <p:cNvSpPr>
            <a:spLocks noGrp="1"/>
          </p:cNvSpPr>
          <p:nvPr>
            <p:ph type="title" idx="4294967295"/>
          </p:nvPr>
        </p:nvSpPr>
        <p:spPr>
          <a:xfrm>
            <a:off x="3124200" y="304800"/>
            <a:ext cx="7543800" cy="609600"/>
          </a:xfrm>
          <a:solidFill>
            <a:schemeClr val="bg1">
              <a:alpha val="100000"/>
            </a:schemeClr>
          </a:solidFill>
        </p:spPr>
        <p:txBody>
          <a:bodyPr vert="horz" wrap="square" anchor="ctr"/>
          <a:p>
            <a:pPr eaLnBrk="1" hangingPunct="1"/>
            <a:r>
              <a:rPr lang="zh-CN" altLang="en-US" sz="4000" b="1">
                <a:solidFill>
                  <a:srgbClr val="1C1C1C"/>
                </a:solidFill>
                <a:ea typeface="黑体" panose="02010609060101010101" pitchFamily="2" charset="-122"/>
              </a:rPr>
              <a:t>洋务派创办的主要企业表</a:t>
            </a:r>
            <a:endParaRPr lang="zh-CN" altLang="en-US" sz="4000" b="1">
              <a:solidFill>
                <a:srgbClr val="1C1C1C"/>
              </a:solidFill>
              <a:ea typeface="黑体" panose="02010609060101010101" pitchFamily="2" charset="-122"/>
            </a:endParaRPr>
          </a:p>
        </p:txBody>
      </p:sp>
      <p:graphicFrame>
        <p:nvGraphicFramePr>
          <p:cNvPr id="35843" name="表格 35842"/>
          <p:cNvGraphicFramePr/>
          <p:nvPr/>
        </p:nvGraphicFramePr>
        <p:xfrm>
          <a:off x="2286000" y="1176338"/>
          <a:ext cx="8382000" cy="5283200"/>
        </p:xfrm>
        <a:graphic>
          <a:graphicData uri="http://schemas.openxmlformats.org/drawingml/2006/table">
            <a:tbl>
              <a:tblPr/>
              <a:tblGrid>
                <a:gridCol w="2139950"/>
                <a:gridCol w="3181350"/>
                <a:gridCol w="3060700"/>
              </a:tblGrid>
              <a:tr h="1100138">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en-US" altLang="zh-CN" sz="3200" b="1" dirty="0">
                          <a:solidFill>
                            <a:srgbClr val="1C1C1C"/>
                          </a:solidFill>
                          <a:latin typeface="黑体" panose="02010609060101010101" pitchFamily="2" charset="-122"/>
                          <a:ea typeface="黑体" panose="02010609060101010101" pitchFamily="2" charset="-122"/>
                        </a:rPr>
                        <a:t>    </a:t>
                      </a:r>
                      <a:r>
                        <a:rPr lang="zh-CN" altLang="en-US" b="1" dirty="0">
                          <a:solidFill>
                            <a:srgbClr val="1C1C1C"/>
                          </a:solidFill>
                          <a:latin typeface="黑体" panose="02010609060101010101" pitchFamily="2" charset="-122"/>
                          <a:ea typeface="黑体" panose="02010609060101010101" pitchFamily="2" charset="-122"/>
                        </a:rPr>
                        <a:t>企业名称</a:t>
                      </a:r>
                      <a:r>
                        <a:rPr lang="zh-CN" altLang="en-US" sz="3200" b="1" dirty="0">
                          <a:solidFill>
                            <a:srgbClr val="1C1C1C"/>
                          </a:solidFill>
                          <a:latin typeface="黑体" panose="02010609060101010101" pitchFamily="2" charset="-122"/>
                          <a:ea typeface="黑体" panose="02010609060101010101" pitchFamily="2" charset="-122"/>
                        </a:rPr>
                        <a:t>人物</a:t>
                      </a:r>
                      <a:endParaRPr lang="zh-CN" altLang="en-US" sz="3200" b="1" dirty="0">
                        <a:solidFill>
                          <a:srgbClr val="1C1C1C"/>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w="12700" cap="rnd" cmpd="sng">
                      <a:solidFill>
                        <a:schemeClr val="tx1"/>
                      </a:solidFill>
                      <a:prstDash val="solid"/>
                      <a:headEnd type="none" w="med" len="med"/>
                      <a:tailEnd type="none" w="med" len="med"/>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军事工业</a:t>
                      </a:r>
                      <a:endParaRPr lang="zh-CN" altLang="en-US" sz="3200" b="1">
                        <a:solidFill>
                          <a:srgbClr val="1C1C1C"/>
                        </a:solidFill>
                        <a:latin typeface="黑体" panose="02010609060101010101" pitchFamily="2" charset="-122"/>
                        <a:ea typeface="黑体" panose="02010609060101010101" pitchFamily="2" charset="-122"/>
                      </a:endParaRPr>
                    </a:p>
                  </a:txBody>
                  <a:tcPr vert="horz"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民用工业</a:t>
                      </a:r>
                      <a:endParaRPr lang="zh-CN" altLang="en-US" sz="3200" b="1">
                        <a:solidFill>
                          <a:srgbClr val="1C1C1C"/>
                        </a:solidFill>
                        <a:latin typeface="黑体" panose="02010609060101010101" pitchFamily="2" charset="-122"/>
                        <a:ea typeface="黑体" panose="02010609060101010101" pitchFamily="2" charset="-122"/>
                      </a:endParaRPr>
                    </a:p>
                  </a:txBody>
                  <a:tcPr vert="horz"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65187">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曾国藩</a:t>
                      </a:r>
                      <a:endParaRPr lang="zh-CN" altLang="en-US" sz="3200" b="1">
                        <a:solidFill>
                          <a:srgbClr val="1C1C1C"/>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117600">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李鸿章</a:t>
                      </a:r>
                      <a:endParaRPr lang="zh-CN" altLang="en-US" sz="3200" b="1">
                        <a:solidFill>
                          <a:srgbClr val="1C1C1C"/>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28663">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左宗棠</a:t>
                      </a:r>
                      <a:endParaRPr lang="zh-CN" altLang="en-US" sz="3200" b="1">
                        <a:solidFill>
                          <a:srgbClr val="1C1C1C"/>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08012">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崇厚</a:t>
                      </a:r>
                      <a:endParaRPr lang="zh-CN" altLang="en-US" sz="3200" b="1">
                        <a:solidFill>
                          <a:srgbClr val="1C1C1C"/>
                        </a:solidFill>
                        <a:latin typeface="黑体" panose="02010609060101010101" pitchFamily="2" charset="-122"/>
                        <a:ea typeface="黑体" panose="02010609060101010101" pitchFamily="2" charset="-122"/>
                      </a:endParaRPr>
                    </a:p>
                  </a:txBody>
                  <a:tcPr vert="horz" anchor="t">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63600">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r>
                        <a:rPr lang="zh-CN" altLang="en-US" sz="3200" b="1">
                          <a:solidFill>
                            <a:srgbClr val="1C1C1C"/>
                          </a:solidFill>
                          <a:latin typeface="黑体" panose="02010609060101010101" pitchFamily="2" charset="-122"/>
                          <a:ea typeface="黑体" panose="02010609060101010101" pitchFamily="2" charset="-122"/>
                        </a:rPr>
                        <a:t>张之洞</a:t>
                      </a:r>
                      <a:endParaRPr lang="zh-CN" altLang="en-US" sz="3200" b="1">
                        <a:solidFill>
                          <a:srgbClr val="1C1C1C"/>
                        </a:solidFill>
                        <a:latin typeface="黑体" panose="02010609060101010101" pitchFamily="2" charset="-122"/>
                        <a:ea typeface="黑体" panose="02010609060101010101" pitchFamily="2" charset="-122"/>
                      </a:endParaRPr>
                    </a:p>
                  </a:txBody>
                  <a:tcPr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wrap="square"/>
                    <a:lstStyle>
                      <a:lvl1pPr marL="342900" lvl="0" indent="-342900" algn="l" defTabSz="914400" eaLnBrk="0" fontAlgn="base" latinLnBrk="0" hangingPunct="0">
                        <a:lnSpc>
                          <a:spcPct val="100000"/>
                        </a:lnSpc>
                        <a:spcBef>
                          <a:spcPct val="20000"/>
                        </a:spcBef>
                        <a:spcAft>
                          <a:spcPct val="0"/>
                        </a:spcAft>
                        <a:buClrTx/>
                        <a:buSzTx/>
                        <a:buFontTx/>
                        <a:buChar char="•"/>
                        <a:defRPr sz="28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lrTx/>
                        <a:buSzTx/>
                        <a:buFontTx/>
                        <a:buChar char="–"/>
                        <a:defRPr sz="24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lrTx/>
                        <a:buSzTx/>
                        <a:buFontTx/>
                        <a:buChar char="•"/>
                        <a:defRPr sz="20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lrTx/>
                        <a:buSzTx/>
                        <a:buFontTx/>
                        <a:buChar char="»"/>
                        <a:defRPr sz="1800" b="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buNone/>
                      </a:pPr>
                      <a:endParaRPr lang="zh-CN" altLang="en-US" sz="3200" b="1">
                        <a:solidFill>
                          <a:srgbClr val="0000FF"/>
                        </a:solidFill>
                        <a:latin typeface="黑体" panose="02010609060101010101" pitchFamily="2" charset="-122"/>
                        <a:ea typeface="黑体" panose="02010609060101010101" pitchFamily="2" charset="-122"/>
                      </a:endParaRPr>
                    </a:p>
                  </a:txBody>
                  <a:tcPr vert="horz" anchor="t">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35874" name="Text Box 34"/>
          <p:cNvSpPr txBox="1"/>
          <p:nvPr/>
        </p:nvSpPr>
        <p:spPr>
          <a:xfrm>
            <a:off x="4530725" y="2392363"/>
            <a:ext cx="2621280" cy="583565"/>
          </a:xfrm>
          <a:prstGeom prst="rect">
            <a:avLst/>
          </a:prstGeom>
          <a:noFill/>
          <a:ln w="9525">
            <a:noFill/>
          </a:ln>
        </p:spPr>
        <p:txBody>
          <a:bodyPr wrap="none">
            <a:spAutoFit/>
          </a:bodyPr>
          <a:p>
            <a:pPr>
              <a:spcBef>
                <a:spcPct val="20000"/>
              </a:spcBef>
            </a:pPr>
            <a:r>
              <a:rPr lang="zh-CN" altLang="en-US" sz="3200" dirty="0">
                <a:solidFill>
                  <a:srgbClr val="0000FF"/>
                </a:solidFill>
                <a:latin typeface="Times New Roman" panose="02020603050405020304" charset="0"/>
              </a:rPr>
              <a:t>安庆内军械所</a:t>
            </a:r>
            <a:endParaRPr lang="zh-CN" altLang="en-US" sz="3200" b="0" dirty="0">
              <a:solidFill>
                <a:srgbClr val="0000FF"/>
              </a:solidFill>
              <a:latin typeface="Times New Roman" panose="02020603050405020304" charset="0"/>
            </a:endParaRPr>
          </a:p>
        </p:txBody>
      </p:sp>
      <p:sp>
        <p:nvSpPr>
          <p:cNvPr id="35875" name="Text Box 35"/>
          <p:cNvSpPr txBox="1"/>
          <p:nvPr/>
        </p:nvSpPr>
        <p:spPr>
          <a:xfrm>
            <a:off x="4530725" y="3306763"/>
            <a:ext cx="2621280" cy="583565"/>
          </a:xfrm>
          <a:prstGeom prst="rect">
            <a:avLst/>
          </a:prstGeom>
          <a:noFill/>
          <a:ln w="9525">
            <a:noFill/>
          </a:ln>
        </p:spPr>
        <p:txBody>
          <a:bodyPr wrap="none">
            <a:spAutoFit/>
          </a:bodyPr>
          <a:p>
            <a:r>
              <a:rPr lang="zh-CN" altLang="en-US" sz="3200" dirty="0">
                <a:solidFill>
                  <a:srgbClr val="0000FF"/>
                </a:solidFill>
                <a:latin typeface="Times New Roman" panose="02020603050405020304" charset="0"/>
              </a:rPr>
              <a:t>江南制造总局</a:t>
            </a:r>
            <a:endParaRPr lang="zh-CN" altLang="en-US" sz="3200" dirty="0">
              <a:solidFill>
                <a:srgbClr val="0000FF"/>
              </a:solidFill>
              <a:latin typeface="Times New Roman" panose="02020603050405020304" charset="0"/>
            </a:endParaRPr>
          </a:p>
        </p:txBody>
      </p:sp>
      <p:sp>
        <p:nvSpPr>
          <p:cNvPr id="35876" name="Text Box 36"/>
          <p:cNvSpPr txBox="1"/>
          <p:nvPr/>
        </p:nvSpPr>
        <p:spPr>
          <a:xfrm>
            <a:off x="4786313" y="4297363"/>
            <a:ext cx="2214880" cy="583565"/>
          </a:xfrm>
          <a:prstGeom prst="rect">
            <a:avLst/>
          </a:prstGeom>
          <a:noFill/>
          <a:ln w="9525">
            <a:noFill/>
          </a:ln>
        </p:spPr>
        <p:txBody>
          <a:bodyPr wrap="none">
            <a:spAutoFit/>
          </a:bodyPr>
          <a:p>
            <a:pPr>
              <a:spcBef>
                <a:spcPct val="20000"/>
              </a:spcBef>
            </a:pPr>
            <a:r>
              <a:rPr lang="zh-CN" altLang="en-US" sz="3200" dirty="0">
                <a:solidFill>
                  <a:srgbClr val="0000FF"/>
                </a:solidFill>
                <a:latin typeface="Times New Roman" panose="02020603050405020304" charset="0"/>
              </a:rPr>
              <a:t>福州船政局</a:t>
            </a:r>
            <a:endParaRPr lang="zh-CN" altLang="en-US" sz="3200" b="0" dirty="0">
              <a:solidFill>
                <a:srgbClr val="0000FF"/>
              </a:solidFill>
              <a:latin typeface="Times New Roman" panose="02020603050405020304" charset="0"/>
            </a:endParaRPr>
          </a:p>
        </p:txBody>
      </p:sp>
      <p:sp>
        <p:nvSpPr>
          <p:cNvPr id="35877" name="Text Box 37"/>
          <p:cNvSpPr txBox="1"/>
          <p:nvPr/>
        </p:nvSpPr>
        <p:spPr>
          <a:xfrm>
            <a:off x="4427538" y="5059363"/>
            <a:ext cx="3027680" cy="583565"/>
          </a:xfrm>
          <a:prstGeom prst="rect">
            <a:avLst/>
          </a:prstGeom>
          <a:noFill/>
          <a:ln w="9525">
            <a:noFill/>
          </a:ln>
        </p:spPr>
        <p:txBody>
          <a:bodyPr wrap="none">
            <a:spAutoFit/>
          </a:bodyPr>
          <a:p>
            <a:r>
              <a:rPr lang="zh-CN" altLang="en-US" sz="3200" dirty="0">
                <a:solidFill>
                  <a:srgbClr val="0000FF"/>
                </a:solidFill>
                <a:latin typeface="Times New Roman" panose="02020603050405020304" charset="0"/>
              </a:rPr>
              <a:t>天津机器制造局</a:t>
            </a:r>
            <a:endParaRPr lang="zh-CN" altLang="en-US" sz="3200" dirty="0">
              <a:solidFill>
                <a:srgbClr val="0000FF"/>
              </a:solidFill>
              <a:latin typeface="Times New Roman" panose="02020603050405020304" charset="0"/>
            </a:endParaRPr>
          </a:p>
        </p:txBody>
      </p:sp>
      <p:sp>
        <p:nvSpPr>
          <p:cNvPr id="35878" name="Text Box 38"/>
          <p:cNvSpPr txBox="1"/>
          <p:nvPr/>
        </p:nvSpPr>
        <p:spPr>
          <a:xfrm>
            <a:off x="7627938" y="3078163"/>
            <a:ext cx="3027680" cy="1076325"/>
          </a:xfrm>
          <a:prstGeom prst="rect">
            <a:avLst/>
          </a:prstGeom>
          <a:noFill/>
          <a:ln w="9525">
            <a:noFill/>
          </a:ln>
        </p:spPr>
        <p:txBody>
          <a:bodyPr wrap="none">
            <a:spAutoFit/>
          </a:bodyPr>
          <a:p>
            <a:r>
              <a:rPr lang="zh-CN" altLang="en-US" sz="3200" dirty="0">
                <a:solidFill>
                  <a:schemeClr val="hlink"/>
                </a:solidFill>
                <a:latin typeface="黑体" panose="02010609060101010101" pitchFamily="2" charset="-122"/>
              </a:rPr>
              <a:t>天津开平煤矿</a:t>
            </a:r>
            <a:endParaRPr lang="zh-CN" altLang="en-US" sz="3200" dirty="0">
              <a:solidFill>
                <a:schemeClr val="hlink"/>
              </a:solidFill>
              <a:latin typeface="黑体" panose="02010609060101010101" pitchFamily="2" charset="-122"/>
            </a:endParaRPr>
          </a:p>
          <a:p>
            <a:r>
              <a:rPr lang="zh-CN" altLang="en-US" sz="3200" dirty="0">
                <a:solidFill>
                  <a:schemeClr val="hlink"/>
                </a:solidFill>
                <a:latin typeface="黑体" panose="02010609060101010101" pitchFamily="2" charset="-122"/>
              </a:rPr>
              <a:t>上海轮船招商局</a:t>
            </a:r>
            <a:endParaRPr lang="zh-CN" altLang="en-US" sz="3200" dirty="0">
              <a:solidFill>
                <a:schemeClr val="hlink"/>
              </a:solidFill>
              <a:latin typeface="黑体" panose="02010609060101010101" pitchFamily="2" charset="-122"/>
            </a:endParaRPr>
          </a:p>
        </p:txBody>
      </p:sp>
      <p:sp>
        <p:nvSpPr>
          <p:cNvPr id="35879" name="Text Box 39"/>
          <p:cNvSpPr txBox="1"/>
          <p:nvPr/>
        </p:nvSpPr>
        <p:spPr>
          <a:xfrm>
            <a:off x="7696200" y="5486400"/>
            <a:ext cx="3048000" cy="1076325"/>
          </a:xfrm>
          <a:prstGeom prst="rect">
            <a:avLst/>
          </a:prstGeom>
          <a:noFill/>
          <a:ln w="9525">
            <a:noFill/>
          </a:ln>
        </p:spPr>
        <p:txBody>
          <a:bodyPr>
            <a:spAutoFit/>
          </a:bodyPr>
          <a:p>
            <a:r>
              <a:rPr lang="zh-CN" altLang="en-US" sz="3200" dirty="0">
                <a:solidFill>
                  <a:schemeClr val="hlink"/>
                </a:solidFill>
                <a:latin typeface="黑体" panose="02010609060101010101" pitchFamily="2" charset="-122"/>
              </a:rPr>
              <a:t>汉阳铁厂、     湖北织布局</a:t>
            </a:r>
            <a:endParaRPr lang="zh-CN" altLang="en-US" sz="3200" b="0" dirty="0">
              <a:solidFill>
                <a:schemeClr val="hlink"/>
              </a:solidFill>
              <a:latin typeface="黑体" panose="02010609060101010101" pitchFamily="2" charset="-122"/>
            </a:endParaRPr>
          </a:p>
        </p:txBody>
      </p:sp>
    </p:spTree>
  </p:cSld>
  <p:clrMapOvr>
    <a:masterClrMapping/>
  </p:clrMapOvr>
  <p:transition>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矩形 36865"/>
          <p:cNvSpPr>
            <a:spLocks noRot="1"/>
          </p:cNvSpPr>
          <p:nvPr/>
        </p:nvSpPr>
        <p:spPr>
          <a:xfrm>
            <a:off x="882650" y="1484630"/>
            <a:ext cx="10426065" cy="690245"/>
          </a:xfrm>
          <a:prstGeom prst="rect">
            <a:avLst/>
          </a:prstGeom>
          <a:noFill/>
          <a:ln w="9525">
            <a:noFill/>
          </a:ln>
        </p:spPr>
        <p:txBody>
          <a:bodyPr/>
          <a:lstStyle>
            <a:lvl1pPr marL="342900" lvl="0" indent="-342900" algn="l" defTabSz="914400" eaLnBrk="0" fontAlgn="base" latinLnBrk="0" hangingPunct="0">
              <a:lnSpc>
                <a:spcPct val="100000"/>
              </a:lnSpc>
              <a:spcBef>
                <a:spcPct val="20000"/>
              </a:spcBef>
              <a:spcAft>
                <a:spcPct val="0"/>
              </a:spcAft>
              <a:buChar char="•"/>
              <a:defRPr sz="3200" b="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800" b="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400" b="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2000" b="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2000" b="0" u="none" kern="1200" baseline="0">
                <a:solidFill>
                  <a:schemeClr val="tx1"/>
                </a:solidFill>
                <a:latin typeface="Arial" panose="020B0604020202020204" pitchFamily="34" charset="0"/>
                <a:ea typeface="宋体" panose="02010600030101010101" pitchFamily="2" charset="-122"/>
              </a:defRPr>
            </a:lvl5pPr>
          </a:lstStyle>
          <a:p>
            <a:pPr lvl="0">
              <a:buNone/>
            </a:pPr>
            <a:r>
              <a:rPr lang="zh-CN" altLang="en-US" sz="3600" b="1" dirty="0">
                <a:solidFill>
                  <a:srgbClr val="000000"/>
                </a:solidFill>
              </a:rPr>
              <a:t>       </a:t>
            </a:r>
            <a:r>
              <a:rPr lang="en-US" altLang="zh-CN" sz="3600" b="1" dirty="0">
                <a:solidFill>
                  <a:srgbClr val="000000"/>
                </a:solidFill>
              </a:rPr>
              <a:t>(1)</a:t>
            </a:r>
            <a:r>
              <a:rPr lang="zh-CN" altLang="en-US" sz="3600" b="1" dirty="0">
                <a:solidFill>
                  <a:srgbClr val="000000"/>
                </a:solidFill>
              </a:rPr>
              <a:t>破产：甲午战争的惨败宣告洋务运动的破产    </a:t>
            </a:r>
            <a:endParaRPr lang="zh-CN" altLang="en-US" sz="4000" b="1" dirty="0">
              <a:solidFill>
                <a:srgbClr val="000000"/>
              </a:solidFill>
            </a:endParaRPr>
          </a:p>
        </p:txBody>
      </p:sp>
      <p:sp>
        <p:nvSpPr>
          <p:cNvPr id="36867" name="矩形 36866"/>
          <p:cNvSpPr/>
          <p:nvPr/>
        </p:nvSpPr>
        <p:spPr>
          <a:xfrm>
            <a:off x="2208213" y="3357563"/>
            <a:ext cx="7991475" cy="2306955"/>
          </a:xfrm>
          <a:prstGeom prst="rect">
            <a:avLst/>
          </a:prstGeom>
          <a:noFill/>
          <a:ln w="9525">
            <a:noFill/>
          </a:ln>
        </p:spPr>
        <p:txBody>
          <a:bodyPr>
            <a:spAutoFit/>
          </a:bodyPr>
          <a:p>
            <a:r>
              <a:rPr lang="en-US" altLang="zh-CN" sz="3600" dirty="0">
                <a:solidFill>
                  <a:srgbClr val="000000"/>
                </a:solidFill>
                <a:latin typeface="Tahoma" panose="020B0604030504040204" pitchFamily="34" charset="0"/>
                <a:ea typeface="宋体" panose="02010600030101010101" pitchFamily="2" charset="-122"/>
              </a:rPr>
              <a:t>a.</a:t>
            </a:r>
            <a:r>
              <a:rPr lang="zh-CN" altLang="en-US" sz="3600" dirty="0">
                <a:solidFill>
                  <a:srgbClr val="000000"/>
                </a:solidFill>
                <a:latin typeface="Tahoma" panose="020B0604030504040204" pitchFamily="34" charset="0"/>
                <a:ea typeface="宋体" panose="02010600030101010101" pitchFamily="2" charset="-122"/>
              </a:rPr>
              <a:t>没有彻底变革封建制度</a:t>
            </a:r>
            <a:r>
              <a:rPr lang="en-US" altLang="zh-CN" sz="3600" dirty="0">
                <a:solidFill>
                  <a:srgbClr val="000000"/>
                </a:solidFill>
                <a:latin typeface="Tahoma" panose="020B0604030504040204" pitchFamily="34" charset="0"/>
                <a:ea typeface="宋体" panose="02010600030101010101" pitchFamily="2" charset="-122"/>
              </a:rPr>
              <a:t>(</a:t>
            </a:r>
            <a:r>
              <a:rPr lang="zh-CN" altLang="en-US" sz="3600" dirty="0">
                <a:solidFill>
                  <a:srgbClr val="000000"/>
                </a:solidFill>
                <a:latin typeface="Tahoma" panose="020B0604030504040204" pitchFamily="34" charset="0"/>
                <a:ea typeface="宋体" panose="02010600030101010101" pitchFamily="2" charset="-122"/>
              </a:rPr>
              <a:t>根本原因</a:t>
            </a:r>
            <a:r>
              <a:rPr lang="en-US" altLang="zh-CN" sz="3600" dirty="0">
                <a:solidFill>
                  <a:srgbClr val="000000"/>
                </a:solidFill>
                <a:latin typeface="Tahoma" panose="020B0604030504040204" pitchFamily="34" charset="0"/>
                <a:ea typeface="宋体" panose="02010600030101010101" pitchFamily="2" charset="-122"/>
              </a:rPr>
              <a:t>)</a:t>
            </a:r>
            <a:endParaRPr lang="en-US" altLang="zh-CN" sz="3600" dirty="0">
              <a:solidFill>
                <a:srgbClr val="000000"/>
              </a:solidFill>
              <a:latin typeface="Tahoma" panose="020B0604030504040204" pitchFamily="34" charset="0"/>
              <a:ea typeface="宋体" panose="02010600030101010101" pitchFamily="2" charset="-122"/>
            </a:endParaRPr>
          </a:p>
          <a:p>
            <a:r>
              <a:rPr lang="en-US" altLang="zh-CN" sz="3600" dirty="0">
                <a:solidFill>
                  <a:srgbClr val="000000"/>
                </a:solidFill>
                <a:latin typeface="Tahoma" panose="020B0604030504040204" pitchFamily="34" charset="0"/>
                <a:ea typeface="宋体" panose="02010600030101010101" pitchFamily="2" charset="-122"/>
              </a:rPr>
              <a:t>b.</a:t>
            </a:r>
            <a:r>
              <a:rPr lang="zh-CN" altLang="en-US" sz="3600" dirty="0">
                <a:solidFill>
                  <a:srgbClr val="000000"/>
                </a:solidFill>
                <a:latin typeface="Tahoma" panose="020B0604030504040204" pitchFamily="34" charset="0"/>
                <a:ea typeface="宋体" panose="02010600030101010101" pitchFamily="2" charset="-122"/>
              </a:rPr>
              <a:t>列强不希望中国富强</a:t>
            </a:r>
            <a:endParaRPr lang="zh-CN" altLang="en-US" sz="3600" dirty="0">
              <a:solidFill>
                <a:srgbClr val="000000"/>
              </a:solidFill>
              <a:latin typeface="Tahoma" panose="020B0604030504040204" pitchFamily="34" charset="0"/>
              <a:ea typeface="宋体" panose="02010600030101010101" pitchFamily="2" charset="-122"/>
            </a:endParaRPr>
          </a:p>
          <a:p>
            <a:r>
              <a:rPr lang="en-US" altLang="zh-CN" sz="3600" dirty="0">
                <a:solidFill>
                  <a:srgbClr val="000000"/>
                </a:solidFill>
                <a:latin typeface="Tahoma" panose="020B0604030504040204" pitchFamily="34" charset="0"/>
                <a:ea typeface="宋体" panose="02010600030101010101" pitchFamily="2" charset="-122"/>
              </a:rPr>
              <a:t>c.</a:t>
            </a:r>
            <a:r>
              <a:rPr lang="zh-CN" altLang="en-US" sz="3600" dirty="0">
                <a:solidFill>
                  <a:srgbClr val="000000"/>
                </a:solidFill>
                <a:latin typeface="Tahoma" panose="020B0604030504040204" pitchFamily="34" charset="0"/>
                <a:ea typeface="宋体" panose="02010600030101010101" pitchFamily="2" charset="-122"/>
              </a:rPr>
              <a:t>顽固派的阻挠和破坏</a:t>
            </a:r>
            <a:endParaRPr lang="zh-CN" altLang="en-US" sz="3600" dirty="0">
              <a:solidFill>
                <a:srgbClr val="000000"/>
              </a:solidFill>
              <a:latin typeface="Tahoma" panose="020B0604030504040204" pitchFamily="34" charset="0"/>
              <a:ea typeface="宋体" panose="02010600030101010101" pitchFamily="2" charset="-122"/>
            </a:endParaRPr>
          </a:p>
          <a:p>
            <a:r>
              <a:rPr lang="en-US" altLang="zh-CN" sz="3600" dirty="0">
                <a:solidFill>
                  <a:srgbClr val="000000"/>
                </a:solidFill>
                <a:latin typeface="Tahoma" panose="020B0604030504040204" pitchFamily="34" charset="0"/>
                <a:ea typeface="宋体" panose="02010600030101010101" pitchFamily="2" charset="-122"/>
              </a:rPr>
              <a:t>d.</a:t>
            </a:r>
            <a:r>
              <a:rPr lang="zh-CN" altLang="en-US" sz="3600" dirty="0">
                <a:solidFill>
                  <a:srgbClr val="000000"/>
                </a:solidFill>
                <a:latin typeface="Tahoma" panose="020B0604030504040204" pitchFamily="34" charset="0"/>
                <a:ea typeface="宋体" panose="02010600030101010101" pitchFamily="2" charset="-122"/>
              </a:rPr>
              <a:t>中央缺乏一个健全有力的领导核心</a:t>
            </a:r>
            <a:r>
              <a:rPr lang="zh-CN" altLang="en-US" b="0" dirty="0">
                <a:solidFill>
                  <a:srgbClr val="000000"/>
                </a:solidFill>
                <a:latin typeface="Tahoma" panose="020B0604030504040204" pitchFamily="34" charset="0"/>
                <a:ea typeface="宋体" panose="02010600030101010101" pitchFamily="2" charset="-122"/>
              </a:rPr>
              <a:t>  </a:t>
            </a:r>
            <a:endParaRPr lang="zh-CN" altLang="en-US" b="0" dirty="0">
              <a:solidFill>
                <a:srgbClr val="000000"/>
              </a:solidFill>
              <a:latin typeface="Tahoma" panose="020B0604030504040204" pitchFamily="34" charset="0"/>
              <a:ea typeface="宋体" panose="02010600030101010101" pitchFamily="2" charset="-122"/>
            </a:endParaRPr>
          </a:p>
        </p:txBody>
      </p:sp>
      <p:sp>
        <p:nvSpPr>
          <p:cNvPr id="36868" name="矩形 36867"/>
          <p:cNvSpPr/>
          <p:nvPr/>
        </p:nvSpPr>
        <p:spPr>
          <a:xfrm>
            <a:off x="1703388" y="765175"/>
            <a:ext cx="2447925" cy="645160"/>
          </a:xfrm>
          <a:prstGeom prst="rect">
            <a:avLst/>
          </a:prstGeom>
          <a:noFill/>
          <a:ln w="9525">
            <a:noFill/>
          </a:ln>
        </p:spPr>
        <p:txBody>
          <a:bodyPr>
            <a:spAutoFit/>
          </a:bodyPr>
          <a:p>
            <a:pPr>
              <a:spcBef>
                <a:spcPct val="20000"/>
              </a:spcBef>
              <a:buClr>
                <a:schemeClr val="hlink"/>
              </a:buClr>
              <a:buSzPct val="90000"/>
            </a:pPr>
            <a:r>
              <a:rPr lang="en-US" altLang="zh-CN" sz="3600" dirty="0">
                <a:latin typeface="隶书" panose="02010509060101010101" pitchFamily="49" charset="-122"/>
                <a:ea typeface="隶书" panose="02010509060101010101" pitchFamily="49" charset="-122"/>
              </a:rPr>
              <a:t>5.</a:t>
            </a:r>
            <a:r>
              <a:rPr lang="zh-CN" altLang="en-US" sz="3600" dirty="0">
                <a:latin typeface="隶书" panose="02010509060101010101" pitchFamily="49" charset="-122"/>
                <a:ea typeface="隶书" panose="02010509060101010101" pitchFamily="49" charset="-122"/>
              </a:rPr>
              <a:t>结果</a:t>
            </a:r>
            <a:endParaRPr lang="zh-CN" altLang="en-US" sz="3600" dirty="0">
              <a:latin typeface="隶书" panose="02010509060101010101" pitchFamily="49" charset="-122"/>
              <a:ea typeface="隶书" panose="02010509060101010101" pitchFamily="49" charset="-122"/>
            </a:endParaRPr>
          </a:p>
        </p:txBody>
      </p:sp>
      <p:sp>
        <p:nvSpPr>
          <p:cNvPr id="36869" name="矩形 36868"/>
          <p:cNvSpPr/>
          <p:nvPr/>
        </p:nvSpPr>
        <p:spPr>
          <a:xfrm>
            <a:off x="1703705" y="2712720"/>
            <a:ext cx="2773680" cy="645160"/>
          </a:xfrm>
          <a:prstGeom prst="rect">
            <a:avLst/>
          </a:prstGeom>
          <a:noFill/>
          <a:ln w="9525">
            <a:noFill/>
          </a:ln>
        </p:spPr>
        <p:txBody>
          <a:bodyPr wrap="none" anchor="t">
            <a:spAutoFit/>
          </a:bodyPr>
          <a:p>
            <a:r>
              <a:rPr lang="en-US" altLang="zh-CN" sz="3600" dirty="0">
                <a:solidFill>
                  <a:srgbClr val="000000"/>
                </a:solidFill>
                <a:latin typeface="Tahoma" panose="020B0604030504040204" pitchFamily="34" charset="0"/>
                <a:ea typeface="宋体" panose="02010600030101010101" pitchFamily="2" charset="-122"/>
              </a:rPr>
              <a:t>(2)</a:t>
            </a:r>
            <a:r>
              <a:rPr lang="zh-CN" altLang="en-US" sz="3600" dirty="0">
                <a:solidFill>
                  <a:srgbClr val="000000"/>
                </a:solidFill>
                <a:latin typeface="Tahoma" panose="020B0604030504040204" pitchFamily="34" charset="0"/>
                <a:ea typeface="宋体" panose="02010600030101010101" pitchFamily="2" charset="-122"/>
              </a:rPr>
              <a:t>破产原因</a:t>
            </a:r>
            <a:r>
              <a:rPr lang="en-US" altLang="zh-CN" sz="3600" dirty="0">
                <a:solidFill>
                  <a:srgbClr val="000000"/>
                </a:solidFill>
                <a:latin typeface="Tahoma" panose="020B0604030504040204" pitchFamily="34" charset="0"/>
                <a:ea typeface="宋体" panose="02010600030101010101" pitchFamily="2" charset="-122"/>
              </a:rPr>
              <a:t>:</a:t>
            </a:r>
            <a:endParaRPr lang="en-US" altLang="zh-CN" sz="3600" dirty="0">
              <a:solidFill>
                <a:srgbClr val="000000"/>
              </a:solidFill>
              <a:latin typeface="Tahoma" panose="020B060403050404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6866">
                                            <p:txEl>
                                              <p:charRg st="0" end="34"/>
                                            </p:txEl>
                                          </p:spTgt>
                                        </p:tgtEl>
                                        <p:attrNameLst>
                                          <p:attrName>style.visibility</p:attrName>
                                        </p:attrNameLst>
                                      </p:cBhvr>
                                      <p:to>
                                        <p:strVal val="visible"/>
                                      </p:to>
                                    </p:set>
                                    <p:animEffect transition="in" filter="diamond(in)">
                                      <p:cBhvr>
                                        <p:cTn id="7" dur="2000"/>
                                        <p:tgtEl>
                                          <p:spTgt spid="36866">
                                            <p:txEl>
                                              <p:charRg st="0" end="34"/>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6867"/>
                                        </p:tgtEl>
                                        <p:attrNameLst>
                                          <p:attrName>style.visibility</p:attrName>
                                        </p:attrNameLst>
                                      </p:cBhvr>
                                      <p:to>
                                        <p:strVal val="visible"/>
                                      </p:to>
                                    </p:set>
                                    <p:animEffect transition="in" filter="diamond(in)">
                                      <p:cBhvr>
                                        <p:cTn id="12" dur="20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Text Box 2"/>
          <p:cNvSpPr txBox="1"/>
          <p:nvPr/>
        </p:nvSpPr>
        <p:spPr>
          <a:xfrm>
            <a:off x="774700" y="962025"/>
            <a:ext cx="10565130" cy="1076325"/>
          </a:xfrm>
          <a:prstGeom prst="rect">
            <a:avLst/>
          </a:prstGeom>
          <a:noFill/>
          <a:ln w="9525">
            <a:noFill/>
          </a:ln>
        </p:spPr>
        <p:txBody>
          <a:bodyPr wrap="square">
            <a:spAutoFit/>
          </a:bodyPr>
          <a:p>
            <a:pPr eaLnBrk="0" hangingPunct="0"/>
            <a:r>
              <a:rPr lang="en-US" altLang="zh-CN" sz="2800" dirty="0">
                <a:solidFill>
                  <a:srgbClr val="CC0000"/>
                </a:solidFill>
                <a:latin typeface="黑体" panose="02010609060101010101" pitchFamily="2" charset="-122"/>
              </a:rPr>
              <a:t>   </a:t>
            </a:r>
            <a:r>
              <a:rPr lang="zh-CN" altLang="en-US" sz="3200" dirty="0">
                <a:solidFill>
                  <a:srgbClr val="CC0000"/>
                </a:solidFill>
                <a:latin typeface="宋体" panose="02010600030101010101" pitchFamily="2" charset="-122"/>
                <a:ea typeface="宋体" panose="02010600030101010101" pitchFamily="2" charset="-122"/>
                <a:cs typeface="宋体" panose="02010600030101010101" pitchFamily="2" charset="-122"/>
              </a:rPr>
              <a:t>积极：</a:t>
            </a:r>
            <a:r>
              <a:rPr lang="en-US" altLang="zh-CN" sz="3200" dirty="0">
                <a:latin typeface="宋体" panose="02010600030101010101" pitchFamily="2" charset="-122"/>
                <a:ea typeface="宋体" panose="02010600030101010101" pitchFamily="2" charset="-122"/>
                <a:cs typeface="宋体" panose="02010600030101010101" pitchFamily="2" charset="-122"/>
              </a:rPr>
              <a:t>1</a:t>
            </a:r>
            <a:r>
              <a:rPr lang="zh-CN" altLang="en-US" sz="3200" dirty="0">
                <a:latin typeface="宋体" panose="02010600030101010101" pitchFamily="2" charset="-122"/>
                <a:ea typeface="宋体" panose="02010600030101010101" pitchFamily="2" charset="-122"/>
                <a:cs typeface="宋体" panose="02010600030101010101" pitchFamily="2" charset="-122"/>
              </a:rPr>
              <a:t>、引进了西方近代技术和设备，有利于我国生产力的发展和提高；</a:t>
            </a:r>
            <a:endParaRPr lang="zh-CN" altLang="en-US" sz="3200" dirty="0">
              <a:latin typeface="宋体" panose="02010600030101010101" pitchFamily="2" charset="-122"/>
              <a:ea typeface="宋体" panose="02010600030101010101" pitchFamily="2" charset="-122"/>
              <a:cs typeface="宋体" panose="02010600030101010101" pitchFamily="2" charset="-122"/>
            </a:endParaRPr>
          </a:p>
        </p:txBody>
      </p:sp>
      <p:sp>
        <p:nvSpPr>
          <p:cNvPr id="37891" name="Text Box 3"/>
          <p:cNvSpPr txBox="1"/>
          <p:nvPr/>
        </p:nvSpPr>
        <p:spPr>
          <a:xfrm>
            <a:off x="913130" y="3114675"/>
            <a:ext cx="10777855" cy="1814830"/>
          </a:xfrm>
          <a:prstGeom prst="rect">
            <a:avLst/>
          </a:prstGeom>
          <a:noFill/>
          <a:ln w="9525">
            <a:noFill/>
          </a:ln>
        </p:spPr>
        <p:txBody>
          <a:bodyPr wrap="square">
            <a:spAutoFit/>
          </a:bodyPr>
          <a:p>
            <a:pPr eaLnBrk="0" hangingPunct="0">
              <a:spcBef>
                <a:spcPct val="50000"/>
              </a:spcBef>
            </a:pPr>
            <a:r>
              <a:rPr lang="en-US" altLang="zh-CN" sz="3200" dirty="0">
                <a:latin typeface="宋体" panose="02010600030101010101" pitchFamily="2" charset="-122"/>
                <a:ea typeface="宋体" panose="02010600030101010101" pitchFamily="2" charset="-122"/>
                <a:cs typeface="宋体" panose="02010600030101010101" pitchFamily="2" charset="-122"/>
              </a:rPr>
              <a:t>3</a:t>
            </a:r>
            <a:r>
              <a:rPr lang="zh-CN" altLang="en-US" sz="3200" dirty="0">
                <a:latin typeface="宋体" panose="02010600030101010101" pitchFamily="2" charset="-122"/>
                <a:ea typeface="宋体" panose="02010600030101010101" pitchFamily="2" charset="-122"/>
                <a:cs typeface="宋体" panose="02010600030101010101" pitchFamily="2" charset="-122"/>
              </a:rPr>
              <a:t>、创办新式学堂，选派留学生 </a:t>
            </a:r>
            <a:r>
              <a:rPr lang="en-US" altLang="zh-CN" sz="3200" dirty="0">
                <a:latin typeface="宋体" panose="02010600030101010101" pitchFamily="2" charset="-122"/>
                <a:ea typeface="宋体" panose="02010600030101010101" pitchFamily="2" charset="-122"/>
                <a:cs typeface="宋体" panose="02010600030101010101" pitchFamily="2" charset="-122"/>
              </a:rPr>
              <a:t>,</a:t>
            </a:r>
            <a:r>
              <a:rPr lang="zh-CN" altLang="en-US" sz="3200" dirty="0">
                <a:latin typeface="宋体" panose="02010600030101010101" pitchFamily="2" charset="-122"/>
                <a:ea typeface="宋体" panose="02010600030101010101" pitchFamily="2" charset="-122"/>
                <a:cs typeface="宋体" panose="02010600030101010101" pitchFamily="2" charset="-122"/>
              </a:rPr>
              <a:t>培养了一批掌握先进技术的人才，也有利于新思想的传播，开启了</a:t>
            </a:r>
            <a:r>
              <a:rPr lang="zh-CN" altLang="en-US" sz="3200" dirty="0">
                <a:solidFill>
                  <a:srgbClr val="CC0000"/>
                </a:solidFill>
                <a:latin typeface="宋体" panose="02010600030101010101" pitchFamily="2" charset="-122"/>
                <a:ea typeface="宋体" panose="02010600030101010101" pitchFamily="2" charset="-122"/>
                <a:cs typeface="宋体" panose="02010600030101010101" pitchFamily="2" charset="-122"/>
              </a:rPr>
              <a:t>教育的近代化</a:t>
            </a:r>
            <a:r>
              <a:rPr lang="zh-CN" altLang="en-US" sz="3200" dirty="0">
                <a:latin typeface="宋体" panose="02010600030101010101" pitchFamily="2" charset="-122"/>
                <a:ea typeface="宋体" panose="02010600030101010101" pitchFamily="2" charset="-122"/>
                <a:cs typeface="宋体" panose="02010600030101010101" pitchFamily="2" charset="-122"/>
              </a:rPr>
              <a:t>；</a:t>
            </a:r>
            <a:endParaRPr lang="zh-CN" altLang="en-US" sz="3200" dirty="0">
              <a:latin typeface="宋体" panose="02010600030101010101" pitchFamily="2" charset="-122"/>
              <a:ea typeface="宋体" panose="02010600030101010101" pitchFamily="2" charset="-122"/>
              <a:cs typeface="宋体" panose="02010600030101010101" pitchFamily="2" charset="-122"/>
            </a:endParaRPr>
          </a:p>
          <a:p>
            <a:pPr eaLnBrk="0" hangingPunct="0">
              <a:spcBef>
                <a:spcPct val="50000"/>
              </a:spcBef>
            </a:pPr>
            <a:r>
              <a:rPr lang="en-US" altLang="zh-CN" sz="3200" dirty="0">
                <a:latin typeface="宋体" panose="02010600030101010101" pitchFamily="2" charset="-122"/>
                <a:ea typeface="宋体" panose="02010600030101010101" pitchFamily="2" charset="-122"/>
                <a:cs typeface="宋体" panose="02010600030101010101" pitchFamily="2" charset="-122"/>
              </a:rPr>
              <a:t>4</a:t>
            </a:r>
            <a:r>
              <a:rPr lang="zh-CN" altLang="en-US" sz="3200" dirty="0">
                <a:latin typeface="宋体" panose="02010600030101010101" pitchFamily="2" charset="-122"/>
                <a:ea typeface="宋体" panose="02010600030101010101" pitchFamily="2" charset="-122"/>
                <a:cs typeface="宋体" panose="02010600030101010101" pitchFamily="2" charset="-122"/>
              </a:rPr>
              <a:t>、创办三支海军，有利于</a:t>
            </a:r>
            <a:r>
              <a:rPr lang="zh-CN" altLang="en-US" sz="3200" dirty="0">
                <a:solidFill>
                  <a:srgbClr val="CC0000"/>
                </a:solidFill>
                <a:latin typeface="宋体" panose="02010600030101010101" pitchFamily="2" charset="-122"/>
                <a:ea typeface="宋体" panose="02010600030101010101" pitchFamily="2" charset="-122"/>
                <a:cs typeface="宋体" panose="02010600030101010101" pitchFamily="2" charset="-122"/>
              </a:rPr>
              <a:t>军事近代化</a:t>
            </a:r>
            <a:r>
              <a:rPr lang="zh-CN" altLang="en-US" sz="3200" dirty="0">
                <a:latin typeface="宋体" panose="02010600030101010101" pitchFamily="2" charset="-122"/>
                <a:ea typeface="宋体" panose="02010600030101010101" pitchFamily="2" charset="-122"/>
                <a:cs typeface="宋体" panose="02010600030101010101" pitchFamily="2" charset="-122"/>
              </a:rPr>
              <a:t>。</a:t>
            </a:r>
            <a:endParaRPr lang="zh-CN" altLang="en-US" sz="3200" dirty="0">
              <a:latin typeface="宋体" panose="02010600030101010101" pitchFamily="2" charset="-122"/>
              <a:ea typeface="宋体" panose="02010600030101010101" pitchFamily="2" charset="-122"/>
              <a:cs typeface="宋体" panose="02010600030101010101" pitchFamily="2" charset="-122"/>
            </a:endParaRPr>
          </a:p>
        </p:txBody>
      </p:sp>
      <p:sp>
        <p:nvSpPr>
          <p:cNvPr id="37892" name="Text Box 4"/>
          <p:cNvSpPr txBox="1"/>
          <p:nvPr/>
        </p:nvSpPr>
        <p:spPr>
          <a:xfrm>
            <a:off x="774700" y="2038350"/>
            <a:ext cx="11113135" cy="1076325"/>
          </a:xfrm>
          <a:prstGeom prst="rect">
            <a:avLst/>
          </a:prstGeom>
          <a:noFill/>
          <a:ln w="9525">
            <a:noFill/>
          </a:ln>
        </p:spPr>
        <p:txBody>
          <a:bodyPr wrap="square">
            <a:spAutoFit/>
          </a:bodyPr>
          <a:p>
            <a:pPr eaLnBrk="0" hangingPunct="0"/>
            <a:r>
              <a:rPr lang="en-US" altLang="zh-CN" sz="2800" dirty="0">
                <a:latin typeface="黑体" panose="02010609060101010101" pitchFamily="2" charset="-122"/>
              </a:rPr>
              <a:t>  </a:t>
            </a:r>
            <a:r>
              <a:rPr lang="en-US" altLang="zh-CN" sz="2800" dirty="0">
                <a:latin typeface="宋体" panose="02010600030101010101" pitchFamily="2" charset="-122"/>
                <a:ea typeface="宋体" panose="02010600030101010101" pitchFamily="2" charset="-122"/>
                <a:cs typeface="宋体" panose="02010600030101010101" pitchFamily="2" charset="-122"/>
              </a:rPr>
              <a:t> </a:t>
            </a:r>
            <a:r>
              <a:rPr lang="en-US" altLang="zh-CN" sz="3200" dirty="0">
                <a:latin typeface="宋体" panose="02010600030101010101" pitchFamily="2" charset="-122"/>
                <a:ea typeface="宋体" panose="02010600030101010101" pitchFamily="2" charset="-122"/>
                <a:cs typeface="宋体" panose="02010600030101010101" pitchFamily="2" charset="-122"/>
              </a:rPr>
              <a:t>2</a:t>
            </a:r>
            <a:r>
              <a:rPr lang="zh-CN" altLang="en-US" sz="3200" dirty="0">
                <a:latin typeface="宋体" panose="02010600030101010101" pitchFamily="2" charset="-122"/>
                <a:ea typeface="宋体" panose="02010600030101010101" pitchFamily="2" charset="-122"/>
                <a:cs typeface="宋体" panose="02010600030101010101" pitchFamily="2" charset="-122"/>
              </a:rPr>
              <a:t>、中国</a:t>
            </a:r>
            <a:r>
              <a:rPr lang="zh-CN" altLang="en-US" sz="3200" dirty="0">
                <a:solidFill>
                  <a:srgbClr val="CC0000"/>
                </a:solidFill>
                <a:latin typeface="宋体" panose="02010600030101010101" pitchFamily="2" charset="-122"/>
                <a:ea typeface="宋体" panose="02010600030101010101" pitchFamily="2" charset="-122"/>
                <a:cs typeface="宋体" panose="02010600030101010101" pitchFamily="2" charset="-122"/>
              </a:rPr>
              <a:t>工业近代化</a:t>
            </a:r>
            <a:r>
              <a:rPr lang="zh-CN" altLang="en-US" sz="3200" dirty="0">
                <a:latin typeface="宋体" panose="02010600030101010101" pitchFamily="2" charset="-122"/>
                <a:ea typeface="宋体" panose="02010600030101010101" pitchFamily="2" charset="-122"/>
                <a:cs typeface="宋体" panose="02010600030101010101" pitchFamily="2" charset="-122"/>
              </a:rPr>
              <a:t>开始起步；客观上刺激了中国民族资本主义的产生和发展，对外国经济侵略起到一定抵制作用。</a:t>
            </a:r>
            <a:endParaRPr lang="zh-CN" altLang="en-US" sz="3200" dirty="0">
              <a:latin typeface="宋体" panose="02010600030101010101" pitchFamily="2" charset="-122"/>
              <a:ea typeface="宋体" panose="02010600030101010101" pitchFamily="2" charset="-122"/>
              <a:cs typeface="宋体" panose="02010600030101010101" pitchFamily="2" charset="-122"/>
            </a:endParaRPr>
          </a:p>
        </p:txBody>
      </p:sp>
      <p:sp>
        <p:nvSpPr>
          <p:cNvPr id="37893" name="Text Box 7"/>
          <p:cNvSpPr txBox="1"/>
          <p:nvPr/>
        </p:nvSpPr>
        <p:spPr>
          <a:xfrm>
            <a:off x="349250" y="55245"/>
            <a:ext cx="2590800" cy="706755"/>
          </a:xfrm>
          <a:prstGeom prst="rect">
            <a:avLst/>
          </a:prstGeom>
          <a:noFill/>
          <a:ln w="9525">
            <a:noFill/>
          </a:ln>
        </p:spPr>
        <p:txBody>
          <a:bodyPr>
            <a:spAutoFit/>
          </a:bodyPr>
          <a:p>
            <a:pPr>
              <a:spcBef>
                <a:spcPct val="50000"/>
              </a:spcBef>
            </a:pPr>
            <a:r>
              <a:rPr lang="en-US" altLang="zh-CN" sz="4000" dirty="0">
                <a:solidFill>
                  <a:schemeClr val="hlink"/>
                </a:solidFill>
                <a:latin typeface="黑体" panose="02010609060101010101" pitchFamily="2" charset="-122"/>
              </a:rPr>
              <a:t>6</a:t>
            </a:r>
            <a:r>
              <a:rPr lang="zh-CN" altLang="en-US" sz="4000" dirty="0">
                <a:solidFill>
                  <a:schemeClr val="hlink"/>
                </a:solidFill>
                <a:latin typeface="黑体" panose="02010609060101010101" pitchFamily="2" charset="-122"/>
              </a:rPr>
              <a:t>、评价</a:t>
            </a:r>
            <a:endParaRPr lang="zh-CN" altLang="en-US" sz="4000" dirty="0">
              <a:solidFill>
                <a:schemeClr val="hlink"/>
              </a:solidFill>
              <a:latin typeface="黑体" panose="02010609060101010101" pitchFamily="2" charset="-122"/>
            </a:endParaRPr>
          </a:p>
        </p:txBody>
      </p:sp>
      <p:sp>
        <p:nvSpPr>
          <p:cNvPr id="37895" name="Text Box 34"/>
          <p:cNvSpPr txBox="1"/>
          <p:nvPr/>
        </p:nvSpPr>
        <p:spPr>
          <a:xfrm>
            <a:off x="2834640" y="6192203"/>
            <a:ext cx="5857875" cy="521970"/>
          </a:xfrm>
          <a:prstGeom prst="rect">
            <a:avLst/>
          </a:prstGeom>
          <a:solidFill>
            <a:schemeClr val="folHlink"/>
          </a:solidFill>
          <a:ln w="9525" cap="flat" cmpd="sng">
            <a:solidFill>
              <a:srgbClr val="FF9900"/>
            </a:solidFill>
            <a:prstDash val="solid"/>
            <a:miter/>
            <a:headEnd type="none" w="med" len="med"/>
            <a:tailEnd type="none" w="med" len="med"/>
          </a:ln>
        </p:spPr>
        <p:txBody>
          <a:bodyPr>
            <a:spAutoFit/>
          </a:bodyPr>
          <a:p>
            <a:pPr algn="ctr">
              <a:spcBef>
                <a:spcPct val="50000"/>
              </a:spcBef>
            </a:pPr>
            <a:r>
              <a:rPr lang="zh-CN" altLang="en-US" sz="2800" dirty="0">
                <a:solidFill>
                  <a:srgbClr val="FFFF00"/>
                </a:solidFill>
                <a:latin typeface="Times New Roman" panose="02020603050405020304" charset="0"/>
              </a:rPr>
              <a:t>洋务运动是中国近代化的开端！</a:t>
            </a:r>
            <a:endParaRPr lang="zh-CN" altLang="en-US" sz="2800" dirty="0">
              <a:solidFill>
                <a:srgbClr val="FFFF00"/>
              </a:solidFill>
              <a:latin typeface="Times New Roman" panose="02020603050405020304" charset="0"/>
            </a:endParaRPr>
          </a:p>
        </p:txBody>
      </p:sp>
      <p:sp>
        <p:nvSpPr>
          <p:cNvPr id="2" name="文本框 1"/>
          <p:cNvSpPr txBox="1"/>
          <p:nvPr/>
        </p:nvSpPr>
        <p:spPr>
          <a:xfrm>
            <a:off x="774700" y="4929505"/>
            <a:ext cx="11383645" cy="1272540"/>
          </a:xfrm>
          <a:prstGeom prst="rect">
            <a:avLst/>
          </a:prstGeom>
          <a:noFill/>
        </p:spPr>
        <p:txBody>
          <a:bodyPr wrap="square" rtlCol="0">
            <a:spAutoFit/>
          </a:bodyPr>
          <a:p>
            <a:pPr marL="0" marR="0" lvl="0" indent="0" algn="l" defTabSz="914400" rtl="0" eaLnBrk="1" fontAlgn="base" latinLnBrk="0" hangingPunct="1">
              <a:lnSpc>
                <a:spcPct val="120000"/>
              </a:lnSpc>
              <a:spcBef>
                <a:spcPct val="0"/>
              </a:spcBef>
              <a:spcAft>
                <a:spcPct val="0"/>
              </a:spcAft>
              <a:buClrTx/>
              <a:buSzTx/>
              <a:buFontTx/>
              <a:buNone/>
              <a:defRPr/>
            </a:pPr>
            <a:r>
              <a:rPr lang="zh-CN" altLang="en-US" sz="3200" b="1" noProof="0" dirty="0" smtClean="0">
                <a:ln>
                  <a:noFill/>
                </a:ln>
                <a:solidFill>
                  <a:srgbClr val="CC0000"/>
                </a:solidFill>
                <a:effectLst/>
                <a:uLnTx/>
                <a:uFillTx/>
                <a:latin typeface="Arial" panose="020B0604020202020204" pitchFamily="34" charset="0"/>
                <a:ea typeface="楷体_GB2312" pitchFamily="49" charset="-122"/>
                <a:sym typeface="+mn-ea"/>
              </a:rPr>
              <a:t>局限性：</a:t>
            </a:r>
            <a:r>
              <a:rPr lang="zh-CN" altLang="en-US" sz="3200" b="1" noProof="0" dirty="0" smtClean="0">
                <a:ln>
                  <a:noFill/>
                </a:ln>
                <a:solidFill>
                  <a:schemeClr val="tx1">
                    <a:lumMod val="50000"/>
                  </a:schemeClr>
                </a:solidFill>
                <a:effectLst/>
                <a:uLnTx/>
                <a:uFillTx/>
                <a:latin typeface="Arial" panose="020B0604020202020204" pitchFamily="34" charset="0"/>
                <a:ea typeface="楷体_GB2312" pitchFamily="49" charset="-122"/>
                <a:sym typeface="+mn-ea"/>
              </a:rPr>
              <a:t>只是学习西方的科技，没有认识到中国制度上的落后性，不能从根本上改变中国落后的局面。</a:t>
            </a:r>
            <a:endParaRPr lang="zh-CN" altLang="en-US" sz="3200" b="1" noProof="0" dirty="0" smtClean="0">
              <a:ln>
                <a:noFill/>
              </a:ln>
              <a:solidFill>
                <a:schemeClr val="tx1">
                  <a:lumMod val="50000"/>
                </a:schemeClr>
              </a:solidFill>
              <a:effectLst/>
              <a:uLnTx/>
              <a:uFillTx/>
              <a:latin typeface="Arial" panose="020B0604020202020204" pitchFamily="34" charset="0"/>
              <a:ea typeface="楷体_GB2312"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895"/>
                                        </p:tgtEl>
                                        <p:attrNameLst>
                                          <p:attrName>style.visibility</p:attrName>
                                        </p:attrNameLst>
                                      </p:cBhvr>
                                      <p:to>
                                        <p:strVal val="visible"/>
                                      </p:to>
                                    </p:set>
                                    <p:animEffect transition="in" filter="fade">
                                      <p:cBhvr>
                                        <p:cTn id="7" dur="2000"/>
                                        <p:tgtEl>
                                          <p:spTgt spid="378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5" grpId="0" bldLvl="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21945" y="280035"/>
            <a:ext cx="11616690" cy="4523105"/>
          </a:xfrm>
          <a:prstGeom prst="rect">
            <a:avLst/>
          </a:prstGeom>
          <a:noFill/>
          <a:ln w="9525">
            <a:noFill/>
          </a:ln>
        </p:spPr>
        <p:txBody>
          <a:bodyPr wrap="square">
            <a:spAutoFit/>
          </a:bodyPr>
          <a:p>
            <a:pPr indent="355600"/>
            <a:r>
              <a:rPr lang="en-US" sz="3200" b="0">
                <a:solidFill>
                  <a:srgbClr val="FF0000"/>
                </a:solidFill>
                <a:latin typeface="Times New Roman" panose="02020603050405020304" charset="0"/>
                <a:ea typeface="宋体" panose="02010600030101010101" pitchFamily="2" charset="-122"/>
              </a:rPr>
              <a:t>1.[</a:t>
            </a:r>
            <a:r>
              <a:rPr lang="zh-CN" sz="3200" b="0">
                <a:solidFill>
                  <a:srgbClr val="FF0000"/>
                </a:solidFill>
                <a:ea typeface="宋体" panose="02010600030101010101" pitchFamily="2" charset="-122"/>
              </a:rPr>
              <a:t>知识拓展</a:t>
            </a:r>
            <a:r>
              <a:rPr lang="en-US" sz="3200" b="0">
                <a:solidFill>
                  <a:srgbClr val="FF0000"/>
                </a:solidFill>
                <a:latin typeface="Times New Roman" panose="02020603050405020304" charset="0"/>
                <a:ea typeface="宋体" panose="02010600030101010101" pitchFamily="2" charset="-122"/>
              </a:rPr>
              <a:t>]</a:t>
            </a:r>
            <a:r>
              <a:rPr lang="zh-CN" sz="3200" b="0">
                <a:solidFill>
                  <a:srgbClr val="FF0000"/>
                </a:solidFill>
                <a:ea typeface="宋体" panose="02010600030101010101" pitchFamily="2" charset="-122"/>
              </a:rPr>
              <a:t>正确区分洋务运动与民族资本主义</a:t>
            </a:r>
            <a:endParaRPr lang="zh-CN" sz="3200" b="0">
              <a:solidFill>
                <a:srgbClr val="FF0000"/>
              </a:solidFill>
              <a:ea typeface="宋体" panose="02010600030101010101" pitchFamily="2" charset="-122"/>
            </a:endParaRPr>
          </a:p>
          <a:p>
            <a:pPr indent="355600"/>
            <a:r>
              <a:rPr lang="en-US" sz="3200" b="0">
                <a:solidFill>
                  <a:schemeClr val="tx1"/>
                </a:solidFill>
                <a:latin typeface="Times New Roman" panose="02020603050405020304" charset="0"/>
                <a:ea typeface="宋体" panose="02010600030101010101" pitchFamily="2" charset="-122"/>
              </a:rPr>
              <a:t>(1)</a:t>
            </a:r>
            <a:r>
              <a:rPr lang="zh-CN" sz="3200" b="0">
                <a:solidFill>
                  <a:schemeClr val="tx1"/>
                </a:solidFill>
                <a:ea typeface="宋体" panose="02010600030101010101" pitchFamily="2" charset="-122"/>
              </a:rPr>
              <a:t>洋务派是封建地主阶级的代表，而不是资产阶级的代表。</a:t>
            </a:r>
            <a:r>
              <a:rPr lang="en-US" sz="3200" b="0">
                <a:solidFill>
                  <a:schemeClr val="tx1"/>
                </a:solidFill>
                <a:latin typeface="Times New Roman" panose="02020603050405020304" charset="0"/>
                <a:ea typeface="宋体" panose="02010600030101010101" pitchFamily="2" charset="-122"/>
              </a:rPr>
              <a:t>    (2)</a:t>
            </a:r>
            <a:r>
              <a:rPr lang="zh-CN" sz="3200" b="0">
                <a:solidFill>
                  <a:schemeClr val="tx1"/>
                </a:solidFill>
                <a:ea typeface="宋体" panose="02010600030101010101" pitchFamily="2" charset="-122"/>
              </a:rPr>
              <a:t>洋务运动创办的是民用企业，不是民族资本主义企业。</a:t>
            </a:r>
            <a:r>
              <a:rPr lang="en-US" sz="3200" b="0">
                <a:solidFill>
                  <a:schemeClr val="tx1"/>
                </a:solidFill>
                <a:latin typeface="Times New Roman" panose="02020603050405020304" charset="0"/>
                <a:ea typeface="宋体" panose="02010600030101010101" pitchFamily="2" charset="-122"/>
              </a:rPr>
              <a:t></a:t>
            </a:r>
            <a:r>
              <a:rPr lang="en-US" sz="3200" b="0">
                <a:solidFill>
                  <a:srgbClr val="FF0000"/>
                </a:solidFill>
                <a:latin typeface="Times New Roman" panose="02020603050405020304" charset="0"/>
                <a:ea typeface="宋体" panose="02010600030101010101" pitchFamily="2" charset="-122"/>
              </a:rPr>
              <a:t>2.[</a:t>
            </a:r>
            <a:r>
              <a:rPr lang="zh-CN" sz="3200" b="0">
                <a:solidFill>
                  <a:srgbClr val="FF0000"/>
                </a:solidFill>
                <a:ea typeface="宋体" panose="02010600030101010101" pitchFamily="2" charset="-122"/>
              </a:rPr>
              <a:t>概念阐释</a:t>
            </a:r>
            <a:r>
              <a:rPr lang="en-US" sz="3200" b="0">
                <a:solidFill>
                  <a:srgbClr val="FF0000"/>
                </a:solidFill>
                <a:latin typeface="Times New Roman" panose="02020603050405020304" charset="0"/>
                <a:ea typeface="宋体" panose="02010600030101010101" pitchFamily="2" charset="-122"/>
              </a:rPr>
              <a:t>]</a:t>
            </a:r>
            <a:r>
              <a:rPr lang="zh-CN" sz="3200" b="0">
                <a:solidFill>
                  <a:srgbClr val="FF0000"/>
                </a:solidFill>
                <a:ea typeface="宋体" panose="02010600030101010101" pitchFamily="2" charset="-122"/>
              </a:rPr>
              <a:t>中国近代民族工业</a:t>
            </a:r>
            <a:endParaRPr lang="zh-CN" sz="3200" b="0">
              <a:solidFill>
                <a:srgbClr val="FF0000"/>
              </a:solidFill>
              <a:ea typeface="宋体" panose="02010600030101010101" pitchFamily="2" charset="-122"/>
            </a:endParaRPr>
          </a:p>
          <a:p>
            <a:pPr indent="355600"/>
            <a:r>
              <a:rPr lang="en-US" sz="3200" b="0">
                <a:solidFill>
                  <a:schemeClr val="tx1"/>
                </a:solidFill>
                <a:latin typeface="Times New Roman" panose="02020603050405020304" charset="0"/>
                <a:ea typeface="宋体" panose="02010600030101010101" pitchFamily="2" charset="-122"/>
              </a:rPr>
              <a:t>(1)</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近代</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从生产力角度理解，指使用</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机器</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进行生产。</a:t>
            </a:r>
            <a:r>
              <a:rPr lang="en-US" sz="3200" b="0">
                <a:solidFill>
                  <a:schemeClr val="tx1"/>
                </a:solidFill>
                <a:latin typeface="Times New Roman" panose="02020603050405020304" charset="0"/>
                <a:ea typeface="宋体" panose="02010600030101010101" pitchFamily="2" charset="-122"/>
              </a:rPr>
              <a:t>    (2)</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民族工业</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强调</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民族性</a:t>
            </a:r>
            <a:r>
              <a:rPr lang="en-US" sz="3200" b="0">
                <a:solidFill>
                  <a:schemeClr val="tx1"/>
                </a:solidFill>
                <a:latin typeface="宋体" panose="02010600030101010101" pitchFamily="2" charset="-122"/>
                <a:cs typeface="Times New Roman" panose="02020603050405020304" charset="0"/>
              </a:rPr>
              <a:t>”</a:t>
            </a:r>
            <a:r>
              <a:rPr lang="zh-CN" sz="3200" b="0">
                <a:solidFill>
                  <a:schemeClr val="tx1"/>
                </a:solidFill>
                <a:ea typeface="宋体" panose="02010600030101010101" pitchFamily="2" charset="-122"/>
              </a:rPr>
              <a:t>，指由中国民间资本投资而兴建的工厂制工业。</a:t>
            </a:r>
            <a:r>
              <a:rPr lang="en-US" sz="3200" b="0">
                <a:solidFill>
                  <a:schemeClr val="tx1"/>
                </a:solidFill>
                <a:latin typeface="Times New Roman" panose="02020603050405020304" charset="0"/>
                <a:ea typeface="宋体" panose="02010600030101010101" pitchFamily="2" charset="-122"/>
              </a:rPr>
              <a:t>    (3)</a:t>
            </a:r>
            <a:r>
              <a:rPr lang="zh-CN" sz="3200" b="0">
                <a:solidFill>
                  <a:schemeClr val="tx1"/>
                </a:solidFill>
                <a:ea typeface="宋体" panose="02010600030101010101" pitchFamily="2" charset="-122"/>
              </a:rPr>
              <a:t>近代民族工业：由中国民间资本投资兴建的、使用机器生产的工厂制工业</a:t>
            </a:r>
            <a:endParaRPr lang="zh-CN" sz="3200" b="0">
              <a:solidFill>
                <a:schemeClr val="tx1"/>
              </a:solidFill>
              <a:ea typeface="宋体" panose="02010600030101010101" pitchFamily="2" charset="-122"/>
            </a:endParaRPr>
          </a:p>
        </p:txBody>
      </p:sp>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4.xml><?xml version="1.0" encoding="utf-8"?>
<p:tagLst xmlns:p="http://schemas.openxmlformats.org/presentationml/2006/main">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5515</Words>
  <Application>WPS 演示</Application>
  <PresentationFormat>宽屏</PresentationFormat>
  <Paragraphs>611</Paragraphs>
  <Slides>50</Slides>
  <Notes>1</Notes>
  <HiddenSlides>0</HiddenSlides>
  <MMClips>0</MMClips>
  <ScaleCrop>false</ScaleCrop>
  <HeadingPairs>
    <vt:vector size="8" baseType="variant">
      <vt:variant>
        <vt:lpstr>已用的字体</vt:lpstr>
      </vt:variant>
      <vt:variant>
        <vt:i4>17</vt:i4>
      </vt:variant>
      <vt:variant>
        <vt:lpstr>主题</vt:lpstr>
      </vt:variant>
      <vt:variant>
        <vt:i4>1</vt:i4>
      </vt:variant>
      <vt:variant>
        <vt:lpstr>嵌入 OLE 服务器</vt:lpstr>
      </vt:variant>
      <vt:variant>
        <vt:i4>1</vt:i4>
      </vt:variant>
      <vt:variant>
        <vt:lpstr>幻灯片标题</vt:lpstr>
      </vt:variant>
      <vt:variant>
        <vt:i4>50</vt:i4>
      </vt:variant>
    </vt:vector>
  </HeadingPairs>
  <TitlesOfParts>
    <vt:vector size="69" baseType="lpstr">
      <vt:lpstr>Arial</vt:lpstr>
      <vt:lpstr>宋体</vt:lpstr>
      <vt:lpstr>Wingdings</vt:lpstr>
      <vt:lpstr>微软雅黑</vt:lpstr>
      <vt:lpstr>Arial Unicode MS</vt:lpstr>
      <vt:lpstr>黑体</vt:lpstr>
      <vt:lpstr>Times New Roman</vt:lpstr>
      <vt:lpstr>楷体_GB2312</vt:lpstr>
      <vt:lpstr>新宋体</vt:lpstr>
      <vt:lpstr>隶书</vt:lpstr>
      <vt:lpstr>华文中宋</vt:lpstr>
      <vt:lpstr>华文新魏</vt:lpstr>
      <vt:lpstr>Impact</vt:lpstr>
      <vt:lpstr>Tahoma</vt:lpstr>
      <vt:lpstr>Courier New</vt:lpstr>
      <vt:lpstr>华文行楷</vt:lpstr>
      <vt:lpstr>PMingLiU</vt:lpstr>
      <vt:lpstr>Office 主题​​</vt:lpstr>
      <vt:lpstr>Paint.Picture</vt:lpstr>
      <vt:lpstr>空白演示</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军事上:全盛</vt:lpstr>
      <vt:lpstr>PowerPoint 演示文稿</vt:lpstr>
      <vt:lpstr>PowerPoint 演示文稿</vt:lpstr>
      <vt:lpstr>PowerPoint 演示文稿</vt:lpstr>
      <vt:lpstr>PowerPoint 演示文稿</vt:lpstr>
      <vt:lpstr>PowerPoint 演示文稿</vt:lpstr>
      <vt:lpstr>    补充：天京事变发生根源是什么？它能避免吗？</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洋务派创办的主要企业表</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好名字可以让你的朋友更容易记住你</cp:lastModifiedBy>
  <cp:revision>26</cp:revision>
  <dcterms:created xsi:type="dcterms:W3CDTF">2019-06-19T02:08:00Z</dcterms:created>
  <dcterms:modified xsi:type="dcterms:W3CDTF">2019-10-21T09:06:43Z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ies>
</file>