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30"/>
  </p:notesMasterIdLst>
  <p:sldIdLst>
    <p:sldId id="390" r:id="rId3"/>
    <p:sldId id="257" r:id="rId4"/>
    <p:sldId id="387" r:id="rId5"/>
    <p:sldId id="359" r:id="rId6"/>
    <p:sldId id="314" r:id="rId7"/>
    <p:sldId id="399" r:id="rId8"/>
    <p:sldId id="315" r:id="rId9"/>
    <p:sldId id="360" r:id="rId10"/>
    <p:sldId id="321" r:id="rId11"/>
    <p:sldId id="398" r:id="rId12"/>
    <p:sldId id="323" r:id="rId13"/>
    <p:sldId id="432" r:id="rId14"/>
    <p:sldId id="392" r:id="rId15"/>
    <p:sldId id="434" r:id="rId16"/>
    <p:sldId id="324" r:id="rId17"/>
    <p:sldId id="435" r:id="rId18"/>
    <p:sldId id="394" r:id="rId19"/>
    <p:sldId id="283" r:id="rId20"/>
    <p:sldId id="281" r:id="rId21"/>
    <p:sldId id="284" r:id="rId22"/>
    <p:sldId id="437" r:id="rId23"/>
    <p:sldId id="270" r:id="rId24"/>
    <p:sldId id="272" r:id="rId25"/>
    <p:sldId id="327" r:id="rId26"/>
    <p:sldId id="308" r:id="rId27"/>
    <p:sldId id="293" r:id="rId28"/>
    <p:sldId id="386" r:id="rId29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99"/>
    <a:srgbClr val="0033CC"/>
    <a:srgbClr val="FF0066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>
        <p:scale>
          <a:sx n="66" d="100"/>
          <a:sy n="66" d="100"/>
        </p:scale>
        <p:origin x="-2094" y="-498"/>
      </p:cViewPr>
      <p:guideLst>
        <p:guide orient="horz" pos="2206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页眉占位符 716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endParaRPr lang="zh-CN" sz="1200" dirty="0"/>
          </a:p>
        </p:txBody>
      </p:sp>
      <p:sp>
        <p:nvSpPr>
          <p:cNvPr id="7171" name="日期占位符 717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/>
            <a:endParaRPr lang="zh-CN" altLang="en-US" sz="1200" dirty="0"/>
          </a:p>
        </p:txBody>
      </p:sp>
      <p:sp>
        <p:nvSpPr>
          <p:cNvPr id="7172" name="幻灯片图像占位符 7171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7173" name="文本占位符 7172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174" name="页脚占位符 717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/>
            <a:endParaRPr lang="zh-CN" sz="1200" dirty="0"/>
          </a:p>
        </p:txBody>
      </p:sp>
      <p:sp>
        <p:nvSpPr>
          <p:cNvPr id="7175" name="灯片编号占位符 7174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en-US" altLang="zh-CN" sz="1200" dirty="0"/>
              <a:t>‹#›</a:t>
            </a:fld>
            <a:endParaRPr lang="zh-CN" sz="1200" dirty="0"/>
          </a:p>
        </p:txBody>
      </p:sp>
    </p:spTree>
    <p:extLst>
      <p:ext uri="{BB962C8B-B14F-4D97-AF65-F5344CB8AC3E}">
        <p14:creationId xmlns:p14="http://schemas.microsoft.com/office/powerpoint/2010/main" val="89390360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  <p:sp>
        <p:nvSpPr>
          <p:cNvPr id="2150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  <a:t>21</a:t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4096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63" name="文本占位符 4096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zh-CN" altLang="en-US" dirty="0"/>
              <a:t>我们是辽东省（今辽宁省）宽甸县最偏僻的一个村。全村</a:t>
            </a:r>
            <a:r>
              <a:rPr lang="en-US" altLang="zh-CN" dirty="0"/>
              <a:t>152</a:t>
            </a:r>
            <a:r>
              <a:rPr lang="zh-CN" altLang="en-US" dirty="0"/>
              <a:t>户，</a:t>
            </a:r>
            <a:r>
              <a:rPr lang="en-US" altLang="zh-CN" dirty="0"/>
              <a:t>2511</a:t>
            </a:r>
            <a:r>
              <a:rPr lang="zh-CN" altLang="en-US" dirty="0"/>
              <a:t>亩地，</a:t>
            </a:r>
            <a:r>
              <a:rPr lang="en-US" altLang="zh-CN" dirty="0"/>
              <a:t>11</a:t>
            </a:r>
            <a:r>
              <a:rPr lang="zh-CN" altLang="en-US" dirty="0"/>
              <a:t>户地主、富农就占了</a:t>
            </a:r>
            <a:r>
              <a:rPr lang="en-US" altLang="zh-CN" dirty="0"/>
              <a:t>1000</a:t>
            </a:r>
            <a:r>
              <a:rPr lang="zh-CN" altLang="en-US" dirty="0"/>
              <a:t>多亩。</a:t>
            </a: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en-US" altLang="zh-CN" sz="1200" dirty="0"/>
              <a:t>23</a:t>
            </a:fld>
            <a:endParaRPr lang="zh-CN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 dirty="0"/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 dirty="0"/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 dirty="0"/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 dirty="0"/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 dirty="0"/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 dirty="0"/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 dirty="0"/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 dirty="0"/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 dirty="0"/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 dirty="0"/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 dirty="0"/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直接连接符 89089"/>
          <p:cNvSpPr/>
          <p:nvPr/>
        </p:nvSpPr>
        <p:spPr>
          <a:xfrm>
            <a:off x="7315200" y="1066800"/>
            <a:ext cx="0" cy="44958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9091" name="标题 89090"/>
          <p:cNvSpPr>
            <a:spLocks noGrp="1"/>
          </p:cNvSpPr>
          <p:nvPr>
            <p:ph type="ctrTitle"/>
          </p:nvPr>
        </p:nvSpPr>
        <p:spPr>
          <a:xfrm>
            <a:off x="315913" y="466725"/>
            <a:ext cx="6781800" cy="21336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lvl="0" algn="r">
              <a:defRPr sz="4800"/>
            </a:lvl1pPr>
          </a:lstStyle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89092" name="副标题 89091"/>
          <p:cNvSpPr>
            <a:spLocks noGrp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r">
              <a:buNone/>
              <a:defRPr sz="3200"/>
            </a:lvl1pPr>
            <a:lvl2pPr marL="344805" lvl="1" indent="0" algn="ctr">
              <a:buNone/>
              <a:defRPr sz="3200"/>
            </a:lvl2pPr>
            <a:lvl3pPr marL="694055" lvl="2" indent="0" algn="ctr">
              <a:buNone/>
              <a:defRPr sz="3200"/>
            </a:lvl3pPr>
            <a:lvl4pPr marL="989330" lvl="3" indent="0" algn="ctr">
              <a:buNone/>
              <a:defRPr sz="3200"/>
            </a:lvl4pPr>
            <a:lvl5pPr marL="1282700" lvl="4" indent="0" algn="ctr">
              <a:buNone/>
              <a:defRPr sz="3200"/>
            </a:lvl5pPr>
          </a:lstStyle>
          <a:p>
            <a:pPr lvl="0"/>
            <a:r>
              <a:rPr lang="zh-CN" altLang="en-US" dirty="0"/>
              <a:t>单击此处编辑母版副标题样式</a:t>
            </a:r>
          </a:p>
        </p:txBody>
      </p:sp>
      <p:sp>
        <p:nvSpPr>
          <p:cNvPr id="89093" name="日期占位符 89092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endParaRPr lang="zh-CN" altLang="en-US" dirty="0"/>
          </a:p>
        </p:txBody>
      </p:sp>
      <p:sp>
        <p:nvSpPr>
          <p:cNvPr id="89094" name="页脚占位符 89093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endParaRPr lang="zh-CN" dirty="0"/>
          </a:p>
        </p:txBody>
      </p:sp>
      <p:sp>
        <p:nvSpPr>
          <p:cNvPr id="89095" name="灯片编号占位符 89094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fld id="{9A0DB2DC-4C9A-4742-B13C-FB6460FD3503}" type="slidenum">
              <a:rPr lang="en-US" altLang="zh-CN" dirty="0"/>
              <a:t>‹#›</a:t>
            </a:fld>
            <a:endParaRPr lang="zh-CN" dirty="0"/>
          </a:p>
        </p:txBody>
      </p:sp>
      <p:grpSp>
        <p:nvGrpSpPr>
          <p:cNvPr id="89096" name="组合 89095"/>
          <p:cNvGrpSpPr/>
          <p:nvPr/>
        </p:nvGrpSpPr>
        <p:grpSpPr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89097" name="椭圆 89096"/>
            <p:cNvSpPr/>
            <p:nvPr/>
          </p:nvSpPr>
          <p:spPr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098" name="椭圆 89097"/>
            <p:cNvSpPr/>
            <p:nvPr/>
          </p:nvSpPr>
          <p:spPr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099" name="椭圆 89098"/>
            <p:cNvSpPr/>
            <p:nvPr/>
          </p:nvSpPr>
          <p:spPr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00" name="椭圆 89099"/>
            <p:cNvSpPr/>
            <p:nvPr/>
          </p:nvSpPr>
          <p:spPr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01" name="椭圆 89100"/>
            <p:cNvSpPr/>
            <p:nvPr/>
          </p:nvSpPr>
          <p:spPr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02" name="椭圆 89101"/>
            <p:cNvSpPr/>
            <p:nvPr/>
          </p:nvSpPr>
          <p:spPr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03" name="椭圆 89102"/>
            <p:cNvSpPr/>
            <p:nvPr/>
          </p:nvSpPr>
          <p:spPr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04" name="椭圆 89103"/>
            <p:cNvSpPr/>
            <p:nvPr/>
          </p:nvSpPr>
          <p:spPr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05" name="椭圆 89104"/>
            <p:cNvSpPr/>
            <p:nvPr/>
          </p:nvSpPr>
          <p:spPr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06" name="椭圆 89105"/>
            <p:cNvSpPr/>
            <p:nvPr/>
          </p:nvSpPr>
          <p:spPr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07" name="椭圆 89106"/>
            <p:cNvSpPr/>
            <p:nvPr/>
          </p:nvSpPr>
          <p:spPr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08" name="椭圆 89107"/>
            <p:cNvSpPr/>
            <p:nvPr/>
          </p:nvSpPr>
          <p:spPr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09" name="椭圆 89108"/>
            <p:cNvSpPr/>
            <p:nvPr/>
          </p:nvSpPr>
          <p:spPr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10" name="椭圆 89109"/>
            <p:cNvSpPr/>
            <p:nvPr/>
          </p:nvSpPr>
          <p:spPr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11" name="椭圆 89110"/>
            <p:cNvSpPr/>
            <p:nvPr/>
          </p:nvSpPr>
          <p:spPr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12" name="椭圆 89111"/>
            <p:cNvSpPr/>
            <p:nvPr/>
          </p:nvSpPr>
          <p:spPr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13" name="椭圆 89112"/>
            <p:cNvSpPr/>
            <p:nvPr/>
          </p:nvSpPr>
          <p:spPr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14" name="椭圆 89113"/>
            <p:cNvSpPr/>
            <p:nvPr/>
          </p:nvSpPr>
          <p:spPr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15" name="椭圆 89114"/>
            <p:cNvSpPr/>
            <p:nvPr/>
          </p:nvSpPr>
          <p:spPr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16" name="椭圆 89115"/>
            <p:cNvSpPr/>
            <p:nvPr/>
          </p:nvSpPr>
          <p:spPr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17" name="椭圆 89116"/>
            <p:cNvSpPr/>
            <p:nvPr/>
          </p:nvSpPr>
          <p:spPr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18" name="椭圆 89117"/>
            <p:cNvSpPr/>
            <p:nvPr/>
          </p:nvSpPr>
          <p:spPr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19" name="椭圆 89118"/>
            <p:cNvSpPr/>
            <p:nvPr/>
          </p:nvSpPr>
          <p:spPr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20" name="椭圆 89119"/>
            <p:cNvSpPr/>
            <p:nvPr/>
          </p:nvSpPr>
          <p:spPr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21" name="椭圆 89120"/>
            <p:cNvSpPr/>
            <p:nvPr/>
          </p:nvSpPr>
          <p:spPr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22" name="椭圆 89121"/>
            <p:cNvSpPr/>
            <p:nvPr/>
          </p:nvSpPr>
          <p:spPr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23" name="椭圆 89122"/>
            <p:cNvSpPr/>
            <p:nvPr/>
          </p:nvSpPr>
          <p:spPr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24" name="椭圆 89123"/>
            <p:cNvSpPr/>
            <p:nvPr/>
          </p:nvSpPr>
          <p:spPr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25" name="椭圆 89124"/>
            <p:cNvSpPr/>
            <p:nvPr/>
          </p:nvSpPr>
          <p:spPr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26" name="椭圆 89125"/>
            <p:cNvSpPr/>
            <p:nvPr/>
          </p:nvSpPr>
          <p:spPr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27" name="椭圆 89126"/>
            <p:cNvSpPr/>
            <p:nvPr/>
          </p:nvSpPr>
          <p:spPr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9128" name="直接连接符 89127"/>
          <p:cNvSpPr/>
          <p:nvPr/>
        </p:nvSpPr>
        <p:spPr>
          <a:xfrm>
            <a:off x="304800" y="2819400"/>
            <a:ext cx="8229600" cy="0"/>
          </a:xfrm>
          <a:prstGeom prst="line">
            <a:avLst/>
          </a:prstGeom>
          <a:ln w="63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 dirty="0"/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 dirty="0"/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2504" cy="441166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719263"/>
            <a:ext cx="4032504" cy="441166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 dirty="0"/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 dirty="0"/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 dirty="0"/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2019/2/11</a:t>
            </a:fld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 dirty="0"/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 dirty="0"/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 dirty="0"/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 dirty="0"/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52930" cy="600868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 dirty="0"/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dirty="0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en-US" altLang="zh-CN" dirty="0"/>
              <a:t>‹#›</a:t>
            </a:fld>
            <a:endParaRPr 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直接连接符 88065"/>
          <p:cNvSpPr/>
          <p:nvPr/>
        </p:nvSpPr>
        <p:spPr>
          <a:xfrm>
            <a:off x="7962900" y="152400"/>
            <a:ext cx="0" cy="15240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8067" name="标题 88066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88068" name="文本占位符 88067"/>
          <p:cNvSpPr>
            <a:spLocks noGrp="1"/>
          </p:cNvSpPr>
          <p:nvPr>
            <p:ph type="body" idx="1"/>
          </p:nvPr>
        </p:nvSpPr>
        <p:spPr>
          <a:xfrm>
            <a:off x="457200" y="1719263"/>
            <a:ext cx="8229600" cy="4411662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88069" name="日期占位符 88068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000"/>
            </a:lvl1pPr>
          </a:lstStyle>
          <a:p>
            <a:pPr lvl="0"/>
            <a:fld id="{BB962C8B-B14F-4D97-AF65-F5344CB8AC3E}" type="datetime1">
              <a:rPr lang="zh-CN" altLang="en-US" dirty="0"/>
              <a:t>2019/2/11</a:t>
            </a:fld>
            <a:endParaRPr lang="zh-CN" altLang="en-US" dirty="0"/>
          </a:p>
        </p:txBody>
      </p:sp>
      <p:sp>
        <p:nvSpPr>
          <p:cNvPr id="88070" name="页脚占位符 88069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000"/>
            </a:lvl1pPr>
          </a:lstStyle>
          <a:p>
            <a:pPr lvl="0"/>
            <a:endParaRPr lang="zh-CN" dirty="0"/>
          </a:p>
        </p:txBody>
      </p:sp>
      <p:sp>
        <p:nvSpPr>
          <p:cNvPr id="88071" name="灯片编号占位符 88070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000"/>
            </a:lvl1pPr>
          </a:lstStyle>
          <a:p>
            <a:pPr lvl="0"/>
            <a:fld id="{9A0DB2DC-4C9A-4742-B13C-FB6460FD3503}" type="slidenum">
              <a:rPr lang="en-US" altLang="zh-CN" dirty="0"/>
              <a:t>‹#›</a:t>
            </a:fld>
            <a:endParaRPr lang="zh-CN" dirty="0"/>
          </a:p>
        </p:txBody>
      </p:sp>
      <p:grpSp>
        <p:nvGrpSpPr>
          <p:cNvPr id="88072" name="组合 88071"/>
          <p:cNvGrpSpPr/>
          <p:nvPr/>
        </p:nvGrpSpPr>
        <p:grpSpPr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88073" name="椭圆 88072"/>
            <p:cNvSpPr/>
            <p:nvPr/>
          </p:nvSpPr>
          <p:spPr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74" name="椭圆 88073"/>
            <p:cNvSpPr/>
            <p:nvPr/>
          </p:nvSpPr>
          <p:spPr>
            <a:xfrm>
              <a:off x="5248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75" name="椭圆 88074"/>
            <p:cNvSpPr/>
            <p:nvPr/>
          </p:nvSpPr>
          <p:spPr>
            <a:xfrm>
              <a:off x="5360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76" name="椭圆 88075"/>
            <p:cNvSpPr/>
            <p:nvPr/>
          </p:nvSpPr>
          <p:spPr>
            <a:xfrm>
              <a:off x="5136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77" name="椭圆 88076"/>
            <p:cNvSpPr/>
            <p:nvPr/>
          </p:nvSpPr>
          <p:spPr>
            <a:xfrm>
              <a:off x="5248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78" name="椭圆 88077"/>
            <p:cNvSpPr/>
            <p:nvPr/>
          </p:nvSpPr>
          <p:spPr>
            <a:xfrm>
              <a:off x="5360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79" name="椭圆 88078"/>
            <p:cNvSpPr/>
            <p:nvPr/>
          </p:nvSpPr>
          <p:spPr>
            <a:xfrm>
              <a:off x="5472" y="1072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80" name="椭圆 88079"/>
            <p:cNvSpPr/>
            <p:nvPr/>
          </p:nvSpPr>
          <p:spPr>
            <a:xfrm>
              <a:off x="5136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81" name="椭圆 88080"/>
            <p:cNvSpPr/>
            <p:nvPr/>
          </p:nvSpPr>
          <p:spPr>
            <a:xfrm>
              <a:off x="5248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82" name="椭圆 88081"/>
            <p:cNvSpPr/>
            <p:nvPr/>
          </p:nvSpPr>
          <p:spPr>
            <a:xfrm>
              <a:off x="5360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83" name="椭圆 88082"/>
            <p:cNvSpPr/>
            <p:nvPr/>
          </p:nvSpPr>
          <p:spPr>
            <a:xfrm>
              <a:off x="5472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84" name="椭圆 88083"/>
            <p:cNvSpPr/>
            <p:nvPr/>
          </p:nvSpPr>
          <p:spPr>
            <a:xfrm>
              <a:off x="5584" y="1184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85" name="椭圆 88084"/>
            <p:cNvSpPr/>
            <p:nvPr/>
          </p:nvSpPr>
          <p:spPr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86" name="椭圆 88085"/>
            <p:cNvSpPr/>
            <p:nvPr/>
          </p:nvSpPr>
          <p:spPr>
            <a:xfrm>
              <a:off x="5248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87" name="椭圆 88086"/>
            <p:cNvSpPr/>
            <p:nvPr/>
          </p:nvSpPr>
          <p:spPr>
            <a:xfrm>
              <a:off x="5360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88" name="椭圆 88087"/>
            <p:cNvSpPr/>
            <p:nvPr/>
          </p:nvSpPr>
          <p:spPr>
            <a:xfrm>
              <a:off x="5472" y="1296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89" name="椭圆 88088"/>
            <p:cNvSpPr/>
            <p:nvPr/>
          </p:nvSpPr>
          <p:spPr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90" name="椭圆 88089"/>
            <p:cNvSpPr/>
            <p:nvPr/>
          </p:nvSpPr>
          <p:spPr>
            <a:xfrm>
              <a:off x="5248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91" name="椭圆 88090"/>
            <p:cNvSpPr/>
            <p:nvPr/>
          </p:nvSpPr>
          <p:spPr>
            <a:xfrm>
              <a:off x="5360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92" name="椭圆 88091"/>
            <p:cNvSpPr/>
            <p:nvPr/>
          </p:nvSpPr>
          <p:spPr>
            <a:xfrm>
              <a:off x="5472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93" name="椭圆 88092"/>
            <p:cNvSpPr/>
            <p:nvPr/>
          </p:nvSpPr>
          <p:spPr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94" name="椭圆 88093"/>
            <p:cNvSpPr/>
            <p:nvPr/>
          </p:nvSpPr>
          <p:spPr>
            <a:xfrm>
              <a:off x="5136" y="1520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95" name="椭圆 88094"/>
            <p:cNvSpPr/>
            <p:nvPr/>
          </p:nvSpPr>
          <p:spPr>
            <a:xfrm>
              <a:off x="5248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96" name="椭圆 88095"/>
            <p:cNvSpPr/>
            <p:nvPr/>
          </p:nvSpPr>
          <p:spPr>
            <a:xfrm>
              <a:off x="5360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97" name="椭圆 88096"/>
            <p:cNvSpPr/>
            <p:nvPr/>
          </p:nvSpPr>
          <p:spPr>
            <a:xfrm>
              <a:off x="5472" y="1520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98" name="椭圆 88097"/>
            <p:cNvSpPr/>
            <p:nvPr/>
          </p:nvSpPr>
          <p:spPr>
            <a:xfrm>
              <a:off x="5136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99" name="椭圆 88098"/>
            <p:cNvSpPr/>
            <p:nvPr/>
          </p:nvSpPr>
          <p:spPr>
            <a:xfrm>
              <a:off x="5248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100" name="椭圆 88099"/>
            <p:cNvSpPr/>
            <p:nvPr/>
          </p:nvSpPr>
          <p:spPr>
            <a:xfrm>
              <a:off x="5360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101" name="椭圆 88100"/>
            <p:cNvSpPr/>
            <p:nvPr/>
          </p:nvSpPr>
          <p:spPr>
            <a:xfrm>
              <a:off x="5472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102" name="椭圆 88101"/>
            <p:cNvSpPr/>
            <p:nvPr/>
          </p:nvSpPr>
          <p:spPr>
            <a:xfrm>
              <a:off x="5248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103" name="椭圆 88102"/>
            <p:cNvSpPr/>
            <p:nvPr/>
          </p:nvSpPr>
          <p:spPr>
            <a:xfrm>
              <a:off x="5472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900" b="1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l"/>
        <a:defRPr sz="3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92150" lvl="1" indent="-347345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87425" lvl="2" indent="-29337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l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281430" lvl="3" indent="-2921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598930" lvl="4" indent="-31623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5.png"/><Relationship Id="rId5" Type="http://schemas.openxmlformats.org/officeDocument/2006/relationships/image" Target="../media/image27.jpeg"/><Relationship Id="rId4" Type="http://schemas.openxmlformats.org/officeDocument/2006/relationships/image" Target="../media/image26.em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5" Type="http://schemas.openxmlformats.org/officeDocument/2006/relationships/slide" Target="slide9.xml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图片 3075"/>
          <p:cNvPicPr>
            <a:picLocks noChangeAspect="1"/>
          </p:cNvPicPr>
          <p:nvPr/>
        </p:nvPicPr>
        <p:blipFill>
          <a:blip r:embed="rId2"/>
          <a:srcRect l="23830"/>
          <a:stretch>
            <a:fillRect/>
          </a:stretch>
        </p:blipFill>
        <p:spPr>
          <a:xfrm>
            <a:off x="330835" y="2889885"/>
            <a:ext cx="3529965" cy="31508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7" name="图片 307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2888" y="2889885"/>
            <a:ext cx="4932362" cy="3740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250825" y="245745"/>
            <a:ext cx="7687310" cy="25298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lstStyle/>
          <a:p>
            <a:pPr lvl="0" indent="133350" eaLnBrk="0" hangingPunct="0"/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歌剧白毛女讲述了这样一个故事，恶霸地主黄世仁逼死佃户杨白劳，又企图将其女儿卖掉。喜儿逃居深山多年，头发全白，被农民传说为“白毛仙姑”。八路军解放该地后，斗倒恶霸，喜儿获得翻身。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图片 5123" descr="W02010082547520302954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84830"/>
            <a:ext cx="9144000" cy="36982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5" name="矩形 5124"/>
          <p:cNvSpPr/>
          <p:nvPr/>
        </p:nvSpPr>
        <p:spPr>
          <a:xfrm>
            <a:off x="1295400" y="491624"/>
            <a:ext cx="6553200" cy="161480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4000" dirty="0" smtClean="0"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</a:rPr>
              <a:t>第3课  土地改革</a:t>
            </a:r>
          </a:p>
          <a:p>
            <a:pPr algn="ctr"/>
            <a:endParaRPr lang="zh-CN" altLang="en-US" sz="4000" dirty="0"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22529"/>
          <p:cNvSpPr/>
          <p:nvPr/>
        </p:nvSpPr>
        <p:spPr>
          <a:xfrm>
            <a:off x="2066925" y="2079625"/>
            <a:ext cx="1841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lvl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/>
            </a:r>
            <a:b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</a:b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2531" name="表格 22530"/>
          <p:cNvGraphicFramePr/>
          <p:nvPr/>
        </p:nvGraphicFramePr>
        <p:xfrm>
          <a:off x="2066925" y="2720975"/>
          <a:ext cx="5010150" cy="2057400"/>
        </p:xfrm>
        <a:graphic>
          <a:graphicData uri="http://schemas.openxmlformats.org/drawingml/2006/table">
            <a:tbl>
              <a:tblPr/>
              <a:tblGrid>
                <a:gridCol w="5010150"/>
              </a:tblGrid>
              <a:tr h="20574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folHlink"/>
                        </a:buClr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buFont typeface="Times New Roman" panose="02020603050405020304" pitchFamily="18" charset="0"/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900" dirty="0"/>
                        <a:t>  </a:t>
                      </a:r>
                      <a:r>
                        <a:rPr lang="en-US" altLang="zh-CN" sz="12000" dirty="0"/>
                        <a:t> </a:t>
                      </a:r>
                      <a:r>
                        <a:rPr lang="en-US" altLang="zh-CN" sz="900" dirty="0"/>
                        <a:t>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</a:t>
                      </a:r>
                      <a:endParaRPr lang="zh-CN" altLang="en-US" sz="900" dirty="0"/>
                    </a:p>
                  </a:txBody>
                  <a:tcPr anchor="ctr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2537" name="图片 22536" descr="刚刚诞生的贫困的新中国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3938" y="549275"/>
            <a:ext cx="5253037" cy="4537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8" name="文本框 22537"/>
          <p:cNvSpPr txBox="1"/>
          <p:nvPr/>
        </p:nvSpPr>
        <p:spPr>
          <a:xfrm>
            <a:off x="4211638" y="5445125"/>
            <a:ext cx="43195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刚刚诞生的贫困的新中国</a:t>
            </a:r>
          </a:p>
        </p:txBody>
      </p:sp>
      <p:sp>
        <p:nvSpPr>
          <p:cNvPr id="22539" name="矩形 22538"/>
          <p:cNvSpPr/>
          <p:nvPr/>
        </p:nvSpPr>
        <p:spPr>
          <a:xfrm>
            <a:off x="91440" y="393700"/>
            <a:ext cx="3708400" cy="60706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lvl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在欢庆胜利的时候，中国共产党人清醒地认识到，这只是中华民族复兴大业的序幕。这时的中国，是世界上最穷的国家之一。根据联合国亚太事务委员会的统计，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1949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年中国人均国民收入只有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27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美元。不仅不足印度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57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美元一半，也远远低于当时整个亚洲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44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美元人均收入。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9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100738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876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9" name="Text Box 8"/>
          <p:cNvSpPr txBox="1"/>
          <p:nvPr/>
        </p:nvSpPr>
        <p:spPr>
          <a:xfrm>
            <a:off x="1676400" y="5257800"/>
            <a:ext cx="5334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3600" dirty="0">
                <a:latin typeface="Arial" panose="020B0604020202020204" pitchFamily="34" charset="0"/>
                <a:ea typeface="黑体" panose="02010600030101010101" pitchFamily="49" charset="-122"/>
              </a:rPr>
              <a:t>四川大地主刘文彩庄园</a:t>
            </a:r>
          </a:p>
        </p:txBody>
      </p:sp>
      <p:pic>
        <p:nvPicPr>
          <p:cNvPr id="67594" name="Picture 10" descr="100738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400" y="0"/>
            <a:ext cx="4800600" cy="4800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114" name="组合 90113"/>
          <p:cNvGrpSpPr/>
          <p:nvPr/>
        </p:nvGrpSpPr>
        <p:grpSpPr>
          <a:xfrm>
            <a:off x="4932363" y="2060575"/>
            <a:ext cx="4392612" cy="3563938"/>
            <a:chOff x="0" y="0"/>
            <a:chExt cx="2767" cy="2245"/>
          </a:xfrm>
        </p:grpSpPr>
        <p:sp>
          <p:nvSpPr>
            <p:cNvPr id="90115" name="椭圆 90114"/>
            <p:cNvSpPr/>
            <p:nvPr/>
          </p:nvSpPr>
          <p:spPr>
            <a:xfrm>
              <a:off x="0" y="0"/>
              <a:ext cx="2245" cy="2245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0116" name="文本框 90115"/>
            <p:cNvSpPr txBox="1"/>
            <p:nvPr/>
          </p:nvSpPr>
          <p:spPr>
            <a:xfrm>
              <a:off x="1520" y="452"/>
              <a:ext cx="124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>
                <a:spcBef>
                  <a:spcPct val="50000"/>
                </a:spcBef>
              </a:pPr>
              <a:r>
                <a:rPr lang="en-US" altLang="zh-CN" sz="3200" b="1">
                  <a:latin typeface="Arial" panose="020B0604020202020204" pitchFamily="34" charset="0"/>
                  <a:ea typeface="宋体" panose="02010600030101010101" pitchFamily="2" charset="-122"/>
                </a:rPr>
                <a:t>20-30%</a:t>
              </a:r>
            </a:p>
          </p:txBody>
        </p:sp>
      </p:grpSp>
      <p:grpSp>
        <p:nvGrpSpPr>
          <p:cNvPr id="90117" name="组合 90116"/>
          <p:cNvGrpSpPr/>
          <p:nvPr/>
        </p:nvGrpSpPr>
        <p:grpSpPr>
          <a:xfrm>
            <a:off x="755650" y="1916113"/>
            <a:ext cx="3563938" cy="3563937"/>
            <a:chOff x="0" y="0"/>
            <a:chExt cx="2245" cy="2245"/>
          </a:xfrm>
        </p:grpSpPr>
        <p:sp>
          <p:nvSpPr>
            <p:cNvPr id="90118" name="椭圆 90117"/>
            <p:cNvSpPr/>
            <p:nvPr/>
          </p:nvSpPr>
          <p:spPr>
            <a:xfrm>
              <a:off x="0" y="0"/>
              <a:ext cx="2245" cy="2245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0119" name="文本框 90118"/>
            <p:cNvSpPr txBox="1"/>
            <p:nvPr/>
          </p:nvSpPr>
          <p:spPr>
            <a:xfrm>
              <a:off x="680" y="1316"/>
              <a:ext cx="817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>
                <a:spcBef>
                  <a:spcPct val="50000"/>
                </a:spcBef>
              </a:pPr>
              <a:r>
                <a:rPr lang="en-US" altLang="zh-CN" sz="3600" b="1">
                  <a:latin typeface="Arial" panose="020B0604020202020204" pitchFamily="34" charset="0"/>
                  <a:ea typeface="宋体" panose="02010600030101010101" pitchFamily="2" charset="-122"/>
                </a:rPr>
                <a:t>90%</a:t>
              </a:r>
            </a:p>
          </p:txBody>
        </p:sp>
      </p:grpSp>
      <p:sp>
        <p:nvSpPr>
          <p:cNvPr id="90120" name="文本框 90119"/>
          <p:cNvSpPr txBox="1"/>
          <p:nvPr/>
        </p:nvSpPr>
        <p:spPr>
          <a:xfrm>
            <a:off x="5867400" y="765175"/>
            <a:ext cx="1728788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占有土地比例</a:t>
            </a:r>
          </a:p>
        </p:txBody>
      </p:sp>
      <p:sp>
        <p:nvSpPr>
          <p:cNvPr id="90121" name="文本框 90120"/>
          <p:cNvSpPr txBox="1"/>
          <p:nvPr/>
        </p:nvSpPr>
        <p:spPr>
          <a:xfrm>
            <a:off x="1258888" y="765175"/>
            <a:ext cx="230505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所占农村人口比例</a:t>
            </a:r>
          </a:p>
        </p:txBody>
      </p:sp>
      <p:grpSp>
        <p:nvGrpSpPr>
          <p:cNvPr id="90122" name="组合 90121"/>
          <p:cNvGrpSpPr/>
          <p:nvPr/>
        </p:nvGrpSpPr>
        <p:grpSpPr>
          <a:xfrm>
            <a:off x="684213" y="1917700"/>
            <a:ext cx="2012950" cy="1851025"/>
            <a:chOff x="0" y="0"/>
            <a:chExt cx="1269" cy="1167"/>
          </a:xfrm>
        </p:grpSpPr>
        <p:pic>
          <p:nvPicPr>
            <p:cNvPr id="90123" name="图片 90122" descr="5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81007F"/>
                </a:clrFrom>
                <a:clrTo>
                  <a:srgbClr val="81007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0" y="0"/>
              <a:ext cx="1180" cy="116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0124" name="文本框 90123"/>
            <p:cNvSpPr txBox="1"/>
            <p:nvPr/>
          </p:nvSpPr>
          <p:spPr>
            <a:xfrm>
              <a:off x="589" y="89"/>
              <a:ext cx="68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>
                <a:spcBef>
                  <a:spcPct val="50000"/>
                </a:spcBef>
              </a:pPr>
              <a:r>
                <a:rPr lang="en-US" altLang="zh-CN" sz="3200" b="1">
                  <a:latin typeface="Arial" panose="020B0604020202020204" pitchFamily="34" charset="0"/>
                  <a:ea typeface="宋体" panose="02010600030101010101" pitchFamily="2" charset="-122"/>
                </a:rPr>
                <a:t>10%</a:t>
              </a:r>
            </a:p>
          </p:txBody>
        </p:sp>
      </p:grpSp>
      <p:grpSp>
        <p:nvGrpSpPr>
          <p:cNvPr id="90125" name="组合 90124"/>
          <p:cNvGrpSpPr/>
          <p:nvPr/>
        </p:nvGrpSpPr>
        <p:grpSpPr>
          <a:xfrm>
            <a:off x="4859338" y="2060575"/>
            <a:ext cx="3662362" cy="3671888"/>
            <a:chOff x="0" y="0"/>
            <a:chExt cx="2307" cy="2313"/>
          </a:xfrm>
        </p:grpSpPr>
        <p:pic>
          <p:nvPicPr>
            <p:cNvPr id="90126" name="图片 90125" descr="4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81007F"/>
                </a:clrFrom>
                <a:clrTo>
                  <a:srgbClr val="81007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0" y="0"/>
              <a:ext cx="2307" cy="231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0127" name="文本框 90126"/>
            <p:cNvSpPr txBox="1"/>
            <p:nvPr/>
          </p:nvSpPr>
          <p:spPr>
            <a:xfrm>
              <a:off x="137" y="1316"/>
              <a:ext cx="1587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ctr">
                <a:spcBef>
                  <a:spcPct val="50000"/>
                </a:spcBef>
              </a:pPr>
              <a:r>
                <a:rPr lang="en-US" altLang="zh-CN" sz="3600" b="1">
                  <a:latin typeface="Arial" panose="020B0604020202020204" pitchFamily="34" charset="0"/>
                  <a:ea typeface="宋体" panose="02010600030101010101" pitchFamily="2" charset="-122"/>
                </a:rPr>
                <a:t>70-80%</a:t>
              </a:r>
            </a:p>
          </p:txBody>
        </p:sp>
      </p:grpSp>
      <p:sp>
        <p:nvSpPr>
          <p:cNvPr id="90128" name="文本框 90127"/>
          <p:cNvSpPr txBox="1"/>
          <p:nvPr/>
        </p:nvSpPr>
        <p:spPr>
          <a:xfrm>
            <a:off x="1187450" y="5589588"/>
            <a:ext cx="12969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地主</a:t>
            </a:r>
          </a:p>
        </p:txBody>
      </p:sp>
      <p:sp>
        <p:nvSpPr>
          <p:cNvPr id="90129" name="文本框 90128"/>
          <p:cNvSpPr txBox="1"/>
          <p:nvPr/>
        </p:nvSpPr>
        <p:spPr>
          <a:xfrm>
            <a:off x="1187450" y="6216650"/>
            <a:ext cx="12969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农民</a:t>
            </a:r>
          </a:p>
        </p:txBody>
      </p:sp>
      <p:sp>
        <p:nvSpPr>
          <p:cNvPr id="90130" name="矩形 90129"/>
          <p:cNvSpPr/>
          <p:nvPr/>
        </p:nvSpPr>
        <p:spPr>
          <a:xfrm>
            <a:off x="2555875" y="6426200"/>
            <a:ext cx="1008063" cy="4318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0131" name="矩形 90130"/>
          <p:cNvSpPr/>
          <p:nvPr/>
        </p:nvSpPr>
        <p:spPr>
          <a:xfrm>
            <a:off x="2555875" y="5734050"/>
            <a:ext cx="1008063" cy="431800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0132" name="文本框 90131"/>
          <p:cNvSpPr txBox="1"/>
          <p:nvPr/>
        </p:nvSpPr>
        <p:spPr>
          <a:xfrm>
            <a:off x="107950" y="188913"/>
            <a:ext cx="8785225" cy="579437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黑体" panose="02010600030101010101" pitchFamily="49" charset="-122"/>
              </a:rPr>
              <a:t>解放前，中国农村的具体情况如何？（土改背景）</a:t>
            </a:r>
            <a:endParaRPr lang="zh-CN" altLang="en-US" sz="3200" b="1">
              <a:latin typeface="Arial" panose="020B0604020202020204" pitchFamily="34" charset="0"/>
              <a:ea typeface="黑体" panose="02010600030101010101" pitchFamily="49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4804" name="Group 52"/>
          <p:cNvGraphicFramePr>
            <a:graphicFrameLocks noGrp="1"/>
          </p:cNvGraphicFramePr>
          <p:nvPr/>
        </p:nvGraphicFramePr>
        <p:xfrm>
          <a:off x="609600" y="914400"/>
          <a:ext cx="8001000" cy="2286000"/>
        </p:xfrm>
        <a:graphic>
          <a:graphicData uri="http://schemas.openxmlformats.org/drawingml/2006/table">
            <a:tbl>
              <a:tblPr/>
              <a:tblGrid>
                <a:gridCol w="2133600"/>
                <a:gridCol w="2895600"/>
                <a:gridCol w="2971800"/>
              </a:tblGrid>
              <a:tr h="809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成分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5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0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164" name="Text Box 31"/>
          <p:cNvSpPr txBox="1"/>
          <p:nvPr/>
        </p:nvSpPr>
        <p:spPr>
          <a:xfrm>
            <a:off x="533400" y="1752600"/>
            <a:ext cx="2057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黑体" panose="02010600030101010101" pitchFamily="49" charset="-122"/>
              </a:rPr>
              <a:t>地主</a:t>
            </a:r>
          </a:p>
        </p:txBody>
      </p:sp>
      <p:sp>
        <p:nvSpPr>
          <p:cNvPr id="6165" name="Text Box 33"/>
          <p:cNvSpPr txBox="1"/>
          <p:nvPr/>
        </p:nvSpPr>
        <p:spPr>
          <a:xfrm>
            <a:off x="381000" y="2514600"/>
            <a:ext cx="2286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黑体" panose="02010600030101010101" pitchFamily="49" charset="-122"/>
              </a:rPr>
              <a:t>农民</a:t>
            </a:r>
          </a:p>
        </p:txBody>
      </p:sp>
      <p:sp>
        <p:nvSpPr>
          <p:cNvPr id="6166" name="Text Box 34"/>
          <p:cNvSpPr txBox="1"/>
          <p:nvPr/>
        </p:nvSpPr>
        <p:spPr>
          <a:xfrm>
            <a:off x="2590800" y="990600"/>
            <a:ext cx="3048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占农村人口比例</a:t>
            </a:r>
          </a:p>
        </p:txBody>
      </p:sp>
      <p:sp>
        <p:nvSpPr>
          <p:cNvPr id="6167" name="Text Box 37"/>
          <p:cNvSpPr txBox="1"/>
          <p:nvPr/>
        </p:nvSpPr>
        <p:spPr>
          <a:xfrm>
            <a:off x="5867400" y="990600"/>
            <a:ext cx="2514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占有土地比例</a:t>
            </a:r>
          </a:p>
        </p:txBody>
      </p:sp>
      <p:sp>
        <p:nvSpPr>
          <p:cNvPr id="6168" name="Rectangle 38"/>
          <p:cNvSpPr/>
          <p:nvPr/>
        </p:nvSpPr>
        <p:spPr>
          <a:xfrm>
            <a:off x="2971800" y="1752600"/>
            <a:ext cx="2362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黑体" panose="02010600030101010101" pitchFamily="49" charset="-122"/>
              </a:rPr>
              <a:t>不足</a:t>
            </a:r>
            <a:r>
              <a:rPr lang="en-US" altLang="zh-CN" sz="3200" b="1" dirty="0">
                <a:latin typeface="Arial" panose="020B0604020202020204" pitchFamily="34" charset="0"/>
                <a:ea typeface="黑体" panose="02010600030101010101" pitchFamily="49" charset="-122"/>
              </a:rPr>
              <a:t>10%</a:t>
            </a:r>
          </a:p>
        </p:txBody>
      </p:sp>
      <p:sp>
        <p:nvSpPr>
          <p:cNvPr id="6169" name="Rectangle 40"/>
          <p:cNvSpPr/>
          <p:nvPr/>
        </p:nvSpPr>
        <p:spPr>
          <a:xfrm>
            <a:off x="6324600" y="1676400"/>
            <a:ext cx="17589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黑体" panose="02010600030101010101" pitchFamily="49" charset="-122"/>
              </a:rPr>
              <a:t>70-80%</a:t>
            </a:r>
          </a:p>
        </p:txBody>
      </p:sp>
      <p:sp>
        <p:nvSpPr>
          <p:cNvPr id="6170" name="Rectangle 41"/>
          <p:cNvSpPr/>
          <p:nvPr/>
        </p:nvSpPr>
        <p:spPr>
          <a:xfrm>
            <a:off x="3429000" y="2514600"/>
            <a:ext cx="10985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黑体" panose="02010600030101010101" pitchFamily="49" charset="-122"/>
              </a:rPr>
              <a:t>90%</a:t>
            </a:r>
          </a:p>
        </p:txBody>
      </p:sp>
      <p:sp>
        <p:nvSpPr>
          <p:cNvPr id="6171" name="Rectangle 42"/>
          <p:cNvSpPr/>
          <p:nvPr/>
        </p:nvSpPr>
        <p:spPr>
          <a:xfrm>
            <a:off x="6324600" y="2514600"/>
            <a:ext cx="17589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黑体" panose="02010600030101010101" pitchFamily="49" charset="-122"/>
              </a:rPr>
              <a:t>20-30%</a:t>
            </a:r>
          </a:p>
        </p:txBody>
      </p:sp>
      <p:sp>
        <p:nvSpPr>
          <p:cNvPr id="6172" name="Text Box 43"/>
          <p:cNvSpPr txBox="1"/>
          <p:nvPr/>
        </p:nvSpPr>
        <p:spPr>
          <a:xfrm>
            <a:off x="2819400" y="228600"/>
            <a:ext cx="3276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3200" dirty="0">
                <a:solidFill>
                  <a:srgbClr val="CC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解放前农村形势</a:t>
            </a:r>
          </a:p>
        </p:txBody>
      </p:sp>
      <p:sp>
        <p:nvSpPr>
          <p:cNvPr id="74796" name="Text Box 44"/>
          <p:cNvSpPr txBox="1"/>
          <p:nvPr/>
        </p:nvSpPr>
        <p:spPr>
          <a:xfrm>
            <a:off x="381000" y="3962400"/>
            <a:ext cx="8569325" cy="2563813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lvl="0" eaLnBrk="1" hangingPunct="1">
              <a:lnSpc>
                <a:spcPct val="115000"/>
              </a:lnSpc>
            </a:pPr>
            <a:r>
              <a:rPr lang="zh-CN" altLang="en-US" sz="2800" dirty="0">
                <a:solidFill>
                  <a:srgbClr val="CC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地主－－以收租为主；</a:t>
            </a:r>
          </a:p>
          <a:p>
            <a:pPr lvl="0" eaLnBrk="1" hangingPunct="1">
              <a:lnSpc>
                <a:spcPct val="115000"/>
              </a:lnSpc>
            </a:pPr>
            <a:r>
              <a:rPr lang="zh-CN" altLang="en-US" sz="2800" dirty="0">
                <a:latin typeface="黑体" panose="02010600030101010101" pitchFamily="49" charset="-122"/>
                <a:ea typeface="黑体" panose="02010600030101010101" pitchFamily="49" charset="-122"/>
              </a:rPr>
              <a:t>富农－－以雇工为主，自己参加劳动；</a:t>
            </a:r>
          </a:p>
          <a:p>
            <a:pPr lvl="0" eaLnBrk="1" hangingPunct="1">
              <a:lnSpc>
                <a:spcPct val="115000"/>
              </a:lnSpc>
            </a:pPr>
            <a:r>
              <a:rPr lang="zh-CN" altLang="en-US" sz="2800" dirty="0">
                <a:latin typeface="黑体" panose="02010600030101010101" pitchFamily="49" charset="-122"/>
                <a:ea typeface="黑体" panose="02010600030101010101" pitchFamily="49" charset="-122"/>
              </a:rPr>
              <a:t>中农－－以不出卖劳动力为主，经营自己的土地；</a:t>
            </a:r>
          </a:p>
          <a:p>
            <a:pPr lvl="0" eaLnBrk="1" hangingPunct="1">
              <a:lnSpc>
                <a:spcPct val="115000"/>
              </a:lnSpc>
            </a:pPr>
            <a:r>
              <a:rPr lang="zh-CN" altLang="en-US" sz="2800" dirty="0">
                <a:latin typeface="黑体" panose="02010600030101010101" pitchFamily="49" charset="-122"/>
                <a:ea typeface="黑体" panose="02010600030101010101" pitchFamily="49" charset="-122"/>
              </a:rPr>
              <a:t>雇农－－需要出卖劳动力，靠自己的土地不够生活；</a:t>
            </a:r>
          </a:p>
          <a:p>
            <a:pPr lvl="0" eaLnBrk="1" hangingPunct="1">
              <a:lnSpc>
                <a:spcPct val="115000"/>
              </a:lnSpc>
            </a:pPr>
            <a:r>
              <a:rPr lang="zh-CN" altLang="en-US" sz="2800" dirty="0">
                <a:latin typeface="黑体" panose="02010600030101010101" pitchFamily="49" charset="-122"/>
                <a:ea typeface="黑体" panose="02010600030101010101" pitchFamily="49" charset="-122"/>
              </a:rPr>
              <a:t>贫农－－完全出卖劳动力，没有土地。 </a:t>
            </a:r>
          </a:p>
        </p:txBody>
      </p:sp>
      <p:sp>
        <p:nvSpPr>
          <p:cNvPr id="74802" name="Text Box 50"/>
          <p:cNvSpPr txBox="1"/>
          <p:nvPr/>
        </p:nvSpPr>
        <p:spPr>
          <a:xfrm>
            <a:off x="2895600" y="3200400"/>
            <a:ext cx="3657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3600" dirty="0">
                <a:solidFill>
                  <a:srgbClr val="0033CC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封建土地所有制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47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4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4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4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74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4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4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96" grpId="0" bldLvl="0" animBg="1"/>
      <p:bldP spid="74796" grpId="1" bldLvl="0" animBg="1"/>
      <p:bldP spid="7480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9" name="图片 91138" descr="20111129183334-201675088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557" y="4292600"/>
            <a:ext cx="3529012" cy="2447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1140" name="矩形 91139"/>
          <p:cNvSpPr/>
          <p:nvPr/>
        </p:nvSpPr>
        <p:spPr>
          <a:xfrm>
            <a:off x="3924300" y="908050"/>
            <a:ext cx="4032250" cy="14398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48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坐享其成</a:t>
            </a:r>
          </a:p>
        </p:txBody>
      </p:sp>
      <p:sp>
        <p:nvSpPr>
          <p:cNvPr id="91141" name="矩形 91140"/>
          <p:cNvSpPr/>
          <p:nvPr/>
        </p:nvSpPr>
        <p:spPr>
          <a:xfrm>
            <a:off x="4140200" y="4292600"/>
            <a:ext cx="4032250" cy="14398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48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劳而无获</a:t>
            </a:r>
          </a:p>
        </p:txBody>
      </p:sp>
      <p:grpSp>
        <p:nvGrpSpPr>
          <p:cNvPr id="91142" name="组合 91141"/>
          <p:cNvGrpSpPr/>
          <p:nvPr/>
        </p:nvGrpSpPr>
        <p:grpSpPr>
          <a:xfrm>
            <a:off x="228600" y="2819400"/>
            <a:ext cx="2971800" cy="1625600"/>
            <a:chOff x="158" y="1706"/>
            <a:chExt cx="1996" cy="1225"/>
          </a:xfrm>
        </p:grpSpPr>
        <p:sp>
          <p:nvSpPr>
            <p:cNvPr id="91143" name="下箭头标注 91142"/>
            <p:cNvSpPr/>
            <p:nvPr/>
          </p:nvSpPr>
          <p:spPr>
            <a:xfrm>
              <a:off x="158" y="1706"/>
              <a:ext cx="1951" cy="1225"/>
            </a:xfrm>
            <a:prstGeom prst="downArrowCallout">
              <a:avLst>
                <a:gd name="adj1" fmla="val 39816"/>
                <a:gd name="adj2" fmla="val 39816"/>
                <a:gd name="adj3" fmla="val 16666"/>
                <a:gd name="adj4" fmla="val 66667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44" name="文本框 91143"/>
            <p:cNvSpPr txBox="1"/>
            <p:nvPr/>
          </p:nvSpPr>
          <p:spPr>
            <a:xfrm>
              <a:off x="204" y="1751"/>
              <a:ext cx="1950" cy="8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>
                <a:spcBef>
                  <a:spcPct val="50000"/>
                </a:spcBef>
                <a:buClrTx/>
              </a:pPr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剥削与被剥削的关系</a:t>
              </a:r>
            </a:p>
          </p:txBody>
        </p:sp>
      </p:grpSp>
      <p:sp>
        <p:nvSpPr>
          <p:cNvPr id="91145" name="文本框 91144"/>
          <p:cNvSpPr txBox="1"/>
          <p:nvPr/>
        </p:nvSpPr>
        <p:spPr>
          <a:xfrm>
            <a:off x="3133090" y="606743"/>
            <a:ext cx="647700" cy="2042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buClrTx/>
            </a:pPr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地主</a:t>
            </a:r>
          </a:p>
          <a:p>
            <a:pPr lvl="0">
              <a:buClrTx/>
            </a:pP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  <a:ea typeface="黑体" panose="02010600030101010101" pitchFamily="49" charset="-122"/>
            </a:endParaRPr>
          </a:p>
          <a:p>
            <a:pPr lvl="0">
              <a:buClrTx/>
            </a:pP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  <a:ea typeface="黑体" panose="02010600030101010101" pitchFamily="49" charset="-122"/>
            </a:endParaRPr>
          </a:p>
        </p:txBody>
      </p:sp>
      <p:sp>
        <p:nvSpPr>
          <p:cNvPr id="91146" name="文本框 91145"/>
          <p:cNvSpPr txBox="1"/>
          <p:nvPr/>
        </p:nvSpPr>
        <p:spPr>
          <a:xfrm>
            <a:off x="3216910" y="4149725"/>
            <a:ext cx="731520" cy="300291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lstStyle/>
          <a:p>
            <a:pPr lvl="0">
              <a:buClrTx/>
            </a:pPr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农民</a:t>
            </a:r>
          </a:p>
        </p:txBody>
      </p:sp>
      <p:sp>
        <p:nvSpPr>
          <p:cNvPr id="91147" name="上箭头 91146"/>
          <p:cNvSpPr/>
          <p:nvPr/>
        </p:nvSpPr>
        <p:spPr>
          <a:xfrm>
            <a:off x="1143000" y="2286000"/>
            <a:ext cx="1143000" cy="533400"/>
          </a:xfrm>
          <a:prstGeom prst="up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" y="-5080"/>
            <a:ext cx="2835910" cy="2291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1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1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6" name="Text Box 6"/>
          <p:cNvSpPr txBox="1"/>
          <p:nvPr/>
        </p:nvSpPr>
        <p:spPr>
          <a:xfrm>
            <a:off x="45085" y="579120"/>
            <a:ext cx="5038725" cy="56997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2800" b="1" dirty="0">
                <a:solidFill>
                  <a:srgbClr val="FF0066"/>
                </a:solidFill>
                <a:latin typeface="华文新魏" panose="02010800040101010101" charset="-122"/>
                <a:ea typeface="华文新魏" panose="02010800040101010101" charset="-122"/>
              </a:rPr>
              <a:t>     </a:t>
            </a:r>
            <a:r>
              <a:rPr lang="zh-CN" altLang="en-US" sz="3200" dirty="0">
                <a:solidFill>
                  <a:srgbClr val="FF0066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地主</a:t>
            </a:r>
            <a:r>
              <a:rPr lang="zh-CN" altLang="en-US" sz="3200" dirty="0">
                <a:solidFill>
                  <a:srgbClr val="FF0066"/>
                </a:solidFill>
                <a:latin typeface="宋体" panose="02010600030101010101" pitchFamily="2" charset="-122"/>
                <a:ea typeface="黑体" panose="02010600030101010101" pitchFamily="49" charset="-122"/>
              </a:rPr>
              <a:t>“</a:t>
            </a:r>
            <a:r>
              <a:rPr lang="zh-CN" altLang="en-US" sz="3200" dirty="0">
                <a:solidFill>
                  <a:srgbClr val="FF0066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周扒皮</a:t>
            </a:r>
            <a:r>
              <a:rPr lang="zh-CN" altLang="en-US" sz="3200" dirty="0">
                <a:solidFill>
                  <a:srgbClr val="FF0066"/>
                </a:solidFill>
                <a:latin typeface="宋体" panose="02010600030101010101" pitchFamily="2" charset="-122"/>
                <a:ea typeface="黑体" panose="02010600030101010101" pitchFamily="49" charset="-122"/>
              </a:rPr>
              <a:t>”</a:t>
            </a:r>
            <a:r>
              <a:rPr lang="zh-CN" altLang="en-US" sz="3200" dirty="0">
                <a:latin typeface="黑体" panose="02010600030101010101" pitchFamily="49" charset="-122"/>
                <a:ea typeface="黑体" panose="02010600030101010101" pitchFamily="49" charset="-122"/>
              </a:rPr>
              <a:t>为了长工们能多干些活，半夜三更起来学鸡叫让长工劳动（卖身契上明文规定：鸡叫就得起床干活劳动）。</a:t>
            </a:r>
          </a:p>
          <a:p>
            <a:pPr lvl="0" eaLnBrk="1" hangingPunct="1">
              <a:spcBef>
                <a:spcPct val="50000"/>
              </a:spcBef>
            </a:pPr>
            <a:r>
              <a:rPr lang="zh-CN" altLang="en-US" sz="3200" dirty="0">
                <a:latin typeface="黑体" panose="02010600030101010101" pitchFamily="49" charset="-122"/>
                <a:ea typeface="黑体" panose="02010600030101010101" pitchFamily="49" charset="-122"/>
              </a:rPr>
              <a:t>   因为以前没有钟表等计时工具，长工们是从鸡叫起床返工日落则收工，周扒皮半夜鸡叫，使得那些长工们提早起床为他披星戴月地劳作。</a:t>
            </a:r>
            <a:r>
              <a:rPr lang="zh-CN" altLang="en-US" sz="3200" dirty="0">
                <a:latin typeface="华文新魏" panose="02010800040101010101" charset="-122"/>
                <a:ea typeface="华文新魏" panose="02010800040101010101" charset="-122"/>
              </a:rPr>
              <a:t> </a:t>
            </a:r>
          </a:p>
        </p:txBody>
      </p:sp>
      <p:pic>
        <p:nvPicPr>
          <p:cNvPr id="5123" name="Picture 7" descr="xin_5406041409049683199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9035" y="1013460"/>
            <a:ext cx="4038600" cy="462724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6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6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文本框 99329"/>
          <p:cNvSpPr txBox="1"/>
          <p:nvPr/>
        </p:nvSpPr>
        <p:spPr>
          <a:xfrm>
            <a:off x="6156325" y="0"/>
            <a:ext cx="3240088" cy="20177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1111</a:t>
            </a:r>
          </a:p>
          <a:p>
            <a:pPr lvl="0">
              <a:spcBef>
                <a:spcPct val="50000"/>
              </a:spcBef>
            </a:pPr>
            <a:endParaRPr lang="en-US" altLang="zh-CN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>
              <a:spcBef>
                <a:spcPct val="50000"/>
              </a:spcBef>
            </a:pP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>
              <a:spcBef>
                <a:spcPct val="50000"/>
              </a:spcBef>
            </a:pP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>
              <a:spcBef>
                <a:spcPct val="50000"/>
              </a:spcBef>
            </a:pP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99331" name="图片 99330" descr="交租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5943" y="1031875"/>
            <a:ext cx="3462337" cy="5278438"/>
          </a:xfrm>
          <a:prstGeom prst="rect">
            <a:avLst/>
          </a:prstGeom>
          <a:noFill/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99332" name="图片 99331" descr="交租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550" y="75248"/>
            <a:ext cx="3349625" cy="3429000"/>
          </a:xfrm>
          <a:prstGeom prst="rect">
            <a:avLst/>
          </a:prstGeom>
          <a:noFill/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99333" name="文本框 99332"/>
          <p:cNvSpPr txBox="1"/>
          <p:nvPr/>
        </p:nvSpPr>
        <p:spPr>
          <a:xfrm>
            <a:off x="4648200" y="409575"/>
            <a:ext cx="46799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农民交地租后被迫逃荒要饭</a:t>
            </a:r>
          </a:p>
        </p:txBody>
      </p:sp>
      <p:sp>
        <p:nvSpPr>
          <p:cNvPr id="99334" name="文本框 99333"/>
          <p:cNvSpPr txBox="1"/>
          <p:nvPr/>
        </p:nvSpPr>
        <p:spPr>
          <a:xfrm>
            <a:off x="971550" y="3504565"/>
            <a:ext cx="30956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农民被迫卖儿卖女</a:t>
            </a:r>
          </a:p>
        </p:txBody>
      </p:sp>
      <p:sp>
        <p:nvSpPr>
          <p:cNvPr id="99336" name="文本框 99335"/>
          <p:cNvSpPr txBox="1"/>
          <p:nvPr/>
        </p:nvSpPr>
        <p:spPr>
          <a:xfrm>
            <a:off x="507365" y="5372735"/>
            <a:ext cx="4875213" cy="82391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lvl="0"/>
            <a:r>
              <a:rPr lang="zh-CN" altLang="en-US" sz="48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封建土地所有制</a:t>
            </a:r>
          </a:p>
        </p:txBody>
      </p:sp>
      <p:sp>
        <p:nvSpPr>
          <p:cNvPr id="99337" name="文本框 99336"/>
          <p:cNvSpPr txBox="1"/>
          <p:nvPr/>
        </p:nvSpPr>
        <p:spPr>
          <a:xfrm>
            <a:off x="604520" y="4023995"/>
            <a:ext cx="4880610" cy="10668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b="1" dirty="0">
                <a:solidFill>
                  <a:srgbClr val="FF0000"/>
                </a:solidFill>
                <a:sym typeface="+mn-ea"/>
              </a:rPr>
              <a:t>农民长期遭受地主剥削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 lvl="0" eaLnBrk="1" hangingPunct="1"/>
            <a:r>
              <a:rPr lang="zh-CN" altLang="en-US" sz="3200" b="1" dirty="0">
                <a:solidFill>
                  <a:srgbClr val="FF0000"/>
                </a:solidFill>
                <a:sym typeface="+mn-ea"/>
              </a:rPr>
              <a:t>的根源是什么？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9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993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7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/>
          <p:cNvSpPr txBox="1"/>
          <p:nvPr/>
        </p:nvSpPr>
        <p:spPr>
          <a:xfrm>
            <a:off x="762000" y="5943600"/>
            <a:ext cx="7696200" cy="7016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000" dirty="0">
                <a:latin typeface="Arial" panose="020B0604020202020204" pitchFamily="34" charset="0"/>
                <a:ea typeface="黑体" panose="02010600030101010101" pitchFamily="49" charset="-122"/>
              </a:rPr>
              <a:t>农民最希望实现的愿望是什么？</a:t>
            </a:r>
          </a:p>
        </p:txBody>
      </p:sp>
      <p:pic>
        <p:nvPicPr>
          <p:cNvPr id="2051" name="Picture 3" descr="20110629111035_eazwzyvk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68275"/>
            <a:ext cx="8686800" cy="56229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9" name="文本占位符 101378"/>
          <p:cNvSpPr>
            <a:spLocks noGrp="1"/>
          </p:cNvSpPr>
          <p:nvPr>
            <p:ph type="body" idx="1"/>
          </p:nvPr>
        </p:nvSpPr>
        <p:spPr>
          <a:xfrm>
            <a:off x="0" y="1989138"/>
            <a:ext cx="9144000" cy="38862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altLang="zh-CN" sz="3900" b="1" dirty="0">
                <a:latin typeface="黑体" panose="02010600030101010101" pitchFamily="49" charset="-122"/>
                <a:ea typeface="黑体" panose="02010600030101010101" pitchFamily="49" charset="-122"/>
              </a:rPr>
              <a:t>1. </a:t>
            </a:r>
            <a:r>
              <a:rPr lang="zh-CN" altLang="en-US" sz="3900" b="1" dirty="0">
                <a:latin typeface="黑体" panose="02010600030101010101" pitchFamily="49" charset="-122"/>
                <a:ea typeface="黑体" panose="02010600030101010101" pitchFamily="49" charset="-122"/>
              </a:rPr>
              <a:t>封建土地制度</a:t>
            </a:r>
            <a:r>
              <a:rPr lang="zh-CN" altLang="en-US" sz="39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严重阻碍</a:t>
            </a:r>
            <a:r>
              <a:rPr lang="zh-CN" altLang="en-US" sz="3900" b="1" dirty="0">
                <a:latin typeface="黑体" panose="02010600030101010101" pitchFamily="49" charset="-122"/>
                <a:ea typeface="黑体" panose="02010600030101010101" pitchFamily="49" charset="-122"/>
              </a:rPr>
              <a:t>了农村经济和中国社会发展。（根本原因）</a:t>
            </a:r>
          </a:p>
          <a:p>
            <a:pPr>
              <a:buNone/>
            </a:pPr>
            <a:endParaRPr lang="zh-CN" altLang="en-US" sz="3900" b="1" dirty="0"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r>
              <a:rPr lang="en-US" altLang="zh-CN" sz="3900" b="1" dirty="0">
                <a:latin typeface="黑体" panose="02010600030101010101" pitchFamily="49" charset="-122"/>
                <a:ea typeface="黑体" panose="02010600030101010101" pitchFamily="49" charset="-122"/>
              </a:rPr>
              <a:t>2.</a:t>
            </a:r>
            <a:r>
              <a:rPr lang="zh-CN" altLang="en-US" sz="3900" b="1" dirty="0">
                <a:latin typeface="黑体" panose="02010600030101010101" pitchFamily="49" charset="-122"/>
                <a:ea typeface="黑体" panose="02010600030101010101" pitchFamily="49" charset="-122"/>
              </a:rPr>
              <a:t>新解放区广大农民</a:t>
            </a:r>
            <a:r>
              <a:rPr lang="zh-CN" altLang="en-US" sz="39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迫切要求</a:t>
            </a:r>
            <a:r>
              <a:rPr lang="zh-CN" altLang="en-US" sz="3900" b="1" dirty="0">
                <a:latin typeface="黑体" panose="02010600030101010101" pitchFamily="49" charset="-122"/>
                <a:ea typeface="黑体" panose="02010600030101010101" pitchFamily="49" charset="-122"/>
              </a:rPr>
              <a:t>进行土地改革。</a:t>
            </a:r>
            <a:r>
              <a:rPr lang="zh-CN" altLang="en-US" sz="3900" b="1" dirty="0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（直接原因）</a:t>
            </a:r>
            <a:endParaRPr lang="zh-CN" altLang="en-US" sz="3900" b="1" dirty="0"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endParaRPr lang="zh-CN" altLang="en-US" sz="3900" b="1" dirty="0"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endParaRPr lang="zh-CN" altLang="en-US" sz="3900" b="1" dirty="0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grpSp>
        <p:nvGrpSpPr>
          <p:cNvPr id="18434" name="Group 4"/>
          <p:cNvGrpSpPr/>
          <p:nvPr/>
        </p:nvGrpSpPr>
        <p:grpSpPr>
          <a:xfrm>
            <a:off x="-325" y="62345"/>
            <a:ext cx="7310445" cy="1402080"/>
            <a:chOff x="-32" y="-54"/>
            <a:chExt cx="2912" cy="528"/>
          </a:xfrm>
        </p:grpSpPr>
        <p:pic>
          <p:nvPicPr>
            <p:cNvPr id="18436" name="Picture 5" descr="06bt-03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32" y="-54"/>
              <a:ext cx="2688" cy="52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9462" name="Text Box 6"/>
            <p:cNvSpPr txBox="1">
              <a:spLocks noChangeArrowheads="1"/>
            </p:cNvSpPr>
            <p:nvPr/>
          </p:nvSpPr>
          <p:spPr bwMode="auto">
            <a:xfrm>
              <a:off x="240" y="67"/>
              <a:ext cx="2640" cy="28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黑体" panose="02010600030101010101" pitchFamily="49" charset="-122"/>
                  <a:cs typeface="+mn-cs"/>
                </a:rPr>
                <a:t>一、土地改革的原因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4"/>
          <p:cNvGrpSpPr/>
          <p:nvPr/>
        </p:nvGrpSpPr>
        <p:grpSpPr>
          <a:xfrm>
            <a:off x="-325" y="62345"/>
            <a:ext cx="7310445" cy="1402080"/>
            <a:chOff x="-32" y="-54"/>
            <a:chExt cx="2912" cy="528"/>
          </a:xfrm>
        </p:grpSpPr>
        <p:pic>
          <p:nvPicPr>
            <p:cNvPr id="18436" name="Picture 5" descr="06bt-03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32" y="-54"/>
              <a:ext cx="2688" cy="52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9462" name="Text Box 6"/>
            <p:cNvSpPr txBox="1">
              <a:spLocks noChangeArrowheads="1"/>
            </p:cNvSpPr>
            <p:nvPr/>
          </p:nvSpPr>
          <p:spPr bwMode="auto">
            <a:xfrm>
              <a:off x="254" y="67"/>
              <a:ext cx="2626" cy="28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黑体" panose="02010600030101010101" pitchFamily="49" charset="-122"/>
                  <a:cs typeface="+mn-cs"/>
                </a:rPr>
                <a:t>二、土地改革的概况</a:t>
              </a:r>
            </a:p>
          </p:txBody>
        </p:sp>
      </p:grpSp>
      <p:sp>
        <p:nvSpPr>
          <p:cNvPr id="84997" name="文本框 84996"/>
          <p:cNvSpPr txBox="1"/>
          <p:nvPr/>
        </p:nvSpPr>
        <p:spPr>
          <a:xfrm>
            <a:off x="533400" y="1592580"/>
            <a:ext cx="1981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地区：</a:t>
            </a:r>
          </a:p>
        </p:txBody>
      </p:sp>
      <p:sp>
        <p:nvSpPr>
          <p:cNvPr id="85001" name="文本框 85000"/>
          <p:cNvSpPr txBox="1"/>
          <p:nvPr/>
        </p:nvSpPr>
        <p:spPr>
          <a:xfrm>
            <a:off x="2372995" y="1592580"/>
            <a:ext cx="2514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华文行楷" panose="02010800040101010101" pitchFamily="2" charset="-122"/>
              </a:rPr>
              <a:t>新解放区</a:t>
            </a:r>
          </a:p>
        </p:txBody>
      </p:sp>
      <p:sp>
        <p:nvSpPr>
          <p:cNvPr id="85000" name="文本框 84999"/>
          <p:cNvSpPr txBox="1"/>
          <p:nvPr/>
        </p:nvSpPr>
        <p:spPr>
          <a:xfrm>
            <a:off x="533400" y="2362200"/>
            <a:ext cx="2819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法律依据：</a:t>
            </a:r>
          </a:p>
        </p:txBody>
      </p:sp>
      <p:sp>
        <p:nvSpPr>
          <p:cNvPr id="85002" name="文本框 85001"/>
          <p:cNvSpPr txBox="1"/>
          <p:nvPr/>
        </p:nvSpPr>
        <p:spPr>
          <a:xfrm>
            <a:off x="377190" y="3003550"/>
            <a:ext cx="5826125" cy="13106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 b="1" dirty="0">
                <a:solidFill>
                  <a:srgbClr val="CC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1950</a:t>
            </a:r>
            <a:r>
              <a:rPr lang="zh-CN" altLang="en-US" sz="3200" b="1" dirty="0">
                <a:solidFill>
                  <a:srgbClr val="CC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年</a:t>
            </a:r>
          </a:p>
          <a:p>
            <a:pPr lvl="0">
              <a:spcBef>
                <a:spcPct val="50000"/>
              </a:spcBef>
            </a:pP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中华人民共和国土地改革法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</a:rPr>
              <a:t>》</a:t>
            </a:r>
            <a:endParaRPr lang="zh-CN" altLang="en-US" sz="3200" b="1" dirty="0">
              <a:solidFill>
                <a:srgbClr val="CC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6670" y="2012950"/>
            <a:ext cx="2641600" cy="35223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5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5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01" grpId="0"/>
      <p:bldP spid="85002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818" name="文本框 418817"/>
          <p:cNvSpPr txBox="1"/>
          <p:nvPr/>
        </p:nvSpPr>
        <p:spPr>
          <a:xfrm>
            <a:off x="512763" y="890588"/>
            <a:ext cx="8451850" cy="53975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4800" b="1">
                <a:latin typeface="黑体" panose="02010600030101010101" pitchFamily="49" charset="-122"/>
                <a:ea typeface="黑体" panose="02010600030101010101" pitchFamily="49" charset="-122"/>
              </a:rPr>
              <a:t>“</a:t>
            </a:r>
            <a:r>
              <a:rPr lang="zh-CN" altLang="en-US" sz="4800" b="1" u="sng" dirty="0">
                <a:solidFill>
                  <a:srgbClr val="660066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废除地主阶级封建剥削的土地所有制，实行农民的土地所有制</a:t>
            </a:r>
            <a:r>
              <a:rPr lang="en-US" altLang="zh-CN" sz="4800" b="1" u="sng" dirty="0">
                <a:solidFill>
                  <a:srgbClr val="660066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(</a:t>
            </a:r>
            <a:r>
              <a:rPr lang="zh-CN" altLang="en-US" sz="4800" b="1" u="sng" dirty="0">
                <a:solidFill>
                  <a:srgbClr val="660066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内容），</a:t>
            </a:r>
            <a:r>
              <a:rPr lang="zh-CN" altLang="en-US" sz="4800" b="1" dirty="0">
                <a:latin typeface="黑体" panose="02010600030101010101" pitchFamily="49" charset="-122"/>
                <a:ea typeface="黑体" panose="02010600030101010101" pitchFamily="49" charset="-122"/>
              </a:rPr>
              <a:t>借以解放农村生产力，发展农业生产，为新中国的工业化开辟道路</a:t>
            </a:r>
            <a:r>
              <a:rPr lang="en-US" altLang="zh-CN" sz="4800" b="1">
                <a:latin typeface="黑体" panose="02010600030101010101" pitchFamily="49" charset="-122"/>
                <a:ea typeface="黑体" panose="02010600030101010101" pitchFamily="49" charset="-122"/>
              </a:rPr>
              <a:t>(</a:t>
            </a:r>
            <a:r>
              <a:rPr lang="zh-CN" altLang="en-US" sz="4800" b="1" dirty="0">
                <a:solidFill>
                  <a:srgbClr val="660066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基本目的</a:t>
            </a:r>
            <a:r>
              <a:rPr lang="zh-CN" altLang="en-US" sz="4800" b="1" dirty="0">
                <a:latin typeface="黑体" panose="02010600030101010101" pitchFamily="49" charset="-122"/>
                <a:ea typeface="黑体" panose="02010600030101010101" pitchFamily="49" charset="-122"/>
              </a:rPr>
              <a:t>）。”</a:t>
            </a:r>
            <a:r>
              <a:rPr lang="zh-CN" altLang="en-US" sz="4800" b="1">
                <a:latin typeface="黑体" panose="02010600030101010101" pitchFamily="49" charset="-122"/>
                <a:ea typeface="黑体" panose="02010600030101010101" pitchFamily="49" charset="-122"/>
              </a:rPr>
              <a:t> </a:t>
            </a:r>
          </a:p>
          <a:p>
            <a:pPr lvl="0">
              <a:spcBef>
                <a:spcPct val="50000"/>
              </a:spcBef>
            </a:pPr>
            <a:r>
              <a:rPr lang="en-US" altLang="zh-CN" sz="4000" b="1">
                <a:latin typeface="黑体" panose="02010600030101010101" pitchFamily="49" charset="-122"/>
                <a:ea typeface="黑体" panose="02010600030101010101" pitchFamily="49" charset="-122"/>
              </a:rPr>
              <a:t>---《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</a:rPr>
              <a:t>中华人民共和国土地改革法</a:t>
            </a:r>
            <a:r>
              <a:rPr lang="en-US" altLang="zh-CN" sz="4000" b="1">
                <a:latin typeface="黑体" panose="02010600030101010101" pitchFamily="49" charset="-122"/>
                <a:ea typeface="黑体" panose="02010600030101010101" pitchFamily="49" charset="-122"/>
              </a:rPr>
              <a:t>》</a:t>
            </a:r>
            <a:endParaRPr lang="en-US" altLang="zh-CN" sz="4000" b="1">
              <a:solidFill>
                <a:srgbClr val="A50021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4"/>
          <p:cNvGrpSpPr/>
          <p:nvPr/>
        </p:nvGrpSpPr>
        <p:grpSpPr>
          <a:xfrm>
            <a:off x="-325" y="62345"/>
            <a:ext cx="7310445" cy="1402080"/>
            <a:chOff x="-32" y="-54"/>
            <a:chExt cx="2912" cy="528"/>
          </a:xfrm>
        </p:grpSpPr>
        <p:pic>
          <p:nvPicPr>
            <p:cNvPr id="18436" name="Picture 5" descr="06bt-03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32" y="-54"/>
              <a:ext cx="2688" cy="52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9462" name="Text Box 6"/>
            <p:cNvSpPr txBox="1">
              <a:spLocks noChangeArrowheads="1"/>
            </p:cNvSpPr>
            <p:nvPr/>
          </p:nvSpPr>
          <p:spPr bwMode="auto">
            <a:xfrm>
              <a:off x="254" y="67"/>
              <a:ext cx="2626" cy="28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黑体" panose="02010600030101010101" pitchFamily="49" charset="-122"/>
                  <a:cs typeface="+mn-cs"/>
                </a:rPr>
                <a:t>二、土地改革的概况</a:t>
              </a:r>
            </a:p>
          </p:txBody>
        </p:sp>
      </p:grpSp>
      <p:sp>
        <p:nvSpPr>
          <p:cNvPr id="84997" name="文本框 84996"/>
          <p:cNvSpPr txBox="1"/>
          <p:nvPr/>
        </p:nvSpPr>
        <p:spPr>
          <a:xfrm>
            <a:off x="533400" y="1592580"/>
            <a:ext cx="1981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地区：</a:t>
            </a:r>
          </a:p>
        </p:txBody>
      </p:sp>
      <p:sp>
        <p:nvSpPr>
          <p:cNvPr id="85001" name="文本框 85000"/>
          <p:cNvSpPr txBox="1"/>
          <p:nvPr/>
        </p:nvSpPr>
        <p:spPr>
          <a:xfrm>
            <a:off x="2372995" y="1592580"/>
            <a:ext cx="2514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华文行楷" panose="02010800040101010101" pitchFamily="2" charset="-122"/>
              </a:rPr>
              <a:t>新解放区</a:t>
            </a:r>
          </a:p>
        </p:txBody>
      </p:sp>
      <p:sp>
        <p:nvSpPr>
          <p:cNvPr id="85000" name="文本框 84999"/>
          <p:cNvSpPr txBox="1"/>
          <p:nvPr/>
        </p:nvSpPr>
        <p:spPr>
          <a:xfrm>
            <a:off x="533400" y="2362200"/>
            <a:ext cx="2819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法律依据：</a:t>
            </a:r>
          </a:p>
        </p:txBody>
      </p:sp>
      <p:sp>
        <p:nvSpPr>
          <p:cNvPr id="85002" name="文本框 85001"/>
          <p:cNvSpPr txBox="1"/>
          <p:nvPr/>
        </p:nvSpPr>
        <p:spPr>
          <a:xfrm>
            <a:off x="377190" y="3003550"/>
            <a:ext cx="5826125" cy="13106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 b="1" dirty="0">
                <a:solidFill>
                  <a:srgbClr val="CC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1950</a:t>
            </a:r>
            <a:r>
              <a:rPr lang="zh-CN" altLang="en-US" sz="3200" b="1" dirty="0">
                <a:solidFill>
                  <a:srgbClr val="CC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年</a:t>
            </a:r>
          </a:p>
          <a:p>
            <a:pPr lvl="0">
              <a:spcBef>
                <a:spcPct val="50000"/>
              </a:spcBef>
            </a:pP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中华人民共和国土地改革法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</a:rPr>
              <a:t>》</a:t>
            </a:r>
            <a:endParaRPr lang="zh-CN" altLang="en-US" sz="3200" b="1" dirty="0">
              <a:solidFill>
                <a:srgbClr val="CC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1755" y="1145540"/>
            <a:ext cx="2641600" cy="3168650"/>
          </a:xfrm>
          <a:prstGeom prst="rect">
            <a:avLst/>
          </a:prstGeom>
        </p:spPr>
      </p:pic>
      <p:sp>
        <p:nvSpPr>
          <p:cNvPr id="85003" name="文本框 85002"/>
          <p:cNvSpPr txBox="1"/>
          <p:nvPr/>
        </p:nvSpPr>
        <p:spPr>
          <a:xfrm>
            <a:off x="347980" y="4444365"/>
            <a:ext cx="1752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内容：</a:t>
            </a:r>
          </a:p>
        </p:txBody>
      </p:sp>
      <p:sp>
        <p:nvSpPr>
          <p:cNvPr id="85004" name="文本框 85003"/>
          <p:cNvSpPr txBox="1"/>
          <p:nvPr/>
        </p:nvSpPr>
        <p:spPr>
          <a:xfrm>
            <a:off x="2024380" y="4520565"/>
            <a:ext cx="6705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废除</a:t>
            </a:r>
            <a:r>
              <a:rPr lang="zh-CN" altLang="en-US" sz="3200" b="1" dirty="0">
                <a:latin typeface="Arial" panose="020B0604020202020204" pitchFamily="34" charset="0"/>
                <a:ea typeface="华文行楷" panose="02010800040101010101" pitchFamily="2" charset="-122"/>
              </a:rPr>
              <a:t>地主阶级封建剥削的土地所有制</a:t>
            </a:r>
          </a:p>
        </p:txBody>
      </p:sp>
      <p:sp>
        <p:nvSpPr>
          <p:cNvPr id="85005" name="文本框 85004"/>
          <p:cNvSpPr txBox="1"/>
          <p:nvPr/>
        </p:nvSpPr>
        <p:spPr>
          <a:xfrm>
            <a:off x="2100580" y="5206365"/>
            <a:ext cx="4495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实行</a:t>
            </a:r>
            <a:r>
              <a:rPr lang="zh-CN" altLang="en-US" sz="3200" b="1" dirty="0">
                <a:latin typeface="Arial" panose="020B0604020202020204" pitchFamily="34" charset="0"/>
                <a:ea typeface="华文行楷" panose="02010800040101010101" pitchFamily="2" charset="-122"/>
              </a:rPr>
              <a:t>农民土地所有制</a:t>
            </a:r>
          </a:p>
        </p:txBody>
      </p:sp>
      <p:sp>
        <p:nvSpPr>
          <p:cNvPr id="72724" name="文本框 72723"/>
          <p:cNvSpPr txBox="1"/>
          <p:nvPr/>
        </p:nvSpPr>
        <p:spPr>
          <a:xfrm>
            <a:off x="285750" y="5786120"/>
            <a:ext cx="3124200" cy="519113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土地所有制的转变：</a:t>
            </a:r>
          </a:p>
        </p:txBody>
      </p:sp>
      <p:sp>
        <p:nvSpPr>
          <p:cNvPr id="72725" name="文本框 72724"/>
          <p:cNvSpPr txBox="1"/>
          <p:nvPr/>
        </p:nvSpPr>
        <p:spPr>
          <a:xfrm>
            <a:off x="3409950" y="5786120"/>
            <a:ext cx="5257800" cy="519113"/>
          </a:xfrm>
          <a:prstGeom prst="rect">
            <a:avLst/>
          </a:prstGeom>
          <a:solidFill>
            <a:srgbClr val="99CC00"/>
          </a:solidFill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从“地主私有” 到“农民私有”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5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5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5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5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2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2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01" grpId="0"/>
      <p:bldP spid="85002" grpId="0" bldLvl="0" animBg="1"/>
      <p:bldP spid="85004" grpId="0"/>
      <p:bldP spid="85005" grpId="0"/>
      <p:bldP spid="72724" grpId="0" bldLvl="0" animBg="1"/>
      <p:bldP spid="72725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02" name="组合 102401"/>
          <p:cNvGrpSpPr/>
          <p:nvPr/>
        </p:nvGrpSpPr>
        <p:grpSpPr>
          <a:xfrm>
            <a:off x="0" y="549275"/>
            <a:ext cx="8893175" cy="5340350"/>
            <a:chOff x="0" y="0"/>
            <a:chExt cx="5184" cy="3364"/>
          </a:xfrm>
        </p:grpSpPr>
        <p:sp>
          <p:nvSpPr>
            <p:cNvPr id="102403" name="矩形 102402"/>
            <p:cNvSpPr/>
            <p:nvPr/>
          </p:nvSpPr>
          <p:spPr>
            <a:xfrm>
              <a:off x="3110" y="2443"/>
              <a:ext cx="1296" cy="921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>
                <a:buNone/>
              </a:pPr>
              <a:endParaRPr dirty="0"/>
            </a:p>
          </p:txBody>
        </p:sp>
        <p:sp>
          <p:nvSpPr>
            <p:cNvPr id="102404" name="矩形 102403"/>
            <p:cNvSpPr/>
            <p:nvPr/>
          </p:nvSpPr>
          <p:spPr>
            <a:xfrm>
              <a:off x="1776" y="2443"/>
              <a:ext cx="1334" cy="921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>
                <a:buNone/>
              </a:pPr>
              <a:endParaRPr dirty="0"/>
            </a:p>
          </p:txBody>
        </p:sp>
        <p:sp>
          <p:nvSpPr>
            <p:cNvPr id="102405" name="矩形 102404"/>
            <p:cNvSpPr/>
            <p:nvPr/>
          </p:nvSpPr>
          <p:spPr>
            <a:xfrm>
              <a:off x="868" y="2443"/>
              <a:ext cx="908" cy="921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>
                <a:buNone/>
              </a:pPr>
              <a:endParaRPr dirty="0"/>
            </a:p>
          </p:txBody>
        </p:sp>
        <p:sp>
          <p:nvSpPr>
            <p:cNvPr id="102406" name="矩形 102405"/>
            <p:cNvSpPr/>
            <p:nvPr/>
          </p:nvSpPr>
          <p:spPr>
            <a:xfrm>
              <a:off x="0" y="2443"/>
              <a:ext cx="868" cy="921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>
                <a:buNone/>
              </a:pPr>
              <a:endParaRPr b="1" dirty="0"/>
            </a:p>
          </p:txBody>
        </p:sp>
        <p:sp>
          <p:nvSpPr>
            <p:cNvPr id="102407" name="矩形 102406"/>
            <p:cNvSpPr/>
            <p:nvPr/>
          </p:nvSpPr>
          <p:spPr>
            <a:xfrm>
              <a:off x="3110" y="1471"/>
              <a:ext cx="1296" cy="97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>
                <a:buNone/>
              </a:pPr>
              <a:endParaRPr dirty="0"/>
            </a:p>
          </p:txBody>
        </p:sp>
        <p:sp>
          <p:nvSpPr>
            <p:cNvPr id="102408" name="矩形 102407"/>
            <p:cNvSpPr/>
            <p:nvPr/>
          </p:nvSpPr>
          <p:spPr>
            <a:xfrm>
              <a:off x="1776" y="1471"/>
              <a:ext cx="1334" cy="97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>
                <a:buNone/>
              </a:pPr>
              <a:endParaRPr dirty="0"/>
            </a:p>
          </p:txBody>
        </p:sp>
        <p:sp>
          <p:nvSpPr>
            <p:cNvPr id="102409" name="矩形 102408"/>
            <p:cNvSpPr/>
            <p:nvPr/>
          </p:nvSpPr>
          <p:spPr>
            <a:xfrm>
              <a:off x="868" y="1471"/>
              <a:ext cx="908" cy="97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>
                <a:buNone/>
              </a:pPr>
              <a:endParaRPr dirty="0"/>
            </a:p>
          </p:txBody>
        </p:sp>
        <p:sp>
          <p:nvSpPr>
            <p:cNvPr id="102410" name="矩形 102409"/>
            <p:cNvSpPr/>
            <p:nvPr/>
          </p:nvSpPr>
          <p:spPr>
            <a:xfrm>
              <a:off x="0" y="1471"/>
              <a:ext cx="868" cy="97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 algn="ctr">
                <a:buNone/>
              </a:pPr>
              <a:r>
                <a:rPr lang="zh-CN" altLang="en-US" b="1">
                  <a:solidFill>
                    <a:srgbClr val="CC0000"/>
                  </a:solidFill>
                  <a:ea typeface="黑体" panose="02010600030101010101" pitchFamily="49" charset="-122"/>
                </a:rPr>
                <a:t>封建</a:t>
              </a:r>
            </a:p>
            <a:p>
              <a:pPr marL="0" lvl="0" indent="0" algn="ctr">
                <a:buNone/>
              </a:pPr>
              <a:r>
                <a:rPr lang="zh-CN" altLang="en-US" b="1">
                  <a:solidFill>
                    <a:srgbClr val="CC0000"/>
                  </a:solidFill>
                  <a:ea typeface="黑体" panose="02010600030101010101" pitchFamily="49" charset="-122"/>
                </a:rPr>
                <a:t>土地</a:t>
              </a:r>
            </a:p>
            <a:p>
              <a:pPr marL="0" lvl="0" indent="0">
                <a:buNone/>
              </a:pPr>
              <a:r>
                <a:rPr lang="zh-CN" altLang="en-US" b="1">
                  <a:solidFill>
                    <a:srgbClr val="CC0000"/>
                  </a:solidFill>
                  <a:ea typeface="黑体" panose="02010600030101010101" pitchFamily="49" charset="-122"/>
                </a:rPr>
                <a:t>所有制</a:t>
              </a:r>
            </a:p>
          </p:txBody>
        </p:sp>
        <p:sp>
          <p:nvSpPr>
            <p:cNvPr id="102411" name="矩形 102410"/>
            <p:cNvSpPr/>
            <p:nvPr/>
          </p:nvSpPr>
          <p:spPr>
            <a:xfrm>
              <a:off x="4406" y="499"/>
              <a:ext cx="778" cy="2865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>
                <a:buNone/>
              </a:pPr>
              <a:endParaRPr dirty="0"/>
            </a:p>
          </p:txBody>
        </p:sp>
        <p:sp>
          <p:nvSpPr>
            <p:cNvPr id="102412" name="矩形 102411"/>
            <p:cNvSpPr/>
            <p:nvPr/>
          </p:nvSpPr>
          <p:spPr>
            <a:xfrm>
              <a:off x="3110" y="499"/>
              <a:ext cx="1296" cy="97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>
                <a:buNone/>
              </a:pPr>
              <a:endParaRPr lang="en-US" altLang="zh-CN" b="1"/>
            </a:p>
            <a:p>
              <a:pPr marL="0" lvl="0" indent="0" algn="ctr">
                <a:buNone/>
              </a:pPr>
              <a:r>
                <a:rPr lang="zh-CN" altLang="en-US" sz="3200" b="1">
                  <a:ea typeface="黑体" panose="02010600030101010101" pitchFamily="49" charset="-122"/>
                </a:rPr>
                <a:t>产品分配</a:t>
              </a:r>
            </a:p>
          </p:txBody>
        </p:sp>
        <p:sp>
          <p:nvSpPr>
            <p:cNvPr id="102413" name="矩形 102412"/>
            <p:cNvSpPr/>
            <p:nvPr/>
          </p:nvSpPr>
          <p:spPr>
            <a:xfrm>
              <a:off x="1776" y="499"/>
              <a:ext cx="1334" cy="97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 algn="ctr">
                <a:buNone/>
              </a:pPr>
              <a:endParaRPr lang="en-US" altLang="zh-CN" b="1"/>
            </a:p>
            <a:p>
              <a:pPr marL="0" lvl="0" indent="0" algn="ctr">
                <a:buNone/>
              </a:pPr>
              <a:endParaRPr lang="en-US" altLang="zh-CN" b="1"/>
            </a:p>
            <a:p>
              <a:pPr marL="0" lvl="0" indent="0">
                <a:buNone/>
              </a:pPr>
              <a:endParaRPr lang="en-US" altLang="zh-CN" b="1"/>
            </a:p>
          </p:txBody>
        </p:sp>
        <p:sp>
          <p:nvSpPr>
            <p:cNvPr id="102414" name="矩形 102413"/>
            <p:cNvSpPr/>
            <p:nvPr/>
          </p:nvSpPr>
          <p:spPr>
            <a:xfrm>
              <a:off x="868" y="499"/>
              <a:ext cx="908" cy="97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>
                <a:buNone/>
              </a:pPr>
              <a:endParaRPr dirty="0"/>
            </a:p>
          </p:txBody>
        </p:sp>
        <p:sp>
          <p:nvSpPr>
            <p:cNvPr id="102415" name="矩形 102414"/>
            <p:cNvSpPr/>
            <p:nvPr/>
          </p:nvSpPr>
          <p:spPr>
            <a:xfrm>
              <a:off x="4406" y="0"/>
              <a:ext cx="778" cy="499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>
                <a:buNone/>
              </a:pPr>
              <a:endParaRPr dirty="0"/>
            </a:p>
          </p:txBody>
        </p:sp>
        <p:sp>
          <p:nvSpPr>
            <p:cNvPr id="102416" name="矩形 102415"/>
            <p:cNvSpPr/>
            <p:nvPr/>
          </p:nvSpPr>
          <p:spPr>
            <a:xfrm>
              <a:off x="868" y="0"/>
              <a:ext cx="3538" cy="499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>
                <a:buNone/>
              </a:pPr>
              <a:endParaRPr dirty="0"/>
            </a:p>
          </p:txBody>
        </p:sp>
        <p:sp>
          <p:nvSpPr>
            <p:cNvPr id="102417" name="矩形 102416"/>
            <p:cNvSpPr/>
            <p:nvPr/>
          </p:nvSpPr>
          <p:spPr>
            <a:xfrm>
              <a:off x="0" y="0"/>
              <a:ext cx="868" cy="1471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>
                <a:buNone/>
              </a:pPr>
              <a:endParaRPr dirty="0"/>
            </a:p>
          </p:txBody>
        </p:sp>
        <p:sp>
          <p:nvSpPr>
            <p:cNvPr id="102418" name="直接连接符 102417"/>
            <p:cNvSpPr/>
            <p:nvPr/>
          </p:nvSpPr>
          <p:spPr>
            <a:xfrm>
              <a:off x="0" y="0"/>
              <a:ext cx="5184" cy="0"/>
            </a:xfrm>
            <a:prstGeom prst="line">
              <a:avLst/>
            </a:prstGeom>
            <a:ln w="28575" cap="sq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419" name="直接连接符 102418"/>
            <p:cNvSpPr/>
            <p:nvPr/>
          </p:nvSpPr>
          <p:spPr>
            <a:xfrm>
              <a:off x="0" y="1471"/>
              <a:ext cx="4406" cy="0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420" name="直接连接符 102419"/>
            <p:cNvSpPr/>
            <p:nvPr/>
          </p:nvSpPr>
          <p:spPr>
            <a:xfrm>
              <a:off x="0" y="2443"/>
              <a:ext cx="4406" cy="0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421" name="直接连接符 102420"/>
            <p:cNvSpPr/>
            <p:nvPr/>
          </p:nvSpPr>
          <p:spPr>
            <a:xfrm>
              <a:off x="0" y="3364"/>
              <a:ext cx="5184" cy="0"/>
            </a:xfrm>
            <a:prstGeom prst="line">
              <a:avLst/>
            </a:prstGeom>
            <a:ln w="28575" cap="sq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422" name="直接连接符 102421"/>
            <p:cNvSpPr/>
            <p:nvPr/>
          </p:nvSpPr>
          <p:spPr>
            <a:xfrm>
              <a:off x="0" y="0"/>
              <a:ext cx="0" cy="3364"/>
            </a:xfrm>
            <a:prstGeom prst="line">
              <a:avLst/>
            </a:prstGeom>
            <a:ln w="28575" cap="sq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423" name="直接连接符 102422"/>
            <p:cNvSpPr/>
            <p:nvPr/>
          </p:nvSpPr>
          <p:spPr>
            <a:xfrm>
              <a:off x="868" y="0"/>
              <a:ext cx="0" cy="3364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424" name="直接连接符 102423"/>
            <p:cNvSpPr/>
            <p:nvPr/>
          </p:nvSpPr>
          <p:spPr>
            <a:xfrm>
              <a:off x="4406" y="0"/>
              <a:ext cx="0" cy="3364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425" name="直接连接符 102424"/>
            <p:cNvSpPr/>
            <p:nvPr/>
          </p:nvSpPr>
          <p:spPr>
            <a:xfrm>
              <a:off x="5184" y="0"/>
              <a:ext cx="0" cy="3364"/>
            </a:xfrm>
            <a:prstGeom prst="line">
              <a:avLst/>
            </a:prstGeom>
            <a:ln w="28575" cap="sq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426" name="直接连接符 102425"/>
            <p:cNvSpPr/>
            <p:nvPr/>
          </p:nvSpPr>
          <p:spPr>
            <a:xfrm>
              <a:off x="1776" y="499"/>
              <a:ext cx="0" cy="2865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427" name="直接连接符 102426"/>
            <p:cNvSpPr/>
            <p:nvPr/>
          </p:nvSpPr>
          <p:spPr>
            <a:xfrm>
              <a:off x="3110" y="499"/>
              <a:ext cx="0" cy="2865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428" name="直接连接符 102427"/>
            <p:cNvSpPr/>
            <p:nvPr/>
          </p:nvSpPr>
          <p:spPr>
            <a:xfrm>
              <a:off x="868" y="499"/>
              <a:ext cx="4316" cy="0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02429" name="文本框 102428"/>
          <p:cNvSpPr txBox="1"/>
          <p:nvPr/>
        </p:nvSpPr>
        <p:spPr>
          <a:xfrm>
            <a:off x="-107950" y="4437063"/>
            <a:ext cx="1727200" cy="1373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/>
            <a:r>
              <a:rPr lang="zh-CN" altLang="x-none" sz="2800" b="1" dirty="0">
                <a:solidFill>
                  <a:srgbClr val="CC0000"/>
                </a:solidFill>
                <a:latin typeface="Times New Roman" panose="02020603050405020304" pitchFamily="18" charset="0"/>
                <a:ea typeface="黑体" panose="02010600030101010101" pitchFamily="49" charset="-122"/>
              </a:rPr>
              <a:t>农民</a:t>
            </a:r>
          </a:p>
          <a:p>
            <a:pPr lvl="0" algn="ctr"/>
            <a:r>
              <a:rPr lang="zh-CN" altLang="x-none" sz="2800" b="1" dirty="0">
                <a:solidFill>
                  <a:srgbClr val="CC0000"/>
                </a:solidFill>
                <a:latin typeface="Times New Roman" panose="02020603050405020304" pitchFamily="18" charset="0"/>
                <a:ea typeface="黑体" panose="02010600030101010101" pitchFamily="49" charset="-122"/>
              </a:rPr>
              <a:t>土地</a:t>
            </a:r>
          </a:p>
          <a:p>
            <a:pPr lvl="0" algn="ctr"/>
            <a:r>
              <a:rPr lang="zh-CN" altLang="x-none" sz="2800" b="1" dirty="0">
                <a:solidFill>
                  <a:srgbClr val="CC0000"/>
                </a:solidFill>
                <a:latin typeface="Times New Roman" panose="02020603050405020304" pitchFamily="18" charset="0"/>
                <a:ea typeface="黑体" panose="02010600030101010101" pitchFamily="49" charset="-122"/>
              </a:rPr>
              <a:t>所有制</a:t>
            </a:r>
          </a:p>
        </p:txBody>
      </p:sp>
      <p:sp>
        <p:nvSpPr>
          <p:cNvPr id="102430" name="文本框 102429"/>
          <p:cNvSpPr txBox="1"/>
          <p:nvPr/>
        </p:nvSpPr>
        <p:spPr>
          <a:xfrm>
            <a:off x="1619250" y="2997200"/>
            <a:ext cx="12969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x-none" sz="3600" b="1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地主</a:t>
            </a:r>
          </a:p>
        </p:txBody>
      </p:sp>
      <p:sp>
        <p:nvSpPr>
          <p:cNvPr id="102431" name="文本框 102430"/>
          <p:cNvSpPr txBox="1"/>
          <p:nvPr/>
        </p:nvSpPr>
        <p:spPr>
          <a:xfrm>
            <a:off x="1619250" y="4797425"/>
            <a:ext cx="14414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x-none" sz="3600" b="1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农民</a:t>
            </a:r>
          </a:p>
        </p:txBody>
      </p:sp>
      <p:sp>
        <p:nvSpPr>
          <p:cNvPr id="102432" name="文本框 102431"/>
          <p:cNvSpPr txBox="1"/>
          <p:nvPr/>
        </p:nvSpPr>
        <p:spPr>
          <a:xfrm>
            <a:off x="3059113" y="3213100"/>
            <a:ext cx="25209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x-none" sz="28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49" charset="-122"/>
              </a:rPr>
              <a:t>剥削与被剥削</a:t>
            </a:r>
          </a:p>
        </p:txBody>
      </p:sp>
      <p:sp>
        <p:nvSpPr>
          <p:cNvPr id="102433" name="文本框 102432"/>
          <p:cNvSpPr txBox="1"/>
          <p:nvPr/>
        </p:nvSpPr>
        <p:spPr>
          <a:xfrm>
            <a:off x="3046730" y="4437380"/>
            <a:ext cx="2287905" cy="1371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ctr"/>
            <a:r>
              <a:rPr lang="zh-CN" altLang="x-none" sz="2800" b="1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一样参加劳动，不存在剥削</a:t>
            </a:r>
          </a:p>
        </p:txBody>
      </p:sp>
      <p:sp>
        <p:nvSpPr>
          <p:cNvPr id="102434" name="文本框 102433"/>
          <p:cNvSpPr txBox="1"/>
          <p:nvPr/>
        </p:nvSpPr>
        <p:spPr>
          <a:xfrm>
            <a:off x="5435600" y="2924175"/>
            <a:ext cx="2089150" cy="1373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x-none" sz="28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49" charset="-122"/>
              </a:rPr>
              <a:t>地主阶级占有绝大部分劳动成果</a:t>
            </a:r>
          </a:p>
        </p:txBody>
      </p:sp>
      <p:sp>
        <p:nvSpPr>
          <p:cNvPr id="102435" name="文本框 102434"/>
          <p:cNvSpPr txBox="1"/>
          <p:nvPr/>
        </p:nvSpPr>
        <p:spPr>
          <a:xfrm>
            <a:off x="5364163" y="4437063"/>
            <a:ext cx="2087562" cy="1373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/>
            <a:r>
              <a:rPr lang="zh-CN" altLang="x-none" sz="28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49" charset="-122"/>
              </a:rPr>
              <a:t>农民</a:t>
            </a:r>
            <a:endParaRPr lang="en-US" altLang="zh-CN" sz="28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0030101010101" pitchFamily="49" charset="-122"/>
            </a:endParaRPr>
          </a:p>
          <a:p>
            <a:pPr lvl="0" algn="ctr"/>
            <a:r>
              <a:rPr lang="zh-CN" altLang="x-none" sz="28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49" charset="-122"/>
              </a:rPr>
              <a:t>自己占有</a:t>
            </a:r>
          </a:p>
          <a:p>
            <a:pPr lvl="0" algn="ctr"/>
            <a:r>
              <a:rPr lang="zh-CN" altLang="x-none" sz="28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49" charset="-122"/>
              </a:rPr>
              <a:t>劳动成果</a:t>
            </a:r>
          </a:p>
        </p:txBody>
      </p:sp>
      <p:sp>
        <p:nvSpPr>
          <p:cNvPr id="102436" name="文本框 102435"/>
          <p:cNvSpPr txBox="1"/>
          <p:nvPr/>
        </p:nvSpPr>
        <p:spPr>
          <a:xfrm>
            <a:off x="7667625" y="1773238"/>
            <a:ext cx="865188" cy="3937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x-none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土地归私人所有</a:t>
            </a:r>
          </a:p>
        </p:txBody>
      </p:sp>
      <p:sp>
        <p:nvSpPr>
          <p:cNvPr id="102437" name="文本框 102436"/>
          <p:cNvSpPr txBox="1"/>
          <p:nvPr/>
        </p:nvSpPr>
        <p:spPr>
          <a:xfrm>
            <a:off x="2916238" y="692150"/>
            <a:ext cx="20161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x-none" sz="3200" b="1" dirty="0">
                <a:latin typeface="Times New Roman" panose="02020603050405020304" pitchFamily="18" charset="0"/>
                <a:ea typeface="黑体" panose="02010600030101010101" pitchFamily="49" charset="-122"/>
              </a:rPr>
              <a:t>不同点</a:t>
            </a:r>
          </a:p>
        </p:txBody>
      </p:sp>
      <p:sp>
        <p:nvSpPr>
          <p:cNvPr id="102438" name="文本框 102437"/>
          <p:cNvSpPr txBox="1"/>
          <p:nvPr/>
        </p:nvSpPr>
        <p:spPr>
          <a:xfrm>
            <a:off x="7308850" y="620713"/>
            <a:ext cx="18351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zh-CN" altLang="x-none" sz="3200" b="1" dirty="0">
                <a:latin typeface="Times New Roman" panose="02020603050405020304" pitchFamily="18" charset="0"/>
                <a:ea typeface="黑体" panose="02010600030101010101" pitchFamily="49" charset="-122"/>
              </a:rPr>
              <a:t>相同点</a:t>
            </a:r>
          </a:p>
        </p:txBody>
      </p:sp>
      <p:sp>
        <p:nvSpPr>
          <p:cNvPr id="102439" name="文本框 102438"/>
          <p:cNvSpPr txBox="1"/>
          <p:nvPr/>
        </p:nvSpPr>
        <p:spPr>
          <a:xfrm>
            <a:off x="1547813" y="1557338"/>
            <a:ext cx="1512887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/>
            <a:r>
              <a:rPr lang="zh-CN" altLang="x-none" sz="3200" b="1" dirty="0">
                <a:latin typeface="Times New Roman" panose="02020603050405020304" pitchFamily="18" charset="0"/>
                <a:ea typeface="黑体" panose="02010600030101010101" pitchFamily="49" charset="-122"/>
              </a:rPr>
              <a:t>土地</a:t>
            </a:r>
          </a:p>
          <a:p>
            <a:pPr lvl="0"/>
            <a:r>
              <a:rPr lang="zh-CN" altLang="x-none" sz="3200" b="1" dirty="0">
                <a:latin typeface="Times New Roman" panose="02020603050405020304" pitchFamily="18" charset="0"/>
                <a:ea typeface="黑体" panose="02010600030101010101" pitchFamily="49" charset="-122"/>
              </a:rPr>
              <a:t>占有者</a:t>
            </a:r>
          </a:p>
        </p:txBody>
      </p:sp>
      <p:sp>
        <p:nvSpPr>
          <p:cNvPr id="102440" name="文本框 102439"/>
          <p:cNvSpPr txBox="1"/>
          <p:nvPr/>
        </p:nvSpPr>
        <p:spPr>
          <a:xfrm>
            <a:off x="827088" y="620713"/>
            <a:ext cx="576262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x-none" sz="3200" b="1" dirty="0">
                <a:latin typeface="Times New Roman" panose="02020603050405020304" pitchFamily="18" charset="0"/>
                <a:ea typeface="黑体" panose="02010600030101010101" pitchFamily="49" charset="-122"/>
              </a:rPr>
              <a:t>类别</a:t>
            </a:r>
          </a:p>
        </p:txBody>
      </p:sp>
      <p:sp>
        <p:nvSpPr>
          <p:cNvPr id="102441" name="文本框 102440"/>
          <p:cNvSpPr txBox="1"/>
          <p:nvPr/>
        </p:nvSpPr>
        <p:spPr>
          <a:xfrm>
            <a:off x="179388" y="1557338"/>
            <a:ext cx="6477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x-none" sz="3200" b="1" dirty="0">
                <a:latin typeface="Times New Roman" panose="02020603050405020304" pitchFamily="18" charset="0"/>
                <a:ea typeface="黑体" panose="02010600030101010101" pitchFamily="49" charset="-122"/>
              </a:rPr>
              <a:t>名称</a:t>
            </a:r>
          </a:p>
        </p:txBody>
      </p:sp>
      <p:sp>
        <p:nvSpPr>
          <p:cNvPr id="102442" name="文本框 102441"/>
          <p:cNvSpPr txBox="1"/>
          <p:nvPr/>
        </p:nvSpPr>
        <p:spPr>
          <a:xfrm>
            <a:off x="3059113" y="1700213"/>
            <a:ext cx="223202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/>
            <a:r>
              <a:rPr lang="zh-CN" altLang="x-none" sz="3200" b="1" dirty="0">
                <a:latin typeface="Times New Roman" panose="02020603050405020304" pitchFamily="18" charset="0"/>
                <a:ea typeface="黑体" panose="02010600030101010101" pitchFamily="49" charset="-122"/>
              </a:rPr>
              <a:t>地主阶级</a:t>
            </a:r>
          </a:p>
          <a:p>
            <a:pPr lvl="0" algn="ctr"/>
            <a:r>
              <a:rPr lang="zh-CN" altLang="x-none" sz="3200" b="1" dirty="0">
                <a:latin typeface="Times New Roman" panose="02020603050405020304" pitchFamily="18" charset="0"/>
                <a:ea typeface="黑体" panose="02010600030101010101" pitchFamily="49" charset="-122"/>
              </a:rPr>
              <a:t>与农民关系</a:t>
            </a:r>
          </a:p>
        </p:txBody>
      </p:sp>
      <p:sp>
        <p:nvSpPr>
          <p:cNvPr id="102443" name="直接连接符 102442"/>
          <p:cNvSpPr/>
          <p:nvPr/>
        </p:nvSpPr>
        <p:spPr>
          <a:xfrm>
            <a:off x="250825" y="549275"/>
            <a:ext cx="1366838" cy="22320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02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02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102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102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102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0" grpId="0"/>
      <p:bldP spid="102431" grpId="0"/>
      <p:bldP spid="102432" grpId="0"/>
      <p:bldP spid="102433" grpId="0"/>
      <p:bldP spid="102434" grpId="0"/>
      <p:bldP spid="102435" grpId="0"/>
      <p:bldP spid="10243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4"/>
          <p:cNvGrpSpPr/>
          <p:nvPr/>
        </p:nvGrpSpPr>
        <p:grpSpPr>
          <a:xfrm>
            <a:off x="-10485" y="-108470"/>
            <a:ext cx="7310445" cy="1402080"/>
            <a:chOff x="-32" y="-54"/>
            <a:chExt cx="2912" cy="528"/>
          </a:xfrm>
        </p:grpSpPr>
        <p:pic>
          <p:nvPicPr>
            <p:cNvPr id="18436" name="Picture 5" descr="06bt-03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32" y="-54"/>
              <a:ext cx="2688" cy="52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9462" name="Text Box 6"/>
            <p:cNvSpPr txBox="1">
              <a:spLocks noChangeArrowheads="1"/>
            </p:cNvSpPr>
            <p:nvPr/>
          </p:nvSpPr>
          <p:spPr bwMode="auto">
            <a:xfrm>
              <a:off x="254" y="67"/>
              <a:ext cx="2626" cy="28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黑体" panose="02010600030101010101" pitchFamily="49" charset="-122"/>
                  <a:cs typeface="+mn-cs"/>
                </a:rPr>
                <a:t>二、土地改革的概况</a:t>
              </a:r>
            </a:p>
          </p:txBody>
        </p:sp>
      </p:grpSp>
      <p:sp>
        <p:nvSpPr>
          <p:cNvPr id="72722" name="文本框 72721"/>
          <p:cNvSpPr txBox="1"/>
          <p:nvPr/>
        </p:nvSpPr>
        <p:spPr>
          <a:xfrm>
            <a:off x="270510" y="1293495"/>
            <a:ext cx="3276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黑体" panose="02010600030101010101" pitchFamily="49" charset="-122"/>
              </a:rPr>
              <a:t>4.</a:t>
            </a:r>
            <a:r>
              <a:rPr lang="zh-CN" altLang="en-US" sz="3200" b="1" dirty="0">
                <a:latin typeface="Arial" panose="020B0604020202020204" pitchFamily="34" charset="0"/>
                <a:ea typeface="黑体" panose="02010600030101010101" pitchFamily="49" charset="-122"/>
              </a:rPr>
              <a:t>开始土改时间：</a:t>
            </a:r>
          </a:p>
        </p:txBody>
      </p:sp>
      <p:sp>
        <p:nvSpPr>
          <p:cNvPr id="72723" name="文本框 72722"/>
          <p:cNvSpPr txBox="1"/>
          <p:nvPr/>
        </p:nvSpPr>
        <p:spPr>
          <a:xfrm>
            <a:off x="3470910" y="1293495"/>
            <a:ext cx="1752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2800" b="1" dirty="0">
                <a:solidFill>
                  <a:srgbClr val="CC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1950</a:t>
            </a:r>
            <a:r>
              <a:rPr lang="zh-CN" altLang="en-US" sz="2800" b="1" dirty="0">
                <a:solidFill>
                  <a:srgbClr val="CC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年冬</a:t>
            </a:r>
          </a:p>
        </p:txBody>
      </p:sp>
      <p:sp>
        <p:nvSpPr>
          <p:cNvPr id="104450" name="文本框 104449"/>
          <p:cNvSpPr txBox="1"/>
          <p:nvPr/>
        </p:nvSpPr>
        <p:spPr>
          <a:xfrm>
            <a:off x="289560" y="1873250"/>
            <a:ext cx="8496300" cy="5791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lvl="0">
              <a:spcBef>
                <a:spcPct val="50000"/>
              </a:spcBef>
              <a:buClrTx/>
            </a:pPr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  <a:ea typeface="黑体" panose="02010600030101010101" pitchFamily="49" charset="-122"/>
              </a:rPr>
              <a:t>阅读课文，思考下面几个问题：</a:t>
            </a:r>
            <a:endParaRPr lang="zh-CN" altLang="en-US" sz="3200" b="1">
              <a:solidFill>
                <a:srgbClr val="0033CC"/>
              </a:solidFill>
              <a:latin typeface="Times New Roman" panose="02020603050405020304" pitchFamily="18" charset="0"/>
              <a:ea typeface="黑体" panose="02010600030101010101" pitchFamily="49" charset="-122"/>
            </a:endParaRPr>
          </a:p>
        </p:txBody>
      </p:sp>
      <p:sp>
        <p:nvSpPr>
          <p:cNvPr id="104451" name="文本框 104450"/>
          <p:cNvSpPr txBox="1"/>
          <p:nvPr/>
        </p:nvSpPr>
        <p:spPr>
          <a:xfrm>
            <a:off x="141605" y="2527935"/>
            <a:ext cx="864393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Tx/>
            </a:pPr>
            <a:r>
              <a:rPr lang="en-US" altLang="zh-CN" sz="2800" b="1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1.</a:t>
            </a:r>
            <a:r>
              <a:rPr lang="zh-CN" altLang="en-US" sz="2800" b="1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为什么在土地改革过程中，也分给地主一份土地？</a:t>
            </a:r>
          </a:p>
        </p:txBody>
      </p:sp>
      <p:sp>
        <p:nvSpPr>
          <p:cNvPr id="104452" name="文本框 104451"/>
          <p:cNvSpPr txBox="1"/>
          <p:nvPr/>
        </p:nvSpPr>
        <p:spPr>
          <a:xfrm>
            <a:off x="141605" y="3848735"/>
            <a:ext cx="94329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Tx/>
            </a:pPr>
            <a:r>
              <a:rPr lang="en-US" altLang="zh-CN" sz="2800" b="1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2.</a:t>
            </a:r>
            <a:r>
              <a:rPr lang="zh-CN" altLang="en-US" sz="2800" b="1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为什么在土地改革过程中要采取保存富农经济的政策？</a:t>
            </a:r>
          </a:p>
        </p:txBody>
      </p:sp>
      <p:sp>
        <p:nvSpPr>
          <p:cNvPr id="104453" name="文本框 104452"/>
          <p:cNvSpPr txBox="1"/>
          <p:nvPr/>
        </p:nvSpPr>
        <p:spPr>
          <a:xfrm>
            <a:off x="288925" y="3047365"/>
            <a:ext cx="8496935" cy="5791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spcBef>
                <a:spcPct val="50000"/>
              </a:spcBef>
              <a:buClrTx/>
            </a:pP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使地主成为自食其力的劳动者；减少改革阻力</a:t>
            </a:r>
          </a:p>
        </p:txBody>
      </p:sp>
      <p:sp>
        <p:nvSpPr>
          <p:cNvPr id="104454" name="文本框 104453"/>
          <p:cNvSpPr txBox="1"/>
          <p:nvPr/>
        </p:nvSpPr>
        <p:spPr>
          <a:xfrm>
            <a:off x="431483" y="4497705"/>
            <a:ext cx="8280400" cy="20421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lvl="0">
              <a:spcBef>
                <a:spcPct val="50000"/>
              </a:spcBef>
              <a:buClrTx/>
            </a:pPr>
            <a:r>
              <a:rPr lang="en-US" altLang="zh-CN" sz="2800" b="1" dirty="0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有利于减少土改的阻力，孤立地主阶级，保护中农和小土地出租者，稳定民族资产阶级，更有利于发展农村经济，从而有利于土地改革的顺利进行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2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4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23" grpId="0"/>
      <p:bldP spid="104450" grpId="0" animBg="1"/>
      <p:bldP spid="104451" grpId="0"/>
      <p:bldP spid="104452" grpId="0"/>
      <p:bldP spid="104453" grpId="0" bldLvl="0" animBg="1"/>
      <p:bldP spid="104454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2434" name="图片 402433" descr="1950年6月28日，《中华人民共和国土地改革法》颁布，得到农民群众的热烈拥护。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250" y="692150"/>
            <a:ext cx="5400675" cy="3665538"/>
          </a:xfrm>
          <a:prstGeom prst="rect">
            <a:avLst/>
          </a:prstGeom>
          <a:noFill/>
          <a:ln w="95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02435" name="矩形 402434"/>
          <p:cNvSpPr/>
          <p:nvPr/>
        </p:nvSpPr>
        <p:spPr>
          <a:xfrm>
            <a:off x="528320" y="4581525"/>
            <a:ext cx="7848600" cy="19208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lvl="0"/>
            <a:r>
              <a:rPr lang="en-US" altLang="zh-CN" sz="4000" b="1" dirty="0">
                <a:solidFill>
                  <a:schemeClr val="tx1"/>
                </a:solidFill>
                <a:latin typeface="迷你简艺黑" pitchFamily="65" charset="-122"/>
                <a:ea typeface="迷你简艺黑" pitchFamily="65" charset="-122"/>
              </a:rPr>
              <a:t>1950</a:t>
            </a:r>
            <a:r>
              <a:rPr lang="zh-CN" altLang="en-US" sz="4000" b="1" dirty="0">
                <a:solidFill>
                  <a:schemeClr val="tx1"/>
                </a:solidFill>
                <a:latin typeface="迷你简艺黑" pitchFamily="65" charset="-122"/>
                <a:ea typeface="迷你简艺黑" pitchFamily="65" charset="-122"/>
              </a:rPr>
              <a:t>年</a:t>
            </a:r>
            <a:r>
              <a:rPr lang="en-US" altLang="zh-CN" sz="4000" b="1" dirty="0">
                <a:solidFill>
                  <a:schemeClr val="tx1"/>
                </a:solidFill>
                <a:latin typeface="迷你简艺黑" pitchFamily="65" charset="-122"/>
                <a:ea typeface="迷你简艺黑" pitchFamily="65" charset="-122"/>
              </a:rPr>
              <a:t>6</a:t>
            </a:r>
            <a:r>
              <a:rPr lang="zh-CN" altLang="en-US" sz="4000" b="1" dirty="0">
                <a:solidFill>
                  <a:schemeClr val="tx1"/>
                </a:solidFill>
                <a:latin typeface="迷你简艺黑" pitchFamily="65" charset="-122"/>
                <a:ea typeface="迷你简艺黑" pitchFamily="65" charset="-122"/>
              </a:rPr>
              <a:t>月</a:t>
            </a:r>
            <a:r>
              <a:rPr lang="en-US" altLang="zh-CN" sz="4000" b="1" dirty="0">
                <a:solidFill>
                  <a:schemeClr val="tx1"/>
                </a:solidFill>
                <a:latin typeface="迷你简艺黑" pitchFamily="65" charset="-122"/>
                <a:ea typeface="迷你简艺黑" pitchFamily="65" charset="-122"/>
              </a:rPr>
              <a:t>28</a:t>
            </a:r>
            <a:r>
              <a:rPr lang="zh-CN" altLang="en-US" sz="4000" b="1" dirty="0">
                <a:solidFill>
                  <a:schemeClr val="tx1"/>
                </a:solidFill>
                <a:latin typeface="迷你简艺黑" pitchFamily="65" charset="-122"/>
                <a:ea typeface="迷你简艺黑" pitchFamily="65" charset="-122"/>
              </a:rPr>
              <a:t>日，</a:t>
            </a:r>
            <a:r>
              <a:rPr lang="en-US" altLang="zh-CN" sz="4000" b="1" dirty="0">
                <a:solidFill>
                  <a:schemeClr val="tx1"/>
                </a:solidFill>
                <a:latin typeface="迷你简艺黑" pitchFamily="65" charset="-122"/>
                <a:ea typeface="迷你简艺黑" pitchFamily="65" charset="-122"/>
              </a:rPr>
              <a:t>《</a:t>
            </a:r>
            <a:r>
              <a:rPr lang="zh-CN" altLang="en-US" sz="4000" b="1" dirty="0">
                <a:solidFill>
                  <a:schemeClr val="tx1"/>
                </a:solidFill>
                <a:latin typeface="迷你简艺黑" pitchFamily="65" charset="-122"/>
                <a:ea typeface="迷你简艺黑" pitchFamily="65" charset="-122"/>
              </a:rPr>
              <a:t>中华人民共和国土地改革法</a:t>
            </a:r>
            <a:r>
              <a:rPr lang="en-US" altLang="zh-CN" sz="4000" b="1" dirty="0">
                <a:solidFill>
                  <a:schemeClr val="tx1"/>
                </a:solidFill>
                <a:latin typeface="迷你简艺黑" pitchFamily="65" charset="-122"/>
                <a:ea typeface="迷你简艺黑" pitchFamily="65" charset="-122"/>
              </a:rPr>
              <a:t>》</a:t>
            </a:r>
            <a:r>
              <a:rPr lang="zh-CN" altLang="en-US" sz="4000" b="1" dirty="0">
                <a:solidFill>
                  <a:schemeClr val="tx1"/>
                </a:solidFill>
                <a:latin typeface="迷你简艺黑" pitchFamily="65" charset="-122"/>
                <a:ea typeface="迷你简艺黑" pitchFamily="65" charset="-122"/>
              </a:rPr>
              <a:t>颁布，得到广大农</a:t>
            </a:r>
            <a:r>
              <a:rPr lang="zh-CN" altLang="en-US" sz="4000" b="1">
                <a:solidFill>
                  <a:schemeClr val="tx1"/>
                </a:solidFill>
                <a:latin typeface="迷你简艺黑" pitchFamily="65" charset="-122"/>
                <a:ea typeface="迷你简艺黑" pitchFamily="65" charset="-122"/>
              </a:rPr>
              <a:t>民群众的热烈拥护。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图片 36868" descr="34486314146599240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9945" y="59055"/>
            <a:ext cx="4503420" cy="367919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6870" name="图片 3686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2000" cy="3797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71" name="文本框 36870"/>
          <p:cNvSpPr txBox="1"/>
          <p:nvPr/>
        </p:nvSpPr>
        <p:spPr>
          <a:xfrm>
            <a:off x="609600" y="4114800"/>
            <a:ext cx="3048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zh-CN" altLang="en-US" sz="3200" dirty="0">
                <a:latin typeface="Arial" panose="020B0604020202020204" pitchFamily="34" charset="0"/>
                <a:ea typeface="黑体" panose="02010600030101010101" pitchFamily="49" charset="-122"/>
              </a:rPr>
              <a:t>批斗地主</a:t>
            </a:r>
          </a:p>
        </p:txBody>
      </p:sp>
      <p:pic>
        <p:nvPicPr>
          <p:cNvPr id="36873" name="图片 36872" descr="res05_attpic_brie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3733800"/>
            <a:ext cx="4572000" cy="3124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74" name="矩形 36873"/>
          <p:cNvSpPr/>
          <p:nvPr/>
        </p:nvSpPr>
        <p:spPr>
          <a:xfrm>
            <a:off x="2895600" y="5867400"/>
            <a:ext cx="1403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3200" dirty="0">
                <a:latin typeface="Arial" panose="020B0604020202020204" pitchFamily="34" charset="0"/>
                <a:ea typeface="黑体" panose="02010600030101010101" pitchFamily="49" charset="-122"/>
              </a:rPr>
              <a:t>烧地契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1" grpId="0"/>
      <p:bldP spid="3687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1" name="图片 34820" descr="W02010082547520302954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114800" cy="3124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2" name="文本框 34821"/>
          <p:cNvSpPr txBox="1"/>
          <p:nvPr/>
        </p:nvSpPr>
        <p:spPr>
          <a:xfrm>
            <a:off x="0" y="3169285"/>
            <a:ext cx="4648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dirty="0">
                <a:solidFill>
                  <a:srgbClr val="FF0066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土改中拔出地主立的地界碑</a:t>
            </a:r>
          </a:p>
        </p:txBody>
      </p:sp>
      <p:pic>
        <p:nvPicPr>
          <p:cNvPr id="34823" name="图片 34822" descr="12283305_21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400" y="0"/>
            <a:ext cx="4800600" cy="3200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4" name="文本框 34823"/>
          <p:cNvSpPr txBox="1"/>
          <p:nvPr/>
        </p:nvSpPr>
        <p:spPr>
          <a:xfrm>
            <a:off x="4876800" y="3200400"/>
            <a:ext cx="3886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zh-CN" altLang="en-US" sz="3200" dirty="0">
                <a:solidFill>
                  <a:srgbClr val="0033CC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农民丈量分配土地</a:t>
            </a:r>
          </a:p>
        </p:txBody>
      </p:sp>
      <p:pic>
        <p:nvPicPr>
          <p:cNvPr id="34825" name="图片 34824" descr="6c626d0c3fc21014450e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710" y="3688715"/>
            <a:ext cx="3352800" cy="304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6" name="文本框 34825"/>
          <p:cNvSpPr txBox="1"/>
          <p:nvPr/>
        </p:nvSpPr>
        <p:spPr>
          <a:xfrm>
            <a:off x="4343400" y="5446395"/>
            <a:ext cx="3886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黑体" panose="02010600030101010101" pitchFamily="49" charset="-122"/>
              </a:rPr>
              <a:t>农民分到土地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5" name="文本框 37894"/>
          <p:cNvSpPr txBox="1"/>
          <p:nvPr/>
        </p:nvSpPr>
        <p:spPr>
          <a:xfrm>
            <a:off x="1068705" y="6043295"/>
            <a:ext cx="7371080" cy="701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zh-CN" altLang="en-US" sz="4000" dirty="0">
                <a:latin typeface="Arial" panose="020B0604020202020204" pitchFamily="34" charset="0"/>
                <a:ea typeface="黑体" panose="02010600030101010101" pitchFamily="49" charset="-122"/>
              </a:rPr>
              <a:t>农民分到地主耕牛、工具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335" y="-15875"/>
            <a:ext cx="9160510" cy="599059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t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9848" y="1275715"/>
            <a:ext cx="6753225" cy="5467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9619" name="Picture 3" descr="t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7450" y="1299210"/>
            <a:ext cx="4164965" cy="52882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5" name="Text Box 40"/>
          <p:cNvSpPr txBox="1"/>
          <p:nvPr/>
        </p:nvSpPr>
        <p:spPr>
          <a:xfrm>
            <a:off x="1586548" y="5947728"/>
            <a:ext cx="6462712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lnSpc>
                <a:spcPct val="150000"/>
              </a:lnSpc>
              <a:spcBef>
                <a:spcPct val="50000"/>
              </a:spcBef>
            </a:pPr>
            <a:endParaRPr lang="zh-CN" altLang="zh-CN" sz="24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2717" name="文本框 72716"/>
          <p:cNvSpPr txBox="1"/>
          <p:nvPr/>
        </p:nvSpPr>
        <p:spPr>
          <a:xfrm>
            <a:off x="151130" y="156210"/>
            <a:ext cx="1752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黑体" panose="02010600030101010101" pitchFamily="49" charset="-122"/>
              </a:rPr>
              <a:t>5.</a:t>
            </a:r>
            <a:r>
              <a:rPr lang="zh-CN" altLang="en-US" sz="3200" b="1" dirty="0">
                <a:latin typeface="Arial" panose="020B0604020202020204" pitchFamily="34" charset="0"/>
                <a:ea typeface="黑体" panose="02010600030101010101" pitchFamily="49" charset="-122"/>
              </a:rPr>
              <a:t>完成：</a:t>
            </a:r>
          </a:p>
        </p:txBody>
      </p:sp>
      <p:sp>
        <p:nvSpPr>
          <p:cNvPr id="72720" name="文本框 72719"/>
          <p:cNvSpPr txBox="1"/>
          <p:nvPr/>
        </p:nvSpPr>
        <p:spPr>
          <a:xfrm>
            <a:off x="1598930" y="156210"/>
            <a:ext cx="2209800" cy="6134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 b="1" dirty="0">
                <a:solidFill>
                  <a:srgbClr val="CC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1952</a:t>
            </a:r>
            <a:r>
              <a:rPr lang="zh-CN" altLang="en-US" sz="3200" b="1" dirty="0">
                <a:solidFill>
                  <a:srgbClr val="CC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年底</a:t>
            </a:r>
          </a:p>
        </p:txBody>
      </p:sp>
      <p:sp>
        <p:nvSpPr>
          <p:cNvPr id="72721" name="文本框 72720"/>
          <p:cNvSpPr txBox="1"/>
          <p:nvPr/>
        </p:nvSpPr>
        <p:spPr>
          <a:xfrm>
            <a:off x="3492500" y="156210"/>
            <a:ext cx="4953000" cy="10668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黑体" panose="02010600030101010101" pitchFamily="49" charset="-122"/>
              </a:rPr>
              <a:t>除部分少数民族地区外，大陆基本完成土地改革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9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文本框 21507"/>
          <p:cNvSpPr txBox="1"/>
          <p:nvPr/>
        </p:nvSpPr>
        <p:spPr>
          <a:xfrm>
            <a:off x="0" y="1508760"/>
            <a:ext cx="9144000" cy="4030980"/>
          </a:xfrm>
          <a:prstGeom prst="rect">
            <a:avLst/>
          </a:prstGeom>
          <a:solidFill>
            <a:srgbClr val="FFFF99"/>
          </a:solidFill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6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   </a:t>
            </a:r>
            <a:r>
              <a:rPr lang="zh-CN" altLang="en-US" sz="3200" b="1" dirty="0">
                <a:latin typeface="仿宋" panose="02010609060101010101" charset="-122"/>
                <a:ea typeface="仿宋" panose="02010609060101010101" charset="-122"/>
              </a:rPr>
              <a:t>土地改革的基本内容，就是没收地主阶级的土地，分配给无地少地的农民。这样，当做一个阶级来说，就是</a:t>
            </a:r>
            <a:r>
              <a:rPr lang="zh-CN" altLang="en-US" sz="3200" b="1" dirty="0">
                <a:solidFill>
                  <a:srgbClr val="CC0000"/>
                </a:solidFill>
                <a:latin typeface="仿宋" panose="02010609060101010101" charset="-122"/>
                <a:ea typeface="仿宋" panose="02010609060101010101" charset="-122"/>
              </a:rPr>
              <a:t>社会上废除了地主这一阶级</a:t>
            </a:r>
            <a:r>
              <a:rPr lang="zh-CN" altLang="en-US" sz="3200" b="1" dirty="0">
                <a:latin typeface="仿宋" panose="02010609060101010101" charset="-122"/>
                <a:ea typeface="仿宋" panose="02010609060101010101" charset="-122"/>
              </a:rPr>
              <a:t>，把封建剥削的土地所有制改变为农民的土地所有制。这样一种改革，诚然是中国历史上</a:t>
            </a:r>
            <a:r>
              <a:rPr lang="zh-CN" altLang="en-US" sz="3200" b="1" dirty="0">
                <a:solidFill>
                  <a:srgbClr val="FF0066"/>
                </a:solidFill>
                <a:latin typeface="仿宋" panose="02010609060101010101" charset="-122"/>
                <a:ea typeface="仿宋" panose="02010609060101010101" charset="-122"/>
              </a:rPr>
              <a:t>几千年来一次最大最彻底的改革</a:t>
            </a:r>
            <a:r>
              <a:rPr lang="zh-CN" altLang="en-US" sz="3200" b="1" dirty="0">
                <a:latin typeface="仿宋" panose="02010609060101010101" charset="-122"/>
                <a:ea typeface="仿宋" panose="02010609060101010101" charset="-122"/>
              </a:rPr>
              <a:t>。</a:t>
            </a:r>
          </a:p>
          <a:p>
            <a:pPr lvl="0">
              <a:spcBef>
                <a:spcPct val="50000"/>
              </a:spcBef>
            </a:pPr>
            <a:r>
              <a:rPr lang="zh-CN" altLang="en-US" sz="4000" dirty="0">
                <a:latin typeface="黑体" panose="02010600030101010101" pitchFamily="49" charset="-122"/>
                <a:ea typeface="黑体" panose="02010600030101010101" pitchFamily="49" charset="-122"/>
              </a:rPr>
              <a:t>      </a:t>
            </a:r>
            <a:r>
              <a:rPr lang="en-US" altLang="zh-CN" sz="3200" dirty="0">
                <a:latin typeface="黑体" panose="02010600030101010101" pitchFamily="49" charset="-122"/>
                <a:ea typeface="黑体" panose="02010600030101010101" pitchFamily="49" charset="-122"/>
              </a:rPr>
              <a:t>——</a:t>
            </a:r>
            <a:r>
              <a:rPr lang="zh-CN" altLang="en-US" sz="3200" dirty="0">
                <a:latin typeface="黑体" panose="02010600030101010101" pitchFamily="49" charset="-122"/>
                <a:ea typeface="黑体" panose="02010600030101010101" pitchFamily="49" charset="-122"/>
              </a:rPr>
              <a:t>刘少奇</a:t>
            </a:r>
            <a:r>
              <a:rPr lang="en-US" altLang="zh-CN" sz="3200" dirty="0">
                <a:latin typeface="黑体" panose="02010600030101010101" pitchFamily="49" charset="-122"/>
                <a:ea typeface="黑体" panose="02010600030101010101" pitchFamily="49" charset="-122"/>
              </a:rPr>
              <a:t>《</a:t>
            </a:r>
            <a:r>
              <a:rPr lang="zh-CN" altLang="en-US" sz="3200" dirty="0">
                <a:latin typeface="黑体" panose="02010600030101010101" pitchFamily="49" charset="-122"/>
                <a:ea typeface="黑体" panose="02010600030101010101" pitchFamily="49" charset="-122"/>
              </a:rPr>
              <a:t>关于土地改革问题的报告</a:t>
            </a:r>
            <a:r>
              <a:rPr lang="en-US" altLang="zh-CN" sz="3200">
                <a:latin typeface="黑体" panose="02010600030101010101" pitchFamily="49" charset="-122"/>
                <a:ea typeface="黑体" panose="02010600030101010101" pitchFamily="49" charset="-122"/>
              </a:rPr>
              <a:t>》</a:t>
            </a:r>
          </a:p>
        </p:txBody>
      </p:sp>
      <p:sp>
        <p:nvSpPr>
          <p:cNvPr id="21513" name="直接连接符 21512"/>
          <p:cNvSpPr/>
          <p:nvPr/>
        </p:nvSpPr>
        <p:spPr>
          <a:xfrm>
            <a:off x="1545590" y="3006725"/>
            <a:ext cx="4853305" cy="635"/>
          </a:xfrm>
          <a:prstGeom prst="line">
            <a:avLst/>
          </a:prstGeom>
          <a:ln w="28575" cap="flat" cmpd="sng">
            <a:solidFill>
              <a:srgbClr val="3366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1514" name="直接连接符 21513"/>
          <p:cNvSpPr/>
          <p:nvPr/>
        </p:nvSpPr>
        <p:spPr>
          <a:xfrm>
            <a:off x="3221355" y="4083685"/>
            <a:ext cx="5638800" cy="0"/>
          </a:xfrm>
          <a:prstGeom prst="line">
            <a:avLst/>
          </a:prstGeom>
          <a:ln w="28575" cap="flat" cmpd="sng">
            <a:solidFill>
              <a:srgbClr val="3366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1516" name="椭圆 21515"/>
          <p:cNvSpPr/>
          <p:nvPr/>
        </p:nvSpPr>
        <p:spPr>
          <a:xfrm>
            <a:off x="5257800" y="1293495"/>
            <a:ext cx="3886200" cy="914400"/>
          </a:xfrm>
          <a:prstGeom prst="ellipse">
            <a:avLst/>
          </a:prstGeom>
          <a:noFill/>
          <a:ln w="190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7" name="矩形 21516"/>
          <p:cNvSpPr/>
          <p:nvPr/>
        </p:nvSpPr>
        <p:spPr>
          <a:xfrm>
            <a:off x="304800" y="5405438"/>
            <a:ext cx="8703945" cy="1076325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wrap="square" anchor="ctr">
            <a:spAutoFit/>
          </a:bodyPr>
          <a:lstStyle/>
          <a:p>
            <a:pPr lvl="0"/>
            <a:r>
              <a:rPr lang="zh-CN" altLang="en-US" sz="3200" b="1" dirty="0">
                <a:solidFill>
                  <a:srgbClr val="000099"/>
                </a:solidFill>
                <a:latin typeface="迷你简毡笔黑" pitchFamily="65" charset="-122"/>
                <a:ea typeface="迷你简毡笔黑" pitchFamily="65" charset="-122"/>
                <a:sym typeface="Wingdings" panose="05000000000000000000" charset="0"/>
              </a:rPr>
              <a:t>彻底</a:t>
            </a:r>
            <a:r>
              <a:rPr lang="zh-CN" altLang="en-US" sz="3200" b="1" dirty="0">
                <a:solidFill>
                  <a:srgbClr val="000099"/>
                </a:solidFill>
                <a:latin typeface="迷你简毡笔黑" pitchFamily="65" charset="-122"/>
                <a:ea typeface="迷你简毡笔黑" pitchFamily="65" charset="-122"/>
              </a:rPr>
              <a:t>摧毁了在我国存在</a:t>
            </a:r>
            <a:r>
              <a:rPr lang="en-US" altLang="zh-CN" sz="3200" b="1" dirty="0">
                <a:solidFill>
                  <a:srgbClr val="000099"/>
                </a:solidFill>
                <a:latin typeface="迷你简毡笔黑" pitchFamily="65" charset="-122"/>
                <a:ea typeface="迷你简毡笔黑" pitchFamily="65" charset="-122"/>
              </a:rPr>
              <a:t>2000</a:t>
            </a:r>
            <a:r>
              <a:rPr lang="zh-CN" altLang="en-US" sz="3200" b="1" dirty="0">
                <a:solidFill>
                  <a:srgbClr val="000099"/>
                </a:solidFill>
                <a:latin typeface="迷你简毡笔黑" pitchFamily="65" charset="-122"/>
                <a:ea typeface="迷你简毡笔黑" pitchFamily="65" charset="-122"/>
              </a:rPr>
              <a:t>多年的封建土地制度，地主阶级被消灭。 </a:t>
            </a:r>
          </a:p>
        </p:txBody>
      </p:sp>
      <p:grpSp>
        <p:nvGrpSpPr>
          <p:cNvPr id="18434" name="Group 4"/>
          <p:cNvGrpSpPr/>
          <p:nvPr/>
        </p:nvGrpSpPr>
        <p:grpSpPr>
          <a:xfrm>
            <a:off x="-42235" y="-108470"/>
            <a:ext cx="7310445" cy="1402080"/>
            <a:chOff x="-32" y="-54"/>
            <a:chExt cx="2912" cy="528"/>
          </a:xfrm>
        </p:grpSpPr>
        <p:pic>
          <p:nvPicPr>
            <p:cNvPr id="18436" name="Picture 5" descr="06bt-03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32" y="-54"/>
              <a:ext cx="2688" cy="52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9462" name="Text Box 6"/>
            <p:cNvSpPr txBox="1">
              <a:spLocks noChangeArrowheads="1"/>
            </p:cNvSpPr>
            <p:nvPr/>
          </p:nvSpPr>
          <p:spPr bwMode="auto">
            <a:xfrm>
              <a:off x="254" y="67"/>
              <a:ext cx="2626" cy="28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黑体" panose="02010600030101010101" pitchFamily="49" charset="-122"/>
                  <a:cs typeface="+mn-cs"/>
                </a:rPr>
                <a:t>三、土地改革的意义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7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23553"/>
          <p:cNvSpPr txBox="1"/>
          <p:nvPr/>
        </p:nvSpPr>
        <p:spPr>
          <a:xfrm>
            <a:off x="57150" y="1293495"/>
            <a:ext cx="9029700" cy="4117975"/>
          </a:xfrm>
          <a:prstGeom prst="rect">
            <a:avLst/>
          </a:prstGeom>
          <a:solidFill>
            <a:schemeClr val="accent3">
              <a:lumMod val="85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ts val="50"/>
              </a:spcBef>
              <a:spcAft>
                <a:spcPts val="0"/>
              </a:spcAft>
              <a:buClrTx/>
            </a:pPr>
            <a:r>
              <a:rPr lang="zh-CN" altLang="en-US" sz="2400" dirty="0">
                <a:solidFill>
                  <a:schemeClr val="tx2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辽宁农民土改后给毛主席的一封信（摘录）：</a:t>
            </a:r>
            <a:r>
              <a:rPr lang="zh-CN" altLang="en-US" sz="2400" dirty="0">
                <a:latin typeface="黑体" panose="02010600030101010101" pitchFamily="49" charset="-122"/>
                <a:ea typeface="黑体" panose="02010600030101010101" pitchFamily="49" charset="-122"/>
              </a:rPr>
              <a:t> </a:t>
            </a:r>
            <a:br>
              <a:rPr lang="zh-CN" altLang="en-US" sz="2400" dirty="0">
                <a:latin typeface="黑体" panose="02010600030101010101" pitchFamily="49" charset="-122"/>
                <a:ea typeface="黑体" panose="02010600030101010101" pitchFamily="49" charset="-122"/>
              </a:rPr>
            </a:br>
            <a:r>
              <a:rPr lang="zh-CN" altLang="en-US" sz="2400" dirty="0">
                <a:latin typeface="黑体" panose="02010600030101010101" pitchFamily="49" charset="-122"/>
                <a:ea typeface="黑体" panose="02010600030101010101" pitchFamily="49" charset="-122"/>
              </a:rPr>
              <a:t>敬爱的毛主席： </a:t>
            </a:r>
            <a:br>
              <a:rPr lang="zh-CN" altLang="en-US" sz="2400" dirty="0">
                <a:latin typeface="黑体" panose="02010600030101010101" pitchFamily="49" charset="-122"/>
                <a:ea typeface="黑体" panose="02010600030101010101" pitchFamily="49" charset="-122"/>
              </a:rPr>
            </a:br>
            <a:r>
              <a:rPr lang="zh-CN" altLang="en-US" sz="2400" dirty="0">
                <a:latin typeface="黑体" panose="02010600030101010101" pitchFamily="49" charset="-122"/>
                <a:ea typeface="黑体" panose="02010600030101010101" pitchFamily="49" charset="-122"/>
              </a:rPr>
              <a:t>    我们祖祖辈辈做梦也在想着有一天自己能有</a:t>
            </a:r>
            <a:r>
              <a:rPr lang="zh-CN" altLang="en-US" sz="24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三亩、五亩的地，能在自己的土地上耕种，</a:t>
            </a:r>
            <a:r>
              <a:rPr lang="zh-CN" altLang="en-US" sz="2400" dirty="0">
                <a:latin typeface="黑体" panose="02010600030101010101" pitchFamily="49" charset="-122"/>
                <a:ea typeface="黑体" panose="02010600030101010101" pitchFamily="49" charset="-122"/>
              </a:rPr>
              <a:t>那有多高兴啊！现在经过土改，这个梦想实现了。</a:t>
            </a:r>
          </a:p>
          <a:p>
            <a:pPr lvl="0">
              <a:lnSpc>
                <a:spcPct val="90000"/>
              </a:lnSpc>
              <a:spcBef>
                <a:spcPts val="50"/>
              </a:spcBef>
              <a:spcAft>
                <a:spcPts val="0"/>
              </a:spcAft>
              <a:buClrTx/>
            </a:pPr>
            <a:r>
              <a:rPr lang="zh-CN" altLang="en-US" sz="2400" dirty="0">
                <a:latin typeface="黑体" panose="02010600030101010101" pitchFamily="49" charset="-122"/>
                <a:ea typeface="黑体" panose="02010600030101010101" pitchFamily="49" charset="-122"/>
              </a:rPr>
              <a:t>    过去在别人地里出力，</a:t>
            </a:r>
            <a:r>
              <a:rPr lang="zh-CN" altLang="en-US" sz="24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现在在自己土地里出力劳动</a:t>
            </a:r>
            <a:r>
              <a:rPr lang="zh-CN" altLang="en-US" sz="2400" dirty="0">
                <a:latin typeface="黑体" panose="02010600030101010101" pitchFamily="49" charset="-122"/>
                <a:ea typeface="黑体" panose="02010600030101010101" pitchFamily="49" charset="-122"/>
              </a:rPr>
              <a:t>；过去是一个肩给地主扛着饭碗，</a:t>
            </a:r>
            <a:r>
              <a:rPr lang="zh-CN" altLang="en-US" sz="24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现在劳动成果完全自己所得，</a:t>
            </a:r>
            <a:r>
              <a:rPr lang="zh-CN" altLang="en-US" sz="2400" dirty="0">
                <a:latin typeface="黑体" panose="02010600030101010101" pitchFamily="49" charset="-122"/>
                <a:ea typeface="黑体" panose="02010600030101010101" pitchFamily="49" charset="-122"/>
              </a:rPr>
              <a:t>这样我们生产的劲头怎能不大呢？</a:t>
            </a:r>
          </a:p>
          <a:p>
            <a:pPr lvl="0">
              <a:lnSpc>
                <a:spcPct val="90000"/>
              </a:lnSpc>
              <a:spcBef>
                <a:spcPts val="50"/>
              </a:spcBef>
              <a:spcAft>
                <a:spcPts val="0"/>
              </a:spcAft>
              <a:buClrTx/>
            </a:pPr>
            <a:r>
              <a:rPr lang="zh-CN" altLang="en-US" sz="2400" dirty="0">
                <a:latin typeface="黑体" panose="02010600030101010101" pitchFamily="49" charset="-122"/>
                <a:ea typeface="黑体" panose="02010600030101010101" pitchFamily="49" charset="-122"/>
              </a:rPr>
              <a:t>    土改前俺的房子不如地主家牲口棚，出门要弯腰，进门要低头，</a:t>
            </a:r>
            <a:r>
              <a:rPr lang="zh-CN" altLang="en-US" sz="24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现在搬进土改时分到的新房子。</a:t>
            </a:r>
          </a:p>
          <a:p>
            <a:pPr lvl="0">
              <a:lnSpc>
                <a:spcPct val="90000"/>
              </a:lnSpc>
              <a:spcBef>
                <a:spcPts val="50"/>
              </a:spcBef>
              <a:spcAft>
                <a:spcPts val="0"/>
              </a:spcAft>
              <a:buClrTx/>
            </a:pPr>
            <a:r>
              <a:rPr lang="zh-CN" altLang="en-US" sz="2400" dirty="0">
                <a:latin typeface="黑体" panose="02010600030101010101" pitchFamily="49" charset="-122"/>
                <a:ea typeface="黑体" panose="02010600030101010101" pitchFamily="49" charset="-122"/>
              </a:rPr>
              <a:t>    村民王明连说：“土改前我家四条腿是小板凳，带毛的是耗子，</a:t>
            </a:r>
            <a:r>
              <a:rPr lang="zh-CN" altLang="en-US" sz="24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现在呢，牲口棚里拴着一头牛，一头驴，全是有毛的四条腿。</a:t>
            </a:r>
            <a:r>
              <a:rPr lang="zh-CN" altLang="en-US" sz="28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 </a:t>
            </a:r>
          </a:p>
        </p:txBody>
      </p:sp>
      <p:sp>
        <p:nvSpPr>
          <p:cNvPr id="23556" name="矩形 23555"/>
          <p:cNvSpPr/>
          <p:nvPr/>
        </p:nvSpPr>
        <p:spPr>
          <a:xfrm>
            <a:off x="226695" y="5561807"/>
            <a:ext cx="8917305" cy="583565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wrap="none" anchor="ctr">
            <a:spAutoFit/>
          </a:bodyPr>
          <a:lstStyle/>
          <a:p>
            <a:pPr lvl="0"/>
            <a:r>
              <a:rPr lang="zh-CN" altLang="en-US" sz="3200" b="1" dirty="0">
                <a:solidFill>
                  <a:srgbClr val="000099"/>
                </a:solidFill>
                <a:latin typeface="迷你简毡笔黑" pitchFamily="65" charset="-122"/>
                <a:ea typeface="迷你简毡笔黑" pitchFamily="65" charset="-122"/>
                <a:sym typeface="Wingdings" panose="05000000000000000000" charset="0"/>
              </a:rPr>
              <a:t></a:t>
            </a:r>
            <a:r>
              <a:rPr lang="zh-CN" altLang="en-US" sz="3200" b="1" dirty="0">
                <a:solidFill>
                  <a:srgbClr val="000099"/>
                </a:solidFill>
                <a:latin typeface="迷你简毡笔黑" pitchFamily="65" charset="-122"/>
                <a:ea typeface="迷你简毡笔黑" pitchFamily="65" charset="-122"/>
              </a:rPr>
              <a:t>农民翻了身，得到了土地，成为土地的主人。 </a:t>
            </a:r>
          </a:p>
        </p:txBody>
      </p:sp>
      <p:grpSp>
        <p:nvGrpSpPr>
          <p:cNvPr id="18434" name="Group 4"/>
          <p:cNvGrpSpPr/>
          <p:nvPr/>
        </p:nvGrpSpPr>
        <p:grpSpPr>
          <a:xfrm>
            <a:off x="-42235" y="-108470"/>
            <a:ext cx="7310445" cy="1402080"/>
            <a:chOff x="-32" y="-54"/>
            <a:chExt cx="2912" cy="528"/>
          </a:xfrm>
        </p:grpSpPr>
        <p:pic>
          <p:nvPicPr>
            <p:cNvPr id="18436" name="Picture 5" descr="06bt-03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-32" y="-54"/>
              <a:ext cx="2688" cy="52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" name="Text Box 6"/>
            <p:cNvSpPr txBox="1">
              <a:spLocks noChangeArrowheads="1"/>
            </p:cNvSpPr>
            <p:nvPr/>
          </p:nvSpPr>
          <p:spPr bwMode="auto">
            <a:xfrm>
              <a:off x="254" y="67"/>
              <a:ext cx="2626" cy="28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黑体" panose="02010600030101010101" pitchFamily="49" charset="-122"/>
                  <a:cs typeface="+mn-cs"/>
                </a:rPr>
                <a:t>三、土地改革的意义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标题 105473"/>
          <p:cNvSpPr>
            <a:spLocks noGrp="1"/>
          </p:cNvSpPr>
          <p:nvPr>
            <p:ph type="title"/>
          </p:nvPr>
        </p:nvSpPr>
        <p:spPr>
          <a:xfrm>
            <a:off x="3744595" y="1160145"/>
            <a:ext cx="5023485" cy="1006475"/>
          </a:xfrm>
        </p:spPr>
        <p:txBody>
          <a:bodyPr anchor="ctr"/>
          <a:lstStyle/>
          <a:p>
            <a:r>
              <a:rPr lang="en-US" altLang="x-none" sz="2800" b="1">
                <a:solidFill>
                  <a:srgbClr val="FF0000"/>
                </a:solidFill>
              </a:rPr>
              <a:t>1949</a:t>
            </a:r>
            <a:r>
              <a:rPr lang="zh-CN" altLang="x-none" sz="2800" b="1" dirty="0">
                <a:solidFill>
                  <a:srgbClr val="FF0000"/>
                </a:solidFill>
              </a:rPr>
              <a:t>年与</a:t>
            </a:r>
            <a:r>
              <a:rPr lang="en-US" altLang="x-none" sz="2800" b="1">
                <a:solidFill>
                  <a:srgbClr val="FF0000"/>
                </a:solidFill>
              </a:rPr>
              <a:t>1951</a:t>
            </a:r>
            <a:r>
              <a:rPr lang="zh-CN" altLang="x-none" sz="2800" b="1" dirty="0">
                <a:solidFill>
                  <a:srgbClr val="FF0000"/>
                </a:solidFill>
              </a:rPr>
              <a:t>年粮食产量</a:t>
            </a:r>
            <a:r>
              <a:rPr lang="zh-CN" altLang="en-US" sz="2800" b="1" dirty="0">
                <a:solidFill>
                  <a:srgbClr val="FF0000"/>
                </a:solidFill>
              </a:rPr>
              <a:t>对比</a:t>
            </a:r>
            <a:endParaRPr lang="zh-CN" altLang="x-none" sz="2800" b="1" dirty="0">
              <a:solidFill>
                <a:srgbClr val="FF0000"/>
              </a:solidFill>
            </a:endParaRPr>
          </a:p>
        </p:txBody>
      </p:sp>
      <p:graphicFrame>
        <p:nvGraphicFramePr>
          <p:cNvPr id="105475" name="对象 105474"/>
          <p:cNvGraphicFramePr>
            <a:graphicFrameLocks noChangeAspect="1"/>
          </p:cNvGraphicFramePr>
          <p:nvPr/>
        </p:nvGraphicFramePr>
        <p:xfrm>
          <a:off x="3581400" y="1686878"/>
          <a:ext cx="5562600" cy="4094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r:id="rId3" imgW="6115050" imgH="3876675" progId="MSGraph.Chart.8">
                  <p:embed/>
                </p:oleObj>
              </mc:Choice>
              <mc:Fallback>
                <p:oleObj r:id="rId3" imgW="6115050" imgH="3876675" progId="MSGraph.Char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581400" y="1686878"/>
                        <a:ext cx="5562600" cy="4094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5476" name="图片 105475" descr="迎来了土改后的第一个丰收年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35" y="1262380"/>
            <a:ext cx="3582035" cy="3124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5477" name="矩形 105476"/>
          <p:cNvSpPr/>
          <p:nvPr/>
        </p:nvSpPr>
        <p:spPr>
          <a:xfrm>
            <a:off x="79693" y="4386580"/>
            <a:ext cx="3932555" cy="426720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lstStyle/>
          <a:p>
            <a:pPr lvl="0" algn="ctr">
              <a:buClrTx/>
            </a:pP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charset="-122"/>
              </a:rPr>
              <a:t>迎来土改后第一个丰收年</a:t>
            </a:r>
          </a:p>
        </p:txBody>
      </p:sp>
      <p:sp>
        <p:nvSpPr>
          <p:cNvPr id="105478" name="矩形 105477"/>
          <p:cNvSpPr/>
          <p:nvPr/>
        </p:nvSpPr>
        <p:spPr>
          <a:xfrm>
            <a:off x="148590" y="5886768"/>
            <a:ext cx="7929880" cy="583565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 wrap="square" anchor="ctr">
            <a:spAutoFit/>
          </a:bodyPr>
          <a:lstStyle/>
          <a:p>
            <a:pPr lvl="0" algn="ctr"/>
            <a:r>
              <a:rPr lang="zh-CN" altLang="en-US" sz="3200" b="1" dirty="0">
                <a:solidFill>
                  <a:srgbClr val="800000"/>
                </a:solidFill>
                <a:ea typeface="迷你简毡笔黑" pitchFamily="65" charset="-122"/>
                <a:sym typeface="Wingdings" panose="05000000000000000000" charset="0"/>
              </a:rPr>
              <a:t>巩固人民政权，</a:t>
            </a:r>
            <a:r>
              <a:rPr lang="zh-CN" altLang="en-US" sz="3200" b="1" dirty="0">
                <a:solidFill>
                  <a:srgbClr val="800000"/>
                </a:solidFill>
                <a:latin typeface="Arial" panose="020B0604020202020204" pitchFamily="34" charset="0"/>
                <a:ea typeface="迷你简毡笔黑" pitchFamily="65" charset="-122"/>
              </a:rPr>
              <a:t>解放农村生产力。</a:t>
            </a:r>
          </a:p>
        </p:txBody>
      </p:sp>
      <p:grpSp>
        <p:nvGrpSpPr>
          <p:cNvPr id="18434" name="Group 4"/>
          <p:cNvGrpSpPr/>
          <p:nvPr/>
        </p:nvGrpSpPr>
        <p:grpSpPr>
          <a:xfrm>
            <a:off x="-42235" y="-108470"/>
            <a:ext cx="7310445" cy="1402080"/>
            <a:chOff x="-32" y="-54"/>
            <a:chExt cx="2912" cy="528"/>
          </a:xfrm>
        </p:grpSpPr>
        <p:pic>
          <p:nvPicPr>
            <p:cNvPr id="18436" name="Picture 5" descr="06bt-03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-32" y="-54"/>
              <a:ext cx="2688" cy="52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" name="Text Box 6"/>
            <p:cNvSpPr txBox="1">
              <a:spLocks noChangeArrowheads="1"/>
            </p:cNvSpPr>
            <p:nvPr/>
          </p:nvSpPr>
          <p:spPr bwMode="auto">
            <a:xfrm>
              <a:off x="254" y="67"/>
              <a:ext cx="2626" cy="28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黑体" panose="02010600030101010101" pitchFamily="49" charset="-122"/>
                  <a:cs typeface="+mn-cs"/>
                </a:rPr>
                <a:t>三、土地改革的意义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5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8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32" name="图片 77831" descr="af4a8ed23964b0823bf3cf02"/>
          <p:cNvPicPr>
            <a:picLocks noChangeAspect="1"/>
          </p:cNvPicPr>
          <p:nvPr/>
        </p:nvPicPr>
        <p:blipFill>
          <a:blip r:embed="rId2"/>
          <a:srcRect l="7500" t="7724" r="8749" b="437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78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52" name="文本框 57351"/>
          <p:cNvSpPr txBox="1"/>
          <p:nvPr/>
        </p:nvSpPr>
        <p:spPr>
          <a:xfrm>
            <a:off x="4419600" y="1920875"/>
            <a:ext cx="4495800" cy="3505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en-US" altLang="zh-CN" sz="3200" b="1" dirty="0">
                <a:latin typeface="黑体" panose="02010600030101010101" pitchFamily="49" charset="-122"/>
                <a:ea typeface="黑体" panose="02010600030101010101" pitchFamily="49" charset="-122"/>
              </a:rPr>
              <a:t>“</a:t>
            </a:r>
            <a:r>
              <a:rPr lang="zh-CN" altLang="en-US" sz="3200" b="1" dirty="0">
                <a:latin typeface="黑体" panose="02010600030101010101" pitchFamily="49" charset="-122"/>
                <a:ea typeface="黑体" panose="02010600030101010101" pitchFamily="49" charset="-122"/>
              </a:rPr>
              <a:t>我为新中国数万万农民获得翻身的机会和</a:t>
            </a:r>
            <a:r>
              <a:rPr lang="zh-CN" altLang="en-US" sz="3200" b="1" dirty="0">
                <a:solidFill>
                  <a:srgbClr val="FF0066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国家获得工业化的基本条件</a:t>
            </a:r>
            <a:r>
              <a:rPr lang="zh-CN" altLang="en-US" sz="3200" b="1" dirty="0">
                <a:latin typeface="黑体" panose="02010600030101010101" pitchFamily="49" charset="-122"/>
                <a:ea typeface="黑体" panose="02010600030101010101" pitchFamily="49" charset="-122"/>
              </a:rPr>
              <a:t>而表示高兴表示庆贺。”</a:t>
            </a:r>
          </a:p>
          <a:p>
            <a:pPr lvl="0"/>
            <a:r>
              <a:rPr lang="zh-CN" altLang="en-US" sz="3200" b="1" dirty="0">
                <a:latin typeface="黑体" panose="02010600030101010101" pitchFamily="49" charset="-122"/>
                <a:ea typeface="黑体" panose="02010600030101010101" pitchFamily="49" charset="-122"/>
              </a:rPr>
              <a:t>                                   </a:t>
            </a:r>
          </a:p>
          <a:p>
            <a:pPr lvl="0"/>
            <a:r>
              <a:rPr lang="zh-CN" altLang="en-US" sz="3200" b="1" dirty="0">
                <a:latin typeface="黑体" panose="02010600030101010101" pitchFamily="49" charset="-122"/>
                <a:ea typeface="黑体" panose="02010600030101010101" pitchFamily="49" charset="-122"/>
              </a:rPr>
              <a:t>           </a:t>
            </a:r>
            <a:r>
              <a:rPr lang="en-US" altLang="zh-CN" sz="3200" b="1" dirty="0">
                <a:latin typeface="黑体" panose="02010600030101010101" pitchFamily="49" charset="-122"/>
                <a:ea typeface="黑体" panose="02010600030101010101" pitchFamily="49" charset="-122"/>
              </a:rPr>
              <a:t>——</a:t>
            </a:r>
            <a:r>
              <a:rPr lang="zh-CN" altLang="en-US" sz="3200" b="1" dirty="0">
                <a:latin typeface="黑体" panose="02010600030101010101" pitchFamily="49" charset="-122"/>
                <a:ea typeface="黑体" panose="02010600030101010101" pitchFamily="49" charset="-122"/>
              </a:rPr>
              <a:t>毛泽东</a:t>
            </a:r>
          </a:p>
        </p:txBody>
      </p:sp>
      <p:pic>
        <p:nvPicPr>
          <p:cNvPr id="57354" name="图片 57353" descr="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900" y="1773555"/>
            <a:ext cx="4114800" cy="3505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7355" name="文本框 57354"/>
          <p:cNvSpPr txBox="1"/>
          <p:nvPr/>
        </p:nvSpPr>
        <p:spPr>
          <a:xfrm>
            <a:off x="429895" y="5640070"/>
            <a:ext cx="6477000" cy="583565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dirty="0">
                <a:solidFill>
                  <a:srgbClr val="000099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④为国家工业化建设准备条件</a:t>
            </a:r>
          </a:p>
        </p:txBody>
      </p:sp>
      <p:grpSp>
        <p:nvGrpSpPr>
          <p:cNvPr id="18434" name="Group 4"/>
          <p:cNvGrpSpPr/>
          <p:nvPr/>
        </p:nvGrpSpPr>
        <p:grpSpPr>
          <a:xfrm>
            <a:off x="-42235" y="-108470"/>
            <a:ext cx="7310445" cy="1402080"/>
            <a:chOff x="-32" y="-54"/>
            <a:chExt cx="2912" cy="528"/>
          </a:xfrm>
        </p:grpSpPr>
        <p:pic>
          <p:nvPicPr>
            <p:cNvPr id="18436" name="Picture 5" descr="06bt-03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-32" y="-54"/>
              <a:ext cx="2688" cy="52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" name="Text Box 6"/>
            <p:cNvSpPr txBox="1">
              <a:spLocks noChangeArrowheads="1"/>
            </p:cNvSpPr>
            <p:nvPr/>
          </p:nvSpPr>
          <p:spPr bwMode="auto">
            <a:xfrm>
              <a:off x="254" y="67"/>
              <a:ext cx="2626" cy="28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黑体" panose="02010600030101010101" pitchFamily="49" charset="-122"/>
                  <a:cs typeface="+mn-cs"/>
                </a:rPr>
                <a:t>三、土地改革的意义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73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73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2" grpId="0"/>
      <p:bldP spid="57355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文本框 17411"/>
          <p:cNvSpPr txBox="1"/>
          <p:nvPr/>
        </p:nvSpPr>
        <p:spPr>
          <a:xfrm>
            <a:off x="0" y="620713"/>
            <a:ext cx="793750" cy="5113337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  <a:ea typeface="宋体" panose="02010600030101010101" pitchFamily="2" charset="-122"/>
              </a:rPr>
              <a:t>土    地    改    革</a:t>
            </a:r>
          </a:p>
        </p:txBody>
      </p:sp>
      <p:sp>
        <p:nvSpPr>
          <p:cNvPr id="17413" name="左大括号 17412"/>
          <p:cNvSpPr/>
          <p:nvPr/>
        </p:nvSpPr>
        <p:spPr>
          <a:xfrm>
            <a:off x="684213" y="404813"/>
            <a:ext cx="215900" cy="5832475"/>
          </a:xfrm>
          <a:prstGeom prst="leftBrace">
            <a:avLst>
              <a:gd name="adj1" fmla="val 225122"/>
              <a:gd name="adj2" fmla="val 50000"/>
            </a:avLst>
          </a:prstGeom>
          <a:solidFill>
            <a:schemeClr val="tx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14" name="文本框 17413"/>
          <p:cNvSpPr txBox="1"/>
          <p:nvPr/>
        </p:nvSpPr>
        <p:spPr>
          <a:xfrm>
            <a:off x="971550" y="476250"/>
            <a:ext cx="2952750" cy="5310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必要性</a:t>
            </a: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原因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</a:p>
          <a:p>
            <a:pPr lvl="0"/>
            <a:endParaRPr lang="en-US" altLang="zh-CN" sz="36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/>
            <a:endParaRPr lang="en-US" altLang="zh-CN" sz="36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经过</a:t>
            </a:r>
          </a:p>
          <a:p>
            <a:pPr lvl="0"/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结果</a:t>
            </a:r>
          </a:p>
          <a:p>
            <a:pPr lvl="0"/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/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>
              <a:spcBef>
                <a:spcPct val="50000"/>
              </a:spcBef>
            </a:pPr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5" name="左大括号 17414"/>
          <p:cNvSpPr/>
          <p:nvPr/>
        </p:nvSpPr>
        <p:spPr>
          <a:xfrm>
            <a:off x="3635375" y="188913"/>
            <a:ext cx="144463" cy="1655762"/>
          </a:xfrm>
          <a:prstGeom prst="leftBrace">
            <a:avLst>
              <a:gd name="adj1" fmla="val 95512"/>
              <a:gd name="adj2" fmla="val 50000"/>
            </a:avLst>
          </a:prstGeom>
          <a:solidFill>
            <a:schemeClr val="tx1"/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16" name="文本框 17415"/>
          <p:cNvSpPr txBox="1"/>
          <p:nvPr/>
        </p:nvSpPr>
        <p:spPr>
          <a:xfrm>
            <a:off x="3780155" y="333375"/>
            <a:ext cx="5224145" cy="179832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lvl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charset="0"/>
              </a:rPr>
              <a:t>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hlinkClick r:id="rId2" action="ppaction://hlinksldjump"/>
              </a:rPr>
              <a:t>旧中国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的封建剥削土地制度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严重阻碍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了农村经济和中国社会发展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  <a:sym typeface="Wingdings" panose="05000000000000000000" charset="0"/>
              </a:rPr>
              <a:t>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新解放区广大农民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迫切要求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hlinkClick r:id="rId3" action="ppaction://hlinksldjump"/>
              </a:rPr>
              <a:t>进行土改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7" name="左大括号 17416"/>
          <p:cNvSpPr/>
          <p:nvPr/>
        </p:nvSpPr>
        <p:spPr>
          <a:xfrm>
            <a:off x="2124075" y="2216468"/>
            <a:ext cx="144463" cy="1366837"/>
          </a:xfrm>
          <a:prstGeom prst="leftBrace">
            <a:avLst>
              <a:gd name="adj1" fmla="val 78845"/>
              <a:gd name="adj2" fmla="val 50000"/>
            </a:avLst>
          </a:prstGeom>
          <a:solidFill>
            <a:schemeClr val="tx1"/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18" name="文本框 17417"/>
          <p:cNvSpPr txBox="1"/>
          <p:nvPr/>
        </p:nvSpPr>
        <p:spPr>
          <a:xfrm>
            <a:off x="2843213" y="2360930"/>
            <a:ext cx="345598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endParaRPr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9" name="文本框 17418"/>
          <p:cNvSpPr txBox="1"/>
          <p:nvPr/>
        </p:nvSpPr>
        <p:spPr>
          <a:xfrm>
            <a:off x="2304098" y="2131378"/>
            <a:ext cx="6372225" cy="1373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1950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年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颁布</a:t>
            </a:r>
          </a:p>
          <a:p>
            <a:pPr lvl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  <a:hlinkClick r:id="rId4" action="ppaction://hlinksldjump"/>
              </a:rPr>
              <a:t>《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hlinkClick r:id="rId4" action="ppaction://hlinksldjump"/>
              </a:rPr>
              <a:t>中华人民共和国土地改革法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  <a:hlinkClick r:id="rId4" action="ppaction://hlinksldjump"/>
              </a:rPr>
              <a:t>》</a:t>
            </a:r>
            <a:endParaRPr lang="en-US" altLang="zh-CN" sz="28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1950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年冬，全国分批进行土地改革</a:t>
            </a:r>
          </a:p>
        </p:txBody>
      </p:sp>
      <p:sp>
        <p:nvSpPr>
          <p:cNvPr id="17420" name="文本框 17419"/>
          <p:cNvSpPr txBox="1"/>
          <p:nvPr/>
        </p:nvSpPr>
        <p:spPr>
          <a:xfrm>
            <a:off x="2124075" y="3584893"/>
            <a:ext cx="67325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hlinkClick r:id="rId5" action="ppaction://hlinksldjump"/>
              </a:rPr>
              <a:t>到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  <a:hlinkClick r:id="rId5" action="ppaction://hlinksldjump"/>
              </a:rPr>
              <a:t>1952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hlinkClick r:id="rId5" action="ppaction://hlinksldjump"/>
              </a:rPr>
              <a:t>年底，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全国大陆基本完成土地改革</a:t>
            </a:r>
          </a:p>
        </p:txBody>
      </p:sp>
      <p:sp>
        <p:nvSpPr>
          <p:cNvPr id="17421" name="左大括号 17420"/>
          <p:cNvSpPr/>
          <p:nvPr/>
        </p:nvSpPr>
        <p:spPr>
          <a:xfrm>
            <a:off x="1763395" y="4370070"/>
            <a:ext cx="121920" cy="2190115"/>
          </a:xfrm>
          <a:prstGeom prst="leftBrace">
            <a:avLst>
              <a:gd name="adj1" fmla="val 95513"/>
              <a:gd name="adj2" fmla="val 50000"/>
            </a:avLst>
          </a:prstGeom>
          <a:solidFill>
            <a:schemeClr val="tx1"/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25" name="矩形 17424"/>
          <p:cNvSpPr/>
          <p:nvPr/>
        </p:nvSpPr>
        <p:spPr>
          <a:xfrm>
            <a:off x="793750" y="4673600"/>
            <a:ext cx="15128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意义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6009005" y="39370"/>
            <a:ext cx="1562100" cy="3657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b="1" dirty="0">
                <a:sym typeface="+mn-ea"/>
              </a:rPr>
              <a:t>（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根本原因</a:t>
            </a:r>
            <a:r>
              <a:rPr lang="zh-CN" altLang="en-US" b="1" dirty="0">
                <a:sym typeface="+mn-ea"/>
              </a:rPr>
              <a:t>）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885315" y="4104005"/>
            <a:ext cx="6812915" cy="8229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 dirty="0">
                <a:solidFill>
                  <a:srgbClr val="000099"/>
                </a:solidFill>
                <a:latin typeface="迷你简毡笔黑" pitchFamily="65" charset="-122"/>
                <a:ea typeface="迷你简毡笔黑" pitchFamily="65" charset="-122"/>
                <a:sym typeface="Wingdings" panose="05000000000000000000" charset="0"/>
              </a:rPr>
              <a:t>彻底</a:t>
            </a:r>
            <a:r>
              <a:rPr lang="zh-CN" altLang="en-US" sz="2400" b="1" dirty="0">
                <a:solidFill>
                  <a:srgbClr val="000099"/>
                </a:solidFill>
                <a:latin typeface="迷你简毡笔黑" pitchFamily="65" charset="-122"/>
                <a:ea typeface="迷你简毡笔黑" pitchFamily="65" charset="-122"/>
                <a:sym typeface="+mn-ea"/>
              </a:rPr>
              <a:t>摧毁了在我国存在两千多年的封建土地制度，地主阶级被消灭。</a:t>
            </a:r>
            <a:endParaRPr lang="zh-CN" altLang="en-US" sz="2400"/>
          </a:p>
        </p:txBody>
      </p:sp>
      <p:sp>
        <p:nvSpPr>
          <p:cNvPr id="4" name="文本框 3"/>
          <p:cNvSpPr txBox="1"/>
          <p:nvPr/>
        </p:nvSpPr>
        <p:spPr>
          <a:xfrm>
            <a:off x="1885315" y="4796790"/>
            <a:ext cx="6756400" cy="518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/>
            <a:r>
              <a:rPr lang="zh-CN" altLang="en-US" sz="2400" b="1" dirty="0">
                <a:solidFill>
                  <a:srgbClr val="000099"/>
                </a:solidFill>
                <a:latin typeface="迷你简毡笔黑" pitchFamily="65" charset="-122"/>
                <a:ea typeface="迷你简毡笔黑" pitchFamily="65" charset="-122"/>
                <a:sym typeface="Wingdings" panose="05000000000000000000" charset="0"/>
              </a:rPr>
              <a:t></a:t>
            </a:r>
            <a:r>
              <a:rPr lang="zh-CN" altLang="en-US" sz="2400" b="1" dirty="0">
                <a:solidFill>
                  <a:srgbClr val="000099"/>
                </a:solidFill>
                <a:latin typeface="迷你简毡笔黑" pitchFamily="65" charset="-122"/>
                <a:ea typeface="迷你简毡笔黑" pitchFamily="65" charset="-122"/>
                <a:sym typeface="+mn-ea"/>
              </a:rPr>
              <a:t>农民成为土地的主人，生产积极性大大提高。</a:t>
            </a:r>
            <a:r>
              <a:rPr lang="zh-CN" altLang="en-US" sz="2800" b="1" dirty="0">
                <a:solidFill>
                  <a:srgbClr val="000099"/>
                </a:solidFill>
                <a:latin typeface="迷你简毡笔黑" pitchFamily="65" charset="-122"/>
                <a:ea typeface="迷你简毡笔黑" pitchFamily="65" charset="-122"/>
                <a:sym typeface="+mn-ea"/>
              </a:rPr>
              <a:t> </a:t>
            </a:r>
            <a:endParaRPr lang="zh-CN" altLang="en-US" sz="2800"/>
          </a:p>
        </p:txBody>
      </p:sp>
      <p:sp>
        <p:nvSpPr>
          <p:cNvPr id="5" name="文本框 4"/>
          <p:cNvSpPr txBox="1"/>
          <p:nvPr/>
        </p:nvSpPr>
        <p:spPr>
          <a:xfrm>
            <a:off x="1885315" y="5314950"/>
            <a:ext cx="6880225" cy="8229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/>
            <a:r>
              <a:rPr lang="zh-CN" altLang="en-US" sz="2400" b="1" dirty="0">
                <a:solidFill>
                  <a:srgbClr val="800000"/>
                </a:solidFill>
                <a:ea typeface="迷你简毡笔黑" pitchFamily="65" charset="-122"/>
                <a:sym typeface="Wingdings" panose="05000000000000000000" charset="0"/>
              </a:rPr>
              <a:t>巩固人民政权，</a:t>
            </a:r>
            <a:r>
              <a:rPr lang="zh-CN" altLang="en-US" sz="2400" b="1" dirty="0">
                <a:solidFill>
                  <a:srgbClr val="800000"/>
                </a:solidFill>
                <a:ea typeface="迷你简毡笔黑" pitchFamily="65" charset="-122"/>
                <a:sym typeface="+mn-ea"/>
              </a:rPr>
              <a:t>大大解放了农村生产力，</a:t>
            </a:r>
            <a:endParaRPr lang="zh-CN" altLang="en-US" sz="2400" b="1" dirty="0">
              <a:solidFill>
                <a:srgbClr val="800000"/>
              </a:solidFill>
              <a:latin typeface="Arial" panose="020B0604020202020204" pitchFamily="34" charset="0"/>
              <a:ea typeface="迷你简毡笔黑" pitchFamily="65" charset="-122"/>
            </a:endParaRPr>
          </a:p>
          <a:p>
            <a:pPr lvl="0" algn="l"/>
            <a:r>
              <a:rPr lang="zh-CN" altLang="en-US" sz="2400" b="1" dirty="0">
                <a:solidFill>
                  <a:srgbClr val="800000"/>
                </a:solidFill>
                <a:ea typeface="迷你简毡笔黑" pitchFamily="65" charset="-122"/>
                <a:sym typeface="+mn-ea"/>
              </a:rPr>
              <a:t>促进农业生产快速发展。</a:t>
            </a:r>
            <a:endParaRPr lang="zh-CN" altLang="en-US" sz="2400"/>
          </a:p>
        </p:txBody>
      </p:sp>
      <p:sp>
        <p:nvSpPr>
          <p:cNvPr id="6" name="文本框 5"/>
          <p:cNvSpPr txBox="1"/>
          <p:nvPr/>
        </p:nvSpPr>
        <p:spPr>
          <a:xfrm>
            <a:off x="1885315" y="6137910"/>
            <a:ext cx="4830445" cy="518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ea typeface="黑体" panose="02010600030101010101" pitchFamily="49" charset="-122"/>
                <a:sym typeface="+mn-ea"/>
              </a:rPr>
              <a:t>④为国家工业化建设准备条件</a:t>
            </a:r>
            <a:endParaRPr lang="zh-CN" altLang="en-US" sz="28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6" grpId="0" bldLvl="0" animBg="1"/>
      <p:bldP spid="17419" grpId="0"/>
      <p:bldP spid="17420" grpId="0"/>
    </p:bld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efault">
  <a:themeElements>
    <a:clrScheme name="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B8989"/>
      </a:accent6>
      <a:hlink>
        <a:srgbClr val="7E9CE8"/>
      </a:hlink>
      <a:folHlink>
        <a:srgbClr val="D8D8EC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FFFFFF"/>
        </a:dk1>
        <a:lt1>
          <a:srgbClr val="000000"/>
        </a:lt1>
        <a:dk2>
          <a:srgbClr val="C0C0C0"/>
        </a:dk2>
        <a:lt2>
          <a:srgbClr val="4F747B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CDCDC"/>
        </a:accent4>
        <a:accent5>
          <a:srgbClr val="C3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D0B0B"/>
        </a:lt1>
        <a:dk2>
          <a:srgbClr val="FFFFFF"/>
        </a:dk2>
        <a:lt2>
          <a:srgbClr val="3C0000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CDCDC"/>
        </a:accent4>
        <a:accent5>
          <a:srgbClr val="B9B9AD"/>
        </a:accent5>
        <a:accent6>
          <a:srgbClr val="B72D00"/>
        </a:accent6>
        <a:hlink>
          <a:srgbClr val="CC9900"/>
        </a:hlink>
        <a:folHlink>
          <a:srgbClr val="CCCC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15192B"/>
        </a:lt1>
        <a:dk2>
          <a:srgbClr val="CCCCFF"/>
        </a:dk2>
        <a:lt2>
          <a:srgbClr val="666699"/>
        </a:lt2>
        <a:accent1>
          <a:srgbClr val="4F893D"/>
        </a:accent1>
        <a:accent2>
          <a:srgbClr val="666699"/>
        </a:accent2>
        <a:accent3>
          <a:srgbClr val="AAAAAC"/>
        </a:accent3>
        <a:accent4>
          <a:srgbClr val="DCDCDC"/>
        </a:accent4>
        <a:accent5>
          <a:srgbClr val="B3C4AF"/>
        </a:accent5>
        <a:accent6>
          <a:srgbClr val="5B5B89"/>
        </a:accent6>
        <a:hlink>
          <a:srgbClr val="CC9900"/>
        </a:hlink>
        <a:folHlink>
          <a:srgbClr val="4837C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6001A"/>
        </a:lt1>
        <a:dk2>
          <a:srgbClr val="CCCC66"/>
        </a:dk2>
        <a:lt2>
          <a:srgbClr val="666699"/>
        </a:lt2>
        <a:accent1>
          <a:srgbClr val="FF3300"/>
        </a:accent1>
        <a:accent2>
          <a:srgbClr val="FF6600"/>
        </a:accent2>
        <a:accent3>
          <a:srgbClr val="C3AAAA"/>
        </a:accent3>
        <a:accent4>
          <a:srgbClr val="DCDCDC"/>
        </a:accent4>
        <a:accent5>
          <a:srgbClr val="FFADAA"/>
        </a:accent5>
        <a:accent6>
          <a:srgbClr val="E55B00"/>
        </a:accent6>
        <a:hlink>
          <a:srgbClr val="CC9900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54"/>
        </a:lt1>
        <a:dk2>
          <a:srgbClr val="FFFFFF"/>
        </a:dk2>
        <a:lt2>
          <a:srgbClr val="666699"/>
        </a:lt2>
        <a:accent1>
          <a:srgbClr val="3333FF"/>
        </a:accent1>
        <a:accent2>
          <a:srgbClr val="006699"/>
        </a:accent2>
        <a:accent3>
          <a:srgbClr val="AAAAB4"/>
        </a:accent3>
        <a:accent4>
          <a:srgbClr val="DCDCDC"/>
        </a:accent4>
        <a:accent5>
          <a:srgbClr val="ADADFF"/>
        </a:accent5>
        <a:accent6>
          <a:srgbClr val="005B89"/>
        </a:accent6>
        <a:hlink>
          <a:srgbClr val="669900"/>
        </a:hlink>
        <a:folHlink>
          <a:srgbClr val="00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0054B"/>
        </a:lt1>
        <a:dk2>
          <a:srgbClr val="FFFFFF"/>
        </a:dk2>
        <a:lt2>
          <a:srgbClr val="808080"/>
        </a:lt2>
        <a:accent1>
          <a:srgbClr val="797B9B"/>
        </a:accent1>
        <a:accent2>
          <a:srgbClr val="6B4FB1"/>
        </a:accent2>
        <a:accent3>
          <a:srgbClr val="ADAAB2"/>
        </a:accent3>
        <a:accent4>
          <a:srgbClr val="DCDCDC"/>
        </a:accent4>
        <a:accent5>
          <a:srgbClr val="BEBFCB"/>
        </a:accent5>
        <a:accent6>
          <a:srgbClr val="5F469E"/>
        </a:accent6>
        <a:hlink>
          <a:srgbClr val="7AACCE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29527B"/>
        </a:lt1>
        <a:dk2>
          <a:srgbClr val="FFFFFF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CDCAF"/>
        </a:accent4>
        <a:accent5>
          <a:srgbClr val="E2E2AA"/>
        </a:accent5>
        <a:accent6>
          <a:srgbClr val="5B8989"/>
        </a:accent6>
        <a:hlink>
          <a:srgbClr val="D8D8E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76949"/>
        </a:lt1>
        <a:dk2>
          <a:srgbClr val="FFFFFF"/>
        </a:dk2>
        <a:lt2>
          <a:srgbClr val="666699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CDCDC"/>
        </a:accent4>
        <a:accent5>
          <a:srgbClr val="E2B9AA"/>
        </a:accent5>
        <a:accent6>
          <a:srgbClr val="B78900"/>
        </a:accent6>
        <a:hlink>
          <a:srgbClr val="669900"/>
        </a:hlink>
        <a:folHlink>
          <a:srgbClr val="A452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7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B8989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1076</Words>
  <Application>Microsoft Office PowerPoint</Application>
  <PresentationFormat>全屏显示(4:3)</PresentationFormat>
  <Paragraphs>157</Paragraphs>
  <Slides>27</Slides>
  <Notes>2</Notes>
  <HiddenSlides>0</HiddenSlides>
  <MMClips>0</MMClips>
  <ScaleCrop>false</ScaleCrop>
  <HeadingPairs>
    <vt:vector size="6" baseType="variant"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0" baseType="lpstr">
      <vt:lpstr>默认设计模板</vt:lpstr>
      <vt:lpstr>default</vt:lpstr>
      <vt:lpstr>Microsoft Graph 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1949年与1951年粮食产量对比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terms:created xsi:type="dcterms:W3CDTF">2017-02-20T23:31:00Z</dcterms:created>
  <dcterms:modified xsi:type="dcterms:W3CDTF">2019-02-11T10:56:05Z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KSOProductBuildVer">
    <vt:lpwstr>2052-10.1.0.7521</vt:lpwstr>
  </property>
</Properties>
</file>