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9" r:id="rId3"/>
    <p:sldId id="260" r:id="rId4"/>
    <p:sldId id="261" r:id="rId6"/>
    <p:sldId id="263" r:id="rId7"/>
    <p:sldId id="264" r:id="rId8"/>
    <p:sldId id="265" r:id="rId9"/>
    <p:sldId id="276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7" r:id="rId20"/>
    <p:sldId id="278" r:id="rId21"/>
    <p:sldId id="292" r:id="rId22"/>
    <p:sldId id="281" r:id="rId23"/>
    <p:sldId id="282" r:id="rId24"/>
    <p:sldId id="286" r:id="rId25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1" d="100"/>
          <a:sy n="61" d="100"/>
        </p:scale>
        <p:origin x="-16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614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61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 noRo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5363" name="Rectangle 3"/>
          <p:cNvSpPr>
            <a:spLocks noGrp="1" noRot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</a:rPr>
              <a:t>　　梅隆：以美国梅隆家族为中心的垄断资本集团。</a:t>
            </a:r>
            <a:r>
              <a:rPr lang="zh-CN" altLang="zh-CN" dirty="0">
                <a:latin typeface="Arial" panose="020B0604020202020204" pitchFamily="34" charset="0"/>
              </a:rPr>
              <a:t>1869</a:t>
            </a:r>
            <a:r>
              <a:rPr lang="zh-CN" altLang="en-US" dirty="0">
                <a:latin typeface="Arial" panose="020B0604020202020204" pitchFamily="34" charset="0"/>
              </a:rPr>
              <a:t>年由</a:t>
            </a:r>
            <a:r>
              <a:rPr lang="zh-CN" altLang="zh-CN" dirty="0">
                <a:latin typeface="Arial" panose="020B0604020202020204" pitchFamily="34" charset="0"/>
              </a:rPr>
              <a:t>T.</a:t>
            </a:r>
            <a:r>
              <a:rPr lang="zh-CN" altLang="en-US" dirty="0">
                <a:latin typeface="Arial" panose="020B0604020202020204" pitchFamily="34" charset="0"/>
              </a:rPr>
              <a:t>梅隆创办，起名为托马斯</a:t>
            </a:r>
            <a:r>
              <a:rPr lang="zh-CN" altLang="zh-CN" dirty="0">
                <a:latin typeface="Arial" panose="020B0604020202020204" pitchFamily="34" charset="0"/>
              </a:rPr>
              <a:t>·</a:t>
            </a:r>
            <a:r>
              <a:rPr lang="zh-CN" altLang="en-US" dirty="0">
                <a:latin typeface="Arial" panose="020B0604020202020204" pitchFamily="34" charset="0"/>
              </a:rPr>
              <a:t>梅隆久子银行，</a:t>
            </a:r>
            <a:r>
              <a:rPr lang="zh-CN" altLang="zh-CN" dirty="0">
                <a:latin typeface="Arial" panose="020B0604020202020204" pitchFamily="34" charset="0"/>
              </a:rPr>
              <a:t>1902</a:t>
            </a:r>
            <a:r>
              <a:rPr lang="zh-CN" altLang="en-US" dirty="0">
                <a:latin typeface="Arial" panose="020B0604020202020204" pitchFamily="34" charset="0"/>
              </a:rPr>
              <a:t>年改名为梅隆国民银行，以此为起点，逐步与工业资本融合形成财团。梅隆财团所控制的金融机构，除梅隆国民银行外，还有匹兹堡国民银行和通用再保险公司。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8434" name="Rectangle 2"/>
          <p:cNvSpPr>
            <a:spLocks noGrp="1" noRo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8435" name="Rectangle 3"/>
          <p:cNvSpPr>
            <a:spLocks noGrp="1" noRot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dirty="0">
                <a:latin typeface="Arial" panose="020B0604020202020204" pitchFamily="34" charset="0"/>
              </a:rPr>
              <a:t>胡佛出生于爱荷华州。父亲杰西·克拉克·胡佛，为铁匠，在胡佛6岁时死去；母亲荷尔达·兰德尔·明索恩·胡佛，在胡佛9岁时去世。美国第31位总统（1929.3.4～1933.3.3），总统年薪75000美元/年。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4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61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61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r" eaLnBrk="1" fontAlgn="base" hangingPunct="1"/>
            <a:fld id="{9A0DB2DC-4C9A-4742-B13C-FB6460FD3503}" type="slidenum">
              <a:rPr lang="en-US" altLang="zh-CN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4.png"/><Relationship Id="rId3" Type="http://schemas.openxmlformats.org/officeDocument/2006/relationships/oleObject" Target="../embeddings/oleObject1.bin"/><Relationship Id="rId2" Type="http://schemas.openxmlformats.org/officeDocument/2006/relationships/hyperlink" Target="../&#35270;&#39057;2/&#32463;&#27982;&#22823;&#24656;&#24908;&#30340;&#38477;&#20020;29.avi" TargetMode="External"/><Relationship Id="rId1" Type="http://schemas.openxmlformats.org/officeDocument/2006/relationships/hyperlink" Target="../&#35270;&#39057;2/&#32463;&#27982;&#28798;&#38590;&#32473;&#21508;&#22269;&#24102;&#26469;&#30340;&#24433;&#21709;.wmv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jpeg"/><Relationship Id="rId1" Type="http://schemas.openxmlformats.org/officeDocument/2006/relationships/hyperlink" Target="http://www.cct5000.com/news0001/200602/20060218_47699.htm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7" name="Picture 2" descr="W0201008254787669448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53298" y="2879090"/>
            <a:ext cx="4822825" cy="297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Picture 4" descr="框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3220" y="1106805"/>
            <a:ext cx="6063615" cy="1485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0" name="Text Box 5"/>
          <p:cNvSpPr txBox="1"/>
          <p:nvPr/>
        </p:nvSpPr>
        <p:spPr>
          <a:xfrm>
            <a:off x="1854200" y="1465580"/>
            <a:ext cx="545338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ctr"/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 </a:t>
            </a:r>
            <a:r>
              <a:rPr lang="en-US" altLang="zh-CN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罗斯福新政</a:t>
            </a:r>
            <a:endParaRPr lang="zh-CN" altLang="en-US" sz="4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Text Box 3"/>
          <p:cNvSpPr txBox="1"/>
          <p:nvPr/>
        </p:nvSpPr>
        <p:spPr>
          <a:xfrm>
            <a:off x="468313" y="765175"/>
            <a:ext cx="8207375" cy="18764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44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一战后，帝国主义列强通过巴黎和会和华盛顿会议，确立了战后资本主义世界新秩序？这种新秩序叫什么？</a:t>
            </a:r>
            <a:endParaRPr lang="zh-CN" altLang="en-US" sz="4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Group 3"/>
          <p:cNvGrpSpPr/>
          <p:nvPr/>
        </p:nvGrpSpPr>
        <p:grpSpPr>
          <a:xfrm>
            <a:off x="158750" y="2997200"/>
            <a:ext cx="3549650" cy="2305050"/>
            <a:chOff x="384" y="432"/>
            <a:chExt cx="2054" cy="1452"/>
          </a:xfrm>
        </p:grpSpPr>
        <p:sp>
          <p:nvSpPr>
            <p:cNvPr id="5123" name="Oval 4"/>
            <p:cNvSpPr/>
            <p:nvPr/>
          </p:nvSpPr>
          <p:spPr>
            <a:xfrm>
              <a:off x="384" y="432"/>
              <a:ext cx="2045" cy="1452"/>
            </a:xfrm>
            <a:prstGeom prst="ellipse">
              <a:avLst/>
            </a:prstGeom>
            <a:solidFill>
              <a:srgbClr val="FFFF00"/>
            </a:solidFill>
            <a:ln w="508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vert="eaVert" anchor="ctr">
              <a:spAutoFit/>
            </a:bodyPr>
            <a:p>
              <a:endParaRPr lang="zh-CN" altLang="en-US" sz="138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5124" name="Text Box 5"/>
            <p:cNvSpPr txBox="1"/>
            <p:nvPr/>
          </p:nvSpPr>
          <p:spPr>
            <a:xfrm>
              <a:off x="397" y="976"/>
              <a:ext cx="2041" cy="29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凡尔赛</a:t>
              </a:r>
              <a:r>
                <a:rPr lang="en-US" altLang="zh-CN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—</a:t>
              </a: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华盛顿体系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7" name="AutoShape 16"/>
          <p:cNvSpPr/>
          <p:nvPr/>
        </p:nvSpPr>
        <p:spPr>
          <a:xfrm>
            <a:off x="3779838" y="4005263"/>
            <a:ext cx="1368425" cy="574675"/>
          </a:xfrm>
          <a:prstGeom prst="rightArrow">
            <a:avLst>
              <a:gd name="adj1" fmla="val 50000"/>
              <a:gd name="adj2" fmla="val 6505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Group 7"/>
          <p:cNvGrpSpPr/>
          <p:nvPr/>
        </p:nvGrpSpPr>
        <p:grpSpPr>
          <a:xfrm>
            <a:off x="5189538" y="3141663"/>
            <a:ext cx="3246437" cy="2362200"/>
            <a:chOff x="3309" y="336"/>
            <a:chExt cx="2045" cy="1488"/>
          </a:xfrm>
        </p:grpSpPr>
        <p:sp>
          <p:nvSpPr>
            <p:cNvPr id="9" name="Oval 8"/>
            <p:cNvSpPr>
              <a:spLocks noChangeArrowheads="1"/>
            </p:cNvSpPr>
            <p:nvPr/>
          </p:nvSpPr>
          <p:spPr bwMode="auto">
            <a:xfrm>
              <a:off x="3309" y="336"/>
              <a:ext cx="2045" cy="1488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50800">
              <a:solidFill>
                <a:schemeClr val="bg1"/>
              </a:solidFill>
              <a:round/>
            </a:ln>
          </p:spPr>
          <p:txBody>
            <a:bodyPr vert="eaVert"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3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28" name="Text Box 9"/>
            <p:cNvSpPr txBox="1"/>
            <p:nvPr/>
          </p:nvSpPr>
          <p:spPr>
            <a:xfrm>
              <a:off x="3464" y="835"/>
              <a:ext cx="1860" cy="368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相对稳定时期</a:t>
              </a:r>
              <a:endPara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5508625" y="5445125"/>
            <a:ext cx="3024188" cy="6445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</a:rPr>
              <a:t>1922—1929</a:t>
            </a:r>
            <a:r>
              <a:rPr lang="zh-CN" altLang="en-US" sz="3600" b="1" dirty="0">
                <a:latin typeface="Calibri" panose="020F0502020204030204" pitchFamily="34" charset="0"/>
                <a:ea typeface="宋体" panose="02010600030101010101" pitchFamily="2" charset="-122"/>
              </a:rPr>
              <a:t>年</a:t>
            </a:r>
            <a:endParaRPr lang="zh-CN" altLang="en-US" sz="3600" b="1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69" name="Rectangle 5"/>
          <p:cNvSpPr/>
          <p:nvPr/>
        </p:nvSpPr>
        <p:spPr>
          <a:xfrm>
            <a:off x="234950" y="390525"/>
            <a:ext cx="7715250" cy="611188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 anchor="t"/>
          <a:p>
            <a:pPr marL="342900" indent="-342900">
              <a:spcBef>
                <a:spcPct val="20000"/>
              </a:spcBef>
            </a:pP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20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世纪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20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年代美国经济空前繁荣</a:t>
            </a:r>
            <a:endParaRPr lang="zh-CN" altLang="en-US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7170" name="Picture 1" descr="C:\Users\Administrator.USER-20140902ND\AppData\Roaming\Tencent\Users\905081905\QQ\WinTemp\RichOle\UH9}EQN{_W6J$L5G7JRY6OT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6238" y="1346200"/>
            <a:ext cx="8516937" cy="53228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5" name="AutoShape 7"/>
          <p:cNvSpPr>
            <a:spLocks noChangeArrowheads="1"/>
          </p:cNvSpPr>
          <p:nvPr/>
        </p:nvSpPr>
        <p:spPr bwMode="auto">
          <a:xfrm>
            <a:off x="6173788" y="1100138"/>
            <a:ext cx="2790825" cy="755650"/>
          </a:xfrm>
          <a:prstGeom prst="wedgeRectCallout">
            <a:avLst>
              <a:gd name="adj1" fmla="val -95894"/>
              <a:gd name="adj2" fmla="val 147685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“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柯立芝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”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繁荣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3" name="Text Box 3"/>
          <p:cNvSpPr txBox="1"/>
          <p:nvPr/>
        </p:nvSpPr>
        <p:spPr>
          <a:xfrm>
            <a:off x="250825" y="765175"/>
            <a:ext cx="8748713" cy="61610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70000"/>
              </a:lnSpc>
            </a:pP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①生产处于无政府状态</a:t>
            </a: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盲目扩大生产。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②人民的消费能力没有相应提高</a:t>
            </a: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产品销售不出去</a:t>
            </a: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引起产品积压。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③美国政府和资本家刺激消费</a:t>
            </a:r>
            <a:r>
              <a:rPr lang="zh-CN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如低息贷款，分期付款。</a:t>
            </a:r>
            <a:endParaRPr lang="zh-CN" altLang="en-US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④股票投机猖獗。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⑤美国国民收入分配严重不均，贫富差距越来越大，社会矛盾就会越来越尖锐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70000"/>
              </a:lnSpc>
            </a:pPr>
            <a:endParaRPr lang="zh-CN" altLang="zh-CN" sz="6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50825" y="404813"/>
            <a:ext cx="5113338" cy="863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</a:t>
            </a:r>
            <a:r>
              <a:rPr kumimoji="0" lang="zh-CN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繁荣后面潜伏的危机 </a:t>
            </a:r>
            <a:endParaRPr kumimoji="0" lang="zh-CN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" name="下箭头 1"/>
          <p:cNvSpPr/>
          <p:nvPr/>
        </p:nvSpPr>
        <p:spPr>
          <a:xfrm>
            <a:off x="3796030" y="4602480"/>
            <a:ext cx="485775" cy="97917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435860" y="5581650"/>
            <a:ext cx="385572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ln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危机爆发</a:t>
            </a:r>
            <a:endParaRPr lang="zh-CN" altLang="en-US" sz="7200" b="1">
              <a:ln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02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2060575"/>
            <a:ext cx="4691063" cy="3725863"/>
          </a:xfrm>
          <a:solidFill>
            <a:schemeClr val="bg1"/>
          </a:solidFill>
        </p:spPr>
        <p:txBody>
          <a:bodyPr vert="horz" wrap="square" lIns="91440" tIns="45720" rIns="91440" bIns="45720" numCol="1" rtlCol="0" anchor="t" anchorCtr="0" compatLnSpc="1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、</a:t>
            </a:r>
            <a:r>
              <a:rPr kumimoji="0" lang="en-US" altLang="zh-CN" sz="4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1929</a:t>
            </a:r>
            <a:r>
              <a:rPr kumimoji="0" lang="zh-CN" altLang="en-US" sz="4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</a:t>
            </a: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开始的世界经济大危机首先在</a:t>
            </a:r>
            <a:r>
              <a:rPr kumimoji="0" lang="zh-CN" altLang="en-US" sz="4400" b="1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美国</a:t>
            </a: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爆发，然后席卷整个资本主义世界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  <a:hlinkClick r:id="rId1" action="ppaction://hlinkfile"/>
            </a:endParaRPr>
          </a:p>
        </p:txBody>
      </p:sp>
      <p:graphicFrame>
        <p:nvGraphicFramePr>
          <p:cNvPr id="9218" name="Object 2">
            <a:hlinkClick r:id="rId2" action="ppaction://hlinkfile"/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899025" y="2133600"/>
          <a:ext cx="4244975" cy="472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3048000" imgH="2343150" progId="Paint.Picture">
                  <p:embed/>
                </p:oleObj>
              </mc:Choice>
              <mc:Fallback>
                <p:oleObj name="" r:id="rId3" imgW="3048000" imgH="234315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99025" y="2133600"/>
                        <a:ext cx="4244975" cy="47291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234950" y="390525"/>
            <a:ext cx="7216775" cy="61118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1929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10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月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24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日 “黑色星期四”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8888" y="1341120"/>
            <a:ext cx="2160587" cy="461963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en-US" altLang="zh-CN" sz="2400" dirty="0">
                <a:latin typeface="Calibri" panose="020F0502020204030204" pitchFamily="34" charset="0"/>
                <a:ea typeface="宋体" panose="02010600030101010101" pitchFamily="2" charset="-122"/>
              </a:rPr>
              <a:t>1929——1933</a:t>
            </a:r>
            <a:endParaRPr lang="zh-CN" altLang="en-US" sz="24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1" name="Picture 2" descr="yl-115 黑色星期四的华尔街"/>
          <p:cNvPicPr>
            <a:picLocks noChangeAspect="1"/>
          </p:cNvPicPr>
          <p:nvPr/>
        </p:nvPicPr>
        <p:blipFill>
          <a:blip r:embed="rId1"/>
          <a:srcRect l="2542" t="3906" r="5197" b="3558"/>
          <a:stretch>
            <a:fillRect/>
          </a:stretch>
        </p:blipFill>
        <p:spPr>
          <a:xfrm>
            <a:off x="609600" y="533400"/>
            <a:ext cx="2954338" cy="3384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 Box 3"/>
          <p:cNvSpPr txBox="1"/>
          <p:nvPr/>
        </p:nvSpPr>
        <p:spPr>
          <a:xfrm>
            <a:off x="838200" y="4114800"/>
            <a:ext cx="2276475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黑色星期四的华尔街</a:t>
            </a:r>
            <a:endParaRPr lang="zh-CN" altLang="en-US" b="1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250825" y="4800600"/>
            <a:ext cx="8770938" cy="1463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1929</a:t>
            </a:r>
            <a:r>
              <a:rPr kumimoji="0" lang="zh-CN" altLang="en-US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年</a:t>
            </a:r>
            <a:r>
              <a:rPr kumimoji="0" lang="zh-CN" altLang="zh-CN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10</a:t>
            </a:r>
            <a:r>
              <a:rPr kumimoji="0" lang="zh-CN" altLang="en-US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月</a:t>
            </a:r>
            <a:r>
              <a:rPr kumimoji="0" lang="zh-CN" altLang="zh-CN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24</a:t>
            </a:r>
            <a:r>
              <a:rPr kumimoji="0" lang="zh-CN" altLang="en-US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日的华尔街。街上的人们像热锅上的蚂蚁。    </a:t>
            </a:r>
            <a:endParaRPr kumimoji="0" lang="zh-CN" altLang="en-US" sz="2400" b="1" kern="120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  <a:p>
            <a:pPr marR="0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当天有</a:t>
            </a:r>
            <a:r>
              <a:rPr kumimoji="0" lang="zh-CN" altLang="zh-CN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11</a:t>
            </a:r>
            <a:r>
              <a:rPr kumimoji="0" lang="zh-CN" altLang="en-US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个金融家自杀了。</a:t>
            </a:r>
            <a:endParaRPr kumimoji="0" lang="zh-CN" altLang="en-US" sz="2400" b="1" kern="120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  <a:p>
            <a:pPr marR="0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美国纽约证券交易所股票崩溃，这一天被称为“黑色星期四”。</a:t>
            </a:r>
            <a:endParaRPr kumimoji="0" lang="zh-CN" altLang="en-US" sz="2400" b="1" kern="1200" cap="none" spc="0" normalizeH="0" baseline="0" noProof="0" dirty="0">
              <a:solidFill>
                <a:srgbClr val="000000"/>
              </a:solidFill>
              <a:latin typeface="+mn-ea"/>
              <a:ea typeface="+mn-ea"/>
              <a:cs typeface="+mn-cs"/>
            </a:endParaRPr>
          </a:p>
          <a:p>
            <a:pPr marR="0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kern="1200" cap="none" spc="0" normalizeH="0" baseline="0" noProof="0" dirty="0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0244" name="Picture 5" descr="121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175" y="692150"/>
            <a:ext cx="4464050" cy="2803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Text Box 6"/>
          <p:cNvSpPr txBox="1"/>
          <p:nvPr/>
        </p:nvSpPr>
        <p:spPr>
          <a:xfrm>
            <a:off x="4038600" y="3733800"/>
            <a:ext cx="436880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焦虑不安的人们注视着华尔街股票的下跌</a:t>
            </a:r>
            <a:endParaRPr lang="zh-CN" altLang="en-US" b="1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5" name="Rectangle 2"/>
          <p:cNvSpPr/>
          <p:nvPr/>
        </p:nvSpPr>
        <p:spPr>
          <a:xfrm>
            <a:off x="2871788" y="682625"/>
            <a:ext cx="3302000" cy="519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经济危机的特点：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23555" name="Group 3"/>
          <p:cNvGraphicFramePr>
            <a:graphicFrameLocks noGrp="1"/>
          </p:cNvGraphicFramePr>
          <p:nvPr/>
        </p:nvGraphicFramePr>
        <p:xfrm>
          <a:off x="647700" y="1395413"/>
          <a:ext cx="7894638" cy="4592638"/>
        </p:xfrm>
        <a:graphic>
          <a:graphicData uri="http://schemas.openxmlformats.org/drawingml/2006/table">
            <a:tbl>
              <a:tblPr/>
              <a:tblGrid>
                <a:gridCol w="2643188"/>
                <a:gridCol w="5251450"/>
              </a:tblGrid>
              <a:tr h="636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特点</a:t>
                      </a:r>
                      <a:endParaRPr kumimoji="0" 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具体表现</a:t>
                      </a:r>
                      <a:endParaRPr kumimoji="0" lang="zh-CN" sz="2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477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波及范围广</a:t>
                      </a:r>
                      <a:endParaRPr kumimoji="0" 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影响到整个资本主义世界，造成工业、农业、商业和金融部门的危机；</a:t>
                      </a:r>
                      <a:endParaRPr kumimoji="0" lang="zh-C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334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持续时间长</a:t>
                      </a:r>
                      <a:endParaRPr kumimoji="0" 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从</a:t>
                      </a: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1929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年到</a:t>
                      </a: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1933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年，前后共</a:t>
                      </a: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个年头；</a:t>
                      </a:r>
                      <a:endParaRPr kumimoji="0" 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7748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破坏性特别大</a:t>
                      </a:r>
                      <a:endParaRPr kumimoji="0" 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1933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年与</a:t>
                      </a:r>
                      <a:r>
                        <a:rPr kumimoji="0" lang="zh-CN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1929</a:t>
                      </a: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年相比，整个资本主义世界的工业产量下降了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40%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以上，贸易额减少了</a:t>
                      </a:r>
                      <a:r>
                        <a:rPr kumimoji="0" lang="zh-CN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2/3</a:t>
                      </a:r>
                      <a:endParaRPr kumimoji="0" lang="zh-C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2"/>
          <p:cNvPicPr/>
          <p:nvPr/>
        </p:nvPicPr>
        <p:blipFill>
          <a:blip r:embed="rId1"/>
          <a:srcRect l="3773" b="6976"/>
          <a:stretch>
            <a:fillRect/>
          </a:stretch>
        </p:blipFill>
        <p:spPr>
          <a:xfrm>
            <a:off x="304800" y="3430588"/>
            <a:ext cx="3886200" cy="312261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1267" name="Picture 3" descr="yl-116 无家可归的人"/>
          <p:cNvPicPr>
            <a:picLocks noChangeAspect="1"/>
          </p:cNvPicPr>
          <p:nvPr/>
        </p:nvPicPr>
        <p:blipFill>
          <a:blip r:embed="rId2"/>
          <a:srcRect l="3372" t="10202" r="6416" b="2303"/>
          <a:stretch>
            <a:fillRect/>
          </a:stretch>
        </p:blipFill>
        <p:spPr>
          <a:xfrm>
            <a:off x="304800" y="228600"/>
            <a:ext cx="3886200" cy="29718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1268" name="Picture 4"/>
          <p:cNvPicPr/>
          <p:nvPr/>
        </p:nvPicPr>
        <p:blipFill>
          <a:blip r:embed="rId3"/>
          <a:srcRect l="1695" r="1695" b="2803"/>
          <a:stretch>
            <a:fillRect/>
          </a:stretch>
        </p:blipFill>
        <p:spPr>
          <a:xfrm>
            <a:off x="4572000" y="228600"/>
            <a:ext cx="4343400" cy="29718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269" name="Rectangle 5"/>
          <p:cNvSpPr/>
          <p:nvPr/>
        </p:nvSpPr>
        <p:spPr>
          <a:xfrm>
            <a:off x="304800" y="6172200"/>
            <a:ext cx="3886200" cy="3048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p>
            <a:pPr algn="ctr">
              <a:lnSpc>
                <a:spcPct val="130000"/>
              </a:lnSpc>
            </a:pPr>
            <a:r>
              <a:rPr lang="zh-CN" alt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手足无措 的普通百姓</a:t>
            </a:r>
            <a:endParaRPr lang="zh-CN" altLang="en-US" sz="2000" b="1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270" name="Rectangle 6"/>
          <p:cNvSpPr/>
          <p:nvPr/>
        </p:nvSpPr>
        <p:spPr>
          <a:xfrm>
            <a:off x="304800" y="2819400"/>
            <a:ext cx="3886200" cy="3048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p>
            <a:pPr algn="ctr">
              <a:lnSpc>
                <a:spcPct val="130000"/>
              </a:lnSpc>
            </a:pPr>
            <a:r>
              <a:rPr lang="zh-CN" alt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无家可归的人</a:t>
            </a:r>
            <a:endParaRPr lang="zh-CN" altLang="en-US" sz="2000" b="1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Rectangle 7"/>
          <p:cNvSpPr/>
          <p:nvPr/>
        </p:nvSpPr>
        <p:spPr>
          <a:xfrm>
            <a:off x="4572000" y="4038600"/>
            <a:ext cx="4267200" cy="1905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p>
            <a:pPr algn="ctr">
              <a:lnSpc>
                <a:spcPct val="130000"/>
              </a:lnSpc>
            </a:pPr>
            <a:r>
              <a:rPr lang="zh-CN" altLang="zh-CN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1932</a:t>
            </a:r>
            <a:r>
              <a:rPr lang="zh-CN" altLang="en-US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年美国出现了约</a:t>
            </a:r>
            <a:r>
              <a:rPr lang="zh-CN" altLang="zh-CN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200</a:t>
            </a:r>
            <a:r>
              <a:rPr lang="zh-CN" altLang="en-US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人的流浪大军，</a:t>
            </a:r>
            <a:r>
              <a:rPr lang="zh-CN" altLang="zh-CN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1933</a:t>
            </a:r>
            <a:r>
              <a:rPr lang="zh-CN" altLang="en-US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年</a:t>
            </a:r>
            <a:r>
              <a:rPr lang="zh-CN" altLang="en-US" sz="28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失业</a:t>
            </a:r>
            <a:r>
              <a:rPr lang="zh-CN" altLang="en-US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人数将近</a:t>
            </a:r>
            <a:r>
              <a:rPr lang="zh-CN" altLang="zh-CN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1700</a:t>
            </a:r>
            <a:r>
              <a:rPr lang="zh-CN" altLang="en-US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万。</a:t>
            </a:r>
            <a:br>
              <a:rPr lang="zh-CN" altLang="en-US" sz="2800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</a:br>
            <a:endParaRPr lang="zh-CN" altLang="en-US" sz="2800" dirty="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272" name="Rectangle 8"/>
          <p:cNvSpPr/>
          <p:nvPr/>
        </p:nvSpPr>
        <p:spPr>
          <a:xfrm>
            <a:off x="4572000" y="2819400"/>
            <a:ext cx="4343400" cy="38100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ctr"/>
          <a:p>
            <a:pPr algn="ctr">
              <a:lnSpc>
                <a:spcPct val="130000"/>
              </a:lnSpc>
            </a:pPr>
            <a:r>
              <a:rPr lang="zh-CN" alt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求职的失业者</a:t>
            </a:r>
            <a:endParaRPr lang="zh-CN" altLang="en-US" sz="2000" b="1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1273" name="AutoShape 9"/>
          <p:cNvSpPr>
            <a:spLocks noChangeArrowheads="1"/>
          </p:cNvSpPr>
          <p:nvPr/>
        </p:nvSpPr>
        <p:spPr bwMode="auto">
          <a:xfrm>
            <a:off x="2895600" y="2366645"/>
            <a:ext cx="5184775" cy="2743200"/>
          </a:xfrm>
          <a:prstGeom prst="cloudCallout">
            <a:avLst>
              <a:gd name="adj1" fmla="val -102903"/>
              <a:gd name="adj2" fmla="val 42653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endParaRPr kumimoji="0" lang="zh-CN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  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失业人数激增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27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7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27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>
                                            <p:txEl>
                                              <p:charRg st="2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273">
                                            <p:txEl>
                                              <p:charRg st="2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73">
                                            <p:txEl>
                                              <p:charRg st="2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273">
                                            <p:txEl>
                                              <p:charRg st="2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11270" grpId="0" animBg="1"/>
      <p:bldP spid="11271" grpId="0" animBg="1"/>
      <p:bldP spid="11272" grpId="0" animBg="1"/>
      <p:bldP spid="11273" grpId="0" animBg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Picture 2" descr="920401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5163" y="747713"/>
            <a:ext cx="4359275" cy="539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4" name="Text Box 3"/>
          <p:cNvSpPr txBox="1"/>
          <p:nvPr/>
        </p:nvSpPr>
        <p:spPr>
          <a:xfrm>
            <a:off x="5360988" y="1452563"/>
            <a:ext cx="3783012" cy="3416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我会三项技能，</a:t>
            </a:r>
            <a:endParaRPr lang="en-US" altLang="zh-CN" sz="2400" b="1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我会说三国语言，</a:t>
            </a:r>
            <a:endParaRPr lang="en-US" altLang="zh-CN" sz="2400" b="1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我已经有三年工龄了，</a:t>
            </a:r>
            <a:endParaRPr lang="en-US" altLang="zh-CN" sz="2400" b="1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我有三个孩子，</a:t>
            </a:r>
            <a:endParaRPr lang="en-US" altLang="zh-CN" sz="2400" b="1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我已经失业三个月了，</a:t>
            </a:r>
            <a:endParaRPr lang="en-US" altLang="zh-CN" sz="2400" b="1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我现在仅仅需要一份工作。</a:t>
            </a:r>
            <a:endParaRPr lang="zh-CN" altLang="en-US" sz="2400" b="1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Text Box 2"/>
          <p:cNvSpPr txBox="1"/>
          <p:nvPr/>
        </p:nvSpPr>
        <p:spPr>
          <a:xfrm>
            <a:off x="1187450" y="5553075"/>
            <a:ext cx="6985000" cy="503238"/>
          </a:xfrm>
          <a:prstGeom prst="rect">
            <a:avLst/>
          </a:prstGeom>
          <a:noFill/>
          <a:ln w="9525">
            <a:noFill/>
          </a:ln>
        </p:spPr>
        <p:txBody>
          <a:bodyPr lIns="36000" tIns="36000" rIns="36000" bIns="36000" anchor="t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美国爆发经济危机，人们排起长队领救济金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4338" name="Picture 3" descr="img00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500" y="947738"/>
            <a:ext cx="7899400" cy="4476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5" name="Picture 2" descr="yl-117 工人砸碎工厂的玻璃"/>
          <p:cNvPicPr>
            <a:picLocks noChangeAspect="1"/>
          </p:cNvPicPr>
          <p:nvPr/>
        </p:nvPicPr>
        <p:blipFill>
          <a:blip r:embed="rId1"/>
          <a:srcRect l="1877" t="5748" r="3714" b="5432"/>
          <a:stretch>
            <a:fillRect/>
          </a:stretch>
        </p:blipFill>
        <p:spPr>
          <a:xfrm>
            <a:off x="381000" y="228600"/>
            <a:ext cx="3671888" cy="223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6" name="Text Box 3"/>
          <p:cNvSpPr txBox="1"/>
          <p:nvPr/>
        </p:nvSpPr>
        <p:spPr>
          <a:xfrm>
            <a:off x="1066800" y="2667000"/>
            <a:ext cx="274320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工人砸碎工厂的玻璃</a:t>
            </a:r>
            <a:endParaRPr lang="zh-CN" altLang="en-US" b="1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16387" name="Picture 4" descr="yl-117 示威者与警察发生冲突。"/>
          <p:cNvPicPr>
            <a:picLocks noChangeAspect="1"/>
          </p:cNvPicPr>
          <p:nvPr/>
        </p:nvPicPr>
        <p:blipFill>
          <a:blip r:embed="rId2"/>
          <a:srcRect l="3505" t="2960" r="385" b="6564"/>
          <a:stretch>
            <a:fillRect/>
          </a:stretch>
        </p:blipFill>
        <p:spPr>
          <a:xfrm>
            <a:off x="4800600" y="228600"/>
            <a:ext cx="3960813" cy="2232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8" name="Text Box 5"/>
          <p:cNvSpPr txBox="1"/>
          <p:nvPr/>
        </p:nvSpPr>
        <p:spPr>
          <a:xfrm>
            <a:off x="5410200" y="2667000"/>
            <a:ext cx="2508250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示威者与警察发生冲突</a:t>
            </a:r>
            <a:endParaRPr lang="zh-CN" altLang="en-US" b="1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16389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3276600"/>
            <a:ext cx="3810000" cy="2438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Rectangle 7"/>
          <p:cNvSpPr/>
          <p:nvPr/>
        </p:nvSpPr>
        <p:spPr>
          <a:xfrm>
            <a:off x="2590800" y="5943600"/>
            <a:ext cx="2740025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美国纽约举行的盛大游行</a:t>
            </a:r>
            <a:endParaRPr lang="zh-CN" altLang="en-US" b="1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344" name="AutoShape 8"/>
          <p:cNvSpPr>
            <a:spLocks noChangeArrowheads="1"/>
          </p:cNvSpPr>
          <p:nvPr/>
        </p:nvSpPr>
        <p:spPr bwMode="auto">
          <a:xfrm>
            <a:off x="2895600" y="1752600"/>
            <a:ext cx="4267200" cy="3541713"/>
          </a:xfrm>
          <a:prstGeom prst="cloudCallout">
            <a:avLst>
              <a:gd name="adj1" fmla="val -102903"/>
              <a:gd name="adj2" fmla="val 32519"/>
            </a:avLst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</a:ln>
          <a:effectLst/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 影响：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引发了严重的政治危机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zh-CN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4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4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4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charRg st="6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44">
                                            <p:txEl>
                                              <p:charRg st="6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44">
                                            <p:txEl>
                                              <p:charRg st="6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44">
                                            <p:txEl>
                                              <p:charRg st="6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 animBg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7458" name="Rectangle 2"/>
          <p:cNvSpPr/>
          <p:nvPr/>
        </p:nvSpPr>
        <p:spPr>
          <a:xfrm>
            <a:off x="447675" y="4729163"/>
            <a:ext cx="8223250" cy="1312862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1">
            <a:spAutoFit/>
          </a:bodyPr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zh-CN" altLang="en-US" sz="2000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　</a:t>
            </a:r>
            <a:r>
              <a:rPr lang="zh-CN" altLang="zh-CN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1929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zh-CN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10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月</a:t>
            </a:r>
            <a:r>
              <a:rPr lang="zh-CN" altLang="zh-CN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24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日（要您饿死）华尔街股票市场的崩溃，危机首先在美国爆发。胡佛总统基本延续传统的</a:t>
            </a:r>
            <a:r>
              <a:rPr lang="zh-CN" altLang="en-US" sz="20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自由放任政策</a:t>
            </a: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，使得经济危机迟迟得不到解决。</a:t>
            </a:r>
            <a:endParaRPr lang="zh-CN" altLang="en-US" sz="20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7410" name="Group 3"/>
          <p:cNvGrpSpPr/>
          <p:nvPr/>
        </p:nvGrpSpPr>
        <p:grpSpPr>
          <a:xfrm>
            <a:off x="1347788" y="1443038"/>
            <a:ext cx="6424612" cy="3144837"/>
            <a:chOff x="0" y="0"/>
            <a:chExt cx="4841" cy="2194"/>
          </a:xfrm>
        </p:grpSpPr>
        <p:pic>
          <p:nvPicPr>
            <p:cNvPr id="17411" name="Picture 4" descr="f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416" y="3"/>
              <a:ext cx="2122" cy="182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2" name="Rectangle 5"/>
            <p:cNvSpPr/>
            <p:nvPr/>
          </p:nvSpPr>
          <p:spPr>
            <a:xfrm>
              <a:off x="2451" y="1929"/>
              <a:ext cx="2390" cy="26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36000" tIns="36000" rIns="36000" bIns="36000" anchor="t">
              <a:spAutoFit/>
            </a:bodyPr>
            <a:p>
              <a:pPr algn="ctr"/>
              <a:r>
                <a:rPr lang="zh-CN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危机爆发时的美国总统胡佛</a:t>
              </a:r>
              <a:endPara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7413" name="Rectangle 6"/>
            <p:cNvSpPr/>
            <p:nvPr/>
          </p:nvSpPr>
          <p:spPr>
            <a:xfrm>
              <a:off x="0" y="1920"/>
              <a:ext cx="1938" cy="21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t">
              <a:spAutoFit/>
            </a:bodyPr>
            <a:p>
              <a:pPr algn="ctr"/>
              <a:r>
                <a:rPr lang="zh-CN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赫伯特</a:t>
              </a:r>
              <a:r>
                <a:rPr lang="zh-CN" altLang="zh-CN" sz="20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·</a:t>
              </a:r>
              <a:r>
                <a:rPr lang="zh-CN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克拉克</a:t>
              </a:r>
              <a:r>
                <a:rPr lang="zh-CN" altLang="zh-CN" sz="20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·</a:t>
              </a:r>
              <a:r>
                <a:rPr lang="zh-CN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胡佛</a:t>
              </a:r>
              <a:endParaRPr lang="zh-CN" altLang="en-US" sz="2000" b="1" dirty="0">
                <a:solidFill>
                  <a:srgbClr val="FF0000"/>
                </a:solidFill>
                <a:latin typeface="楷体_GB2312" pitchFamily="49" charset="-122"/>
                <a:ea typeface="宋体" panose="02010600030101010101" pitchFamily="2" charset="-122"/>
              </a:endParaRPr>
            </a:p>
          </p:txBody>
        </p:sp>
        <p:pic>
          <p:nvPicPr>
            <p:cNvPr id="17414" name="Picture 7" descr="f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3" y="0"/>
              <a:ext cx="1828" cy="180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68313" y="228600"/>
            <a:ext cx="8280400" cy="95726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algn="ctr" defTabSz="914400" rtl="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charset="-122"/>
                <a:ea typeface="华文细黑" panose="02010600040101010101" charset="-122"/>
                <a:cs typeface="+mn-cs"/>
              </a:rPr>
              <a:t>请问</a:t>
            </a:r>
            <a:r>
              <a:rPr kumimoji="0" lang="en-US" altLang="zh-CN" sz="2800" b="1" kern="1200" cap="none" spc="0" normalizeH="0" baseline="0" noProof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charset="-122"/>
                <a:ea typeface="华文细黑" panose="02010600040101010101" charset="-122"/>
                <a:cs typeface="+mn-cs"/>
              </a:rPr>
              <a:t>:</a:t>
            </a:r>
            <a:r>
              <a:rPr kumimoji="0" lang="zh-CN" altLang="en-US" sz="2800" b="1" kern="1200" cap="none" spc="0" normalizeH="0" baseline="0" noProof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charset="-122"/>
                <a:ea typeface="华文细黑" panose="02010600040101010101" charset="-122"/>
                <a:cs typeface="+mn-cs"/>
              </a:rPr>
              <a:t>面对经济危机</a:t>
            </a:r>
            <a:r>
              <a:rPr kumimoji="0" lang="en-US" altLang="zh-CN" sz="2800" b="1" kern="1200" cap="none" spc="0" normalizeH="0" baseline="0" noProof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charset="-122"/>
                <a:ea typeface="华文细黑" panose="02010600040101010101" charset="-122"/>
                <a:cs typeface="+mn-cs"/>
              </a:rPr>
              <a:t>,</a:t>
            </a:r>
            <a:r>
              <a:rPr kumimoji="0" lang="zh-CN" altLang="en-US" sz="2800" b="1" kern="1200" cap="none" spc="0" normalizeH="0" baseline="0" noProof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细黑" panose="02010600040101010101" charset="-122"/>
                <a:ea typeface="华文细黑" panose="02010600040101010101" charset="-122"/>
                <a:cs typeface="+mn-cs"/>
              </a:rPr>
              <a:t>当时的总统胡佛采取什么措施？结果如何？ </a:t>
            </a:r>
            <a:endParaRPr kumimoji="0" lang="zh-CN" altLang="en-US" sz="2800" b="1" kern="1200" cap="none" spc="0" normalizeH="0" baseline="0" noProof="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细黑" panose="02010600040101010101" charset="-122"/>
              <a:ea typeface="华文细黑" panose="02010600040101010101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7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7" name="Rectangle 2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pPr eaLnBrk="1" hangingPunct="1"/>
            <a:r>
              <a:rPr lang="en-US" altLang="zh-CN" b="1" u="sng" dirty="0">
                <a:solidFill>
                  <a:srgbClr val="FF0000"/>
                </a:solidFill>
                <a:latin typeface="Arial" panose="020B0604020202020204" pitchFamily="34" charset="0"/>
              </a:rPr>
              <a:t>“</a:t>
            </a:r>
            <a:r>
              <a:rPr lang="zh-CN" altLang="en-US" b="1" u="sng" dirty="0">
                <a:solidFill>
                  <a:srgbClr val="FF0000"/>
                </a:solidFill>
              </a:rPr>
              <a:t>自由放任</a:t>
            </a:r>
            <a:r>
              <a:rPr lang="zh-CN" altLang="en-US" b="1" u="sng" dirty="0">
                <a:solidFill>
                  <a:srgbClr val="FF0000"/>
                </a:solidFill>
                <a:latin typeface="Arial" panose="020B0604020202020204" pitchFamily="34" charset="0"/>
              </a:rPr>
              <a:t>”</a:t>
            </a:r>
            <a:r>
              <a:rPr lang="zh-CN" altLang="en-US" b="1" u="sng" dirty="0">
                <a:solidFill>
                  <a:srgbClr val="FF0000"/>
                </a:solidFill>
              </a:rPr>
              <a:t>政策</a:t>
            </a:r>
            <a:endParaRPr lang="zh-CN" altLang="en-US" b="1" u="sng" dirty="0">
              <a:solidFill>
                <a:srgbClr val="FF0000"/>
              </a:solidFill>
            </a:endParaRPr>
          </a:p>
        </p:txBody>
      </p:sp>
      <p:sp>
        <p:nvSpPr>
          <p:cNvPr id="19458" name="Rectangle 3"/>
          <p:cNvSpPr>
            <a:spLocks noGrp="1"/>
          </p:cNvSpPr>
          <p:nvPr>
            <p:ph idx="1"/>
          </p:nvPr>
        </p:nvSpPr>
        <p:spPr/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dirty="0"/>
              <a:t>     </a:t>
            </a:r>
            <a:r>
              <a:rPr lang="en-US" altLang="zh-CN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dirty="0">
                <a:ea typeface="黑体" panose="02010609060101010101" pitchFamily="49" charset="-122"/>
              </a:rPr>
              <a:t>自由放任</a:t>
            </a:r>
            <a:r>
              <a:rPr lang="zh-CN" altLang="en-US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dirty="0">
                <a:ea typeface="黑体" panose="02010609060101010101" pitchFamily="49" charset="-122"/>
              </a:rPr>
              <a:t>政策是工业革命以来资本主义传统经济政策。它认为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市场机制是一只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看不见的手</a:t>
            </a:r>
            <a:r>
              <a:rPr lang="zh-CN" altLang="en-US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dirty="0">
                <a:solidFill>
                  <a:schemeClr val="folHlink"/>
                </a:solidFill>
                <a:ea typeface="黑体" panose="02010609060101010101" pitchFamily="49" charset="-122"/>
              </a:rPr>
              <a:t>，</a:t>
            </a:r>
            <a:r>
              <a:rPr lang="zh-CN" altLang="en-US" dirty="0">
                <a:ea typeface="黑体" panose="02010609060101010101" pitchFamily="49" charset="-122"/>
              </a:rPr>
              <a:t>能够</a:t>
            </a:r>
            <a:r>
              <a:rPr lang="zh-CN" altLang="en-US" dirty="0">
                <a:solidFill>
                  <a:schemeClr val="folHlink"/>
                </a:solidFill>
                <a:ea typeface="黑体" panose="02010609060101010101" pitchFamily="49" charset="-122"/>
              </a:rPr>
              <a:t>自动调节</a:t>
            </a:r>
            <a:r>
              <a:rPr lang="zh-CN" altLang="en-US" dirty="0">
                <a:ea typeface="黑体" panose="02010609060101010101" pitchFamily="49" charset="-122"/>
              </a:rPr>
              <a:t>经济活动；</a:t>
            </a:r>
            <a:r>
              <a:rPr lang="zh-CN" altLang="en-US" dirty="0">
                <a:solidFill>
                  <a:srgbClr val="FF0000"/>
                </a:solidFill>
                <a:ea typeface="黑体" panose="02010609060101010101" pitchFamily="49" charset="-122"/>
              </a:rPr>
              <a:t>政府的干预只能造成低效率和浪费</a:t>
            </a:r>
            <a:r>
              <a:rPr lang="zh-CN" altLang="en-US" dirty="0">
                <a:ea typeface="黑体" panose="02010609060101010101" pitchFamily="49" charset="-122"/>
              </a:rPr>
              <a:t>，所以没有政策就是好政策</a:t>
            </a:r>
            <a:r>
              <a:rPr lang="zh-CN" altLang="en-US" dirty="0">
                <a:solidFill>
                  <a:schemeClr val="folHlink"/>
                </a:solidFill>
                <a:ea typeface="黑体" panose="02010609060101010101" pitchFamily="49" charset="-122"/>
              </a:rPr>
              <a:t>。</a:t>
            </a:r>
            <a:r>
              <a:rPr lang="zh-CN" altLang="en-US" dirty="0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dirty="0">
                <a:solidFill>
                  <a:schemeClr val="folHlink"/>
                </a:solidFill>
                <a:ea typeface="黑体" panose="02010609060101010101" pitchFamily="49" charset="-122"/>
              </a:rPr>
              <a:t>只有管得少，才能管得好</a:t>
            </a:r>
            <a:r>
              <a:rPr lang="zh-CN" altLang="en-US" dirty="0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dirty="0">
                <a:solidFill>
                  <a:schemeClr val="folHlink"/>
                </a:solidFill>
                <a:ea typeface="黑体" panose="02010609060101010101" pitchFamily="49" charset="-122"/>
              </a:rPr>
              <a:t>，</a:t>
            </a:r>
            <a:r>
              <a:rPr lang="zh-CN" altLang="en-US" dirty="0">
                <a:ea typeface="黑体" panose="02010609060101010101" pitchFamily="49" charset="-122"/>
              </a:rPr>
              <a:t>社会经济事务最好由不受国家权力干预的个人决定，政府扮演好经济</a:t>
            </a:r>
            <a:r>
              <a:rPr lang="zh-CN" altLang="en-US" dirty="0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dirty="0">
                <a:solidFill>
                  <a:schemeClr val="folHlink"/>
                </a:solidFill>
                <a:ea typeface="黑体" panose="02010609060101010101" pitchFamily="49" charset="-122"/>
              </a:rPr>
              <a:t>守夜人</a:t>
            </a:r>
            <a:r>
              <a:rPr lang="zh-CN" altLang="en-US" dirty="0">
                <a:solidFill>
                  <a:schemeClr val="folHlink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zh-CN" altLang="en-US" dirty="0">
                <a:ea typeface="黑体" panose="02010609060101010101" pitchFamily="49" charset="-122"/>
              </a:rPr>
              <a:t>的角色足矣。</a:t>
            </a:r>
            <a:endParaRPr lang="zh-CN" altLang="en-US" dirty="0"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1" name="Picture 2" descr="大危机时期美国穷人居住的棚屋区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6063" y="936625"/>
            <a:ext cx="6105525" cy="3189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Text Box 3"/>
          <p:cNvSpPr txBox="1"/>
          <p:nvPr/>
        </p:nvSpPr>
        <p:spPr>
          <a:xfrm>
            <a:off x="544513" y="4100513"/>
            <a:ext cx="8107362" cy="21224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2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大危机时期美国穷人居住的“胡佛小屋”</a:t>
            </a:r>
            <a:endParaRPr lang="zh-CN" altLang="en-US" sz="22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经济危机使大批工人和农民饥寒交迫，流离失所。各城市的“贫民窟”迅速扩展，用破铁皮和木板搭建的所谓“胡佛小屋”随处可见。</a:t>
            </a:r>
            <a:endParaRPr lang="zh-CN" altLang="en-US" sz="22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7" name="Oval 3"/>
          <p:cNvSpPr>
            <a:spLocks noChangeArrowheads="1"/>
          </p:cNvSpPr>
          <p:nvPr/>
        </p:nvSpPr>
        <p:spPr bwMode="auto">
          <a:xfrm>
            <a:off x="3708400" y="1752600"/>
            <a:ext cx="2808288" cy="158432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bg1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奉行自由放任政策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Garamond" panose="02020404030301010803" pitchFamily="18" charset="0"/>
                <a:ea typeface="+mn-ea"/>
                <a:cs typeface="+mn-cs"/>
              </a:rPr>
              <a:t>（失败）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Garamond" panose="02020404030301010803" pitchFamily="18" charset="0"/>
              <a:ea typeface="+mn-ea"/>
              <a:cs typeface="+mn-cs"/>
            </a:endParaRPr>
          </a:p>
        </p:txBody>
      </p:sp>
      <p:sp>
        <p:nvSpPr>
          <p:cNvPr id="150539" name="Rectangle 6"/>
          <p:cNvSpPr/>
          <p:nvPr/>
        </p:nvSpPr>
        <p:spPr>
          <a:xfrm>
            <a:off x="7262813" y="1477963"/>
            <a:ext cx="693737" cy="2743200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Garamond" panose="02020404030301010803"/>
                <a:ea typeface="宋体" panose="02010600030101010101" pitchFamily="2" charset="-122"/>
              </a:rPr>
              <a:t>加</a:t>
            </a:r>
            <a:endParaRPr lang="zh-CN" altLang="en-US" sz="3600" b="1" dirty="0">
              <a:solidFill>
                <a:srgbClr val="000000"/>
              </a:solidFill>
              <a:latin typeface="Garamond" panose="02020404030301010803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Garamond" panose="02020404030301010803"/>
                <a:ea typeface="宋体" panose="02010600030101010101" pitchFamily="2" charset="-122"/>
              </a:rPr>
              <a:t>深</a:t>
            </a:r>
            <a:endParaRPr lang="zh-CN" altLang="en-US" sz="3600" b="1" dirty="0">
              <a:solidFill>
                <a:srgbClr val="000000"/>
              </a:solidFill>
              <a:latin typeface="Garamond" panose="02020404030301010803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Garamond" panose="02020404030301010803"/>
                <a:ea typeface="宋体" panose="02010600030101010101" pitchFamily="2" charset="-122"/>
              </a:rPr>
              <a:t>危</a:t>
            </a:r>
            <a:endParaRPr lang="zh-CN" altLang="en-US" sz="3600" b="1" dirty="0">
              <a:solidFill>
                <a:srgbClr val="000000"/>
              </a:solidFill>
              <a:latin typeface="Garamond" panose="02020404030301010803"/>
              <a:ea typeface="宋体" panose="02010600030101010101" pitchFamily="2" charset="-122"/>
            </a:endParaRPr>
          </a:p>
          <a:p>
            <a:pPr algn="ctr"/>
            <a:r>
              <a:rPr lang="zh-CN" altLang="en-US" sz="3600" b="1" dirty="0">
                <a:solidFill>
                  <a:srgbClr val="000000"/>
                </a:solidFill>
                <a:latin typeface="Garamond" panose="02020404030301010803"/>
                <a:ea typeface="宋体" panose="02010600030101010101" pitchFamily="2" charset="-122"/>
              </a:rPr>
              <a:t>机</a:t>
            </a:r>
            <a:endParaRPr lang="zh-CN" altLang="en-US" sz="3600" b="1" dirty="0">
              <a:solidFill>
                <a:srgbClr val="000000"/>
              </a:solidFill>
              <a:latin typeface="Garamond" panose="02020404030301010803"/>
              <a:ea typeface="宋体" panose="02010600030101010101" pitchFamily="2" charset="-122"/>
            </a:endParaRPr>
          </a:p>
        </p:txBody>
      </p:sp>
      <p:sp>
        <p:nvSpPr>
          <p:cNvPr id="57351" name="Text Box 7"/>
          <p:cNvSpPr txBox="1"/>
          <p:nvPr/>
        </p:nvSpPr>
        <p:spPr>
          <a:xfrm>
            <a:off x="901700" y="4508500"/>
            <a:ext cx="7702550" cy="2247900"/>
          </a:xfrm>
          <a:prstGeom prst="rect">
            <a:avLst/>
          </a:prstGeom>
          <a:solidFill>
            <a:schemeClr val="bg1">
              <a:alpha val="50195"/>
            </a:schemeClr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面临这种状况，</a:t>
            </a:r>
            <a:r>
              <a:rPr lang="zh-CN" altLang="en-US" sz="40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谁来</a:t>
            </a:r>
            <a:r>
              <a:rPr lang="zh-CN" altLang="en-US" sz="4000" b="1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拯救</a:t>
            </a:r>
            <a:r>
              <a:rPr lang="zh-CN" altLang="en-US" sz="4000" b="1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美国？谁</a:t>
            </a:r>
            <a:r>
              <a:rPr lang="zh-CN" altLang="en-US" sz="40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来摆脱经济的危机困扰？</a:t>
            </a:r>
            <a:endParaRPr lang="zh-CN" altLang="en-US" sz="40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40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7353" name="Rectangle 9"/>
          <p:cNvSpPr/>
          <p:nvPr/>
        </p:nvSpPr>
        <p:spPr>
          <a:xfrm>
            <a:off x="1258888" y="3657600"/>
            <a:ext cx="1677987" cy="466725"/>
          </a:xfrm>
          <a:prstGeom prst="rect">
            <a:avLst/>
          </a:prstGeom>
          <a:solidFill>
            <a:srgbClr val="FF0000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华文细黑" panose="02010600040101010101" charset="-122"/>
              </a:rPr>
              <a:t> 胡佛政府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华文细黑" panose="02010600040101010101" charset="-122"/>
            </a:endParaRPr>
          </a:p>
        </p:txBody>
      </p:sp>
      <p:pic>
        <p:nvPicPr>
          <p:cNvPr id="57354" name="Picture 10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888" y="1371600"/>
            <a:ext cx="1716087" cy="2162175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7355" name="AutoShape 11"/>
          <p:cNvSpPr/>
          <p:nvPr/>
        </p:nvSpPr>
        <p:spPr>
          <a:xfrm>
            <a:off x="3059113" y="2286000"/>
            <a:ext cx="576262" cy="6096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7356" name="AutoShape 12"/>
          <p:cNvSpPr/>
          <p:nvPr/>
        </p:nvSpPr>
        <p:spPr>
          <a:xfrm>
            <a:off x="6588125" y="2243138"/>
            <a:ext cx="647700" cy="609600"/>
          </a:xfrm>
          <a:prstGeom prst="rightArrow">
            <a:avLst>
              <a:gd name="adj1" fmla="val 50000"/>
              <a:gd name="adj2" fmla="val 24944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0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7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 animBg="1"/>
      <p:bldP spid="150539" grpId="0" animBg="1"/>
      <p:bldP spid="57351" grpId="0" animBg="1"/>
      <p:bldP spid="57353" grpId="0" animBg="1"/>
      <p:bldP spid="57355" grpId="0" animBg="1"/>
      <p:bldP spid="5735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55875" y="1341438"/>
            <a:ext cx="3641725" cy="4586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0" name="Rectangle 6"/>
          <p:cNvSpPr/>
          <p:nvPr/>
        </p:nvSpPr>
        <p:spPr>
          <a:xfrm>
            <a:off x="2555875" y="5908675"/>
            <a:ext cx="3816350" cy="94932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anchor="ctr">
            <a:spAutoFit/>
          </a:bodyPr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富兰克林</a:t>
            </a:r>
            <a:r>
              <a:rPr lang="en-US" altLang="zh-CN" sz="2800" b="1" dirty="0">
                <a:latin typeface="Calibri" panose="020F0502020204030204" pitchFamily="34" charset="0"/>
                <a:ea typeface="黑体" panose="02010609060101010101" pitchFamily="49" charset="-122"/>
              </a:rPr>
              <a:t>•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罗斯福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(1882--1945)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531" name="Rectangle 2"/>
          <p:cNvSpPr/>
          <p:nvPr/>
        </p:nvSpPr>
        <p:spPr>
          <a:xfrm>
            <a:off x="234950" y="355600"/>
            <a:ext cx="4408488" cy="76993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lIns="92601" tIns="46301" rIns="92601" bIns="46301" anchor="ctr"/>
          <a:p>
            <a:r>
              <a:rPr lang="zh-CN" altLang="en-US" sz="4500" b="1" dirty="0">
                <a:solidFill>
                  <a:srgbClr val="FF0000"/>
                </a:solidFill>
                <a:latin typeface="Franklin Gothic Medium" panose="020B0603020102020204" pitchFamily="34" charset="0"/>
                <a:ea typeface="经典综艺体简"/>
              </a:rPr>
              <a:t>二、罗斯福新政</a:t>
            </a:r>
            <a:endParaRPr lang="zh-CN" altLang="en-US" sz="4500" b="1" dirty="0">
              <a:solidFill>
                <a:srgbClr val="FF0000"/>
              </a:solidFill>
              <a:latin typeface="Franklin Gothic Medium" panose="020B0603020102020204" pitchFamily="34" charset="0"/>
              <a:ea typeface="经典综艺体简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304800"/>
            <a:ext cx="2895600" cy="342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Text Box 3"/>
          <p:cNvSpPr txBox="1"/>
          <p:nvPr/>
        </p:nvSpPr>
        <p:spPr>
          <a:xfrm>
            <a:off x="609600" y="3886200"/>
            <a:ext cx="3544888" cy="8318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0000FF"/>
                </a:solidFill>
                <a:latin typeface="华文细黑" panose="02010600040101010101" charset="-122"/>
                <a:ea typeface="华文细黑" panose="02010600040101010101" charset="-122"/>
              </a:rPr>
              <a:t>他是一位杰出的美国总统；</a:t>
            </a:r>
            <a:endParaRPr lang="zh-CN" altLang="en-US" sz="2400" b="1" dirty="0">
              <a:solidFill>
                <a:srgbClr val="0000FF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30724" name="Text Box 4"/>
          <p:cNvSpPr txBox="1"/>
          <p:nvPr/>
        </p:nvSpPr>
        <p:spPr>
          <a:xfrm>
            <a:off x="4724400" y="3810000"/>
            <a:ext cx="3543300" cy="8318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0000FF"/>
                </a:solidFill>
                <a:latin typeface="华文细黑" panose="02010600040101010101" charset="-122"/>
                <a:ea typeface="华文细黑" panose="02010600040101010101" charset="-122"/>
              </a:rPr>
              <a:t>他是唯一一位坐在轮椅上的美国总统；</a:t>
            </a:r>
            <a:endParaRPr lang="zh-CN" altLang="en-US" sz="2400" b="1" dirty="0">
              <a:solidFill>
                <a:srgbClr val="0000FF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30725" name="Text Box 5"/>
          <p:cNvSpPr txBox="1"/>
          <p:nvPr/>
        </p:nvSpPr>
        <p:spPr>
          <a:xfrm>
            <a:off x="609600" y="4724400"/>
            <a:ext cx="3429000" cy="1200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0000FF"/>
                </a:solidFill>
                <a:latin typeface="华文细黑" panose="02010600040101010101" charset="-122"/>
                <a:ea typeface="华文细黑" panose="02010600040101010101" charset="-122"/>
              </a:rPr>
              <a:t>他是唯一一位连任四届的美国总统</a:t>
            </a:r>
            <a:r>
              <a:rPr lang="en-US" altLang="zh-CN" sz="2400" b="1" dirty="0">
                <a:solidFill>
                  <a:srgbClr val="0000FF"/>
                </a:solidFill>
                <a:latin typeface="华文细黑" panose="02010600040101010101" charset="-122"/>
                <a:ea typeface="华文细黑" panose="02010600040101010101" charset="-122"/>
              </a:rPr>
              <a:t>(1933-1945) </a:t>
            </a:r>
            <a:r>
              <a:rPr lang="zh-CN" altLang="en-US" sz="2400" b="1" dirty="0">
                <a:solidFill>
                  <a:srgbClr val="0000FF"/>
                </a:solidFill>
                <a:latin typeface="华文细黑" panose="02010600040101010101" charset="-122"/>
                <a:ea typeface="华文细黑" panose="02010600040101010101" charset="-122"/>
              </a:rPr>
              <a:t>；</a:t>
            </a:r>
            <a:endParaRPr lang="zh-CN" altLang="en-US" sz="2400" b="1" dirty="0">
              <a:solidFill>
                <a:srgbClr val="0000FF"/>
              </a:solidFill>
              <a:latin typeface="华文细黑" panose="02010600040101010101" charset="-122"/>
              <a:ea typeface="华文细黑" panose="02010600040101010101" charset="-122"/>
            </a:endParaRPr>
          </a:p>
        </p:txBody>
      </p:sp>
      <p:sp>
        <p:nvSpPr>
          <p:cNvPr id="30726" name="Text Box 6"/>
          <p:cNvSpPr txBox="1"/>
          <p:nvPr/>
        </p:nvSpPr>
        <p:spPr>
          <a:xfrm>
            <a:off x="4724400" y="4800600"/>
            <a:ext cx="3962400" cy="1568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zh-CN" altLang="en-US" sz="2400" b="1" dirty="0">
                <a:solidFill>
                  <a:srgbClr val="0000FF"/>
                </a:solidFill>
                <a:latin typeface="华文细黑" panose="02010600040101010101" charset="-122"/>
                <a:ea typeface="华文细黑" panose="02010600040101010101" charset="-122"/>
              </a:rPr>
              <a:t>他是继林肯后最受美国和世界公众欢迎的美国总统；</a:t>
            </a: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他被人们喻为“狮子”和“狐狸”</a:t>
            </a:r>
            <a:endParaRPr lang="zh-CN" altLang="en-US" sz="2400" b="1" dirty="0">
              <a:solidFill>
                <a:srgbClr val="0000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pic>
        <p:nvPicPr>
          <p:cNvPr id="23558" name="Picture 7" descr="2-0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800" y="304800"/>
            <a:ext cx="2743200" cy="3352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9" name="Picture 8" descr="1113294979__SaGN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304800"/>
            <a:ext cx="2667000" cy="3352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60" name="WordArt 9"/>
          <p:cNvSpPr>
            <a:spLocks noTextEdit="1"/>
          </p:cNvSpPr>
          <p:nvPr/>
        </p:nvSpPr>
        <p:spPr>
          <a:xfrm>
            <a:off x="1439863" y="5334000"/>
            <a:ext cx="2987675" cy="1447800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endParaRPr lang="zh-CN" altLang="en-US" sz="3600" spc="720">
              <a:ln w="190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  <p:bldP spid="307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7" name="Picture 4" descr="W0201008254787669448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35150" y="3141663"/>
            <a:ext cx="5341938" cy="3092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0" y="981075"/>
            <a:ext cx="8388350" cy="5032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36000" rIns="36000" bIns="36000">
            <a:spAutoFit/>
          </a:bodyPr>
          <a:lstStyle/>
          <a:p>
            <a:pPr marR="0" algn="ctr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latin typeface="+mn-ea"/>
                <a:ea typeface="+mn-ea"/>
                <a:cs typeface="+mn-cs"/>
              </a:rPr>
              <a:t>1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、</a:t>
            </a:r>
            <a:r>
              <a:rPr kumimoji="0" lang="zh-CN" altLang="zh-CN" sz="2800" b="1" kern="1200" cap="none" spc="0" normalizeH="0" baseline="0" noProof="0" dirty="0">
                <a:latin typeface="+mn-ea"/>
                <a:ea typeface="+mn-ea"/>
                <a:cs typeface="+mn-cs"/>
              </a:rPr>
              <a:t>1933</a:t>
            </a:r>
            <a:r>
              <a:rPr kumimoji="0" lang="zh-CN" sz="2800" b="1" kern="1200" cap="none" spc="0" normalizeH="0" baseline="0" noProof="0" dirty="0">
                <a:latin typeface="+mn-ea"/>
                <a:ea typeface="+mn-ea"/>
                <a:cs typeface="+mn-cs"/>
              </a:rPr>
              <a:t>年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，</a:t>
            </a:r>
            <a:r>
              <a:rPr kumimoji="0" lang="zh-CN" sz="2800" b="1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罗斯福</a:t>
            </a:r>
            <a:r>
              <a:rPr kumimoji="0" lang="zh-CN" sz="2800" b="1" kern="1200" cap="none" spc="0" normalizeH="0" baseline="0" noProof="0" dirty="0">
                <a:latin typeface="+mn-ea"/>
                <a:ea typeface="+mn-ea"/>
                <a:cs typeface="+mn-cs"/>
              </a:rPr>
              <a:t>就任总统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，宣布实行</a:t>
            </a:r>
            <a:r>
              <a:rPr kumimoji="0" lang="zh-CN" altLang="en-US" sz="2800" b="1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新政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。</a:t>
            </a:r>
            <a:endParaRPr kumimoji="0" lang="zh-CN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515938" y="1711325"/>
            <a:ext cx="7354888" cy="9328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36000" tIns="36000" rIns="36000" bIns="36000">
            <a:spAutoFit/>
          </a:bodyPr>
          <a:lstStyle/>
          <a:p>
            <a:pPr marR="0" algn="ctr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latin typeface="+mn-ea"/>
                <a:ea typeface="+mn-ea"/>
                <a:cs typeface="+mn-cs"/>
              </a:rPr>
              <a:t>2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、目的：在资本主义制度内部进行调整，</a:t>
            </a:r>
            <a:endParaRPr kumimoji="0" lang="zh-CN" altLang="en-US" sz="2800" b="1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algn="ctr" defTabSz="914400" rtl="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采用国家干预的手段来扭转经济形势</a:t>
            </a:r>
            <a:r>
              <a:rPr kumimoji="0" lang="zh-CN" altLang="en-US" sz="2800" b="1" kern="1200" cap="none" spc="0" normalizeH="0" baseline="0" noProof="0" dirty="0">
                <a:latin typeface="+mn-ea"/>
                <a:ea typeface="+mn-ea"/>
                <a:cs typeface="+mn-cs"/>
              </a:rPr>
              <a:t>。</a:t>
            </a:r>
            <a:endParaRPr kumimoji="0" lang="zh-CN" sz="28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2" name="表格 1"/>
          <p:cNvGraphicFramePr/>
          <p:nvPr/>
        </p:nvGraphicFramePr>
        <p:xfrm>
          <a:off x="205105" y="278765"/>
          <a:ext cx="8733155" cy="65258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12265"/>
                <a:gridCol w="7120890"/>
              </a:tblGrid>
              <a:tr h="65786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项目 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具体内容 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6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整顿金融体系 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通过《紧急银行法案》，对银行业进行整顿，恢复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银行信用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2024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加强对</a:t>
                      </a:r>
                      <a:endParaRPr 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  <a:p>
                      <a:pPr indent="0">
                        <a:buNone/>
                      </a:pP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     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的计划指导 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通过《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______      ____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》，规定公平竞争法规，协调各个工业部门的企业活动；规定雇员有组织起来进行谈判的权利，并制定最低工资和限制工时；通过《全国劳工关系法》，在一定范围内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维护工人合法权益 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9975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调整农业政策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通过《农业调整法》，对全国农业生产和销售进行调节，限制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产量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，保护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农产品价格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72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推行“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________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”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通过投资兴建大量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           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，如水库、发电站、公路、桥梁、机场、运动场、公园等，为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           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提供就业机会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6140"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社会福利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p>
                      <a:pPr indent="0">
                        <a:buNone/>
                      </a:pP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通过《社会保障法》，建立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__________   ___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；建立应急的</a:t>
                      </a:r>
                      <a:r>
                        <a:rPr lang="en-US" sz="2400" b="0" u="sng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救济机构</a:t>
                      </a:r>
                      <a:r>
                        <a:rPr lang="en-US" sz="2400" b="0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，利用过剩物资救济失业家庭</a:t>
                      </a:r>
                      <a:endParaRPr lang="en-US" altLang="en-US" sz="2400" b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45719" marB="45719" vert="horz" anchor="t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205105" y="2079625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工业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80665" y="1706245"/>
            <a:ext cx="268541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国家工业复兴法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05105" y="5141595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以工代赈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05" y="2945765"/>
            <a:ext cx="201930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（中心措施）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66080" y="5901690"/>
            <a:ext cx="2327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社会福利机制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86250" y="4746625"/>
            <a:ext cx="161290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公共设施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5" grpId="0"/>
      <p:bldP spid="8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49" name="Picture 2" descr="K12SC00000090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304800"/>
            <a:ext cx="5486400" cy="541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9" name="Text Box 3"/>
          <p:cNvSpPr txBox="1"/>
          <p:nvPr/>
        </p:nvSpPr>
        <p:spPr>
          <a:xfrm>
            <a:off x="5867400" y="1676400"/>
            <a:ext cx="3276600" cy="611188"/>
          </a:xfrm>
          <a:prstGeom prst="rect">
            <a:avLst/>
          </a:prstGeom>
          <a:solidFill>
            <a:srgbClr val="008000"/>
          </a:solidFill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举办救济和公共工程</a:t>
            </a:r>
            <a:endParaRPr lang="zh-CN" altLang="en-US" sz="24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9940" name="Text Box 4"/>
          <p:cNvSpPr txBox="1"/>
          <p:nvPr/>
        </p:nvSpPr>
        <p:spPr>
          <a:xfrm>
            <a:off x="6300788" y="3429000"/>
            <a:ext cx="2516187" cy="31940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charset="-122"/>
              </a:rPr>
              <a:t>以工代赈，增加就业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charset="-122"/>
              </a:rPr>
              <a:t>刺激消费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charset="-122"/>
              </a:rPr>
              <a:t>稳定社会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方正姚体" panose="02010601030101010101" charset="-122"/>
            </a:endParaRPr>
          </a:p>
        </p:txBody>
      </p:sp>
      <p:sp>
        <p:nvSpPr>
          <p:cNvPr id="27652" name="Text Box 5"/>
          <p:cNvSpPr txBox="1"/>
          <p:nvPr/>
        </p:nvSpPr>
        <p:spPr>
          <a:xfrm>
            <a:off x="609600" y="5943600"/>
            <a:ext cx="358775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华文细黑" panose="02010600040101010101" charset="-122"/>
              </a:rPr>
              <a:t>田纳西水利工程中的水坝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华文细黑" panose="02010600040101010101" charset="-122"/>
            </a:endParaRPr>
          </a:p>
        </p:txBody>
      </p:sp>
      <p:sp>
        <p:nvSpPr>
          <p:cNvPr id="27653" name="Text Box 6"/>
          <p:cNvSpPr txBox="1"/>
          <p:nvPr/>
        </p:nvSpPr>
        <p:spPr>
          <a:xfrm>
            <a:off x="6019800" y="609600"/>
            <a:ext cx="3124200" cy="833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左图反映了美国罗斯福新政的哪一举措？</a:t>
            </a:r>
            <a:r>
              <a:rPr lang="zh-CN" altLang="en-US" sz="24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2400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7655" name="Text Box 7"/>
          <p:cNvSpPr txBox="1"/>
          <p:nvPr/>
        </p:nvSpPr>
        <p:spPr>
          <a:xfrm>
            <a:off x="6248400" y="2735263"/>
            <a:ext cx="2438400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隶书" panose="02010509060101010101" pitchFamily="49" charset="-122"/>
              </a:rPr>
              <a:t>产生什么作用？</a:t>
            </a:r>
            <a:endParaRPr lang="zh-CN" altLang="en-US" sz="2400" b="1" dirty="0">
              <a:solidFill>
                <a:srgbClr val="0000FF"/>
              </a:solidFill>
              <a:latin typeface="Calibri" panose="020F050202020403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 animBg="1"/>
      <p:bldP spid="39940" grpId="0"/>
      <p:bldP spid="2765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8722" name="Text Box 2"/>
          <p:cNvSpPr txBox="1">
            <a:spLocks noChangeArrowheads="1"/>
          </p:cNvSpPr>
          <p:nvPr/>
        </p:nvSpPr>
        <p:spPr bwMode="auto">
          <a:xfrm>
            <a:off x="304800" y="457200"/>
            <a:ext cx="8534400" cy="12033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 fontAlgn="auto"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kern="1200" cap="none" spc="0" normalizeH="0" baseline="0" noProof="0" dirty="0">
                <a:solidFill>
                  <a:srgbClr val="0000FF"/>
                </a:solidFill>
                <a:latin typeface="华文细黑" panose="02010600040101010101" charset="-122"/>
                <a:ea typeface="华文细黑" panose="02010600040101010101" charset="-122"/>
                <a:cs typeface="+mn-cs"/>
              </a:rPr>
              <a:t>    </a:t>
            </a:r>
            <a:r>
              <a:rPr kumimoji="1" lang="zh-CN" altLang="en-US" sz="2400" kern="1200" cap="none" spc="0" normalizeH="0" baseline="0" noProof="0" dirty="0">
                <a:solidFill>
                  <a:srgbClr val="000000"/>
                </a:solidFill>
                <a:latin typeface="+mn-ea"/>
                <a:ea typeface="+mn-ea"/>
                <a:cs typeface="+mn-cs"/>
              </a:rPr>
              <a:t>情境三</a:t>
            </a:r>
            <a:r>
              <a:rPr kumimoji="1" lang="zh-CN" altLang="en-US" sz="24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：大危机中境况最惨的还是农业，农产品大量滞销，农民负债累累，农产品价格已跌到历史最低点，猪肉三分一磅，牛肉五分一磅，一只肥羊卖不到一元钱。 </a:t>
            </a:r>
            <a:endParaRPr kumimoji="1" lang="zh-CN" altLang="en-US" sz="2400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8915" name="Text Box 3"/>
          <p:cNvSpPr txBox="1"/>
          <p:nvPr/>
        </p:nvSpPr>
        <p:spPr>
          <a:xfrm>
            <a:off x="2667000" y="2362200"/>
            <a:ext cx="3276600" cy="784225"/>
          </a:xfrm>
          <a:prstGeom prst="rect">
            <a:avLst/>
          </a:prstGeom>
          <a:solidFill>
            <a:srgbClr val="008000"/>
          </a:solidFill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调整农业政策</a:t>
            </a:r>
            <a:endParaRPr lang="zh-CN" altLang="en-US" sz="32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916" name="Text Box 4"/>
          <p:cNvSpPr txBox="1"/>
          <p:nvPr/>
        </p:nvSpPr>
        <p:spPr>
          <a:xfrm>
            <a:off x="3505200" y="5157788"/>
            <a:ext cx="5638800" cy="5857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charset="-122"/>
              </a:rPr>
              <a:t>稳定农产品价格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charset="-122"/>
              </a:rPr>
              <a:t>促进农业恢复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方正姚体" panose="02010601030101010101" charset="-122"/>
            </a:endParaRPr>
          </a:p>
        </p:txBody>
      </p:sp>
      <p:sp>
        <p:nvSpPr>
          <p:cNvPr id="29701" name="Text Box 5"/>
          <p:cNvSpPr txBox="1"/>
          <p:nvPr/>
        </p:nvSpPr>
        <p:spPr>
          <a:xfrm>
            <a:off x="457200" y="3200400"/>
            <a:ext cx="8686800" cy="8318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Calibri" panose="020F0502020204030204" pitchFamily="34" charset="0"/>
                <a:ea typeface="华文细黑" panose="02010600040101010101" charset="-122"/>
              </a:rPr>
              <a:t>1933</a:t>
            </a: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华文细黑" panose="02010600040101010101" charset="-122"/>
              </a:rPr>
              <a:t>年</a:t>
            </a:r>
            <a:r>
              <a:rPr lang="en-US" altLang="zh-CN" sz="2400" b="1" dirty="0">
                <a:solidFill>
                  <a:srgbClr val="0000FF"/>
                </a:solidFill>
                <a:latin typeface="Calibri" panose="020F0502020204030204" pitchFamily="34" charset="0"/>
                <a:ea typeface="华文细黑" panose="02010600040101010101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华文细黑" panose="02010600040101010101" charset="-122"/>
              </a:rPr>
              <a:t>农业调整法</a:t>
            </a:r>
            <a:r>
              <a:rPr lang="en-US" altLang="zh-CN" sz="2400" b="1" dirty="0">
                <a:solidFill>
                  <a:srgbClr val="0000FF"/>
                </a:solidFill>
                <a:latin typeface="Calibri" panose="020F0502020204030204" pitchFamily="34" charset="0"/>
                <a:ea typeface="华文细黑" panose="02010600040101010101" charset="-122"/>
              </a:rPr>
              <a:t>》</a:t>
            </a: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华文细黑" panose="02010600040101010101" charset="-122"/>
              </a:rPr>
              <a:t>：减少耕地，缩小现有的耕地面积，屠宰大批牲畜，由</a:t>
            </a:r>
            <a:r>
              <a:rPr lang="zh-CN" altLang="en-US" sz="2400" b="1" u="sng" dirty="0">
                <a:solidFill>
                  <a:srgbClr val="FF0000"/>
                </a:solidFill>
                <a:latin typeface="Calibri" panose="020F0502020204030204" pitchFamily="34" charset="0"/>
                <a:ea typeface="华文细黑" panose="02010600040101010101" charset="-122"/>
              </a:rPr>
              <a:t>政府来补贴</a:t>
            </a:r>
            <a:r>
              <a:rPr lang="zh-CN" altLang="en-US" sz="2400" b="1" dirty="0">
                <a:solidFill>
                  <a:srgbClr val="0000FF"/>
                </a:solidFill>
                <a:latin typeface="Calibri" panose="020F0502020204030204" pitchFamily="34" charset="0"/>
                <a:ea typeface="华文细黑" panose="02010600040101010101" charset="-122"/>
              </a:rPr>
              <a:t>农民的经济损失。</a:t>
            </a:r>
            <a:endParaRPr lang="zh-CN" altLang="en-US" sz="2400" dirty="0">
              <a:solidFill>
                <a:srgbClr val="000000"/>
              </a:solidFill>
              <a:latin typeface="Calibri" panose="020F0502020204030204" pitchFamily="34" charset="0"/>
              <a:ea typeface="华文细黑" panose="02010600040101010101" charset="-122"/>
            </a:endParaRPr>
          </a:p>
        </p:txBody>
      </p:sp>
      <p:sp>
        <p:nvSpPr>
          <p:cNvPr id="28677" name="Text Box 6"/>
          <p:cNvSpPr txBox="1"/>
          <p:nvPr/>
        </p:nvSpPr>
        <p:spPr>
          <a:xfrm>
            <a:off x="1752600" y="1752600"/>
            <a:ext cx="6172200" cy="463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为解决这一问题，罗斯福采取什么措施？ </a:t>
            </a:r>
            <a:endParaRPr lang="zh-CN" altLang="en-US" sz="2400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9703" name="Text Box 7"/>
          <p:cNvSpPr txBox="1"/>
          <p:nvPr/>
        </p:nvSpPr>
        <p:spPr>
          <a:xfrm>
            <a:off x="3708400" y="4292600"/>
            <a:ext cx="4679950" cy="4635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产生怎样的作用？ </a:t>
            </a:r>
            <a:endParaRPr lang="zh-CN" altLang="en-US" sz="2400" b="1" dirty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8679" name="Picture 8"/>
          <p:cNvPicPr>
            <a:picLocks noChangeAspect="1"/>
          </p:cNvPicPr>
          <p:nvPr/>
        </p:nvPicPr>
        <p:blipFill>
          <a:blip r:embed="rId1">
            <a:lum bright="17999"/>
          </a:blip>
          <a:srcRect l="3125" t="12500" r="2083"/>
          <a:stretch>
            <a:fillRect/>
          </a:stretch>
        </p:blipFill>
        <p:spPr>
          <a:xfrm>
            <a:off x="0" y="4038600"/>
            <a:ext cx="3048000" cy="2590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80" name="Text Box 9"/>
          <p:cNvSpPr txBox="1"/>
          <p:nvPr/>
        </p:nvSpPr>
        <p:spPr>
          <a:xfrm>
            <a:off x="228600" y="6461125"/>
            <a:ext cx="2667000" cy="401638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00"/>
                </a:solidFill>
                <a:latin typeface="Calibri" panose="020F0502020204030204" pitchFamily="34" charset="0"/>
                <a:ea typeface="华文细黑" panose="02010600040101010101" charset="-122"/>
              </a:rPr>
              <a:t>罗斯福看望美国农民</a:t>
            </a:r>
            <a:endParaRPr lang="zh-CN" altLang="en-US" sz="2000" b="1" dirty="0">
              <a:solidFill>
                <a:srgbClr val="000000"/>
              </a:solidFill>
              <a:latin typeface="Calibri" panose="020F0502020204030204" pitchFamily="34" charset="0"/>
              <a:ea typeface="华文细黑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  <p:bldP spid="38916" grpId="0"/>
      <p:bldP spid="29701" grpId="0"/>
      <p:bldP spid="2970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9697" name="Group 2"/>
          <p:cNvGrpSpPr/>
          <p:nvPr/>
        </p:nvGrpSpPr>
        <p:grpSpPr>
          <a:xfrm>
            <a:off x="354966" y="200978"/>
            <a:ext cx="5799137" cy="955675"/>
            <a:chOff x="-1297" y="-90"/>
            <a:chExt cx="3653" cy="602"/>
          </a:xfrm>
        </p:grpSpPr>
        <p:sp>
          <p:nvSpPr>
            <p:cNvPr id="29698" name="AutoShape 3"/>
            <p:cNvSpPr/>
            <p:nvPr/>
          </p:nvSpPr>
          <p:spPr>
            <a:xfrm>
              <a:off x="0" y="0"/>
              <a:ext cx="2356" cy="512"/>
            </a:xfrm>
            <a:prstGeom prst="roundRect">
              <a:avLst>
                <a:gd name="adj" fmla="val 16667"/>
              </a:avLst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9699" name="Text Box 4"/>
            <p:cNvSpPr txBox="1"/>
            <p:nvPr/>
          </p:nvSpPr>
          <p:spPr>
            <a:xfrm>
              <a:off x="-1297" y="-90"/>
              <a:ext cx="2833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32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4</a:t>
              </a:r>
              <a:r>
                <a:rPr lang="zh-CN" altLang="en-US" sz="3200" b="1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、罗斯福新政的影响：</a:t>
              </a:r>
              <a:endPara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29700" name="Rectangle 5"/>
          <p:cNvSpPr/>
          <p:nvPr/>
        </p:nvSpPr>
        <p:spPr>
          <a:xfrm>
            <a:off x="216535" y="520700"/>
            <a:ext cx="8893175" cy="52349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9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）使美国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经济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得到恢复缓慢的复苏，工业和生产有所恢复，就业人数逐步增加，人民生活得到改善；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）增强了政府的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宏观控制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能力，恢复了人民的信心，对资本主义世界产生深远影响。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90000"/>
              </a:lnSpc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）但新政没有改变资本主义的本质，无法解决美国社会的根本矛盾。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2055</Words>
  <PresentationFormat>全屏显示(4:3)</PresentationFormat>
  <Paragraphs>202</Paragraphs>
  <Slides>22</Slides>
  <Notes>5</Notes>
  <HiddenSlides>0</HiddenSlides>
  <MMClips>1</MMClips>
  <ScaleCrop>false</ScaleCrop>
  <HeadingPairs>
    <vt:vector size="8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5" baseType="lpstr">
      <vt:lpstr>Arial</vt:lpstr>
      <vt:lpstr>宋体</vt:lpstr>
      <vt:lpstr>Wingdings</vt:lpstr>
      <vt:lpstr>Calibri</vt:lpstr>
      <vt:lpstr>黑体</vt:lpstr>
      <vt:lpstr>Times New Roman</vt:lpstr>
      <vt:lpstr>华文新魏</vt:lpstr>
      <vt:lpstr>微软雅黑</vt:lpstr>
      <vt:lpstr>Arial Unicode MS</vt:lpstr>
      <vt:lpstr>楷体_GB2312</vt:lpstr>
      <vt:lpstr>华文细黑</vt:lpstr>
      <vt:lpstr>Garamond</vt:lpstr>
      <vt:lpstr>Garamond</vt:lpstr>
      <vt:lpstr>Tahoma</vt:lpstr>
      <vt:lpstr>Franklin Gothic Medium</vt:lpstr>
      <vt:lpstr>经典综艺体简</vt:lpstr>
      <vt:lpstr>Verdana</vt:lpstr>
      <vt:lpstr>方正姚体</vt:lpstr>
      <vt:lpstr>隶书</vt:lpstr>
      <vt:lpstr>新宋体</vt:lpstr>
      <vt:lpstr>Segoe Print</vt:lpstr>
      <vt:lpstr>Office 主题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“自由放任”政策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2015-10-18T11:40:00Z</dcterms:created>
  <dcterms:modified xsi:type="dcterms:W3CDTF">2018-10-23T00:09:25Z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2052-10.1.0.7616</vt:lpwstr>
  </property>
</Properties>
</file>