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fntdata" ContentType="application/x-fontdata"/>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embedTrueTypeFonts="1" saveSubsetFonts="1">
  <p:sldMasterIdLst>
    <p:sldMasterId id="2147483648" r:id="rId1"/>
  </p:sldMasterIdLst>
  <p:notesMasterIdLst>
    <p:notesMasterId r:id="rId2"/>
  </p:notesMasterIdLst>
  <p:sldIdLst>
    <p:sldId id="256" r:id="rId3"/>
    <p:sldId id="353" r:id="rId4"/>
    <p:sldId id="316" r:id="rId5"/>
    <p:sldId id="317" r:id="rId6"/>
    <p:sldId id="318" r:id="rId7"/>
    <p:sldId id="282" r:id="rId8"/>
    <p:sldId id="283" r:id="rId9"/>
    <p:sldId id="336" r:id="rId10"/>
    <p:sldId id="319" r:id="rId11"/>
    <p:sldId id="338" r:id="rId12"/>
    <p:sldId id="395" r:id="rId13"/>
    <p:sldId id="396" r:id="rId14"/>
    <p:sldId id="340" r:id="rId15"/>
    <p:sldId id="342" r:id="rId16"/>
    <p:sldId id="341" r:id="rId17"/>
    <p:sldId id="284" r:id="rId18"/>
    <p:sldId id="344" r:id="rId19"/>
    <p:sldId id="345" r:id="rId20"/>
    <p:sldId id="296" r:id="rId21"/>
    <p:sldId id="348" r:id="rId22"/>
    <p:sldId id="291" r:id="rId23"/>
    <p:sldId id="349" r:id="rId24"/>
    <p:sldId id="294" r:id="rId25"/>
    <p:sldId id="300" r:id="rId26"/>
  </p:sldIdLst>
  <p:sldSz cx="12192000" cy="6858000"/>
  <p:notesSz cx="6858000" cy="9144000"/>
  <p:embeddedFontLst>
    <p:embeddedFont>
      <p:font typeface="Segoe UI Light" panose="020B0502040204020203" pitchFamily="34" charset="0"/>
      <p:regular r:id="rId28"/>
    </p:embeddedFont>
    <p:embeddedFont>
      <p:font typeface="锐字工房云字库行楷GBK" panose="02010604000000000000" charset="-122"/>
      <p:regular r:id="rId29"/>
    </p:embeddedFont>
    <p:embeddedFont>
      <p:font typeface="楷体" panose="02010609060101010101" charset="-122"/>
      <p:regular r:id="rId30"/>
    </p:embeddedFont>
    <p:embeddedFont>
      <p:font typeface="黑体" panose="02010609060101010101" charset="-122"/>
      <p:regular r:id="rId31"/>
    </p:embeddedFont>
    <p:embeddedFont>
      <p:font typeface="微软雅黑" panose="020B0503020204020204" charset="-122"/>
      <p:regular r:id="rId32"/>
    </p:embeddedFont>
    <p:embeddedFont>
      <p:font typeface="Calibri" panose="020F0502020204030204" charset="0"/>
      <p:regular r:id="rId33"/>
      <p:bold r:id="rId34"/>
      <p:italic r:id="rId35"/>
      <p:boldItalic r:id="rId36"/>
    </p:embeddedFont>
    <p:embeddedFont>
      <p:font typeface="等线" panose="02010600030101010101" charset="-122"/>
      <p:regular r:id="rId37"/>
    </p:embeddedFont>
  </p:embeddedFontLst>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3" autoAdjust="0"/>
    <p:restoredTop sz="94660"/>
  </p:normalViewPr>
  <p:slideViewPr>
    <p:cSldViewPr snapToGrid="0" showGuides="1">
      <p:cViewPr>
        <p:scale>
          <a:sx n="50" d="100"/>
          <a:sy n="50" d="100"/>
        </p:scale>
        <p:origin x="1713" y="1191"/>
      </p:cViewPr>
      <p:guideLst>
        <p:guide orient="horz" pos="2246"/>
        <p:guide pos="3840"/>
      </p:guideLst>
    </p:cSldViewPr>
  </p:slideViewPr>
  <p:notesTextViewPr>
    <p:cViewPr>
      <p:scale>
        <a:sx n="1" d="1"/>
        <a:sy n="1" d="1"/>
      </p:scale>
      <p:origin x="0" y="0"/>
    </p:cViewPr>
  </p:notesTextViewPr>
  <p:sorterViewPr>
    <p:cViewPr>
      <p:scale>
        <a:sx n="100" d="100"/>
        <a:sy n="100" d="100"/>
      </p:scale>
      <p:origin x="0" y="-390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tags" Target="tags/tag17.xml" /><Relationship Id="rId28" Type="http://schemas.openxmlformats.org/officeDocument/2006/relationships/font" Target="fonts/font1.fntdata" /><Relationship Id="rId29" Type="http://schemas.openxmlformats.org/officeDocument/2006/relationships/font" Target="fonts/font2.fntdata" /><Relationship Id="rId3" Type="http://schemas.openxmlformats.org/officeDocument/2006/relationships/slide" Target="slides/slide1.xml" /><Relationship Id="rId30" Type="http://schemas.openxmlformats.org/officeDocument/2006/relationships/font" Target="fonts/font3.fntdata" /><Relationship Id="rId31" Type="http://schemas.openxmlformats.org/officeDocument/2006/relationships/font" Target="fonts/font4.fntdata" /><Relationship Id="rId32" Type="http://schemas.openxmlformats.org/officeDocument/2006/relationships/font" Target="fonts/font5.fntdata" /><Relationship Id="rId33" Type="http://schemas.openxmlformats.org/officeDocument/2006/relationships/font" Target="fonts/font6.fntdata" /><Relationship Id="rId34" Type="http://schemas.openxmlformats.org/officeDocument/2006/relationships/font" Target="fonts/font7.fntdata" /><Relationship Id="rId35" Type="http://schemas.openxmlformats.org/officeDocument/2006/relationships/font" Target="fonts/font8.fntdata" /><Relationship Id="rId36" Type="http://schemas.openxmlformats.org/officeDocument/2006/relationships/font" Target="fonts/font9.fntdata" /><Relationship Id="rId37" Type="http://schemas.openxmlformats.org/officeDocument/2006/relationships/font" Target="fonts/font10.fntdata" /><Relationship Id="rId38" Type="http://schemas.openxmlformats.org/officeDocument/2006/relationships/presProps" Target="presProps.xml" /><Relationship Id="rId39" Type="http://schemas.openxmlformats.org/officeDocument/2006/relationships/viewProps" Target="viewProps.xml" /><Relationship Id="rId4" Type="http://schemas.openxmlformats.org/officeDocument/2006/relationships/slide" Target="slides/slide2.xml" /><Relationship Id="rId40" Type="http://schemas.openxmlformats.org/officeDocument/2006/relationships/theme" Target="theme/theme1.xml" /><Relationship Id="rId41"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blipFill dpi="0" rotWithShape="1">
          <a:blip r:embed="rId1">
            <a:lum/>
          </a:blip>
          <a:stretch>
            <a:fillRect/>
          </a:stretch>
        </a:blipFill>
        <a:effectLst/>
      </p:bgPr>
    </p:bg>
    <p:spTree>
      <p:nvGrpSpPr>
        <p:cNvPr id="1" name=""/>
        <p:cNvGrpSpPr/>
        <p:nvPr/>
      </p:nvGrpSpPr>
      <p:grpSpPr>
        <a:xfrm>
          <a:off x="0" y="0"/>
          <a:ext cx="0" cy="0"/>
        </a:xfrm>
      </p:grpSpPr>
      <p:sp>
        <p:nvSpPr>
          <p:cNvPr id="16" name="矩形: 圆角 15"/>
          <p:cNvSpPr/>
          <p:nvPr userDrawn="1"/>
        </p:nvSpPr>
        <p:spPr>
          <a:xfrm>
            <a:off x="4291013" y="1177195"/>
            <a:ext cx="3609975" cy="3609975"/>
          </a:xfrm>
          <a:prstGeom prst="roundRect">
            <a:avLst>
              <a:gd name="adj" fmla="val 10071"/>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5" name="矩形 14"/>
          <p:cNvSpPr/>
          <p:nvPr userDrawn="1"/>
        </p:nvSpPr>
        <p:spPr>
          <a:xfrm>
            <a:off x="2076450" y="2128835"/>
            <a:ext cx="7962900" cy="17482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ctrTitle"/>
          </p:nvPr>
        </p:nvSpPr>
        <p:spPr>
          <a:xfrm>
            <a:off x="1524000" y="633999"/>
            <a:ext cx="9144000" cy="2387600"/>
          </a:xfrm>
        </p:spPr>
        <p:txBody>
          <a:bodyPr anchor="b"/>
          <a:lstStyle>
            <a:lvl1pPr algn="ctr">
              <a:defRPr sz="4400">
                <a:solidFill>
                  <a:schemeClr val="bg1"/>
                </a:solidFill>
              </a:defRPr>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113674"/>
            <a:ext cx="9144000" cy="1655762"/>
          </a:xfrm>
        </p:spPr>
        <p:txBody>
          <a:bodyPr>
            <a:normAutofit/>
          </a:bodyPr>
          <a:lstStyle>
            <a:lvl1pPr marL="0" indent="0" algn="ct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C180AB6-31E4-4E16-8841-205C803413C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AEE328-6D12-4709-BD93-FE715B31AC9E}" type="slidenum">
              <a:rPr lang="zh-CN" altLang="en-US" smtClean="0"/>
              <a:t/>
            </a:fld>
            <a:endParaRPr lang="zh-CN" altLang="en-US"/>
          </a:p>
        </p:txBody>
      </p:sp>
      <p:grpSp>
        <p:nvGrpSpPr>
          <p:cNvPr id="18" name="组合 17"/>
          <p:cNvGrpSpPr/>
          <p:nvPr userDrawn="1"/>
        </p:nvGrpSpPr>
        <p:grpSpPr>
          <a:xfrm>
            <a:off x="5902180" y="4006437"/>
            <a:ext cx="387641" cy="316479"/>
            <a:chOff x="5765509" y="4006437"/>
            <a:chExt cx="660981" cy="539640"/>
          </a:xfrm>
          <a:solidFill>
            <a:schemeClr val="bg1"/>
          </a:solidFill>
        </p:grpSpPr>
        <p:sp>
          <p:nvSpPr>
            <p:cNvPr id="14" name="箭头: V 形 13"/>
            <p:cNvSpPr/>
            <p:nvPr userDrawn="1"/>
          </p:nvSpPr>
          <p:spPr>
            <a:xfrm rot="5400000">
              <a:off x="5916120" y="3855826"/>
              <a:ext cx="359760" cy="660981"/>
            </a:xfrm>
            <a:prstGeom prst="chevron">
              <a:avLst>
                <a:gd name="adj" fmla="val 8419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solidFill>
              </a:endParaRPr>
            </a:p>
          </p:txBody>
        </p:sp>
        <p:sp>
          <p:nvSpPr>
            <p:cNvPr id="17" name="箭头: V 形 16"/>
            <p:cNvSpPr/>
            <p:nvPr userDrawn="1"/>
          </p:nvSpPr>
          <p:spPr>
            <a:xfrm rot="5400000">
              <a:off x="5916120" y="4035706"/>
              <a:ext cx="359760" cy="660981"/>
            </a:xfrm>
            <a:prstGeom prst="chevron">
              <a:avLst>
                <a:gd name="adj" fmla="val 8419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solidFill>
              </a:endParaRPr>
            </a:p>
          </p:txBody>
        </p:sp>
      </p:gr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bg>
      <p:bgPr>
        <a:blipFill dpi="0" rotWithShape="1">
          <a:blip r:embed="rId1">
            <a:lum/>
          </a:blip>
          <a:stretch>
            <a:fillRect/>
          </a:stretch>
        </a:blipFill>
        <a:effectLst/>
      </p:bgPr>
    </p:bg>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5C180AB6-31E4-4E16-8841-205C803413C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AEE328-6D12-4709-BD93-FE715B31AC9E}" type="slidenum">
              <a:rPr lang="zh-CN" altLang="en-US" smtClean="0"/>
              <a:t/>
            </a:fld>
            <a:endParaRPr lang="zh-CN" altLang="en-US"/>
          </a:p>
        </p:txBody>
      </p:sp>
      <p:sp>
        <p:nvSpPr>
          <p:cNvPr id="2" name="标题 1"/>
          <p:cNvSpPr>
            <a:spLocks noGrp="1"/>
          </p:cNvSpPr>
          <p:nvPr>
            <p:ph type="title"/>
          </p:nvPr>
        </p:nvSpPr>
        <p:spPr>
          <a:xfrm>
            <a:off x="2280104" y="1229918"/>
            <a:ext cx="8473621" cy="2852737"/>
          </a:xfrm>
        </p:spPr>
        <p:txBody>
          <a:bodyPr anchor="b"/>
          <a:lstStyle>
            <a:lvl1pPr algn="l">
              <a:defRPr sz="4400">
                <a:solidFill>
                  <a:schemeClr val="bg1"/>
                </a:solidFill>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2280104" y="4246958"/>
            <a:ext cx="8473621" cy="1500187"/>
          </a:xfrm>
        </p:spPr>
        <p:txBody>
          <a:bodyPr>
            <a:normAutofit/>
          </a:bodyPr>
          <a:lstStyle>
            <a:lvl1pPr marL="0" indent="0" algn="l">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16" name="文本占位符 15"/>
          <p:cNvSpPr>
            <a:spLocks noGrp="1"/>
          </p:cNvSpPr>
          <p:nvPr>
            <p:ph type="body" sz="quarter" idx="13" hasCustomPrompt="1"/>
          </p:nvPr>
        </p:nvSpPr>
        <p:spPr>
          <a:xfrm>
            <a:off x="724694" y="300827"/>
            <a:ext cx="2970212" cy="6256345"/>
          </a:xfrm>
        </p:spPr>
        <p:txBody>
          <a:bodyPr anchor="ctr">
            <a:noAutofit/>
          </a:bodyPr>
          <a:lstStyle>
            <a:lvl1pPr marL="0" indent="0" algn="ctr">
              <a:buNone/>
              <a:defRPr sz="49600" i="1">
                <a:solidFill>
                  <a:schemeClr val="bg1">
                    <a:alpha val="18000"/>
                  </a:schemeClr>
                </a:solidFill>
                <a:latin typeface="Segoe UI Light" panose="020b0502040204020203" pitchFamily="34" charset="0"/>
                <a:cs typeface="Segoe UI Light" panose="020b0502040204020203" pitchFamily="34" charset="0"/>
              </a:defRPr>
            </a:lvl1pPr>
          </a:lstStyle>
          <a:p>
            <a:pPr lvl="0"/>
            <a:r>
              <a:rPr lang="en-US" altLang="zh-CN"/>
              <a:t>#</a:t>
            </a:r>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pic>
        <p:nvPicPr>
          <p:cNvPr id="6" name="图片 5"/>
          <p:cNvPicPr>
            <a:picLocks noChangeAspect="1"/>
          </p:cNvPicPr>
          <p:nvPr userDrawn="1"/>
        </p:nvPicPr>
        <p:blipFill>
          <a:blip r:embed="rId1">
            <a:extLst>
              <a:ext uri="{28A0092B-C50C-407E-A947-70E740481C1C}">
                <a14:useLocalDpi xmlns:a14="http://schemas.microsoft.com/office/drawing/2010/main" val="0"/>
              </a:ext>
            </a:extLst>
          </a:blip>
          <a:srcRect b="15737"/>
          <a:stretch>
            <a:fillRect/>
          </a:stretch>
        </p:blipFill>
        <p:spPr>
          <a:xfrm>
            <a:off x="0" y="0"/>
            <a:ext cx="12192000" cy="6858000"/>
          </a:xfrm>
          <a:prstGeom prst="rect">
            <a:avLst/>
          </a:prstGeom>
        </p:spPr>
      </p:pic>
      <p:sp>
        <p:nvSpPr>
          <p:cNvPr id="7" name="矩形 6"/>
          <p:cNvSpPr/>
          <p:nvPr userDrawn="1"/>
        </p:nvSpPr>
        <p:spPr>
          <a:xfrm>
            <a:off x="1" y="0"/>
            <a:ext cx="12192000" cy="6858000"/>
          </a:xfrm>
          <a:prstGeom prst="rect">
            <a:avLst/>
          </a:prstGeom>
          <a:gradFill>
            <a:gsLst>
              <a:gs pos="0">
                <a:schemeClr val="tx1"/>
              </a:gs>
              <a:gs pos="86000">
                <a:schemeClr val="tx1">
                  <a:alpha val="65000"/>
                </a:schemeClr>
              </a:gs>
              <a:gs pos="100000">
                <a:schemeClr val="tx1">
                  <a:alpha val="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日期占位符 2"/>
          <p:cNvSpPr>
            <a:spLocks noGrp="1"/>
          </p:cNvSpPr>
          <p:nvPr>
            <p:ph type="dt" sz="half" idx="10"/>
          </p:nvPr>
        </p:nvSpPr>
        <p:spPr/>
        <p:txBody>
          <a:bodyPr/>
          <a:lstStyle/>
          <a:p>
            <a:fld id="{5C180AB6-31E4-4E16-8841-205C803413C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3AEE328-6D12-4709-BD93-FE715B31AC9E}" type="slidenum">
              <a:rPr lang="zh-CN" altLang="en-US" smtClean="0"/>
              <a:t/>
            </a:fld>
            <a:endParaRPr lang="zh-CN" altLang="en-US"/>
          </a:p>
        </p:txBody>
      </p:sp>
      <p:sp>
        <p:nvSpPr>
          <p:cNvPr id="2" name="标题 1"/>
          <p:cNvSpPr>
            <a:spLocks noGrp="1"/>
          </p:cNvSpPr>
          <p:nvPr>
            <p:ph type="title"/>
          </p:nvPr>
        </p:nvSpPr>
        <p:spPr/>
        <p:txBody>
          <a:bodyPr>
            <a:normAutofit/>
          </a:bodyPr>
          <a:lstStyle>
            <a:lvl1pPr>
              <a:defRPr sz="3200">
                <a:solidFill>
                  <a:schemeClr val="bg1"/>
                </a:solidFill>
              </a:defRPr>
            </a:lvl1pPr>
          </a:lstStyle>
          <a:p>
            <a:r>
              <a:rPr lang="zh-CN" altLang="en-US"/>
              <a:t>单击此处编辑母版标题样式</a:t>
            </a:r>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C180AB6-31E4-4E16-8841-205C803413C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3AEE328-6D12-4709-BD93-FE715B31AC9E}"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180AB6-31E4-4E16-8841-205C803413C0}"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AEE328-6D12-4709-BD93-FE715B31AC9E}"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4.jpeg" /><Relationship Id="rId3" Type="http://schemas.openxmlformats.org/officeDocument/2006/relationships/image" Target="../media/image5.jpeg" /><Relationship Id="rId4" Type="http://schemas.openxmlformats.org/officeDocument/2006/relationships/image" Target="../media/image6.jpeg" /><Relationship Id="rId5" Type="http://schemas.openxmlformats.org/officeDocument/2006/relationships/image" Target="../media/image7.jpeg" /><Relationship Id="rId6" Type="http://schemas.openxmlformats.org/officeDocument/2006/relationships/image" Target="../media/image8.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0.xml" /><Relationship Id="rId11" Type="http://schemas.openxmlformats.org/officeDocument/2006/relationships/tags" Target="../tags/tag11.xml" /><Relationship Id="rId12" Type="http://schemas.openxmlformats.org/officeDocument/2006/relationships/tags" Target="../tags/tag12.xml" /><Relationship Id="rId13" Type="http://schemas.openxmlformats.org/officeDocument/2006/relationships/tags" Target="../tags/tag13.xml" /><Relationship Id="rId14" Type="http://schemas.openxmlformats.org/officeDocument/2006/relationships/tags" Target="../tags/tag14.xml" /><Relationship Id="rId15" Type="http://schemas.openxmlformats.org/officeDocument/2006/relationships/tags" Target="../tags/tag15.xml" /><Relationship Id="rId16" Type="http://schemas.openxmlformats.org/officeDocument/2006/relationships/tags" Target="../tags/tag16.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tags" Target="../tags/tag7.xml" /><Relationship Id="rId8" Type="http://schemas.openxmlformats.org/officeDocument/2006/relationships/tags" Target="../tags/tag8.xml" /><Relationship Id="rId9" Type="http://schemas.openxmlformats.org/officeDocument/2006/relationships/tags" Target="../tags/tag9.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1285875" y="2600960"/>
            <a:ext cx="9619615" cy="1406525"/>
          </a:xfrm>
        </p:spPr>
        <p:txBody>
          <a:bodyPr/>
          <a:lstStyle/>
          <a:p>
            <a:pPr algn="dist"/>
            <a:r>
              <a:rPr lang="zh-CN" altLang="en-US" sz="6600">
                <a:latin typeface="锐字工房云字库行楷GBK" panose="02010604000000000000" charset="-122"/>
                <a:ea typeface="锐字工房云字库行楷GBK" panose="02010604000000000000" charset="-122"/>
                <a:sym typeface="+mn-ea"/>
              </a:rPr>
              <a:t>第</a:t>
            </a:r>
            <a:r>
              <a:rPr lang="en-US" altLang="zh-CN" sz="6600">
                <a:latin typeface="锐字工房云字库行楷GBK" panose="02010604000000000000" charset="-122"/>
                <a:ea typeface="锐字工房云字库行楷GBK" panose="02010604000000000000" charset="-122"/>
                <a:sym typeface="+mn-ea"/>
              </a:rPr>
              <a:t>5</a:t>
            </a:r>
            <a:r>
              <a:rPr lang="zh-CN" altLang="en-US" sz="6600">
                <a:latin typeface="锐字工房云字库行楷GBK" panose="02010604000000000000" charset="-122"/>
                <a:ea typeface="锐字工房云字库行楷GBK" panose="02010604000000000000" charset="-122"/>
                <a:sym typeface="+mn-ea"/>
              </a:rPr>
              <a:t>课 西方文官制度</a:t>
            </a:r>
            <a:endParaRPr lang="zh-CN" altLang="en-US" sz="6600" spc="300">
              <a:latin typeface="锐字工房云字库行楷GBK" panose="02010604000000000000" charset="-122"/>
              <a:ea typeface="锐字工房云字库行楷GBK" panose="02010604000000000000" charset="-122"/>
              <a:sym typeface="+mn-ea"/>
            </a:endParaRPr>
          </a:p>
        </p:txBody>
      </p:sp>
      <p:sp>
        <p:nvSpPr>
          <p:cNvPr id="3" name="文本框 2"/>
          <p:cNvSpPr txBox="1"/>
          <p:nvPr/>
        </p:nvSpPr>
        <p:spPr>
          <a:xfrm>
            <a:off x="3199130" y="2241550"/>
            <a:ext cx="5793105" cy="583565"/>
          </a:xfrm>
          <a:prstGeom prst="rect">
            <a:avLst/>
          </a:prstGeom>
          <a:noFill/>
        </p:spPr>
        <p:txBody>
          <a:bodyPr wrap="square" rtlCol="0">
            <a:spAutoFit/>
          </a:bodyPr>
          <a:lstStyle/>
          <a:p>
            <a:r>
              <a:rPr lang="zh-CN" altLang="en-US" sz="3200">
                <a:solidFill>
                  <a:schemeClr val="bg1"/>
                </a:solidFill>
                <a:latin typeface="锐字工房云字库行楷GBK" panose="02010604000000000000" charset="-122"/>
                <a:ea typeface="锐字工房云字库行楷GBK" panose="02010604000000000000" charset="-122"/>
                <a:cs typeface="+mj-cs"/>
              </a:rPr>
              <a:t>第二单元  官员的选拔与管理</a:t>
            </a:r>
            <a:endParaRPr lang="zh-CN" altLang="en-US" sz="3200">
              <a:solidFill>
                <a:schemeClr val="bg1"/>
              </a:solidFill>
              <a:latin typeface="锐字工房云字库行楷GBK" panose="02010604000000000000" charset="-122"/>
              <a:ea typeface="锐字工房云字库行楷GBK" panose="02010604000000000000" charset="-122"/>
              <a:cs typeface="+mj-cs"/>
            </a:endParaRPr>
          </a:p>
        </p:txBody>
      </p:sp>
      <p:sp>
        <p:nvSpPr>
          <p:cNvPr id="5" name="副标题 4"/>
          <p:cNvSpPr/>
          <p:nvPr>
            <p:ph type="subTitle" idx="1"/>
          </p:nvPr>
        </p:nvSpPr>
        <p:spPr/>
        <p:txBody>
          <a:bodyPr/>
          <a:lstStyle/>
          <a:p>
            <a:endParaRPr lang="zh-CN" altLang="en-US"/>
          </a:p>
        </p:txBody>
      </p:sp>
    </p:spTree>
    <p:custDataLst>
      <p:tags r:id="rId2"/>
    </p:custDataLst>
  </p:cSld>
  <p:clrMapOvr>
    <a:masterClrMapping/>
  </p:clrMapOvr>
  <p:transition>
    <p:fade/>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635" y="1546860"/>
            <a:ext cx="26148029" cy="3723005"/>
            <a:chOff x="23" y="3040"/>
            <a:chExt cx="39581" cy="4719"/>
          </a:xfrm>
        </p:grpSpPr>
        <p:pic>
          <p:nvPicPr>
            <p:cNvPr id="5" name="图片 4" descr="20131114144721_11241"/>
            <p:cNvPicPr>
              <a:picLocks noChangeAspect="1"/>
            </p:cNvPicPr>
            <p:nvPr/>
          </p:nvPicPr>
          <p:blipFill>
            <a:blip r:embed="rId2"/>
            <a:stretch>
              <a:fillRect/>
            </a:stretch>
          </p:blipFill>
          <p:spPr>
            <a:xfrm>
              <a:off x="23" y="3095"/>
              <a:ext cx="7035" cy="4663"/>
            </a:xfrm>
            <a:prstGeom prst="rect">
              <a:avLst/>
            </a:prstGeom>
          </p:spPr>
        </p:pic>
        <p:pic>
          <p:nvPicPr>
            <p:cNvPr id="4" name="图片 3" descr="u=3253467349,3156821817&amp;fm=26&amp;gp=0"/>
            <p:cNvPicPr>
              <a:picLocks noChangeAspect="1"/>
            </p:cNvPicPr>
            <p:nvPr/>
          </p:nvPicPr>
          <p:blipFill>
            <a:blip r:embed="rId3"/>
            <a:stretch>
              <a:fillRect/>
            </a:stretch>
          </p:blipFill>
          <p:spPr>
            <a:xfrm>
              <a:off x="8200" y="3069"/>
              <a:ext cx="7376" cy="4663"/>
            </a:xfrm>
            <a:prstGeom prst="rect">
              <a:avLst/>
            </a:prstGeom>
          </p:spPr>
        </p:pic>
        <p:pic>
          <p:nvPicPr>
            <p:cNvPr id="7" name="图片 6" descr="下载"/>
            <p:cNvPicPr>
              <a:picLocks noChangeAspect="1"/>
            </p:cNvPicPr>
            <p:nvPr/>
          </p:nvPicPr>
          <p:blipFill>
            <a:blip r:embed="rId4"/>
            <a:stretch>
              <a:fillRect/>
            </a:stretch>
          </p:blipFill>
          <p:spPr>
            <a:xfrm>
              <a:off x="16835" y="3069"/>
              <a:ext cx="6779" cy="4662"/>
            </a:xfrm>
            <a:prstGeom prst="rect">
              <a:avLst/>
            </a:prstGeom>
          </p:spPr>
        </p:pic>
        <p:pic>
          <p:nvPicPr>
            <p:cNvPr id="9" name="图片 8" descr="u=2900510089,1843670032&amp;fm=26&amp;gp=0"/>
            <p:cNvPicPr>
              <a:picLocks noChangeAspect="1"/>
            </p:cNvPicPr>
            <p:nvPr/>
          </p:nvPicPr>
          <p:blipFill>
            <a:blip r:embed="rId5"/>
            <a:stretch>
              <a:fillRect/>
            </a:stretch>
          </p:blipFill>
          <p:spPr>
            <a:xfrm>
              <a:off x="24849" y="3095"/>
              <a:ext cx="6771" cy="4664"/>
            </a:xfrm>
            <a:prstGeom prst="rect">
              <a:avLst/>
            </a:prstGeom>
          </p:spPr>
        </p:pic>
        <p:pic>
          <p:nvPicPr>
            <p:cNvPr id="8" name="图片 7" descr="t01ed2f383d85f1326f"/>
            <p:cNvPicPr>
              <a:picLocks noChangeAspect="1"/>
            </p:cNvPicPr>
            <p:nvPr/>
          </p:nvPicPr>
          <p:blipFill>
            <a:blip r:embed="rId6"/>
            <a:stretch>
              <a:fillRect/>
            </a:stretch>
          </p:blipFill>
          <p:spPr>
            <a:xfrm>
              <a:off x="32880" y="3040"/>
              <a:ext cx="6724" cy="4719"/>
            </a:xfrm>
            <a:prstGeom prst="rect">
              <a:avLst/>
            </a:prstGeom>
          </p:spPr>
        </p:pic>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repeatCount="indefinite" fill="hold" nodeType="withEffect">
                                  <p:stCondLst>
                                    <p:cond delay="0"/>
                                  </p:stCondLst>
                                  <p:childTnLst>
                                    <p:set>
                                      <p:cBhvr>
                                        <p:cTn id="6" dur="5000"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1+#ppt_w/2"/>
                                          </p:val>
                                        </p:tav>
                                        <p:tav tm="100000">
                                          <p:val>
                                            <p:strVal val="#ppt_x"/>
                                          </p:val>
                                        </p:tav>
                                      </p:tavLst>
                                    </p:anim>
                                    <p:anim calcmode="lin" valueType="num">
                                      <p:cBhvr additive="base">
                                        <p:cTn id="8" dur="5000" fill="hold"/>
                                        <p:tgtEl>
                                          <p:spTgt spid="2"/>
                                        </p:tgtEl>
                                        <p:attrNameLst>
                                          <p:attrName>ppt_y</p:attrName>
                                        </p:attrNameLst>
                                      </p:cBhvr>
                                      <p:tavLst>
                                        <p:tav tm="0">
                                          <p:val>
                                            <p:strVal val="#ppt_y"/>
                                          </p:val>
                                        </p:tav>
                                        <p:tav tm="100000">
                                          <p:val>
                                            <p:strVal val="#ppt_y"/>
                                          </p:val>
                                        </p:tav>
                                      </p:tavLst>
                                    </p:anim>
                                  </p:childTnLst>
                                </p:cTn>
                              </p:par>
                              <p:par>
                                <p:cTn id="9" presetID="2" presetClass="exit" presetSubtype="8" repeatCount="indefinite" fill="hold" nodeType="withEffect">
                                  <p:stCondLst>
                                    <p:cond delay="0"/>
                                  </p:stCondLst>
                                  <p:childTnLst>
                                    <p:anim calcmode="lin" valueType="num">
                                      <p:cBhvr additive="base">
                                        <p:cTn id="10" dur="5000"/>
                                        <p:tgtEl>
                                          <p:spTgt spid="2"/>
                                        </p:tgtEl>
                                        <p:attrNameLst>
                                          <p:attrName>ppt_x</p:attrName>
                                        </p:attrNameLst>
                                      </p:cBhvr>
                                      <p:tavLst>
                                        <p:tav tm="0">
                                          <p:val>
                                            <p:strVal val="ppt_x"/>
                                          </p:val>
                                        </p:tav>
                                        <p:tav tm="100000">
                                          <p:val>
                                            <p:strVal val="0-ppt_w/2"/>
                                          </p:val>
                                        </p:tav>
                                      </p:tavLst>
                                    </p:anim>
                                    <p:anim calcmode="lin" valueType="num">
                                      <p:cBhvr additive="base">
                                        <p:cTn id="11" dur="5000"/>
                                        <p:tgtEl>
                                          <p:spTgt spid="2"/>
                                        </p:tgtEl>
                                        <p:attrNameLst>
                                          <p:attrName>ppt_y</p:attrName>
                                        </p:attrNameLst>
                                      </p:cBhvr>
                                      <p:tavLst>
                                        <p:tav tm="0">
                                          <p:val>
                                            <p:strVal val="ppt_y"/>
                                          </p:val>
                                        </p:tav>
                                        <p:tav tm="100000">
                                          <p:val>
                                            <p:strVal val="ppt_y"/>
                                          </p:val>
                                        </p:tav>
                                      </p:tavLst>
                                    </p:anim>
                                    <p:set>
                                      <p:cBhvr>
                                        <p:cTn id="12" dur="1" fill="hold">
                                          <p:stCondLst>
                                            <p:cond delay="499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714375" y="250190"/>
            <a:ext cx="2233930" cy="1325880"/>
          </a:xfrm>
        </p:spPr>
        <p:txBody>
          <a:bodyPr/>
          <a:lstStyle/>
          <a:p>
            <a:r>
              <a:rPr lang="zh-CN" altLang="en-US" sz="4000" b="1">
                <a:solidFill>
                  <a:schemeClr val="bg1"/>
                </a:solidFill>
                <a:sym typeface="+mn-ea"/>
              </a:rPr>
              <a:t>课标要求</a:t>
            </a:r>
            <a:endParaRPr lang="zh-CN" altLang="en-US" sz="4000" b="1">
              <a:solidFill>
                <a:schemeClr val="bg1"/>
              </a:solidFill>
              <a:sym typeface="+mn-ea"/>
            </a:endParaRPr>
          </a:p>
        </p:txBody>
      </p:sp>
      <p:sp>
        <p:nvSpPr>
          <p:cNvPr id="3" name="内容占位符 2"/>
          <p:cNvSpPr>
            <a:spLocks noGrp="1"/>
          </p:cNvSpPr>
          <p:nvPr>
            <p:ph idx="1"/>
          </p:nvPr>
        </p:nvSpPr>
        <p:spPr>
          <a:xfrm>
            <a:off x="596265" y="1576070"/>
            <a:ext cx="10998835" cy="1670050"/>
          </a:xfrm>
        </p:spPr>
        <p:txBody>
          <a:bodyPr>
            <a:normAutofit/>
          </a:bodyPr>
          <a:lstStyle/>
          <a:p>
            <a:pPr>
              <a:lnSpc>
                <a:spcPct val="110000"/>
              </a:lnSpc>
            </a:pPr>
            <a:r>
              <a:rPr lang="zh-CN" b="1">
                <a:solidFill>
                  <a:schemeClr val="bg1"/>
                </a:solidFill>
                <a:latin typeface="楷体" panose="02010609060101010101" charset="-122"/>
                <a:ea typeface="楷体" panose="02010609060101010101" charset="-122"/>
                <a:cs typeface="楷体" panose="02010609060101010101" charset="-122"/>
              </a:rPr>
              <a:t>了解中国科举制与西方近代文官制度渊源关系，知道西方近代文官制度的特点，以及对近现代中国公务员制度的影响。</a:t>
            </a:r>
            <a:endParaRPr lang="zh-CN" sz="2400" b="1">
              <a:solidFill>
                <a:schemeClr val="bg1"/>
              </a:solidFill>
              <a:latin typeface="楷体" charset="-122"/>
              <a:ea typeface="楷体" charset="-122"/>
              <a:cs typeface="楷体" panose="02010609060101010101" charset="-122"/>
            </a:endParaRPr>
          </a:p>
          <a:p>
            <a:endParaRPr lang="zh-CN" altLang="zh-CN" b="1">
              <a:solidFill>
                <a:schemeClr val="bg1"/>
              </a:solidFill>
              <a:latin typeface="楷体" charset="-122"/>
              <a:ea typeface="楷体" charset="-122"/>
              <a:cs typeface="楷体" panose="02010609060101010101" charset="-122"/>
            </a:endParaRPr>
          </a:p>
        </p:txBody>
      </p:sp>
      <p:sp>
        <p:nvSpPr>
          <p:cNvPr id="4" name="标题 1"/>
          <p:cNvSpPr>
            <a:spLocks noGrp="1"/>
          </p:cNvSpPr>
          <p:nvPr/>
        </p:nvSpPr>
        <p:spPr>
          <a:xfrm>
            <a:off x="714375" y="3147695"/>
            <a:ext cx="4411980" cy="13258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zh-CN" altLang="en-US" sz="4000" b="1">
                <a:solidFill>
                  <a:schemeClr val="bg1"/>
                </a:solidFill>
                <a:sym typeface="+mn-ea"/>
              </a:rPr>
              <a:t>重点、难点</a:t>
            </a:r>
            <a:endParaRPr lang="zh-CN" altLang="en-US" sz="4000" b="1">
              <a:solidFill>
                <a:schemeClr val="bg1"/>
              </a:solidFill>
              <a:sym typeface="+mn-ea"/>
            </a:endParaRPr>
          </a:p>
        </p:txBody>
      </p:sp>
      <p:sp>
        <p:nvSpPr>
          <p:cNvPr id="5" name="内容占位符 2"/>
          <p:cNvSpPr>
            <a:spLocks noGrp="1"/>
          </p:cNvSpPr>
          <p:nvPr/>
        </p:nvSpPr>
        <p:spPr>
          <a:xfrm>
            <a:off x="596900" y="4473575"/>
            <a:ext cx="10998835" cy="123761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b="1">
                <a:solidFill>
                  <a:schemeClr val="bg1"/>
                </a:solidFill>
                <a:latin typeface="楷体" panose="02010609060101010101" charset="-122"/>
                <a:ea typeface="楷体" panose="02010609060101010101" charset="-122"/>
                <a:cs typeface="楷体" panose="02010609060101010101" charset="-122"/>
              </a:rPr>
              <a:t>重点：英国文官制度的背景、进程及影响；</a:t>
            </a:r>
            <a:endParaRPr lang="zh-CN" sz="2400" b="1">
              <a:solidFill>
                <a:schemeClr val="bg1"/>
              </a:solidFill>
              <a:latin typeface="楷体" panose="02010609060101010101" charset="-122"/>
              <a:ea typeface="楷体" panose="02010609060101010101" charset="-122"/>
              <a:cs typeface="楷体" panose="02010609060101010101" charset="-122"/>
            </a:endParaRPr>
          </a:p>
          <a:p>
            <a:r>
              <a:rPr lang="zh-CN" altLang="zh-CN" b="1">
                <a:solidFill>
                  <a:schemeClr val="bg1"/>
                </a:solidFill>
                <a:latin typeface="楷体" panose="02010609060101010101" charset="-122"/>
                <a:ea typeface="楷体" panose="02010609060101010101" charset="-122"/>
                <a:cs typeface="楷体" panose="02010609060101010101" charset="-122"/>
              </a:rPr>
              <a:t>难点：制度的时代性、渐近性和多样性以及制度文明的世界性等。</a:t>
            </a:r>
            <a:endParaRPr lang="zh-CN" altLang="zh-CN" b="1">
              <a:solidFill>
                <a:schemeClr val="bg1"/>
              </a:solidFill>
              <a:latin typeface="楷体" panose="02010609060101010101" charset="-122"/>
              <a:ea typeface="楷体" panose="02010609060101010101" charset="-122"/>
              <a:cs typeface="楷体" panose="02010609060101010101" charset="-122"/>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1" fill="hold" grpId="2"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down)">
                                      <p:cBhvr>
                                        <p:cTn id="8" dur="500"/>
                                        <p:tgtEl>
                                          <p:spTgt spid="4"/>
                                        </p:tgtEl>
                                      </p:cBhvr>
                                    </p:animEffect>
                                  </p:childTnLst>
                                </p:cTn>
                              </p:par>
                              <p:par>
                                <p:cTn id="9" presetID="12" presetClass="entr" presetSubtype="1" fill="hold" grpId="2"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2"/>
      <p:bldP spid="5" grpId="2"/>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5248275" y="2186940"/>
            <a:ext cx="6410960" cy="2861310"/>
          </a:xfrm>
          <a:prstGeom prst="rect">
            <a:avLst/>
          </a:prstGeom>
          <a:noFill/>
        </p:spPr>
        <p:txBody>
          <a:bodyPr wrap="square" rtlCol="0" anchor="t">
            <a:spAutoFit/>
          </a:bodyPr>
          <a:lstStyle/>
          <a:p>
            <a:r>
              <a:rPr lang="en-US" altLang="zh-CN" sz="3600" b="1" smtClean="0">
                <a:ln>
                  <a:noFill/>
                </a:ln>
                <a:solidFill>
                  <a:schemeClr val="bg1"/>
                </a:solidFill>
                <a:effectLst/>
                <a:latin typeface="楷体" panose="02010609060101010101" charset="-122"/>
                <a:ea typeface="楷体" panose="02010609060101010101" charset="-122"/>
                <a:cs typeface="Arial" panose="020b0604020202020204" pitchFamily="34" charset="0"/>
                <a:sym typeface="+mn-ea"/>
              </a:rPr>
              <a:t>    </a:t>
            </a:r>
            <a:r>
              <a:rPr lang="zh-CN" sz="3600" b="1" smtClean="0">
                <a:ln>
                  <a:noFill/>
                </a:ln>
                <a:solidFill>
                  <a:schemeClr val="bg1"/>
                </a:solidFill>
                <a:effectLst/>
                <a:latin typeface="楷体" panose="02010609060101010101" charset="-122"/>
                <a:ea typeface="楷体" panose="02010609060101010101" charset="-122"/>
                <a:cs typeface="Arial" panose="020b0604020202020204" pitchFamily="34" charset="0"/>
                <a:sym typeface="+mn-ea"/>
              </a:rPr>
              <a:t>文官，也称公务员，一般是指经过</a:t>
            </a:r>
            <a:r>
              <a:rPr lang="zh-CN" sz="3600" b="1" smtClean="0">
                <a:ln>
                  <a:noFill/>
                </a:ln>
                <a:solidFill>
                  <a:srgbClr val="FF0000"/>
                </a:solidFill>
                <a:effectLst/>
                <a:latin typeface="楷体" panose="02010609060101010101" charset="-122"/>
                <a:ea typeface="楷体" panose="02010609060101010101" charset="-122"/>
                <a:cs typeface="Arial" panose="020b0604020202020204" pitchFamily="34" charset="0"/>
                <a:sym typeface="+mn-ea"/>
              </a:rPr>
              <a:t>公开考试</a:t>
            </a:r>
            <a:r>
              <a:rPr lang="zh-CN" sz="3600" b="1" smtClean="0">
                <a:ln>
                  <a:noFill/>
                </a:ln>
                <a:solidFill>
                  <a:schemeClr val="bg1"/>
                </a:solidFill>
                <a:effectLst/>
                <a:latin typeface="楷体" panose="02010609060101010101" charset="-122"/>
                <a:ea typeface="楷体" panose="02010609060101010101" charset="-122"/>
                <a:cs typeface="Arial" panose="020b0604020202020204" pitchFamily="34" charset="0"/>
                <a:sym typeface="+mn-ea"/>
              </a:rPr>
              <a:t>被政府</a:t>
            </a:r>
            <a:r>
              <a:rPr lang="zh-CN" sz="3600" b="1" smtClean="0">
                <a:ln>
                  <a:noFill/>
                </a:ln>
                <a:solidFill>
                  <a:srgbClr val="FF0000"/>
                </a:solidFill>
                <a:effectLst/>
                <a:latin typeface="楷体" panose="02010609060101010101" charset="-122"/>
                <a:ea typeface="楷体" panose="02010609060101010101" charset="-122"/>
                <a:cs typeface="Arial" panose="020b0604020202020204" pitchFamily="34" charset="0"/>
                <a:sym typeface="+mn-ea"/>
              </a:rPr>
              <a:t>择优录用</a:t>
            </a:r>
            <a:r>
              <a:rPr lang="zh-CN" sz="3600" b="1" smtClean="0">
                <a:ln>
                  <a:noFill/>
                </a:ln>
                <a:solidFill>
                  <a:schemeClr val="bg1"/>
                </a:solidFill>
                <a:effectLst/>
                <a:latin typeface="楷体" panose="02010609060101010101" charset="-122"/>
                <a:ea typeface="楷体" panose="02010609060101010101" charset="-122"/>
                <a:cs typeface="Arial" panose="020b0604020202020204" pitchFamily="34" charset="0"/>
                <a:sym typeface="+mn-ea"/>
              </a:rPr>
              <a:t>，在中央及地方行政机构中</a:t>
            </a:r>
            <a:r>
              <a:rPr lang="zh-CN" sz="3600" b="1" smtClean="0">
                <a:ln>
                  <a:noFill/>
                </a:ln>
                <a:solidFill>
                  <a:srgbClr val="FF0000"/>
                </a:solidFill>
                <a:effectLst/>
                <a:latin typeface="楷体" panose="02010609060101010101" charset="-122"/>
                <a:ea typeface="楷体" panose="02010609060101010101" charset="-122"/>
                <a:cs typeface="Arial" panose="020b0604020202020204" pitchFamily="34" charset="0"/>
                <a:sym typeface="+mn-ea"/>
              </a:rPr>
              <a:t>长期固定地</a:t>
            </a:r>
            <a:r>
              <a:rPr lang="zh-CN" sz="3600" b="1" smtClean="0">
                <a:ln>
                  <a:noFill/>
                </a:ln>
                <a:solidFill>
                  <a:schemeClr val="bg1"/>
                </a:solidFill>
                <a:effectLst/>
                <a:latin typeface="楷体" panose="02010609060101010101" charset="-122"/>
                <a:ea typeface="楷体" panose="02010609060101010101" charset="-122"/>
                <a:cs typeface="Arial" panose="020b0604020202020204" pitchFamily="34" charset="0"/>
                <a:sym typeface="+mn-ea"/>
              </a:rPr>
              <a:t>担任文职工作并具有一定等级的工作人员。</a:t>
            </a:r>
            <a:r>
              <a:rPr lang="zh-CN" sz="3600" b="1" smtClean="0">
                <a:ln>
                  <a:noFill/>
                </a:ln>
                <a:effectLst/>
                <a:latin typeface="楷体" panose="02010609060101010101" charset="-122"/>
                <a:ea typeface="楷体" panose="02010609060101010101" charset="-122"/>
                <a:cs typeface="宋体" panose="02010600030101010101" pitchFamily="2" charset="-122"/>
                <a:sym typeface="+mn-ea"/>
              </a:rPr>
              <a:t> </a:t>
            </a:r>
            <a:endParaRPr lang="zh-CN" altLang="en-US" sz="3600" b="1" smtClean="0">
              <a:ln>
                <a:noFill/>
              </a:ln>
              <a:effectLst/>
              <a:latin typeface="楷体" charset="-122"/>
              <a:ea typeface="楷体" charset="-122"/>
              <a:cs typeface="宋体" panose="02010600030101010101" pitchFamily="2" charset="-122"/>
              <a:sym typeface="+mn-ea"/>
            </a:endParaRPr>
          </a:p>
        </p:txBody>
      </p:sp>
      <p:pic>
        <p:nvPicPr>
          <p:cNvPr id="7" name="图片 6" descr="view_副本"/>
          <p:cNvPicPr>
            <a:picLocks noChangeAspect="1"/>
          </p:cNvPicPr>
          <p:nvPr/>
        </p:nvPicPr>
        <p:blipFill>
          <a:blip r:embed="rId2"/>
          <a:stretch>
            <a:fillRect/>
          </a:stretch>
        </p:blipFill>
        <p:spPr>
          <a:xfrm>
            <a:off x="610235" y="2186940"/>
            <a:ext cx="4043680" cy="2731770"/>
          </a:xfrm>
          <a:prstGeom prst="rect">
            <a:avLst/>
          </a:prstGeom>
        </p:spPr>
      </p:pic>
    </p:spTree>
  </p:cSld>
  <p:clrMapOvr>
    <a:masterClrMapping/>
  </p:clrMapOvr>
  <p:transition>
    <p:blinds/>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1101090" y="3891915"/>
            <a:ext cx="9875520" cy="13335"/>
          </a:xfrm>
          <a:prstGeom prst="line">
            <a:avLst/>
          </a:prstGeom>
        </p:spPr>
        <p:style>
          <a:lnRef idx="1">
            <a:schemeClr val="accent4"/>
          </a:lnRef>
          <a:fillRef idx="0">
            <a:schemeClr val="accent4"/>
          </a:fillRef>
          <a:effectRef idx="0">
            <a:schemeClr val="accent4"/>
          </a:effectRef>
          <a:fontRef idx="minor">
            <a:schemeClr val="tx1"/>
          </a:fontRef>
        </p:style>
      </p:cxnSp>
      <p:sp>
        <p:nvSpPr>
          <p:cNvPr id="5" name="椭圆 4"/>
          <p:cNvSpPr/>
          <p:nvPr/>
        </p:nvSpPr>
        <p:spPr>
          <a:xfrm>
            <a:off x="1930400" y="3743325"/>
            <a:ext cx="285750" cy="2857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7" name="椭圆 6"/>
          <p:cNvSpPr/>
          <p:nvPr/>
        </p:nvSpPr>
        <p:spPr>
          <a:xfrm>
            <a:off x="5601970" y="3743325"/>
            <a:ext cx="285750" cy="2857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8" name="椭圆 7"/>
          <p:cNvSpPr/>
          <p:nvPr/>
        </p:nvSpPr>
        <p:spPr>
          <a:xfrm>
            <a:off x="9768840" y="3743325"/>
            <a:ext cx="285750" cy="2857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11" name="矩形 10"/>
          <p:cNvSpPr/>
          <p:nvPr/>
        </p:nvSpPr>
        <p:spPr>
          <a:xfrm>
            <a:off x="4629842" y="4319628"/>
            <a:ext cx="2230006" cy="460375"/>
          </a:xfrm>
          <a:prstGeom prst="rect">
            <a:avLst/>
          </a:prstGeom>
        </p:spPr>
        <p:txBody>
          <a:bodyPr wrap="square">
            <a:spAutoFit/>
          </a:bodyPr>
          <a:lstStyle/>
          <a:p>
            <a:pPr marL="0" marR="0" lvl="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solidFill>
                  <a:schemeClr val="accent1"/>
                </a:solidFill>
                <a:effectLst/>
                <a:uLnTx/>
                <a:uFillTx/>
                <a:cs typeface="+mn-ea"/>
                <a:sym typeface="+mn-lt"/>
              </a:rPr>
              <a:t>政党分肥制</a:t>
            </a:r>
            <a:endParaRPr kumimoji="0" lang="zh-CN" altLang="en-US" sz="2400" b="1" i="0" u="none" strike="noStrike" kern="1200" cap="none" spc="0" normalizeH="0" baseline="0" noProof="0">
              <a:solidFill>
                <a:schemeClr val="accent1"/>
              </a:solidFill>
              <a:effectLst/>
              <a:uLnTx/>
              <a:uFillTx/>
              <a:cs typeface="+mn-ea"/>
              <a:sym typeface="+mn-lt"/>
            </a:endParaRPr>
          </a:p>
        </p:txBody>
      </p:sp>
      <p:sp>
        <p:nvSpPr>
          <p:cNvPr id="13" name="文本框 12"/>
          <p:cNvSpPr txBox="1"/>
          <p:nvPr/>
        </p:nvSpPr>
        <p:spPr>
          <a:xfrm>
            <a:off x="1100874" y="2956064"/>
            <a:ext cx="2011680" cy="645160"/>
          </a:xfrm>
          <a:prstGeom prst="rect">
            <a:avLst/>
          </a:prstGeom>
          <a:noFill/>
        </p:spPr>
        <p:txBody>
          <a:bodyPr wrap="none" rtlCol="0">
            <a:spAutoFit/>
            <a:scene3d>
              <a:camera prst="orthographic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solidFill>
                  <a:schemeClr val="accent4"/>
                </a:solidFill>
                <a:effectLst/>
                <a:uLnTx/>
                <a:uFillTx/>
                <a:cs typeface="+mn-ea"/>
                <a:sym typeface="+mn-lt"/>
              </a:rPr>
              <a:t>中古时期</a:t>
            </a:r>
            <a:endParaRPr kumimoji="0" lang="zh-CN" altLang="en-US" sz="3600" b="1" i="0" u="none" strike="noStrike" kern="1200" cap="none" spc="0" normalizeH="0" baseline="0" noProof="0">
              <a:solidFill>
                <a:schemeClr val="accent4"/>
              </a:solidFill>
              <a:effectLst/>
              <a:uLnTx/>
              <a:uFillTx/>
              <a:cs typeface="+mn-ea"/>
              <a:sym typeface="+mn-lt"/>
            </a:endParaRPr>
          </a:p>
        </p:txBody>
      </p:sp>
      <p:sp>
        <p:nvSpPr>
          <p:cNvPr id="15" name="文本框 14"/>
          <p:cNvSpPr txBox="1"/>
          <p:nvPr/>
        </p:nvSpPr>
        <p:spPr>
          <a:xfrm>
            <a:off x="4052989" y="2956064"/>
            <a:ext cx="3383280" cy="645160"/>
          </a:xfrm>
          <a:prstGeom prst="rect">
            <a:avLst/>
          </a:prstGeom>
          <a:noFill/>
        </p:spPr>
        <p:txBody>
          <a:bodyPr wrap="none" rtlCol="0">
            <a:spAutoFit/>
            <a:scene3d>
              <a:camera prst="orthographic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a:solidFill>
                  <a:schemeClr val="accent4"/>
                </a:solidFill>
                <a:effectLst/>
                <a:uLnTx/>
                <a:uFillTx/>
                <a:cs typeface="+mn-ea"/>
                <a:sym typeface="+mn-lt"/>
              </a:rPr>
              <a:t>工场手工业时期</a:t>
            </a:r>
            <a:endParaRPr kumimoji="0" lang="en-US" altLang="zh-CN" sz="3600" b="1" i="0" u="none" strike="noStrike" kern="1200" cap="none" spc="0" normalizeH="0" baseline="0" noProof="0">
              <a:solidFill>
                <a:schemeClr val="accent4"/>
              </a:solidFill>
              <a:effectLst/>
              <a:uLnTx/>
              <a:uFillTx/>
              <a:cs typeface="+mn-ea"/>
              <a:sym typeface="+mn-lt"/>
            </a:endParaRPr>
          </a:p>
        </p:txBody>
      </p:sp>
      <p:sp>
        <p:nvSpPr>
          <p:cNvPr id="16" name="文本框 15"/>
          <p:cNvSpPr txBox="1"/>
          <p:nvPr/>
        </p:nvSpPr>
        <p:spPr>
          <a:xfrm>
            <a:off x="7991259" y="2956064"/>
            <a:ext cx="3840480" cy="645160"/>
          </a:xfrm>
          <a:prstGeom prst="rect">
            <a:avLst/>
          </a:prstGeom>
          <a:noFill/>
        </p:spPr>
        <p:txBody>
          <a:bodyPr wrap="none" rtlCol="0">
            <a:spAutoFit/>
            <a:scene3d>
              <a:camera prst="orthographic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a:solidFill>
                  <a:schemeClr val="accent4"/>
                </a:solidFill>
                <a:effectLst/>
                <a:uLnTx/>
                <a:uFillTx/>
                <a:cs typeface="+mn-ea"/>
                <a:sym typeface="+mn-lt"/>
              </a:rPr>
              <a:t>工业资本主义时期</a:t>
            </a:r>
            <a:endParaRPr kumimoji="0" lang="en-US" altLang="zh-CN" sz="3600" b="1" i="0" u="none" strike="noStrike" kern="1200" cap="none" spc="0" normalizeH="0" baseline="0" noProof="0">
              <a:solidFill>
                <a:schemeClr val="accent4"/>
              </a:solidFill>
              <a:effectLst/>
              <a:uLnTx/>
              <a:uFillTx/>
              <a:cs typeface="+mn-ea"/>
              <a:sym typeface="+mn-lt"/>
            </a:endParaRPr>
          </a:p>
        </p:txBody>
      </p:sp>
      <p:sp>
        <p:nvSpPr>
          <p:cNvPr id="9" name="矩形 8"/>
          <p:cNvSpPr/>
          <p:nvPr/>
        </p:nvSpPr>
        <p:spPr>
          <a:xfrm>
            <a:off x="991927" y="4319628"/>
            <a:ext cx="2230006" cy="460375"/>
          </a:xfrm>
          <a:prstGeom prst="rect">
            <a:avLst/>
          </a:prstGeom>
        </p:spPr>
        <p:txBody>
          <a:bodyPr wrap="square">
            <a:spAutoFit/>
            <a:scene3d>
              <a:camera prst="orthographicFront"/>
              <a:lightRig rig="threePt" dir="t"/>
            </a:scene3d>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solidFill>
                  <a:schemeClr val="accent1"/>
                </a:solidFill>
                <a:effectLst/>
                <a:uLnTx/>
                <a:uFillTx/>
                <a:cs typeface="+mn-ea"/>
                <a:sym typeface="+mn-lt"/>
              </a:rPr>
              <a:t>恩赐官职制</a:t>
            </a:r>
            <a:endParaRPr kumimoji="0" lang="zh-CN" altLang="en-US" sz="2400" b="1" i="0" u="none" strike="noStrike" kern="1200" cap="none" spc="0" normalizeH="0" baseline="0" noProof="0">
              <a:solidFill>
                <a:schemeClr val="accent1"/>
              </a:solidFill>
              <a:effectLst/>
              <a:uLnTx/>
              <a:uFillTx/>
              <a:cs typeface="+mn-ea"/>
              <a:sym typeface="+mn-lt"/>
            </a:endParaRPr>
          </a:p>
        </p:txBody>
      </p:sp>
      <p:sp>
        <p:nvSpPr>
          <p:cNvPr id="4" name="矩形 3"/>
          <p:cNvSpPr/>
          <p:nvPr/>
        </p:nvSpPr>
        <p:spPr>
          <a:xfrm>
            <a:off x="8746547" y="4319628"/>
            <a:ext cx="2230006" cy="460375"/>
          </a:xfrm>
          <a:prstGeom prst="rect">
            <a:avLst/>
          </a:prstGeom>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solidFill>
                  <a:schemeClr val="accent1"/>
                </a:solidFill>
                <a:effectLst/>
                <a:uLnTx/>
                <a:uFillTx/>
                <a:cs typeface="+mn-ea"/>
                <a:sym typeface="+mn-lt"/>
              </a:rPr>
              <a:t>文官制度</a:t>
            </a:r>
            <a:endParaRPr kumimoji="0" lang="zh-CN" altLang="en-US" sz="2400" b="1" i="0" u="none" strike="noStrike" kern="1200" cap="none" spc="0" normalizeH="0" baseline="0" noProof="0">
              <a:ln>
                <a:noFill/>
              </a:ln>
              <a:solidFill>
                <a:schemeClr val="accent1"/>
              </a:solidFill>
              <a:effectLst/>
              <a:uLnTx/>
              <a:uFillTx/>
              <a:cs typeface="+mn-ea"/>
              <a:sym typeface="+mn-lt"/>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4"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2742565" y="3021330"/>
            <a:ext cx="6501765" cy="1624965"/>
          </a:xfrm>
        </p:spPr>
        <p:txBody>
          <a:bodyPr/>
          <a:lstStyle/>
          <a:p>
            <a:r>
              <a:rPr lang="zh-CN" altLang="en-US" sz="6600" i="1">
                <a:sym typeface="+mn-ea"/>
              </a:rPr>
              <a:t>英国文官制度</a:t>
            </a:r>
            <a:endParaRPr lang="zh-CN" altLang="en-US" sz="6600" i="1">
              <a:sym typeface="+mn-ea"/>
            </a:endParaRPr>
          </a:p>
        </p:txBody>
      </p:sp>
      <p:sp>
        <p:nvSpPr>
          <p:cNvPr id="3" name="文本占位符 2"/>
          <p:cNvSpPr>
            <a:spLocks noGrp="1"/>
          </p:cNvSpPr>
          <p:nvPr>
            <p:ph type="body" sz="quarter" idx="13"/>
          </p:nvPr>
        </p:nvSpPr>
        <p:spPr/>
        <p:txBody>
          <a:bodyPr/>
          <a:lstStyle/>
          <a:p>
            <a:r>
              <a:rPr lang="en-US" altLang="zh-CN"/>
              <a:t>1</a:t>
            </a:r>
            <a:endParaRPr lang="zh-CN" altLang="en-US"/>
          </a:p>
        </p:txBody>
      </p:sp>
    </p:spTree>
  </p:cSld>
  <p:clrMapOvr>
    <a:masterClrMapping/>
  </p:clrMapOvr>
  <p:transition>
    <p:fade/>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591185" y="278130"/>
            <a:ext cx="4964430" cy="999490"/>
          </a:xfrm>
        </p:spPr>
        <p:txBody>
          <a:bodyPr/>
          <a:lstStyle/>
          <a:p>
            <a:r>
              <a:rPr lang="en-US" altLang="zh-CN" sz="4000"/>
              <a:t>一、英国文官制度</a:t>
            </a:r>
            <a:endParaRPr lang="en-US" altLang="zh-CN" sz="4000"/>
          </a:p>
        </p:txBody>
      </p:sp>
      <p:sp>
        <p:nvSpPr>
          <p:cNvPr id="5" name="文本框 4"/>
          <p:cNvSpPr txBox="1"/>
          <p:nvPr/>
        </p:nvSpPr>
        <p:spPr>
          <a:xfrm>
            <a:off x="591185" y="1118870"/>
            <a:ext cx="1402080" cy="583565"/>
          </a:xfrm>
          <a:prstGeom prst="rect">
            <a:avLst/>
          </a:prstGeom>
          <a:noFill/>
        </p:spPr>
        <p:txBody>
          <a:bodyPr wrap="none" rtlCol="0" anchor="t">
            <a:spAutoFit/>
          </a:bodyPr>
          <a:lstStyle/>
          <a:p>
            <a:r>
              <a:rPr lang="en-US" altLang="zh-CN" sz="3200">
                <a:solidFill>
                  <a:schemeClr val="bg1"/>
                </a:solidFill>
                <a:latin typeface="黑体" panose="02010609060101010101" charset="-122"/>
                <a:ea typeface="黑体" panose="02010609060101010101" charset="-122"/>
                <a:cs typeface="黑体" panose="02010609060101010101" charset="-122"/>
                <a:sym typeface="+mn-ea"/>
              </a:rPr>
              <a:t>1.</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背景</a:t>
            </a:r>
            <a:endParaRPr lang="zh-CN" altLang="en-US" sz="3200">
              <a:solidFill>
                <a:schemeClr val="bg1"/>
              </a:solidFill>
              <a:latin typeface="黑体"/>
              <a:ea typeface="黑体"/>
              <a:cs typeface="黑体" panose="02010609060101010101" charset="-122"/>
              <a:sym typeface="+mn-ea"/>
            </a:endParaRPr>
          </a:p>
        </p:txBody>
      </p:sp>
      <p:grpSp>
        <p:nvGrpSpPr>
          <p:cNvPr id="11" name="组合 10"/>
          <p:cNvGrpSpPr/>
          <p:nvPr/>
        </p:nvGrpSpPr>
        <p:grpSpPr>
          <a:xfrm>
            <a:off x="664210" y="1703070"/>
            <a:ext cx="11304270" cy="5107940"/>
            <a:chOff x="963" y="2835"/>
            <a:chExt cx="17802" cy="7756"/>
          </a:xfrm>
        </p:grpSpPr>
        <p:sp>
          <p:nvSpPr>
            <p:cNvPr id="10" name="圆角矩形 9"/>
            <p:cNvSpPr/>
            <p:nvPr/>
          </p:nvSpPr>
          <p:spPr>
            <a:xfrm>
              <a:off x="963" y="2835"/>
              <a:ext cx="17802" cy="7756"/>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181" y="3444"/>
              <a:ext cx="17584" cy="6868"/>
            </a:xfrm>
            <a:prstGeom prst="rect">
              <a:avLst/>
            </a:prstGeom>
            <a:noFill/>
            <a:ln w="12700" cap="sq" cmpd="sng">
              <a:noFill/>
              <a:prstDash val="solid"/>
              <a:miter lim="800000"/>
            </a:ln>
            <a:effectLst/>
          </p:spPr>
          <p:txBody>
            <a:bodyPr wrap="square" rtlCol="0" anchor="t">
              <a:spAutoFit/>
            </a:bodyPr>
            <a:lstStyle/>
            <a:p>
              <a:r>
                <a:rPr lang="zh-CN" altLang="en-US" sz="2400" b="1">
                  <a:solidFill>
                    <a:schemeClr val="bg1"/>
                  </a:solidFill>
                  <a:latin typeface="楷体" panose="02010609060101010101" charset="-122"/>
                  <a:ea typeface="楷体" panose="02010609060101010101" charset="-122"/>
                  <a:cs typeface="楷体" panose="02010609060101010101" charset="-122"/>
                </a:rPr>
                <a:t>材料一 ：政治恩赐制是中世纪及近代英国任用官员的主要方式，表现为政府官员不是通过考试，而是君主以恩赐方式将宫廷及政府官职授予其信任的贵族。……到了18世纪末，由于“恩赐制”的影响，文官系统相当紊乱：1786年，海军部财务处长官和陆军部主计处长官每年分剐花费500镑和1000镑雇人代职，官俸剩余部分留作己用。……最显荒唐的是一批领取干薪者的存在。他们虚领职衔，无所事事，按时支薪，不愁衣食，是典型的寄生者。18世纪30年代，第一任内阁首相沃尔的儿子尚在幼年，每年即可支取400年金。至1780年，有的审计官已有三十余年没有履行职守。……19世纪中后期，议会对文官体制进行全面整顿和根本性改革，建立了近代文官制度。</a:t>
              </a:r>
              <a:endParaRPr lang="zh-CN" altLang="en-US" sz="2400" b="1">
                <a:solidFill>
                  <a:schemeClr val="bg1"/>
                </a:solidFill>
                <a:latin typeface="楷体" charset="-122"/>
                <a:ea typeface="楷体" charset="-122"/>
                <a:cs typeface="楷体" panose="02010609060101010101" charset="-122"/>
              </a:endParaRPr>
            </a:p>
            <a:p>
              <a:endParaRPr lang="zh-CN" altLang="en-US" sz="2400" b="1">
                <a:solidFill>
                  <a:schemeClr val="bg1"/>
                </a:solidFill>
                <a:latin typeface="楷体" panose="02010609060101010101" charset="-122"/>
                <a:ea typeface="楷体" panose="02010609060101010101" charset="-122"/>
                <a:cs typeface="楷体" panose="02010609060101010101" charset="-122"/>
              </a:endParaRPr>
            </a:p>
            <a:p>
              <a:r>
                <a:rPr lang="zh-CN" altLang="en-US" sz="2400" b="1">
                  <a:solidFill>
                    <a:schemeClr val="bg1"/>
                  </a:solidFill>
                  <a:latin typeface="楷体" panose="02010609060101010101" charset="-122"/>
                  <a:ea typeface="楷体" panose="02010609060101010101" charset="-122"/>
                  <a:cs typeface="楷体" panose="02010609060101010101" charset="-122"/>
                </a:rPr>
                <a:t>                                           ——摘编自阎照祥《英国史》               </a:t>
              </a:r>
              <a:endParaRPr lang="zh-CN" altLang="en-US" sz="2400" b="1">
                <a:solidFill>
                  <a:schemeClr val="bg1"/>
                </a:solidFill>
                <a:latin typeface="楷体" panose="02010609060101010101" charset="-122"/>
                <a:ea typeface="楷体" panose="02010609060101010101" charset="-122"/>
                <a:cs typeface="楷体" panose="02010609060101010101" charset="-122"/>
              </a:endParaRPr>
            </a:p>
            <a:p>
              <a:r>
                <a:rPr lang="zh-CN" altLang="en-US" sz="2400" b="1">
                  <a:solidFill>
                    <a:schemeClr val="bg1"/>
                  </a:solidFill>
                  <a:latin typeface="楷体" panose="02010609060101010101" charset="-122"/>
                  <a:ea typeface="楷体" panose="02010609060101010101" charset="-122"/>
                  <a:cs typeface="楷体" panose="02010609060101010101" charset="-122"/>
                </a:rPr>
                <a:t>问题：根据材料并结合所学知识，分析19世纪中期英国文官制度确立的原因。</a:t>
              </a:r>
              <a:endParaRPr lang="zh-CN" altLang="en-US" sz="2400" b="1">
                <a:solidFill>
                  <a:schemeClr val="bg1"/>
                </a:solidFill>
                <a:latin typeface="楷体" panose="02010609060101010101" charset="-122"/>
                <a:ea typeface="楷体" panose="02010609060101010101" charset="-122"/>
                <a:cs typeface="楷体" panose="02010609060101010101" charset="-122"/>
              </a:endParaRPr>
            </a:p>
          </p:txBody>
        </p:sp>
      </p:grpSp>
      <p:grpSp>
        <p:nvGrpSpPr>
          <p:cNvPr id="12" name="组合 11"/>
          <p:cNvGrpSpPr/>
          <p:nvPr/>
        </p:nvGrpSpPr>
        <p:grpSpPr>
          <a:xfrm>
            <a:off x="2816225" y="4712335"/>
            <a:ext cx="201295" cy="481330"/>
            <a:chOff x="7168" y="5443"/>
            <a:chExt cx="508" cy="936"/>
          </a:xfrm>
        </p:grpSpPr>
        <p:cxnSp>
          <p:nvCxnSpPr>
            <p:cNvPr id="13" name="直接连接符 12"/>
            <p:cNvCxnSpPr/>
            <p:nvPr/>
          </p:nvCxnSpPr>
          <p:spPr>
            <a:xfrm flipH="1">
              <a:off x="7168" y="5443"/>
              <a:ext cx="231" cy="936"/>
            </a:xfrm>
            <a:prstGeom prst="line">
              <a:avLst/>
            </a:prstGeom>
            <a:ln w="57150">
              <a:solidFill>
                <a:srgbClr val="FF0000"/>
              </a:solidFill>
            </a:ln>
          </p:spPr>
          <p:style>
            <a:lnRef idx="3">
              <a:schemeClr val="accent2"/>
            </a:lnRef>
            <a:fillRef idx="0">
              <a:schemeClr val="accent2"/>
            </a:fillRef>
            <a:effectRef idx="2">
              <a:schemeClr val="accent2"/>
            </a:effectRef>
            <a:fontRef idx="minor">
              <a:schemeClr val="tx1"/>
            </a:fontRef>
          </p:style>
        </p:cxnSp>
        <p:cxnSp>
          <p:nvCxnSpPr>
            <p:cNvPr id="14" name="直接连接符 13"/>
            <p:cNvCxnSpPr/>
            <p:nvPr/>
          </p:nvCxnSpPr>
          <p:spPr>
            <a:xfrm flipH="1">
              <a:off x="7468" y="5475"/>
              <a:ext cx="208" cy="904"/>
            </a:xfrm>
            <a:prstGeom prst="line">
              <a:avLst/>
            </a:prstGeom>
            <a:ln w="57150">
              <a:solidFill>
                <a:srgbClr val="FF0000"/>
              </a:solidFill>
            </a:ln>
          </p:spPr>
          <p:style>
            <a:lnRef idx="3">
              <a:schemeClr val="accent2"/>
            </a:lnRef>
            <a:fillRef idx="0">
              <a:schemeClr val="accent2"/>
            </a:fillRef>
            <a:effectRef idx="2">
              <a:schemeClr val="accent2"/>
            </a:effectRef>
            <a:fontRef idx="minor">
              <a:schemeClr val="tx1"/>
            </a:fontRef>
          </p:style>
        </p:cxn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nvSpPr>
        <p:spPr>
          <a:xfrm>
            <a:off x="591185" y="278130"/>
            <a:ext cx="4964430" cy="9994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z="4000"/>
              <a:t>一、英国文官制度</a:t>
            </a:r>
            <a:endParaRPr lang="en-US" altLang="zh-CN" sz="4000"/>
          </a:p>
        </p:txBody>
      </p:sp>
      <p:sp>
        <p:nvSpPr>
          <p:cNvPr id="5" name="文本框 4"/>
          <p:cNvSpPr txBox="1"/>
          <p:nvPr/>
        </p:nvSpPr>
        <p:spPr>
          <a:xfrm>
            <a:off x="591185" y="1277620"/>
            <a:ext cx="1402080" cy="632460"/>
          </a:xfrm>
          <a:prstGeom prst="rect">
            <a:avLst/>
          </a:prstGeom>
          <a:noFill/>
        </p:spPr>
        <p:txBody>
          <a:bodyPr wrap="none" rtlCol="0" anchor="t">
            <a:spAutoFit/>
          </a:bodyPr>
          <a:lstStyle/>
          <a:p>
            <a:pPr algn="l">
              <a:lnSpc>
                <a:spcPct val="110000"/>
              </a:lnSpc>
            </a:pPr>
            <a:r>
              <a:rPr lang="en-US" altLang="zh-CN" sz="3200">
                <a:solidFill>
                  <a:schemeClr val="bg1"/>
                </a:solidFill>
                <a:latin typeface="黑体" panose="02010609060101010101" charset="-122"/>
                <a:ea typeface="黑体" panose="02010609060101010101" charset="-122"/>
                <a:cs typeface="黑体" panose="02010609060101010101" charset="-122"/>
                <a:sym typeface="+mn-ea"/>
              </a:rPr>
              <a:t>1.</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背景</a:t>
            </a:r>
            <a:endParaRPr lang="en-US" altLang="zh-CN" sz="2800">
              <a:solidFill>
                <a:schemeClr val="bg1"/>
              </a:solidFill>
              <a:latin typeface="黑体"/>
              <a:ea typeface="黑体"/>
              <a:cs typeface="黑体" panose="02010609060101010101" charset="-122"/>
              <a:sym typeface="+mn-ea"/>
            </a:endParaRPr>
          </a:p>
        </p:txBody>
      </p:sp>
      <p:sp>
        <p:nvSpPr>
          <p:cNvPr id="3" name="文本框 2"/>
          <p:cNvSpPr txBox="1"/>
          <p:nvPr/>
        </p:nvSpPr>
        <p:spPr>
          <a:xfrm>
            <a:off x="2337435" y="2048510"/>
            <a:ext cx="4573905" cy="521970"/>
          </a:xfrm>
          <a:prstGeom prst="rect">
            <a:avLst/>
          </a:prstGeom>
          <a:noFill/>
        </p:spPr>
        <p:txBody>
          <a:bodyPr wrap="square" rtlCol="0">
            <a:spAutoFit/>
          </a:bodyPr>
          <a:lstStyle/>
          <a:p>
            <a:r>
              <a:rPr lang="zh-CN" altLang="en-US" sz="2800">
                <a:solidFill>
                  <a:schemeClr val="bg1"/>
                </a:solidFill>
                <a:latin typeface="黑体" panose="02010609060101010101" charset="-122"/>
                <a:ea typeface="黑体" panose="02010609060101010101" charset="-122"/>
                <a:sym typeface="+mn-ea"/>
              </a:rPr>
              <a:t>旧的选官制度的弊端；</a:t>
            </a:r>
            <a:endParaRPr lang="zh-CN" altLang="en-US" sz="2800">
              <a:solidFill>
                <a:schemeClr val="bg1"/>
              </a:solidFill>
              <a:latin typeface="黑体"/>
              <a:ea typeface="黑体"/>
              <a:sym typeface="+mn-ea"/>
            </a:endParaRPr>
          </a:p>
        </p:txBody>
      </p:sp>
      <p:sp>
        <p:nvSpPr>
          <p:cNvPr id="6" name="文本框 5"/>
          <p:cNvSpPr txBox="1"/>
          <p:nvPr/>
        </p:nvSpPr>
        <p:spPr>
          <a:xfrm>
            <a:off x="605155" y="2026920"/>
            <a:ext cx="2540000" cy="565150"/>
          </a:xfrm>
          <a:prstGeom prst="rect">
            <a:avLst/>
          </a:prstGeom>
          <a:noFill/>
        </p:spPr>
        <p:txBody>
          <a:bodyPr wrap="square" rtlCol="0" anchor="t">
            <a:spAutoFit/>
          </a:bodyPr>
          <a:lstStyle/>
          <a:p>
            <a:pPr algn="l">
              <a:lnSpc>
                <a:spcPct val="110000"/>
              </a:lnSpc>
            </a:pPr>
            <a:r>
              <a:rPr lang="en-US" altLang="zh-CN" sz="2800">
                <a:solidFill>
                  <a:schemeClr val="bg1"/>
                </a:solidFill>
                <a:latin typeface="黑体" panose="02010609060101010101" charset="-122"/>
                <a:ea typeface="黑体" panose="02010609060101010101" charset="-122"/>
                <a:cs typeface="黑体" panose="02010609060101010101" charset="-122"/>
                <a:sym typeface="+mn-ea"/>
              </a:rPr>
              <a:t>历史原因：</a:t>
            </a:r>
            <a:endParaRPr lang="en-US" altLang="zh-CN" sz="28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7" name="文本框 6"/>
          <p:cNvSpPr txBox="1"/>
          <p:nvPr/>
        </p:nvSpPr>
        <p:spPr>
          <a:xfrm>
            <a:off x="605155" y="2738755"/>
            <a:ext cx="1732280" cy="565150"/>
          </a:xfrm>
          <a:prstGeom prst="rect">
            <a:avLst/>
          </a:prstGeom>
          <a:noFill/>
        </p:spPr>
        <p:txBody>
          <a:bodyPr wrap="square" rtlCol="0" anchor="t">
            <a:spAutoFit/>
          </a:bodyPr>
          <a:lstStyle/>
          <a:p>
            <a:pPr algn="l">
              <a:lnSpc>
                <a:spcPct val="110000"/>
              </a:lnSpc>
            </a:pPr>
            <a:r>
              <a:rPr lang="en-US" altLang="zh-CN" sz="2800">
                <a:solidFill>
                  <a:schemeClr val="bg1"/>
                </a:solidFill>
                <a:latin typeface="黑体" panose="02010609060101010101" charset="-122"/>
                <a:ea typeface="黑体" panose="02010609060101010101" charset="-122"/>
                <a:cs typeface="黑体" panose="02010609060101010101" charset="-122"/>
                <a:sym typeface="+mn-ea"/>
              </a:rPr>
              <a:t>现实原因：</a:t>
            </a:r>
            <a:endParaRPr lang="en-US" altLang="zh-CN" sz="28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8" name="文本框 7"/>
          <p:cNvSpPr txBox="1"/>
          <p:nvPr/>
        </p:nvSpPr>
        <p:spPr>
          <a:xfrm>
            <a:off x="2337435" y="2738755"/>
            <a:ext cx="9591675" cy="953135"/>
          </a:xfrm>
          <a:prstGeom prst="rect">
            <a:avLst/>
          </a:prstGeom>
          <a:noFill/>
        </p:spPr>
        <p:txBody>
          <a:bodyPr wrap="square" rtlCol="0">
            <a:spAutoFit/>
          </a:bodyPr>
          <a:lstStyle/>
          <a:p>
            <a:r>
              <a:rPr lang="zh-CN" altLang="en-US" sz="2800">
                <a:solidFill>
                  <a:schemeClr val="bg1"/>
                </a:solidFill>
                <a:latin typeface="黑体" panose="02010609060101010101" charset="-122"/>
                <a:ea typeface="黑体" panose="02010609060101010101" charset="-122"/>
                <a:sym typeface="+mn-ea"/>
              </a:rPr>
              <a:t>⑴经济上：工业革命后，工业资本主义的发展及工业资产阶级力量的壮大；</a:t>
            </a:r>
            <a:endParaRPr lang="zh-CN" altLang="en-US" sz="2800">
              <a:solidFill>
                <a:schemeClr val="bg1"/>
              </a:solidFill>
              <a:latin typeface="黑体" panose="02010609060101010101" charset="-122"/>
              <a:ea typeface="黑体" panose="02010609060101010101" charset="-122"/>
              <a:sym typeface="+mn-ea"/>
            </a:endParaRPr>
          </a:p>
        </p:txBody>
      </p:sp>
      <p:sp>
        <p:nvSpPr>
          <p:cNvPr id="9" name="文本框 8"/>
          <p:cNvSpPr txBox="1"/>
          <p:nvPr/>
        </p:nvSpPr>
        <p:spPr>
          <a:xfrm>
            <a:off x="2337435" y="3934460"/>
            <a:ext cx="6583680" cy="521970"/>
          </a:xfrm>
          <a:prstGeom prst="rect">
            <a:avLst/>
          </a:prstGeom>
          <a:noFill/>
        </p:spPr>
        <p:txBody>
          <a:bodyPr wrap="square" rtlCol="0">
            <a:spAutoFit/>
          </a:bodyPr>
          <a:lstStyle/>
          <a:p>
            <a:r>
              <a:rPr lang="zh-CN" altLang="en-US" sz="2800">
                <a:solidFill>
                  <a:schemeClr val="bg1"/>
                </a:solidFill>
                <a:latin typeface="黑体" panose="02010609060101010101" charset="-122"/>
                <a:ea typeface="黑体" panose="02010609060101010101" charset="-122"/>
                <a:sym typeface="+mn-ea"/>
              </a:rPr>
              <a:t>⑵政治上：代议制民主政治的完善；</a:t>
            </a:r>
            <a:endParaRPr lang="zh-CN" altLang="en-US" sz="2800">
              <a:solidFill>
                <a:schemeClr val="bg1"/>
              </a:solidFill>
              <a:latin typeface="黑体" panose="02010609060101010101" charset="-122"/>
              <a:ea typeface="黑体" panose="02010609060101010101" charset="-122"/>
              <a:sym typeface="+mn-ea"/>
            </a:endParaRPr>
          </a:p>
        </p:txBody>
      </p:sp>
      <p:sp>
        <p:nvSpPr>
          <p:cNvPr id="10" name="文本框 9"/>
          <p:cNvSpPr txBox="1"/>
          <p:nvPr/>
        </p:nvSpPr>
        <p:spPr>
          <a:xfrm>
            <a:off x="2337435" y="4669155"/>
            <a:ext cx="6583680" cy="521970"/>
          </a:xfrm>
          <a:prstGeom prst="rect">
            <a:avLst/>
          </a:prstGeom>
          <a:noFill/>
        </p:spPr>
        <p:txBody>
          <a:bodyPr wrap="none" rtlCol="0" anchor="t">
            <a:spAutoFit/>
          </a:bodyPr>
          <a:lstStyle/>
          <a:p>
            <a:r>
              <a:rPr lang="zh-CN" altLang="en-US" sz="2800">
                <a:solidFill>
                  <a:schemeClr val="bg1"/>
                </a:solidFill>
                <a:latin typeface="黑体" panose="02010609060101010101" charset="-122"/>
                <a:ea typeface="黑体" panose="02010609060101010101" charset="-122"/>
                <a:sym typeface="+mn-ea"/>
              </a:rPr>
              <a:t>⑶思想上：启蒙思想和近代科学的发展；</a:t>
            </a:r>
            <a:endParaRPr lang="zh-CN" altLang="en-US" sz="2800">
              <a:solidFill>
                <a:schemeClr val="bg1"/>
              </a:solidFill>
              <a:latin typeface="黑体" panose="02010609060101010101" charset="-122"/>
              <a:ea typeface="黑体" panose="02010609060101010101" charset="-122"/>
              <a:sym typeface="+mn-ea"/>
            </a:endParaRPr>
          </a:p>
        </p:txBody>
      </p:sp>
      <p:sp>
        <p:nvSpPr>
          <p:cNvPr id="12" name="文本框 11"/>
          <p:cNvSpPr txBox="1"/>
          <p:nvPr/>
        </p:nvSpPr>
        <p:spPr>
          <a:xfrm>
            <a:off x="4550410" y="3199765"/>
            <a:ext cx="2157730" cy="521970"/>
          </a:xfrm>
          <a:prstGeom prst="rect">
            <a:avLst/>
          </a:prstGeom>
          <a:noFill/>
        </p:spPr>
        <p:txBody>
          <a:bodyPr wrap="square" rtlCol="0">
            <a:spAutoFit/>
          </a:bodyPr>
          <a:lstStyle/>
          <a:p>
            <a:r>
              <a:rPr lang="zh-CN" altLang="en-US" sz="2800">
                <a:solidFill>
                  <a:schemeClr val="bg1"/>
                </a:solidFill>
                <a:latin typeface="黑体" panose="02010609060101010101" charset="-122"/>
                <a:ea typeface="黑体" panose="02010609060101010101" charset="-122"/>
              </a:rPr>
              <a:t>（根本原因）</a:t>
            </a:r>
            <a:endParaRPr lang="zh-CN" altLang="en-US" sz="2800">
              <a:solidFill>
                <a:schemeClr val="bg1"/>
              </a:solidFill>
              <a:latin typeface="黑体"/>
              <a:ea typeface="黑体"/>
            </a:endParaRPr>
          </a:p>
        </p:txBody>
      </p:sp>
      <p:sp>
        <p:nvSpPr>
          <p:cNvPr id="2" name="圆角矩形标注 1"/>
          <p:cNvSpPr/>
          <p:nvPr/>
        </p:nvSpPr>
        <p:spPr>
          <a:xfrm>
            <a:off x="2450465" y="2738755"/>
            <a:ext cx="9478645" cy="3202305"/>
          </a:xfrm>
          <a:prstGeom prst="wedgeRoundRectCallout">
            <a:avLst>
              <a:gd name="adj1" fmla="val -18875"/>
              <a:gd name="adj2" fmla="val 47799"/>
              <a:gd name="adj3" fmla="val 16667"/>
            </a:avLst>
          </a:prstGeom>
          <a:solidFill>
            <a:schemeClr val="bg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材料一 ：</a:t>
            </a:r>
            <a:r>
              <a:rPr lang="en-US" altLang="zh-CN"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……19</a:t>
            </a:r>
            <a:r>
              <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世纪中后期，议会对文官体制进行全面整顿和根本性改革，建立了近代文官制度。</a:t>
            </a:r>
            <a:endParaRPr lang="zh-CN" altLang="en-US" sz="2800" b="1" smtClean="0">
              <a:ln>
                <a:noFill/>
              </a:ln>
              <a:solidFill>
                <a:schemeClr val="tx1"/>
              </a:solidFill>
              <a:effectLst/>
              <a:latin typeface="楷体" charset="-122"/>
              <a:ea typeface="楷体" charset="-122"/>
              <a:cs typeface="楷体" panose="02010609060101010101" charset="-122"/>
              <a:sym typeface="+mn-ea"/>
            </a:endParaRPr>
          </a:p>
          <a:p>
            <a:pPr marL="0" marR="0" lvl="0" indent="0" algn="l" defTabSz="914400" rtl="0" eaLnBrk="1" fontAlgn="base" latinLnBrk="0" hangingPunct="1">
              <a:lnSpc>
                <a:spcPct val="100000"/>
              </a:lnSpc>
              <a:spcBef>
                <a:spcPct val="0"/>
              </a:spcBef>
              <a:spcAft>
                <a:spcPct val="0"/>
              </a:spcAft>
              <a:buClrTx/>
              <a:buSzTx/>
              <a:buFontTx/>
              <a:buNone/>
            </a:pPr>
            <a:endPar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endParaRPr>
          </a:p>
          <a:p>
            <a:pPr marL="0" marR="0" lvl="0" indent="0" algn="l" defTabSz="914400" rtl="0" eaLnBrk="1" fontAlgn="base" latinLnBrk="0" hangingPunct="1">
              <a:lnSpc>
                <a:spcPct val="100000"/>
              </a:lnSpc>
              <a:spcBef>
                <a:spcPct val="0"/>
              </a:spcBef>
              <a:spcAft>
                <a:spcPct val="0"/>
              </a:spcAft>
              <a:buClrTx/>
              <a:buSzTx/>
              <a:buFontTx/>
              <a:buNone/>
            </a:pPr>
            <a:r>
              <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问题：根据材料并结合所学知识，分析</a:t>
            </a:r>
            <a:r>
              <a:rPr lang="en-US" altLang="zh-CN"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19</a:t>
            </a:r>
            <a:r>
              <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世纪中期英国文官制度确立的原因？</a:t>
            </a:r>
            <a:endPar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subTnLst>
                                    <p:set>
                                      <p:cBhvr override="childStyle">
                                        <p:cTn dur="65" fill="hold" display="1" masterRel="nextClick" afterEffect="1"/>
                                        <p:tgtEl>
                                          <p:spTgt spid="2"/>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P spid="12" grpId="0"/>
      <p:bldP spid="2"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nvSpPr>
        <p:spPr>
          <a:xfrm>
            <a:off x="591185" y="278130"/>
            <a:ext cx="4964430" cy="9994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z="4000"/>
              <a:t>一、英国文官制度</a:t>
            </a:r>
            <a:endParaRPr lang="en-US" altLang="zh-CN" sz="4000"/>
          </a:p>
        </p:txBody>
      </p:sp>
      <p:sp>
        <p:nvSpPr>
          <p:cNvPr id="5" name="文本框 4"/>
          <p:cNvSpPr txBox="1"/>
          <p:nvPr/>
        </p:nvSpPr>
        <p:spPr>
          <a:xfrm>
            <a:off x="591185" y="1277620"/>
            <a:ext cx="1402080" cy="632460"/>
          </a:xfrm>
          <a:prstGeom prst="rect">
            <a:avLst/>
          </a:prstGeom>
          <a:noFill/>
        </p:spPr>
        <p:txBody>
          <a:bodyPr wrap="none" rtlCol="0" anchor="t">
            <a:spAutoFit/>
          </a:bodyPr>
          <a:lstStyle/>
          <a:p>
            <a:pPr algn="l">
              <a:lnSpc>
                <a:spcPct val="110000"/>
              </a:lnSpc>
            </a:pPr>
            <a:r>
              <a:rPr lang="en-US" altLang="zh-CN" sz="3200">
                <a:solidFill>
                  <a:schemeClr val="bg1"/>
                </a:solidFill>
                <a:latin typeface="黑体" panose="02010609060101010101" charset="-122"/>
                <a:ea typeface="黑体" panose="02010609060101010101" charset="-122"/>
                <a:cs typeface="黑体" panose="02010609060101010101" charset="-122"/>
                <a:sym typeface="+mn-ea"/>
              </a:rPr>
              <a:t>1.</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背景</a:t>
            </a:r>
            <a:endParaRPr lang="en-US" altLang="zh-CN" sz="28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3" name="文本框 2"/>
          <p:cNvSpPr txBox="1"/>
          <p:nvPr/>
        </p:nvSpPr>
        <p:spPr>
          <a:xfrm>
            <a:off x="2337435" y="2006600"/>
            <a:ext cx="3798570" cy="521970"/>
          </a:xfrm>
          <a:prstGeom prst="rect">
            <a:avLst/>
          </a:prstGeom>
          <a:noFill/>
        </p:spPr>
        <p:txBody>
          <a:bodyPr wrap="square" rtlCol="0">
            <a:spAutoFit/>
          </a:bodyPr>
          <a:lstStyle/>
          <a:p>
            <a:r>
              <a:rPr lang="zh-CN" altLang="en-US" sz="2800">
                <a:solidFill>
                  <a:schemeClr val="bg1"/>
                </a:solidFill>
                <a:latin typeface="黑体" panose="02010609060101010101" charset="-122"/>
                <a:ea typeface="黑体" panose="02010609060101010101" charset="-122"/>
                <a:sym typeface="+mn-ea"/>
              </a:rPr>
              <a:t>旧的选官制度的弊端；</a:t>
            </a:r>
            <a:endParaRPr lang="zh-CN" altLang="en-US" sz="2800">
              <a:solidFill>
                <a:schemeClr val="bg1"/>
              </a:solidFill>
              <a:latin typeface="黑体" panose="02010609060101010101" charset="-122"/>
              <a:ea typeface="黑体" panose="02010609060101010101" charset="-122"/>
              <a:sym typeface="+mn-ea"/>
            </a:endParaRPr>
          </a:p>
        </p:txBody>
      </p:sp>
      <p:sp>
        <p:nvSpPr>
          <p:cNvPr id="6" name="文本框 5"/>
          <p:cNvSpPr txBox="1"/>
          <p:nvPr/>
        </p:nvSpPr>
        <p:spPr>
          <a:xfrm>
            <a:off x="605155" y="1963420"/>
            <a:ext cx="2540000" cy="565150"/>
          </a:xfrm>
          <a:prstGeom prst="rect">
            <a:avLst/>
          </a:prstGeom>
          <a:noFill/>
        </p:spPr>
        <p:txBody>
          <a:bodyPr wrap="square" rtlCol="0" anchor="t">
            <a:spAutoFit/>
          </a:bodyPr>
          <a:lstStyle/>
          <a:p>
            <a:pPr algn="l">
              <a:lnSpc>
                <a:spcPct val="110000"/>
              </a:lnSpc>
            </a:pPr>
            <a:r>
              <a:rPr lang="en-US" altLang="zh-CN" sz="2800">
                <a:solidFill>
                  <a:schemeClr val="bg1"/>
                </a:solidFill>
                <a:latin typeface="黑体" panose="02010609060101010101" charset="-122"/>
                <a:ea typeface="黑体" panose="02010609060101010101" charset="-122"/>
                <a:cs typeface="黑体" panose="02010609060101010101" charset="-122"/>
                <a:sym typeface="+mn-ea"/>
              </a:rPr>
              <a:t>历史原因：</a:t>
            </a:r>
            <a:endParaRPr lang="en-US" altLang="zh-CN" sz="28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7" name="文本框 6"/>
          <p:cNvSpPr txBox="1"/>
          <p:nvPr/>
        </p:nvSpPr>
        <p:spPr>
          <a:xfrm>
            <a:off x="605155" y="2659380"/>
            <a:ext cx="1732280" cy="565150"/>
          </a:xfrm>
          <a:prstGeom prst="rect">
            <a:avLst/>
          </a:prstGeom>
          <a:noFill/>
        </p:spPr>
        <p:txBody>
          <a:bodyPr wrap="square" rtlCol="0" anchor="t">
            <a:spAutoFit/>
          </a:bodyPr>
          <a:lstStyle/>
          <a:p>
            <a:pPr algn="l">
              <a:lnSpc>
                <a:spcPct val="110000"/>
              </a:lnSpc>
            </a:pPr>
            <a:r>
              <a:rPr lang="en-US" altLang="zh-CN" sz="2800">
                <a:solidFill>
                  <a:schemeClr val="bg1"/>
                </a:solidFill>
                <a:latin typeface="黑体" panose="02010609060101010101" charset="-122"/>
                <a:ea typeface="黑体" panose="02010609060101010101" charset="-122"/>
                <a:cs typeface="黑体" panose="02010609060101010101" charset="-122"/>
                <a:sym typeface="+mn-ea"/>
              </a:rPr>
              <a:t>现实原因：</a:t>
            </a:r>
            <a:endParaRPr lang="en-US" altLang="zh-CN" sz="28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8" name="文本框 7"/>
          <p:cNvSpPr txBox="1"/>
          <p:nvPr/>
        </p:nvSpPr>
        <p:spPr>
          <a:xfrm>
            <a:off x="2337435" y="2742565"/>
            <a:ext cx="8687435" cy="398780"/>
          </a:xfrm>
          <a:prstGeom prst="rect">
            <a:avLst/>
          </a:prstGeom>
          <a:noFill/>
        </p:spPr>
        <p:txBody>
          <a:bodyPr wrap="square" rtlCol="0">
            <a:spAutoFit/>
          </a:bodyPr>
          <a:lstStyle/>
          <a:p>
            <a:r>
              <a:rPr lang="zh-CN" altLang="en-US" sz="2000">
                <a:solidFill>
                  <a:schemeClr val="bg1"/>
                </a:solidFill>
                <a:latin typeface="黑体" panose="02010609060101010101" charset="-122"/>
                <a:ea typeface="黑体" panose="02010609060101010101" charset="-122"/>
                <a:sym typeface="+mn-ea"/>
              </a:rPr>
              <a:t>⑴经济上：工业革命后，工业资本主义的发展及工业资产阶级力量的壮大；</a:t>
            </a:r>
            <a:endParaRPr lang="zh-CN" altLang="en-US" sz="2000">
              <a:solidFill>
                <a:schemeClr val="bg1"/>
              </a:solidFill>
              <a:latin typeface="黑体"/>
              <a:ea typeface="黑体"/>
              <a:sym typeface="+mn-ea"/>
            </a:endParaRPr>
          </a:p>
        </p:txBody>
      </p:sp>
      <p:sp>
        <p:nvSpPr>
          <p:cNvPr id="9" name="文本框 8"/>
          <p:cNvSpPr txBox="1"/>
          <p:nvPr/>
        </p:nvSpPr>
        <p:spPr>
          <a:xfrm>
            <a:off x="2337435" y="3282950"/>
            <a:ext cx="8269605" cy="398780"/>
          </a:xfrm>
          <a:prstGeom prst="rect">
            <a:avLst/>
          </a:prstGeom>
          <a:noFill/>
        </p:spPr>
        <p:txBody>
          <a:bodyPr wrap="square" rtlCol="0">
            <a:spAutoFit/>
          </a:bodyPr>
          <a:lstStyle/>
          <a:p>
            <a:r>
              <a:rPr lang="zh-CN" altLang="en-US" sz="2000">
                <a:solidFill>
                  <a:schemeClr val="bg1"/>
                </a:solidFill>
                <a:latin typeface="黑体" panose="02010609060101010101" charset="-122"/>
                <a:ea typeface="黑体" panose="02010609060101010101" charset="-122"/>
                <a:sym typeface="+mn-ea"/>
              </a:rPr>
              <a:t>⑵政治上：代议制民主政治的完善；</a:t>
            </a:r>
            <a:endParaRPr lang="zh-CN" altLang="en-US" sz="2000">
              <a:solidFill>
                <a:schemeClr val="bg1"/>
              </a:solidFill>
              <a:latin typeface="黑体" panose="02010609060101010101" charset="-122"/>
              <a:ea typeface="黑体" panose="02010609060101010101" charset="-122"/>
              <a:sym typeface="+mn-ea"/>
            </a:endParaRPr>
          </a:p>
        </p:txBody>
      </p:sp>
      <p:sp>
        <p:nvSpPr>
          <p:cNvPr id="10" name="文本框 9"/>
          <p:cNvSpPr txBox="1"/>
          <p:nvPr/>
        </p:nvSpPr>
        <p:spPr>
          <a:xfrm>
            <a:off x="2337435" y="3781425"/>
            <a:ext cx="4754880" cy="398780"/>
          </a:xfrm>
          <a:prstGeom prst="rect">
            <a:avLst/>
          </a:prstGeom>
          <a:noFill/>
        </p:spPr>
        <p:txBody>
          <a:bodyPr wrap="none" rtlCol="0" anchor="t">
            <a:spAutoFit/>
          </a:bodyPr>
          <a:lstStyle/>
          <a:p>
            <a:r>
              <a:rPr lang="zh-CN" altLang="en-US" sz="2000">
                <a:solidFill>
                  <a:schemeClr val="bg1"/>
                </a:solidFill>
                <a:latin typeface="黑体" panose="02010609060101010101" charset="-122"/>
                <a:ea typeface="黑体" panose="02010609060101010101" charset="-122"/>
                <a:sym typeface="+mn-ea"/>
              </a:rPr>
              <a:t>⑶思想上：启蒙思想和近代科学的发展；</a:t>
            </a:r>
            <a:endParaRPr lang="zh-CN" altLang="en-US" sz="2000">
              <a:solidFill>
                <a:schemeClr val="bg1"/>
              </a:solidFill>
              <a:latin typeface="黑体" panose="02010609060101010101" charset="-122"/>
              <a:ea typeface="黑体" panose="02010609060101010101" charset="-122"/>
              <a:sym typeface="+mn-ea"/>
            </a:endParaRPr>
          </a:p>
        </p:txBody>
      </p:sp>
      <p:sp>
        <p:nvSpPr>
          <p:cNvPr id="11" name="文本框 10"/>
          <p:cNvSpPr txBox="1"/>
          <p:nvPr/>
        </p:nvSpPr>
        <p:spPr>
          <a:xfrm>
            <a:off x="2337435" y="4256405"/>
            <a:ext cx="3230880" cy="398780"/>
          </a:xfrm>
          <a:prstGeom prst="rect">
            <a:avLst/>
          </a:prstGeom>
          <a:noFill/>
        </p:spPr>
        <p:txBody>
          <a:bodyPr wrap="none" rtlCol="0" anchor="t">
            <a:spAutoFit/>
          </a:bodyPr>
          <a:lstStyle/>
          <a:p>
            <a:r>
              <a:rPr lang="zh-CN" altLang="en-US" sz="2000">
                <a:solidFill>
                  <a:schemeClr val="bg1"/>
                </a:solidFill>
                <a:latin typeface="黑体" panose="02010609060101010101" charset="-122"/>
                <a:ea typeface="黑体" panose="02010609060101010101" charset="-122"/>
                <a:sym typeface="+mn-ea"/>
              </a:rPr>
              <a:t>⑷催化剂：克里米亚战争；</a:t>
            </a:r>
            <a:endParaRPr lang="zh-CN" altLang="en-US" sz="2000">
              <a:solidFill>
                <a:schemeClr val="bg1"/>
              </a:solidFill>
              <a:latin typeface="黑体" panose="02010609060101010101" charset="-122"/>
              <a:ea typeface="黑体" panose="02010609060101010101" charset="-122"/>
              <a:sym typeface="+mn-ea"/>
            </a:endParaRPr>
          </a:p>
        </p:txBody>
      </p:sp>
      <p:sp>
        <p:nvSpPr>
          <p:cNvPr id="12" name="文本框 11"/>
          <p:cNvSpPr txBox="1"/>
          <p:nvPr/>
        </p:nvSpPr>
        <p:spPr>
          <a:xfrm>
            <a:off x="10526395" y="2742565"/>
            <a:ext cx="1608455" cy="398780"/>
          </a:xfrm>
          <a:prstGeom prst="rect">
            <a:avLst/>
          </a:prstGeom>
          <a:noFill/>
        </p:spPr>
        <p:txBody>
          <a:bodyPr wrap="square" rtlCol="0">
            <a:spAutoFit/>
          </a:bodyPr>
          <a:lstStyle/>
          <a:p>
            <a:r>
              <a:rPr lang="zh-CN" altLang="en-US" sz="2000">
                <a:solidFill>
                  <a:schemeClr val="bg1"/>
                </a:solidFill>
                <a:latin typeface="黑体" panose="02010609060101010101" charset="-122"/>
                <a:ea typeface="黑体" panose="02010609060101010101" charset="-122"/>
              </a:rPr>
              <a:t>（根本原因）</a:t>
            </a:r>
            <a:endParaRPr lang="zh-CN" altLang="en-US" sz="2000">
              <a:solidFill>
                <a:schemeClr val="bg1"/>
              </a:solidFill>
              <a:latin typeface="黑体"/>
              <a:ea typeface="黑体"/>
            </a:endParaRPr>
          </a:p>
        </p:txBody>
      </p:sp>
      <p:sp>
        <p:nvSpPr>
          <p:cNvPr id="13" name="文本框 12"/>
          <p:cNvSpPr txBox="1"/>
          <p:nvPr/>
        </p:nvSpPr>
        <p:spPr>
          <a:xfrm>
            <a:off x="605155" y="4752340"/>
            <a:ext cx="9072880" cy="521970"/>
          </a:xfrm>
          <a:prstGeom prst="rect">
            <a:avLst/>
          </a:prstGeom>
          <a:noFill/>
        </p:spPr>
        <p:txBody>
          <a:bodyPr wrap="none" rtlCol="0" anchor="t">
            <a:spAutoFit/>
          </a:bodyPr>
          <a:lstStyle/>
          <a:p>
            <a:pPr algn="l"/>
            <a:r>
              <a:rPr lang="en-US" altLang="zh-CN" sz="2800">
                <a:solidFill>
                  <a:schemeClr val="bg1"/>
                </a:solidFill>
                <a:latin typeface="黑体" panose="02010609060101010101" charset="-122"/>
                <a:ea typeface="黑体" panose="02010609060101010101" charset="-122"/>
                <a:cs typeface="黑体" panose="02010609060101010101" charset="-122"/>
                <a:sym typeface="+mn-ea"/>
              </a:rPr>
              <a:t>中国因素</a:t>
            </a:r>
            <a:r>
              <a:rPr lang="zh-CN" altLang="en-US" sz="2800">
                <a:solidFill>
                  <a:schemeClr val="bg1"/>
                </a:solidFill>
                <a:latin typeface="黑体" panose="02010609060101010101" charset="-122"/>
                <a:ea typeface="黑体" panose="02010609060101010101" charset="-122"/>
                <a:cs typeface="黑体" panose="02010609060101010101" charset="-122"/>
                <a:sym typeface="+mn-ea"/>
              </a:rPr>
              <a:t>：</a:t>
            </a:r>
            <a:r>
              <a:rPr lang="en-US" altLang="zh-CN" sz="2800">
                <a:solidFill>
                  <a:schemeClr val="bg1"/>
                </a:solidFill>
                <a:latin typeface="黑体" panose="02010609060101010101" charset="-122"/>
                <a:ea typeface="黑体" panose="02010609060101010101" charset="-122"/>
                <a:cs typeface="黑体" panose="02010609060101010101" charset="-122"/>
                <a:sym typeface="+mn-ea"/>
              </a:rPr>
              <a:t>中国古代的科举制度是英国文官制度的渊源；</a:t>
            </a:r>
            <a:endParaRPr lang="en-US" altLang="zh-CN" sz="28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9" name="文本框 18"/>
          <p:cNvSpPr txBox="1"/>
          <p:nvPr/>
        </p:nvSpPr>
        <p:spPr>
          <a:xfrm>
            <a:off x="605155" y="5531485"/>
            <a:ext cx="11165840" cy="891540"/>
          </a:xfrm>
          <a:prstGeom prst="rect">
            <a:avLst/>
          </a:prstGeom>
          <a:noFill/>
        </p:spPr>
        <p:txBody>
          <a:bodyPr wrap="square" rtlCol="0">
            <a:spAutoFit/>
          </a:bodyPr>
          <a:lstStyle/>
          <a:p>
            <a:r>
              <a:rPr lang="zh-CN" altLang="en-US" sz="2800">
                <a:solidFill>
                  <a:schemeClr val="bg1"/>
                </a:solidFill>
                <a:latin typeface="黑体" panose="02010609060101010101" charset="-122"/>
                <a:ea typeface="黑体" panose="02010609060101010101" charset="-122"/>
                <a:cs typeface="黑体" panose="02010609060101010101" charset="-122"/>
              </a:rPr>
              <a:t>认识：</a:t>
            </a:r>
            <a:r>
              <a:rPr lang="zh-CN" altLang="en-US" sz="2400">
                <a:solidFill>
                  <a:schemeClr val="bg1"/>
                </a:solidFill>
                <a:latin typeface="黑体" panose="02010609060101010101" charset="-122"/>
                <a:ea typeface="黑体" panose="02010609060101010101" charset="-122"/>
                <a:cs typeface="黑体" panose="02010609060101010101" charset="-122"/>
              </a:rPr>
              <a:t>英国文官制度</a:t>
            </a:r>
            <a:r>
              <a:rPr lang="zh-CN" altLang="zh-CN" sz="2400" smtClean="0">
                <a:ln>
                  <a:noFill/>
                </a:ln>
                <a:solidFill>
                  <a:schemeClr val="bg1"/>
                </a:solidFill>
                <a:effectLst/>
                <a:latin typeface="黑体" panose="02010609060101010101" charset="-122"/>
                <a:ea typeface="黑体" panose="02010609060101010101" charset="-122"/>
                <a:cs typeface="黑体" panose="02010609060101010101" charset="-122"/>
                <a:sym typeface="+mn-ea"/>
              </a:rPr>
              <a:t>是随着资本主义政治、经济不断发展而逐步建立和发展起来的， 是</a:t>
            </a:r>
            <a:r>
              <a:rPr lang="zh-CN" altLang="en-US" sz="2400">
                <a:solidFill>
                  <a:schemeClr val="bg1"/>
                </a:solidFill>
                <a:latin typeface="黑体" panose="02010609060101010101" charset="-122"/>
                <a:ea typeface="黑体" panose="02010609060101010101" charset="-122"/>
                <a:cs typeface="黑体" panose="02010609060101010101" charset="-122"/>
              </a:rPr>
              <a:t>工业社会发展到一定阶段的产物。任何制度的产生都是一定时代的产物。</a:t>
            </a:r>
            <a:endParaRPr lang="zh-CN" altLang="en-US" sz="2400">
              <a:solidFill>
                <a:schemeClr val="bg1"/>
              </a:solidFill>
              <a:latin typeface="黑体"/>
              <a:ea typeface="黑体"/>
              <a:cs typeface="黑体" panose="02010609060101010101" charset="-122"/>
            </a:endParaRPr>
          </a:p>
        </p:txBody>
      </p:sp>
      <p:sp>
        <p:nvSpPr>
          <p:cNvPr id="2" name="圆角矩形标注 1"/>
          <p:cNvSpPr/>
          <p:nvPr/>
        </p:nvSpPr>
        <p:spPr>
          <a:xfrm>
            <a:off x="2336800" y="2659380"/>
            <a:ext cx="9798050" cy="2919095"/>
          </a:xfrm>
          <a:prstGeom prst="wedgeRoundRectCallout">
            <a:avLst>
              <a:gd name="adj1" fmla="val -18875"/>
              <a:gd name="adj2" fmla="val 47799"/>
              <a:gd name="adj3" fmla="val 16667"/>
            </a:avLst>
          </a:prstGeom>
          <a:solidFill>
            <a:schemeClr val="bg1"/>
          </a:solidFill>
          <a:ln w="12700" cmpd="sng">
            <a:noFill/>
            <a:prstDash val="solid"/>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材料二：</a:t>
            </a:r>
            <a:r>
              <a:rPr lang="zh-CN"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不料，一场多国战争成了文官制度改革的催化剂。这时，俄罗斯抢夺奥斯曼帝国</a:t>
            </a:r>
            <a:r>
              <a:rPr lang="en-US" altLang="zh-CN"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a:t>
            </a:r>
            <a:r>
              <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遗产</a:t>
            </a:r>
            <a:r>
              <a:rPr lang="en-US" altLang="zh-CN"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a:t>
            </a:r>
            <a:r>
              <a:rPr lang="zh-CN" altLang="en-US" sz="2800" b="1" smtClean="0">
                <a:ln>
                  <a:noFill/>
                </a:ln>
                <a:solidFill>
                  <a:schemeClr val="tx1"/>
                </a:solidFill>
                <a:effectLst/>
                <a:latin typeface="楷体" panose="02010609060101010101" charset="-122"/>
                <a:ea typeface="楷体" panose="02010609060101010101" charset="-122"/>
                <a:cs typeface="楷体" panose="02010609060101010101" charset="-122"/>
                <a:sym typeface="+mn-ea"/>
              </a:rPr>
              <a:t>的战争已有一年，英国为控制地中海和加强在东方的殖民统治，正式对俄国宣战，参加克里米亚战争。战争使政府问题暴露无遗</a:t>
            </a:r>
            <a:r>
              <a:rPr lang="zh-CN" sz="2800" b="1" smtClean="0">
                <a:ln>
                  <a:noFill/>
                </a:ln>
                <a:solidFill>
                  <a:schemeClr val="tx1"/>
                </a:solidFill>
                <a:effectLst/>
                <a:latin typeface="Arial" panose="020b0604020202020204" pitchFamily="34" charset="0"/>
                <a:ea typeface="楷体" panose="02010609060101010101" charset="-122"/>
                <a:cs typeface="Arial" panose="020b0604020202020204" pitchFamily="34" charset="0"/>
                <a:sym typeface="+mn-ea"/>
              </a:rPr>
              <a:t>……呼吁建立廉洁高效的文官制度。</a:t>
            </a:r>
            <a:r>
              <a:rPr lang="en-US" altLang="zh-CN" sz="2800" b="1" smtClean="0">
                <a:ln>
                  <a:noFill/>
                </a:ln>
                <a:solidFill>
                  <a:schemeClr val="tx1"/>
                </a:solidFill>
                <a:effectLst/>
                <a:latin typeface="Arial" panose="020b0604020202020204" pitchFamily="34" charset="0"/>
                <a:ea typeface="楷体" panose="02010609060101010101" charset="-122"/>
                <a:cs typeface="Arial" panose="020b0604020202020204" pitchFamily="34" charset="0"/>
                <a:sym typeface="+mn-ea"/>
              </a:rPr>
              <a:t>                                                    </a:t>
            </a:r>
            <a:endParaRPr lang="en-US" altLang="zh-CN" sz="2800" b="1" smtClean="0">
              <a:ln>
                <a:noFill/>
              </a:ln>
              <a:solidFill>
                <a:schemeClr val="tx1"/>
              </a:solidFill>
              <a:effectLst/>
              <a:latin typeface="Arial" pitchFamily="34" charset="0"/>
              <a:ea typeface="楷体" charset="-122"/>
              <a:cs typeface="Arial" pitchFamily="34" charset="0"/>
              <a:sym typeface="+mn-ea"/>
            </a:endParaRPr>
          </a:p>
          <a:p>
            <a:pPr marL="0" marR="0" lvl="0" indent="0" algn="r" defTabSz="914400" rtl="0" eaLnBrk="1" fontAlgn="base" latinLnBrk="0" hangingPunct="1">
              <a:lnSpc>
                <a:spcPct val="100000"/>
              </a:lnSpc>
              <a:spcBef>
                <a:spcPct val="0"/>
              </a:spcBef>
              <a:spcAft>
                <a:spcPct val="0"/>
              </a:spcAft>
              <a:buClrTx/>
              <a:buSzTx/>
              <a:buFontTx/>
              <a:buNone/>
            </a:pPr>
            <a:r>
              <a:rPr lang="en-US" altLang="zh-CN" sz="2800" b="1" smtClean="0">
                <a:ln>
                  <a:noFill/>
                </a:ln>
                <a:solidFill>
                  <a:schemeClr val="tx1"/>
                </a:solidFill>
                <a:effectLst/>
                <a:latin typeface="Arial" panose="020b0604020202020204" pitchFamily="34" charset="0"/>
                <a:ea typeface="楷体" panose="02010609060101010101" charset="-122"/>
                <a:cs typeface="Arial" panose="020b0604020202020204" pitchFamily="34" charset="0"/>
                <a:sym typeface="+mn-ea"/>
              </a:rPr>
              <a:t>                                            ——</a:t>
            </a:r>
            <a:r>
              <a:rPr lang="zh-CN" altLang="en-US" sz="2800" b="1" smtClean="0">
                <a:ln>
                  <a:noFill/>
                </a:ln>
                <a:solidFill>
                  <a:schemeClr val="tx1"/>
                </a:solidFill>
                <a:effectLst/>
                <a:latin typeface="Arial" panose="020b0604020202020204" pitchFamily="34" charset="0"/>
                <a:ea typeface="楷体" panose="02010609060101010101" charset="-122"/>
                <a:cs typeface="Arial" panose="020b0604020202020204" pitchFamily="34" charset="0"/>
                <a:sym typeface="+mn-ea"/>
              </a:rPr>
              <a:t>阎照祥 《英国史》</a:t>
            </a:r>
            <a:endParaRPr lang="zh-CN" altLang="en-US" sz="2800" b="1" smtClean="0">
              <a:ln>
                <a:noFill/>
              </a:ln>
              <a:solidFill>
                <a:schemeClr val="tx1"/>
              </a:solidFill>
              <a:effectLst/>
              <a:latin typeface="Arial" pitchFamily="34" charset="0"/>
              <a:ea typeface="楷体" charset="-122"/>
              <a:cs typeface="Arial" pitchFamily="34"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500" fill="hold"/>
                                        <p:tgtEl>
                                          <p:spTgt spid="11"/>
                                        </p:tgtEl>
                                        <p:attrNameLst>
                                          <p:attrName>ppt_x</p:attrName>
                                        </p:attrNameLst>
                                      </p:cBhvr>
                                      <p:tavLst>
                                        <p:tav tm="0">
                                          <p:val>
                                            <p:strVal val="#ppt_x"/>
                                          </p:val>
                                        </p:tav>
                                        <p:tav tm="100000">
                                          <p:val>
                                            <p:strVal val="#ppt_x"/>
                                          </p:val>
                                        </p:tav>
                                      </p:tavLst>
                                    </p:anim>
                                    <p:anim calcmode="lin" valueType="num">
                                      <p:cBhvr additive="base">
                                        <p:cTn id="1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9" grpId="0"/>
      <p:bldP spid="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标题 3"/>
          <p:cNvSpPr>
            <a:spLocks noGrp="1"/>
          </p:cNvSpPr>
          <p:nvPr/>
        </p:nvSpPr>
        <p:spPr>
          <a:xfrm>
            <a:off x="591185" y="278130"/>
            <a:ext cx="4964430" cy="9994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z="4000"/>
              <a:t>一、英国文官制度</a:t>
            </a:r>
            <a:endParaRPr lang="en-US" altLang="zh-CN" sz="4000"/>
          </a:p>
        </p:txBody>
      </p:sp>
      <p:sp>
        <p:nvSpPr>
          <p:cNvPr id="7" name="文本框 6"/>
          <p:cNvSpPr txBox="1"/>
          <p:nvPr/>
        </p:nvSpPr>
        <p:spPr>
          <a:xfrm>
            <a:off x="591185" y="1230630"/>
            <a:ext cx="1402080" cy="632460"/>
          </a:xfrm>
          <a:prstGeom prst="rect">
            <a:avLst/>
          </a:prstGeom>
          <a:noFill/>
        </p:spPr>
        <p:txBody>
          <a:bodyPr wrap="none" rtlCol="0" anchor="t">
            <a:spAutoFit/>
          </a:bodyPr>
          <a:lstStyle/>
          <a:p>
            <a:pPr algn="l">
              <a:lnSpc>
                <a:spcPct val="110000"/>
              </a:lnSpc>
            </a:pPr>
            <a:r>
              <a:rPr lang="en-US" altLang="zh-CN" sz="3200">
                <a:solidFill>
                  <a:schemeClr val="bg1"/>
                </a:solidFill>
                <a:latin typeface="黑体" panose="02010609060101010101" charset="-122"/>
                <a:ea typeface="黑体" panose="02010609060101010101" charset="-122"/>
                <a:cs typeface="黑体" panose="02010609060101010101" charset="-122"/>
                <a:sym typeface="+mn-ea"/>
              </a:rPr>
              <a:t>2.</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进程</a:t>
            </a:r>
            <a:endParaRPr lang="zh-CN" altLang="en-US" sz="32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2" name="文本框 11"/>
          <p:cNvSpPr txBox="1"/>
          <p:nvPr/>
        </p:nvSpPr>
        <p:spPr>
          <a:xfrm>
            <a:off x="928370" y="4705985"/>
            <a:ext cx="1205230" cy="398780"/>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18世纪初</a:t>
            </a:r>
            <a:endParaRPr lang="zh-CN" altLang="en-US" sz="2000" b="1">
              <a:solidFill>
                <a:schemeClr val="bg1"/>
              </a:solidFill>
              <a:latin typeface="黑体"/>
              <a:ea typeface="黑体"/>
              <a:cs typeface="黑体" panose="02010609060101010101" charset="-122"/>
              <a:sym typeface="+mn-ea"/>
            </a:endParaRPr>
          </a:p>
        </p:txBody>
      </p:sp>
      <p:sp>
        <p:nvSpPr>
          <p:cNvPr id="13" name="文本框 12"/>
          <p:cNvSpPr txBox="1"/>
          <p:nvPr/>
        </p:nvSpPr>
        <p:spPr>
          <a:xfrm>
            <a:off x="3178810" y="3622675"/>
            <a:ext cx="1205230" cy="398780"/>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19世纪初</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4" name="文本框 13"/>
          <p:cNvSpPr txBox="1"/>
          <p:nvPr/>
        </p:nvSpPr>
        <p:spPr>
          <a:xfrm>
            <a:off x="5695315" y="2592705"/>
            <a:ext cx="951230" cy="398780"/>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1855年</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5" name="文本框 14"/>
          <p:cNvSpPr txBox="1"/>
          <p:nvPr/>
        </p:nvSpPr>
        <p:spPr>
          <a:xfrm>
            <a:off x="7843520" y="1520190"/>
            <a:ext cx="951230" cy="398780"/>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1870年</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8" name="文本框 17"/>
          <p:cNvSpPr txBox="1"/>
          <p:nvPr/>
        </p:nvSpPr>
        <p:spPr>
          <a:xfrm>
            <a:off x="2564765" y="5390515"/>
            <a:ext cx="2990850" cy="398780"/>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限制官员当选为下院议员</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9" name="文本框 18"/>
          <p:cNvSpPr txBox="1"/>
          <p:nvPr/>
        </p:nvSpPr>
        <p:spPr>
          <a:xfrm>
            <a:off x="4782820" y="4307205"/>
            <a:ext cx="4011930" cy="398780"/>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sym typeface="+mn-ea"/>
              </a:rPr>
              <a:t>政府官员分为政务官和事务官两类</a:t>
            </a:r>
            <a:endParaRPr lang="zh-CN" altLang="en-US" sz="2000" b="1">
              <a:solidFill>
                <a:schemeClr val="bg1"/>
              </a:solidFill>
              <a:latin typeface="黑体"/>
              <a:ea typeface="黑体"/>
              <a:sym typeface="+mn-ea"/>
            </a:endParaRPr>
          </a:p>
        </p:txBody>
      </p:sp>
      <p:sp>
        <p:nvSpPr>
          <p:cNvPr id="20" name="文本框 19"/>
          <p:cNvSpPr txBox="1"/>
          <p:nvPr/>
        </p:nvSpPr>
        <p:spPr>
          <a:xfrm>
            <a:off x="7112000" y="3213735"/>
            <a:ext cx="3394710" cy="398780"/>
          </a:xfrm>
          <a:prstGeom prst="rect">
            <a:avLst/>
          </a:prstGeom>
          <a:noFill/>
        </p:spPr>
        <p:txBody>
          <a:bodyPr wrap="square" rtlCol="0" anchor="t">
            <a:spAutoFit/>
          </a:bodyPr>
          <a:lstStyle/>
          <a:p>
            <a:r>
              <a:rPr lang="zh-CN" altLang="en-US" sz="2000" b="1">
                <a:solidFill>
                  <a:schemeClr val="bg1"/>
                </a:solidFill>
                <a:latin typeface="黑体" panose="02010609060101010101" charset="-122"/>
                <a:ea typeface="黑体" panose="02010609060101010101" charset="-122"/>
              </a:rPr>
              <a:t>颁布法令 建立文官委员会</a:t>
            </a:r>
            <a:endParaRPr lang="zh-CN" altLang="en-US" sz="2000" b="1">
              <a:solidFill>
                <a:schemeClr val="bg1"/>
              </a:solidFill>
              <a:latin typeface="黑体"/>
              <a:ea typeface="黑体"/>
            </a:endParaRPr>
          </a:p>
        </p:txBody>
      </p:sp>
      <p:sp>
        <p:nvSpPr>
          <p:cNvPr id="21" name="文本框 20"/>
          <p:cNvSpPr txBox="1"/>
          <p:nvPr/>
        </p:nvSpPr>
        <p:spPr>
          <a:xfrm>
            <a:off x="9126855" y="2165985"/>
            <a:ext cx="2540000" cy="398780"/>
          </a:xfrm>
          <a:prstGeom prst="rect">
            <a:avLst/>
          </a:prstGeom>
          <a:noFill/>
        </p:spPr>
        <p:txBody>
          <a:bodyPr wrap="square" rtlCol="0" anchor="t">
            <a:spAutoFit/>
          </a:bodyPr>
          <a:lstStyle/>
          <a:p>
            <a:r>
              <a:rPr lang="zh-CN" altLang="en-US" sz="2000" b="1">
                <a:solidFill>
                  <a:schemeClr val="bg1"/>
                </a:solidFill>
                <a:latin typeface="黑体" panose="02010609060101010101" charset="-122"/>
                <a:ea typeface="黑体" panose="02010609060101010101" charset="-122"/>
              </a:rPr>
              <a:t>完善并确立文官制度</a:t>
            </a:r>
            <a:endParaRPr lang="zh-CN" altLang="en-US" sz="2000" b="1">
              <a:solidFill>
                <a:schemeClr val="bg1"/>
              </a:solidFill>
              <a:latin typeface="黑体" panose="02010609060101010101" charset="-122"/>
              <a:ea typeface="黑体" panose="02010609060101010101" charset="-122"/>
            </a:endParaRPr>
          </a:p>
        </p:txBody>
      </p:sp>
      <p:cxnSp>
        <p:nvCxnSpPr>
          <p:cNvPr id="3" name="直接连接符 2"/>
          <p:cNvCxnSpPr/>
          <p:nvPr/>
        </p:nvCxnSpPr>
        <p:spPr>
          <a:xfrm flipV="1">
            <a:off x="1223645" y="1312545"/>
            <a:ext cx="9075420" cy="4476750"/>
          </a:xfrm>
          <a:prstGeom prst="line">
            <a:avLst/>
          </a:prstGeom>
        </p:spPr>
        <p:style>
          <a:lnRef idx="3">
            <a:schemeClr val="accent4"/>
          </a:lnRef>
          <a:fillRef idx="0">
            <a:schemeClr val="accent4"/>
          </a:fillRef>
          <a:effectRef idx="2">
            <a:schemeClr val="accent4"/>
          </a:effectRef>
          <a:fontRef idx="minor">
            <a:schemeClr val="tx1"/>
          </a:fontRef>
        </p:style>
      </p:cxnSp>
      <p:sp>
        <p:nvSpPr>
          <p:cNvPr id="5" name="椭圆 4"/>
          <p:cNvSpPr/>
          <p:nvPr/>
        </p:nvSpPr>
        <p:spPr>
          <a:xfrm>
            <a:off x="2077085" y="5161280"/>
            <a:ext cx="285750" cy="2857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2" name="椭圆 1"/>
          <p:cNvSpPr/>
          <p:nvPr/>
        </p:nvSpPr>
        <p:spPr>
          <a:xfrm>
            <a:off x="4342130" y="4088130"/>
            <a:ext cx="285750" cy="2857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4" name="椭圆 3"/>
          <p:cNvSpPr/>
          <p:nvPr/>
        </p:nvSpPr>
        <p:spPr>
          <a:xfrm>
            <a:off x="8624570" y="1908175"/>
            <a:ext cx="285750" cy="2857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16" name="椭圆 15"/>
          <p:cNvSpPr/>
          <p:nvPr/>
        </p:nvSpPr>
        <p:spPr>
          <a:xfrm>
            <a:off x="6590030" y="2927985"/>
            <a:ext cx="285750" cy="2857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591185" y="172085"/>
            <a:ext cx="4964430" cy="999490"/>
          </a:xfrm>
        </p:spPr>
        <p:txBody>
          <a:bodyPr/>
          <a:lstStyle/>
          <a:p>
            <a:r>
              <a:rPr lang="en-US" altLang="zh-CN" sz="4000"/>
              <a:t>一、英国文官制度</a:t>
            </a:r>
            <a:endParaRPr lang="en-US" altLang="zh-CN" sz="4000"/>
          </a:p>
        </p:txBody>
      </p:sp>
      <p:sp>
        <p:nvSpPr>
          <p:cNvPr id="10" name="圆角矩形 9"/>
          <p:cNvSpPr/>
          <p:nvPr/>
        </p:nvSpPr>
        <p:spPr>
          <a:xfrm>
            <a:off x="431800" y="1621790"/>
            <a:ext cx="11628120" cy="5052695"/>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85470" y="1802765"/>
            <a:ext cx="11375390" cy="4769485"/>
          </a:xfrm>
          <a:prstGeom prst="rect">
            <a:avLst/>
          </a:prstGeom>
          <a:noFill/>
          <a:ln w="9525">
            <a:noFill/>
          </a:ln>
        </p:spPr>
        <p:txBody>
          <a:bodyPr wrap="square">
            <a:spAutoFit/>
          </a:bodyPr>
          <a:lstStyle/>
          <a:p>
            <a:pPr indent="0" algn="l"/>
            <a:r>
              <a:rPr lang="zh-CN" altLang="en-US" sz="2800" b="1">
                <a:solidFill>
                  <a:schemeClr val="bg1"/>
                </a:solidFill>
                <a:latin typeface="楷体" panose="02010609060101010101" charset="-122"/>
                <a:ea typeface="楷体" panose="02010609060101010101" charset="-122"/>
                <a:cs typeface="楷体" panose="02010609060101010101" charset="-122"/>
              </a:rPr>
              <a:t>材料三  </a:t>
            </a:r>
            <a:r>
              <a:rPr lang="zh-CN" sz="2800" b="1">
                <a:solidFill>
                  <a:schemeClr val="bg1"/>
                </a:solidFill>
                <a:latin typeface="楷体" panose="02010609060101010101" charset="-122"/>
                <a:ea typeface="楷体" panose="02010609060101010101" charset="-122"/>
                <a:cs typeface="楷体" panose="02010609060101010101" charset="-122"/>
              </a:rPr>
              <a:t>从19世纪初英国文官任用制度的初步确立到20世纪中期的撒切尔夫人改革，英国文官任用制度经历了一系列进程。回顾英国文官任用制度的发展的整个历程，我们不难发现，它有着自己鲜明的特点，渐进性的特点。英国文官任用制度从产生之日起，就伴随着时代前进的步伐，在不断地发展、变化着。不同的时期，都有某些过时的旧制度退出历史舞台，也有某些适应形势需要的新制度产生出来。但这些变化都是徐缓渐进式的，这样，旧制度在消失之前，总有一段逐步萎缩、蜕化期，新的文官任用制度在诞生之前，也基本上都有一段逐步孕育和成长时期。这样的制度变迁，相对平稳，避免了很多不必要的社会动荡。</a:t>
            </a:r>
            <a:endParaRPr lang="zh-CN" sz="2800" b="1">
              <a:solidFill>
                <a:schemeClr val="bg1"/>
              </a:solidFill>
              <a:latin typeface="楷体" charset="-122"/>
              <a:ea typeface="楷体" charset="-122"/>
              <a:cs typeface="楷体" panose="02010609060101010101" charset="-122"/>
            </a:endParaRPr>
          </a:p>
          <a:p>
            <a:pPr indent="0" algn="r"/>
            <a:r>
              <a:rPr lang="en-US" sz="2400" b="1">
                <a:solidFill>
                  <a:schemeClr val="bg1"/>
                </a:solidFill>
                <a:latin typeface="楷体" panose="02010609060101010101" charset="-122"/>
                <a:ea typeface="楷体" panose="02010609060101010101" charset="-122"/>
                <a:cs typeface="楷体" panose="02010609060101010101" charset="-122"/>
              </a:rPr>
              <a:t>—</a:t>
            </a:r>
            <a:r>
              <a:rPr lang="zh-CN" sz="2400" b="1">
                <a:solidFill>
                  <a:schemeClr val="bg1"/>
                </a:solidFill>
                <a:latin typeface="楷体" panose="02010609060101010101" charset="-122"/>
                <a:ea typeface="楷体" panose="02010609060101010101" charset="-122"/>
                <a:cs typeface="楷体" panose="02010609060101010101" charset="-122"/>
              </a:rPr>
              <a:t>—范文超《英国文官任用制度变迁初探——以新制度经济学为视角》</a:t>
            </a:r>
            <a:endParaRPr lang="zh-CN" sz="2800" b="1">
              <a:solidFill>
                <a:schemeClr val="bg1"/>
              </a:solidFill>
              <a:latin typeface="楷体" panose="02010609060101010101" charset="-122"/>
              <a:ea typeface="楷体" panose="02010609060101010101" charset="-122"/>
              <a:cs typeface="楷体" panose="02010609060101010101" charset="-122"/>
            </a:endParaRPr>
          </a:p>
          <a:p>
            <a:pPr indent="0"/>
            <a:r>
              <a:rPr lang="zh-CN" altLang="en-US" sz="2800" b="1">
                <a:solidFill>
                  <a:schemeClr val="bg1"/>
                </a:solidFill>
                <a:latin typeface="楷体" panose="02010609060101010101" charset="-122"/>
                <a:ea typeface="楷体" panose="02010609060101010101" charset="-122"/>
                <a:cs typeface="楷体" panose="02010609060101010101" charset="-122"/>
              </a:rPr>
              <a:t>问题：通过英国文官制度确立及发展的进程，我们得出什么认识？</a:t>
            </a:r>
            <a:endParaRPr lang="zh-CN" altLang="en-US" sz="2800" b="1">
              <a:solidFill>
                <a:schemeClr val="bg1"/>
              </a:solidFill>
              <a:latin typeface="楷体" charset="-122"/>
              <a:ea typeface="楷体" charset="-122"/>
              <a:cs typeface="楷体" panose="02010609060101010101" charset="-122"/>
            </a:endParaRPr>
          </a:p>
        </p:txBody>
      </p:sp>
      <p:sp>
        <p:nvSpPr>
          <p:cNvPr id="7" name="文本框 6"/>
          <p:cNvSpPr txBox="1"/>
          <p:nvPr/>
        </p:nvSpPr>
        <p:spPr>
          <a:xfrm>
            <a:off x="693420" y="949325"/>
            <a:ext cx="1402080" cy="632460"/>
          </a:xfrm>
          <a:prstGeom prst="rect">
            <a:avLst/>
          </a:prstGeom>
          <a:noFill/>
        </p:spPr>
        <p:txBody>
          <a:bodyPr wrap="none" rtlCol="0" anchor="t">
            <a:spAutoFit/>
          </a:bodyPr>
          <a:lstStyle/>
          <a:p>
            <a:pPr algn="l">
              <a:lnSpc>
                <a:spcPct val="110000"/>
              </a:lnSpc>
            </a:pPr>
            <a:r>
              <a:rPr lang="en-US" altLang="zh-CN" sz="3200">
                <a:solidFill>
                  <a:schemeClr val="bg1"/>
                </a:solidFill>
                <a:latin typeface="黑体" panose="02010609060101010101" charset="-122"/>
                <a:ea typeface="黑体" panose="02010609060101010101" charset="-122"/>
                <a:cs typeface="黑体" panose="02010609060101010101" charset="-122"/>
                <a:sym typeface="+mn-ea"/>
              </a:rPr>
              <a:t>2.</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进程</a:t>
            </a:r>
            <a:endParaRPr lang="zh-CN" altLang="en-US" sz="3200">
              <a:solidFill>
                <a:schemeClr val="bg1"/>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fade/>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标题 3"/>
          <p:cNvSpPr>
            <a:spLocks noGrp="1"/>
          </p:cNvSpPr>
          <p:nvPr/>
        </p:nvSpPr>
        <p:spPr>
          <a:xfrm>
            <a:off x="591185" y="278130"/>
            <a:ext cx="4964430" cy="9994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z="4000"/>
              <a:t>一、英国文官制度</a:t>
            </a:r>
            <a:endParaRPr lang="en-US" altLang="zh-CN" sz="4000"/>
          </a:p>
        </p:txBody>
      </p:sp>
      <p:sp>
        <p:nvSpPr>
          <p:cNvPr id="7" name="文本框 6"/>
          <p:cNvSpPr txBox="1"/>
          <p:nvPr/>
        </p:nvSpPr>
        <p:spPr>
          <a:xfrm>
            <a:off x="591185" y="1230630"/>
            <a:ext cx="1402080" cy="632460"/>
          </a:xfrm>
          <a:prstGeom prst="rect">
            <a:avLst/>
          </a:prstGeom>
          <a:noFill/>
        </p:spPr>
        <p:txBody>
          <a:bodyPr wrap="none" rtlCol="0" anchor="t">
            <a:spAutoFit/>
          </a:bodyPr>
          <a:lstStyle/>
          <a:p>
            <a:pPr algn="l">
              <a:lnSpc>
                <a:spcPct val="110000"/>
              </a:lnSpc>
            </a:pPr>
            <a:r>
              <a:rPr lang="en-US" altLang="zh-CN" sz="3200">
                <a:solidFill>
                  <a:schemeClr val="bg1"/>
                </a:solidFill>
                <a:latin typeface="黑体" panose="02010609060101010101" charset="-122"/>
                <a:ea typeface="黑体" panose="02010609060101010101" charset="-122"/>
                <a:cs typeface="黑体" panose="02010609060101010101" charset="-122"/>
                <a:sym typeface="+mn-ea"/>
              </a:rPr>
              <a:t>2.</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进程</a:t>
            </a:r>
            <a:endParaRPr lang="zh-CN" altLang="en-US" sz="32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6" name="文本框 15"/>
          <p:cNvSpPr txBox="1"/>
          <p:nvPr/>
        </p:nvSpPr>
        <p:spPr>
          <a:xfrm>
            <a:off x="6687820" y="1315720"/>
            <a:ext cx="5109845" cy="5262245"/>
          </a:xfrm>
          <a:prstGeom prst="rect">
            <a:avLst/>
          </a:prstGeom>
          <a:noFill/>
        </p:spPr>
        <p:txBody>
          <a:bodyPr wrap="square" rtlCol="0">
            <a:spAutoFit/>
          </a:bodyPr>
          <a:lstStyle/>
          <a:p>
            <a:r>
              <a:rPr lang="zh-CN" altLang="en-US" sz="3600">
                <a:solidFill>
                  <a:schemeClr val="bg1"/>
                </a:solidFill>
                <a:latin typeface="黑体" panose="02010609060101010101" charset="-122"/>
                <a:ea typeface="黑体" panose="02010609060101010101" charset="-122"/>
                <a:cs typeface="黑体" panose="02010609060101010101" charset="-122"/>
              </a:rPr>
              <a:t>认识：</a:t>
            </a:r>
            <a:endParaRPr lang="zh-CN" altLang="en-US" sz="2800">
              <a:solidFill>
                <a:schemeClr val="bg1"/>
              </a:solidFill>
              <a:latin typeface="黑体"/>
              <a:ea typeface="黑体"/>
              <a:cs typeface="黑体" panose="02010609060101010101" charset="-122"/>
            </a:endParaRPr>
          </a:p>
          <a:p>
            <a:endParaRPr lang="zh-CN" altLang="en-US" sz="2800">
              <a:solidFill>
                <a:schemeClr val="bg1"/>
              </a:solidFill>
              <a:latin typeface="黑体" panose="02010609060101010101" charset="-122"/>
              <a:ea typeface="黑体" panose="02010609060101010101" charset="-122"/>
              <a:cs typeface="黑体" panose="02010609060101010101" charset="-122"/>
            </a:endParaRPr>
          </a:p>
          <a:p>
            <a:r>
              <a:rPr lang="zh-CN" altLang="en-US" sz="2800">
                <a:solidFill>
                  <a:schemeClr val="bg1"/>
                </a:solidFill>
                <a:latin typeface="黑体" panose="02010609060101010101" charset="-122"/>
                <a:ea typeface="黑体" panose="02010609060101010101" charset="-122"/>
                <a:cs typeface="黑体" panose="02010609060101010101" charset="-122"/>
              </a:rPr>
              <a:t>英国文官制度的发展经历了一个由浅入深、由简单到复杂、由低级到高级的不断完善的过程。</a:t>
            </a:r>
            <a:endParaRPr lang="zh-CN" altLang="en-US" sz="2800">
              <a:solidFill>
                <a:schemeClr val="bg1"/>
              </a:solidFill>
              <a:latin typeface="黑体" panose="02010609060101010101" charset="-122"/>
              <a:ea typeface="黑体" panose="02010609060101010101" charset="-122"/>
              <a:cs typeface="黑体" panose="02010609060101010101" charset="-122"/>
            </a:endParaRPr>
          </a:p>
          <a:p>
            <a:endParaRPr lang="zh-CN" altLang="en-US" sz="2800">
              <a:solidFill>
                <a:schemeClr val="bg1"/>
              </a:solidFill>
              <a:latin typeface="黑体" panose="02010609060101010101" charset="-122"/>
              <a:ea typeface="黑体" panose="02010609060101010101" charset="-122"/>
              <a:cs typeface="黑体" panose="02010609060101010101" charset="-122"/>
            </a:endParaRPr>
          </a:p>
          <a:p>
            <a:r>
              <a:rPr lang="zh-CN" altLang="en-US" sz="2800">
                <a:solidFill>
                  <a:schemeClr val="bg1"/>
                </a:solidFill>
                <a:latin typeface="黑体" panose="02010609060101010101" charset="-122"/>
                <a:ea typeface="黑体" panose="02010609060101010101" charset="-122"/>
                <a:cs typeface="黑体" panose="02010609060101010101" charset="-122"/>
                <a:sym typeface="+mn-ea"/>
              </a:rPr>
              <a:t>制度的改革具有渐进性、长期性、艰巨性以及连续性，任何一个制度在形成过程中都有继承、都有创新。</a:t>
            </a:r>
            <a:endParaRPr lang="zh-CN" altLang="en-US" sz="2000">
              <a:solidFill>
                <a:schemeClr val="bg1"/>
              </a:solidFill>
              <a:latin typeface="黑体"/>
              <a:ea typeface="黑体"/>
              <a:cs typeface="黑体" panose="02010609060101010101" charset="-122"/>
            </a:endParaRPr>
          </a:p>
          <a:p>
            <a:endParaRPr lang="zh-CN" altLang="en-US" sz="2000">
              <a:solidFill>
                <a:schemeClr val="bg1"/>
              </a:solidFill>
              <a:latin typeface="黑体" panose="02010609060101010101" charset="-122"/>
              <a:ea typeface="黑体" panose="02010609060101010101" charset="-122"/>
              <a:cs typeface="黑体" panose="02010609060101010101" charset="-122"/>
            </a:endParaRPr>
          </a:p>
        </p:txBody>
      </p:sp>
      <p:grpSp>
        <p:nvGrpSpPr>
          <p:cNvPr id="23" name="组合 22"/>
          <p:cNvGrpSpPr/>
          <p:nvPr/>
        </p:nvGrpSpPr>
        <p:grpSpPr>
          <a:xfrm>
            <a:off x="297180" y="1910715"/>
            <a:ext cx="5755640" cy="4682490"/>
            <a:chOff x="468" y="3009"/>
            <a:chExt cx="9064" cy="7374"/>
          </a:xfrm>
        </p:grpSpPr>
        <p:sp>
          <p:nvSpPr>
            <p:cNvPr id="17" name="矩形 16"/>
            <p:cNvSpPr/>
            <p:nvPr/>
          </p:nvSpPr>
          <p:spPr>
            <a:xfrm flipH="1">
              <a:off x="2668" y="3009"/>
              <a:ext cx="165" cy="7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68" y="3576"/>
              <a:ext cx="9064" cy="6033"/>
              <a:chOff x="468" y="3576"/>
              <a:chExt cx="9064" cy="6033"/>
            </a:xfrm>
          </p:grpSpPr>
          <p:sp>
            <p:nvSpPr>
              <p:cNvPr id="8" name="椭圆 7"/>
              <p:cNvSpPr/>
              <p:nvPr/>
            </p:nvSpPr>
            <p:spPr>
              <a:xfrm>
                <a:off x="2525" y="3665"/>
                <a:ext cx="450" cy="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9" name="椭圆 8"/>
              <p:cNvSpPr/>
              <p:nvPr/>
            </p:nvSpPr>
            <p:spPr>
              <a:xfrm>
                <a:off x="2525" y="5412"/>
                <a:ext cx="450" cy="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10" name="椭圆 9"/>
              <p:cNvSpPr/>
              <p:nvPr/>
            </p:nvSpPr>
            <p:spPr>
              <a:xfrm>
                <a:off x="2525" y="7232"/>
                <a:ext cx="450" cy="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11" name="椭圆 10"/>
              <p:cNvSpPr/>
              <p:nvPr/>
            </p:nvSpPr>
            <p:spPr>
              <a:xfrm>
                <a:off x="2525" y="9006"/>
                <a:ext cx="450" cy="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accent1">
                      <a:lumMod val="75000"/>
                    </a:schemeClr>
                  </a:solidFill>
                  <a:effectLst/>
                  <a:uLnTx/>
                  <a:uFillTx/>
                  <a:cs typeface="+mn-ea"/>
                  <a:sym typeface="+mn-lt"/>
                </a:endParaRPr>
              </a:p>
            </p:txBody>
          </p:sp>
          <p:sp>
            <p:nvSpPr>
              <p:cNvPr id="12" name="文本框 11"/>
              <p:cNvSpPr txBox="1"/>
              <p:nvPr/>
            </p:nvSpPr>
            <p:spPr>
              <a:xfrm>
                <a:off x="468" y="3576"/>
                <a:ext cx="1898" cy="628"/>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18世纪初</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3" name="文本框 12"/>
              <p:cNvSpPr txBox="1"/>
              <p:nvPr/>
            </p:nvSpPr>
            <p:spPr>
              <a:xfrm>
                <a:off x="468" y="5323"/>
                <a:ext cx="1898" cy="628"/>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19世纪初</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4" name="文本框 13"/>
              <p:cNvSpPr txBox="1"/>
              <p:nvPr/>
            </p:nvSpPr>
            <p:spPr>
              <a:xfrm>
                <a:off x="868" y="7143"/>
                <a:ext cx="1498" cy="628"/>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1855年</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5" name="文本框 14"/>
              <p:cNvSpPr txBox="1"/>
              <p:nvPr/>
            </p:nvSpPr>
            <p:spPr>
              <a:xfrm>
                <a:off x="868" y="8942"/>
                <a:ext cx="1498" cy="628"/>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1870年</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8" name="文本框 17"/>
              <p:cNvSpPr txBox="1"/>
              <p:nvPr/>
            </p:nvSpPr>
            <p:spPr>
              <a:xfrm>
                <a:off x="3239" y="3576"/>
                <a:ext cx="4710" cy="628"/>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cs typeface="黑体" panose="02010609060101010101" charset="-122"/>
                    <a:sym typeface="+mn-ea"/>
                  </a:rPr>
                  <a:t>限制官员当选为下院议员</a:t>
                </a:r>
                <a:endParaRPr lang="zh-CN" altLang="en-US" sz="2000" b="1">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19" name="文本框 18"/>
              <p:cNvSpPr txBox="1"/>
              <p:nvPr/>
            </p:nvSpPr>
            <p:spPr>
              <a:xfrm>
                <a:off x="3214" y="5362"/>
                <a:ext cx="6318" cy="628"/>
              </a:xfrm>
              <a:prstGeom prst="rect">
                <a:avLst/>
              </a:prstGeom>
              <a:noFill/>
            </p:spPr>
            <p:txBody>
              <a:bodyPr wrap="none" rtlCol="0" anchor="t">
                <a:spAutoFit/>
              </a:bodyPr>
              <a:lstStyle/>
              <a:p>
                <a:r>
                  <a:rPr lang="zh-CN" altLang="en-US" sz="2000" b="1">
                    <a:solidFill>
                      <a:schemeClr val="bg1"/>
                    </a:solidFill>
                    <a:latin typeface="黑体" panose="02010609060101010101" charset="-122"/>
                    <a:ea typeface="黑体" panose="02010609060101010101" charset="-122"/>
                    <a:sym typeface="+mn-ea"/>
                  </a:rPr>
                  <a:t>政府官员分为政务官和事务官两类</a:t>
                </a:r>
                <a:endParaRPr lang="zh-CN" altLang="en-US" sz="2000" b="1">
                  <a:solidFill>
                    <a:schemeClr val="bg1"/>
                  </a:solidFill>
                  <a:latin typeface="黑体" panose="02010609060101010101" charset="-122"/>
                  <a:ea typeface="黑体" panose="02010609060101010101" charset="-122"/>
                  <a:sym typeface="+mn-ea"/>
                </a:endParaRPr>
              </a:p>
            </p:txBody>
          </p:sp>
          <p:sp>
            <p:nvSpPr>
              <p:cNvPr id="20" name="文本框 19"/>
              <p:cNvSpPr txBox="1"/>
              <p:nvPr/>
            </p:nvSpPr>
            <p:spPr>
              <a:xfrm>
                <a:off x="3214" y="7182"/>
                <a:ext cx="5346" cy="628"/>
              </a:xfrm>
              <a:prstGeom prst="rect">
                <a:avLst/>
              </a:prstGeom>
              <a:noFill/>
            </p:spPr>
            <p:txBody>
              <a:bodyPr wrap="square" rtlCol="0" anchor="t">
                <a:spAutoFit/>
              </a:bodyPr>
              <a:lstStyle/>
              <a:p>
                <a:r>
                  <a:rPr lang="zh-CN" altLang="en-US" sz="2000" b="1">
                    <a:solidFill>
                      <a:schemeClr val="bg1"/>
                    </a:solidFill>
                    <a:latin typeface="黑体" panose="02010609060101010101" charset="-122"/>
                    <a:ea typeface="黑体" panose="02010609060101010101" charset="-122"/>
                  </a:rPr>
                  <a:t>颁布法令 建立文官委员会</a:t>
                </a:r>
                <a:endParaRPr lang="zh-CN" altLang="en-US" sz="2000" b="1">
                  <a:solidFill>
                    <a:schemeClr val="bg1"/>
                  </a:solidFill>
                  <a:latin typeface="黑体" panose="02010609060101010101" charset="-122"/>
                  <a:ea typeface="黑体" panose="02010609060101010101" charset="-122"/>
                </a:endParaRPr>
              </a:p>
            </p:txBody>
          </p:sp>
          <p:sp>
            <p:nvSpPr>
              <p:cNvPr id="21" name="文本框 20"/>
              <p:cNvSpPr txBox="1"/>
              <p:nvPr/>
            </p:nvSpPr>
            <p:spPr>
              <a:xfrm>
                <a:off x="3239" y="8981"/>
                <a:ext cx="4000" cy="628"/>
              </a:xfrm>
              <a:prstGeom prst="rect">
                <a:avLst/>
              </a:prstGeom>
              <a:noFill/>
            </p:spPr>
            <p:txBody>
              <a:bodyPr wrap="square" rtlCol="0" anchor="t">
                <a:spAutoFit/>
              </a:bodyPr>
              <a:lstStyle/>
              <a:p>
                <a:r>
                  <a:rPr lang="zh-CN" altLang="en-US" sz="2000" b="1">
                    <a:solidFill>
                      <a:schemeClr val="bg1"/>
                    </a:solidFill>
                    <a:latin typeface="黑体" panose="02010609060101010101" charset="-122"/>
                    <a:ea typeface="黑体" panose="02010609060101010101" charset="-122"/>
                  </a:rPr>
                  <a:t>完善并确立文官制度</a:t>
                </a:r>
                <a:endParaRPr lang="zh-CN" altLang="en-US" sz="2000" b="1">
                  <a:solidFill>
                    <a:schemeClr val="bg1"/>
                  </a:solidFill>
                  <a:latin typeface="黑体" panose="02010609060101010101" charset="-122"/>
                  <a:ea typeface="黑体" panose="02010609060101010101" charset="-122"/>
                </a:endParaRPr>
              </a:p>
            </p:txBody>
          </p:sp>
        </p:gr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anim calcmode="lin" valueType="num">
                                      <p:cBhvr additive="base">
                                        <p:cTn id="11"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6">
                                            <p:txEl>
                                              <p:pRg st="4" end="4"/>
                                            </p:txEl>
                                          </p:spTgt>
                                        </p:tgtEl>
                                        <p:attrNameLst>
                                          <p:attrName>style.visibility</p:attrName>
                                        </p:attrNameLst>
                                      </p:cBhvr>
                                      <p:to>
                                        <p:strVal val="visible"/>
                                      </p:to>
                                    </p:set>
                                    <p:anim calcmode="lin" valueType="num">
                                      <p:cBhvr additive="base">
                                        <p:cTn id="17"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标题 3"/>
          <p:cNvSpPr>
            <a:spLocks noGrp="1"/>
          </p:cNvSpPr>
          <p:nvPr/>
        </p:nvSpPr>
        <p:spPr>
          <a:xfrm>
            <a:off x="591185" y="278130"/>
            <a:ext cx="4964430" cy="9994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z="4000"/>
              <a:t>一、英国文官制度</a:t>
            </a:r>
            <a:endParaRPr lang="en-US" altLang="zh-CN" sz="4000"/>
          </a:p>
        </p:txBody>
      </p:sp>
      <p:sp>
        <p:nvSpPr>
          <p:cNvPr id="7" name="文本框 6"/>
          <p:cNvSpPr txBox="1"/>
          <p:nvPr/>
        </p:nvSpPr>
        <p:spPr>
          <a:xfrm>
            <a:off x="591185" y="1245870"/>
            <a:ext cx="1402080" cy="632460"/>
          </a:xfrm>
          <a:prstGeom prst="rect">
            <a:avLst/>
          </a:prstGeom>
          <a:noFill/>
        </p:spPr>
        <p:txBody>
          <a:bodyPr wrap="none" rtlCol="0" anchor="t">
            <a:spAutoFit/>
          </a:bodyPr>
          <a:lstStyle/>
          <a:p>
            <a:pPr algn="l">
              <a:lnSpc>
                <a:spcPct val="110000"/>
              </a:lnSpc>
            </a:pPr>
            <a:r>
              <a:rPr lang="en-US" altLang="zh-CN" sz="3200">
                <a:solidFill>
                  <a:schemeClr val="bg1"/>
                </a:solidFill>
                <a:latin typeface="黑体" panose="02010609060101010101" charset="-122"/>
                <a:ea typeface="黑体" panose="02010609060101010101" charset="-122"/>
                <a:cs typeface="黑体" panose="02010609060101010101" charset="-122"/>
                <a:sym typeface="+mn-ea"/>
              </a:rPr>
              <a:t>3.</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影响</a:t>
            </a:r>
            <a:endParaRPr lang="zh-CN" altLang="en-US" sz="32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4" name="文本框 3"/>
          <p:cNvSpPr txBox="1"/>
          <p:nvPr/>
        </p:nvSpPr>
        <p:spPr>
          <a:xfrm>
            <a:off x="836930" y="1943100"/>
            <a:ext cx="10726420" cy="4595495"/>
          </a:xfrm>
          <a:prstGeom prst="rect">
            <a:avLst/>
          </a:prstGeom>
          <a:noFill/>
        </p:spPr>
        <p:txBody>
          <a:bodyPr wrap="square" rtlCol="0" anchor="t">
            <a:spAutoFit/>
          </a:bodyPr>
          <a:lstStyle/>
          <a:p>
            <a:pPr>
              <a:lnSpc>
                <a:spcPct val="120000"/>
              </a:lnSpc>
            </a:pPr>
            <a:r>
              <a:rPr lang="zh-CN" altLang="en-US" sz="2800" b="1">
                <a:solidFill>
                  <a:schemeClr val="bg1"/>
                </a:solidFill>
                <a:latin typeface="等线" panose="02010600030101010101" charset="-122"/>
                <a:ea typeface="等线" panose="02010600030101010101" charset="-122"/>
                <a:cs typeface="黑体" panose="02010609060101010101" charset="-122"/>
              </a:rPr>
              <a:t>○</a:t>
            </a:r>
            <a:r>
              <a:rPr lang="zh-CN" altLang="en-US" sz="2800" b="1">
                <a:solidFill>
                  <a:schemeClr val="bg1"/>
                </a:solidFill>
                <a:latin typeface="黑体" panose="02010609060101010101" charset="-122"/>
                <a:ea typeface="黑体" panose="02010609060101010101" charset="-122"/>
                <a:cs typeface="黑体" panose="02010609060101010101" charset="-122"/>
              </a:rPr>
              <a:t>对英国：</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nSpc>
                <a:spcPct val="120000"/>
              </a:lnSpc>
            </a:pPr>
            <a:r>
              <a:rPr lang="zh-CN" altLang="en-US" sz="2400">
                <a:solidFill>
                  <a:schemeClr val="bg1"/>
                </a:solidFill>
                <a:latin typeface="黑体" panose="02010609060101010101" charset="-122"/>
                <a:ea typeface="黑体" panose="02010609060101010101" charset="-122"/>
                <a:cs typeface="黑体" panose="02010609060101010101" charset="-122"/>
              </a:rPr>
              <a:t>⑴积极影响：</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20000"/>
              </a:lnSpc>
            </a:pPr>
            <a:r>
              <a:rPr lang="zh-CN" altLang="en-US" sz="2400">
                <a:solidFill>
                  <a:schemeClr val="bg1"/>
                </a:solidFill>
                <a:latin typeface="黑体" panose="02010609060101010101" charset="-122"/>
                <a:ea typeface="黑体" panose="02010609060101010101" charset="-122"/>
                <a:cs typeface="黑体" panose="02010609060101010101" charset="-122"/>
              </a:rPr>
              <a:t>①文官制度的建立实现了政治与管理的区分；</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20000"/>
              </a:lnSpc>
            </a:pPr>
            <a:r>
              <a:rPr lang="zh-CN" altLang="en-US" sz="2400">
                <a:solidFill>
                  <a:schemeClr val="bg1"/>
                </a:solidFill>
                <a:latin typeface="黑体" panose="02010609060101010101" charset="-122"/>
                <a:ea typeface="黑体" panose="02010609060101010101" charset="-122"/>
                <a:cs typeface="黑体" panose="02010609060101010101" charset="-122"/>
              </a:rPr>
              <a:t>②既维护了代议制下政党轮流执政的特点；</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20000"/>
              </a:lnSpc>
            </a:pPr>
            <a:r>
              <a:rPr lang="zh-CN" altLang="en-US" sz="2400">
                <a:solidFill>
                  <a:schemeClr val="bg1"/>
                </a:solidFill>
                <a:latin typeface="黑体" panose="02010609060101010101" charset="-122"/>
                <a:ea typeface="黑体" panose="02010609060101010101" charset="-122"/>
                <a:cs typeface="黑体" panose="02010609060101010101" charset="-122"/>
              </a:rPr>
              <a:t>③又保证了政府工作的连续性，稳定性，高效性；</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20000"/>
              </a:lnSpc>
            </a:pPr>
            <a:r>
              <a:rPr lang="zh-CN" altLang="en-US" sz="2400">
                <a:solidFill>
                  <a:schemeClr val="bg1"/>
                </a:solidFill>
                <a:latin typeface="黑体" panose="02010609060101010101" charset="-122"/>
                <a:ea typeface="黑体" panose="02010609060101010101" charset="-122"/>
                <a:cs typeface="黑体" panose="02010609060101010101" charset="-122"/>
              </a:rPr>
              <a:t>④还能吸引大批高素质人才进入政府管理队伍，利于官员管理的法制化和专业化，提高国家治理能力；</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20000"/>
              </a:lnSpc>
            </a:pPr>
            <a:r>
              <a:rPr lang="zh-CN" altLang="en-US" sz="2400">
                <a:solidFill>
                  <a:schemeClr val="bg1"/>
                </a:solidFill>
                <a:latin typeface="黑体" panose="02010609060101010101" charset="-122"/>
                <a:ea typeface="黑体" panose="02010609060101010101" charset="-122"/>
                <a:cs typeface="黑体" panose="02010609060101010101" charset="-122"/>
              </a:rPr>
              <a:t>⑤利于政局稳定和社会管理；</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nSpc>
                <a:spcPct val="120000"/>
              </a:lnSpc>
            </a:pPr>
            <a:r>
              <a:rPr lang="zh-CN" altLang="en-US" sz="2400">
                <a:solidFill>
                  <a:schemeClr val="bg1"/>
                </a:solidFill>
                <a:latin typeface="黑体" panose="02010609060101010101" charset="-122"/>
                <a:ea typeface="黑体" panose="02010609060101010101" charset="-122"/>
                <a:cs typeface="黑体" panose="02010609060101010101" charset="-122"/>
              </a:rPr>
              <a:t>⑵消极影响：</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nSpc>
                <a:spcPct val="120000"/>
              </a:lnSpc>
            </a:pPr>
            <a:r>
              <a:rPr lang="zh-CN" altLang="en-US" sz="2400">
                <a:solidFill>
                  <a:schemeClr val="bg1"/>
                </a:solidFill>
                <a:latin typeface="黑体" panose="02010609060101010101" charset="-122"/>
                <a:ea typeface="黑体" panose="02010609060101010101" charset="-122"/>
                <a:cs typeface="黑体" panose="02010609060101010101" charset="-122"/>
              </a:rPr>
              <a:t>没能碰触资本主义基本制度，而且容易滋生官僚习气和僵化现象。</a:t>
            </a:r>
            <a:endParaRPr lang="zh-CN" altLang="en-US" sz="2400">
              <a:solidFill>
                <a:schemeClr val="bg1"/>
              </a:solidFill>
              <a:latin typeface="黑体" panose="02010609060101010101" charset="-122"/>
              <a:ea typeface="黑体" panose="02010609060101010101" charset="-122"/>
              <a:cs typeface="黑体" panose="02010609060101010101"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anim calcmode="lin" valueType="num">
                                      <p:cBhvr additive="base">
                                        <p:cTn id="1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 calcmode="lin" valueType="num">
                                      <p:cBhvr additive="base">
                                        <p:cTn id="1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 calcmode="lin" valueType="num">
                                      <p:cBhvr additive="base">
                                        <p:cTn id="1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anim calcmode="lin" valueType="num">
                                      <p:cBhvr additive="base">
                                        <p:cTn id="2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8" end="8"/>
                                            </p:txEl>
                                          </p:spTgt>
                                        </p:tgtEl>
                                        <p:attrNameLst>
                                          <p:attrName>style.visibility</p:attrName>
                                        </p:attrNameLst>
                                      </p:cBhvr>
                                      <p:to>
                                        <p:strVal val="visible"/>
                                      </p:to>
                                    </p:set>
                                    <p:anim calcmode="lin" valueType="num">
                                      <p:cBhvr additive="base">
                                        <p:cTn id="29"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标题 3"/>
          <p:cNvSpPr>
            <a:spLocks noGrp="1"/>
          </p:cNvSpPr>
          <p:nvPr/>
        </p:nvSpPr>
        <p:spPr>
          <a:xfrm>
            <a:off x="591185" y="278130"/>
            <a:ext cx="4964430" cy="9994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z="4000"/>
              <a:t>一、英国文官制度</a:t>
            </a:r>
            <a:endParaRPr lang="en-US" altLang="zh-CN" sz="4000"/>
          </a:p>
        </p:txBody>
      </p:sp>
      <p:sp>
        <p:nvSpPr>
          <p:cNvPr id="7" name="文本框 6"/>
          <p:cNvSpPr txBox="1"/>
          <p:nvPr/>
        </p:nvSpPr>
        <p:spPr>
          <a:xfrm>
            <a:off x="591185" y="1245870"/>
            <a:ext cx="1402080" cy="632460"/>
          </a:xfrm>
          <a:prstGeom prst="rect">
            <a:avLst/>
          </a:prstGeom>
          <a:noFill/>
        </p:spPr>
        <p:txBody>
          <a:bodyPr wrap="none" rtlCol="0" anchor="t">
            <a:spAutoFit/>
          </a:bodyPr>
          <a:lstStyle/>
          <a:p>
            <a:pPr algn="l">
              <a:lnSpc>
                <a:spcPct val="110000"/>
              </a:lnSpc>
            </a:pPr>
            <a:r>
              <a:rPr lang="en-US" altLang="zh-CN" sz="3200">
                <a:solidFill>
                  <a:schemeClr val="bg1"/>
                </a:solidFill>
                <a:latin typeface="黑体" panose="02010609060101010101" charset="-122"/>
                <a:ea typeface="黑体" panose="02010609060101010101" charset="-122"/>
                <a:cs typeface="黑体" panose="02010609060101010101" charset="-122"/>
                <a:sym typeface="+mn-ea"/>
              </a:rPr>
              <a:t>3.</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影响</a:t>
            </a:r>
            <a:endParaRPr lang="zh-CN" altLang="en-US" sz="32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4" name="文本框 3"/>
          <p:cNvSpPr txBox="1"/>
          <p:nvPr/>
        </p:nvSpPr>
        <p:spPr>
          <a:xfrm>
            <a:off x="836930" y="1943100"/>
            <a:ext cx="10726420" cy="4624070"/>
          </a:xfrm>
          <a:prstGeom prst="rect">
            <a:avLst/>
          </a:prstGeom>
          <a:noFill/>
        </p:spPr>
        <p:txBody>
          <a:bodyPr wrap="square" rtlCol="0" anchor="t">
            <a:spAutoFit/>
          </a:bodyPr>
          <a:lstStyle/>
          <a:p>
            <a:pPr>
              <a:lnSpc>
                <a:spcPct val="110000"/>
              </a:lnSpc>
            </a:pPr>
            <a:r>
              <a:rPr lang="zh-CN" altLang="en-US" sz="2800" b="1">
                <a:solidFill>
                  <a:schemeClr val="bg1"/>
                </a:solidFill>
                <a:latin typeface="等线" panose="02010600030101010101" charset="-122"/>
                <a:ea typeface="等线" panose="02010600030101010101" charset="-122"/>
                <a:cs typeface="黑体" panose="02010609060101010101" charset="-122"/>
              </a:rPr>
              <a:t>○</a:t>
            </a:r>
            <a:r>
              <a:rPr lang="zh-CN" altLang="en-US" sz="2800" b="1">
                <a:solidFill>
                  <a:schemeClr val="bg1"/>
                </a:solidFill>
                <a:latin typeface="黑体" panose="02010609060101010101" charset="-122"/>
                <a:ea typeface="黑体" panose="02010609060101010101" charset="-122"/>
                <a:cs typeface="黑体" panose="02010609060101010101" charset="-122"/>
              </a:rPr>
              <a:t>对英国：</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nSpc>
                <a:spcPct val="110000"/>
              </a:lnSpc>
            </a:pPr>
            <a:r>
              <a:rPr lang="zh-CN" altLang="en-US" sz="2400">
                <a:solidFill>
                  <a:schemeClr val="bg1"/>
                </a:solidFill>
                <a:latin typeface="黑体" panose="02010609060101010101" charset="-122"/>
                <a:ea typeface="黑体" panose="02010609060101010101" charset="-122"/>
                <a:cs typeface="黑体" panose="02010609060101010101" charset="-122"/>
              </a:rPr>
              <a:t>⑴积极影响：</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10000"/>
              </a:lnSpc>
            </a:pPr>
            <a:r>
              <a:rPr lang="zh-CN" altLang="en-US" sz="2400">
                <a:solidFill>
                  <a:schemeClr val="bg1"/>
                </a:solidFill>
                <a:latin typeface="黑体" panose="02010609060101010101" charset="-122"/>
                <a:ea typeface="黑体" panose="02010609060101010101" charset="-122"/>
                <a:cs typeface="黑体" panose="02010609060101010101" charset="-122"/>
              </a:rPr>
              <a:t>①文官制度的建立实现了政治与管理的区分；</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10000"/>
              </a:lnSpc>
            </a:pPr>
            <a:r>
              <a:rPr lang="zh-CN" altLang="en-US" sz="2400">
                <a:solidFill>
                  <a:schemeClr val="bg1"/>
                </a:solidFill>
                <a:latin typeface="黑体" panose="02010609060101010101" charset="-122"/>
                <a:ea typeface="黑体" panose="02010609060101010101" charset="-122"/>
                <a:cs typeface="黑体" panose="02010609060101010101" charset="-122"/>
              </a:rPr>
              <a:t>②既维护了代议制下政党轮流执政的特点；</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10000"/>
              </a:lnSpc>
            </a:pPr>
            <a:r>
              <a:rPr lang="zh-CN" altLang="en-US" sz="2400">
                <a:solidFill>
                  <a:schemeClr val="bg1"/>
                </a:solidFill>
                <a:latin typeface="黑体" panose="02010609060101010101" charset="-122"/>
                <a:ea typeface="黑体" panose="02010609060101010101" charset="-122"/>
                <a:cs typeface="黑体" panose="02010609060101010101" charset="-122"/>
              </a:rPr>
              <a:t>③又保证了政府工作的连续性，稳定性，高效性；</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10000"/>
              </a:lnSpc>
            </a:pPr>
            <a:r>
              <a:rPr lang="zh-CN" altLang="en-US" sz="2400">
                <a:solidFill>
                  <a:schemeClr val="bg1"/>
                </a:solidFill>
                <a:latin typeface="黑体" panose="02010609060101010101" charset="-122"/>
                <a:ea typeface="黑体" panose="02010609060101010101" charset="-122"/>
                <a:cs typeface="黑体" panose="02010609060101010101" charset="-122"/>
              </a:rPr>
              <a:t>④还能吸引大批高素质人才进入政府管理队伍，利于官员管理的法制化和专业化，提高国家治理能力；</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10000"/>
              </a:lnSpc>
            </a:pPr>
            <a:r>
              <a:rPr lang="zh-CN" altLang="en-US" sz="2400">
                <a:solidFill>
                  <a:schemeClr val="bg1"/>
                </a:solidFill>
                <a:latin typeface="黑体" panose="02010609060101010101" charset="-122"/>
                <a:ea typeface="黑体" panose="02010609060101010101" charset="-122"/>
                <a:cs typeface="黑体" panose="02010609060101010101" charset="-122"/>
              </a:rPr>
              <a:t>⑤利于政局稳定和社会管理；</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lnSpc>
                <a:spcPct val="110000"/>
              </a:lnSpc>
            </a:pPr>
            <a:r>
              <a:rPr lang="zh-CN" altLang="en-US" sz="2400" b="1">
                <a:solidFill>
                  <a:schemeClr val="bg1"/>
                </a:solidFill>
                <a:latin typeface="黑体" panose="02010609060101010101" charset="-122"/>
                <a:ea typeface="黑体" panose="02010609060101010101" charset="-122"/>
                <a:cs typeface="黑体" panose="02010609060101010101" charset="-122"/>
                <a:sym typeface="+mn-ea"/>
              </a:rPr>
              <a:t>⑥对于女性地位的提高和女权运动的兴起，起到了一定的促进作用。</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nSpc>
                <a:spcPct val="110000"/>
              </a:lnSpc>
            </a:pPr>
            <a:r>
              <a:rPr lang="zh-CN" altLang="en-US" sz="2400">
                <a:solidFill>
                  <a:schemeClr val="bg1"/>
                </a:solidFill>
                <a:latin typeface="黑体" panose="02010609060101010101" charset="-122"/>
                <a:ea typeface="黑体" panose="02010609060101010101" charset="-122"/>
                <a:cs typeface="黑体" panose="02010609060101010101" charset="-122"/>
              </a:rPr>
              <a:t>⑵消极影响：</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nSpc>
                <a:spcPct val="110000"/>
              </a:lnSpc>
            </a:pPr>
            <a:r>
              <a:rPr lang="zh-CN" altLang="en-US" sz="2400">
                <a:solidFill>
                  <a:schemeClr val="bg1"/>
                </a:solidFill>
                <a:latin typeface="黑体" panose="02010609060101010101" charset="-122"/>
                <a:ea typeface="黑体" panose="02010609060101010101" charset="-122"/>
                <a:cs typeface="黑体" panose="02010609060101010101" charset="-122"/>
              </a:rPr>
              <a:t>没能碰触资本主义基本制度，而且容易滋生官僚习气和僵化现象。</a:t>
            </a:r>
            <a:endParaRPr lang="zh-CN" altLang="en-US" sz="2400">
              <a:solidFill>
                <a:schemeClr val="bg1"/>
              </a:solidFill>
              <a:latin typeface="黑体" panose="02010609060101010101" charset="-122"/>
              <a:ea typeface="黑体" panose="02010609060101010101" charset="-122"/>
              <a:cs typeface="黑体" panose="02010609060101010101" charset="-122"/>
            </a:endParaRPr>
          </a:p>
        </p:txBody>
      </p:sp>
      <p:sp>
        <p:nvSpPr>
          <p:cNvPr id="5" name="圆角矩形标注 4"/>
          <p:cNvSpPr/>
          <p:nvPr/>
        </p:nvSpPr>
        <p:spPr>
          <a:xfrm>
            <a:off x="643255" y="2878455"/>
            <a:ext cx="11113770" cy="2814955"/>
          </a:xfrm>
          <a:prstGeom prst="wedgeRoundRectCallout">
            <a:avLst>
              <a:gd name="adj1" fmla="val -18875"/>
              <a:gd name="adj2" fmla="val 47799"/>
              <a:gd name="adj3" fmla="val 16667"/>
            </a:avLst>
          </a:prstGeom>
          <a:solidFill>
            <a:schemeClr val="bg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l" defTabSz="914400" rtl="0" eaLnBrk="1" fontAlgn="base" latinLnBrk="0" hangingPunct="1">
              <a:lnSpc>
                <a:spcPct val="100000"/>
              </a:lnSpc>
              <a:spcBef>
                <a:spcPct val="0"/>
              </a:spcBef>
              <a:spcAft>
                <a:spcPct val="0"/>
              </a:spcAft>
              <a:buClrTx/>
              <a:buSzTx/>
              <a:buFontTx/>
              <a:buNone/>
            </a:pPr>
            <a:r>
              <a:rPr sz="2400" b="1" smtClean="0">
                <a:ln>
                  <a:noFill/>
                </a:ln>
                <a:solidFill>
                  <a:schemeClr val="tx1"/>
                </a:solidFill>
                <a:effectLst/>
                <a:ea typeface="楷体" panose="02010609060101010101" charset="-122"/>
                <a:sym typeface="+mn-ea"/>
              </a:rPr>
              <a:t>材料</a:t>
            </a:r>
            <a:r>
              <a:rPr lang="zh-CN" sz="2400" b="1" smtClean="0">
                <a:ln>
                  <a:noFill/>
                </a:ln>
                <a:solidFill>
                  <a:schemeClr val="tx1"/>
                </a:solidFill>
                <a:effectLst/>
                <a:ea typeface="楷体" panose="02010609060101010101" charset="-122"/>
                <a:sym typeface="+mn-ea"/>
              </a:rPr>
              <a:t>四：</a:t>
            </a:r>
            <a:r>
              <a:rPr sz="2400" b="1" smtClean="0">
                <a:ln>
                  <a:noFill/>
                </a:ln>
                <a:solidFill>
                  <a:schemeClr val="tx1"/>
                </a:solidFill>
                <a:effectLst/>
                <a:ea typeface="楷体" panose="02010609060101010101" charset="-122"/>
                <a:sym typeface="+mn-ea"/>
              </a:rPr>
              <a:t>过去的英国，女性由于面临的社会环境以及其特殊的生理结构，其地位一直不高，只要一结婚，基本上相夫教子。……没有固定收入，女性只能依靠男性来生活。通过英国文官考试，女性可以通过公开竞争考试获得文官职位，有了固定收入，这就大大提高了女性的工作热情和家庭地位，为女权主义者的产生和发展奠定了基础。</a:t>
            </a:r>
            <a:endParaRPr sz="2400" b="1" smtClean="0">
              <a:ln>
                <a:noFill/>
              </a:ln>
              <a:solidFill>
                <a:schemeClr val="tx1"/>
              </a:solidFill>
              <a:effectLst/>
              <a:ea typeface="楷体" charset="-122"/>
              <a:sym typeface="+mn-ea"/>
            </a:endParaRPr>
          </a:p>
          <a:p>
            <a:pPr marL="0" marR="0" lvl="0" indent="0" algn="r" defTabSz="914400" rtl="0" eaLnBrk="1" fontAlgn="base" latinLnBrk="0" hangingPunct="1">
              <a:lnSpc>
                <a:spcPct val="100000"/>
              </a:lnSpc>
              <a:spcBef>
                <a:spcPct val="0"/>
              </a:spcBef>
              <a:spcAft>
                <a:spcPct val="0"/>
              </a:spcAft>
              <a:buClrTx/>
              <a:buSzTx/>
              <a:buFontTx/>
              <a:buNone/>
            </a:pPr>
            <a:r>
              <a:rPr sz="2400" b="1" smtClean="0">
                <a:ln>
                  <a:noFill/>
                </a:ln>
                <a:solidFill>
                  <a:schemeClr val="tx1"/>
                </a:solidFill>
                <a:effectLst/>
                <a:ea typeface="楷体" panose="02010609060101010101" charset="-122"/>
                <a:sym typeface="+mn-ea"/>
              </a:rPr>
              <a:t>——曹永胜、王铮《近年来英国公务员录用制度的改革和发展》</a:t>
            </a:r>
            <a:endParaRPr sz="2400" b="1" smtClean="0">
              <a:ln>
                <a:noFill/>
              </a:ln>
              <a:solidFill>
                <a:schemeClr val="tx1"/>
              </a:solidFill>
              <a:effectLst/>
              <a:ea typeface="楷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1"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0-ppt_h/2"/>
                                          </p:val>
                                        </p:tav>
                                      </p:tavLst>
                                    </p:anim>
                                    <p:set>
                                      <p:cBhvr>
                                        <p:cTn id="8" dur="1" fill="hold">
                                          <p:stCondLst>
                                            <p:cond delay="499"/>
                                          </p:stCondLst>
                                        </p:cTn>
                                        <p:tgtEl>
                                          <p:spTgt spid="5"/>
                                        </p:tgtEl>
                                        <p:attrNameLst>
                                          <p:attrName>style.visibility</p:attrName>
                                        </p:attrNameLst>
                                      </p:cBhvr>
                                      <p:to>
                                        <p:strVal val="hidden"/>
                                      </p:to>
                                    </p:set>
                                  </p:childTnLst>
                                </p:cTn>
                              </p:par>
                              <p:par>
                                <p:cTn id="9" presetID="2" presetClass="entr" presetSubtype="4" fill="hold" nodeType="withEffect">
                                  <p:stCondLst>
                                    <p:cond delay="0"/>
                                  </p:stCondLst>
                                  <p:childTnLst>
                                    <p:set>
                                      <p:cBhvr>
                                        <p:cTn id="10" dur="1" fill="hold">
                                          <p:stCondLst>
                                            <p:cond delay="0"/>
                                          </p:stCondLst>
                                        </p:cTn>
                                        <p:tgtEl>
                                          <p:spTgt spid="4">
                                            <p:txEl>
                                              <p:pRg st="7" end="7"/>
                                            </p:txEl>
                                          </p:spTgt>
                                        </p:tgtEl>
                                        <p:attrNameLst>
                                          <p:attrName>style.visibility</p:attrName>
                                        </p:attrNameLst>
                                      </p:cBhvr>
                                      <p:to>
                                        <p:strVal val="visible"/>
                                      </p:to>
                                    </p:set>
                                    <p:anim calcmode="lin" valueType="num">
                                      <p:cBhvr additive="base">
                                        <p:cTn id="11"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标题 3"/>
          <p:cNvSpPr>
            <a:spLocks noGrp="1"/>
          </p:cNvSpPr>
          <p:nvPr/>
        </p:nvSpPr>
        <p:spPr>
          <a:xfrm>
            <a:off x="591185" y="278130"/>
            <a:ext cx="4964430" cy="9994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z="4000"/>
              <a:t>一、英国文官制度</a:t>
            </a:r>
            <a:endParaRPr lang="en-US" altLang="zh-CN" sz="4000"/>
          </a:p>
        </p:txBody>
      </p:sp>
      <p:sp>
        <p:nvSpPr>
          <p:cNvPr id="7" name="文本框 6"/>
          <p:cNvSpPr txBox="1"/>
          <p:nvPr/>
        </p:nvSpPr>
        <p:spPr>
          <a:xfrm>
            <a:off x="591185" y="1101090"/>
            <a:ext cx="1402080" cy="632460"/>
          </a:xfrm>
          <a:prstGeom prst="rect">
            <a:avLst/>
          </a:prstGeom>
          <a:noFill/>
        </p:spPr>
        <p:txBody>
          <a:bodyPr wrap="none" rtlCol="0" anchor="t">
            <a:spAutoFit/>
          </a:bodyPr>
          <a:lstStyle/>
          <a:p>
            <a:pPr algn="l">
              <a:lnSpc>
                <a:spcPct val="110000"/>
              </a:lnSpc>
            </a:pPr>
            <a:r>
              <a:rPr lang="en-US" altLang="zh-CN" sz="3200">
                <a:solidFill>
                  <a:schemeClr val="bg1"/>
                </a:solidFill>
                <a:latin typeface="黑体" panose="02010609060101010101" charset="-122"/>
                <a:ea typeface="黑体" panose="02010609060101010101" charset="-122"/>
                <a:cs typeface="黑体" panose="02010609060101010101" charset="-122"/>
                <a:sym typeface="+mn-ea"/>
              </a:rPr>
              <a:t>3.</a:t>
            </a:r>
            <a:r>
              <a:rPr lang="zh-CN" altLang="en-US" sz="3200">
                <a:solidFill>
                  <a:schemeClr val="bg1"/>
                </a:solidFill>
                <a:latin typeface="黑体" panose="02010609060101010101" charset="-122"/>
                <a:ea typeface="黑体" panose="02010609060101010101" charset="-122"/>
                <a:cs typeface="黑体" panose="02010609060101010101" charset="-122"/>
                <a:sym typeface="+mn-ea"/>
              </a:rPr>
              <a:t>影响</a:t>
            </a:r>
            <a:endParaRPr lang="zh-CN" altLang="en-US" sz="3200">
              <a:solidFill>
                <a:schemeClr val="bg1"/>
              </a:solidFill>
              <a:latin typeface="黑体" panose="02010609060101010101" charset="-122"/>
              <a:ea typeface="黑体" panose="02010609060101010101" charset="-122"/>
              <a:cs typeface="黑体" panose="02010609060101010101" charset="-122"/>
              <a:sym typeface="+mn-ea"/>
            </a:endParaRPr>
          </a:p>
        </p:txBody>
      </p:sp>
      <p:sp>
        <p:nvSpPr>
          <p:cNvPr id="4" name="文本框 3"/>
          <p:cNvSpPr txBox="1"/>
          <p:nvPr/>
        </p:nvSpPr>
        <p:spPr>
          <a:xfrm>
            <a:off x="836930" y="1717675"/>
            <a:ext cx="10726420" cy="5139055"/>
          </a:xfrm>
          <a:prstGeom prst="rect">
            <a:avLst/>
          </a:prstGeom>
          <a:noFill/>
        </p:spPr>
        <p:txBody>
          <a:bodyPr wrap="square" rtlCol="0" anchor="t">
            <a:spAutoFit/>
          </a:bodyPr>
          <a:lstStyle/>
          <a:p>
            <a:r>
              <a:rPr lang="zh-CN" altLang="en-US" sz="2800" b="1">
                <a:solidFill>
                  <a:schemeClr val="bg1"/>
                </a:solidFill>
                <a:latin typeface="等线" panose="02010600030101010101" charset="-122"/>
                <a:ea typeface="等线" panose="02010600030101010101" charset="-122"/>
                <a:cs typeface="黑体" panose="02010609060101010101" charset="-122"/>
                <a:sym typeface="+mn-ea"/>
              </a:rPr>
              <a:t>○</a:t>
            </a:r>
            <a:r>
              <a:rPr lang="zh-CN" altLang="en-US" sz="2800" b="1">
                <a:solidFill>
                  <a:schemeClr val="bg1"/>
                </a:solidFill>
                <a:latin typeface="黑体" panose="02010609060101010101" charset="-122"/>
                <a:ea typeface="黑体" panose="02010609060101010101" charset="-122"/>
                <a:cs typeface="黑体" panose="02010609060101010101" charset="-122"/>
              </a:rPr>
              <a:t>对英国：</a:t>
            </a:r>
            <a:endParaRPr lang="zh-CN" altLang="en-US" sz="2400">
              <a:solidFill>
                <a:schemeClr val="bg1"/>
              </a:solidFill>
              <a:latin typeface="黑体" panose="02010609060101010101" charset="-122"/>
              <a:ea typeface="黑体" panose="02010609060101010101" charset="-122"/>
              <a:cs typeface="黑体" panose="02010609060101010101" charset="-122"/>
            </a:endParaRPr>
          </a:p>
          <a:p>
            <a:r>
              <a:rPr lang="zh-CN" altLang="en-US" sz="2400">
                <a:solidFill>
                  <a:schemeClr val="bg1"/>
                </a:solidFill>
                <a:latin typeface="黑体" panose="02010609060101010101" charset="-122"/>
                <a:ea typeface="黑体" panose="02010609060101010101" charset="-122"/>
                <a:cs typeface="黑体" panose="02010609060101010101" charset="-122"/>
              </a:rPr>
              <a:t>⑴积极影响：</a:t>
            </a:r>
            <a:endParaRPr lang="zh-CN" altLang="en-US" sz="2400">
              <a:solidFill>
                <a:schemeClr val="bg1"/>
              </a:solidFill>
              <a:latin typeface="黑体" panose="02010609060101010101" charset="-122"/>
              <a:ea typeface="黑体" panose="02010609060101010101" charset="-122"/>
              <a:cs typeface="黑体" panose="02010609060101010101" charset="-122"/>
            </a:endParaRPr>
          </a:p>
          <a:p>
            <a:r>
              <a:rPr lang="zh-CN" altLang="en-US" sz="2400">
                <a:solidFill>
                  <a:schemeClr val="bg1"/>
                </a:solidFill>
                <a:latin typeface="微软雅黑" panose="020b0503020204020204" charset="-122"/>
                <a:ea typeface="微软雅黑"/>
                <a:cs typeface="黑体" panose="02010609060101010101" charset="-122"/>
              </a:rPr>
              <a:t>•</a:t>
            </a:r>
            <a:r>
              <a:rPr lang="zh-CN" altLang="en-US" sz="2400">
                <a:solidFill>
                  <a:schemeClr val="bg1"/>
                </a:solidFill>
                <a:latin typeface="黑体" panose="02010609060101010101" charset="-122"/>
                <a:ea typeface="黑体" panose="02010609060101010101" charset="-122"/>
                <a:cs typeface="黑体" panose="02010609060101010101" charset="-122"/>
              </a:rPr>
              <a:t>政治上，进一步完善了代议制民主政治；</a:t>
            </a:r>
            <a:endParaRPr lang="zh-CN" altLang="en-US" sz="2400">
              <a:solidFill>
                <a:schemeClr val="bg1"/>
              </a:solidFill>
              <a:latin typeface="黑体" panose="02010609060101010101" charset="-122"/>
              <a:ea typeface="黑体" panose="02010609060101010101" charset="-122"/>
              <a:cs typeface="黑体" panose="02010609060101010101" charset="-122"/>
            </a:endParaRPr>
          </a:p>
          <a:p>
            <a:pPr algn="l"/>
            <a:r>
              <a:rPr lang="zh-CN" altLang="en-US" sz="2000">
                <a:solidFill>
                  <a:schemeClr val="bg1"/>
                </a:solidFill>
                <a:latin typeface="黑体" panose="02010609060101010101" charset="-122"/>
                <a:ea typeface="黑体" panose="02010609060101010101" charset="-122"/>
                <a:cs typeface="黑体" panose="02010609060101010101" charset="-122"/>
              </a:rPr>
              <a:t>①文官制度的建立实现了政治与管理的区分；②既维护了代议制下政党轮流执政的特点；③又保证了政府工作的连续性，稳定性，高效性；④还能吸引大批高素质人才进入政府管理队伍，利于官员管理的法制化和专业化，提高国家治理能力；⑤利于政局稳定和社会管理；⑥对于女性地位的提高和女权运动的兴起，起到了一定的促进作用。</a:t>
            </a:r>
            <a:endParaRPr lang="zh-CN" altLang="en-US" sz="2400">
              <a:solidFill>
                <a:schemeClr val="bg1"/>
              </a:solidFill>
              <a:latin typeface="黑体" panose="02010609060101010101" charset="-122"/>
              <a:ea typeface="黑体" panose="02010609060101010101" charset="-122"/>
              <a:cs typeface="黑体" panose="02010609060101010101" charset="-122"/>
            </a:endParaRPr>
          </a:p>
          <a:p>
            <a:r>
              <a:rPr lang="en-US" altLang="zh-CN" sz="2400">
                <a:solidFill>
                  <a:schemeClr val="bg1"/>
                </a:solidFill>
                <a:latin typeface="微软雅黑" panose="020b0503020204020204" charset="-122"/>
                <a:ea typeface="微软雅黑"/>
                <a:cs typeface="黑体" panose="02010609060101010101" charset="-122"/>
              </a:rPr>
              <a:t>•</a:t>
            </a:r>
            <a:r>
              <a:rPr lang="zh-CN" altLang="en-US" sz="2400">
                <a:solidFill>
                  <a:schemeClr val="bg1"/>
                </a:solidFill>
                <a:latin typeface="黑体" panose="02010609060101010101" charset="-122"/>
                <a:ea typeface="黑体" panose="02010609060101010101" charset="-122"/>
                <a:cs typeface="黑体" panose="02010609060101010101" charset="-122"/>
              </a:rPr>
              <a:t>经济上，促进资本主义经济的发展；</a:t>
            </a:r>
            <a:endParaRPr lang="zh-CN" altLang="en-US" sz="2400">
              <a:solidFill>
                <a:schemeClr val="bg1"/>
              </a:solidFill>
              <a:latin typeface="黑体" panose="02010609060101010101" charset="-122"/>
              <a:ea typeface="黑体" panose="02010609060101010101" charset="-122"/>
              <a:cs typeface="黑体" panose="02010609060101010101" charset="-122"/>
            </a:endParaRPr>
          </a:p>
          <a:p>
            <a:r>
              <a:rPr lang="zh-CN" altLang="en-US" sz="2400">
                <a:solidFill>
                  <a:schemeClr val="bg1"/>
                </a:solidFill>
                <a:latin typeface="微软雅黑" panose="020b0503020204020204" charset="-122"/>
                <a:ea typeface="微软雅黑"/>
                <a:cs typeface="黑体" panose="02010609060101010101" charset="-122"/>
              </a:rPr>
              <a:t>•</a:t>
            </a:r>
            <a:r>
              <a:rPr lang="zh-CN" altLang="en-US" sz="2400">
                <a:solidFill>
                  <a:schemeClr val="bg1"/>
                </a:solidFill>
                <a:latin typeface="黑体" panose="02010609060101010101" charset="-122"/>
                <a:ea typeface="黑体" panose="02010609060101010101" charset="-122"/>
                <a:cs typeface="黑体" panose="02010609060101010101" charset="-122"/>
              </a:rPr>
              <a:t>教育上，促进教育文化事业的发展。</a:t>
            </a:r>
            <a:endParaRPr lang="zh-CN" altLang="en-US" sz="2400">
              <a:solidFill>
                <a:schemeClr val="bg1"/>
              </a:solidFill>
              <a:latin typeface="黑体" panose="02010609060101010101" charset="-122"/>
              <a:ea typeface="黑体" panose="02010609060101010101" charset="-122"/>
              <a:cs typeface="黑体" panose="02010609060101010101" charset="-122"/>
            </a:endParaRPr>
          </a:p>
          <a:p>
            <a:r>
              <a:rPr lang="zh-CN" altLang="en-US" sz="2400">
                <a:solidFill>
                  <a:schemeClr val="bg1"/>
                </a:solidFill>
                <a:latin typeface="黑体" panose="02010609060101010101" charset="-122"/>
                <a:ea typeface="黑体" panose="02010609060101010101" charset="-122"/>
                <a:cs typeface="黑体" panose="02010609060101010101" charset="-122"/>
              </a:rPr>
              <a:t>⑵消极影响：</a:t>
            </a:r>
            <a:endParaRPr lang="zh-CN" altLang="en-US" sz="2400">
              <a:solidFill>
                <a:schemeClr val="bg1"/>
              </a:solidFill>
              <a:latin typeface="黑体" panose="02010609060101010101" charset="-122"/>
              <a:ea typeface="黑体" panose="02010609060101010101" charset="-122"/>
              <a:cs typeface="黑体" panose="02010609060101010101" charset="-122"/>
            </a:endParaRPr>
          </a:p>
          <a:p>
            <a:r>
              <a:rPr lang="zh-CN" altLang="en-US" sz="2400">
                <a:solidFill>
                  <a:schemeClr val="bg1"/>
                </a:solidFill>
                <a:latin typeface="黑体" panose="02010609060101010101" charset="-122"/>
                <a:ea typeface="黑体" panose="02010609060101010101" charset="-122"/>
                <a:cs typeface="黑体" panose="02010609060101010101" charset="-122"/>
              </a:rPr>
              <a:t>没能碰触资本主义基本制度，而且容易滋生官僚习气和僵化现象。</a:t>
            </a:r>
            <a:endParaRPr lang="zh-CN" altLang="en-US" sz="2400">
              <a:solidFill>
                <a:schemeClr val="bg1"/>
              </a:solidFill>
              <a:latin typeface="黑体" panose="02010609060101010101" charset="-122"/>
              <a:ea typeface="黑体" panose="02010609060101010101" charset="-122"/>
              <a:cs typeface="黑体" panose="02010609060101010101" charset="-122"/>
            </a:endParaRPr>
          </a:p>
          <a:p>
            <a:r>
              <a:rPr lang="zh-CN" altLang="en-US" sz="2800" b="1">
                <a:solidFill>
                  <a:schemeClr val="bg1"/>
                </a:solidFill>
                <a:latin typeface="等线" panose="02010600030101010101" charset="-122"/>
                <a:ea typeface="等线" panose="02010600030101010101" charset="-122"/>
                <a:cs typeface="黑体" panose="02010609060101010101" charset="-122"/>
                <a:sym typeface="+mn-ea"/>
              </a:rPr>
              <a:t>○</a:t>
            </a:r>
            <a:r>
              <a:rPr lang="zh-CN" altLang="en-US" sz="2800" b="1">
                <a:solidFill>
                  <a:schemeClr val="bg1"/>
                </a:solidFill>
                <a:latin typeface="黑体" panose="02010609060101010101" charset="-122"/>
                <a:ea typeface="黑体" panose="02010609060101010101" charset="-122"/>
                <a:cs typeface="黑体" panose="02010609060101010101" charset="-122"/>
                <a:sym typeface="+mn-ea"/>
              </a:rPr>
              <a:t>对世界：</a:t>
            </a:r>
            <a:endParaRPr lang="zh-CN" altLang="en-US" sz="2400">
              <a:solidFill>
                <a:schemeClr val="bg1"/>
              </a:solidFill>
              <a:latin typeface="黑体"/>
              <a:ea typeface="黑体"/>
              <a:cs typeface="黑体" panose="02010609060101010101" charset="-122"/>
              <a:sym typeface="+mn-ea"/>
            </a:endParaRPr>
          </a:p>
          <a:p>
            <a:r>
              <a:rPr lang="zh-CN" altLang="en-US" sz="2400">
                <a:solidFill>
                  <a:schemeClr val="bg1"/>
                </a:solidFill>
                <a:latin typeface="黑体" panose="02010609060101010101" charset="-122"/>
                <a:ea typeface="黑体" panose="02010609060101010101" charset="-122"/>
                <a:cs typeface="黑体" panose="02010609060101010101" charset="-122"/>
              </a:rPr>
              <a:t>为世界其他各国文官制度的建立提供了范本和宝贵经验，为世界政治文明的继续向前发展奠定了基础。</a:t>
            </a:r>
            <a:endParaRPr lang="zh-CN" altLang="en-US" sz="2400">
              <a:solidFill>
                <a:schemeClr val="bg1"/>
              </a:solidFill>
              <a:latin typeface="黑体" panose="02010609060101010101" charset="-122"/>
              <a:ea typeface="黑体" panose="02010609060101010101" charset="-122"/>
              <a:cs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nodeType="click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 calcmode="lin" valueType="num">
                                      <p:cBhvr additive="base">
                                        <p:cTn id="13" dur="500" fill="hold"/>
                                        <p:tgtEl>
                                          <p:spTgt spid="4">
                                            <p:txEl>
                                              <p:pRg st="4" end="4"/>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 calcmode="lin" valueType="num">
                                      <p:cBhvr additive="base">
                                        <p:cTn id="19" dur="500" fill="hold"/>
                                        <p:tgtEl>
                                          <p:spTgt spid="4">
                                            <p:txEl>
                                              <p:pRg st="5" end="5"/>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9" end="9"/>
                                            </p:txEl>
                                          </p:spTgt>
                                        </p:tgtEl>
                                        <p:attrNameLst>
                                          <p:attrName>style.visibility</p:attrName>
                                        </p:attrNameLst>
                                      </p:cBhvr>
                                      <p:to>
                                        <p:strVal val="visible"/>
                                      </p:to>
                                    </p:set>
                                    <p:anim calcmode="lin" valueType="num">
                                      <p:cBhvr additive="base">
                                        <p:cTn id="25"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占位符 2"/>
          <p:cNvSpPr>
            <a:spLocks noGrp="1"/>
          </p:cNvSpPr>
          <p:nvPr>
            <p:ph type="body" sz="quarter" idx="13"/>
          </p:nvPr>
        </p:nvSpPr>
        <p:spPr/>
        <p:txBody>
          <a:bodyPr/>
          <a:lstStyle/>
          <a:p>
            <a:r>
              <a:rPr lang="en-US" altLang="zh-CN"/>
              <a:t>2</a:t>
            </a:r>
            <a:endParaRPr lang="zh-CN" altLang="en-US"/>
          </a:p>
        </p:txBody>
      </p:sp>
      <p:sp>
        <p:nvSpPr>
          <p:cNvPr id="7" name="标题 6"/>
          <p:cNvSpPr>
            <a:spLocks noGrp="1"/>
          </p:cNvSpPr>
          <p:nvPr>
            <p:ph type="title"/>
          </p:nvPr>
        </p:nvSpPr>
        <p:spPr>
          <a:xfrm>
            <a:off x="2839085" y="3101340"/>
            <a:ext cx="8503285" cy="1624965"/>
          </a:xfrm>
        </p:spPr>
        <p:txBody>
          <a:bodyPr>
            <a:normAutofit fontScale="90000"/>
          </a:bodyPr>
          <a:lstStyle/>
          <a:p>
            <a:r>
              <a:rPr lang="zh-CN" altLang="en-US" sz="6600" i="1">
                <a:sym typeface="+mn-ea"/>
              </a:rPr>
              <a:t>其他西方国家的文官制度</a:t>
            </a:r>
            <a:endParaRPr lang="zh-CN" altLang="en-US" sz="6600" i="1">
              <a:sym typeface="+mn-ea"/>
            </a:endParaRPr>
          </a:p>
        </p:txBody>
      </p:sp>
    </p:spTree>
  </p:cSld>
  <p:clrMapOvr>
    <a:masterClrMapping/>
  </p:clrMapOvr>
  <p:transition>
    <p:fade/>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612775" y="1729740"/>
            <a:ext cx="11095990" cy="4742815"/>
          </a:xfrm>
          <a:prstGeom prst="rect">
            <a:avLst/>
          </a:prstGeom>
          <a:noFill/>
        </p:spPr>
        <p:txBody>
          <a:bodyPr wrap="square" rtlCol="0" anchor="t">
            <a:spAutoFit/>
          </a:bodyPr>
          <a:lstStyle/>
          <a:p>
            <a:pPr indent="457200" fontAlgn="auto">
              <a:lnSpc>
                <a:spcPct val="120000"/>
              </a:lnSpc>
            </a:pPr>
            <a:r>
              <a:rPr lang="zh-CN" altLang="en-US" sz="2800">
                <a:solidFill>
                  <a:schemeClr val="bg1"/>
                </a:solidFill>
                <a:latin typeface="黑体" panose="02010609060101010101" charset="-122"/>
                <a:ea typeface="黑体" panose="02010609060101010101" charset="-122"/>
                <a:cs typeface="黑体" panose="02010609060101010101" charset="-122"/>
              </a:rPr>
              <a:t>其他资本主义国家也在学习英国文官制度的基础上，结合本国实际，着手建立文官制度。</a:t>
            </a:r>
            <a:endParaRPr lang="zh-CN" altLang="en-US" sz="2800">
              <a:solidFill>
                <a:schemeClr val="bg1"/>
              </a:solidFill>
              <a:latin typeface="黑体" panose="02010609060101010101" charset="-122"/>
              <a:ea typeface="黑体" panose="02010609060101010101" charset="-122"/>
              <a:cs typeface="黑体" panose="02010609060101010101" charset="-122"/>
            </a:endParaRPr>
          </a:p>
          <a:p>
            <a:pPr indent="457200" fontAlgn="auto">
              <a:lnSpc>
                <a:spcPct val="120000"/>
              </a:lnSpc>
            </a:pPr>
            <a:endParaRPr lang="zh-CN" altLang="en-US" sz="2800">
              <a:solidFill>
                <a:schemeClr val="bg1"/>
              </a:solidFill>
              <a:latin typeface="黑体" panose="02010609060101010101" charset="-122"/>
              <a:ea typeface="黑体" panose="02010609060101010101" charset="-122"/>
              <a:cs typeface="黑体" panose="02010609060101010101" charset="-122"/>
            </a:endParaRPr>
          </a:p>
          <a:p>
            <a:pPr indent="457200" fontAlgn="auto">
              <a:lnSpc>
                <a:spcPct val="120000"/>
              </a:lnSpc>
            </a:pPr>
            <a:r>
              <a:rPr lang="zh-CN" altLang="en-US" sz="2800">
                <a:solidFill>
                  <a:schemeClr val="bg1"/>
                </a:solidFill>
                <a:latin typeface="黑体" panose="02010609060101010101" charset="-122"/>
                <a:ea typeface="黑体" panose="02010609060101010101" charset="-122"/>
                <a:cs typeface="黑体" panose="02010609060101010101" charset="-122"/>
              </a:rPr>
              <a:t>由于西方各国政治、 经济、 文化背景的不同 , 其文官考试制度也有各自的特点。 美国侧重 “专才” , 考试内容侧重专业性和实用性 。 德国文官考试则兼收并蓄英、 美之长 , 注重通专结合 , 第一轮考试着重考基础知识和基本素质 , 第二轮考试着重实际运用能力。 法国文官考试严格分等级 , 受行政系统的控制较大 , 与法国传统上中央集权体制有关。</a:t>
            </a:r>
            <a:endParaRPr lang="zh-CN" altLang="en-US" sz="2800">
              <a:solidFill>
                <a:schemeClr val="bg1"/>
              </a:solidFill>
              <a:latin typeface="黑体" panose="02010609060101010101" charset="-122"/>
              <a:ea typeface="黑体" panose="02010609060101010101" charset="-122"/>
              <a:cs typeface="黑体" panose="02010609060101010101" charset="-122"/>
            </a:endParaRPr>
          </a:p>
        </p:txBody>
      </p:sp>
      <p:sp>
        <p:nvSpPr>
          <p:cNvPr id="6" name="标题 3"/>
          <p:cNvSpPr>
            <a:spLocks noGrp="1"/>
          </p:cNvSpPr>
          <p:nvPr/>
        </p:nvSpPr>
        <p:spPr>
          <a:xfrm>
            <a:off x="591185" y="278130"/>
            <a:ext cx="7724140" cy="14516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zh-CN" altLang="en-US" sz="4000"/>
              <a:t>二、</a:t>
            </a:r>
            <a:r>
              <a:rPr lang="en-US" altLang="zh-CN" sz="4000"/>
              <a:t>其他西方国家的文官制度</a:t>
            </a:r>
            <a:endParaRPr lang="en-US" altLang="zh-CN" sz="4000"/>
          </a:p>
        </p:txBody>
      </p:sp>
    </p:spTree>
  </p:cSld>
  <p:clrMapOvr>
    <a:masterClrMapping/>
  </p:clrMapOvr>
  <p:transition>
    <p:checker dir="vert"/>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占位符 2"/>
          <p:cNvSpPr>
            <a:spLocks noGrp="1"/>
          </p:cNvSpPr>
          <p:nvPr>
            <p:ph type="body" sz="quarter" idx="13"/>
          </p:nvPr>
        </p:nvSpPr>
        <p:spPr/>
        <p:txBody>
          <a:bodyPr/>
          <a:lstStyle/>
          <a:p>
            <a:r>
              <a:rPr lang="en-US" altLang="zh-CN"/>
              <a:t>3</a:t>
            </a:r>
            <a:endParaRPr lang="en-US" altLang="zh-CN"/>
          </a:p>
        </p:txBody>
      </p:sp>
      <p:sp>
        <p:nvSpPr>
          <p:cNvPr id="7" name="标题 6"/>
          <p:cNvSpPr>
            <a:spLocks noGrp="1"/>
          </p:cNvSpPr>
          <p:nvPr>
            <p:ph type="title"/>
          </p:nvPr>
        </p:nvSpPr>
        <p:spPr>
          <a:xfrm>
            <a:off x="3242945" y="3263900"/>
            <a:ext cx="8503285" cy="1624965"/>
          </a:xfrm>
        </p:spPr>
        <p:txBody>
          <a:bodyPr>
            <a:normAutofit/>
          </a:bodyPr>
          <a:lstStyle/>
          <a:p>
            <a:r>
              <a:rPr lang="zh-CN" altLang="en-US" sz="6600" i="1">
                <a:sym typeface="+mn-ea"/>
              </a:rPr>
              <a:t>西方文官制度的特点</a:t>
            </a:r>
            <a:endParaRPr lang="zh-CN" altLang="en-US" sz="6600" i="1">
              <a:sym typeface="+mn-ea"/>
            </a:endParaRPr>
          </a:p>
        </p:txBody>
      </p:sp>
    </p:spTree>
  </p:cSld>
  <p:clrMapOvr>
    <a:masterClrMapping/>
  </p:clrMapOvr>
  <p:transition>
    <p:fade/>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5" name="组合 24"/>
          <p:cNvGrpSpPr/>
          <p:nvPr/>
        </p:nvGrpSpPr>
        <p:grpSpPr>
          <a:xfrm>
            <a:off x="1032510" y="1831975"/>
            <a:ext cx="3120390" cy="4095115"/>
            <a:chOff x="1626" y="2885"/>
            <a:chExt cx="4914" cy="6449"/>
          </a:xfrm>
        </p:grpSpPr>
        <p:sp>
          <p:nvSpPr>
            <p:cNvPr id="3" name="矩形 2"/>
            <p:cNvSpPr/>
            <p:nvPr/>
          </p:nvSpPr>
          <p:spPr>
            <a:xfrm>
              <a:off x="1626" y="3980"/>
              <a:ext cx="4914" cy="5354"/>
            </a:xfrm>
            <a:prstGeom prst="rect">
              <a:avLst/>
            </a:prstGeom>
            <a:no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Arial"/>
                <a:ea typeface="微软雅黑" panose="020b0503020204020204" charset="-122"/>
                <a:cs typeface="+mn-cs"/>
              </a:endParaRPr>
            </a:p>
          </p:txBody>
        </p:sp>
        <p:sp>
          <p:nvSpPr>
            <p:cNvPr id="19" name="椭圆 18"/>
            <p:cNvSpPr>
              <a:spLocks noChangeArrowheads="1"/>
            </p:cNvSpPr>
            <p:nvPr/>
          </p:nvSpPr>
          <p:spPr bwMode="auto">
            <a:xfrm>
              <a:off x="3058" y="2939"/>
              <a:ext cx="2050" cy="1973"/>
            </a:xfrm>
            <a:prstGeom prst="ellipse">
              <a:avLst/>
            </a:prstGeom>
            <a:solidFill>
              <a:schemeClr val="accent1">
                <a:lumMod val="50000"/>
              </a:schemeClr>
            </a:solidFill>
            <a:ln>
              <a:noFill/>
            </a:ln>
          </p:spPr>
          <p:txBody>
            <a:bodyPr anchor="ctr"/>
            <a:lstStyle>
              <a:lvl1pPr>
                <a:defRPr>
                  <a:solidFill>
                    <a:schemeClr val="tx1"/>
                  </a:solidFill>
                  <a:latin typeface="Calibri"/>
                  <a:ea typeface="微软雅黑"/>
                </a:defRPr>
              </a:lvl1pPr>
              <a:lvl2pPr marL="742950" indent="-285750">
                <a:defRPr>
                  <a:solidFill>
                    <a:schemeClr val="tx1"/>
                  </a:solidFill>
                  <a:latin typeface="Calibri"/>
                  <a:ea typeface="微软雅黑"/>
                </a:defRPr>
              </a:lvl2pPr>
              <a:lvl3pPr marL="1143000" indent="-228600">
                <a:defRPr>
                  <a:solidFill>
                    <a:schemeClr val="tx1"/>
                  </a:solidFill>
                  <a:latin typeface="Calibri"/>
                  <a:ea typeface="微软雅黑"/>
                </a:defRPr>
              </a:lvl3pPr>
              <a:lvl4pPr marL="1600200" indent="-228600">
                <a:defRPr>
                  <a:solidFill>
                    <a:schemeClr val="tx1"/>
                  </a:solidFill>
                  <a:latin typeface="Calibri"/>
                  <a:ea typeface="微软雅黑"/>
                </a:defRPr>
              </a:lvl4pPr>
              <a:lvl5pPr marL="2057400" indent="-228600">
                <a:defRPr>
                  <a:solidFill>
                    <a:schemeClr val="tx1"/>
                  </a:solidFill>
                  <a:latin typeface="Calibri"/>
                  <a:ea typeface="微软雅黑"/>
                </a:defRPr>
              </a:lvl5pPr>
              <a:lvl6pPr marL="2514600" indent="-228600" fontAlgn="base">
                <a:spcBef>
                  <a:spcPct val="0"/>
                </a:spcBef>
                <a:spcAft>
                  <a:spcPct val="0"/>
                </a:spcAft>
                <a:buFont typeface="Arial" panose="020b0604020202020204" pitchFamily="34" charset="0"/>
                <a:defRPr>
                  <a:solidFill>
                    <a:schemeClr val="tx1"/>
                  </a:solidFill>
                  <a:latin typeface="Calibri"/>
                  <a:ea typeface="微软雅黑"/>
                </a:defRPr>
              </a:lvl6pPr>
              <a:lvl7pPr marL="2971800" indent="-228600" fontAlgn="base">
                <a:spcBef>
                  <a:spcPct val="0"/>
                </a:spcBef>
                <a:spcAft>
                  <a:spcPct val="0"/>
                </a:spcAft>
                <a:buFont typeface="Arial" panose="020b0604020202020204" pitchFamily="34" charset="0"/>
                <a:defRPr>
                  <a:solidFill>
                    <a:schemeClr val="tx1"/>
                  </a:solidFill>
                  <a:latin typeface="Calibri"/>
                  <a:ea typeface="微软雅黑"/>
                </a:defRPr>
              </a:lvl7pPr>
              <a:lvl8pPr marL="3429000" indent="-228600" fontAlgn="base">
                <a:spcBef>
                  <a:spcPct val="0"/>
                </a:spcBef>
                <a:spcAft>
                  <a:spcPct val="0"/>
                </a:spcAft>
                <a:buFont typeface="Arial" panose="020b0604020202020204" pitchFamily="34" charset="0"/>
                <a:defRPr>
                  <a:solidFill>
                    <a:schemeClr val="tx1"/>
                  </a:solidFill>
                  <a:latin typeface="Calibri"/>
                  <a:ea typeface="微软雅黑"/>
                </a:defRPr>
              </a:lvl8pPr>
              <a:lvl9pPr marL="3886200" indent="-228600" fontAlgn="base">
                <a:spcBef>
                  <a:spcPct val="0"/>
                </a:spcBef>
                <a:spcAft>
                  <a:spcPct val="0"/>
                </a:spcAft>
                <a:buFont typeface="Arial" panose="020b0604020202020204" pitchFamily="34" charset="0"/>
                <a:defRPr>
                  <a:solidFill>
                    <a:schemeClr val="tx1"/>
                  </a:solidFill>
                  <a:latin typeface="Calibri"/>
                  <a:ea typeface="微软雅黑"/>
                </a:defRPr>
              </a:lvl9pPr>
            </a:lstStyle>
            <a:p>
              <a:pPr algn="ctr" fontAlgn="base">
                <a:spcBef>
                  <a:spcPct val="0"/>
                </a:spcBef>
                <a:spcAft>
                  <a:spcPct val="0"/>
                </a:spcAft>
                <a:buFont typeface="Arial" panose="020b0604020202020204" pitchFamily="34" charset="0"/>
                <a:buNone/>
              </a:pPr>
              <a:endParaRPr lang="zh-CN" altLang="en-US">
                <a:solidFill>
                  <a:schemeClr val="bg1"/>
                </a:solidFill>
                <a:latin typeface="+mn-lt"/>
              </a:endParaRPr>
            </a:p>
          </p:txBody>
        </p:sp>
        <p:sp>
          <p:nvSpPr>
            <p:cNvPr id="22" name="矩形 21"/>
            <p:cNvSpPr/>
            <p:nvPr/>
          </p:nvSpPr>
          <p:spPr>
            <a:xfrm>
              <a:off x="3494" y="2885"/>
              <a:ext cx="1178" cy="2082"/>
            </a:xfrm>
            <a:prstGeom prst="rect">
              <a:avLst/>
            </a:prstGeom>
            <a:noFill/>
            <a:ln>
              <a:noFill/>
            </a:ln>
          </p:spPr>
          <p:txBody>
            <a:bodyPr wrap="none" rtlCol="0" anchor="t">
              <a:spAutoFit/>
            </a:bodyPr>
            <a:lstStyle/>
            <a:p>
              <a:pPr algn="ctr"/>
              <a:r>
                <a:rPr lang="en-US" altLang="zh-CN" sz="8000" b="1">
                  <a:solidFill>
                    <a:schemeClr val="bg1"/>
                  </a:solidFill>
                  <a:effectLst>
                    <a:outerShdw blurRad="38100" dist="19050" dir="2700000" algn="tl" rotWithShape="0">
                      <a:schemeClr val="dk1">
                        <a:alpha val="40000"/>
                      </a:schemeClr>
                    </a:outerShdw>
                  </a:effectLst>
                </a:rPr>
                <a:t>1</a:t>
              </a:r>
              <a:endParaRPr lang="en-US" altLang="zh-CN" sz="8000" b="1">
                <a:solidFill>
                  <a:schemeClr val="bg1"/>
                </a:solidFill>
                <a:effectLst>
                  <a:outerShdw blurRad="38100" dist="19050" dir="2700000" algn="tl" rotWithShape="0">
                    <a:schemeClr val="dk1">
                      <a:alpha val="40000"/>
                    </a:schemeClr>
                  </a:outerShdw>
                </a:effectLst>
              </a:endParaRPr>
            </a:p>
          </p:txBody>
        </p:sp>
      </p:grpSp>
      <p:grpSp>
        <p:nvGrpSpPr>
          <p:cNvPr id="27" name="组合 26"/>
          <p:cNvGrpSpPr/>
          <p:nvPr/>
        </p:nvGrpSpPr>
        <p:grpSpPr>
          <a:xfrm>
            <a:off x="8231505" y="1831975"/>
            <a:ext cx="3120390" cy="4095115"/>
            <a:chOff x="12963" y="2885"/>
            <a:chExt cx="4914" cy="6449"/>
          </a:xfrm>
        </p:grpSpPr>
        <p:sp>
          <p:nvSpPr>
            <p:cNvPr id="6" name="矩形 5"/>
            <p:cNvSpPr/>
            <p:nvPr/>
          </p:nvSpPr>
          <p:spPr>
            <a:xfrm>
              <a:off x="12963" y="3980"/>
              <a:ext cx="4914" cy="5354"/>
            </a:xfrm>
            <a:prstGeom prst="rect">
              <a:avLst/>
            </a:prstGeom>
            <a:no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Arial"/>
                <a:ea typeface="微软雅黑"/>
                <a:cs typeface="+mn-cs"/>
              </a:endParaRPr>
            </a:p>
          </p:txBody>
        </p:sp>
        <p:sp>
          <p:nvSpPr>
            <p:cNvPr id="20" name="椭圆 19"/>
            <p:cNvSpPr>
              <a:spLocks noChangeArrowheads="1"/>
            </p:cNvSpPr>
            <p:nvPr/>
          </p:nvSpPr>
          <p:spPr bwMode="auto">
            <a:xfrm>
              <a:off x="14395" y="2885"/>
              <a:ext cx="2050" cy="1973"/>
            </a:xfrm>
            <a:prstGeom prst="ellipse">
              <a:avLst/>
            </a:prstGeom>
            <a:solidFill>
              <a:schemeClr val="accent1">
                <a:lumMod val="50000"/>
              </a:schemeClr>
            </a:solidFill>
            <a:ln>
              <a:noFill/>
            </a:ln>
          </p:spPr>
          <p:txBody>
            <a:bodyPr anchor="ctr"/>
            <a:lstStyle>
              <a:lvl1pPr>
                <a:defRPr>
                  <a:solidFill>
                    <a:schemeClr val="tx1"/>
                  </a:solidFill>
                  <a:latin typeface="Calibri"/>
                  <a:ea typeface="微软雅黑"/>
                </a:defRPr>
              </a:lvl1pPr>
              <a:lvl2pPr marL="742950" indent="-285750">
                <a:defRPr>
                  <a:solidFill>
                    <a:schemeClr val="tx1"/>
                  </a:solidFill>
                  <a:latin typeface="Calibri"/>
                  <a:ea typeface="微软雅黑"/>
                </a:defRPr>
              </a:lvl2pPr>
              <a:lvl3pPr marL="1143000" indent="-228600">
                <a:defRPr>
                  <a:solidFill>
                    <a:schemeClr val="tx1"/>
                  </a:solidFill>
                  <a:latin typeface="Calibri"/>
                  <a:ea typeface="微软雅黑"/>
                </a:defRPr>
              </a:lvl3pPr>
              <a:lvl4pPr marL="1600200" indent="-228600">
                <a:defRPr>
                  <a:solidFill>
                    <a:schemeClr val="tx1"/>
                  </a:solidFill>
                  <a:latin typeface="Calibri"/>
                  <a:ea typeface="微软雅黑"/>
                </a:defRPr>
              </a:lvl4pPr>
              <a:lvl5pPr marL="2057400" indent="-228600">
                <a:defRPr>
                  <a:solidFill>
                    <a:schemeClr val="tx1"/>
                  </a:solidFill>
                  <a:latin typeface="Calibri"/>
                  <a:ea typeface="微软雅黑"/>
                </a:defRPr>
              </a:lvl5pPr>
              <a:lvl6pPr marL="2514600" indent="-228600" fontAlgn="base">
                <a:spcBef>
                  <a:spcPct val="0"/>
                </a:spcBef>
                <a:spcAft>
                  <a:spcPct val="0"/>
                </a:spcAft>
                <a:buFont typeface="Arial" panose="020b0604020202020204" pitchFamily="34" charset="0"/>
                <a:defRPr>
                  <a:solidFill>
                    <a:schemeClr val="tx1"/>
                  </a:solidFill>
                  <a:latin typeface="Calibri"/>
                  <a:ea typeface="微软雅黑"/>
                </a:defRPr>
              </a:lvl6pPr>
              <a:lvl7pPr marL="2971800" indent="-228600" fontAlgn="base">
                <a:spcBef>
                  <a:spcPct val="0"/>
                </a:spcBef>
                <a:spcAft>
                  <a:spcPct val="0"/>
                </a:spcAft>
                <a:buFont typeface="Arial" panose="020b0604020202020204" pitchFamily="34" charset="0"/>
                <a:defRPr>
                  <a:solidFill>
                    <a:schemeClr val="tx1"/>
                  </a:solidFill>
                  <a:latin typeface="Calibri"/>
                  <a:ea typeface="微软雅黑"/>
                </a:defRPr>
              </a:lvl7pPr>
              <a:lvl8pPr marL="3429000" indent="-228600" fontAlgn="base">
                <a:spcBef>
                  <a:spcPct val="0"/>
                </a:spcBef>
                <a:spcAft>
                  <a:spcPct val="0"/>
                </a:spcAft>
                <a:buFont typeface="Arial" panose="020b0604020202020204" pitchFamily="34" charset="0"/>
                <a:defRPr>
                  <a:solidFill>
                    <a:schemeClr val="tx1"/>
                  </a:solidFill>
                  <a:latin typeface="Calibri"/>
                  <a:ea typeface="微软雅黑"/>
                </a:defRPr>
              </a:lvl8pPr>
              <a:lvl9pPr marL="3886200" indent="-228600" fontAlgn="base">
                <a:spcBef>
                  <a:spcPct val="0"/>
                </a:spcBef>
                <a:spcAft>
                  <a:spcPct val="0"/>
                </a:spcAft>
                <a:buFont typeface="Arial" panose="020b0604020202020204" pitchFamily="34" charset="0"/>
                <a:defRPr>
                  <a:solidFill>
                    <a:schemeClr val="tx1"/>
                  </a:solidFill>
                  <a:latin typeface="Calibri"/>
                  <a:ea typeface="微软雅黑"/>
                </a:defRPr>
              </a:lvl9pPr>
            </a:lstStyle>
            <a:p>
              <a:pPr algn="ctr" fontAlgn="base">
                <a:spcBef>
                  <a:spcPct val="0"/>
                </a:spcBef>
                <a:spcAft>
                  <a:spcPct val="0"/>
                </a:spcAft>
                <a:buFont typeface="Arial" panose="020b0604020202020204" pitchFamily="34" charset="0"/>
                <a:buNone/>
              </a:pPr>
              <a:endParaRPr lang="zh-CN" altLang="en-US">
                <a:solidFill>
                  <a:schemeClr val="bg1"/>
                </a:solidFill>
                <a:latin typeface="+mn-lt"/>
              </a:endParaRPr>
            </a:p>
          </p:txBody>
        </p:sp>
        <p:sp>
          <p:nvSpPr>
            <p:cNvPr id="23" name="矩形 22"/>
            <p:cNvSpPr/>
            <p:nvPr/>
          </p:nvSpPr>
          <p:spPr>
            <a:xfrm>
              <a:off x="14856" y="2889"/>
              <a:ext cx="1178" cy="2082"/>
            </a:xfrm>
            <a:prstGeom prst="rect">
              <a:avLst/>
            </a:prstGeom>
            <a:noFill/>
            <a:ln>
              <a:noFill/>
            </a:ln>
          </p:spPr>
          <p:txBody>
            <a:bodyPr wrap="none" rtlCol="0" anchor="t">
              <a:spAutoFit/>
            </a:bodyPr>
            <a:lstStyle/>
            <a:p>
              <a:pPr algn="ctr"/>
              <a:r>
                <a:rPr lang="en-US" altLang="zh-CN" sz="8000" b="1">
                  <a:solidFill>
                    <a:schemeClr val="bg1"/>
                  </a:solidFill>
                  <a:effectLst>
                    <a:outerShdw blurRad="38100" dist="19050" dir="2700000" algn="tl" rotWithShape="0">
                      <a:schemeClr val="dk1">
                        <a:alpha val="40000"/>
                      </a:schemeClr>
                    </a:outerShdw>
                  </a:effectLst>
                </a:rPr>
                <a:t>3</a:t>
              </a:r>
              <a:endParaRPr lang="en-US" altLang="zh-CN" sz="8000" b="1">
                <a:solidFill>
                  <a:schemeClr val="bg1"/>
                </a:solidFill>
                <a:effectLst>
                  <a:outerShdw blurRad="38100" dist="19050" dir="2700000" algn="tl" rotWithShape="0">
                    <a:schemeClr val="dk1">
                      <a:alpha val="40000"/>
                    </a:schemeClr>
                  </a:outerShdw>
                </a:effectLst>
              </a:endParaRPr>
            </a:p>
          </p:txBody>
        </p:sp>
      </p:grpSp>
      <p:grpSp>
        <p:nvGrpSpPr>
          <p:cNvPr id="26" name="组合 25"/>
          <p:cNvGrpSpPr/>
          <p:nvPr/>
        </p:nvGrpSpPr>
        <p:grpSpPr>
          <a:xfrm>
            <a:off x="4632325" y="1800225"/>
            <a:ext cx="3120390" cy="4126865"/>
            <a:chOff x="7295" y="2835"/>
            <a:chExt cx="4914" cy="6499"/>
          </a:xfrm>
        </p:grpSpPr>
        <p:sp>
          <p:nvSpPr>
            <p:cNvPr id="5" name="矩形 4"/>
            <p:cNvSpPr/>
            <p:nvPr/>
          </p:nvSpPr>
          <p:spPr>
            <a:xfrm>
              <a:off x="7295" y="3980"/>
              <a:ext cx="4914" cy="5354"/>
            </a:xfrm>
            <a:prstGeom prst="rect">
              <a:avLst/>
            </a:prstGeom>
            <a:no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Arial"/>
                <a:ea typeface="微软雅黑"/>
                <a:cs typeface="+mn-cs"/>
              </a:endParaRPr>
            </a:p>
          </p:txBody>
        </p:sp>
        <p:sp>
          <p:nvSpPr>
            <p:cNvPr id="21" name="椭圆 20"/>
            <p:cNvSpPr>
              <a:spLocks noChangeArrowheads="1"/>
            </p:cNvSpPr>
            <p:nvPr/>
          </p:nvSpPr>
          <p:spPr bwMode="auto">
            <a:xfrm>
              <a:off x="8728" y="2884"/>
              <a:ext cx="2049" cy="2028"/>
            </a:xfrm>
            <a:prstGeom prst="ellipse">
              <a:avLst/>
            </a:prstGeom>
            <a:solidFill>
              <a:schemeClr val="accent1">
                <a:lumMod val="50000"/>
              </a:schemeClr>
            </a:solidFill>
            <a:ln>
              <a:noFill/>
            </a:ln>
          </p:spPr>
          <p:txBody>
            <a:bodyPr anchor="ctr"/>
            <a:lstStyle>
              <a:lvl1pPr>
                <a:defRPr>
                  <a:solidFill>
                    <a:schemeClr val="tx1"/>
                  </a:solidFill>
                  <a:latin typeface="Calibri"/>
                  <a:ea typeface="微软雅黑"/>
                </a:defRPr>
              </a:lvl1pPr>
              <a:lvl2pPr marL="742950" indent="-285750">
                <a:defRPr>
                  <a:solidFill>
                    <a:schemeClr val="tx1"/>
                  </a:solidFill>
                  <a:latin typeface="Calibri"/>
                  <a:ea typeface="微软雅黑"/>
                </a:defRPr>
              </a:lvl2pPr>
              <a:lvl3pPr marL="1143000" indent="-228600">
                <a:defRPr>
                  <a:solidFill>
                    <a:schemeClr val="tx1"/>
                  </a:solidFill>
                  <a:latin typeface="Calibri"/>
                  <a:ea typeface="微软雅黑"/>
                </a:defRPr>
              </a:lvl3pPr>
              <a:lvl4pPr marL="1600200" indent="-228600">
                <a:defRPr>
                  <a:solidFill>
                    <a:schemeClr val="tx1"/>
                  </a:solidFill>
                  <a:latin typeface="Calibri"/>
                  <a:ea typeface="微软雅黑"/>
                </a:defRPr>
              </a:lvl4pPr>
              <a:lvl5pPr marL="2057400" indent="-228600">
                <a:defRPr>
                  <a:solidFill>
                    <a:schemeClr val="tx1"/>
                  </a:solidFill>
                  <a:latin typeface="Calibri"/>
                  <a:ea typeface="微软雅黑"/>
                </a:defRPr>
              </a:lvl5pPr>
              <a:lvl6pPr marL="2514600" indent="-228600" fontAlgn="base">
                <a:spcBef>
                  <a:spcPct val="0"/>
                </a:spcBef>
                <a:spcAft>
                  <a:spcPct val="0"/>
                </a:spcAft>
                <a:buFont typeface="Arial" panose="020b0604020202020204" pitchFamily="34" charset="0"/>
                <a:defRPr>
                  <a:solidFill>
                    <a:schemeClr val="tx1"/>
                  </a:solidFill>
                  <a:latin typeface="Calibri"/>
                  <a:ea typeface="微软雅黑"/>
                </a:defRPr>
              </a:lvl6pPr>
              <a:lvl7pPr marL="2971800" indent="-228600" fontAlgn="base">
                <a:spcBef>
                  <a:spcPct val="0"/>
                </a:spcBef>
                <a:spcAft>
                  <a:spcPct val="0"/>
                </a:spcAft>
                <a:buFont typeface="Arial" panose="020b0604020202020204" pitchFamily="34" charset="0"/>
                <a:defRPr>
                  <a:solidFill>
                    <a:schemeClr val="tx1"/>
                  </a:solidFill>
                  <a:latin typeface="Calibri"/>
                  <a:ea typeface="微软雅黑"/>
                </a:defRPr>
              </a:lvl7pPr>
              <a:lvl8pPr marL="3429000" indent="-228600" fontAlgn="base">
                <a:spcBef>
                  <a:spcPct val="0"/>
                </a:spcBef>
                <a:spcAft>
                  <a:spcPct val="0"/>
                </a:spcAft>
                <a:buFont typeface="Arial" panose="020b0604020202020204" pitchFamily="34" charset="0"/>
                <a:defRPr>
                  <a:solidFill>
                    <a:schemeClr val="tx1"/>
                  </a:solidFill>
                  <a:latin typeface="Calibri"/>
                  <a:ea typeface="微软雅黑"/>
                </a:defRPr>
              </a:lvl8pPr>
              <a:lvl9pPr marL="3886200" indent="-228600" fontAlgn="base">
                <a:spcBef>
                  <a:spcPct val="0"/>
                </a:spcBef>
                <a:spcAft>
                  <a:spcPct val="0"/>
                </a:spcAft>
                <a:buFont typeface="Arial" panose="020b0604020202020204" pitchFamily="34" charset="0"/>
                <a:defRPr>
                  <a:solidFill>
                    <a:schemeClr val="tx1"/>
                  </a:solidFill>
                  <a:latin typeface="Calibri"/>
                  <a:ea typeface="微软雅黑"/>
                </a:defRPr>
              </a:lvl9pPr>
            </a:lstStyle>
            <a:p>
              <a:pPr algn="ctr" fontAlgn="base">
                <a:spcBef>
                  <a:spcPct val="0"/>
                </a:spcBef>
                <a:spcAft>
                  <a:spcPct val="0"/>
                </a:spcAft>
                <a:buFont typeface="Arial" panose="020b0604020202020204" pitchFamily="34" charset="0"/>
                <a:buNone/>
              </a:pPr>
              <a:endParaRPr lang="zh-CN" altLang="en-US">
                <a:solidFill>
                  <a:schemeClr val="bg1"/>
                </a:solidFill>
                <a:latin typeface="+mn-lt"/>
              </a:endParaRPr>
            </a:p>
          </p:txBody>
        </p:sp>
        <p:sp>
          <p:nvSpPr>
            <p:cNvPr id="24" name="矩形 23"/>
            <p:cNvSpPr/>
            <p:nvPr/>
          </p:nvSpPr>
          <p:spPr>
            <a:xfrm>
              <a:off x="9164" y="2835"/>
              <a:ext cx="1178" cy="2082"/>
            </a:xfrm>
            <a:prstGeom prst="rect">
              <a:avLst/>
            </a:prstGeom>
            <a:noFill/>
            <a:ln>
              <a:noFill/>
            </a:ln>
          </p:spPr>
          <p:txBody>
            <a:bodyPr wrap="none" rtlCol="0" anchor="t">
              <a:spAutoFit/>
            </a:bodyPr>
            <a:lstStyle/>
            <a:p>
              <a:pPr algn="ctr"/>
              <a:r>
                <a:rPr lang="en-US" altLang="zh-CN" sz="8000" b="1">
                  <a:solidFill>
                    <a:schemeClr val="bg1"/>
                  </a:solidFill>
                  <a:effectLst>
                    <a:outerShdw blurRad="38100" dist="19050" dir="2700000" algn="tl" rotWithShape="0">
                      <a:schemeClr val="dk1">
                        <a:alpha val="40000"/>
                      </a:schemeClr>
                    </a:outerShdw>
                  </a:effectLst>
                </a:rPr>
                <a:t>2</a:t>
              </a:r>
              <a:endParaRPr lang="en-US" altLang="zh-CN" sz="8000" b="1">
                <a:solidFill>
                  <a:schemeClr val="bg1"/>
                </a:solidFill>
                <a:effectLst>
                  <a:outerShdw blurRad="38100" dist="19050" dir="2700000" algn="tl" rotWithShape="0">
                    <a:schemeClr val="dk1">
                      <a:alpha val="40000"/>
                    </a:schemeClr>
                  </a:outerShdw>
                </a:effectLst>
              </a:endParaRPr>
            </a:p>
          </p:txBody>
        </p:sp>
      </p:grpSp>
      <p:sp>
        <p:nvSpPr>
          <p:cNvPr id="28" name="文本框 27"/>
          <p:cNvSpPr txBox="1"/>
          <p:nvPr/>
        </p:nvSpPr>
        <p:spPr>
          <a:xfrm>
            <a:off x="1798320" y="3379470"/>
            <a:ext cx="1684020" cy="1753235"/>
          </a:xfrm>
          <a:prstGeom prst="rect">
            <a:avLst/>
          </a:prstGeom>
          <a:noFill/>
        </p:spPr>
        <p:txBody>
          <a:bodyPr wrap="square" rtlCol="0" anchor="t">
            <a:spAutoFit/>
          </a:bodyPr>
          <a:lstStyle/>
          <a:p>
            <a:pPr>
              <a:lnSpc>
                <a:spcPct val="150000"/>
              </a:lnSpc>
            </a:pPr>
            <a:r>
              <a:rPr lang="zh-CN" altLang="en-US" sz="3600">
                <a:solidFill>
                  <a:schemeClr val="bg1"/>
                </a:solidFill>
              </a:rPr>
              <a:t>多样性</a:t>
            </a:r>
            <a:endParaRPr lang="zh-CN" altLang="en-US" sz="3600">
              <a:solidFill>
                <a:schemeClr val="bg1"/>
              </a:solidFill>
            </a:endParaRPr>
          </a:p>
          <a:p>
            <a:pPr>
              <a:lnSpc>
                <a:spcPct val="150000"/>
              </a:lnSpc>
            </a:pPr>
            <a:r>
              <a:rPr lang="zh-CN" altLang="en-US" sz="3600">
                <a:solidFill>
                  <a:schemeClr val="bg1"/>
                </a:solidFill>
              </a:rPr>
              <a:t>创新性</a:t>
            </a:r>
            <a:endParaRPr lang="zh-CN" altLang="en-US" sz="3600">
              <a:solidFill>
                <a:schemeClr val="bg1"/>
              </a:solidFill>
            </a:endParaRPr>
          </a:p>
        </p:txBody>
      </p:sp>
      <p:sp>
        <p:nvSpPr>
          <p:cNvPr id="29" name="文本框 28"/>
          <p:cNvSpPr txBox="1"/>
          <p:nvPr/>
        </p:nvSpPr>
        <p:spPr>
          <a:xfrm>
            <a:off x="4742180" y="3442970"/>
            <a:ext cx="2997835" cy="1863090"/>
          </a:xfrm>
          <a:prstGeom prst="rect">
            <a:avLst/>
          </a:prstGeom>
          <a:noFill/>
        </p:spPr>
        <p:txBody>
          <a:bodyPr wrap="square" rtlCol="0" anchor="t">
            <a:spAutoFit/>
          </a:bodyPr>
          <a:lstStyle/>
          <a:p>
            <a:pPr>
              <a:lnSpc>
                <a:spcPct val="160000"/>
              </a:lnSpc>
            </a:pPr>
            <a:r>
              <a:rPr lang="zh-CN" altLang="en-US" sz="2400">
                <a:solidFill>
                  <a:schemeClr val="bg1"/>
                </a:solidFill>
              </a:rPr>
              <a:t>公开考试和择优录用</a:t>
            </a:r>
            <a:endParaRPr lang="zh-CN" altLang="en-US" sz="2400">
              <a:solidFill>
                <a:schemeClr val="bg1"/>
              </a:solidFill>
            </a:endParaRPr>
          </a:p>
          <a:p>
            <a:pPr>
              <a:lnSpc>
                <a:spcPct val="160000"/>
              </a:lnSpc>
            </a:pPr>
            <a:r>
              <a:rPr lang="zh-CN" altLang="en-US" sz="2400">
                <a:solidFill>
                  <a:schemeClr val="bg1"/>
                </a:solidFill>
              </a:rPr>
              <a:t>政治中立和工作隐名</a:t>
            </a:r>
            <a:endParaRPr lang="zh-CN" altLang="en-US" sz="2400">
              <a:solidFill>
                <a:schemeClr val="bg1"/>
              </a:solidFill>
            </a:endParaRPr>
          </a:p>
          <a:p>
            <a:pPr>
              <a:lnSpc>
                <a:spcPct val="160000"/>
              </a:lnSpc>
            </a:pPr>
            <a:r>
              <a:rPr lang="zh-CN" altLang="en-US" sz="2400">
                <a:solidFill>
                  <a:schemeClr val="bg1"/>
                </a:solidFill>
              </a:rPr>
              <a:t>职务常任和论功晋升</a:t>
            </a:r>
            <a:endParaRPr lang="zh-CN" altLang="en-US" sz="2400">
              <a:solidFill>
                <a:schemeClr val="bg1"/>
              </a:solidFill>
            </a:endParaRPr>
          </a:p>
        </p:txBody>
      </p:sp>
      <p:sp>
        <p:nvSpPr>
          <p:cNvPr id="30" name="文本框 29"/>
          <p:cNvSpPr txBox="1"/>
          <p:nvPr/>
        </p:nvSpPr>
        <p:spPr>
          <a:xfrm>
            <a:off x="9140825" y="3490595"/>
            <a:ext cx="1557020" cy="1863090"/>
          </a:xfrm>
          <a:prstGeom prst="rect">
            <a:avLst/>
          </a:prstGeom>
          <a:noFill/>
        </p:spPr>
        <p:txBody>
          <a:bodyPr wrap="square" rtlCol="0" anchor="t">
            <a:spAutoFit/>
          </a:bodyPr>
          <a:lstStyle/>
          <a:p>
            <a:pPr>
              <a:lnSpc>
                <a:spcPct val="120000"/>
              </a:lnSpc>
            </a:pPr>
            <a:r>
              <a:rPr lang="zh-CN" altLang="en-US" sz="3200">
                <a:solidFill>
                  <a:schemeClr val="bg1"/>
                </a:solidFill>
              </a:rPr>
              <a:t>渐进性</a:t>
            </a:r>
            <a:endParaRPr lang="zh-CN" altLang="en-US" sz="3200">
              <a:solidFill>
                <a:schemeClr val="bg1"/>
              </a:solidFill>
            </a:endParaRPr>
          </a:p>
          <a:p>
            <a:pPr>
              <a:lnSpc>
                <a:spcPct val="120000"/>
              </a:lnSpc>
            </a:pPr>
            <a:r>
              <a:rPr lang="zh-CN" altLang="en-US" sz="3200">
                <a:solidFill>
                  <a:schemeClr val="bg1"/>
                </a:solidFill>
              </a:rPr>
              <a:t>艰巨性</a:t>
            </a:r>
            <a:endParaRPr lang="zh-CN" altLang="en-US" sz="3200">
              <a:solidFill>
                <a:schemeClr val="bg1"/>
              </a:solidFill>
            </a:endParaRPr>
          </a:p>
          <a:p>
            <a:pPr>
              <a:lnSpc>
                <a:spcPct val="120000"/>
              </a:lnSpc>
            </a:pPr>
            <a:r>
              <a:rPr lang="zh-CN" altLang="en-US" sz="3200">
                <a:solidFill>
                  <a:schemeClr val="bg1"/>
                </a:solidFill>
              </a:rPr>
              <a:t>连续性</a:t>
            </a:r>
            <a:endParaRPr lang="zh-CN" altLang="en-US" sz="3200">
              <a:solidFill>
                <a:schemeClr val="bg1"/>
              </a:solidFill>
            </a:endParaRPr>
          </a:p>
        </p:txBody>
      </p:sp>
      <p:sp>
        <p:nvSpPr>
          <p:cNvPr id="31" name="标题 3"/>
          <p:cNvSpPr>
            <a:spLocks noGrp="1"/>
          </p:cNvSpPr>
          <p:nvPr/>
        </p:nvSpPr>
        <p:spPr>
          <a:xfrm>
            <a:off x="591185" y="278130"/>
            <a:ext cx="7724140" cy="14516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zh-CN" altLang="en-US" sz="4000">
                <a:solidFill>
                  <a:schemeClr val="bg1"/>
                </a:solidFill>
              </a:rPr>
              <a:t>三、</a:t>
            </a:r>
            <a:r>
              <a:rPr lang="en-US" altLang="zh-CN" sz="4000">
                <a:solidFill>
                  <a:schemeClr val="bg1"/>
                </a:solidFill>
              </a:rPr>
              <a:t>西方文官制度的特点</a:t>
            </a:r>
            <a:endParaRPr lang="en-US" altLang="zh-CN" sz="4000">
              <a:solidFill>
                <a:schemeClr val="bg1"/>
              </a:solidFill>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ppt_x"/>
                                          </p:val>
                                        </p:tav>
                                        <p:tav tm="100000">
                                          <p:val>
                                            <p:strVal val="#ppt_x"/>
                                          </p:val>
                                        </p:tav>
                                      </p:tavLst>
                                    </p:anim>
                                    <p:anim calcmode="lin" valueType="num">
                                      <p:cBhvr additive="base">
                                        <p:cTn id="1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ppt_x"/>
                                          </p:val>
                                        </p:tav>
                                        <p:tav tm="100000">
                                          <p:val>
                                            <p:strVal val="#ppt_x"/>
                                          </p:val>
                                        </p:tav>
                                      </p:tavLst>
                                    </p:anim>
                                    <p:anim calcmode="lin" valueType="num">
                                      <p:cBhvr additive="base">
                                        <p:cTn id="2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 name="标题 3"/>
          <p:cNvSpPr>
            <a:spLocks noGrp="1"/>
          </p:cNvSpPr>
          <p:nvPr/>
        </p:nvSpPr>
        <p:spPr>
          <a:xfrm>
            <a:off x="687705" y="374650"/>
            <a:ext cx="2782570" cy="14516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zh-CN" altLang="en-US" sz="4800">
                <a:solidFill>
                  <a:schemeClr val="bg1"/>
                </a:solidFill>
              </a:rPr>
              <a:t>课堂小结</a:t>
            </a:r>
            <a:endParaRPr lang="zh-CN" altLang="en-US" sz="4800">
              <a:solidFill>
                <a:schemeClr val="bg1"/>
              </a:solidFill>
            </a:endParaRPr>
          </a:p>
        </p:txBody>
      </p:sp>
      <p:sp>
        <p:nvSpPr>
          <p:cNvPr id="18" name="任意多边形: 形状 3"/>
          <p:cNvSpPr/>
          <p:nvPr>
            <p:custDataLst>
              <p:tags r:id="rId2"/>
            </p:custDataLst>
          </p:nvPr>
        </p:nvSpPr>
        <p:spPr>
          <a:xfrm>
            <a:off x="5932083" y="3366846"/>
            <a:ext cx="3972589" cy="689457"/>
          </a:xfrm>
          <a:custGeom>
            <a:rect l="0" t="0" r="0" b="0"/>
            <a:pathLst>
              <a:path>
                <a:moveTo>
                  <a:pt x="0" y="0"/>
                </a:moveTo>
                <a:lnTo>
                  <a:pt x="0" y="249510"/>
                </a:lnTo>
                <a:lnTo>
                  <a:pt x="2875309" y="249510"/>
                </a:lnTo>
                <a:lnTo>
                  <a:pt x="2875309" y="499020"/>
                </a:lnTo>
              </a:path>
            </a:pathLst>
          </a:custGeom>
          <a:noFill/>
          <a:ln w="28575">
            <a:solidFill>
              <a:srgbClr val="359EFF">
                <a:lumMod val="40000"/>
                <a:lumOff val="60000"/>
              </a:srgbClr>
            </a:solidFill>
          </a:ln>
        </p:spPr>
        <p:style>
          <a:lnRef idx="2">
            <a:srgbClr val="1F74AD">
              <a:shade val="60000"/>
              <a:hueOff val="0"/>
              <a:satOff val="0"/>
              <a:lumOff val="0"/>
              <a:alphaOff val="0"/>
            </a:srgbClr>
          </a:lnRef>
          <a:fillRef idx="0">
            <a:scrgbClr r="0" g="0" b="0"/>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panose="020b0503020204020204" charset="-122"/>
            </a:endParaRPr>
          </a:p>
        </p:txBody>
      </p:sp>
      <p:sp>
        <p:nvSpPr>
          <p:cNvPr id="23" name="任意多边形: 形状 4"/>
          <p:cNvSpPr/>
          <p:nvPr>
            <p:custDataLst>
              <p:tags r:id="rId3"/>
            </p:custDataLst>
          </p:nvPr>
        </p:nvSpPr>
        <p:spPr>
          <a:xfrm>
            <a:off x="5868915" y="3366846"/>
            <a:ext cx="126335" cy="689457"/>
          </a:xfrm>
          <a:custGeom>
            <a:rect l="0" t="0" r="0" b="0"/>
            <a:pathLst>
              <a:path>
                <a:moveTo>
                  <a:pt x="45720" y="0"/>
                </a:moveTo>
                <a:lnTo>
                  <a:pt x="45720" y="499020"/>
                </a:lnTo>
              </a:path>
            </a:pathLst>
          </a:custGeom>
          <a:noFill/>
          <a:ln w="28575">
            <a:solidFill>
              <a:srgbClr val="359EFF">
                <a:lumMod val="40000"/>
                <a:lumOff val="60000"/>
              </a:srgbClr>
            </a:solidFill>
          </a:ln>
        </p:spPr>
        <p:style>
          <a:lnRef idx="2">
            <a:srgbClr val="1F74AD">
              <a:shade val="60000"/>
              <a:hueOff val="0"/>
              <a:satOff val="0"/>
              <a:lumOff val="0"/>
              <a:alphaOff val="0"/>
            </a:srgbClr>
          </a:lnRef>
          <a:fillRef idx="0">
            <a:scrgbClr r="0" g="0" b="0"/>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24" name="任意多边形: 形状 11"/>
          <p:cNvSpPr/>
          <p:nvPr>
            <p:custDataLst>
              <p:tags r:id="rId4"/>
            </p:custDataLst>
          </p:nvPr>
        </p:nvSpPr>
        <p:spPr>
          <a:xfrm>
            <a:off x="3031490" y="3366770"/>
            <a:ext cx="3972560" cy="689610"/>
          </a:xfrm>
          <a:custGeom>
            <a:rect l="0" t="0" r="0" b="0"/>
            <a:pathLst>
              <a:path>
                <a:moveTo>
                  <a:pt x="2875309" y="0"/>
                </a:moveTo>
                <a:lnTo>
                  <a:pt x="2875309" y="249510"/>
                </a:lnTo>
                <a:lnTo>
                  <a:pt x="0" y="249510"/>
                </a:lnTo>
                <a:lnTo>
                  <a:pt x="0" y="499020"/>
                </a:lnTo>
              </a:path>
            </a:pathLst>
          </a:custGeom>
          <a:noFill/>
          <a:ln w="28575">
            <a:solidFill>
              <a:srgbClr val="359EFF">
                <a:lumMod val="40000"/>
                <a:lumOff val="60000"/>
              </a:srgbClr>
            </a:solidFill>
          </a:ln>
        </p:spPr>
        <p:style>
          <a:lnRef idx="2">
            <a:srgbClr val="1F74AD">
              <a:shade val="60000"/>
              <a:hueOff val="0"/>
              <a:satOff val="0"/>
              <a:lumOff val="0"/>
              <a:alphaOff val="0"/>
            </a:srgbClr>
          </a:lnRef>
          <a:fillRef idx="0">
            <a:scrgbClr r="0" g="0" b="0"/>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25" name="弧形 24"/>
          <p:cNvSpPr/>
          <p:nvPr>
            <p:custDataLst>
              <p:tags r:id="rId5"/>
            </p:custDataLst>
          </p:nvPr>
        </p:nvSpPr>
        <p:spPr>
          <a:xfrm>
            <a:off x="5111300" y="1725279"/>
            <a:ext cx="1641565" cy="1641565"/>
          </a:xfrm>
          <a:prstGeom prst="arc">
            <a:avLst>
              <a:gd name="adj1" fmla="val 13200000"/>
              <a:gd name="adj2" fmla="val 19200000"/>
            </a:avLst>
          </a:prstGeom>
          <a:ln w="28575">
            <a:solidFill>
              <a:srgbClr val="359EFF">
                <a:lumMod val="40000"/>
                <a:lumOff val="60000"/>
              </a:srgbClr>
            </a:solidFill>
          </a:ln>
        </p:spPr>
        <p:style>
          <a:lnRef idx="2">
            <a:srgbClr val="1F74AD">
              <a:shade val="60000"/>
              <a:hueOff val="0"/>
              <a:satOff val="0"/>
              <a:lumOff val="0"/>
              <a:alphaOff val="0"/>
            </a:srgbClr>
          </a:lnRef>
          <a:fillRef idx="0">
            <a:srgbClr val="1F74AD">
              <a:hueOff val="0"/>
              <a:satOff val="0"/>
              <a:lumOff val="0"/>
              <a:alphaOff val="0"/>
            </a:srgbClr>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26" name="弧形 25"/>
          <p:cNvSpPr/>
          <p:nvPr>
            <p:custDataLst>
              <p:tags r:id="rId6"/>
            </p:custDataLst>
          </p:nvPr>
        </p:nvSpPr>
        <p:spPr>
          <a:xfrm>
            <a:off x="5111300" y="1725279"/>
            <a:ext cx="1641565" cy="1641565"/>
          </a:xfrm>
          <a:prstGeom prst="arc">
            <a:avLst>
              <a:gd name="adj1" fmla="val 2400000"/>
              <a:gd name="adj2" fmla="val 8400000"/>
            </a:avLst>
          </a:prstGeom>
          <a:ln w="28575">
            <a:solidFill>
              <a:srgbClr val="359EFF">
                <a:lumMod val="40000"/>
                <a:lumOff val="60000"/>
              </a:srgbClr>
            </a:solidFill>
          </a:ln>
        </p:spPr>
        <p:style>
          <a:lnRef idx="2">
            <a:srgbClr val="1F74AD">
              <a:shade val="60000"/>
              <a:hueOff val="0"/>
              <a:satOff val="0"/>
              <a:lumOff val="0"/>
              <a:alphaOff val="0"/>
            </a:srgbClr>
          </a:lnRef>
          <a:fillRef idx="0">
            <a:srgbClr val="1F74AD">
              <a:hueOff val="0"/>
              <a:satOff val="0"/>
              <a:lumOff val="0"/>
              <a:alphaOff val="0"/>
            </a:srgbClr>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27" name="弧形 26"/>
          <p:cNvSpPr/>
          <p:nvPr>
            <p:custDataLst>
              <p:tags r:id="rId7"/>
            </p:custDataLst>
          </p:nvPr>
        </p:nvSpPr>
        <p:spPr>
          <a:xfrm>
            <a:off x="1969853" y="3943273"/>
            <a:ext cx="1641565" cy="1641565"/>
          </a:xfrm>
          <a:prstGeom prst="arc">
            <a:avLst>
              <a:gd name="adj1" fmla="val 13200000"/>
              <a:gd name="adj2" fmla="val 19200000"/>
            </a:avLst>
          </a:prstGeom>
          <a:ln w="28575">
            <a:solidFill>
              <a:srgbClr val="359EFF">
                <a:lumMod val="40000"/>
                <a:lumOff val="60000"/>
              </a:srgbClr>
            </a:solidFill>
          </a:ln>
        </p:spPr>
        <p:style>
          <a:lnRef idx="2">
            <a:srgbClr val="1F74AD">
              <a:shade val="60000"/>
              <a:hueOff val="0"/>
              <a:satOff val="0"/>
              <a:lumOff val="0"/>
              <a:alphaOff val="0"/>
            </a:srgbClr>
          </a:lnRef>
          <a:fillRef idx="0">
            <a:srgbClr val="1F74AD">
              <a:hueOff val="0"/>
              <a:satOff val="0"/>
              <a:lumOff val="0"/>
              <a:alphaOff val="0"/>
            </a:srgbClr>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29" name="弧形 28"/>
          <p:cNvSpPr/>
          <p:nvPr>
            <p:custDataLst>
              <p:tags r:id="rId8"/>
            </p:custDataLst>
          </p:nvPr>
        </p:nvSpPr>
        <p:spPr>
          <a:xfrm>
            <a:off x="1969853" y="3943273"/>
            <a:ext cx="1641565" cy="1641565"/>
          </a:xfrm>
          <a:prstGeom prst="arc">
            <a:avLst>
              <a:gd name="adj1" fmla="val 2400000"/>
              <a:gd name="adj2" fmla="val 8400000"/>
            </a:avLst>
          </a:prstGeom>
          <a:ln w="28575">
            <a:solidFill>
              <a:srgbClr val="359EFF">
                <a:lumMod val="40000"/>
                <a:lumOff val="60000"/>
              </a:srgbClr>
            </a:solidFill>
          </a:ln>
        </p:spPr>
        <p:style>
          <a:lnRef idx="2">
            <a:srgbClr val="1F74AD">
              <a:shade val="60000"/>
              <a:hueOff val="0"/>
              <a:satOff val="0"/>
              <a:lumOff val="0"/>
              <a:alphaOff val="0"/>
            </a:srgbClr>
          </a:lnRef>
          <a:fillRef idx="0">
            <a:srgbClr val="1F74AD">
              <a:hueOff val="0"/>
              <a:satOff val="0"/>
              <a:lumOff val="0"/>
              <a:alphaOff val="0"/>
            </a:srgbClr>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28" name="弧形 27"/>
          <p:cNvSpPr/>
          <p:nvPr>
            <p:custDataLst>
              <p:tags r:id="rId9"/>
            </p:custDataLst>
          </p:nvPr>
        </p:nvSpPr>
        <p:spPr>
          <a:xfrm>
            <a:off x="5111300" y="3943273"/>
            <a:ext cx="1641565" cy="1641565"/>
          </a:xfrm>
          <a:prstGeom prst="arc">
            <a:avLst>
              <a:gd name="adj1" fmla="val 13200000"/>
              <a:gd name="adj2" fmla="val 19200000"/>
            </a:avLst>
          </a:prstGeom>
          <a:ln w="28575">
            <a:solidFill>
              <a:srgbClr val="359EFF">
                <a:lumMod val="40000"/>
                <a:lumOff val="60000"/>
              </a:srgbClr>
            </a:solidFill>
          </a:ln>
        </p:spPr>
        <p:style>
          <a:lnRef idx="2">
            <a:srgbClr val="1F74AD">
              <a:shade val="60000"/>
              <a:hueOff val="0"/>
              <a:satOff val="0"/>
              <a:lumOff val="0"/>
              <a:alphaOff val="0"/>
            </a:srgbClr>
          </a:lnRef>
          <a:fillRef idx="0">
            <a:srgbClr val="1F74AD">
              <a:hueOff val="0"/>
              <a:satOff val="0"/>
              <a:lumOff val="0"/>
              <a:alphaOff val="0"/>
            </a:srgbClr>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32" name="弧形 31"/>
          <p:cNvSpPr/>
          <p:nvPr>
            <p:custDataLst>
              <p:tags r:id="rId10"/>
            </p:custDataLst>
          </p:nvPr>
        </p:nvSpPr>
        <p:spPr>
          <a:xfrm>
            <a:off x="5111300" y="3943273"/>
            <a:ext cx="1641565" cy="1641565"/>
          </a:xfrm>
          <a:prstGeom prst="arc">
            <a:avLst>
              <a:gd name="adj1" fmla="val 2400000"/>
              <a:gd name="adj2" fmla="val 8400000"/>
            </a:avLst>
          </a:prstGeom>
          <a:ln w="28575">
            <a:solidFill>
              <a:srgbClr val="359EFF">
                <a:lumMod val="40000"/>
                <a:lumOff val="60000"/>
              </a:srgbClr>
            </a:solidFill>
          </a:ln>
        </p:spPr>
        <p:style>
          <a:lnRef idx="2">
            <a:srgbClr val="1F74AD">
              <a:shade val="60000"/>
              <a:hueOff val="0"/>
              <a:satOff val="0"/>
              <a:lumOff val="0"/>
              <a:alphaOff val="0"/>
            </a:srgbClr>
          </a:lnRef>
          <a:fillRef idx="0">
            <a:srgbClr val="1F74AD">
              <a:hueOff val="0"/>
              <a:satOff val="0"/>
              <a:lumOff val="0"/>
              <a:alphaOff val="0"/>
            </a:srgbClr>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35" name="弧形 34"/>
          <p:cNvSpPr/>
          <p:nvPr>
            <p:custDataLst>
              <p:tags r:id="rId11"/>
            </p:custDataLst>
          </p:nvPr>
        </p:nvSpPr>
        <p:spPr>
          <a:xfrm>
            <a:off x="8263149" y="3943273"/>
            <a:ext cx="1641565" cy="1641565"/>
          </a:xfrm>
          <a:prstGeom prst="arc">
            <a:avLst>
              <a:gd name="adj1" fmla="val 13200000"/>
              <a:gd name="adj2" fmla="val 19200000"/>
            </a:avLst>
          </a:prstGeom>
          <a:ln w="28575">
            <a:solidFill>
              <a:srgbClr val="359EFF">
                <a:lumMod val="40000"/>
                <a:lumOff val="60000"/>
              </a:srgbClr>
            </a:solidFill>
          </a:ln>
        </p:spPr>
        <p:style>
          <a:lnRef idx="2">
            <a:srgbClr val="1F74AD">
              <a:shade val="60000"/>
              <a:hueOff val="0"/>
              <a:satOff val="0"/>
              <a:lumOff val="0"/>
              <a:alphaOff val="0"/>
            </a:srgbClr>
          </a:lnRef>
          <a:fillRef idx="0">
            <a:srgbClr val="1F74AD">
              <a:hueOff val="0"/>
              <a:satOff val="0"/>
              <a:lumOff val="0"/>
              <a:alphaOff val="0"/>
            </a:srgbClr>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36" name="弧形 35"/>
          <p:cNvSpPr/>
          <p:nvPr>
            <p:custDataLst>
              <p:tags r:id="rId12"/>
            </p:custDataLst>
          </p:nvPr>
        </p:nvSpPr>
        <p:spPr>
          <a:xfrm>
            <a:off x="8263149" y="3943273"/>
            <a:ext cx="1641565" cy="1641565"/>
          </a:xfrm>
          <a:prstGeom prst="arc">
            <a:avLst>
              <a:gd name="adj1" fmla="val 2400000"/>
              <a:gd name="adj2" fmla="val 8400000"/>
            </a:avLst>
          </a:prstGeom>
          <a:ln w="28575">
            <a:solidFill>
              <a:srgbClr val="359EFF">
                <a:lumMod val="40000"/>
                <a:lumOff val="60000"/>
              </a:srgbClr>
            </a:solidFill>
          </a:ln>
        </p:spPr>
        <p:style>
          <a:lnRef idx="2">
            <a:srgbClr val="1F74AD">
              <a:shade val="60000"/>
              <a:hueOff val="0"/>
              <a:satOff val="0"/>
              <a:lumOff val="0"/>
              <a:alphaOff val="0"/>
            </a:srgbClr>
          </a:lnRef>
          <a:fillRef idx="0">
            <a:srgbClr val="1F74AD">
              <a:hueOff val="0"/>
              <a:satOff val="0"/>
              <a:lumOff val="0"/>
              <a:alphaOff val="0"/>
            </a:srgbClr>
          </a:fillRef>
          <a:effectRef idx="0">
            <a:srgbClr val="1F74AD">
              <a:hueOff val="0"/>
              <a:satOff val="0"/>
              <a:lumOff val="0"/>
              <a:alphaOff val="0"/>
            </a:srgbClr>
          </a:effectRef>
          <a:fontRef idx="minor">
            <a:srgbClr val="000000">
              <a:hueOff val="0"/>
              <a:satOff val="0"/>
              <a:lumOff val="0"/>
              <a:alphaOff val="0"/>
            </a:srgbClr>
          </a:fontRef>
        </p:style>
        <p:txBody>
          <a:bodyPr/>
          <a:lstStyle/>
          <a:p>
            <a:endParaRPr lang="zh-CN" altLang="en-US">
              <a:latin typeface="微软雅黑" panose="020b0503020204020204" charset="-122"/>
              <a:ea typeface="微软雅黑"/>
            </a:endParaRPr>
          </a:p>
        </p:txBody>
      </p:sp>
      <p:sp>
        <p:nvSpPr>
          <p:cNvPr id="38" name="文本框 37"/>
          <p:cNvSpPr txBox="1"/>
          <p:nvPr>
            <p:custDataLst>
              <p:tags r:id="rId13"/>
            </p:custDataLst>
          </p:nvPr>
        </p:nvSpPr>
        <p:spPr>
          <a:xfrm>
            <a:off x="4432921" y="2193651"/>
            <a:ext cx="3122416" cy="1198880"/>
          </a:xfrm>
          <a:prstGeom prst="rect">
            <a:avLst/>
          </a:prstGeom>
          <a:noFill/>
          <a:ln w="28575">
            <a:noFill/>
          </a:ln>
        </p:spPr>
        <p:txBody>
          <a:bodyPr wrap="square" rtlCol="0">
            <a:spAutoFit/>
            <a:scene3d>
              <a:camera prst="orthographicFront"/>
              <a:lightRig rig="threePt" dir="t"/>
            </a:scene3d>
          </a:bodyPr>
          <a:lstStyle/>
          <a:p>
            <a:pPr algn="ctr"/>
            <a:r>
              <a:rPr lang="zh-CN" altLang="en-US" sz="3600">
                <a:ln w="10160">
                  <a:solidFill>
                    <a:schemeClr val="accent5"/>
                  </a:solidFill>
                  <a:prstDash val="solid"/>
                </a:ln>
                <a:solidFill>
                  <a:srgbClr val="FFFFFF"/>
                </a:solidFill>
                <a:effectLst>
                  <a:outerShdw blurRad="38100" dist="22860" dir="5400000" algn="tl" rotWithShape="0">
                    <a:srgbClr val="000000">
                      <a:alpha val="30000"/>
                    </a:srgbClr>
                  </a:outerShdw>
                </a:effectLst>
                <a:sym typeface="+mn-ea"/>
              </a:rPr>
              <a:t>制度的认识</a:t>
            </a:r>
            <a:endParaRPr lang="zh-CN" altLang="en-US" sz="3600">
              <a:ln w="10160">
                <a:solidFill>
                  <a:schemeClr val="accent5"/>
                </a:solidFill>
                <a:prstDash val="solid"/>
              </a:ln>
              <a:solidFill>
                <a:srgbClr val="FFFFFF"/>
              </a:solidFill>
              <a:effectLst>
                <a:outerShdw blurRad="38100" dist="22860" dir="5400000" algn="tl" rotWithShape="0">
                  <a:srgbClr val="000000">
                    <a:alpha val="30000"/>
                  </a:srgbClr>
                </a:outerShdw>
              </a:effectLst>
            </a:endParaRPr>
          </a:p>
          <a:p>
            <a:pPr algn="ctr"/>
            <a:endParaRPr lang="zh-CN" altLang="en-US" sz="3600" b="1" spc="15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charset="-122"/>
              <a:ea typeface="微软雅黑" panose="020b0503020204020204" charset="-122"/>
            </a:endParaRPr>
          </a:p>
        </p:txBody>
      </p:sp>
      <p:sp>
        <p:nvSpPr>
          <p:cNvPr id="39" name="文本框 38"/>
          <p:cNvSpPr txBox="1"/>
          <p:nvPr>
            <p:custDataLst>
              <p:tags r:id="rId14"/>
            </p:custDataLst>
          </p:nvPr>
        </p:nvSpPr>
        <p:spPr>
          <a:xfrm>
            <a:off x="4371224" y="4543782"/>
            <a:ext cx="3184137" cy="829945"/>
          </a:xfrm>
          <a:prstGeom prst="rect">
            <a:avLst/>
          </a:prstGeom>
          <a:noFill/>
          <a:ln w="28575">
            <a:noFill/>
          </a:ln>
        </p:spPr>
        <p:txBody>
          <a:bodyPr wrap="square" rtlCol="0">
            <a:spAutoFit/>
            <a:scene3d>
              <a:camera prst="orthographicFront"/>
              <a:lightRig rig="threePt" dir="t"/>
            </a:scene3d>
          </a:bodyPr>
          <a:lstStyle/>
          <a:p>
            <a:pPr algn="ctr"/>
            <a:r>
              <a:rPr lang="zh-CN" altLang="en-US" sz="2400">
                <a:ln w="10160">
                  <a:solidFill>
                    <a:schemeClr val="accent5"/>
                  </a:solidFill>
                  <a:prstDash val="solid"/>
                </a:ln>
                <a:solidFill>
                  <a:srgbClr val="FFFFFF"/>
                </a:solidFill>
                <a:effectLst>
                  <a:outerShdw blurRad="38100" dist="22860" dir="5400000" algn="tl" rotWithShape="0">
                    <a:srgbClr val="000000">
                      <a:alpha val="30000"/>
                    </a:srgbClr>
                  </a:outerShdw>
                </a:effectLst>
                <a:sym typeface="+mn-ea"/>
              </a:rPr>
              <a:t>西方各国的文官制度</a:t>
            </a:r>
            <a:endParaRPr lang="zh-CN" altLang="en-US" sz="2400">
              <a:ln w="10160">
                <a:solidFill>
                  <a:schemeClr val="accent5"/>
                </a:solidFill>
                <a:prstDash val="solid"/>
              </a:ln>
              <a:solidFill>
                <a:srgbClr val="FFFFFF"/>
              </a:solidFill>
              <a:effectLst>
                <a:outerShdw blurRad="38100" dist="22860" dir="5400000" algn="tl" rotWithShape="0">
                  <a:srgbClr val="000000">
                    <a:alpha val="30000"/>
                  </a:srgbClr>
                </a:outerShdw>
              </a:effectLst>
            </a:endParaRPr>
          </a:p>
          <a:p>
            <a:pPr algn="ctr"/>
            <a:endParaRPr lang="zh-CN" altLang="en-US" sz="2400" b="1" spc="15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charset="-122"/>
              <a:ea typeface="微软雅黑" panose="020b0503020204020204" charset="-122"/>
            </a:endParaRPr>
          </a:p>
        </p:txBody>
      </p:sp>
      <p:sp>
        <p:nvSpPr>
          <p:cNvPr id="40" name="文本框 39"/>
          <p:cNvSpPr txBox="1"/>
          <p:nvPr>
            <p:custDataLst>
              <p:tags r:id="rId15"/>
            </p:custDataLst>
          </p:nvPr>
        </p:nvSpPr>
        <p:spPr>
          <a:xfrm>
            <a:off x="1535982" y="4543842"/>
            <a:ext cx="2509305" cy="829945"/>
          </a:xfrm>
          <a:prstGeom prst="rect">
            <a:avLst/>
          </a:prstGeom>
          <a:noFill/>
          <a:ln w="28575">
            <a:noFill/>
          </a:ln>
        </p:spPr>
        <p:txBody>
          <a:bodyPr wrap="square" rtlCol="0">
            <a:spAutoFit/>
            <a:scene3d>
              <a:camera prst="orthographicFront"/>
              <a:lightRig rig="threePt" dir="t"/>
            </a:scene3d>
          </a:bodyPr>
          <a:lstStyle/>
          <a:p>
            <a:pPr algn="ctr"/>
            <a:r>
              <a:rPr lang="zh-CN" altLang="en-US" sz="2400">
                <a:ln w="10160">
                  <a:solidFill>
                    <a:schemeClr val="accent5"/>
                  </a:solidFill>
                  <a:prstDash val="solid"/>
                </a:ln>
                <a:solidFill>
                  <a:srgbClr val="FFFFFF"/>
                </a:solidFill>
                <a:effectLst>
                  <a:outerShdw blurRad="38100" dist="22860" dir="5400000" algn="tl" rotWithShape="0">
                    <a:srgbClr val="000000">
                      <a:alpha val="30000"/>
                    </a:srgbClr>
                  </a:outerShdw>
                </a:effectLst>
                <a:sym typeface="+mn-ea"/>
              </a:rPr>
              <a:t>英国文官制度</a:t>
            </a:r>
            <a:endParaRPr lang="zh-CN" altLang="en-US" sz="2400">
              <a:ln w="10160">
                <a:solidFill>
                  <a:schemeClr val="accent5"/>
                </a:solidFill>
                <a:prstDash val="solid"/>
              </a:ln>
              <a:solidFill>
                <a:srgbClr val="FFFFFF"/>
              </a:solidFill>
              <a:effectLst>
                <a:outerShdw blurRad="38100" dist="22860" dir="5400000" algn="tl" rotWithShape="0">
                  <a:srgbClr val="000000">
                    <a:alpha val="30000"/>
                  </a:srgbClr>
                </a:outerShdw>
              </a:effectLst>
            </a:endParaRPr>
          </a:p>
          <a:p>
            <a:pPr algn="ctr"/>
            <a:endParaRPr lang="zh-CN" altLang="en-US" sz="2400" b="1" spc="15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charset="-122"/>
              <a:ea typeface="微软雅黑"/>
            </a:endParaRPr>
          </a:p>
        </p:txBody>
      </p:sp>
      <p:sp>
        <p:nvSpPr>
          <p:cNvPr id="41" name="文本框 40"/>
          <p:cNvSpPr txBox="1"/>
          <p:nvPr>
            <p:custDataLst>
              <p:tags r:id="rId16"/>
            </p:custDataLst>
          </p:nvPr>
        </p:nvSpPr>
        <p:spPr>
          <a:xfrm>
            <a:off x="7715885" y="4544060"/>
            <a:ext cx="3027680" cy="829945"/>
          </a:xfrm>
          <a:prstGeom prst="rect">
            <a:avLst/>
          </a:prstGeom>
          <a:noFill/>
          <a:ln w="28575">
            <a:noFill/>
          </a:ln>
        </p:spPr>
        <p:txBody>
          <a:bodyPr wrap="square" rtlCol="0">
            <a:spAutoFit/>
            <a:scene3d>
              <a:camera prst="orthographicFront"/>
              <a:lightRig rig="threePt" dir="t"/>
            </a:scene3d>
          </a:bodyPr>
          <a:lstStyle/>
          <a:p>
            <a:pPr algn="ctr"/>
            <a:r>
              <a:rPr lang="zh-CN" altLang="en-US" sz="2400">
                <a:ln w="10160">
                  <a:solidFill>
                    <a:schemeClr val="accent5"/>
                  </a:solidFill>
                  <a:prstDash val="solid"/>
                </a:ln>
                <a:solidFill>
                  <a:srgbClr val="FFFFFF"/>
                </a:solidFill>
                <a:effectLst>
                  <a:outerShdw blurRad="38100" dist="22860" dir="5400000" algn="tl" rotWithShape="0">
                    <a:srgbClr val="000000">
                      <a:alpha val="30000"/>
                    </a:srgbClr>
                  </a:outerShdw>
                </a:effectLst>
                <a:sym typeface="+mn-ea"/>
              </a:rPr>
              <a:t>西方文官制度的特点</a:t>
            </a:r>
            <a:endParaRPr lang="zh-CN" altLang="en-US" sz="2400">
              <a:ln w="10160">
                <a:solidFill>
                  <a:schemeClr val="accent5"/>
                </a:solidFill>
                <a:prstDash val="solid"/>
              </a:ln>
              <a:solidFill>
                <a:srgbClr val="FFFFFF"/>
              </a:solidFill>
              <a:effectLst>
                <a:outerShdw blurRad="38100" dist="22860" dir="5400000" algn="tl" rotWithShape="0">
                  <a:srgbClr val="000000">
                    <a:alpha val="30000"/>
                  </a:srgbClr>
                </a:outerShdw>
              </a:effectLst>
            </a:endParaRPr>
          </a:p>
          <a:p>
            <a:pPr algn="ctr"/>
            <a:endParaRPr lang="zh-CN" altLang="en-US" sz="2400" b="1" spc="15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charset="-122"/>
              <a:ea typeface="微软雅黑"/>
            </a:endParaRPr>
          </a:p>
        </p:txBody>
      </p:sp>
    </p:spTree>
  </p:cSld>
  <p:clrMapOvr>
    <a:masterClrMapping/>
  </p:clrMapOvr>
  <p:transition>
    <p:push dir="u"/>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 name="标题 3"/>
          <p:cNvSpPr>
            <a:spLocks noGrp="1"/>
          </p:cNvSpPr>
          <p:nvPr/>
        </p:nvSpPr>
        <p:spPr>
          <a:xfrm>
            <a:off x="687705" y="132715"/>
            <a:ext cx="2782570" cy="14516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zh-CN" altLang="en-US" sz="4800">
                <a:solidFill>
                  <a:schemeClr val="bg1"/>
                </a:solidFill>
              </a:rPr>
              <a:t>启 示</a:t>
            </a:r>
            <a:endParaRPr lang="zh-CN" altLang="en-US" sz="4800">
              <a:solidFill>
                <a:schemeClr val="bg1"/>
              </a:solidFill>
            </a:endParaRPr>
          </a:p>
        </p:txBody>
      </p:sp>
      <p:sp>
        <p:nvSpPr>
          <p:cNvPr id="19" name="文本框 18"/>
          <p:cNvSpPr txBox="1"/>
          <p:nvPr/>
        </p:nvSpPr>
        <p:spPr>
          <a:xfrm>
            <a:off x="687705" y="1349375"/>
            <a:ext cx="11224260" cy="5262245"/>
          </a:xfrm>
          <a:prstGeom prst="rect">
            <a:avLst/>
          </a:prstGeom>
          <a:noFill/>
        </p:spPr>
        <p:txBody>
          <a:bodyPr wrap="square" rtlCol="0" anchor="t">
            <a:spAutoFit/>
          </a:bodyPr>
          <a:lstStyle/>
          <a:p>
            <a:pPr indent="457200" fontAlgn="auto"/>
            <a:r>
              <a:rPr lang="zh-CN" altLang="en-US" sz="2400">
                <a:solidFill>
                  <a:schemeClr val="bg1"/>
                </a:solidFill>
              </a:rPr>
              <a:t>中国最早的公务员制度具有悠久的历史，最早可以追溯到古代的科举制，实施时间长达1300年。它不仅在我国古代官吏制度史上具有重要的作用，而且对于世界官吏选拔和任用制度都具有及其重要的影响。孙中山先生曾说过：“现代欧美各国的考试制度，差不多都是学习英国的，穷流溯源，英国的考试制度原来还是从中国学过去的。所以，中国的考试制度就是世界上最好的制度。”中国政治思想智慧的结晶在西方的制度发展史上发挥了自己独特的魅力。这不得不引起我们的反思，为什么曾经一度引领世界的先进国家在后期的发展中变得默默无闻甚至落后，在深思的同时也要痛定思痛，正视自身的不足，努力学习别国的优良经验，联系中国的实际，建立具有中国特色的国家公务员制度。 </a:t>
            </a:r>
            <a:endParaRPr lang="zh-CN" altLang="en-US" sz="2400">
              <a:solidFill>
                <a:schemeClr val="bg1"/>
              </a:solidFill>
            </a:endParaRPr>
          </a:p>
          <a:p>
            <a:pPr indent="457200" fontAlgn="auto"/>
            <a:r>
              <a:rPr lang="zh-CN" altLang="en-US" sz="2400">
                <a:solidFill>
                  <a:schemeClr val="bg1"/>
                </a:solidFill>
              </a:rPr>
              <a:t> 党的十九大报告指出，“人才是实现民族振兴、赢得国际竞争主动地战略资源。要坚持党管人才原则，聚天下英才而用之，加快建设人才强国。”在当今处于社会主义政治制度革新的关键时期，我国公务员制度在学习优秀历史传统的前提下，既要创新也要借鉴，塑造一支与时代相适应高素质公务员队伍，实现我国的社会主义政治制度的建设与完善。</a:t>
            </a:r>
            <a:endParaRPr lang="zh-CN" altLang="en-US" sz="2400">
              <a:solidFill>
                <a:schemeClr val="bg1"/>
              </a:solidFill>
            </a:endParaRPr>
          </a:p>
        </p:txBody>
      </p:sp>
    </p:spTree>
  </p:cSld>
  <p:clrMapOvr>
    <a:masterClrMapping/>
  </p:clrMapOvr>
  <p:transition>
    <p:pull dir="lu"/>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 name="标题 3"/>
          <p:cNvSpPr>
            <a:spLocks noGrp="1"/>
          </p:cNvSpPr>
          <p:nvPr/>
        </p:nvSpPr>
        <p:spPr>
          <a:xfrm>
            <a:off x="687705" y="374650"/>
            <a:ext cx="2782570" cy="14516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zh-CN" altLang="en-US" sz="4800">
                <a:solidFill>
                  <a:schemeClr val="bg1"/>
                </a:solidFill>
              </a:rPr>
              <a:t>课堂练习</a:t>
            </a:r>
            <a:endParaRPr lang="zh-CN" altLang="en-US" sz="4800">
              <a:solidFill>
                <a:schemeClr val="bg1"/>
              </a:solidFill>
            </a:endParaRPr>
          </a:p>
        </p:txBody>
      </p:sp>
      <p:sp>
        <p:nvSpPr>
          <p:cNvPr id="3" name="内容占位符 2"/>
          <p:cNvSpPr>
            <a:spLocks noGrp="1"/>
          </p:cNvSpPr>
          <p:nvPr>
            <p:ph idx="1"/>
          </p:nvPr>
        </p:nvSpPr>
        <p:spPr>
          <a:xfrm>
            <a:off x="687705" y="1722755"/>
            <a:ext cx="10902315" cy="4825365"/>
          </a:xfrm>
        </p:spPr>
        <p:txBody>
          <a:bodyPr>
            <a:normAutofit fontScale="90000"/>
          </a:bodyPr>
          <a:lstStyle/>
          <a:p>
            <a:r>
              <a:rPr lang="zh-CN" altLang="en-US">
                <a:solidFill>
                  <a:schemeClr val="bg1"/>
                </a:solidFill>
                <a:latin typeface="楷体" panose="02010609060101010101" charset="-122"/>
                <a:ea typeface="楷体" panose="02010609060101010101" charset="-122"/>
                <a:cs typeface="楷体" panose="02010609060101010101" charset="-122"/>
              </a:rPr>
              <a:t>材料一  天下之治乱在乎用人之当否。所用贤，则纲纪整饬，法度修明，曾乱世亦可以为治；所用非贤，则纲纪倒置，法度废弛，虽平世亦可以治乱。从古至今，未闻费有用之财，养无用之人，啖之以利而求其不作乱者。</a:t>
            </a:r>
            <a:endParaRPr lang="zh-CN" altLang="en-US">
              <a:solidFill>
                <a:schemeClr val="bg1"/>
              </a:solidFill>
              <a:latin typeface="楷体" charset="-122"/>
              <a:ea typeface="楷体" charset="-122"/>
              <a:cs typeface="楷体" panose="02010609060101010101" charset="-122"/>
            </a:endParaRPr>
          </a:p>
          <a:p>
            <a:pPr marL="0" indent="0" algn="r">
              <a:buNone/>
            </a:pPr>
            <a:r>
              <a:rPr lang="en-US" altLang="zh-CN">
                <a:solidFill>
                  <a:schemeClr val="bg1"/>
                </a:solidFill>
                <a:latin typeface="楷体" panose="02010609060101010101" charset="-122"/>
                <a:ea typeface="楷体" panose="02010609060101010101" charset="-122"/>
                <a:cs typeface="楷体" panose="02010609060101010101" charset="-122"/>
              </a:rPr>
              <a:t>                                        </a:t>
            </a:r>
            <a:r>
              <a:rPr lang="en-US" altLang="zh-CN">
                <a:solidFill>
                  <a:schemeClr val="bg1"/>
                </a:solidFill>
                <a:latin typeface="宋体" panose="02010600030101010101" pitchFamily="2" charset="-122"/>
                <a:ea typeface="宋体" panose="02010600030101010101" pitchFamily="2" charset="-122"/>
                <a:cs typeface="宋体" panose="02010600030101010101" pitchFamily="2" charset="-122"/>
              </a:rPr>
              <a:t>——</a:t>
            </a:r>
            <a:r>
              <a:rPr lang="zh-CN" altLang="en-US">
                <a:solidFill>
                  <a:schemeClr val="bg1"/>
                </a:solidFill>
                <a:latin typeface="宋体" panose="02010600030101010101" pitchFamily="2" charset="-122"/>
                <a:ea typeface="宋体" panose="02010600030101010101" pitchFamily="2" charset="-122"/>
                <a:cs typeface="宋体" panose="02010600030101010101" pitchFamily="2" charset="-122"/>
              </a:rPr>
              <a:t>郭嵩焘日记（一）</a:t>
            </a:r>
            <a:endParaRPr lang="zh-CN" altLang="en-US">
              <a:solidFill>
                <a:schemeClr val="bg1"/>
              </a:solidFill>
              <a:latin typeface="宋体" pitchFamily="2" charset="-122"/>
              <a:ea typeface="宋体" pitchFamily="2" charset="-122"/>
              <a:cs typeface="宋体" panose="02010600030101010101" pitchFamily="2" charset="-122"/>
            </a:endParaRPr>
          </a:p>
          <a:p>
            <a:r>
              <a:rPr lang="zh-CN" altLang="en-US">
                <a:solidFill>
                  <a:schemeClr val="bg1"/>
                </a:solidFill>
                <a:latin typeface="楷体" panose="02010609060101010101" charset="-122"/>
                <a:ea typeface="楷体" panose="02010609060101010101" charset="-122"/>
                <a:cs typeface="楷体" panose="02010609060101010101" charset="-122"/>
              </a:rPr>
              <a:t>材料二  </a:t>
            </a:r>
            <a:r>
              <a:rPr lang="zh-CN" altLang="en-US">
                <a:solidFill>
                  <a:schemeClr val="bg1"/>
                </a:solidFill>
                <a:latin typeface="楷体" panose="02010609060101010101" charset="-122"/>
                <a:ea typeface="楷体" panose="02010609060101010101" charset="-122"/>
                <a:cs typeface="楷体" panose="02010609060101010101" charset="-122"/>
                <a:sym typeface="+mn-ea"/>
              </a:rPr>
              <a:t>郭嵩焘在日记（一）中评述中国古代科举制：</a:t>
            </a:r>
            <a:r>
              <a:rPr lang="en-US" altLang="zh-CN">
                <a:solidFill>
                  <a:schemeClr val="bg1"/>
                </a:solidFill>
                <a:latin typeface="楷体" panose="02010609060101010101" charset="-122"/>
                <a:ea typeface="楷体" panose="02010609060101010101" charset="-122"/>
                <a:cs typeface="楷体" panose="02010609060101010101" charset="-122"/>
                <a:sym typeface="+mn-ea"/>
              </a:rPr>
              <a:t>“</a:t>
            </a:r>
            <a:r>
              <a:rPr lang="zh-CN" altLang="en-US">
                <a:solidFill>
                  <a:schemeClr val="bg1"/>
                </a:solidFill>
                <a:latin typeface="楷体" panose="02010609060101010101" charset="-122"/>
                <a:ea typeface="楷体" panose="02010609060101010101" charset="-122"/>
                <a:cs typeface="楷体" panose="02010609060101010101" charset="-122"/>
              </a:rPr>
              <a:t>朝廷总不务考求是非。其所用，虽人知不肖，无如何也。其所不用，虽人知其贤，无何如也。即有言者，不为之动。此古未有之朝局也。</a:t>
            </a:r>
            <a:r>
              <a:rPr lang="en-US" altLang="zh-CN">
                <a:solidFill>
                  <a:schemeClr val="bg1"/>
                </a:solidFill>
                <a:latin typeface="楷体" panose="02010609060101010101" charset="-122"/>
                <a:ea typeface="楷体" panose="02010609060101010101" charset="-122"/>
                <a:cs typeface="楷体" panose="02010609060101010101" charset="-122"/>
              </a:rPr>
              <a:t>”</a:t>
            </a:r>
            <a:endParaRPr lang="zh-CN" altLang="en-US">
              <a:solidFill>
                <a:schemeClr val="bg1"/>
              </a:solidFill>
              <a:latin typeface="楷体" panose="02010609060101010101" charset="-122"/>
              <a:ea typeface="楷体" panose="02010609060101010101" charset="-122"/>
              <a:cs typeface="楷体" panose="02010609060101010101" charset="-122"/>
            </a:endParaRPr>
          </a:p>
          <a:p>
            <a:r>
              <a:rPr lang="zh-CN" altLang="en-US">
                <a:solidFill>
                  <a:schemeClr val="bg1"/>
                </a:solidFill>
                <a:latin typeface="楷体" panose="02010609060101010101" charset="-122"/>
                <a:ea typeface="楷体" panose="02010609060101010101" charset="-122"/>
                <a:cs typeface="楷体" panose="02010609060101010101" charset="-122"/>
              </a:rPr>
              <a:t>材料三   </a:t>
            </a:r>
            <a:r>
              <a:rPr lang="zh-CN" altLang="en-US">
                <a:solidFill>
                  <a:schemeClr val="bg1"/>
                </a:solidFill>
                <a:latin typeface="楷体" panose="02010609060101010101" charset="-122"/>
                <a:ea typeface="楷体" panose="02010609060101010101" charset="-122"/>
                <a:cs typeface="楷体" panose="02010609060101010101" charset="-122"/>
                <a:sym typeface="+mn-ea"/>
              </a:rPr>
              <a:t>郭嵩焘在日记（三）中评述西方文官制度：</a:t>
            </a:r>
            <a:r>
              <a:rPr lang="en-US" altLang="zh-CN">
                <a:solidFill>
                  <a:schemeClr val="bg1"/>
                </a:solidFill>
                <a:latin typeface="楷体" panose="02010609060101010101" charset="-122"/>
                <a:ea typeface="楷体" panose="02010609060101010101" charset="-122"/>
                <a:cs typeface="楷体" panose="02010609060101010101" charset="-122"/>
                <a:sym typeface="+mn-ea"/>
              </a:rPr>
              <a:t>“</a:t>
            </a:r>
            <a:r>
              <a:rPr lang="zh-CN">
                <a:solidFill>
                  <a:schemeClr val="bg1"/>
                </a:solidFill>
                <a:latin typeface="楷体" panose="02010609060101010101" charset="-122"/>
                <a:ea typeface="楷体" panose="02010609060101010101" charset="-122"/>
                <a:cs typeface="楷体" panose="02010609060101010101" charset="-122"/>
              </a:rPr>
              <a:t>其君民上下相与考求如此，是以所用必当其才，而无敢以私意援引，此西洋各国之所以日趋强盛也。</a:t>
            </a:r>
            <a:r>
              <a:rPr lang="en-US" altLang="zh-CN">
                <a:solidFill>
                  <a:schemeClr val="bg1"/>
                </a:solidFill>
                <a:latin typeface="楷体" panose="02010609060101010101" charset="-122"/>
                <a:ea typeface="楷体" panose="02010609060101010101" charset="-122"/>
                <a:cs typeface="楷体" panose="02010609060101010101" charset="-122"/>
              </a:rPr>
              <a:t>”</a:t>
            </a:r>
            <a:endParaRPr lang="zh-CN">
              <a:solidFill>
                <a:schemeClr val="bg1"/>
              </a:solidFill>
              <a:latin typeface="楷体" charset="-122"/>
              <a:ea typeface="楷体" charset="-122"/>
              <a:cs typeface="楷体" panose="02010609060101010101" charset="-122"/>
            </a:endParaRPr>
          </a:p>
          <a:p>
            <a:pPr marL="0" indent="0">
              <a:buNone/>
            </a:pPr>
            <a:r>
              <a:rPr lang="zh-CN" altLang="en-US">
                <a:solidFill>
                  <a:schemeClr val="bg1"/>
                </a:solidFill>
                <a:latin typeface="黑体" panose="02010609060101010101" charset="-122"/>
                <a:ea typeface="黑体" panose="02010609060101010101" charset="-122"/>
                <a:cs typeface="黑体" panose="02010609060101010101" charset="-122"/>
              </a:rPr>
              <a:t>围绕材料并结合中外知识，自拟论题，并就所拟论题进行阐述。（要求：明确写出论题，阐述须史论结合。）</a:t>
            </a:r>
            <a:endParaRPr lang="zh-CN" altLang="en-US">
              <a:solidFill>
                <a:schemeClr val="bg1"/>
              </a:solidFill>
              <a:latin typeface="黑体"/>
              <a:ea typeface="黑体"/>
              <a:cs typeface="黑体" panose="02010609060101010101" charset="-122"/>
            </a:endParaRPr>
          </a:p>
        </p:txBody>
      </p:sp>
    </p:spTree>
  </p:cSld>
  <p:clrMapOvr>
    <a:masterClrMapping/>
  </p:clrMapOvr>
  <p:transition>
    <p:wipe dir="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p:nvPr>
            <p:ph type="title"/>
          </p:nvPr>
        </p:nvSpPr>
        <p:spPr>
          <a:xfrm>
            <a:off x="708660" y="-85725"/>
            <a:ext cx="2828925" cy="1350645"/>
          </a:xfrm>
        </p:spPr>
        <p:txBody>
          <a:bodyPr/>
          <a:lstStyle/>
          <a:p>
            <a:r>
              <a:rPr lang="zh-CN" altLang="en-US" sz="4000"/>
              <a:t>评分标准</a:t>
            </a:r>
            <a:endParaRPr lang="zh-CN" altLang="en-US" sz="4000"/>
          </a:p>
        </p:txBody>
      </p:sp>
      <p:graphicFrame>
        <p:nvGraphicFramePr>
          <p:cNvPr id="14" name="内容占位符 13"/>
          <p:cNvGraphicFramePr>
            <a:graphicFrameLocks noGrp="1"/>
          </p:cNvGraphicFramePr>
          <p:nvPr>
            <p:ph idx="1"/>
          </p:nvPr>
        </p:nvGraphicFramePr>
        <p:xfrm>
          <a:off x="838200" y="1042035"/>
          <a:ext cx="10515600" cy="5539740"/>
        </p:xfrm>
        <a:graphic>
          <a:graphicData uri="http://schemas.openxmlformats.org/drawingml/2006/table">
            <a:tbl>
              <a:tblPr>
                <a:tableStyleId>{5C22544A-7EE6-4342-B048-85BDC9FD1C3A}</a:tableStyleId>
              </a:tblPr>
              <a:tblGrid>
                <a:gridCol w="5257800"/>
                <a:gridCol w="5257800"/>
              </a:tblGrid>
              <a:tr h="664845">
                <a:tc>
                  <a:txBody>
                    <a:bodyPr vert="horz" wrap="square"/>
                    <a:lstStyle/>
                    <a:p>
                      <a:pPr algn="ctr">
                        <a:buNone/>
                      </a:pPr>
                      <a:r>
                        <a:rPr lang="zh-CN" altLang="en-US" sz="3200" b="0">
                          <a:solidFill>
                            <a:schemeClr val="bg1"/>
                          </a:solidFill>
                        </a:rPr>
                        <a:t>分值</a:t>
                      </a:r>
                      <a:endParaRPr lang="zh-CN" altLang="en-US" sz="3200" b="0">
                        <a:solidFill>
                          <a:schemeClr val="bg1"/>
                        </a:solidFill>
                      </a:endParaRPr>
                    </a:p>
                  </a:txBody>
                  <a:tcPr anchor="ctr">
                    <a:lnL w="12700">
                      <a:solidFill>
                        <a:schemeClr val="bg1"/>
                      </a:solidFill>
                      <a:prstDash val="solid"/>
                    </a:lnL>
                    <a:lnR w="12700">
                      <a:solidFill>
                        <a:schemeClr val="bg1"/>
                      </a:solidFill>
                      <a:prstDash val="solid"/>
                    </a:lnR>
                    <a:lnT w="12700">
                      <a:solidFill>
                        <a:schemeClr val="bg1"/>
                      </a:solidFill>
                      <a:prstDash val="solid"/>
                    </a:lnT>
                    <a:lnB w="12700">
                      <a:solidFill>
                        <a:schemeClr val="bg1"/>
                      </a:solidFill>
                      <a:prstDash val="solid"/>
                    </a:lnB>
                    <a:lnTlToBr>
                      <a:noFill/>
                    </a:lnTlToBr>
                    <a:lnBlToTr>
                      <a:noFill/>
                    </a:lnBlToTr>
                    <a:noFill/>
                  </a:tcPr>
                </a:tc>
                <a:tc>
                  <a:txBody>
                    <a:bodyPr vert="horz" wrap="square"/>
                    <a:lstStyle/>
                    <a:p>
                      <a:pPr algn="ctr">
                        <a:buNone/>
                      </a:pPr>
                      <a:r>
                        <a:rPr lang="zh-CN" altLang="en-US" sz="3200" b="0">
                          <a:solidFill>
                            <a:schemeClr val="bg1"/>
                          </a:solidFill>
                        </a:rPr>
                        <a:t>要求</a:t>
                      </a:r>
                      <a:endParaRPr lang="zh-CN" altLang="en-US" sz="3200" b="0">
                        <a:solidFill>
                          <a:schemeClr val="bg1"/>
                        </a:solidFill>
                      </a:endParaRPr>
                    </a:p>
                  </a:txBody>
                  <a:tcPr anchor="ctr">
                    <a:lnL w="12700">
                      <a:solidFill>
                        <a:schemeClr val="bg1"/>
                      </a:solidFill>
                      <a:prstDash val="solid"/>
                    </a:lnL>
                    <a:lnR w="12700">
                      <a:solidFill>
                        <a:schemeClr val="bg1"/>
                      </a:solidFill>
                      <a:prstDash val="solid"/>
                    </a:lnR>
                    <a:lnT w="12700">
                      <a:solidFill>
                        <a:schemeClr val="bg1"/>
                      </a:solidFill>
                      <a:prstDash val="solid"/>
                    </a:lnT>
                    <a:lnB w="12700">
                      <a:solidFill>
                        <a:schemeClr val="bg1"/>
                      </a:solidFill>
                      <a:prstDash val="solid"/>
                    </a:lnB>
                    <a:lnTlToBr>
                      <a:noFill/>
                    </a:lnTlToBr>
                    <a:lnBlToTr>
                      <a:noFill/>
                    </a:lnBlToTr>
                    <a:noFill/>
                  </a:tcPr>
                </a:tc>
              </a:tr>
              <a:tr h="1624965">
                <a:tc>
                  <a:txBody>
                    <a:bodyPr vert="horz" wrap="square"/>
                    <a:lstStyle/>
                    <a:p>
                      <a:pPr algn="ctr">
                        <a:buNone/>
                      </a:pPr>
                      <a:r>
                        <a:rPr lang="zh-CN" altLang="en-US" sz="2400">
                          <a:solidFill>
                            <a:schemeClr val="bg1"/>
                          </a:solidFill>
                        </a:rPr>
                        <a:t>一等</a:t>
                      </a:r>
                      <a:endParaRPr lang="zh-CN" altLang="en-US" sz="2400">
                        <a:solidFill>
                          <a:schemeClr val="bg1"/>
                        </a:solidFill>
                      </a:endParaRPr>
                    </a:p>
                    <a:p>
                      <a:pPr algn="ctr">
                        <a:buNone/>
                      </a:pPr>
                      <a:r>
                        <a:rPr lang="zh-CN" altLang="en-US" sz="2400">
                          <a:solidFill>
                            <a:schemeClr val="bg1"/>
                          </a:solidFill>
                        </a:rPr>
                        <a:t>（</a:t>
                      </a:r>
                      <a:r>
                        <a:rPr lang="en-US" altLang="zh-CN" sz="2400">
                          <a:solidFill>
                            <a:schemeClr val="bg1"/>
                          </a:solidFill>
                        </a:rPr>
                        <a:t>9—12</a:t>
                      </a:r>
                      <a:r>
                        <a:rPr lang="zh-CN" altLang="en-US" sz="2400">
                          <a:solidFill>
                            <a:schemeClr val="bg1"/>
                          </a:solidFill>
                        </a:rPr>
                        <a:t>分）</a:t>
                      </a:r>
                      <a:endParaRPr lang="zh-CN" altLang="en-US" sz="2400">
                        <a:solidFill>
                          <a:schemeClr val="bg1"/>
                        </a:solidFill>
                      </a:endParaRPr>
                    </a:p>
                  </a:txBody>
                  <a:tcPr anchor="ctr">
                    <a:lnL w="12700">
                      <a:solidFill>
                        <a:schemeClr val="bg1"/>
                      </a:solidFill>
                      <a:prstDash val="solid"/>
                    </a:lnL>
                    <a:lnR w="12700">
                      <a:solidFill>
                        <a:schemeClr val="bg1"/>
                      </a:solidFill>
                      <a:prstDash val="solid"/>
                    </a:lnR>
                    <a:lnT w="12700">
                      <a:solidFill>
                        <a:schemeClr val="bg1"/>
                      </a:solidFill>
                      <a:prstDash val="solid"/>
                    </a:lnT>
                    <a:lnB w="12700">
                      <a:solidFill>
                        <a:schemeClr val="bg1"/>
                      </a:solidFill>
                      <a:prstDash val="solid"/>
                    </a:lnB>
                    <a:lnTlToBr>
                      <a:noFill/>
                    </a:lnTlToBr>
                    <a:lnBlToTr>
                      <a:noFill/>
                    </a:lnBlToTr>
                    <a:noFill/>
                  </a:tcPr>
                </a:tc>
                <a:tc>
                  <a:txBody>
                    <a:bodyPr vert="horz" wrap="square"/>
                    <a:lstStyle/>
                    <a:p>
                      <a:pPr algn="l">
                        <a:buNone/>
                      </a:pPr>
                      <a:r>
                        <a:rPr lang="zh-CN" altLang="en-US">
                          <a:solidFill>
                            <a:schemeClr val="bg1"/>
                          </a:solidFill>
                        </a:rPr>
                        <a:t>所拟论题必须体现材料信息内涵；有观点、立场，而非泛泛的陈述或不完整的句子；符合唯物史观。</a:t>
                      </a:r>
                      <a:endParaRPr lang="zh-CN" altLang="en-US">
                        <a:solidFill>
                          <a:schemeClr val="bg1"/>
                        </a:solidFill>
                      </a:endParaRPr>
                    </a:p>
                    <a:p>
                      <a:pPr algn="l">
                        <a:buNone/>
                      </a:pPr>
                      <a:r>
                        <a:rPr lang="zh-CN" altLang="en-US">
                          <a:solidFill>
                            <a:schemeClr val="bg1"/>
                          </a:solidFill>
                        </a:rPr>
                        <a:t>如</a:t>
                      </a:r>
                      <a:r>
                        <a:rPr lang="en-US" altLang="zh-CN">
                          <a:solidFill>
                            <a:schemeClr val="bg1"/>
                          </a:solidFill>
                        </a:rPr>
                        <a:t>“</a:t>
                      </a:r>
                      <a:r>
                        <a:rPr lang="zh-CN" altLang="en-US">
                          <a:solidFill>
                            <a:schemeClr val="bg1"/>
                          </a:solidFill>
                        </a:rPr>
                        <a:t>正确评价中国古代的科举制度</a:t>
                      </a:r>
                      <a:r>
                        <a:rPr lang="en-US" altLang="zh-CN">
                          <a:solidFill>
                            <a:schemeClr val="bg1"/>
                          </a:solidFill>
                        </a:rPr>
                        <a:t>”</a:t>
                      </a:r>
                      <a:r>
                        <a:rPr lang="zh-CN" altLang="en-US">
                          <a:solidFill>
                            <a:schemeClr val="bg1"/>
                          </a:solidFill>
                        </a:rPr>
                        <a:t>、</a:t>
                      </a:r>
                      <a:r>
                        <a:rPr lang="en-US" altLang="zh-CN">
                          <a:solidFill>
                            <a:schemeClr val="bg1"/>
                          </a:solidFill>
                        </a:rPr>
                        <a:t>“</a:t>
                      </a:r>
                      <a:r>
                        <a:rPr lang="zh-CN" altLang="en-US">
                          <a:solidFill>
                            <a:schemeClr val="bg1"/>
                          </a:solidFill>
                        </a:rPr>
                        <a:t>正确评价西方的文官制度</a:t>
                      </a:r>
                      <a:r>
                        <a:rPr lang="en-US" altLang="zh-CN">
                          <a:solidFill>
                            <a:schemeClr val="bg1"/>
                          </a:solidFill>
                        </a:rPr>
                        <a:t>”</a:t>
                      </a:r>
                      <a:r>
                        <a:rPr lang="zh-CN" altLang="en-US">
                          <a:solidFill>
                            <a:schemeClr val="bg1"/>
                          </a:solidFill>
                        </a:rPr>
                        <a:t>、</a:t>
                      </a:r>
                      <a:r>
                        <a:rPr lang="en-US" altLang="zh-CN">
                          <a:solidFill>
                            <a:schemeClr val="bg1"/>
                          </a:solidFill>
                        </a:rPr>
                        <a:t>“</a:t>
                      </a:r>
                      <a:r>
                        <a:rPr lang="zh-CN" altLang="en-US">
                          <a:solidFill>
                            <a:schemeClr val="bg1"/>
                          </a:solidFill>
                        </a:rPr>
                        <a:t>以唯物史观看待中西方文官制度</a:t>
                      </a:r>
                      <a:r>
                        <a:rPr lang="en-US" altLang="zh-CN">
                          <a:solidFill>
                            <a:schemeClr val="bg1"/>
                          </a:solidFill>
                        </a:rPr>
                        <a:t>”</a:t>
                      </a:r>
                      <a:r>
                        <a:rPr lang="zh-CN" altLang="en-US">
                          <a:solidFill>
                            <a:schemeClr val="bg1"/>
                          </a:solidFill>
                        </a:rPr>
                        <a:t>等。（</a:t>
                      </a:r>
                      <a:r>
                        <a:rPr lang="en-US" altLang="zh-CN">
                          <a:solidFill>
                            <a:schemeClr val="bg1"/>
                          </a:solidFill>
                        </a:rPr>
                        <a:t>3</a:t>
                      </a:r>
                      <a:r>
                        <a:rPr lang="zh-CN" altLang="en-US">
                          <a:solidFill>
                            <a:schemeClr val="bg1"/>
                          </a:solidFill>
                        </a:rPr>
                        <a:t>分）</a:t>
                      </a:r>
                      <a:endParaRPr lang="zh-CN" altLang="en-US">
                        <a:solidFill>
                          <a:schemeClr val="bg1"/>
                        </a:solidFill>
                      </a:endParaRPr>
                    </a:p>
                  </a:txBody>
                  <a:tcPr anchor="ctr">
                    <a:lnL w="12700">
                      <a:solidFill>
                        <a:schemeClr val="bg1"/>
                      </a:solidFill>
                      <a:prstDash val="solid"/>
                    </a:lnL>
                    <a:lnR w="12700">
                      <a:solidFill>
                        <a:schemeClr val="bg1"/>
                      </a:solidFill>
                      <a:prstDash val="solid"/>
                    </a:lnR>
                    <a:lnT w="12700">
                      <a:solidFill>
                        <a:schemeClr val="bg1"/>
                      </a:solidFill>
                      <a:prstDash val="solid"/>
                    </a:lnT>
                    <a:lnB w="12700">
                      <a:solidFill>
                        <a:schemeClr val="bg1"/>
                      </a:solidFill>
                      <a:prstDash val="solid"/>
                    </a:lnB>
                    <a:lnTlToBr>
                      <a:noFill/>
                    </a:lnTlToBr>
                    <a:lnBlToTr>
                      <a:noFill/>
                    </a:lnBlToTr>
                    <a:noFill/>
                  </a:tcPr>
                </a:tc>
              </a:tr>
              <a:tr h="1624965">
                <a:tc>
                  <a:txBody>
                    <a:bodyPr vert="horz" wrap="square"/>
                    <a:lstStyle/>
                    <a:p>
                      <a:pPr algn="ctr">
                        <a:buNone/>
                      </a:pPr>
                      <a:r>
                        <a:rPr lang="zh-CN" altLang="en-US" sz="2400">
                          <a:solidFill>
                            <a:schemeClr val="bg1"/>
                          </a:solidFill>
                        </a:rPr>
                        <a:t>二等</a:t>
                      </a:r>
                      <a:endParaRPr lang="zh-CN" altLang="en-US" sz="2400">
                        <a:solidFill>
                          <a:schemeClr val="bg1"/>
                        </a:solidFill>
                      </a:endParaRPr>
                    </a:p>
                    <a:p>
                      <a:pPr algn="ctr">
                        <a:buNone/>
                      </a:pPr>
                      <a:r>
                        <a:rPr lang="zh-CN" altLang="en-US" sz="2400">
                          <a:solidFill>
                            <a:schemeClr val="bg1"/>
                          </a:solidFill>
                        </a:rPr>
                        <a:t>（</a:t>
                      </a:r>
                      <a:r>
                        <a:rPr lang="en-US" altLang="zh-CN" sz="2400">
                          <a:solidFill>
                            <a:schemeClr val="bg1"/>
                          </a:solidFill>
                        </a:rPr>
                        <a:t>4—8</a:t>
                      </a:r>
                      <a:r>
                        <a:rPr lang="zh-CN" altLang="en-US" sz="2400">
                          <a:solidFill>
                            <a:schemeClr val="bg1"/>
                          </a:solidFill>
                        </a:rPr>
                        <a:t>分）</a:t>
                      </a:r>
                      <a:endParaRPr lang="zh-CN" altLang="en-US" sz="2400">
                        <a:solidFill>
                          <a:schemeClr val="bg1"/>
                        </a:solidFill>
                      </a:endParaRPr>
                    </a:p>
                  </a:txBody>
                  <a:tcPr anchor="ctr">
                    <a:lnL w="12700">
                      <a:solidFill>
                        <a:schemeClr val="bg1"/>
                      </a:solidFill>
                      <a:prstDash val="solid"/>
                    </a:lnL>
                    <a:lnR w="12700">
                      <a:solidFill>
                        <a:schemeClr val="bg1"/>
                      </a:solidFill>
                      <a:prstDash val="solid"/>
                    </a:lnR>
                    <a:lnT w="12700">
                      <a:solidFill>
                        <a:schemeClr val="bg1"/>
                      </a:solidFill>
                      <a:prstDash val="solid"/>
                    </a:lnT>
                    <a:lnB w="12700">
                      <a:solidFill>
                        <a:schemeClr val="bg1"/>
                      </a:solidFill>
                      <a:prstDash val="solid"/>
                    </a:lnB>
                    <a:lnTlToBr>
                      <a:noFill/>
                    </a:lnTlToBr>
                    <a:lnBlToTr>
                      <a:noFill/>
                    </a:lnBlToTr>
                    <a:noFill/>
                  </a:tcPr>
                </a:tc>
                <a:tc>
                  <a:txBody>
                    <a:bodyPr vert="horz" wrap="square"/>
                    <a:lstStyle/>
                    <a:p>
                      <a:pPr algn="l">
                        <a:buNone/>
                      </a:pPr>
                      <a:r>
                        <a:rPr lang="zh-CN" altLang="en-US">
                          <a:solidFill>
                            <a:schemeClr val="bg1"/>
                          </a:solidFill>
                        </a:rPr>
                        <a:t>所拟论题有观点、立场；论题明确，符合唯物史观。（</a:t>
                      </a:r>
                      <a:r>
                        <a:rPr lang="en-US" altLang="zh-CN">
                          <a:solidFill>
                            <a:schemeClr val="bg1"/>
                          </a:solidFill>
                        </a:rPr>
                        <a:t>1—2</a:t>
                      </a:r>
                      <a:r>
                        <a:rPr lang="zh-CN" altLang="en-US">
                          <a:solidFill>
                            <a:schemeClr val="bg1"/>
                          </a:solidFill>
                        </a:rPr>
                        <a:t>分）</a:t>
                      </a:r>
                      <a:endParaRPr lang="zh-CN" altLang="en-US">
                        <a:solidFill>
                          <a:schemeClr val="bg1"/>
                        </a:solidFill>
                      </a:endParaRPr>
                    </a:p>
                    <a:p>
                      <a:pPr algn="l">
                        <a:buNone/>
                      </a:pPr>
                      <a:r>
                        <a:rPr lang="zh-CN" altLang="en-US">
                          <a:solidFill>
                            <a:schemeClr val="bg1"/>
                          </a:solidFill>
                        </a:rPr>
                        <a:t>仅从某一个角度论证，论据论证论点合理；阐述时代背景准确，运用史实正确；整体逻辑清晰，表述准确。（</a:t>
                      </a:r>
                      <a:r>
                        <a:rPr lang="en-US" altLang="zh-CN">
                          <a:solidFill>
                            <a:schemeClr val="bg1"/>
                          </a:solidFill>
                        </a:rPr>
                        <a:t>3—6</a:t>
                      </a:r>
                      <a:r>
                        <a:rPr lang="zh-CN" altLang="en-US">
                          <a:solidFill>
                            <a:schemeClr val="bg1"/>
                          </a:solidFill>
                        </a:rPr>
                        <a:t>分）</a:t>
                      </a:r>
                      <a:endParaRPr lang="zh-CN" altLang="en-US">
                        <a:solidFill>
                          <a:schemeClr val="bg1"/>
                        </a:solidFill>
                      </a:endParaRPr>
                    </a:p>
                  </a:txBody>
                  <a:tcPr anchor="ctr">
                    <a:lnL w="12700">
                      <a:solidFill>
                        <a:schemeClr val="bg1"/>
                      </a:solidFill>
                      <a:prstDash val="solid"/>
                    </a:lnL>
                    <a:lnR w="12700">
                      <a:solidFill>
                        <a:schemeClr val="bg1"/>
                      </a:solidFill>
                      <a:prstDash val="solid"/>
                    </a:lnR>
                    <a:lnT w="12700">
                      <a:solidFill>
                        <a:schemeClr val="bg1"/>
                      </a:solidFill>
                      <a:prstDash val="solid"/>
                    </a:lnT>
                    <a:lnB w="12700">
                      <a:solidFill>
                        <a:schemeClr val="bg1"/>
                      </a:solidFill>
                      <a:prstDash val="solid"/>
                    </a:lnB>
                    <a:lnTlToBr>
                      <a:noFill/>
                    </a:lnTlToBr>
                    <a:lnBlToTr>
                      <a:noFill/>
                    </a:lnBlToTr>
                    <a:noFill/>
                  </a:tcPr>
                </a:tc>
              </a:tr>
              <a:tr h="1624965">
                <a:tc>
                  <a:txBody>
                    <a:bodyPr vert="horz" wrap="square"/>
                    <a:lstStyle/>
                    <a:p>
                      <a:pPr algn="ctr">
                        <a:buNone/>
                      </a:pPr>
                      <a:r>
                        <a:rPr lang="zh-CN" altLang="en-US" sz="2400">
                          <a:solidFill>
                            <a:schemeClr val="bg1"/>
                          </a:solidFill>
                        </a:rPr>
                        <a:t>三等</a:t>
                      </a:r>
                      <a:endParaRPr lang="zh-CN" altLang="en-US" sz="2400">
                        <a:solidFill>
                          <a:schemeClr val="bg1"/>
                        </a:solidFill>
                      </a:endParaRPr>
                    </a:p>
                    <a:p>
                      <a:pPr algn="ctr">
                        <a:buNone/>
                      </a:pPr>
                      <a:r>
                        <a:rPr lang="zh-CN" altLang="en-US" sz="2400">
                          <a:solidFill>
                            <a:schemeClr val="bg1"/>
                          </a:solidFill>
                        </a:rPr>
                        <a:t>（</a:t>
                      </a:r>
                      <a:r>
                        <a:rPr lang="en-US" altLang="zh-CN" sz="2400">
                          <a:solidFill>
                            <a:schemeClr val="bg1"/>
                          </a:solidFill>
                        </a:rPr>
                        <a:t>0—3</a:t>
                      </a:r>
                      <a:r>
                        <a:rPr lang="zh-CN" altLang="en-US" sz="2400">
                          <a:solidFill>
                            <a:schemeClr val="bg1"/>
                          </a:solidFill>
                        </a:rPr>
                        <a:t>分）</a:t>
                      </a:r>
                      <a:endParaRPr lang="zh-CN" altLang="en-US" sz="2400">
                        <a:solidFill>
                          <a:schemeClr val="bg1"/>
                        </a:solidFill>
                      </a:endParaRPr>
                    </a:p>
                  </a:txBody>
                  <a:tcPr anchor="ctr">
                    <a:lnL w="12700">
                      <a:solidFill>
                        <a:schemeClr val="bg1"/>
                      </a:solidFill>
                      <a:prstDash val="solid"/>
                    </a:lnL>
                    <a:lnR w="12700">
                      <a:solidFill>
                        <a:schemeClr val="bg1"/>
                      </a:solidFill>
                      <a:prstDash val="solid"/>
                    </a:lnR>
                    <a:lnT w="12700">
                      <a:solidFill>
                        <a:schemeClr val="bg1"/>
                      </a:solidFill>
                      <a:prstDash val="solid"/>
                    </a:lnT>
                    <a:lnB w="12700">
                      <a:solidFill>
                        <a:schemeClr val="bg1"/>
                      </a:solidFill>
                      <a:prstDash val="solid"/>
                    </a:lnB>
                    <a:lnTlToBr>
                      <a:noFill/>
                    </a:lnTlToBr>
                    <a:lnBlToTr>
                      <a:noFill/>
                    </a:lnBlToTr>
                    <a:noFill/>
                  </a:tcPr>
                </a:tc>
                <a:tc>
                  <a:txBody>
                    <a:bodyPr vert="horz" wrap="square"/>
                    <a:lstStyle/>
                    <a:p>
                      <a:pPr algn="l">
                        <a:buNone/>
                      </a:pPr>
                      <a:r>
                        <a:rPr lang="zh-CN" altLang="en-US">
                          <a:solidFill>
                            <a:schemeClr val="bg1"/>
                          </a:solidFill>
                        </a:rPr>
                        <a:t>所属论题不能体现材料信息内涵，或指向不明确，或不符合唯物史观。（</a:t>
                      </a:r>
                      <a:r>
                        <a:rPr lang="en-US" altLang="zh-CN">
                          <a:solidFill>
                            <a:schemeClr val="bg1"/>
                          </a:solidFill>
                        </a:rPr>
                        <a:t>0</a:t>
                      </a:r>
                      <a:r>
                        <a:rPr lang="zh-CN" altLang="en-US">
                          <a:solidFill>
                            <a:schemeClr val="bg1"/>
                          </a:solidFill>
                        </a:rPr>
                        <a:t>分）</a:t>
                      </a:r>
                      <a:endParaRPr lang="zh-CN" altLang="en-US">
                        <a:solidFill>
                          <a:schemeClr val="bg1"/>
                        </a:solidFill>
                      </a:endParaRPr>
                    </a:p>
                    <a:p>
                      <a:pPr algn="l">
                        <a:buNone/>
                      </a:pPr>
                      <a:r>
                        <a:rPr lang="zh-CN" altLang="en-US">
                          <a:solidFill>
                            <a:schemeClr val="bg1"/>
                          </a:solidFill>
                        </a:rPr>
                        <a:t>论证角度与论题不符，或论据不能论证论点；运用史实存在错误；结论错误；没有逻辑性，表述不准确。（</a:t>
                      </a:r>
                      <a:r>
                        <a:rPr lang="en-US" altLang="zh-CN">
                          <a:solidFill>
                            <a:schemeClr val="bg1"/>
                          </a:solidFill>
                        </a:rPr>
                        <a:t>0—3</a:t>
                      </a:r>
                      <a:r>
                        <a:rPr lang="zh-CN" altLang="en-US">
                          <a:solidFill>
                            <a:schemeClr val="bg1"/>
                          </a:solidFill>
                        </a:rPr>
                        <a:t>分）</a:t>
                      </a:r>
                      <a:endParaRPr lang="zh-CN" altLang="en-US">
                        <a:solidFill>
                          <a:schemeClr val="bg1"/>
                        </a:solidFill>
                      </a:endParaRPr>
                    </a:p>
                  </a:txBody>
                  <a:tcPr anchor="ctr">
                    <a:lnL w="12700">
                      <a:solidFill>
                        <a:schemeClr val="bg1"/>
                      </a:solidFill>
                      <a:prstDash val="solid"/>
                    </a:lnL>
                    <a:lnR w="12700">
                      <a:solidFill>
                        <a:schemeClr val="bg1"/>
                      </a:solidFill>
                      <a:prstDash val="solid"/>
                    </a:lnR>
                    <a:lnT w="12700">
                      <a:solidFill>
                        <a:schemeClr val="bg1"/>
                      </a:solidFill>
                      <a:prstDash val="solid"/>
                    </a:lnT>
                    <a:lnB w="12700">
                      <a:solidFill>
                        <a:schemeClr val="bg1"/>
                      </a:solidFill>
                      <a:prstDash val="solid"/>
                    </a:lnB>
                    <a:lnTlToBr>
                      <a:noFill/>
                    </a:lnTlToBr>
                    <a:lnBlToTr>
                      <a:noFill/>
                    </a:lnBlToTr>
                    <a:noFill/>
                  </a:tcPr>
                </a:tc>
              </a:tr>
            </a:tbl>
          </a:graphicData>
        </a:graphic>
      </p:graphicFrame>
    </p:spTree>
  </p:cSld>
  <p:clrMapOvr>
    <a:masterClrMapping/>
  </p:clrMapOvr>
  <p:transition>
    <p:dissolve/>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2528570" y="1729740"/>
            <a:ext cx="7134225" cy="2165985"/>
          </a:xfrm>
        </p:spPr>
        <p:txBody>
          <a:bodyPr>
            <a:noAutofit/>
          </a:bodyPr>
          <a:lstStyle/>
          <a:p>
            <a:pPr algn="dist">
              <a:lnSpc>
                <a:spcPct val="130000"/>
              </a:lnSpc>
            </a:pPr>
            <a:br>
              <a:rPr lang="en-US" altLang="zh-CN" b="1" spc="300"/>
            </a:br>
            <a:r>
              <a:rPr lang="zh-CN" altLang="en-US" b="1" spc="300"/>
              <a:t>感谢聆听</a:t>
            </a:r>
            <a:br>
              <a:rPr lang="en-US" altLang="zh-CN" b="1" spc="300"/>
            </a:br>
            <a:r>
              <a:rPr lang="en-US" altLang="zh-CN" b="1" spc="300"/>
              <a:t>THANK YOU</a:t>
            </a:r>
            <a:endParaRPr lang="en-US" altLang="zh-CN" b="1" spc="300"/>
          </a:p>
        </p:txBody>
      </p:sp>
      <p:pic>
        <p:nvPicPr>
          <p:cNvPr id="3" name="New picture" hidden="1"/>
          <p:cNvPicPr/>
          <p:nvPr/>
        </p:nvPicPr>
        <p:blipFill>
          <a:blip r:embed="rId2"/>
          <a:stretch>
            <a:fillRect/>
          </a:stretch>
        </p:blipFill>
        <p:spPr>
          <a:xfrm>
            <a:off x="12230100" y="12344400"/>
            <a:ext cx="342900" cy="419100"/>
          </a:xfrm>
          <a:prstGeom prst="cube">
            <a:avLst/>
          </a:prstGeom>
        </p:spPr>
      </p:pic>
    </p:spTree>
  </p:cSld>
  <p:clrMapOvr>
    <a:masterClrMapping/>
  </p:clrMapOvr>
  <p:transition>
    <p:fade/>
  </p:transition>
  <p:timing/>
</p:sld>
</file>

<file path=ppt/tags/tag1.xml><?xml version="1.0" encoding="utf-8"?>
<p:tagLst xmlns:p="http://schemas.openxmlformats.org/presentationml/2006/main">
  <p:tag name="KSO_WM_SLIDE_MODEL_TYPE" val="cover"/>
</p:tagLst>
</file>

<file path=ppt/tags/tag2.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3_3"/>
  <p:tag name="KSO_WM_UNIT_INDEX" val="1_1_3_3"/>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3.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2_3"/>
  <p:tag name="KSO_WM_UNIT_INDEX" val="1_1_2_3"/>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4.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1_3"/>
  <p:tag name="KSO_WM_UNIT_INDEX" val="1_1_1_3"/>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5.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i*1_1_2"/>
  <p:tag name="KSO_WM_UNIT_INDEX" val="1_1_2"/>
  <p:tag name="KSO_WM_UNIT_LAYERLEVEL" val="1_1_1"/>
  <p:tag name="KSO_WM_UNIT_LINE_FILL_TYPE" val="2"/>
  <p:tag name="KSO_WM_UNIT_LINE_FORE_SCHEMECOLOR_INDEX" val="5"/>
  <p:tag name="KSO_WM_UNIT_TEXT_FILL_FORE_SCHEMECOLOR_INDEX" val="13"/>
  <p:tag name="KSO_WM_UNIT_TEXT_FILL_TYPE" val="1"/>
  <p:tag name="KSO_WM_UNIT_TYPE" val="p_h_i"/>
</p:tagLst>
</file>

<file path=ppt/tags/tag6.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i*1_1_1"/>
  <p:tag name="KSO_WM_UNIT_INDEX" val="1_1_1"/>
  <p:tag name="KSO_WM_UNIT_LAYERLEVEL" val="1_1_1"/>
  <p:tag name="KSO_WM_UNIT_LINE_FILL_TYPE" val="2"/>
  <p:tag name="KSO_WM_UNIT_LINE_FORE_SCHEMECOLOR_INDEX" val="5"/>
  <p:tag name="KSO_WM_UNIT_TEXT_FILL_FORE_SCHEMECOLOR_INDEX" val="13"/>
  <p:tag name="KSO_WM_UNIT_TEXT_FILL_TYPE" val="1"/>
  <p:tag name="KSO_WM_UNIT_TYPE" val="p_h_i"/>
</p:tagLst>
</file>

<file path=ppt/tags/tag7.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1_2"/>
  <p:tag name="KSO_WM_UNIT_INDEX" val="1_1_1_2"/>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8.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1_1"/>
  <p:tag name="KSO_WM_UNIT_INDEX" val="1_1_1_1"/>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9.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2_2"/>
  <p:tag name="KSO_WM_UNIT_INDEX" val="1_1_2_2"/>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10.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2_1"/>
  <p:tag name="KSO_WM_UNIT_INDEX" val="1_1_2_1"/>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11.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3_2"/>
  <p:tag name="KSO_WM_UNIT_INDEX" val="1_1_3_2"/>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12.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i*1_1_3_1"/>
  <p:tag name="KSO_WM_UNIT_INDEX" val="1_1_3_1"/>
  <p:tag name="KSO_WM_UNIT_LAYERLEVEL" val="1_1_1_1"/>
  <p:tag name="KSO_WM_UNIT_LINE_FILL_TYPE" val="2"/>
  <p:tag name="KSO_WM_UNIT_LINE_FORE_SCHEMECOLOR_INDEX" val="5"/>
  <p:tag name="KSO_WM_UNIT_TEXT_FILL_FORE_SCHEMECOLOR_INDEX" val="13"/>
  <p:tag name="KSO_WM_UNIT_TEXT_FILL_TYPE" val="1"/>
  <p:tag name="KSO_WM_UNIT_TYPE" val="p_h_h_i"/>
</p:tagLst>
</file>

<file path=ppt/tags/tag13.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f*1_1_1"/>
  <p:tag name="KSO_WM_UNIT_INDEX" val="1_1_1"/>
  <p:tag name="KSO_WM_UNIT_LAYERLEVEL" val="1_1_1"/>
  <p:tag name="KSO_WM_UNIT_NOCLEAR" val="0"/>
  <p:tag name="KSO_WM_UNIT_PRESET_TEXT" val="添加文本"/>
  <p:tag name="KSO_WM_UNIT_TEXT_FILL_FORE_SCHEMECOLOR_INDEX" val="14"/>
  <p:tag name="KSO_WM_UNIT_TEXT_FILL_TYPE" val="1"/>
  <p:tag name="KSO_WM_UNIT_TYPE" val="p_h_f"/>
  <p:tag name="KSO_WM_UNIT_VALUE" val="7"/>
</p:tagLst>
</file>

<file path=ppt/tags/tag14.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f*1_1_2_1"/>
  <p:tag name="KSO_WM_UNIT_INDEX" val="1_1_2_1"/>
  <p:tag name="KSO_WM_UNIT_LAYERLEVEL" val="1_1_1_1"/>
  <p:tag name="KSO_WM_UNIT_NOCLEAR" val="0"/>
  <p:tag name="KSO_WM_UNIT_PRESET_TEXT" val="添加文本"/>
  <p:tag name="KSO_WM_UNIT_TEXT_FILL_FORE_SCHEMECOLOR_INDEX" val="14"/>
  <p:tag name="KSO_WM_UNIT_TEXT_FILL_TYPE" val="1"/>
  <p:tag name="KSO_WM_UNIT_TYPE" val="p_h_h_f"/>
  <p:tag name="KSO_WM_UNIT_VALUE" val="7"/>
</p:tagLst>
</file>

<file path=ppt/tags/tag15.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f*1_1_1_1"/>
  <p:tag name="KSO_WM_UNIT_INDEX" val="1_1_1_1"/>
  <p:tag name="KSO_WM_UNIT_LAYERLEVEL" val="1_1_1_1"/>
  <p:tag name="KSO_WM_UNIT_NOCLEAR" val="0"/>
  <p:tag name="KSO_WM_UNIT_PRESET_TEXT" val="添加文本"/>
  <p:tag name="KSO_WM_UNIT_TEXT_FILL_FORE_SCHEMECOLOR_INDEX" val="14"/>
  <p:tag name="KSO_WM_UNIT_TEXT_FILL_TYPE" val="1"/>
  <p:tag name="KSO_WM_UNIT_TYPE" val="p_h_h_f"/>
  <p:tag name="KSO_WM_UNIT_VALUE" val="7"/>
</p:tagLst>
</file>

<file path=ppt/tags/tag16.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0"/>
  <p:tag name="KSO_WM_UNIT_COMPATIBLE" val="0"/>
  <p:tag name="KSO_WM_UNIT_DIAGRAM_ISNUMVISUAL" val="0"/>
  <p:tag name="KSO_WM_UNIT_DIAGRAM_ISREFERUNIT" val="0"/>
  <p:tag name="KSO_WM_UNIT_DIAGRAM_SCHEMECOLOR_ID" val="6"/>
  <p:tag name="KSO_WM_UNIT_HIGHLIGHT" val="0"/>
  <p:tag name="KSO_WM_UNIT_ID" val="diagram20165060_2*p_h_h_f*1_1_3_1"/>
  <p:tag name="KSO_WM_UNIT_INDEX" val="1_1_3_1"/>
  <p:tag name="KSO_WM_UNIT_LAYERLEVEL" val="1_1_1_1"/>
  <p:tag name="KSO_WM_UNIT_NOCLEAR" val="0"/>
  <p:tag name="KSO_WM_UNIT_PRESET_TEXT" val="添加文本"/>
  <p:tag name="KSO_WM_UNIT_TEXT_FILL_FORE_SCHEMECOLOR_INDEX" val="14"/>
  <p:tag name="KSO_WM_UNIT_TEXT_FILL_TYPE" val="1"/>
  <p:tag name="KSO_WM_UNIT_TYPE" val="p_h_h_f"/>
  <p:tag name="KSO_WM_UNIT_VALUE" val="7"/>
</p:tagLst>
</file>

<file path=ppt/tags/tag17.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 name="KSO_WM_DOC_GUID" val="{15a4dda3-e36a-466e-981d-d3c55ddc81ef}"/>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146</Paragraphs>
  <Slides>24</Slides>
  <Notes>2</Notes>
  <TotalTime>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24</vt:i4>
      </vt:variant>
    </vt:vector>
  </HeadingPairs>
  <TitlesOfParts>
    <vt:vector baseType="lpstr" size="35">
      <vt:lpstr>Arial</vt:lpstr>
      <vt:lpstr>微软雅黑</vt:lpstr>
      <vt:lpstr>Segoe UI Light</vt:lpstr>
      <vt:lpstr>Calibri Light</vt:lpstr>
      <vt:lpstr>Calibri</vt:lpstr>
      <vt:lpstr>锐字工房云字库行楷GBK</vt:lpstr>
      <vt:lpstr>楷体</vt:lpstr>
      <vt:lpstr>宋体</vt:lpstr>
      <vt:lpstr>黑体</vt:lpstr>
      <vt:lpstr>等线</vt:lpstr>
      <vt:lpstr>Office 主题​​</vt:lpstr>
      <vt:lpstr>第5课 西方文官制度</vt:lpstr>
      <vt:lpstr>PowerPoint Presentation</vt:lpstr>
      <vt:lpstr>课标要求</vt:lpstr>
      <vt:lpstr>PowerPoint Presentation</vt:lpstr>
      <vt:lpstr>PowerPoint Presentation</vt:lpstr>
      <vt:lpstr>英国文官制度</vt:lpstr>
      <vt:lpstr>一、英国文官制度</vt:lpstr>
      <vt:lpstr>PowerPoint Presentation</vt:lpstr>
      <vt:lpstr>PowerPoint Presentation</vt:lpstr>
      <vt:lpstr>PowerPoint Presentation</vt:lpstr>
      <vt:lpstr>一、英国文官制度</vt:lpstr>
      <vt:lpstr>PowerPoint Presentation</vt:lpstr>
      <vt:lpstr>PowerPoint Presentation</vt:lpstr>
      <vt:lpstr>PowerPoint Presentation</vt:lpstr>
      <vt:lpstr>PowerPoint Presentation</vt:lpstr>
      <vt:lpstr>其他西方国家的文官制度</vt:lpstr>
      <vt:lpstr>PowerPoint Presentation</vt:lpstr>
      <vt:lpstr>西方文官制度的特点</vt:lpstr>
      <vt:lpstr>PowerPoint Presentation</vt:lpstr>
      <vt:lpstr>PowerPoint Presentation</vt:lpstr>
      <vt:lpstr>PowerPoint Presentation</vt:lpstr>
      <vt:lpstr>PowerPoint Presentation</vt:lpstr>
      <vt:lpstr>评分标准</vt:lpstr>
      <vt:lpstr>感谢聆听THANK YOU</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Ann Jo</dc:creator>
  <cp:lastModifiedBy>思睿齋主人</cp:lastModifiedBy>
  <cp:revision>57</cp:revision>
  <dcterms:created xsi:type="dcterms:W3CDTF">2018-05-03T03:34:00Z</dcterms:created>
  <dcterms:modified xsi:type="dcterms:W3CDTF">2020-07-02T08:59:04Z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