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gif" ContentType="image/gi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8028800" cy="780288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slide" Target="slides/slide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11" Type="http://schemas.openxmlformats.org/officeDocument/2006/relationships/image" Target="../media/image10.gif" /><Relationship Id="rId12" Type="http://schemas.openxmlformats.org/officeDocument/2006/relationships/vmlDrawing" Target="../drawings/vmlDrawing1.v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5.png" /><Relationship Id="rId4" Type="http://schemas.openxmlformats.org/officeDocument/2006/relationships/image" Target="../media/image6.jpeg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7.png" /><Relationship Id="rId7" Type="http://schemas.openxmlformats.org/officeDocument/2006/relationships/oleObject" Target="../embeddings/oleObject3.bin" TargetMode="Internal" /><Relationship Id="rId8" Type="http://schemas.openxmlformats.org/officeDocument/2006/relationships/image" Target="../media/image8.png" /><Relationship Id="rId9" Type="http://schemas.openxmlformats.org/officeDocument/2006/relationships/oleObject" Target="../embeddings/oleObject4.bin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https://baike.sogou.com/lemma/ShowInnerLink.htm?lemmaId=66656428&amp;ss_c=ssc.citiao.link" TargetMode="External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https://baike.sogou.com/lemma/ShowInnerLink.htm?lemmaId=180226&amp;ss_c=ssc.citiao.link" TargetMode="External" /><Relationship Id="rId3" Type="http://schemas.openxmlformats.org/officeDocument/2006/relationships/hyperlink" Target="https://baike.sogou.com/lemma/ShowInnerLink.htm?lemmaId=7622046&amp;ss_c=ssc.citiao.link" TargetMode="External" /><Relationship Id="rId4" Type="http://schemas.openxmlformats.org/officeDocument/2006/relationships/image" Target="../media/image1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https://baike.sogou.com/lemma/ShowInnerLink.htm?lemmaId=72561207&amp;ss_c=ssc.citiao.link" TargetMode="External" /><Relationship Id="rId3" Type="http://schemas.openxmlformats.org/officeDocument/2006/relationships/hyperlink" Target="https://baike.sogou.com/lemma/ShowInnerLink.htm?lemmaId=70962066&amp;ss_c=ssc.citiao.link" TargetMode="External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Relationship Id="rId5" Type="http://schemas.openxmlformats.org/officeDocument/2006/relationships/image" Target="../media/image2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5"/>
          <p:cNvSpPr txBox="1"/>
          <p:nvPr/>
        </p:nvSpPr>
        <p:spPr>
          <a:xfrm>
            <a:off x="533400" y="533400"/>
            <a:ext cx="678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i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第九单元  当代世界发展的特点与主要趋势</a:t>
            </a:r>
            <a:endParaRPr lang="zh-CN" altLang="en-US" sz="2400" b="1" i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文本框 5"/>
          <p:cNvSpPr txBox="1"/>
          <p:nvPr/>
        </p:nvSpPr>
        <p:spPr>
          <a:xfrm>
            <a:off x="1295400" y="1371600"/>
            <a:ext cx="6955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第</a:t>
            </a:r>
            <a:r>
              <a:rPr lang="en-US" altLang="zh-CN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22</a:t>
            </a:r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</a:t>
            </a:r>
            <a:endParaRPr lang="en-US" altLang="zh-CN" sz="4800" smtClean="0">
              <a:latin typeface="黑体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世</a:t>
            </a: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界多极化与经济全球化</a:t>
            </a:r>
          </a:p>
        </p:txBody>
      </p:sp>
      <p:pic>
        <p:nvPicPr>
          <p:cNvPr id="3074" name="Picture 2" descr="http://5b0988e595225.cdn.sohucs.com/images/20180124/eb235fc1deb74553a6bae5ee30a51e6e.jpe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19400" y="3657600"/>
            <a:ext cx="3200400" cy="2895600"/>
          </a:xfrm>
          <a:prstGeom prst="rect">
            <a:avLst/>
          </a:prstGeom>
          <a:noFill/>
        </p:spPr>
      </p:pic>
      <p:pic>
        <p:nvPicPr>
          <p:cNvPr id="3076" name="Picture 4" descr="https://2b.zol-img.com.cn/product/94_500x2000/873/ceEqL55rczaFY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4191000"/>
            <a:ext cx="2755900" cy="2066925"/>
          </a:xfrm>
          <a:prstGeom prst="rect">
            <a:avLst/>
          </a:prstGeom>
          <a:noFill/>
        </p:spPr>
      </p:pic>
      <p:pic>
        <p:nvPicPr>
          <p:cNvPr id="3080" name="Picture 8" descr="https://images.haiwainet.cn/20170105/148360241152233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248400" y="4267200"/>
            <a:ext cx="2538219" cy="2043587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4294967295"/>
          </p:nvPr>
        </p:nvGraphicFramePr>
        <p:xfrm>
          <a:off x="838200" y="1557338"/>
          <a:ext cx="7315200" cy="4045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6242"/>
                <a:gridCol w="5138958"/>
              </a:tblGrid>
              <a:tr h="72062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课程标准</a:t>
                      </a: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核心素养</a:t>
                      </a: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511534">
                <a:tc rowSpan="2">
                  <a:txBody>
                    <a:bodyPr vert="horz" wrap="square"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zh-CN" sz="18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zh-CN" sz="18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了解冷战结束后世界多极化、经济全球化、社会信息化、文化多样化的发展特点，以及出现的全球性问题</a:t>
                      </a:r>
                      <a:r>
                        <a:rPr lang="zh-CN" altLang="en-US" sz="18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。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000" b="1" smtClean="0">
                          <a:solidFill>
                            <a:srgbClr val="FF0000"/>
                          </a:solidFill>
                          <a:latin typeface="宋体" pitchFamily="2" charset="-122"/>
                          <a:ea typeface="宋体" pitchFamily="2" charset="-122"/>
                        </a:rPr>
                        <a:t>（历史解释）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通过学习欧盟、俄罗斯崛起、日本已经中国发展史实，认识世界多极化趋势；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813641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>
                          <a:solidFill>
                            <a:srgbClr val="FF0000"/>
                          </a:solidFill>
                          <a:latin typeface="宋体" pitchFamily="2" charset="-122"/>
                          <a:ea typeface="宋体" pitchFamily="2" charset="-122"/>
                        </a:rPr>
                        <a:t>（史料实证）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结合史料分析世界多极化、经济全球化的主要表现极其存在问题，认识当今世界政治、经济发展特点。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5"/>
          <p:cNvSpPr txBox="1"/>
          <p:nvPr/>
        </p:nvSpPr>
        <p:spPr>
          <a:xfrm>
            <a:off x="3200400" y="533400"/>
            <a:ext cx="195976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3200" b="1" smtClean="0">
                <a:solidFill>
                  <a:srgbClr val="FF0000"/>
                </a:solidFill>
              </a:rPr>
              <a:t>学习目标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://5b0988e595225.cdn.sohucs.com/images/20190131/b733927abe8847499a0fbd643f34ce41.jpe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9600" y="228599"/>
            <a:ext cx="7848599" cy="515212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62200" y="5638800"/>
            <a:ext cx="464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2016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年</a:t>
            </a: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G20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领导人杭州峰会</a:t>
            </a:r>
            <a:endParaRPr lang="zh-CN" altLang="en-US" sz="24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762000" y="533400"/>
            <a:ext cx="647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一、（冷战后的）世界多极化发展趋势</a:t>
            </a:r>
            <a:endParaRPr lang="zh-CN" altLang="en-US" sz="28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0" y="1447800"/>
            <a:ext cx="6781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1.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美国：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唯一超级大国  推行霸权主义、强权政治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2.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欧洲：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欧共体</a:t>
            </a:r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---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欧盟（</a:t>
            </a:r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1967-1993-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）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3.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俄罗斯：</a:t>
            </a:r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1991.12-</a:t>
            </a:r>
          </a:p>
          <a:p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4.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日本：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从经济大国到追求政治与军事大国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5.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中国：</a:t>
            </a:r>
            <a:endParaRPr lang="en-US" altLang="zh-CN" sz="2800" b="1" smtClean="0">
              <a:latin typeface="方正兰亭超细黑简体" pitchFamily="2" charset="-122"/>
              <a:ea typeface="方正兰亭超细黑简体" pitchFamily="2" charset="-122"/>
            </a:endParaRPr>
          </a:p>
          <a:p>
            <a:r>
              <a:rPr lang="en-US" altLang="zh-CN" sz="2800" b="1" smtClean="0">
                <a:latin typeface="方正兰亭超细黑简体" pitchFamily="2" charset="-122"/>
                <a:ea typeface="方正兰亭超细黑简体" pitchFamily="2" charset="-122"/>
              </a:rPr>
              <a:t>6.</a:t>
            </a:r>
            <a:r>
              <a:rPr lang="zh-CN" altLang="en-US" sz="2800" b="1" smtClean="0">
                <a:latin typeface="方正兰亭超细黑简体" pitchFamily="2" charset="-122"/>
                <a:ea typeface="方正兰亭超细黑简体" pitchFamily="2" charset="-122"/>
              </a:rPr>
              <a:t>发展中国家：</a:t>
            </a:r>
            <a:endParaRPr lang="zh-CN" altLang="en-US" sz="2800" b="1"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6802" name="Object 2"/>
          <p:cNvGraphicFramePr>
            <a:graphicFrameLocks noChangeAspect="1"/>
          </p:cNvGraphicFramePr>
          <p:nvPr/>
        </p:nvGraphicFramePr>
        <p:xfrm>
          <a:off x="2874169" y="344489"/>
          <a:ext cx="3371850" cy="167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Image" r:id="rId2" imgW="11657143" imgH="3580952" progId="">
                  <p:embed/>
                </p:oleObj>
              </mc:Choice>
              <mc:Fallback>
                <p:oleObj name="Image" r:id="rId2" imgW="11657143" imgH="3580952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74169" y="344489"/>
                        <a:ext cx="3371850" cy="1673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6803" name="Picture 3" descr="u=1173159707,1326543530&amp;gp=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476875" y="1731964"/>
            <a:ext cx="2286000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6804" name="Object 4"/>
          <p:cNvGraphicFramePr>
            <a:graphicFrameLocks noChangeAspect="1"/>
          </p:cNvGraphicFramePr>
          <p:nvPr/>
        </p:nvGraphicFramePr>
        <p:xfrm>
          <a:off x="5873354" y="3949701"/>
          <a:ext cx="1496615" cy="1660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name="Image" r:id="rId5" imgW="5142857" imgH="4279365" progId="">
                  <p:embed/>
                </p:oleObj>
              </mc:Choice>
              <mc:Fallback>
                <p:oleObj name="Image" r:id="rId5" imgW="5142857" imgH="4279365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73354" y="3949701"/>
                        <a:ext cx="1496615" cy="1660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805" name="Object 5"/>
          <p:cNvGraphicFramePr>
            <a:graphicFrameLocks noChangeAspect="1"/>
          </p:cNvGraphicFramePr>
          <p:nvPr/>
        </p:nvGraphicFramePr>
        <p:xfrm>
          <a:off x="3277791" y="3571875"/>
          <a:ext cx="2571750" cy="2438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name="Image" r:id="rId7" imgW="1917460" imgH="1587302" progId="">
                  <p:embed/>
                </p:oleObj>
              </mc:Choice>
              <mc:Fallback>
                <p:oleObj name="Image" r:id="rId7" imgW="1917460" imgH="1587302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77791" y="3571875"/>
                        <a:ext cx="2571750" cy="2438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806" name="Object 6"/>
          <p:cNvGraphicFramePr>
            <a:graphicFrameLocks noChangeAspect="1"/>
          </p:cNvGraphicFramePr>
          <p:nvPr/>
        </p:nvGraphicFramePr>
        <p:xfrm>
          <a:off x="1458516" y="2081214"/>
          <a:ext cx="2095500" cy="2244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name="Image" r:id="rId9" imgW="3098413" imgH="2488889" progId="">
                  <p:embed/>
                </p:oleObj>
              </mc:Choice>
              <mc:Fallback>
                <p:oleObj name="Image" r:id="rId9" imgW="3098413" imgH="2488889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58516" y="2081214"/>
                        <a:ext cx="2095500" cy="2244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/>
        </p:nvSpPr>
        <p:spPr>
          <a:xfrm>
            <a:off x="2821633" y="6211669"/>
            <a:ext cx="3950119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3200" b="1" kern="10" spc="5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多</a:t>
            </a:r>
            <a:r>
              <a:rPr lang="zh-CN" altLang="en-US" sz="3200" b="1" kern="10" spc="5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粗黑宋简体" pitchFamily="2" charset="-122"/>
                <a:ea typeface="方正粗黑宋简体" pitchFamily="2" charset="-122"/>
              </a:rPr>
              <a:t>极化趋势不断加强</a:t>
            </a:r>
            <a:endParaRPr lang="zh-CN" altLang="en-US" sz="3200" b="1" spc="5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方正粗黑宋简体" pitchFamily="2" charset="-122"/>
              <a:ea typeface="方正粗黑宋简体" pitchFamily="2" charset="-122"/>
            </a:endParaRPr>
          </a:p>
        </p:txBody>
      </p:sp>
      <p:pic>
        <p:nvPicPr>
          <p:cNvPr id="22536" name="Picture 7" descr="1_2008050905550518z6X"/>
          <p:cNvPicPr>
            <a:picLocks noChangeAspect="1" noChangeArrowheads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3813572" y="1752600"/>
            <a:ext cx="1519238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1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762000" y="381000"/>
            <a:ext cx="5334000" cy="584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二、经济全球化进程加快</a:t>
            </a:r>
            <a:endParaRPr lang="zh-CN" altLang="en-US" sz="32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14400" y="1143000"/>
            <a:ext cx="77724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概念阐释：经济全球化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(Economic 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hlinkClick r:id="rId2"/>
              </a:rPr>
              <a:t>Globalization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) 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指世界经济活动超越国界，通过对外贸易、技术转移、资本流动、提供服务、相互联系、相互依存而形成的全球范围的有机经济整体。即把全世界连接成为一个统一的大市场，各国在这一大市场中发挥自己的优势，从而实现资源在世界范围内的优化配置。</a:t>
            </a:r>
            <a:endParaRPr lang="zh-CN" altLang="en-US" sz="2000" b="1"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Picture 7" descr="麦道分工"/>
          <p:cNvPicPr>
            <a:picLocks noChangeAspect="1"/>
          </p:cNvPicPr>
          <p:nvPr/>
        </p:nvPicPr>
        <p:blipFill>
          <a:blip r:embed="rId3">
            <a:lum bright="-6000"/>
          </a:blip>
          <a:srcRect b="6958"/>
          <a:stretch>
            <a:fillRect/>
          </a:stretch>
        </p:blipFill>
        <p:spPr>
          <a:xfrm>
            <a:off x="533400" y="2971800"/>
            <a:ext cx="3810000" cy="3200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" name="Text Box 8"/>
          <p:cNvSpPr txBox="1"/>
          <p:nvPr/>
        </p:nvSpPr>
        <p:spPr>
          <a:xfrm>
            <a:off x="1143000" y="6172200"/>
            <a:ext cx="3276600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麦道公司零件供应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地</a:t>
            </a:r>
            <a:endParaRPr lang="zh-CN" altLang="en-US" sz="2400">
              <a:solidFill>
                <a:srgbClr val="FF0000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0" name="Picture 2" descr="https://www.wendangwang.com/pic/a0010377ca47a278d3b57e1a/10-810-jpg_6-1080-0-0-108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76800" y="2895600"/>
            <a:ext cx="3886200" cy="3505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914400" y="762000"/>
            <a:ext cx="434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2. </a:t>
            </a:r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经济全球化进程：</a:t>
            </a:r>
            <a:endParaRPr lang="zh-CN" altLang="en-US" sz="28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0600" y="1752600"/>
            <a:ext cx="7239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开始：新航路开辟</a:t>
            </a:r>
            <a:endParaRPr lang="en-US" altLang="zh-CN" sz="2400" b="1" smtClean="0"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资本主义世界市场初步形成：第一次工业革命以后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资本主义世界市场最终形成：第二次工业革命以后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快速发展：</a:t>
            </a:r>
            <a:r>
              <a:rPr lang="en-US" altLang="zh-CN" sz="3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3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世纪</a:t>
            </a:r>
            <a:r>
              <a:rPr lang="en-US" altLang="zh-CN" sz="3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r>
              <a:rPr lang="zh-CN" altLang="en-US" sz="3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年代以来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33400" y="457200"/>
            <a:ext cx="8327921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合作探究：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世纪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90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年代以来经济全球化快速发展的原因。</a:t>
            </a:r>
            <a:endParaRPr lang="zh-CN" altLang="en-US" sz="2400" b="1">
              <a:solidFill>
                <a:srgbClr val="FF0000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3400" y="1143000"/>
            <a:ext cx="7848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材料一   近二十年来</a:t>
            </a:r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交通运输方式的革新，不仅大大降低了费用，还大大节约了时间；通信方式的革新，通信的成本与时间都空前缩小，电子邮件几乎是同时就能送达对方，数以亿计的美元通过敲击电脑键盘就可以快速流动。这也是当今世界与以往迥然不同的地方。</a:t>
            </a:r>
          </a:p>
          <a:p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                                                               </a:t>
            </a:r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—— 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约翰</a:t>
            </a:r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杰克逊</a:t>
            </a:r>
            <a:endParaRPr lang="zh-CN" altLang="en-US" sz="2000" b="1" smtClean="0"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                             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3000" y="2819400"/>
            <a:ext cx="4801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技术手段：交通、通讯方式的发展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581400"/>
            <a:ext cx="175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材料二   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9458" name="Picture 2" descr="http://5b0988e595225.cdn.sohucs.com/images/20171109/42b9975562a64ba9bed0ae6531d10f63.jpe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76400" y="3505200"/>
            <a:ext cx="5105400" cy="2286000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1219200" y="5791200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直接推动者：跨国公司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10周年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0" y="609600"/>
            <a:ext cx="3059851" cy="2514600"/>
          </a:xfrm>
          <a:prstGeom prst="rect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3" name="TextBox 2"/>
          <p:cNvSpPr txBox="1"/>
          <p:nvPr/>
        </p:nvSpPr>
        <p:spPr>
          <a:xfrm>
            <a:off x="609600" y="762000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材料三 </a:t>
            </a:r>
            <a:endParaRPr lang="zh-CN" altLang="en-US" sz="2400" b="1"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506" name="Picture 2" descr="https://i02piccdn.sogoucdn.com/cc99818d7b708d9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05000" y="609600"/>
            <a:ext cx="3229864" cy="25908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90600" y="3581400"/>
            <a:ext cx="716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组织保障：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1995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年世界贸易组织的诞生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   （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2001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年中国加入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WTO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4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4648200"/>
            <a:ext cx="64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其他因素：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）冷战结束（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1991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）市场经济体制的普遍实行（中 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/ 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俄）</a:t>
            </a:r>
            <a:endParaRPr lang="zh-CN" altLang="en-US" sz="24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066800" y="685800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3.</a:t>
            </a:r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存在的问题：</a:t>
            </a:r>
            <a:endParaRPr lang="zh-CN" altLang="en-US" sz="28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1447800"/>
            <a:ext cx="586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）发展中国家经济失控风险增加；</a:t>
            </a:r>
            <a:endParaRPr lang="en-US" altLang="zh-CN" sz="2400" b="1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）一些国家出现的“逆全球化”现象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838200" y="4876800"/>
            <a:ext cx="3200400" cy="1981200"/>
          </a:xfrm>
          <a:prstGeom prst="rect">
            <a:avLst/>
          </a:prstGeom>
        </p:spPr>
        <p:txBody>
          <a:bodyPr lIns="94434" tIns="47217" rIns="94434" bIns="47217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中美贸易战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itchFamily="49" charset="-122"/>
              <a:ea typeface="黑体" panose="02010609060101010101" pitchFamily="49" charset="-122"/>
              <a:cs typeface="+mj-cs"/>
            </a:endParaRPr>
          </a:p>
        </p:txBody>
      </p:sp>
      <p:pic>
        <p:nvPicPr>
          <p:cNvPr id="5" name="图片 4" descr="t0115c40727d77e57c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667000"/>
            <a:ext cx="3733799" cy="2639921"/>
          </a:xfrm>
          <a:prstGeom prst="rect">
            <a:avLst/>
          </a:prstGeom>
        </p:spPr>
      </p:pic>
      <p:pic>
        <p:nvPicPr>
          <p:cNvPr id="22530" name="Picture 2" descr="http://res.dyhjw.com/ueditor/php/upload/image/20160926/1474852822627140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029200" y="2514600"/>
            <a:ext cx="3505200" cy="2822653"/>
          </a:xfrm>
          <a:prstGeom prst="rect">
            <a:avLst/>
          </a:prstGeom>
          <a:noFill/>
        </p:spPr>
      </p:pic>
      <p:sp>
        <p:nvSpPr>
          <p:cNvPr id="7" name="标题 1"/>
          <p:cNvSpPr txBox="1"/>
          <p:nvPr/>
        </p:nvSpPr>
        <p:spPr>
          <a:xfrm>
            <a:off x="5029200" y="4876800"/>
            <a:ext cx="3200400" cy="1981200"/>
          </a:xfrm>
          <a:prstGeom prst="rect">
            <a:avLst/>
          </a:prstGeom>
        </p:spPr>
        <p:txBody>
          <a:bodyPr lIns="94434" tIns="47217" rIns="94434" bIns="47217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英国脱欧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914400" y="381000"/>
            <a:ext cx="541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三、区域经济集团化的发展</a:t>
            </a:r>
            <a:endParaRPr lang="zh-CN" altLang="en-US" sz="28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71600" y="990600"/>
            <a:ext cx="70104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概念阐释：</a:t>
            </a:r>
            <a:endParaRPr lang="zh-CN" altLang="en-US" sz="2400" b="1" smtClean="0">
              <a:solidFill>
                <a:srgbClr val="FF0000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自</a:t>
            </a:r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世纪</a:t>
            </a:r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50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年代末以来，一些地理相近的国家或地区间通过加强经济合作，为谋求 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  <a:hlinkClick r:id="rId2"/>
              </a:rPr>
              <a:t>风险成本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和机会成本的最小化和利益的最大化，形成了一体化程度较高的 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  <a:hlinkClick r:id="rId3"/>
              </a:rPr>
              <a:t>区域经济合作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组织或国家集团。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47800" y="2667000"/>
            <a:ext cx="601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具体表现：</a:t>
            </a:r>
            <a:endParaRPr lang="en-US" altLang="zh-CN" sz="24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欧盟 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/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北美自由贸易区 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/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东南亚国际联盟 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/ 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亚太经合组织（</a:t>
            </a:r>
            <a:r>
              <a:rPr lang="en-US" altLang="zh-CN" sz="2400" b="1" smtClean="0">
                <a:latin typeface="微软雅黑" pitchFamily="34" charset="-122"/>
                <a:ea typeface="微软雅黑" pitchFamily="34" charset="-122"/>
              </a:rPr>
              <a:t>APEC</a:t>
            </a:r>
            <a:r>
              <a:rPr lang="zh-CN" altLang="en-US" sz="2400" b="1" smtClean="0"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3554" name="Picture 2" descr="https://pic.baike.soso.com/ugc/baikepic2/46242/20160728043652-1112028609.jpg/800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057400" y="3886200"/>
            <a:ext cx="4800600" cy="273634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914400" y="762000"/>
            <a:ext cx="525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四、社会信息化与文化多样性</a:t>
            </a:r>
            <a:endParaRPr lang="zh-CN" altLang="en-US" sz="28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1447800"/>
            <a:ext cx="388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1.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社会信息化</a:t>
            </a:r>
            <a:endParaRPr lang="zh-CN" altLang="en-US" sz="24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43000" y="1981200"/>
            <a:ext cx="7086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）含义：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指以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  <a:hlinkClick r:id="rId2"/>
              </a:rPr>
              <a:t>计算机信息处理技术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和传输手段的广泛应用为基础和标志的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  <a:hlinkClick r:id="rId3"/>
              </a:rPr>
              <a:t>新技术革命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，影响和改造社会生活方式与管理方式的过程。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4578" name="Picture 2" descr="https://images.ofweek.com/Upload/News/2016-2/Boxin/20160222/2016022222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09600" y="3124200"/>
            <a:ext cx="3581400" cy="2419351"/>
          </a:xfrm>
          <a:prstGeom prst="rect">
            <a:avLst/>
          </a:prstGeom>
          <a:noFill/>
        </p:spPr>
      </p:pic>
      <p:pic>
        <p:nvPicPr>
          <p:cNvPr id="24580" name="Picture 4" descr="http://5b0988e595225.cdn.sohucs.com/images/20200118/ef23397cdee24f30b48b6eeec1864c4c.jpe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876800" y="2895600"/>
            <a:ext cx="3695700" cy="285750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1219200" y="5943600"/>
            <a:ext cx="43829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）利与弊：便利与信息安全</a:t>
            </a:r>
            <a:endParaRPr lang="zh-CN" altLang="en-US" sz="2400">
              <a:latin typeface="方正粗黑宋简体" pitchFamily="2" charset="-122"/>
              <a:ea typeface="方正粗黑宋简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219200" y="762000"/>
            <a:ext cx="381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2.</a:t>
            </a:r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文化多样性</a:t>
            </a:r>
            <a:endParaRPr lang="zh-CN" altLang="en-US" sz="28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95400" y="1447800"/>
            <a:ext cx="6934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1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）含义：</a:t>
            </a:r>
            <a:endParaRPr lang="en-US" altLang="zh-CN" sz="2400" b="1" smtClean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  <a:p>
            <a:r>
              <a:rPr lang="zh-CN" altLang="en-US" sz="2000" b="1" smtClean="0">
                <a:latin typeface="方正粗黑宋简体" pitchFamily="2" charset="-122"/>
                <a:ea typeface="方正粗黑宋简体" pitchFamily="2" charset="-122"/>
              </a:rPr>
              <a:t>指的是世界上每个民族、每个国家都有自己独特的文化，民族文化是民族身份的重要标志。</a:t>
            </a:r>
            <a:endParaRPr lang="zh-CN" altLang="en-US" sz="2000" b="1"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19200" y="2743200"/>
            <a:ext cx="72390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（</a:t>
            </a: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）具体做法：</a:t>
            </a:r>
            <a:endParaRPr lang="en-US" altLang="zh-CN" sz="2400" b="1" smtClean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  <a:p>
            <a:pPr fontAlgn="t"/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A. 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首先要尊重自己民族的文化，培育好、发展好本民族文化。</a:t>
            </a:r>
          </a:p>
          <a:p>
            <a:pPr fontAlgn="t"/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B. 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承认世界文化的多样性，尊重不同民族的文化，必须遵循各民族文化一律平等的原则。</a:t>
            </a:r>
          </a:p>
          <a:p>
            <a:pPr fontAlgn="t"/>
            <a:r>
              <a:rPr lang="en-US" altLang="zh-CN" sz="2000" b="1" smtClean="0">
                <a:latin typeface="微软雅黑" pitchFamily="34" charset="-122"/>
                <a:ea typeface="微软雅黑" pitchFamily="34" charset="-122"/>
              </a:rPr>
              <a:t>C. </a:t>
            </a:r>
            <a:r>
              <a:rPr lang="zh-CN" altLang="en-US" sz="2000" b="1" smtClean="0">
                <a:latin typeface="微软雅黑" pitchFamily="34" charset="-122"/>
                <a:ea typeface="微软雅黑" pitchFamily="34" charset="-122"/>
              </a:rPr>
              <a:t>在文化交流中，要尊重差异，理解个性，和睦相处，共同促进世界文化的繁荣。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628" name="Picture 4" descr="https://pic.baike.soso.com/ugc/baikepic2/0/20160905114328-1288153162.jpg/80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800600" y="304800"/>
            <a:ext cx="4038600" cy="2857310"/>
          </a:xfrm>
          <a:prstGeom prst="rect">
            <a:avLst/>
          </a:prstGeom>
          <a:noFill/>
        </p:spPr>
      </p:pic>
      <p:pic>
        <p:nvPicPr>
          <p:cNvPr id="26630" name="Picture 6" descr="http://5b0988e595225.cdn.sohucs.com/images/20180214/4c3009a323874c57850208930bff9e2a.jpe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04800" y="228600"/>
            <a:ext cx="4114800" cy="2895600"/>
          </a:xfrm>
          <a:prstGeom prst="rect">
            <a:avLst/>
          </a:prstGeom>
          <a:noFill/>
        </p:spPr>
      </p:pic>
      <p:pic>
        <p:nvPicPr>
          <p:cNvPr id="26632" name="Picture 8" descr="http://5b0988e595225.cdn.sohucs.com/images/20170913/6e1573131bee4062b0f9cacff36b6996.jpe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81000" y="3429000"/>
            <a:ext cx="4038600" cy="2971800"/>
          </a:xfrm>
          <a:prstGeom prst="rect">
            <a:avLst/>
          </a:prstGeom>
          <a:noFill/>
        </p:spPr>
      </p:pic>
      <p:pic>
        <p:nvPicPr>
          <p:cNvPr id="26634" name="Picture 10" descr="http://pic160.nipic.com/file/20180407/26182463_082015549000_2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876800" y="3429000"/>
            <a:ext cx="3886200" cy="294938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267200" y="2819400"/>
            <a:ext cx="30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solidFill>
                  <a:srgbClr val="FF0000"/>
                </a:solidFill>
                <a:latin typeface="MingLiU-ExtB" pitchFamily="18" charset="-120"/>
              </a:rPr>
              <a:t>节日</a:t>
            </a:r>
            <a:endParaRPr lang="zh-CN" altLang="en-US" sz="4000" b="1">
              <a:solidFill>
                <a:srgbClr val="FF0000"/>
              </a:solidFill>
              <a:latin typeface="MingLiU-ExtB" pitchFamily="18" charset="-120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09600" y="1600200"/>
            <a:ext cx="78486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1.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一部苹果手机，美国公司提供创意，德日韩企业提供核心零件，中国富士康把它组装起来。这说明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A.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技术信息化       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B.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经济全球化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C.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文明多元化       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D. 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区域集团化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itchFamily="2" charset="-122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85800" y="3581400"/>
            <a:ext cx="76200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2.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在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20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世纪经济全球化迅速发展的诸多因素中，其根本的推动力是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A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． 两极格局的结束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B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． 新型交通和通讯方式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C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． 科学技术的发展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D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． 世界市场的扩大</a:t>
            </a: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609600"/>
            <a:ext cx="1752600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达标检测</a:t>
            </a:r>
            <a:endParaRPr lang="zh-CN" altLang="en-US" sz="2800">
              <a:solidFill>
                <a:srgbClr val="FF0000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82970" y="2362200"/>
            <a:ext cx="8178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8845" y="4724400"/>
            <a:ext cx="769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33400" y="914400"/>
            <a:ext cx="8229600" cy="19389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第二次世界大战结束后，在美国的主导下，建立了布雷顿森林体系；</a:t>
            </a: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20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世纪</a:t>
            </a: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70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年代，西方发达国家组建的“七国集团”主导了全球经济秩序；到</a:t>
            </a: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1999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年，该集团发展为包括中国等发展中国家在内的“二十国集团”。这一历程主要反映了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经济全球化趋势不断加强 </a:t>
            </a: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B.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世界经济向体系化方向发展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C.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广大发展中国家迅速崛起</a:t>
            </a:r>
            <a:r>
              <a:rPr lang="zh-CN" altLang="en-US" sz="200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</a:t>
            </a: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D.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西欧的联合推动多极化趋势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09600" y="3200400"/>
            <a:ext cx="7924800" cy="25545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4. 2018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年以来，美国加快推行贸易保护政策，不仅于曾经的盟友英、法、德、意、日等国撕破脸，中美贸易战也是硝烟四起。面对特朗普逆全球化的单边主义政治，全球贸易摩擦不断加剧，世界经济发展面临严峻挑战。这表明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美、日、欧同盟面临着解体危险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B.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逆全球化成为世界经济发展主流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C.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全球贸易治理体系亟待继续完善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D. </a:t>
            </a:r>
            <a:r>
              <a:rPr kumimoji="0" lang="zh-CN" altLang="en-US" sz="200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互利共赢原则遭到国际社会抵制</a:t>
            </a:r>
            <a:endParaRPr kumimoji="0" lang="zh-CN" altLang="en-US" sz="200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557322" y="2362200"/>
            <a:ext cx="86914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67645" y="4495800"/>
            <a:ext cx="769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8676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858500" y="10388600"/>
            <a:ext cx="355600" cy="4191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79</Paragraphs>
  <Slides>16</Slides>
  <Notes>0</Notes>
  <TotalTime>23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7">
      <vt:lpstr>Arial</vt:lpstr>
      <vt:lpstr>Calibri</vt:lpstr>
      <vt:lpstr>宋体</vt:lpstr>
      <vt:lpstr>黑体</vt:lpstr>
      <vt:lpstr>华文楷体</vt:lpstr>
      <vt:lpstr>方正粗黑宋简体</vt:lpstr>
      <vt:lpstr>方正兰亭超细黑简体</vt:lpstr>
      <vt:lpstr>微软雅黑</vt:lpstr>
      <vt:lpstr>MingLiU-ExtB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cp:lastModifiedBy>xbany</cp:lastModifiedBy>
  <cp:revision>3</cp:revision>
  <dcterms:created xsi:type="dcterms:W3CDTF">2006-08-16T00:00:00Z</dcterms:created>
  <dcterms:modified xsi:type="dcterms:W3CDTF">2021-02-04T01:14:46Z</dcterms:modified>
</cp:coreProperties>
</file>