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648" r:id="rId2"/>
    <p:sldId id="650" r:id="rId3"/>
    <p:sldId id="702" r:id="rId4"/>
    <p:sldId id="701" r:id="rId5"/>
    <p:sldId id="704" r:id="rId6"/>
    <p:sldId id="705" r:id="rId7"/>
    <p:sldId id="651" r:id="rId8"/>
    <p:sldId id="706" r:id="rId9"/>
    <p:sldId id="663" r:id="rId10"/>
    <p:sldId id="728" r:id="rId11"/>
    <p:sldId id="727" r:id="rId12"/>
    <p:sldId id="459" r:id="rId13"/>
    <p:sldId id="608" r:id="rId14"/>
    <p:sldId id="621" r:id="rId15"/>
    <p:sldId id="611" r:id="rId16"/>
    <p:sldId id="612" r:id="rId17"/>
    <p:sldId id="729" r:id="rId18"/>
    <p:sldId id="403" r:id="rId1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E40CC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4" d="100"/>
          <a:sy n="84" d="100"/>
        </p:scale>
        <p:origin x="-1554" y="-78"/>
      </p:cViewPr>
      <p:guideLst>
        <p:guide orient="horz" pos="1957"/>
        <p:guide pos="28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2049"/>
          <p:cNvSpPr>
            <a:spLocks noGrp="1" noRot="1" noChangeAspect="1"/>
          </p:cNvSpPr>
          <p:nvPr>
            <p:ph type="sldImg"/>
          </p:nvPr>
        </p:nvSpPr>
        <p:spPr>
          <a:xfrm>
            <a:off x="1050925" y="752475"/>
            <a:ext cx="4570413" cy="3294063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文本占位符 2050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6263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dirty="0"/>
              <a:t>单击此处编辑母版文本样式
第二级
第三级
第四级
第五级</a:t>
            </a:r>
          </a:p>
        </p:txBody>
      </p:sp>
      <p:sp>
        <p:nvSpPr>
          <p:cNvPr id="2052" name="页眉占位符 205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日期占位符 2052"/>
          <p:cNvSpPr>
            <a:spLocks noGrp="1"/>
          </p:cNvSpPr>
          <p:nvPr>
            <p:ph type="dt" idx="1"/>
          </p:nvPr>
        </p:nvSpPr>
        <p:spPr>
          <a:xfrm>
            <a:off x="3881438" y="0"/>
            <a:ext cx="297656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200" noProof="1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02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5"/>
          </p:nvPr>
        </p:nvSpPr>
        <p:spPr>
          <a:xfrm>
            <a:off x="3881438" y="8686800"/>
            <a:ext cx="297656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pPr lvl="0" algn="r" eaLnBrk="1" hangingPunct="1"/>
              <a:t>‹#›</a:t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742950" lvl="1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1143000" lvl="2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600200" lvl="3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2057400" lvl="4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1438" y="8686800"/>
            <a:ext cx="2976562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eaLnBrk="1" hangingPunct="1"/>
            <a:fld id="{9A0DB2DC-4C9A-4742-B13C-FB6460FD3503}" type="slidenum">
              <a:rPr lang="en-US" altLang="zh-CN" sz="1200" dirty="0"/>
              <a:pPr lvl="0" algn="r" eaLnBrk="1" hangingPunct="1"/>
              <a:t>15</a:t>
            </a:fld>
            <a:endParaRPr lang="en-US" altLang="zh-CN" sz="1200" dirty="0"/>
          </a:p>
        </p:txBody>
      </p:sp>
      <p:sp>
        <p:nvSpPr>
          <p:cNvPr id="33795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39825" y="752475"/>
            <a:ext cx="4392613" cy="3294063"/>
          </a:xfrm>
        </p:spPr>
      </p:sp>
      <p:sp>
        <p:nvSpPr>
          <p:cNvPr id="33796" name="Rectangle 3"/>
          <p:cNvSpPr>
            <a:spLocks noGrp="1"/>
          </p:cNvSpPr>
          <p:nvPr>
            <p:ph type="body"/>
          </p:nvPr>
        </p:nvSpPr>
        <p:spPr>
          <a:xfrm>
            <a:off x="538163" y="4386263"/>
            <a:ext cx="5780087" cy="3952875"/>
          </a:xfrm>
        </p:spPr>
        <p:txBody>
          <a:bodyPr wrap="square" lIns="91440" tIns="45720" rIns="91440" bIns="45720" anchor="t"/>
          <a:lstStyle/>
          <a:p>
            <a:pPr lvl="0" eaLnBrk="1" hangingPunct="1"/>
            <a:r>
              <a:rPr lang="zh-CN" altLang="en-US" b="1" dirty="0"/>
              <a:t>随着世界经济一体化趋势的出现，为了协调不同地区或国家间的经济活动，使其在平等互利的基础上进行合作与交流。制定出一套统一的游戏规则 世界贸易组织的成立是经济全球化日渐成熟的又一表现。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eaLnBrk="1" hangingPunct="1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push dir="u"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slide" Target="slide4.xml"/><Relationship Id="rId2" Type="http://schemas.openxmlformats.org/officeDocument/2006/relationships/hyperlink" Target="http://imgnews.baidu.com/i?ct=520093696&amp;z=0&amp;tn=baiduimagenewsdetail&amp;word=%C1%AA%BA%CF%B9%FA%C3%D8%CA%E9%B3%A4%C5%CB%BB%F9%CE%C4&amp;in=1832&amp;cl=2&amp;lm=-1&amp;pn=0&amp;rn=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image.baidu.com/i?ct=503316480&amp;z=0&amp;tn=baiduimagedetail&amp;word=%C1%AA%BA%CF%B9%FA&amp;in=16648&amp;cl=2&amp;cm=1&amp;sc=0&amp;lm=-1&amp;pn=13&amp;rn=1&amp;di=1871948420&amp;ln=200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13"/>
          <p:cNvSpPr>
            <a:spLocks noTextEdit="1"/>
          </p:cNvSpPr>
          <p:nvPr/>
        </p:nvSpPr>
        <p:spPr>
          <a:xfrm>
            <a:off x="571472" y="2714620"/>
            <a:ext cx="7910195" cy="11639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 dirty="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第</a:t>
            </a:r>
            <a:r>
              <a:rPr lang="en-US" altLang="zh-CN" sz="3600" dirty="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</a:t>
            </a:r>
            <a:r>
              <a:rPr lang="zh-CN" altLang="en-US" sz="3600" dirty="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课 联合国与世界贸易组织</a:t>
            </a:r>
          </a:p>
        </p:txBody>
      </p:sp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</a:p>
        </p:txBody>
      </p:sp>
      <p:sp>
        <p:nvSpPr>
          <p:cNvPr id="3076" name="Text Box 3"/>
          <p:cNvSpPr txBox="1"/>
          <p:nvPr/>
        </p:nvSpPr>
        <p:spPr>
          <a:xfrm>
            <a:off x="285720" y="1785926"/>
            <a:ext cx="8209915" cy="415498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建立：</a:t>
            </a:r>
            <a:r>
              <a:rPr lang="en-US" sz="2400" b="1" dirty="0" smtClean="0">
                <a:solidFill>
                  <a:srgbClr val="FF0000"/>
                </a:solidFill>
              </a:rPr>
              <a:t>1945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年</a:t>
            </a:r>
            <a:r>
              <a:rPr lang="en-US" sz="2400" b="1" dirty="0" smtClean="0">
                <a:solidFill>
                  <a:srgbClr val="FF0000"/>
                </a:solidFill>
              </a:rPr>
              <a:t>10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月，联合国正式成立。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地位：是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人类构建世界和平的成果，也是影响最大的国际组织。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总部：美国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纽约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主要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机构：联合国大会  简称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“联大”，由全体成员国组成，每年举行一届大会。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联合国安全理事会：简称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“安理会”，担负着维护国际和平与安全的主要责任。安理会由中国、法国、俄罗斯、英国、美国</a:t>
            </a:r>
            <a:r>
              <a:rPr lang="en-US" sz="2400" b="1" dirty="0" smtClean="0">
                <a:solidFill>
                  <a:srgbClr val="FF0000"/>
                </a:solidFill>
              </a:rPr>
              <a:t>5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个常任理事国和</a:t>
            </a:r>
            <a:r>
              <a:rPr lang="en-US" sz="2400" b="1" dirty="0" smtClean="0">
                <a:solidFill>
                  <a:srgbClr val="FF0000"/>
                </a:solidFill>
              </a:rPr>
              <a:t>10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个非常任理事国组成，常任理事国拥有否决权。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联合国秘书处：联合国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的行政秘书事务机构。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857224" y="785794"/>
            <a:ext cx="62151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一、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rPr>
              <a:t>联合国与国际安全</a:t>
            </a:r>
          </a:p>
        </p:txBody>
      </p:sp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图片 12290" descr="576_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7900" y="693738"/>
            <a:ext cx="4032250" cy="4105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文本框 12291"/>
          <p:cNvSpPr txBox="1"/>
          <p:nvPr/>
        </p:nvSpPr>
        <p:spPr>
          <a:xfrm>
            <a:off x="107950" y="117475"/>
            <a:ext cx="46815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 dirty="0" smtClean="0">
                <a:latin typeface="Arial" panose="020B0604020202020204" pitchFamily="34" charset="0"/>
                <a:sym typeface="Arial" panose="020B0604020202020204" pitchFamily="34" charset="0"/>
              </a:rPr>
              <a:t>总部</a:t>
            </a:r>
            <a:r>
              <a:rPr lang="zh-CN" altLang="en-US" sz="3200" b="1" dirty="0">
                <a:latin typeface="Arial" panose="020B0604020202020204" pitchFamily="34" charset="0"/>
                <a:sym typeface="Arial" panose="020B0604020202020204" pitchFamily="34" charset="0"/>
              </a:rPr>
              <a:t>：纽约</a:t>
            </a:r>
          </a:p>
        </p:txBody>
      </p:sp>
      <p:pic>
        <p:nvPicPr>
          <p:cNvPr id="12293" name="图片 12292" descr="unhqflag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692150"/>
            <a:ext cx="4824413" cy="4105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图片 12293" descr="asd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1050" y="6165850"/>
            <a:ext cx="431800" cy="515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笑脸 2">
            <a:hlinkClick r:id="rId5" action="ppaction://hlinksldjump"/>
          </p:cNvPr>
          <p:cNvSpPr/>
          <p:nvPr/>
        </p:nvSpPr>
        <p:spPr>
          <a:xfrm>
            <a:off x="6012180" y="5733415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</a:p>
        </p:txBody>
      </p:sp>
      <p:sp>
        <p:nvSpPr>
          <p:cNvPr id="19459" name="Text Box 2"/>
          <p:cNvSpPr txBox="1"/>
          <p:nvPr/>
        </p:nvSpPr>
        <p:spPr>
          <a:xfrm>
            <a:off x="2057400" y="635000"/>
            <a:ext cx="604361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400" b="1" dirty="0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秘    书    处</a:t>
            </a:r>
          </a:p>
        </p:txBody>
      </p:sp>
      <p:sp>
        <p:nvSpPr>
          <p:cNvPr id="24579" name="Text Box 3"/>
          <p:cNvSpPr txBox="1"/>
          <p:nvPr/>
        </p:nvSpPr>
        <p:spPr>
          <a:xfrm>
            <a:off x="381000" y="2667000"/>
            <a:ext cx="8502650" cy="2227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秘 书 长 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是 联 合 国 的  行 政 首 长 ， 由 安 理 会 推  荐 ，经 大 会 任 命 ， 任 期 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5 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年 。 </a:t>
            </a:r>
          </a:p>
          <a:p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       自 联合 国 成 立 以来 ，已 有 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7 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位 秘 书 长 ， 现 任秘 书长 是韩国的潘基文 ，他 是 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2007 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年 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月 就 职 的 。</a:t>
            </a:r>
          </a:p>
        </p:txBody>
      </p:sp>
      <p:sp>
        <p:nvSpPr>
          <p:cNvPr id="24580" name="Rectangle 4"/>
          <p:cNvSpPr/>
          <p:nvPr/>
        </p:nvSpPr>
        <p:spPr>
          <a:xfrm>
            <a:off x="1981200" y="1524000"/>
            <a:ext cx="64770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 联 合 国 各 机 构 的 行 政 秘 书 事 务 机 构 ，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从事各种日常工作</a:t>
            </a:r>
          </a:p>
        </p:txBody>
      </p:sp>
      <p:sp>
        <p:nvSpPr>
          <p:cNvPr id="19462" name="Rectangle 5"/>
          <p:cNvSpPr/>
          <p:nvPr/>
        </p:nvSpPr>
        <p:spPr>
          <a:xfrm>
            <a:off x="304800" y="1600200"/>
            <a:ext cx="125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职能：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1946年第一任秘书长特吕格弗·赖伊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389438" cy="2925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9" name="Text Box 3"/>
          <p:cNvSpPr txBox="1"/>
          <p:nvPr/>
        </p:nvSpPr>
        <p:spPr>
          <a:xfrm>
            <a:off x="0" y="2971800"/>
            <a:ext cx="29908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1400" b="1">
                <a:latin typeface="Tahoma" panose="020B0604030504040204" pitchFamily="34" charset="0"/>
              </a:rPr>
              <a:t>1946</a:t>
            </a:r>
            <a:r>
              <a:rPr lang="zh-CN" altLang="en-US" sz="1400" b="1" dirty="0">
                <a:latin typeface="Tahoma" panose="020B0604030504040204" pitchFamily="34" charset="0"/>
              </a:rPr>
              <a:t>年第一任秘书长特吕格弗</a:t>
            </a:r>
            <a:r>
              <a:rPr lang="en-US" altLang="zh-CN" sz="1400" b="1">
                <a:latin typeface="Times New Roman" panose="02020603050405020304" pitchFamily="18" charset="0"/>
              </a:rPr>
              <a:t>·</a:t>
            </a:r>
            <a:r>
              <a:rPr lang="zh-CN" altLang="en-US" sz="1400" b="1" dirty="0">
                <a:latin typeface="Tahoma" panose="020B0604030504040204" pitchFamily="34" charset="0"/>
              </a:rPr>
              <a:t>赖伊</a:t>
            </a:r>
          </a:p>
        </p:txBody>
      </p:sp>
      <p:pic>
        <p:nvPicPr>
          <p:cNvPr id="45060" name="Picture 4" descr="1953年达格·哈马舍尔德 - 第二任秘书长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00" y="0"/>
            <a:ext cx="4389438" cy="2925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1" name="Text Box 5"/>
          <p:cNvSpPr txBox="1"/>
          <p:nvPr/>
        </p:nvSpPr>
        <p:spPr>
          <a:xfrm>
            <a:off x="4648200" y="2971800"/>
            <a:ext cx="3281363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1400">
                <a:latin typeface="Tahoma" panose="020B0604030504040204" pitchFamily="34" charset="0"/>
              </a:rPr>
              <a:t>1953</a:t>
            </a:r>
            <a:r>
              <a:rPr lang="zh-CN" altLang="en-US" sz="1400" dirty="0">
                <a:latin typeface="Tahoma" panose="020B0604030504040204" pitchFamily="34" charset="0"/>
              </a:rPr>
              <a:t>年达格</a:t>
            </a:r>
            <a:r>
              <a:rPr lang="en-US" altLang="zh-CN" sz="1400">
                <a:latin typeface="Times New Roman" panose="02020603050405020304" pitchFamily="18" charset="0"/>
              </a:rPr>
              <a:t>·</a:t>
            </a:r>
            <a:r>
              <a:rPr lang="zh-CN" altLang="en-US" sz="1400" dirty="0">
                <a:latin typeface="Tahoma" panose="020B0604030504040204" pitchFamily="34" charset="0"/>
              </a:rPr>
              <a:t>哈马舍尔德 </a:t>
            </a:r>
            <a:r>
              <a:rPr lang="en-US" altLang="zh-CN" sz="1400">
                <a:latin typeface="Tahoma" panose="020B0604030504040204" pitchFamily="34" charset="0"/>
              </a:rPr>
              <a:t>- </a:t>
            </a:r>
            <a:r>
              <a:rPr lang="zh-CN" altLang="en-US" sz="1400" dirty="0">
                <a:latin typeface="Tahoma" panose="020B0604030504040204" pitchFamily="34" charset="0"/>
              </a:rPr>
              <a:t>第二任秘书长</a:t>
            </a:r>
          </a:p>
        </p:txBody>
      </p:sp>
      <p:pic>
        <p:nvPicPr>
          <p:cNvPr id="45062" name="Picture 6" descr="1962年吴丹 - 第三任秘书长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3276600"/>
            <a:ext cx="2228850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3" name="Text Box 7"/>
          <p:cNvSpPr txBox="1"/>
          <p:nvPr/>
        </p:nvSpPr>
        <p:spPr>
          <a:xfrm>
            <a:off x="228600" y="6453188"/>
            <a:ext cx="2347913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1400">
                <a:latin typeface="Tahoma" panose="020B0604030504040204" pitchFamily="34" charset="0"/>
              </a:rPr>
              <a:t>1962</a:t>
            </a:r>
            <a:r>
              <a:rPr lang="zh-CN" altLang="en-US" sz="1400" dirty="0">
                <a:latin typeface="Tahoma" panose="020B0604030504040204" pitchFamily="34" charset="0"/>
              </a:rPr>
              <a:t>年吴丹 </a:t>
            </a:r>
            <a:r>
              <a:rPr lang="en-US" altLang="zh-CN" sz="1400">
                <a:latin typeface="Tahoma" panose="020B0604030504040204" pitchFamily="34" charset="0"/>
              </a:rPr>
              <a:t>- </a:t>
            </a:r>
            <a:r>
              <a:rPr lang="zh-CN" altLang="en-US" sz="1400" dirty="0">
                <a:latin typeface="Tahoma" panose="020B0604030504040204" pitchFamily="34" charset="0"/>
              </a:rPr>
              <a:t>第三任秘书长</a:t>
            </a:r>
          </a:p>
        </p:txBody>
      </p:sp>
      <p:pic>
        <p:nvPicPr>
          <p:cNvPr id="45064" name="Picture 8" descr="1971年库尔特·瓦尔德海姆 - 第四任秘书长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9000" y="3276600"/>
            <a:ext cx="2082800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5" name="Text Box 9"/>
          <p:cNvSpPr txBox="1"/>
          <p:nvPr/>
        </p:nvSpPr>
        <p:spPr>
          <a:xfrm>
            <a:off x="2843213" y="6453188"/>
            <a:ext cx="2881312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1400">
                <a:latin typeface="Tahoma" panose="020B0604030504040204" pitchFamily="34" charset="0"/>
              </a:rPr>
              <a:t>1971</a:t>
            </a:r>
            <a:r>
              <a:rPr lang="zh-CN" altLang="en-US" sz="1400" dirty="0">
                <a:latin typeface="Tahoma" panose="020B0604030504040204" pitchFamily="34" charset="0"/>
              </a:rPr>
              <a:t>年瓦尔德海姆 </a:t>
            </a:r>
            <a:r>
              <a:rPr lang="en-US" altLang="zh-CN" sz="1400">
                <a:latin typeface="Tahoma" panose="020B0604030504040204" pitchFamily="34" charset="0"/>
              </a:rPr>
              <a:t>- </a:t>
            </a:r>
            <a:r>
              <a:rPr lang="zh-CN" altLang="en-US" sz="1400" dirty="0">
                <a:latin typeface="Tahoma" panose="020B0604030504040204" pitchFamily="34" charset="0"/>
              </a:rPr>
              <a:t>第四任秘书长</a:t>
            </a:r>
          </a:p>
        </p:txBody>
      </p:sp>
      <p:pic>
        <p:nvPicPr>
          <p:cNvPr id="45066" name="Picture 10" descr="1981年哈维尔·佩雷斯·德奎利亚尔- 第四任秘书长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21400" y="3276600"/>
            <a:ext cx="2082800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7" name="Text Box 11"/>
          <p:cNvSpPr txBox="1"/>
          <p:nvPr/>
        </p:nvSpPr>
        <p:spPr>
          <a:xfrm>
            <a:off x="5849938" y="6453188"/>
            <a:ext cx="28257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1400">
                <a:latin typeface="Tahoma" panose="020B0604030504040204" pitchFamily="34" charset="0"/>
              </a:rPr>
              <a:t>1981</a:t>
            </a:r>
            <a:r>
              <a:rPr lang="zh-CN" altLang="en-US" sz="1400" dirty="0">
                <a:latin typeface="Tahoma" panose="020B0604030504040204" pitchFamily="34" charset="0"/>
              </a:rPr>
              <a:t>年德奎利亚尔</a:t>
            </a:r>
            <a:r>
              <a:rPr lang="en-US" altLang="zh-CN" sz="1400">
                <a:latin typeface="Tahoma" panose="020B0604030504040204" pitchFamily="34" charset="0"/>
              </a:rPr>
              <a:t>- </a:t>
            </a:r>
            <a:r>
              <a:rPr lang="zh-CN" altLang="en-US" sz="1400" dirty="0">
                <a:latin typeface="Tahoma" panose="020B0604030504040204" pitchFamily="34" charset="0"/>
              </a:rPr>
              <a:t>第四任秘书长</a:t>
            </a:r>
          </a:p>
        </p:txBody>
      </p:sp>
    </p:spTree>
    <p:custDataLst>
      <p:tags r:id="rId1"/>
    </p:custData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t?u=722309021,3235854968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888" y="260350"/>
            <a:ext cx="2843212" cy="4392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3" name="Picture 3" descr="u=1362075830,1070886658&amp;fm=0&amp;gp=20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3575" y="260350"/>
            <a:ext cx="2879725" cy="431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5" name="Rectangle 5"/>
          <p:cNvSpPr/>
          <p:nvPr/>
        </p:nvSpPr>
        <p:spPr>
          <a:xfrm>
            <a:off x="395288" y="5084763"/>
            <a:ext cx="2089150" cy="793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楷体_GB2312" pitchFamily="49" charset="-122"/>
              </a:rPr>
              <a:t>加利</a:t>
            </a:r>
          </a:p>
          <a:p>
            <a:pPr algn="ctr"/>
            <a:r>
              <a:rPr lang="zh-CN" altLang="en-US" b="1" dirty="0">
                <a:latin typeface="Arial" panose="020B0604020202020204" pitchFamily="34" charset="0"/>
              </a:rPr>
              <a:t>（</a:t>
            </a:r>
            <a:r>
              <a:rPr lang="en-US" altLang="zh-CN" b="1">
                <a:latin typeface="Arial" panose="020B0604020202020204" pitchFamily="34" charset="0"/>
              </a:rPr>
              <a:t>1991—1996</a:t>
            </a:r>
            <a:r>
              <a:rPr lang="zh-CN" altLang="en-US" b="1" dirty="0">
                <a:latin typeface="Arial" panose="020B0604020202020204" pitchFamily="34" charset="0"/>
              </a:rPr>
              <a:t>年）</a:t>
            </a:r>
            <a:endParaRPr lang="zh-CN" altLang="en-US" sz="2800" b="1" dirty="0">
              <a:latin typeface="Verdana" panose="020B0604030504040204" pitchFamily="34" charset="0"/>
              <a:ea typeface="楷体_GB2312" pitchFamily="49" charset="-122"/>
            </a:endParaRPr>
          </a:p>
        </p:txBody>
      </p:sp>
      <p:sp>
        <p:nvSpPr>
          <p:cNvPr id="46086" name="Rectangle 6"/>
          <p:cNvSpPr/>
          <p:nvPr/>
        </p:nvSpPr>
        <p:spPr>
          <a:xfrm>
            <a:off x="3492500" y="5013325"/>
            <a:ext cx="2233613" cy="793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楷体_GB2312" pitchFamily="49" charset="-122"/>
              </a:rPr>
              <a:t>安南</a:t>
            </a:r>
          </a:p>
          <a:p>
            <a:pPr algn="ctr"/>
            <a:r>
              <a:rPr lang="zh-CN" altLang="en-US" b="1" dirty="0">
                <a:latin typeface="Verdana" panose="020B0604030504040204" pitchFamily="34" charset="0"/>
                <a:ea typeface="楷体_GB2312" pitchFamily="49" charset="-122"/>
              </a:rPr>
              <a:t>（</a:t>
            </a:r>
            <a:r>
              <a:rPr lang="en-US" altLang="zh-CN" b="1">
                <a:latin typeface="Verdana" panose="020B0604030504040204" pitchFamily="34" charset="0"/>
                <a:ea typeface="楷体_GB2312" pitchFamily="49" charset="-122"/>
              </a:rPr>
              <a:t>1997—2006</a:t>
            </a:r>
            <a:r>
              <a:rPr lang="zh-CN" altLang="en-US" b="1" dirty="0">
                <a:latin typeface="Verdana" panose="020B0604030504040204" pitchFamily="34" charset="0"/>
                <a:ea typeface="楷体_GB2312" pitchFamily="49" charset="-122"/>
              </a:rPr>
              <a:t>年）</a:t>
            </a:r>
          </a:p>
        </p:txBody>
      </p:sp>
      <p:sp>
        <p:nvSpPr>
          <p:cNvPr id="46087" name="Rectangle 7"/>
          <p:cNvSpPr/>
          <p:nvPr/>
        </p:nvSpPr>
        <p:spPr>
          <a:xfrm>
            <a:off x="6516688" y="5084763"/>
            <a:ext cx="2051050" cy="793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楷体_GB2312" pitchFamily="49" charset="-122"/>
              </a:rPr>
              <a:t>潘基文</a:t>
            </a:r>
            <a:r>
              <a:rPr lang="zh-CN" altLang="en-US" b="1" dirty="0">
                <a:latin typeface="Verdana" panose="020B0604030504040204" pitchFamily="34" charset="0"/>
                <a:ea typeface="楷体_GB2312" pitchFamily="49" charset="-122"/>
              </a:rPr>
              <a:t>（</a:t>
            </a:r>
            <a:r>
              <a:rPr lang="en-US" altLang="zh-CN" b="1">
                <a:latin typeface="Verdana" panose="020B0604030504040204" pitchFamily="34" charset="0"/>
                <a:ea typeface="楷体_GB2312" pitchFamily="49" charset="-122"/>
              </a:rPr>
              <a:t>2007</a:t>
            </a:r>
            <a:r>
              <a:rPr lang="zh-CN" altLang="en-US" b="1" dirty="0">
                <a:latin typeface="Verdana" panose="020B0604030504040204" pitchFamily="34" charset="0"/>
                <a:ea typeface="楷体_GB2312" pitchFamily="49" charset="-122"/>
              </a:rPr>
              <a:t>年上任）</a:t>
            </a:r>
          </a:p>
        </p:txBody>
      </p:sp>
      <p:pic>
        <p:nvPicPr>
          <p:cNvPr id="46088" name="图片 46087" descr="b94f65ec3888c9ee2f2e219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388" y="260350"/>
            <a:ext cx="2932112" cy="432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笑脸 2">
            <a:hlinkClick r:id="rId7" action="ppaction://hlinksldjump"/>
          </p:cNvPr>
          <p:cNvSpPr/>
          <p:nvPr/>
        </p:nvSpPr>
        <p:spPr>
          <a:xfrm>
            <a:off x="6846570" y="5861050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</a:p>
        </p:txBody>
      </p:sp>
      <p:sp>
        <p:nvSpPr>
          <p:cNvPr id="4099" name="Text Box 2"/>
          <p:cNvSpPr txBox="1"/>
          <p:nvPr/>
        </p:nvSpPr>
        <p:spPr>
          <a:xfrm>
            <a:off x="381000" y="381000"/>
            <a:ext cx="8458200" cy="3169285"/>
          </a:xfrm>
          <a:prstGeom prst="rect">
            <a:avLst/>
          </a:prstGeom>
          <a:noFill/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6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联 合 国 的 宗 旨 ：</a:t>
            </a:r>
          </a:p>
          <a:p>
            <a:r>
              <a:rPr lang="zh-CN" altLang="en-US" sz="2400" dirty="0">
                <a:latin typeface="Arial" panose="020B0604020202020204" pitchFamily="34" charset="0"/>
              </a:rPr>
              <a:t> </a:t>
            </a:r>
          </a:p>
          <a:p>
            <a:pPr>
              <a:buChar char="•"/>
            </a:pPr>
            <a:r>
              <a:rPr lang="zh-CN" altLang="en-US" sz="2800" b="1" dirty="0">
                <a:latin typeface="Arial" panose="020B0604020202020204" pitchFamily="34" charset="0"/>
              </a:rPr>
              <a:t>维持国际和平与安全。</a:t>
            </a:r>
          </a:p>
          <a:p>
            <a:pPr>
              <a:buChar char="•"/>
            </a:pPr>
            <a:r>
              <a:rPr lang="zh-CN" altLang="en-US" sz="2800" b="1" dirty="0">
                <a:latin typeface="Arial" panose="020B0604020202020204" pitchFamily="34" charset="0"/>
              </a:rPr>
              <a:t>并为此目的：采取有效集体办法，以防止且消除对于和平之威胁，制止侵略行为或其他和平之破坏。</a:t>
            </a:r>
          </a:p>
          <a:p>
            <a:pPr>
              <a:buChar char="•"/>
            </a:pPr>
            <a:r>
              <a:rPr lang="zh-CN" altLang="en-US" sz="2800" b="1" dirty="0">
                <a:latin typeface="Arial" panose="020B0604020202020204" pitchFamily="34" charset="0"/>
              </a:rPr>
              <a:t>并以和平方法，且以正义及国际法之原则，调整或解决足以破坏和平之国际争端或情势。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4100" name="Rectangle 3"/>
          <p:cNvSpPr/>
          <p:nvPr/>
        </p:nvSpPr>
        <p:spPr>
          <a:xfrm>
            <a:off x="609600" y="4495800"/>
            <a:ext cx="3040063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概括起来就是：</a:t>
            </a:r>
          </a:p>
          <a:p>
            <a:endParaRPr lang="en-US" altLang="zh-CN" sz="32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69335" y="4495800"/>
            <a:ext cx="4253230" cy="583565"/>
          </a:xfrm>
          <a:prstGeom prst="rect">
            <a:avLst/>
          </a:prstGeom>
          <a:solidFill>
            <a:srgbClr val="FFFF00">
              <a:alpha val="93000"/>
            </a:srgbClr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维持国际和平与安全。</a:t>
            </a:r>
          </a:p>
        </p:txBody>
      </p:sp>
      <p:sp>
        <p:nvSpPr>
          <p:cNvPr id="3" name="笑脸 2">
            <a:hlinkClick r:id="rId2" action="ppaction://hlinksldjump"/>
          </p:cNvPr>
          <p:cNvSpPr/>
          <p:nvPr/>
        </p:nvSpPr>
        <p:spPr>
          <a:xfrm>
            <a:off x="6846570" y="5861050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960" y="381000"/>
            <a:ext cx="8411210" cy="3872865"/>
          </a:xfrm>
          <a:prstGeom prst="rect">
            <a:avLst/>
          </a:prstGeom>
        </p:spPr>
      </p:pic>
      <p:sp>
        <p:nvSpPr>
          <p:cNvPr id="6" name="圆角矩形标注 5"/>
          <p:cNvSpPr/>
          <p:nvPr/>
        </p:nvSpPr>
        <p:spPr>
          <a:xfrm>
            <a:off x="1291590" y="1711325"/>
            <a:ext cx="1939290" cy="288290"/>
          </a:xfrm>
          <a:prstGeom prst="wedgeRoundRectCallout">
            <a:avLst>
              <a:gd name="adj1" fmla="val 99869"/>
              <a:gd name="adj2" fmla="val 854845"/>
              <a:gd name="adj3" fmla="val 16667"/>
            </a:avLst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7"/>
          <p:cNvSpPr txBox="1"/>
          <p:nvPr/>
        </p:nvSpPr>
        <p:spPr>
          <a:xfrm>
            <a:off x="2514600" y="381000"/>
            <a:ext cx="6629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联合国的重大作用：</a:t>
            </a:r>
          </a:p>
        </p:txBody>
      </p:sp>
      <p:grpSp>
        <p:nvGrpSpPr>
          <p:cNvPr id="9238" name="Group 22"/>
          <p:cNvGrpSpPr/>
          <p:nvPr/>
        </p:nvGrpSpPr>
        <p:grpSpPr>
          <a:xfrm>
            <a:off x="4568825" y="1382712"/>
            <a:ext cx="5718175" cy="3540126"/>
            <a:chOff x="1966" y="1591"/>
            <a:chExt cx="3602" cy="2230"/>
          </a:xfrm>
        </p:grpSpPr>
        <p:sp>
          <p:nvSpPr>
            <p:cNvPr id="7176" name="Text Box 10"/>
            <p:cNvSpPr txBox="1"/>
            <p:nvPr/>
          </p:nvSpPr>
          <p:spPr>
            <a:xfrm>
              <a:off x="2016" y="1591"/>
              <a:ext cx="2736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1</a:t>
              </a:r>
              <a:r>
                <a:rPr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、促使两伊战争结束</a:t>
              </a:r>
            </a:p>
          </p:txBody>
        </p:sp>
        <p:sp>
          <p:nvSpPr>
            <p:cNvPr id="7177" name="Text Box 11"/>
            <p:cNvSpPr txBox="1"/>
            <p:nvPr/>
          </p:nvSpPr>
          <p:spPr>
            <a:xfrm>
              <a:off x="1966" y="2225"/>
              <a:ext cx="3552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、促成安哥拉的停火和</a:t>
              </a: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纳米比亚的独立</a:t>
              </a:r>
            </a:p>
          </p:txBody>
        </p:sp>
        <p:sp>
          <p:nvSpPr>
            <p:cNvPr id="7178" name="Text Box 12"/>
            <p:cNvSpPr txBox="1"/>
            <p:nvPr/>
          </p:nvSpPr>
          <p:spPr>
            <a:xfrm>
              <a:off x="2016" y="3002"/>
              <a:ext cx="3552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、谴责和制裁了伊拉克对</a:t>
              </a:r>
            </a:p>
            <a:p>
              <a:pPr>
                <a:lnSpc>
                  <a:spcPct val="60000"/>
                </a:lnSpc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科威特的入侵</a:t>
              </a:r>
            </a:p>
          </p:txBody>
        </p:sp>
        <p:sp>
          <p:nvSpPr>
            <p:cNvPr id="7179" name="Rectangle 13"/>
            <p:cNvSpPr/>
            <p:nvPr/>
          </p:nvSpPr>
          <p:spPr>
            <a:xfrm>
              <a:off x="2256" y="3456"/>
              <a:ext cx="62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rgbClr val="FF9966"/>
                  </a:solidFill>
                  <a:latin typeface="Times New Roman" panose="02020603050405020304" pitchFamily="18" charset="0"/>
                </a:rPr>
                <a:t>……</a:t>
              </a:r>
            </a:p>
          </p:txBody>
        </p:sp>
      </p:grpSp>
      <p:grpSp>
        <p:nvGrpSpPr>
          <p:cNvPr id="9240" name="Group 24"/>
          <p:cNvGrpSpPr/>
          <p:nvPr/>
        </p:nvGrpSpPr>
        <p:grpSpPr>
          <a:xfrm>
            <a:off x="0" y="1524000"/>
            <a:ext cx="4724400" cy="4343400"/>
            <a:chOff x="0" y="960"/>
            <a:chExt cx="2976" cy="2736"/>
          </a:xfrm>
        </p:grpSpPr>
        <p:pic>
          <p:nvPicPr>
            <p:cNvPr id="7174" name="Picture 21" descr="align=center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88" y="960"/>
              <a:ext cx="2400" cy="230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5" name="Text Box 23"/>
            <p:cNvSpPr txBox="1"/>
            <p:nvPr/>
          </p:nvSpPr>
          <p:spPr>
            <a:xfrm>
              <a:off x="0" y="3408"/>
              <a:ext cx="29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Times New Roman" panose="02020603050405020304" pitchFamily="18" charset="0"/>
                </a:rPr>
                <a:t>联合国维和部队在执行维和任务</a:t>
              </a:r>
            </a:p>
          </p:txBody>
        </p:sp>
      </p:grpSp>
      <p:sp>
        <p:nvSpPr>
          <p:cNvPr id="19458" name="矩形 19457"/>
          <p:cNvSpPr>
            <a:spLocks noGrp="1"/>
          </p:cNvSpPr>
          <p:nvPr/>
        </p:nvSpPr>
        <p:spPr>
          <a:xfrm>
            <a:off x="139700" y="4446905"/>
            <a:ext cx="9074150" cy="2383790"/>
          </a:xfrm>
          <a:prstGeom prst="rect">
            <a:avLst/>
          </a:prstGeom>
          <a:solidFill>
            <a:srgbClr val="FFFF00">
              <a:alpha val="93000"/>
            </a:srgbClr>
          </a:solidFill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33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dirty="0">
                <a:solidFill>
                  <a:srgbClr val="0000FF"/>
                </a:solidFill>
                <a:ea typeface="隶书" panose="02010509060101010101" pitchFamily="49" charset="-122"/>
                <a:sym typeface="Arial" panose="020B0604020202020204" pitchFamily="34" charset="0"/>
              </a:rPr>
              <a:t>   </a:t>
            </a:r>
            <a:r>
              <a:rPr lang="zh-CN" altLang="en-US" dirty="0">
                <a:solidFill>
                  <a:schemeClr val="tx2"/>
                </a:solidFill>
                <a:ea typeface="隶书" panose="02010509060101010101" pitchFamily="49" charset="-122"/>
                <a:sym typeface="Arial" panose="020B0604020202020204" pitchFamily="34" charset="0"/>
              </a:rPr>
              <a:t>    </a:t>
            </a:r>
            <a:r>
              <a:rPr lang="zh-CN" altLang="en-US" sz="2800" b="1" dirty="0">
                <a:ea typeface="楷体_GB2312" pitchFamily="49" charset="-122"/>
                <a:sym typeface="Arial" panose="020B0604020202020204" pitchFamily="34" charset="0"/>
              </a:rPr>
              <a:t>据统计，自1948年首次向中东地区派出监督阿以战争停火 的部队以来，联合国共执行了60多次规模较大的维和行动，投入资金超过400亿美元；有110万名官兵、警官和文职人员在联合国旗帜下履行过维和使命，还有2500多人为此献出了生命。</a:t>
            </a:r>
          </a:p>
        </p:txBody>
      </p:sp>
      <p:sp>
        <p:nvSpPr>
          <p:cNvPr id="3" name="笑脸 2">
            <a:hlinkClick r:id="rId3" action="ppaction://hlinksldjump"/>
          </p:cNvPr>
          <p:cNvSpPr/>
          <p:nvPr/>
        </p:nvSpPr>
        <p:spPr>
          <a:xfrm>
            <a:off x="8179435" y="3935095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394" name="表格 59393"/>
          <p:cNvGraphicFramePr/>
          <p:nvPr/>
        </p:nvGraphicFramePr>
        <p:xfrm>
          <a:off x="107950" y="836613"/>
          <a:ext cx="9036050" cy="5883275"/>
        </p:xfrm>
        <a:graphic>
          <a:graphicData uri="http://schemas.openxmlformats.org/drawingml/2006/table">
            <a:tbl>
              <a:tblPr/>
              <a:tblGrid>
                <a:gridCol w="1968500"/>
                <a:gridCol w="7067550"/>
              </a:tblGrid>
              <a:tr h="7302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主要活动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ea typeface="黑体" panose="02010609060101010101" pitchFamily="2" charset="-122"/>
                        </a:rPr>
                        <a:t>典型事例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45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</a:rPr>
                        <a:t>维和行动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第一次维和行动、第一支部队、第一次强制性通过决议、安南化解海湾战争危机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10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sym typeface="Arial" panose="020B0604020202020204" pitchFamily="34" charset="0"/>
                        </a:rPr>
                        <a:t>国际裁军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50年代初裁军委员会、1978年第一届裁军特别联大                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213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sym typeface="Arial" panose="020B0604020202020204" pitchFamily="34" charset="0"/>
                        </a:rPr>
                        <a:t>保障人权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1948年12月《世界人权宣言》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32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sym typeface="Arial" panose="020B0604020202020204" pitchFamily="34" charset="0"/>
                        </a:rPr>
                        <a:t>非殖民化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非殖民化特委会、反对南非种族隔离政策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sym typeface="Arial" panose="020B0604020202020204" pitchFamily="34" charset="0"/>
                        </a:rPr>
                        <a:t>人道主义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安置难民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2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sym typeface="Arial" panose="020B0604020202020204" pitchFamily="34" charset="0"/>
                        </a:rPr>
                        <a:t>维护妇女儿童权益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《</a:t>
                      </a:r>
                      <a:r>
                        <a:rPr lang="zh-CN" altLang="en-US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消除对妇女一切形式歧视公约</a:t>
                      </a:r>
                      <a:r>
                        <a:rPr lang="en-US" altLang="zh-CN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》</a:t>
                      </a:r>
                    </a:p>
                    <a:p>
                      <a:pPr marL="0" lvl="0" indent="0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《</a:t>
                      </a:r>
                      <a:r>
                        <a:rPr lang="zh-CN" altLang="en-US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儿童权利宣言</a:t>
                      </a:r>
                      <a:r>
                        <a:rPr lang="en-US" altLang="zh-CN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》</a:t>
                      </a: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420" name="矩形 59419"/>
          <p:cNvSpPr/>
          <p:nvPr/>
        </p:nvSpPr>
        <p:spPr>
          <a:xfrm>
            <a:off x="395288" y="117475"/>
            <a:ext cx="611981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9422" name="矩形 59421"/>
          <p:cNvSpPr/>
          <p:nvPr/>
        </p:nvSpPr>
        <p:spPr>
          <a:xfrm>
            <a:off x="0" y="188913"/>
            <a:ext cx="3276600" cy="409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7500" lnSpcReduction="10000"/>
          </a:bodyPr>
          <a:lstStyle/>
          <a:p>
            <a:pPr algn="ctr"/>
            <a:r>
              <a:rPr lang="zh-CN" altLang="en-US" sz="3200" i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二、联合国的作用</a:t>
            </a:r>
          </a:p>
        </p:txBody>
      </p:sp>
      <p:sp>
        <p:nvSpPr>
          <p:cNvPr id="19458" name="矩形 19457"/>
          <p:cNvSpPr>
            <a:spLocks noGrp="1"/>
          </p:cNvSpPr>
          <p:nvPr/>
        </p:nvSpPr>
        <p:spPr>
          <a:xfrm>
            <a:off x="340995" y="4370070"/>
            <a:ext cx="8803005" cy="17113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l">
              <a:spcBef>
                <a:spcPct val="0"/>
              </a:spcBef>
              <a:buNone/>
            </a:pPr>
            <a:r>
              <a:rPr lang="zh-CN" altLang="en-US" sz="3600" dirty="0">
                <a:solidFill>
                  <a:schemeClr val="tx2"/>
                </a:solidFill>
                <a:ea typeface="隶书" panose="02010509060101010101" pitchFamily="49" charset="-122"/>
                <a:sym typeface="Arial" panose="020B0604020202020204" pitchFamily="34" charset="0"/>
              </a:rPr>
              <a:t>联合国的作用：</a:t>
            </a:r>
          </a:p>
          <a:p>
            <a:pPr lvl="0" algn="l">
              <a:spcBef>
                <a:spcPct val="0"/>
              </a:spcBef>
              <a:buNone/>
            </a:pPr>
            <a:r>
              <a:rPr lang="zh-CN" altLang="en-US" b="1" dirty="0">
                <a:ea typeface="楷体_GB2312" pitchFamily="49" charset="-122"/>
                <a:sym typeface="Arial" panose="020B0604020202020204" pitchFamily="34" charset="0"/>
              </a:rPr>
              <a:t>使许多国家和地区避免了一些可能发生的战争。为国际和平与安全作出了重要贡献。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14"/>
          <p:cNvSpPr/>
          <p:nvPr/>
        </p:nvSpPr>
        <p:spPr>
          <a:xfrm>
            <a:off x="428625" y="1560513"/>
            <a:ext cx="8778875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zh-CN" dirty="0">
              <a:latin typeface="Times New Roman" panose="02020603050405020304" pitchFamily="18" charset="0"/>
            </a:endParaRPr>
          </a:p>
        </p:txBody>
      </p:sp>
      <p:pic>
        <p:nvPicPr>
          <p:cNvPr id="9220" name="Picture 19" descr="pic_125054"/>
          <p:cNvPicPr>
            <a:picLocks noChangeAspect="1"/>
          </p:cNvPicPr>
          <p:nvPr/>
        </p:nvPicPr>
        <p:blipFill>
          <a:blip r:embed="rId2"/>
          <a:srcRect l="52908" t="28094" r="58" b="34085"/>
          <a:stretch>
            <a:fillRect/>
          </a:stretch>
        </p:blipFill>
        <p:spPr>
          <a:xfrm>
            <a:off x="6096000" y="1143000"/>
            <a:ext cx="3048000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8" name="WordArt 29"/>
          <p:cNvSpPr>
            <a:spLocks noTextEdit="1"/>
          </p:cNvSpPr>
          <p:nvPr/>
        </p:nvSpPr>
        <p:spPr>
          <a:xfrm>
            <a:off x="1371600" y="304800"/>
            <a:ext cx="56102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5000" lnSpcReduction="10000"/>
          </a:bodyPr>
          <a:lstStyle/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中国在联合国的声音和身影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3879850"/>
            <a:ext cx="4110990" cy="294195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42875" y="3352800"/>
            <a:ext cx="5598160" cy="460375"/>
          </a:xfrm>
          <a:prstGeom prst="rect">
            <a:avLst/>
          </a:prstGeom>
          <a:solidFill>
            <a:srgbClr val="FFFF00">
              <a:alpha val="93000"/>
            </a:srgbClr>
          </a:solidFill>
        </p:spPr>
        <p:txBody>
          <a:bodyPr wrap="none" rtlCol="0"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1945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</a:t>
            </a:r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10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月董必武在联合国宪章上签字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580" y="992505"/>
            <a:ext cx="3399790" cy="2286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012180" y="3879850"/>
            <a:ext cx="3215640" cy="1198880"/>
          </a:xfrm>
          <a:prstGeom prst="rect">
            <a:avLst/>
          </a:prstGeom>
          <a:solidFill>
            <a:srgbClr val="FFFF00">
              <a:alpha val="93000"/>
            </a:srgbClr>
          </a:solidFill>
        </p:spPr>
        <p:txBody>
          <a:bodyPr wrap="square" rtlCol="0"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1971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</a:t>
            </a:r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12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月恢复联合国合法席位，恢复常任理事国合法席位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253865" y="5897245"/>
            <a:ext cx="2540000" cy="706755"/>
          </a:xfrm>
          <a:prstGeom prst="rect">
            <a:avLst/>
          </a:prstGeom>
          <a:solidFill>
            <a:srgbClr val="FFFF00">
              <a:alpha val="93000"/>
            </a:srgbClr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2003年4月 中国赴刚果（金）维和部队。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标题 60417"/>
          <p:cNvSpPr>
            <a:spLocks noGrp="1"/>
          </p:cNvSpPr>
          <p:nvPr>
            <p:ph type="title"/>
          </p:nvPr>
        </p:nvSpPr>
        <p:spPr>
          <a:xfrm>
            <a:off x="2992755" y="214630"/>
            <a:ext cx="6086475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sz="4800" b="1" dirty="0"/>
              <a:t>科索沃战争</a:t>
            </a:r>
          </a:p>
        </p:txBody>
      </p:sp>
      <p:sp>
        <p:nvSpPr>
          <p:cNvPr id="60419" name="内容占位符 60418"/>
          <p:cNvSpPr>
            <a:spLocks noGrp="1"/>
          </p:cNvSpPr>
          <p:nvPr>
            <p:ph idx="1"/>
          </p:nvPr>
        </p:nvSpPr>
        <p:spPr>
          <a:xfrm>
            <a:off x="-85725" y="1485583"/>
            <a:ext cx="3400425" cy="4114800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en-US" altLang="zh-CN" sz="2800" b="1" dirty="0"/>
              <a:t>1999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月</a:t>
            </a:r>
            <a:r>
              <a:rPr lang="en-US" altLang="zh-CN" sz="2800" b="1" dirty="0"/>
              <a:t>~6</a:t>
            </a:r>
            <a:r>
              <a:rPr lang="zh-CN" altLang="en-US" sz="2800" b="1" dirty="0"/>
              <a:t>月，以美国为首的北约越过联合国安理会，以南联盟军队屠杀科索沃的阿尔巴尼亚族人为借口，对南联盟境内进行狂轰滥炸</a:t>
            </a:r>
            <a:r>
              <a:rPr lang="en-US" altLang="zh-CN" sz="2800" b="1" dirty="0">
                <a:latin typeface="宋体" panose="02010600030101010101" pitchFamily="2" charset="-122"/>
              </a:rPr>
              <a:t>……</a:t>
            </a:r>
          </a:p>
        </p:txBody>
      </p:sp>
      <p:sp>
        <p:nvSpPr>
          <p:cNvPr id="56324" name="AutoShape 6" descr="http://world.people.com.cn/mediafile/201103/21/F201103210456571968613434.jpg"/>
          <p:cNvSpPr>
            <a:spLocks noChangeAspect="1"/>
          </p:cNvSpPr>
          <p:nvPr/>
        </p:nvSpPr>
        <p:spPr>
          <a:xfrm>
            <a:off x="176213" y="-1825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6325" name="AutoShape 8" descr="http://world.people.com.cn/mediafile/201103/21/F201103210456571968613434.jpg"/>
          <p:cNvSpPr>
            <a:spLocks noChangeAspect="1"/>
          </p:cNvSpPr>
          <p:nvPr/>
        </p:nvSpPr>
        <p:spPr>
          <a:xfrm>
            <a:off x="176213" y="-1825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6326" name="AutoShape 10" descr="http://world.people.com.cn/mediafile/201103/21/F201103210456571968613434.jpg"/>
          <p:cNvSpPr>
            <a:spLocks noChangeAspect="1"/>
          </p:cNvSpPr>
          <p:nvPr/>
        </p:nvSpPr>
        <p:spPr>
          <a:xfrm>
            <a:off x="176213" y="-1825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56327" name="Picture 12" descr="http://world.people.com.cn/mediafile/201103/21/F2011032104565719686134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700" y="1207770"/>
            <a:ext cx="5524500" cy="4010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Text Box 4"/>
          <p:cNvSpPr txBox="1"/>
          <p:nvPr/>
        </p:nvSpPr>
        <p:spPr>
          <a:xfrm>
            <a:off x="396240" y="5548313"/>
            <a:ext cx="8351838" cy="977265"/>
          </a:xfrm>
          <a:prstGeom prst="rect">
            <a:avLst/>
          </a:prstGeom>
          <a:solidFill>
            <a:srgbClr val="FFFF00">
              <a:alpha val="93000"/>
            </a:srgbClr>
          </a:solidFill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联合国的事务在某些方面依然无力摆脱霸权主义和强权政治的影响，对一些大国的不正当行为依然无能为力。</a:t>
            </a:r>
          </a:p>
        </p:txBody>
      </p:sp>
      <p:sp>
        <p:nvSpPr>
          <p:cNvPr id="3" name="笑脸 2">
            <a:hlinkClick r:id="rId3" action="ppaction://hlinksldjump"/>
          </p:cNvPr>
          <p:cNvSpPr/>
          <p:nvPr/>
        </p:nvSpPr>
        <p:spPr>
          <a:xfrm>
            <a:off x="8003540" y="6116320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1" build="p"/>
      <p:bldP spid="28676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8193"/>
          <p:cNvSpPr txBox="1"/>
          <p:nvPr/>
        </p:nvSpPr>
        <p:spPr>
          <a:xfrm>
            <a:off x="6786563" y="2857500"/>
            <a:ext cx="185737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经济全球化时代到来</a:t>
            </a:r>
          </a:p>
        </p:txBody>
      </p:sp>
      <p:sp>
        <p:nvSpPr>
          <p:cNvPr id="8195" name="标题 8194"/>
          <p:cNvSpPr>
            <a:spLocks noGrp="1"/>
          </p:cNvSpPr>
          <p:nvPr>
            <p:ph type="title"/>
          </p:nvPr>
        </p:nvSpPr>
        <p:spPr>
          <a:xfrm>
            <a:off x="297180" y="180975"/>
            <a:ext cx="4808220" cy="647700"/>
          </a:xfrm>
          <a:solidFill>
            <a:srgbClr val="FFFF00">
              <a:alpha val="0"/>
            </a:srgbClr>
          </a:solidFill>
          <a:ln>
            <a:solidFill>
              <a:srgbClr val="FF0000"/>
            </a:solidFill>
          </a:ln>
        </p:spPr>
        <p:txBody>
          <a:bodyPr vert="horz" wrap="square" lIns="90170" tIns="46990" rIns="90170" bIns="4699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黑体" panose="02010609060101010101" pitchFamily="2" charset="-122"/>
                <a:ea typeface="+mj-ea"/>
                <a:cs typeface="+mj-cs"/>
                <a:sym typeface="Arial" panose="020B0604020202020204" pitchFamily="34" charset="0"/>
              </a:rPr>
              <a:t>一、经济“全球化”</a:t>
            </a:r>
          </a:p>
        </p:txBody>
      </p:sp>
      <p:sp>
        <p:nvSpPr>
          <p:cNvPr id="10244" name="任意多边形 8196"/>
          <p:cNvSpPr>
            <a:spLocks noChangeArrowheads="1"/>
          </p:cNvSpPr>
          <p:nvPr/>
        </p:nvSpPr>
        <p:spPr bwMode="auto">
          <a:xfrm>
            <a:off x="1039813" y="3817938"/>
            <a:ext cx="6916738" cy="2865438"/>
          </a:xfrm>
          <a:custGeom>
            <a:avLst/>
            <a:gdLst/>
            <a:ahLst/>
            <a:cxnLst>
              <a:cxn ang="0">
                <a:pos x="496" y="157"/>
              </a:cxn>
              <a:cxn ang="0">
                <a:pos x="0" y="0"/>
              </a:cxn>
              <a:cxn ang="0">
                <a:pos x="231" y="124"/>
              </a:cxn>
              <a:cxn ang="0">
                <a:pos x="4282" y="2025"/>
              </a:cxn>
              <a:cxn ang="0">
                <a:pos x="3974" y="2298"/>
              </a:cxn>
              <a:cxn ang="0">
                <a:pos x="5190" y="2065"/>
              </a:cxn>
              <a:cxn ang="0">
                <a:pos x="5039" y="1268"/>
              </a:cxn>
              <a:cxn ang="0">
                <a:pos x="4748" y="1507"/>
              </a:cxn>
              <a:cxn ang="0">
                <a:pos x="496" y="157"/>
              </a:cxn>
            </a:cxnLst>
            <a:rect l="0" t="0" r="r" b="b"/>
            <a:pathLst>
              <a:path w="5190" h="2298">
                <a:moveTo>
                  <a:pt x="496" y="157"/>
                </a:moveTo>
                <a:lnTo>
                  <a:pt x="0" y="0"/>
                </a:lnTo>
                <a:lnTo>
                  <a:pt x="231" y="124"/>
                </a:lnTo>
                <a:lnTo>
                  <a:pt x="4282" y="2025"/>
                </a:lnTo>
                <a:lnTo>
                  <a:pt x="3974" y="2298"/>
                </a:lnTo>
                <a:lnTo>
                  <a:pt x="5190" y="2065"/>
                </a:lnTo>
                <a:lnTo>
                  <a:pt x="5039" y="1268"/>
                </a:lnTo>
                <a:lnTo>
                  <a:pt x="4748" y="1507"/>
                </a:lnTo>
                <a:lnTo>
                  <a:pt x="496" y="157"/>
                </a:lnTo>
                <a:close/>
              </a:path>
            </a:pathLst>
          </a:custGeom>
          <a:gradFill rotWithShape="1">
            <a:gsLst>
              <a:gs pos="0">
                <a:srgbClr val="003D3D"/>
              </a:gs>
              <a:gs pos="50000">
                <a:schemeClr val="hlink"/>
              </a:gs>
              <a:gs pos="100000">
                <a:srgbClr val="003D3D"/>
              </a:gs>
            </a:gsLst>
            <a:lin ang="2700000" scaled="1"/>
          </a:gra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41" name="文本框 8197"/>
          <p:cNvSpPr txBox="1"/>
          <p:nvPr/>
        </p:nvSpPr>
        <p:spPr>
          <a:xfrm>
            <a:off x="121920" y="4114800"/>
            <a:ext cx="2170430" cy="460375"/>
          </a:xfrm>
          <a:prstGeom prst="rect">
            <a:avLst/>
          </a:prstGeom>
          <a:solidFill>
            <a:srgbClr val="99FF66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 </a:t>
            </a:r>
            <a:r>
              <a:rPr lang="zh-CN" altLang="en-US" sz="2400" b="1" dirty="0">
                <a:latin typeface="Arial" panose="020B0604020202020204" pitchFamily="34" charset="0"/>
              </a:rPr>
              <a:t>新航路开辟后</a:t>
            </a:r>
          </a:p>
        </p:txBody>
      </p:sp>
      <p:grpSp>
        <p:nvGrpSpPr>
          <p:cNvPr id="14342" name="组合 8198"/>
          <p:cNvGrpSpPr/>
          <p:nvPr/>
        </p:nvGrpSpPr>
        <p:grpSpPr>
          <a:xfrm>
            <a:off x="3275013" y="3886200"/>
            <a:ext cx="358775" cy="781050"/>
            <a:chOff x="0" y="0"/>
            <a:chExt cx="226" cy="558"/>
          </a:xfrm>
        </p:grpSpPr>
        <p:sp>
          <p:nvSpPr>
            <p:cNvPr id="10247" name="圆柱形 8199"/>
            <p:cNvSpPr>
              <a:spLocks noChangeArrowheads="1"/>
            </p:cNvSpPr>
            <p:nvPr/>
          </p:nvSpPr>
          <p:spPr bwMode="auto">
            <a:xfrm>
              <a:off x="0" y="364"/>
              <a:ext cx="226" cy="19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rgbClr val="B6B6DB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48" name="圆柱形 8200"/>
            <p:cNvSpPr>
              <a:spLocks noChangeArrowheads="1"/>
            </p:cNvSpPr>
            <p:nvPr/>
          </p:nvSpPr>
          <p:spPr bwMode="auto">
            <a:xfrm>
              <a:off x="0" y="0"/>
              <a:ext cx="226" cy="426"/>
            </a:xfrm>
            <a:prstGeom prst="can">
              <a:avLst>
                <a:gd name="adj" fmla="val 18076"/>
              </a:avLst>
            </a:prstGeom>
            <a:gradFill rotWithShape="1">
              <a:gsLst>
                <a:gs pos="0">
                  <a:schemeClr val="tx2"/>
                </a:gs>
                <a:gs pos="50000">
                  <a:srgbClr val="A4A4A4"/>
                </a:gs>
                <a:gs pos="100000">
                  <a:schemeClr val="tx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5371" name="文本框 8201"/>
          <p:cNvSpPr txBox="1"/>
          <p:nvPr/>
        </p:nvSpPr>
        <p:spPr>
          <a:xfrm>
            <a:off x="2571750" y="3214688"/>
            <a:ext cx="1525588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世界市场初步形成</a:t>
            </a:r>
          </a:p>
        </p:txBody>
      </p:sp>
      <p:grpSp>
        <p:nvGrpSpPr>
          <p:cNvPr id="14344" name="组合 8202"/>
          <p:cNvGrpSpPr/>
          <p:nvPr/>
        </p:nvGrpSpPr>
        <p:grpSpPr>
          <a:xfrm>
            <a:off x="4714875" y="3802063"/>
            <a:ext cx="442913" cy="1462087"/>
            <a:chOff x="0" y="0"/>
            <a:chExt cx="279" cy="920"/>
          </a:xfrm>
        </p:grpSpPr>
        <p:sp>
          <p:nvSpPr>
            <p:cNvPr id="10251" name="圆柱形 8203"/>
            <p:cNvSpPr>
              <a:spLocks noChangeArrowheads="1"/>
            </p:cNvSpPr>
            <p:nvPr/>
          </p:nvSpPr>
          <p:spPr bwMode="auto">
            <a:xfrm>
              <a:off x="0" y="651"/>
              <a:ext cx="279" cy="269"/>
            </a:xfrm>
            <a:prstGeom prst="can">
              <a:avLst>
                <a:gd name="adj" fmla="val 21667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rgbClr val="B6B6DB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52" name="圆柱形 8204"/>
            <p:cNvSpPr>
              <a:spLocks noChangeArrowheads="1"/>
            </p:cNvSpPr>
            <p:nvPr/>
          </p:nvSpPr>
          <p:spPr bwMode="auto">
            <a:xfrm>
              <a:off x="0" y="0"/>
              <a:ext cx="279" cy="718"/>
            </a:xfrm>
            <a:prstGeom prst="can">
              <a:avLst>
                <a:gd name="adj" fmla="val 21758"/>
              </a:avLst>
            </a:prstGeom>
            <a:gradFill rotWithShape="1">
              <a:gsLst>
                <a:gs pos="0">
                  <a:schemeClr val="tx2"/>
                </a:gs>
                <a:gs pos="50000">
                  <a:srgbClr val="A4A4A4"/>
                </a:gs>
                <a:gs pos="100000">
                  <a:schemeClr val="tx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5373" name="文本框 8205"/>
          <p:cNvSpPr txBox="1"/>
          <p:nvPr/>
        </p:nvSpPr>
        <p:spPr>
          <a:xfrm>
            <a:off x="4284663" y="3136900"/>
            <a:ext cx="1525587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世界市场最终形成</a:t>
            </a:r>
          </a:p>
        </p:txBody>
      </p:sp>
      <p:grpSp>
        <p:nvGrpSpPr>
          <p:cNvPr id="14346" name="组合 8206"/>
          <p:cNvGrpSpPr/>
          <p:nvPr/>
        </p:nvGrpSpPr>
        <p:grpSpPr>
          <a:xfrm>
            <a:off x="6299200" y="3352800"/>
            <a:ext cx="577850" cy="2644775"/>
            <a:chOff x="0" y="0"/>
            <a:chExt cx="356" cy="1428"/>
          </a:xfrm>
        </p:grpSpPr>
        <p:sp>
          <p:nvSpPr>
            <p:cNvPr id="10255" name="圆柱形 8207"/>
            <p:cNvSpPr>
              <a:spLocks noChangeArrowheads="1"/>
            </p:cNvSpPr>
            <p:nvPr/>
          </p:nvSpPr>
          <p:spPr bwMode="auto">
            <a:xfrm>
              <a:off x="0" y="981"/>
              <a:ext cx="356" cy="447"/>
            </a:xfrm>
            <a:prstGeom prst="can">
              <a:avLst>
                <a:gd name="adj" fmla="val 22270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rgbClr val="B6B6DB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56" name="圆柱形 8208"/>
            <p:cNvSpPr>
              <a:spLocks noChangeArrowheads="1"/>
            </p:cNvSpPr>
            <p:nvPr/>
          </p:nvSpPr>
          <p:spPr bwMode="auto">
            <a:xfrm>
              <a:off x="0" y="0"/>
              <a:ext cx="356" cy="1134"/>
            </a:xfrm>
            <a:prstGeom prst="can">
              <a:avLst>
                <a:gd name="adj" fmla="val 29126"/>
              </a:avLst>
            </a:prstGeom>
            <a:gradFill rotWithShape="1">
              <a:gsLst>
                <a:gs pos="0">
                  <a:schemeClr val="tx2"/>
                </a:gs>
                <a:gs pos="50000">
                  <a:srgbClr val="A4A4A4"/>
                </a:gs>
                <a:gs pos="100000">
                  <a:schemeClr val="tx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cxnSp>
        <p:nvCxnSpPr>
          <p:cNvPr id="14347" name="肘形连接符 8209"/>
          <p:cNvCxnSpPr>
            <a:stCxn id="10247" idx="3"/>
            <a:endCxn id="14348" idx="0"/>
          </p:cNvCxnSpPr>
          <p:nvPr/>
        </p:nvCxnSpPr>
        <p:spPr>
          <a:xfrm rot="5400000">
            <a:off x="2901315" y="4283075"/>
            <a:ext cx="169545" cy="937895"/>
          </a:xfrm>
          <a:prstGeom prst="bentConnector3">
            <a:avLst>
              <a:gd name="adj1" fmla="val 50187"/>
            </a:avLst>
          </a:prstGeom>
          <a:ln w="9525">
            <a:noFill/>
          </a:ln>
        </p:spPr>
      </p:cxnSp>
      <p:sp>
        <p:nvSpPr>
          <p:cNvPr id="14348" name="文本框 8210"/>
          <p:cNvSpPr txBox="1"/>
          <p:nvPr/>
        </p:nvSpPr>
        <p:spPr>
          <a:xfrm>
            <a:off x="1476375" y="4836795"/>
            <a:ext cx="2080895" cy="829945"/>
          </a:xfrm>
          <a:prstGeom prst="rect">
            <a:avLst/>
          </a:prstGeom>
          <a:solidFill>
            <a:srgbClr val="99FF66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 </a:t>
            </a:r>
            <a:r>
              <a:rPr lang="zh-CN" altLang="en-US" sz="2400" b="1" dirty="0">
                <a:latin typeface="Arial" panose="020B0604020202020204" pitchFamily="34" charset="0"/>
              </a:rPr>
              <a:t>工业革命后（商品输出）</a:t>
            </a:r>
          </a:p>
        </p:txBody>
      </p:sp>
      <p:cxnSp>
        <p:nvCxnSpPr>
          <p:cNvPr id="14349" name="肘形连接符 8211"/>
          <p:cNvCxnSpPr>
            <a:stCxn id="10247" idx="3"/>
            <a:endCxn id="14348" idx="0"/>
          </p:cNvCxnSpPr>
          <p:nvPr/>
        </p:nvCxnSpPr>
        <p:spPr>
          <a:xfrm rot="5400000">
            <a:off x="2901315" y="4283075"/>
            <a:ext cx="169545" cy="937895"/>
          </a:xfrm>
          <a:prstGeom prst="bentConnector3">
            <a:avLst>
              <a:gd name="adj1" fmla="val 50187"/>
            </a:avLst>
          </a:prstGeom>
          <a:ln w="9525">
            <a:noFill/>
          </a:ln>
        </p:spPr>
      </p:cxnSp>
      <p:sp>
        <p:nvSpPr>
          <p:cNvPr id="14350" name="文本框 8212"/>
          <p:cNvSpPr txBox="1"/>
          <p:nvPr/>
        </p:nvSpPr>
        <p:spPr>
          <a:xfrm>
            <a:off x="2675255" y="5768975"/>
            <a:ext cx="2482850" cy="706755"/>
          </a:xfrm>
          <a:prstGeom prst="rect">
            <a:avLst/>
          </a:prstGeom>
          <a:solidFill>
            <a:srgbClr val="99FF66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 </a:t>
            </a:r>
            <a:r>
              <a:rPr lang="zh-CN" altLang="en-US" sz="2000" b="1" dirty="0">
                <a:latin typeface="Arial" panose="020B0604020202020204" pitchFamily="34" charset="0"/>
              </a:rPr>
              <a:t>第二次工业革命后</a:t>
            </a:r>
            <a:r>
              <a:rPr lang="en-US" altLang="zh-CN" sz="2000" b="1" dirty="0">
                <a:latin typeface="Arial" panose="020B0604020202020204" pitchFamily="34" charset="0"/>
              </a:rPr>
              <a:t>(</a:t>
            </a:r>
            <a:r>
              <a:rPr lang="zh-CN" altLang="en-US" sz="2000" b="1" dirty="0">
                <a:latin typeface="Arial" panose="020B0604020202020204" pitchFamily="34" charset="0"/>
              </a:rPr>
              <a:t>资本输出</a:t>
            </a:r>
            <a:r>
              <a:rPr lang="en-US" altLang="zh-CN" sz="2000" b="1" dirty="0"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14351" name="文本框 8213"/>
          <p:cNvSpPr txBox="1"/>
          <p:nvPr/>
        </p:nvSpPr>
        <p:spPr>
          <a:xfrm>
            <a:off x="5461000" y="6158230"/>
            <a:ext cx="2548255" cy="398780"/>
          </a:xfrm>
          <a:prstGeom prst="rect">
            <a:avLst/>
          </a:prstGeom>
          <a:solidFill>
            <a:srgbClr val="99FF66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 </a:t>
            </a:r>
            <a:r>
              <a:rPr lang="en-US" altLang="zh-CN" sz="2000" b="1" dirty="0">
                <a:latin typeface="Arial" panose="020B0604020202020204" pitchFamily="34" charset="0"/>
              </a:rPr>
              <a:t>20</a:t>
            </a:r>
            <a:r>
              <a:rPr lang="zh-CN" altLang="en-US" sz="2000" b="1" dirty="0">
                <a:latin typeface="Arial" panose="020B0604020202020204" pitchFamily="34" charset="0"/>
              </a:rPr>
              <a:t>世纪</a:t>
            </a:r>
            <a:r>
              <a:rPr lang="en-US" altLang="zh-CN" sz="2000" b="1" dirty="0">
                <a:latin typeface="Arial" panose="020B0604020202020204" pitchFamily="34" charset="0"/>
              </a:rPr>
              <a:t>90</a:t>
            </a:r>
            <a:r>
              <a:rPr lang="zh-CN" altLang="en-US" sz="2000" b="1" dirty="0">
                <a:latin typeface="Arial" panose="020B0604020202020204" pitchFamily="34" charset="0"/>
              </a:rPr>
              <a:t>年代以来</a:t>
            </a:r>
          </a:p>
        </p:txBody>
      </p:sp>
      <p:cxnSp>
        <p:nvCxnSpPr>
          <p:cNvPr id="14352" name="肘形连接符 8214"/>
          <p:cNvCxnSpPr>
            <a:stCxn id="10251" idx="3"/>
            <a:endCxn id="14350" idx="0"/>
          </p:cNvCxnSpPr>
          <p:nvPr/>
        </p:nvCxnSpPr>
        <p:spPr>
          <a:xfrm rot="5400000">
            <a:off x="4174173" y="5006658"/>
            <a:ext cx="504825" cy="1019810"/>
          </a:xfrm>
          <a:prstGeom prst="bentConnector3">
            <a:avLst>
              <a:gd name="adj1" fmla="val 50000"/>
            </a:avLst>
          </a:prstGeom>
          <a:ln w="9525">
            <a:noFill/>
          </a:ln>
        </p:spPr>
      </p:cxnSp>
      <p:cxnSp>
        <p:nvCxnSpPr>
          <p:cNvPr id="14353" name="肘形连接符 8215"/>
          <p:cNvCxnSpPr>
            <a:stCxn id="10255" idx="3"/>
            <a:endCxn id="14351" idx="0"/>
          </p:cNvCxnSpPr>
          <p:nvPr/>
        </p:nvCxnSpPr>
        <p:spPr>
          <a:xfrm rot="5400000" flipV="1">
            <a:off x="6581458" y="6004243"/>
            <a:ext cx="160655" cy="147320"/>
          </a:xfrm>
          <a:prstGeom prst="bentConnector3">
            <a:avLst>
              <a:gd name="adj1" fmla="val 50000"/>
            </a:avLst>
          </a:prstGeom>
          <a:ln w="9525">
            <a:noFill/>
          </a:ln>
        </p:spPr>
      </p:cxnSp>
      <p:sp>
        <p:nvSpPr>
          <p:cNvPr id="10265" name="圆柱形 8217"/>
          <p:cNvSpPr>
            <a:spLocks noChangeArrowheads="1"/>
          </p:cNvSpPr>
          <p:nvPr/>
        </p:nvSpPr>
        <p:spPr bwMode="auto">
          <a:xfrm>
            <a:off x="2214563" y="4000500"/>
            <a:ext cx="227013" cy="77788"/>
          </a:xfrm>
          <a:prstGeom prst="can">
            <a:avLst>
              <a:gd name="adj" fmla="val 39796"/>
            </a:avLst>
          </a:prstGeom>
          <a:gradFill rotWithShape="1">
            <a:gsLst>
              <a:gs pos="0">
                <a:schemeClr val="accent2"/>
              </a:gs>
              <a:gs pos="50000">
                <a:srgbClr val="B6B6DB"/>
              </a:gs>
              <a:gs pos="100000">
                <a:schemeClr val="accent2"/>
              </a:gs>
            </a:gsLst>
            <a:lin ang="0" scaled="1"/>
          </a:gra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85" name="文本框 8219"/>
          <p:cNvSpPr txBox="1"/>
          <p:nvPr/>
        </p:nvSpPr>
        <p:spPr>
          <a:xfrm>
            <a:off x="749300" y="3136900"/>
            <a:ext cx="154305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世界市场开始出现</a:t>
            </a:r>
          </a:p>
        </p:txBody>
      </p:sp>
      <p:sp>
        <p:nvSpPr>
          <p:cNvPr id="10268" name="圆柱形 8220"/>
          <p:cNvSpPr>
            <a:spLocks noChangeArrowheads="1"/>
          </p:cNvSpPr>
          <p:nvPr/>
        </p:nvSpPr>
        <p:spPr bwMode="auto">
          <a:xfrm>
            <a:off x="2214563" y="3857625"/>
            <a:ext cx="227013" cy="206375"/>
          </a:xfrm>
          <a:prstGeom prst="can">
            <a:avLst>
              <a:gd name="adj" fmla="val 26831"/>
            </a:avLst>
          </a:prstGeom>
          <a:gradFill rotWithShape="1">
            <a:gsLst>
              <a:gs pos="0">
                <a:schemeClr val="tx2"/>
              </a:gs>
              <a:gs pos="50000">
                <a:srgbClr val="A4A4A4"/>
              </a:gs>
              <a:gs pos="100000">
                <a:schemeClr val="tx2"/>
              </a:gs>
            </a:gsLst>
            <a:lin ang="0" scaled="1"/>
          </a:gra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22" name="文本框 8221"/>
          <p:cNvSpPr txBox="1"/>
          <p:nvPr/>
        </p:nvSpPr>
        <p:spPr>
          <a:xfrm>
            <a:off x="121920" y="1125855"/>
            <a:ext cx="890651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在世界经济发展过程中，世界各国经济联系日益密切，任何一个国家都不可能孤立地发展下去。于是，世界经济日益成为一个整体，经济全球化趋势加深发展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。</a:t>
            </a:r>
          </a:p>
        </p:txBody>
      </p:sp>
      <p:sp>
        <p:nvSpPr>
          <p:cNvPr id="8223" name="椭圆 8222"/>
          <p:cNvSpPr/>
          <p:nvPr/>
        </p:nvSpPr>
        <p:spPr>
          <a:xfrm>
            <a:off x="4418965" y="1934845"/>
            <a:ext cx="1391285" cy="574675"/>
          </a:xfrm>
          <a:prstGeom prst="ellipse">
            <a:avLst/>
          </a:prstGeom>
          <a:solidFill>
            <a:srgbClr val="FFFF00">
              <a:alpha val="0"/>
            </a:srgbClr>
          </a:solidFill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2" name="动作按钮: 第一张 41">
            <a:hlinkClick r:id="rId2" action="ppaction://hlinksldjump" highlightClick="1"/>
          </p:cNvPr>
          <p:cNvSpPr/>
          <p:nvPr/>
        </p:nvSpPr>
        <p:spPr>
          <a:xfrm>
            <a:off x="857250" y="6000750"/>
            <a:ext cx="785813" cy="8572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2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4341" grpId="0" animBg="1"/>
      <p:bldP spid="15371" grpId="0"/>
      <p:bldP spid="15373" grpId="0"/>
      <p:bldP spid="14348" grpId="0" animBg="1"/>
      <p:bldP spid="14350" grpId="0" animBg="1"/>
      <p:bldP spid="14351" grpId="0" animBg="1"/>
      <p:bldP spid="153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/>
          <p:nvPr/>
        </p:nvSpPr>
        <p:spPr>
          <a:xfrm>
            <a:off x="8207375" y="5661025"/>
            <a:ext cx="9731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800000"/>
                </a:solidFill>
                <a:latin typeface="迷你简水柱" pitchFamily="65" charset="-122"/>
                <a:ea typeface="迷你简水柱" pitchFamily="65" charset="-122"/>
              </a:rPr>
              <a:t>年代</a:t>
            </a:r>
          </a:p>
        </p:txBody>
      </p:sp>
      <p:sp>
        <p:nvSpPr>
          <p:cNvPr id="17411" name="Text Box 3"/>
          <p:cNvSpPr txBox="1"/>
          <p:nvPr/>
        </p:nvSpPr>
        <p:spPr>
          <a:xfrm>
            <a:off x="1512888" y="711200"/>
            <a:ext cx="6121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660033"/>
                </a:solidFill>
                <a:latin typeface="Arial" panose="020B0604020202020204" pitchFamily="34" charset="0"/>
                <a:ea typeface="迷你简雪峰" pitchFamily="49" charset="-122"/>
              </a:rPr>
              <a:t>世界商品贸易总值柱状图</a:t>
            </a:r>
          </a:p>
        </p:txBody>
      </p:sp>
      <p:sp>
        <p:nvSpPr>
          <p:cNvPr id="37892" name="Line 4"/>
          <p:cNvSpPr/>
          <p:nvPr/>
        </p:nvSpPr>
        <p:spPr>
          <a:xfrm>
            <a:off x="692150" y="6210300"/>
            <a:ext cx="7704138" cy="71438"/>
          </a:xfrm>
          <a:prstGeom prst="line">
            <a:avLst/>
          </a:prstGeom>
          <a:ln w="38100" cap="flat" cmpd="sng">
            <a:solidFill>
              <a:srgbClr val="00808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893" name="Line 5"/>
          <p:cNvSpPr/>
          <p:nvPr/>
        </p:nvSpPr>
        <p:spPr>
          <a:xfrm flipV="1">
            <a:off x="1439863" y="1457325"/>
            <a:ext cx="0" cy="5329238"/>
          </a:xfrm>
          <a:prstGeom prst="line">
            <a:avLst/>
          </a:prstGeom>
          <a:ln w="38100" cap="flat" cmpd="sng">
            <a:solidFill>
              <a:srgbClr val="3333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894" name="Line 6"/>
          <p:cNvSpPr/>
          <p:nvPr/>
        </p:nvSpPr>
        <p:spPr>
          <a:xfrm>
            <a:off x="1412875" y="5634038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5" name="Line 7"/>
          <p:cNvSpPr/>
          <p:nvPr/>
        </p:nvSpPr>
        <p:spPr>
          <a:xfrm>
            <a:off x="1412875" y="2609850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6" name="Line 8"/>
          <p:cNvSpPr/>
          <p:nvPr/>
        </p:nvSpPr>
        <p:spPr>
          <a:xfrm>
            <a:off x="1412875" y="3186113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7" name="Line 9"/>
          <p:cNvSpPr/>
          <p:nvPr/>
        </p:nvSpPr>
        <p:spPr>
          <a:xfrm>
            <a:off x="1412875" y="3833813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8" name="Line 10"/>
          <p:cNvSpPr/>
          <p:nvPr/>
        </p:nvSpPr>
        <p:spPr>
          <a:xfrm>
            <a:off x="1412875" y="4410075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9" name="Line 11"/>
          <p:cNvSpPr/>
          <p:nvPr/>
        </p:nvSpPr>
        <p:spPr>
          <a:xfrm>
            <a:off x="1412875" y="5057775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0" name="Line 12"/>
          <p:cNvSpPr/>
          <p:nvPr/>
        </p:nvSpPr>
        <p:spPr>
          <a:xfrm>
            <a:off x="1412875" y="1962150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1" name="Text Box 13"/>
          <p:cNvSpPr txBox="1"/>
          <p:nvPr/>
        </p:nvSpPr>
        <p:spPr>
          <a:xfrm>
            <a:off x="1619250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1950</a:t>
            </a:r>
          </a:p>
        </p:txBody>
      </p:sp>
      <p:sp>
        <p:nvSpPr>
          <p:cNvPr id="37902" name="Text Box 14"/>
          <p:cNvSpPr txBox="1"/>
          <p:nvPr/>
        </p:nvSpPr>
        <p:spPr>
          <a:xfrm>
            <a:off x="2808288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1960</a:t>
            </a:r>
          </a:p>
        </p:txBody>
      </p:sp>
      <p:sp>
        <p:nvSpPr>
          <p:cNvPr id="37903" name="Text Box 15"/>
          <p:cNvSpPr txBox="1"/>
          <p:nvPr/>
        </p:nvSpPr>
        <p:spPr>
          <a:xfrm>
            <a:off x="3960813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1970</a:t>
            </a:r>
          </a:p>
        </p:txBody>
      </p:sp>
      <p:sp>
        <p:nvSpPr>
          <p:cNvPr id="37904" name="Text Box 16"/>
          <p:cNvSpPr txBox="1"/>
          <p:nvPr/>
        </p:nvSpPr>
        <p:spPr>
          <a:xfrm>
            <a:off x="5256213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1980</a:t>
            </a:r>
          </a:p>
        </p:txBody>
      </p:sp>
      <p:sp>
        <p:nvSpPr>
          <p:cNvPr id="37905" name="Text Box 17"/>
          <p:cNvSpPr txBox="1"/>
          <p:nvPr/>
        </p:nvSpPr>
        <p:spPr>
          <a:xfrm>
            <a:off x="6480175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1990</a:t>
            </a:r>
          </a:p>
        </p:txBody>
      </p:sp>
      <p:sp>
        <p:nvSpPr>
          <p:cNvPr id="37906" name="Text Box 18"/>
          <p:cNvSpPr txBox="1"/>
          <p:nvPr/>
        </p:nvSpPr>
        <p:spPr>
          <a:xfrm>
            <a:off x="7451725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1996</a:t>
            </a:r>
          </a:p>
        </p:txBody>
      </p:sp>
      <p:sp>
        <p:nvSpPr>
          <p:cNvPr id="37907" name="Rectangle 19"/>
          <p:cNvSpPr/>
          <p:nvPr/>
        </p:nvSpPr>
        <p:spPr>
          <a:xfrm>
            <a:off x="1728788" y="6138863"/>
            <a:ext cx="647700" cy="71437"/>
          </a:xfrm>
          <a:prstGeom prst="rect">
            <a:avLst/>
          </a:prstGeom>
          <a:solidFill>
            <a:srgbClr val="333333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zh-CN" sz="20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08" name="Text Box 20"/>
          <p:cNvSpPr txBox="1"/>
          <p:nvPr/>
        </p:nvSpPr>
        <p:spPr>
          <a:xfrm>
            <a:off x="431800" y="5418138"/>
            <a:ext cx="10080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10000</a:t>
            </a:r>
          </a:p>
        </p:txBody>
      </p:sp>
      <p:sp>
        <p:nvSpPr>
          <p:cNvPr id="37909" name="Text Box 21"/>
          <p:cNvSpPr txBox="1"/>
          <p:nvPr/>
        </p:nvSpPr>
        <p:spPr>
          <a:xfrm>
            <a:off x="431800" y="4841875"/>
            <a:ext cx="9350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20000</a:t>
            </a:r>
          </a:p>
        </p:txBody>
      </p:sp>
      <p:sp>
        <p:nvSpPr>
          <p:cNvPr id="37910" name="Text Box 22"/>
          <p:cNvSpPr txBox="1"/>
          <p:nvPr/>
        </p:nvSpPr>
        <p:spPr>
          <a:xfrm>
            <a:off x="431800" y="4229100"/>
            <a:ext cx="9350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30000</a:t>
            </a:r>
          </a:p>
        </p:txBody>
      </p:sp>
      <p:sp>
        <p:nvSpPr>
          <p:cNvPr id="37911" name="Text Box 23"/>
          <p:cNvSpPr txBox="1"/>
          <p:nvPr/>
        </p:nvSpPr>
        <p:spPr>
          <a:xfrm>
            <a:off x="468313" y="3617913"/>
            <a:ext cx="9350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40000</a:t>
            </a:r>
          </a:p>
        </p:txBody>
      </p:sp>
      <p:sp>
        <p:nvSpPr>
          <p:cNvPr id="37912" name="Text Box 24"/>
          <p:cNvSpPr txBox="1"/>
          <p:nvPr/>
        </p:nvSpPr>
        <p:spPr>
          <a:xfrm>
            <a:off x="468313" y="2997200"/>
            <a:ext cx="10080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50000</a:t>
            </a:r>
          </a:p>
        </p:txBody>
      </p:sp>
      <p:sp>
        <p:nvSpPr>
          <p:cNvPr id="37913" name="Text Box 25"/>
          <p:cNvSpPr txBox="1"/>
          <p:nvPr/>
        </p:nvSpPr>
        <p:spPr>
          <a:xfrm>
            <a:off x="468313" y="2428875"/>
            <a:ext cx="9350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60000</a:t>
            </a:r>
          </a:p>
        </p:txBody>
      </p:sp>
      <p:sp>
        <p:nvSpPr>
          <p:cNvPr id="37914" name="Text Box 26"/>
          <p:cNvSpPr txBox="1"/>
          <p:nvPr/>
        </p:nvSpPr>
        <p:spPr>
          <a:xfrm>
            <a:off x="468313" y="1746250"/>
            <a:ext cx="9350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70000</a:t>
            </a:r>
          </a:p>
        </p:txBody>
      </p:sp>
      <p:sp>
        <p:nvSpPr>
          <p:cNvPr id="37915" name="Text Box 27"/>
          <p:cNvSpPr txBox="1"/>
          <p:nvPr/>
        </p:nvSpPr>
        <p:spPr>
          <a:xfrm>
            <a:off x="395288" y="1231900"/>
            <a:ext cx="11525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660033"/>
                </a:solidFill>
                <a:latin typeface="Arial" panose="020B0604020202020204" pitchFamily="34" charset="0"/>
                <a:ea typeface="迷你简水柱" pitchFamily="65" charset="-122"/>
              </a:rPr>
              <a:t>亿美元</a:t>
            </a:r>
          </a:p>
        </p:txBody>
      </p:sp>
      <p:sp>
        <p:nvSpPr>
          <p:cNvPr id="37916" name="Rectangle 28"/>
          <p:cNvSpPr/>
          <p:nvPr/>
        </p:nvSpPr>
        <p:spPr>
          <a:xfrm>
            <a:off x="2881313" y="6065838"/>
            <a:ext cx="647700" cy="144462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0" scaled="1"/>
            <a:tileRect/>
          </a:gra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zh-CN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7" name="Rectangle 29"/>
          <p:cNvSpPr/>
          <p:nvPr/>
        </p:nvSpPr>
        <p:spPr>
          <a:xfrm>
            <a:off x="4103688" y="5994400"/>
            <a:ext cx="647700" cy="215900"/>
          </a:xfrm>
          <a:prstGeom prst="rect">
            <a:avLst/>
          </a:prstGeom>
          <a:solidFill>
            <a:schemeClr val="folHlink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zh-CN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8" name="Text Box 30"/>
          <p:cNvSpPr txBox="1"/>
          <p:nvPr/>
        </p:nvSpPr>
        <p:spPr>
          <a:xfrm>
            <a:off x="1728788" y="5849938"/>
            <a:ext cx="6477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563</a:t>
            </a:r>
          </a:p>
        </p:txBody>
      </p:sp>
      <p:sp>
        <p:nvSpPr>
          <p:cNvPr id="37919" name="Text Box 31"/>
          <p:cNvSpPr txBox="1"/>
          <p:nvPr/>
        </p:nvSpPr>
        <p:spPr>
          <a:xfrm>
            <a:off x="2808288" y="5707063"/>
            <a:ext cx="79216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1283</a:t>
            </a:r>
            <a:endParaRPr lang="en-US" altLang="zh-CN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20" name="Text Box 32"/>
          <p:cNvSpPr txBox="1"/>
          <p:nvPr/>
        </p:nvSpPr>
        <p:spPr>
          <a:xfrm>
            <a:off x="4103688" y="5491163"/>
            <a:ext cx="792162" cy="788987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0" scaled="1"/>
            <a:tileRect/>
          </a:gra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迷你简太极" pitchFamily="2" charset="-122"/>
                <a:ea typeface="迷你简太极" pitchFamily="2" charset="-122"/>
              </a:rPr>
              <a:t>3138</a:t>
            </a:r>
          </a:p>
          <a:p>
            <a:pPr>
              <a:spcBef>
                <a:spcPct val="50000"/>
              </a:spcBef>
            </a:pPr>
            <a:endParaRPr lang="en-US" altLang="zh-CN" dirty="0">
              <a:solidFill>
                <a:schemeClr val="bg1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21" name="Rectangle 33"/>
          <p:cNvSpPr/>
          <p:nvPr/>
        </p:nvSpPr>
        <p:spPr>
          <a:xfrm>
            <a:off x="5329238" y="4410075"/>
            <a:ext cx="647700" cy="1871663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0" scaled="1"/>
            <a:tileRect/>
          </a:gra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迷你简太极" pitchFamily="2" charset="-122"/>
                <a:ea typeface="迷你简太极" pitchFamily="2" charset="-122"/>
              </a:rPr>
              <a:t>38100</a:t>
            </a:r>
          </a:p>
        </p:txBody>
      </p:sp>
      <p:sp>
        <p:nvSpPr>
          <p:cNvPr id="37922" name="Rectangle 34"/>
          <p:cNvSpPr/>
          <p:nvPr/>
        </p:nvSpPr>
        <p:spPr>
          <a:xfrm>
            <a:off x="6480175" y="4483100"/>
            <a:ext cx="647700" cy="179863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0" scaled="1"/>
            <a:tileRect/>
          </a:gra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迷你简太极" pitchFamily="2" charset="-122"/>
                <a:ea typeface="迷你简太极" pitchFamily="2" charset="-122"/>
              </a:rPr>
              <a:t>31780</a:t>
            </a:r>
          </a:p>
        </p:txBody>
      </p:sp>
      <p:sp>
        <p:nvSpPr>
          <p:cNvPr id="37923" name="Rectangle 35"/>
          <p:cNvSpPr/>
          <p:nvPr/>
        </p:nvSpPr>
        <p:spPr>
          <a:xfrm>
            <a:off x="7416800" y="1098550"/>
            <a:ext cx="720725" cy="51831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0" scaled="1"/>
            <a:tileRect/>
          </a:gra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</a:rPr>
              <a:t>100000</a:t>
            </a:r>
          </a:p>
        </p:txBody>
      </p:sp>
      <p:sp>
        <p:nvSpPr>
          <p:cNvPr id="37924" name="Line 36"/>
          <p:cNvSpPr/>
          <p:nvPr/>
        </p:nvSpPr>
        <p:spPr>
          <a:xfrm flipV="1">
            <a:off x="2016125" y="6065838"/>
            <a:ext cx="1152525" cy="73025"/>
          </a:xfrm>
          <a:prstGeom prst="line">
            <a:avLst/>
          </a:prstGeom>
          <a:ln w="57150" cap="flat" cmpd="sng">
            <a:solidFill>
              <a:srgbClr val="80008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25" name="Line 37"/>
          <p:cNvSpPr/>
          <p:nvPr/>
        </p:nvSpPr>
        <p:spPr>
          <a:xfrm flipV="1">
            <a:off x="3168650" y="5418138"/>
            <a:ext cx="1008063" cy="647700"/>
          </a:xfrm>
          <a:prstGeom prst="line">
            <a:avLst/>
          </a:prstGeom>
          <a:ln w="57150" cap="flat" cmpd="sng">
            <a:solidFill>
              <a:srgbClr val="808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26" name="Line 38"/>
          <p:cNvSpPr/>
          <p:nvPr/>
        </p:nvSpPr>
        <p:spPr>
          <a:xfrm flipV="1">
            <a:off x="4248150" y="4410075"/>
            <a:ext cx="1152525" cy="1008063"/>
          </a:xfrm>
          <a:prstGeom prst="line">
            <a:avLst/>
          </a:prstGeom>
          <a:ln w="57150" cap="flat" cmpd="sng">
            <a:solidFill>
              <a:srgbClr val="33CCCC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27" name="Line 39"/>
          <p:cNvSpPr/>
          <p:nvPr/>
        </p:nvSpPr>
        <p:spPr>
          <a:xfrm>
            <a:off x="5400675" y="4410075"/>
            <a:ext cx="1295400" cy="0"/>
          </a:xfrm>
          <a:prstGeom prst="line">
            <a:avLst/>
          </a:prstGeom>
          <a:ln w="57150" cap="flat" cmpd="sng">
            <a:solidFill>
              <a:srgbClr val="FFCC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28" name="Line 40"/>
          <p:cNvSpPr/>
          <p:nvPr/>
        </p:nvSpPr>
        <p:spPr>
          <a:xfrm flipV="1">
            <a:off x="6696075" y="1025525"/>
            <a:ext cx="720725" cy="3457575"/>
          </a:xfrm>
          <a:prstGeom prst="line">
            <a:avLst/>
          </a:prstGeom>
          <a:ln w="57150" cap="flat" cmpd="sng">
            <a:solidFill>
              <a:srgbClr val="CC33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35" name="Rectangle 47"/>
          <p:cNvSpPr/>
          <p:nvPr/>
        </p:nvSpPr>
        <p:spPr>
          <a:xfrm>
            <a:off x="1676400" y="2133600"/>
            <a:ext cx="7092950" cy="579438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660033"/>
                </a:solidFill>
                <a:latin typeface="Arial" panose="020B0604020202020204" pitchFamily="34" charset="0"/>
                <a:ea typeface="迷你简超粗圆" pitchFamily="2" charset="-122"/>
              </a:rPr>
              <a:t>表现一：国际投资和国际贸易迅速增长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3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3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37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7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37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7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7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7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37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37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37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7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7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37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3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7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37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7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7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901" grpId="0"/>
      <p:bldP spid="37902" grpId="0"/>
      <p:bldP spid="37903" grpId="0"/>
      <p:bldP spid="37904" grpId="0"/>
      <p:bldP spid="37905" grpId="0"/>
      <p:bldP spid="37906" grpId="0"/>
      <p:bldP spid="37907" grpId="0" animBg="1"/>
      <p:bldP spid="37908" grpId="0"/>
      <p:bldP spid="37909" grpId="0"/>
      <p:bldP spid="37910" grpId="0"/>
      <p:bldP spid="37911" grpId="0"/>
      <p:bldP spid="37912" grpId="0"/>
      <p:bldP spid="37913" grpId="0"/>
      <p:bldP spid="37914" grpId="0"/>
      <p:bldP spid="37915" grpId="0"/>
      <p:bldP spid="37916" grpId="0" animBg="1"/>
      <p:bldP spid="37917" grpId="0" animBg="1"/>
      <p:bldP spid="37918" grpId="0"/>
      <p:bldP spid="37919" grpId="0"/>
      <p:bldP spid="37920" grpId="0" animBg="1"/>
      <p:bldP spid="37921" grpId="0" animBg="1"/>
      <p:bldP spid="37922" grpId="0" animBg="1"/>
      <p:bldP spid="37923" grpId="0" animBg="1"/>
      <p:bldP spid="379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/>
          <p:nvPr/>
        </p:nvSpPr>
        <p:spPr>
          <a:xfrm>
            <a:off x="457200" y="381000"/>
            <a:ext cx="8153400" cy="314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材料二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1994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年世界跨国公司大约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万家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它们的国外分公司约有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25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万家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而到了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1999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年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全球跨国公司的总数已达到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6.3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万家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共有海外分公司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70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万家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39939" name="AutoShape 3"/>
          <p:cNvSpPr/>
          <p:nvPr/>
        </p:nvSpPr>
        <p:spPr>
          <a:xfrm>
            <a:off x="381000" y="4800600"/>
            <a:ext cx="533400" cy="1219200"/>
          </a:xfrm>
          <a:prstGeom prst="curvedRightArrow">
            <a:avLst>
              <a:gd name="adj1" fmla="val 45714"/>
              <a:gd name="adj2" fmla="val 91428"/>
              <a:gd name="adj3" fmla="val 33333"/>
            </a:avLst>
          </a:prstGeom>
          <a:noFill/>
          <a:ln w="19050">
            <a:noFill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0" y="3357563"/>
            <a:ext cx="9144000" cy="1905000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/>
          <a:lstStyle/>
          <a:p>
            <a:pPr marL="342900" indent="-342900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跨国公司的影响日益加大。</a:t>
            </a:r>
            <a:r>
              <a:rPr lang="zh-CN" altLang="en-US" sz="3200" b="1" dirty="0">
                <a:latin typeface="Arial" panose="020B0604020202020204" pitchFamily="34" charset="0"/>
              </a:rPr>
              <a:t>它们控制着国际直接投资的</a:t>
            </a:r>
            <a:r>
              <a:rPr lang="en-US" altLang="zh-CN" sz="3200" b="1" dirty="0">
                <a:latin typeface="Arial" panose="020B0604020202020204" pitchFamily="34" charset="0"/>
              </a:rPr>
              <a:t>90</a:t>
            </a:r>
            <a:r>
              <a:rPr lang="zh-CN" altLang="en-US" sz="3200" b="1" dirty="0">
                <a:latin typeface="Arial" panose="020B0604020202020204" pitchFamily="34" charset="0"/>
              </a:rPr>
              <a:t>％，世界生产的</a:t>
            </a:r>
            <a:r>
              <a:rPr lang="en-US" altLang="zh-CN" sz="3200" b="1" dirty="0">
                <a:latin typeface="Arial" panose="020B0604020202020204" pitchFamily="34" charset="0"/>
              </a:rPr>
              <a:t>40</a:t>
            </a:r>
            <a:r>
              <a:rPr lang="zh-CN" altLang="en-US" sz="3200" b="1" dirty="0">
                <a:latin typeface="Arial" panose="020B0604020202020204" pitchFamily="34" charset="0"/>
              </a:rPr>
              <a:t>％，出口总额的</a:t>
            </a:r>
            <a:r>
              <a:rPr lang="en-US" altLang="zh-CN" sz="3200" b="1" dirty="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／</a:t>
            </a:r>
            <a:r>
              <a:rPr lang="en-US" altLang="zh-CN" sz="3200" b="1" dirty="0"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</a:rPr>
              <a:t>和技术转让的</a:t>
            </a:r>
            <a:r>
              <a:rPr lang="en-US" altLang="zh-CN" sz="3200" b="1" dirty="0"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</a:rPr>
              <a:t>／</a:t>
            </a:r>
            <a:r>
              <a:rPr lang="en-US" altLang="zh-CN" sz="3200" b="1" dirty="0"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</a:rPr>
              <a:t>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82040" y="5652135"/>
            <a:ext cx="752856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表现二、跨国公司的影响日益加大。</a:t>
            </a:r>
          </a:p>
        </p:txBody>
      </p:sp>
      <p:sp>
        <p:nvSpPr>
          <p:cNvPr id="42" name="动作按钮: 第一张 41">
            <a:hlinkClick r:id="rId2" action="ppaction://hlinksldjump" highlightClick="1"/>
          </p:cNvPr>
          <p:cNvSpPr/>
          <p:nvPr/>
        </p:nvSpPr>
        <p:spPr>
          <a:xfrm>
            <a:off x="381000" y="5928360"/>
            <a:ext cx="785813" cy="8572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nimBg="1"/>
      <p:bldP spid="6" grpId="0" build="p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xinsrc_fb4344245e0d4a128d8509d640e2b77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7888" y="0"/>
            <a:ext cx="4456112" cy="1339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141288" y="1425575"/>
            <a:ext cx="5151438" cy="14335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  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000" b="1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000" b="1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41988" name="Rectangle 4"/>
          <p:cNvSpPr/>
          <p:nvPr/>
        </p:nvSpPr>
        <p:spPr>
          <a:xfrm>
            <a:off x="0" y="2205038"/>
            <a:ext cx="4427538" cy="3786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333300"/>
                </a:solidFill>
                <a:latin typeface="Arial" panose="020B0604020202020204" pitchFamily="34" charset="0"/>
                <a:ea typeface="迷你简超粗圆" pitchFamily="2" charset="-122"/>
              </a:rPr>
              <a:t>       </a:t>
            </a:r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世界贸易组织简称世贸组</a:t>
            </a: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织</a:t>
            </a:r>
            <a:r>
              <a:rPr lang="en-US" altLang="zh-CN" sz="2400" b="1" dirty="0">
                <a:latin typeface="Arial" panose="020B0604020202020204" pitchFamily="34" charset="0"/>
                <a:ea typeface="迷你简超粗圆" pitchFamily="2" charset="-122"/>
              </a:rPr>
              <a:t>World Trade Organization</a:t>
            </a:r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，</a:t>
            </a: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英文缩写为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迷你简超粗圆" pitchFamily="2" charset="-122"/>
              </a:rPr>
              <a:t>WTO</a:t>
            </a:r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。 </a:t>
            </a: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       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迷你简超粗圆" pitchFamily="2" charset="-122"/>
              </a:rPr>
              <a:t>1995</a:t>
            </a:r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年１月１日，世界贸</a:t>
            </a: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易组织正式成立。它是独立于</a:t>
            </a: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联合国之外的一个永久性国际</a:t>
            </a: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组织，成员国约</a:t>
            </a:r>
            <a:r>
              <a:rPr lang="en-US" altLang="zh-CN" sz="2400" b="1" dirty="0">
                <a:latin typeface="Arial" panose="020B0604020202020204" pitchFamily="34" charset="0"/>
                <a:ea typeface="迷你简超粗圆" pitchFamily="2" charset="-122"/>
              </a:rPr>
              <a:t>153</a:t>
            </a:r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个。总部</a:t>
            </a: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设在瑞士日内瓦。主要作用是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开放市场和公平贸易，实现世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界贸易的自由化。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381000" y="1114425"/>
            <a:ext cx="6126480" cy="645160"/>
          </a:xfrm>
          <a:prstGeom prst="rect">
            <a:avLst/>
          </a:prstGeom>
          <a:solidFill>
            <a:srgbClr val="EFF42C"/>
          </a:solidFill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表现三：世界贸易组织的建立</a:t>
            </a:r>
          </a:p>
        </p:txBody>
      </p:sp>
      <p:pic>
        <p:nvPicPr>
          <p:cNvPr id="41996" name="Picture 12" descr="11729005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6100" y="2565400"/>
            <a:ext cx="4537075" cy="3086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7" name="Rectangle 13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88" name="Rectangle 14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89" name="Rectangle 15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90" name="Rectangle 16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91" name="Rectangle 17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92" name="Rectangle 18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93" name="Rectangle 19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42004" name="Text Box 20"/>
          <p:cNvSpPr txBox="1"/>
          <p:nvPr/>
        </p:nvSpPr>
        <p:spPr>
          <a:xfrm>
            <a:off x="4932363" y="5734050"/>
            <a:ext cx="3797300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800000"/>
                </a:solidFill>
                <a:latin typeface="Arial" panose="020B0604020202020204" pitchFamily="34" charset="0"/>
                <a:ea typeface="迷你简超粗圆" pitchFamily="2" charset="-122"/>
              </a:rPr>
              <a:t>瑞士日内瓦的世界贸易组织总部</a:t>
            </a:r>
          </a:p>
        </p:txBody>
      </p:sp>
      <p:sp>
        <p:nvSpPr>
          <p:cNvPr id="42005" name="Oval 21"/>
          <p:cNvSpPr/>
          <p:nvPr/>
        </p:nvSpPr>
        <p:spPr>
          <a:xfrm>
            <a:off x="1500188" y="2857500"/>
            <a:ext cx="1219200" cy="5334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2006" name="Oval 22"/>
          <p:cNvSpPr/>
          <p:nvPr/>
        </p:nvSpPr>
        <p:spPr>
          <a:xfrm>
            <a:off x="0" y="5000625"/>
            <a:ext cx="4419600" cy="114300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2007" name="Oval 23"/>
          <p:cNvSpPr/>
          <p:nvPr/>
        </p:nvSpPr>
        <p:spPr>
          <a:xfrm>
            <a:off x="428625" y="3357563"/>
            <a:ext cx="1219200" cy="3810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2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bldLvl="0" animBg="1"/>
      <p:bldP spid="42005" grpId="0" animBg="1"/>
      <p:bldP spid="42006" grpId="0" animBg="1"/>
      <p:bldP spid="4200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/>
          </p:cNvSpPr>
          <p:nvPr>
            <p:ph type="title"/>
          </p:nvPr>
        </p:nvSpPr>
        <p:spPr>
          <a:xfrm>
            <a:off x="-574040" y="15240"/>
            <a:ext cx="5431790" cy="1143000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sz="3200" b="1" dirty="0"/>
              <a:t>世界贸易组织总部大厦</a:t>
            </a:r>
          </a:p>
        </p:txBody>
      </p:sp>
      <p:pic>
        <p:nvPicPr>
          <p:cNvPr id="21507" name="Picture 3" descr="92160206"/>
          <p:cNvPicPr>
            <a:picLocks noGrp="1" noRot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5725" y="942975"/>
            <a:ext cx="4198620" cy="4337685"/>
          </a:xfrm>
        </p:spPr>
      </p:pic>
      <p:sp>
        <p:nvSpPr>
          <p:cNvPr id="21508" name="Rectangle 4"/>
          <p:cNvSpPr/>
          <p:nvPr/>
        </p:nvSpPr>
        <p:spPr>
          <a:xfrm>
            <a:off x="214313" y="5357813"/>
            <a:ext cx="8286750" cy="193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2001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年中国加入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WTO</a:t>
            </a:r>
            <a:r>
              <a:rPr lang="en-US" altLang="zh-CN" sz="3200" b="1" dirty="0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标志着中国加速融入全球经济，说明中国的对外开放进入了一个新的阶段。</a:t>
            </a:r>
          </a:p>
          <a:p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6" name="动作按钮: 第一张 5">
            <a:hlinkClick r:id="rId3" action="ppaction://hlinksldjump" highlightClick="1"/>
          </p:cNvPr>
          <p:cNvSpPr/>
          <p:nvPr/>
        </p:nvSpPr>
        <p:spPr>
          <a:xfrm>
            <a:off x="8143875" y="6000750"/>
            <a:ext cx="785813" cy="8572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9698" name="Picture 2" descr="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4345" y="942975"/>
            <a:ext cx="4921885" cy="4337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Text Box 3"/>
          <p:cNvSpPr txBox="1"/>
          <p:nvPr/>
        </p:nvSpPr>
        <p:spPr>
          <a:xfrm>
            <a:off x="4349115" y="51435"/>
            <a:ext cx="4857115" cy="89154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2001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，石广生同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WTO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总干事穆尔举杯庆祝中国成为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WTO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143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个成员</a:t>
            </a:r>
          </a:p>
        </p:txBody>
      </p:sp>
    </p:spTree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21505"/>
          <p:cNvSpPr txBox="1"/>
          <p:nvPr/>
        </p:nvSpPr>
        <p:spPr>
          <a:xfrm>
            <a:off x="2246630" y="310515"/>
            <a:ext cx="4650740" cy="77089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世界贸易组织</a:t>
            </a:r>
            <a:r>
              <a:rPr kumimoji="0" lang="en-US" altLang="zh-CN" sz="4400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WTO</a:t>
            </a:r>
            <a:r>
              <a:rPr kumimoji="0" lang="zh-CN" altLang="en-US" sz="4400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1507" name="文本框 21506"/>
          <p:cNvSpPr txBox="1"/>
          <p:nvPr/>
        </p:nvSpPr>
        <p:spPr>
          <a:xfrm>
            <a:off x="1429385" y="1183005"/>
            <a:ext cx="7762240" cy="1570990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0170" tIns="46990" rIns="90170" bIns="46990">
            <a:spAutoFit/>
          </a:bodyPr>
          <a:lstStyle/>
          <a:p>
            <a:r>
              <a:rPr lang="zh-CN" altLang="en-US" sz="32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以非歧视性、开放、公平为原则，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促进全球贸易和经济发展。</a:t>
            </a:r>
            <a:r>
              <a:rPr lang="zh-CN" altLang="en-US" sz="32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保证就业、收入与需求的增长，提高人类生活水平。</a:t>
            </a:r>
          </a:p>
        </p:txBody>
      </p:sp>
      <p:sp>
        <p:nvSpPr>
          <p:cNvPr id="21510" name="文本框 21509"/>
          <p:cNvSpPr txBox="1"/>
          <p:nvPr/>
        </p:nvSpPr>
        <p:spPr>
          <a:xfrm>
            <a:off x="1542415" y="3244850"/>
            <a:ext cx="7649210" cy="1324610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0170" tIns="46990" rIns="90170" bIns="46990">
            <a:spAutoFit/>
          </a:bodyPr>
          <a:lstStyle/>
          <a:p>
            <a:r>
              <a:rPr lang="zh-CN" altLang="en-US" sz="40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制定和规范多边贸易协定、组织贸易谈判、解决贸易争端的。</a:t>
            </a:r>
          </a:p>
        </p:txBody>
      </p:sp>
      <p:sp>
        <p:nvSpPr>
          <p:cNvPr id="7" name="Text Box 11"/>
          <p:cNvSpPr txBox="1"/>
          <p:nvPr/>
        </p:nvSpPr>
        <p:spPr>
          <a:xfrm>
            <a:off x="0" y="1714500"/>
            <a:ext cx="1305560" cy="768350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400" b="1" dirty="0">
                <a:latin typeface="Arial" panose="020B0604020202020204" pitchFamily="34" charset="0"/>
              </a:rPr>
              <a:t>宗旨</a:t>
            </a:r>
          </a:p>
        </p:txBody>
      </p:sp>
      <p:sp>
        <p:nvSpPr>
          <p:cNvPr id="10" name="Text Box 11"/>
          <p:cNvSpPr txBox="1"/>
          <p:nvPr/>
        </p:nvSpPr>
        <p:spPr>
          <a:xfrm>
            <a:off x="123825" y="3522663"/>
            <a:ext cx="1305560" cy="768350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400" b="1" dirty="0">
                <a:latin typeface="Arial" panose="020B0604020202020204" pitchFamily="34" charset="0"/>
              </a:rPr>
              <a:t>职能</a:t>
            </a:r>
          </a:p>
        </p:txBody>
      </p:sp>
      <p:sp>
        <p:nvSpPr>
          <p:cNvPr id="11" name="动作按钮: 第一张 10">
            <a:hlinkClick r:id="rId2" action="ppaction://hlinksldjump" highlightClick="1"/>
          </p:cNvPr>
          <p:cNvSpPr/>
          <p:nvPr/>
        </p:nvSpPr>
        <p:spPr>
          <a:xfrm>
            <a:off x="805815" y="6050598"/>
            <a:ext cx="1000125" cy="7858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ext Box 11"/>
          <p:cNvSpPr txBox="1"/>
          <p:nvPr/>
        </p:nvSpPr>
        <p:spPr>
          <a:xfrm>
            <a:off x="123825" y="5282248"/>
            <a:ext cx="1305560" cy="768350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400" b="1" dirty="0">
                <a:latin typeface="Arial" panose="020B0604020202020204" pitchFamily="34" charset="0"/>
              </a:rPr>
              <a:t>作用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876425" y="4896485"/>
            <a:ext cx="7151370" cy="1940560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0170" tIns="46990" rIns="90170" bIns="46990">
            <a:spAutoFit/>
          </a:bodyPr>
          <a:lstStyle/>
          <a:p>
            <a:r>
              <a:rPr lang="en-US" altLang="zh-CN" sz="40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成员的关税水平普遍降低。贸易壁垒进一步减少。</a:t>
            </a:r>
            <a:r>
              <a:rPr lang="en-US" altLang="zh-CN" sz="4000" b="1" dirty="0">
                <a:solidFill>
                  <a:srgbClr val="FF0000"/>
                </a:solidFill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促进了全球贸易和世界经济发展。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 animBg="1"/>
      <p:bldP spid="21510" grpId="0" bldLvl="0" animBg="1"/>
      <p:bldP spid="7" grpId="0" bldLvl="0" animBg="1"/>
      <p:bldP spid="10" grpId="0" bldLvl="0" animBg="1"/>
      <p:bldP spid="2" grpId="0" bldLvl="0" animBg="1"/>
      <p:bldP spid="3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21505"/>
          <p:cNvSpPr txBox="1"/>
          <p:nvPr/>
        </p:nvSpPr>
        <p:spPr>
          <a:xfrm>
            <a:off x="323850" y="765175"/>
            <a:ext cx="8215630" cy="6477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五、面对经济全球化，中国该怎么办？ </a:t>
            </a:r>
          </a:p>
        </p:txBody>
      </p:sp>
      <p:sp>
        <p:nvSpPr>
          <p:cNvPr id="21507" name="文本框 21506"/>
          <p:cNvSpPr txBox="1"/>
          <p:nvPr/>
        </p:nvSpPr>
        <p:spPr>
          <a:xfrm>
            <a:off x="2786063" y="1714500"/>
            <a:ext cx="6111875" cy="703263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40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顺应经济全球化的潮流</a:t>
            </a:r>
          </a:p>
        </p:txBody>
      </p:sp>
      <p:sp>
        <p:nvSpPr>
          <p:cNvPr id="21508" name="文本框 21507"/>
          <p:cNvSpPr txBox="1"/>
          <p:nvPr/>
        </p:nvSpPr>
        <p:spPr>
          <a:xfrm>
            <a:off x="2786063" y="2786063"/>
            <a:ext cx="6111875" cy="703262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40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制定防范风险的有效政策</a:t>
            </a:r>
          </a:p>
        </p:txBody>
      </p:sp>
      <p:sp>
        <p:nvSpPr>
          <p:cNvPr id="21509" name="文本框 21508"/>
          <p:cNvSpPr txBox="1"/>
          <p:nvPr/>
        </p:nvSpPr>
        <p:spPr>
          <a:xfrm>
            <a:off x="3032125" y="3857625"/>
            <a:ext cx="6111875" cy="703263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4000" b="1" dirty="0">
                <a:latin typeface="微软雅黑" panose="020B0503020204020204" charset="-122"/>
                <a:ea typeface="楷体_GB2312" pitchFamily="49" charset="-122"/>
              </a:rPr>
              <a:t>引进国外的投资和技术</a:t>
            </a:r>
          </a:p>
        </p:txBody>
      </p:sp>
      <p:sp>
        <p:nvSpPr>
          <p:cNvPr id="21510" name="文本框 21509"/>
          <p:cNvSpPr txBox="1"/>
          <p:nvPr/>
        </p:nvSpPr>
        <p:spPr>
          <a:xfrm>
            <a:off x="3032125" y="4929188"/>
            <a:ext cx="6111875" cy="703262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40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学习先进的经济管理经验</a:t>
            </a:r>
          </a:p>
        </p:txBody>
      </p:sp>
      <p:sp>
        <p:nvSpPr>
          <p:cNvPr id="7" name="Text Box 11"/>
          <p:cNvSpPr txBox="1"/>
          <p:nvPr/>
        </p:nvSpPr>
        <p:spPr>
          <a:xfrm>
            <a:off x="0" y="1714500"/>
            <a:ext cx="2447925" cy="769938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400" b="1" dirty="0">
                <a:latin typeface="Arial" panose="020B0604020202020204" pitchFamily="34" charset="0"/>
              </a:rPr>
              <a:t>打开窗户</a:t>
            </a:r>
          </a:p>
        </p:txBody>
      </p:sp>
      <p:sp>
        <p:nvSpPr>
          <p:cNvPr id="9" name="Text Box 11"/>
          <p:cNvSpPr txBox="1"/>
          <p:nvPr/>
        </p:nvSpPr>
        <p:spPr>
          <a:xfrm>
            <a:off x="-214312" y="2928938"/>
            <a:ext cx="4144962" cy="769937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400" b="1" dirty="0">
                <a:latin typeface="Arial" panose="020B0604020202020204" pitchFamily="34" charset="0"/>
              </a:rPr>
              <a:t>安纱窗防止蚊蝇</a:t>
            </a:r>
          </a:p>
        </p:txBody>
      </p:sp>
      <p:sp>
        <p:nvSpPr>
          <p:cNvPr id="10" name="Text Box 11"/>
          <p:cNvSpPr txBox="1"/>
          <p:nvPr/>
        </p:nvSpPr>
        <p:spPr>
          <a:xfrm>
            <a:off x="0" y="4214813"/>
            <a:ext cx="3579813" cy="769937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400" b="1" dirty="0">
                <a:latin typeface="Arial" panose="020B0604020202020204" pitchFamily="34" charset="0"/>
              </a:rPr>
              <a:t>引进阳光空气</a:t>
            </a:r>
          </a:p>
        </p:txBody>
      </p:sp>
      <p:sp>
        <p:nvSpPr>
          <p:cNvPr id="11" name="动作按钮: 第一张 10">
            <a:hlinkClick r:id="rId2" action="ppaction://hlinksldjump" highlightClick="1"/>
          </p:cNvPr>
          <p:cNvSpPr/>
          <p:nvPr/>
        </p:nvSpPr>
        <p:spPr>
          <a:xfrm>
            <a:off x="2571750" y="6072188"/>
            <a:ext cx="1000125" cy="7858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 animBg="1"/>
      <p:bldP spid="21508" grpId="0" bldLvl="0" animBg="1"/>
      <p:bldP spid="21509" grpId="0" bldLvl="0" animBg="1"/>
      <p:bldP spid="21510" grpId="0" bldLvl="0" animBg="1"/>
      <p:bldP spid="7" grpId="0" animBg="1"/>
      <p:bldP spid="9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timeline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1149</Words>
  <PresentationFormat>全屏显示(4:3)</PresentationFormat>
  <Paragraphs>140</Paragraphs>
  <Slides>18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科索沃战争</vt:lpstr>
      <vt:lpstr>一、经济“全球化”</vt:lpstr>
      <vt:lpstr>幻灯片 13</vt:lpstr>
      <vt:lpstr>幻灯片 14</vt:lpstr>
      <vt:lpstr>幻灯片 15</vt:lpstr>
      <vt:lpstr>世界贸易组织总部大厦</vt:lpstr>
      <vt:lpstr>幻灯片 17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2015-03-01T06:48:00Z</dcterms:created>
  <dcterms:modified xsi:type="dcterms:W3CDTF">2018-12-06T05:35:17Z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