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wdp" ContentType="image/vnd.ms-photo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60" r:id="rId1"/>
  </p:sldMasterIdLst>
  <p:notesMasterIdLst>
    <p:notesMasterId r:id="rId2"/>
  </p:notesMasterIdLst>
  <p:sldIdLst>
    <p:sldId id="307" r:id="rId3"/>
    <p:sldId id="300" r:id="rId4"/>
    <p:sldId id="306" r:id="rId5"/>
    <p:sldId id="303" r:id="rId6"/>
    <p:sldId id="270" r:id="rId7"/>
    <p:sldId id="263" r:id="rId8"/>
    <p:sldId id="269" r:id="rId9"/>
    <p:sldId id="264" r:id="rId10"/>
    <p:sldId id="276" r:id="rId11"/>
    <p:sldId id="301" r:id="rId12"/>
    <p:sldId id="277" r:id="rId13"/>
    <p:sldId id="279" r:id="rId14"/>
    <p:sldId id="309" r:id="rId15"/>
    <p:sldId id="288" r:id="rId16"/>
    <p:sldId id="292" r:id="rId17"/>
    <p:sldId id="293" r:id="rId18"/>
    <p:sldId id="291" r:id="rId19"/>
    <p:sldId id="302" r:id="rId20"/>
    <p:sldId id="285" r:id="rId21"/>
    <p:sldId id="286" r:id="rId22"/>
    <p:sldId id="287" r:id="rId23"/>
    <p:sldId id="290" r:id="rId24"/>
    <p:sldId id="280" r:id="rId25"/>
    <p:sldId id="294" r:id="rId26"/>
    <p:sldId id="295" r:id="rId27"/>
    <p:sldId id="304" r:id="rId28"/>
    <p:sldId id="305" r:id="rId29"/>
    <p:sldId id="259" r:id="rId30"/>
    <p:sldId id="260" r:id="rId31"/>
    <p:sldId id="271" r:id="rId32"/>
    <p:sldId id="261" r:id="rId33"/>
    <p:sldId id="265" r:id="rId34"/>
    <p:sldId id="266" r:id="rId35"/>
    <p:sldId id="267" r:id="rId36"/>
    <p:sldId id="308" r:id="rId37"/>
    <p:sldId id="298" r:id="rId38"/>
    <p:sldId id="299" r:id="rId39"/>
    <p:sldId id="272" r:id="rId40"/>
    <p:sldId id="296" r:id="rId41"/>
    <p:sldId id="297" r:id="rId42"/>
    <p:sldId id="281" r:id="rId43"/>
    <p:sldId id="284" r:id="rId44"/>
  </p:sldIdLst>
  <p:sldSz cx="9144000" cy="6858000" type="screen4x3"/>
  <p:notesSz cx="6858000" cy="9144000"/>
  <p:custDataLst>
    <p:tags r:id="rId4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7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3736200" cy="737362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slide" Target="slides/slide39.xml" /><Relationship Id="rId42" Type="http://schemas.openxmlformats.org/officeDocument/2006/relationships/slide" Target="slides/slide40.xml" /><Relationship Id="rId43" Type="http://schemas.openxmlformats.org/officeDocument/2006/relationships/slide" Target="slides/slide41.xml" /><Relationship Id="rId44" Type="http://schemas.openxmlformats.org/officeDocument/2006/relationships/slide" Target="slides/slide42.xml" /><Relationship Id="rId45" Type="http://schemas.openxmlformats.org/officeDocument/2006/relationships/tags" Target="tags/tag1.xml" /><Relationship Id="rId46" Type="http://schemas.openxmlformats.org/officeDocument/2006/relationships/presProps" Target="presProps.xml" /><Relationship Id="rId47" Type="http://schemas.openxmlformats.org/officeDocument/2006/relationships/viewProps" Target="viewProps.xml" /><Relationship Id="rId48" Type="http://schemas.openxmlformats.org/officeDocument/2006/relationships/theme" Target="theme/theme1.xml" /><Relationship Id="rId49" Type="http://schemas.openxmlformats.org/officeDocument/2006/relationships/tableStyles" Target="tableStyles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73D70A-30AE-4C09-8E42-69D10F948298}" type="datetimeFigureOut">
              <a:rPr lang="zh-CN" altLang="en-US" smtClean="0"/>
              <a:t>2018-12-18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30ACDE-720D-40E2-A87D-0CDAFA8BB32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Relationship Id="rId3" Type="http://schemas.openxmlformats.org/officeDocument/2006/relationships/themeOverride" Target="../theme/themeOverride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8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9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1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2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3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4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8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30ACDE-720D-40E2-A87D-0CDAFA8BB32A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我们现在走进北方的半坡居民的农耕生活来学习一下吧。半坡居民，生活在距今</a:t>
            </a:r>
            <a:r>
              <a:rPr lang="en-US" altLang="zh-CN" smtClean="0"/>
              <a:t>6000</a:t>
            </a:r>
            <a:r>
              <a:rPr lang="zh-CN" altLang="en-US" smtClean="0"/>
              <a:t>年前，生活在陕西西安半坡村。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E12E9-0AAD-448F-88F1-94B628463D4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E12E9-0AAD-448F-88F1-94B628463D4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1413" y="684213"/>
            <a:ext cx="4572000" cy="3429000"/>
          </a:xfrm>
        </p:spPr>
      </p:sp>
      <p:sp>
        <p:nvSpPr>
          <p:cNvPr id="4608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</p:spPr>
        <p:txBody>
          <a:bodyPr/>
          <a:lstStyle/>
          <a:p>
            <a:r>
              <a:rPr lang="zh-CN" altLang="en-US"/>
              <a:t>丝绸之路，指西汉（前</a:t>
            </a:r>
            <a:r>
              <a:rPr lang="en-US"/>
              <a:t>202</a:t>
            </a:r>
            <a:r>
              <a:rPr lang="zh-CN" altLang="en-US"/>
              <a:t>年</a:t>
            </a:r>
            <a:r>
              <a:rPr lang="en-US"/>
              <a:t>-8</a:t>
            </a:r>
            <a:r>
              <a:rPr lang="zh-CN" altLang="en-US"/>
              <a:t>年）时，由张骞出使西域开辟的以长安（今西安）和洛阳为东起点（一说以洛阳为起点），经甘肃、新疆，到中亚、西亚，并联结地中海各国的陆上通道（这条道路也被称为“西北丝绸之路”以区别日后另外两条冠以“丝绸之路”名称的交通路线）。因为由这条路西运的货物中以丝绸制品的影响最大，故得此名。其基本走向定于两汉时期，包括南道、中道、北道三条路线。</a:t>
            </a:r>
          </a:p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zh-CN" altLang="en-US" sz="1200" b="1" smtClean="0">
                <a:solidFill>
                  <a:srgbClr val="9900CC"/>
                </a:solidFill>
              </a:rPr>
              <a:t>答案否定的。他们住上了房屋。什么样子的房屋呢？这种房屋建筑被称作“干栏式建筑”。</a:t>
            </a:r>
            <a:endParaRPr lang="en-US" altLang="zh-CN" smtClean="0"/>
          </a:p>
          <a:p>
            <a:r>
              <a:rPr lang="zh-CN" altLang="en-US" smtClean="0"/>
              <a:t>这种建筑的名称叫做干栏式建筑，请注意干的读音是四声，那么干栏干栏，什么叫做干栏，干栏是壮语，干是“上面的意思”，“栏”是房屋的意思，也就是上面的房屋，因为这个房屋是上面住人，下面养牲畜或者置放农具。古语里面也是这样说的，在这种结构中，还出现了一种特殊的木质结构叫做卯榫结构，那么这种结构究竟是什么？我们具体来了解一下。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E12E9-0AAD-448F-88F1-94B628463D48}" type="slidenum">
              <a:rPr lang="zh-CN" altLang="en-US" smtClean="0"/>
              <a:t>28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mtClean="0"/>
              <a:t>卯榫结构是中国木质古建筑常用的结构，这种结构也常用于家具的制作，如最简单的木质小方凳，其特点是在物件上不使用钉子，利用卯榫加固物件，体现出中国古老的文化和智慧。卯，是卯眼，指的是</a:t>
            </a:r>
            <a:r>
              <a:rPr lang="zh-CN" altLang="en-US" sz="1200" b="0" i="0" kern="1200" smtClean="0">
                <a:solidFill>
                  <a:schemeClr val="tx1"/>
                </a:solidFill>
                <a:effectLst/>
                <a:latin typeface="+mn-lt"/>
                <a:cs typeface="+mn-cs"/>
              </a:rPr>
              <a:t>器物相接处可插入榫头的凹进部分，而</a:t>
            </a:r>
            <a:r>
              <a:rPr lang="zh-CN" altLang="en-US" smtClean="0"/>
              <a:t>榫则指的是榫头，是指器物相接处的突出的部分。</a:t>
            </a:r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E12E9-0AAD-448F-88F1-94B628463D48}" type="slidenum">
              <a:rPr lang="zh-CN" altLang="en-US" smtClean="0"/>
              <a:t>29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那么这种房屋有什么优点呢？请同学结合当地的实际情况来说一下。一般人是住在二楼，具有通风防潮、防虫、防蛇的危害。还有就是一楼是置放农具和牲畜居住的地方，能够</a:t>
            </a:r>
            <a:r>
              <a:rPr lang="zh-CN" altLang="en-US" sz="1200" b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有效地利用空间，达到一房多用的效能。</a:t>
            </a:r>
            <a:r>
              <a:rPr lang="zh-CN" altLang="en-US" smtClean="0"/>
              <a:t>这样设计的原因就是因为江浙地区地势低，潮湿温热。这种建筑的意义是河姆渡人已经开始了定居生活。</a:t>
            </a:r>
            <a:r>
              <a:rPr lang="zh-CN" altLang="en-US" sz="1200" b="1" smtClean="0"/>
              <a:t>河姆渡的干栏式建筑是中国最早的</a:t>
            </a:r>
            <a:r>
              <a:rPr lang="zh-CN" altLang="en-US" sz="1400" b="1" smtClean="0"/>
              <a:t>木构</a:t>
            </a:r>
            <a:r>
              <a:rPr lang="zh-CN" altLang="en-US" sz="1200" b="1" smtClean="0"/>
              <a:t>建筑，对中国古建筑产生了深远的影响。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E12E9-0AAD-448F-88F1-94B628463D48}" type="slidenum">
              <a:rPr lang="zh-CN" altLang="en-US" smtClean="0"/>
              <a:t>31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这是他们房屋的照片，这样的房屋被称为半地穴式房屋。为什么称为半地穴式，我们来看右边的这张图片这部分在地下，这个部分在地上。那么这样的房屋是如何修建的？正门进去有一个坑是做什么用的？请同学们观看视频，回答这两个问题。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E12E9-0AAD-448F-88F1-94B628463D48}" type="slidenum">
              <a:rPr lang="zh-CN" altLang="en-US" smtClean="0"/>
              <a:t>32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我们刚刚学过了河姆渡居民的房屋是为了防潮，而我们的半坡居民的房屋是为了防风沙和保暖，这其实都与我们的自然环境有关，北方较冷，多风沙。这说明了自然环境对我们的原始居民的农耕生活影响很大。那么我们接下来就河姆渡居民和半坡居民的房屋进行一个比较？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E12E9-0AAD-448F-88F1-94B628463D48}" type="slidenum">
              <a:rPr lang="zh-CN" altLang="en-US" smtClean="0"/>
              <a:t>33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E12E9-0AAD-448F-88F1-94B628463D48}" type="slidenum">
              <a:rPr lang="zh-CN" altLang="en-US" smtClean="0"/>
              <a:t>34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1505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21506" name="文本占位符 2"/>
          <p:cNvSpPr>
            <a:spLocks noGrp="1" noChangeArrowheads="1"/>
          </p:cNvSpPr>
          <p:nvPr>
            <p:ph type="body" idx="1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E79E1DD3-1698-4822-B692-F1DBBC7F176B}" type="slidenum">
              <a:rPr lang="zh-CN" altLang="en-US"/>
              <a:t>42</a:t>
            </a:fld>
            <a:endParaRPr lang="en-US" altLang="zh-CN"/>
          </a:p>
        </p:txBody>
      </p:sp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885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9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3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6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2018-12-18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2018-12-18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92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33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3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65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0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2018-12-18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264" y="1679575"/>
            <a:ext cx="5108575" cy="4752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7239" y="1679575"/>
            <a:ext cx="5108575" cy="4752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2018-12-18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929" indent="0">
              <a:buNone/>
              <a:defRPr sz="2000" b="1"/>
            </a:lvl2pPr>
            <a:lvl3pPr marL="914401" indent="0">
              <a:buNone/>
              <a:defRPr sz="1800" b="1"/>
            </a:lvl3pPr>
            <a:lvl4pPr marL="1371330" indent="0">
              <a:buNone/>
              <a:defRPr sz="1600" b="1"/>
            </a:lvl4pPr>
            <a:lvl5pPr marL="1828801" indent="0">
              <a:buNone/>
              <a:defRPr sz="1600" b="1"/>
            </a:lvl5pPr>
            <a:lvl6pPr marL="2285730" indent="0">
              <a:buNone/>
              <a:defRPr sz="1600" b="1"/>
            </a:lvl6pPr>
            <a:lvl7pPr marL="2742659" indent="0">
              <a:buNone/>
              <a:defRPr sz="1600" b="1"/>
            </a:lvl7pPr>
            <a:lvl8pPr marL="3200131" indent="0">
              <a:buNone/>
              <a:defRPr sz="1600" b="1"/>
            </a:lvl8pPr>
            <a:lvl9pPr marL="365706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929" indent="0">
              <a:buNone/>
              <a:defRPr sz="2000" b="1"/>
            </a:lvl2pPr>
            <a:lvl3pPr marL="914401" indent="0">
              <a:buNone/>
              <a:defRPr sz="1800" b="1"/>
            </a:lvl3pPr>
            <a:lvl4pPr marL="1371330" indent="0">
              <a:buNone/>
              <a:defRPr sz="1600" b="1"/>
            </a:lvl4pPr>
            <a:lvl5pPr marL="1828801" indent="0">
              <a:buNone/>
              <a:defRPr sz="1600" b="1"/>
            </a:lvl5pPr>
            <a:lvl6pPr marL="2285730" indent="0">
              <a:buNone/>
              <a:defRPr sz="1600" b="1"/>
            </a:lvl6pPr>
            <a:lvl7pPr marL="2742659" indent="0">
              <a:buNone/>
              <a:defRPr sz="1600" b="1"/>
            </a:lvl7pPr>
            <a:lvl8pPr marL="3200131" indent="0">
              <a:buNone/>
              <a:defRPr sz="1600" b="1"/>
            </a:lvl8pPr>
            <a:lvl9pPr marL="365706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2018-12-18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2018-12-18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2018-12-18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929" indent="0">
              <a:buNone/>
              <a:defRPr sz="1200"/>
            </a:lvl2pPr>
            <a:lvl3pPr marL="914401" indent="0">
              <a:buNone/>
              <a:defRPr sz="1000"/>
            </a:lvl3pPr>
            <a:lvl4pPr marL="1371330" indent="0">
              <a:buNone/>
              <a:defRPr sz="900"/>
            </a:lvl4pPr>
            <a:lvl5pPr marL="1828801" indent="0">
              <a:buNone/>
              <a:defRPr sz="900"/>
            </a:lvl5pPr>
            <a:lvl6pPr marL="2285730" indent="0">
              <a:buNone/>
              <a:defRPr sz="900"/>
            </a:lvl6pPr>
            <a:lvl7pPr marL="2742659" indent="0">
              <a:buNone/>
              <a:defRPr sz="900"/>
            </a:lvl7pPr>
            <a:lvl8pPr marL="3200131" indent="0">
              <a:buNone/>
              <a:defRPr sz="900"/>
            </a:lvl8pPr>
            <a:lvl9pPr marL="365706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2018-12-18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929" indent="0">
              <a:buNone/>
              <a:defRPr sz="2800"/>
            </a:lvl2pPr>
            <a:lvl3pPr marL="914401" indent="0">
              <a:buNone/>
              <a:defRPr sz="2400"/>
            </a:lvl3pPr>
            <a:lvl4pPr marL="1371330" indent="0">
              <a:buNone/>
              <a:defRPr sz="2000"/>
            </a:lvl4pPr>
            <a:lvl5pPr marL="1828801" indent="0">
              <a:buNone/>
              <a:defRPr sz="2000"/>
            </a:lvl5pPr>
            <a:lvl6pPr marL="2285730" indent="0">
              <a:buNone/>
              <a:defRPr sz="2000"/>
            </a:lvl6pPr>
            <a:lvl7pPr marL="2742659" indent="0">
              <a:buNone/>
              <a:defRPr sz="2000"/>
            </a:lvl7pPr>
            <a:lvl8pPr marL="3200131" indent="0">
              <a:buNone/>
              <a:defRPr sz="2000"/>
            </a:lvl8pPr>
            <a:lvl9pPr marL="365706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929" indent="0">
              <a:buNone/>
              <a:defRPr sz="1200"/>
            </a:lvl2pPr>
            <a:lvl3pPr marL="914401" indent="0">
              <a:buNone/>
              <a:defRPr sz="1000"/>
            </a:lvl3pPr>
            <a:lvl4pPr marL="1371330" indent="0">
              <a:buNone/>
              <a:defRPr sz="900"/>
            </a:lvl4pPr>
            <a:lvl5pPr marL="1828801" indent="0">
              <a:buNone/>
              <a:defRPr sz="900"/>
            </a:lvl5pPr>
            <a:lvl6pPr marL="2285730" indent="0">
              <a:buNone/>
              <a:defRPr sz="900"/>
            </a:lvl6pPr>
            <a:lvl7pPr marL="2742659" indent="0">
              <a:buNone/>
              <a:defRPr sz="900"/>
            </a:lvl7pPr>
            <a:lvl8pPr marL="3200131" indent="0">
              <a:buNone/>
              <a:defRPr sz="900"/>
            </a:lvl8pPr>
            <a:lvl9pPr marL="365706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2018-12-18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2018-12-18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53426" y="288926"/>
            <a:ext cx="2592388" cy="61436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263" y="288926"/>
            <a:ext cx="7624762" cy="61436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2018-12-18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2018-12-18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452" y="275216"/>
            <a:ext cx="8230356" cy="5849941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89A8CB-6AD2-4A64-B4A6-14DE989A431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image" Target="../media/image1.jpeg" /><Relationship Id="rId15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29" tIns="45714" rIns="91429" bIns="45714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29" tIns="45714" rIns="91429" bIns="45714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29" tIns="45714" rIns="91429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858"/>
            <a:fld id="{28C937AB-5291-48FC-9075-9F29944D13C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913858"/>
              <a:t>2018-12-18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29" tIns="45714" rIns="91429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858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29" tIns="45714" rIns="91429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858"/>
            <a:fld id="{78A3CECD-E187-45A6-BE7A-E277637993E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913858"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4" r:id="rId13"/>
  </p:sldLayoutIdLst>
  <p:transition/>
  <p:timing/>
  <p:txStyles>
    <p:titleStyle>
      <a:lvl1pPr algn="ctr" defTabSz="913858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68" indent="-342968" algn="l" defTabSz="913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17" indent="-285988" algn="l" defTabSz="913858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65" indent="-228464" algn="l" defTabSz="913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794" indent="-228464" algn="l" defTabSz="913858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66" indent="-228464" algn="l" defTabSz="913858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195" indent="-228464" algn="l" defTabSz="913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66" indent="-228464" algn="l" defTabSz="913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95" indent="-228464" algn="l" defTabSz="913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24" indent="-228464" algn="l" defTabSz="913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8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929" algn="l" defTabSz="9138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1" algn="l" defTabSz="9138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30" algn="l" defTabSz="9138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1" algn="l" defTabSz="9138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30" algn="l" defTabSz="9138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659" algn="l" defTabSz="9138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31" algn="l" defTabSz="9138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60" algn="l" defTabSz="9138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png" /><Relationship Id="rId3" Type="http://schemas.openxmlformats.org/officeDocument/2006/relationships/image" Target="../media/image6.png" /><Relationship Id="rId4" Type="http://schemas.openxmlformats.org/officeDocument/2006/relationships/image" Target="../media/image7.png" /><Relationship Id="rId5" Type="http://schemas.openxmlformats.org/officeDocument/2006/relationships/image" Target="../media/image8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9.png" /><Relationship Id="rId4" Type="http://schemas.openxmlformats.org/officeDocument/2006/relationships/hyperlink" Target="&#21322;&#22369;.MPG" TargetMode="External" /><Relationship Id="rId5" Type="http://schemas.openxmlformats.org/officeDocument/2006/relationships/hyperlink" Target="&#27827;&#22982;&#28193;&#21407;&#22987;&#23621;&#27665;.mp4" TargetMode="Externa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10.jpeg" /><Relationship Id="rId4" Type="http://schemas.openxmlformats.org/officeDocument/2006/relationships/image" Target="../media/image11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hyperlink" Target="&#24179;&#36965;&#21476;&#22478;.MPG" TargetMode="External" /><Relationship Id="rId3" Type="http://schemas.openxmlformats.org/officeDocument/2006/relationships/image" Target="../media/image13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" Target="slide41.xml" TargetMode="Internal" /><Relationship Id="rId3" Type="http://schemas.openxmlformats.org/officeDocument/2006/relationships/hyperlink" Target="&#21776;&#37117;&#38271;&#23433;.avi" TargetMode="External" /><Relationship Id="rId4" Type="http://schemas.openxmlformats.org/officeDocument/2006/relationships/slide" Target="slide42.xml" TargetMode="Internal" /><Relationship Id="rId5" Type="http://schemas.openxmlformats.org/officeDocument/2006/relationships/hyperlink" Target="&#20803;&#22823;&#37117;.flv" TargetMode="Externa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1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14.jpeg" /><Relationship Id="rId4" Type="http://schemas.openxmlformats.org/officeDocument/2006/relationships/image" Target="../media/image15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jpeg" /><Relationship Id="rId3" Type="http://schemas.openxmlformats.org/officeDocument/2006/relationships/image" Target="../media/image17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8.jpeg" /><Relationship Id="rId3" Type="http://schemas.openxmlformats.org/officeDocument/2006/relationships/image" Target="../media/image19.jpeg" /><Relationship Id="rId4" Type="http://schemas.openxmlformats.org/officeDocument/2006/relationships/image" Target="../media/image20.jpeg" /><Relationship Id="rId5" Type="http://schemas.openxmlformats.org/officeDocument/2006/relationships/image" Target="../media/image21.jpeg" /><Relationship Id="rId6" Type="http://schemas.openxmlformats.org/officeDocument/2006/relationships/image" Target="../media/image22.gif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23.jpeg" /><Relationship Id="rId3" Type="http://schemas.openxmlformats.org/officeDocument/2006/relationships/hyperlink" Target="&#38597;&#20856;&#21355;&#22478;.mp4" TargetMode="External" /><Relationship Id="rId4" Type="http://schemas.openxmlformats.org/officeDocument/2006/relationships/hyperlink" Target="&#21476;&#32599;&#39532;&#27700;&#21033;&#31995;&#32479;.mpg" TargetMode="External" /><Relationship Id="rId5" Type="http://schemas.openxmlformats.org/officeDocument/2006/relationships/image" Target="../media/image24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hyperlink" Target="101&#21476;&#20195;&#20154;&#31867;&#19981;&#21516;&#30340;&#25151;&#23627;.avi" TargetMode="Externa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5.jpeg" /><Relationship Id="rId3" Type="http://schemas.openxmlformats.org/officeDocument/2006/relationships/image" Target="../media/image26.jpe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hyperlink" Target="&#12304;&#35270;&#39057;&#12305;&#31532;2&#35838;-&#24178;&#26639;&#24335;&#25151;&#23376;.mp4" TargetMode="External" /><Relationship Id="rId3" Type="http://schemas.openxmlformats.org/officeDocument/2006/relationships/hyperlink" Target="&#26041;&#24418;&#25151;&#23627;%20&#21322;&#22369;&#36951;&#22336;&#22797;&#21407;_&#26631;&#28165;(zxls_20170415092115).mp4" TargetMode="External" /><Relationship Id="rId4" Type="http://schemas.openxmlformats.org/officeDocument/2006/relationships/image" Target="../media/image27.png" /><Relationship Id="rId5" Type="http://schemas.openxmlformats.org/officeDocument/2006/relationships/image" Target="../media/image28.png" /><Relationship Id="rId6" Type="http://schemas.openxmlformats.org/officeDocument/2006/relationships/slide" Target="slide20.xml" TargetMode="Interna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29.png" /><Relationship Id="rId4" Type="http://schemas.microsoft.com/office/2007/relationships/hdphoto" Target="../media/image30.wdp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31.jpe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2.jpeg" /><Relationship Id="rId3" Type="http://schemas.openxmlformats.org/officeDocument/2006/relationships/image" Target="../media/image33.pn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34.pn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35.jpe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36.pn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27.png" /><Relationship Id="rId4" Type="http://schemas.openxmlformats.org/officeDocument/2006/relationships/image" Target="../media/image28.png" /><Relationship Id="rId5" Type="http://schemas.openxmlformats.org/officeDocument/2006/relationships/slide" Target="slide20.xml" TargetMode="Interna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37.jpeg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38.jpeg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39.jpeg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0.jpeg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1.jpeg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2.jpeg" /><Relationship Id="rId3" Type="http://schemas.openxmlformats.org/officeDocument/2006/relationships/image" Target="../media/image43.gif" /><Relationship Id="rId4" Type="http://schemas.openxmlformats.org/officeDocument/2006/relationships/slide" Target="slide17.xml" TargetMode="Interna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44.jpeg" /><Relationship Id="rId4" Type="http://schemas.openxmlformats.org/officeDocument/2006/relationships/image" Target="../media/image45.jpeg" /><Relationship Id="rId5" Type="http://schemas.openxmlformats.org/officeDocument/2006/relationships/image" Target="../media/image43.gif" /><Relationship Id="rId6" Type="http://schemas.openxmlformats.org/officeDocument/2006/relationships/slide" Target="slide17.xml" TargetMode="Internal" /><Relationship Id="rId7" Type="http://schemas.openxmlformats.org/officeDocument/2006/relationships/image" Target="../media/image46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611560" y="1268760"/>
            <a:ext cx="74168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4800" b="1" smtClean="0">
                <a:solidFill>
                  <a:prstClr val="black"/>
                </a:solidFill>
                <a:latin typeface="宋体"/>
              </a:rPr>
              <a:t>第</a:t>
            </a:r>
            <a:r>
              <a:rPr lang="en-US" altLang="zh-CN" sz="4800" b="1" smtClean="0">
                <a:solidFill>
                  <a:prstClr val="black"/>
                </a:solidFill>
                <a:latin typeface="宋体"/>
              </a:rPr>
              <a:t>10</a:t>
            </a:r>
            <a:r>
              <a:rPr lang="zh-CN" altLang="en-US" sz="4800" b="1" smtClean="0">
                <a:solidFill>
                  <a:prstClr val="black"/>
                </a:solidFill>
                <a:latin typeface="宋体"/>
              </a:rPr>
              <a:t>课</a:t>
            </a:r>
            <a:endParaRPr lang="en-US" altLang="zh-CN" sz="4800" b="1" smtClean="0">
              <a:solidFill>
                <a:prstClr val="black"/>
              </a:solidFill>
              <a:latin typeface="宋体"/>
            </a:endParaRPr>
          </a:p>
          <a:p>
            <a:pPr lvl="0" algn="ctr"/>
            <a:r>
              <a:rPr lang="zh-CN" altLang="en-US" sz="4800" b="1" smtClean="0">
                <a:solidFill>
                  <a:prstClr val="black"/>
                </a:solidFill>
                <a:latin typeface="宋体"/>
              </a:rPr>
              <a:t>古代的村落、集镇和城市</a:t>
            </a:r>
            <a:endParaRPr lang="en-US" altLang="zh-CN" sz="4800" b="1" smtClean="0">
              <a:solidFill>
                <a:prstClr val="black"/>
              </a:solidFill>
              <a:latin typeface="宋体"/>
            </a:endParaRPr>
          </a:p>
        </p:txBody>
      </p:sp>
      <p:graphicFrame>
        <p:nvGraphicFramePr>
          <p:cNvPr id="3" name="Group 4"/>
          <p:cNvGraphicFramePr>
            <a:graphicFrameLocks noGrp="1"/>
          </p:cNvGraphicFramePr>
          <p:nvPr/>
        </p:nvGraphicFramePr>
        <p:xfrm>
          <a:off x="179512" y="3284984"/>
          <a:ext cx="8739063" cy="1883664"/>
        </p:xfrm>
        <a:graphic>
          <a:graphicData uri="http://schemas.openxmlformats.org/drawingml/2006/table">
            <a:tbl>
              <a:tblPr/>
              <a:tblGrid>
                <a:gridCol w="1577860"/>
                <a:gridCol w="7161203"/>
              </a:tblGrid>
              <a:tr h="149786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ea typeface="黑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黑体" pitchFamily="2" charset="-122"/>
                        </a:rPr>
                        <a:t>了解人类居住条件的变迁及各地民居的差异和特征；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ea typeface="黑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黑体" pitchFamily="2" charset="-122"/>
                        </a:rPr>
                        <a:t>了解古代村落、集镇和城市形成的原因及影响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5496" y="3789040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prstClr val="black"/>
                </a:solidFill>
                <a:latin typeface="Arial"/>
                <a:ea typeface="黑体" pitchFamily="2" charset="-122"/>
              </a:rPr>
              <a:t>课标要求</a:t>
            </a: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1"/>
          <p:cNvSpPr txBox="1"/>
          <p:nvPr/>
        </p:nvSpPr>
        <p:spPr>
          <a:xfrm>
            <a:off x="683568" y="639728"/>
            <a:ext cx="4998085" cy="70104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000" b="1" noProof="1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charset="0"/>
                <a:ea typeface="黑体" charset="0"/>
                <a:cs typeface="+mn-ea"/>
              </a:rPr>
              <a:t>一、村落的产生</a:t>
            </a:r>
            <a:endParaRPr lang="zh-CN" altLang="en-US" sz="40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/>
              <a:ea typeface="黑体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9592" y="1484784"/>
            <a:ext cx="75608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+mn-ea"/>
              </a:rPr>
              <a:t>村落：农业出现以后人们筑屋定居，形成具有相当数量和规模的居民聚居点。</a:t>
            </a:r>
          </a:p>
        </p:txBody>
      </p:sp>
      <p:pic>
        <p:nvPicPr>
          <p:cNvPr id="8" name="图片 7" descr="半坡村落遗址空间布局图.jpg"/>
          <p:cNvPicPr>
            <a:picLocks noChangeAspect="1"/>
          </p:cNvPicPr>
          <p:nvPr/>
        </p:nvPicPr>
        <p:blipFill>
          <a:blip r:embed="rId2">
            <a:lum bright="10000" contrast="10000"/>
          </a:blip>
          <a:stretch>
            <a:fillRect/>
          </a:stretch>
        </p:blipFill>
        <p:spPr bwMode="auto">
          <a:xfrm>
            <a:off x="2195736" y="3356992"/>
            <a:ext cx="4920304" cy="27809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矩形 8"/>
          <p:cNvSpPr/>
          <p:nvPr/>
        </p:nvSpPr>
        <p:spPr>
          <a:xfrm>
            <a:off x="3635896" y="5993904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smtClean="0">
                <a:latin typeface="仿宋_GB2312" pitchFamily="49" charset="-122"/>
                <a:ea typeface="仿宋_GB2312" pitchFamily="49" charset="-122"/>
              </a:rPr>
              <a:t>半坡村落遗址</a:t>
            </a:r>
            <a:endParaRPr lang="zh-CN" altLang="en-US" sz="2800"/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2227" name="图片 101379" descr="13397208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4" y="220981"/>
            <a:ext cx="8612029" cy="645858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84676" name="图片 284675" descr="未标题-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84677" name="矩形 284676"/>
          <p:cNvSpPr>
            <a:spLocks noRot="1" noChangeArrowheads="1"/>
          </p:cNvSpPr>
          <p:nvPr/>
        </p:nvSpPr>
        <p:spPr bwMode="auto">
          <a:xfrm>
            <a:off x="735013" y="255588"/>
            <a:ext cx="5518150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黑体" pitchFamily="49" charset="-122"/>
              </a:rPr>
              <a:t>我国原始农耕时代重要遗址分布图</a:t>
            </a:r>
          </a:p>
        </p:txBody>
      </p:sp>
      <p:sp>
        <p:nvSpPr>
          <p:cNvPr id="284678" name="流程图: 联系 284677"/>
          <p:cNvSpPr>
            <a:spLocks noChangeArrowheads="1"/>
          </p:cNvSpPr>
          <p:nvPr/>
        </p:nvSpPr>
        <p:spPr bwMode="auto">
          <a:xfrm>
            <a:off x="5616575" y="3644900"/>
            <a:ext cx="142875" cy="142875"/>
          </a:xfrm>
          <a:prstGeom prst="flowChartConnector">
            <a:avLst/>
          </a:prstGeom>
          <a:solidFill>
            <a:srgbClr val="000000"/>
          </a:solidFill>
          <a:ln w="9525">
            <a:noFill/>
            <a:round/>
          </a:ln>
        </p:spPr>
        <p:txBody>
          <a:bodyPr/>
          <a:lstStyle/>
          <a:p>
            <a:pPr eaLnBrk="0" hangingPunct="0"/>
            <a:endParaRPr lang="zh-CN" altLang="en-US">
              <a:latin typeface="Arial" pitchFamily="34" charset="0"/>
            </a:endParaRPr>
          </a:p>
        </p:txBody>
      </p:sp>
      <p:sp>
        <p:nvSpPr>
          <p:cNvPr id="284679" name="流程图: 联系 284678"/>
          <p:cNvSpPr>
            <a:spLocks noChangeArrowheads="1"/>
          </p:cNvSpPr>
          <p:nvPr/>
        </p:nvSpPr>
        <p:spPr bwMode="auto">
          <a:xfrm>
            <a:off x="6624638" y="3322638"/>
            <a:ext cx="142875" cy="142875"/>
          </a:xfrm>
          <a:prstGeom prst="flowChartConnector">
            <a:avLst/>
          </a:prstGeom>
          <a:solidFill>
            <a:srgbClr val="000000"/>
          </a:solidFill>
          <a:ln w="9525">
            <a:noFill/>
            <a:round/>
          </a:ln>
        </p:spPr>
        <p:txBody>
          <a:bodyPr/>
          <a:lstStyle/>
          <a:p>
            <a:pPr eaLnBrk="0" hangingPunct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284680" name="流程图: 联系 284679"/>
          <p:cNvSpPr>
            <a:spLocks noChangeArrowheads="1"/>
          </p:cNvSpPr>
          <p:nvPr/>
        </p:nvSpPr>
        <p:spPr bwMode="auto">
          <a:xfrm>
            <a:off x="7308850" y="4329113"/>
            <a:ext cx="142875" cy="142875"/>
          </a:xfrm>
          <a:prstGeom prst="flowChartConnector">
            <a:avLst/>
          </a:prstGeom>
          <a:solidFill>
            <a:srgbClr val="000000"/>
          </a:solidFill>
          <a:ln w="9525">
            <a:noFill/>
            <a:round/>
          </a:ln>
        </p:spPr>
        <p:txBody>
          <a:bodyPr/>
          <a:lstStyle/>
          <a:p>
            <a:pPr eaLnBrk="0" hangingPunct="0"/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84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4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4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4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4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467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4338" name="Picture 2" descr="http://www.nb-trip.com/pic/2008422184721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539750" y="1556792"/>
            <a:ext cx="3797300" cy="3071812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4339" name="Picture 4" descr="http://news.xinhuanet.com/travel/2007-06/07/xinsrc_07206040710452462710172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643438" y="1556792"/>
            <a:ext cx="4114800" cy="304165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4340" name="矩形 5"/>
          <p:cNvPicPr>
            <a:picLocks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250825" y="4507954"/>
            <a:ext cx="4475163" cy="1223963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4341" name="矩形 6"/>
          <p:cNvPicPr>
            <a:picLocks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4716463" y="4436517"/>
            <a:ext cx="3779837" cy="1223962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7" name="文本框 2"/>
          <p:cNvSpPr txBox="1"/>
          <p:nvPr/>
        </p:nvSpPr>
        <p:spPr>
          <a:xfrm>
            <a:off x="827584" y="764704"/>
            <a:ext cx="449262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40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/>
                <a:ea typeface="宋体" charset="0"/>
                <a:cs typeface="+mn-ea"/>
              </a:rPr>
              <a:t>代表：</a:t>
            </a:r>
            <a:endParaRPr lang="zh-CN" altLang="en-US" sz="40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/>
              <a:ea typeface="宋体"/>
            </a:endParaRP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Picture 4" descr="n"/>
          <p:cNvPicPr>
            <a:picLocks noChangeAspect="1" noChangeArrowheads="1"/>
          </p:cNvPicPr>
          <p:nvPr/>
        </p:nvPicPr>
        <p:blipFill>
          <a:blip r:embed="rId3">
            <a:lum bright="-12000" contrast="30000"/>
          </a:blip>
          <a:stretch>
            <a:fillRect/>
          </a:stretch>
        </p:blipFill>
        <p:spPr bwMode="auto">
          <a:xfrm>
            <a:off x="0" y="548680"/>
            <a:ext cx="6853585" cy="4725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242287" y="2749348"/>
            <a:ext cx="263533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>
              <a:defRPr sz="2800" b="1">
                <a:solidFill>
                  <a:schemeClr val="tx1">
                    <a:lumMod val="95000"/>
                    <a:lumOff val="5000"/>
                  </a:schemeClr>
                </a:solidFill>
                <a:latin typeface="方正硬笔楷书简体" panose="03000509000000000000" pitchFamily="65" charset="-122"/>
                <a:ea typeface="方正硬笔楷书简体" panose="03000509000000000000" pitchFamily="65" charset="-122"/>
              </a:defRPr>
            </a:lvl1pPr>
          </a:lstStyle>
          <a:p>
            <a:pPr algn="ctr"/>
            <a:r>
              <a:rPr lang="zh-CN" altLang="en-US" b="0">
                <a:latin typeface="微软雅黑" panose="020b0503020204020204" pitchFamily="34" charset="-122"/>
                <a:ea typeface="微软雅黑" panose="020b0503020204020204" pitchFamily="34" charset="-122"/>
              </a:rPr>
              <a:t>活动时间</a:t>
            </a:r>
          </a:p>
          <a:p>
            <a:r>
              <a:rPr lang="zh-CN" altLang="en-US" b="0">
                <a:latin typeface="微软雅黑" panose="020b0503020204020204" pitchFamily="34" charset="-122"/>
                <a:ea typeface="微软雅黑" panose="020b0503020204020204" pitchFamily="34" charset="-122"/>
              </a:rPr>
              <a:t>距</a:t>
            </a:r>
            <a:r>
              <a:rPr lang="zh-CN" altLang="en-US" b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今约</a:t>
            </a:r>
            <a:r>
              <a:rPr lang="en-US" altLang="zh-CN" b="0"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en-US" altLang="zh-CN" b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000</a:t>
            </a:r>
            <a:r>
              <a:rPr lang="zh-CN" altLang="en-US" b="0">
                <a:latin typeface="微软雅黑" panose="020b0503020204020204" pitchFamily="34" charset="-122"/>
                <a:ea typeface="微软雅黑" panose="020b0503020204020204" pitchFamily="34" charset="-122"/>
              </a:rPr>
              <a:t>年前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62712" y="4744245"/>
            <a:ext cx="2513509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>
              <a:defRPr sz="2800" b="1">
                <a:solidFill>
                  <a:schemeClr val="tx1">
                    <a:lumMod val="95000"/>
                    <a:lumOff val="5000"/>
                  </a:schemeClr>
                </a:solidFill>
                <a:latin typeface="方正硬笔楷书简体" panose="03000509000000000000" pitchFamily="65" charset="-122"/>
                <a:ea typeface="方正硬笔楷书简体" panose="03000509000000000000" pitchFamily="65" charset="-122"/>
              </a:defRPr>
            </a:lvl1pPr>
          </a:lstStyle>
          <a:p>
            <a:pPr algn="ctr"/>
            <a:r>
              <a:rPr lang="zh-CN" altLang="en-US" b="0">
                <a:latin typeface="微软雅黑" panose="020b0503020204020204" pitchFamily="34" charset="-122"/>
                <a:ea typeface="微软雅黑" panose="020b0503020204020204" pitchFamily="34" charset="-122"/>
              </a:rPr>
              <a:t>活动区域</a:t>
            </a:r>
          </a:p>
          <a:p>
            <a:r>
              <a:rPr lang="zh-CN" altLang="en-US" b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陕西西安半坡村</a:t>
            </a:r>
            <a:endParaRPr lang="zh-CN" altLang="en-US" b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Oval 5"/>
          <p:cNvSpPr>
            <a:spLocks noChangeArrowheads="1"/>
          </p:cNvSpPr>
          <p:nvPr/>
        </p:nvSpPr>
        <p:spPr bwMode="auto">
          <a:xfrm>
            <a:off x="4136211" y="2975601"/>
            <a:ext cx="368300" cy="458869"/>
          </a:xfrm>
          <a:prstGeom prst="ellipse">
            <a:avLst/>
          </a:prstGeom>
          <a:noFill/>
          <a:ln w="38100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>
              <a:ea typeface="微软雅黑" pitchFamily="34" charset="-122"/>
            </a:endParaRPr>
          </a:p>
        </p:txBody>
      </p:sp>
      <p:sp>
        <p:nvSpPr>
          <p:cNvPr id="12" name="Rectangle 11">
            <a:hlinkClick r:id="rId4" action="ppaction://hlinkfile"/>
          </p:cNvPr>
          <p:cNvSpPr>
            <a:spLocks noChangeArrowheads="1"/>
          </p:cNvSpPr>
          <p:nvPr/>
        </p:nvSpPr>
        <p:spPr bwMode="auto">
          <a:xfrm>
            <a:off x="899592" y="1772816"/>
            <a:ext cx="1436291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zh-CN" altLang="en-US" sz="280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半坡居民</a:t>
            </a:r>
            <a:endParaRPr lang="zh-CN" altLang="en-US" sz="280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2786548" y="1916832"/>
            <a:ext cx="1256645" cy="3076401"/>
            <a:chOff x="2786548" y="2492896"/>
            <a:chExt cx="1256645" cy="3076401"/>
          </a:xfrm>
        </p:grpSpPr>
        <p:sp>
          <p:nvSpPr>
            <p:cNvPr id="8" name="Line 7"/>
            <p:cNvSpPr>
              <a:spLocks noChangeShapeType="1"/>
            </p:cNvSpPr>
            <p:nvPr/>
          </p:nvSpPr>
          <p:spPr bwMode="auto">
            <a:xfrm>
              <a:off x="3606400" y="3789040"/>
              <a:ext cx="436793" cy="0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9" name="Line 8"/>
            <p:cNvSpPr>
              <a:spLocks noChangeShapeType="1"/>
            </p:cNvSpPr>
            <p:nvPr/>
          </p:nvSpPr>
          <p:spPr bwMode="auto">
            <a:xfrm flipH="1">
              <a:off x="3613720" y="2492896"/>
              <a:ext cx="0" cy="3076401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0" name="Line 9"/>
            <p:cNvSpPr>
              <a:spLocks noChangeShapeType="1"/>
            </p:cNvSpPr>
            <p:nvPr/>
          </p:nvSpPr>
          <p:spPr bwMode="auto">
            <a:xfrm>
              <a:off x="2792136" y="2492896"/>
              <a:ext cx="843760" cy="0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3" name="Line 9"/>
            <p:cNvSpPr>
              <a:spLocks noChangeShapeType="1"/>
            </p:cNvSpPr>
            <p:nvPr/>
          </p:nvSpPr>
          <p:spPr bwMode="auto">
            <a:xfrm>
              <a:off x="2786548" y="5559744"/>
              <a:ext cx="843760" cy="0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6524162" y="3196605"/>
            <a:ext cx="1917192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>
              <a:defRPr sz="2800" b="1">
                <a:solidFill>
                  <a:schemeClr val="tx1">
                    <a:lumMod val="95000"/>
                    <a:lumOff val="5000"/>
                  </a:schemeClr>
                </a:solidFill>
                <a:latin typeface="方正硬笔楷书简体" panose="03000509000000000000" pitchFamily="65" charset="-122"/>
                <a:ea typeface="方正硬笔楷书简体" panose="03000509000000000000" pitchFamily="65" charset="-122"/>
              </a:defRPr>
            </a:lvl1pPr>
          </a:lstStyle>
          <a:p>
            <a:pPr algn="ctr"/>
            <a:r>
              <a:rPr lang="zh-CN" altLang="en-US" b="0">
                <a:latin typeface="微软雅黑" panose="020b0503020204020204" pitchFamily="34" charset="-122"/>
                <a:ea typeface="微软雅黑" panose="020b0503020204020204" pitchFamily="34" charset="-122"/>
              </a:rPr>
              <a:t>活动时间</a:t>
            </a:r>
          </a:p>
          <a:p>
            <a:r>
              <a:rPr lang="zh-CN" altLang="en-US" b="0">
                <a:latin typeface="微软雅黑" panose="020b0503020204020204" pitchFamily="34" charset="-122"/>
                <a:ea typeface="微软雅黑" panose="020b0503020204020204" pitchFamily="34" charset="-122"/>
              </a:rPr>
              <a:t>约</a:t>
            </a:r>
            <a:r>
              <a:rPr lang="en-US" altLang="zh-CN" b="0">
                <a:latin typeface="微软雅黑" panose="020b0503020204020204" pitchFamily="34" charset="-122"/>
                <a:ea typeface="微软雅黑" panose="020b0503020204020204" pitchFamily="34" charset="-122"/>
              </a:rPr>
              <a:t>7000</a:t>
            </a:r>
            <a:r>
              <a:rPr lang="zh-CN" altLang="en-US" b="0">
                <a:latin typeface="微软雅黑" panose="020b0503020204020204" pitchFamily="34" charset="-122"/>
                <a:ea typeface="微软雅黑" panose="020b0503020204020204" pitchFamily="34" charset="-122"/>
              </a:rPr>
              <a:t>年前</a:t>
            </a:r>
          </a:p>
        </p:txBody>
      </p: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6289761" y="4492005"/>
            <a:ext cx="2872581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>
              <a:defRPr sz="2800" b="1">
                <a:solidFill>
                  <a:schemeClr val="tx1">
                    <a:lumMod val="95000"/>
                    <a:lumOff val="5000"/>
                  </a:schemeClr>
                </a:solidFill>
                <a:latin typeface="方正硬笔楷书简体" panose="03000509000000000000" pitchFamily="65" charset="-122"/>
                <a:ea typeface="方正硬笔楷书简体" panose="03000509000000000000" pitchFamily="65" charset="-122"/>
              </a:defRPr>
            </a:lvl1pPr>
          </a:lstStyle>
          <a:p>
            <a:pPr algn="ctr"/>
            <a:r>
              <a:rPr lang="zh-CN" altLang="en-US" b="0">
                <a:latin typeface="微软雅黑" panose="020b0503020204020204" pitchFamily="34" charset="-122"/>
                <a:ea typeface="微软雅黑" panose="020b0503020204020204" pitchFamily="34" charset="-122"/>
              </a:rPr>
              <a:t>活动区域</a:t>
            </a:r>
          </a:p>
          <a:p>
            <a:r>
              <a:rPr lang="zh-CN" altLang="en-US" b="0">
                <a:latin typeface="微软雅黑" panose="020b0503020204020204" pitchFamily="34" charset="-122"/>
                <a:ea typeface="微软雅黑" panose="020b0503020204020204" pitchFamily="34" charset="-122"/>
              </a:rPr>
              <a:t>浙江余姚河姆渡村</a:t>
            </a:r>
          </a:p>
        </p:txBody>
      </p:sp>
      <p:grpSp>
        <p:nvGrpSpPr>
          <p:cNvPr id="18" name="Group 6"/>
          <p:cNvGrpSpPr/>
          <p:nvPr/>
        </p:nvGrpSpPr>
        <p:grpSpPr>
          <a:xfrm>
            <a:off x="6122263" y="2192392"/>
            <a:ext cx="457200" cy="2743200"/>
            <a:chOff x="3858" y="2147"/>
            <a:chExt cx="216" cy="1728"/>
          </a:xfrm>
        </p:grpSpPr>
        <p:sp>
          <p:nvSpPr>
            <p:cNvPr id="19" name="Line 7"/>
            <p:cNvSpPr>
              <a:spLocks noChangeShapeType="1"/>
            </p:cNvSpPr>
            <p:nvPr/>
          </p:nvSpPr>
          <p:spPr bwMode="auto">
            <a:xfrm>
              <a:off x="3858" y="3027"/>
              <a:ext cx="107" cy="0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20" name="Line 8"/>
            <p:cNvSpPr>
              <a:spLocks noChangeShapeType="1"/>
            </p:cNvSpPr>
            <p:nvPr/>
          </p:nvSpPr>
          <p:spPr bwMode="auto">
            <a:xfrm flipH="1">
              <a:off x="3971" y="2147"/>
              <a:ext cx="0" cy="1728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21" name="Line 9"/>
            <p:cNvSpPr>
              <a:spLocks noChangeShapeType="1"/>
            </p:cNvSpPr>
            <p:nvPr/>
          </p:nvSpPr>
          <p:spPr bwMode="auto">
            <a:xfrm>
              <a:off x="3967" y="2155"/>
              <a:ext cx="107" cy="0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22" name="Line 10"/>
            <p:cNvSpPr>
              <a:spLocks noChangeShapeType="1"/>
            </p:cNvSpPr>
            <p:nvPr/>
          </p:nvSpPr>
          <p:spPr bwMode="auto">
            <a:xfrm>
              <a:off x="3967" y="3867"/>
              <a:ext cx="107" cy="0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23" name="Rectangle 11">
            <a:hlinkClick r:id="rId5" action="ppaction://hlinkfile"/>
          </p:cNvPr>
          <p:cNvSpPr>
            <a:spLocks noChangeArrowheads="1"/>
          </p:cNvSpPr>
          <p:nvPr/>
        </p:nvSpPr>
        <p:spPr bwMode="auto">
          <a:xfrm>
            <a:off x="6588224" y="2025824"/>
            <a:ext cx="2513509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zh-CN" altLang="en-US" sz="28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河姆渡原始居民</a:t>
            </a:r>
          </a:p>
        </p:txBody>
      </p:sp>
      <p:sp>
        <p:nvSpPr>
          <p:cNvPr id="24" name="Oval 5"/>
          <p:cNvSpPr>
            <a:spLocks noChangeArrowheads="1"/>
          </p:cNvSpPr>
          <p:nvPr/>
        </p:nvSpPr>
        <p:spPr bwMode="auto">
          <a:xfrm>
            <a:off x="5739676" y="3489383"/>
            <a:ext cx="368300" cy="276225"/>
          </a:xfrm>
          <a:prstGeom prst="ellipse">
            <a:avLst/>
          </a:prstGeom>
          <a:noFill/>
          <a:ln w="38100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8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12" grpId="0"/>
      <p:bldP spid="16" grpId="0"/>
      <p:bldP spid="17" grpId="0"/>
      <p:bldP spid="23" grpId="0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683568" y="476672"/>
            <a:ext cx="4998085" cy="70104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000" b="1" noProof="1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charset="0"/>
                <a:ea typeface="黑体" charset="0"/>
                <a:cs typeface="+mn-ea"/>
              </a:rPr>
              <a:t>一、村落的产生</a:t>
            </a:r>
            <a:endParaRPr lang="zh-CN" altLang="en-US" sz="40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charset="0"/>
              <a:ea typeface="黑体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27584" y="1280954"/>
            <a:ext cx="449262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n-US" altLang="zh-CN" sz="40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/>
                <a:ea typeface="宋体" charset="0"/>
                <a:cs typeface="+mn-ea"/>
              </a:rPr>
              <a:t>1</a:t>
            </a:r>
            <a:r>
              <a:rPr lang="zh-CN" altLang="en-US" sz="40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/>
                <a:ea typeface="宋体" charset="0"/>
                <a:cs typeface="+mn-ea"/>
              </a:rPr>
              <a:t>、原因</a:t>
            </a:r>
            <a:endParaRPr lang="zh-CN" altLang="en-US" sz="40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/>
              <a:ea typeface="宋体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23528" y="2060848"/>
            <a:ext cx="799288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+mn-ea"/>
              </a:rPr>
              <a:t>           </a:t>
            </a:r>
            <a:r>
              <a:rPr lang="zh-CN" altLang="en-US" sz="40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+mn-ea"/>
              </a:rPr>
              <a:t>农业</a:t>
            </a:r>
            <a:r>
              <a:rPr lang="zh-CN" altLang="en-US" sz="40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+mn-ea"/>
              </a:rPr>
              <a:t>产生要求定居生活，便出现了房屋的建造</a:t>
            </a:r>
            <a:r>
              <a:rPr lang="zh-CN" altLang="en-US" sz="40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+mn-ea"/>
              </a:rPr>
              <a:t>，他们把</a:t>
            </a:r>
            <a:r>
              <a:rPr lang="zh-CN" altLang="en-US" sz="40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+mn-ea"/>
              </a:rPr>
              <a:t>房屋建在一起，在外面挖壕沟，建围墙，最早的村落就这样出现了。</a:t>
            </a:r>
            <a:endParaRPr lang="zh-CN" altLang="en-US" sz="40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8" descr="https://imgsa.baidu.com/baike/c0%3Dbaike116%2C5%2C5%2C116%2C38/sign=35d7a91cab6eddc432eabca958b2dd98/5bafa40f4bfbfbed9047b1867ef0f736afc31f28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913233" y="1412884"/>
            <a:ext cx="5761862" cy="266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本框 9"/>
          <p:cNvSpPr txBox="1">
            <a:spLocks noChangeArrowheads="1"/>
          </p:cNvSpPr>
          <p:nvPr/>
        </p:nvSpPr>
        <p:spPr bwMode="auto">
          <a:xfrm>
            <a:off x="1835696" y="3985900"/>
            <a:ext cx="5911031" cy="523220"/>
          </a:xfrm>
          <a:prstGeom prst="rect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半坡遗址聚落复原图</a:t>
            </a:r>
          </a:p>
        </p:txBody>
      </p:sp>
      <p:grpSp>
        <p:nvGrpSpPr>
          <p:cNvPr id="4" name="组合 12"/>
          <p:cNvGrpSpPr/>
          <p:nvPr/>
        </p:nvGrpSpPr>
        <p:grpSpPr>
          <a:xfrm>
            <a:off x="77212" y="1465620"/>
            <a:ext cx="4826000" cy="523220"/>
            <a:chOff x="994003" y="1171549"/>
            <a:chExt cx="4826220" cy="523928"/>
          </a:xfrm>
        </p:grpSpPr>
        <p:sp>
          <p:nvSpPr>
            <p:cNvPr id="5" name="文本框 9"/>
            <p:cNvSpPr txBox="1">
              <a:spLocks noChangeArrowheads="1"/>
            </p:cNvSpPr>
            <p:nvPr/>
          </p:nvSpPr>
          <p:spPr bwMode="auto">
            <a:xfrm>
              <a:off x="994003" y="1171549"/>
              <a:ext cx="1719340" cy="523928"/>
            </a:xfrm>
            <a:prstGeom prst="rect">
              <a:avLst/>
            </a:prstGeom>
            <a:solidFill>
              <a:srgbClr val="FDFDFD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800">
                  <a:latin typeface="微软雅黑" panose="020b0503020204020204" pitchFamily="34" charset="-122"/>
                  <a:ea typeface="微软雅黑" panose="020b0503020204020204" pitchFamily="34" charset="-122"/>
                </a:rPr>
                <a:t>公共墓地</a:t>
              </a:r>
            </a:p>
          </p:txBody>
        </p:sp>
        <p:cxnSp>
          <p:nvCxnSpPr>
            <p:cNvPr id="6" name="直接连接符 5"/>
            <p:cNvCxnSpPr>
              <a:stCxn id="5" idx="3"/>
            </p:cNvCxnSpPr>
            <p:nvPr/>
          </p:nvCxnSpPr>
          <p:spPr>
            <a:xfrm flipV="1">
              <a:off x="2713343" y="1432252"/>
              <a:ext cx="3106880" cy="1261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组合 23"/>
          <p:cNvGrpSpPr/>
          <p:nvPr/>
        </p:nvGrpSpPr>
        <p:grpSpPr>
          <a:xfrm>
            <a:off x="6478129" y="1753652"/>
            <a:ext cx="2665875" cy="740706"/>
            <a:chOff x="8073088" y="1668455"/>
            <a:chExt cx="2665264" cy="741066"/>
          </a:xfrm>
        </p:grpSpPr>
        <p:sp>
          <p:nvSpPr>
            <p:cNvPr id="8" name="文本框 9"/>
            <p:cNvSpPr txBox="1">
              <a:spLocks noChangeArrowheads="1"/>
            </p:cNvSpPr>
            <p:nvPr/>
          </p:nvSpPr>
          <p:spPr bwMode="auto">
            <a:xfrm>
              <a:off x="9269783" y="1886047"/>
              <a:ext cx="1468569" cy="523474"/>
            </a:xfrm>
            <a:prstGeom prst="rect">
              <a:avLst/>
            </a:prstGeom>
            <a:solidFill>
              <a:srgbClr val="FDFDFD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2800">
                  <a:latin typeface="微软雅黑" panose="020b0503020204020204" pitchFamily="34" charset="-122"/>
                  <a:ea typeface="微软雅黑" panose="020b0503020204020204" pitchFamily="34" charset="-122"/>
                </a:rPr>
                <a:t>窑场</a:t>
              </a: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8073088" y="1668455"/>
              <a:ext cx="1196693" cy="61625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组合 22"/>
          <p:cNvGrpSpPr/>
          <p:nvPr/>
        </p:nvGrpSpPr>
        <p:grpSpPr>
          <a:xfrm>
            <a:off x="77215" y="2348880"/>
            <a:ext cx="3155845" cy="523220"/>
            <a:chOff x="1647800" y="3327840"/>
            <a:chExt cx="3156038" cy="522897"/>
          </a:xfrm>
        </p:grpSpPr>
        <p:sp>
          <p:nvSpPr>
            <p:cNvPr id="11" name="文本框 9"/>
            <p:cNvSpPr txBox="1">
              <a:spLocks noChangeArrowheads="1"/>
            </p:cNvSpPr>
            <p:nvPr/>
          </p:nvSpPr>
          <p:spPr bwMode="auto">
            <a:xfrm>
              <a:off x="1647800" y="3327840"/>
              <a:ext cx="1719354" cy="522897"/>
            </a:xfrm>
            <a:prstGeom prst="rect">
              <a:avLst/>
            </a:prstGeom>
            <a:solidFill>
              <a:srgbClr val="FDFDFD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800">
                  <a:latin typeface="微软雅黑" panose="020b0503020204020204" pitchFamily="34" charset="-122"/>
                  <a:ea typeface="微软雅黑" panose="020b0503020204020204" pitchFamily="34" charset="-122"/>
                </a:rPr>
                <a:t>居住区</a:t>
              </a:r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3367154" y="3327840"/>
              <a:ext cx="1436684" cy="471972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24"/>
          <p:cNvGrpSpPr/>
          <p:nvPr/>
        </p:nvGrpSpPr>
        <p:grpSpPr>
          <a:xfrm>
            <a:off x="6478130" y="2957842"/>
            <a:ext cx="2665873" cy="831198"/>
            <a:chOff x="8604670" y="4399576"/>
            <a:chExt cx="2664636" cy="831407"/>
          </a:xfrm>
        </p:grpSpPr>
        <p:sp>
          <p:nvSpPr>
            <p:cNvPr id="14" name="文本框 9"/>
            <p:cNvSpPr txBox="1">
              <a:spLocks noChangeArrowheads="1"/>
            </p:cNvSpPr>
            <p:nvPr/>
          </p:nvSpPr>
          <p:spPr bwMode="auto">
            <a:xfrm>
              <a:off x="9753715" y="4707631"/>
              <a:ext cx="1515591" cy="523352"/>
            </a:xfrm>
            <a:prstGeom prst="rect">
              <a:avLst/>
            </a:prstGeom>
            <a:solidFill>
              <a:srgbClr val="FDFDFD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2800">
                  <a:latin typeface="微软雅黑" panose="020b0503020204020204" pitchFamily="34" charset="-122"/>
                  <a:ea typeface="微软雅黑" panose="020b0503020204020204" pitchFamily="34" charset="-122"/>
                </a:rPr>
                <a:t>壕沟</a:t>
              </a:r>
            </a:p>
          </p:txBody>
        </p:sp>
        <p:cxnSp>
          <p:nvCxnSpPr>
            <p:cNvPr id="15" name="直接连接符 14"/>
            <p:cNvCxnSpPr>
              <a:endCxn id="14" idx="1"/>
            </p:cNvCxnSpPr>
            <p:nvPr/>
          </p:nvCxnSpPr>
          <p:spPr>
            <a:xfrm>
              <a:off x="8604670" y="4399576"/>
              <a:ext cx="1149045" cy="56973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WordArt 2" descr="纸袋"/>
          <p:cNvSpPr>
            <a:spLocks noChangeArrowheads="1" noChangeShapeType="1"/>
          </p:cNvSpPr>
          <p:nvPr/>
        </p:nvSpPr>
        <p:spPr bwMode="auto">
          <a:xfrm>
            <a:off x="395536" y="404663"/>
            <a:ext cx="1152128" cy="64807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800" kern="10" smtClean="0">
                <a:ln w="9525">
                  <a:solidFill>
                    <a:srgbClr val="008000"/>
                  </a:solidFill>
                  <a:round/>
                </a:ln>
                <a:blipFill dpi="0" rotWithShape="0">
                  <a:blip r:embed="rId4"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宋体"/>
                <a:ea typeface="宋体" charset="0"/>
              </a:rPr>
              <a:t>探究</a:t>
            </a:r>
            <a:endParaRPr lang="zh-CN" altLang="en-US" sz="4800" kern="10">
              <a:ln w="9525">
                <a:solidFill>
                  <a:srgbClr val="008000"/>
                </a:solidFill>
                <a:round/>
              </a:ln>
              <a:blipFill dpi="0" rotWithShape="0">
                <a:blip r:embed="rId4"/>
                <a:tile tx="0" ty="0" sx="100000" sy="100000" flip="none" algn="tl"/>
              </a:blipFill>
              <a:effectLst>
                <a:outerShdw dist="563972" dir="14049741" sx="125000" sy="125000" algn="tl" rotWithShape="0">
                  <a:srgbClr val="C7DFD3">
                    <a:alpha val="80000"/>
                  </a:srgbClr>
                </a:outerShdw>
              </a:effectLst>
              <a:latin typeface="宋体"/>
              <a:ea typeface="宋体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907704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/>
              <a:t>古代先民村落的特点</a:t>
            </a:r>
            <a:endParaRPr lang="zh-CN" altLang="en-US" sz="3600" b="1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2051720" y="4869160"/>
            <a:ext cx="6552728" cy="13849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2800" b="1" smtClean="0">
                <a:latin typeface="华文新魏" pitchFamily="2" charset="-122"/>
                <a:ea typeface="华文新魏" pitchFamily="2" charset="-122"/>
              </a:rPr>
              <a:t>房屋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、</a:t>
            </a:r>
            <a:r>
              <a:rPr lang="zh-CN" altLang="en-US" sz="2800" b="1" smtClean="0">
                <a:latin typeface="华文新魏" pitchFamily="2" charset="-122"/>
                <a:ea typeface="华文新魏" pitchFamily="2" charset="-122"/>
              </a:rPr>
              <a:t>墓葬、窖穴和公共活动场所</a:t>
            </a:r>
            <a:endParaRPr lang="en-US" altLang="zh-CN" sz="2800" b="1" smtClean="0"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sz="2800" b="1" smtClean="0">
                <a:latin typeface="华文新魏" pitchFamily="2" charset="-122"/>
                <a:ea typeface="华文新魏" pitchFamily="2" charset="-122"/>
              </a:rPr>
              <a:t> </a:t>
            </a:r>
            <a:r>
              <a:rPr lang="en-US" altLang="zh-CN" sz="2800" b="1" smtClean="0"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2800" b="1" smtClean="0">
                <a:latin typeface="华文新魏" pitchFamily="2" charset="-122"/>
                <a:ea typeface="华文新魏" pitchFamily="2" charset="-122"/>
              </a:rPr>
              <a:t>、接近水源   </a:t>
            </a:r>
            <a:r>
              <a:rPr lang="en-US" altLang="zh-CN" sz="2800" b="1" smtClean="0">
                <a:latin typeface="华文新魏" pitchFamily="2" charset="-122"/>
                <a:ea typeface="华文新魏" pitchFamily="2" charset="-122"/>
              </a:rPr>
              <a:t>2</a:t>
            </a:r>
            <a:r>
              <a:rPr lang="zh-CN" altLang="en-US" sz="2800" b="1" smtClean="0">
                <a:latin typeface="华文新魏" pitchFamily="2" charset="-122"/>
                <a:ea typeface="华文新魏" pitchFamily="2" charset="-122"/>
              </a:rPr>
              <a:t>、水运交通便利</a:t>
            </a:r>
            <a:endParaRPr lang="en-US" altLang="zh-CN" sz="2800" b="1" smtClean="0">
              <a:latin typeface="华文新魏" pitchFamily="2" charset="-122"/>
              <a:ea typeface="华文新魏" pitchFamily="2" charset="-122"/>
            </a:endParaRPr>
          </a:p>
          <a:p>
            <a:r>
              <a:rPr lang="en-US" altLang="zh-CN" sz="2800" b="1" smtClean="0">
                <a:latin typeface="华文新魏" pitchFamily="2" charset="-122"/>
                <a:ea typeface="华文新魏" pitchFamily="2" charset="-122"/>
              </a:rPr>
              <a:t> 3</a:t>
            </a:r>
            <a:r>
              <a:rPr lang="zh-CN" altLang="en-US" sz="2800" b="1" smtClean="0">
                <a:latin typeface="华文新魏" pitchFamily="2" charset="-122"/>
                <a:ea typeface="华文新魏" pitchFamily="2" charset="-122"/>
              </a:rPr>
              <a:t>、地形平坦  </a:t>
            </a:r>
            <a:r>
              <a:rPr lang="en-US" altLang="zh-CN" sz="2800" b="1" smtClean="0">
                <a:latin typeface="华文新魏" pitchFamily="2" charset="-122"/>
                <a:ea typeface="华文新魏" pitchFamily="2" charset="-122"/>
              </a:rPr>
              <a:t>4</a:t>
            </a:r>
            <a:r>
              <a:rPr lang="zh-CN" altLang="en-US" sz="2800" b="1" smtClean="0">
                <a:latin typeface="华文新魏" pitchFamily="2" charset="-122"/>
                <a:ea typeface="华文新魏" pitchFamily="2" charset="-122"/>
              </a:rPr>
              <a:t>、土壤肥沃</a:t>
            </a:r>
            <a:endParaRPr lang="zh-CN" altLang="en-US" sz="2800" b="1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899592" y="4869160"/>
            <a:ext cx="1440160" cy="13849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2800" b="1" smtClean="0">
                <a:latin typeface="华文新魏" pitchFamily="2" charset="-122"/>
                <a:ea typeface="华文新魏" pitchFamily="2" charset="-122"/>
              </a:rPr>
              <a:t>组成：</a:t>
            </a:r>
            <a:endParaRPr lang="en-US" altLang="zh-CN" sz="2800" b="1" smtClean="0"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sz="2800" b="1" smtClean="0">
                <a:latin typeface="华文新魏" pitchFamily="2" charset="-122"/>
                <a:ea typeface="华文新魏" pitchFamily="2" charset="-122"/>
              </a:rPr>
              <a:t>选址： </a:t>
            </a:r>
            <a:endParaRPr lang="en-US" altLang="zh-CN" sz="2800" b="1" smtClean="0">
              <a:latin typeface="华文新魏" pitchFamily="2" charset="-122"/>
              <a:ea typeface="华文新魏" pitchFamily="2" charset="-122"/>
            </a:endParaRPr>
          </a:p>
          <a:p>
            <a:r>
              <a:rPr lang="en-US" altLang="zh-CN" sz="2800" b="1" smtClean="0">
                <a:latin typeface="华文新魏" pitchFamily="2" charset="-122"/>
                <a:ea typeface="华文新魏" pitchFamily="2" charset="-122"/>
              </a:rPr>
              <a:t>             </a:t>
            </a:r>
            <a:endParaRPr lang="zh-CN" altLang="en-US" sz="2800" b="1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251520" y="764704"/>
            <a:ext cx="8568952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0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/>
                <a:ea typeface="宋体" charset="0"/>
                <a:cs typeface="+mn-ea"/>
              </a:rPr>
              <a:t>2</a:t>
            </a:r>
            <a:r>
              <a:rPr lang="zh-CN" altLang="en-US" sz="40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/>
                <a:ea typeface="宋体" charset="0"/>
                <a:cs typeface="+mn-ea"/>
              </a:rPr>
              <a:t>、影响</a:t>
            </a:r>
            <a:endParaRPr lang="en-US" altLang="zh-CN" sz="4000" b="1" noProof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/>
              <a:ea typeface="宋体"/>
              <a:cs typeface="+mn-ea"/>
            </a:endParaRPr>
          </a:p>
          <a:p>
            <a:r>
              <a:rPr lang="zh-CN" altLang="en-US" sz="40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/>
                <a:ea typeface="宋体" charset="0"/>
                <a:cs typeface="+mn-ea"/>
              </a:rPr>
              <a:t>①使人们进一步摆脱了对自然的依赖</a:t>
            </a:r>
            <a:endParaRPr lang="en-US" altLang="zh-CN" sz="40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/>
              <a:ea typeface="宋体"/>
              <a:cs typeface="+mn-ea"/>
            </a:endParaRPr>
          </a:p>
          <a:p>
            <a:r>
              <a:rPr lang="zh-CN" altLang="en-US" sz="40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/>
                <a:ea typeface="宋体" charset="0"/>
                <a:cs typeface="+mn-ea"/>
              </a:rPr>
              <a:t>②提高了生活质量</a:t>
            </a:r>
            <a:endParaRPr lang="en-US" altLang="zh-CN" sz="4000" b="1" noProof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/>
              <a:ea typeface="宋体" charset="0"/>
              <a:cs typeface="+mn-ea"/>
            </a:endParaRPr>
          </a:p>
          <a:p>
            <a:r>
              <a:rPr lang="en-US" altLang="zh-CN" sz="40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/>
                <a:ea typeface="宋体" charset="0"/>
                <a:cs typeface="+mn-ea"/>
              </a:rPr>
              <a:t>③</a:t>
            </a:r>
            <a:r>
              <a:rPr lang="zh-CN" altLang="en-US" sz="40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/>
                <a:ea typeface="宋体" charset="0"/>
                <a:cs typeface="+mn-ea"/>
              </a:rPr>
              <a:t>有利于农业生产的发展</a:t>
            </a:r>
            <a:endParaRPr lang="en-US" altLang="zh-CN" sz="4000" b="1" noProof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/>
              <a:ea typeface="宋体" charset="0"/>
              <a:cs typeface="+mn-ea"/>
            </a:endParaRPr>
          </a:p>
          <a:p>
            <a:endParaRPr lang="zh-CN" altLang="en-US" sz="40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/>
              <a:ea typeface="宋体" charset="0"/>
            </a:endParaRP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1"/>
          <p:cNvSpPr txBox="1"/>
          <p:nvPr/>
        </p:nvSpPr>
        <p:spPr>
          <a:xfrm>
            <a:off x="683568" y="476672"/>
            <a:ext cx="4998085" cy="70104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000" b="1" noProof="1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charset="0"/>
                <a:ea typeface="黑体" charset="0"/>
                <a:cs typeface="+mn-ea"/>
              </a:rPr>
              <a:t>二、集镇的出现</a:t>
            </a:r>
            <a:endParaRPr lang="zh-CN" altLang="en-US" sz="40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charset="0"/>
              <a:ea typeface="黑体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5576" y="1484784"/>
            <a:ext cx="77768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smtClean="0"/>
              <a:t>集镇：商人和手工业者为了保护其财富和人身安全，在聚居的地方筑垒设防，形成集镇。</a:t>
            </a:r>
            <a:endParaRPr lang="zh-CN" altLang="en-US" sz="4800" b="1"/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1"/>
          <p:cNvSpPr txBox="1"/>
          <p:nvPr/>
        </p:nvSpPr>
        <p:spPr>
          <a:xfrm>
            <a:off x="683568" y="476672"/>
            <a:ext cx="4998085" cy="70104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000" b="1" noProof="1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charset="0"/>
                <a:ea typeface="黑体" charset="0"/>
                <a:cs typeface="+mn-ea"/>
              </a:rPr>
              <a:t>二、集镇的出现</a:t>
            </a:r>
            <a:endParaRPr lang="zh-CN" altLang="en-US" sz="40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charset="0"/>
              <a:ea typeface="黑体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71600" y="1340768"/>
            <a:ext cx="58326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smtClean="0"/>
              <a:t>1</a:t>
            </a:r>
            <a:r>
              <a:rPr lang="zh-CN" altLang="en-US" sz="4000" b="1" smtClean="0"/>
              <a:t>、过程：</a:t>
            </a:r>
            <a:endParaRPr lang="en-US" altLang="zh-CN" sz="4000" b="1" smtClean="0"/>
          </a:p>
          <a:p>
            <a:r>
              <a:rPr lang="zh-CN" altLang="en-US" sz="4000" b="1" smtClean="0"/>
              <a:t>北魏：军事目的</a:t>
            </a:r>
            <a:endParaRPr lang="en-US" altLang="zh-CN" sz="4000" b="1" smtClean="0"/>
          </a:p>
          <a:p>
            <a:r>
              <a:rPr lang="zh-CN" altLang="en-US" sz="4000" b="1" smtClean="0"/>
              <a:t>北宋：商业目的</a:t>
            </a:r>
            <a:endParaRPr lang="en-US" altLang="zh-CN" sz="4000" b="1" smtClean="0"/>
          </a:p>
          <a:p>
            <a:r>
              <a:rPr lang="zh-CN" altLang="en-US" sz="4000" b="1" smtClean="0"/>
              <a:t>明清：专业分工</a:t>
            </a:r>
            <a:endParaRPr lang="zh-CN" altLang="en-US" sz="4000" b="1"/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8433" name="图片 15361" descr="Img378961956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33139" y="1523289"/>
            <a:ext cx="4338862" cy="4496262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8434" name="文本框 15362"/>
          <p:cNvSpPr txBox="1">
            <a:spLocks noChangeArrowheads="1"/>
          </p:cNvSpPr>
          <p:nvPr/>
        </p:nvSpPr>
        <p:spPr bwMode="auto">
          <a:xfrm>
            <a:off x="457453" y="838449"/>
            <a:ext cx="7774164" cy="60003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4127" tIns="47064" rIns="94127" bIns="47064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再现千年前胶州湾繁华</a:t>
            </a:r>
            <a:r>
              <a:rPr lang="en-US" sz="3200" b="1"/>
              <a:t>——</a:t>
            </a:r>
            <a:r>
              <a:rPr lang="zh-CN" altLang="en-US" sz="3200" b="1">
                <a:solidFill>
                  <a:srgbClr val="3333FF"/>
                </a:solidFill>
                <a:ea typeface="华文楷体" pitchFamily="2" charset="-122"/>
              </a:rPr>
              <a:t>胶州板桥镇</a:t>
            </a:r>
          </a:p>
        </p:txBody>
      </p:sp>
      <p:sp>
        <p:nvSpPr>
          <p:cNvPr id="18435" name="矩形 15363"/>
          <p:cNvSpPr>
            <a:spLocks noChangeArrowheads="1"/>
          </p:cNvSpPr>
          <p:nvPr/>
        </p:nvSpPr>
        <p:spPr bwMode="auto">
          <a:xfrm>
            <a:off x="801486" y="5902745"/>
            <a:ext cx="3397495" cy="60003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4127" tIns="47064" rIns="94127" bIns="47064" anchor="ctr">
            <a:spAutoFit/>
          </a:bodyPr>
          <a:lstStyle/>
          <a:p>
            <a:pPr algn="ctr"/>
            <a:r>
              <a:rPr lang="zh-CN" altLang="en-US" sz="3200" b="1">
                <a:ea typeface="隶书" pitchFamily="49" charset="-122"/>
              </a:rPr>
              <a:t>板桥镇复原模型</a:t>
            </a:r>
          </a:p>
        </p:txBody>
      </p:sp>
      <p:sp>
        <p:nvSpPr>
          <p:cNvPr id="18436" name="文本框 15364"/>
          <p:cNvSpPr txBox="1">
            <a:spLocks noChangeArrowheads="1"/>
          </p:cNvSpPr>
          <p:nvPr/>
        </p:nvSpPr>
        <p:spPr bwMode="auto">
          <a:xfrm>
            <a:off x="684289" y="228814"/>
            <a:ext cx="7775424" cy="66403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</p:spPr>
        <p:txBody>
          <a:bodyPr lIns="94127" tIns="47064" rIns="94127" bIns="47064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700" b="1">
                <a:solidFill>
                  <a:srgbClr val="CC0000"/>
                </a:solidFill>
                <a:latin typeface="Times New Roman" pitchFamily="18" charset="0"/>
                <a:ea typeface="华文新魏" pitchFamily="2" charset="-122"/>
              </a:rPr>
              <a:t>唐宋时期：沿海港口城市的繁荣</a:t>
            </a:r>
          </a:p>
        </p:txBody>
      </p:sp>
      <p:sp>
        <p:nvSpPr>
          <p:cNvPr id="18437" name="圆角矩形 15365"/>
          <p:cNvSpPr>
            <a:spLocks noChangeArrowheads="1"/>
          </p:cNvSpPr>
          <p:nvPr/>
        </p:nvSpPr>
        <p:spPr bwMode="auto">
          <a:xfrm>
            <a:off x="4644008" y="1412776"/>
            <a:ext cx="4375409" cy="4896544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38" name="矩形 15366"/>
          <p:cNvSpPr>
            <a:spLocks noChangeArrowheads="1"/>
          </p:cNvSpPr>
          <p:nvPr/>
        </p:nvSpPr>
        <p:spPr bwMode="auto">
          <a:xfrm>
            <a:off x="4644008" y="1412776"/>
            <a:ext cx="4346248" cy="483480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4127" tIns="47064" rIns="94127" bIns="47064" anchor="ctr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 b="1"/>
              <a:t>      </a:t>
            </a:r>
            <a:r>
              <a:rPr lang="zh-CN" altLang="en-US" sz="2800" b="1">
                <a:latin typeface="楷体_GB2312" pitchFamily="1" charset="-122"/>
                <a:ea typeface="楷体_GB2312" pitchFamily="1" charset="-122"/>
              </a:rPr>
              <a:t>徽宗崇宁元年（公元</a:t>
            </a:r>
            <a:r>
              <a:rPr lang="en-US" sz="2800" b="1">
                <a:latin typeface="楷体_GB2312" pitchFamily="1" charset="-122"/>
                <a:ea typeface="楷体_GB2312" pitchFamily="1" charset="-122"/>
              </a:rPr>
              <a:t>1102</a:t>
            </a:r>
            <a:r>
              <a:rPr lang="zh-CN" altLang="en-US" sz="2800" b="1">
                <a:latin typeface="楷体_GB2312" pitchFamily="1" charset="-122"/>
                <a:ea typeface="楷体_GB2312" pitchFamily="1" charset="-122"/>
              </a:rPr>
              <a:t>年）七月在杭州、明州</a:t>
            </a:r>
            <a:r>
              <a:rPr lang="en-US" sz="2800" b="1">
                <a:latin typeface="楷体_GB2312" pitchFamily="1" charset="-122"/>
                <a:ea typeface="楷体_GB2312" pitchFamily="1" charset="-122"/>
              </a:rPr>
              <a:t>(</a:t>
            </a:r>
            <a:r>
              <a:rPr lang="zh-CN" altLang="en-US" sz="2800" b="1">
                <a:latin typeface="楷体_GB2312" pitchFamily="1" charset="-122"/>
                <a:ea typeface="楷体_GB2312" pitchFamily="1" charset="-122"/>
              </a:rPr>
              <a:t>今宁波</a:t>
            </a:r>
            <a:r>
              <a:rPr lang="en-US" sz="2800" b="1">
                <a:latin typeface="楷体_GB2312" pitchFamily="1" charset="-122"/>
                <a:ea typeface="楷体_GB2312" pitchFamily="1" charset="-122"/>
              </a:rPr>
              <a:t>)</a:t>
            </a:r>
            <a:r>
              <a:rPr lang="zh-CN" altLang="en-US" sz="2800" b="1">
                <a:latin typeface="楷体_GB2312" pitchFamily="1" charset="-122"/>
                <a:ea typeface="楷体_GB2312" pitchFamily="1" charset="-122"/>
              </a:rPr>
              <a:t>、</a:t>
            </a:r>
            <a:r>
              <a:rPr lang="zh-CN" altLang="en-US" sz="2800" b="1">
                <a:solidFill>
                  <a:srgbClr val="3333FF"/>
                </a:solidFill>
                <a:latin typeface="楷体_GB2312" pitchFamily="1" charset="-122"/>
                <a:ea typeface="楷体_GB2312" pitchFamily="1" charset="-122"/>
              </a:rPr>
              <a:t>密州</a:t>
            </a:r>
            <a:r>
              <a:rPr lang="en-US" sz="2800" b="1">
                <a:solidFill>
                  <a:srgbClr val="3333FF"/>
                </a:solidFill>
                <a:latin typeface="楷体_GB2312" pitchFamily="1" charset="-122"/>
                <a:ea typeface="楷体_GB2312" pitchFamily="1" charset="-122"/>
              </a:rPr>
              <a:t>(</a:t>
            </a:r>
            <a:r>
              <a:rPr lang="zh-CN" altLang="en-US" sz="2800" b="1">
                <a:latin typeface="楷体_GB2312" pitchFamily="1" charset="-122"/>
                <a:ea typeface="楷体_GB2312" pitchFamily="1" charset="-122"/>
              </a:rPr>
              <a:t>今山东诸城、胶州一带</a:t>
            </a:r>
            <a:r>
              <a:rPr lang="en-US" sz="2800" b="1">
                <a:latin typeface="楷体_GB2312" pitchFamily="1" charset="-122"/>
                <a:ea typeface="楷体_GB2312" pitchFamily="1" charset="-122"/>
              </a:rPr>
              <a:t>)</a:t>
            </a:r>
            <a:r>
              <a:rPr lang="zh-CN" altLang="en-US" sz="2800" b="1">
                <a:latin typeface="楷体_GB2312" pitchFamily="1" charset="-122"/>
                <a:ea typeface="楷体_GB2312" pitchFamily="1" charset="-122"/>
              </a:rPr>
              <a:t>、秀州</a:t>
            </a:r>
            <a:r>
              <a:rPr lang="en-US" sz="2800" b="1">
                <a:latin typeface="楷体_GB2312" pitchFamily="1" charset="-122"/>
                <a:ea typeface="楷体_GB2312" pitchFamily="1" charset="-122"/>
              </a:rPr>
              <a:t>(</a:t>
            </a:r>
            <a:r>
              <a:rPr lang="zh-CN" altLang="en-US" sz="2800" b="1">
                <a:latin typeface="楷体_GB2312" pitchFamily="1" charset="-122"/>
                <a:ea typeface="楷体_GB2312" pitchFamily="1" charset="-122"/>
              </a:rPr>
              <a:t>今上海淞江</a:t>
            </a:r>
            <a:r>
              <a:rPr lang="en-US" sz="2800" b="1">
                <a:latin typeface="楷体_GB2312" pitchFamily="1" charset="-122"/>
                <a:ea typeface="楷体_GB2312" pitchFamily="1" charset="-122"/>
              </a:rPr>
              <a:t>)</a:t>
            </a:r>
            <a:r>
              <a:rPr lang="zh-CN" altLang="en-US" sz="2800" b="1">
                <a:latin typeface="楷体_GB2312" pitchFamily="1" charset="-122"/>
                <a:ea typeface="楷体_GB2312" pitchFamily="1" charset="-122"/>
              </a:rPr>
              <a:t>等地设市舶司，负责检查进出船只商货、收购专卖品、管理外商。当时的密州市舶司就</a:t>
            </a:r>
            <a:r>
              <a:rPr lang="zh-CN" altLang="en-US" sz="2800" b="1">
                <a:solidFill>
                  <a:srgbClr val="3333FF"/>
                </a:solidFill>
                <a:latin typeface="楷体_GB2312" pitchFamily="1" charset="-122"/>
                <a:ea typeface="楷体_GB2312" pitchFamily="1" charset="-122"/>
              </a:rPr>
              <a:t>设在板桥镇</a:t>
            </a:r>
            <a:r>
              <a:rPr lang="en-US" sz="2800" b="1">
                <a:solidFill>
                  <a:srgbClr val="3333FF"/>
                </a:solidFill>
                <a:latin typeface="楷体_GB2312" pitchFamily="1" charset="-122"/>
                <a:ea typeface="楷体_GB2312" pitchFamily="1" charset="-122"/>
              </a:rPr>
              <a:t>(</a:t>
            </a:r>
            <a:r>
              <a:rPr lang="zh-CN" altLang="en-US" sz="2800" b="1">
                <a:solidFill>
                  <a:srgbClr val="3333FF"/>
                </a:solidFill>
                <a:latin typeface="楷体_GB2312" pitchFamily="1" charset="-122"/>
                <a:ea typeface="楷体_GB2312" pitchFamily="1" charset="-122"/>
              </a:rPr>
              <a:t>今胶州市区</a:t>
            </a:r>
            <a:r>
              <a:rPr lang="en-US" sz="2800" b="1">
                <a:solidFill>
                  <a:srgbClr val="3333FF"/>
                </a:solidFill>
                <a:latin typeface="楷体_GB2312" pitchFamily="1" charset="-122"/>
                <a:ea typeface="楷体_GB2312" pitchFamily="1" charset="-122"/>
              </a:rPr>
              <a:t>)</a:t>
            </a:r>
            <a:r>
              <a:rPr lang="zh-CN" altLang="en-US" sz="2800" b="1">
                <a:latin typeface="楷体_GB2312" pitchFamily="1" charset="-122"/>
                <a:ea typeface="楷体_GB2312" pitchFamily="1" charset="-122"/>
              </a:rPr>
              <a:t>，是北方唯一的市舶司。</a:t>
            </a:r>
          </a:p>
        </p:txBody>
      </p:sp>
    </p:spTree>
  </p:cSld>
  <p:clrMapOvr>
    <a:masterClrMapping/>
  </p:clrMapOvr>
  <p:transition>
    <p:fade/>
  </p:transition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827584" y="908720"/>
            <a:ext cx="684076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000" b="1" smtClean="0"/>
              <a:t>2</a:t>
            </a:r>
            <a:r>
              <a:rPr lang="zh-CN" altLang="en-US" sz="4000" b="1" smtClean="0"/>
              <a:t>、原因：</a:t>
            </a:r>
            <a:endParaRPr lang="en-US" altLang="zh-CN" sz="4000" b="1" smtClean="0"/>
          </a:p>
          <a:p>
            <a:r>
              <a:rPr lang="zh-CN" altLang="en-US" sz="4000" b="1" smtClean="0"/>
              <a:t>商业的发展、繁荣</a:t>
            </a:r>
            <a:endParaRPr lang="en-US" altLang="zh-CN" sz="4000" b="1" smtClean="0"/>
          </a:p>
          <a:p>
            <a:r>
              <a:rPr lang="zh-CN" altLang="en-US" sz="4000" b="1" smtClean="0"/>
              <a:t>地理位置优越</a:t>
            </a:r>
            <a:endParaRPr lang="en-US" altLang="zh-CN" sz="4000" b="1" smtClean="0"/>
          </a:p>
          <a:p>
            <a:endParaRPr lang="en-US" altLang="zh-CN" sz="4000" b="1" smtClean="0"/>
          </a:p>
          <a:p>
            <a:endParaRPr lang="en-US" altLang="zh-CN" sz="4000" b="1" smtClean="0"/>
          </a:p>
        </p:txBody>
      </p: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1835696" y="692696"/>
            <a:ext cx="5400675" cy="76944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smtClean="0">
                <a:ea typeface="华文新魏" pitchFamily="2" charset="-122"/>
              </a:rPr>
              <a:t>明清</a:t>
            </a:r>
            <a:r>
              <a:rPr lang="zh-CN" altLang="en-US" sz="4400" b="1">
                <a:ea typeface="华文新魏" pitchFamily="2" charset="-122"/>
              </a:rPr>
              <a:t>中国四大名镇</a:t>
            </a:r>
          </a:p>
        </p:txBody>
      </p:sp>
      <p:sp>
        <p:nvSpPr>
          <p:cNvPr id="13" name="矩形 14341"/>
          <p:cNvSpPr>
            <a:spLocks noChangeArrowheads="1"/>
          </p:cNvSpPr>
          <p:nvPr/>
        </p:nvSpPr>
        <p:spPr bwMode="auto">
          <a:xfrm>
            <a:off x="1691680" y="3933056"/>
            <a:ext cx="5168335" cy="66443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4127" tIns="47064" rIns="94127" bIns="47064">
            <a:spAutoFit/>
          </a:bodyPr>
          <a:lstStyle/>
          <a:p>
            <a:r>
              <a:rPr lang="zh-CN" altLang="en-US" sz="3700" b="1"/>
              <a:t>河南朱仙镇</a:t>
            </a:r>
            <a:r>
              <a:rPr lang="en-US" sz="3700" b="1"/>
              <a:t>---</a:t>
            </a:r>
            <a:r>
              <a:rPr lang="zh-CN" altLang="en-US" sz="3700" b="1"/>
              <a:t>棉纺织业</a:t>
            </a:r>
          </a:p>
        </p:txBody>
      </p:sp>
      <p:sp>
        <p:nvSpPr>
          <p:cNvPr id="14" name="矩形 14343"/>
          <p:cNvSpPr>
            <a:spLocks noChangeArrowheads="1"/>
          </p:cNvSpPr>
          <p:nvPr/>
        </p:nvSpPr>
        <p:spPr bwMode="auto">
          <a:xfrm>
            <a:off x="1744433" y="1700808"/>
            <a:ext cx="4917889" cy="66443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4127" tIns="47064" rIns="94127" bIns="47064">
            <a:spAutoFit/>
          </a:bodyPr>
          <a:lstStyle/>
          <a:p>
            <a:r>
              <a:rPr lang="zh-CN" altLang="en-US" sz="3700" b="1"/>
              <a:t>广东佛山镇</a:t>
            </a:r>
            <a:r>
              <a:rPr lang="en-US" sz="3700" b="1"/>
              <a:t>---</a:t>
            </a:r>
            <a:r>
              <a:rPr lang="zh-CN" altLang="en-US" sz="3700" b="1"/>
              <a:t>冶铁业</a:t>
            </a:r>
          </a:p>
        </p:txBody>
      </p:sp>
      <p:sp>
        <p:nvSpPr>
          <p:cNvPr id="15" name="矩形 14344"/>
          <p:cNvSpPr>
            <a:spLocks noChangeArrowheads="1"/>
          </p:cNvSpPr>
          <p:nvPr/>
        </p:nvSpPr>
        <p:spPr bwMode="auto">
          <a:xfrm>
            <a:off x="1720599" y="2852936"/>
            <a:ext cx="4642164" cy="66443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4127" tIns="47064" rIns="94127" bIns="47064">
            <a:spAutoFit/>
          </a:bodyPr>
          <a:lstStyle/>
          <a:p>
            <a:r>
              <a:rPr lang="zh-CN" altLang="en-US" sz="3700" b="1"/>
              <a:t>湖北汉口镇</a:t>
            </a:r>
            <a:r>
              <a:rPr lang="en-US" sz="3700" b="1"/>
              <a:t>---</a:t>
            </a:r>
            <a:r>
              <a:rPr lang="zh-CN" altLang="en-US" sz="3700" b="1"/>
              <a:t>航运业</a:t>
            </a:r>
          </a:p>
        </p:txBody>
      </p:sp>
      <p:sp>
        <p:nvSpPr>
          <p:cNvPr id="16" name="文本框 14345"/>
          <p:cNvSpPr txBox="1">
            <a:spLocks noChangeArrowheads="1"/>
          </p:cNvSpPr>
          <p:nvPr/>
        </p:nvSpPr>
        <p:spPr bwMode="auto">
          <a:xfrm>
            <a:off x="1691680" y="5013176"/>
            <a:ext cx="4729611" cy="66443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4127" tIns="47064" rIns="94127" bIns="47064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700" b="1"/>
              <a:t>江西景德镇</a:t>
            </a:r>
            <a:r>
              <a:rPr lang="en-US" sz="3700" b="1"/>
              <a:t>---</a:t>
            </a:r>
            <a:r>
              <a:rPr lang="zh-CN" altLang="en-US" sz="3700" b="1"/>
              <a:t>制瓷业</a:t>
            </a:r>
          </a:p>
        </p:txBody>
      </p: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683568" y="1124744"/>
            <a:ext cx="831641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smtClean="0"/>
              <a:t>3</a:t>
            </a:r>
            <a:r>
              <a:rPr lang="zh-CN" altLang="en-US" sz="4000" b="1" smtClean="0"/>
              <a:t>、影响</a:t>
            </a:r>
            <a:endParaRPr lang="en-US" altLang="zh-CN" sz="4000" b="1" smtClean="0"/>
          </a:p>
          <a:p>
            <a:r>
              <a:rPr lang="zh-CN" altLang="en-US" sz="4000" b="1" smtClean="0"/>
              <a:t>①便利了农村居民物品交换，促进农业、手工业的发展</a:t>
            </a:r>
            <a:endParaRPr lang="en-US" altLang="zh-CN" sz="4000" b="1" smtClean="0"/>
          </a:p>
          <a:p>
            <a:r>
              <a:rPr lang="zh-CN" altLang="en-US" sz="4000" b="1" smtClean="0"/>
              <a:t>②推动农村生产关系的变革，有利于资本主义萌芽的发展</a:t>
            </a:r>
            <a:endParaRPr lang="en-US" altLang="zh-CN" sz="4000" b="1" smtClean="0"/>
          </a:p>
        </p:txBody>
      </p: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683568" y="476672"/>
            <a:ext cx="4998085" cy="70104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000" b="1" noProof="1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charset="0"/>
                <a:ea typeface="黑体" charset="0"/>
                <a:cs typeface="+mn-ea"/>
              </a:rPr>
              <a:t>三、城市的产生</a:t>
            </a:r>
            <a:endParaRPr lang="zh-CN" altLang="en-US" sz="40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charset="0"/>
              <a:ea typeface="黑体" charset="0"/>
            </a:endParaRPr>
          </a:p>
        </p:txBody>
      </p:sp>
      <p:sp>
        <p:nvSpPr>
          <p:cNvPr id="3" name="Text Box 2">
            <a:hlinkClick r:id="rId2" action="ppaction://hlinkfile"/>
          </p:cNvPr>
          <p:cNvSpPr txBox="1">
            <a:spLocks noChangeArrowheads="1"/>
          </p:cNvSpPr>
          <p:nvPr/>
        </p:nvSpPr>
        <p:spPr bwMode="auto">
          <a:xfrm>
            <a:off x="467544" y="1412776"/>
            <a:ext cx="5964237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en-US" altLang="zh-CN" sz="4000" b="1" smtClean="0"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en-US" sz="4000" b="1" smtClean="0">
                <a:latin typeface="Times New Roman" pitchFamily="18" charset="0"/>
                <a:ea typeface="黑体" pitchFamily="49" charset="-122"/>
              </a:rPr>
              <a:t>、城市</a:t>
            </a:r>
            <a:r>
              <a:rPr lang="zh-CN" altLang="en-US" sz="4000" b="1">
                <a:latin typeface="Times New Roman" pitchFamily="18" charset="0"/>
                <a:ea typeface="黑体" pitchFamily="49" charset="-122"/>
              </a:rPr>
              <a:t>的由来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66688" y="2090738"/>
            <a:ext cx="4261296" cy="317009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4000" b="1" smtClean="0">
                <a:latin typeface="+mn-ea"/>
              </a:rPr>
              <a:t>“城”</a:t>
            </a:r>
            <a:r>
              <a:rPr lang="en-US" sz="4000" b="1" smtClean="0">
                <a:latin typeface="+mn-ea"/>
              </a:rPr>
              <a:t>——</a:t>
            </a:r>
            <a:r>
              <a:rPr lang="zh-CN" altLang="en-US" sz="4000" b="1" smtClean="0">
                <a:latin typeface="+mn-ea"/>
              </a:rPr>
              <a:t>为了</a:t>
            </a:r>
            <a:r>
              <a:rPr lang="zh-CN" altLang="en-US" sz="4000" b="1">
                <a:latin typeface="+mn-ea"/>
              </a:rPr>
              <a:t>防卫，并且用城墙等围起来的地区 ；</a:t>
            </a:r>
          </a:p>
          <a:p>
            <a:r>
              <a:rPr lang="en-US" sz="4000" b="1" smtClean="0">
                <a:latin typeface="+mn-ea"/>
              </a:rPr>
              <a:t>“</a:t>
            </a:r>
            <a:r>
              <a:rPr lang="zh-CN" altLang="en-US" sz="4000" b="1">
                <a:latin typeface="+mn-ea"/>
              </a:rPr>
              <a:t>市” </a:t>
            </a:r>
            <a:r>
              <a:rPr lang="en-US" sz="4000" b="1" smtClean="0">
                <a:latin typeface="+mn-ea"/>
              </a:rPr>
              <a:t>——</a:t>
            </a:r>
            <a:r>
              <a:rPr lang="zh-CN" altLang="en-US" sz="4000" b="1" smtClean="0">
                <a:latin typeface="+mn-ea"/>
              </a:rPr>
              <a:t>商品</a:t>
            </a:r>
            <a:r>
              <a:rPr lang="zh-CN" altLang="en-US" sz="4000" b="1">
                <a:latin typeface="+mn-ea"/>
              </a:rPr>
              <a:t>交换的</a:t>
            </a:r>
            <a:r>
              <a:rPr lang="zh-CN" altLang="en-US" sz="4000" b="1" smtClean="0">
                <a:latin typeface="+mn-ea"/>
              </a:rPr>
              <a:t>场所。</a:t>
            </a:r>
            <a:endParaRPr lang="en-US" sz="4000" b="1">
              <a:latin typeface="+mn-ea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5796136" y="5229200"/>
            <a:ext cx="1962150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smtClean="0">
                <a:latin typeface="Times New Roman" pitchFamily="18" charset="0"/>
                <a:ea typeface="宋体" pitchFamily="2" charset="-122"/>
              </a:rPr>
              <a:t>平遥古城</a:t>
            </a:r>
            <a:endParaRPr lang="zh-CN" altLang="en-US" sz="2800" b="1"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35842" name="Picture 2" descr="http://res.lvye.com/@/images/20171204/1512355814497021449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499992" y="764704"/>
            <a:ext cx="4248472" cy="432048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0963" name="表格 40962"/>
          <p:cNvGraphicFramePr>
            <a:graphicFrameLocks noGrp="1"/>
          </p:cNvGraphicFramePr>
          <p:nvPr/>
        </p:nvGraphicFramePr>
        <p:xfrm>
          <a:off x="683568" y="953203"/>
          <a:ext cx="7632848" cy="5613669"/>
        </p:xfrm>
        <a:graphic>
          <a:graphicData uri="http://schemas.openxmlformats.org/drawingml/2006/table">
            <a:tbl>
              <a:tblPr/>
              <a:tblGrid>
                <a:gridCol w="1439863"/>
                <a:gridCol w="6192985"/>
              </a:tblGrid>
              <a:tr h="560230"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FF0000"/>
                          </a:solidFill>
                          <a:latin typeface="华文隶书" panose="02010800040101010101" pitchFamily="2" charset="-122"/>
                          <a:ea typeface="华文隶书" panose="02010800040101010101" pitchFamily="2" charset="-122"/>
                        </a:rPr>
                        <a:t>朝  代</a:t>
                      </a:r>
                    </a:p>
                  </a:txBody>
                  <a:tcPr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smtClean="0">
                          <a:solidFill>
                            <a:srgbClr val="FF0000"/>
                          </a:solidFill>
                        </a:rPr>
                        <a:t>都会</a:t>
                      </a:r>
                      <a:r>
                        <a:rPr lang="zh-CN" altLang="en-US" sz="3200" b="1">
                          <a:solidFill>
                            <a:srgbClr val="FF0000"/>
                          </a:solidFill>
                        </a:rPr>
                        <a:t>的崛起</a:t>
                      </a:r>
                      <a:endParaRPr lang="zh-CN" altLang="en-US" sz="3200" b="1">
                        <a:solidFill>
                          <a:srgbClr val="FF0000"/>
                        </a:solidFill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</a:tr>
              <a:tr h="981631"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FF0000"/>
                          </a:solidFill>
                          <a:latin typeface="华文隶书" panose="02010800040101010101" pitchFamily="2" charset="-122"/>
                          <a:ea typeface="华文隶书" panose="02010800040101010101" pitchFamily="2" charset="-122"/>
                        </a:rPr>
                        <a:t>战  国</a:t>
                      </a:r>
                    </a:p>
                  </a:txBody>
                  <a:tcPr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32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</a:tr>
              <a:tr h="932180"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FF0000"/>
                          </a:solidFill>
                          <a:latin typeface="华文隶书" panose="02010800040101010101" pitchFamily="2" charset="-122"/>
                          <a:ea typeface="华文隶书" panose="02010800040101010101" pitchFamily="2" charset="-122"/>
                        </a:rPr>
                        <a:t>唐  代</a:t>
                      </a:r>
                    </a:p>
                  </a:txBody>
                  <a:tcPr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3000" b="1">
                        <a:latin typeface="黑体" panose="02010609060101010101" pitchFamily="49" charset="-122"/>
                        <a:ea typeface="黑体" pitchFamily="49" charset="-122"/>
                      </a:endParaRPr>
                    </a:p>
                  </a:txBody>
                  <a:tcPr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</a:tr>
              <a:tr h="1078578"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FF0000"/>
                          </a:solidFill>
                          <a:latin typeface="华文隶书" panose="02010800040101010101" pitchFamily="2" charset="-122"/>
                          <a:ea typeface="华文隶书" panose="02010800040101010101" pitchFamily="2" charset="-122"/>
                        </a:rPr>
                        <a:t>宋  代</a:t>
                      </a:r>
                    </a:p>
                  </a:txBody>
                  <a:tcPr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l" defTabSz="914400" rtl="0" eaLnBrk="1" latinLnBrk="0" hangingPunct="1">
                        <a:spcBef>
                          <a:spcPct val="0"/>
                        </a:spcBef>
                        <a:buClr>
                          <a:schemeClr val="accent1"/>
                        </a:buClr>
                        <a:buSzPct val="65000"/>
                        <a:buNone/>
                      </a:pPr>
                      <a:endParaRPr lang="zh-CN" altLang="en-US" sz="2800" b="1" kern="120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+mn-ea"/>
                        <a:cs typeface="+mn-cs"/>
                        <a:sym typeface="+mn-ea"/>
                      </a:endParaRPr>
                    </a:p>
                  </a:txBody>
                  <a:tcPr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</a:tr>
              <a:tr h="598944"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 smtClean="0">
                          <a:solidFill>
                            <a:srgbClr val="FF0000"/>
                          </a:solidFill>
                          <a:latin typeface="华文隶书" panose="02010800040101010101" pitchFamily="2" charset="-122"/>
                          <a:ea typeface="华文隶书" panose="02010800040101010101" pitchFamily="2" charset="-122"/>
                        </a:rPr>
                        <a:t>元</a:t>
                      </a:r>
                      <a:endParaRPr lang="zh-CN" altLang="en-US" sz="3200" b="1">
                        <a:solidFill>
                          <a:srgbClr val="FF0000"/>
                        </a:solidFill>
                        <a:latin typeface="华文隶书" panose="02010800040101010101" pitchFamily="2" charset="-122"/>
                        <a:ea typeface="华文隶书" panose="02010800040101010101" pitchFamily="2" charset="-122"/>
                      </a:endParaRPr>
                    </a:p>
                  </a:txBody>
                  <a:tcPr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l" defTabSz="914400" rtl="0" eaLnBrk="1" latinLnBrk="0" hangingPunct="1">
                        <a:spcBef>
                          <a:spcPct val="0"/>
                        </a:spcBef>
                        <a:buClr>
                          <a:schemeClr val="accent1"/>
                        </a:buClr>
                        <a:buSzPct val="65000"/>
                        <a:buNone/>
                      </a:pPr>
                      <a:endParaRPr lang="en-US" altLang="zh-CN" sz="2800" b="1" kern="1200">
                        <a:solidFill>
                          <a:schemeClr val="tx1"/>
                        </a:solidFill>
                        <a:latin typeface="宋体" pitchFamily="2" charset="-122"/>
                        <a:ea typeface="+mn-ea"/>
                        <a:cs typeface="+mn-cs"/>
                        <a:sym typeface="+mn-ea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30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</a:tr>
              <a:tr h="745232">
                <a:tc>
                  <a:txBody>
                    <a:bodyPr vert="horz" wrap="square"/>
                    <a:lstStyle/>
                    <a:p>
                      <a:pPr marL="0" marR="0" lvl="0" indent="0" algn="ctr" defTabSz="913858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b="1" smtClean="0">
                          <a:solidFill>
                            <a:srgbClr val="FF0000"/>
                          </a:solidFill>
                          <a:latin typeface="华文隶书" panose="02010800040101010101" pitchFamily="2" charset="-122"/>
                          <a:ea typeface="华文隶书" panose="02010800040101010101" pitchFamily="2" charset="-122"/>
                        </a:rPr>
                        <a:t>明  清</a:t>
                      </a:r>
                    </a:p>
                    <a:p>
                      <a:pPr marL="0" lvl="0" indent="0" algn="ctr">
                        <a:buNone/>
                      </a:pPr>
                      <a:endParaRPr lang="zh-CN" altLang="en-US" sz="3200" b="1">
                        <a:solidFill>
                          <a:srgbClr val="FF0000"/>
                        </a:solidFill>
                        <a:latin typeface="华文隶书" pitchFamily="2" charset="-122"/>
                        <a:ea typeface="华文隶书" pitchFamily="2" charset="-122"/>
                      </a:endParaRPr>
                    </a:p>
                  </a:txBody>
                  <a:tcPr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800" b="1" kern="1200">
                        <a:solidFill>
                          <a:schemeClr val="tx1"/>
                        </a:solidFill>
                        <a:latin typeface="宋体" pitchFamily="2" charset="-122"/>
                        <a:ea typeface="+mn-ea"/>
                        <a:cs typeface="+mn-cs"/>
                        <a:sym typeface="+mn-ea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0990" name="TextBox 3"/>
          <p:cNvSpPr txBox="1"/>
          <p:nvPr/>
        </p:nvSpPr>
        <p:spPr>
          <a:xfrm>
            <a:off x="2241868" y="1844824"/>
            <a:ext cx="5761037" cy="518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buClr>
                <a:schemeClr val="accent1"/>
              </a:buClr>
              <a:buSzPct val="65000"/>
            </a:pPr>
            <a:r>
              <a:rPr lang="zh-CN" altLang="en-US" sz="2800" b="1">
                <a:latin typeface="宋体" panose="02010600030101010101" pitchFamily="2" charset="-122"/>
                <a:sym typeface="+mn-ea"/>
              </a:rPr>
              <a:t>各诸侯国国都形成许多著名</a:t>
            </a:r>
            <a:r>
              <a:rPr lang="zh-CN" altLang="en-US" sz="2800" b="1" u="sng">
                <a:latin typeface="宋体" panose="02010600030101010101" pitchFamily="2" charset="-122"/>
                <a:sym typeface="+mn-ea"/>
                <a:hlinkClick r:id="rId2" action="ppaction://hlinksldjump"/>
              </a:rPr>
              <a:t>都会</a:t>
            </a:r>
            <a:endParaRPr lang="zh-CN" altLang="en-US" sz="28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0993" name="TextBox 6"/>
          <p:cNvSpPr txBox="1"/>
          <p:nvPr/>
        </p:nvSpPr>
        <p:spPr>
          <a:xfrm>
            <a:off x="2242185" y="2852936"/>
            <a:ext cx="6121400" cy="5232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>
                <a:schemeClr val="accent1"/>
              </a:buClr>
              <a:buSzPct val="65000"/>
            </a:pPr>
            <a:r>
              <a:rPr lang="zh-CN" altLang="en-US" sz="2800" b="1">
                <a:latin typeface="宋体" panose="02010600030101010101" pitchFamily="2" charset="-122"/>
                <a:sym typeface="+mn-ea"/>
                <a:hlinkClick r:id="rId3" action="ppaction://hlinkfile"/>
              </a:rPr>
              <a:t>长安</a:t>
            </a:r>
            <a:r>
              <a:rPr lang="zh-CN" altLang="en-US" sz="2800" b="1">
                <a:latin typeface="宋体" panose="02010600030101010101" pitchFamily="2" charset="-122"/>
                <a:sym typeface="+mn-ea"/>
              </a:rPr>
              <a:t>、洛阳、扬州、益</a:t>
            </a:r>
            <a:r>
              <a:rPr lang="zh-CN" altLang="en-US" sz="2800" b="1" smtClean="0">
                <a:latin typeface="宋体" panose="02010600030101010101" pitchFamily="2" charset="-122"/>
                <a:sym typeface="+mn-ea"/>
              </a:rPr>
              <a:t>州（</a:t>
            </a:r>
            <a:r>
              <a:rPr lang="zh-CN" altLang="en-US" sz="2800" b="1">
                <a:latin typeface="宋体" panose="02010600030101010101" pitchFamily="2" charset="-122"/>
                <a:sym typeface="+mn-ea"/>
              </a:rPr>
              <a:t>扬一益二）</a:t>
            </a:r>
          </a:p>
        </p:txBody>
      </p:sp>
      <p:sp>
        <p:nvSpPr>
          <p:cNvPr id="40994" name="TextBox 7"/>
          <p:cNvSpPr txBox="1"/>
          <p:nvPr/>
        </p:nvSpPr>
        <p:spPr>
          <a:xfrm>
            <a:off x="2359660" y="3861048"/>
            <a:ext cx="5366385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buClr>
                <a:schemeClr val="accent1"/>
              </a:buClr>
              <a:buSzPct val="65000"/>
            </a:pPr>
            <a:r>
              <a:rPr lang="zh-CN" altLang="en-US" sz="2800" b="1">
                <a:latin typeface="宋体" panose="02010600030101010101" pitchFamily="2" charset="-122"/>
                <a:sym typeface="+mn-ea"/>
                <a:hlinkClick r:id="rId4" action="ppaction://hlinksldjump"/>
              </a:rPr>
              <a:t>汴京</a:t>
            </a:r>
            <a:r>
              <a:rPr lang="zh-CN" altLang="en-US" sz="2800" b="1">
                <a:latin typeface="宋体" panose="02010600030101010101" pitchFamily="2" charset="-122"/>
                <a:sym typeface="+mn-ea"/>
              </a:rPr>
              <a:t>（东京</a:t>
            </a:r>
            <a:r>
              <a:rPr lang="zh-CN" altLang="en-US" sz="2800" b="1" smtClean="0">
                <a:latin typeface="宋体" panose="02010600030101010101" pitchFamily="2" charset="-122"/>
                <a:sym typeface="+mn-ea"/>
              </a:rPr>
              <a:t>）、临安（杭州）</a:t>
            </a:r>
            <a:endParaRPr lang="zh-CN" altLang="en-US" sz="2800" b="1">
              <a:latin typeface="宋体" pitchFamily="2" charset="-122"/>
              <a:sym typeface="+mn-ea"/>
            </a:endParaRPr>
          </a:p>
        </p:txBody>
      </p:sp>
      <p:sp>
        <p:nvSpPr>
          <p:cNvPr id="40995" name="TextBox 8"/>
          <p:cNvSpPr txBox="1"/>
          <p:nvPr/>
        </p:nvSpPr>
        <p:spPr>
          <a:xfrm>
            <a:off x="2411760" y="4725144"/>
            <a:ext cx="5903913" cy="5232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>
                <a:schemeClr val="accent1"/>
              </a:buClr>
              <a:buSzPct val="65000"/>
            </a:pPr>
            <a:r>
              <a:rPr lang="zh-CN" altLang="en-US" sz="2800" b="1" smtClean="0">
                <a:latin typeface="宋体" panose="02010600030101010101" pitchFamily="2" charset="-122"/>
                <a:sym typeface="+mn-ea"/>
                <a:hlinkClick r:id="rId5" action="ppaction://hlinkfile"/>
              </a:rPr>
              <a:t>大都</a:t>
            </a:r>
            <a:endParaRPr lang="zh-CN" altLang="en-US" sz="2800" b="1"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0" y="188640"/>
            <a:ext cx="5964237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en-US" altLang="zh-CN" sz="4000" b="1" smtClean="0"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en-US" sz="4000" b="1" smtClean="0">
                <a:latin typeface="Times New Roman" pitchFamily="18" charset="0"/>
                <a:ea typeface="黑体" pitchFamily="49" charset="-122"/>
              </a:rPr>
              <a:t>、中国古代著名城市</a:t>
            </a:r>
            <a:endParaRPr lang="zh-CN" altLang="en-US" sz="40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39752" y="5570076"/>
            <a:ext cx="5903913" cy="5232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>
                <a:schemeClr val="accent1"/>
              </a:buClr>
              <a:buSzPct val="65000"/>
            </a:pPr>
            <a:r>
              <a:rPr lang="zh-CN" altLang="en-US" sz="2800" b="1" smtClean="0">
                <a:latin typeface="宋体" panose="02010600030101010101" pitchFamily="2" charset="-122"/>
                <a:sym typeface="+mn-ea"/>
              </a:rPr>
              <a:t>北京城</a:t>
            </a:r>
            <a:endParaRPr lang="zh-CN" altLang="en-US" sz="2800" b="1">
              <a:latin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0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3" grpId="0"/>
      <p:bldP spid="40994" grpId="0"/>
      <p:bldP spid="40995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WordArt 2" descr="纸袋"/>
          <p:cNvSpPr>
            <a:spLocks noChangeArrowheads="1" noChangeShapeType="1"/>
          </p:cNvSpPr>
          <p:nvPr/>
        </p:nvSpPr>
        <p:spPr bwMode="auto">
          <a:xfrm>
            <a:off x="684213" y="692150"/>
            <a:ext cx="1655762" cy="987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800" kern="10" smtClean="0">
                <a:ln w="9525">
                  <a:solidFill>
                    <a:srgbClr val="008000"/>
                  </a:solidFill>
                  <a:round/>
                </a:ln>
                <a:blipFill dpi="0" rotWithShape="0">
                  <a:blip r:embed="rId2"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宋体"/>
                <a:ea typeface="宋体" charset="0"/>
              </a:rPr>
              <a:t>探究</a:t>
            </a:r>
            <a:r>
              <a:rPr lang="en-US" altLang="zh-CN" sz="4800" kern="10" smtClean="0">
                <a:ln w="9525">
                  <a:solidFill>
                    <a:srgbClr val="008000"/>
                  </a:solidFill>
                  <a:round/>
                </a:ln>
                <a:blipFill dpi="0" rotWithShape="0">
                  <a:blip r:embed="rId2"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宋体"/>
                <a:ea typeface="宋体" charset="0"/>
              </a:rPr>
              <a:t>1</a:t>
            </a:r>
            <a:endParaRPr lang="zh-CN" altLang="en-US" sz="4800" kern="10">
              <a:ln w="9525">
                <a:solidFill>
                  <a:srgbClr val="008000"/>
                </a:solidFill>
                <a:round/>
              </a:ln>
              <a:blipFill dpi="0" rotWithShape="0">
                <a:blip r:embed="rId2"/>
                <a:tile tx="0" ty="0" sx="100000" sy="100000" flip="none" algn="tl"/>
              </a:blipFill>
              <a:effectLst>
                <a:outerShdw dist="563972" dir="14049741" sx="125000" sy="125000" algn="tl" rotWithShape="0">
                  <a:srgbClr val="C7DFD3">
                    <a:alpha val="80000"/>
                  </a:srgbClr>
                </a:outerShdw>
              </a:effectLst>
              <a:latin typeface="宋体"/>
              <a:ea typeface="宋体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99592" y="1772816"/>
            <a:ext cx="784887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000" b="1" smtClean="0"/>
              <a:t>     </a:t>
            </a:r>
            <a:r>
              <a:rPr lang="zh-CN" altLang="zh-CN" sz="4000" b="1" smtClean="0"/>
              <a:t>“匠人营国，方九里，旁三门，国中九经九纬，经涂九轨，左祖右庙，前朝后市，市朝一夫”。 </a:t>
            </a:r>
            <a:endParaRPr lang="en-US" altLang="zh-CN" sz="4000" b="1" smtClean="0"/>
          </a:p>
          <a:p>
            <a:r>
              <a:rPr lang="en-US" altLang="zh-CN" sz="4000" b="1" smtClean="0"/>
              <a:t>                            ——</a:t>
            </a:r>
            <a:r>
              <a:rPr lang="zh-CN" altLang="zh-CN" sz="4000" b="1" smtClean="0"/>
              <a:t>《周礼·考工记》</a:t>
            </a:r>
            <a:endParaRPr lang="zh-CN" altLang="en-US" sz="4000" b="1"/>
          </a:p>
        </p:txBody>
      </p:sp>
      <p:sp>
        <p:nvSpPr>
          <p:cNvPr id="4" name="TextBox 3"/>
          <p:cNvSpPr txBox="1"/>
          <p:nvPr/>
        </p:nvSpPr>
        <p:spPr>
          <a:xfrm>
            <a:off x="431032" y="4509120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/>
              <a:t>上述材料反映中国古代城市布局有何特点？</a:t>
            </a:r>
            <a:endParaRPr lang="zh-CN" altLang="en-US" sz="3600" b="1"/>
          </a:p>
        </p:txBody>
      </p:sp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4034" name="WordArt 2" descr="纸袋"/>
          <p:cNvSpPr>
            <a:spLocks noChangeArrowheads="1" noChangeShapeType="1"/>
          </p:cNvSpPr>
          <p:nvPr/>
        </p:nvSpPr>
        <p:spPr bwMode="auto">
          <a:xfrm>
            <a:off x="684213" y="692150"/>
            <a:ext cx="1655762" cy="987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800" kern="10" smtClean="0">
                <a:ln w="9525">
                  <a:solidFill>
                    <a:srgbClr val="008000"/>
                  </a:solidFill>
                  <a:round/>
                </a:ln>
                <a:blipFill dpi="0" rotWithShape="0">
                  <a:blip r:embed="rId2"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宋体"/>
                <a:ea typeface="宋体" charset="0"/>
              </a:rPr>
              <a:t>探究</a:t>
            </a:r>
            <a:r>
              <a:rPr lang="en-US" altLang="zh-CN" sz="4800" kern="10" smtClean="0">
                <a:ln w="9525">
                  <a:solidFill>
                    <a:srgbClr val="008000"/>
                  </a:solidFill>
                  <a:round/>
                </a:ln>
                <a:blipFill dpi="0" rotWithShape="0">
                  <a:blip r:embed="rId2"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宋体"/>
                <a:ea typeface="宋体" charset="0"/>
              </a:rPr>
              <a:t>2</a:t>
            </a:r>
            <a:endParaRPr lang="zh-CN" altLang="en-US" sz="4800" kern="10">
              <a:ln w="9525">
                <a:solidFill>
                  <a:srgbClr val="008000"/>
                </a:solidFill>
                <a:round/>
              </a:ln>
              <a:blipFill dpi="0" rotWithShape="0">
                <a:blip r:embed="rId2"/>
                <a:tile tx="0" ty="0" sx="100000" sy="100000" flip="none" algn="tl"/>
              </a:blipFill>
              <a:effectLst>
                <a:outerShdw dist="563972" dir="14049741" sx="125000" sy="125000" algn="tl" rotWithShape="0">
                  <a:srgbClr val="C7DFD3">
                    <a:alpha val="80000"/>
                  </a:srgbClr>
                </a:outerShdw>
              </a:effectLst>
              <a:latin typeface="宋体"/>
              <a:ea typeface="宋体" charset="0"/>
            </a:endParaRPr>
          </a:p>
        </p:txBody>
      </p:sp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467544" y="2132856"/>
            <a:ext cx="8229600" cy="1828800"/>
          </a:xfrm>
          <a:prstGeom prst="rect">
            <a:avLst/>
          </a:prstGeom>
          <a:noFill/>
          <a:ln w="28575">
            <a:solidFill>
              <a:srgbClr val="CC6600"/>
            </a:solidFill>
            <a:miter lim="800000"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en-US" sz="4000" b="1">
                <a:latin typeface="宋体" panose="02010600030101010101" pitchFamily="2" charset="-122"/>
                <a:ea typeface="华文新魏" pitchFamily="2" charset="-122"/>
              </a:rPr>
              <a:t>  </a:t>
            </a:r>
            <a:r>
              <a:rPr lang="zh-CN" altLang="en-US" sz="3600">
                <a:latin typeface="宋体" panose="02010600030101010101" pitchFamily="2" charset="-122"/>
                <a:ea typeface="黑体" pitchFamily="49" charset="-122"/>
              </a:rPr>
              <a:t>结合图片</a:t>
            </a:r>
            <a:r>
              <a:rPr lang="zh-CN" altLang="en-US" sz="3600" smtClean="0">
                <a:latin typeface="宋体" panose="02010600030101010101" pitchFamily="2" charset="-122"/>
                <a:ea typeface="黑体" pitchFamily="49" charset="-122"/>
              </a:rPr>
              <a:t>和所学知识</a:t>
            </a:r>
            <a:r>
              <a:rPr lang="zh-CN" altLang="en-US" sz="3600">
                <a:latin typeface="宋体" panose="02010600030101010101" pitchFamily="2" charset="-122"/>
                <a:ea typeface="黑体" pitchFamily="49" charset="-122"/>
              </a:rPr>
              <a:t>，列举在汉代西北地区、唐宋以后东南沿海以及明清时期兴起哪些城市？</a:t>
            </a:r>
          </a:p>
        </p:txBody>
      </p:sp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5060" name="Picture 4" descr="88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23850" y="1268413"/>
            <a:ext cx="8137525" cy="359092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</a:ln>
          <a:effectLst>
            <a:outerShdw dist="107763" dir="189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250825" y="4868863"/>
            <a:ext cx="7064375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ea typeface="宋体" pitchFamily="2" charset="-122"/>
              </a:rPr>
              <a:t>1.</a:t>
            </a:r>
            <a:r>
              <a:rPr lang="zh-CN" altLang="en-US" sz="3600" b="1">
                <a:ea typeface="宋体" pitchFamily="2" charset="-122"/>
              </a:rPr>
              <a:t>汉代丝绸之路沿线城市的兴起：</a:t>
            </a:r>
          </a:p>
        </p:txBody>
      </p:sp>
      <p:sp>
        <p:nvSpPr>
          <p:cNvPr id="45063" name="Text Box 7"/>
          <p:cNvSpPr txBox="1">
            <a:spLocks noChangeArrowheads="1"/>
          </p:cNvSpPr>
          <p:nvPr/>
        </p:nvSpPr>
        <p:spPr bwMode="auto">
          <a:xfrm>
            <a:off x="827088" y="5516563"/>
            <a:ext cx="8097837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accent2"/>
                </a:solidFill>
                <a:ea typeface="宋体" pitchFamily="2" charset="-122"/>
              </a:rPr>
              <a:t>敦煌、楼兰、</a:t>
            </a:r>
            <a:r>
              <a:rPr lang="zh-CN" altLang="en-US" sz="3600" b="1" smtClean="0">
                <a:solidFill>
                  <a:schemeClr val="accent2"/>
                </a:solidFill>
                <a:ea typeface="宋体" pitchFamily="2" charset="-122"/>
              </a:rPr>
              <a:t>龟兹（</a:t>
            </a:r>
            <a:r>
              <a:rPr lang="en-US" altLang="zh-CN" sz="3600" b="1" smtClean="0"/>
              <a:t> qiū  cí </a:t>
            </a:r>
            <a:r>
              <a:rPr lang="zh-CN" altLang="en-US" sz="3600" b="1" smtClean="0">
                <a:solidFill>
                  <a:schemeClr val="accent2"/>
                </a:solidFill>
                <a:ea typeface="宋体" pitchFamily="2" charset="-122"/>
              </a:rPr>
              <a:t>）等</a:t>
            </a:r>
            <a:endParaRPr lang="en-US" altLang="zh-CN" sz="3600" b="1">
              <a:solidFill>
                <a:schemeClr val="accent2"/>
              </a:solidFill>
              <a:ea typeface="宋体" pitchFamily="2" charset="-122"/>
            </a:endParaRPr>
          </a:p>
        </p:txBody>
      </p:sp>
      <p:sp>
        <p:nvSpPr>
          <p:cNvPr id="45066" name="Rectangle 10"/>
          <p:cNvSpPr>
            <a:spLocks noChangeArrowheads="1"/>
          </p:cNvSpPr>
          <p:nvPr/>
        </p:nvSpPr>
        <p:spPr bwMode="auto">
          <a:xfrm>
            <a:off x="0" y="188913"/>
            <a:ext cx="6156325" cy="863600"/>
          </a:xfrm>
          <a:prstGeom prst="rect">
            <a:avLst/>
          </a:prstGeom>
          <a:solidFill>
            <a:srgbClr val="836036">
              <a:alpha val="93999"/>
            </a:srgbClr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chemeClr val="bg1"/>
                </a:solidFill>
              </a:rPr>
              <a:t>对外商路</a:t>
            </a:r>
          </a:p>
        </p:txBody>
      </p:sp>
      <p:pic>
        <p:nvPicPr>
          <p:cNvPr id="45067" name="Picture 11" descr="7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68313" y="-171450"/>
            <a:ext cx="1131887" cy="1131888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7106" name="Picture 2" descr="南宋海外贸易的发展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586163" y="0"/>
            <a:ext cx="5557837" cy="46656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pic>
        <p:nvPicPr>
          <p:cNvPr id="47108" name="Picture 4" descr="唐朝主要交通2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0"/>
            <a:ext cx="4870450" cy="47339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539750" y="4797425"/>
            <a:ext cx="64770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ea typeface="宋体" pitchFamily="2" charset="-122"/>
              </a:rPr>
              <a:t>2</a:t>
            </a:r>
            <a:r>
              <a:rPr lang="zh-CN" altLang="en-US" sz="3600" b="1">
                <a:ea typeface="宋体" pitchFamily="2" charset="-122"/>
              </a:rPr>
              <a:t>、唐宋沿海港口城市的兴起：</a:t>
            </a:r>
          </a:p>
        </p:txBody>
      </p:sp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257175" y="5445125"/>
            <a:ext cx="8886825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accent2"/>
                </a:solidFill>
                <a:ea typeface="宋体" pitchFamily="2" charset="-122"/>
              </a:rPr>
              <a:t>  广州、泉州、明州、杭州、扬州、登州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3009"/>
          <p:cNvGrpSpPr/>
          <p:nvPr/>
        </p:nvGrpSpPr>
        <p:grpSpPr>
          <a:xfrm>
            <a:off x="304800" y="0"/>
            <a:ext cx="8305800" cy="5867400"/>
            <a:chExt cx="5141" cy="4146"/>
          </a:xfrm>
        </p:grpSpPr>
        <p:pic>
          <p:nvPicPr>
            <p:cNvPr id="43011" name="图片 43010" descr="战国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6" y="0"/>
              <a:ext cx="2449" cy="1906"/>
            </a:xfrm>
            <a:prstGeom prst="rect">
              <a:avLst/>
            </a:prstGeom>
            <a:noFill/>
            <a:ln w="38100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43012" name="图片 43011" descr="唐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82" y="0"/>
              <a:ext cx="2359" cy="1906"/>
            </a:xfrm>
            <a:prstGeom prst="rect">
              <a:avLst/>
            </a:prstGeom>
            <a:noFill/>
            <a:ln w="38100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43013" name="图片 43012" descr="宋元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" y="2042"/>
              <a:ext cx="2457" cy="2104"/>
            </a:xfrm>
            <a:prstGeom prst="rect">
              <a:avLst/>
            </a:prstGeom>
            <a:noFill/>
            <a:ln w="38100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43014" name="图片 43013" descr="明清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82" y="2042"/>
              <a:ext cx="2359" cy="2086"/>
            </a:xfrm>
            <a:prstGeom prst="rect">
              <a:avLst/>
            </a:prstGeom>
            <a:noFill/>
            <a:ln w="38100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43015" name="图片 43014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053" y="1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3016" name="文本框 43015"/>
            <p:cNvSpPr txBox="1"/>
            <p:nvPr/>
          </p:nvSpPr>
          <p:spPr>
            <a:xfrm>
              <a:off x="16" y="0"/>
              <a:ext cx="648" cy="276"/>
            </a:xfrm>
            <a:prstGeom prst="rect">
              <a:avLst/>
            </a:prstGeom>
            <a:solidFill>
              <a:srgbClr val="FFFF00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lvl="0">
                <a:lnSpc>
                  <a:spcPct val="70000"/>
                </a:lnSpc>
              </a:pPr>
              <a:r>
                <a:rPr lang="zh-CN" altLang="en-US" sz="2800" b="1">
                  <a:solidFill>
                    <a:srgbClr val="0000FF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itchFamily="18" charset="0"/>
                  <a:ea typeface="黑体" pitchFamily="49" charset="-122"/>
                </a:rPr>
                <a:t>战国</a:t>
              </a:r>
            </a:p>
          </p:txBody>
        </p:sp>
        <p:sp>
          <p:nvSpPr>
            <p:cNvPr id="43017" name="文本框 43016"/>
            <p:cNvSpPr txBox="1"/>
            <p:nvPr/>
          </p:nvSpPr>
          <p:spPr>
            <a:xfrm>
              <a:off x="16" y="2042"/>
              <a:ext cx="648" cy="276"/>
            </a:xfrm>
            <a:prstGeom prst="rect">
              <a:avLst/>
            </a:prstGeom>
            <a:solidFill>
              <a:srgbClr val="FFFF00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lvl="0">
                <a:lnSpc>
                  <a:spcPct val="70000"/>
                </a:lnSpc>
              </a:pPr>
              <a:r>
                <a:rPr lang="zh-CN" altLang="en-US" sz="2800" b="1">
                  <a:solidFill>
                    <a:srgbClr val="0000FF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itchFamily="18" charset="0"/>
                  <a:ea typeface="黑体" pitchFamily="49" charset="-122"/>
                </a:rPr>
                <a:t>宋元</a:t>
              </a:r>
            </a:p>
          </p:txBody>
        </p:sp>
        <p:sp>
          <p:nvSpPr>
            <p:cNvPr id="43018" name="文本框 43017"/>
            <p:cNvSpPr txBox="1"/>
            <p:nvPr/>
          </p:nvSpPr>
          <p:spPr>
            <a:xfrm>
              <a:off x="2782" y="2042"/>
              <a:ext cx="648" cy="276"/>
            </a:xfrm>
            <a:prstGeom prst="rect">
              <a:avLst/>
            </a:prstGeom>
            <a:solidFill>
              <a:srgbClr val="FFFF00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lvl="0">
                <a:lnSpc>
                  <a:spcPct val="70000"/>
                </a:lnSpc>
              </a:pPr>
              <a:r>
                <a:rPr lang="zh-CN" altLang="en-US" sz="2800" b="1">
                  <a:solidFill>
                    <a:srgbClr val="0000FF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itchFamily="18" charset="0"/>
                  <a:ea typeface="黑体" pitchFamily="49" charset="-122"/>
                </a:rPr>
                <a:t>明清</a:t>
              </a:r>
            </a:p>
          </p:txBody>
        </p:sp>
        <p:pic>
          <p:nvPicPr>
            <p:cNvPr id="43019" name="图片 43018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690" y="227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20" name="图片 43019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007" y="590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21" name="图片 43020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372" y="681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22" name="图片 43021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597" y="726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23" name="图片 43022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597" y="953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24" name="图片 43023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778" y="1044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25" name="图片 43024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873" y="1044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26" name="图片 43025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234" y="1180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27" name="图片 43026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013" y="2405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28" name="图片 43027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013" y="2813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29" name="图片 43028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1" y="3221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30" name="图片 43029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68" y="3358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31" name="图片 43030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68" y="3765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32" name="图片 43031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558" y="2949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33" name="图片 43032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512" y="3130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34" name="图片 43033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513" y="3493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35" name="图片 43034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785" y="3130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36" name="图片 43035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331" y="3402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37" name="图片 43036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007" y="2223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38" name="图片 43037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778" y="817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39" name="图片 43038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007" y="1679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40" name="图片 43039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735" y="1090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41" name="图片 43040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554" y="2268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42" name="图片 43041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143" y="2450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43" name="图片 43042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916" y="2586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44" name="图片 43043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234" y="2722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45" name="图片 43044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828" y="3176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46" name="图片 43045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871" y="2813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47" name="图片 43046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415" y="2858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48" name="图片 43047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597" y="2903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49" name="图片 43048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733" y="2949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50" name="图片 43049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824" y="3040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51" name="图片 43050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643" y="3130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52" name="图片 43051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461" y="3221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53" name="图片 43052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052" y="3267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54" name="图片 43053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008" y="3811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55" name="图片 43054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780" y="3902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56" name="图片 43055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643" y="3493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3057" name="未知"/>
            <p:cNvSpPr/>
            <p:nvPr/>
          </p:nvSpPr>
          <p:spPr>
            <a:xfrm>
              <a:off x="129" y="1307"/>
              <a:ext cx="1956" cy="515"/>
            </a:xfrm>
            <a:custGeom>
              <a:rect l="0" t="0" r="0" b="0"/>
              <a:pathLst>
                <a:path w="1956" h="515">
                  <a:moveTo>
                    <a:pt x="1956" y="0"/>
                  </a:moveTo>
                  <a:cubicBezTo>
                    <a:pt x="1867" y="30"/>
                    <a:pt x="1907" y="13"/>
                    <a:pt x="1836" y="48"/>
                  </a:cubicBezTo>
                  <a:cubicBezTo>
                    <a:pt x="1828" y="60"/>
                    <a:pt x="1817" y="71"/>
                    <a:pt x="1812" y="84"/>
                  </a:cubicBezTo>
                  <a:cubicBezTo>
                    <a:pt x="1801" y="111"/>
                    <a:pt x="1803" y="143"/>
                    <a:pt x="1788" y="168"/>
                  </a:cubicBezTo>
                  <a:cubicBezTo>
                    <a:pt x="1781" y="179"/>
                    <a:pt x="1764" y="175"/>
                    <a:pt x="1752" y="180"/>
                  </a:cubicBezTo>
                  <a:cubicBezTo>
                    <a:pt x="1736" y="187"/>
                    <a:pt x="1720" y="196"/>
                    <a:pt x="1704" y="204"/>
                  </a:cubicBezTo>
                  <a:cubicBezTo>
                    <a:pt x="1644" y="294"/>
                    <a:pt x="1725" y="190"/>
                    <a:pt x="1632" y="252"/>
                  </a:cubicBezTo>
                  <a:cubicBezTo>
                    <a:pt x="1609" y="267"/>
                    <a:pt x="1601" y="319"/>
                    <a:pt x="1584" y="336"/>
                  </a:cubicBezTo>
                  <a:cubicBezTo>
                    <a:pt x="1575" y="345"/>
                    <a:pt x="1560" y="344"/>
                    <a:pt x="1548" y="348"/>
                  </a:cubicBezTo>
                  <a:cubicBezTo>
                    <a:pt x="1491" y="319"/>
                    <a:pt x="1433" y="288"/>
                    <a:pt x="1380" y="252"/>
                  </a:cubicBezTo>
                  <a:cubicBezTo>
                    <a:pt x="1352" y="261"/>
                    <a:pt x="1320" y="260"/>
                    <a:pt x="1296" y="276"/>
                  </a:cubicBezTo>
                  <a:cubicBezTo>
                    <a:pt x="1197" y="342"/>
                    <a:pt x="1362" y="290"/>
                    <a:pt x="1224" y="324"/>
                  </a:cubicBezTo>
                  <a:cubicBezTo>
                    <a:pt x="1216" y="336"/>
                    <a:pt x="1212" y="352"/>
                    <a:pt x="1200" y="360"/>
                  </a:cubicBezTo>
                  <a:cubicBezTo>
                    <a:pt x="1148" y="395"/>
                    <a:pt x="1110" y="347"/>
                    <a:pt x="1068" y="324"/>
                  </a:cubicBezTo>
                  <a:cubicBezTo>
                    <a:pt x="996" y="285"/>
                    <a:pt x="926" y="241"/>
                    <a:pt x="852" y="204"/>
                  </a:cubicBezTo>
                  <a:cubicBezTo>
                    <a:pt x="746" y="225"/>
                    <a:pt x="628" y="245"/>
                    <a:pt x="528" y="288"/>
                  </a:cubicBezTo>
                  <a:cubicBezTo>
                    <a:pt x="500" y="300"/>
                    <a:pt x="472" y="311"/>
                    <a:pt x="444" y="324"/>
                  </a:cubicBezTo>
                  <a:cubicBezTo>
                    <a:pt x="411" y="339"/>
                    <a:pt x="348" y="372"/>
                    <a:pt x="348" y="372"/>
                  </a:cubicBezTo>
                  <a:cubicBezTo>
                    <a:pt x="288" y="462"/>
                    <a:pt x="369" y="358"/>
                    <a:pt x="276" y="420"/>
                  </a:cubicBezTo>
                  <a:cubicBezTo>
                    <a:pt x="177" y="486"/>
                    <a:pt x="342" y="434"/>
                    <a:pt x="204" y="468"/>
                  </a:cubicBezTo>
                  <a:cubicBezTo>
                    <a:pt x="134" y="515"/>
                    <a:pt x="90" y="504"/>
                    <a:pt x="0" y="504"/>
                  </a:cubicBezTo>
                </a:path>
              </a:pathLst>
            </a:custGeom>
            <a:noFill/>
            <a:ln w="38100" cap="flat" cmpd="sng">
              <a:solidFill>
                <a:srgbClr val="00CC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058" name="未知"/>
            <p:cNvSpPr/>
            <p:nvPr/>
          </p:nvSpPr>
          <p:spPr>
            <a:xfrm>
              <a:off x="2757" y="906"/>
              <a:ext cx="1932" cy="617"/>
            </a:xfrm>
            <a:custGeom>
              <a:rect l="0" t="0" r="0" b="0"/>
              <a:pathLst>
                <a:path w="1931" h="617">
                  <a:moveTo>
                    <a:pt x="1932" y="41"/>
                  </a:moveTo>
                  <a:cubicBezTo>
                    <a:pt x="1870" y="0"/>
                    <a:pt x="1831" y="24"/>
                    <a:pt x="1764" y="41"/>
                  </a:cubicBezTo>
                  <a:cubicBezTo>
                    <a:pt x="1756" y="53"/>
                    <a:pt x="1751" y="68"/>
                    <a:pt x="1740" y="77"/>
                  </a:cubicBezTo>
                  <a:cubicBezTo>
                    <a:pt x="1730" y="85"/>
                    <a:pt x="1713" y="80"/>
                    <a:pt x="1704" y="89"/>
                  </a:cubicBezTo>
                  <a:cubicBezTo>
                    <a:pt x="1684" y="109"/>
                    <a:pt x="1684" y="154"/>
                    <a:pt x="1656" y="161"/>
                  </a:cubicBezTo>
                  <a:cubicBezTo>
                    <a:pt x="1612" y="172"/>
                    <a:pt x="1568" y="186"/>
                    <a:pt x="1524" y="197"/>
                  </a:cubicBezTo>
                  <a:cubicBezTo>
                    <a:pt x="1425" y="157"/>
                    <a:pt x="1402" y="130"/>
                    <a:pt x="1308" y="173"/>
                  </a:cubicBezTo>
                  <a:cubicBezTo>
                    <a:pt x="1275" y="188"/>
                    <a:pt x="1244" y="205"/>
                    <a:pt x="1212" y="221"/>
                  </a:cubicBezTo>
                  <a:cubicBezTo>
                    <a:pt x="1196" y="229"/>
                    <a:pt x="1164" y="245"/>
                    <a:pt x="1164" y="245"/>
                  </a:cubicBezTo>
                  <a:cubicBezTo>
                    <a:pt x="1140" y="229"/>
                    <a:pt x="1118" y="210"/>
                    <a:pt x="1092" y="197"/>
                  </a:cubicBezTo>
                  <a:cubicBezTo>
                    <a:pt x="1076" y="189"/>
                    <a:pt x="1059" y="182"/>
                    <a:pt x="1044" y="173"/>
                  </a:cubicBezTo>
                  <a:cubicBezTo>
                    <a:pt x="1019" y="158"/>
                    <a:pt x="972" y="125"/>
                    <a:pt x="972" y="125"/>
                  </a:cubicBezTo>
                  <a:cubicBezTo>
                    <a:pt x="871" y="133"/>
                    <a:pt x="819" y="135"/>
                    <a:pt x="732" y="161"/>
                  </a:cubicBezTo>
                  <a:cubicBezTo>
                    <a:pt x="696" y="172"/>
                    <a:pt x="660" y="185"/>
                    <a:pt x="624" y="197"/>
                  </a:cubicBezTo>
                  <a:cubicBezTo>
                    <a:pt x="612" y="201"/>
                    <a:pt x="588" y="209"/>
                    <a:pt x="588" y="209"/>
                  </a:cubicBezTo>
                  <a:cubicBezTo>
                    <a:pt x="542" y="278"/>
                    <a:pt x="452" y="295"/>
                    <a:pt x="384" y="341"/>
                  </a:cubicBezTo>
                  <a:cubicBezTo>
                    <a:pt x="376" y="353"/>
                    <a:pt x="372" y="369"/>
                    <a:pt x="360" y="377"/>
                  </a:cubicBezTo>
                  <a:cubicBezTo>
                    <a:pt x="318" y="403"/>
                    <a:pt x="172" y="436"/>
                    <a:pt x="120" y="449"/>
                  </a:cubicBezTo>
                  <a:cubicBezTo>
                    <a:pt x="112" y="461"/>
                    <a:pt x="107" y="476"/>
                    <a:pt x="96" y="485"/>
                  </a:cubicBezTo>
                  <a:cubicBezTo>
                    <a:pt x="43" y="529"/>
                    <a:pt x="52" y="483"/>
                    <a:pt x="24" y="545"/>
                  </a:cubicBezTo>
                  <a:cubicBezTo>
                    <a:pt x="14" y="568"/>
                    <a:pt x="0" y="617"/>
                    <a:pt x="0" y="617"/>
                  </a:cubicBezTo>
                </a:path>
              </a:pathLst>
            </a:custGeom>
            <a:noFill/>
            <a:ln w="38100" cap="flat" cmpd="sng">
              <a:solidFill>
                <a:srgbClr val="0099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059" name="未知"/>
            <p:cNvSpPr/>
            <p:nvPr/>
          </p:nvSpPr>
          <p:spPr>
            <a:xfrm>
              <a:off x="0" y="3105"/>
              <a:ext cx="1749" cy="494"/>
            </a:xfrm>
            <a:custGeom>
              <a:rect l="0" t="0" r="0" b="0"/>
              <a:pathLst>
                <a:path w="1749" h="493">
                  <a:moveTo>
                    <a:pt x="1749" y="50"/>
                  </a:moveTo>
                  <a:cubicBezTo>
                    <a:pt x="1656" y="3"/>
                    <a:pt x="1656" y="0"/>
                    <a:pt x="1545" y="14"/>
                  </a:cubicBezTo>
                  <a:cubicBezTo>
                    <a:pt x="1481" y="35"/>
                    <a:pt x="1417" y="53"/>
                    <a:pt x="1353" y="74"/>
                  </a:cubicBezTo>
                  <a:cubicBezTo>
                    <a:pt x="1337" y="98"/>
                    <a:pt x="1333" y="139"/>
                    <a:pt x="1305" y="146"/>
                  </a:cubicBezTo>
                  <a:cubicBezTo>
                    <a:pt x="1237" y="163"/>
                    <a:pt x="1169" y="179"/>
                    <a:pt x="1101" y="194"/>
                  </a:cubicBezTo>
                  <a:cubicBezTo>
                    <a:pt x="1085" y="198"/>
                    <a:pt x="1069" y="201"/>
                    <a:pt x="1053" y="206"/>
                  </a:cubicBezTo>
                  <a:cubicBezTo>
                    <a:pt x="1029" y="213"/>
                    <a:pt x="981" y="230"/>
                    <a:pt x="981" y="230"/>
                  </a:cubicBezTo>
                  <a:cubicBezTo>
                    <a:pt x="965" y="222"/>
                    <a:pt x="947" y="217"/>
                    <a:pt x="933" y="206"/>
                  </a:cubicBezTo>
                  <a:cubicBezTo>
                    <a:pt x="922" y="197"/>
                    <a:pt x="922" y="176"/>
                    <a:pt x="909" y="170"/>
                  </a:cubicBezTo>
                  <a:cubicBezTo>
                    <a:pt x="875" y="155"/>
                    <a:pt x="837" y="154"/>
                    <a:pt x="801" y="146"/>
                  </a:cubicBezTo>
                  <a:cubicBezTo>
                    <a:pt x="637" y="158"/>
                    <a:pt x="502" y="182"/>
                    <a:pt x="357" y="254"/>
                  </a:cubicBezTo>
                  <a:cubicBezTo>
                    <a:pt x="319" y="311"/>
                    <a:pt x="281" y="303"/>
                    <a:pt x="213" y="326"/>
                  </a:cubicBezTo>
                  <a:cubicBezTo>
                    <a:pt x="161" y="343"/>
                    <a:pt x="110" y="361"/>
                    <a:pt x="57" y="374"/>
                  </a:cubicBezTo>
                  <a:cubicBezTo>
                    <a:pt x="0" y="459"/>
                    <a:pt x="9" y="417"/>
                    <a:pt x="9" y="494"/>
                  </a:cubicBezTo>
                </a:path>
              </a:pathLst>
            </a:custGeom>
            <a:noFill/>
            <a:ln w="38100" cap="flat" cmpd="sng">
              <a:solidFill>
                <a:srgbClr val="0099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pic>
          <p:nvPicPr>
            <p:cNvPr id="43060" name="图片 43059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32" y="3176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61" name="图片 43060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059" y="3176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3062" name="未知"/>
            <p:cNvSpPr/>
            <p:nvPr/>
          </p:nvSpPr>
          <p:spPr>
            <a:xfrm>
              <a:off x="2781" y="23"/>
              <a:ext cx="1704" cy="681"/>
            </a:xfrm>
            <a:custGeom>
              <a:rect l="0" t="0" r="0" b="0"/>
              <a:pathLst>
                <a:path w="1704" h="681">
                  <a:moveTo>
                    <a:pt x="0" y="576"/>
                  </a:moveTo>
                  <a:cubicBezTo>
                    <a:pt x="40" y="516"/>
                    <a:pt x="12" y="548"/>
                    <a:pt x="96" y="492"/>
                  </a:cubicBezTo>
                  <a:cubicBezTo>
                    <a:pt x="108" y="484"/>
                    <a:pt x="132" y="468"/>
                    <a:pt x="132" y="468"/>
                  </a:cubicBezTo>
                  <a:cubicBezTo>
                    <a:pt x="149" y="474"/>
                    <a:pt x="195" y="500"/>
                    <a:pt x="204" y="456"/>
                  </a:cubicBezTo>
                  <a:cubicBezTo>
                    <a:pt x="207" y="442"/>
                    <a:pt x="188" y="432"/>
                    <a:pt x="180" y="420"/>
                  </a:cubicBezTo>
                  <a:cubicBezTo>
                    <a:pt x="296" y="381"/>
                    <a:pt x="121" y="449"/>
                    <a:pt x="240" y="360"/>
                  </a:cubicBezTo>
                  <a:cubicBezTo>
                    <a:pt x="260" y="345"/>
                    <a:pt x="289" y="346"/>
                    <a:pt x="312" y="336"/>
                  </a:cubicBezTo>
                  <a:cubicBezTo>
                    <a:pt x="325" y="330"/>
                    <a:pt x="336" y="320"/>
                    <a:pt x="348" y="312"/>
                  </a:cubicBezTo>
                  <a:cubicBezTo>
                    <a:pt x="378" y="222"/>
                    <a:pt x="334" y="330"/>
                    <a:pt x="396" y="252"/>
                  </a:cubicBezTo>
                  <a:cubicBezTo>
                    <a:pt x="408" y="237"/>
                    <a:pt x="411" y="181"/>
                    <a:pt x="420" y="168"/>
                  </a:cubicBezTo>
                  <a:cubicBezTo>
                    <a:pt x="428" y="156"/>
                    <a:pt x="444" y="152"/>
                    <a:pt x="456" y="144"/>
                  </a:cubicBezTo>
                  <a:cubicBezTo>
                    <a:pt x="493" y="70"/>
                    <a:pt x="465" y="106"/>
                    <a:pt x="552" y="48"/>
                  </a:cubicBezTo>
                  <a:cubicBezTo>
                    <a:pt x="564" y="40"/>
                    <a:pt x="576" y="32"/>
                    <a:pt x="588" y="24"/>
                  </a:cubicBezTo>
                  <a:cubicBezTo>
                    <a:pt x="600" y="16"/>
                    <a:pt x="624" y="0"/>
                    <a:pt x="624" y="0"/>
                  </a:cubicBezTo>
                  <a:cubicBezTo>
                    <a:pt x="648" y="8"/>
                    <a:pt x="675" y="10"/>
                    <a:pt x="696" y="24"/>
                  </a:cubicBezTo>
                  <a:cubicBezTo>
                    <a:pt x="708" y="32"/>
                    <a:pt x="719" y="42"/>
                    <a:pt x="732" y="48"/>
                  </a:cubicBezTo>
                  <a:cubicBezTo>
                    <a:pt x="755" y="58"/>
                    <a:pt x="780" y="64"/>
                    <a:pt x="804" y="72"/>
                  </a:cubicBezTo>
                  <a:cubicBezTo>
                    <a:pt x="816" y="76"/>
                    <a:pt x="840" y="84"/>
                    <a:pt x="840" y="84"/>
                  </a:cubicBezTo>
                  <a:cubicBezTo>
                    <a:pt x="871" y="176"/>
                    <a:pt x="873" y="133"/>
                    <a:pt x="840" y="216"/>
                  </a:cubicBezTo>
                  <a:cubicBezTo>
                    <a:pt x="844" y="324"/>
                    <a:pt x="845" y="432"/>
                    <a:pt x="852" y="540"/>
                  </a:cubicBezTo>
                  <a:cubicBezTo>
                    <a:pt x="854" y="577"/>
                    <a:pt x="850" y="622"/>
                    <a:pt x="876" y="648"/>
                  </a:cubicBezTo>
                  <a:cubicBezTo>
                    <a:pt x="885" y="657"/>
                    <a:pt x="900" y="656"/>
                    <a:pt x="912" y="660"/>
                  </a:cubicBezTo>
                  <a:cubicBezTo>
                    <a:pt x="1278" y="617"/>
                    <a:pt x="1003" y="681"/>
                    <a:pt x="1188" y="588"/>
                  </a:cubicBezTo>
                  <a:cubicBezTo>
                    <a:pt x="1204" y="580"/>
                    <a:pt x="1221" y="573"/>
                    <a:pt x="1236" y="564"/>
                  </a:cubicBezTo>
                  <a:cubicBezTo>
                    <a:pt x="1261" y="549"/>
                    <a:pt x="1308" y="516"/>
                    <a:pt x="1308" y="516"/>
                  </a:cubicBezTo>
                  <a:cubicBezTo>
                    <a:pt x="1326" y="444"/>
                    <a:pt x="1303" y="483"/>
                    <a:pt x="1368" y="444"/>
                  </a:cubicBezTo>
                  <a:cubicBezTo>
                    <a:pt x="1393" y="429"/>
                    <a:pt x="1440" y="396"/>
                    <a:pt x="1440" y="396"/>
                  </a:cubicBezTo>
                  <a:cubicBezTo>
                    <a:pt x="1506" y="263"/>
                    <a:pt x="1564" y="300"/>
                    <a:pt x="1704" y="300"/>
                  </a:cubicBezTo>
                </a:path>
              </a:pathLst>
            </a:custGeom>
            <a:noFill/>
            <a:ln w="38100" cap="flat" cmpd="sng">
              <a:solidFill>
                <a:srgbClr val="0099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pic>
          <p:nvPicPr>
            <p:cNvPr id="43063" name="图片 43062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735" y="636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3064" name="文本框 43063"/>
            <p:cNvSpPr txBox="1"/>
            <p:nvPr/>
          </p:nvSpPr>
          <p:spPr>
            <a:xfrm>
              <a:off x="2769" y="0"/>
              <a:ext cx="648" cy="276"/>
            </a:xfrm>
            <a:prstGeom prst="rect">
              <a:avLst/>
            </a:prstGeom>
            <a:solidFill>
              <a:srgbClr val="FFFF00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lvl="0">
                <a:lnSpc>
                  <a:spcPct val="70000"/>
                </a:lnSpc>
              </a:pPr>
              <a:r>
                <a:rPr lang="zh-CN" altLang="en-US" sz="2800" b="1">
                  <a:solidFill>
                    <a:srgbClr val="0000FF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itchFamily="18" charset="0"/>
                  <a:ea typeface="黑体" pitchFamily="49" charset="-122"/>
                </a:rPr>
                <a:t>隋唐</a:t>
              </a:r>
            </a:p>
          </p:txBody>
        </p:sp>
        <p:sp>
          <p:nvSpPr>
            <p:cNvPr id="43065" name="未知"/>
            <p:cNvSpPr/>
            <p:nvPr/>
          </p:nvSpPr>
          <p:spPr>
            <a:xfrm>
              <a:off x="45" y="311"/>
              <a:ext cx="1704" cy="768"/>
            </a:xfrm>
            <a:custGeom>
              <a:rect l="0" t="0" r="0" b="0"/>
              <a:pathLst>
                <a:path w="1704" h="768">
                  <a:moveTo>
                    <a:pt x="0" y="636"/>
                  </a:moveTo>
                  <a:cubicBezTo>
                    <a:pt x="40" y="628"/>
                    <a:pt x="82" y="626"/>
                    <a:pt x="120" y="612"/>
                  </a:cubicBezTo>
                  <a:cubicBezTo>
                    <a:pt x="147" y="602"/>
                    <a:pt x="192" y="564"/>
                    <a:pt x="192" y="564"/>
                  </a:cubicBezTo>
                  <a:cubicBezTo>
                    <a:pt x="203" y="522"/>
                    <a:pt x="213" y="473"/>
                    <a:pt x="228" y="432"/>
                  </a:cubicBezTo>
                  <a:cubicBezTo>
                    <a:pt x="234" y="415"/>
                    <a:pt x="236" y="391"/>
                    <a:pt x="252" y="384"/>
                  </a:cubicBezTo>
                  <a:cubicBezTo>
                    <a:pt x="297" y="365"/>
                    <a:pt x="348" y="368"/>
                    <a:pt x="396" y="360"/>
                  </a:cubicBezTo>
                  <a:cubicBezTo>
                    <a:pt x="455" y="241"/>
                    <a:pt x="433" y="298"/>
                    <a:pt x="468" y="192"/>
                  </a:cubicBezTo>
                  <a:cubicBezTo>
                    <a:pt x="479" y="160"/>
                    <a:pt x="491" y="97"/>
                    <a:pt x="516" y="72"/>
                  </a:cubicBezTo>
                  <a:cubicBezTo>
                    <a:pt x="536" y="52"/>
                    <a:pt x="564" y="40"/>
                    <a:pt x="588" y="24"/>
                  </a:cubicBezTo>
                  <a:cubicBezTo>
                    <a:pt x="600" y="16"/>
                    <a:pt x="624" y="0"/>
                    <a:pt x="624" y="0"/>
                  </a:cubicBezTo>
                  <a:cubicBezTo>
                    <a:pt x="648" y="8"/>
                    <a:pt x="675" y="10"/>
                    <a:pt x="696" y="24"/>
                  </a:cubicBezTo>
                  <a:cubicBezTo>
                    <a:pt x="708" y="32"/>
                    <a:pt x="718" y="43"/>
                    <a:pt x="732" y="48"/>
                  </a:cubicBezTo>
                  <a:cubicBezTo>
                    <a:pt x="806" y="76"/>
                    <a:pt x="880" y="75"/>
                    <a:pt x="948" y="120"/>
                  </a:cubicBezTo>
                  <a:cubicBezTo>
                    <a:pt x="940" y="164"/>
                    <a:pt x="926" y="207"/>
                    <a:pt x="924" y="252"/>
                  </a:cubicBezTo>
                  <a:cubicBezTo>
                    <a:pt x="914" y="488"/>
                    <a:pt x="965" y="335"/>
                    <a:pt x="912" y="468"/>
                  </a:cubicBezTo>
                  <a:cubicBezTo>
                    <a:pt x="916" y="524"/>
                    <a:pt x="916" y="580"/>
                    <a:pt x="924" y="636"/>
                  </a:cubicBezTo>
                  <a:cubicBezTo>
                    <a:pt x="928" y="661"/>
                    <a:pt x="940" y="684"/>
                    <a:pt x="948" y="708"/>
                  </a:cubicBezTo>
                  <a:cubicBezTo>
                    <a:pt x="952" y="720"/>
                    <a:pt x="960" y="744"/>
                    <a:pt x="960" y="744"/>
                  </a:cubicBezTo>
                  <a:cubicBezTo>
                    <a:pt x="1014" y="726"/>
                    <a:pt x="1074" y="750"/>
                    <a:pt x="1128" y="768"/>
                  </a:cubicBezTo>
                  <a:cubicBezTo>
                    <a:pt x="1215" y="733"/>
                    <a:pt x="1170" y="756"/>
                    <a:pt x="1260" y="696"/>
                  </a:cubicBezTo>
                  <a:cubicBezTo>
                    <a:pt x="1272" y="688"/>
                    <a:pt x="1282" y="675"/>
                    <a:pt x="1296" y="672"/>
                  </a:cubicBezTo>
                  <a:cubicBezTo>
                    <a:pt x="1340" y="664"/>
                    <a:pt x="1384" y="656"/>
                    <a:pt x="1428" y="648"/>
                  </a:cubicBezTo>
                  <a:cubicBezTo>
                    <a:pt x="1442" y="643"/>
                    <a:pt x="1510" y="620"/>
                    <a:pt x="1524" y="600"/>
                  </a:cubicBezTo>
                  <a:cubicBezTo>
                    <a:pt x="1572" y="532"/>
                    <a:pt x="1566" y="476"/>
                    <a:pt x="1632" y="432"/>
                  </a:cubicBezTo>
                  <a:cubicBezTo>
                    <a:pt x="1640" y="416"/>
                    <a:pt x="1649" y="400"/>
                    <a:pt x="1656" y="384"/>
                  </a:cubicBezTo>
                  <a:cubicBezTo>
                    <a:pt x="1661" y="372"/>
                    <a:pt x="1660" y="358"/>
                    <a:pt x="1668" y="348"/>
                  </a:cubicBezTo>
                  <a:cubicBezTo>
                    <a:pt x="1677" y="337"/>
                    <a:pt x="1704" y="324"/>
                    <a:pt x="1704" y="324"/>
                  </a:cubicBezTo>
                </a:path>
              </a:pathLst>
            </a:custGeom>
            <a:noFill/>
            <a:ln w="38100" cap="flat" cmpd="sng">
              <a:solidFill>
                <a:srgbClr val="00CC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066" name="未知"/>
            <p:cNvSpPr/>
            <p:nvPr/>
          </p:nvSpPr>
          <p:spPr>
            <a:xfrm>
              <a:off x="2793" y="3092"/>
              <a:ext cx="1926" cy="375"/>
            </a:xfrm>
            <a:custGeom>
              <a:rect l="0" t="0" r="0" b="0"/>
              <a:pathLst>
                <a:path w="1926" h="375">
                  <a:moveTo>
                    <a:pt x="1896" y="15"/>
                  </a:moveTo>
                  <a:cubicBezTo>
                    <a:pt x="1808" y="44"/>
                    <a:pt x="1926" y="14"/>
                    <a:pt x="1800" y="3"/>
                  </a:cubicBezTo>
                  <a:cubicBezTo>
                    <a:pt x="1768" y="0"/>
                    <a:pt x="1704" y="18"/>
                    <a:pt x="1668" y="27"/>
                  </a:cubicBezTo>
                  <a:cubicBezTo>
                    <a:pt x="1608" y="117"/>
                    <a:pt x="1689" y="13"/>
                    <a:pt x="1596" y="75"/>
                  </a:cubicBezTo>
                  <a:cubicBezTo>
                    <a:pt x="1584" y="83"/>
                    <a:pt x="1584" y="103"/>
                    <a:pt x="1572" y="111"/>
                  </a:cubicBezTo>
                  <a:cubicBezTo>
                    <a:pt x="1508" y="155"/>
                    <a:pt x="1430" y="176"/>
                    <a:pt x="1356" y="195"/>
                  </a:cubicBezTo>
                  <a:cubicBezTo>
                    <a:pt x="1320" y="187"/>
                    <a:pt x="1282" y="185"/>
                    <a:pt x="1248" y="171"/>
                  </a:cubicBezTo>
                  <a:cubicBezTo>
                    <a:pt x="1221" y="160"/>
                    <a:pt x="1176" y="123"/>
                    <a:pt x="1176" y="123"/>
                  </a:cubicBezTo>
                  <a:cubicBezTo>
                    <a:pt x="1093" y="144"/>
                    <a:pt x="1143" y="128"/>
                    <a:pt x="1032" y="183"/>
                  </a:cubicBezTo>
                  <a:cubicBezTo>
                    <a:pt x="1016" y="191"/>
                    <a:pt x="984" y="207"/>
                    <a:pt x="984" y="207"/>
                  </a:cubicBezTo>
                  <a:cubicBezTo>
                    <a:pt x="910" y="170"/>
                    <a:pt x="951" y="193"/>
                    <a:pt x="864" y="135"/>
                  </a:cubicBezTo>
                  <a:cubicBezTo>
                    <a:pt x="852" y="127"/>
                    <a:pt x="828" y="111"/>
                    <a:pt x="828" y="111"/>
                  </a:cubicBezTo>
                  <a:cubicBezTo>
                    <a:pt x="716" y="139"/>
                    <a:pt x="688" y="138"/>
                    <a:pt x="540" y="147"/>
                  </a:cubicBezTo>
                  <a:cubicBezTo>
                    <a:pt x="477" y="163"/>
                    <a:pt x="420" y="193"/>
                    <a:pt x="360" y="219"/>
                  </a:cubicBezTo>
                  <a:cubicBezTo>
                    <a:pt x="344" y="226"/>
                    <a:pt x="329" y="236"/>
                    <a:pt x="312" y="243"/>
                  </a:cubicBezTo>
                  <a:cubicBezTo>
                    <a:pt x="289" y="252"/>
                    <a:pt x="240" y="267"/>
                    <a:pt x="240" y="267"/>
                  </a:cubicBezTo>
                  <a:cubicBezTo>
                    <a:pt x="201" y="326"/>
                    <a:pt x="237" y="289"/>
                    <a:pt x="168" y="315"/>
                  </a:cubicBezTo>
                  <a:cubicBezTo>
                    <a:pt x="151" y="321"/>
                    <a:pt x="137" y="332"/>
                    <a:pt x="120" y="339"/>
                  </a:cubicBezTo>
                  <a:cubicBezTo>
                    <a:pt x="97" y="348"/>
                    <a:pt x="73" y="357"/>
                    <a:pt x="48" y="363"/>
                  </a:cubicBezTo>
                  <a:cubicBezTo>
                    <a:pt x="32" y="367"/>
                    <a:pt x="0" y="375"/>
                    <a:pt x="0" y="375"/>
                  </a:cubicBezTo>
                </a:path>
              </a:pathLst>
            </a:custGeom>
            <a:noFill/>
            <a:ln w="38100" cap="flat" cmpd="sng">
              <a:solidFill>
                <a:srgbClr val="00CC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pic>
          <p:nvPicPr>
            <p:cNvPr id="43067" name="图片 43066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871" y="3221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68" name="图片 43067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416" y="3085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69" name="图片 43068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962" y="3085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70" name="图片 43069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055" y="3312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3071" name="未知"/>
            <p:cNvSpPr/>
            <p:nvPr/>
          </p:nvSpPr>
          <p:spPr>
            <a:xfrm>
              <a:off x="2757" y="2279"/>
              <a:ext cx="1644" cy="814"/>
            </a:xfrm>
            <a:custGeom>
              <a:rect l="0" t="0" r="0" b="0"/>
              <a:pathLst>
                <a:path w="1644" h="814">
                  <a:moveTo>
                    <a:pt x="0" y="504"/>
                  </a:moveTo>
                  <a:cubicBezTo>
                    <a:pt x="56" y="467"/>
                    <a:pt x="50" y="425"/>
                    <a:pt x="72" y="360"/>
                  </a:cubicBezTo>
                  <a:cubicBezTo>
                    <a:pt x="80" y="336"/>
                    <a:pt x="121" y="345"/>
                    <a:pt x="144" y="336"/>
                  </a:cubicBezTo>
                  <a:cubicBezTo>
                    <a:pt x="161" y="329"/>
                    <a:pt x="176" y="320"/>
                    <a:pt x="192" y="312"/>
                  </a:cubicBezTo>
                  <a:cubicBezTo>
                    <a:pt x="208" y="280"/>
                    <a:pt x="224" y="248"/>
                    <a:pt x="240" y="216"/>
                  </a:cubicBezTo>
                  <a:cubicBezTo>
                    <a:pt x="249" y="197"/>
                    <a:pt x="267" y="117"/>
                    <a:pt x="288" y="96"/>
                  </a:cubicBezTo>
                  <a:cubicBezTo>
                    <a:pt x="319" y="65"/>
                    <a:pt x="360" y="48"/>
                    <a:pt x="396" y="24"/>
                  </a:cubicBezTo>
                  <a:cubicBezTo>
                    <a:pt x="408" y="16"/>
                    <a:pt x="432" y="0"/>
                    <a:pt x="432" y="0"/>
                  </a:cubicBezTo>
                  <a:cubicBezTo>
                    <a:pt x="470" y="13"/>
                    <a:pt x="500" y="42"/>
                    <a:pt x="540" y="48"/>
                  </a:cubicBezTo>
                  <a:cubicBezTo>
                    <a:pt x="580" y="54"/>
                    <a:pt x="620" y="56"/>
                    <a:pt x="660" y="60"/>
                  </a:cubicBezTo>
                  <a:cubicBezTo>
                    <a:pt x="746" y="89"/>
                    <a:pt x="711" y="70"/>
                    <a:pt x="768" y="108"/>
                  </a:cubicBezTo>
                  <a:cubicBezTo>
                    <a:pt x="772" y="120"/>
                    <a:pt x="784" y="132"/>
                    <a:pt x="780" y="144"/>
                  </a:cubicBezTo>
                  <a:cubicBezTo>
                    <a:pt x="771" y="171"/>
                    <a:pt x="732" y="216"/>
                    <a:pt x="732" y="216"/>
                  </a:cubicBezTo>
                  <a:cubicBezTo>
                    <a:pt x="736" y="248"/>
                    <a:pt x="742" y="280"/>
                    <a:pt x="744" y="312"/>
                  </a:cubicBezTo>
                  <a:cubicBezTo>
                    <a:pt x="776" y="814"/>
                    <a:pt x="666" y="588"/>
                    <a:pt x="792" y="576"/>
                  </a:cubicBezTo>
                  <a:cubicBezTo>
                    <a:pt x="908" y="565"/>
                    <a:pt x="1024" y="560"/>
                    <a:pt x="1140" y="552"/>
                  </a:cubicBezTo>
                  <a:cubicBezTo>
                    <a:pt x="1213" y="503"/>
                    <a:pt x="1301" y="519"/>
                    <a:pt x="1380" y="480"/>
                  </a:cubicBezTo>
                  <a:cubicBezTo>
                    <a:pt x="1399" y="404"/>
                    <a:pt x="1378" y="441"/>
                    <a:pt x="1464" y="384"/>
                  </a:cubicBezTo>
                  <a:cubicBezTo>
                    <a:pt x="1476" y="376"/>
                    <a:pt x="1488" y="368"/>
                    <a:pt x="1500" y="360"/>
                  </a:cubicBezTo>
                  <a:cubicBezTo>
                    <a:pt x="1512" y="352"/>
                    <a:pt x="1536" y="336"/>
                    <a:pt x="1536" y="336"/>
                  </a:cubicBezTo>
                  <a:cubicBezTo>
                    <a:pt x="1603" y="201"/>
                    <a:pt x="1562" y="274"/>
                    <a:pt x="1644" y="192"/>
                  </a:cubicBezTo>
                </a:path>
              </a:pathLst>
            </a:custGeom>
            <a:noFill/>
            <a:ln w="38100" cap="flat" cmpd="sng">
              <a:solidFill>
                <a:srgbClr val="00CC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pic>
          <p:nvPicPr>
            <p:cNvPr id="43072" name="图片 43071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286" y="726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73" name="图片 43072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740" y="726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74" name="图片 43073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286" y="998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75" name="图片 43074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04" y="1452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76" name="图片 43075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51" y="1090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77" name="图片 43076" descr="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512" y="363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3078" name="文本框 43077"/>
          <p:cNvSpPr txBox="1"/>
          <p:nvPr/>
        </p:nvSpPr>
        <p:spPr>
          <a:xfrm>
            <a:off x="0" y="5911850"/>
            <a:ext cx="9144000" cy="94488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 smtClean="0">
                <a:solidFill>
                  <a:srgbClr val="0000FF"/>
                </a:solidFill>
                <a:latin typeface="Arial" panose="020b0604020202020204" pitchFamily="34" charset="0"/>
                <a:ea typeface="宋体" pitchFamily="2" charset="-122"/>
              </a:rPr>
              <a:t>概括</a:t>
            </a: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itchFamily="2" charset="-122"/>
              </a:rPr>
              <a:t>指出古代中国城市的演变趋势（如数量、分布区域、城市功能等）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23528" y="2310130"/>
            <a:ext cx="388843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latin typeface="Arial" panose="020b0604020202020204" pitchFamily="34" charset="0"/>
                <a:sym typeface="+mn-ea"/>
              </a:rPr>
              <a:t>战国时期主要分布在政治中心</a:t>
            </a:r>
            <a:endParaRPr lang="zh-CN" altLang="en-US" b="1">
              <a:latin typeface="Arial" pitchFamily="34" charset="0"/>
              <a:sym typeface="Arial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772660" y="2132856"/>
            <a:ext cx="383794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b="1">
                <a:latin typeface="Arial" panose="020b0604020202020204" pitchFamily="34" charset="0"/>
                <a:sym typeface="Arial" panose="020b0604020202020204" pitchFamily="34" charset="0"/>
              </a:rPr>
              <a:t>隋唐以后主要分布在交通发达货物集散地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610735" y="5486400"/>
            <a:ext cx="399371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b="1">
                <a:latin typeface="Arial" panose="020b0604020202020204" pitchFamily="34" charset="0"/>
                <a:sym typeface="Arial" panose="020b0604020202020204" pitchFamily="34" charset="0"/>
              </a:rPr>
              <a:t>明清</a:t>
            </a:r>
            <a:r>
              <a:rPr lang="zh-CN" altLang="en-US" b="1">
                <a:latin typeface="宋体" panose="02010600030101010101" pitchFamily="2" charset="-122"/>
                <a:sym typeface="+mn-ea"/>
              </a:rPr>
              <a:t>涌现出一大批工商业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市镇</a:t>
            </a:r>
            <a:endParaRPr lang="zh-CN" altLang="en-US" b="1">
              <a:latin typeface="宋体" pitchFamily="2" charset="-122"/>
            </a:endParaRPr>
          </a:p>
        </p:txBody>
      </p:sp>
      <p:sp>
        <p:nvSpPr>
          <p:cNvPr id="43079" name="文本框 43078"/>
          <p:cNvSpPr txBox="1"/>
          <p:nvPr/>
        </p:nvSpPr>
        <p:spPr>
          <a:xfrm>
            <a:off x="0" y="6021288"/>
            <a:ext cx="9144000" cy="1169551"/>
          </a:xfrm>
          <a:prstGeom prst="rect">
            <a:avLst/>
          </a:prstGeom>
          <a:solidFill>
            <a:schemeClr val="bg1"/>
          </a:solidFill>
          <a:ln w="12700" cmpd="sng">
            <a:solidFill>
              <a:schemeClr val="tx1"/>
            </a:solidFill>
            <a:prstDash val="solid"/>
          </a:ln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数量增多；地理位置南移、东移；经济功能增强</a:t>
            </a:r>
            <a:r>
              <a:rPr lang="zh-CN" altLang="en-US" sz="2800" b="1" smtClean="0">
                <a:solidFill>
                  <a:srgbClr val="FF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en-US" altLang="zh-CN" sz="2800" b="1" smtClean="0">
              <a:solidFill>
                <a:srgbClr val="FF0000"/>
              </a:solidFill>
              <a:effectLst>
                <a:outerShdw blurRad="38100" dist="38100" dir="2700000">
                  <a:srgbClr val="FFFFFF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  <a:p>
            <a:pPr lvl="0">
              <a:spcBef>
                <a:spcPct val="50000"/>
              </a:spcBef>
            </a:pPr>
            <a:endParaRPr lang="zh-CN" altLang="en-US" sz="2800" b="1">
              <a:solidFill>
                <a:srgbClr val="FF0000"/>
              </a:solidFill>
              <a:effectLst>
                <a:outerShdw blurRad="38100" dist="38100" dir="2700000">
                  <a:srgbClr val="FFFFFF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7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6386" name="内容占位符 16385"/>
          <p:cNvGraphicFramePr>
            <a:graphicFrameLocks noGrp="1"/>
          </p:cNvGraphicFramePr>
          <p:nvPr>
            <p:ph/>
          </p:nvPr>
        </p:nvGraphicFramePr>
        <p:xfrm>
          <a:off x="98295" y="126408"/>
          <a:ext cx="8831470" cy="6605185"/>
        </p:xfrm>
        <a:graphic>
          <a:graphicData uri="http://schemas.openxmlformats.org/drawingml/2006/table">
            <a:tbl>
              <a:tblPr/>
              <a:tblGrid>
                <a:gridCol w="2129735"/>
                <a:gridCol w="6701735"/>
              </a:tblGrid>
              <a:tr h="1105665">
                <a:tc>
                  <a:txBody>
                    <a:bodyPr vert="horz" wrap="square"/>
                    <a:lstStyle>
                      <a:lvl1pPr marL="352425" lvl="0" indent="-352425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1pPr>
                      <a:lvl2pPr marL="765175" lvl="1" indent="-295275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2pPr>
                      <a:lvl3pPr marL="1176655" lvl="2" indent="-23495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3pPr>
                      <a:lvl4pPr marL="1647825" lvl="3" indent="-23622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4pPr>
                      <a:lvl5pPr marL="2117725" lvl="4" indent="-23495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Times New Roman" panose="02020603050405020304" pitchFamily="2" charset="0"/>
                        </a:rPr>
                        <a:t>内容</a:t>
                      </a:r>
                      <a:endParaRPr lang="zh-CN" altLang="en-US" sz="3200">
                        <a:solidFill>
                          <a:schemeClr val="tx1"/>
                        </a:solidFill>
                      </a:endParaRPr>
                    </a:p>
                  </a:txBody>
                  <a:tcPr marL="74604" marR="74604" marT="47363" marB="47363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52425" lvl="0" indent="-352425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1pPr>
                      <a:lvl2pPr marL="765175" lvl="1" indent="-295275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2pPr>
                      <a:lvl3pPr marL="1176655" lvl="2" indent="-23495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3pPr>
                      <a:lvl4pPr marL="1647825" lvl="3" indent="-23622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4pPr>
                      <a:lvl5pPr marL="2117725" lvl="4" indent="-23495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sz="3200">
                        <a:solidFill>
                          <a:schemeClr val="tx1"/>
                        </a:solidFill>
                      </a:endParaRPr>
                    </a:p>
                  </a:txBody>
                  <a:tcPr marL="74604" marR="74604" marT="47363" marB="47363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5277">
                <a:tc>
                  <a:txBody>
                    <a:bodyPr vert="horz" wrap="square"/>
                    <a:lstStyle>
                      <a:lvl1pPr marL="352425" lvl="0" indent="-352425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1pPr>
                      <a:lvl2pPr marL="765175" lvl="1" indent="-295275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2pPr>
                      <a:lvl3pPr marL="1176655" lvl="2" indent="-23495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3pPr>
                      <a:lvl4pPr marL="1647825" lvl="3" indent="-23622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4pPr>
                      <a:lvl5pPr marL="2117725" lvl="4" indent="-23495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Times New Roman" panose="02020603050405020304" pitchFamily="2" charset="0"/>
                        </a:rPr>
                        <a:t>城市</a:t>
                      </a:r>
                      <a:r>
                        <a:rPr lang="zh-CN" altLang="en-US" sz="32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Times New Roman" panose="02020603050405020304" pitchFamily="2" charset="0"/>
                        </a:rPr>
                        <a:t>的</a:t>
                      </a:r>
                      <a:endParaRPr lang="en-US" altLang="zh-CN" sz="3200" b="1" smtClean="0">
                        <a:solidFill>
                          <a:schemeClr val="tx1"/>
                        </a:solidFill>
                        <a:latin typeface="宋体" pitchFamily="2" charset="-122"/>
                        <a:cs typeface="Times New Roman" panose="02020603050405020304" pitchFamily="2" charset="0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Times New Roman" panose="02020603050405020304" pitchFamily="2" charset="0"/>
                        </a:rPr>
                        <a:t>功能</a:t>
                      </a:r>
                      <a:endParaRPr lang="zh-CN" altLang="en-US" sz="3200">
                        <a:solidFill>
                          <a:schemeClr val="tx1"/>
                        </a:solidFill>
                      </a:endParaRPr>
                    </a:p>
                  </a:txBody>
                  <a:tcPr marL="74604" marR="74604" marT="47363" marB="47363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52425" lvl="0" indent="-352425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1pPr>
                      <a:lvl2pPr marL="765175" lvl="1" indent="-295275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2pPr>
                      <a:lvl3pPr marL="1176655" lvl="2" indent="-23495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3pPr>
                      <a:lvl4pPr marL="1647825" lvl="3" indent="-23622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4pPr>
                      <a:lvl5pPr marL="2117725" lvl="4" indent="-23495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 marL="74604" marR="74604" marT="47363" marB="47363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44078">
                <a:tc>
                  <a:txBody>
                    <a:bodyPr vert="horz" wrap="square"/>
                    <a:lstStyle>
                      <a:lvl1pPr marL="352425" lvl="0" indent="-352425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1pPr>
                      <a:lvl2pPr marL="765175" lvl="1" indent="-295275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2pPr>
                      <a:lvl3pPr marL="1176655" lvl="2" indent="-23495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3pPr>
                      <a:lvl4pPr marL="1647825" lvl="3" indent="-23622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4pPr>
                      <a:lvl5pPr marL="2117725" lvl="4" indent="-23495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Times New Roman" panose="02020603050405020304" pitchFamily="2" charset="0"/>
                        </a:rPr>
                        <a:t>内部布局</a:t>
                      </a:r>
                      <a:endParaRPr lang="zh-CN" altLang="en-US" sz="3200">
                        <a:solidFill>
                          <a:schemeClr val="tx1"/>
                        </a:solidFill>
                      </a:endParaRPr>
                    </a:p>
                  </a:txBody>
                  <a:tcPr marL="74604" marR="74604" marT="47363" marB="47363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52425" lvl="0" indent="-352425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1pPr>
                      <a:lvl2pPr marL="765175" lvl="1" indent="-295275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2pPr>
                      <a:lvl3pPr marL="1176655" lvl="2" indent="-23495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3pPr>
                      <a:lvl4pPr marL="1647825" lvl="3" indent="-23622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4pPr>
                      <a:lvl5pPr marL="2117725" lvl="4" indent="-23495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 marL="74604" marR="74604" marT="47363" marB="47363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15288">
                <a:tc>
                  <a:txBody>
                    <a:bodyPr vert="horz" wrap="square"/>
                    <a:lstStyle>
                      <a:lvl1pPr marL="352425" lvl="0" indent="-352425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1pPr>
                      <a:lvl2pPr marL="765175" lvl="1" indent="-295275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2pPr>
                      <a:lvl3pPr marL="1176655" lvl="2" indent="-23495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3pPr>
                      <a:lvl4pPr marL="1647825" lvl="3" indent="-23622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4pPr>
                      <a:lvl5pPr marL="2117725" lvl="4" indent="-23495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Times New Roman" panose="02020603050405020304" pitchFamily="2" charset="0"/>
                        </a:rPr>
                        <a:t>政府管理</a:t>
                      </a:r>
                      <a:endParaRPr lang="zh-CN" altLang="en-US" sz="3200">
                        <a:solidFill>
                          <a:schemeClr val="tx1"/>
                        </a:solidFill>
                      </a:endParaRPr>
                    </a:p>
                  </a:txBody>
                  <a:tcPr marL="74604" marR="74604" marT="47363" marB="47363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52425" lvl="0" indent="-352425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1pPr>
                      <a:lvl2pPr marL="765175" lvl="1" indent="-295275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2pPr>
                      <a:lvl3pPr marL="1176655" lvl="2" indent="-23495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3pPr>
                      <a:lvl4pPr marL="1647825" lvl="3" indent="-23622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4pPr>
                      <a:lvl5pPr marL="2117725" lvl="4" indent="-23495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 marL="74604" marR="74604" marT="47363" marB="47363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24877">
                <a:tc>
                  <a:txBody>
                    <a:bodyPr vert="horz" wrap="square"/>
                    <a:lstStyle>
                      <a:lvl1pPr marL="352425" lvl="0" indent="-352425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1pPr>
                      <a:lvl2pPr marL="765175" lvl="1" indent="-295275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2pPr>
                      <a:lvl3pPr marL="1176655" lvl="2" indent="-23495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3pPr>
                      <a:lvl4pPr marL="1647825" lvl="3" indent="-23622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4pPr>
                      <a:lvl5pPr marL="2117725" lvl="4" indent="-23495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cs typeface="Times New Roman" panose="02020603050405020304" pitchFamily="2" charset="0"/>
                        </a:rPr>
                        <a:t>地域分布</a:t>
                      </a:r>
                      <a:endParaRPr lang="zh-CN" altLang="en-US" sz="3200">
                        <a:solidFill>
                          <a:schemeClr val="tx1"/>
                        </a:solidFill>
                      </a:endParaRPr>
                    </a:p>
                  </a:txBody>
                  <a:tcPr marL="74604" marR="74604" marT="47363" marB="47363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52425" lvl="0" indent="-352425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1pPr>
                      <a:lvl2pPr marL="765175" lvl="1" indent="-295275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2pPr>
                      <a:lvl3pPr marL="1176655" lvl="2" indent="-23495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3pPr>
                      <a:lvl4pPr marL="1647825" lvl="3" indent="-23622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4pPr>
                      <a:lvl5pPr marL="2117725" lvl="4" indent="-234950" algn="l" defTabSz="941705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 marL="74604" marR="74604" marT="47363" marB="47363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406" name="矩形 16405"/>
          <p:cNvSpPr/>
          <p:nvPr/>
        </p:nvSpPr>
        <p:spPr>
          <a:xfrm>
            <a:off x="2286001" y="1296076"/>
            <a:ext cx="6580756" cy="1105665"/>
          </a:xfrm>
          <a:prstGeom prst="rect">
            <a:avLst/>
          </a:prstGeom>
          <a:noFill/>
          <a:ln w="9525">
            <a:noFill/>
          </a:ln>
        </p:spPr>
        <p:txBody>
          <a:bodyPr lIns="94127" tIns="47064" rIns="94127" bIns="47064">
            <a:spAutoFit/>
          </a:bodyPr>
          <a:lstStyle/>
          <a:p>
            <a:r>
              <a:rPr lang="zh-CN" altLang="en-US" sz="3200" b="1" noProof="1"/>
              <a:t>由政治军事中心逐步向经济中心发展，经济功能不断增强；</a:t>
            </a:r>
          </a:p>
        </p:txBody>
      </p:sp>
      <p:sp>
        <p:nvSpPr>
          <p:cNvPr id="16407" name="矩形 16406"/>
          <p:cNvSpPr/>
          <p:nvPr/>
        </p:nvSpPr>
        <p:spPr>
          <a:xfrm>
            <a:off x="2286001" y="2819364"/>
            <a:ext cx="6580756" cy="1079932"/>
          </a:xfrm>
          <a:prstGeom prst="rect">
            <a:avLst/>
          </a:prstGeom>
          <a:noFill/>
          <a:ln w="9525">
            <a:noFill/>
          </a:ln>
        </p:spPr>
        <p:txBody>
          <a:bodyPr lIns="94127" tIns="47064" rIns="94127" bIns="47064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noProof="1"/>
              <a:t>由坊市分开到打破坊市界限和时间</a:t>
            </a:r>
            <a:r>
              <a:rPr lang="zh-CN" altLang="en-US" sz="3200" b="1" noProof="1" smtClean="0"/>
              <a:t>限制</a:t>
            </a:r>
            <a:r>
              <a:rPr lang="zh-CN" altLang="en-US" sz="3200" b="1" noProof="1" smtClean="0">
                <a:latin typeface="+mj-ea"/>
                <a:ea typeface="+mj-ea"/>
              </a:rPr>
              <a:t>；</a:t>
            </a:r>
            <a:endParaRPr lang="en-US" altLang="x-none" sz="3200" b="1" noProof="1">
              <a:latin typeface="+mj-ea"/>
              <a:ea typeface="+mj-ea"/>
            </a:endParaRPr>
          </a:p>
        </p:txBody>
      </p:sp>
      <p:sp>
        <p:nvSpPr>
          <p:cNvPr id="16408" name="矩形 16407"/>
          <p:cNvSpPr/>
          <p:nvPr/>
        </p:nvSpPr>
        <p:spPr>
          <a:xfrm>
            <a:off x="2251976" y="4221046"/>
            <a:ext cx="6892024" cy="587490"/>
          </a:xfrm>
          <a:prstGeom prst="rect">
            <a:avLst/>
          </a:prstGeom>
          <a:noFill/>
          <a:ln w="9525">
            <a:noFill/>
          </a:ln>
        </p:spPr>
        <p:txBody>
          <a:bodyPr wrap="square" lIns="94127" tIns="47064" rIns="94127" bIns="47064">
            <a:spAutoFit/>
          </a:bodyPr>
          <a:lstStyle/>
          <a:p>
            <a:r>
              <a:rPr lang="zh-CN" altLang="en-US" sz="3200" b="1" noProof="1"/>
              <a:t>由政府直接控制商业交易到逐渐放宽</a:t>
            </a:r>
          </a:p>
        </p:txBody>
      </p:sp>
      <p:sp>
        <p:nvSpPr>
          <p:cNvPr id="16409" name="矩形 16408"/>
          <p:cNvSpPr/>
          <p:nvPr/>
        </p:nvSpPr>
        <p:spPr>
          <a:xfrm>
            <a:off x="2287261" y="5733256"/>
            <a:ext cx="6323676" cy="601635"/>
          </a:xfrm>
          <a:prstGeom prst="rect">
            <a:avLst/>
          </a:prstGeom>
          <a:noFill/>
          <a:ln w="9525">
            <a:noFill/>
          </a:ln>
        </p:spPr>
        <p:txBody>
          <a:bodyPr lIns="94127" tIns="47064" rIns="94127" bIns="47064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noProof="1"/>
              <a:t>城市分布随经济重心转移发生变化</a:t>
            </a:r>
          </a:p>
        </p:txBody>
      </p:sp>
      <p:sp>
        <p:nvSpPr>
          <p:cNvPr id="19481" name="矩形 16409"/>
          <p:cNvSpPr>
            <a:spLocks noChangeArrowheads="1"/>
          </p:cNvSpPr>
          <p:nvPr/>
        </p:nvSpPr>
        <p:spPr bwMode="auto">
          <a:xfrm>
            <a:off x="2411760" y="260648"/>
            <a:ext cx="7704572" cy="72598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4127" tIns="47064" rIns="94127" bIns="47064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100" b="1"/>
              <a:t>农耕时代的城市发展趋势</a:t>
            </a:r>
          </a:p>
        </p:txBody>
      </p:sp>
      <p:sp>
        <p:nvSpPr>
          <p:cNvPr id="19482" name="棱台 16410"/>
          <p:cNvSpPr>
            <a:spLocks noChangeArrowheads="1"/>
          </p:cNvSpPr>
          <p:nvPr/>
        </p:nvSpPr>
        <p:spPr bwMode="auto">
          <a:xfrm>
            <a:off x="0" y="188640"/>
            <a:ext cx="2264577" cy="913654"/>
          </a:xfrm>
          <a:prstGeom prst="bevel">
            <a:avLst>
              <a:gd name="adj" fmla="val 12500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</a:ln>
        </p:spPr>
        <p:txBody>
          <a:bodyPr wrap="none" lIns="94127" tIns="47064" rIns="94127" bIns="47064" anchor="ctr"/>
          <a:lstStyle/>
          <a:p>
            <a:pPr algn="ctr"/>
            <a:r>
              <a:rPr lang="zh-CN" altLang="en-US" sz="4100" b="1"/>
              <a:t>思维升华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6" grpId="0"/>
      <p:bldP spid="16407" grpId="0"/>
      <p:bldP spid="16408" grpId="0"/>
      <p:bldP spid="1640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395536" y="476672"/>
            <a:ext cx="5964237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en-US" altLang="zh-CN" sz="4000" b="1" smtClean="0">
                <a:latin typeface="Times New Roman" pitchFamily="18" charset="0"/>
                <a:ea typeface="黑体" pitchFamily="49" charset="-122"/>
              </a:rPr>
              <a:t>3</a:t>
            </a:r>
            <a:r>
              <a:rPr lang="zh-CN" altLang="en-US" sz="4000" b="1" smtClean="0">
                <a:latin typeface="Times New Roman" pitchFamily="18" charset="0"/>
                <a:ea typeface="黑体" pitchFamily="49" charset="-122"/>
              </a:rPr>
              <a:t>、西方古代城市</a:t>
            </a:r>
            <a:endParaRPr lang="zh-CN" altLang="en-US" sz="4000" b="1"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9FA301B4-A664-4EF4-92FB-90E4481F7CC8}"/>
              </a:ext>
            </a:extLst>
          </p:cNvPr>
          <p:cNvGrpSpPr/>
          <p:nvPr/>
        </p:nvGrpSpPr>
        <p:grpSpPr>
          <a:xfrm>
            <a:off x="689490" y="1708637"/>
            <a:ext cx="3425860" cy="4067946"/>
            <a:chOff x="919320" y="1708637"/>
            <a:chExt cx="4567813" cy="4067946"/>
          </a:xfrm>
        </p:grpSpPr>
        <p:pic>
          <p:nvPicPr>
            <p:cNvPr id="5" name="Picture 4" descr="https://timgsa.baidu.com/timg?image&amp;quality=80&amp;size=b9999_10000&amp;sec=1538945222486&amp;di=65c6ae473393ee0b84f1c3963401ee21&amp;imgtype=0&amp;src=http%3A%2F%2Ffile27.mafengwo.net%2FM00%2F2F%2F30%2FwKgB6lTaDu6AOKjQAATkwxnVq3Y54.jpeg">
              <a:extLst>
                <a:ext uri="{FF2B5EF4-FFF2-40B4-BE49-F238E27FC236}">
                  <a16:creationId xmlns:a16="http://schemas.microsoft.com/office/drawing/2014/main" xmlns="" id="{3B460F8E-4FA5-465B-B5ED-DE8D4BAB490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6959"/>
            <a:stretch>
              <a:fillRect/>
            </a:stretch>
          </p:blipFill>
          <p:spPr bwMode="auto">
            <a:xfrm>
              <a:off x="919320" y="1708637"/>
              <a:ext cx="4567813" cy="3440724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文本框 8">
              <a:extLst>
                <a:ext uri="{FF2B5EF4-FFF2-40B4-BE49-F238E27FC236}">
                  <a16:creationId xmlns:a16="http://schemas.microsoft.com/office/drawing/2014/main" xmlns="" id="{5F62A6C4-C3BE-4B6F-BF63-C468CE5E75DF}"/>
                </a:ext>
              </a:extLst>
            </p:cNvPr>
            <p:cNvSpPr txBox="1"/>
            <p:nvPr/>
          </p:nvSpPr>
          <p:spPr>
            <a:xfrm>
              <a:off x="2077667" y="5314918"/>
              <a:ext cx="225111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solidFill>
                    <a:srgbClr val="7E3411"/>
                  </a:solidFill>
                  <a:latin typeface="方正姚体" panose="02010601030101010101" pitchFamily="2" charset="-122"/>
                  <a:ea typeface="方正姚体" panose="02010601030101010101" pitchFamily="2" charset="-122"/>
                  <a:hlinkClick r:id="rId3" action="ppaction://hlinkfile"/>
                </a:rPr>
                <a:t>雅典卫城</a:t>
              </a:r>
              <a:endParaRPr lang="zh-CN" altLang="en-US" sz="2400">
                <a:solidFill>
                  <a:srgbClr val="7E3411"/>
                </a:solidFill>
                <a:latin typeface="方正姚体" pitchFamily="2" charset="-122"/>
                <a:ea typeface="方正姚体" pitchFamily="2" charset="-122"/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5445968" y="5301208"/>
            <a:ext cx="2031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sz="2400" smtClean="0">
                <a:solidFill>
                  <a:srgbClr val="7E3411"/>
                </a:solidFill>
                <a:latin typeface="方正姚体" panose="02010601030101010101" pitchFamily="2" charset="-122"/>
                <a:ea typeface="方正姚体" panose="02010601030101010101" pitchFamily="2" charset="-122"/>
                <a:hlinkClick r:id="rId4" action="ppaction://hlinkfile"/>
              </a:rPr>
              <a:t>罗马水道工程</a:t>
            </a:r>
            <a:endParaRPr lang="zh-CN" altLang="en-US" sz="2400">
              <a:solidFill>
                <a:srgbClr val="7E341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pic>
        <p:nvPicPr>
          <p:cNvPr id="8" name="Picture 7" descr="34694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4716016" y="1700808"/>
            <a:ext cx="3656639" cy="345638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1"/>
          <p:cNvSpPr txBox="1"/>
          <p:nvPr/>
        </p:nvSpPr>
        <p:spPr>
          <a:xfrm>
            <a:off x="683568" y="476672"/>
            <a:ext cx="4998085" cy="70104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000" b="1" noProof="1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charset="0"/>
                <a:ea typeface="黑体" charset="0"/>
                <a:cs typeface="+mn-ea"/>
                <a:hlinkClick r:id="rId2" action="ppaction://hlinkfile"/>
              </a:rPr>
              <a:t>四、</a:t>
            </a:r>
            <a:r>
              <a:rPr lang="zh-CN" altLang="en-US" sz="4000" b="1" noProof="1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charset="0"/>
                <a:ea typeface="黑体" charset="0"/>
                <a:cs typeface="+mn-ea"/>
              </a:rPr>
              <a:t>世界各地的民居</a:t>
            </a:r>
            <a:endParaRPr lang="zh-CN" altLang="en-US" sz="40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charset="0"/>
              <a:ea typeface="黑体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552" y="1196752"/>
            <a:ext cx="1000911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smtClean="0"/>
              <a:t>1</a:t>
            </a:r>
            <a:r>
              <a:rPr lang="zh-CN" altLang="en-US" sz="3600" b="1" smtClean="0"/>
              <a:t>、两河流域：黏土、芦苇</a:t>
            </a:r>
            <a:endParaRPr lang="en-US" altLang="zh-CN" sz="3600" b="1" smtClean="0"/>
          </a:p>
          <a:p>
            <a:r>
              <a:rPr lang="en-US" altLang="zh-CN" sz="3600" b="1" smtClean="0"/>
              <a:t>2</a:t>
            </a:r>
            <a:r>
              <a:rPr lang="zh-CN" altLang="en-US" sz="3600" b="1" smtClean="0"/>
              <a:t>、古埃及：泥、木材</a:t>
            </a:r>
            <a:endParaRPr lang="en-US" altLang="zh-CN" sz="3600" b="1" smtClean="0"/>
          </a:p>
          <a:p>
            <a:r>
              <a:rPr lang="en-US" altLang="zh-CN" sz="3600" b="1" smtClean="0"/>
              <a:t>3</a:t>
            </a:r>
            <a:r>
              <a:rPr lang="zh-CN" altLang="en-US" sz="3600" b="1" smtClean="0"/>
              <a:t>、北美：动物毛皮</a:t>
            </a:r>
            <a:endParaRPr lang="en-US" altLang="zh-CN" sz="3600" b="1" smtClean="0"/>
          </a:p>
          <a:p>
            <a:pPr lvl="0"/>
            <a:r>
              <a:rPr lang="en-US" altLang="zh-CN" sz="3600" b="1" smtClean="0">
                <a:solidFill>
                  <a:prstClr val="black"/>
                </a:solidFill>
              </a:rPr>
              <a:t>4</a:t>
            </a:r>
            <a:r>
              <a:rPr lang="zh-CN" altLang="en-US" sz="3600" b="1" smtClean="0">
                <a:solidFill>
                  <a:prstClr val="black"/>
                </a:solidFill>
              </a:rPr>
              <a:t>、古希腊、罗马</a:t>
            </a:r>
            <a:r>
              <a:rPr lang="en-US" altLang="zh-CN" sz="3600" b="1" smtClean="0">
                <a:solidFill>
                  <a:prstClr val="black"/>
                </a:solidFill>
              </a:rPr>
              <a:t>:</a:t>
            </a:r>
          </a:p>
          <a:p>
            <a:pPr lvl="0"/>
            <a:r>
              <a:rPr lang="zh-CN" altLang="en-US" sz="3600" b="1" smtClean="0">
                <a:solidFill>
                  <a:prstClr val="black"/>
                </a:solidFill>
              </a:rPr>
              <a:t>       木、石、砖为主要材料</a:t>
            </a:r>
            <a:endParaRPr lang="en-US" altLang="zh-CN" sz="3600" b="1" smtClean="0">
              <a:solidFill>
                <a:prstClr val="black"/>
              </a:solidFill>
            </a:endParaRPr>
          </a:p>
          <a:p>
            <a:pPr lvl="0"/>
            <a:r>
              <a:rPr lang="zh-CN" altLang="en-US" sz="3600" b="1" smtClean="0">
                <a:solidFill>
                  <a:prstClr val="black"/>
                </a:solidFill>
              </a:rPr>
              <a:t>       混凝土、拱券、希腊柱式为主要特征</a:t>
            </a:r>
          </a:p>
          <a:p>
            <a:pPr lvl="0"/>
            <a:endParaRPr lang="en-US" altLang="zh-CN" sz="3600" b="1" smtClean="0">
              <a:solidFill>
                <a:prstClr val="black"/>
              </a:solidFill>
            </a:endParaRPr>
          </a:p>
          <a:p>
            <a:endParaRPr lang="en-US" altLang="zh-CN" sz="3600" b="1" smtClean="0"/>
          </a:p>
          <a:p>
            <a:r>
              <a:rPr lang="en-US" altLang="zh-CN" smtClean="0"/>
              <a:t> </a:t>
            </a: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156176" y="2333685"/>
            <a:ext cx="86764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en-US" altLang="zh-CN" sz="3600" b="1" smtClean="0">
              <a:solidFill>
                <a:prstClr val="black"/>
              </a:solidFill>
            </a:endParaRPr>
          </a:p>
          <a:p>
            <a:pPr lvl="0"/>
            <a:endParaRPr lang="en-US" altLang="zh-CN" sz="3600" b="1" smtClean="0">
              <a:solidFill>
                <a:prstClr val="black"/>
              </a:solidFill>
            </a:endParaRPr>
          </a:p>
          <a:p>
            <a:pPr lvl="0"/>
            <a:endParaRPr lang="en-US" altLang="zh-CN" sz="3600" b="1" smtClean="0">
              <a:solidFill>
                <a:prstClr val="black"/>
              </a:solidFill>
            </a:endParaRPr>
          </a:p>
          <a:p>
            <a:pPr lvl="0"/>
            <a:endParaRPr lang="en-US" altLang="zh-CN" sz="3600" b="1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 descr="古希腊柱式特征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5148064" y="1124744"/>
            <a:ext cx="3203848" cy="4248472"/>
          </a:xfrm>
          <a:prstGeom prst="rect">
            <a:avLst/>
          </a:prstGeom>
          <a:noFill/>
        </p:spPr>
      </p:pic>
      <p:pic>
        <p:nvPicPr>
          <p:cNvPr id="5" name="Picture 4" descr="20071008-pantheon-panini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43608" y="1052736"/>
            <a:ext cx="3456384" cy="4248472"/>
          </a:xfrm>
          <a:prstGeom prst="rect">
            <a:avLst/>
          </a:prstGeom>
          <a:noFill/>
        </p:spPr>
      </p:pic>
      <p:sp>
        <p:nvSpPr>
          <p:cNvPr id="6" name="矩形 5"/>
          <p:cNvSpPr/>
          <p:nvPr/>
        </p:nvSpPr>
        <p:spPr>
          <a:xfrm>
            <a:off x="1207424" y="5373216"/>
            <a:ext cx="32925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smtClean="0">
                <a:solidFill>
                  <a:prstClr val="black"/>
                </a:solidFill>
              </a:rPr>
              <a:t>拱券</a:t>
            </a:r>
            <a:r>
              <a:rPr lang="en-US" altLang="zh-CN" sz="2800" smtClean="0"/>
              <a:t> </a:t>
            </a:r>
            <a:r>
              <a:rPr lang="zh-CN" altLang="en-US" sz="2800" b="1" smtClean="0"/>
              <a:t>（</a:t>
            </a:r>
            <a:r>
              <a:rPr lang="en-US" altLang="zh-CN" sz="2800" b="1" smtClean="0"/>
              <a:t> xuàn </a:t>
            </a:r>
            <a:r>
              <a:rPr lang="zh-CN" altLang="en-US" sz="2800" b="1" smtClean="0"/>
              <a:t>）</a:t>
            </a:r>
            <a:r>
              <a:rPr lang="zh-CN" altLang="en-US" sz="2800" b="1" smtClean="0">
                <a:solidFill>
                  <a:prstClr val="black"/>
                </a:solidFill>
              </a:rPr>
              <a:t>结构</a:t>
            </a:r>
            <a:endParaRPr lang="zh-CN" altLang="en-US" sz="2800"/>
          </a:p>
        </p:txBody>
      </p:sp>
      <p:sp>
        <p:nvSpPr>
          <p:cNvPr id="7" name="矩形 6"/>
          <p:cNvSpPr/>
          <p:nvPr/>
        </p:nvSpPr>
        <p:spPr>
          <a:xfrm>
            <a:off x="6012160" y="5373216"/>
            <a:ext cx="1627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smtClean="0"/>
              <a:t>希腊柱式</a:t>
            </a:r>
            <a:endParaRPr lang="zh-CN" altLang="en-US" sz="2800" b="1"/>
          </a:p>
        </p:txBody>
      </p:sp>
    </p:spTree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611560" y="764704"/>
            <a:ext cx="76328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3600" b="1" smtClean="0">
                <a:solidFill>
                  <a:prstClr val="black"/>
                </a:solidFill>
              </a:rPr>
              <a:t>5</a:t>
            </a:r>
            <a:r>
              <a:rPr lang="zh-CN" altLang="en-US" sz="3600" b="1" smtClean="0">
                <a:solidFill>
                  <a:prstClr val="black"/>
                </a:solidFill>
              </a:rPr>
              <a:t>、中国：</a:t>
            </a:r>
            <a:endParaRPr lang="en-US" altLang="zh-CN" sz="3600" b="1" smtClean="0">
              <a:solidFill>
                <a:prstClr val="black"/>
              </a:solidFill>
            </a:endParaRPr>
          </a:p>
          <a:p>
            <a:pPr lvl="0"/>
            <a:r>
              <a:rPr lang="zh-CN" altLang="en-US" sz="3600" b="1" smtClean="0">
                <a:solidFill>
                  <a:prstClr val="black"/>
                </a:solidFill>
              </a:rPr>
              <a:t>远古：</a:t>
            </a:r>
            <a:r>
              <a:rPr lang="zh-CN" altLang="en-US" sz="3600" b="1" smtClean="0">
                <a:solidFill>
                  <a:prstClr val="black"/>
                </a:solidFill>
                <a:hlinkClick r:id="rId2" action="ppaction://hlinkfile"/>
              </a:rPr>
              <a:t>干栏式</a:t>
            </a:r>
            <a:r>
              <a:rPr lang="zh-CN" altLang="en-US" sz="3600" b="1" smtClean="0">
                <a:solidFill>
                  <a:prstClr val="black"/>
                </a:solidFill>
              </a:rPr>
              <a:t>、</a:t>
            </a:r>
            <a:r>
              <a:rPr lang="zh-CN" altLang="en-US" sz="3600" b="1" smtClean="0">
                <a:solidFill>
                  <a:prstClr val="black"/>
                </a:solidFill>
                <a:hlinkClick r:id="rId3" action="ppaction://hlinkfile"/>
              </a:rPr>
              <a:t>半地穴式</a:t>
            </a:r>
            <a:endParaRPr lang="en-US" altLang="zh-CN" sz="3600" b="1" smtClean="0">
              <a:solidFill>
                <a:prstClr val="black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323528" y="2204864"/>
            <a:ext cx="38100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4735190" y="2249317"/>
            <a:ext cx="3582988" cy="236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4714553" y="4678189"/>
            <a:ext cx="3657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rgbClr val="FF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半坡居民的半地穴式房屋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421953" y="4638503"/>
            <a:ext cx="365760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zh-CN" altLang="en-US" sz="2400">
                <a:solidFill>
                  <a:srgbClr val="FF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河姆渡居民的干栏式房屋</a:t>
            </a:r>
          </a:p>
        </p:txBody>
      </p:sp>
    </p:spTree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0" b="100000" l="0" r="100000">
                        <a14:foregroundMark x1="27734" y1="91000" x2="28516" y2="65500"/>
                        <a14:foregroundMark x1="40625" y1="95000" x2="41406" y2="65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 bwMode="auto">
          <a:xfrm>
            <a:off x="-141929" y="1677428"/>
            <a:ext cx="6577012" cy="3776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744606" y="5454089"/>
            <a:ext cx="2808288" cy="64633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华文中宋" pitchFamily="2" charset="-122"/>
              </a:rPr>
              <a:t>干栏式建筑</a:t>
            </a:r>
          </a:p>
        </p:txBody>
      </p:sp>
      <p:sp>
        <p:nvSpPr>
          <p:cNvPr id="6" name="矩形 5"/>
          <p:cNvSpPr/>
          <p:nvPr/>
        </p:nvSpPr>
        <p:spPr>
          <a:xfrm>
            <a:off x="6117244" y="2198895"/>
            <a:ext cx="30267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干栏式</a:t>
            </a:r>
            <a:r>
              <a:rPr lang="zh-CN" altLang="en-US" sz="320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建筑：</a:t>
            </a:r>
            <a:endParaRPr lang="en-US" altLang="zh-CN" sz="3200" smtClean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en-US" sz="320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干：“上面”</a:t>
            </a:r>
            <a:endParaRPr lang="en-US" altLang="zh-CN" sz="320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en-US" sz="320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栏：“房屋”</a:t>
            </a:r>
            <a:endParaRPr lang="en-US" altLang="zh-CN" sz="320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7"/>
          <p:cNvSpPr txBox="1"/>
          <p:nvPr/>
        </p:nvSpPr>
        <p:spPr>
          <a:xfrm>
            <a:off x="6735036" y="4978916"/>
            <a:ext cx="1791172" cy="1015663"/>
          </a:xfrm>
          <a:prstGeom prst="rect">
            <a:avLst/>
          </a:prstGeom>
          <a:solidFill>
            <a:srgbClr val="3C8C93">
              <a:alpha val="69020"/>
            </a:srgbClr>
          </a:solidFill>
          <a:ln>
            <a:noFill/>
          </a:ln>
          <a:effectLst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50000"/>
              </a:spcBef>
              <a:defRPr sz="3600" b="1">
                <a:solidFill>
                  <a:schemeClr val="tx1">
                    <a:lumMod val="95000"/>
                    <a:lumOff val="5000"/>
                  </a:schemeClr>
                </a:solidFill>
                <a:latin typeface="华文行楷" pitchFamily="2" charset="-122"/>
                <a:ea typeface="华文行楷" pitchFamily="2" charset="-122"/>
              </a:defRPr>
            </a:lvl1pPr>
          </a:lstStyle>
          <a:p>
            <a:r>
              <a:rPr lang="zh-CN" altLang="en-US" sz="6000" b="0" smtClean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卯榫</a:t>
            </a:r>
            <a:endParaRPr lang="zh-CN" altLang="en-US" sz="6000" b="0"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633724" y="418139"/>
            <a:ext cx="2221227" cy="655881"/>
          </a:xfrm>
          <a:prstGeom prst="roundRect">
            <a:avLst/>
          </a:prstGeom>
          <a:solidFill>
            <a:srgbClr val="996600"/>
          </a:solidFill>
          <a:ln>
            <a:solidFill>
              <a:srgbClr val="9966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340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河姆渡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4934" y="801270"/>
            <a:ext cx="5791200" cy="5062307"/>
          </a:xfrm>
          <a:prstGeom prst="rect">
            <a:avLst/>
          </a:prstGeom>
        </p:spPr>
      </p:pic>
      <p:sp>
        <p:nvSpPr>
          <p:cNvPr id="4" name="文本框 7"/>
          <p:cNvSpPr txBox="1"/>
          <p:nvPr/>
        </p:nvSpPr>
        <p:spPr>
          <a:xfrm>
            <a:off x="270927" y="3608851"/>
            <a:ext cx="3352806" cy="135421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50000"/>
              </a:spcBef>
              <a:defRPr sz="3600" b="1">
                <a:solidFill>
                  <a:schemeClr val="tx1">
                    <a:lumMod val="95000"/>
                    <a:lumOff val="5000"/>
                  </a:schemeClr>
                </a:solidFill>
                <a:latin typeface="华文行楷" pitchFamily="2" charset="-122"/>
                <a:ea typeface="华文行楷" pitchFamily="2" charset="-122"/>
              </a:defRPr>
            </a:lvl1pPr>
          </a:lstStyle>
          <a:p>
            <a:pPr algn="l">
              <a:spcBef>
                <a:spcPct val="0"/>
              </a:spcBef>
            </a:pP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（</a:t>
            </a:r>
            <a:r>
              <a:rPr lang="en-US" altLang="zh-CN" sz="2800" b="0">
                <a:latin typeface="微软雅黑" panose="020b0503020204020204" pitchFamily="34" charset="-122"/>
                <a:ea typeface="微软雅黑" panose="020b0503020204020204" pitchFamily="34" charset="-122"/>
              </a:rPr>
              <a:t> mǎo    sǔn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）</a:t>
            </a:r>
          </a:p>
          <a:p>
            <a:pPr algn="l">
              <a:spcBef>
                <a:spcPct val="0"/>
              </a:spcBef>
            </a:pPr>
            <a:r>
              <a:rPr lang="zh-CN" altLang="en-US" sz="5400" smtClean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  卯     榫</a:t>
            </a:r>
            <a:endParaRPr lang="en-US" altLang="zh-CN" sz="5400" smtClean="0"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63964" y="5883636"/>
            <a:ext cx="7203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其特点是在物件上不使用钉子，利用卯榫加固物件。</a:t>
            </a:r>
          </a:p>
        </p:txBody>
      </p:sp>
      <p:cxnSp>
        <p:nvCxnSpPr>
          <p:cNvPr id="9" name="直接箭头连接符 8"/>
          <p:cNvCxnSpPr/>
          <p:nvPr/>
        </p:nvCxnSpPr>
        <p:spPr>
          <a:xfrm flipV="1">
            <a:off x="2438401" y="2942705"/>
            <a:ext cx="4033058" cy="1580206"/>
          </a:xfrm>
          <a:prstGeom prst="straightConnector1">
            <a:avLst/>
          </a:prstGeom>
          <a:ln w="762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箭头连接符 12"/>
          <p:cNvCxnSpPr/>
          <p:nvPr/>
        </p:nvCxnSpPr>
        <p:spPr>
          <a:xfrm flipV="1">
            <a:off x="1255838" y="2327565"/>
            <a:ext cx="5864014" cy="2096075"/>
          </a:xfrm>
          <a:prstGeom prst="straightConnector1">
            <a:avLst/>
          </a:prstGeom>
          <a:ln w="762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圆角矩形 10"/>
          <p:cNvSpPr/>
          <p:nvPr/>
        </p:nvSpPr>
        <p:spPr>
          <a:xfrm rot="20193096">
            <a:off x="51702" y="800975"/>
            <a:ext cx="1975386" cy="655881"/>
          </a:xfrm>
          <a:prstGeom prst="roundRect">
            <a:avLst/>
          </a:prstGeom>
          <a:solidFill>
            <a:srgbClr val="996600"/>
          </a:solidFill>
          <a:ln>
            <a:solidFill>
              <a:srgbClr val="9966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340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河姆渡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1745" name="矩形 69633"/>
          <p:cNvSpPr>
            <a:spLocks noChangeArrowheads="1"/>
          </p:cNvSpPr>
          <p:nvPr/>
        </p:nvSpPr>
        <p:spPr bwMode="auto">
          <a:xfrm>
            <a:off x="476078" y="6021388"/>
            <a:ext cx="4467570" cy="30777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en-US" sz="2000" b="1">
                <a:latin typeface="Times New Roman" pitchFamily="18" charset="0"/>
                <a:ea typeface="黑体" pitchFamily="49" charset="-122"/>
              </a:rPr>
              <a:t>河姆渡遗址的榫（</a:t>
            </a:r>
            <a:r>
              <a:rPr lang="en-US" altLang="zh-CN" sz="2000" b="1" err="1">
                <a:latin typeface="Times New Roman" pitchFamily="18" charset="0"/>
                <a:ea typeface="黑体" pitchFamily="49" charset="-122"/>
              </a:rPr>
              <a:t>sǔn</a:t>
            </a:r>
            <a:r>
              <a:rPr lang="zh-CN" altLang="en-US" sz="2000" b="1">
                <a:latin typeface="Times New Roman" pitchFamily="18" charset="0"/>
                <a:ea typeface="黑体" pitchFamily="49" charset="-122"/>
              </a:rPr>
              <a:t>）卯mǎo建筑构件</a:t>
            </a:r>
          </a:p>
        </p:txBody>
      </p:sp>
      <p:pic>
        <p:nvPicPr>
          <p:cNvPr id="31746" name="图片 69634" descr="河姆渡木榫卯构件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539750" y="620713"/>
            <a:ext cx="4537075" cy="5319712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69636" name="矩形标注 69635"/>
          <p:cNvSpPr>
            <a:spLocks noChangeArrowheads="1"/>
          </p:cNvSpPr>
          <p:nvPr/>
        </p:nvSpPr>
        <p:spPr bwMode="auto">
          <a:xfrm>
            <a:off x="1187450" y="3573463"/>
            <a:ext cx="817563" cy="690562"/>
          </a:xfrm>
          <a:prstGeom prst="wedgeRectCallout">
            <a:avLst>
              <a:gd name="adj1" fmla="val -52718"/>
              <a:gd name="adj2" fmla="val 129079"/>
            </a:avLst>
          </a:prstGeom>
          <a:noFill/>
          <a:ln w="25400">
            <a:solidFill>
              <a:srgbClr val="FF0000"/>
            </a:solidFill>
            <a:miter lim="800000"/>
          </a:ln>
        </p:spPr>
        <p:txBody>
          <a:bodyPr lIns="0" tIns="0" rIns="0" bIns="0" anchor="ctr" anchorCtr="1"/>
          <a:lstStyle/>
          <a:p>
            <a:pPr algn="ctr"/>
            <a:r>
              <a:rPr lang="zh-CN" altLang="en-US" sz="4000">
                <a:solidFill>
                  <a:schemeClr val="bg1"/>
                </a:solidFill>
                <a:latin typeface="Times New Roman" pitchFamily="18" charset="0"/>
                <a:ea typeface="楷体_GB2312" pitchFamily="49" charset="-122"/>
              </a:rPr>
              <a:t>榫</a:t>
            </a:r>
          </a:p>
        </p:txBody>
      </p:sp>
      <p:sp>
        <p:nvSpPr>
          <p:cNvPr id="69637" name="矩形标注 69636"/>
          <p:cNvSpPr>
            <a:spLocks noChangeArrowheads="1"/>
          </p:cNvSpPr>
          <p:nvPr/>
        </p:nvSpPr>
        <p:spPr bwMode="auto">
          <a:xfrm>
            <a:off x="2339975" y="4005263"/>
            <a:ext cx="817563" cy="690562"/>
          </a:xfrm>
          <a:prstGeom prst="wedgeRectCallout">
            <a:avLst>
              <a:gd name="adj1" fmla="val -87671"/>
              <a:gd name="adj2" fmla="val 101032"/>
            </a:avLst>
          </a:prstGeom>
          <a:noFill/>
          <a:ln w="25400">
            <a:solidFill>
              <a:srgbClr val="FF0000"/>
            </a:solidFill>
            <a:miter lim="800000"/>
          </a:ln>
        </p:spPr>
        <p:txBody>
          <a:bodyPr lIns="0" tIns="0" rIns="0" bIns="0" anchor="ctr" anchorCtr="1"/>
          <a:lstStyle/>
          <a:p>
            <a:pPr algn="ctr"/>
            <a:r>
              <a:rPr lang="zh-CN" altLang="zh-CN" sz="4000">
                <a:solidFill>
                  <a:schemeClr val="bg1"/>
                </a:solidFill>
                <a:latin typeface="Times New Roman" pitchFamily="18" charset="0"/>
                <a:ea typeface="楷体_GB2312" pitchFamily="49" charset="-122"/>
              </a:rPr>
              <a:t>卯</a:t>
            </a:r>
            <a:endParaRPr lang="en-US" altLang="zh-CN" sz="4000">
              <a:solidFill>
                <a:schemeClr val="bg1"/>
              </a:solidFill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31749" name="矩形 69637"/>
          <p:cNvSpPr>
            <a:spLocks noChangeArrowheads="1"/>
          </p:cNvSpPr>
          <p:nvPr/>
        </p:nvSpPr>
        <p:spPr bwMode="auto">
          <a:xfrm>
            <a:off x="5268224" y="6053807"/>
            <a:ext cx="3097002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en-US" sz="2000" b="1">
                <a:latin typeface="Times New Roman" pitchFamily="18" charset="0"/>
                <a:ea typeface="黑体" pitchFamily="49" charset="-122"/>
              </a:rPr>
              <a:t>河姆渡遗址出土的草编残片</a:t>
            </a:r>
          </a:p>
          <a:p>
            <a:pPr algn="ctr"/>
            <a:r>
              <a:rPr lang="zh-CN" altLang="en-US" sz="2000" b="1">
                <a:latin typeface="Times New Roman" pitchFamily="18" charset="0"/>
                <a:ea typeface="黑体" pitchFamily="49" charset="-122"/>
              </a:rPr>
              <a:t>用于干栏式建筑铺垫地板</a:t>
            </a:r>
          </a:p>
        </p:txBody>
      </p:sp>
      <p:pic>
        <p:nvPicPr>
          <p:cNvPr id="31750" name="图片 69638" descr="c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076825" y="620713"/>
            <a:ext cx="3455988" cy="5328567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6" grpId="0"/>
      <p:bldP spid="6963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3" descr="f"/>
          <p:cNvPicPr>
            <a:picLocks noChangeAspect="1" noChangeArrowheads="1"/>
          </p:cNvPicPr>
          <p:nvPr/>
        </p:nvPicPr>
        <p:blipFill>
          <a:blip r:embed="rId3">
            <a:lum bright="6000" contrast="6000"/>
          </a:blip>
          <a:stretch>
            <a:fillRect/>
          </a:stretch>
        </p:blipFill>
        <p:spPr bwMode="auto">
          <a:xfrm>
            <a:off x="44453" y="2475842"/>
            <a:ext cx="5694363" cy="3181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454425" y="5603186"/>
            <a:ext cx="461664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kumimoji="1" lang="zh-CN" altLang="en-US" sz="2400">
                <a:latin typeface="Times New Roman" pitchFamily="18" charset="0"/>
                <a:ea typeface="微软雅黑" panose="020b0503020204020204" pitchFamily="34" charset="-122"/>
              </a:rPr>
              <a:t>河姆渡原始居民干栏式房屋想象图</a:t>
            </a:r>
          </a:p>
        </p:txBody>
      </p:sp>
      <p:sp>
        <p:nvSpPr>
          <p:cNvPr id="6" name="矩形 5"/>
          <p:cNvSpPr/>
          <p:nvPr/>
        </p:nvSpPr>
        <p:spPr>
          <a:xfrm>
            <a:off x="5148196" y="2543530"/>
            <a:ext cx="3935615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solidFill>
                  <a:srgbClr val="0000FF"/>
                </a:solidFill>
                <a:latin typeface="Times New Roman" pitchFamily="18" charset="0"/>
                <a:ea typeface="微软雅黑" panose="020b0503020204020204" pitchFamily="34" charset="-122"/>
              </a:rPr>
              <a:t>请问这种房屋有什么优点？</a:t>
            </a:r>
            <a:endParaRPr kumimoji="1" lang="en-US" altLang="zh-CN" sz="3200">
              <a:solidFill>
                <a:srgbClr val="0000FF"/>
              </a:solidFill>
              <a:latin typeface="Times New Roman" pitchFamily="18" charset="0"/>
              <a:ea typeface="微软雅黑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752528" y="3573016"/>
            <a:ext cx="449999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en-US" sz="32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此种</a:t>
            </a:r>
            <a:r>
              <a:rPr lang="zh-CN" altLang="en-US" sz="320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建筑通风防潮，也防</a:t>
            </a:r>
            <a:r>
              <a:rPr lang="zh-CN" altLang="en-US" sz="32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蛇、虫、洪水</a:t>
            </a:r>
            <a:r>
              <a:rPr lang="zh-CN" altLang="en-US" sz="320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、等</a:t>
            </a:r>
            <a:r>
              <a:rPr lang="zh-CN" altLang="en-US" sz="32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的侵害</a:t>
            </a:r>
            <a:r>
              <a:rPr lang="zh-CN" altLang="en-US" sz="320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320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en-US" sz="320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具有</a:t>
            </a:r>
            <a:r>
              <a:rPr lang="zh-CN" altLang="en-US" sz="32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有效地利用空间、一房多用的</a:t>
            </a:r>
            <a:r>
              <a:rPr lang="zh-CN" altLang="en-US" sz="320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效能</a:t>
            </a:r>
            <a:r>
              <a:rPr lang="zh-CN" altLang="en-US" sz="32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</p:txBody>
      </p:sp>
      <p:sp>
        <p:nvSpPr>
          <p:cNvPr id="10" name="圆角矩形 9"/>
          <p:cNvSpPr/>
          <p:nvPr/>
        </p:nvSpPr>
        <p:spPr>
          <a:xfrm rot="20193096">
            <a:off x="65702" y="868435"/>
            <a:ext cx="1636324" cy="655881"/>
          </a:xfrm>
          <a:prstGeom prst="roundRect">
            <a:avLst/>
          </a:prstGeom>
          <a:solidFill>
            <a:srgbClr val="996600"/>
          </a:solidFill>
          <a:ln>
            <a:solidFill>
              <a:srgbClr val="9966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340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河姆渡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半坡房屋复原图"/>
          <p:cNvPicPr>
            <a:picLocks noGrp="1"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7319" y="1433809"/>
            <a:ext cx="9126683" cy="541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5701156" y="4925105"/>
            <a:ext cx="3214244" cy="1312413"/>
          </a:xfrm>
          <a:prstGeom prst="rect">
            <a:avLst/>
          </a:prstGeom>
          <a:noFill/>
          <a:ln w="762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586854" y="1433809"/>
            <a:ext cx="3459172" cy="3361944"/>
          </a:xfrm>
          <a:prstGeom prst="rect">
            <a:avLst/>
          </a:prstGeom>
          <a:noFill/>
          <a:ln w="762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>
          <a:xfrm rot="20295054">
            <a:off x="77967" y="912049"/>
            <a:ext cx="1339280" cy="655881"/>
          </a:xfrm>
          <a:prstGeom prst="roundRect">
            <a:avLst/>
          </a:prstGeom>
          <a:solidFill>
            <a:srgbClr val="996600"/>
          </a:solidFill>
          <a:ln>
            <a:solidFill>
              <a:srgbClr val="9966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340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半坡</a:t>
            </a:r>
            <a:endParaRPr lang="zh-CN" altLang="en-US" sz="3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791" y="2447612"/>
            <a:ext cx="4403202" cy="3115886"/>
          </a:xfrm>
          <a:prstGeom prst="rect">
            <a:avLst/>
          </a:prstGeom>
          <a:ln>
            <a:solidFill>
              <a:schemeClr val="bg1"/>
            </a:solidFill>
            <a:miter lim="800000"/>
          </a:ln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37987" y="1508056"/>
            <a:ext cx="9106013" cy="646331"/>
          </a:xfrm>
          <a:prstGeom prst="rect">
            <a:avLst/>
          </a:prstGeom>
          <a:solidFill>
            <a:srgbClr val="3C8C93">
              <a:alpha val="6902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50000"/>
              </a:spcBef>
              <a:defRPr sz="3600" b="1">
                <a:latin typeface="仿宋" panose="02010609060101010101" pitchFamily="49" charset="-122"/>
                <a:ea typeface="仿宋" panose="02010609060101010101" pitchFamily="49" charset="-122"/>
              </a:defRPr>
            </a:lvl1pPr>
          </a:lstStyle>
          <a:p>
            <a:r>
              <a:rPr lang="zh-CN" altLang="en-US" b="0">
                <a:latin typeface="微软雅黑" panose="020b0503020204020204" pitchFamily="34" charset="-122"/>
                <a:ea typeface="微软雅黑" panose="020b0503020204020204" pitchFamily="34" charset="-122"/>
              </a:rPr>
              <a:t>动脑筋：半坡人为什么要建造这种房子？</a:t>
            </a: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4680470" y="2467908"/>
            <a:ext cx="4209992" cy="4247317"/>
          </a:xfrm>
          <a:prstGeom prst="rect">
            <a:avLst/>
          </a:prstGeom>
          <a:solidFill>
            <a:srgbClr val="B2B2B2">
              <a:alpha val="8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latin typeface="Calibri" panose="020f0502020204030204" pitchFamily="34" charset="0"/>
                <a:ea typeface="宋体" pitchFamily="2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3600" b="0">
                <a:ea typeface="微软雅黑" panose="020b0503020204020204" pitchFamily="34" charset="-122"/>
                <a:sym typeface="Arial" panose="020b0604020202020204" pitchFamily="34" charset="0"/>
              </a:rPr>
              <a:t>黄河流域（北方）</a:t>
            </a:r>
            <a:r>
              <a:rPr lang="zh-CN" altLang="en-US" sz="3600" b="0" smtClean="0">
                <a:ea typeface="微软雅黑" panose="020b0503020204020204" pitchFamily="34" charset="-122"/>
                <a:sym typeface="Arial" panose="020b0604020202020204" pitchFamily="34" charset="0"/>
              </a:rPr>
              <a:t>干旱、风沙大、   </a:t>
            </a:r>
            <a:r>
              <a:rPr lang="zh-CN" altLang="en-US" sz="3600" b="0">
                <a:ea typeface="微软雅黑" panose="020b0503020204020204" pitchFamily="34" charset="-122"/>
                <a:sym typeface="Arial" panose="020b0604020202020204" pitchFamily="34" charset="0"/>
              </a:rPr>
              <a:t>气候较</a:t>
            </a:r>
            <a:r>
              <a:rPr lang="zh-CN" altLang="en-US" sz="3600" b="0" smtClean="0">
                <a:ea typeface="微软雅黑" panose="020b0503020204020204" pitchFamily="34" charset="-122"/>
                <a:sym typeface="Arial" panose="020b0604020202020204" pitchFamily="34" charset="0"/>
              </a:rPr>
              <a:t>寒冷，半</a:t>
            </a:r>
            <a:r>
              <a:rPr lang="zh-CN" altLang="en-US" sz="3600" b="0">
                <a:ea typeface="微软雅黑" panose="020b0503020204020204" pitchFamily="34" charset="-122"/>
                <a:sym typeface="Arial" panose="020b0604020202020204" pitchFamily="34" charset="0"/>
              </a:rPr>
              <a:t>地穴式房屋可以抵挡风沙、保暖。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623437" y="5605650"/>
            <a:ext cx="3628505" cy="8309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半坡居民半地穴式圆形房屋复原图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7336" y="784645"/>
            <a:ext cx="4293000" cy="646331"/>
          </a:xfrm>
          <a:prstGeom prst="rect">
            <a:avLst/>
          </a:prstGeom>
          <a:solidFill>
            <a:srgbClr val="00FF00">
              <a:alpha val="30588"/>
            </a:srgbClr>
          </a:solidFill>
          <a:ln>
            <a:noFill/>
          </a:ln>
          <a:effectLst/>
        </p:spPr>
        <p:txBody>
          <a:bodyPr wrap="square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3600" b="1">
                <a:latin typeface="华文行楷" pitchFamily="2" charset="-122"/>
                <a:ea typeface="华文行楷" pitchFamily="2" charset="-122"/>
              </a:defRPr>
            </a:lvl1pPr>
          </a:lstStyle>
          <a:p>
            <a:pPr algn="ctr"/>
            <a:r>
              <a:rPr lang="zh-CN" altLang="en-US" b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考古镜头四：房屋</a:t>
            </a:r>
            <a:endParaRPr lang="zh-CN" altLang="en-US" b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圆角矩形 10"/>
          <p:cNvSpPr/>
          <p:nvPr/>
        </p:nvSpPr>
        <p:spPr>
          <a:xfrm rot="20295054">
            <a:off x="77967" y="960785"/>
            <a:ext cx="1339280" cy="655881"/>
          </a:xfrm>
          <a:prstGeom prst="roundRect">
            <a:avLst/>
          </a:prstGeom>
          <a:solidFill>
            <a:srgbClr val="996600"/>
          </a:solidFill>
          <a:ln>
            <a:solidFill>
              <a:srgbClr val="9966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340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半坡</a:t>
            </a:r>
            <a:endParaRPr lang="zh-CN" altLang="en-US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41338" y="952500"/>
            <a:ext cx="38100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Line 3"/>
          <p:cNvSpPr>
            <a:spLocks noChangeShapeType="1"/>
          </p:cNvSpPr>
          <p:nvPr/>
        </p:nvSpPr>
        <p:spPr bwMode="auto">
          <a:xfrm flipH="1">
            <a:off x="4618038" y="663575"/>
            <a:ext cx="0" cy="3200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" name="Picture 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953000" y="996953"/>
            <a:ext cx="3582988" cy="236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932363" y="3425825"/>
            <a:ext cx="3657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rgbClr val="FF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半坡居民的半地穴式房屋</a:t>
            </a: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639763" y="3386139"/>
            <a:ext cx="365760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zh-CN" altLang="en-US" sz="2400">
                <a:solidFill>
                  <a:srgbClr val="FF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河姆渡居民的干栏式房屋</a:t>
            </a:r>
          </a:p>
        </p:txBody>
      </p:sp>
      <p:graphicFrame>
        <p:nvGraphicFramePr>
          <p:cNvPr id="7" name="Group 7"/>
          <p:cNvGraphicFramePr>
            <a:graphicFrameLocks noGrp="1"/>
          </p:cNvGraphicFramePr>
          <p:nvPr/>
        </p:nvGraphicFramePr>
        <p:xfrm>
          <a:off x="605363" y="4049801"/>
          <a:ext cx="7974012" cy="2136016"/>
        </p:xfrm>
        <a:graphic>
          <a:graphicData uri="http://schemas.openxmlformats.org/drawingml/2006/table">
            <a:tbl>
              <a:tblPr/>
              <a:tblGrid>
                <a:gridCol w="1878405"/>
                <a:gridCol w="2923782"/>
                <a:gridCol w="3171825"/>
              </a:tblGrid>
              <a:tr h="518284"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楷体_GB2312" pitchFamily="49" charset="-122"/>
                        </a:rPr>
                        <a:t>河姆渡居民</a:t>
                      </a:r>
                    </a:p>
                  </a:txBody>
                  <a:tcPr marT="45731" marB="4573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楷体_GB2312" pitchFamily="49" charset="-122"/>
                        </a:rPr>
                        <a:t>半坡居民</a:t>
                      </a:r>
                    </a:p>
                  </a:txBody>
                  <a:tcPr marT="45731" marB="4573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518284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楷体_GB2312" pitchFamily="49" charset="-122"/>
                        </a:rPr>
                        <a:t>房屋名称</a:t>
                      </a:r>
                    </a:p>
                  </a:txBody>
                  <a:tcPr marT="45731" marB="4573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518284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楷体_GB2312" pitchFamily="49" charset="-122"/>
                        </a:rPr>
                        <a:t>特点</a:t>
                      </a:r>
                    </a:p>
                  </a:txBody>
                  <a:tcPr marT="45731" marB="4573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  <a:tr h="581164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楷体_GB2312" pitchFamily="49" charset="-122"/>
                        </a:rPr>
                        <a:t>建筑原因</a:t>
                      </a:r>
                    </a:p>
                  </a:txBody>
                  <a:tcPr marT="45731" marB="4573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楷体_GB2312" pitchFamily="49" charset="-122"/>
                      </a:endParaRPr>
                    </a:p>
                  </a:txBody>
                  <a:tcPr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</a:tbl>
          </a:graphicData>
        </a:graphic>
      </p:graphicFrame>
      <p:sp>
        <p:nvSpPr>
          <p:cNvPr id="8" name="Rectangle 31"/>
          <p:cNvSpPr>
            <a:spLocks noChangeArrowheads="1"/>
          </p:cNvSpPr>
          <p:nvPr/>
        </p:nvSpPr>
        <p:spPr bwMode="auto">
          <a:xfrm>
            <a:off x="3126658" y="4573678"/>
            <a:ext cx="1723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干栏式房屋</a:t>
            </a:r>
          </a:p>
        </p:txBody>
      </p:sp>
      <p:sp>
        <p:nvSpPr>
          <p:cNvPr id="9" name="Rectangle 32"/>
          <p:cNvSpPr>
            <a:spLocks noChangeArrowheads="1"/>
          </p:cNvSpPr>
          <p:nvPr/>
        </p:nvSpPr>
        <p:spPr bwMode="auto">
          <a:xfrm>
            <a:off x="5982408" y="4573678"/>
            <a:ext cx="20313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半地穴式房屋</a:t>
            </a:r>
          </a:p>
        </p:txBody>
      </p:sp>
      <p:sp>
        <p:nvSpPr>
          <p:cNvPr id="10" name="Rectangle 33"/>
          <p:cNvSpPr>
            <a:spLocks noChangeArrowheads="1"/>
          </p:cNvSpPr>
          <p:nvPr/>
        </p:nvSpPr>
        <p:spPr bwMode="auto">
          <a:xfrm>
            <a:off x="2924844" y="5654540"/>
            <a:ext cx="23391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炎热多雨、潮湿</a:t>
            </a:r>
          </a:p>
        </p:txBody>
      </p:sp>
      <p:sp>
        <p:nvSpPr>
          <p:cNvPr id="11" name="Rectangle 34"/>
          <p:cNvSpPr>
            <a:spLocks noChangeArrowheads="1"/>
          </p:cNvSpPr>
          <p:nvPr/>
        </p:nvSpPr>
        <p:spPr bwMode="auto">
          <a:xfrm>
            <a:off x="3232226" y="5149941"/>
            <a:ext cx="14157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通风防潮</a:t>
            </a:r>
          </a:p>
        </p:txBody>
      </p:sp>
      <p:sp>
        <p:nvSpPr>
          <p:cNvPr id="12" name="Rectangle 35"/>
          <p:cNvSpPr>
            <a:spLocks noChangeArrowheads="1"/>
          </p:cNvSpPr>
          <p:nvPr/>
        </p:nvSpPr>
        <p:spPr bwMode="auto">
          <a:xfrm>
            <a:off x="5297333" y="5728406"/>
            <a:ext cx="3303588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气候干燥寒冷雨水较少</a:t>
            </a:r>
          </a:p>
        </p:txBody>
      </p:sp>
      <p:sp>
        <p:nvSpPr>
          <p:cNvPr id="13" name="Rectangle 36"/>
          <p:cNvSpPr>
            <a:spLocks noChangeArrowheads="1"/>
          </p:cNvSpPr>
          <p:nvPr/>
        </p:nvSpPr>
        <p:spPr bwMode="auto">
          <a:xfrm>
            <a:off x="5746987" y="4767353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endParaRPr lang="zh-CN" altLang="en-US" sz="2400">
              <a:solidFill>
                <a:srgbClr val="FF33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Rectangle 37"/>
          <p:cNvSpPr>
            <a:spLocks noChangeArrowheads="1"/>
          </p:cNvSpPr>
          <p:nvPr/>
        </p:nvSpPr>
        <p:spPr bwMode="auto">
          <a:xfrm>
            <a:off x="6188731" y="5142458"/>
            <a:ext cx="1723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zh-CN" altLang="en-US" sz="24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防沙、保暖</a:t>
            </a:r>
            <a:endParaRPr lang="zh-CN" altLang="en-US" sz="2400" b="1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  <p:cond evt="onBegin" delay="0">
                          <p:tn val="14"/>
                        </p:cond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  <p:cond evt="onBegin" delay="0">
                          <p:tn val="19"/>
                        </p:cond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  <p:cond evt="onBegin" delay="0">
                          <p:tn val="26"/>
                        </p:cond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  <p:cond evt="onBegin" delay="0">
                          <p:tn val="31"/>
                        </p:cond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  <p:cond evt="onBegin" delay="0">
                          <p:tn val="38"/>
                        </p:cond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  <p:cond evt="onBegin" delay="0">
                          <p:tn val="43"/>
                        </p:cond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0" grpId="0"/>
      <p:bldP spid="11" grpId="0"/>
      <p:bldP spid="12" grpId="0"/>
      <p:bldP spid="1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539552" y="1984772"/>
            <a:ext cx="82089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 smtClean="0">
                <a:solidFill>
                  <a:prstClr val="black"/>
                </a:solidFill>
              </a:rPr>
              <a:t>汉代：主次分明、院落有序</a:t>
            </a:r>
            <a:endParaRPr lang="en-US" altLang="zh-CN" sz="3600" b="1" smtClean="0">
              <a:solidFill>
                <a:prstClr val="black"/>
              </a:solidFill>
            </a:endParaRPr>
          </a:p>
          <a:p>
            <a:pPr lvl="0"/>
            <a:r>
              <a:rPr lang="zh-CN" altLang="en-US" sz="3600" b="1" smtClean="0">
                <a:solidFill>
                  <a:prstClr val="black"/>
                </a:solidFill>
              </a:rPr>
              <a:t>明清：北方</a:t>
            </a:r>
            <a:r>
              <a:rPr lang="en-US" altLang="zh-CN" sz="3600" b="1" smtClean="0">
                <a:solidFill>
                  <a:prstClr val="black"/>
                </a:solidFill>
              </a:rPr>
              <a:t>:     </a:t>
            </a:r>
            <a:r>
              <a:rPr lang="zh-CN" altLang="en-US" sz="3600" b="1" smtClean="0">
                <a:solidFill>
                  <a:prstClr val="black"/>
                </a:solidFill>
              </a:rPr>
              <a:t>窑洞、四合院</a:t>
            </a:r>
            <a:endParaRPr lang="en-US" altLang="zh-CN" sz="3600" b="1" smtClean="0">
              <a:solidFill>
                <a:prstClr val="black"/>
              </a:solidFill>
            </a:endParaRPr>
          </a:p>
          <a:p>
            <a:pPr lvl="0"/>
            <a:r>
              <a:rPr lang="en-US" altLang="zh-CN" sz="3600" b="1" smtClean="0">
                <a:solidFill>
                  <a:prstClr val="black"/>
                </a:solidFill>
              </a:rPr>
              <a:t>              </a:t>
            </a:r>
            <a:r>
              <a:rPr lang="zh-CN" altLang="en-US" sz="3600" b="1" smtClean="0">
                <a:solidFill>
                  <a:prstClr val="black"/>
                </a:solidFill>
              </a:rPr>
              <a:t>南方：干栏式、封闭式院落、        </a:t>
            </a:r>
            <a:endParaRPr lang="en-US" altLang="zh-CN" sz="3600" b="1" smtClean="0">
              <a:solidFill>
                <a:prstClr val="black"/>
              </a:solidFill>
            </a:endParaRPr>
          </a:p>
          <a:p>
            <a:pPr lvl="0"/>
            <a:r>
              <a:rPr lang="en-US" altLang="zh-CN" sz="3600" b="1" smtClean="0">
                <a:solidFill>
                  <a:prstClr val="black"/>
                </a:solidFill>
              </a:rPr>
              <a:t>                            </a:t>
            </a:r>
            <a:r>
              <a:rPr lang="zh-CN" altLang="en-US" sz="3600" b="1" smtClean="0">
                <a:solidFill>
                  <a:prstClr val="black"/>
                </a:solidFill>
              </a:rPr>
              <a:t>徽派民居、福建土楼</a:t>
            </a:r>
            <a:endParaRPr lang="en-US" altLang="zh-CN" sz="3600" b="1" smtClean="0">
              <a:solidFill>
                <a:prstClr val="black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539552" y="904652"/>
            <a:ext cx="60486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3600" b="1" smtClean="0">
                <a:solidFill>
                  <a:prstClr val="black"/>
                </a:solidFill>
              </a:rPr>
              <a:t>5</a:t>
            </a:r>
            <a:r>
              <a:rPr lang="zh-CN" altLang="en-US" sz="3600" b="1" smtClean="0">
                <a:solidFill>
                  <a:prstClr val="black"/>
                </a:solidFill>
              </a:rPr>
              <a:t>、中国：</a:t>
            </a:r>
            <a:endParaRPr lang="en-US" altLang="zh-CN" sz="3600" b="1" smtClean="0">
              <a:solidFill>
                <a:prstClr val="black"/>
              </a:solidFill>
            </a:endParaRPr>
          </a:p>
          <a:p>
            <a:pPr lvl="0"/>
            <a:r>
              <a:rPr lang="zh-CN" altLang="en-US" sz="3600" b="1" smtClean="0">
                <a:solidFill>
                  <a:prstClr val="black"/>
                </a:solidFill>
              </a:rPr>
              <a:t>远古：干栏式、半地穴式</a:t>
            </a:r>
            <a:endParaRPr lang="en-US" altLang="zh-CN" sz="3600" b="1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  <p:timing/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5538" name="Picture 2" descr="https://p1.ssl.qhmsg.com/t019cd963899fba15ae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539552" y="1268760"/>
            <a:ext cx="4032448" cy="4392488"/>
          </a:xfrm>
          <a:prstGeom prst="rect">
            <a:avLst/>
          </a:prstGeom>
          <a:noFill/>
        </p:spPr>
      </p:pic>
      <p:sp>
        <p:nvSpPr>
          <p:cNvPr id="4" name="矩形 3"/>
          <p:cNvSpPr/>
          <p:nvPr/>
        </p:nvSpPr>
        <p:spPr>
          <a:xfrm>
            <a:off x="5004048" y="1268760"/>
            <a:ext cx="370790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smtClean="0"/>
              <a:t>四合院，又称四合房，是中国的一种传统合院式建筑，其格局为一个院子四面建有房屋，从四面将庭院合围在中间，故名四合院。</a:t>
            </a:r>
            <a:endParaRPr lang="zh-CN" altLang="en-US" sz="3600" b="1"/>
          </a:p>
        </p:txBody>
      </p:sp>
    </p:spTree>
  </p:cSld>
  <p:clrMapOvr>
    <a:masterClrMapping/>
  </p:clrMapOvr>
  <p:transition/>
  <p:timing/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6562" name="Picture 2" descr="http://www.aphoto.com.cn/data/attachment/forum/201408/23/061117if33wo01okkrf3yc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67544" y="620688"/>
            <a:ext cx="4392488" cy="5076826"/>
          </a:xfrm>
          <a:prstGeom prst="rect">
            <a:avLst/>
          </a:prstGeom>
          <a:noFill/>
        </p:spPr>
      </p:pic>
      <p:sp>
        <p:nvSpPr>
          <p:cNvPr id="4" name="矩形 3"/>
          <p:cNvSpPr/>
          <p:nvPr/>
        </p:nvSpPr>
        <p:spPr>
          <a:xfrm>
            <a:off x="5148064" y="1268760"/>
            <a:ext cx="36724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smtClean="0"/>
              <a:t>李家山窑洞山体</a:t>
            </a:r>
            <a:r>
              <a:rPr lang="zh-CN" altLang="en-US" sz="3600" b="1"/>
              <a:t>与建筑结合之完美，人居环境自然之美，窑洞层层叠置错落之美，尽在这里得到了完美体现。</a:t>
            </a:r>
            <a:br>
              <a:rPr lang="zh-CN" altLang="en-US" sz="3600" b="1" smtClean="0"/>
            </a:br>
            <a:endParaRPr lang="zh-CN" altLang="en-US" sz="3600" b="1"/>
          </a:p>
        </p:txBody>
      </p:sp>
      <p:sp>
        <p:nvSpPr>
          <p:cNvPr id="5" name="TextBox 4"/>
          <p:cNvSpPr txBox="1"/>
          <p:nvPr/>
        </p:nvSpPr>
        <p:spPr>
          <a:xfrm>
            <a:off x="899592" y="5733256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/>
              <a:t>山西省临县李家山村窑洞</a:t>
            </a:r>
            <a:endParaRPr lang="zh-CN" altLang="en-US" sz="2400" b="1"/>
          </a:p>
        </p:txBody>
      </p:sp>
    </p:spTree>
  </p:cSld>
  <p:clrMapOvr>
    <a:masterClrMapping/>
  </p:clrMapOvr>
  <p:transition/>
  <p:timing/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251520" y="5631631"/>
            <a:ext cx="56886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/>
              <a:t>湖南省湘西土家族苗族自治州吊脚楼</a:t>
            </a:r>
            <a:endParaRPr lang="zh-CN" altLang="en-US" sz="2400" b="1"/>
          </a:p>
        </p:txBody>
      </p:sp>
      <p:sp>
        <p:nvSpPr>
          <p:cNvPr id="9218" name="AutoShape 2" descr="https://s6.sinaimg.cn/large/001UzQ6nzy6RHxiJY1v25&amp;69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9220" name="Picture 4" descr="http://s6.sinaimg.cn/large/001UzQ6nzy6RHxiJY1v25&amp;690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67544" y="764704"/>
            <a:ext cx="4752528" cy="4752528"/>
          </a:xfrm>
          <a:prstGeom prst="rect">
            <a:avLst/>
          </a:prstGeom>
          <a:noFill/>
        </p:spPr>
      </p:pic>
      <p:sp>
        <p:nvSpPr>
          <p:cNvPr id="6" name="矩形 5"/>
          <p:cNvSpPr/>
          <p:nvPr/>
        </p:nvSpPr>
        <p:spPr>
          <a:xfrm>
            <a:off x="5364088" y="692696"/>
            <a:ext cx="4572000" cy="550920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zh-CN" sz="3200" b="1" smtClean="0"/>
              <a:t>吊脚楼多依山靠河</a:t>
            </a:r>
            <a:endParaRPr lang="en-US" altLang="zh-CN" sz="3200" b="1" smtClean="0"/>
          </a:p>
          <a:p>
            <a:r>
              <a:rPr lang="zh-CN" altLang="zh-CN" sz="3200" b="1" smtClean="0"/>
              <a:t>就势而建</a:t>
            </a:r>
            <a:r>
              <a:rPr lang="zh-CN" altLang="en-US" sz="3200" b="1" smtClean="0"/>
              <a:t>，</a:t>
            </a:r>
            <a:r>
              <a:rPr lang="zh-CN" altLang="zh-CN" sz="3200" b="1" smtClean="0"/>
              <a:t>属于干</a:t>
            </a:r>
            <a:endParaRPr lang="en-US" altLang="zh-CN" sz="3200" b="1" smtClean="0"/>
          </a:p>
          <a:p>
            <a:r>
              <a:rPr lang="zh-CN" altLang="zh-CN" sz="3200" b="1" smtClean="0"/>
              <a:t>栏式建筑。依山的</a:t>
            </a:r>
            <a:endParaRPr lang="en-US" altLang="zh-CN" sz="3200" b="1" smtClean="0"/>
          </a:p>
          <a:p>
            <a:r>
              <a:rPr lang="zh-CN" altLang="zh-CN" sz="3200" b="1" smtClean="0"/>
              <a:t>吊脚楼，在平地上</a:t>
            </a:r>
            <a:endParaRPr lang="en-US" altLang="zh-CN" sz="3200" b="1" smtClean="0"/>
          </a:p>
          <a:p>
            <a:r>
              <a:rPr lang="zh-CN" altLang="zh-CN" sz="3200" b="1" smtClean="0"/>
              <a:t>用木柱撑起分上下</a:t>
            </a:r>
            <a:endParaRPr lang="en-US" altLang="zh-CN" sz="3200" b="1" smtClean="0"/>
          </a:p>
          <a:p>
            <a:r>
              <a:rPr lang="zh-CN" altLang="zh-CN" sz="3200" b="1" smtClean="0"/>
              <a:t>两层，节约土地，</a:t>
            </a:r>
            <a:endParaRPr lang="en-US" altLang="zh-CN" sz="3200" b="1" smtClean="0"/>
          </a:p>
          <a:p>
            <a:r>
              <a:rPr lang="zh-CN" altLang="zh-CN" sz="3200" b="1" smtClean="0"/>
              <a:t>造价</a:t>
            </a:r>
            <a:r>
              <a:rPr lang="zh-CN" altLang="en-US" sz="3200" b="1" smtClean="0"/>
              <a:t>低</a:t>
            </a:r>
            <a:r>
              <a:rPr lang="zh-CN" altLang="zh-CN" sz="3200" b="1" smtClean="0"/>
              <a:t>廉；上层通</a:t>
            </a:r>
            <a:endParaRPr lang="en-US" altLang="zh-CN" sz="3200" b="1" smtClean="0"/>
          </a:p>
          <a:p>
            <a:r>
              <a:rPr lang="zh-CN" altLang="zh-CN" sz="3200" b="1" smtClean="0"/>
              <a:t>风、干燥、防潮，</a:t>
            </a:r>
            <a:endParaRPr lang="en-US" altLang="zh-CN" sz="3200" b="1" smtClean="0"/>
          </a:p>
          <a:p>
            <a:r>
              <a:rPr lang="zh-CN" altLang="zh-CN" sz="3200" b="1" smtClean="0"/>
              <a:t>是居室；下层是猪</a:t>
            </a:r>
            <a:endParaRPr lang="en-US" altLang="zh-CN" sz="3200" b="1" smtClean="0"/>
          </a:p>
          <a:p>
            <a:r>
              <a:rPr lang="zh-CN" altLang="zh-CN" sz="3200" b="1" smtClean="0"/>
              <a:t>牛栏圈或用来堆放</a:t>
            </a:r>
            <a:endParaRPr lang="en-US" altLang="zh-CN" sz="3200" b="1" smtClean="0"/>
          </a:p>
          <a:p>
            <a:r>
              <a:rPr lang="zh-CN" altLang="zh-CN" sz="3200" b="1" smtClean="0"/>
              <a:t>杂物。</a:t>
            </a:r>
            <a:endParaRPr lang="zh-CN" altLang="zh-CN" sz="3200" b="1"/>
          </a:p>
        </p:txBody>
      </p:sp>
    </p:spTree>
  </p:cSld>
  <p:clrMapOvr>
    <a:masterClrMapping/>
  </p:clrMapOvr>
  <p:transition/>
  <p:timing/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8" name="Picture 4" descr="https://img.pconline.com.cn/images/photoblog/4/3/1/6/4316389/20093/31/1238499238805_mthumb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23528" y="332656"/>
            <a:ext cx="4896544" cy="5897861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5292080" y="307677"/>
            <a:ext cx="36004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smtClean="0"/>
              <a:t>徽派民居是中国传统民居建筑的一个重要流派，无论南方还是北方的中国人，其传统民居的共同特点都是坐北朝南，注重内采光</a:t>
            </a:r>
            <a:r>
              <a:rPr lang="en-US" altLang="zh-CN" sz="3200" b="1" smtClean="0"/>
              <a:t>;</a:t>
            </a:r>
            <a:r>
              <a:rPr lang="zh-CN" altLang="en-US" sz="3200" b="1" smtClean="0"/>
              <a:t>以木梁承重，以砖、石、土砌护墙</a:t>
            </a:r>
            <a:r>
              <a:rPr lang="en-US" altLang="zh-CN" sz="3200" b="1" smtClean="0"/>
              <a:t>;</a:t>
            </a:r>
            <a:r>
              <a:rPr lang="zh-CN" altLang="en-US" sz="3200" b="1" smtClean="0"/>
              <a:t>以堂屋为中心，以雕梁画栋装饰屋顶、檐口见长</a:t>
            </a:r>
            <a:r>
              <a:rPr lang="zh-CN" altLang="en-US" smtClean="0"/>
              <a:t>。</a:t>
            </a:r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2195736" y="6165304"/>
            <a:ext cx="14221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smtClean="0"/>
              <a:t>徽派民居</a:t>
            </a:r>
            <a:endParaRPr lang="zh-CN" altLang="en-US" sz="2400"/>
          </a:p>
        </p:txBody>
      </p:sp>
    </p:spTree>
  </p:cSld>
  <p:clrMapOvr>
    <a:masterClrMapping/>
  </p:clrMapOvr>
  <p:transition/>
  <p:timing/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4516" name="Picture 4" descr="http://www.chinawriter.com.cn/NMediaFile/2016/0719/MAIN201607191529000214598128262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23528" y="260648"/>
            <a:ext cx="4320480" cy="5544616"/>
          </a:xfrm>
          <a:prstGeom prst="rect">
            <a:avLst/>
          </a:prstGeom>
          <a:noFill/>
        </p:spPr>
      </p:pic>
      <p:sp>
        <p:nvSpPr>
          <p:cNvPr id="4" name="矩形 3"/>
          <p:cNvSpPr/>
          <p:nvPr/>
        </p:nvSpPr>
        <p:spPr>
          <a:xfrm>
            <a:off x="4716016" y="332656"/>
            <a:ext cx="428396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smtClean="0"/>
              <a:t>客家土</a:t>
            </a:r>
            <a:r>
              <a:rPr lang="zh-CN" altLang="en-US" sz="3200" b="1"/>
              <a:t>楼中最普通的圆楼，其直径大约为</a:t>
            </a:r>
            <a:r>
              <a:rPr lang="en-US" altLang="zh-CN" sz="3200" b="1"/>
              <a:t>50</a:t>
            </a:r>
            <a:r>
              <a:rPr lang="zh-CN" altLang="en-US" sz="3200" b="1"/>
              <a:t>余米，三、四层楼的高度，共有百余间住房，可住三、四十户人家，可容纳二三百人。而大型圆楼直径可达七八十米，高五六层，内有四五百间住房，可住七八百人。从土楼这种民居建筑方式体现了客家人聚族而居的民俗风情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99592" y="5877272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/>
              <a:t>福建省龙岩市客家土楼</a:t>
            </a:r>
            <a:endParaRPr lang="zh-CN" altLang="en-US" sz="2400" b="1"/>
          </a:p>
        </p:txBody>
      </p:sp>
    </p:spTree>
  </p:cSld>
  <p:clrMapOvr>
    <a:masterClrMapping/>
  </p:clrMapOvr>
  <p:transition/>
  <p:timing/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3794" name="Picture 2" descr="战国形势图"/>
          <p:cNvPicPr>
            <a:picLocks noChangeAspect="1" noChangeArrowheads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</p:pic>
      <p:sp>
        <p:nvSpPr>
          <p:cNvPr id="33795" name="Oval 3"/>
          <p:cNvSpPr>
            <a:spLocks noChangeArrowheads="1"/>
          </p:cNvSpPr>
          <p:nvPr/>
        </p:nvSpPr>
        <p:spPr bwMode="auto">
          <a:xfrm>
            <a:off x="2138363" y="3787775"/>
            <a:ext cx="603250" cy="439738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3796" name="Oval 4"/>
          <p:cNvSpPr>
            <a:spLocks noChangeArrowheads="1"/>
          </p:cNvSpPr>
          <p:nvPr/>
        </p:nvSpPr>
        <p:spPr bwMode="auto">
          <a:xfrm>
            <a:off x="3838575" y="5705475"/>
            <a:ext cx="603250" cy="439738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3797" name="Oval 5"/>
          <p:cNvSpPr>
            <a:spLocks noChangeArrowheads="1"/>
          </p:cNvSpPr>
          <p:nvPr/>
        </p:nvSpPr>
        <p:spPr bwMode="auto">
          <a:xfrm>
            <a:off x="4497388" y="3787775"/>
            <a:ext cx="603250" cy="439738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3798" name="Oval 6"/>
          <p:cNvSpPr>
            <a:spLocks noChangeArrowheads="1"/>
          </p:cNvSpPr>
          <p:nvPr/>
        </p:nvSpPr>
        <p:spPr bwMode="auto">
          <a:xfrm>
            <a:off x="6635750" y="2471738"/>
            <a:ext cx="603250" cy="438150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3799" name="Oval 7"/>
          <p:cNvSpPr>
            <a:spLocks noChangeArrowheads="1"/>
          </p:cNvSpPr>
          <p:nvPr/>
        </p:nvSpPr>
        <p:spPr bwMode="auto">
          <a:xfrm>
            <a:off x="4826000" y="2746375"/>
            <a:ext cx="603250" cy="438150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3800" name="Oval 8"/>
          <p:cNvSpPr>
            <a:spLocks noChangeArrowheads="1"/>
          </p:cNvSpPr>
          <p:nvPr/>
        </p:nvSpPr>
        <p:spPr bwMode="auto">
          <a:xfrm>
            <a:off x="4826000" y="3624263"/>
            <a:ext cx="603250" cy="438150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3801" name="Oval 9"/>
          <p:cNvSpPr>
            <a:spLocks noChangeArrowheads="1"/>
          </p:cNvSpPr>
          <p:nvPr/>
        </p:nvSpPr>
        <p:spPr bwMode="auto">
          <a:xfrm>
            <a:off x="5648325" y="936625"/>
            <a:ext cx="603250" cy="438150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3802" name="Text Box 10"/>
          <p:cNvSpPr txBox="1">
            <a:spLocks noChangeArrowheads="1"/>
          </p:cNvSpPr>
          <p:nvPr/>
        </p:nvSpPr>
        <p:spPr bwMode="auto">
          <a:xfrm>
            <a:off x="1981200" y="0"/>
            <a:ext cx="5410200" cy="6413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00CC"/>
                </a:solidFill>
              </a:rPr>
              <a:t>春秋战国时期的著名都会</a:t>
            </a:r>
          </a:p>
        </p:txBody>
      </p:sp>
      <p:sp>
        <p:nvSpPr>
          <p:cNvPr id="33803" name="AutoShape 11"/>
          <p:cNvSpPr>
            <a:spLocks noChangeArrowheads="1"/>
          </p:cNvSpPr>
          <p:nvPr/>
        </p:nvSpPr>
        <p:spPr bwMode="auto">
          <a:xfrm>
            <a:off x="1600200" y="4343400"/>
            <a:ext cx="2057400" cy="685800"/>
          </a:xfrm>
          <a:prstGeom prst="wedgeRoundRectCallout">
            <a:avLst>
              <a:gd name="adj1" fmla="val -2083"/>
              <a:gd name="adj2" fmla="val -103935"/>
              <a:gd name="adj3" fmla="val 16667"/>
            </a:avLst>
          </a:prstGeom>
          <a:solidFill>
            <a:srgbClr val="FFFF00"/>
          </a:solidFill>
          <a:ln w="38100">
            <a:solidFill>
              <a:srgbClr val="0000CC"/>
            </a:solidFill>
            <a:miter lim="800000"/>
          </a:ln>
          <a:effectLst/>
        </p:spPr>
        <p:txBody>
          <a:bodyPr/>
          <a:lstStyle/>
          <a:p>
            <a:pPr algn="ctr"/>
            <a:r>
              <a:rPr lang="zh-CN" altLang="en-US" sz="3200" b="1">
                <a:solidFill>
                  <a:srgbClr val="0000FF"/>
                </a:solidFill>
                <a:ea typeface="华文新魏" pitchFamily="2" charset="-122"/>
              </a:rPr>
              <a:t>秦都咸阳</a:t>
            </a:r>
          </a:p>
        </p:txBody>
      </p:sp>
      <p:sp>
        <p:nvSpPr>
          <p:cNvPr id="33804" name="AutoShape 12"/>
          <p:cNvSpPr>
            <a:spLocks noChangeArrowheads="1"/>
          </p:cNvSpPr>
          <p:nvPr/>
        </p:nvSpPr>
        <p:spPr bwMode="auto">
          <a:xfrm>
            <a:off x="2057400" y="5715000"/>
            <a:ext cx="1676400" cy="685800"/>
          </a:xfrm>
          <a:prstGeom prst="wedgeRoundRectCallout">
            <a:avLst>
              <a:gd name="adj1" fmla="val 77843"/>
              <a:gd name="adj2" fmla="val 2083"/>
              <a:gd name="adj3" fmla="val 16667"/>
            </a:avLst>
          </a:prstGeom>
          <a:solidFill>
            <a:srgbClr val="FFFF00"/>
          </a:solidFill>
          <a:ln w="38100">
            <a:solidFill>
              <a:srgbClr val="0000CC"/>
            </a:solidFill>
            <a:miter lim="800000"/>
          </a:ln>
          <a:effectLst/>
        </p:spPr>
        <p:txBody>
          <a:bodyPr/>
          <a:lstStyle/>
          <a:p>
            <a:pPr algn="ctr"/>
            <a:r>
              <a:rPr lang="zh-CN" altLang="en-US" sz="3200" b="1">
                <a:solidFill>
                  <a:srgbClr val="0000FF"/>
                </a:solidFill>
                <a:ea typeface="华文新魏" pitchFamily="2" charset="-122"/>
              </a:rPr>
              <a:t>楚都郢</a:t>
            </a:r>
          </a:p>
        </p:txBody>
      </p:sp>
      <p:sp>
        <p:nvSpPr>
          <p:cNvPr id="33805" name="AutoShape 13"/>
          <p:cNvSpPr>
            <a:spLocks noChangeArrowheads="1"/>
          </p:cNvSpPr>
          <p:nvPr/>
        </p:nvSpPr>
        <p:spPr bwMode="auto">
          <a:xfrm>
            <a:off x="6781800" y="1676400"/>
            <a:ext cx="2057400" cy="685800"/>
          </a:xfrm>
          <a:prstGeom prst="wedgeRoundRectCallout">
            <a:avLst>
              <a:gd name="adj1" fmla="val -42977"/>
              <a:gd name="adj2" fmla="val 97222"/>
              <a:gd name="adj3" fmla="val 16667"/>
            </a:avLst>
          </a:prstGeom>
          <a:solidFill>
            <a:srgbClr val="FFFF00"/>
          </a:solidFill>
          <a:ln w="38100">
            <a:solidFill>
              <a:srgbClr val="0000CC"/>
            </a:solidFill>
            <a:miter lim="800000"/>
          </a:ln>
          <a:effectLst/>
        </p:spPr>
        <p:txBody>
          <a:bodyPr/>
          <a:lstStyle/>
          <a:p>
            <a:pPr algn="ctr"/>
            <a:r>
              <a:rPr lang="zh-CN" altLang="en-US" sz="3200" b="1">
                <a:solidFill>
                  <a:srgbClr val="0000FF"/>
                </a:solidFill>
                <a:ea typeface="华文新魏" pitchFamily="2" charset="-122"/>
              </a:rPr>
              <a:t>齐都临淄</a:t>
            </a:r>
          </a:p>
        </p:txBody>
      </p:sp>
      <p:sp>
        <p:nvSpPr>
          <p:cNvPr id="33806" name="AutoShape 14"/>
          <p:cNvSpPr>
            <a:spLocks noChangeArrowheads="1"/>
          </p:cNvSpPr>
          <p:nvPr/>
        </p:nvSpPr>
        <p:spPr bwMode="auto">
          <a:xfrm>
            <a:off x="2590800" y="2514600"/>
            <a:ext cx="2057400" cy="685800"/>
          </a:xfrm>
          <a:prstGeom prst="wedgeRoundRectCallout">
            <a:avLst>
              <a:gd name="adj1" fmla="val 69213"/>
              <a:gd name="adj2" fmla="val 18981"/>
              <a:gd name="adj3" fmla="val 16667"/>
            </a:avLst>
          </a:prstGeom>
          <a:solidFill>
            <a:srgbClr val="FFFF00"/>
          </a:solidFill>
          <a:ln w="38100">
            <a:solidFill>
              <a:srgbClr val="0000CC"/>
            </a:solidFill>
            <a:miter lim="800000"/>
          </a:ln>
          <a:effectLst/>
        </p:spPr>
        <p:txBody>
          <a:bodyPr/>
          <a:lstStyle/>
          <a:p>
            <a:pPr algn="ctr"/>
            <a:r>
              <a:rPr lang="zh-CN" altLang="en-US" sz="3200" b="1">
                <a:solidFill>
                  <a:srgbClr val="0000FF"/>
                </a:solidFill>
                <a:ea typeface="华文新魏" pitchFamily="2" charset="-122"/>
              </a:rPr>
              <a:t>赵都邯郸</a:t>
            </a:r>
          </a:p>
        </p:txBody>
      </p:sp>
      <p:sp>
        <p:nvSpPr>
          <p:cNvPr id="33807" name="AutoShape 15"/>
          <p:cNvSpPr>
            <a:spLocks noChangeArrowheads="1"/>
          </p:cNvSpPr>
          <p:nvPr/>
        </p:nvSpPr>
        <p:spPr bwMode="auto">
          <a:xfrm>
            <a:off x="3810000" y="838200"/>
            <a:ext cx="1676400" cy="685800"/>
          </a:xfrm>
          <a:prstGeom prst="wedgeRoundRectCallout">
            <a:avLst>
              <a:gd name="adj1" fmla="val 77843"/>
              <a:gd name="adj2" fmla="val 2083"/>
              <a:gd name="adj3" fmla="val 16667"/>
            </a:avLst>
          </a:prstGeom>
          <a:solidFill>
            <a:srgbClr val="FFFF00"/>
          </a:solidFill>
          <a:ln w="38100">
            <a:solidFill>
              <a:srgbClr val="0000CC"/>
            </a:solidFill>
            <a:miter lim="800000"/>
          </a:ln>
          <a:effectLst/>
        </p:spPr>
        <p:txBody>
          <a:bodyPr/>
          <a:lstStyle/>
          <a:p>
            <a:pPr algn="ctr"/>
            <a:r>
              <a:rPr lang="zh-CN" altLang="en-US" sz="3200" b="1">
                <a:solidFill>
                  <a:srgbClr val="0000FF"/>
                </a:solidFill>
                <a:ea typeface="华文新魏" pitchFamily="2" charset="-122"/>
              </a:rPr>
              <a:t>燕都蓟</a:t>
            </a:r>
          </a:p>
        </p:txBody>
      </p:sp>
      <p:sp>
        <p:nvSpPr>
          <p:cNvPr id="33808" name="AutoShape 16"/>
          <p:cNvSpPr>
            <a:spLocks noChangeArrowheads="1"/>
          </p:cNvSpPr>
          <p:nvPr/>
        </p:nvSpPr>
        <p:spPr bwMode="auto">
          <a:xfrm>
            <a:off x="5562600" y="3352800"/>
            <a:ext cx="2057400" cy="685800"/>
          </a:xfrm>
          <a:prstGeom prst="wedgeRoundRectCallout">
            <a:avLst>
              <a:gd name="adj1" fmla="val -62731"/>
              <a:gd name="adj2" fmla="val 29630"/>
              <a:gd name="adj3" fmla="val 16667"/>
            </a:avLst>
          </a:prstGeom>
          <a:solidFill>
            <a:srgbClr val="FFFF00"/>
          </a:solidFill>
          <a:ln w="38100">
            <a:solidFill>
              <a:srgbClr val="0000CC"/>
            </a:solidFill>
            <a:miter lim="800000"/>
          </a:ln>
          <a:effectLst/>
        </p:spPr>
        <p:txBody>
          <a:bodyPr/>
          <a:lstStyle/>
          <a:p>
            <a:pPr algn="ctr"/>
            <a:r>
              <a:rPr lang="zh-CN" altLang="en-US" sz="3200" b="1">
                <a:solidFill>
                  <a:srgbClr val="0000FF"/>
                </a:solidFill>
                <a:ea typeface="华文新魏" pitchFamily="2" charset="-122"/>
              </a:rPr>
              <a:t>魏都大梁</a:t>
            </a:r>
          </a:p>
        </p:txBody>
      </p:sp>
      <p:sp>
        <p:nvSpPr>
          <p:cNvPr id="33809" name="AutoShape 17"/>
          <p:cNvSpPr>
            <a:spLocks noChangeArrowheads="1"/>
          </p:cNvSpPr>
          <p:nvPr/>
        </p:nvSpPr>
        <p:spPr bwMode="auto">
          <a:xfrm>
            <a:off x="5181600" y="4267200"/>
            <a:ext cx="1676400" cy="685800"/>
          </a:xfrm>
          <a:prstGeom prst="wedgeRoundRectCallout">
            <a:avLst>
              <a:gd name="adj1" fmla="val -60699"/>
              <a:gd name="adj2" fmla="val -76389"/>
              <a:gd name="adj3" fmla="val 16667"/>
            </a:avLst>
          </a:prstGeom>
          <a:solidFill>
            <a:srgbClr val="FFFF00"/>
          </a:solidFill>
          <a:ln w="38100">
            <a:solidFill>
              <a:srgbClr val="0000CC"/>
            </a:solidFill>
            <a:miter lim="800000"/>
          </a:ln>
          <a:effectLst/>
        </p:spPr>
        <p:txBody>
          <a:bodyPr/>
          <a:lstStyle/>
          <a:p>
            <a:pPr algn="ctr"/>
            <a:r>
              <a:rPr lang="zh-CN" altLang="en-US" sz="3200" b="1">
                <a:solidFill>
                  <a:srgbClr val="0000FF"/>
                </a:solidFill>
                <a:ea typeface="华文新魏" pitchFamily="2" charset="-122"/>
              </a:rPr>
              <a:t>韩都郑</a:t>
            </a:r>
          </a:p>
        </p:txBody>
      </p:sp>
      <p:pic>
        <p:nvPicPr>
          <p:cNvPr id="20" name="Picture 8" descr="返回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740352" y="5877272"/>
            <a:ext cx="1200150" cy="800100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3" grpId="0"/>
      <p:bldP spid="33804" grpId="0"/>
      <p:bldP spid="33805" grpId="0"/>
      <p:bldP spid="33806" grpId="0"/>
      <p:bldP spid="33807" grpId="0"/>
      <p:bldP spid="33808" grpId="0"/>
      <p:bldP spid="33809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Group 2"/>
          <p:cNvGrpSpPr/>
          <p:nvPr/>
        </p:nvGrpSpPr>
        <p:grpSpPr>
          <a:xfrm>
            <a:off x="395288" y="1196975"/>
            <a:ext cx="4033837" cy="4818063"/>
            <a:chOff x="158" y="1164"/>
            <a:chExt cx="2541" cy="3035"/>
          </a:xfrm>
        </p:grpSpPr>
        <p:pic>
          <p:nvPicPr>
            <p:cNvPr id="77827" name="Picture 3" descr="唐长安城"/>
            <p:cNvPicPr>
              <a:picLocks noChangeAspect="1" noChangeArrowheads="1"/>
            </p:cNvPicPr>
            <p:nvPr/>
          </p:nvPicPr>
          <p:blipFill>
            <a:blip r:embed="rId3">
              <a:lum bright="-6000"/>
            </a:blip>
            <a:srcRect l="1718" t="9102" r="1718" b="4329"/>
            <a:stretch>
              <a:fillRect/>
            </a:stretch>
          </p:blipFill>
          <p:spPr bwMode="auto">
            <a:xfrm>
              <a:off x="158" y="1164"/>
              <a:ext cx="2541" cy="2630"/>
            </a:xfrm>
            <a:prstGeom prst="rect">
              <a:avLst/>
            </a:prstGeom>
            <a:noFill/>
            <a:ln w="57150">
              <a:solidFill>
                <a:schemeClr val="tx2"/>
              </a:solidFill>
              <a:miter lim="800000"/>
            </a:ln>
          </p:spPr>
        </p:pic>
        <p:sp>
          <p:nvSpPr>
            <p:cNvPr id="77828" name="Text Box 4"/>
            <p:cNvSpPr txBox="1">
              <a:spLocks noChangeArrowheads="1"/>
            </p:cNvSpPr>
            <p:nvPr/>
          </p:nvSpPr>
          <p:spPr bwMode="auto">
            <a:xfrm>
              <a:off x="748" y="3836"/>
              <a:ext cx="1225" cy="363"/>
            </a:xfrm>
            <a:prstGeom prst="rect">
              <a:avLst/>
            </a:prstGeom>
            <a:noFill/>
            <a:ln w="57150">
              <a:solidFill>
                <a:schemeClr val="tx2"/>
              </a:solidFill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>
                  <a:solidFill>
                    <a:srgbClr val="FF3300"/>
                  </a:solidFill>
                  <a:ea typeface="黑体" pitchFamily="49" charset="-122"/>
                </a:rPr>
                <a:t>唐长安城</a:t>
              </a:r>
            </a:p>
          </p:txBody>
        </p:sp>
      </p:grpSp>
      <p:grpSp>
        <p:nvGrpSpPr>
          <p:cNvPr id="3" name="Group 5"/>
          <p:cNvGrpSpPr/>
          <p:nvPr/>
        </p:nvGrpSpPr>
        <p:grpSpPr>
          <a:xfrm>
            <a:off x="4572000" y="1204303"/>
            <a:ext cx="4370388" cy="4861535"/>
            <a:chOff x="2835" y="581"/>
            <a:chExt cx="2857" cy="3333"/>
          </a:xfrm>
        </p:grpSpPr>
        <p:pic>
          <p:nvPicPr>
            <p:cNvPr id="77830" name="Picture 6" descr="北京东京城"/>
            <p:cNvPicPr>
              <a:picLocks noChangeAspect="1" noChangeArrowheads="1"/>
            </p:cNvPicPr>
            <p:nvPr/>
          </p:nvPicPr>
          <p:blipFill>
            <a:blip r:embed="rId4"/>
            <a:srcRect l="26837" t="8220" r="9390" b="10799"/>
            <a:stretch>
              <a:fillRect/>
            </a:stretch>
          </p:blipFill>
          <p:spPr bwMode="auto">
            <a:xfrm>
              <a:off x="2835" y="581"/>
              <a:ext cx="2857" cy="2858"/>
            </a:xfrm>
            <a:prstGeom prst="rect">
              <a:avLst/>
            </a:prstGeom>
            <a:noFill/>
            <a:ln w="57150">
              <a:solidFill>
                <a:schemeClr val="tx2"/>
              </a:solidFill>
              <a:miter lim="800000"/>
            </a:ln>
          </p:spPr>
        </p:pic>
        <p:sp>
          <p:nvSpPr>
            <p:cNvPr id="77831" name="Text Box 7"/>
            <p:cNvSpPr txBox="1">
              <a:spLocks noChangeArrowheads="1"/>
            </p:cNvSpPr>
            <p:nvPr/>
          </p:nvSpPr>
          <p:spPr bwMode="auto">
            <a:xfrm>
              <a:off x="3515" y="3519"/>
              <a:ext cx="1497" cy="395"/>
            </a:xfrm>
            <a:prstGeom prst="rect">
              <a:avLst/>
            </a:prstGeom>
            <a:noFill/>
            <a:ln w="57150">
              <a:solidFill>
                <a:schemeClr val="tx2"/>
              </a:solidFill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>
                  <a:solidFill>
                    <a:srgbClr val="FF3300"/>
                  </a:solidFill>
                  <a:ea typeface="黑体" pitchFamily="49" charset="-122"/>
                </a:rPr>
                <a:t>北宋汴京城</a:t>
              </a:r>
            </a:p>
          </p:txBody>
        </p:sp>
      </p:grpSp>
      <p:sp>
        <p:nvSpPr>
          <p:cNvPr id="77832" name="Line 8"/>
          <p:cNvSpPr>
            <a:spLocks noChangeShapeType="1"/>
          </p:cNvSpPr>
          <p:nvPr/>
        </p:nvSpPr>
        <p:spPr bwMode="auto">
          <a:xfrm>
            <a:off x="0" y="387350"/>
            <a:ext cx="9144000" cy="0"/>
          </a:xfrm>
          <a:prstGeom prst="line">
            <a:avLst/>
          </a:prstGeom>
          <a:noFill/>
          <a:ln w="28575">
            <a:solidFill>
              <a:srgbClr val="FF6600"/>
            </a:solidFill>
            <a:rou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77834" name="Text Box 10"/>
          <p:cNvSpPr txBox="1">
            <a:spLocks noChangeArrowheads="1"/>
          </p:cNvSpPr>
          <p:nvPr/>
        </p:nvSpPr>
        <p:spPr bwMode="auto">
          <a:xfrm>
            <a:off x="1907704" y="620688"/>
            <a:ext cx="5976664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3200" b="1">
                <a:latin typeface="Times New Roman" pitchFamily="18" charset="0"/>
                <a:ea typeface="黑体" pitchFamily="49" charset="-122"/>
              </a:rPr>
              <a:t>城市：从规范之美到自由之风</a:t>
            </a:r>
          </a:p>
        </p:txBody>
      </p:sp>
      <p:pic>
        <p:nvPicPr>
          <p:cNvPr id="10" name="Picture 8" descr="返回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7980362" y="5941268"/>
            <a:ext cx="1200150" cy="8001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77835" name="New picture" hidden="1"/>
          <p:cNvPicPr/>
          <p:nvPr/>
        </p:nvPicPr>
        <p:blipFill>
          <a:blip r:embed="rId7"/>
          <a:stretch>
            <a:fillRect/>
          </a:stretch>
        </p:blipFill>
        <p:spPr>
          <a:xfrm>
            <a:off x="10782300" y="11417300"/>
            <a:ext cx="457200" cy="3175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Override1.xml><?xml version="1.0" encoding="utf-8"?>
<a:themeOverride xmlns:r="http://schemas.openxmlformats.org/officeDocument/2006/relationships"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184</Paragraphs>
  <Slides>42</Slides>
  <Notes>12</Notes>
  <TotalTime>1287</TotalTime>
  <HiddenSlides>0</HiddenSlides>
  <MMClips>0</MMClips>
  <ScaleCrop>0</ScaleCrop>
  <HeadingPairs>
    <vt:vector baseType="variant" size="6">
      <vt:variant>
        <vt:lpstr>Fonts used</vt:lpstr>
      </vt:variant>
      <vt:variant>
        <vt:i4>18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baseType="lpstr" size="61">
      <vt:lpstr>Arial</vt:lpstr>
      <vt:lpstr>Calibri</vt:lpstr>
      <vt:lpstr>宋体</vt:lpstr>
      <vt:lpstr>黑体</vt:lpstr>
      <vt:lpstr>仿宋_GB2312</vt:lpstr>
      <vt:lpstr>方正硬笔楷书简体</vt:lpstr>
      <vt:lpstr>微软雅黑</vt:lpstr>
      <vt:lpstr>华文新魏</vt:lpstr>
      <vt:lpstr>华文楷体</vt:lpstr>
      <vt:lpstr>隶书</vt:lpstr>
      <vt:lpstr>Times New Roman</vt:lpstr>
      <vt:lpstr>楷体_GB2312</vt:lpstr>
      <vt:lpstr>华文隶书</vt:lpstr>
      <vt:lpstr>方正姚体</vt:lpstr>
      <vt:lpstr>华文中宋</vt:lpstr>
      <vt:lpstr>Wingdings</vt:lpstr>
      <vt:lpstr>华文行楷</vt:lpstr>
      <vt:lpstr>仿宋</vt:lpstr>
      <vt:lpstr>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2018-12-08T08:41:01Z</dcterms:created>
  <dcterms:modified xsi:type="dcterms:W3CDTF">2020-07-05T03:03:47Z</dcterms:modified>
</cp:coreProperties>
</file>