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69" r:id="rId4"/>
    <p:sldId id="259" r:id="rId5"/>
    <p:sldId id="274" r:id="rId6"/>
    <p:sldId id="270" r:id="rId7"/>
    <p:sldId id="261" r:id="rId8"/>
    <p:sldId id="260" r:id="rId9"/>
    <p:sldId id="271" r:id="rId10"/>
    <p:sldId id="262" r:id="rId11"/>
    <p:sldId id="278" r:id="rId12"/>
    <p:sldId id="276" r:id="rId13"/>
    <p:sldId id="277" r:id="rId14"/>
    <p:sldId id="263" r:id="rId15"/>
    <p:sldId id="264" r:id="rId16"/>
    <p:sldId id="275" r:id="rId17"/>
    <p:sldId id="272" r:id="rId18"/>
    <p:sldId id="279" r:id="rId19"/>
    <p:sldId id="280" r:id="rId20"/>
    <p:sldId id="281" r:id="rId21"/>
    <p:sldId id="282" r:id="rId22"/>
    <p:sldId id="283" r:id="rId23"/>
    <p:sldId id="284" r:id="rId2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4" d="100"/>
          <a:sy n="84" d="100"/>
        </p:scale>
        <p:origin x="-1554" y="-78"/>
      </p:cViewPr>
      <p:guideLst>
        <p:guide orient="horz" pos="2160"/>
        <p:guide pos="2880"/>
      </p:guideLst>
    </p:cSldViewPr>
  </p:slideViewPr>
  <p:notesTextViewPr>
    <p:cViewPr>
      <p:scale>
        <a:sx n="100" d="100"/>
        <a:sy n="100" d="100"/>
      </p:scale>
      <p:origin x="0" y="0"/>
    </p:cViewPr>
  </p:notesTextViewPr>
  <p:sorterViewPr>
    <p:cViewPr>
      <p:scale>
        <a:sx n="80" d="100"/>
        <a:sy n="8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83ED78A-50E1-45F1-9F13-A669AF405021}" type="datetimeFigureOut">
              <a:rPr lang="zh-CN" altLang="en-US" smtClean="0"/>
              <a:pPr/>
              <a:t>2020/5/1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6D42B21-F024-49C8-9ACB-859BE4127C05}"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83ED78A-50E1-45F1-9F13-A669AF405021}" type="datetimeFigureOut">
              <a:rPr lang="zh-CN" altLang="en-US" smtClean="0"/>
              <a:pPr/>
              <a:t>2020/5/1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6D42B21-F024-49C8-9ACB-859BE4127C05}"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83ED78A-50E1-45F1-9F13-A669AF405021}" type="datetimeFigureOut">
              <a:rPr lang="zh-CN" altLang="en-US" smtClean="0"/>
              <a:pPr/>
              <a:t>2020/5/1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6D42B21-F024-49C8-9ACB-859BE4127C05}"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83ED78A-50E1-45F1-9F13-A669AF405021}" type="datetimeFigureOut">
              <a:rPr lang="zh-CN" altLang="en-US" smtClean="0"/>
              <a:pPr/>
              <a:t>2020/5/1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6D42B21-F024-49C8-9ACB-859BE4127C05}"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83ED78A-50E1-45F1-9F13-A669AF405021}" type="datetimeFigureOut">
              <a:rPr lang="zh-CN" altLang="en-US" smtClean="0"/>
              <a:pPr/>
              <a:t>2020/5/1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6D42B21-F024-49C8-9ACB-859BE4127C05}"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83ED78A-50E1-45F1-9F13-A669AF405021}" type="datetimeFigureOut">
              <a:rPr lang="zh-CN" altLang="en-US" smtClean="0"/>
              <a:pPr/>
              <a:t>2020/5/1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6D42B21-F024-49C8-9ACB-859BE4127C05}"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83ED78A-50E1-45F1-9F13-A669AF405021}" type="datetimeFigureOut">
              <a:rPr lang="zh-CN" altLang="en-US" smtClean="0"/>
              <a:pPr/>
              <a:t>2020/5/1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6D42B21-F024-49C8-9ACB-859BE4127C05}"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83ED78A-50E1-45F1-9F13-A669AF405021}" type="datetimeFigureOut">
              <a:rPr lang="zh-CN" altLang="en-US" smtClean="0"/>
              <a:pPr/>
              <a:t>2020/5/1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6D42B21-F024-49C8-9ACB-859BE4127C05}"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83ED78A-50E1-45F1-9F13-A669AF405021}" type="datetimeFigureOut">
              <a:rPr lang="zh-CN" altLang="en-US" smtClean="0"/>
              <a:pPr/>
              <a:t>2020/5/1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6D42B21-F024-49C8-9ACB-859BE4127C05}"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83ED78A-50E1-45F1-9F13-A669AF405021}" type="datetimeFigureOut">
              <a:rPr lang="zh-CN" altLang="en-US" smtClean="0"/>
              <a:pPr/>
              <a:t>2020/5/1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6D42B21-F024-49C8-9ACB-859BE4127C05}"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83ED78A-50E1-45F1-9F13-A669AF405021}" type="datetimeFigureOut">
              <a:rPr lang="zh-CN" altLang="en-US" smtClean="0"/>
              <a:pPr/>
              <a:t>2020/5/1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6D42B21-F024-49C8-9ACB-859BE4127C05}"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3ED78A-50E1-45F1-9F13-A669AF405021}" type="datetimeFigureOut">
              <a:rPr lang="zh-CN" altLang="en-US" smtClean="0"/>
              <a:pPr/>
              <a:t>2020/5/1</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D42B21-F024-49C8-9ACB-859BE4127C05}"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428596" y="1857364"/>
            <a:ext cx="7772400" cy="1470025"/>
          </a:xfrm>
        </p:spPr>
        <p:txBody>
          <a:bodyPr/>
          <a:lstStyle/>
          <a:p>
            <a:pPr algn="l"/>
            <a:r>
              <a:rPr lang="zh-CN" altLang="en-US" dirty="0" smtClean="0">
                <a:solidFill>
                  <a:srgbClr val="FF0000"/>
                </a:solidFill>
                <a:latin typeface="方正粗黑宋简体" pitchFamily="2" charset="-122"/>
                <a:ea typeface="方正粗黑宋简体" pitchFamily="2" charset="-122"/>
              </a:rPr>
              <a:t>第</a:t>
            </a:r>
            <a:r>
              <a:rPr lang="en-US" altLang="zh-CN" dirty="0" smtClean="0">
                <a:solidFill>
                  <a:srgbClr val="FF0000"/>
                </a:solidFill>
                <a:latin typeface="方正粗黑宋简体" pitchFamily="2" charset="-122"/>
                <a:ea typeface="方正粗黑宋简体" pitchFamily="2" charset="-122"/>
              </a:rPr>
              <a:t>11</a:t>
            </a:r>
            <a:r>
              <a:rPr lang="zh-CN" altLang="en-US" dirty="0" smtClean="0">
                <a:solidFill>
                  <a:srgbClr val="FF0000"/>
                </a:solidFill>
                <a:latin typeface="方正粗黑宋简体" pitchFamily="2" charset="-122"/>
                <a:ea typeface="方正粗黑宋简体" pitchFamily="2" charset="-122"/>
              </a:rPr>
              <a:t>课 </a:t>
            </a:r>
            <a:r>
              <a:rPr lang="en-US" altLang="zh-CN" dirty="0" smtClean="0">
                <a:solidFill>
                  <a:srgbClr val="FF0000"/>
                </a:solidFill>
                <a:latin typeface="方正粗黑宋简体" pitchFamily="2" charset="-122"/>
                <a:ea typeface="方正粗黑宋简体" pitchFamily="2" charset="-122"/>
              </a:rPr>
              <a:t/>
            </a:r>
            <a:br>
              <a:rPr lang="en-US" altLang="zh-CN" dirty="0" smtClean="0">
                <a:solidFill>
                  <a:srgbClr val="FF0000"/>
                </a:solidFill>
                <a:latin typeface="方正粗黑宋简体" pitchFamily="2" charset="-122"/>
                <a:ea typeface="方正粗黑宋简体" pitchFamily="2" charset="-122"/>
              </a:rPr>
            </a:br>
            <a:r>
              <a:rPr lang="zh-CN" altLang="en-US" dirty="0">
                <a:solidFill>
                  <a:srgbClr val="FF0000"/>
                </a:solidFill>
                <a:latin typeface="方正粗黑宋简体" pitchFamily="2" charset="-122"/>
                <a:ea typeface="方正粗黑宋简体" pitchFamily="2" charset="-122"/>
              </a:rPr>
              <a:t>苏</a:t>
            </a:r>
            <a:r>
              <a:rPr lang="zh-CN" altLang="en-US" dirty="0" smtClean="0">
                <a:solidFill>
                  <a:srgbClr val="FF0000"/>
                </a:solidFill>
                <a:latin typeface="方正粗黑宋简体" pitchFamily="2" charset="-122"/>
                <a:ea typeface="方正粗黑宋简体" pitchFamily="2" charset="-122"/>
              </a:rPr>
              <a:t>联的社会主义建设</a:t>
            </a:r>
            <a:endParaRPr lang="zh-CN" altLang="en-US" dirty="0">
              <a:solidFill>
                <a:srgbClr val="FF0000"/>
              </a:solidFill>
              <a:latin typeface="方正粗黑宋简体" pitchFamily="2" charset="-122"/>
              <a:ea typeface="方正粗黑宋简体" pitchFamily="2" charset="-122"/>
            </a:endParaRPr>
          </a:p>
        </p:txBody>
      </p:sp>
      <p:sp>
        <p:nvSpPr>
          <p:cNvPr id="3" name="副标题 2"/>
          <p:cNvSpPr>
            <a:spLocks noGrp="1"/>
          </p:cNvSpPr>
          <p:nvPr>
            <p:ph type="subTitle" idx="1"/>
          </p:nvPr>
        </p:nvSpPr>
        <p:spPr/>
        <p:txBody>
          <a:bodyPr/>
          <a:lstStyle/>
          <a:p>
            <a:endParaRPr lang="zh-CN"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14282" y="857232"/>
            <a:ext cx="8358246" cy="3786214"/>
          </a:xfrm>
        </p:spPr>
        <p:txBody>
          <a:bodyPr>
            <a:noAutofit/>
          </a:bodyPr>
          <a:lstStyle/>
          <a:p>
            <a:pPr algn="l"/>
            <a:r>
              <a:rPr lang="zh-CN" altLang="en-US" sz="3600" b="1" dirty="0" smtClean="0">
                <a:solidFill>
                  <a:srgbClr val="0000FF"/>
                </a:solidFill>
                <a:latin typeface="黑体" pitchFamily="49" charset="-122"/>
                <a:ea typeface="黑体" pitchFamily="49" charset="-122"/>
              </a:rPr>
              <a:t>新经济政策：</a:t>
            </a:r>
            <a:br>
              <a:rPr lang="zh-CN" altLang="en-US" sz="3600" b="1" dirty="0" smtClean="0">
                <a:solidFill>
                  <a:srgbClr val="0000FF"/>
                </a:solidFill>
                <a:latin typeface="黑体" pitchFamily="49" charset="-122"/>
                <a:ea typeface="黑体" pitchFamily="49" charset="-122"/>
              </a:rPr>
            </a:br>
            <a:r>
              <a:rPr lang="en-US" altLang="zh-CN" sz="3600" b="1" dirty="0" smtClean="0">
                <a:solidFill>
                  <a:srgbClr val="0000FF"/>
                </a:solidFill>
                <a:latin typeface="黑体" pitchFamily="49" charset="-122"/>
                <a:ea typeface="黑体" pitchFamily="49" charset="-122"/>
              </a:rPr>
              <a:t>(1)</a:t>
            </a:r>
            <a:r>
              <a:rPr lang="zh-CN" altLang="en-US" sz="3600" b="1" dirty="0" smtClean="0">
                <a:solidFill>
                  <a:srgbClr val="0000FF"/>
                </a:solidFill>
                <a:latin typeface="黑体" pitchFamily="49" charset="-122"/>
                <a:ea typeface="黑体" pitchFamily="49" charset="-122"/>
              </a:rPr>
              <a:t>背景：战时共产主义政策的继续实施，使国内经济形势恶化，人民生活困苦，有的地区爆发了工人罢工、农民暴动和水兵叛乱。</a:t>
            </a:r>
            <a:br>
              <a:rPr lang="zh-CN" altLang="en-US" sz="3600" b="1" dirty="0" smtClean="0">
                <a:solidFill>
                  <a:srgbClr val="0000FF"/>
                </a:solidFill>
                <a:latin typeface="黑体" pitchFamily="49" charset="-122"/>
                <a:ea typeface="黑体" pitchFamily="49" charset="-122"/>
              </a:rPr>
            </a:br>
            <a:r>
              <a:rPr lang="en-US" altLang="zh-CN" sz="3600" b="1" dirty="0" smtClean="0">
                <a:solidFill>
                  <a:srgbClr val="0000FF"/>
                </a:solidFill>
                <a:latin typeface="黑体" pitchFamily="49" charset="-122"/>
                <a:ea typeface="黑体" pitchFamily="49" charset="-122"/>
              </a:rPr>
              <a:t>(2)</a:t>
            </a:r>
            <a:r>
              <a:rPr lang="zh-CN" altLang="en-US" sz="3600" b="1" dirty="0" smtClean="0">
                <a:solidFill>
                  <a:srgbClr val="0000FF"/>
                </a:solidFill>
                <a:latin typeface="黑体" pitchFamily="49" charset="-122"/>
                <a:ea typeface="黑体" pitchFamily="49" charset="-122"/>
              </a:rPr>
              <a:t>实施：为了解决国内的经济困难和政治危机，</a:t>
            </a:r>
            <a:r>
              <a:rPr lang="en-US" altLang="zh-CN" sz="3600" b="1" dirty="0" smtClean="0">
                <a:solidFill>
                  <a:srgbClr val="0000FF"/>
                </a:solidFill>
                <a:latin typeface="黑体" pitchFamily="49" charset="-122"/>
                <a:ea typeface="黑体" pitchFamily="49" charset="-122"/>
              </a:rPr>
              <a:t>1921</a:t>
            </a:r>
            <a:r>
              <a:rPr lang="zh-CN" altLang="en-US" sz="3600" b="1" dirty="0" smtClean="0">
                <a:solidFill>
                  <a:srgbClr val="0000FF"/>
                </a:solidFill>
                <a:latin typeface="黑体" pitchFamily="49" charset="-122"/>
                <a:ea typeface="黑体" pitchFamily="49" charset="-122"/>
              </a:rPr>
              <a:t>年</a:t>
            </a:r>
            <a:r>
              <a:rPr lang="en-US" altLang="zh-CN" sz="3600" b="1" dirty="0" smtClean="0">
                <a:solidFill>
                  <a:srgbClr val="0000FF"/>
                </a:solidFill>
                <a:latin typeface="黑体" pitchFamily="49" charset="-122"/>
                <a:ea typeface="黑体" pitchFamily="49" charset="-122"/>
              </a:rPr>
              <a:t>3</a:t>
            </a:r>
            <a:r>
              <a:rPr lang="zh-CN" altLang="en-US" sz="3600" b="1" dirty="0" smtClean="0">
                <a:solidFill>
                  <a:srgbClr val="0000FF"/>
                </a:solidFill>
                <a:latin typeface="黑体" pitchFamily="49" charset="-122"/>
                <a:ea typeface="黑体" pitchFamily="49" charset="-122"/>
              </a:rPr>
              <a:t>月，俄共（布）十大根据列宁的提议，开始了从战时共产主义政策向新经济政策的过渡。</a:t>
            </a:r>
            <a:endParaRPr lang="zh-CN" altLang="en-US" sz="3600" b="1" dirty="0">
              <a:solidFill>
                <a:srgbClr val="0000FF"/>
              </a:solidFill>
              <a:latin typeface="黑体" pitchFamily="49" charset="-122"/>
              <a:ea typeface="黑体"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685800" y="120650"/>
            <a:ext cx="7772400" cy="1431925"/>
          </a:xfrm>
        </p:spPr>
        <p:txBody>
          <a:bodyPr>
            <a:normAutofit/>
          </a:bodyPr>
          <a:lstStyle/>
          <a:p>
            <a:r>
              <a:rPr lang="zh-CN" altLang="en-US" b="1" dirty="0" smtClean="0">
                <a:solidFill>
                  <a:srgbClr val="0000FF"/>
                </a:solidFill>
                <a:latin typeface="方正小标宋简体" pitchFamily="65" charset="-122"/>
                <a:ea typeface="方正小标宋简体" pitchFamily="65" charset="-122"/>
              </a:rPr>
              <a:t> </a:t>
            </a:r>
            <a:endParaRPr lang="zh-CN" altLang="en-US" dirty="0">
              <a:solidFill>
                <a:srgbClr val="0000FF"/>
              </a:solidFill>
              <a:latin typeface="方正小标宋简体" pitchFamily="65" charset="-122"/>
              <a:ea typeface="方正小标宋简体" pitchFamily="65" charset="-122"/>
            </a:endParaRPr>
          </a:p>
        </p:txBody>
      </p:sp>
      <p:sp>
        <p:nvSpPr>
          <p:cNvPr id="76803" name="Rectangle 3"/>
          <p:cNvSpPr>
            <a:spLocks noGrp="1" noChangeArrowheads="1"/>
          </p:cNvSpPr>
          <p:nvPr>
            <p:ph type="body" idx="1"/>
          </p:nvPr>
        </p:nvSpPr>
        <p:spPr>
          <a:xfrm>
            <a:off x="0" y="785794"/>
            <a:ext cx="8928992" cy="5616624"/>
          </a:xfrm>
        </p:spPr>
        <p:txBody>
          <a:bodyPr>
            <a:noAutofit/>
          </a:bodyPr>
          <a:lstStyle/>
          <a:p>
            <a:r>
              <a:rPr lang="zh-CN" altLang="en-US" sz="2400" b="1" dirty="0" smtClean="0">
                <a:solidFill>
                  <a:srgbClr val="0000FF"/>
                </a:solidFill>
                <a:latin typeface="黑体" pitchFamily="49" charset="-122"/>
                <a:ea typeface="黑体" pitchFamily="49" charset="-122"/>
              </a:rPr>
              <a:t>内容：</a:t>
            </a:r>
          </a:p>
          <a:p>
            <a:r>
              <a:rPr lang="zh-CN" altLang="en-US" sz="2400" b="1" dirty="0" smtClean="0">
                <a:solidFill>
                  <a:srgbClr val="0000FF"/>
                </a:solidFill>
                <a:latin typeface="黑体" pitchFamily="49" charset="-122"/>
                <a:ea typeface="黑体" pitchFamily="49" charset="-122"/>
              </a:rPr>
              <a:t>①用固定的粮食税代替余粮征集制，纳税后剩下的粮食归农民自己支配。</a:t>
            </a:r>
          </a:p>
          <a:p>
            <a:r>
              <a:rPr lang="zh-CN" altLang="en-US" sz="2400" b="1" dirty="0" smtClean="0">
                <a:solidFill>
                  <a:srgbClr val="0000FF"/>
                </a:solidFill>
                <a:latin typeface="黑体" pitchFamily="49" charset="-122"/>
                <a:ea typeface="黑体" pitchFamily="49" charset="-122"/>
              </a:rPr>
              <a:t>②除重要工矿企业由国家经营外，中小企业可允许本国或外国资本家经营。</a:t>
            </a:r>
          </a:p>
          <a:p>
            <a:r>
              <a:rPr lang="zh-CN" altLang="en-US" sz="2400" b="1" dirty="0" smtClean="0">
                <a:solidFill>
                  <a:srgbClr val="0000FF"/>
                </a:solidFill>
                <a:latin typeface="黑体" pitchFamily="49" charset="-122"/>
                <a:ea typeface="黑体" pitchFamily="49" charset="-122"/>
              </a:rPr>
              <a:t>③废除平均主义的配给制，实行按劳分配；允许商品通过市场用货币自由交换等。</a:t>
            </a:r>
          </a:p>
          <a:p>
            <a:r>
              <a:rPr lang="en-US" altLang="zh-CN" sz="2400" b="1" dirty="0" smtClean="0">
                <a:solidFill>
                  <a:srgbClr val="0000FF"/>
                </a:solidFill>
                <a:latin typeface="黑体" pitchFamily="49" charset="-122"/>
                <a:ea typeface="黑体" pitchFamily="49" charset="-122"/>
              </a:rPr>
              <a:t>(4)</a:t>
            </a:r>
            <a:r>
              <a:rPr lang="zh-CN" altLang="en-US" sz="2400" b="1" dirty="0" smtClean="0">
                <a:solidFill>
                  <a:srgbClr val="0000FF"/>
                </a:solidFill>
                <a:latin typeface="黑体" pitchFamily="49" charset="-122"/>
                <a:ea typeface="黑体" pitchFamily="49" charset="-122"/>
              </a:rPr>
              <a:t>评价：新经济政策满足了劳动者的经济要求，极大地调动了人民群众建设新国家的积极性，使工农业生产逐渐恢复到战前的水平，苏维埃政权得以进一步巩固。新经济政策表明列宁和布尔什维克党开始从本国国情出发，放弃用战时共产主义政策直接过渡到社会主义的设想和实践，是对苏俄特色社会主义道路的有益探索。</a:t>
            </a:r>
            <a:endParaRPr lang="zh-CN" altLang="en-US" sz="2400" b="1" dirty="0">
              <a:solidFill>
                <a:srgbClr val="0000FF"/>
              </a:solidFill>
              <a:latin typeface="黑体" pitchFamily="49" charset="-122"/>
              <a:ea typeface="黑体" pitchFamily="49" charset="-122"/>
            </a:endParaRPr>
          </a:p>
        </p:txBody>
      </p:sp>
      <p:sp>
        <p:nvSpPr>
          <p:cNvPr id="4" name="标题 1"/>
          <p:cNvSpPr txBox="1">
            <a:spLocks/>
          </p:cNvSpPr>
          <p:nvPr/>
        </p:nvSpPr>
        <p:spPr>
          <a:xfrm>
            <a:off x="214282" y="0"/>
            <a:ext cx="8229600"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4400" b="0" i="0" u="none" strike="noStrike" kern="1200" cap="none" spc="0" normalizeH="0" baseline="0" noProof="0" dirty="0" smtClean="0">
                <a:ln>
                  <a:noFill/>
                </a:ln>
                <a:solidFill>
                  <a:srgbClr val="0000FF"/>
                </a:solidFill>
                <a:effectLst/>
                <a:uLnTx/>
                <a:uFillTx/>
                <a:latin typeface="方正粗黑宋简体" pitchFamily="2" charset="-122"/>
                <a:ea typeface="方正粗黑宋简体" pitchFamily="2" charset="-122"/>
                <a:cs typeface="+mj-cs"/>
              </a:rPr>
              <a:t>新经济政策</a:t>
            </a:r>
            <a:endParaRPr kumimoji="0" lang="zh-CN" altLang="en-US" sz="4400" b="0" i="0" u="none" strike="noStrike" kern="1200" cap="none" spc="0" normalizeH="0" baseline="0" noProof="0" dirty="0">
              <a:ln>
                <a:noFill/>
              </a:ln>
              <a:solidFill>
                <a:srgbClr val="0000FF"/>
              </a:solidFill>
              <a:effectLst/>
              <a:uLnTx/>
              <a:uFillTx/>
              <a:latin typeface="方正粗黑宋简体" pitchFamily="2" charset="-122"/>
              <a:ea typeface="方正粗黑宋简体" pitchFamily="2" charset="-122"/>
              <a:cs typeface="+mj-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1520" y="332656"/>
            <a:ext cx="8784976" cy="6336704"/>
          </a:xfrm>
        </p:spPr>
        <p:txBody>
          <a:bodyPr>
            <a:normAutofit/>
          </a:bodyPr>
          <a:lstStyle/>
          <a:p>
            <a:r>
              <a:rPr lang="en-US" altLang="zh-CN" sz="3600" b="1" dirty="0" smtClean="0">
                <a:solidFill>
                  <a:srgbClr val="0000FF"/>
                </a:solidFill>
              </a:rPr>
              <a:t>1922</a:t>
            </a:r>
            <a:r>
              <a:rPr lang="zh-CN" altLang="en-US" sz="3600" b="1" dirty="0" smtClean="0">
                <a:solidFill>
                  <a:srgbClr val="0000FF"/>
                </a:solidFill>
              </a:rPr>
              <a:t>年年底，苏维埃社会主义共和国联盟成立，简称“苏联”。</a:t>
            </a:r>
            <a:r>
              <a:rPr lang="en-US" altLang="zh-CN" sz="3600" b="1" dirty="0" smtClean="0">
                <a:solidFill>
                  <a:srgbClr val="0000FF"/>
                </a:solidFill>
              </a:rPr>
              <a:t>1924</a:t>
            </a:r>
            <a:r>
              <a:rPr lang="zh-CN" altLang="en-US" sz="3600" b="1" dirty="0" smtClean="0">
                <a:solidFill>
                  <a:srgbClr val="0000FF"/>
                </a:solidFill>
              </a:rPr>
              <a:t>年</a:t>
            </a:r>
            <a:r>
              <a:rPr lang="en-US" altLang="zh-CN" sz="3600" b="1" dirty="0" smtClean="0">
                <a:solidFill>
                  <a:srgbClr val="0000FF"/>
                </a:solidFill>
              </a:rPr>
              <a:t>1</a:t>
            </a:r>
            <a:r>
              <a:rPr lang="zh-CN" altLang="en-US" sz="3600" b="1" dirty="0" smtClean="0">
                <a:solidFill>
                  <a:srgbClr val="0000FF"/>
                </a:solidFill>
              </a:rPr>
              <a:t>月，列宁逝世。</a:t>
            </a:r>
            <a:r>
              <a:rPr lang="en-US" altLang="zh-CN" sz="3600" b="1" dirty="0" smtClean="0">
                <a:solidFill>
                  <a:srgbClr val="0000FF"/>
                </a:solidFill>
              </a:rPr>
              <a:t>1925</a:t>
            </a:r>
            <a:r>
              <a:rPr lang="zh-CN" altLang="en-US" sz="3600" b="1" dirty="0" smtClean="0">
                <a:solidFill>
                  <a:srgbClr val="0000FF"/>
                </a:solidFill>
              </a:rPr>
              <a:t>年，斯大林提出实现国家工业化的设想。</a:t>
            </a:r>
            <a:r>
              <a:rPr lang="en-US" altLang="zh-CN" sz="3600" b="1" dirty="0" smtClean="0">
                <a:solidFill>
                  <a:srgbClr val="0000FF"/>
                </a:solidFill>
              </a:rPr>
              <a:t>1926</a:t>
            </a:r>
            <a:r>
              <a:rPr lang="zh-CN" altLang="en-US" sz="3600" b="1" dirty="0" smtClean="0">
                <a:solidFill>
                  <a:srgbClr val="0000FF"/>
                </a:solidFill>
              </a:rPr>
              <a:t>年，苏联开始进行社会主义工业化建设。</a:t>
            </a:r>
            <a:endParaRPr lang="en-US" altLang="zh-CN" sz="3600" b="1" dirty="0" smtClean="0">
              <a:solidFill>
                <a:srgbClr val="0000FF"/>
              </a:solidFill>
            </a:endParaRPr>
          </a:p>
          <a:p>
            <a:r>
              <a:rPr lang="en-US" altLang="zh-CN" sz="3600" b="1" dirty="0" smtClean="0">
                <a:solidFill>
                  <a:srgbClr val="0000FF"/>
                </a:solidFill>
              </a:rPr>
              <a:t>1928—1937</a:t>
            </a:r>
            <a:r>
              <a:rPr lang="zh-CN" altLang="en-US" sz="3600" b="1" dirty="0" smtClean="0">
                <a:solidFill>
                  <a:srgbClr val="0000FF"/>
                </a:solidFill>
              </a:rPr>
              <a:t>年，苏联先后完成了第一个、第二个五年计划，由落后的农业国变成了强大的工业国。</a:t>
            </a:r>
            <a:r>
              <a:rPr lang="zh-CN" altLang="en-US" sz="3600" b="1" dirty="0" smtClean="0">
                <a:solidFill>
                  <a:srgbClr val="FF0000"/>
                </a:solidFill>
              </a:rPr>
              <a:t>（</a:t>
            </a:r>
            <a:r>
              <a:rPr lang="en-US" altLang="zh-CN" sz="3600" b="1" dirty="0" smtClean="0">
                <a:solidFill>
                  <a:srgbClr val="FF0000"/>
                </a:solidFill>
              </a:rPr>
              <a:t>49</a:t>
            </a:r>
            <a:r>
              <a:rPr lang="zh-CN" altLang="en-US" sz="3600" b="1" dirty="0" smtClean="0">
                <a:solidFill>
                  <a:srgbClr val="FF0000"/>
                </a:solidFill>
              </a:rPr>
              <a:t>页问题思考答案）</a:t>
            </a:r>
            <a:endParaRPr lang="en-US" altLang="zh-CN" sz="3600" b="1" dirty="0" smtClean="0">
              <a:solidFill>
                <a:srgbClr val="FF0000"/>
              </a:solidFill>
            </a:endParaRPr>
          </a:p>
          <a:p>
            <a:r>
              <a:rPr lang="zh-CN" altLang="en-US" sz="3600" b="1" dirty="0">
                <a:solidFill>
                  <a:srgbClr val="7030A0"/>
                </a:solidFill>
              </a:rPr>
              <a:t>苏</a:t>
            </a:r>
            <a:r>
              <a:rPr lang="zh-CN" altLang="en-US" sz="3600" b="1" dirty="0" smtClean="0">
                <a:solidFill>
                  <a:srgbClr val="7030A0"/>
                </a:solidFill>
              </a:rPr>
              <a:t>联的工业总产值跃居欧洲第一位、世界第二位。</a:t>
            </a:r>
            <a:endParaRPr lang="zh-CN" altLang="en-US" sz="3600" b="1" dirty="0">
              <a:solidFill>
                <a:srgbClr val="7030A0"/>
              </a:solidFill>
            </a:endParaRPr>
          </a:p>
        </p:txBody>
      </p:sp>
      <p:cxnSp>
        <p:nvCxnSpPr>
          <p:cNvPr id="4" name="直接连接符 3"/>
          <p:cNvCxnSpPr/>
          <p:nvPr/>
        </p:nvCxnSpPr>
        <p:spPr>
          <a:xfrm>
            <a:off x="755576" y="908720"/>
            <a:ext cx="7704856"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6" name="直接连接符 5"/>
          <p:cNvCxnSpPr/>
          <p:nvPr/>
        </p:nvCxnSpPr>
        <p:spPr>
          <a:xfrm>
            <a:off x="755576" y="1412776"/>
            <a:ext cx="7704856"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8" name="直接连接符 7"/>
          <p:cNvCxnSpPr/>
          <p:nvPr/>
        </p:nvCxnSpPr>
        <p:spPr>
          <a:xfrm>
            <a:off x="899592" y="1988840"/>
            <a:ext cx="7488832"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0" name="直接连接符 9"/>
          <p:cNvCxnSpPr/>
          <p:nvPr/>
        </p:nvCxnSpPr>
        <p:spPr>
          <a:xfrm>
            <a:off x="755576" y="2564904"/>
            <a:ext cx="7704856"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2" name="直接连接符 11"/>
          <p:cNvCxnSpPr/>
          <p:nvPr/>
        </p:nvCxnSpPr>
        <p:spPr>
          <a:xfrm>
            <a:off x="755576" y="3140968"/>
            <a:ext cx="4104456"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4" name="直接连接符 13"/>
          <p:cNvCxnSpPr/>
          <p:nvPr/>
        </p:nvCxnSpPr>
        <p:spPr>
          <a:xfrm>
            <a:off x="683568" y="3789040"/>
            <a:ext cx="7776864"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6" name="直接连接符 15"/>
          <p:cNvCxnSpPr/>
          <p:nvPr/>
        </p:nvCxnSpPr>
        <p:spPr>
          <a:xfrm>
            <a:off x="683568" y="4365104"/>
            <a:ext cx="7848872"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8" name="直接连接符 17"/>
          <p:cNvCxnSpPr/>
          <p:nvPr/>
        </p:nvCxnSpPr>
        <p:spPr>
          <a:xfrm>
            <a:off x="683568" y="4941168"/>
            <a:ext cx="3312368"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0" name="直接连接符 19"/>
          <p:cNvCxnSpPr/>
          <p:nvPr/>
        </p:nvCxnSpPr>
        <p:spPr>
          <a:xfrm>
            <a:off x="755576" y="5517232"/>
            <a:ext cx="7776864"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2" name="直接连接符 21"/>
          <p:cNvCxnSpPr/>
          <p:nvPr/>
        </p:nvCxnSpPr>
        <p:spPr>
          <a:xfrm>
            <a:off x="755576" y="6093296"/>
            <a:ext cx="1944216"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611560" y="332656"/>
            <a:ext cx="7772400" cy="762000"/>
          </a:xfrm>
        </p:spPr>
        <p:txBody>
          <a:bodyPr>
            <a:noAutofit/>
          </a:bodyPr>
          <a:lstStyle/>
          <a:p>
            <a:r>
              <a:rPr lang="zh-CN" altLang="en-US" sz="5400" b="1" dirty="0">
                <a:solidFill>
                  <a:srgbClr val="0000FF"/>
                </a:solidFill>
                <a:latin typeface="方正小标宋简体" pitchFamily="65" charset="-122"/>
                <a:ea typeface="方正小标宋简体" pitchFamily="65" charset="-122"/>
              </a:rPr>
              <a:t>斯达哈诺夫运动</a:t>
            </a:r>
          </a:p>
        </p:txBody>
      </p:sp>
      <p:sp>
        <p:nvSpPr>
          <p:cNvPr id="77827" name="Rectangle 3"/>
          <p:cNvSpPr>
            <a:spLocks noGrp="1" noChangeArrowheads="1"/>
          </p:cNvSpPr>
          <p:nvPr>
            <p:ph type="body" idx="1"/>
          </p:nvPr>
        </p:nvSpPr>
        <p:spPr>
          <a:xfrm>
            <a:off x="467544" y="1340768"/>
            <a:ext cx="8352928" cy="4896544"/>
          </a:xfrm>
        </p:spPr>
        <p:txBody>
          <a:bodyPr>
            <a:normAutofit lnSpcReduction="10000"/>
          </a:bodyPr>
          <a:lstStyle/>
          <a:p>
            <a:r>
              <a:rPr lang="en-US" altLang="zh-CN" sz="4800" b="1" dirty="0">
                <a:solidFill>
                  <a:srgbClr val="0000FF"/>
                </a:solidFill>
              </a:rPr>
              <a:t>20</a:t>
            </a:r>
            <a:r>
              <a:rPr lang="zh-CN" altLang="en-US" sz="4800" b="1" dirty="0">
                <a:solidFill>
                  <a:srgbClr val="0000FF"/>
                </a:solidFill>
              </a:rPr>
              <a:t>世纪</a:t>
            </a:r>
            <a:r>
              <a:rPr lang="en-US" altLang="zh-CN" sz="4800" b="1" dirty="0">
                <a:solidFill>
                  <a:srgbClr val="0000FF"/>
                </a:solidFill>
              </a:rPr>
              <a:t>30</a:t>
            </a:r>
            <a:r>
              <a:rPr lang="zh-CN" altLang="en-US" sz="4800" b="1" dirty="0">
                <a:solidFill>
                  <a:srgbClr val="0000FF"/>
                </a:solidFill>
              </a:rPr>
              <a:t>年代在苏联出现的群众性技术革新和社会主义劳动竞赛运动，因采煤工人斯达哈诺</a:t>
            </a:r>
            <a:r>
              <a:rPr lang="zh-CN" altLang="en-US" sz="4800" b="1" dirty="0" smtClean="0">
                <a:solidFill>
                  <a:srgbClr val="0000FF"/>
                </a:solidFill>
              </a:rPr>
              <a:t>夫首</a:t>
            </a:r>
            <a:r>
              <a:rPr lang="zh-CN" altLang="en-US" sz="4800" b="1" dirty="0">
                <a:solidFill>
                  <a:srgbClr val="0000FF"/>
                </a:solidFill>
              </a:rPr>
              <a:t>先发起而得名</a:t>
            </a:r>
            <a:r>
              <a:rPr lang="zh-CN" altLang="en-US" sz="4800" b="1" dirty="0" smtClean="0">
                <a:solidFill>
                  <a:srgbClr val="0000FF"/>
                </a:solidFill>
              </a:rPr>
              <a:t>。</a:t>
            </a:r>
            <a:endParaRPr lang="en-US" altLang="zh-CN" sz="4800" b="1" dirty="0" smtClean="0">
              <a:solidFill>
                <a:srgbClr val="0000FF"/>
              </a:solidFill>
            </a:endParaRPr>
          </a:p>
          <a:p>
            <a:r>
              <a:rPr lang="en-US" altLang="zh-CN" sz="4800" b="1" dirty="0" smtClean="0">
                <a:solidFill>
                  <a:srgbClr val="0000FF"/>
                </a:solidFill>
              </a:rPr>
              <a:t>1935</a:t>
            </a:r>
            <a:r>
              <a:rPr lang="zh-CN" altLang="en-US" sz="4800" b="1" dirty="0" smtClean="0">
                <a:solidFill>
                  <a:srgbClr val="0000FF"/>
                </a:solidFill>
              </a:rPr>
              <a:t>年</a:t>
            </a:r>
            <a:r>
              <a:rPr lang="en-US" altLang="zh-CN" sz="4800" b="1" dirty="0" smtClean="0">
                <a:solidFill>
                  <a:srgbClr val="0000FF"/>
                </a:solidFill>
              </a:rPr>
              <a:t>8</a:t>
            </a:r>
            <a:r>
              <a:rPr lang="zh-CN" altLang="en-US" sz="4800" b="1" dirty="0" smtClean="0">
                <a:solidFill>
                  <a:srgbClr val="0000FF"/>
                </a:solidFill>
              </a:rPr>
              <a:t>月</a:t>
            </a:r>
            <a:r>
              <a:rPr lang="en-US" altLang="zh-CN" sz="4800" b="1" dirty="0" smtClean="0">
                <a:solidFill>
                  <a:srgbClr val="0000FF"/>
                </a:solidFill>
              </a:rPr>
              <a:t>30</a:t>
            </a:r>
            <a:r>
              <a:rPr lang="zh-CN" altLang="en-US" sz="4800" b="1" dirty="0" smtClean="0">
                <a:solidFill>
                  <a:srgbClr val="0000FF"/>
                </a:solidFill>
              </a:rPr>
              <a:t>日夜间，</a:t>
            </a:r>
            <a:r>
              <a:rPr lang="en-US" altLang="zh-CN" sz="4800" b="1" dirty="0" smtClean="0">
                <a:solidFill>
                  <a:srgbClr val="0000FF"/>
                </a:solidFill>
              </a:rPr>
              <a:t>6</a:t>
            </a:r>
            <a:r>
              <a:rPr lang="zh-CN" altLang="en-US" sz="4800" b="1" dirty="0" smtClean="0">
                <a:solidFill>
                  <a:srgbClr val="0000FF"/>
                </a:solidFill>
              </a:rPr>
              <a:t>小时挖了</a:t>
            </a:r>
            <a:r>
              <a:rPr lang="en-US" altLang="zh-CN" sz="4800" b="1" dirty="0" smtClean="0">
                <a:solidFill>
                  <a:srgbClr val="0000FF"/>
                </a:solidFill>
              </a:rPr>
              <a:t>102</a:t>
            </a:r>
            <a:r>
              <a:rPr lang="zh-CN" altLang="en-US" sz="4800" b="1" dirty="0" smtClean="0">
                <a:solidFill>
                  <a:srgbClr val="0000FF"/>
                </a:solidFill>
              </a:rPr>
              <a:t>吨煤，超过定额的</a:t>
            </a:r>
            <a:r>
              <a:rPr lang="en-US" altLang="zh-CN" sz="4800" b="1" dirty="0" smtClean="0">
                <a:solidFill>
                  <a:srgbClr val="0000FF"/>
                </a:solidFill>
              </a:rPr>
              <a:t>13</a:t>
            </a:r>
            <a:r>
              <a:rPr lang="zh-CN" altLang="en-US" sz="4800" b="1" dirty="0" smtClean="0">
                <a:solidFill>
                  <a:srgbClr val="0000FF"/>
                </a:solidFill>
              </a:rPr>
              <a:t>倍。 </a:t>
            </a:r>
            <a:endParaRPr lang="zh-CN" altLang="en-US" sz="4800" b="1" dirty="0">
              <a:solidFill>
                <a:srgbClr val="0000FF"/>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684213" y="908050"/>
            <a:ext cx="7772400" cy="762000"/>
          </a:xfrm>
        </p:spPr>
        <p:txBody>
          <a:bodyPr/>
          <a:lstStyle/>
          <a:p>
            <a:pPr algn="l"/>
            <a:r>
              <a:rPr lang="zh-CN" altLang="en-US" dirty="0">
                <a:solidFill>
                  <a:srgbClr val="0000FF"/>
                </a:solidFill>
                <a:latin typeface="方正粗黑宋简体" pitchFamily="2" charset="-122"/>
                <a:ea typeface="方正粗黑宋简体" pitchFamily="2" charset="-122"/>
              </a:rPr>
              <a:t>请注意区别：</a:t>
            </a:r>
          </a:p>
        </p:txBody>
      </p:sp>
      <p:sp>
        <p:nvSpPr>
          <p:cNvPr id="59395" name="Rectangle 3"/>
          <p:cNvSpPr>
            <a:spLocks noGrp="1" noChangeArrowheads="1"/>
          </p:cNvSpPr>
          <p:nvPr>
            <p:ph type="body" idx="1"/>
          </p:nvPr>
        </p:nvSpPr>
        <p:spPr>
          <a:xfrm>
            <a:off x="467544" y="1772816"/>
            <a:ext cx="7920806" cy="3384972"/>
          </a:xfrm>
        </p:spPr>
        <p:txBody>
          <a:bodyPr>
            <a:noAutofit/>
          </a:bodyPr>
          <a:lstStyle/>
          <a:p>
            <a:r>
              <a:rPr lang="zh-CN" altLang="en-US" sz="5400" b="1" dirty="0">
                <a:solidFill>
                  <a:srgbClr val="FF0000"/>
                </a:solidFill>
                <a:latin typeface="楷体_GB2312" pitchFamily="49" charset="-122"/>
                <a:ea typeface="楷体_GB2312" pitchFamily="49" charset="-122"/>
              </a:rPr>
              <a:t>沙俄（</a:t>
            </a:r>
            <a:r>
              <a:rPr lang="en-US" altLang="zh-CN" sz="5400" b="1" dirty="0">
                <a:solidFill>
                  <a:srgbClr val="FF0000"/>
                </a:solidFill>
                <a:latin typeface="楷体_GB2312" pitchFamily="49" charset="-122"/>
                <a:ea typeface="楷体_GB2312" pitchFamily="49" charset="-122"/>
              </a:rPr>
              <a:t>1547</a:t>
            </a:r>
            <a:r>
              <a:rPr lang="zh-CN" altLang="en-US" sz="5400" b="1" dirty="0">
                <a:solidFill>
                  <a:srgbClr val="FF0000"/>
                </a:solidFill>
                <a:latin typeface="楷体_GB2312" pitchFamily="49" charset="-122"/>
                <a:ea typeface="楷体_GB2312" pitchFamily="49" charset="-122"/>
              </a:rPr>
              <a:t>年</a:t>
            </a:r>
            <a:r>
              <a:rPr lang="en-US" altLang="zh-CN" sz="5400" b="1" dirty="0">
                <a:solidFill>
                  <a:srgbClr val="FF0000"/>
                </a:solidFill>
                <a:latin typeface="Times New Roman"/>
                <a:ea typeface="楷体_GB2312" pitchFamily="49" charset="-122"/>
              </a:rPr>
              <a:t>—</a:t>
            </a:r>
            <a:r>
              <a:rPr lang="en-US" altLang="zh-CN" sz="5400" b="1" dirty="0">
                <a:solidFill>
                  <a:srgbClr val="FF0000"/>
                </a:solidFill>
                <a:latin typeface="楷体_GB2312" pitchFamily="49" charset="-122"/>
                <a:ea typeface="楷体_GB2312" pitchFamily="49" charset="-122"/>
              </a:rPr>
              <a:t>1917</a:t>
            </a:r>
            <a:r>
              <a:rPr lang="zh-CN" altLang="en-US" sz="5400" b="1" dirty="0">
                <a:solidFill>
                  <a:srgbClr val="FF0000"/>
                </a:solidFill>
                <a:latin typeface="楷体_GB2312" pitchFamily="49" charset="-122"/>
                <a:ea typeface="楷体_GB2312" pitchFamily="49" charset="-122"/>
              </a:rPr>
              <a:t>年）</a:t>
            </a:r>
          </a:p>
          <a:p>
            <a:r>
              <a:rPr lang="zh-CN" altLang="en-US" sz="5400" b="1" dirty="0">
                <a:solidFill>
                  <a:srgbClr val="FF0000"/>
                </a:solidFill>
                <a:latin typeface="楷体_GB2312" pitchFamily="49" charset="-122"/>
                <a:ea typeface="楷体_GB2312" pitchFamily="49" charset="-122"/>
              </a:rPr>
              <a:t>苏俄（</a:t>
            </a:r>
            <a:r>
              <a:rPr lang="en-US" altLang="zh-CN" sz="5400" b="1" dirty="0">
                <a:solidFill>
                  <a:srgbClr val="FF0000"/>
                </a:solidFill>
                <a:latin typeface="楷体_GB2312" pitchFamily="49" charset="-122"/>
                <a:ea typeface="楷体_GB2312" pitchFamily="49" charset="-122"/>
              </a:rPr>
              <a:t>1917</a:t>
            </a:r>
            <a:r>
              <a:rPr lang="zh-CN" altLang="en-US" sz="5400" b="1" dirty="0">
                <a:solidFill>
                  <a:srgbClr val="FF0000"/>
                </a:solidFill>
                <a:latin typeface="楷体_GB2312" pitchFamily="49" charset="-122"/>
                <a:ea typeface="楷体_GB2312" pitchFamily="49" charset="-122"/>
              </a:rPr>
              <a:t>年</a:t>
            </a:r>
            <a:r>
              <a:rPr lang="en-US" altLang="zh-CN" sz="5400" b="1" dirty="0">
                <a:solidFill>
                  <a:srgbClr val="FF0000"/>
                </a:solidFill>
                <a:latin typeface="Times New Roman"/>
                <a:ea typeface="楷体_GB2312" pitchFamily="49" charset="-122"/>
              </a:rPr>
              <a:t>—</a:t>
            </a:r>
            <a:r>
              <a:rPr lang="en-US" altLang="zh-CN" sz="5400" b="1" dirty="0">
                <a:solidFill>
                  <a:srgbClr val="FF0000"/>
                </a:solidFill>
                <a:latin typeface="楷体_GB2312" pitchFamily="49" charset="-122"/>
                <a:ea typeface="楷体_GB2312" pitchFamily="49" charset="-122"/>
              </a:rPr>
              <a:t>1922</a:t>
            </a:r>
            <a:r>
              <a:rPr lang="zh-CN" altLang="en-US" sz="5400" b="1" dirty="0">
                <a:solidFill>
                  <a:srgbClr val="FF0000"/>
                </a:solidFill>
                <a:latin typeface="楷体_GB2312" pitchFamily="49" charset="-122"/>
                <a:ea typeface="楷体_GB2312" pitchFamily="49" charset="-122"/>
              </a:rPr>
              <a:t>年）</a:t>
            </a:r>
          </a:p>
          <a:p>
            <a:r>
              <a:rPr lang="zh-CN" altLang="en-US" sz="5400" b="1" dirty="0">
                <a:solidFill>
                  <a:srgbClr val="FF0000"/>
                </a:solidFill>
                <a:latin typeface="楷体_GB2312" pitchFamily="49" charset="-122"/>
                <a:ea typeface="楷体_GB2312" pitchFamily="49" charset="-122"/>
              </a:rPr>
              <a:t>苏联（</a:t>
            </a:r>
            <a:r>
              <a:rPr lang="en-US" altLang="zh-CN" sz="5400" b="1" dirty="0">
                <a:solidFill>
                  <a:srgbClr val="FF0000"/>
                </a:solidFill>
                <a:latin typeface="楷体_GB2312" pitchFamily="49" charset="-122"/>
                <a:ea typeface="楷体_GB2312" pitchFamily="49" charset="-122"/>
              </a:rPr>
              <a:t>1922</a:t>
            </a:r>
            <a:r>
              <a:rPr lang="zh-CN" altLang="en-US" sz="5400" b="1" dirty="0">
                <a:solidFill>
                  <a:srgbClr val="FF0000"/>
                </a:solidFill>
                <a:latin typeface="楷体_GB2312" pitchFamily="49" charset="-122"/>
                <a:ea typeface="楷体_GB2312" pitchFamily="49" charset="-122"/>
              </a:rPr>
              <a:t>年</a:t>
            </a:r>
            <a:r>
              <a:rPr lang="en-US" altLang="zh-CN" sz="5400" b="1" dirty="0">
                <a:solidFill>
                  <a:srgbClr val="FF0000"/>
                </a:solidFill>
                <a:latin typeface="Times New Roman"/>
                <a:ea typeface="楷体_GB2312" pitchFamily="49" charset="-122"/>
              </a:rPr>
              <a:t>—</a:t>
            </a:r>
            <a:r>
              <a:rPr lang="en-US" altLang="zh-CN" sz="5400" b="1" dirty="0">
                <a:solidFill>
                  <a:srgbClr val="FF0000"/>
                </a:solidFill>
                <a:latin typeface="楷体_GB2312" pitchFamily="49" charset="-122"/>
                <a:ea typeface="楷体_GB2312" pitchFamily="49" charset="-122"/>
              </a:rPr>
              <a:t>1991</a:t>
            </a:r>
            <a:r>
              <a:rPr lang="zh-CN" altLang="en-US" sz="5400" b="1" dirty="0">
                <a:solidFill>
                  <a:srgbClr val="FF0000"/>
                </a:solidFill>
                <a:latin typeface="楷体_GB2312" pitchFamily="49" charset="-122"/>
                <a:ea typeface="楷体_GB2312" pitchFamily="49" charset="-122"/>
              </a:rPr>
              <a:t>年</a:t>
            </a:r>
            <a:r>
              <a:rPr lang="zh-CN" altLang="en-US" sz="5400" b="1" dirty="0" smtClean="0">
                <a:solidFill>
                  <a:srgbClr val="FF0000"/>
                </a:solidFill>
                <a:latin typeface="楷体_GB2312" pitchFamily="49" charset="-122"/>
                <a:ea typeface="楷体_GB2312" pitchFamily="49" charset="-122"/>
              </a:rPr>
              <a:t>）</a:t>
            </a:r>
            <a:endParaRPr lang="en-US" altLang="zh-CN" sz="5400" b="1" dirty="0" smtClean="0">
              <a:solidFill>
                <a:srgbClr val="FF0000"/>
              </a:solidFill>
              <a:latin typeface="楷体_GB2312" pitchFamily="49" charset="-122"/>
              <a:ea typeface="楷体_GB2312" pitchFamily="49" charset="-122"/>
            </a:endParaRPr>
          </a:p>
          <a:p>
            <a:r>
              <a:rPr lang="zh-CN" altLang="en-US" sz="5400" b="1" dirty="0" smtClean="0">
                <a:solidFill>
                  <a:srgbClr val="FF0000"/>
                </a:solidFill>
                <a:ea typeface="楷体_GB2312" pitchFamily="49" charset="-122"/>
              </a:rPr>
              <a:t>俄罗斯（</a:t>
            </a:r>
            <a:r>
              <a:rPr lang="en-US" altLang="zh-CN" sz="5400" b="1" dirty="0" smtClean="0">
                <a:solidFill>
                  <a:srgbClr val="FF0000"/>
                </a:solidFill>
                <a:ea typeface="楷体_GB2312" pitchFamily="49" charset="-122"/>
              </a:rPr>
              <a:t>1991</a:t>
            </a:r>
            <a:r>
              <a:rPr lang="zh-CN" altLang="en-US" sz="5400" b="1" dirty="0" smtClean="0">
                <a:solidFill>
                  <a:srgbClr val="FF0000"/>
                </a:solidFill>
                <a:ea typeface="楷体_GB2312" pitchFamily="49" charset="-122"/>
              </a:rPr>
              <a:t>年至今）</a:t>
            </a:r>
            <a:r>
              <a:rPr lang="zh-CN" altLang="en-US" sz="5400" b="1" dirty="0" smtClean="0"/>
              <a:t> </a:t>
            </a:r>
            <a:endParaRPr lang="zh-CN" altLang="en-US" sz="5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59394"/>
                                        </p:tgtEl>
                                        <p:attrNameLst>
                                          <p:attrName>style.visibility</p:attrName>
                                        </p:attrNameLst>
                                      </p:cBhvr>
                                      <p:to>
                                        <p:strVal val="visible"/>
                                      </p:to>
                                    </p:set>
                                    <p:anim calcmode="lin" valueType="num">
                                      <p:cBhvr>
                                        <p:cTn id="7" dur="500" decel="50000" fill="hold">
                                          <p:stCondLst>
                                            <p:cond delay="0"/>
                                          </p:stCondLst>
                                        </p:cTn>
                                        <p:tgtEl>
                                          <p:spTgt spid="5939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5939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59394"/>
                                        </p:tgtEl>
                                        <p:attrNameLst>
                                          <p:attrName>ppt_w</p:attrName>
                                        </p:attrNameLst>
                                      </p:cBhvr>
                                      <p:tavLst>
                                        <p:tav tm="0">
                                          <p:val>
                                            <p:strVal val="#ppt_w*.05"/>
                                          </p:val>
                                        </p:tav>
                                        <p:tav tm="100000">
                                          <p:val>
                                            <p:strVal val="#ppt_w"/>
                                          </p:val>
                                        </p:tav>
                                      </p:tavLst>
                                    </p:anim>
                                    <p:anim calcmode="lin" valueType="num">
                                      <p:cBhvr>
                                        <p:cTn id="10" dur="1000" fill="hold"/>
                                        <p:tgtEl>
                                          <p:spTgt spid="5939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5939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5939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5939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59394"/>
                                        </p:tgtEl>
                                      </p:cBhvr>
                                    </p:animEffec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nodeType="clickEffect">
                                  <p:stCondLst>
                                    <p:cond delay="0"/>
                                  </p:stCondLst>
                                  <p:iterate type="lt">
                                    <p:tmPct val="50000"/>
                                  </p:iterate>
                                  <p:childTnLst>
                                    <p:set>
                                      <p:cBhvr>
                                        <p:cTn id="18" dur="1" fill="hold">
                                          <p:stCondLst>
                                            <p:cond delay="0"/>
                                          </p:stCondLst>
                                        </p:cTn>
                                        <p:tgtEl>
                                          <p:spTgt spid="59395">
                                            <p:txEl>
                                              <p:pRg st="0" end="0"/>
                                            </p:txEl>
                                          </p:spTgt>
                                        </p:tgtEl>
                                        <p:attrNameLst>
                                          <p:attrName>style.visibility</p:attrName>
                                        </p:attrNameLst>
                                      </p:cBhvr>
                                      <p:to>
                                        <p:strVal val="visible"/>
                                      </p:to>
                                    </p:set>
                                    <p:anim calcmode="discrete" valueType="clr">
                                      <p:cBhvr override="childStyle">
                                        <p:cTn id="19" dur="80"/>
                                        <p:tgtEl>
                                          <p:spTgt spid="59395">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59395">
                                            <p:txEl>
                                              <p:pRg st="0" end="0"/>
                                            </p:txEl>
                                          </p:spTgt>
                                        </p:tgtEl>
                                        <p:attrNameLst>
                                          <p:attrName>fillcolor</p:attrName>
                                        </p:attrNameLst>
                                      </p:cBhvr>
                                      <p:tavLst>
                                        <p:tav tm="0">
                                          <p:val>
                                            <p:clrVal>
                                              <a:schemeClr val="accent2"/>
                                            </p:clrVal>
                                          </p:val>
                                        </p:tav>
                                        <p:tav tm="50000">
                                          <p:val>
                                            <p:clrVal>
                                              <a:schemeClr val="hlink"/>
                                            </p:clrVal>
                                          </p:val>
                                        </p:tav>
                                      </p:tavLst>
                                    </p:anim>
                                    <p:set>
                                      <p:cBhvr>
                                        <p:cTn id="21" dur="80"/>
                                        <p:tgtEl>
                                          <p:spTgt spid="59395">
                                            <p:txEl>
                                              <p:pRg st="0" end="0"/>
                                            </p:txEl>
                                          </p:spTgt>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20" presetClass="entr" presetSubtype="0" fill="hold" nodeType="clickEffect">
                                  <p:stCondLst>
                                    <p:cond delay="0"/>
                                  </p:stCondLst>
                                  <p:childTnLst>
                                    <p:set>
                                      <p:cBhvr>
                                        <p:cTn id="25" dur="1" fill="hold">
                                          <p:stCondLst>
                                            <p:cond delay="0"/>
                                          </p:stCondLst>
                                        </p:cTn>
                                        <p:tgtEl>
                                          <p:spTgt spid="59395">
                                            <p:txEl>
                                              <p:pRg st="1" end="1"/>
                                            </p:txEl>
                                          </p:spTgt>
                                        </p:tgtEl>
                                        <p:attrNameLst>
                                          <p:attrName>style.visibility</p:attrName>
                                        </p:attrNameLst>
                                      </p:cBhvr>
                                      <p:to>
                                        <p:strVal val="visible"/>
                                      </p:to>
                                    </p:set>
                                    <p:animEffect transition="in" filter="wedge">
                                      <p:cBhvr>
                                        <p:cTn id="26" dur="2000"/>
                                        <p:tgtEl>
                                          <p:spTgt spid="59395">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4" presetClass="entr" presetSubtype="0" accel="100000" fill="hold" nodeType="clickEffect">
                                  <p:stCondLst>
                                    <p:cond delay="0"/>
                                  </p:stCondLst>
                                  <p:childTnLst>
                                    <p:set>
                                      <p:cBhvr>
                                        <p:cTn id="30" dur="1" fill="hold">
                                          <p:stCondLst>
                                            <p:cond delay="0"/>
                                          </p:stCondLst>
                                        </p:cTn>
                                        <p:tgtEl>
                                          <p:spTgt spid="59395">
                                            <p:txEl>
                                              <p:pRg st="2" end="2"/>
                                            </p:txEl>
                                          </p:spTgt>
                                        </p:tgtEl>
                                        <p:attrNameLst>
                                          <p:attrName>style.visibility</p:attrName>
                                        </p:attrNameLst>
                                      </p:cBhvr>
                                      <p:to>
                                        <p:strVal val="visible"/>
                                      </p:to>
                                    </p:set>
                                    <p:anim calcmode="lin" valueType="num">
                                      <p:cBhvr>
                                        <p:cTn id="31" dur="500" fill="hold"/>
                                        <p:tgtEl>
                                          <p:spTgt spid="59395">
                                            <p:txEl>
                                              <p:pRg st="2" end="2"/>
                                            </p:txEl>
                                          </p:spTgt>
                                        </p:tgtEl>
                                        <p:attrNameLst>
                                          <p:attrName>ppt_w</p:attrName>
                                        </p:attrNameLst>
                                      </p:cBhvr>
                                      <p:tavLst>
                                        <p:tav tm="0">
                                          <p:val>
                                            <p:strVal val="#ppt_w*0.05"/>
                                          </p:val>
                                        </p:tav>
                                        <p:tav tm="100000">
                                          <p:val>
                                            <p:strVal val="#ppt_w"/>
                                          </p:val>
                                        </p:tav>
                                      </p:tavLst>
                                    </p:anim>
                                    <p:anim calcmode="lin" valueType="num">
                                      <p:cBhvr>
                                        <p:cTn id="32" dur="500" fill="hold"/>
                                        <p:tgtEl>
                                          <p:spTgt spid="59395">
                                            <p:txEl>
                                              <p:pRg st="2" end="2"/>
                                            </p:txEl>
                                          </p:spTgt>
                                        </p:tgtEl>
                                        <p:attrNameLst>
                                          <p:attrName>ppt_h</p:attrName>
                                        </p:attrNameLst>
                                      </p:cBhvr>
                                      <p:tavLst>
                                        <p:tav tm="0">
                                          <p:val>
                                            <p:strVal val="#ppt_h"/>
                                          </p:val>
                                        </p:tav>
                                        <p:tav tm="100000">
                                          <p:val>
                                            <p:strVal val="#ppt_h"/>
                                          </p:val>
                                        </p:tav>
                                      </p:tavLst>
                                    </p:anim>
                                    <p:anim calcmode="lin" valueType="num">
                                      <p:cBhvr>
                                        <p:cTn id="33" dur="500" fill="hold"/>
                                        <p:tgtEl>
                                          <p:spTgt spid="59395">
                                            <p:txEl>
                                              <p:pRg st="2" end="2"/>
                                            </p:txEl>
                                          </p:spTgt>
                                        </p:tgtEl>
                                        <p:attrNameLst>
                                          <p:attrName>ppt_x</p:attrName>
                                        </p:attrNameLst>
                                      </p:cBhvr>
                                      <p:tavLst>
                                        <p:tav tm="0">
                                          <p:val>
                                            <p:strVal val="#ppt_x-.2"/>
                                          </p:val>
                                        </p:tav>
                                        <p:tav tm="100000">
                                          <p:val>
                                            <p:strVal val="#ppt_x"/>
                                          </p:val>
                                        </p:tav>
                                      </p:tavLst>
                                    </p:anim>
                                    <p:anim calcmode="lin" valueType="num">
                                      <p:cBhvr>
                                        <p:cTn id="34" dur="500" fill="hold"/>
                                        <p:tgtEl>
                                          <p:spTgt spid="59395">
                                            <p:txEl>
                                              <p:pRg st="2" end="2"/>
                                            </p:txEl>
                                          </p:spTgt>
                                        </p:tgtEl>
                                        <p:attrNameLst>
                                          <p:attrName>ppt_y</p:attrName>
                                        </p:attrNameLst>
                                      </p:cBhvr>
                                      <p:tavLst>
                                        <p:tav tm="0">
                                          <p:val>
                                            <p:strVal val="#ppt_y"/>
                                          </p:val>
                                        </p:tav>
                                        <p:tav tm="100000">
                                          <p:val>
                                            <p:strVal val="#ppt_y"/>
                                          </p:val>
                                        </p:tav>
                                      </p:tavLst>
                                    </p:anim>
                                    <p:animEffect transition="in" filter="fade">
                                      <p:cBhvr>
                                        <p:cTn id="35" dur="500"/>
                                        <p:tgtEl>
                                          <p:spTgt spid="59395">
                                            <p:txEl>
                                              <p:pRg st="2" end="2"/>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4" presetClass="entr" presetSubtype="0" accel="100000" fill="hold" nodeType="clickEffect">
                                  <p:stCondLst>
                                    <p:cond delay="0"/>
                                  </p:stCondLst>
                                  <p:childTnLst>
                                    <p:set>
                                      <p:cBhvr>
                                        <p:cTn id="39" dur="1" fill="hold">
                                          <p:stCondLst>
                                            <p:cond delay="0"/>
                                          </p:stCondLst>
                                        </p:cTn>
                                        <p:tgtEl>
                                          <p:spTgt spid="59395">
                                            <p:txEl>
                                              <p:pRg st="3" end="3"/>
                                            </p:txEl>
                                          </p:spTgt>
                                        </p:tgtEl>
                                        <p:attrNameLst>
                                          <p:attrName>style.visibility</p:attrName>
                                        </p:attrNameLst>
                                      </p:cBhvr>
                                      <p:to>
                                        <p:strVal val="visible"/>
                                      </p:to>
                                    </p:set>
                                    <p:anim calcmode="lin" valueType="num">
                                      <p:cBhvr>
                                        <p:cTn id="40" dur="500" fill="hold"/>
                                        <p:tgtEl>
                                          <p:spTgt spid="59395">
                                            <p:txEl>
                                              <p:pRg st="3" end="3"/>
                                            </p:txEl>
                                          </p:spTgt>
                                        </p:tgtEl>
                                        <p:attrNameLst>
                                          <p:attrName>ppt_w</p:attrName>
                                        </p:attrNameLst>
                                      </p:cBhvr>
                                      <p:tavLst>
                                        <p:tav tm="0">
                                          <p:val>
                                            <p:strVal val="#ppt_w*0.05"/>
                                          </p:val>
                                        </p:tav>
                                        <p:tav tm="100000">
                                          <p:val>
                                            <p:strVal val="#ppt_w"/>
                                          </p:val>
                                        </p:tav>
                                      </p:tavLst>
                                    </p:anim>
                                    <p:anim calcmode="lin" valueType="num">
                                      <p:cBhvr>
                                        <p:cTn id="41" dur="500" fill="hold"/>
                                        <p:tgtEl>
                                          <p:spTgt spid="59395">
                                            <p:txEl>
                                              <p:pRg st="3" end="3"/>
                                            </p:txEl>
                                          </p:spTgt>
                                        </p:tgtEl>
                                        <p:attrNameLst>
                                          <p:attrName>ppt_h</p:attrName>
                                        </p:attrNameLst>
                                      </p:cBhvr>
                                      <p:tavLst>
                                        <p:tav tm="0">
                                          <p:val>
                                            <p:strVal val="#ppt_h"/>
                                          </p:val>
                                        </p:tav>
                                        <p:tav tm="100000">
                                          <p:val>
                                            <p:strVal val="#ppt_h"/>
                                          </p:val>
                                        </p:tav>
                                      </p:tavLst>
                                    </p:anim>
                                    <p:anim calcmode="lin" valueType="num">
                                      <p:cBhvr>
                                        <p:cTn id="42" dur="500" fill="hold"/>
                                        <p:tgtEl>
                                          <p:spTgt spid="59395">
                                            <p:txEl>
                                              <p:pRg st="3" end="3"/>
                                            </p:txEl>
                                          </p:spTgt>
                                        </p:tgtEl>
                                        <p:attrNameLst>
                                          <p:attrName>ppt_x</p:attrName>
                                        </p:attrNameLst>
                                      </p:cBhvr>
                                      <p:tavLst>
                                        <p:tav tm="0">
                                          <p:val>
                                            <p:strVal val="#ppt_x-.2"/>
                                          </p:val>
                                        </p:tav>
                                        <p:tav tm="100000">
                                          <p:val>
                                            <p:strVal val="#ppt_x"/>
                                          </p:val>
                                        </p:tav>
                                      </p:tavLst>
                                    </p:anim>
                                    <p:anim calcmode="lin" valueType="num">
                                      <p:cBhvr>
                                        <p:cTn id="43" dur="500" fill="hold"/>
                                        <p:tgtEl>
                                          <p:spTgt spid="59395">
                                            <p:txEl>
                                              <p:pRg st="3" end="3"/>
                                            </p:txEl>
                                          </p:spTgt>
                                        </p:tgtEl>
                                        <p:attrNameLst>
                                          <p:attrName>ppt_y</p:attrName>
                                        </p:attrNameLst>
                                      </p:cBhvr>
                                      <p:tavLst>
                                        <p:tav tm="0">
                                          <p:val>
                                            <p:strVal val="#ppt_y"/>
                                          </p:val>
                                        </p:tav>
                                        <p:tav tm="100000">
                                          <p:val>
                                            <p:strVal val="#ppt_y"/>
                                          </p:val>
                                        </p:tav>
                                      </p:tavLst>
                                    </p:anim>
                                    <p:animEffect transition="in" filter="fade">
                                      <p:cBhvr>
                                        <p:cTn id="44" dur="500"/>
                                        <p:tgtEl>
                                          <p:spTgt spid="5939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l"/>
            <a:r>
              <a:rPr lang="zh-CN" altLang="en-US" dirty="0" smtClean="0">
                <a:solidFill>
                  <a:srgbClr val="FF0000"/>
                </a:solidFill>
                <a:latin typeface="方正粗黑宋简体" pitchFamily="2" charset="-122"/>
                <a:ea typeface="方正粗黑宋简体" pitchFamily="2" charset="-122"/>
              </a:rPr>
              <a:t>特点</a:t>
            </a:r>
            <a:endParaRPr lang="zh-CN" altLang="en-US" dirty="0">
              <a:solidFill>
                <a:srgbClr val="FF0000"/>
              </a:solidFill>
              <a:latin typeface="方正粗黑宋简体" pitchFamily="2" charset="-122"/>
              <a:ea typeface="方正粗黑宋简体" pitchFamily="2" charset="-122"/>
            </a:endParaRPr>
          </a:p>
        </p:txBody>
      </p:sp>
      <p:sp>
        <p:nvSpPr>
          <p:cNvPr id="3" name="内容占位符 2"/>
          <p:cNvSpPr>
            <a:spLocks noGrp="1"/>
          </p:cNvSpPr>
          <p:nvPr>
            <p:ph idx="1"/>
          </p:nvPr>
        </p:nvSpPr>
        <p:spPr/>
        <p:txBody>
          <a:bodyPr>
            <a:normAutofit/>
          </a:bodyPr>
          <a:lstStyle/>
          <a:p>
            <a:r>
              <a:rPr lang="zh-CN" altLang="en-US" sz="4800" b="1" dirty="0" smtClean="0">
                <a:solidFill>
                  <a:srgbClr val="0000FF"/>
                </a:solidFill>
              </a:rPr>
              <a:t>苏联的工业化是在高度集中的指令性计划下完成的。</a:t>
            </a:r>
            <a:endParaRPr lang="zh-CN" altLang="en-US" sz="4800" b="1" dirty="0">
              <a:solidFill>
                <a:srgbClr val="0000FF"/>
              </a:solidFill>
            </a:endParaRPr>
          </a:p>
        </p:txBody>
      </p:sp>
      <p:cxnSp>
        <p:nvCxnSpPr>
          <p:cNvPr id="4" name="直接连接符 3"/>
          <p:cNvCxnSpPr/>
          <p:nvPr/>
        </p:nvCxnSpPr>
        <p:spPr>
          <a:xfrm>
            <a:off x="971600" y="2420888"/>
            <a:ext cx="7200800"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5" name="直接连接符 4"/>
          <p:cNvCxnSpPr/>
          <p:nvPr/>
        </p:nvCxnSpPr>
        <p:spPr>
          <a:xfrm>
            <a:off x="1043608" y="3068960"/>
            <a:ext cx="6120680"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solidFill>
                  <a:srgbClr val="FF0000"/>
                </a:solidFill>
                <a:latin typeface="方正粗黑宋简体" pitchFamily="2" charset="-122"/>
                <a:ea typeface="方正粗黑宋简体" pitchFamily="2" charset="-122"/>
              </a:rPr>
              <a:t>苏联工业化的评价（影响）</a:t>
            </a:r>
            <a:endParaRPr lang="zh-CN" altLang="en-US" dirty="0">
              <a:solidFill>
                <a:srgbClr val="FF0000"/>
              </a:solidFill>
              <a:latin typeface="方正粗黑宋简体" pitchFamily="2" charset="-122"/>
              <a:ea typeface="方正粗黑宋简体" pitchFamily="2" charset="-122"/>
            </a:endParaRPr>
          </a:p>
        </p:txBody>
      </p:sp>
      <p:sp>
        <p:nvSpPr>
          <p:cNvPr id="3" name="内容占位符 2"/>
          <p:cNvSpPr>
            <a:spLocks noGrp="1"/>
          </p:cNvSpPr>
          <p:nvPr>
            <p:ph idx="1"/>
          </p:nvPr>
        </p:nvSpPr>
        <p:spPr>
          <a:xfrm>
            <a:off x="323528" y="1628800"/>
            <a:ext cx="8363272" cy="4497363"/>
          </a:xfrm>
        </p:spPr>
        <p:txBody>
          <a:bodyPr>
            <a:normAutofit/>
          </a:bodyPr>
          <a:lstStyle/>
          <a:p>
            <a:r>
              <a:rPr lang="zh-CN" altLang="en-US" sz="4000" b="1" dirty="0" smtClean="0">
                <a:solidFill>
                  <a:srgbClr val="FF0000"/>
                </a:solidFill>
                <a:latin typeface="方正粗黑宋简体" pitchFamily="2" charset="-122"/>
                <a:ea typeface="方正粗黑宋简体" pitchFamily="2" charset="-122"/>
              </a:rPr>
              <a:t>积极意义：</a:t>
            </a:r>
            <a:r>
              <a:rPr lang="zh-CN" altLang="en-US" sz="4000" b="1" dirty="0" smtClean="0">
                <a:solidFill>
                  <a:srgbClr val="0000FF"/>
                </a:solidFill>
              </a:rPr>
              <a:t>高度集中的指令性计划一方面使苏联能够在短时期内，集中全国的人力、物力和财力实现工业化</a:t>
            </a:r>
            <a:endParaRPr lang="en-US" altLang="zh-CN" sz="4000" b="1" dirty="0" smtClean="0">
              <a:solidFill>
                <a:srgbClr val="0000FF"/>
              </a:solidFill>
            </a:endParaRPr>
          </a:p>
          <a:p>
            <a:r>
              <a:rPr lang="zh-CN" altLang="en-US" sz="4000" b="1" dirty="0">
                <a:solidFill>
                  <a:srgbClr val="FF0000"/>
                </a:solidFill>
                <a:latin typeface="方正粗黑宋简体" pitchFamily="2" charset="-122"/>
                <a:ea typeface="方正粗黑宋简体" pitchFamily="2" charset="-122"/>
              </a:rPr>
              <a:t>消极意</a:t>
            </a:r>
            <a:r>
              <a:rPr lang="zh-CN" altLang="en-US" sz="4000" b="1" dirty="0" smtClean="0">
                <a:solidFill>
                  <a:srgbClr val="FF0000"/>
                </a:solidFill>
                <a:latin typeface="方正粗黑宋简体" pitchFamily="2" charset="-122"/>
                <a:ea typeface="方正粗黑宋简体" pitchFamily="2" charset="-122"/>
              </a:rPr>
              <a:t>义：</a:t>
            </a:r>
            <a:r>
              <a:rPr lang="zh-CN" altLang="en-US" sz="4000" b="1" dirty="0" smtClean="0">
                <a:solidFill>
                  <a:srgbClr val="0000FF"/>
                </a:solidFill>
              </a:rPr>
              <a:t>这种排斥市场和商品经济的发展模式逐步被固定下来，致使后来苏联的经济体制日益僵化。</a:t>
            </a:r>
            <a:endParaRPr lang="zh-CN" altLang="en-US" sz="4000" b="1" dirty="0">
              <a:solidFill>
                <a:srgbClr val="0000FF"/>
              </a:solidFill>
            </a:endParaRPr>
          </a:p>
        </p:txBody>
      </p:sp>
      <p:cxnSp>
        <p:nvCxnSpPr>
          <p:cNvPr id="4" name="直接连接符 3"/>
          <p:cNvCxnSpPr/>
          <p:nvPr/>
        </p:nvCxnSpPr>
        <p:spPr>
          <a:xfrm>
            <a:off x="3419872" y="2276872"/>
            <a:ext cx="5112568"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6" name="直接连接符 5"/>
          <p:cNvCxnSpPr/>
          <p:nvPr/>
        </p:nvCxnSpPr>
        <p:spPr>
          <a:xfrm>
            <a:off x="827584" y="2924944"/>
            <a:ext cx="7632848"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8" name="直接连接符 7"/>
          <p:cNvCxnSpPr/>
          <p:nvPr/>
        </p:nvCxnSpPr>
        <p:spPr>
          <a:xfrm>
            <a:off x="827584" y="3501008"/>
            <a:ext cx="7560840"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0" name="直接连接符 9"/>
          <p:cNvCxnSpPr/>
          <p:nvPr/>
        </p:nvCxnSpPr>
        <p:spPr>
          <a:xfrm>
            <a:off x="827584" y="4077072"/>
            <a:ext cx="936104"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2" name="直接连接符 11"/>
          <p:cNvCxnSpPr/>
          <p:nvPr/>
        </p:nvCxnSpPr>
        <p:spPr>
          <a:xfrm>
            <a:off x="3347864" y="4797152"/>
            <a:ext cx="5040560"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4" name="直接连接符 13"/>
          <p:cNvCxnSpPr/>
          <p:nvPr/>
        </p:nvCxnSpPr>
        <p:spPr>
          <a:xfrm>
            <a:off x="827584" y="5445224"/>
            <a:ext cx="7560840"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6" name="直接连接符 15"/>
          <p:cNvCxnSpPr/>
          <p:nvPr/>
        </p:nvCxnSpPr>
        <p:spPr>
          <a:xfrm>
            <a:off x="899592" y="6021288"/>
            <a:ext cx="7200800"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1520" y="404664"/>
            <a:ext cx="8640960" cy="6120680"/>
          </a:xfrm>
        </p:spPr>
        <p:txBody>
          <a:bodyPr>
            <a:noAutofit/>
          </a:bodyPr>
          <a:lstStyle/>
          <a:p>
            <a:r>
              <a:rPr lang="zh-CN" altLang="en-US" sz="4400" b="1" dirty="0" smtClean="0">
                <a:solidFill>
                  <a:srgbClr val="0000FF"/>
                </a:solidFill>
              </a:rPr>
              <a:t>到</a:t>
            </a:r>
            <a:r>
              <a:rPr lang="en-US" altLang="zh-CN" sz="4400" b="1" dirty="0" smtClean="0">
                <a:solidFill>
                  <a:srgbClr val="0000FF"/>
                </a:solidFill>
              </a:rPr>
              <a:t>1927</a:t>
            </a:r>
            <a:r>
              <a:rPr lang="zh-CN" altLang="en-US" sz="4400" b="1" dirty="0" smtClean="0">
                <a:solidFill>
                  <a:srgbClr val="0000FF"/>
                </a:solidFill>
              </a:rPr>
              <a:t>年，国家经济恢复到战前</a:t>
            </a:r>
            <a:r>
              <a:rPr lang="en-US" altLang="zh-CN" sz="4400" b="1" dirty="0" smtClean="0">
                <a:solidFill>
                  <a:srgbClr val="0000FF"/>
                </a:solidFill>
              </a:rPr>
              <a:t>1913</a:t>
            </a:r>
            <a:r>
              <a:rPr lang="zh-CN" altLang="en-US" sz="4400" b="1" dirty="0" smtClean="0">
                <a:solidFill>
                  <a:srgbClr val="0000FF"/>
                </a:solidFill>
              </a:rPr>
              <a:t>年的水平。</a:t>
            </a:r>
            <a:endParaRPr lang="en-US" altLang="zh-CN" sz="4400" b="1" dirty="0" smtClean="0">
              <a:solidFill>
                <a:srgbClr val="0000FF"/>
              </a:solidFill>
            </a:endParaRPr>
          </a:p>
          <a:p>
            <a:r>
              <a:rPr lang="en-US" altLang="zh-CN" sz="4400" b="1" dirty="0" smtClean="0">
                <a:solidFill>
                  <a:srgbClr val="0000FF"/>
                </a:solidFill>
              </a:rPr>
              <a:t>1927</a:t>
            </a:r>
            <a:r>
              <a:rPr lang="zh-CN" altLang="en-US" sz="4400" b="1" dirty="0" smtClean="0">
                <a:solidFill>
                  <a:srgbClr val="0000FF"/>
                </a:solidFill>
              </a:rPr>
              <a:t>年，工业总产值已达到战前的</a:t>
            </a:r>
            <a:r>
              <a:rPr lang="en-US" altLang="zh-CN" sz="4400" b="1" dirty="0" smtClean="0">
                <a:solidFill>
                  <a:srgbClr val="FF0000"/>
                </a:solidFill>
              </a:rPr>
              <a:t>102%</a:t>
            </a:r>
            <a:r>
              <a:rPr lang="zh-CN" altLang="en-US" sz="4400" b="1" dirty="0" smtClean="0">
                <a:solidFill>
                  <a:srgbClr val="0000FF"/>
                </a:solidFill>
              </a:rPr>
              <a:t>，而粮食产量只有战前的</a:t>
            </a:r>
            <a:r>
              <a:rPr lang="en-US" altLang="zh-CN" sz="4400" b="1" dirty="0" smtClean="0">
                <a:solidFill>
                  <a:srgbClr val="FF0000"/>
                </a:solidFill>
              </a:rPr>
              <a:t>91%</a:t>
            </a:r>
            <a:r>
              <a:rPr lang="zh-CN" altLang="en-US" sz="4400" b="1" dirty="0" smtClean="0">
                <a:solidFill>
                  <a:srgbClr val="0000FF"/>
                </a:solidFill>
              </a:rPr>
              <a:t>，尤其商品粮只及战前的</a:t>
            </a:r>
            <a:r>
              <a:rPr lang="en-US" altLang="zh-CN" sz="4400" b="1" dirty="0" smtClean="0">
                <a:solidFill>
                  <a:srgbClr val="FF0000"/>
                </a:solidFill>
              </a:rPr>
              <a:t>37%</a:t>
            </a:r>
            <a:r>
              <a:rPr lang="zh-CN" altLang="en-US" sz="4400" b="1" dirty="0" smtClean="0">
                <a:solidFill>
                  <a:srgbClr val="0000FF"/>
                </a:solidFill>
              </a:rPr>
              <a:t>，工业的发展，对农产品和商品粮的需求不断增长，但农民卖给国家和在市场上出售的粮食却在减少。</a:t>
            </a:r>
            <a:endParaRPr lang="zh-CN" altLang="en-US" sz="4400" b="1" dirty="0">
              <a:solidFill>
                <a:srgbClr val="0000FF"/>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0"/>
            <a:ext cx="8229600" cy="1143000"/>
          </a:xfrm>
        </p:spPr>
        <p:txBody>
          <a:bodyPr/>
          <a:lstStyle/>
          <a:p>
            <a:pPr algn="l"/>
            <a:r>
              <a:rPr lang="zh-CN" altLang="en-US" dirty="0" smtClean="0">
                <a:solidFill>
                  <a:srgbClr val="FF0000"/>
                </a:solidFill>
                <a:latin typeface="方正粗黑宋简体" pitchFamily="2" charset="-122"/>
                <a:ea typeface="方正粗黑宋简体" pitchFamily="2" charset="-122"/>
              </a:rPr>
              <a:t>农业集体化</a:t>
            </a:r>
            <a:endParaRPr lang="zh-CN" altLang="en-US" dirty="0">
              <a:solidFill>
                <a:srgbClr val="FF0000"/>
              </a:solidFill>
              <a:latin typeface="方正粗黑宋简体" pitchFamily="2" charset="-122"/>
              <a:ea typeface="方正粗黑宋简体" pitchFamily="2" charset="-122"/>
            </a:endParaRPr>
          </a:p>
        </p:txBody>
      </p:sp>
      <p:sp>
        <p:nvSpPr>
          <p:cNvPr id="3" name="内容占位符 2"/>
          <p:cNvSpPr>
            <a:spLocks noGrp="1"/>
          </p:cNvSpPr>
          <p:nvPr>
            <p:ph idx="1"/>
          </p:nvPr>
        </p:nvSpPr>
        <p:spPr>
          <a:xfrm>
            <a:off x="0" y="1052736"/>
            <a:ext cx="9144000" cy="5661248"/>
          </a:xfrm>
        </p:spPr>
        <p:txBody>
          <a:bodyPr>
            <a:noAutofit/>
          </a:bodyPr>
          <a:lstStyle/>
          <a:p>
            <a:r>
              <a:rPr lang="zh-CN" altLang="en-US" b="1" dirty="0" smtClean="0">
                <a:solidFill>
                  <a:srgbClr val="FF0000"/>
                </a:solidFill>
                <a:latin typeface="黑体" pitchFamily="49" charset="-122"/>
                <a:ea typeface="黑体" pitchFamily="49" charset="-122"/>
              </a:rPr>
              <a:t>背景：①</a:t>
            </a:r>
            <a:r>
              <a:rPr lang="en-US" altLang="zh-CN" b="1" dirty="0" smtClean="0">
                <a:solidFill>
                  <a:srgbClr val="0000FF"/>
                </a:solidFill>
                <a:latin typeface="黑体" pitchFamily="49" charset="-122"/>
                <a:ea typeface="黑体" pitchFamily="49" charset="-122"/>
              </a:rPr>
              <a:t>1927</a:t>
            </a:r>
            <a:r>
              <a:rPr lang="zh-CN" altLang="en-US" b="1" dirty="0" smtClean="0">
                <a:solidFill>
                  <a:srgbClr val="0000FF"/>
                </a:solidFill>
                <a:latin typeface="黑体" pitchFamily="49" charset="-122"/>
                <a:ea typeface="黑体" pitchFamily="49" charset="-122"/>
              </a:rPr>
              <a:t>年年底至</a:t>
            </a:r>
            <a:r>
              <a:rPr lang="en-US" altLang="zh-CN" b="1" dirty="0" smtClean="0">
                <a:solidFill>
                  <a:srgbClr val="0000FF"/>
                </a:solidFill>
                <a:latin typeface="黑体" pitchFamily="49" charset="-122"/>
                <a:ea typeface="黑体" pitchFamily="49" charset="-122"/>
              </a:rPr>
              <a:t>1928</a:t>
            </a:r>
            <a:r>
              <a:rPr lang="zh-CN" altLang="en-US" b="1" dirty="0" smtClean="0">
                <a:solidFill>
                  <a:srgbClr val="0000FF"/>
                </a:solidFill>
                <a:latin typeface="黑体" pitchFamily="49" charset="-122"/>
                <a:ea typeface="黑体" pitchFamily="49" charset="-122"/>
              </a:rPr>
              <a:t>年年初，苏联发生了严重的粮食收购危机。</a:t>
            </a:r>
            <a:r>
              <a:rPr lang="zh-CN" altLang="en-US" b="1" dirty="0" smtClean="0">
                <a:solidFill>
                  <a:srgbClr val="FF0000"/>
                </a:solidFill>
                <a:latin typeface="黑体" pitchFamily="49" charset="-122"/>
                <a:ea typeface="黑体" pitchFamily="49" charset="-122"/>
              </a:rPr>
              <a:t>②</a:t>
            </a:r>
            <a:r>
              <a:rPr lang="zh-CN" altLang="en-US" b="1" dirty="0" smtClean="0">
                <a:solidFill>
                  <a:srgbClr val="0000FF"/>
                </a:solidFill>
                <a:latin typeface="黑体" pitchFamily="49" charset="-122"/>
                <a:ea typeface="黑体" pitchFamily="49" charset="-122"/>
              </a:rPr>
              <a:t>斯大林决心用行政手段加快农业集体化进程，解决粮食问题。</a:t>
            </a:r>
            <a:endParaRPr lang="en-US" altLang="zh-CN" b="1" dirty="0" smtClean="0">
              <a:solidFill>
                <a:srgbClr val="0000FF"/>
              </a:solidFill>
              <a:latin typeface="黑体" pitchFamily="49" charset="-122"/>
              <a:ea typeface="黑体" pitchFamily="49" charset="-122"/>
            </a:endParaRPr>
          </a:p>
          <a:p>
            <a:r>
              <a:rPr lang="en-US" altLang="zh-CN" b="1" dirty="0" smtClean="0">
                <a:solidFill>
                  <a:srgbClr val="0000FF"/>
                </a:solidFill>
                <a:latin typeface="黑体" pitchFamily="49" charset="-122"/>
                <a:ea typeface="黑体" pitchFamily="49" charset="-122"/>
              </a:rPr>
              <a:t>20</a:t>
            </a:r>
            <a:r>
              <a:rPr lang="zh-CN" altLang="en-US" b="1" dirty="0" smtClean="0">
                <a:solidFill>
                  <a:srgbClr val="0000FF"/>
                </a:solidFill>
                <a:latin typeface="黑体" pitchFamily="49" charset="-122"/>
                <a:ea typeface="黑体" pitchFamily="49" charset="-122"/>
              </a:rPr>
              <a:t>世纪</a:t>
            </a:r>
            <a:r>
              <a:rPr lang="en-US" altLang="zh-CN" b="1" dirty="0" smtClean="0">
                <a:solidFill>
                  <a:srgbClr val="0000FF"/>
                </a:solidFill>
                <a:latin typeface="黑体" pitchFamily="49" charset="-122"/>
                <a:ea typeface="黑体" pitchFamily="49" charset="-122"/>
              </a:rPr>
              <a:t>30</a:t>
            </a:r>
            <a:r>
              <a:rPr lang="zh-CN" altLang="en-US" b="1" dirty="0" smtClean="0">
                <a:solidFill>
                  <a:srgbClr val="0000FF"/>
                </a:solidFill>
                <a:latin typeface="黑体" pitchFamily="49" charset="-122"/>
                <a:ea typeface="黑体" pitchFamily="49" charset="-122"/>
              </a:rPr>
              <a:t>年代初，苏联开始进行大规模的农业集体化运动。</a:t>
            </a:r>
            <a:endParaRPr lang="en-US" altLang="zh-CN" b="1" dirty="0" smtClean="0">
              <a:solidFill>
                <a:srgbClr val="0000FF"/>
              </a:solidFill>
              <a:latin typeface="黑体" pitchFamily="49" charset="-122"/>
              <a:ea typeface="黑体" pitchFamily="49" charset="-122"/>
            </a:endParaRPr>
          </a:p>
          <a:p>
            <a:r>
              <a:rPr lang="zh-CN" altLang="en-US" b="1" dirty="0" smtClean="0">
                <a:solidFill>
                  <a:srgbClr val="FF0000"/>
                </a:solidFill>
                <a:latin typeface="黑体" pitchFamily="49" charset="-122"/>
                <a:ea typeface="黑体" pitchFamily="49" charset="-122"/>
              </a:rPr>
              <a:t>方式：</a:t>
            </a:r>
            <a:r>
              <a:rPr lang="zh-CN" altLang="en-US" b="1" dirty="0" smtClean="0">
                <a:solidFill>
                  <a:srgbClr val="7030A0"/>
                </a:solidFill>
                <a:latin typeface="黑体" pitchFamily="49" charset="-122"/>
                <a:ea typeface="黑体" pitchFamily="49" charset="-122"/>
              </a:rPr>
              <a:t>把农民的土地和其他主要生产资料公有化，农民加入集体农庄。</a:t>
            </a:r>
            <a:endParaRPr lang="en-US" altLang="zh-CN" b="1" dirty="0" smtClean="0">
              <a:solidFill>
                <a:srgbClr val="7030A0"/>
              </a:solidFill>
              <a:latin typeface="黑体" pitchFamily="49" charset="-122"/>
              <a:ea typeface="黑体" pitchFamily="49" charset="-122"/>
            </a:endParaRPr>
          </a:p>
          <a:p>
            <a:r>
              <a:rPr lang="zh-CN" altLang="en-US" b="1" dirty="0" smtClean="0">
                <a:solidFill>
                  <a:srgbClr val="FF0000"/>
                </a:solidFill>
                <a:latin typeface="黑体" pitchFamily="49" charset="-122"/>
                <a:ea typeface="黑体" pitchFamily="49" charset="-122"/>
              </a:rPr>
              <a:t>评价：</a:t>
            </a:r>
            <a:r>
              <a:rPr lang="zh-CN" altLang="en-US" b="1" dirty="0" smtClean="0">
                <a:solidFill>
                  <a:srgbClr val="7030A0"/>
                </a:solidFill>
                <a:latin typeface="黑体" pitchFamily="49" charset="-122"/>
                <a:ea typeface="黑体" pitchFamily="49" charset="-122"/>
              </a:rPr>
              <a:t>在农业集体化过程中，农民的利益受到严重损害，致使苏联农业生产长期停滞</a:t>
            </a:r>
            <a:r>
              <a:rPr lang="zh-CN" altLang="en-US" sz="3600" b="1" dirty="0" smtClean="0">
                <a:solidFill>
                  <a:srgbClr val="7030A0"/>
                </a:solidFill>
                <a:latin typeface="黑体" pitchFamily="49" charset="-122"/>
                <a:ea typeface="黑体" pitchFamily="49" charset="-122"/>
              </a:rPr>
              <a:t>。</a:t>
            </a:r>
            <a:endParaRPr lang="zh-CN" altLang="en-US" sz="3600" b="1" dirty="0">
              <a:solidFill>
                <a:srgbClr val="7030A0"/>
              </a:solidFill>
              <a:latin typeface="黑体" pitchFamily="49" charset="-122"/>
              <a:ea typeface="黑体" pitchFamily="49" charset="-122"/>
            </a:endParaRPr>
          </a:p>
        </p:txBody>
      </p:sp>
      <p:cxnSp>
        <p:nvCxnSpPr>
          <p:cNvPr id="4" name="直接连接符 3"/>
          <p:cNvCxnSpPr/>
          <p:nvPr/>
        </p:nvCxnSpPr>
        <p:spPr>
          <a:xfrm>
            <a:off x="2123728" y="1628800"/>
            <a:ext cx="6840760"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6" name="直接连接符 5"/>
          <p:cNvCxnSpPr/>
          <p:nvPr/>
        </p:nvCxnSpPr>
        <p:spPr>
          <a:xfrm>
            <a:off x="467544" y="2132856"/>
            <a:ext cx="3744416"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8" name="直接连接符 7"/>
          <p:cNvCxnSpPr/>
          <p:nvPr/>
        </p:nvCxnSpPr>
        <p:spPr>
          <a:xfrm>
            <a:off x="4932040" y="2132856"/>
            <a:ext cx="4032448"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0" name="直接连接符 9"/>
          <p:cNvCxnSpPr/>
          <p:nvPr/>
        </p:nvCxnSpPr>
        <p:spPr>
          <a:xfrm>
            <a:off x="467544" y="2564904"/>
            <a:ext cx="6624736"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2" name="直接连接符 11"/>
          <p:cNvCxnSpPr/>
          <p:nvPr/>
        </p:nvCxnSpPr>
        <p:spPr>
          <a:xfrm>
            <a:off x="467544" y="3140968"/>
            <a:ext cx="8496944"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4" name="直接连接符 13"/>
          <p:cNvCxnSpPr/>
          <p:nvPr/>
        </p:nvCxnSpPr>
        <p:spPr>
          <a:xfrm>
            <a:off x="467544" y="3645024"/>
            <a:ext cx="1656184"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6" name="直接连接符 15"/>
          <p:cNvCxnSpPr/>
          <p:nvPr/>
        </p:nvCxnSpPr>
        <p:spPr>
          <a:xfrm>
            <a:off x="1691680" y="4221088"/>
            <a:ext cx="7272808"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8" name="直接连接符 17"/>
          <p:cNvCxnSpPr/>
          <p:nvPr/>
        </p:nvCxnSpPr>
        <p:spPr>
          <a:xfrm>
            <a:off x="467544" y="4725144"/>
            <a:ext cx="3384376"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0" name="直接连接符 19"/>
          <p:cNvCxnSpPr/>
          <p:nvPr/>
        </p:nvCxnSpPr>
        <p:spPr>
          <a:xfrm>
            <a:off x="1691680" y="5301208"/>
            <a:ext cx="7344816"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2" name="直接连接符 21"/>
          <p:cNvCxnSpPr/>
          <p:nvPr/>
        </p:nvCxnSpPr>
        <p:spPr>
          <a:xfrm>
            <a:off x="467544" y="5877272"/>
            <a:ext cx="6696744"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集体农庄庄员在田间用餐"/>
          <p:cNvPicPr>
            <a:picLocks noChangeAspect="1" noChangeArrowheads="1"/>
          </p:cNvPicPr>
          <p:nvPr/>
        </p:nvPicPr>
        <p:blipFill>
          <a:blip r:embed="rId2" cstate="print"/>
          <a:srcRect r="1111" b="1434"/>
          <a:stretch>
            <a:fillRect/>
          </a:stretch>
        </p:blipFill>
        <p:spPr bwMode="auto">
          <a:xfrm>
            <a:off x="1219200" y="457200"/>
            <a:ext cx="6781800" cy="4800600"/>
          </a:xfrm>
          <a:prstGeom prst="rect">
            <a:avLst/>
          </a:prstGeom>
          <a:noFill/>
        </p:spPr>
      </p:pic>
      <p:sp>
        <p:nvSpPr>
          <p:cNvPr id="37891" name="Rectangle 3"/>
          <p:cNvSpPr>
            <a:spLocks noChangeArrowheads="1"/>
          </p:cNvSpPr>
          <p:nvPr/>
        </p:nvSpPr>
        <p:spPr bwMode="auto">
          <a:xfrm>
            <a:off x="1403648" y="5373216"/>
            <a:ext cx="6391493" cy="769441"/>
          </a:xfrm>
          <a:prstGeom prst="rect">
            <a:avLst/>
          </a:prstGeom>
          <a:noFill/>
          <a:ln w="9525">
            <a:noFill/>
            <a:miter lim="800000"/>
            <a:headEnd/>
            <a:tailEnd/>
          </a:ln>
          <a:effectLst/>
        </p:spPr>
        <p:txBody>
          <a:bodyPr wrap="none">
            <a:spAutoFit/>
          </a:bodyPr>
          <a:lstStyle/>
          <a:p>
            <a:pPr eaLnBrk="1" hangingPunct="1"/>
            <a:r>
              <a:rPr kumimoji="1" lang="zh-CN" altLang="en-US" sz="4400" dirty="0">
                <a:solidFill>
                  <a:srgbClr val="0000FF"/>
                </a:solidFill>
                <a:latin typeface="Times New Roman" pitchFamily="18" charset="0"/>
                <a:ea typeface="黑体" pitchFamily="49" charset="-122"/>
              </a:rPr>
              <a:t>集体农庄庄员在田间用餐</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diamond(in)">
                                      <p:cBhvr>
                                        <p:cTn id="7" dur="2000"/>
                                        <p:tgtEl>
                                          <p:spTgt spid="3789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7891">
                                            <p:txEl>
                                              <p:pRg st="0" end="0"/>
                                            </p:txEl>
                                          </p:spTgt>
                                        </p:tgtEl>
                                        <p:attrNameLst>
                                          <p:attrName>style.visibility</p:attrName>
                                        </p:attrNameLst>
                                      </p:cBhvr>
                                      <p:to>
                                        <p:strVal val="visible"/>
                                      </p:to>
                                    </p:set>
                                    <p:animEffect transition="in" filter="fade">
                                      <p:cBhvr>
                                        <p:cTn id="12" dur="2000"/>
                                        <p:tgtEl>
                                          <p:spTgt spid="378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0"/>
            <a:ext cx="8435280" cy="1340768"/>
          </a:xfrm>
        </p:spPr>
        <p:txBody>
          <a:bodyPr>
            <a:normAutofit fontScale="90000"/>
          </a:bodyPr>
          <a:lstStyle/>
          <a:p>
            <a:pPr algn="l"/>
            <a:r>
              <a:rPr lang="zh-CN" altLang="en-US" b="1" dirty="0" smtClean="0">
                <a:solidFill>
                  <a:srgbClr val="0000FF"/>
                </a:solidFill>
              </a:rPr>
              <a:t>农夫伊万捉了一条鱼，兴高采烈地回家对老婆说：“我们有炸鱼吃啦！”</a:t>
            </a:r>
            <a:endParaRPr lang="zh-CN" altLang="en-US" b="1" dirty="0">
              <a:solidFill>
                <a:srgbClr val="0000FF"/>
              </a:solidFill>
            </a:endParaRPr>
          </a:p>
        </p:txBody>
      </p:sp>
      <p:sp>
        <p:nvSpPr>
          <p:cNvPr id="4" name="标题 1"/>
          <p:cNvSpPr txBox="1">
            <a:spLocks/>
          </p:cNvSpPr>
          <p:nvPr/>
        </p:nvSpPr>
        <p:spPr>
          <a:xfrm>
            <a:off x="395536" y="1268760"/>
            <a:ext cx="8435280" cy="1008112"/>
          </a:xfrm>
          <a:prstGeom prst="rect">
            <a:avLst/>
          </a:prstGeom>
        </p:spPr>
        <p:txBody>
          <a:bodyPr vert="horz" lIns="91440" tIns="45720" rIns="91440" bIns="45720" rtlCol="0" anchor="ctr">
            <a:normAutofit fontScale="97500"/>
          </a:bodyPr>
          <a:lstStyle/>
          <a:p>
            <a:pPr lvl="0">
              <a:spcBef>
                <a:spcPct val="0"/>
              </a:spcBef>
            </a:pPr>
            <a:r>
              <a:rPr lang="zh-CN" altLang="en-US" sz="4000" b="1" dirty="0" smtClean="0">
                <a:solidFill>
                  <a:srgbClr val="7030A0"/>
                </a:solidFill>
              </a:rPr>
              <a:t>农妇回答：“没有油啦。”</a:t>
            </a:r>
            <a:endParaRPr kumimoji="0" lang="zh-CN" altLang="en-US" sz="4400" b="1" i="0" u="none" strike="noStrike" kern="1200" cap="none" spc="0" normalizeH="0" baseline="0" noProof="0" dirty="0">
              <a:ln>
                <a:noFill/>
              </a:ln>
              <a:solidFill>
                <a:srgbClr val="7030A0"/>
              </a:solidFill>
              <a:effectLst/>
              <a:uLnTx/>
              <a:uFillTx/>
              <a:latin typeface="+mj-lt"/>
              <a:ea typeface="+mj-ea"/>
              <a:cs typeface="+mj-cs"/>
            </a:endParaRPr>
          </a:p>
        </p:txBody>
      </p:sp>
      <p:sp>
        <p:nvSpPr>
          <p:cNvPr id="6" name="标题 1"/>
          <p:cNvSpPr txBox="1">
            <a:spLocks/>
          </p:cNvSpPr>
          <p:nvPr/>
        </p:nvSpPr>
        <p:spPr>
          <a:xfrm>
            <a:off x="0" y="2636912"/>
            <a:ext cx="8435280" cy="720080"/>
          </a:xfrm>
          <a:prstGeom prst="rect">
            <a:avLst/>
          </a:prstGeom>
        </p:spPr>
        <p:txBody>
          <a:bodyPr vert="horz" lIns="91440" tIns="45720" rIns="91440" bIns="45720" rtlCol="0" anchor="ctr">
            <a:normAutofit fontScale="97500"/>
          </a:bodyPr>
          <a:lstStyle/>
          <a:p>
            <a:pPr lvl="0">
              <a:spcBef>
                <a:spcPct val="0"/>
              </a:spcBef>
            </a:pPr>
            <a:r>
              <a:rPr lang="zh-CN" altLang="en-US" sz="4000" b="1" dirty="0" smtClean="0">
                <a:solidFill>
                  <a:srgbClr val="7030A0"/>
                </a:solidFill>
              </a:rPr>
              <a:t>  “没有锅呀！”</a:t>
            </a:r>
            <a:endParaRPr kumimoji="0" lang="zh-CN" altLang="en-US" sz="4400" b="1" i="0" u="none" strike="noStrike" kern="1200" cap="none" spc="0" normalizeH="0" baseline="0" noProof="0" dirty="0">
              <a:ln>
                <a:noFill/>
              </a:ln>
              <a:solidFill>
                <a:srgbClr val="7030A0"/>
              </a:solidFill>
              <a:effectLst/>
              <a:uLnTx/>
              <a:uFillTx/>
              <a:latin typeface="+mj-lt"/>
              <a:ea typeface="+mj-ea"/>
              <a:cs typeface="+mj-cs"/>
            </a:endParaRPr>
          </a:p>
        </p:txBody>
      </p:sp>
      <p:sp>
        <p:nvSpPr>
          <p:cNvPr id="7" name="标题 1"/>
          <p:cNvSpPr txBox="1">
            <a:spLocks/>
          </p:cNvSpPr>
          <p:nvPr/>
        </p:nvSpPr>
        <p:spPr>
          <a:xfrm>
            <a:off x="251520" y="1844824"/>
            <a:ext cx="8435280" cy="1008112"/>
          </a:xfrm>
          <a:prstGeom prst="rect">
            <a:avLst/>
          </a:prstGeom>
        </p:spPr>
        <p:txBody>
          <a:bodyPr vert="horz" lIns="91440" tIns="45720" rIns="91440" bIns="45720" rtlCol="0" anchor="ctr">
            <a:normAutofit fontScale="97500"/>
          </a:bodyPr>
          <a:lstStyle/>
          <a:p>
            <a:pPr lvl="0">
              <a:spcBef>
                <a:spcPct val="0"/>
              </a:spcBef>
            </a:pPr>
            <a:r>
              <a:rPr lang="zh-CN" altLang="en-US" sz="4000" b="1" dirty="0" smtClean="0">
                <a:solidFill>
                  <a:srgbClr val="0000FF"/>
                </a:solidFill>
              </a:rPr>
              <a:t>“那就煮。”</a:t>
            </a:r>
            <a:endParaRPr kumimoji="0" lang="zh-CN" altLang="en-US" sz="4400" b="1" i="0" u="none" strike="noStrike" kern="1200" cap="none" spc="0" normalizeH="0" baseline="0" noProof="0" dirty="0">
              <a:ln>
                <a:noFill/>
              </a:ln>
              <a:solidFill>
                <a:srgbClr val="0000FF"/>
              </a:solidFill>
              <a:effectLst/>
              <a:uLnTx/>
              <a:uFillTx/>
              <a:latin typeface="+mj-lt"/>
              <a:ea typeface="+mj-ea"/>
              <a:cs typeface="+mj-cs"/>
            </a:endParaRPr>
          </a:p>
        </p:txBody>
      </p:sp>
      <p:sp>
        <p:nvSpPr>
          <p:cNvPr id="8" name="标题 1"/>
          <p:cNvSpPr txBox="1">
            <a:spLocks/>
          </p:cNvSpPr>
          <p:nvPr/>
        </p:nvSpPr>
        <p:spPr>
          <a:xfrm>
            <a:off x="0" y="3356992"/>
            <a:ext cx="8435280" cy="720080"/>
          </a:xfrm>
          <a:prstGeom prst="rect">
            <a:avLst/>
          </a:prstGeom>
        </p:spPr>
        <p:txBody>
          <a:bodyPr vert="horz" lIns="91440" tIns="45720" rIns="91440" bIns="45720" rtlCol="0" anchor="ctr">
            <a:normAutofit fontScale="97500"/>
          </a:bodyPr>
          <a:lstStyle/>
          <a:p>
            <a:pPr lvl="0">
              <a:spcBef>
                <a:spcPct val="0"/>
              </a:spcBef>
            </a:pPr>
            <a:r>
              <a:rPr lang="zh-CN" altLang="en-US" sz="4000" b="1" dirty="0" smtClean="0">
                <a:solidFill>
                  <a:srgbClr val="7030A0"/>
                </a:solidFill>
              </a:rPr>
              <a:t>  </a:t>
            </a:r>
            <a:r>
              <a:rPr lang="zh-CN" altLang="en-US" sz="4000" b="1" dirty="0" smtClean="0">
                <a:solidFill>
                  <a:srgbClr val="0000FF"/>
                </a:solidFill>
              </a:rPr>
              <a:t>“那就烤。”</a:t>
            </a:r>
            <a:endParaRPr kumimoji="0" lang="zh-CN" altLang="en-US" sz="4400" b="1" i="0" u="none" strike="noStrike" kern="1200" cap="none" spc="0" normalizeH="0" baseline="0" noProof="0" dirty="0">
              <a:ln>
                <a:noFill/>
              </a:ln>
              <a:solidFill>
                <a:srgbClr val="0000FF"/>
              </a:solidFill>
              <a:effectLst/>
              <a:uLnTx/>
              <a:uFillTx/>
              <a:latin typeface="+mj-lt"/>
              <a:ea typeface="+mj-ea"/>
              <a:cs typeface="+mj-cs"/>
            </a:endParaRPr>
          </a:p>
        </p:txBody>
      </p:sp>
      <p:sp>
        <p:nvSpPr>
          <p:cNvPr id="9" name="标题 1"/>
          <p:cNvSpPr txBox="1">
            <a:spLocks/>
          </p:cNvSpPr>
          <p:nvPr/>
        </p:nvSpPr>
        <p:spPr>
          <a:xfrm>
            <a:off x="0" y="4005064"/>
            <a:ext cx="8435280" cy="720080"/>
          </a:xfrm>
          <a:prstGeom prst="rect">
            <a:avLst/>
          </a:prstGeom>
        </p:spPr>
        <p:txBody>
          <a:bodyPr vert="horz" lIns="91440" tIns="45720" rIns="91440" bIns="45720" rtlCol="0" anchor="ctr">
            <a:normAutofit fontScale="97500"/>
          </a:bodyPr>
          <a:lstStyle/>
          <a:p>
            <a:pPr lvl="0">
              <a:spcBef>
                <a:spcPct val="0"/>
              </a:spcBef>
            </a:pPr>
            <a:r>
              <a:rPr lang="zh-CN" altLang="en-US" sz="4000" b="1" dirty="0" smtClean="0">
                <a:solidFill>
                  <a:srgbClr val="7030A0"/>
                </a:solidFill>
              </a:rPr>
              <a:t>  “没有柴呀。”</a:t>
            </a:r>
            <a:endParaRPr kumimoji="0" lang="zh-CN" altLang="en-US" sz="4400" b="1" i="0" u="none" strike="noStrike" kern="1200" cap="none" spc="0" normalizeH="0" baseline="0" noProof="0" dirty="0">
              <a:ln>
                <a:noFill/>
              </a:ln>
              <a:solidFill>
                <a:srgbClr val="7030A0"/>
              </a:solidFill>
              <a:effectLst/>
              <a:uLnTx/>
              <a:uFillTx/>
              <a:latin typeface="+mj-lt"/>
              <a:ea typeface="+mj-ea"/>
              <a:cs typeface="+mj-cs"/>
            </a:endParaRPr>
          </a:p>
        </p:txBody>
      </p:sp>
      <p:sp>
        <p:nvSpPr>
          <p:cNvPr id="10" name="标题 1"/>
          <p:cNvSpPr txBox="1">
            <a:spLocks/>
          </p:cNvSpPr>
          <p:nvPr/>
        </p:nvSpPr>
        <p:spPr>
          <a:xfrm>
            <a:off x="107504" y="5229200"/>
            <a:ext cx="8435280" cy="720080"/>
          </a:xfrm>
          <a:prstGeom prst="rect">
            <a:avLst/>
          </a:prstGeom>
        </p:spPr>
        <p:txBody>
          <a:bodyPr vert="horz" lIns="91440" tIns="45720" rIns="91440" bIns="45720" rtlCol="0" anchor="ctr">
            <a:noAutofit/>
          </a:bodyPr>
          <a:lstStyle/>
          <a:p>
            <a:pPr lvl="0">
              <a:spcBef>
                <a:spcPct val="0"/>
              </a:spcBef>
            </a:pPr>
            <a:r>
              <a:rPr lang="zh-CN" altLang="en-US" sz="4000" b="1" dirty="0" smtClean="0">
                <a:solidFill>
                  <a:srgbClr val="0000FF"/>
                </a:solidFill>
              </a:rPr>
              <a:t>农夫生气地跑回河边，用力地把鱼扔回水里，说：“哼，什么都没有，让我怎么吃！”</a:t>
            </a:r>
            <a:endParaRPr kumimoji="0" lang="zh-CN" altLang="en-US" sz="4000" b="1" i="0" u="none" strike="noStrike" kern="1200" cap="none" spc="0" normalizeH="0" baseline="0" noProof="0" dirty="0">
              <a:ln>
                <a:noFill/>
              </a:ln>
              <a:solidFill>
                <a:srgbClr val="0000FF"/>
              </a:solidFill>
              <a:effectLst/>
              <a:uLnTx/>
              <a:uFillTx/>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wipe(down)">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wipe(down)">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fade">
                                      <p:cBhvr>
                                        <p:cTn id="22" dur="2000"/>
                                        <p:tgtEl>
                                          <p:spTgt spid="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fade">
                                      <p:cBhvr>
                                        <p:cTn id="27" dur="2000"/>
                                        <p:tgtEl>
                                          <p:spTgt spid="9">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0">
                                            <p:txEl>
                                              <p:pRg st="0" end="0"/>
                                            </p:txEl>
                                          </p:spTgt>
                                        </p:tgtEl>
                                        <p:attrNameLst>
                                          <p:attrName>style.visibility</p:attrName>
                                        </p:attrNameLst>
                                      </p:cBhvr>
                                      <p:to>
                                        <p:strVal val="visible"/>
                                      </p:to>
                                    </p:set>
                                    <p:animEffect transition="in" filter="wipe(down)">
                                      <p:cBhvr>
                                        <p:cTn id="3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P spid="6" grpId="0" build="allAtOnce"/>
      <p:bldP spid="7" grpId="0" build="allAtOnce"/>
      <p:bldP spid="8" grpId="0" build="allAtOnce"/>
      <p:bldP spid="9" grpId="0" build="allAtOnce"/>
      <p:bldP spid="10" grpId="0"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Desktop\timg.jpg"/>
          <p:cNvPicPr>
            <a:picLocks noChangeAspect="1" noChangeArrowheads="1"/>
          </p:cNvPicPr>
          <p:nvPr/>
        </p:nvPicPr>
        <p:blipFill>
          <a:blip r:embed="rId2" cstate="print"/>
          <a:srcRect/>
          <a:stretch>
            <a:fillRect/>
          </a:stretch>
        </p:blipFill>
        <p:spPr bwMode="auto">
          <a:xfrm>
            <a:off x="395536" y="836712"/>
            <a:ext cx="5505128" cy="5505128"/>
          </a:xfrm>
          <a:prstGeom prst="rect">
            <a:avLst/>
          </a:prstGeom>
          <a:noFill/>
        </p:spPr>
      </p:pic>
      <p:sp>
        <p:nvSpPr>
          <p:cNvPr id="2" name="标题 1"/>
          <p:cNvSpPr>
            <a:spLocks noGrp="1"/>
          </p:cNvSpPr>
          <p:nvPr>
            <p:ph type="title"/>
          </p:nvPr>
        </p:nvSpPr>
        <p:spPr>
          <a:xfrm>
            <a:off x="5436096" y="260648"/>
            <a:ext cx="3707904" cy="4968552"/>
          </a:xfrm>
        </p:spPr>
        <p:txBody>
          <a:bodyPr>
            <a:normAutofit/>
          </a:bodyPr>
          <a:lstStyle/>
          <a:p>
            <a:pPr algn="l"/>
            <a:r>
              <a:rPr lang="zh-CN" altLang="en-US" b="1" dirty="0" smtClean="0">
                <a:solidFill>
                  <a:srgbClr val="0000FF"/>
                </a:solidFill>
              </a:rPr>
              <a:t>回到水中的鱼儿高兴地挥动着右前鳍，喊道：</a:t>
            </a:r>
            <a:endParaRPr lang="zh-CN" altLang="en-US" b="1" dirty="0">
              <a:solidFill>
                <a:srgbClr val="0000FF"/>
              </a:solidFill>
            </a:endParaRPr>
          </a:p>
        </p:txBody>
      </p:sp>
      <p:sp>
        <p:nvSpPr>
          <p:cNvPr id="5" name="标题 1"/>
          <p:cNvSpPr txBox="1">
            <a:spLocks/>
          </p:cNvSpPr>
          <p:nvPr/>
        </p:nvSpPr>
        <p:spPr>
          <a:xfrm>
            <a:off x="2483768" y="1196752"/>
            <a:ext cx="3707904" cy="208823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zh-CN" altLang="en-US" sz="4400" b="1" dirty="0" smtClean="0">
                <a:solidFill>
                  <a:srgbClr val="FF0000"/>
                </a:solidFill>
                <a:latin typeface="方正粗黑宋简体" pitchFamily="2" charset="-122"/>
                <a:ea typeface="方正粗黑宋简体" pitchFamily="2" charset="-122"/>
                <a:cs typeface="+mj-cs"/>
              </a:rPr>
              <a:t>斯大林</a:t>
            </a:r>
            <a:endParaRPr lang="en-US" altLang="zh-CN" sz="4400" b="1" dirty="0" smtClean="0">
              <a:solidFill>
                <a:srgbClr val="FF0000"/>
              </a:solidFill>
              <a:latin typeface="方正粗黑宋简体" pitchFamily="2" charset="-122"/>
              <a:ea typeface="方正粗黑宋简体" pitchFamily="2" charset="-122"/>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lang="zh-CN" altLang="en-US" sz="4400" b="1" dirty="0" smtClean="0">
                <a:solidFill>
                  <a:srgbClr val="FF0000"/>
                </a:solidFill>
                <a:latin typeface="方正粗黑宋简体" pitchFamily="2" charset="-122"/>
                <a:ea typeface="方正粗黑宋简体" pitchFamily="2" charset="-122"/>
                <a:cs typeface="+mj-cs"/>
              </a:rPr>
              <a:t>万岁</a:t>
            </a:r>
            <a:endParaRPr kumimoji="0" lang="zh-CN" altLang="en-US" sz="4400" b="1" i="0" u="none" strike="noStrike" kern="1200" cap="none" spc="0" normalizeH="0" baseline="0" noProof="0" dirty="0">
              <a:ln>
                <a:noFill/>
              </a:ln>
              <a:solidFill>
                <a:srgbClr val="FF0000"/>
              </a:solidFill>
              <a:effectLst/>
              <a:uLnTx/>
              <a:uFillTx/>
              <a:latin typeface="方正粗黑宋简体" pitchFamily="2" charset="-122"/>
              <a:ea typeface="方正粗黑宋简体" pitchFamily="2" charset="-122"/>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wipe(down)">
                                      <p:cBhvr>
                                        <p:cTn id="10"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l"/>
            <a:r>
              <a:rPr lang="zh-CN" altLang="en-US" dirty="0" smtClean="0">
                <a:solidFill>
                  <a:srgbClr val="0000FF"/>
                </a:solidFill>
                <a:latin typeface="方正粗黑宋简体" pitchFamily="2" charset="-122"/>
                <a:ea typeface="方正粗黑宋简体" pitchFamily="2" charset="-122"/>
              </a:rPr>
              <a:t>苏联模式</a:t>
            </a:r>
            <a:endParaRPr lang="zh-CN" altLang="en-US" dirty="0">
              <a:solidFill>
                <a:srgbClr val="0000FF"/>
              </a:solidFill>
              <a:latin typeface="方正粗黑宋简体" pitchFamily="2" charset="-122"/>
              <a:ea typeface="方正粗黑宋简体" pitchFamily="2" charset="-122"/>
            </a:endParaRPr>
          </a:p>
        </p:txBody>
      </p:sp>
      <p:sp>
        <p:nvSpPr>
          <p:cNvPr id="3" name="内容占位符 2"/>
          <p:cNvSpPr>
            <a:spLocks noGrp="1"/>
          </p:cNvSpPr>
          <p:nvPr>
            <p:ph idx="1"/>
          </p:nvPr>
        </p:nvSpPr>
        <p:spPr>
          <a:xfrm>
            <a:off x="0" y="1268760"/>
            <a:ext cx="8856984" cy="5328592"/>
          </a:xfrm>
        </p:spPr>
        <p:txBody>
          <a:bodyPr/>
          <a:lstStyle/>
          <a:p>
            <a:r>
              <a:rPr lang="zh-CN" altLang="en-US" sz="3600" b="1" dirty="0" smtClean="0">
                <a:solidFill>
                  <a:srgbClr val="FF0000"/>
                </a:solidFill>
              </a:rPr>
              <a:t>背景：</a:t>
            </a:r>
            <a:r>
              <a:rPr lang="zh-CN" altLang="en-US" sz="3600" b="1" dirty="0" smtClean="0">
                <a:solidFill>
                  <a:srgbClr val="0000FF"/>
                </a:solidFill>
              </a:rPr>
              <a:t>工业化和农业集体化的实现，使苏联的社会经济生活和社会阶级结构发生了根本性变化。</a:t>
            </a:r>
            <a:endParaRPr lang="en-US" altLang="zh-CN" sz="3600" b="1" dirty="0" smtClean="0">
              <a:solidFill>
                <a:srgbClr val="0000FF"/>
              </a:solidFill>
            </a:endParaRPr>
          </a:p>
          <a:p>
            <a:r>
              <a:rPr lang="en-US" altLang="zh-CN" sz="3600" b="1" dirty="0" smtClean="0">
                <a:solidFill>
                  <a:srgbClr val="0000FF"/>
                </a:solidFill>
              </a:rPr>
              <a:t>1936</a:t>
            </a:r>
            <a:r>
              <a:rPr lang="zh-CN" altLang="en-US" sz="3600" b="1" dirty="0" smtClean="0">
                <a:solidFill>
                  <a:srgbClr val="0000FF"/>
                </a:solidFill>
              </a:rPr>
              <a:t>年，苏联公布了新宪法。新宪法规定，苏联是工农社会主义国家。</a:t>
            </a:r>
            <a:endParaRPr lang="en-US" altLang="zh-CN" sz="3600" b="1" dirty="0" smtClean="0">
              <a:solidFill>
                <a:srgbClr val="0000FF"/>
              </a:solidFill>
            </a:endParaRPr>
          </a:p>
          <a:p>
            <a:r>
              <a:rPr lang="zh-CN" altLang="en-US" sz="3600" b="1" dirty="0" smtClean="0">
                <a:solidFill>
                  <a:srgbClr val="FF0000"/>
                </a:solidFill>
              </a:rPr>
              <a:t>意义：</a:t>
            </a:r>
            <a:r>
              <a:rPr lang="zh-CN" altLang="en-US" sz="3600" b="1" dirty="0" smtClean="0">
                <a:solidFill>
                  <a:srgbClr val="0000FF"/>
                </a:solidFill>
              </a:rPr>
              <a:t>新宪法也标志着苏联模式的形成。</a:t>
            </a:r>
            <a:endParaRPr lang="en-US" altLang="zh-CN" sz="3600" b="1" dirty="0" smtClean="0">
              <a:solidFill>
                <a:srgbClr val="0000FF"/>
              </a:solidFill>
            </a:endParaRPr>
          </a:p>
          <a:p>
            <a:r>
              <a:rPr lang="zh-CN" altLang="en-US" sz="3600" b="1" dirty="0" smtClean="0">
                <a:solidFill>
                  <a:srgbClr val="FF0000"/>
                </a:solidFill>
              </a:rPr>
              <a:t>主要特征：高度集中的经济体制和高度集权的政治体制。</a:t>
            </a:r>
            <a:endParaRPr lang="en-US" altLang="zh-CN" sz="3600" b="1" dirty="0" smtClean="0">
              <a:solidFill>
                <a:srgbClr val="FF0000"/>
              </a:solidFill>
            </a:endParaRPr>
          </a:p>
          <a:p>
            <a:endParaRPr lang="zh-CN" altLang="en-US" dirty="0"/>
          </a:p>
        </p:txBody>
      </p:sp>
      <p:cxnSp>
        <p:nvCxnSpPr>
          <p:cNvPr id="4" name="直接连接符 3"/>
          <p:cNvCxnSpPr/>
          <p:nvPr/>
        </p:nvCxnSpPr>
        <p:spPr>
          <a:xfrm>
            <a:off x="1907704" y="1844824"/>
            <a:ext cx="6768752"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6" name="直接连接符 5"/>
          <p:cNvCxnSpPr/>
          <p:nvPr/>
        </p:nvCxnSpPr>
        <p:spPr>
          <a:xfrm>
            <a:off x="539552" y="2420888"/>
            <a:ext cx="7992888"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8" name="直接连接符 7"/>
          <p:cNvCxnSpPr/>
          <p:nvPr/>
        </p:nvCxnSpPr>
        <p:spPr>
          <a:xfrm>
            <a:off x="467544" y="2924944"/>
            <a:ext cx="2448272"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0" name="直接连接符 9"/>
          <p:cNvCxnSpPr/>
          <p:nvPr/>
        </p:nvCxnSpPr>
        <p:spPr>
          <a:xfrm>
            <a:off x="467544" y="3573016"/>
            <a:ext cx="8208912"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2" name="直接连接符 11"/>
          <p:cNvCxnSpPr/>
          <p:nvPr/>
        </p:nvCxnSpPr>
        <p:spPr>
          <a:xfrm>
            <a:off x="467544" y="4149080"/>
            <a:ext cx="5112568"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4" name="直接连接符 13"/>
          <p:cNvCxnSpPr/>
          <p:nvPr/>
        </p:nvCxnSpPr>
        <p:spPr>
          <a:xfrm>
            <a:off x="1835696" y="4797152"/>
            <a:ext cx="6624736"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solidFill>
                  <a:srgbClr val="FF0000"/>
                </a:solidFill>
                <a:latin typeface="方正小标宋简体" pitchFamily="65" charset="-122"/>
                <a:ea typeface="方正小标宋简体" pitchFamily="65" charset="-122"/>
              </a:rPr>
              <a:t>苏联模式评价</a:t>
            </a:r>
            <a:endParaRPr lang="zh-CN" altLang="en-US" dirty="0">
              <a:solidFill>
                <a:srgbClr val="FF0000"/>
              </a:solidFill>
              <a:latin typeface="方正小标宋简体" pitchFamily="65" charset="-122"/>
              <a:ea typeface="方正小标宋简体" pitchFamily="65" charset="-122"/>
            </a:endParaRPr>
          </a:p>
        </p:txBody>
      </p:sp>
      <p:sp>
        <p:nvSpPr>
          <p:cNvPr id="3" name="内容占位符 2"/>
          <p:cNvSpPr>
            <a:spLocks noGrp="1"/>
          </p:cNvSpPr>
          <p:nvPr>
            <p:ph idx="1"/>
          </p:nvPr>
        </p:nvSpPr>
        <p:spPr>
          <a:xfrm>
            <a:off x="179512" y="1340768"/>
            <a:ext cx="8784976" cy="5328592"/>
          </a:xfrm>
        </p:spPr>
        <p:txBody>
          <a:bodyPr>
            <a:normAutofit/>
          </a:bodyPr>
          <a:lstStyle/>
          <a:p>
            <a:r>
              <a:rPr lang="zh-CN" altLang="en-US" sz="4000" b="1" dirty="0" smtClean="0">
                <a:solidFill>
                  <a:srgbClr val="FF0000"/>
                </a:solidFill>
              </a:rPr>
              <a:t>积极影响：</a:t>
            </a:r>
            <a:r>
              <a:rPr lang="zh-CN" altLang="en-US" sz="4000" b="1" dirty="0" smtClean="0">
                <a:solidFill>
                  <a:srgbClr val="0000FF"/>
                </a:solidFill>
              </a:rPr>
              <a:t>苏联模式在特定的历史条件下促进了苏联经济社会快速发展，也为苏联军民夺取了反法西斯战争胜利发挥了重要作用。</a:t>
            </a:r>
            <a:endParaRPr lang="en-US" altLang="zh-CN" sz="4000" b="1" dirty="0" smtClean="0">
              <a:solidFill>
                <a:srgbClr val="0000FF"/>
              </a:solidFill>
            </a:endParaRPr>
          </a:p>
          <a:p>
            <a:r>
              <a:rPr lang="zh-CN" altLang="en-US" sz="4000" b="1" dirty="0" smtClean="0">
                <a:solidFill>
                  <a:srgbClr val="FF0000"/>
                </a:solidFill>
              </a:rPr>
              <a:t>消极影响：</a:t>
            </a:r>
            <a:r>
              <a:rPr lang="zh-CN" altLang="en-US" sz="4000" b="1" dirty="0" smtClean="0">
                <a:solidFill>
                  <a:srgbClr val="0000FF"/>
                </a:solidFill>
              </a:rPr>
              <a:t>由于没有尊重经济规律，随着时间推移，苏联模式的弊端日益暴露，成为经济社会发展的严重体制障碍。</a:t>
            </a:r>
            <a:endParaRPr lang="zh-CN" altLang="en-US" sz="4000" b="1" dirty="0">
              <a:solidFill>
                <a:srgbClr val="0000FF"/>
              </a:solidFill>
            </a:endParaRPr>
          </a:p>
        </p:txBody>
      </p:sp>
      <p:cxnSp>
        <p:nvCxnSpPr>
          <p:cNvPr id="4" name="直接连接符 3"/>
          <p:cNvCxnSpPr/>
          <p:nvPr/>
        </p:nvCxnSpPr>
        <p:spPr>
          <a:xfrm>
            <a:off x="3275856" y="1988840"/>
            <a:ext cx="5472608"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6" name="直接连接符 5"/>
          <p:cNvCxnSpPr/>
          <p:nvPr/>
        </p:nvCxnSpPr>
        <p:spPr>
          <a:xfrm>
            <a:off x="755576" y="2636912"/>
            <a:ext cx="7560840"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8" name="直接连接符 7"/>
          <p:cNvCxnSpPr/>
          <p:nvPr/>
        </p:nvCxnSpPr>
        <p:spPr>
          <a:xfrm>
            <a:off x="755576" y="3212976"/>
            <a:ext cx="7992888"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0" name="直接连接符 9"/>
          <p:cNvCxnSpPr/>
          <p:nvPr/>
        </p:nvCxnSpPr>
        <p:spPr>
          <a:xfrm>
            <a:off x="683568" y="3789040"/>
            <a:ext cx="4176464"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2" name="直接连接符 11"/>
          <p:cNvCxnSpPr/>
          <p:nvPr/>
        </p:nvCxnSpPr>
        <p:spPr>
          <a:xfrm>
            <a:off x="3275856" y="4581128"/>
            <a:ext cx="5112568"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3" name="直接连接符 12"/>
          <p:cNvCxnSpPr/>
          <p:nvPr/>
        </p:nvCxnSpPr>
        <p:spPr>
          <a:xfrm>
            <a:off x="683568" y="5157192"/>
            <a:ext cx="8064896"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5" name="直接连接符 14"/>
          <p:cNvCxnSpPr/>
          <p:nvPr/>
        </p:nvCxnSpPr>
        <p:spPr>
          <a:xfrm>
            <a:off x="683568" y="5805264"/>
            <a:ext cx="8136904"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7" name="直接连接符 16"/>
          <p:cNvCxnSpPr/>
          <p:nvPr/>
        </p:nvCxnSpPr>
        <p:spPr>
          <a:xfrm>
            <a:off x="683568" y="6381328"/>
            <a:ext cx="1224136"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923928" y="1412776"/>
            <a:ext cx="4762872" cy="4525963"/>
          </a:xfrm>
        </p:spPr>
        <p:txBody>
          <a:bodyPr>
            <a:normAutofit fontScale="92500"/>
          </a:bodyPr>
          <a:lstStyle/>
          <a:p>
            <a:r>
              <a:rPr lang="zh-CN" altLang="en-US" sz="4400" b="1" dirty="0" smtClean="0">
                <a:solidFill>
                  <a:srgbClr val="0000FF"/>
                </a:solidFill>
              </a:rPr>
              <a:t>苏联模式在经济方面表现为建立单一生产资料公有制，实行自上而下的指令性计划经济体制。</a:t>
            </a:r>
            <a:r>
              <a:rPr lang="zh-CN" altLang="en-US" sz="4400" b="1" dirty="0" smtClean="0">
                <a:solidFill>
                  <a:srgbClr val="FF0000"/>
                </a:solidFill>
              </a:rPr>
              <a:t>否定价值规律，排斥商品和市场。</a:t>
            </a:r>
            <a:endParaRPr lang="zh-CN" altLang="en-US" sz="4400" b="1" dirty="0">
              <a:solidFill>
                <a:srgbClr val="FF0000"/>
              </a:solidFill>
            </a:endParaRPr>
          </a:p>
        </p:txBody>
      </p:sp>
      <p:sp>
        <p:nvSpPr>
          <p:cNvPr id="4" name="标题 3"/>
          <p:cNvSpPr>
            <a:spLocks noGrp="1"/>
          </p:cNvSpPr>
          <p:nvPr>
            <p:ph type="title"/>
          </p:nvPr>
        </p:nvSpPr>
        <p:spPr/>
        <p:txBody>
          <a:bodyPr/>
          <a:lstStyle/>
          <a:p>
            <a:r>
              <a:rPr lang="zh-CN" altLang="en-US" b="1" dirty="0" smtClean="0">
                <a:solidFill>
                  <a:srgbClr val="0000FF"/>
                </a:solidFill>
              </a:rPr>
              <a:t>相关史事</a:t>
            </a:r>
            <a:endParaRPr lang="zh-CN" altLang="en-US" b="1" dirty="0">
              <a:solidFill>
                <a:srgbClr val="0000FF"/>
              </a:solidFill>
            </a:endParaRPr>
          </a:p>
        </p:txBody>
      </p:sp>
      <p:pic>
        <p:nvPicPr>
          <p:cNvPr id="1026" name="Picture 2" descr="D:\Desktop\QQ图片20191105171638.png"/>
          <p:cNvPicPr>
            <a:picLocks noChangeAspect="1" noChangeArrowheads="1"/>
          </p:cNvPicPr>
          <p:nvPr/>
        </p:nvPicPr>
        <p:blipFill>
          <a:blip r:embed="rId2" cstate="print"/>
          <a:srcRect/>
          <a:stretch>
            <a:fillRect/>
          </a:stretch>
        </p:blipFill>
        <p:spPr bwMode="auto">
          <a:xfrm>
            <a:off x="179512" y="1196752"/>
            <a:ext cx="3933230" cy="5326426"/>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solidFill>
                  <a:srgbClr val="0000FF"/>
                </a:solidFill>
                <a:latin typeface="方正粗黑宋简体" pitchFamily="2" charset="-122"/>
                <a:ea typeface="方正粗黑宋简体" pitchFamily="2" charset="-122"/>
              </a:rPr>
              <a:t>苏联的大清洗运动</a:t>
            </a:r>
            <a:endParaRPr lang="zh-CN" altLang="en-US" dirty="0">
              <a:solidFill>
                <a:srgbClr val="0000FF"/>
              </a:solidFill>
              <a:latin typeface="方正粗黑宋简体" pitchFamily="2" charset="-122"/>
              <a:ea typeface="方正粗黑宋简体" pitchFamily="2" charset="-122"/>
            </a:endParaRPr>
          </a:p>
        </p:txBody>
      </p:sp>
      <p:sp>
        <p:nvSpPr>
          <p:cNvPr id="3" name="内容占位符 2"/>
          <p:cNvSpPr>
            <a:spLocks noGrp="1"/>
          </p:cNvSpPr>
          <p:nvPr>
            <p:ph idx="1"/>
          </p:nvPr>
        </p:nvSpPr>
        <p:spPr>
          <a:xfrm>
            <a:off x="323528" y="1340768"/>
            <a:ext cx="8712968" cy="5328592"/>
          </a:xfrm>
        </p:spPr>
        <p:txBody>
          <a:bodyPr>
            <a:normAutofit/>
          </a:bodyPr>
          <a:lstStyle/>
          <a:p>
            <a:r>
              <a:rPr lang="zh-CN" altLang="en-US" sz="3600" b="1" dirty="0" smtClean="0">
                <a:solidFill>
                  <a:srgbClr val="0000FF"/>
                </a:solidFill>
              </a:rPr>
              <a:t>大清洗运动是斯大林模式的弊端所产生的恶果之一。</a:t>
            </a:r>
            <a:r>
              <a:rPr lang="en-US" altLang="zh-CN" sz="3600" b="1" dirty="0" smtClean="0">
                <a:solidFill>
                  <a:srgbClr val="0000FF"/>
                </a:solidFill>
              </a:rPr>
              <a:t>1934</a:t>
            </a:r>
            <a:r>
              <a:rPr lang="zh-CN" altLang="en-US" sz="3600" b="1" dirty="0" smtClean="0">
                <a:solidFill>
                  <a:srgbClr val="0000FF"/>
                </a:solidFill>
              </a:rPr>
              <a:t>年</a:t>
            </a:r>
            <a:r>
              <a:rPr lang="en-US" altLang="zh-CN" sz="3600" b="1" dirty="0" smtClean="0">
                <a:solidFill>
                  <a:srgbClr val="0000FF"/>
                </a:solidFill>
              </a:rPr>
              <a:t>12</a:t>
            </a:r>
            <a:r>
              <a:rPr lang="zh-CN" altLang="en-US" sz="3600" b="1" dirty="0" smtClean="0">
                <a:solidFill>
                  <a:srgbClr val="0000FF"/>
                </a:solidFill>
              </a:rPr>
              <a:t>月，列宁格勒省省委书记基洛夫在斯莫尔尼宫遇刺身亡。第二年，苏联就开始了长达数年的大清洗运动。西方材料估计有</a:t>
            </a:r>
            <a:r>
              <a:rPr lang="zh-CN" altLang="en-US" sz="3600" b="1" dirty="0" smtClean="0">
                <a:solidFill>
                  <a:srgbClr val="FF0000"/>
                </a:solidFill>
              </a:rPr>
              <a:t>几百万</a:t>
            </a:r>
            <a:r>
              <a:rPr lang="zh-CN" altLang="en-US" sz="3600" b="1" dirty="0" smtClean="0">
                <a:solidFill>
                  <a:srgbClr val="0000FF"/>
                </a:solidFill>
              </a:rPr>
              <a:t>人受到牵连，</a:t>
            </a:r>
            <a:r>
              <a:rPr lang="zh-CN" altLang="en-US" sz="3600" b="1" dirty="0" smtClean="0">
                <a:solidFill>
                  <a:srgbClr val="FF0000"/>
                </a:solidFill>
              </a:rPr>
              <a:t>数十万</a:t>
            </a:r>
            <a:r>
              <a:rPr lang="zh-CN" altLang="en-US" sz="3600" b="1" dirty="0" smtClean="0">
                <a:solidFill>
                  <a:srgbClr val="0000FF"/>
                </a:solidFill>
              </a:rPr>
              <a:t>人被处决，一半以上的党员（</a:t>
            </a:r>
            <a:r>
              <a:rPr lang="en-US" altLang="zh-CN" sz="3600" b="1" dirty="0" smtClean="0">
                <a:solidFill>
                  <a:srgbClr val="FF0000"/>
                </a:solidFill>
              </a:rPr>
              <a:t>60</a:t>
            </a:r>
            <a:r>
              <a:rPr lang="zh-CN" altLang="en-US" sz="3600" b="1" dirty="0" smtClean="0">
                <a:solidFill>
                  <a:srgbClr val="FF0000"/>
                </a:solidFill>
              </a:rPr>
              <a:t>万</a:t>
            </a:r>
            <a:r>
              <a:rPr lang="zh-CN" altLang="en-US" sz="3600" b="1" dirty="0" smtClean="0">
                <a:solidFill>
                  <a:srgbClr val="0000FF"/>
                </a:solidFill>
              </a:rPr>
              <a:t>人）被逮捕，</a:t>
            </a:r>
            <a:r>
              <a:rPr lang="en-US" altLang="zh-CN" sz="3600" b="1" dirty="0" smtClean="0">
                <a:solidFill>
                  <a:srgbClr val="0000FF"/>
                </a:solidFill>
              </a:rPr>
              <a:t>15</a:t>
            </a:r>
            <a:r>
              <a:rPr lang="zh-CN" altLang="en-US" sz="3600" b="1" dirty="0" smtClean="0">
                <a:solidFill>
                  <a:srgbClr val="0000FF"/>
                </a:solidFill>
              </a:rPr>
              <a:t>名集团军司令中有</a:t>
            </a:r>
            <a:r>
              <a:rPr lang="en-US" altLang="zh-CN" sz="3600" b="1" dirty="0" smtClean="0">
                <a:solidFill>
                  <a:srgbClr val="FF0000"/>
                </a:solidFill>
              </a:rPr>
              <a:t>13</a:t>
            </a:r>
            <a:r>
              <a:rPr lang="zh-CN" altLang="en-US" sz="3600" b="1" dirty="0" smtClean="0">
                <a:solidFill>
                  <a:srgbClr val="FF0000"/>
                </a:solidFill>
              </a:rPr>
              <a:t>名</a:t>
            </a:r>
            <a:r>
              <a:rPr lang="zh-CN" altLang="en-US" sz="3600" b="1" dirty="0" smtClean="0">
                <a:solidFill>
                  <a:srgbClr val="0000FF"/>
                </a:solidFill>
              </a:rPr>
              <a:t>被杀害，总共有</a:t>
            </a:r>
            <a:r>
              <a:rPr lang="en-US" altLang="zh-CN" sz="3600" b="1" dirty="0" smtClean="0">
                <a:solidFill>
                  <a:srgbClr val="FF0000"/>
                </a:solidFill>
              </a:rPr>
              <a:t>4</a:t>
            </a:r>
            <a:r>
              <a:rPr lang="zh-CN" altLang="en-US" sz="3600" b="1" dirty="0" smtClean="0">
                <a:solidFill>
                  <a:srgbClr val="FF0000"/>
                </a:solidFill>
              </a:rPr>
              <a:t>万多名</a:t>
            </a:r>
            <a:r>
              <a:rPr lang="zh-CN" altLang="en-US" sz="3600" b="1" dirty="0" smtClean="0">
                <a:solidFill>
                  <a:srgbClr val="0000FF"/>
                </a:solidFill>
              </a:rPr>
              <a:t>营级以上干部的高中级军官遭杀害。</a:t>
            </a:r>
            <a:endParaRPr lang="zh-CN" altLang="en-US" sz="3600" b="1" dirty="0">
              <a:solidFill>
                <a:srgbClr val="0000FF"/>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0" name="Rectangle 4"/>
          <p:cNvSpPr>
            <a:spLocks noChangeArrowheads="1"/>
          </p:cNvSpPr>
          <p:nvPr/>
        </p:nvSpPr>
        <p:spPr bwMode="auto">
          <a:xfrm>
            <a:off x="684213" y="592207"/>
            <a:ext cx="7848600" cy="5632311"/>
          </a:xfrm>
          <a:prstGeom prst="rect">
            <a:avLst/>
          </a:prstGeom>
          <a:noFill/>
          <a:ln w="9525">
            <a:noFill/>
            <a:miter lim="800000"/>
            <a:headEnd/>
            <a:tailEnd/>
          </a:ln>
          <a:effectLst/>
        </p:spPr>
        <p:txBody>
          <a:bodyPr anchor="ctr">
            <a:spAutoFit/>
          </a:bodyPr>
          <a:lstStyle/>
          <a:p>
            <a:pPr eaLnBrk="1" hangingPunct="1"/>
            <a:r>
              <a:rPr kumimoji="1" lang="en-US" altLang="zh-CN" sz="4000" dirty="0">
                <a:solidFill>
                  <a:srgbClr val="0000FF"/>
                </a:solidFill>
                <a:latin typeface="方正小标宋简体" pitchFamily="65" charset="-122"/>
                <a:ea typeface="方正小标宋简体" pitchFamily="65" charset="-122"/>
              </a:rPr>
              <a:t>     </a:t>
            </a:r>
            <a:r>
              <a:rPr kumimoji="1" lang="zh-CN" altLang="en-US" sz="4000" dirty="0">
                <a:solidFill>
                  <a:srgbClr val="0000FF"/>
                </a:solidFill>
                <a:latin typeface="方正小标宋简体" pitchFamily="65" charset="-122"/>
                <a:ea typeface="方正小标宋简体" pitchFamily="65" charset="-122"/>
              </a:rPr>
              <a:t>毛泽东在</a:t>
            </a:r>
            <a:r>
              <a:rPr kumimoji="1" lang="en-US" altLang="zh-CN" sz="4000" dirty="0">
                <a:solidFill>
                  <a:srgbClr val="0000FF"/>
                </a:solidFill>
                <a:latin typeface="方正小标宋简体" pitchFamily="65" charset="-122"/>
                <a:ea typeface="方正小标宋简体" pitchFamily="65" charset="-122"/>
              </a:rPr>
              <a:t>《</a:t>
            </a:r>
            <a:r>
              <a:rPr kumimoji="1" lang="zh-CN" altLang="en-US" sz="4000" dirty="0">
                <a:solidFill>
                  <a:srgbClr val="0000FF"/>
                </a:solidFill>
                <a:latin typeface="方正小标宋简体" pitchFamily="65" charset="-122"/>
                <a:ea typeface="方正小标宋简体" pitchFamily="65" charset="-122"/>
              </a:rPr>
              <a:t>论十大关系</a:t>
            </a:r>
            <a:r>
              <a:rPr kumimoji="1" lang="en-US" altLang="zh-CN" sz="4000" dirty="0">
                <a:solidFill>
                  <a:srgbClr val="0000FF"/>
                </a:solidFill>
                <a:latin typeface="方正小标宋简体" pitchFamily="65" charset="-122"/>
                <a:ea typeface="方正小标宋简体" pitchFamily="65" charset="-122"/>
              </a:rPr>
              <a:t>》</a:t>
            </a:r>
            <a:r>
              <a:rPr kumimoji="1" lang="zh-CN" altLang="en-US" sz="4000" dirty="0">
                <a:solidFill>
                  <a:srgbClr val="0000FF"/>
                </a:solidFill>
                <a:latin typeface="方正小标宋简体" pitchFamily="65" charset="-122"/>
                <a:ea typeface="方正小标宋简体" pitchFamily="65" charset="-122"/>
              </a:rPr>
              <a:t>中说：“苏联的办法把农民挖得很苦。他们采取所谓义务交售制等项办法，把农民生产的东西拿走太多，给的代价又极低。他们这样来积累资金，使农民的生产积极性受到极大的损害。</a:t>
            </a:r>
            <a:r>
              <a:rPr kumimoji="1" lang="zh-CN" altLang="en-US" sz="4000" dirty="0">
                <a:solidFill>
                  <a:srgbClr val="FF0000"/>
                </a:solidFill>
                <a:latin typeface="方正小标宋简体" pitchFamily="65" charset="-122"/>
                <a:ea typeface="方正小标宋简体" pitchFamily="65" charset="-122"/>
              </a:rPr>
              <a:t>你要母鸡多生蛋，又不给它米吃，又要马儿跑得好，又要马儿不吃草</a:t>
            </a:r>
            <a:r>
              <a:rPr kumimoji="1" lang="zh-CN" altLang="en-US" sz="4000" dirty="0">
                <a:solidFill>
                  <a:srgbClr val="0000FF"/>
                </a:solidFill>
                <a:latin typeface="方正小标宋简体" pitchFamily="65" charset="-122"/>
                <a:ea typeface="方正小标宋简体" pitchFamily="65" charset="-122"/>
              </a:rPr>
              <a:t>。世界上哪有这样的道理。”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0420"/>
                                        </p:tgtEl>
                                        <p:attrNameLst>
                                          <p:attrName>style.visibility</p:attrName>
                                        </p:attrNameLst>
                                      </p:cBhvr>
                                      <p:to>
                                        <p:strVal val="visible"/>
                                      </p:to>
                                    </p:set>
                                    <p:anim calcmode="discrete" valueType="clr">
                                      <p:cBhvr override="childStyle">
                                        <p:cTn id="7" dur="80"/>
                                        <p:tgtEl>
                                          <p:spTgt spid="6042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0420"/>
                                        </p:tgtEl>
                                        <p:attrNameLst>
                                          <p:attrName>fillcolor</p:attrName>
                                        </p:attrNameLst>
                                      </p:cBhvr>
                                      <p:tavLst>
                                        <p:tav tm="0">
                                          <p:val>
                                            <p:clrVal>
                                              <a:schemeClr val="accent2"/>
                                            </p:clrVal>
                                          </p:val>
                                        </p:tav>
                                        <p:tav tm="50000">
                                          <p:val>
                                            <p:clrVal>
                                              <a:schemeClr val="hlink"/>
                                            </p:clrVal>
                                          </p:val>
                                        </p:tav>
                                      </p:tavLst>
                                    </p:anim>
                                    <p:set>
                                      <p:cBhvr>
                                        <p:cTn id="9" dur="80"/>
                                        <p:tgtEl>
                                          <p:spTgt spid="6042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4"/>
          <p:cNvSpPr>
            <a:spLocks noChangeArrowheads="1"/>
          </p:cNvSpPr>
          <p:nvPr/>
        </p:nvSpPr>
        <p:spPr bwMode="auto">
          <a:xfrm>
            <a:off x="4139952" y="465207"/>
            <a:ext cx="5004048" cy="5632311"/>
          </a:xfrm>
          <a:prstGeom prst="rect">
            <a:avLst/>
          </a:prstGeom>
          <a:noFill/>
          <a:ln w="9525">
            <a:noFill/>
            <a:miter lim="800000"/>
            <a:headEnd/>
            <a:tailEnd/>
          </a:ln>
          <a:effectLst/>
        </p:spPr>
        <p:txBody>
          <a:bodyPr wrap="square" anchor="ctr">
            <a:spAutoFit/>
          </a:bodyPr>
          <a:lstStyle/>
          <a:p>
            <a:pPr eaLnBrk="1" hangingPunct="1"/>
            <a:r>
              <a:rPr kumimoji="1" lang="en-US" altLang="zh-CN" sz="3200" dirty="0">
                <a:latin typeface="楷体_GB2312" pitchFamily="49" charset="-122"/>
                <a:ea typeface="楷体_GB2312" pitchFamily="49" charset="-122"/>
              </a:rPr>
              <a:t>    </a:t>
            </a:r>
            <a:r>
              <a:rPr kumimoji="1" lang="zh-CN" altLang="en-US" sz="4000" dirty="0">
                <a:solidFill>
                  <a:srgbClr val="0000FF"/>
                </a:solidFill>
                <a:latin typeface="方正小标宋简体" pitchFamily="65" charset="-122"/>
                <a:ea typeface="方正小标宋简体" pitchFamily="65" charset="-122"/>
              </a:rPr>
              <a:t>邓小平说过：“社会主义究竟是个什么样子，苏联搞了很多年，也并没有完全搞清楚。可能列宁的思路比较好，搞了个新经济政策，但是后来苏联的模式僵化了</a:t>
            </a:r>
            <a:r>
              <a:rPr kumimoji="1" lang="zh-CN" altLang="en-US" sz="4000" dirty="0" smtClean="0">
                <a:solidFill>
                  <a:srgbClr val="0000FF"/>
                </a:solidFill>
                <a:latin typeface="方正小标宋简体" pitchFamily="65" charset="-122"/>
                <a:ea typeface="方正小标宋简体" pitchFamily="65" charset="-122"/>
              </a:rPr>
              <a:t>。”</a:t>
            </a:r>
            <a:endParaRPr kumimoji="1" lang="zh-CN" altLang="en-US" sz="4000" dirty="0">
              <a:solidFill>
                <a:srgbClr val="0000FF"/>
              </a:solidFill>
              <a:latin typeface="方正小标宋简体" pitchFamily="65" charset="-122"/>
              <a:ea typeface="方正小标宋简体" pitchFamily="65" charset="-122"/>
            </a:endParaRPr>
          </a:p>
        </p:txBody>
      </p:sp>
      <p:cxnSp>
        <p:nvCxnSpPr>
          <p:cNvPr id="5" name="直接连接符 4"/>
          <p:cNvCxnSpPr/>
          <p:nvPr/>
        </p:nvCxnSpPr>
        <p:spPr>
          <a:xfrm>
            <a:off x="7884368" y="3573016"/>
            <a:ext cx="864096"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6" name="直接连接符 5"/>
          <p:cNvCxnSpPr/>
          <p:nvPr/>
        </p:nvCxnSpPr>
        <p:spPr>
          <a:xfrm>
            <a:off x="4283968" y="4149080"/>
            <a:ext cx="4392488"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pic>
        <p:nvPicPr>
          <p:cNvPr id="2050" name="Picture 2" descr="D:\Desktop\timg (1).jpg"/>
          <p:cNvPicPr>
            <a:picLocks noChangeAspect="1" noChangeArrowheads="1"/>
          </p:cNvPicPr>
          <p:nvPr/>
        </p:nvPicPr>
        <p:blipFill>
          <a:blip r:embed="rId2" cstate="print"/>
          <a:srcRect/>
          <a:stretch>
            <a:fillRect/>
          </a:stretch>
        </p:blipFill>
        <p:spPr bwMode="auto">
          <a:xfrm>
            <a:off x="179512" y="548680"/>
            <a:ext cx="3888432" cy="5585645"/>
          </a:xfrm>
          <a:prstGeom prst="rect">
            <a:avLst/>
          </a:prstGeom>
          <a:noFill/>
        </p:spPr>
      </p:pic>
      <p:cxnSp>
        <p:nvCxnSpPr>
          <p:cNvPr id="11" name="直接连接符 10"/>
          <p:cNvCxnSpPr/>
          <p:nvPr/>
        </p:nvCxnSpPr>
        <p:spPr>
          <a:xfrm>
            <a:off x="4283968" y="4797152"/>
            <a:ext cx="3096344"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dirty="0" smtClean="0">
                <a:solidFill>
                  <a:srgbClr val="FF0000"/>
                </a:solidFill>
                <a:latin typeface="方正粗黑宋简体" pitchFamily="2" charset="-122"/>
                <a:ea typeface="方正粗黑宋简体" pitchFamily="2" charset="-122"/>
              </a:rPr>
              <a:t>课堂检测</a:t>
            </a:r>
            <a:endParaRPr lang="zh-CN" altLang="en-US" b="1" dirty="0">
              <a:solidFill>
                <a:srgbClr val="FF0000"/>
              </a:solidFill>
              <a:latin typeface="方正粗黑宋简体" pitchFamily="2" charset="-122"/>
              <a:ea typeface="方正粗黑宋简体" pitchFamily="2" charset="-122"/>
            </a:endParaRPr>
          </a:p>
        </p:txBody>
      </p:sp>
      <p:sp>
        <p:nvSpPr>
          <p:cNvPr id="3" name="内容占位符 2"/>
          <p:cNvSpPr>
            <a:spLocks noGrp="1"/>
          </p:cNvSpPr>
          <p:nvPr>
            <p:ph idx="1"/>
          </p:nvPr>
        </p:nvSpPr>
        <p:spPr>
          <a:xfrm>
            <a:off x="0" y="1412776"/>
            <a:ext cx="9036496" cy="5256584"/>
          </a:xfrm>
        </p:spPr>
        <p:txBody>
          <a:bodyPr>
            <a:normAutofit/>
          </a:bodyPr>
          <a:lstStyle/>
          <a:p>
            <a:r>
              <a:rPr lang="en-US" altLang="zh-CN" sz="3600" b="1" dirty="0" smtClean="0">
                <a:solidFill>
                  <a:srgbClr val="0000FF"/>
                </a:solidFill>
              </a:rPr>
              <a:t>1.</a:t>
            </a:r>
            <a:r>
              <a:rPr lang="zh-CN" altLang="en-US" sz="3600" b="1" dirty="0" smtClean="0">
                <a:solidFill>
                  <a:srgbClr val="0000FF"/>
                </a:solidFill>
              </a:rPr>
              <a:t>“</a:t>
            </a:r>
            <a:r>
              <a:rPr lang="en-US" altLang="zh-CN" sz="3600" b="1" dirty="0" smtClean="0">
                <a:solidFill>
                  <a:srgbClr val="0000FF"/>
                </a:solidFill>
              </a:rPr>
              <a:t>1922</a:t>
            </a:r>
            <a:r>
              <a:rPr lang="zh-CN" altLang="en-US" sz="3600" b="1" dirty="0" smtClean="0">
                <a:solidFill>
                  <a:srgbClr val="0000FF"/>
                </a:solidFill>
              </a:rPr>
              <a:t>年的一天，莫斯科街头市场上到处都是做生意的小商贩，他们贩卖着皮毛、瓷器等各种生活用品。”出现材料现象的原因是（    ）</a:t>
            </a:r>
            <a:endParaRPr lang="en-US" altLang="zh-CN" sz="3600" b="1" dirty="0" smtClean="0">
              <a:solidFill>
                <a:srgbClr val="0000FF"/>
              </a:solidFill>
            </a:endParaRPr>
          </a:p>
          <a:p>
            <a:r>
              <a:rPr lang="en-US" altLang="zh-CN" sz="3600" b="1" dirty="0" smtClean="0">
                <a:solidFill>
                  <a:srgbClr val="0000FF"/>
                </a:solidFill>
              </a:rPr>
              <a:t>A</a:t>
            </a:r>
            <a:r>
              <a:rPr lang="zh-CN" altLang="en-US" sz="3600" b="1" dirty="0" smtClean="0">
                <a:solidFill>
                  <a:srgbClr val="0000FF"/>
                </a:solidFill>
              </a:rPr>
              <a:t>苏联模式的推行     </a:t>
            </a:r>
            <a:endParaRPr lang="en-US" altLang="zh-CN" sz="3600" b="1" dirty="0" smtClean="0">
              <a:solidFill>
                <a:srgbClr val="0000FF"/>
              </a:solidFill>
            </a:endParaRPr>
          </a:p>
          <a:p>
            <a:r>
              <a:rPr lang="en-US" altLang="zh-CN" sz="3600" b="1" dirty="0" smtClean="0">
                <a:solidFill>
                  <a:srgbClr val="0000FF"/>
                </a:solidFill>
              </a:rPr>
              <a:t>B</a:t>
            </a:r>
            <a:r>
              <a:rPr lang="zh-CN" altLang="en-US" sz="3600" b="1" dirty="0" smtClean="0">
                <a:solidFill>
                  <a:srgbClr val="0000FF"/>
                </a:solidFill>
              </a:rPr>
              <a:t>社会主义工业化的进行</a:t>
            </a:r>
            <a:endParaRPr lang="en-US" altLang="zh-CN" sz="3600" b="1" dirty="0" smtClean="0">
              <a:solidFill>
                <a:srgbClr val="0000FF"/>
              </a:solidFill>
            </a:endParaRPr>
          </a:p>
          <a:p>
            <a:r>
              <a:rPr lang="en-US" altLang="zh-CN" sz="3600" b="1" dirty="0" smtClean="0">
                <a:solidFill>
                  <a:srgbClr val="0000FF"/>
                </a:solidFill>
              </a:rPr>
              <a:t>C</a:t>
            </a:r>
            <a:r>
              <a:rPr lang="zh-CN" altLang="en-US" sz="3600" b="1" dirty="0" smtClean="0">
                <a:solidFill>
                  <a:srgbClr val="0000FF"/>
                </a:solidFill>
              </a:rPr>
              <a:t>新经济政策的实施</a:t>
            </a:r>
            <a:endParaRPr lang="en-US" altLang="zh-CN" sz="3600" b="1" dirty="0" smtClean="0">
              <a:solidFill>
                <a:srgbClr val="0000FF"/>
              </a:solidFill>
            </a:endParaRPr>
          </a:p>
          <a:p>
            <a:r>
              <a:rPr lang="en-US" altLang="zh-CN" sz="3600" b="1" dirty="0" smtClean="0">
                <a:solidFill>
                  <a:srgbClr val="0000FF"/>
                </a:solidFill>
              </a:rPr>
              <a:t>D</a:t>
            </a:r>
            <a:r>
              <a:rPr lang="zh-CN" altLang="en-US" sz="3600" b="1" dirty="0" smtClean="0">
                <a:solidFill>
                  <a:srgbClr val="0000FF"/>
                </a:solidFill>
              </a:rPr>
              <a:t>资本主义性质的改革</a:t>
            </a:r>
            <a:endParaRPr lang="zh-CN" altLang="en-US" sz="3600" b="1" dirty="0">
              <a:solidFill>
                <a:srgbClr val="0000FF"/>
              </a:solidFill>
            </a:endParaRPr>
          </a:p>
        </p:txBody>
      </p:sp>
      <p:sp>
        <p:nvSpPr>
          <p:cNvPr id="4" name="矩形 3"/>
          <p:cNvSpPr/>
          <p:nvPr/>
        </p:nvSpPr>
        <p:spPr>
          <a:xfrm>
            <a:off x="1979712" y="2924944"/>
            <a:ext cx="1056872" cy="923330"/>
          </a:xfrm>
          <a:prstGeom prst="rect">
            <a:avLst/>
          </a:prstGeom>
          <a:noFill/>
        </p:spPr>
        <p:txBody>
          <a:bodyPr wrap="square" lIns="91440" tIns="45720" rIns="91440" bIns="45720">
            <a:spAutoFit/>
          </a:bodyPr>
          <a:lstStyle/>
          <a:p>
            <a:pPr algn="ctr"/>
            <a:r>
              <a:rPr lang="en-US" altLang="zh-CN" sz="5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latin typeface="方正粗黑宋简体" pitchFamily="2" charset="-122"/>
                <a:ea typeface="方正粗黑宋简体" pitchFamily="2" charset="-122"/>
              </a:rPr>
              <a:t>C</a:t>
            </a:r>
            <a:endParaRPr lang="zh-CN" alt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07504" y="188640"/>
            <a:ext cx="8928992" cy="6480720"/>
          </a:xfrm>
        </p:spPr>
        <p:txBody>
          <a:bodyPr>
            <a:normAutofit/>
          </a:bodyPr>
          <a:lstStyle/>
          <a:p>
            <a:r>
              <a:rPr lang="en-US" altLang="zh-CN" sz="3600" b="1" dirty="0" smtClean="0">
                <a:solidFill>
                  <a:srgbClr val="0000FF"/>
                </a:solidFill>
              </a:rPr>
              <a:t>2.</a:t>
            </a:r>
            <a:r>
              <a:rPr lang="zh-CN" altLang="en-US" sz="3600" b="1" dirty="0" smtClean="0">
                <a:solidFill>
                  <a:srgbClr val="0000FF"/>
                </a:solidFill>
              </a:rPr>
              <a:t>苏联的钢产量由</a:t>
            </a:r>
            <a:r>
              <a:rPr lang="en-US" altLang="zh-CN" sz="3600" b="1" dirty="0" smtClean="0">
                <a:solidFill>
                  <a:srgbClr val="0000FF"/>
                </a:solidFill>
              </a:rPr>
              <a:t>1928</a:t>
            </a:r>
            <a:r>
              <a:rPr lang="zh-CN" altLang="en-US" sz="3600" b="1" dirty="0" smtClean="0">
                <a:solidFill>
                  <a:srgbClr val="0000FF"/>
                </a:solidFill>
              </a:rPr>
              <a:t>年的</a:t>
            </a:r>
            <a:r>
              <a:rPr lang="en-US" altLang="zh-CN" sz="3600" b="1" dirty="0" smtClean="0">
                <a:solidFill>
                  <a:srgbClr val="0000FF"/>
                </a:solidFill>
              </a:rPr>
              <a:t>430</a:t>
            </a:r>
            <a:r>
              <a:rPr lang="zh-CN" altLang="en-US" sz="3600" b="1" dirty="0" smtClean="0">
                <a:solidFill>
                  <a:srgbClr val="0000FF"/>
                </a:solidFill>
              </a:rPr>
              <a:t>万吨，增加到</a:t>
            </a:r>
            <a:r>
              <a:rPr lang="en-US" altLang="zh-CN" sz="3600" b="1" dirty="0" smtClean="0">
                <a:solidFill>
                  <a:srgbClr val="0000FF"/>
                </a:solidFill>
              </a:rPr>
              <a:t>1940</a:t>
            </a:r>
            <a:r>
              <a:rPr lang="zh-CN" altLang="en-US" sz="3600" b="1" dirty="0" smtClean="0">
                <a:solidFill>
                  <a:srgbClr val="0000FF"/>
                </a:solidFill>
              </a:rPr>
              <a:t>年的</a:t>
            </a:r>
            <a:r>
              <a:rPr lang="en-US" altLang="zh-CN" sz="3600" b="1" dirty="0" smtClean="0">
                <a:solidFill>
                  <a:srgbClr val="0000FF"/>
                </a:solidFill>
              </a:rPr>
              <a:t>1830</a:t>
            </a:r>
            <a:r>
              <a:rPr lang="zh-CN" altLang="en-US" sz="3600" b="1" dirty="0" smtClean="0">
                <a:solidFill>
                  <a:srgbClr val="0000FF"/>
                </a:solidFill>
              </a:rPr>
              <a:t>万吨。</a:t>
            </a:r>
            <a:r>
              <a:rPr lang="en-US" altLang="zh-CN" sz="3600" b="1" dirty="0" smtClean="0">
                <a:solidFill>
                  <a:srgbClr val="0000FF"/>
                </a:solidFill>
              </a:rPr>
              <a:t>1928-1937</a:t>
            </a:r>
            <a:r>
              <a:rPr lang="zh-CN" altLang="en-US" sz="3600" b="1" dirty="0" smtClean="0">
                <a:solidFill>
                  <a:srgbClr val="0000FF"/>
                </a:solidFill>
              </a:rPr>
              <a:t>年，苏联建成大型企业</a:t>
            </a:r>
            <a:r>
              <a:rPr lang="en-US" altLang="zh-CN" sz="3600" b="1" dirty="0" smtClean="0">
                <a:solidFill>
                  <a:srgbClr val="0000FF"/>
                </a:solidFill>
              </a:rPr>
              <a:t>6000</a:t>
            </a:r>
            <a:r>
              <a:rPr lang="zh-CN" altLang="en-US" sz="3600" b="1" dirty="0" smtClean="0">
                <a:solidFill>
                  <a:srgbClr val="0000FF"/>
                </a:solidFill>
              </a:rPr>
              <a:t>多个，建立飞机、汽车、化工、机器制造等新型工业部门。这反映了苏联（    ）</a:t>
            </a:r>
            <a:endParaRPr lang="en-US" altLang="zh-CN" sz="3600" b="1" dirty="0" smtClean="0">
              <a:solidFill>
                <a:srgbClr val="0000FF"/>
              </a:solidFill>
            </a:endParaRPr>
          </a:p>
          <a:p>
            <a:r>
              <a:rPr lang="en-US" altLang="zh-CN" sz="3600" b="1" dirty="0" smtClean="0">
                <a:solidFill>
                  <a:srgbClr val="0000FF"/>
                </a:solidFill>
              </a:rPr>
              <a:t>A</a:t>
            </a:r>
            <a:r>
              <a:rPr lang="zh-CN" altLang="en-US" sz="3600" b="1" dirty="0" smtClean="0">
                <a:solidFill>
                  <a:srgbClr val="0000FF"/>
                </a:solidFill>
              </a:rPr>
              <a:t>新经济政策成效显著     </a:t>
            </a:r>
            <a:endParaRPr lang="en-US" altLang="zh-CN" sz="3600" b="1" dirty="0" smtClean="0">
              <a:solidFill>
                <a:srgbClr val="0000FF"/>
              </a:solidFill>
            </a:endParaRPr>
          </a:p>
          <a:p>
            <a:r>
              <a:rPr lang="en-US" altLang="zh-CN" sz="3600" b="1" dirty="0" smtClean="0">
                <a:solidFill>
                  <a:srgbClr val="0000FF"/>
                </a:solidFill>
              </a:rPr>
              <a:t>B</a:t>
            </a:r>
            <a:r>
              <a:rPr lang="zh-CN" altLang="en-US" sz="3600" b="1" dirty="0" smtClean="0">
                <a:solidFill>
                  <a:srgbClr val="0000FF"/>
                </a:solidFill>
              </a:rPr>
              <a:t>重工业发展迅速</a:t>
            </a:r>
            <a:endParaRPr lang="en-US" altLang="zh-CN" sz="3600" b="1" dirty="0" smtClean="0">
              <a:solidFill>
                <a:srgbClr val="0000FF"/>
              </a:solidFill>
            </a:endParaRPr>
          </a:p>
          <a:p>
            <a:r>
              <a:rPr lang="en-US" altLang="zh-CN" sz="3600" b="1" dirty="0" smtClean="0">
                <a:solidFill>
                  <a:srgbClr val="0000FF"/>
                </a:solidFill>
              </a:rPr>
              <a:t>C</a:t>
            </a:r>
            <a:r>
              <a:rPr lang="zh-CN" altLang="en-US" sz="3600" b="1" dirty="0" smtClean="0">
                <a:solidFill>
                  <a:srgbClr val="0000FF"/>
                </a:solidFill>
              </a:rPr>
              <a:t>苏联模式制约发展</a:t>
            </a:r>
            <a:endParaRPr lang="en-US" altLang="zh-CN" sz="3600" b="1" dirty="0" smtClean="0">
              <a:solidFill>
                <a:srgbClr val="0000FF"/>
              </a:solidFill>
            </a:endParaRPr>
          </a:p>
          <a:p>
            <a:r>
              <a:rPr lang="en-US" altLang="zh-CN" sz="3600" b="1" dirty="0" smtClean="0">
                <a:solidFill>
                  <a:srgbClr val="0000FF"/>
                </a:solidFill>
              </a:rPr>
              <a:t>D</a:t>
            </a:r>
            <a:r>
              <a:rPr lang="zh-CN" altLang="en-US" sz="3600" b="1" dirty="0" smtClean="0">
                <a:solidFill>
                  <a:srgbClr val="0000FF"/>
                </a:solidFill>
              </a:rPr>
              <a:t>完成农业集体化</a:t>
            </a:r>
            <a:endParaRPr lang="zh-CN" altLang="en-US" sz="3600" b="1" dirty="0">
              <a:solidFill>
                <a:srgbClr val="0000FF"/>
              </a:solidFill>
            </a:endParaRPr>
          </a:p>
        </p:txBody>
      </p:sp>
      <p:sp>
        <p:nvSpPr>
          <p:cNvPr id="4" name="矩形 3"/>
          <p:cNvSpPr/>
          <p:nvPr/>
        </p:nvSpPr>
        <p:spPr>
          <a:xfrm>
            <a:off x="3059832" y="2204864"/>
            <a:ext cx="1056872" cy="923330"/>
          </a:xfrm>
          <a:prstGeom prst="rect">
            <a:avLst/>
          </a:prstGeom>
          <a:noFill/>
        </p:spPr>
        <p:txBody>
          <a:bodyPr wrap="square" lIns="91440" tIns="45720" rIns="91440" bIns="45720">
            <a:spAutoFit/>
          </a:bodyPr>
          <a:lstStyle/>
          <a:p>
            <a:pPr algn="ctr"/>
            <a:r>
              <a:rPr lang="en-US" altLang="zh-CN" sz="5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latin typeface="方正粗黑宋简体" pitchFamily="2" charset="-122"/>
                <a:ea typeface="方正粗黑宋简体" pitchFamily="2" charset="-122"/>
              </a:rPr>
              <a:t>B</a:t>
            </a:r>
            <a:endParaRPr lang="zh-CN" alt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07504" y="188640"/>
            <a:ext cx="8928992" cy="6480720"/>
          </a:xfrm>
        </p:spPr>
        <p:txBody>
          <a:bodyPr>
            <a:normAutofit/>
          </a:bodyPr>
          <a:lstStyle/>
          <a:p>
            <a:r>
              <a:rPr lang="en-US" altLang="zh-CN" sz="3600" b="1" dirty="0" smtClean="0">
                <a:solidFill>
                  <a:srgbClr val="0000FF"/>
                </a:solidFill>
              </a:rPr>
              <a:t>3.</a:t>
            </a:r>
            <a:r>
              <a:rPr lang="zh-CN" altLang="en-US" sz="3600" b="1" dirty="0" smtClean="0">
                <a:solidFill>
                  <a:srgbClr val="0000FF"/>
                </a:solidFill>
              </a:rPr>
              <a:t>斯大林提出，“苏维埃国家在原则上不能靠采取如劫掠殖民地或战败国人民一类龌龊办法吸收工业化资金的。至于借用外债的这种办法，苏联却没有加以利用的机会，因为资本主义国家拒绝借款给苏联”。为此，苏联（    ）</a:t>
            </a:r>
            <a:endParaRPr lang="en-US" altLang="zh-CN" sz="3600" b="1" dirty="0" smtClean="0">
              <a:solidFill>
                <a:srgbClr val="0000FF"/>
              </a:solidFill>
            </a:endParaRPr>
          </a:p>
          <a:p>
            <a:r>
              <a:rPr lang="en-US" altLang="zh-CN" sz="3600" b="1" dirty="0" smtClean="0">
                <a:solidFill>
                  <a:srgbClr val="0000FF"/>
                </a:solidFill>
              </a:rPr>
              <a:t>A</a:t>
            </a:r>
            <a:r>
              <a:rPr lang="zh-CN" altLang="en-US" sz="3600" b="1" dirty="0" smtClean="0">
                <a:solidFill>
                  <a:srgbClr val="0000FF"/>
                </a:solidFill>
              </a:rPr>
              <a:t>开展“一五”计划     </a:t>
            </a:r>
            <a:endParaRPr lang="en-US" altLang="zh-CN" sz="3600" b="1" dirty="0" smtClean="0">
              <a:solidFill>
                <a:srgbClr val="0000FF"/>
              </a:solidFill>
            </a:endParaRPr>
          </a:p>
          <a:p>
            <a:r>
              <a:rPr lang="en-US" altLang="zh-CN" sz="3600" b="1" dirty="0" smtClean="0">
                <a:solidFill>
                  <a:srgbClr val="0000FF"/>
                </a:solidFill>
              </a:rPr>
              <a:t>B</a:t>
            </a:r>
            <a:r>
              <a:rPr lang="zh-CN" altLang="en-US" sz="3600" b="1" dirty="0" smtClean="0">
                <a:solidFill>
                  <a:srgbClr val="0000FF"/>
                </a:solidFill>
              </a:rPr>
              <a:t>实行新经济政策</a:t>
            </a:r>
            <a:endParaRPr lang="en-US" altLang="zh-CN" sz="3600" b="1" dirty="0" smtClean="0">
              <a:solidFill>
                <a:srgbClr val="0000FF"/>
              </a:solidFill>
            </a:endParaRPr>
          </a:p>
          <a:p>
            <a:r>
              <a:rPr lang="en-US" altLang="zh-CN" sz="3600" b="1" dirty="0" smtClean="0">
                <a:solidFill>
                  <a:srgbClr val="0000FF"/>
                </a:solidFill>
              </a:rPr>
              <a:t>C</a:t>
            </a:r>
            <a:r>
              <a:rPr lang="zh-CN" altLang="en-US" sz="3600" b="1" dirty="0" smtClean="0">
                <a:solidFill>
                  <a:srgbClr val="0000FF"/>
                </a:solidFill>
              </a:rPr>
              <a:t>实行农业集体化</a:t>
            </a:r>
            <a:endParaRPr lang="en-US" altLang="zh-CN" sz="3600" b="1" dirty="0" smtClean="0">
              <a:solidFill>
                <a:srgbClr val="0000FF"/>
              </a:solidFill>
            </a:endParaRPr>
          </a:p>
          <a:p>
            <a:r>
              <a:rPr lang="en-US" altLang="zh-CN" sz="3600" b="1" dirty="0" smtClean="0">
                <a:solidFill>
                  <a:srgbClr val="0000FF"/>
                </a:solidFill>
              </a:rPr>
              <a:t>D</a:t>
            </a:r>
            <a:r>
              <a:rPr lang="zh-CN" altLang="en-US" sz="3600" b="1" dirty="0" smtClean="0">
                <a:solidFill>
                  <a:srgbClr val="0000FF"/>
                </a:solidFill>
              </a:rPr>
              <a:t>苏联模式形成</a:t>
            </a:r>
            <a:endParaRPr lang="zh-CN" altLang="en-US" sz="3600" b="1" dirty="0">
              <a:solidFill>
                <a:srgbClr val="0000FF"/>
              </a:solidFill>
            </a:endParaRPr>
          </a:p>
        </p:txBody>
      </p:sp>
      <p:sp>
        <p:nvSpPr>
          <p:cNvPr id="4" name="矩形 3"/>
          <p:cNvSpPr/>
          <p:nvPr/>
        </p:nvSpPr>
        <p:spPr>
          <a:xfrm>
            <a:off x="2987824" y="2780928"/>
            <a:ext cx="1056872" cy="923330"/>
          </a:xfrm>
          <a:prstGeom prst="rect">
            <a:avLst/>
          </a:prstGeom>
          <a:noFill/>
        </p:spPr>
        <p:txBody>
          <a:bodyPr wrap="square" lIns="91440" tIns="45720" rIns="91440" bIns="45720">
            <a:spAutoFit/>
          </a:bodyPr>
          <a:lstStyle/>
          <a:p>
            <a:pPr algn="ctr"/>
            <a:r>
              <a:rPr lang="en-US" altLang="zh-CN" sz="5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latin typeface="方正粗黑宋简体" pitchFamily="2" charset="-122"/>
                <a:ea typeface="方正粗黑宋简体" pitchFamily="2" charset="-122"/>
              </a:rPr>
              <a:t>C</a:t>
            </a:r>
            <a:endParaRPr lang="zh-CN" alt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07504" y="188640"/>
            <a:ext cx="8928992" cy="6480720"/>
          </a:xfrm>
        </p:spPr>
        <p:txBody>
          <a:bodyPr>
            <a:normAutofit/>
          </a:bodyPr>
          <a:lstStyle/>
          <a:p>
            <a:r>
              <a:rPr lang="en-US" altLang="zh-CN" sz="3600" b="1" dirty="0" smtClean="0">
                <a:solidFill>
                  <a:srgbClr val="0000FF"/>
                </a:solidFill>
              </a:rPr>
              <a:t>4.《</a:t>
            </a:r>
            <a:r>
              <a:rPr lang="zh-CN" altLang="en-US" sz="3600" b="1" dirty="0" smtClean="0">
                <a:solidFill>
                  <a:srgbClr val="0000FF"/>
                </a:solidFill>
              </a:rPr>
              <a:t>文明</a:t>
            </a:r>
            <a:r>
              <a:rPr lang="en-US" altLang="zh-CN" sz="3600" b="1" dirty="0" smtClean="0">
                <a:solidFill>
                  <a:srgbClr val="0000FF"/>
                </a:solidFill>
              </a:rPr>
              <a:t>》</a:t>
            </a:r>
            <a:r>
              <a:rPr lang="zh-CN" altLang="en-US" sz="3600" b="1" dirty="0" smtClean="0">
                <a:solidFill>
                  <a:srgbClr val="0000FF"/>
                </a:solidFill>
              </a:rPr>
              <a:t>一书中调侃：“冷战”时期最为让人难以理解的事情，或许就是为什么苏联生产不出一条像样的牛仔裤。这暴露了（    ）</a:t>
            </a:r>
            <a:endParaRPr lang="en-US" altLang="zh-CN" sz="3600" b="1" dirty="0" smtClean="0">
              <a:solidFill>
                <a:srgbClr val="0000FF"/>
              </a:solidFill>
            </a:endParaRPr>
          </a:p>
          <a:p>
            <a:r>
              <a:rPr lang="en-US" altLang="zh-CN" sz="3600" b="1" dirty="0" smtClean="0">
                <a:solidFill>
                  <a:srgbClr val="0000FF"/>
                </a:solidFill>
              </a:rPr>
              <a:t>A</a:t>
            </a:r>
            <a:r>
              <a:rPr lang="zh-CN" altLang="en-US" sz="3600" b="1" dirty="0" smtClean="0">
                <a:solidFill>
                  <a:srgbClr val="0000FF"/>
                </a:solidFill>
              </a:rPr>
              <a:t>战时共产主义政策的缺陷</a:t>
            </a:r>
            <a:endParaRPr lang="en-US" altLang="zh-CN" sz="3600" b="1" dirty="0" smtClean="0">
              <a:solidFill>
                <a:srgbClr val="0000FF"/>
              </a:solidFill>
            </a:endParaRPr>
          </a:p>
          <a:p>
            <a:r>
              <a:rPr lang="en-US" altLang="zh-CN" sz="3600" b="1" dirty="0" smtClean="0">
                <a:solidFill>
                  <a:srgbClr val="0000FF"/>
                </a:solidFill>
              </a:rPr>
              <a:t>B</a:t>
            </a:r>
            <a:r>
              <a:rPr lang="zh-CN" altLang="en-US" sz="3600" b="1" dirty="0" smtClean="0">
                <a:solidFill>
                  <a:srgbClr val="0000FF"/>
                </a:solidFill>
              </a:rPr>
              <a:t>新经济政策的局限性</a:t>
            </a:r>
            <a:endParaRPr lang="en-US" altLang="zh-CN" sz="3600" b="1" dirty="0" smtClean="0">
              <a:solidFill>
                <a:srgbClr val="0000FF"/>
              </a:solidFill>
            </a:endParaRPr>
          </a:p>
          <a:p>
            <a:r>
              <a:rPr lang="en-US" altLang="zh-CN" sz="3600" b="1" dirty="0" smtClean="0">
                <a:solidFill>
                  <a:srgbClr val="0000FF"/>
                </a:solidFill>
              </a:rPr>
              <a:t>C</a:t>
            </a:r>
            <a:r>
              <a:rPr lang="zh-CN" altLang="en-US" sz="3600" b="1" dirty="0" smtClean="0">
                <a:solidFill>
                  <a:srgbClr val="0000FF"/>
                </a:solidFill>
              </a:rPr>
              <a:t>农奴制落后，对苏联产生消极影响</a:t>
            </a:r>
            <a:endParaRPr lang="en-US" altLang="zh-CN" sz="3600" b="1" dirty="0" smtClean="0">
              <a:solidFill>
                <a:srgbClr val="0000FF"/>
              </a:solidFill>
            </a:endParaRPr>
          </a:p>
          <a:p>
            <a:r>
              <a:rPr lang="en-US" altLang="zh-CN" sz="3600" b="1" dirty="0" smtClean="0">
                <a:solidFill>
                  <a:srgbClr val="0000FF"/>
                </a:solidFill>
              </a:rPr>
              <a:t>D</a:t>
            </a:r>
            <a:r>
              <a:rPr lang="zh-CN" altLang="en-US" sz="3600" b="1" dirty="0" smtClean="0">
                <a:solidFill>
                  <a:srgbClr val="0000FF"/>
                </a:solidFill>
              </a:rPr>
              <a:t>苏联模式的弊端</a:t>
            </a:r>
            <a:endParaRPr lang="zh-CN" altLang="en-US" sz="3600" b="1" dirty="0">
              <a:solidFill>
                <a:srgbClr val="0000FF"/>
              </a:solidFill>
            </a:endParaRPr>
          </a:p>
        </p:txBody>
      </p:sp>
      <p:sp>
        <p:nvSpPr>
          <p:cNvPr id="4" name="矩形 3"/>
          <p:cNvSpPr/>
          <p:nvPr/>
        </p:nvSpPr>
        <p:spPr>
          <a:xfrm>
            <a:off x="1187624" y="1700808"/>
            <a:ext cx="1056872" cy="923330"/>
          </a:xfrm>
          <a:prstGeom prst="rect">
            <a:avLst/>
          </a:prstGeom>
          <a:noFill/>
        </p:spPr>
        <p:txBody>
          <a:bodyPr wrap="square" lIns="91440" tIns="45720" rIns="91440" bIns="45720">
            <a:spAutoFit/>
          </a:bodyPr>
          <a:lstStyle/>
          <a:p>
            <a:pPr algn="ctr"/>
            <a:r>
              <a:rPr lang="en-US" altLang="zh-CN" sz="5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latin typeface="方正粗黑宋简体" pitchFamily="2" charset="-122"/>
                <a:ea typeface="方正粗黑宋简体" pitchFamily="2" charset="-122"/>
              </a:rPr>
              <a:t>D</a:t>
            </a:r>
            <a:endParaRPr lang="zh-CN" alt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256</TotalTime>
  <Words>1327</Words>
  <PresentationFormat>全屏显示(4:3)</PresentationFormat>
  <Paragraphs>82</Paragraphs>
  <Slides>23</Slides>
  <Notes>0</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Office 主题</vt:lpstr>
      <vt:lpstr>第11课  苏联的社会主义建设</vt:lpstr>
      <vt:lpstr>新经济政策： (1)背景：战时共产主义政策的继续实施，使国内经济形势恶化，人民生活困苦，有的地区爆发了工人罢工、农民暴动和水兵叛乱。 (2)实施：为了解决国内的经济困难和政治危机，1921年3月，俄共（布）十大根据列宁的提议，开始了从战时共产主义政策向新经济政策的过渡。</vt:lpstr>
      <vt:lpstr> </vt:lpstr>
      <vt:lpstr>幻灯片 4</vt:lpstr>
      <vt:lpstr>斯达哈诺夫运动</vt:lpstr>
      <vt:lpstr>请注意区别：</vt:lpstr>
      <vt:lpstr>特点</vt:lpstr>
      <vt:lpstr>苏联工业化的评价（影响）</vt:lpstr>
      <vt:lpstr>幻灯片 9</vt:lpstr>
      <vt:lpstr>农业集体化</vt:lpstr>
      <vt:lpstr>幻灯片 11</vt:lpstr>
      <vt:lpstr>农夫伊万捉了一条鱼，兴高采烈地回家对老婆说：“我们有炸鱼吃啦！”</vt:lpstr>
      <vt:lpstr>回到水中的鱼儿高兴地挥动着右前鳍，喊道：</vt:lpstr>
      <vt:lpstr>苏联模式</vt:lpstr>
      <vt:lpstr>苏联模式评价</vt:lpstr>
      <vt:lpstr>相关史事</vt:lpstr>
      <vt:lpstr>苏联的大清洗运动</vt:lpstr>
      <vt:lpstr>幻灯片 18</vt:lpstr>
      <vt:lpstr>幻灯片 19</vt:lpstr>
      <vt:lpstr>课堂检测</vt:lpstr>
      <vt:lpstr>幻灯片 21</vt:lpstr>
      <vt:lpstr>幻灯片 22</vt:lpstr>
      <vt:lpstr>幻灯片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2019-11-04T08:36:42Z</dcterms:created>
  <dcterms:modified xsi:type="dcterms:W3CDTF">2020-05-01T08:01:35Z</dcterms:modified>
</cp:coreProperties>
</file>