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5" r:id="rId1"/>
  </p:sldMasterIdLst>
  <p:notesMasterIdLst>
    <p:notesMasterId r:id="rId39"/>
  </p:notesMasterIdLst>
  <p:sldIdLst>
    <p:sldId id="367" r:id="rId2"/>
    <p:sldId id="377" r:id="rId3"/>
    <p:sldId id="378" r:id="rId4"/>
    <p:sldId id="429" r:id="rId5"/>
    <p:sldId id="385" r:id="rId6"/>
    <p:sldId id="387" r:id="rId7"/>
    <p:sldId id="426" r:id="rId8"/>
    <p:sldId id="398" r:id="rId9"/>
    <p:sldId id="388" r:id="rId10"/>
    <p:sldId id="434" r:id="rId11"/>
    <p:sldId id="390" r:id="rId12"/>
    <p:sldId id="392" r:id="rId13"/>
    <p:sldId id="428" r:id="rId14"/>
    <p:sldId id="427" r:id="rId15"/>
    <p:sldId id="419" r:id="rId16"/>
    <p:sldId id="394" r:id="rId17"/>
    <p:sldId id="420" r:id="rId18"/>
    <p:sldId id="395" r:id="rId19"/>
    <p:sldId id="374" r:id="rId20"/>
    <p:sldId id="399" r:id="rId21"/>
    <p:sldId id="421" r:id="rId22"/>
    <p:sldId id="371" r:id="rId23"/>
    <p:sldId id="422" r:id="rId24"/>
    <p:sldId id="400" r:id="rId25"/>
    <p:sldId id="423" r:id="rId26"/>
    <p:sldId id="403" r:id="rId27"/>
    <p:sldId id="404" r:id="rId28"/>
    <p:sldId id="405" r:id="rId29"/>
    <p:sldId id="407" r:id="rId30"/>
    <p:sldId id="408" r:id="rId31"/>
    <p:sldId id="431" r:id="rId32"/>
    <p:sldId id="425" r:id="rId33"/>
    <p:sldId id="409" r:id="rId34"/>
    <p:sldId id="432" r:id="rId35"/>
    <p:sldId id="410" r:id="rId36"/>
    <p:sldId id="433" r:id="rId37"/>
    <p:sldId id="413" r:id="rId38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1pPr>
    <a:lvl2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2pPr>
    <a:lvl3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3pPr>
    <a:lvl4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4pPr>
    <a:lvl5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5pPr>
    <a:lvl6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6pPr>
    <a:lvl7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7pPr>
    <a:lvl8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8pPr>
    <a:lvl9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5600" b="0" i="1" u="none" strike="noStrike" cap="none" spc="0" normalizeH="0" baseline="0">
        <a:ln>
          <a:noFill/>
        </a:ln>
        <a:solidFill>
          <a:srgbClr val="86837F">
            <a:alpha val="80000"/>
          </a:srgbClr>
        </a:solidFill>
        <a:effectLst>
          <a:outerShdw blurRad="25400" dist="12700" dir="5400000" rotWithShape="0">
            <a:srgbClr val="FFFFFF"/>
          </a:outerShdw>
        </a:effectLst>
        <a:uFillTx/>
        <a:latin typeface="Hoefler Text"/>
        <a:ea typeface="Hoefler Text"/>
        <a:cs typeface="Hoefler Text"/>
        <a:sym typeface="Hoefler Tex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000000"/>
    <a:srgbClr val="FF6600"/>
    <a:srgbClr val="FF9900"/>
    <a:srgbClr val="EDEDE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43"/>
    <p:restoredTop sz="83963" autoAdjust="0"/>
  </p:normalViewPr>
  <p:slideViewPr>
    <p:cSldViewPr snapToGrid="0" snapToObjects="1">
      <p:cViewPr varScale="1">
        <p:scale>
          <a:sx n="74" d="100"/>
          <a:sy n="74" d="100"/>
        </p:scale>
        <p:origin x="-1182" y="-90"/>
      </p:cViewPr>
      <p:guideLst>
        <p:guide orient="horz" pos="219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8" name="Shape 11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1pPr>
    <a:lvl2pPr indent="2286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2pPr>
    <a:lvl3pPr indent="4572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3pPr>
    <a:lvl4pPr indent="6858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4pPr>
    <a:lvl5pPr indent="9144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5pPr>
    <a:lvl6pPr indent="11430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6pPr>
    <a:lvl7pPr indent="13716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7pPr>
    <a:lvl8pPr indent="16002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8pPr>
    <a:lvl9pPr indent="1828800" defTabSz="457200" latinLnBrk="0">
      <a:lnSpc>
        <a:spcPct val="118000"/>
      </a:lnSpc>
      <a:defRPr sz="2200">
        <a:latin typeface="+mn-lt"/>
        <a:ea typeface="+mn-ea"/>
        <a:cs typeface="+mn-cs"/>
        <a:sym typeface="Helvetica Neue" panose="020005030000000200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8255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zh-CN" sz="2200" dirty="0" smtClean="0"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sz="24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2200" dirty="0" smtClean="0"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2400" dirty="0" smtClean="0">
              <a:latin typeface="Kaiti SC" panose="02010600040101010101" pitchFamily="2" charset="-122"/>
              <a:ea typeface="Kaiti SC" panose="0201060004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sz="2000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2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sz="2000" dirty="0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2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对角圆角矩形 6"/>
          <p:cNvSpPr/>
          <p:nvPr/>
        </p:nvSpPr>
        <p:spPr>
          <a:xfrm>
            <a:off x="219456" y="146304"/>
            <a:ext cx="11753088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618979" y="381001"/>
            <a:ext cx="109728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844800" y="2819400"/>
            <a:ext cx="8746979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>
          <a:xfrm>
            <a:off x="7416800" y="6509004"/>
            <a:ext cx="4003040" cy="274320"/>
          </a:xfrm>
        </p:spPr>
        <p:txBody>
          <a:bodyPr vert="horz" rtlCol="0"/>
          <a:lstStyle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1"/>
          </p:nvPr>
        </p:nvSpPr>
        <p:spPr>
          <a:xfrm>
            <a:off x="11518603" y="6509004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2" name="页脚占位符 11"/>
          <p:cNvSpPr>
            <a:spLocks noGrp="1"/>
          </p:cNvSpPr>
          <p:nvPr>
            <p:ph type="ftr" sz="quarter" idx="12"/>
          </p:nvPr>
        </p:nvSpPr>
        <p:spPr>
          <a:xfrm>
            <a:off x="2133600" y="6509004"/>
            <a:ext cx="5209952" cy="274320"/>
          </a:xfrm>
        </p:spPr>
        <p:txBody>
          <a:bodyPr vert="horz" rtlCol="0"/>
          <a:lstStyle>
            <a:extLst/>
          </a:lstStyle>
          <a:p>
            <a:endParaRPr kumimoji="0"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333504" y="3267456"/>
            <a:ext cx="98755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168" y="498230"/>
            <a:ext cx="103632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3287713"/>
            <a:ext cx="103632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7416800" y="6513670"/>
            <a:ext cx="4003040" cy="274320"/>
          </a:xfrm>
        </p:spPr>
        <p:txBody>
          <a:bodyPr vert="horz" rtlCol="0"/>
          <a:lstStyle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1"/>
          </p:nvPr>
        </p:nvSpPr>
        <p:spPr>
          <a:xfrm>
            <a:off x="11518603" y="6513670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2"/>
          </p:nvPr>
        </p:nvSpPr>
        <p:spPr>
          <a:xfrm>
            <a:off x="2133600" y="6513670"/>
            <a:ext cx="5209952" cy="274320"/>
          </a:xfrm>
        </p:spPr>
        <p:txBody>
          <a:bodyPr vert="horz" rtlCol="0"/>
          <a:lstStyle>
            <a:extLst/>
          </a:lstStyle>
          <a:p>
            <a:endParaRPr kumimoji="0"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4592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4592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1521440" y="6514568"/>
            <a:ext cx="619051" cy="274320"/>
          </a:xfrm>
        </p:spPr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0" name="矩形 9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822325" y="216521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400800" y="216521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51948"/>
            <a:ext cx="109728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11521440" y="6514568"/>
            <a:ext cx="619051" cy="274320"/>
          </a:xfrm>
        </p:spPr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53218"/>
            <a:ext cx="10972800" cy="1143000"/>
          </a:xfrm>
        </p:spPr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743403" y="105765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17515" y="304800"/>
            <a:ext cx="524256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617515" y="1107560"/>
            <a:ext cx="524256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04800" y="2209800"/>
            <a:ext cx="11555275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0"/>
          </p:nvPr>
        </p:nvSpPr>
        <p:spPr>
          <a:xfrm>
            <a:off x="7416800" y="6513670"/>
            <a:ext cx="4003040" cy="274320"/>
          </a:xfrm>
        </p:spPr>
        <p:txBody>
          <a:bodyPr vert="horz" rtlCol="0"/>
          <a:lstStyle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1"/>
          </p:nvPr>
        </p:nvSpPr>
        <p:spPr>
          <a:xfrm>
            <a:off x="11518603" y="6513670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2"/>
          </p:nvPr>
        </p:nvSpPr>
        <p:spPr>
          <a:xfrm>
            <a:off x="2133600" y="6513670"/>
            <a:ext cx="5209952" cy="274320"/>
          </a:xfrm>
        </p:spPr>
        <p:txBody>
          <a:bodyPr vert="horz" rtlCol="0"/>
          <a:lstStyle>
            <a:extLst/>
          </a:lstStyle>
          <a:p>
            <a:endParaRPr kumimoji="0"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53924" y="4724400"/>
            <a:ext cx="73152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53924" y="5388937"/>
            <a:ext cx="73152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406400" y="249864"/>
            <a:ext cx="113792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zh-CN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7416800" y="6509004"/>
            <a:ext cx="4003040" cy="274320"/>
          </a:xfrm>
        </p:spPr>
        <p:txBody>
          <a:bodyPr vert="horz" rtlCol="0"/>
          <a:lstStyle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1"/>
          </p:nvPr>
        </p:nvSpPr>
        <p:spPr>
          <a:xfrm>
            <a:off x="11518603" y="6509004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2"/>
          </p:nvPr>
        </p:nvSpPr>
        <p:spPr>
          <a:xfrm>
            <a:off x="2133600" y="6509004"/>
            <a:ext cx="5209952" cy="274320"/>
          </a:xfrm>
        </p:spPr>
        <p:txBody>
          <a:bodyPr vert="horz" rtlCol="0"/>
          <a:lstStyle>
            <a:extLst/>
          </a:lstStyle>
          <a:p>
            <a:endParaRPr kumimoji="0"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与项目符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标题文本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标题文本</a:t>
            </a:r>
          </a:p>
        </p:txBody>
      </p:sp>
      <p:sp>
        <p:nvSpPr>
          <p:cNvPr id="59" name="幻灯片编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5" name="正文级别 1…"/>
          <p:cNvSpPr txBox="1">
            <a:spLocks noGrp="1"/>
          </p:cNvSpPr>
          <p:nvPr>
            <p:ph idx="1" hasCustomPrompt="1"/>
          </p:nvPr>
        </p:nvSpPr>
        <p:spPr>
          <a:xfrm>
            <a:off x="1551929" y="2053198"/>
            <a:ext cx="7614369" cy="3541273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b="0">
                <a:solidFill>
                  <a:srgbClr val="FFFFFF">
                    <a:alpha val="80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>
              <a:buBlip>
                <a:blip r:embed="rId2"/>
              </a:buBlip>
            </a:lvl2pPr>
            <a:lvl3pPr marL="673100" indent="0">
              <a:buFont typeface="Arial" panose="020B0604020202020204" pitchFamily="34" charset="0"/>
              <a:buNone/>
              <a:defRPr b="0">
                <a:solidFill>
                  <a:srgbClr val="FFFFFF">
                    <a:alpha val="80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009650" indent="0">
              <a:buFont typeface="Arial" panose="020B0604020202020204" pitchFamily="34" charset="0"/>
              <a:buNone/>
              <a:defRPr b="0">
                <a:solidFill>
                  <a:srgbClr val="FFFFFF">
                    <a:alpha val="80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346200" indent="0">
              <a:buFont typeface="Arial" panose="020B0604020202020204" pitchFamily="34" charset="0"/>
              <a:buNone/>
              <a:defRPr b="0">
                <a:solidFill>
                  <a:srgbClr val="FFFFFF">
                    <a:alpha val="80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</a:lstStyle>
          <a:p>
            <a:r>
              <a:rPr dirty="0" err="1"/>
              <a:t>正文级别</a:t>
            </a:r>
            <a:r>
              <a:rPr dirty="0"/>
              <a:t> 1</a:t>
            </a:r>
          </a:p>
          <a:p>
            <a:pPr lvl="2"/>
            <a:r>
              <a:rPr dirty="0" err="1"/>
              <a:t>正文级别</a:t>
            </a:r>
            <a:r>
              <a:rPr dirty="0"/>
              <a:t> 3</a:t>
            </a:r>
          </a:p>
          <a:p>
            <a:pPr lvl="3"/>
            <a:r>
              <a:rPr dirty="0" err="1"/>
              <a:t>正文级别</a:t>
            </a:r>
            <a:r>
              <a:rPr dirty="0"/>
              <a:t> 4</a:t>
            </a:r>
          </a:p>
          <a:p>
            <a:pPr lvl="4"/>
            <a:r>
              <a:rPr dirty="0" err="1"/>
              <a:t>正文级别</a:t>
            </a:r>
            <a:r>
              <a:rPr dirty="0"/>
              <a:t> 5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对角圆角矩形 6"/>
          <p:cNvSpPr/>
          <p:nvPr/>
        </p:nvSpPr>
        <p:spPr>
          <a:xfrm>
            <a:off x="219456" y="147085"/>
            <a:ext cx="11747795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1727200" y="6400800"/>
            <a:ext cx="5616352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 algn="r" eaLnBrk="1" latinLnBrk="0" hangingPunct="1"/>
            <a:endParaRPr kumimoji="0" lang="zh-CN" altLang="en-US" sz="11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7416800" y="6400800"/>
            <a:ext cx="400304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1DF6C85-580E-49AA-8C0F-7282E851D184}" type="datetimeFigureOut">
              <a:rPr lang="en-US" smtClean="0"/>
              <a:pPr/>
              <a:t>4/27/2020</a:t>
            </a:fld>
            <a:endParaRPr lang="en-US" sz="11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11518603" y="6514568"/>
            <a:ext cx="619051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6CB4B4D-7CA3-9044-876B-883B54F8677D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609600" y="253536"/>
            <a:ext cx="109728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609600" y="1646237"/>
            <a:ext cx="109728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51" r:id="rId13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副标题 2"/>
          <p:cNvSpPr txBox="1"/>
          <p:nvPr/>
        </p:nvSpPr>
        <p:spPr>
          <a:xfrm>
            <a:off x="0" y="6381771"/>
            <a:ext cx="12192000" cy="476229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65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0" name="《我的母亲》"/>
          <p:cNvSpPr txBox="1">
            <a:spLocks noGrp="1"/>
          </p:cNvSpPr>
          <p:nvPr/>
        </p:nvSpPr>
        <p:spPr>
          <a:xfrm>
            <a:off x="899380" y="815837"/>
            <a:ext cx="10388722" cy="2613163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b">
            <a:noAutofit/>
          </a:bodyPr>
          <a:lstStyle>
            <a:lvl1pPr>
              <a:defRPr sz="14500"/>
            </a:lvl1pPr>
          </a:lstStyle>
          <a:p>
            <a:pPr>
              <a:lnSpc>
                <a:spcPct val="150000"/>
              </a:lnSpc>
              <a:spcAft>
                <a:spcPts val="3000"/>
              </a:spcAft>
            </a:pPr>
            <a:r>
              <a:rPr lang="zh-CN" altLang="en-US" sz="54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</a:t>
            </a:r>
            <a:r>
              <a:rPr lang="en-US" altLang="zh-CN" sz="54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sz="54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课 中古时期的亚洲</a:t>
            </a:r>
            <a:br>
              <a:rPr lang="zh-CN" altLang="en-US" sz="54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endParaRPr lang="zh-CN" altLang="en-US" sz="48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3" name="副标题 2"/>
          <p:cNvSpPr txBox="1"/>
          <p:nvPr/>
        </p:nvSpPr>
        <p:spPr>
          <a:xfrm>
            <a:off x="152400" y="6534171"/>
            <a:ext cx="12192000" cy="476229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65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内容占位符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491911"/>
            <a:ext cx="6124845" cy="4839135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6426558" y="1028272"/>
            <a:ext cx="5765442" cy="582972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9pPr>
          </a:lstStyle>
          <a:p>
            <a:r>
              <a:rPr lang="en-US" dirty="0" smtClean="0"/>
              <a:t>1</a:t>
            </a:r>
            <a:r>
              <a:rPr lang="zh-CN" altLang="en-US" dirty="0" smtClean="0"/>
              <a:t>、建立</a:t>
            </a:r>
          </a:p>
          <a:p>
            <a:r>
              <a:rPr lang="zh-CN" altLang="en-US" dirty="0" smtClean="0"/>
              <a:t>（</a:t>
            </a:r>
            <a:r>
              <a:rPr lang="en-US" dirty="0" smtClean="0"/>
              <a:t>1</a:t>
            </a:r>
            <a:r>
              <a:rPr lang="zh-CN" altLang="en-US" dirty="0" smtClean="0"/>
              <a:t>）阿拉伯人最初的家乡是阿拉伯半岛，多部落并存，相互混战。</a:t>
            </a:r>
          </a:p>
          <a:p>
            <a:r>
              <a:rPr lang="en-US" dirty="0" smtClean="0"/>
              <a:t>2</a:t>
            </a:r>
            <a:r>
              <a:rPr lang="zh-CN" altLang="en-US" dirty="0" smtClean="0"/>
              <a:t>、伊斯兰教：</a:t>
            </a:r>
            <a:r>
              <a:rPr lang="en-US" dirty="0" smtClean="0"/>
              <a:t>7</a:t>
            </a:r>
            <a:r>
              <a:rPr lang="zh-CN" altLang="en-US" dirty="0" smtClean="0"/>
              <a:t>世纪初，穆罕默德创立伊斯兰教，他的言论后来被汇集为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古兰经</a:t>
            </a:r>
            <a:r>
              <a:rPr lang="en-US" altLang="zh-CN" dirty="0" smtClean="0"/>
              <a:t>》</a:t>
            </a:r>
            <a:r>
              <a:rPr lang="zh-CN" altLang="en-US" dirty="0" smtClean="0"/>
              <a:t>，成为伊斯兰教的经典。</a:t>
            </a:r>
          </a:p>
          <a:p>
            <a:r>
              <a:rPr lang="en-US" dirty="0" smtClean="0"/>
              <a:t>3</a:t>
            </a:r>
            <a:r>
              <a:rPr lang="zh-CN" altLang="en-US" dirty="0" smtClean="0"/>
              <a:t>、统一：</a:t>
            </a:r>
            <a:r>
              <a:rPr lang="en-US" dirty="0" smtClean="0"/>
              <a:t>622</a:t>
            </a:r>
            <a:r>
              <a:rPr lang="zh-CN" altLang="en-US" dirty="0" smtClean="0"/>
              <a:t>年，穆罕默德迁居麦地那，在那里建立政权，势力逐渐扩大。到穆罕默德去世时，阿拉伯半岛基本统一。 </a:t>
            </a:r>
            <a:endParaRPr lang="zh-CN" altLang="en-US" dirty="0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6426558" y="434129"/>
            <a:ext cx="5318974" cy="866075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/>
              <a:t>一、阿拉伯帝国</a:t>
            </a:r>
            <a:endParaRPr lang="zh-CN" altLang="en-US" sz="40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4" t="4338" b="19524"/>
          <a:stretch>
            <a:fillRect/>
          </a:stretch>
        </p:blipFill>
        <p:spPr>
          <a:xfrm>
            <a:off x="955359" y="1023577"/>
            <a:ext cx="5059075" cy="4822929"/>
          </a:xfrm>
          <a:noFill/>
          <a:ln w="76200" cap="flat">
            <a:noFill/>
            <a:prstDash val="solid"/>
            <a:miter lim="400000"/>
            <a:headEnd/>
            <a:tailEnd/>
          </a:ln>
        </p:spPr>
      </p:pic>
      <p:sp>
        <p:nvSpPr>
          <p:cNvPr id="5" name="内容占位符 10"/>
          <p:cNvSpPr txBox="1"/>
          <p:nvPr/>
        </p:nvSpPr>
        <p:spPr>
          <a:xfrm>
            <a:off x="6387922" y="2202287"/>
            <a:ext cx="5261168" cy="289752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marL="0" marR="0" indent="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黑体" panose="02010609060101010101" pitchFamily="49" charset="-122"/>
                <a:ea typeface="黑体" panose="02010609060101010101" pitchFamily="49" charset="-122"/>
                <a:cs typeface="Hoefler Text"/>
                <a:sym typeface="Hoefler Text"/>
              </a:defRPr>
            </a:lvl1pPr>
            <a:lvl2pPr marL="6731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2pPr>
            <a:lvl3pPr marL="6731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3pPr>
            <a:lvl4pPr marL="100965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4pPr>
            <a:lvl5pPr marL="1346200" marR="0" indent="0" algn="l" defTabSz="412750" rtl="0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50000"/>
              <a:buFont typeface="Arial" panose="020B0604020202020204" pitchFamily="34" charset="0"/>
              <a:buNone/>
              <a:defRPr sz="2900" b="0" i="0" u="none" strike="noStrike" cap="none" spc="0" baseline="0">
                <a:solidFill>
                  <a:srgbClr val="FFFFFF">
                    <a:alpha val="80000"/>
                  </a:srgbClr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Hoefler Text"/>
              </a:defRPr>
            </a:lvl5pPr>
            <a:lvl6pPr marL="20193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6pPr>
            <a:lvl7pPr marL="23558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7pPr>
            <a:lvl8pPr marL="269240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8pPr>
            <a:lvl9pPr marL="3028950" marR="0" indent="-336550" algn="l" defTabSz="412750" rtl="0" latinLnBrk="0">
              <a:lnSpc>
                <a:spcPct val="120000"/>
              </a:lnSpc>
              <a:spcBef>
                <a:spcPct val="450000"/>
              </a:spcBef>
              <a:spcAft>
                <a:spcPts val="0"/>
              </a:spcAft>
              <a:buClrTx/>
              <a:buSzPct val="50000"/>
              <a:buFontTx/>
              <a:buBlip>
                <a:blip r:embed="rId4"/>
              </a:buBlip>
              <a:defRPr sz="2900" b="0" i="1" u="none" strike="noStrike" cap="none" spc="0" baseline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  <a:uFillTx/>
                <a:latin typeface="Hoefler Text"/>
                <a:ea typeface="Hoefler Text"/>
                <a:cs typeface="Hoefler Text"/>
                <a:sym typeface="Hoefler Text"/>
              </a:defRPr>
            </a:lvl9pPr>
          </a:lstStyle>
          <a:p>
            <a:r>
              <a:rPr lang="zh-CN" altLang="en-US" sz="2800" dirty="0" smtClean="0"/>
              <a:t>（</a:t>
            </a:r>
            <a:r>
              <a:rPr lang="en-US" sz="2800" dirty="0" smtClean="0"/>
              <a:t>1</a:t>
            </a:r>
            <a:r>
              <a:rPr lang="zh-CN" altLang="en-US" sz="2800" dirty="0" smtClean="0"/>
              <a:t>）建立：</a:t>
            </a:r>
            <a:r>
              <a:rPr lang="en-US" sz="2800" dirty="0" smtClean="0"/>
              <a:t>7</a:t>
            </a:r>
            <a:r>
              <a:rPr lang="zh-CN" altLang="en-US" sz="2800" dirty="0" smtClean="0"/>
              <a:t>世纪中期起，阿拉伯人大规模向外扩张，先后征服叙利亚、两河流域、伊朗和北非的广大地区，到</a:t>
            </a:r>
            <a:r>
              <a:rPr lang="en-US" sz="2800" dirty="0" smtClean="0"/>
              <a:t>8</a:t>
            </a:r>
            <a:r>
              <a:rPr lang="zh-CN" altLang="en-US" sz="2800" dirty="0" smtClean="0"/>
              <a:t>世纪中期建立起地跨亚非欧三洲的大帝国。 </a:t>
            </a:r>
            <a:endParaRPr lang="zh-CN" altLang="en-US" sz="2800" dirty="0"/>
          </a:p>
        </p:txBody>
      </p:sp>
      <p:sp>
        <p:nvSpPr>
          <p:cNvPr id="6" name="文本框 5"/>
          <p:cNvSpPr txBox="1"/>
          <p:nvPr/>
        </p:nvSpPr>
        <p:spPr>
          <a:xfrm>
            <a:off x="955359" y="5371607"/>
            <a:ext cx="3596688" cy="467851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en-US" altLang="zh-CN" sz="2400" dirty="0" smtClean="0"/>
              <a:t>7</a:t>
            </a:r>
            <a:r>
              <a:rPr lang="zh-CN" altLang="en-US" sz="2400" dirty="0" smtClean="0"/>
              <a:t>至</a:t>
            </a:r>
            <a:r>
              <a:rPr lang="en-US" altLang="zh-CN" sz="2400" dirty="0" smtClean="0"/>
              <a:t>9</a:t>
            </a:r>
            <a:r>
              <a:rPr lang="zh-CN" altLang="en-US" sz="2400" dirty="0" smtClean="0"/>
              <a:t>世纪的阿拉伯帝国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6387922" y="515745"/>
            <a:ext cx="403187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 smtClean="0">
                <a:solidFill>
                  <a:srgbClr val="FF0000"/>
                </a:solidFill>
              </a:rPr>
              <a:t>阿拉伯帝国</a:t>
            </a:r>
            <a:endParaRPr lang="en-US" altLang="zh-CN" sz="6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421127" y="2872745"/>
            <a:ext cx="9408200" cy="111404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 </a:t>
            </a:r>
            <a:endParaRPr lang="zh-CN" altLang="en-US" sz="3200" dirty="0"/>
          </a:p>
        </p:txBody>
      </p:sp>
      <p:sp>
        <p:nvSpPr>
          <p:cNvPr id="29" name="标题 1"/>
          <p:cNvSpPr>
            <a:spLocks noGrp="1"/>
          </p:cNvSpPr>
          <p:nvPr>
            <p:ph type="title"/>
          </p:nvPr>
        </p:nvSpPr>
        <p:spPr>
          <a:xfrm>
            <a:off x="1800614" y="867167"/>
            <a:ext cx="8393921" cy="866075"/>
          </a:xfrm>
        </p:spPr>
        <p:txBody>
          <a:bodyPr>
            <a:normAutofit/>
          </a:bodyPr>
          <a:lstStyle/>
          <a:p>
            <a:pPr algn="l"/>
            <a:r>
              <a:rPr lang="zh-CN" altLang="en-US" sz="4000" dirty="0" smtClean="0"/>
              <a:t>一、阿拉伯帝国</a:t>
            </a:r>
            <a:endParaRPr lang="zh-CN" altLang="en-US" sz="4000" dirty="0"/>
          </a:p>
        </p:txBody>
      </p:sp>
      <p:sp>
        <p:nvSpPr>
          <p:cNvPr id="30" name="矩形 29"/>
          <p:cNvSpPr/>
          <p:nvPr/>
        </p:nvSpPr>
        <p:spPr>
          <a:xfrm>
            <a:off x="2069426" y="1540825"/>
            <a:ext cx="52698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506727" y="1287887"/>
            <a:ext cx="10322600" cy="466246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lvl="0" algn="l"/>
            <a:r>
              <a:rPr lang="zh-CN" altLang="en-US" sz="3200" i="0" dirty="0" smtClean="0">
                <a:solidFill>
                  <a:srgbClr val="FF0000"/>
                </a:solidFill>
              </a:rPr>
              <a:t>经济</a:t>
            </a:r>
          </a:p>
          <a:p>
            <a:pPr algn="l"/>
            <a:r>
              <a:rPr lang="zh-CN" altLang="en-US" sz="3200" i="0" dirty="0" smtClean="0">
                <a:solidFill>
                  <a:srgbClr val="FF0000"/>
                </a:solidFill>
              </a:rPr>
              <a:t>①手工业和商业得到很大发展，阿拉伯商人在东到中国、西到西欧、南至非洲的广大地区从事着陆上和海洋贸易；</a:t>
            </a:r>
          </a:p>
          <a:p>
            <a:pPr algn="l"/>
            <a:r>
              <a:rPr lang="zh-CN" altLang="en-US" sz="3200" i="0" dirty="0" smtClean="0">
                <a:solidFill>
                  <a:srgbClr val="FF0000"/>
                </a:solidFill>
              </a:rPr>
              <a:t>②帝国境内城市繁多，都城巴格达是当时世界上最大的城市之一。</a:t>
            </a:r>
          </a:p>
          <a:p>
            <a:pPr algn="l"/>
            <a:r>
              <a:rPr lang="en-US" sz="3200" i="0" dirty="0" smtClean="0">
                <a:solidFill>
                  <a:srgbClr val="FF0000"/>
                </a:solidFill>
              </a:rPr>
              <a:t> </a:t>
            </a:r>
            <a:endParaRPr lang="zh-CN" altLang="en-US" sz="3200" i="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biLevel thresh="50000"/>
          </a:blip>
          <a:srcRect l="20931" t="2311" r="14100" b="1622"/>
          <a:stretch>
            <a:fillRect/>
          </a:stretch>
        </p:blipFill>
        <p:spPr>
          <a:xfrm>
            <a:off x="7647527" y="3942866"/>
            <a:ext cx="3614031" cy="20282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" descr="C:\Users\Administrator\Desktop\01200000026118134398000700824_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19154" y="2829202"/>
            <a:ext cx="2450796" cy="362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矩形 1"/>
          <p:cNvSpPr>
            <a:spLocks noChangeArrowheads="1"/>
          </p:cNvSpPr>
          <p:nvPr/>
        </p:nvSpPr>
        <p:spPr bwMode="auto">
          <a:xfrm>
            <a:off x="1688457" y="4957015"/>
            <a:ext cx="1661273" cy="71347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文学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" name="内容占位符 5"/>
          <p:cNvPicPr>
            <a:picLocks noGrp="1" noChangeAspect="1"/>
          </p:cNvPicPr>
          <p:nvPr>
            <p:ph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4" r="3604"/>
          <a:stretch>
            <a:fillRect/>
          </a:stretch>
        </p:blipFill>
        <p:spPr>
          <a:xfrm>
            <a:off x="1443789" y="2805143"/>
            <a:ext cx="2397789" cy="3623223"/>
          </a:xfrm>
        </p:spPr>
      </p:pic>
      <p:sp>
        <p:nvSpPr>
          <p:cNvPr id="15" name="矩形 1"/>
          <p:cNvSpPr>
            <a:spLocks noChangeArrowheads="1"/>
          </p:cNvSpPr>
          <p:nvPr/>
        </p:nvSpPr>
        <p:spPr bwMode="auto">
          <a:xfrm>
            <a:off x="4372952" y="4932949"/>
            <a:ext cx="2743200" cy="86627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天文学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7550875" y="4932950"/>
            <a:ext cx="2743200" cy="86627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数学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4"/>
          <p:cNvSpPr txBox="1"/>
          <p:nvPr/>
        </p:nvSpPr>
        <p:spPr>
          <a:xfrm>
            <a:off x="1443789" y="798490"/>
            <a:ext cx="9240042" cy="237424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lvl="0"/>
            <a:r>
              <a:rPr lang="zh-CN" altLang="en-US" sz="3200" dirty="0" smtClean="0"/>
              <a:t>文化</a:t>
            </a:r>
          </a:p>
          <a:p>
            <a:r>
              <a:rPr lang="zh-CN" altLang="en-US" sz="3200" dirty="0" smtClean="0"/>
              <a:t>①翻译古代波斯、印度、希腊和罗马的古典著作，融合东西方文化，在文学、艺术、科学和思想等领域取得重要成就；</a:t>
            </a:r>
            <a:endParaRPr lang="zh-CN" alt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797941" y="1801396"/>
            <a:ext cx="10238949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600" dirty="0">
                <a:solidFill>
                  <a:srgbClr val="FFFF00"/>
                </a:solidFill>
              </a:rPr>
              <a:t>思考</a:t>
            </a:r>
            <a:r>
              <a:rPr lang="zh-CN" altLang="en-US" sz="3600" dirty="0" smtClean="0">
                <a:solidFill>
                  <a:srgbClr val="FFFF00"/>
                </a:solidFill>
              </a:rPr>
              <a:t>：阿拉伯文化有何特点？</a:t>
            </a:r>
            <a:endParaRPr lang="zh-CN" altLang="en-US" sz="3600" dirty="0">
              <a:solidFill>
                <a:srgbClr val="FFFF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97942" y="2655148"/>
            <a:ext cx="9737754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600" dirty="0"/>
              <a:t>特点：兼收并蓄，融合</a:t>
            </a:r>
            <a:r>
              <a:rPr lang="zh-CN" altLang="en-US" sz="3600" dirty="0" smtClean="0"/>
              <a:t>创新；各</a:t>
            </a:r>
            <a:r>
              <a:rPr lang="zh-CN" altLang="en-US" sz="3600" dirty="0"/>
              <a:t>领域成就</a:t>
            </a:r>
            <a:r>
              <a:rPr lang="zh-CN" altLang="en-US" sz="3600" dirty="0" smtClean="0"/>
              <a:t>斐然。</a:t>
            </a:r>
            <a:endParaRPr lang="zh-CN" altLang="en-US" sz="3600" dirty="0"/>
          </a:p>
        </p:txBody>
      </p:sp>
      <p:sp>
        <p:nvSpPr>
          <p:cNvPr id="9" name="文本框 8"/>
          <p:cNvSpPr txBox="1"/>
          <p:nvPr/>
        </p:nvSpPr>
        <p:spPr>
          <a:xfrm>
            <a:off x="1797942" y="3349467"/>
            <a:ext cx="10593510" cy="101663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600" dirty="0" smtClean="0">
                <a:solidFill>
                  <a:srgbClr val="FFFF00"/>
                </a:solidFill>
              </a:rPr>
              <a:t>思考：阿拉伯文化繁荣的原因是什么</a:t>
            </a:r>
            <a:r>
              <a:rPr lang="en-US" altLang="zh-CN" sz="3600" dirty="0" smtClean="0">
                <a:solidFill>
                  <a:srgbClr val="FFFF00"/>
                </a:solidFill>
              </a:rPr>
              <a:t>?</a:t>
            </a:r>
            <a:endParaRPr lang="zh-CN" altLang="en-US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070806" y="892992"/>
            <a:ext cx="709549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思考：阿拉伯文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化繁荣的原因是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什么？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" name="内容占位符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2" t="1651" r="1201" b="9198"/>
          <a:stretch>
            <a:fillRect/>
          </a:stretch>
        </p:blipFill>
        <p:spPr>
          <a:xfrm>
            <a:off x="1108395" y="1670969"/>
            <a:ext cx="8228110" cy="4278164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4" name="文本框 13"/>
          <p:cNvSpPr txBox="1"/>
          <p:nvPr/>
        </p:nvSpPr>
        <p:spPr>
          <a:xfrm>
            <a:off x="4468052" y="3625385"/>
            <a:ext cx="659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800" i="0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都城</a:t>
            </a:r>
          </a:p>
        </p:txBody>
      </p:sp>
      <p:cxnSp>
        <p:nvCxnSpPr>
          <p:cNvPr id="15" name="直线箭头连接符 5"/>
          <p:cNvCxnSpPr/>
          <p:nvPr/>
        </p:nvCxnSpPr>
        <p:spPr>
          <a:xfrm>
            <a:off x="4371120" y="3647799"/>
            <a:ext cx="32079" cy="16244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542045" y="3835701"/>
            <a:ext cx="567284" cy="0"/>
          </a:xfrm>
          <a:prstGeom prst="line">
            <a:avLst/>
          </a:prstGeom>
          <a:noFill/>
          <a:ln w="76200" cap="flat">
            <a:solidFill>
              <a:srgbClr val="FF66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7" name="直接连接符 16"/>
          <p:cNvCxnSpPr/>
          <p:nvPr/>
        </p:nvCxnSpPr>
        <p:spPr>
          <a:xfrm>
            <a:off x="4046420" y="3631524"/>
            <a:ext cx="567284" cy="0"/>
          </a:xfrm>
          <a:prstGeom prst="line">
            <a:avLst/>
          </a:prstGeom>
          <a:noFill/>
          <a:ln w="76200" cap="flat">
            <a:solidFill>
              <a:srgbClr val="FF66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1844393" y="1197613"/>
            <a:ext cx="9934523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200" dirty="0">
                <a:solidFill>
                  <a:srgbClr val="FFFF00"/>
                </a:solidFill>
              </a:rPr>
              <a:t>思考</a:t>
            </a:r>
            <a:r>
              <a:rPr lang="zh-CN" altLang="en-US" sz="3200" dirty="0" smtClean="0">
                <a:solidFill>
                  <a:srgbClr val="FFFF00"/>
                </a:solidFill>
              </a:rPr>
              <a:t>：阿拉伯文化有何特点？文化繁荣</a:t>
            </a:r>
            <a:r>
              <a:rPr lang="zh-CN" altLang="en-US" sz="3200" dirty="0">
                <a:solidFill>
                  <a:srgbClr val="FFFF00"/>
                </a:solidFill>
              </a:rPr>
              <a:t>的原因是</a:t>
            </a:r>
            <a:r>
              <a:rPr lang="zh-CN" altLang="en-US" sz="3200" dirty="0" smtClean="0">
                <a:solidFill>
                  <a:srgbClr val="FFFF00"/>
                </a:solidFill>
              </a:rPr>
              <a:t>什么？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00614" y="1978447"/>
            <a:ext cx="8869653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特点：兼收并蓄，融合</a:t>
            </a:r>
            <a:r>
              <a:rPr lang="zh-CN" altLang="en-US" sz="2800" dirty="0" smtClean="0"/>
              <a:t>创新；各</a:t>
            </a:r>
            <a:r>
              <a:rPr lang="zh-CN" altLang="en-US" sz="2800" dirty="0"/>
              <a:t>领域成就</a:t>
            </a:r>
            <a:r>
              <a:rPr lang="zh-CN" altLang="en-US" sz="2800" dirty="0" smtClean="0"/>
              <a:t>斐然。</a:t>
            </a:r>
            <a:endParaRPr lang="zh-CN" altLang="en-US" sz="2800" dirty="0"/>
          </a:p>
        </p:txBody>
      </p:sp>
      <p:sp>
        <p:nvSpPr>
          <p:cNvPr id="11" name="文本框 10"/>
          <p:cNvSpPr txBox="1"/>
          <p:nvPr/>
        </p:nvSpPr>
        <p:spPr>
          <a:xfrm>
            <a:off x="1800614" y="2657888"/>
            <a:ext cx="10173480" cy="114470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原因</a:t>
            </a:r>
            <a:r>
              <a:rPr lang="zh-CN" altLang="en-US" sz="2800" dirty="0" smtClean="0"/>
              <a:t>：①帝国政治相对稳定，交通发达，经济繁荣，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  </a:t>
            </a:r>
            <a:r>
              <a:rPr lang="zh-CN" altLang="en-US" sz="2800" dirty="0" smtClean="0"/>
              <a:t>为文化交流和发展提供了有利条件；</a:t>
            </a:r>
            <a:endParaRPr lang="zh-CN" altLang="en-US" sz="2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2864238" y="3785102"/>
            <a:ext cx="8914678" cy="81733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②各个领域广泛吸收东西方文化</a:t>
            </a:r>
            <a:r>
              <a:rPr lang="zh-CN" altLang="en-US" sz="2800" dirty="0" smtClean="0"/>
              <a:t>遗产并进行融合创造；</a:t>
            </a:r>
            <a:endParaRPr lang="zh-CN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1323474" y="1095562"/>
            <a:ext cx="9757611" cy="395435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 smtClean="0"/>
              <a:t>    哈里发马门（</a:t>
            </a:r>
            <a:r>
              <a:rPr lang="en-US" altLang="zh-CN" sz="2800" dirty="0" smtClean="0"/>
              <a:t>813-833</a:t>
            </a:r>
            <a:r>
              <a:rPr lang="zh-CN" altLang="en-US" sz="2800" dirty="0" smtClean="0"/>
              <a:t>年）</a:t>
            </a:r>
            <a:r>
              <a:rPr lang="zh-CN" altLang="en-US" sz="2800" dirty="0" smtClean="0">
                <a:solidFill>
                  <a:srgbClr val="FFFF00"/>
                </a:solidFill>
              </a:rPr>
              <a:t>十分热心扶植科学文化事业。</a:t>
            </a:r>
            <a:r>
              <a:rPr lang="zh-CN" altLang="en-US" sz="2800" dirty="0" smtClean="0"/>
              <a:t>曾派著名学者向拜占庭皇帝索取希腊古典著作，包括欧几里得的</a:t>
            </a:r>
            <a:r>
              <a:rPr lang="en-US" altLang="zh-CN" sz="2800" dirty="0" smtClean="0"/>
              <a:t>《</a:t>
            </a:r>
            <a:r>
              <a:rPr lang="zh-CN" altLang="en-US" sz="2800" dirty="0" smtClean="0"/>
              <a:t>几何学原理</a:t>
            </a:r>
            <a:r>
              <a:rPr lang="en-US" altLang="zh-CN" sz="2800" dirty="0" smtClean="0"/>
              <a:t>》</a:t>
            </a:r>
            <a:r>
              <a:rPr lang="zh-CN" altLang="en-US" sz="2800" dirty="0" smtClean="0"/>
              <a:t>。将这些著作翻译</a:t>
            </a:r>
            <a:r>
              <a:rPr lang="zh-CN" altLang="en-US" sz="2800" dirty="0"/>
              <a:t>成</a:t>
            </a:r>
            <a:r>
              <a:rPr lang="zh-CN" altLang="en-US" sz="2800" dirty="0" smtClean="0"/>
              <a:t>阿拉伯文，以与译稿同等重量的黄金酬劳翻译者。他还在巴格达创建了规模宏伟的学术研究中心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/>
              <a:t>智慧</a:t>
            </a:r>
            <a:r>
              <a:rPr lang="zh-CN" altLang="en-US" sz="2800" dirty="0"/>
              <a:t>馆</a:t>
            </a:r>
            <a:r>
              <a:rPr lang="zh-CN" altLang="en-US" sz="2800" dirty="0" smtClean="0"/>
              <a:t>，把从各地搜集来的文化典籍收藏在这里。智慧馆集</a:t>
            </a:r>
            <a:r>
              <a:rPr lang="zh-CN" altLang="en-US" sz="2800" dirty="0"/>
              <a:t>图书馆、科学院和翻译局为</a:t>
            </a:r>
            <a:r>
              <a:rPr lang="zh-CN" altLang="en-US" sz="2800" dirty="0" smtClean="0"/>
              <a:t>一体，既是科学研究所，也是培养科技人才的高等学府。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——</a:t>
            </a:r>
            <a:r>
              <a:rPr lang="zh-CN" altLang="en-US" sz="2800" dirty="0" smtClean="0"/>
              <a:t>据</a:t>
            </a:r>
            <a:r>
              <a:rPr lang="zh-CN" altLang="en-US" sz="2800" dirty="0" smtClean="0">
                <a:latin typeface="+mn-ea"/>
                <a:cs typeface="+mn-ea"/>
              </a:rPr>
              <a:t>朱寰</a:t>
            </a:r>
            <a:r>
              <a:rPr lang="zh-CN" altLang="en-US" sz="2800" dirty="0">
                <a:latin typeface="+mn-ea"/>
                <a:cs typeface="+mn-ea"/>
              </a:rPr>
              <a:t>主编</a:t>
            </a:r>
            <a:r>
              <a:rPr lang="zh-CN" altLang="en-US" sz="2800" dirty="0" smtClean="0">
                <a:latin typeface="+mn-ea"/>
                <a:cs typeface="+mn-ea"/>
              </a:rPr>
              <a:t>《世界古代史》</a:t>
            </a:r>
            <a:r>
              <a:rPr lang="zh-CN" altLang="en-US" sz="2800" dirty="0">
                <a:latin typeface="+mn-ea"/>
                <a:cs typeface="+mn-ea"/>
              </a:rPr>
              <a:t>（下册</a:t>
            </a:r>
            <a:r>
              <a:rPr lang="zh-CN" altLang="en-US" sz="2800" dirty="0" smtClean="0">
                <a:latin typeface="+mn-ea"/>
                <a:cs typeface="+mn-ea"/>
              </a:rPr>
              <a:t>）整理</a:t>
            </a:r>
            <a:endParaRPr lang="zh-CN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2864238" y="4690928"/>
            <a:ext cx="7437230" cy="89835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③统治者的政策</a:t>
            </a:r>
            <a:r>
              <a:rPr lang="zh-CN" altLang="en-US" dirty="0" smtClean="0"/>
              <a:t>支持，学者</a:t>
            </a:r>
            <a:r>
              <a:rPr lang="zh-CN" altLang="en-US" dirty="0"/>
              <a:t>的勤奋研究</a:t>
            </a:r>
            <a:r>
              <a:rPr lang="zh-CN" altLang="en-US" dirty="0" smtClean="0"/>
              <a:t>等。</a:t>
            </a:r>
            <a:endParaRPr lang="zh-CN" alt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1844393" y="1197613"/>
            <a:ext cx="9934523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200" dirty="0">
                <a:solidFill>
                  <a:srgbClr val="FFFF00"/>
                </a:solidFill>
              </a:rPr>
              <a:t>思考</a:t>
            </a:r>
            <a:r>
              <a:rPr lang="zh-CN" altLang="en-US" sz="3200" dirty="0" smtClean="0">
                <a:solidFill>
                  <a:srgbClr val="FFFF00"/>
                </a:solidFill>
              </a:rPr>
              <a:t>：阿拉伯文化有何特点？文化繁荣</a:t>
            </a:r>
            <a:r>
              <a:rPr lang="zh-CN" altLang="en-US" sz="3200" dirty="0">
                <a:solidFill>
                  <a:srgbClr val="FFFF00"/>
                </a:solidFill>
              </a:rPr>
              <a:t>的原因是</a:t>
            </a:r>
            <a:r>
              <a:rPr lang="zh-CN" altLang="en-US" sz="3200" dirty="0" smtClean="0">
                <a:solidFill>
                  <a:srgbClr val="FFFF00"/>
                </a:solidFill>
              </a:rPr>
              <a:t>什么？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800614" y="1978447"/>
            <a:ext cx="8869653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特点：兼收并蓄，融合</a:t>
            </a:r>
            <a:r>
              <a:rPr lang="zh-CN" altLang="en-US" sz="2800" dirty="0" smtClean="0"/>
              <a:t>创新；各</a:t>
            </a:r>
            <a:r>
              <a:rPr lang="zh-CN" altLang="en-US" sz="2800" dirty="0"/>
              <a:t>领域成就</a:t>
            </a:r>
            <a:r>
              <a:rPr lang="zh-CN" altLang="en-US" sz="2800" dirty="0" smtClean="0"/>
              <a:t>斐然。</a:t>
            </a:r>
            <a:endParaRPr lang="zh-CN" altLang="en-US" sz="2800" dirty="0"/>
          </a:p>
        </p:txBody>
      </p:sp>
      <p:sp>
        <p:nvSpPr>
          <p:cNvPr id="21" name="文本框 20"/>
          <p:cNvSpPr txBox="1"/>
          <p:nvPr/>
        </p:nvSpPr>
        <p:spPr>
          <a:xfrm>
            <a:off x="1800614" y="2687004"/>
            <a:ext cx="10173480" cy="114470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原因</a:t>
            </a:r>
            <a:r>
              <a:rPr lang="zh-CN" altLang="en-US" sz="2800" dirty="0" smtClean="0"/>
              <a:t>：①帝国政治相对稳定，交通发达，经济繁荣，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  </a:t>
            </a:r>
            <a:r>
              <a:rPr lang="zh-CN" altLang="en-US" sz="2800" dirty="0" smtClean="0"/>
              <a:t>为文化交流和发展提供了有利条件；</a:t>
            </a:r>
            <a:endParaRPr lang="zh-CN" altLang="en-US" sz="2800" dirty="0"/>
          </a:p>
        </p:txBody>
      </p:sp>
      <p:sp>
        <p:nvSpPr>
          <p:cNvPr id="22" name="文本框 21"/>
          <p:cNvSpPr txBox="1"/>
          <p:nvPr/>
        </p:nvSpPr>
        <p:spPr>
          <a:xfrm>
            <a:off x="2864238" y="3910094"/>
            <a:ext cx="8914678" cy="83552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800" dirty="0"/>
              <a:t>②各个领域广泛吸收东西方文化遗产并</a:t>
            </a:r>
            <a:r>
              <a:rPr lang="zh-CN" altLang="en-US" sz="2800" dirty="0" smtClean="0"/>
              <a:t>进行融合创造；</a:t>
            </a:r>
            <a:endParaRPr lang="zh-CN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605436" y="2253946"/>
            <a:ext cx="9367364" cy="262285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 algn="just"/>
            <a:r>
              <a:rPr lang="zh-CN" altLang="en-US" dirty="0"/>
              <a:t> </a:t>
            </a:r>
            <a:r>
              <a:rPr lang="zh-CN" altLang="en-US" dirty="0" smtClean="0"/>
              <a:t>   中国</a:t>
            </a:r>
            <a:r>
              <a:rPr lang="zh-CN" altLang="en-US" dirty="0"/>
              <a:t>的造纸术、罗盘针、</a:t>
            </a:r>
            <a:r>
              <a:rPr lang="zh-CN" altLang="en-US" dirty="0" smtClean="0"/>
              <a:t>火药等重大发明，印度数学、稻米、棉花、食糖等，都是由阿拉伯人传入欧洲的。丰富了欧洲各国人民的经济文化生活，促进了欧洲社会发展的进程。</a:t>
            </a:r>
            <a:r>
              <a:rPr lang="zh-CN" altLang="en-US" dirty="0" smtClean="0">
                <a:solidFill>
                  <a:srgbClr val="FFFF00"/>
                </a:solidFill>
              </a:rPr>
              <a:t>阿拉伯人不愧是东西方文化交流的伟大使者。</a:t>
            </a:r>
            <a:endParaRPr lang="zh-CN" altLang="en-US" dirty="0">
              <a:solidFill>
                <a:srgbClr val="FFFF00"/>
              </a:solidFill>
            </a:endParaRPr>
          </a:p>
          <a:p>
            <a:pPr algn="just"/>
            <a:r>
              <a:rPr lang="en-US" altLang="zh-CN" dirty="0" smtClean="0"/>
              <a:t>                 ——</a:t>
            </a:r>
            <a:r>
              <a:rPr lang="zh-CN" altLang="en-US" dirty="0"/>
              <a:t>朱寰主编</a:t>
            </a:r>
            <a:r>
              <a:rPr lang="en-US" altLang="zh-CN" dirty="0"/>
              <a:t>《</a:t>
            </a:r>
            <a:r>
              <a:rPr lang="zh-CN" altLang="en-US" dirty="0" smtClean="0"/>
              <a:t>世界古代史</a:t>
            </a:r>
            <a:r>
              <a:rPr lang="en-US" altLang="zh-CN" dirty="0"/>
              <a:t>》</a:t>
            </a:r>
            <a:r>
              <a:rPr lang="zh-CN" altLang="en-US" dirty="0"/>
              <a:t>（下册）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605436" y="1308100"/>
            <a:ext cx="9507064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3200" dirty="0" smtClean="0">
                <a:solidFill>
                  <a:srgbClr val="FFFF00"/>
                </a:solidFill>
              </a:rPr>
              <a:t>             阿拉伯文化的深远影响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08514" y="1989248"/>
            <a:ext cx="9603986" cy="308415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/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在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基督教文化垄断下，辉煌的古希腊罗马文化，几乎荡然无存，古典著作，鲜为人知。然而，阿拉伯学者却</a:t>
            </a:r>
            <a:r>
              <a:rPr kumimoji="1" lang="zh-CN" altLang="en-US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通过翻译保存了大量的希腊学术著作，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并把这些著作通过拉丁文等译本</a:t>
            </a:r>
            <a:r>
              <a:rPr kumimoji="1" lang="zh-CN" altLang="en-US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传回欧洲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，弥补了欧洲文化的“断层”</a:t>
            </a:r>
            <a:r>
              <a:rPr kumimoji="1" lang="en-US" alt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kumimoji="1" lang="zh-CN" altLang="en-US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为欧洲新文化</a:t>
            </a:r>
            <a:r>
              <a:rPr kumimoji="1" lang="en-US" altLang="zh-CN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kumimoji="1" lang="zh-CN" altLang="en-US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文艺复兴和近代自然科学的建立奠定了基础</a:t>
            </a:r>
            <a:r>
              <a:rPr kumimoji="1" lang="zh-CN" altLang="en-US" sz="28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2800" i="0" dirty="0" smtClean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       ——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朱寰主编</a:t>
            </a:r>
            <a:r>
              <a:rPr kumimoji="1" lang="en-US" alt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世界古代史</a:t>
            </a:r>
            <a:r>
              <a:rPr kumimoji="1" lang="en-US" alt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（下册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05436" y="1308100"/>
            <a:ext cx="9507064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9pPr>
          </a:lstStyle>
          <a:p>
            <a:r>
              <a:rPr lang="zh-CN" altLang="en-US" sz="3200" dirty="0" smtClean="0">
                <a:solidFill>
                  <a:srgbClr val="FFFF00"/>
                </a:solidFill>
              </a:rPr>
              <a:t>             阿拉伯文化的深远影响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605436" y="2310765"/>
            <a:ext cx="10173480" cy="114470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9pPr>
          </a:lstStyle>
          <a:p>
            <a:r>
              <a:rPr lang="zh-CN" altLang="en-US" sz="2800" dirty="0" smtClean="0"/>
              <a:t>影响：①融合</a:t>
            </a:r>
            <a:r>
              <a:rPr lang="zh-CN" altLang="en-US" sz="2800" dirty="0"/>
              <a:t>东西方文化创造出了</a:t>
            </a:r>
            <a:r>
              <a:rPr lang="zh-CN" altLang="en-US" sz="2800" dirty="0" smtClean="0"/>
              <a:t>独具特色、丰富多彩</a:t>
            </a:r>
            <a:r>
              <a:rPr lang="zh-CN" altLang="en-US" sz="2800" dirty="0"/>
              <a:t>的</a:t>
            </a:r>
            <a:r>
              <a:rPr lang="zh-CN" altLang="en-US" sz="2800" dirty="0" smtClean="0"/>
              <a:t>阿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</a:t>
            </a:r>
            <a:r>
              <a:rPr lang="zh-CN" altLang="en-US" sz="2800" dirty="0" smtClean="0"/>
              <a:t>拉</a:t>
            </a:r>
            <a:r>
              <a:rPr lang="zh-CN" altLang="en-US" sz="2800" dirty="0"/>
              <a:t>伯伊斯兰文化</a:t>
            </a:r>
            <a:r>
              <a:rPr lang="zh-CN" altLang="en-US" sz="2800" dirty="0" smtClean="0"/>
              <a:t>，是世界文化宝库的重要组成部分；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2634136" y="3283713"/>
            <a:ext cx="8668864" cy="1054099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9pPr>
          </a:lstStyle>
          <a:p>
            <a:r>
              <a:rPr lang="zh-CN" altLang="en-US" sz="2800" dirty="0"/>
              <a:t>②是东西方文化交流的桥梁和使者，促进文化交流</a:t>
            </a:r>
            <a:r>
              <a:rPr lang="zh-CN" altLang="en-US" sz="2800" dirty="0" smtClean="0"/>
              <a:t>；</a:t>
            </a:r>
            <a:endParaRPr lang="zh-CN" altLang="en-US" sz="2800" dirty="0"/>
          </a:p>
        </p:txBody>
      </p:sp>
      <p:sp>
        <p:nvSpPr>
          <p:cNvPr id="6" name="文本框 5"/>
          <p:cNvSpPr txBox="1"/>
          <p:nvPr/>
        </p:nvSpPr>
        <p:spPr>
          <a:xfrm>
            <a:off x="1605436" y="1308100"/>
            <a:ext cx="9507064" cy="6301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9pPr>
          </a:lstStyle>
          <a:p>
            <a:r>
              <a:rPr lang="zh-CN" altLang="en-US" sz="3200" dirty="0" smtClean="0">
                <a:solidFill>
                  <a:srgbClr val="FFFF00"/>
                </a:solidFill>
              </a:rPr>
              <a:t>             阿拉伯文化的深远影响</a:t>
            </a:r>
            <a:endParaRPr lang="zh-CN" altLang="en-US" sz="3200" dirty="0">
              <a:solidFill>
                <a:srgbClr val="FFFF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42152" y="4073113"/>
            <a:ext cx="8668864" cy="1054099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2"/>
              </a:buBlip>
              <a:defRPr sz="2900"/>
            </a:lvl9pPr>
          </a:lstStyle>
          <a:p>
            <a:r>
              <a:rPr lang="zh-CN" altLang="en-US" sz="2800" dirty="0" smtClean="0"/>
              <a:t>③保存和传播欧洲古典文化，促进欧洲文化复兴发展。</a:t>
            </a:r>
            <a:endParaRPr lang="zh-CN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4697681" y="4392822"/>
            <a:ext cx="4496634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融合创新，文化繁荣</a:t>
            </a:r>
            <a:endParaRPr lang="zh-CN" altLang="en-US" sz="3600" dirty="0"/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4685826" y="5029646"/>
            <a:ext cx="5005921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东西方文化交流的使者</a:t>
            </a:r>
            <a:endParaRPr lang="zh-CN" altLang="en-US" sz="3600" dirty="0"/>
          </a:p>
        </p:txBody>
      </p:sp>
      <p:sp>
        <p:nvSpPr>
          <p:cNvPr id="15" name="标题 1"/>
          <p:cNvSpPr txBox="1"/>
          <p:nvPr/>
        </p:nvSpPr>
        <p:spPr>
          <a:xfrm>
            <a:off x="1800614" y="867167"/>
            <a:ext cx="8393921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smtClean="0"/>
              <a:t>一、阿拉伯帝国</a:t>
            </a:r>
            <a:endParaRPr lang="zh-CN" altLang="en-US" sz="4000" dirty="0"/>
          </a:p>
        </p:txBody>
      </p:sp>
      <p:sp>
        <p:nvSpPr>
          <p:cNvPr id="16" name="矩形 15"/>
          <p:cNvSpPr/>
          <p:nvPr/>
        </p:nvSpPr>
        <p:spPr>
          <a:xfrm>
            <a:off x="1957718" y="4290999"/>
            <a:ext cx="28889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文化成就：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918955" y="1688638"/>
            <a:ext cx="5269832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帝国形成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18956" y="2524340"/>
            <a:ext cx="2927695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政治制度：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4697681" y="2625674"/>
            <a:ext cx="3049337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政</a:t>
            </a:r>
            <a:r>
              <a:rPr lang="zh-CN" altLang="en-US" sz="3600" dirty="0"/>
              <a:t>教合一</a:t>
            </a:r>
          </a:p>
        </p:txBody>
      </p:sp>
      <p:sp>
        <p:nvSpPr>
          <p:cNvPr id="20" name="矩形 19"/>
          <p:cNvSpPr/>
          <p:nvPr/>
        </p:nvSpPr>
        <p:spPr>
          <a:xfrm>
            <a:off x="1918955" y="3385286"/>
            <a:ext cx="2927695" cy="9541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经济状况：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697681" y="3504275"/>
            <a:ext cx="6348584" cy="7514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600" dirty="0" smtClean="0"/>
              <a:t>经济繁荣，手工业和商业发展</a:t>
            </a:r>
            <a:endParaRPr lang="zh-CN" altLang="en-US" sz="3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/>
          <p:nvPr/>
        </p:nvSpPr>
        <p:spPr>
          <a:xfrm>
            <a:off x="1836710" y="1047647"/>
            <a:ext cx="8393921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二、奥斯曼帝国的兴起</a:t>
            </a:r>
            <a:endParaRPr lang="zh-CN" altLang="en-US" sz="4000" dirty="0"/>
          </a:p>
        </p:txBody>
      </p:sp>
      <p:sp>
        <p:nvSpPr>
          <p:cNvPr id="6" name="矩形 5"/>
          <p:cNvSpPr/>
          <p:nvPr/>
        </p:nvSpPr>
        <p:spPr>
          <a:xfrm>
            <a:off x="2172974" y="2023987"/>
            <a:ext cx="3092116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帝国的建立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731319" y="156859"/>
            <a:ext cx="4941100" cy="6584520"/>
          </a:xfrm>
        </p:spPr>
      </p:pic>
      <p:sp>
        <p:nvSpPr>
          <p:cNvPr id="10" name="矩形 9"/>
          <p:cNvSpPr/>
          <p:nvPr/>
        </p:nvSpPr>
        <p:spPr>
          <a:xfrm>
            <a:off x="7607238" y="1248921"/>
            <a:ext cx="3092116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帝国的建立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607238" y="2008845"/>
            <a:ext cx="4048181" cy="101454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2800" dirty="0" smtClean="0"/>
              <a:t>13</a:t>
            </a:r>
            <a:r>
              <a:rPr lang="zh-CN" altLang="en-US" sz="2800" dirty="0" smtClean="0"/>
              <a:t>世纪奥斯曼人崛起，</a:t>
            </a:r>
            <a:endParaRPr lang="en-US" altLang="zh-CN" sz="2800" dirty="0" smtClean="0"/>
          </a:p>
          <a:p>
            <a:pPr>
              <a:lnSpc>
                <a:spcPct val="100000"/>
              </a:lnSpc>
            </a:pPr>
            <a:r>
              <a:rPr lang="zh-CN" altLang="en-US" sz="2800" dirty="0" smtClean="0"/>
              <a:t>蚕食小亚细亚；</a:t>
            </a:r>
            <a:endParaRPr lang="zh-CN" altLang="en-US" sz="2800" dirty="0"/>
          </a:p>
        </p:txBody>
      </p:sp>
      <p:sp>
        <p:nvSpPr>
          <p:cNvPr id="12" name="文本框 11"/>
          <p:cNvSpPr txBox="1"/>
          <p:nvPr/>
        </p:nvSpPr>
        <p:spPr>
          <a:xfrm>
            <a:off x="7607238" y="3127719"/>
            <a:ext cx="4441882" cy="71880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9pPr>
          </a:lstStyle>
          <a:p>
            <a:r>
              <a:rPr lang="en-US" altLang="zh-CN" sz="2800" dirty="0" smtClean="0"/>
              <a:t>1453</a:t>
            </a:r>
            <a:r>
              <a:rPr lang="zh-CN" altLang="en-US" sz="2800" dirty="0" smtClean="0"/>
              <a:t>年攻灭拜占庭帝国；</a:t>
            </a:r>
            <a:endParaRPr lang="zh-CN" altLang="en-US" sz="2800" dirty="0"/>
          </a:p>
        </p:txBody>
      </p:sp>
      <p:sp>
        <p:nvSpPr>
          <p:cNvPr id="13" name="文本框 12"/>
          <p:cNvSpPr txBox="1"/>
          <p:nvPr/>
        </p:nvSpPr>
        <p:spPr>
          <a:xfrm>
            <a:off x="7607238" y="3950850"/>
            <a:ext cx="4048181" cy="978441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4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2800" dirty="0" smtClean="0"/>
              <a:t>16</a:t>
            </a:r>
            <a:r>
              <a:rPr lang="zh-CN" altLang="en-US" sz="2800" dirty="0" smtClean="0"/>
              <a:t>至</a:t>
            </a:r>
            <a:r>
              <a:rPr lang="en-US" altLang="zh-CN" sz="2800" dirty="0" smtClean="0"/>
              <a:t>17</a:t>
            </a:r>
            <a:r>
              <a:rPr lang="zh-CN" altLang="en-US" sz="2800" dirty="0" smtClean="0"/>
              <a:t>世纪，</a:t>
            </a:r>
            <a:endParaRPr lang="en-US" altLang="zh-CN" sz="2800" dirty="0" smtClean="0"/>
          </a:p>
          <a:p>
            <a:pPr>
              <a:lnSpc>
                <a:spcPct val="100000"/>
              </a:lnSpc>
            </a:pPr>
            <a:r>
              <a:rPr lang="zh-CN" altLang="en-US" sz="2800" dirty="0" smtClean="0"/>
              <a:t>地跨亚</a:t>
            </a:r>
            <a:r>
              <a:rPr lang="zh-CN" altLang="en-US" sz="2800" dirty="0"/>
              <a:t>非欧三</a:t>
            </a:r>
            <a:r>
              <a:rPr lang="zh-CN" altLang="en-US" sz="2800" dirty="0" smtClean="0"/>
              <a:t>洲。</a:t>
            </a:r>
            <a:endParaRPr lang="zh-CN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标题 1"/>
          <p:cNvSpPr txBox="1"/>
          <p:nvPr/>
        </p:nvSpPr>
        <p:spPr>
          <a:xfrm>
            <a:off x="1872806" y="1047646"/>
            <a:ext cx="7699458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二、奥斯曼帝国的兴起</a:t>
            </a:r>
            <a:endParaRPr lang="zh-CN" altLang="en-US" sz="4000" dirty="0"/>
          </a:p>
        </p:txBody>
      </p:sp>
      <p:sp>
        <p:nvSpPr>
          <p:cNvPr id="26" name="矩形 25"/>
          <p:cNvSpPr/>
          <p:nvPr/>
        </p:nvSpPr>
        <p:spPr>
          <a:xfrm>
            <a:off x="2128046" y="1815643"/>
            <a:ext cx="3809971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帝国的建立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128046" y="4306521"/>
            <a:ext cx="4651004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帝国的政治经济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490525" y="2424043"/>
            <a:ext cx="9188331" cy="71880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3200" dirty="0" smtClean="0"/>
              <a:t>(1)13</a:t>
            </a:r>
            <a:r>
              <a:rPr lang="zh-CN" altLang="en-US" sz="3200" dirty="0" smtClean="0"/>
              <a:t>世纪奥斯曼人崛起</a:t>
            </a:r>
            <a:r>
              <a:rPr lang="zh-CN" altLang="en-US" sz="3200" dirty="0"/>
              <a:t>，</a:t>
            </a:r>
            <a:r>
              <a:rPr lang="zh-CN" altLang="en-US" sz="3200" dirty="0" smtClean="0"/>
              <a:t>蚕食小亚细亚；</a:t>
            </a:r>
            <a:endParaRPr lang="zh-CN" altLang="en-US" sz="3200" dirty="0"/>
          </a:p>
        </p:txBody>
      </p:sp>
      <p:sp>
        <p:nvSpPr>
          <p:cNvPr id="29" name="文本框 28"/>
          <p:cNvSpPr txBox="1"/>
          <p:nvPr/>
        </p:nvSpPr>
        <p:spPr>
          <a:xfrm>
            <a:off x="2490525" y="3040681"/>
            <a:ext cx="6931268" cy="71880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en-US" altLang="zh-CN" sz="3200" dirty="0" smtClean="0"/>
              <a:t>(2)1453</a:t>
            </a:r>
            <a:r>
              <a:rPr lang="zh-CN" altLang="en-US" sz="3200" dirty="0" smtClean="0"/>
              <a:t>年攻灭拜占庭帝国；</a:t>
            </a:r>
            <a:endParaRPr lang="zh-CN" altLang="en-US" sz="3200" dirty="0"/>
          </a:p>
        </p:txBody>
      </p:sp>
      <p:sp>
        <p:nvSpPr>
          <p:cNvPr id="30" name="文本框 29"/>
          <p:cNvSpPr txBox="1"/>
          <p:nvPr/>
        </p:nvSpPr>
        <p:spPr>
          <a:xfrm>
            <a:off x="2490524" y="3584779"/>
            <a:ext cx="7672048" cy="74225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3200" dirty="0" smtClean="0"/>
              <a:t>(3)16</a:t>
            </a:r>
            <a:r>
              <a:rPr lang="zh-CN" altLang="en-US" sz="3200" dirty="0" smtClean="0"/>
              <a:t>至</a:t>
            </a:r>
            <a:r>
              <a:rPr lang="en-US" altLang="zh-CN" sz="3200" dirty="0" smtClean="0"/>
              <a:t>17</a:t>
            </a:r>
            <a:r>
              <a:rPr lang="zh-CN" altLang="en-US" sz="3200" dirty="0" smtClean="0"/>
              <a:t>世纪，地跨亚</a:t>
            </a:r>
            <a:r>
              <a:rPr lang="zh-CN" altLang="en-US" sz="3200" dirty="0"/>
              <a:t>非欧三</a:t>
            </a:r>
            <a:r>
              <a:rPr lang="zh-CN" altLang="en-US" sz="3200" dirty="0" smtClean="0"/>
              <a:t>洲。</a:t>
            </a:r>
            <a:endParaRPr lang="zh-CN" altLang="en-US" sz="3200" dirty="0"/>
          </a:p>
        </p:txBody>
      </p:sp>
      <p:sp>
        <p:nvSpPr>
          <p:cNvPr id="31" name="文本框 30"/>
          <p:cNvSpPr txBox="1"/>
          <p:nvPr/>
        </p:nvSpPr>
        <p:spPr>
          <a:xfrm>
            <a:off x="2490525" y="4925531"/>
            <a:ext cx="7887745" cy="71880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3200" dirty="0" smtClean="0"/>
              <a:t>(1)</a:t>
            </a:r>
            <a:r>
              <a:rPr lang="zh-CN" altLang="en-US" sz="3200" dirty="0" smtClean="0"/>
              <a:t>继承阿拉伯帝国政教合一的体制；</a:t>
            </a:r>
            <a:endParaRPr lang="zh-CN" alt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498349" y="1621721"/>
            <a:ext cx="1152878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 algn="ctr"/>
            <a:r>
              <a:rPr lang="zh-CN" altLang="en-US" sz="3200" dirty="0">
                <a:solidFill>
                  <a:srgbClr val="FFFF00"/>
                </a:solidFill>
              </a:rPr>
              <a:t>苏丹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645423" y="1073545"/>
            <a:ext cx="2445188" cy="58572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最高统治者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558248" y="3590344"/>
            <a:ext cx="902811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宰相</a:t>
            </a:r>
          </a:p>
        </p:txBody>
      </p:sp>
      <p:sp>
        <p:nvSpPr>
          <p:cNvPr id="9" name="矩形 8"/>
          <p:cNvSpPr/>
          <p:nvPr/>
        </p:nvSpPr>
        <p:spPr>
          <a:xfrm>
            <a:off x="1379868" y="3564808"/>
            <a:ext cx="3361412" cy="585428"/>
          </a:xfrm>
          <a:prstGeom prst="rect">
            <a:avLst/>
          </a:prstGeom>
          <a:noFill/>
          <a:ln w="254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10" name="文本框 9"/>
          <p:cNvSpPr txBox="1"/>
          <p:nvPr/>
        </p:nvSpPr>
        <p:spPr>
          <a:xfrm>
            <a:off x="5287588" y="3090527"/>
            <a:ext cx="902811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中央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306322" y="4687024"/>
            <a:ext cx="1620957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行省总督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347593" y="4489238"/>
            <a:ext cx="902811" cy="669061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地方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588176" y="2442754"/>
            <a:ext cx="3057247" cy="71722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宰相（国务会议）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366501" y="3586682"/>
            <a:ext cx="1620957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财务大臣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889765" y="3586682"/>
            <a:ext cx="902811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dirty="0"/>
              <a:t>法官</a:t>
            </a:r>
          </a:p>
        </p:txBody>
      </p:sp>
      <p:cxnSp>
        <p:nvCxnSpPr>
          <p:cNvPr id="16" name="直线箭头连接符 14"/>
          <p:cNvCxnSpPr/>
          <p:nvPr/>
        </p:nvCxnSpPr>
        <p:spPr>
          <a:xfrm>
            <a:off x="3059261" y="4172077"/>
            <a:ext cx="0" cy="525511"/>
          </a:xfrm>
          <a:prstGeom prst="straightConnector1">
            <a:avLst/>
          </a:prstGeom>
          <a:ln w="76200"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线箭头连接符 15"/>
          <p:cNvCxnSpPr/>
          <p:nvPr/>
        </p:nvCxnSpPr>
        <p:spPr>
          <a:xfrm>
            <a:off x="3059261" y="3043297"/>
            <a:ext cx="0" cy="511160"/>
          </a:xfrm>
          <a:prstGeom prst="straightConnector1">
            <a:avLst/>
          </a:prstGeom>
          <a:ln w="76200">
            <a:solidFill>
              <a:srgbClr val="FF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4188435" y="1599002"/>
            <a:ext cx="3430230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400" dirty="0"/>
              <a:t>（军队、国家、宗教）</a:t>
            </a:r>
          </a:p>
        </p:txBody>
      </p:sp>
      <p:sp>
        <p:nvSpPr>
          <p:cNvPr id="20" name="矩形 19"/>
          <p:cNvSpPr/>
          <p:nvPr/>
        </p:nvSpPr>
        <p:spPr>
          <a:xfrm>
            <a:off x="7392835" y="1790710"/>
            <a:ext cx="4127500" cy="3249694"/>
          </a:xfrm>
          <a:prstGeom prst="rect">
            <a:avLst/>
          </a:prstGeom>
          <a:noFill/>
          <a:ln w="12700" algn="ctr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/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zh-CN" altLang="en-US" sz="24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“苏丹”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原指“有道德或有宗教权威的人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。阿拉伯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帝国阿拔斯王朝的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哈里发将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这个头衔授给帝国境内的地区性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王朝统治者，此后苏丹逐渐成为</a:t>
            </a:r>
            <a:r>
              <a:rPr kumimoji="1" lang="zh-CN" altLang="en-US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穆斯林国家统治者的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称号。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188435" y="2013933"/>
            <a:ext cx="3430230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>
              <a:lnSpc>
                <a:spcPct val="120000"/>
              </a:lnSpc>
              <a:buFont typeface="Arial" panose="020B0604020202020204" pitchFamily="34" charset="0"/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zh-CN" altLang="en-US" sz="2400" dirty="0" smtClean="0"/>
              <a:t>（土地的最高所有者）</a:t>
            </a:r>
            <a:endParaRPr lang="zh-CN" altLang="en-US" sz="2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8" grpId="0"/>
      <p:bldP spid="20" grpId="0" animBg="1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774776" y="154957"/>
            <a:ext cx="4952556" cy="6599786"/>
          </a:xfrm>
        </p:spPr>
      </p:pic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7700210" y="1156516"/>
            <a:ext cx="3825039" cy="146723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800" dirty="0" smtClean="0"/>
              <a:t>奥斯曼帝国经济一度繁荣，首都伊斯坦布尔成为东西方文化交流中心</a:t>
            </a:r>
            <a:endParaRPr lang="zh-CN" altLang="en-US" sz="2800" dirty="0"/>
          </a:p>
        </p:txBody>
      </p:sp>
      <p:sp>
        <p:nvSpPr>
          <p:cNvPr id="9" name="文本框 8"/>
          <p:cNvSpPr txBox="1"/>
          <p:nvPr/>
        </p:nvSpPr>
        <p:spPr>
          <a:xfrm>
            <a:off x="7804483" y="3472620"/>
            <a:ext cx="3720766" cy="140418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>
                <a:solidFill>
                  <a:srgbClr val="FFFF00"/>
                </a:solidFill>
              </a:rPr>
              <a:t>思考：奥斯曼帝国对东西方贸易会产生什么影响？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 txBox="1"/>
          <p:nvPr/>
        </p:nvSpPr>
        <p:spPr>
          <a:xfrm>
            <a:off x="1800615" y="983016"/>
            <a:ext cx="7343386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/>
              <a:t>二</a:t>
            </a:r>
            <a:r>
              <a:rPr lang="zh-CN" altLang="en-US" sz="4000" dirty="0" smtClean="0"/>
              <a:t>、奥斯曼帝国的兴起</a:t>
            </a:r>
            <a:endParaRPr lang="zh-CN" altLang="en-US" sz="4000" dirty="0"/>
          </a:p>
        </p:txBody>
      </p:sp>
      <p:sp>
        <p:nvSpPr>
          <p:cNvPr id="9" name="矩形 8"/>
          <p:cNvSpPr/>
          <p:nvPr/>
        </p:nvSpPr>
        <p:spPr>
          <a:xfrm>
            <a:off x="2055855" y="1790209"/>
            <a:ext cx="3891114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帝国的建立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055854" y="2496396"/>
            <a:ext cx="4750059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帝国的政治经济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19108" y="3739413"/>
            <a:ext cx="8715738" cy="76873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en-US" altLang="zh-CN" sz="3200" dirty="0" smtClean="0"/>
              <a:t>(2)</a:t>
            </a:r>
            <a:r>
              <a:rPr lang="zh-CN" altLang="en-US" sz="3200" dirty="0" smtClean="0"/>
              <a:t>首都</a:t>
            </a:r>
            <a:r>
              <a:rPr lang="zh-CN" altLang="en-US" sz="3200" dirty="0"/>
              <a:t>伊斯坦布尔成为东西方</a:t>
            </a:r>
            <a:r>
              <a:rPr lang="zh-CN" altLang="en-US" sz="3200" dirty="0" smtClean="0"/>
              <a:t>文化交流中心；</a:t>
            </a:r>
            <a:endParaRPr lang="zh-CN" altLang="en-US" sz="3200" dirty="0"/>
          </a:p>
        </p:txBody>
      </p:sp>
      <p:sp>
        <p:nvSpPr>
          <p:cNvPr id="17" name="文本框 16"/>
          <p:cNvSpPr txBox="1"/>
          <p:nvPr/>
        </p:nvSpPr>
        <p:spPr>
          <a:xfrm>
            <a:off x="2419108" y="4508147"/>
            <a:ext cx="8912507" cy="108654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r>
              <a:rPr lang="en-US" altLang="zh-CN" sz="3200" dirty="0" smtClean="0"/>
              <a:t>(3)</a:t>
            </a:r>
            <a:r>
              <a:rPr lang="zh-CN" altLang="en-US" sz="3200" dirty="0" smtClean="0"/>
              <a:t>控制东西方</a:t>
            </a:r>
            <a:r>
              <a:rPr lang="zh-CN" altLang="en-US" sz="3200" dirty="0"/>
              <a:t>商路，征收重税，一定程度</a:t>
            </a:r>
            <a:r>
              <a:rPr lang="zh-CN" altLang="en-US" sz="3200" dirty="0" smtClean="0"/>
              <a:t>阻碍了东方商业活动。</a:t>
            </a:r>
            <a:endParaRPr lang="zh-CN" altLang="en-US" sz="3200" dirty="0"/>
          </a:p>
        </p:txBody>
      </p:sp>
      <p:sp>
        <p:nvSpPr>
          <p:cNvPr id="18" name="文本框 17"/>
          <p:cNvSpPr txBox="1"/>
          <p:nvPr/>
        </p:nvSpPr>
        <p:spPr>
          <a:xfrm>
            <a:off x="2419109" y="3125826"/>
            <a:ext cx="7067096" cy="71880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>
            <a:lvl1pPr algn="l">
              <a:lnSpc>
                <a:spcPct val="120000"/>
              </a:lnSpc>
              <a:buFont typeface="Arial" panose="020B0604020202020204" pitchFamily="34" charset="0"/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731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2pPr>
            <a:lvl3pPr marL="6731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3pPr>
            <a:lvl4pPr marL="100965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4pPr>
            <a:lvl5pPr marL="1346200" algn="l" defTabSz="412750">
              <a:lnSpc>
                <a:spcPct val="150000"/>
              </a:lnSpc>
              <a:buSzPct val="50000"/>
              <a:buFont typeface="Arial" panose="020B0604020202020204" pitchFamily="34" charset="0"/>
              <a:defRPr sz="2900" i="0">
                <a:solidFill>
                  <a:srgbClr val="FFFFFF">
                    <a:alpha val="80000"/>
                  </a:srgb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defRPr>
            </a:lvl5pPr>
            <a:lvl6pPr marL="20193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6pPr>
            <a:lvl7pPr marL="23558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7pPr>
            <a:lvl8pPr marL="269240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8pPr>
            <a:lvl9pPr marL="3028950" indent="-336550" algn="l" defTabSz="412750">
              <a:lnSpc>
                <a:spcPct val="120000"/>
              </a:lnSpc>
              <a:spcBef>
                <a:spcPct val="450000"/>
              </a:spcBef>
              <a:buSzPct val="50000"/>
              <a:buBlip>
                <a:blip r:embed="rId3"/>
              </a:buBlip>
              <a:defRPr sz="2900"/>
            </a:lvl9pPr>
          </a:lstStyle>
          <a:p>
            <a:pPr>
              <a:lnSpc>
                <a:spcPct val="100000"/>
              </a:lnSpc>
            </a:pPr>
            <a:r>
              <a:rPr lang="en-US" altLang="zh-CN" sz="3200" dirty="0" smtClean="0"/>
              <a:t>(1)</a:t>
            </a:r>
            <a:r>
              <a:rPr lang="zh-CN" altLang="en-US" sz="3200" dirty="0" smtClean="0"/>
              <a:t>继承阿拉伯帝国政教合一的体制；</a:t>
            </a:r>
            <a:endParaRPr lang="zh-CN" alt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内容占位符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4448" y="1034950"/>
            <a:ext cx="3914400" cy="4022324"/>
          </a:xfrm>
        </p:spPr>
      </p:pic>
      <p:sp>
        <p:nvSpPr>
          <p:cNvPr id="9" name="文本框 8"/>
          <p:cNvSpPr txBox="1"/>
          <p:nvPr/>
        </p:nvSpPr>
        <p:spPr>
          <a:xfrm>
            <a:off x="7753304" y="4561215"/>
            <a:ext cx="3596688" cy="467851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en-US" altLang="zh-CN" sz="2400" dirty="0" smtClean="0"/>
              <a:t>5</a:t>
            </a:r>
            <a:r>
              <a:rPr lang="zh-CN" altLang="en-US" sz="2400" dirty="0" smtClean="0"/>
              <a:t>世纪的笈多帝国</a:t>
            </a:r>
            <a:endParaRPr lang="zh-CN" altLang="en-US" sz="2400" dirty="0"/>
          </a:p>
        </p:txBody>
      </p:sp>
      <p:sp>
        <p:nvSpPr>
          <p:cNvPr id="13" name="标题 1"/>
          <p:cNvSpPr txBox="1"/>
          <p:nvPr/>
        </p:nvSpPr>
        <p:spPr>
          <a:xfrm>
            <a:off x="1800614" y="1055208"/>
            <a:ext cx="5682185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三、南亚</a:t>
            </a:r>
            <a:r>
              <a:rPr lang="zh-CN" altLang="en-US" sz="4000" dirty="0"/>
              <a:t>和东亚的国家</a:t>
            </a:r>
          </a:p>
        </p:txBody>
      </p:sp>
      <p:sp>
        <p:nvSpPr>
          <p:cNvPr id="14" name="矩形 13"/>
          <p:cNvSpPr/>
          <p:nvPr/>
        </p:nvSpPr>
        <p:spPr>
          <a:xfrm>
            <a:off x="2055854" y="1921283"/>
            <a:ext cx="4460693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中古时期的印度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257063" y="2627623"/>
            <a:ext cx="5636871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笈多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320-550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476981" y="3696453"/>
            <a:ext cx="5005818" cy="476669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世纪初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，笈多帝国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兴起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476981" y="4579500"/>
            <a:ext cx="5688326" cy="107726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200" dirty="0" smtClean="0"/>
              <a:t>印度教兴起并获得王朝</a:t>
            </a:r>
            <a:r>
              <a:rPr lang="zh-CN" altLang="en-US" sz="3200" dirty="0"/>
              <a:t>支持</a:t>
            </a:r>
            <a:r>
              <a:rPr lang="zh-CN" altLang="en-US" sz="3200" dirty="0" smtClean="0"/>
              <a:t>，此后逐渐</a:t>
            </a:r>
            <a:r>
              <a:rPr lang="zh-CN" altLang="en-US" sz="3200" dirty="0"/>
              <a:t>发展为主要</a:t>
            </a:r>
            <a:r>
              <a:rPr lang="zh-CN" altLang="en-US" sz="3200" dirty="0" smtClean="0"/>
              <a:t>宗教。</a:t>
            </a:r>
            <a:endParaRPr lang="zh-CN" alt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995427" y="1929724"/>
            <a:ext cx="5557468" cy="6149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2800" dirty="0"/>
              <a:t>13</a:t>
            </a:r>
            <a:r>
              <a:rPr lang="zh-CN" altLang="en-US" sz="2800" dirty="0"/>
              <a:t>世纪初，突厥人建立德里</a:t>
            </a:r>
            <a:r>
              <a:rPr lang="zh-CN" altLang="en-US" sz="2800" dirty="0" smtClean="0"/>
              <a:t>苏丹国</a:t>
            </a:r>
            <a:endParaRPr lang="en-US" altLang="zh-CN" sz="2800" dirty="0" smtClean="0"/>
          </a:p>
        </p:txBody>
      </p:sp>
      <p:sp>
        <p:nvSpPr>
          <p:cNvPr id="15" name="文本框 14"/>
          <p:cNvSpPr txBox="1"/>
          <p:nvPr/>
        </p:nvSpPr>
        <p:spPr>
          <a:xfrm>
            <a:off x="1995427" y="2874620"/>
            <a:ext cx="5506710" cy="151484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4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/>
              <a:t>政治制度：</a:t>
            </a:r>
            <a:r>
              <a:rPr lang="zh-CN" altLang="en-US" sz="2800" dirty="0" smtClean="0">
                <a:solidFill>
                  <a:srgbClr val="FFFF00"/>
                </a:solidFill>
              </a:rPr>
              <a:t>（阿拉伯政制的延续</a:t>
            </a:r>
            <a:r>
              <a:rPr lang="zh-CN" altLang="en-US" sz="2800" dirty="0">
                <a:solidFill>
                  <a:srgbClr val="FFFF00"/>
                </a:solidFill>
              </a:rPr>
              <a:t>）</a:t>
            </a:r>
            <a:endParaRPr lang="en-US" altLang="zh-CN" sz="2800" dirty="0" smtClean="0">
              <a:solidFill>
                <a:srgbClr val="FFFF00"/>
              </a:solidFill>
            </a:endParaRPr>
          </a:p>
          <a:p>
            <a:r>
              <a:rPr lang="zh-CN" altLang="en-US" sz="2800" dirty="0" smtClean="0"/>
              <a:t>苏丹</a:t>
            </a:r>
            <a:r>
              <a:rPr lang="zh-CN" altLang="en-US" sz="2800" dirty="0"/>
              <a:t>是最高统治者，拥有最高行政、立法、司法和军</a:t>
            </a:r>
            <a:r>
              <a:rPr lang="zh-CN" altLang="en-US" sz="2800" dirty="0" smtClean="0"/>
              <a:t>事权力；</a:t>
            </a:r>
            <a:endParaRPr lang="en-US" altLang="zh-CN" sz="2800" dirty="0"/>
          </a:p>
        </p:txBody>
      </p:sp>
      <p:sp>
        <p:nvSpPr>
          <p:cNvPr id="16" name="矩形 15"/>
          <p:cNvSpPr/>
          <p:nvPr/>
        </p:nvSpPr>
        <p:spPr>
          <a:xfrm>
            <a:off x="1995427" y="4625419"/>
            <a:ext cx="5416331" cy="91986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地方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设行省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，总督由苏丹任命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，主要官职由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穆斯林担任。</a:t>
            </a: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1947453" y="1029611"/>
            <a:ext cx="5602658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(2)</a:t>
            </a:r>
            <a:r>
              <a:rPr lang="zh-CN" altLang="en-US" sz="3200" dirty="0" smtClean="0"/>
              <a:t>德里</a:t>
            </a:r>
            <a:r>
              <a:rPr lang="zh-CN" altLang="en-US" sz="3200" dirty="0"/>
              <a:t>苏丹国（</a:t>
            </a:r>
            <a:r>
              <a:rPr lang="en-US" altLang="zh-CN" sz="3200" dirty="0"/>
              <a:t>1206-1526</a:t>
            </a:r>
            <a:r>
              <a:rPr lang="zh-CN" altLang="en-US" sz="3200" dirty="0"/>
              <a:t>年）</a:t>
            </a:r>
          </a:p>
        </p:txBody>
      </p:sp>
      <p:pic>
        <p:nvPicPr>
          <p:cNvPr id="18" name="内容占位符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8085" y="1051190"/>
            <a:ext cx="3928980" cy="399753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9" name="文本框 18"/>
          <p:cNvSpPr txBox="1"/>
          <p:nvPr/>
        </p:nvSpPr>
        <p:spPr>
          <a:xfrm>
            <a:off x="7772019" y="4580873"/>
            <a:ext cx="3596688" cy="467851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en-US" altLang="zh-CN" sz="2400" dirty="0" smtClean="0"/>
              <a:t>13</a:t>
            </a:r>
            <a:r>
              <a:rPr lang="zh-CN" altLang="en-US" sz="2400" dirty="0" smtClean="0"/>
              <a:t>世纪初的德里苏丹</a:t>
            </a:r>
            <a:endParaRPr lang="zh-CN" altLang="en-US" sz="2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1800615" y="987800"/>
            <a:ext cx="5815528" cy="740971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三、南亚</a:t>
            </a:r>
            <a:r>
              <a:rPr lang="zh-CN" altLang="en-US" sz="4000" dirty="0"/>
              <a:t>和东亚的国家</a:t>
            </a:r>
          </a:p>
        </p:txBody>
      </p:sp>
      <p:sp>
        <p:nvSpPr>
          <p:cNvPr id="5" name="矩形 4"/>
          <p:cNvSpPr/>
          <p:nvPr/>
        </p:nvSpPr>
        <p:spPr>
          <a:xfrm>
            <a:off x="2055853" y="1835235"/>
            <a:ext cx="3928841" cy="62849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中古时期的印度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055853" y="2433594"/>
            <a:ext cx="6499073" cy="62849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笈多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320-550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055854" y="2948062"/>
            <a:ext cx="6590434" cy="77009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200" dirty="0" smtClean="0"/>
              <a:t>  </a:t>
            </a:r>
            <a:r>
              <a:rPr lang="en-US" altLang="zh-CN" sz="3200" dirty="0" smtClean="0"/>
              <a:t>(2)</a:t>
            </a:r>
            <a:r>
              <a:rPr lang="zh-CN" altLang="en-US" sz="3200" dirty="0" smtClean="0"/>
              <a:t>德里</a:t>
            </a:r>
            <a:r>
              <a:rPr lang="zh-CN" altLang="en-US" sz="3200" dirty="0"/>
              <a:t>苏丹国（</a:t>
            </a:r>
            <a:r>
              <a:rPr lang="en-US" altLang="zh-CN" sz="3200" dirty="0"/>
              <a:t>1206-1526</a:t>
            </a:r>
            <a:r>
              <a:rPr lang="zh-CN" altLang="en-US" sz="3200" dirty="0"/>
              <a:t>年）</a:t>
            </a:r>
          </a:p>
        </p:txBody>
      </p:sp>
      <p:sp>
        <p:nvSpPr>
          <p:cNvPr id="8" name="矩形 7"/>
          <p:cNvSpPr/>
          <p:nvPr/>
        </p:nvSpPr>
        <p:spPr>
          <a:xfrm>
            <a:off x="2055854" y="3775372"/>
            <a:ext cx="3928841" cy="62849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</a:t>
            </a:r>
            <a:r>
              <a:rPr kumimoji="1" lang="zh-CN" altLang="en-US" sz="36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2055854" y="4374217"/>
            <a:ext cx="6590434" cy="77009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200" dirty="0"/>
              <a:t> </a:t>
            </a:r>
            <a:r>
              <a:rPr lang="zh-CN" altLang="en-US" sz="3200" dirty="0" smtClean="0"/>
              <a:t> </a:t>
            </a:r>
            <a:r>
              <a:rPr lang="en-US" altLang="zh-CN" sz="3200" dirty="0" smtClean="0"/>
              <a:t>(1)</a:t>
            </a:r>
            <a:r>
              <a:rPr lang="zh-CN" altLang="en-US" sz="3200" dirty="0" smtClean="0"/>
              <a:t>大化改新（</a:t>
            </a:r>
            <a:r>
              <a:rPr lang="en-US" altLang="zh-CN" sz="3200" dirty="0" smtClean="0"/>
              <a:t>646</a:t>
            </a:r>
            <a:r>
              <a:rPr lang="zh-CN" altLang="en-US" sz="3200" dirty="0" smtClean="0"/>
              <a:t>年开始）</a:t>
            </a:r>
            <a:endParaRPr lang="zh-CN" alt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467705" y="2843342"/>
            <a:ext cx="1251429" cy="85035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2400" dirty="0" smtClean="0">
                <a:solidFill>
                  <a:srgbClr val="002060"/>
                </a:solidFill>
              </a:rPr>
              <a:t>日本</a:t>
            </a:r>
            <a:endParaRPr lang="en-US" altLang="zh-CN" sz="2400" dirty="0" smtClean="0">
              <a:solidFill>
                <a:srgbClr val="002060"/>
              </a:solidFill>
            </a:endParaRPr>
          </a:p>
          <a:p>
            <a:pPr>
              <a:lnSpc>
                <a:spcPct val="100000"/>
              </a:lnSpc>
            </a:pPr>
            <a:r>
              <a:rPr lang="zh-CN" altLang="en-US" sz="2400" dirty="0" smtClean="0">
                <a:solidFill>
                  <a:srgbClr val="002060"/>
                </a:solidFill>
              </a:rPr>
              <a:t>地形图</a:t>
            </a:r>
            <a:endParaRPr lang="zh-CN" altLang="en-US" sz="2400" dirty="0">
              <a:solidFill>
                <a:srgbClr val="002060"/>
              </a:solidFill>
            </a:endParaRPr>
          </a:p>
        </p:txBody>
      </p:sp>
      <p:pic>
        <p:nvPicPr>
          <p:cNvPr id="17" name="Picture 25" descr="91020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02" t="1958" r="2287" b="3393"/>
          <a:stretch>
            <a:fillRect/>
          </a:stretch>
        </p:blipFill>
        <p:spPr bwMode="auto">
          <a:xfrm>
            <a:off x="935654" y="1059881"/>
            <a:ext cx="6432641" cy="476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7425396" y="1066988"/>
            <a:ext cx="5186870" cy="66030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200" dirty="0" smtClean="0"/>
              <a:t>大化改新（</a:t>
            </a:r>
            <a:r>
              <a:rPr lang="en-US" altLang="zh-CN" sz="3200" dirty="0" smtClean="0"/>
              <a:t>646</a:t>
            </a:r>
            <a:r>
              <a:rPr lang="zh-CN" altLang="en-US" sz="3200" dirty="0" smtClean="0"/>
              <a:t>年开始）</a:t>
            </a:r>
            <a:endParaRPr lang="zh-CN" altLang="en-US" sz="3200" dirty="0"/>
          </a:p>
        </p:txBody>
      </p:sp>
      <p:sp>
        <p:nvSpPr>
          <p:cNvPr id="9" name="矩形 8"/>
          <p:cNvSpPr/>
          <p:nvPr/>
        </p:nvSpPr>
        <p:spPr>
          <a:xfrm>
            <a:off x="7425395" y="1718210"/>
            <a:ext cx="4137713" cy="120315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政治上：建立以天皇为中心的中央集权制度；</a:t>
            </a:r>
            <a:endParaRPr kumimoji="1" lang="en-US" altLang="zh-CN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425396" y="2921368"/>
            <a:ext cx="4235940" cy="229859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经济上：土地收归国有，部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民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成为国家编户齐民。</a:t>
            </a:r>
            <a:endParaRPr kumimoji="1" lang="en-US" altLang="zh-CN" sz="28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实行班田制分给土地，</a:t>
            </a:r>
            <a:endParaRPr kumimoji="1" lang="en-US" altLang="zh-CN" sz="28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统一赋税，实行租庸调制。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1800614" y="862696"/>
            <a:ext cx="7493857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三、南亚</a:t>
            </a:r>
            <a:r>
              <a:rPr lang="zh-CN" altLang="en-US" sz="4000" dirty="0"/>
              <a:t>和东亚的国家</a:t>
            </a:r>
          </a:p>
        </p:txBody>
      </p:sp>
      <p:sp>
        <p:nvSpPr>
          <p:cNvPr id="5" name="矩形 4"/>
          <p:cNvSpPr/>
          <p:nvPr/>
        </p:nvSpPr>
        <p:spPr>
          <a:xfrm>
            <a:off x="2055855" y="1728383"/>
            <a:ext cx="5074150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中古时期的印度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55855" y="2524893"/>
            <a:ext cx="5074150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</a:t>
            </a:r>
            <a:r>
              <a:rPr kumimoji="1" lang="zh-CN" altLang="en-US" sz="36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039926" y="3842649"/>
            <a:ext cx="6960601" cy="70516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FFFFFF"/>
                </a:solidFill>
              </a:rPr>
              <a:t>日本仿效唐朝，建立起中央集权国家。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2495697" y="4547813"/>
            <a:ext cx="7805772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(2)</a:t>
            </a:r>
            <a:r>
              <a:rPr lang="zh-CN" altLang="en-US" sz="3200" dirty="0" smtClean="0"/>
              <a:t>幕府</a:t>
            </a:r>
            <a:r>
              <a:rPr lang="zh-CN" altLang="en-US" sz="3200" dirty="0"/>
              <a:t>政治</a:t>
            </a:r>
            <a:r>
              <a:rPr lang="zh-CN" altLang="en-US" sz="3200" dirty="0" smtClean="0"/>
              <a:t>（</a:t>
            </a:r>
            <a:r>
              <a:rPr lang="en-US" altLang="zh-CN" sz="3200" dirty="0" smtClean="0"/>
              <a:t>12</a:t>
            </a:r>
            <a:r>
              <a:rPr lang="zh-CN" altLang="en-US" sz="3200" dirty="0" smtClean="0"/>
              <a:t>世纪末至</a:t>
            </a:r>
            <a:r>
              <a:rPr lang="en-US" altLang="zh-CN" sz="3200" dirty="0" smtClean="0"/>
              <a:t>19</a:t>
            </a:r>
            <a:r>
              <a:rPr lang="zh-CN" altLang="en-US" sz="3200" dirty="0" smtClean="0"/>
              <a:t>世纪中叶）</a:t>
            </a:r>
            <a:endParaRPr lang="zh-CN" altLang="en-US" sz="3200" dirty="0"/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2035974" y="3121508"/>
            <a:ext cx="8511633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3200" dirty="0"/>
              <a:t> </a:t>
            </a:r>
            <a:r>
              <a:rPr lang="zh-CN" altLang="en-US" sz="3200" dirty="0" smtClean="0"/>
              <a:t> </a:t>
            </a:r>
            <a:r>
              <a:rPr lang="en-US" altLang="zh-CN" sz="3200" dirty="0" smtClean="0"/>
              <a:t>(1)</a:t>
            </a:r>
            <a:r>
              <a:rPr lang="zh-CN" altLang="en-US" sz="3200" dirty="0" smtClean="0"/>
              <a:t>大化改新（</a:t>
            </a:r>
            <a:r>
              <a:rPr lang="en-US" altLang="zh-CN" sz="3200" dirty="0" smtClean="0"/>
              <a:t>646</a:t>
            </a:r>
            <a:r>
              <a:rPr lang="zh-CN" altLang="en-US" sz="3200" dirty="0" smtClean="0"/>
              <a:t>年开始）</a:t>
            </a:r>
            <a:endParaRPr lang="zh-CN" alt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415602" y="1470330"/>
            <a:ext cx="9605323" cy="3668829"/>
          </a:xfrm>
          <a:prstGeom prst="rect">
            <a:avLst/>
          </a:prstGeom>
          <a:noFill/>
          <a:ln w="19050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/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政府为鼓励人民垦荒，</a:t>
            </a:r>
            <a:r>
              <a:rPr kumimoji="1" lang="en-US" altLang="zh-CN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723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年颁布垦田“三世一身法”，规定凡新掘沟渠而开垦的田地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准予三代占有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，利用旧沟渠开垦的田地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准予终身占有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32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en-US" altLang="zh-CN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  ——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朱寰主编</a:t>
            </a:r>
            <a:r>
              <a:rPr kumimoji="1" lang="en-US" altLang="zh-CN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世界古代史</a:t>
            </a:r>
            <a:r>
              <a:rPr kumimoji="1" lang="en-US" altLang="zh-CN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（下册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kumimoji="1" lang="zh-CN" altLang="en-US" sz="32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800614" y="1167505"/>
            <a:ext cx="9476986" cy="77012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封建庄园经济的形成：生产力发展，土地私有、兼并盛行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420024" y="2284671"/>
            <a:ext cx="2255494" cy="1875433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76200" cap="flat">
            <a:solidFill>
              <a:srgbClr val="FFFFFF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0" i="0" u="none" strike="noStrike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Helvetica Neue" panose="02000503000000020004"/>
              </a:rPr>
              <a:t>大庄园主</a:t>
            </a: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958004" y="2635254"/>
            <a:ext cx="1753027" cy="1356082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44450" cap="flat">
            <a:solidFill>
              <a:srgbClr val="FFFFFF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Helvetica Neue" panose="02000503000000020004"/>
              </a:rPr>
              <a:t>中小庄园主</a:t>
            </a:r>
            <a:endParaRPr kumimoji="0" lang="zh-CN" altLang="en-US" sz="28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8937008" y="2957950"/>
            <a:ext cx="1229676" cy="7501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76200" cap="flat">
            <a:solidFill>
              <a:srgbClr val="FFFFFF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zh-CN" altLang="en-US" sz="2800" i="0" dirty="0" smtClean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  <a:sym typeface="Helvetica Neue" panose="02000503000000020004"/>
              </a:rPr>
              <a:t>农民</a:t>
            </a:r>
            <a:endParaRPr lang="zh-CN" altLang="en-US" sz="2800" i="0" dirty="0">
              <a:solidFill>
                <a:srgbClr val="FFFFFF"/>
              </a:solidFill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  <p:sp>
        <p:nvSpPr>
          <p:cNvPr id="15" name="左箭头 14"/>
          <p:cNvSpPr/>
          <p:nvPr/>
        </p:nvSpPr>
        <p:spPr>
          <a:xfrm>
            <a:off x="4738107" y="3087329"/>
            <a:ext cx="1157307" cy="358631"/>
          </a:xfrm>
          <a:prstGeom prst="leftArrow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zh-CN" altLang="en-US" i="0">
              <a:solidFill>
                <a:schemeClr val="lt1"/>
              </a:solidFill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  <p:sp>
        <p:nvSpPr>
          <p:cNvPr id="16" name="左箭头 15"/>
          <p:cNvSpPr/>
          <p:nvPr/>
        </p:nvSpPr>
        <p:spPr>
          <a:xfrm>
            <a:off x="7711031" y="3133979"/>
            <a:ext cx="1157307" cy="358631"/>
          </a:xfrm>
          <a:prstGeom prst="leftArrow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zh-CN" altLang="en-US" i="0">
              <a:solidFill>
                <a:schemeClr val="lt1"/>
              </a:solidFill>
              <a:effectLst/>
              <a:latin typeface="+mn-lt"/>
              <a:ea typeface="+mn-ea"/>
              <a:cs typeface="+mn-cs"/>
              <a:sym typeface="Helvetica Neue" panose="02000503000000020004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675518" y="2582474"/>
            <a:ext cx="1415772" cy="46166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en-US" altLang="zh-CN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kumimoji="1" lang="zh-CN" altLang="zh-CN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寄进</a:t>
            </a:r>
            <a:r>
              <a:rPr kumimoji="1" lang="en-US" altLang="zh-CN" sz="24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12359" y="3665276"/>
            <a:ext cx="1808804" cy="6856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/>
            <a:r>
              <a:rPr kumimoji="1" lang="en-US" altLang="zh-CN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不输不入</a:t>
            </a:r>
            <a:r>
              <a:rPr kumimoji="1" lang="en-US" altLang="zh-CN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特权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906548" y="2582474"/>
            <a:ext cx="1415772" cy="46166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投靠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357434" y="4160104"/>
            <a:ext cx="2318084" cy="6856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/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“豢养武士”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895414" y="4160104"/>
            <a:ext cx="2318084" cy="6856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hangingPunct="1"/>
            <a:r>
              <a:rPr kumimoji="1" lang="zh-CN" altLang="en-US" sz="24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“豢养武士”</a:t>
            </a:r>
            <a:endParaRPr kumimoji="1" lang="zh-CN" altLang="en-US" sz="24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751061" y="4931606"/>
            <a:ext cx="3311475" cy="718145"/>
          </a:xfrm>
          <a:prstGeom prst="rect">
            <a:avLst/>
          </a:prstGeom>
          <a:solidFill>
            <a:schemeClr val="accent6">
              <a:lumMod val="50000"/>
            </a:schemeClr>
          </a:solidFill>
          <a:ln w="76200" cap="flat">
            <a:solidFill>
              <a:srgbClr val="FFFFFF"/>
            </a:solidFill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zh-CN" altLang="en-US" sz="4000" i="0" dirty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武士</a:t>
            </a:r>
            <a:r>
              <a:rPr lang="zh-CN" altLang="en-US" sz="4000" i="0" dirty="0" smtClean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rPr>
              <a:t>集团形成</a:t>
            </a:r>
            <a:endParaRPr lang="zh-CN" altLang="en-US" sz="4000" i="0" dirty="0">
              <a:solidFill>
                <a:srgbClr val="FFFFFF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3" grpId="0" animBg="1"/>
      <p:bldP spid="15" grpId="0" animBg="1"/>
      <p:bldP spid="16" grpId="0" animBg="1"/>
      <p:bldP spid="17" grpId="0"/>
      <p:bldP spid="14" grpId="0"/>
      <p:bldP spid="19" grpId="0"/>
      <p:bldP spid="20" grpId="0"/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025964" y="2202221"/>
            <a:ext cx="8842663" cy="62747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经济：封建庄园经济的形成，土地私有、兼并盛行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2699322" y="993938"/>
            <a:ext cx="6975086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/>
              <a:t>(2</a:t>
            </a:r>
            <a:r>
              <a:rPr lang="en-US" altLang="zh-CN" sz="3200" dirty="0" smtClean="0"/>
              <a:t>)</a:t>
            </a:r>
            <a:r>
              <a:rPr lang="zh-CN" altLang="en-US" sz="3200" dirty="0" smtClean="0"/>
              <a:t>幕府政治</a:t>
            </a:r>
            <a:r>
              <a:rPr lang="en-US" altLang="zh-CN" sz="3200" dirty="0" smtClean="0"/>
              <a:t>(</a:t>
            </a:r>
            <a:r>
              <a:rPr lang="en-US" altLang="zh-CN" sz="3200" dirty="0"/>
              <a:t>12</a:t>
            </a:r>
            <a:r>
              <a:rPr lang="zh-CN" altLang="en-US" sz="3200" dirty="0"/>
              <a:t>世纪末至</a:t>
            </a:r>
            <a:r>
              <a:rPr lang="en-US" altLang="zh-CN" sz="3200" dirty="0"/>
              <a:t>19</a:t>
            </a:r>
            <a:r>
              <a:rPr lang="zh-CN" altLang="en-US" sz="3200" dirty="0"/>
              <a:t>世纪中叶）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025965" y="1775166"/>
            <a:ext cx="2313759" cy="46166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FFFFFF"/>
                </a:solidFill>
              </a:rPr>
              <a:t>①背景：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25965" y="3234834"/>
            <a:ext cx="7928263" cy="71385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FFFFFF"/>
                </a:solidFill>
              </a:rPr>
              <a:t>政治：</a:t>
            </a:r>
            <a:r>
              <a:rPr lang="en-US" altLang="zh-CN" sz="2800" dirty="0" smtClean="0">
                <a:solidFill>
                  <a:srgbClr val="FFFFFF"/>
                </a:solidFill>
              </a:rPr>
              <a:t>10</a:t>
            </a:r>
            <a:r>
              <a:rPr lang="zh-CN" altLang="en-US" sz="2800" dirty="0">
                <a:solidFill>
                  <a:srgbClr val="FFFFFF"/>
                </a:solidFill>
              </a:rPr>
              <a:t>世纪初，中央集权体制开始</a:t>
            </a:r>
            <a:r>
              <a:rPr lang="zh-CN" altLang="en-US" sz="2800" dirty="0" smtClean="0">
                <a:solidFill>
                  <a:srgbClr val="FFFFFF"/>
                </a:solidFill>
              </a:rPr>
              <a:t>瓦解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025965" y="2725973"/>
            <a:ext cx="4279142" cy="62747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/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武装：武士集团形成</a:t>
            </a: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025965" y="4125245"/>
            <a:ext cx="2313759" cy="46166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FFFFFF"/>
                </a:solidFill>
              </a:rPr>
              <a:t>②形成：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025964" y="4545271"/>
            <a:ext cx="8715341" cy="654038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2800" dirty="0" smtClean="0">
                <a:solidFill>
                  <a:srgbClr val="FFFFFF"/>
                </a:solidFill>
              </a:rPr>
              <a:t>12</a:t>
            </a:r>
            <a:r>
              <a:rPr lang="zh-CN" altLang="en-US" sz="2800" dirty="0" smtClean="0">
                <a:solidFill>
                  <a:srgbClr val="FFFFFF"/>
                </a:solidFill>
              </a:rPr>
              <a:t>世纪末，源</a:t>
            </a:r>
            <a:r>
              <a:rPr lang="zh-CN" altLang="en-US" sz="2800" dirty="0">
                <a:solidFill>
                  <a:srgbClr val="FFFFFF"/>
                </a:solidFill>
              </a:rPr>
              <a:t>赖朝在镰仓建立幕府</a:t>
            </a:r>
            <a:r>
              <a:rPr lang="zh-CN" altLang="en-US" sz="2800" dirty="0" smtClean="0">
                <a:solidFill>
                  <a:srgbClr val="FFFFFF"/>
                </a:solidFill>
              </a:rPr>
              <a:t>，幕府统治开始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5" grpId="0"/>
      <p:bldP spid="16" grpId="0"/>
      <p:bldP spid="1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2130351" y="1947107"/>
            <a:ext cx="2313759" cy="46166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defRPr kumimoji="1" sz="24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FFFFFF"/>
                </a:solidFill>
              </a:rPr>
              <a:t>特点：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30351" y="2681827"/>
            <a:ext cx="8902700" cy="1014301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342900" indent="-342900" algn="l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天皇为首的朝廷只保有名义上中央政府称号，将军为首的幕府掌握实权；</a:t>
            </a:r>
          </a:p>
        </p:txBody>
      </p:sp>
      <p:sp>
        <p:nvSpPr>
          <p:cNvPr id="12" name="矩形 11"/>
          <p:cNvSpPr/>
          <p:nvPr/>
        </p:nvSpPr>
        <p:spPr>
          <a:xfrm>
            <a:off x="2130351" y="3663654"/>
            <a:ext cx="7962773" cy="83099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342900" indent="-342900" algn="l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武士与将军结成主从关系，成为将军的家臣；</a:t>
            </a:r>
          </a:p>
        </p:txBody>
      </p:sp>
      <p:sp>
        <p:nvSpPr>
          <p:cNvPr id="13" name="矩形 12"/>
          <p:cNvSpPr/>
          <p:nvPr/>
        </p:nvSpPr>
        <p:spPr>
          <a:xfrm>
            <a:off x="2130351" y="4468061"/>
            <a:ext cx="8763000" cy="112251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342900" indent="-342900" algn="l" hangingPunct="1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将军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赐予武士官职和俸禄，武士对将军宣誓效忠、承担纳贡、兵役等义务。</a:t>
            </a: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2731625" y="1119893"/>
            <a:ext cx="7267769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(2)</a:t>
            </a:r>
            <a:r>
              <a:rPr lang="zh-CN" altLang="en-US" sz="3200" dirty="0" smtClean="0"/>
              <a:t>幕府政治</a:t>
            </a:r>
            <a:r>
              <a:rPr lang="en-US" altLang="zh-CN" sz="3200" dirty="0" smtClean="0"/>
              <a:t>(</a:t>
            </a:r>
            <a:r>
              <a:rPr lang="en-US" altLang="zh-CN" sz="3200" dirty="0"/>
              <a:t>12</a:t>
            </a:r>
            <a:r>
              <a:rPr lang="zh-CN" altLang="en-US" sz="3200" dirty="0"/>
              <a:t>世纪末至</a:t>
            </a:r>
            <a:r>
              <a:rPr lang="en-US" altLang="zh-CN" sz="3200" dirty="0"/>
              <a:t>19</a:t>
            </a:r>
            <a:r>
              <a:rPr lang="zh-CN" altLang="en-US" sz="3200" dirty="0"/>
              <a:t>世纪中叶）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70999" y="963976"/>
            <a:ext cx="8393921" cy="866075"/>
          </a:xfrm>
        </p:spPr>
        <p:txBody>
          <a:bodyPr>
            <a:normAutofit/>
          </a:bodyPr>
          <a:lstStyle/>
          <a:p>
            <a:r>
              <a:rPr lang="zh-CN" altLang="en-US" sz="3600" dirty="0" smtClean="0"/>
              <a:t>幕府政治</a:t>
            </a:r>
            <a:endParaRPr lang="zh-CN" altLang="en-US" sz="3600" dirty="0"/>
          </a:p>
        </p:txBody>
      </p:sp>
      <p:sp>
        <p:nvSpPr>
          <p:cNvPr id="6" name="文本框 5"/>
          <p:cNvSpPr txBox="1"/>
          <p:nvPr/>
        </p:nvSpPr>
        <p:spPr>
          <a:xfrm>
            <a:off x="1470999" y="2029123"/>
            <a:ext cx="3063486" cy="505510"/>
          </a:xfrm>
          <a:prstGeom prst="rect">
            <a:avLst/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天皇（傀儡）</a:t>
            </a:r>
            <a:endParaRPr lang="zh-CN" altLang="en-US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4596592" y="2250349"/>
            <a:ext cx="914400" cy="3454"/>
          </a:xfrm>
          <a:prstGeom prst="line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headEnd type="none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9" name="文本框 8"/>
          <p:cNvSpPr txBox="1"/>
          <p:nvPr/>
        </p:nvSpPr>
        <p:spPr>
          <a:xfrm>
            <a:off x="5573099" y="2032577"/>
            <a:ext cx="3063486" cy="467851"/>
          </a:xfrm>
          <a:prstGeom prst="rect">
            <a:avLst/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幕府将军（实权）</a:t>
            </a:r>
            <a:endParaRPr lang="zh-CN" altLang="en-US" dirty="0"/>
          </a:p>
        </p:txBody>
      </p:sp>
      <p:cxnSp>
        <p:nvCxnSpPr>
          <p:cNvPr id="10" name="直接连接符 9"/>
          <p:cNvCxnSpPr/>
          <p:nvPr/>
        </p:nvCxnSpPr>
        <p:spPr>
          <a:xfrm>
            <a:off x="7104842" y="2496974"/>
            <a:ext cx="0" cy="591575"/>
          </a:xfrm>
          <a:prstGeom prst="line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headEnd type="none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3" name="文本框 12"/>
          <p:cNvSpPr txBox="1"/>
          <p:nvPr/>
        </p:nvSpPr>
        <p:spPr>
          <a:xfrm>
            <a:off x="5573099" y="3063793"/>
            <a:ext cx="3063486" cy="467851"/>
          </a:xfrm>
          <a:prstGeom prst="rect">
            <a:avLst/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大名（拥有封地）</a:t>
            </a:r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5619720" y="4202021"/>
            <a:ext cx="3063486" cy="467851"/>
          </a:xfrm>
          <a:prstGeom prst="rect">
            <a:avLst/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武士，家臣</a:t>
            </a:r>
            <a:endParaRPr lang="zh-CN" altLang="en-US" dirty="0"/>
          </a:p>
        </p:txBody>
      </p:sp>
      <p:cxnSp>
        <p:nvCxnSpPr>
          <p:cNvPr id="15" name="直接连接符 14"/>
          <p:cNvCxnSpPr/>
          <p:nvPr/>
        </p:nvCxnSpPr>
        <p:spPr>
          <a:xfrm>
            <a:off x="7104842" y="3572346"/>
            <a:ext cx="0" cy="591575"/>
          </a:xfrm>
          <a:prstGeom prst="line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headEnd type="none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" name="直接连接符 17"/>
          <p:cNvCxnSpPr/>
          <p:nvPr/>
        </p:nvCxnSpPr>
        <p:spPr>
          <a:xfrm>
            <a:off x="7104842" y="4669872"/>
            <a:ext cx="0" cy="591575"/>
          </a:xfrm>
          <a:prstGeom prst="line">
            <a:avLst/>
          </a:prstGeom>
          <a:noFill/>
          <a:ln w="76200" cap="flat">
            <a:solidFill>
              <a:srgbClr val="FFFFFF"/>
            </a:solidFill>
            <a:prstDash val="solid"/>
            <a:miter lim="400000"/>
            <a:headEnd type="none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9" name="文本框 18"/>
          <p:cNvSpPr txBox="1"/>
          <p:nvPr/>
        </p:nvSpPr>
        <p:spPr>
          <a:xfrm>
            <a:off x="5573099" y="5261447"/>
            <a:ext cx="3063486" cy="467851"/>
          </a:xfrm>
          <a:prstGeom prst="rect">
            <a:avLst/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农、工、商</a:t>
            </a:r>
            <a:endParaRPr lang="zh-CN" altLang="en-US" dirty="0"/>
          </a:p>
        </p:txBody>
      </p:sp>
      <p:sp>
        <p:nvSpPr>
          <p:cNvPr id="21" name="右中括号 20"/>
          <p:cNvSpPr/>
          <p:nvPr/>
        </p:nvSpPr>
        <p:spPr>
          <a:xfrm>
            <a:off x="8776285" y="3244403"/>
            <a:ext cx="254000" cy="1155700"/>
          </a:xfrm>
          <a:prstGeom prst="rightBracket">
            <a:avLst/>
          </a:prstGeom>
          <a:noFill/>
          <a:ln w="38100" cap="flat">
            <a:solidFill>
              <a:srgbClr val="FFFFFF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2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123363" y="3572346"/>
            <a:ext cx="1965183" cy="591575"/>
          </a:xfrm>
          <a:prstGeom prst="rect">
            <a:avLst/>
          </a:prstGeom>
          <a:noFill/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武士集团</a:t>
            </a:r>
            <a:endParaRPr lang="zh-CN" altLang="en-US" dirty="0"/>
          </a:p>
        </p:txBody>
      </p:sp>
      <p:sp>
        <p:nvSpPr>
          <p:cNvPr id="25" name="右中括号 24"/>
          <p:cNvSpPr/>
          <p:nvPr/>
        </p:nvSpPr>
        <p:spPr>
          <a:xfrm flipH="1">
            <a:off x="5235156" y="2250349"/>
            <a:ext cx="275835" cy="1155700"/>
          </a:xfrm>
          <a:prstGeom prst="rightBracket">
            <a:avLst/>
          </a:prstGeom>
          <a:noFill/>
          <a:ln w="38100" cap="flat">
            <a:solidFill>
              <a:srgbClr val="FFFFFF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2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29740" y="2958385"/>
            <a:ext cx="3024391" cy="1041110"/>
          </a:xfrm>
          <a:prstGeom prst="rect">
            <a:avLst/>
          </a:prstGeom>
          <a:noFill/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庄园经济为基础</a:t>
            </a:r>
            <a:endParaRPr lang="en-US" altLang="zh-CN" dirty="0" smtClean="0"/>
          </a:p>
          <a:p>
            <a:pPr algn="ctr"/>
            <a:r>
              <a:rPr lang="zh-CN" altLang="en-US" dirty="0" smtClean="0"/>
              <a:t>独立性较大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9067339" y="2056373"/>
            <a:ext cx="2391598" cy="1118040"/>
          </a:xfrm>
          <a:prstGeom prst="rect">
            <a:avLst/>
          </a:prstGeom>
          <a:noFill/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吸收儒家文化武士道精神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2129740" y="4079555"/>
            <a:ext cx="3024391" cy="590317"/>
          </a:xfrm>
          <a:prstGeom prst="rect">
            <a:avLst/>
          </a:prstGeom>
          <a:noFill/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地方容易割据</a:t>
            </a:r>
            <a:endParaRPr lang="zh-CN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15602" y="1265793"/>
            <a:ext cx="9605323" cy="4437175"/>
          </a:xfrm>
          <a:prstGeom prst="rect">
            <a:avLst/>
          </a:prstGeom>
          <a:noFill/>
          <a:ln w="19050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>
            <a:noAutofit/>
          </a:bodyPr>
          <a:lstStyle/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有关锁国的利弊，历来议论纷纭；但它确实是加强和巩固幕府封建统治的有效政策，长达二百余年的江户时代，能在国内保持和平，幕府政权得以维持，锁国无疑是个有力因素。在经济方面，国内产业得到发展，在文化方面，日本独特文化得以昌盛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等等，可以说都是由于锁国的影响。但是另一方面，它缩小了人民刚刚开展的、面向世界的目光，扼杀了不断探索的精神</a:t>
            </a: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</a:p>
          <a:p>
            <a:pPr algn="l">
              <a:lnSpc>
                <a:spcPct val="120000"/>
              </a:lnSpc>
              <a:buFont typeface="Arial" panose="020B0604020202020204" pitchFamily="34" charset="0"/>
            </a:pP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zh-CN" altLang="en-US" sz="28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这段评价有道理吗？谈谈你的理由。</a:t>
            </a:r>
            <a:endParaRPr kumimoji="1" lang="zh-CN" altLang="en-US" sz="28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1800614" y="862696"/>
            <a:ext cx="8393921" cy="86607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4400" b="0" i="0" u="none" strike="noStrike" cap="none" spc="0" baseline="0">
                <a:solidFill>
                  <a:srgbClr val="FFFF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Helvetica Neue" panose="02000503000000020004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400" b="0" i="0" u="none" strike="noStrike" cap="none" spc="0" baseline="0">
                <a:solidFill>
                  <a:srgbClr val="BCB08F"/>
                </a:solidFill>
                <a:effectLst>
                  <a:outerShdw blurRad="12700" dist="12700" dir="16200000" rotWithShape="0">
                    <a:srgbClr val="000000">
                      <a:alpha val="50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Neue" panose="02000503000000020004"/>
              </a:defRPr>
            </a:lvl9pPr>
          </a:lstStyle>
          <a:p>
            <a:pPr algn="l" hangingPunct="1"/>
            <a:r>
              <a:rPr lang="zh-CN" altLang="en-US" sz="4000" dirty="0" smtClean="0"/>
              <a:t>三、南亚</a:t>
            </a:r>
            <a:r>
              <a:rPr lang="zh-CN" altLang="en-US" sz="4000" dirty="0"/>
              <a:t>和东亚的国家</a:t>
            </a:r>
          </a:p>
        </p:txBody>
      </p:sp>
      <p:sp>
        <p:nvSpPr>
          <p:cNvPr id="5" name="矩形 4"/>
          <p:cNvSpPr/>
          <p:nvPr/>
        </p:nvSpPr>
        <p:spPr>
          <a:xfrm>
            <a:off x="2055854" y="1808784"/>
            <a:ext cx="4009279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中古时期的印度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55854" y="2685422"/>
            <a:ext cx="4009279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</a:t>
            </a:r>
            <a:r>
              <a:rPr kumimoji="1" lang="zh-CN" altLang="en-US" sz="36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2322075" y="3278174"/>
            <a:ext cx="6725365" cy="73979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(1)</a:t>
            </a:r>
            <a:r>
              <a:rPr lang="zh-CN" altLang="en-US" sz="3200" dirty="0" smtClean="0"/>
              <a:t>大化改新（</a:t>
            </a:r>
            <a:r>
              <a:rPr lang="en-US" altLang="zh-CN" sz="3200" dirty="0" smtClean="0"/>
              <a:t>646</a:t>
            </a:r>
            <a:r>
              <a:rPr lang="zh-CN" altLang="en-US" sz="3200" dirty="0" smtClean="0"/>
              <a:t>年开始）</a:t>
            </a:r>
            <a:endParaRPr lang="zh-CN" altLang="en-US" sz="3200" dirty="0"/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2322076" y="4003843"/>
            <a:ext cx="7389084" cy="58972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sz="3200" dirty="0" smtClean="0"/>
              <a:t>(2)</a:t>
            </a:r>
            <a:r>
              <a:rPr lang="zh-CN" altLang="en-US" sz="3200" dirty="0" smtClean="0"/>
              <a:t>幕府政治（</a:t>
            </a:r>
            <a:r>
              <a:rPr lang="en-US" altLang="zh-CN" sz="3200" dirty="0" smtClean="0"/>
              <a:t>12</a:t>
            </a:r>
            <a:r>
              <a:rPr lang="zh-CN" altLang="en-US" sz="3200" dirty="0" smtClean="0"/>
              <a:t>世纪末至</a:t>
            </a:r>
            <a:r>
              <a:rPr lang="en-US" altLang="zh-CN" sz="3200" dirty="0" smtClean="0"/>
              <a:t>19</a:t>
            </a:r>
            <a:r>
              <a:rPr lang="zh-CN" altLang="en-US" sz="3200" dirty="0" smtClean="0"/>
              <a:t>世纪中叶）</a:t>
            </a:r>
            <a:endParaRPr lang="zh-CN" altLang="en-US" sz="3200" dirty="0"/>
          </a:p>
        </p:txBody>
      </p:sp>
      <p:sp>
        <p:nvSpPr>
          <p:cNvPr id="12" name="矩形 11"/>
          <p:cNvSpPr/>
          <p:nvPr/>
        </p:nvSpPr>
        <p:spPr>
          <a:xfrm>
            <a:off x="2055854" y="4740423"/>
            <a:ext cx="4009279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中古时期的朝鲜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31791" y="4973210"/>
            <a:ext cx="7536513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思考：中古朝鲜经历了哪几个发展阶段？</a:t>
            </a:r>
            <a:endParaRPr kumimoji="1" lang="zh-CN" altLang="en-US" sz="32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09699" y="1016391"/>
            <a:ext cx="9539037" cy="4121104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7 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世纪末，新罗初步统一了朝鲜半岛，模仿中国建立中央集权国家。</a:t>
            </a: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初，新罗人王建建立高丽王朝。高丽王朝仿效中国唐朝制度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，在中央设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三省六部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，将地方划为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十道，推行土地国有，引入科举考试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选拔官员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，中国的儒家经典和词章之学广为传播。</a:t>
            </a: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14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世纪末，高丽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大将李成桂自立为王，迁都汉城，改国号为朝鲜</a:t>
            </a:r>
            <a:r>
              <a:rPr kumimoji="1" lang="zh-CN" altLang="en-US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28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r>
              <a:rPr kumimoji="1" lang="en-US" alt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         ——《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中外历史纲要</a:t>
            </a:r>
            <a:r>
              <a:rPr kumimoji="1" lang="en-US" alt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1" lang="zh-CN" altLang="en-US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下册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409700" y="1160770"/>
            <a:ext cx="9563100" cy="415734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en-US" altLang="zh-CN" sz="28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7 </a:t>
            </a:r>
            <a:r>
              <a:rPr kumimoji="1" lang="zh-CN" altLang="en-US" sz="28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世纪末，新罗初步统一了朝鲜半岛，模仿中国建立中央集权国家</a:t>
            </a:r>
            <a:r>
              <a:rPr kumimoji="1" lang="zh-CN" altLang="en-US" sz="28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2800" i="0" dirty="0" smtClean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28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2800" i="0" dirty="0" smtClean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28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2800" i="0" dirty="0" smtClean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28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zh-CN" altLang="en-US" sz="28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69857" y="2516601"/>
            <a:ext cx="944278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i="0" dirty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 </a:t>
            </a:r>
            <a:r>
              <a:rPr lang="zh-CN" altLang="en-US" sz="2800" i="0" dirty="0" smtClean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  “新</a:t>
            </a:r>
            <a:r>
              <a:rPr lang="zh-CN" altLang="en-US" sz="2800" i="0" dirty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罗统一朝鲜后与唐朝密切交往，注重借鉴中国文化来发展本国文化，如朝鲜的文字、史学等，同时朝鲜人民又推陈出新，在借鉴中国胶泥活字印刷的基础上，发明铜活字印刷，这是世界上最早的金属活字</a:t>
            </a:r>
            <a:r>
              <a:rPr lang="zh-CN" altLang="en-US" sz="2800" i="0" dirty="0" smtClean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。”</a:t>
            </a:r>
            <a:endParaRPr lang="en-US" altLang="zh-CN" sz="2800" i="0" dirty="0" smtClean="0">
              <a:solidFill>
                <a:srgbClr val="FFFFFF"/>
              </a:solidFill>
              <a:effectLst/>
              <a:latin typeface="+mn-ea"/>
              <a:ea typeface="+mn-ea"/>
              <a:cs typeface="楷体" panose="02010609060101010101" charset="-122"/>
            </a:endParaRPr>
          </a:p>
          <a:p>
            <a:pPr algn="l">
              <a:lnSpc>
                <a:spcPct val="120000"/>
              </a:lnSpc>
            </a:pPr>
            <a:r>
              <a:rPr lang="en-US" altLang="zh-CN" sz="2800" i="0" dirty="0" smtClean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                        ——</a:t>
            </a:r>
            <a:r>
              <a:rPr lang="zh-CN" altLang="en-US" sz="2800" i="0" dirty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孟广</a:t>
            </a:r>
            <a:r>
              <a:rPr lang="zh-CN" altLang="en-US" sz="2800" i="0" dirty="0" smtClean="0">
                <a:solidFill>
                  <a:srgbClr val="FFFFFF"/>
                </a:solidFill>
                <a:effectLst/>
                <a:latin typeface="+mn-ea"/>
                <a:ea typeface="+mn-ea"/>
                <a:cs typeface="楷体" panose="02010609060101010101" charset="-122"/>
              </a:rPr>
              <a:t>林《世界中世纪史》</a:t>
            </a:r>
            <a:endParaRPr lang="zh-CN" altLang="en-US" sz="2800" i="0" dirty="0">
              <a:solidFill>
                <a:srgbClr val="FFFFFF"/>
              </a:solidFill>
              <a:effectLst/>
              <a:latin typeface="+mn-ea"/>
              <a:ea typeface="+mn-ea"/>
              <a:cs typeface="楷体" panose="02010609060101010101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1409700" y="965064"/>
            <a:ext cx="9563100" cy="415734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</a:t>
            </a:r>
          </a:p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en-US" altLang="zh-CN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10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初，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新罗人王建建立高丽王朝。</a:t>
            </a:r>
            <a:r>
              <a:rPr kumimoji="1" lang="zh-CN" altLang="en-US" sz="3200" i="0" dirty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高丽王朝仿效中国唐朝制度</a:t>
            </a:r>
            <a:r>
              <a:rPr kumimoji="1" lang="zh-CN" altLang="en-US" sz="32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中央设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三省六部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，将地方划为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十道，推行土地国有，引入科举考试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选拔官员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，中国的儒家经典和词章之学广为传播</a:t>
            </a:r>
            <a:r>
              <a:rPr kumimoji="1" lang="zh-CN" altLang="en-US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kumimoji="1" lang="en-US" altLang="zh-CN" sz="3200" i="0" dirty="0" smtClean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endParaRPr kumimoji="1" lang="en-US" altLang="zh-CN" sz="3200" i="0" dirty="0">
              <a:solidFill>
                <a:srgbClr val="FFFFFF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hangingPunct="1">
              <a:lnSpc>
                <a:spcPct val="120000"/>
              </a:lnSpc>
            </a:pPr>
            <a:r>
              <a:rPr kumimoji="1" lang="en-US" altLang="zh-CN" sz="32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          ——《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中外历史纲要</a:t>
            </a:r>
            <a:r>
              <a:rPr kumimoji="1" lang="en-US" altLang="zh-CN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1" lang="zh-CN" altLang="en-US" sz="32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下册</a:t>
            </a: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5700451" y="2763017"/>
            <a:ext cx="5098729" cy="2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5" name="直接连接符 24"/>
          <p:cNvCxnSpPr/>
          <p:nvPr/>
        </p:nvCxnSpPr>
        <p:spPr>
          <a:xfrm>
            <a:off x="2766487" y="3307197"/>
            <a:ext cx="2494944" cy="12832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6" name="直接连接符 25"/>
          <p:cNvCxnSpPr/>
          <p:nvPr/>
        </p:nvCxnSpPr>
        <p:spPr>
          <a:xfrm>
            <a:off x="1536106" y="3320353"/>
            <a:ext cx="952451" cy="0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7" name="直接连接符 26"/>
          <p:cNvCxnSpPr/>
          <p:nvPr/>
        </p:nvCxnSpPr>
        <p:spPr>
          <a:xfrm>
            <a:off x="1536106" y="3900210"/>
            <a:ext cx="5674922" cy="0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8" name="直接连接符 27"/>
          <p:cNvCxnSpPr/>
          <p:nvPr/>
        </p:nvCxnSpPr>
        <p:spPr>
          <a:xfrm>
            <a:off x="5700451" y="3307197"/>
            <a:ext cx="5272349" cy="49299"/>
          </a:xfrm>
          <a:prstGeom prst="line">
            <a:avLst/>
          </a:prstGeom>
          <a:noFill/>
          <a:ln w="76200" cap="flat">
            <a:solidFill>
              <a:srgbClr val="FFFF00"/>
            </a:solidFill>
            <a:prstDash val="solid"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9" name="圆角矩形标注 28"/>
          <p:cNvSpPr/>
          <p:nvPr/>
        </p:nvSpPr>
        <p:spPr>
          <a:xfrm>
            <a:off x="8729186" y="1019671"/>
            <a:ext cx="1368624" cy="603853"/>
          </a:xfrm>
          <a:prstGeom prst="wedgeRoundRectCallout">
            <a:avLst>
              <a:gd name="adj1" fmla="val -55581"/>
              <a:gd name="adj2" fmla="val 156424"/>
              <a:gd name="adj3" fmla="val 16667"/>
            </a:avLst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lang="zh-CN" altLang="en-US" sz="2800" i="0" dirty="0" smtClean="0">
                <a:solidFill>
                  <a:srgbClr val="FFFF00"/>
                </a:solidFill>
                <a:effectLst/>
                <a:latin typeface="+mn-ea"/>
                <a:ea typeface="+mn-ea"/>
              </a:rPr>
              <a:t>政治</a:t>
            </a:r>
            <a:endParaRPr kumimoji="1" lang="zh-CN" altLang="en-US" sz="2800" i="0" dirty="0">
              <a:solidFill>
                <a:srgbClr val="FFFF00"/>
              </a:solidFill>
              <a:effectLst/>
              <a:latin typeface="+mn-ea"/>
              <a:ea typeface="+mn-ea"/>
              <a:sym typeface="Helvetica Neue" panose="02000503000000020004"/>
            </a:endParaRPr>
          </a:p>
        </p:txBody>
      </p:sp>
      <p:sp>
        <p:nvSpPr>
          <p:cNvPr id="30" name="圆角矩形标注 29"/>
          <p:cNvSpPr/>
          <p:nvPr/>
        </p:nvSpPr>
        <p:spPr>
          <a:xfrm>
            <a:off x="2082175" y="4004381"/>
            <a:ext cx="1368624" cy="603853"/>
          </a:xfrm>
          <a:prstGeom prst="wedgeRoundRectCallout">
            <a:avLst>
              <a:gd name="adj1" fmla="val 86499"/>
              <a:gd name="adj2" fmla="val -177099"/>
              <a:gd name="adj3" fmla="val 16667"/>
            </a:avLst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00"/>
                </a:solidFill>
                <a:effectLst/>
                <a:latin typeface="+mn-ea"/>
                <a:ea typeface="+mn-ea"/>
                <a:sym typeface="Helvetica Neue" panose="02000503000000020004"/>
              </a:rPr>
              <a:t>经济</a:t>
            </a:r>
            <a:endParaRPr kumimoji="1" lang="zh-CN" altLang="en-US" sz="2800" i="0" dirty="0">
              <a:solidFill>
                <a:srgbClr val="FFFF00"/>
              </a:solidFill>
              <a:effectLst/>
              <a:latin typeface="+mn-ea"/>
              <a:ea typeface="+mn-ea"/>
              <a:sym typeface="Helvetica Neue" panose="02000503000000020004"/>
            </a:endParaRPr>
          </a:p>
        </p:txBody>
      </p:sp>
      <p:sp>
        <p:nvSpPr>
          <p:cNvPr id="31" name="圆角矩形标注 30"/>
          <p:cNvSpPr/>
          <p:nvPr/>
        </p:nvSpPr>
        <p:spPr>
          <a:xfrm>
            <a:off x="7723290" y="3702455"/>
            <a:ext cx="1368624" cy="603853"/>
          </a:xfrm>
          <a:prstGeom prst="wedgeRoundRectCallout">
            <a:avLst>
              <a:gd name="adj1" fmla="val -94484"/>
              <a:gd name="adj2" fmla="val -42924"/>
              <a:gd name="adj3" fmla="val 16667"/>
            </a:avLst>
          </a:prstGeom>
          <a:solidFill>
            <a:srgbClr val="7030A0"/>
          </a:solidFill>
          <a:ln w="28575" algn="ctr">
            <a:solidFill>
              <a:srgbClr val="FFFFFF"/>
            </a:solidFill>
            <a:miter lim="800000"/>
          </a:ln>
        </p:spPr>
        <p:txBody>
          <a:bodyPr anchor="ctr"/>
          <a:lstStyle/>
          <a:p>
            <a:pPr hangingPunct="1">
              <a:lnSpc>
                <a:spcPct val="120000"/>
              </a:lnSpc>
            </a:pPr>
            <a:r>
              <a:rPr kumimoji="1" lang="zh-CN" altLang="en-US" sz="2800" i="0" dirty="0" smtClean="0">
                <a:solidFill>
                  <a:srgbClr val="FFFF00"/>
                </a:solidFill>
                <a:effectLst/>
                <a:latin typeface="+mn-ea"/>
                <a:ea typeface="+mn-ea"/>
                <a:sym typeface="Helvetica Neue" panose="02000503000000020004"/>
              </a:rPr>
              <a:t>文化</a:t>
            </a:r>
            <a:endParaRPr kumimoji="1" lang="zh-CN" altLang="en-US" sz="2800" i="0" dirty="0">
              <a:solidFill>
                <a:srgbClr val="FFFF00"/>
              </a:solidFill>
              <a:effectLst/>
              <a:latin typeface="+mn-ea"/>
              <a:ea typeface="+mn-ea"/>
              <a:sym typeface="Helvetica Neue" panose="02000503000000020004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055847" y="1207231"/>
            <a:ext cx="4669806" cy="73461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en-US" altLang="zh-CN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3600" i="0" dirty="0" smtClean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中古时期的朝鲜</a:t>
            </a:r>
            <a:endParaRPr kumimoji="1" lang="zh-CN" altLang="en-US" sz="3600" i="0" dirty="0">
              <a:solidFill>
                <a:srgbClr val="FFFF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2080993" y="1987014"/>
            <a:ext cx="9518524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dirty="0" smtClean="0"/>
              <a:t>7</a:t>
            </a:r>
            <a:r>
              <a:rPr lang="zh-CN" altLang="en-US" dirty="0" smtClean="0"/>
              <a:t>世纪末，新罗统一朝鲜半岛，模仿中国建立中央集权国家；</a:t>
            </a:r>
            <a:endParaRPr lang="zh-CN" altLang="en-US" dirty="0"/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2080993" y="2732416"/>
            <a:ext cx="7553366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dirty="0" smtClean="0"/>
              <a:t>10</a:t>
            </a:r>
            <a:r>
              <a:rPr lang="zh-CN" altLang="en-US" dirty="0" smtClean="0"/>
              <a:t>世纪，高丽全面仿效唐朝；</a:t>
            </a:r>
            <a:endParaRPr lang="zh-CN" altLang="en-US" dirty="0"/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2080992" y="3450300"/>
            <a:ext cx="9265861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dirty="0" smtClean="0"/>
              <a:t>14</a:t>
            </a:r>
            <a:r>
              <a:rPr lang="zh-CN" altLang="en-US" dirty="0" smtClean="0"/>
              <a:t>世纪末，高丽大将李成桂迁都汉城，改国号为朝鲜；</a:t>
            </a:r>
            <a:endParaRPr lang="zh-CN" altLang="en-US" dirty="0"/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2080991" y="4184163"/>
            <a:ext cx="9265861" cy="900113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en-US" altLang="zh-CN" dirty="0" smtClean="0"/>
              <a:t>16</a:t>
            </a:r>
            <a:r>
              <a:rPr lang="zh-CN" altLang="en-US" dirty="0" smtClean="0"/>
              <a:t>世纪末，取得抗击日本侵略的胜利。</a:t>
            </a:r>
            <a:endParaRPr lang="zh-CN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019075" y="1525214"/>
            <a:ext cx="541655" cy="379219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dirty="0">
                <a:solidFill>
                  <a:srgbClr val="FFFF00"/>
                </a:solidFill>
              </a:rPr>
              <a:t>中古时期的亚洲</a:t>
            </a:r>
          </a:p>
        </p:txBody>
      </p:sp>
      <p:sp>
        <p:nvSpPr>
          <p:cNvPr id="5" name="矩形 4"/>
          <p:cNvSpPr/>
          <p:nvPr/>
        </p:nvSpPr>
        <p:spPr>
          <a:xfrm>
            <a:off x="2008964" y="1591413"/>
            <a:ext cx="3095006" cy="105779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hangingPunct="1">
              <a:lnSpc>
                <a:spcPct val="120000"/>
              </a:lnSpc>
            </a:pPr>
            <a:r>
              <a:rPr kumimoji="1" lang="zh-CN" sz="2800" i="0" dirty="0" smtClean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阿拉伯</a:t>
            </a:r>
            <a:r>
              <a:rPr kumimoji="1" lang="zh-CN" sz="2800" i="0" dirty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帝国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922650" y="4403658"/>
            <a:ext cx="1992085" cy="98669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>
                <a:sym typeface="+mn-ea"/>
              </a:rPr>
              <a:t>南亚与</a:t>
            </a:r>
            <a:r>
              <a:rPr lang="zh-CN" dirty="0" smtClean="0">
                <a:sym typeface="+mn-ea"/>
              </a:rPr>
              <a:t>东亚</a:t>
            </a:r>
            <a:endParaRPr lang="en-US" altLang="zh-CN" dirty="0" smtClean="0">
              <a:sym typeface="+mn-ea"/>
            </a:endParaRPr>
          </a:p>
          <a:p>
            <a:r>
              <a:rPr lang="zh-CN" dirty="0" smtClean="0">
                <a:sym typeface="+mn-ea"/>
              </a:rPr>
              <a:t>的</a:t>
            </a:r>
            <a:r>
              <a:rPr lang="zh-CN" dirty="0">
                <a:sym typeface="+mn-ea"/>
              </a:rPr>
              <a:t>国家</a:t>
            </a:r>
            <a:endParaRPr lang="zh-CN" alt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1996173" y="2501019"/>
            <a:ext cx="4244734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 smtClean="0">
                <a:sym typeface="+mn-ea"/>
              </a:rPr>
              <a:t>奥斯曼</a:t>
            </a:r>
            <a:r>
              <a:rPr lang="zh-CN" dirty="0">
                <a:sym typeface="+mn-ea"/>
              </a:rPr>
              <a:t>帝国的兴起</a:t>
            </a:r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4087252" y="3556951"/>
            <a:ext cx="2698175" cy="669290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 smtClean="0">
                <a:sym typeface="+mn-ea"/>
              </a:rPr>
              <a:t>中古印度</a:t>
            </a:r>
            <a:endParaRPr lang="zh-CN" dirty="0"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87252" y="4520153"/>
            <a:ext cx="2698175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>
                <a:sym typeface="+mn-ea"/>
              </a:rPr>
              <a:t>中古时期的日本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4118540" y="5209558"/>
            <a:ext cx="2698175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>
                <a:sym typeface="+mn-ea"/>
              </a:rPr>
              <a:t>中古时期的朝鲜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5819470" y="3087967"/>
            <a:ext cx="1620957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dirty="0">
                <a:sym typeface="+mn-ea"/>
              </a:rPr>
              <a:t>笈多帝国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5849034" y="3800333"/>
            <a:ext cx="1979615" cy="540725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>
                <a:sym typeface="+mn-ea"/>
              </a:rPr>
              <a:t>德</a:t>
            </a:r>
            <a:r>
              <a:rPr lang="zh-CN" altLang="en-US" dirty="0" smtClean="0">
                <a:sym typeface="+mn-ea"/>
              </a:rPr>
              <a:t>里苏丹国</a:t>
            </a:r>
            <a:endParaRPr lang="zh-CN" altLang="en-US" dirty="0"/>
          </a:p>
        </p:txBody>
      </p:sp>
      <p:sp>
        <p:nvSpPr>
          <p:cNvPr id="13" name="左大括号 12"/>
          <p:cNvSpPr/>
          <p:nvPr/>
        </p:nvSpPr>
        <p:spPr>
          <a:xfrm>
            <a:off x="5666355" y="3505285"/>
            <a:ext cx="194969" cy="631825"/>
          </a:xfrm>
          <a:prstGeom prst="leftBrace">
            <a:avLst>
              <a:gd name="adj1" fmla="val 33529"/>
              <a:gd name="adj2" fmla="val 50000"/>
            </a:avLst>
          </a:prstGeom>
          <a:ln w="25400" cmpd="sng">
            <a:solidFill>
              <a:srgbClr val="FFFF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14" name="左大括号 13"/>
          <p:cNvSpPr/>
          <p:nvPr/>
        </p:nvSpPr>
        <p:spPr>
          <a:xfrm>
            <a:off x="3902639" y="3770487"/>
            <a:ext cx="227995" cy="1824323"/>
          </a:xfrm>
          <a:prstGeom prst="leftBrace">
            <a:avLst>
              <a:gd name="adj1" fmla="val 33529"/>
              <a:gd name="adj2" fmla="val 50000"/>
            </a:avLst>
          </a:prstGeom>
          <a:ln w="25400" cmpd="sng">
            <a:solidFill>
              <a:srgbClr val="FFFF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15" name="左大括号 14"/>
          <p:cNvSpPr/>
          <p:nvPr/>
        </p:nvSpPr>
        <p:spPr>
          <a:xfrm>
            <a:off x="1451510" y="2057406"/>
            <a:ext cx="516830" cy="2911643"/>
          </a:xfrm>
          <a:prstGeom prst="leftBrace">
            <a:avLst>
              <a:gd name="adj1" fmla="val 33529"/>
              <a:gd name="adj2" fmla="val 50000"/>
            </a:avLst>
          </a:prstGeom>
          <a:ln w="25400" cmpd="sng">
            <a:solidFill>
              <a:srgbClr val="FFFF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681614" y="1905337"/>
            <a:ext cx="2112647" cy="874427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>
                <a:solidFill>
                  <a:srgbClr val="FFFF00"/>
                </a:solidFill>
              </a:rPr>
              <a:t>政教</a:t>
            </a:r>
            <a:r>
              <a:rPr lang="zh-CN" altLang="en-US" dirty="0" smtClean="0">
                <a:solidFill>
                  <a:srgbClr val="FFFF00"/>
                </a:solidFill>
              </a:rPr>
              <a:t>合一</a:t>
            </a:r>
            <a:endParaRPr lang="en-US" altLang="zh-CN" dirty="0" smtClean="0">
              <a:solidFill>
                <a:srgbClr val="FFFF00"/>
              </a:solidFill>
            </a:endParaRPr>
          </a:p>
          <a:p>
            <a:r>
              <a:rPr lang="zh-CN" altLang="en-US" dirty="0" smtClean="0">
                <a:solidFill>
                  <a:srgbClr val="FFFF00"/>
                </a:solidFill>
              </a:rPr>
              <a:t>沟通东西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28470" y="3323937"/>
            <a:ext cx="1818579" cy="594602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多种宗教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800800" y="4669966"/>
            <a:ext cx="1673918" cy="598166"/>
          </a:xfrm>
          <a:prstGeom prst="rect">
            <a:avLst/>
          </a:prstGeom>
          <a:noFill/>
          <a:ln w="28575" algn="ctr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中央集权</a:t>
            </a:r>
          </a:p>
        </p:txBody>
      </p:sp>
      <p:sp>
        <p:nvSpPr>
          <p:cNvPr id="20" name="左大括号 19"/>
          <p:cNvSpPr/>
          <p:nvPr/>
        </p:nvSpPr>
        <p:spPr>
          <a:xfrm flipH="1">
            <a:off x="9363627" y="2117091"/>
            <a:ext cx="441771" cy="3008294"/>
          </a:xfrm>
          <a:prstGeom prst="leftBrace">
            <a:avLst>
              <a:gd name="adj1" fmla="val 33529"/>
              <a:gd name="adj2" fmla="val 50000"/>
            </a:avLst>
          </a:prstGeom>
          <a:ln w="25400" cmpd="sng">
            <a:solidFill>
              <a:srgbClr val="FFFF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9835092" y="3809194"/>
            <a:ext cx="1714086" cy="1140664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文明扩展，联系趋紧</a:t>
            </a:r>
            <a:endParaRPr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9835092" y="2209432"/>
            <a:ext cx="1714086" cy="1140664"/>
          </a:xfrm>
          <a:prstGeom prst="rect">
            <a:avLst/>
          </a:prstGeom>
          <a:solidFill>
            <a:srgbClr val="7030A0"/>
          </a:solidFill>
          <a:ln w="28575" algn="ctr">
            <a:noFill/>
            <a:miter lim="800000"/>
          </a:ln>
        </p:spPr>
        <p:txBody>
          <a:bodyPr anchor="ctr"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l" hangingPunct="1">
              <a:lnSpc>
                <a:spcPct val="120000"/>
              </a:lnSpc>
              <a:defRPr kumimoji="1" sz="2800" i="0">
                <a:solidFill>
                  <a:srgbClr val="FFFFFF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 algn="ctr"/>
            <a:r>
              <a:rPr lang="zh-CN" altLang="en-US" dirty="0" smtClean="0"/>
              <a:t>文化多元，各具特色</a:t>
            </a:r>
            <a:endParaRPr lang="zh-CN" altLang="en-US" dirty="0"/>
          </a:p>
        </p:txBody>
      </p:sp>
      <p:sp>
        <p:nvSpPr>
          <p:cNvPr id="24" name="标题 1"/>
          <p:cNvSpPr>
            <a:spLocks noGrp="1"/>
          </p:cNvSpPr>
          <p:nvPr>
            <p:ph type="title"/>
          </p:nvPr>
        </p:nvSpPr>
        <p:spPr>
          <a:xfrm>
            <a:off x="1800614" y="902061"/>
            <a:ext cx="8393921" cy="866075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小  结</a:t>
            </a:r>
            <a:endParaRPr lang="zh-CN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1"/>
      <p:bldP spid="17" grpId="2"/>
      <p:bldP spid="18" grpId="1"/>
      <p:bldP spid="18" grpId="2"/>
      <p:bldP spid="20" grpId="0" animBg="1"/>
      <p:bldP spid="22" grpId="0" animBg="1"/>
      <p:bldP spid="2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theme/theme1.xml><?xml version="1.0" encoding="utf-8"?>
<a:theme xmlns:a="http://schemas.openxmlformats.org/drawingml/2006/main" name="沉稳">
  <a:themeElements>
    <a:clrScheme name="沉稳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沉稳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沉稳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roccan">
  <a:themeElements>
    <a:clrScheme name="Moroccan">
      <a:dk1>
        <a:srgbClr val="000000"/>
      </a:dk1>
      <a:lt1>
        <a:srgbClr val="FFFFFF"/>
      </a:lt1>
      <a:dk2>
        <a:srgbClr val="586770"/>
      </a:dk2>
      <a:lt2>
        <a:srgbClr val="C4CBD0"/>
      </a:lt2>
      <a:accent1>
        <a:srgbClr val="61A4C7"/>
      </a:accent1>
      <a:accent2>
        <a:srgbClr val="3C9B4C"/>
      </a:accent2>
      <a:accent3>
        <a:srgbClr val="E0BF64"/>
      </a:accent3>
      <a:accent4>
        <a:srgbClr val="DE9A51"/>
      </a:accent4>
      <a:accent5>
        <a:srgbClr val="C86464"/>
      </a:accent5>
      <a:accent6>
        <a:srgbClr val="896D9B"/>
      </a:accent6>
      <a:hlink>
        <a:srgbClr val="0000FF"/>
      </a:hlink>
      <a:folHlink>
        <a:srgbClr val="FF00FF"/>
      </a:folHlink>
    </a:clrScheme>
    <a:fontScheme name="Moroccan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Morocca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4400" b="0" i="0" u="none" strike="noStrike" cap="none" spc="0" normalizeH="0" baseline="0">
            <a:ln>
              <a:noFill/>
            </a:ln>
            <a:solidFill>
              <a:srgbClr val="F3F1DF"/>
            </a:solidFill>
            <a:effectLst/>
            <a:uFillTx/>
            <a:latin typeface="+mn-lt"/>
            <a:ea typeface="+mn-ea"/>
            <a:cs typeface="+mn-cs"/>
            <a:sym typeface="Helvetica Neue" panose="020005030000000200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38100" cap="flat">
          <a:solidFill>
            <a:schemeClr val="accent1">
              <a:satOff val="-16992"/>
              <a:lumOff val="14363"/>
            </a:schemeClr>
          </a:solidFill>
          <a:prstDash val="solid"/>
          <a:miter lim="400000"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5600" b="0" i="1" u="none" strike="noStrike" cap="none" spc="0" normalizeH="0" baseline="0">
            <a:ln>
              <a:noFill/>
            </a:ln>
            <a:solidFill>
              <a:srgbClr val="86837F">
                <a:alpha val="80000"/>
              </a:srgbClr>
            </a:solidFill>
            <a:effectLst>
              <a:outerShdw blurRad="25400" dist="12700" dir="5400000" rotWithShape="0">
                <a:srgbClr val="FFFFFF"/>
              </a:outerShdw>
            </a:effectLst>
            <a:uFillTx/>
            <a:latin typeface="Hoefler Text"/>
            <a:ea typeface="Hoefler Text"/>
            <a:cs typeface="Hoefler Text"/>
            <a:sym typeface="Hoefler Tex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</TotalTime>
  <Words>2128</Words>
  <Application>WPS 演示</Application>
  <PresentationFormat>自定义</PresentationFormat>
  <Paragraphs>208</Paragraphs>
  <Slides>37</Slides>
  <Notes>35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38" baseType="lpstr">
      <vt:lpstr>沉稳</vt:lpstr>
      <vt:lpstr>幻灯片 1</vt:lpstr>
      <vt:lpstr>一、阿拉伯帝国</vt:lpstr>
      <vt:lpstr>幻灯片 3</vt:lpstr>
      <vt:lpstr>一、阿拉伯帝国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幕府政治</vt:lpstr>
      <vt:lpstr>幻灯片 31</vt:lpstr>
      <vt:lpstr>幻灯片 32</vt:lpstr>
      <vt:lpstr>幻灯片 33</vt:lpstr>
      <vt:lpstr>幻灯片 34</vt:lpstr>
      <vt:lpstr>幻灯片 35</vt:lpstr>
      <vt:lpstr>幻灯片 36</vt:lpstr>
      <vt:lpstr>小  结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《我的母亲》</dc:title>
  <dc:creator>WIN</dc:creator>
  <cp:lastModifiedBy>常海燕</cp:lastModifiedBy>
  <cp:revision>541</cp:revision>
  <dcterms:created xsi:type="dcterms:W3CDTF">2020-02-27T05:48:00Z</dcterms:created>
  <dcterms:modified xsi:type="dcterms:W3CDTF">2020-04-27T09:53:29Z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2052-11.1.0.9440</vt:lpwstr>
  </property>
</Properties>
</file>