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sldIdLst>
    <p:sldId id="514" r:id="rId4"/>
    <p:sldId id="529" r:id="rId5"/>
    <p:sldId id="545" r:id="rId6"/>
    <p:sldId id="546" r:id="rId7"/>
    <p:sldId id="547" r:id="rId8"/>
    <p:sldId id="555" r:id="rId9"/>
    <p:sldId id="548" r:id="rId10"/>
    <p:sldId id="550" r:id="rId11"/>
    <p:sldId id="556" r:id="rId12"/>
    <p:sldId id="553" r:id="rId13"/>
    <p:sldId id="557" r:id="rId14"/>
    <p:sldId id="558" r:id="rId15"/>
    <p:sldId id="552" r:id="rId16"/>
    <p:sldId id="559" r:id="rId17"/>
    <p:sldId id="551" r:id="rId18"/>
    <p:sldId id="321" r:id="rId19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017">
          <p15:clr>
            <a:srgbClr val="A4A3A4"/>
          </p15:clr>
        </p15:guide>
        <p15:guide id="2" pos="3726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981" autoAdjust="0"/>
  </p:normalViewPr>
  <p:slideViewPr>
    <p:cSldViewPr snapToGrid="0">
      <p:cViewPr varScale="1">
        <p:scale>
          <a:sx n="72" d="100"/>
          <a:sy n="72" d="100"/>
        </p:scale>
        <p:origin x="-606" y="-90"/>
      </p:cViewPr>
      <p:guideLst>
        <p:guide orient="horz" pos="2017"/>
        <p:guide pos="372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92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0" cy="720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6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625BD6AD-3FFF-4455-9BBE-F7EAA7C95963}" type="doc">
      <dgm:prSet loTypeId="urn:microsoft.com/office/officeart/2005/8/layout/list1#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CN" altLang="en-US"/>
        </a:p>
      </dgm:t>
    </dgm:pt>
    <dgm:pt modelId="{4B4764CC-5FB8-4823-9237-783E0FCE7152}" type="parTrans" cxnId="{DF6834AD-6B49-4418-9F7D-48B39910DA06}">
      <dgm:prSet/>
      <dgm:spPr/>
      <dgm:t>
        <a:bodyPr/>
        <a:lstStyle/>
        <a:p>
          <a:endParaRPr lang="zh-CN" altLang="en-US"/>
        </a:p>
      </dgm:t>
    </dgm:pt>
    <dgm:pt modelId="{03EF8DE0-BD6C-4D0F-9DEB-2C0510767977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/>
            <a:t>法西斯主义与亚洲战争策源地的形成</a:t>
          </a:r>
        </a:p>
      </dgm:t>
    </dgm:pt>
    <dgm:pt modelId="{B0D3872E-1DB0-4752-B3B4-C57D9DA6C22D}" type="sibTrans" cxnId="{DF6834AD-6B49-4418-9F7D-48B39910DA06}">
      <dgm:prSet/>
      <dgm:spPr/>
      <dgm:t>
        <a:bodyPr/>
        <a:lstStyle/>
        <a:p>
          <a:endParaRPr lang="zh-CN" altLang="en-US"/>
        </a:p>
      </dgm:t>
    </dgm:pt>
    <dgm:pt modelId="{DA8043A9-FA7B-4EF4-A837-CF543D78C140}" type="parTrans" cxnId="{6AACBAEC-5572-4BB2-83EF-CEC8C8F3B82C}">
      <dgm:prSet/>
      <dgm:spPr/>
      <dgm:t>
        <a:bodyPr/>
        <a:lstStyle/>
        <a:p>
          <a:endParaRPr lang="zh-CN" altLang="en-US"/>
        </a:p>
      </dgm:t>
    </dgm:pt>
    <dgm:pt modelId="{1B4A02DF-5C0C-47F9-8E88-F4CE3E9EBE63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>
              <a:solidFill>
                <a:schemeClr val="bg1"/>
              </a:solidFill>
            </a:rPr>
            <a:t>第二次世界大战</a:t>
          </a:r>
        </a:p>
      </dgm:t>
    </dgm:pt>
    <dgm:pt modelId="{65591CD6-02DC-4879-9DE7-F2B1666C5407}" type="sibTrans" cxnId="{6AACBAEC-5572-4BB2-83EF-CEC8C8F3B82C}">
      <dgm:prSet/>
      <dgm:spPr/>
      <dgm:t>
        <a:bodyPr/>
        <a:lstStyle/>
        <a:p>
          <a:endParaRPr lang="zh-CN" altLang="en-US"/>
        </a:p>
      </dgm:t>
    </dgm:pt>
    <dgm:pt modelId="{54F7CA57-8EB7-41D7-BBC2-45EB8A25791B}" type="parTrans" cxnId="{47250882-B7ED-4D49-8858-8744B6ACE15A}">
      <dgm:prSet/>
      <dgm:spPr/>
      <dgm:t>
        <a:bodyPr/>
        <a:lstStyle/>
        <a:p>
          <a:endParaRPr lang="zh-CN" altLang="en-US"/>
        </a:p>
      </dgm:t>
    </dgm:pt>
    <dgm:pt modelId="{39B19EA5-E007-4E97-9588-499896407889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/>
            <a:t>战后国际秩序的建立</a:t>
          </a:r>
        </a:p>
      </dgm:t>
    </dgm:pt>
    <dgm:pt modelId="{8293E150-3C21-409A-A16B-2C2F3B582BD2}" type="sibTrans" cxnId="{47250882-B7ED-4D49-8858-8744B6ACE15A}">
      <dgm:prSet/>
      <dgm:spPr/>
      <dgm:t>
        <a:bodyPr/>
        <a:lstStyle/>
        <a:p>
          <a:endParaRPr lang="zh-CN" altLang="en-US"/>
        </a:p>
      </dgm:t>
    </dgm:pt>
    <dgm:pt modelId="{D4F6BC46-2471-4EBE-8229-D0A1096332AB}" type="pres">
      <dgm:prSet presAssocID="{625BD6AD-3FFF-4455-9BBE-F7EAA7C95963}" presName="linear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DCC325F-3401-449F-84AA-356BEEB73532}" type="pres">
      <dgm:prSet presAssocID="{03EF8DE0-BD6C-4D0F-9DEB-2C0510767977}" presName="parentLin"/>
      <dgm:spPr/>
      <dgm:t>
        <a:bodyPr/>
        <a:lstStyle/>
        <a:p/>
      </dgm:t>
    </dgm:pt>
    <dgm:pt modelId="{70787CC1-09F0-47F3-9BA2-DEE203D43A9B}" type="pres">
      <dgm:prSet presAssocID="{03EF8DE0-BD6C-4D0F-9DEB-2C0510767977}" presName="parentLeftMargin" presStyleLbl="node1" presStyleCnt="3"/>
      <dgm:spPr/>
      <dgm:t>
        <a:bodyPr/>
        <a:lstStyle/>
        <a:p>
          <a:endParaRPr lang="zh-CN" altLang="en-US"/>
        </a:p>
      </dgm:t>
    </dgm:pt>
    <dgm:pt modelId="{BE367A69-6939-45FF-AD8E-BDB46DBE4D99}" type="pres">
      <dgm:prSet presAssocID="{03EF8DE0-BD6C-4D0F-9DEB-2C0510767977}" presName="parentText" presStyleLbl="node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FDA1BA-2FD9-4B31-9C5A-699977912D47}" type="pres">
      <dgm:prSet presAssocID="{03EF8DE0-BD6C-4D0F-9DEB-2C0510767977}" presName="negativeSpace"/>
      <dgm:spPr/>
      <dgm:t>
        <a:bodyPr/>
        <a:lstStyle/>
        <a:p/>
      </dgm:t>
    </dgm:pt>
    <dgm:pt modelId="{8390BB32-F81A-448A-8A4C-11D8F1868399}" type="pres">
      <dgm:prSet presAssocID="{03EF8DE0-BD6C-4D0F-9DEB-2C0510767977}" presName="childText" presStyleLbl="conFgAcc1" presStyleCnt="3">
        <dgm:presLayoutVars>
          <dgm:bulletEnabled val="1"/>
        </dgm:presLayoutVars>
      </dgm:prSet>
      <dgm:spPr/>
      <dgm:t>
        <a:bodyPr/>
        <a:lstStyle/>
        <a:p/>
      </dgm:t>
    </dgm:pt>
    <dgm:pt modelId="{DA0B9C52-F24B-4F3E-8809-0FEFEDA10B7A}" type="pres">
      <dgm:prSet presAssocID="{B0D3872E-1DB0-4752-B3B4-C57D9DA6C22D}" presName="spaceBetweenRectangles"/>
      <dgm:spPr/>
      <dgm:t>
        <a:bodyPr/>
        <a:lstStyle/>
        <a:p/>
      </dgm:t>
    </dgm:pt>
    <dgm:pt modelId="{C0706AE0-6B82-4739-9605-971CCF5A1388}" type="pres">
      <dgm:prSet presAssocID="{1B4A02DF-5C0C-47F9-8E88-F4CE3E9EBE63}" presName="parentLin"/>
      <dgm:spPr/>
      <dgm:t>
        <a:bodyPr/>
        <a:lstStyle/>
        <a:p/>
      </dgm:t>
    </dgm:pt>
    <dgm:pt modelId="{06B719C3-6847-4A7C-B1B8-C0573484F504}" type="pres">
      <dgm:prSet presAssocID="{1B4A02DF-5C0C-47F9-8E88-F4CE3E9EBE63}" presName="parentLeftMargin" presStyleLbl="node1" presStyleIdx="1" presStyleCnt="3"/>
      <dgm:spPr/>
      <dgm:t>
        <a:bodyPr/>
        <a:lstStyle/>
        <a:p>
          <a:endParaRPr lang="zh-CN" altLang="en-US"/>
        </a:p>
      </dgm:t>
    </dgm:pt>
    <dgm:pt modelId="{11EF5CAC-0597-43F2-A66D-61FFF84A201E}" type="pres">
      <dgm:prSet presAssocID="{1B4A02DF-5C0C-47F9-8E88-F4CE3E9EBE6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9A73107-9368-4E30-9FFD-69C0919C10A3}" type="pres">
      <dgm:prSet presAssocID="{1B4A02DF-5C0C-47F9-8E88-F4CE3E9EBE63}" presName="negativeSpace"/>
      <dgm:spPr/>
      <dgm:t>
        <a:bodyPr/>
        <a:lstStyle/>
        <a:p/>
      </dgm:t>
    </dgm:pt>
    <dgm:pt modelId="{11280184-A196-4D56-A082-B09BABC50119}" type="pres">
      <dgm:prSet presAssocID="{1B4A02DF-5C0C-47F9-8E88-F4CE3E9EBE63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/>
      </dgm:t>
    </dgm:pt>
    <dgm:pt modelId="{638D8D7F-B59A-409B-A95F-4310443B8591}" type="pres">
      <dgm:prSet presAssocID="{65591CD6-02DC-4879-9DE7-F2B1666C5407}" presName="spaceBetweenRectangles"/>
      <dgm:spPr/>
      <dgm:t>
        <a:bodyPr/>
        <a:lstStyle/>
        <a:p/>
      </dgm:t>
    </dgm:pt>
    <dgm:pt modelId="{79C3E973-006B-4FCA-8895-99378F77DADC}" type="pres">
      <dgm:prSet presAssocID="{39B19EA5-E007-4E97-9588-499896407889}" presName="parentLin"/>
      <dgm:spPr/>
      <dgm:t>
        <a:bodyPr/>
        <a:lstStyle/>
        <a:p/>
      </dgm:t>
    </dgm:pt>
    <dgm:pt modelId="{4CE6E071-D93B-47D0-A8ED-7A03098CF4DD}" type="pres">
      <dgm:prSet presAssocID="{39B19EA5-E007-4E97-9588-499896407889}" presName="parentLeftMargin" presStyleLbl="node1" presStyleIdx="2" presStyleCnt="3"/>
      <dgm:spPr/>
      <dgm:t>
        <a:bodyPr/>
        <a:lstStyle/>
        <a:p>
          <a:endParaRPr lang="zh-CN" altLang="en-US"/>
        </a:p>
      </dgm:t>
    </dgm:pt>
    <dgm:pt modelId="{B92AA408-A0A6-4E64-8AE5-70122904B7A2}" type="pres">
      <dgm:prSet presAssocID="{39B19EA5-E007-4E97-9588-49989640788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2FD46C3-D432-46F6-820E-B1E612B8BB7A}" type="pres">
      <dgm:prSet presAssocID="{39B19EA5-E007-4E97-9588-499896407889}" presName="negativeSpace"/>
      <dgm:spPr/>
      <dgm:t>
        <a:bodyPr/>
        <a:lstStyle/>
        <a:p/>
      </dgm:t>
    </dgm:pt>
    <dgm:pt modelId="{D139B7B5-910C-425F-A074-E8A88C558740}" type="pres">
      <dgm:prSet presAssocID="{39B19EA5-E007-4E97-9588-499896407889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DF6834AD-6B49-4418-9F7D-48B39910DA06}" srcId="{625BD6AD-3FFF-4455-9BBE-F7EAA7C95963}" destId="{03EF8DE0-BD6C-4D0F-9DEB-2C0510767977}" srcOrd="0" destOrd="0" parTransId="{4B4764CC-5FB8-4823-9237-783E0FCE7152}" sibTransId="{B0D3872E-1DB0-4752-B3B4-C57D9DA6C22D}"/>
    <dgm:cxn modelId="{6AACBAEC-5572-4BB2-83EF-CEC8C8F3B82C}" srcId="{625BD6AD-3FFF-4455-9BBE-F7EAA7C95963}" destId="{1B4A02DF-5C0C-47F9-8E88-F4CE3E9EBE63}" srcOrd="1" destOrd="0" parTransId="{DA8043A9-FA7B-4EF4-A837-CF543D78C140}" sibTransId="{65591CD6-02DC-4879-9DE7-F2B1666C5407}"/>
    <dgm:cxn modelId="{47250882-B7ED-4D49-8858-8744B6ACE15A}" srcId="{625BD6AD-3FFF-4455-9BBE-F7EAA7C95963}" destId="{39B19EA5-E007-4E97-9588-499896407889}" srcOrd="2" destOrd="0" parTransId="{54F7CA57-8EB7-41D7-BBC2-45EB8A25791B}" sibTransId="{8293E150-3C21-409A-A16B-2C2F3B582BD2}"/>
    <dgm:cxn modelId="{5ADCF248-D47E-4B05-BA83-90DF6E15A002}" type="presOf" srcId="{625BD6AD-3FFF-4455-9BBE-F7EAA7C95963}" destId="{D4F6BC46-2471-4EBE-8229-D0A1096332AB}" srcOrd="0" destOrd="0" presId="urn:microsoft.com/office/officeart/2005/8/layout/list1#1"/>
    <dgm:cxn modelId="{3A87D324-EE2F-4856-8BCD-68719A6A8EF7}" type="presParOf" srcId="{D4F6BC46-2471-4EBE-8229-D0A1096332AB}" destId="{EDCC325F-3401-449F-84AA-356BEEB73532}" srcOrd="0" destOrd="0" presId="urn:microsoft.com/office/officeart/2005/8/layout/list1#1"/>
    <dgm:cxn modelId="{BA0883D4-C92C-41F6-824D-C1B389DCDBBF}" type="presParOf" srcId="{EDCC325F-3401-449F-84AA-356BEEB73532}" destId="{70787CC1-09F0-47F3-9BA2-DEE203D43A9B}" srcOrd="0" destOrd="0" presId="urn:microsoft.com/office/officeart/2005/8/layout/list1#1"/>
    <dgm:cxn modelId="{C468152B-19A1-4CAC-ADD0-2D4313300BCE}" type="presOf" srcId="{03EF8DE0-BD6C-4D0F-9DEB-2C0510767977}" destId="{70787CC1-09F0-47F3-9BA2-DEE203D43A9B}" srcOrd="0" destOrd="0" presId="urn:microsoft.com/office/officeart/2005/8/layout/list1#1"/>
    <dgm:cxn modelId="{3355EE9C-B2D8-4919-BA9E-3B6EFD15FB46}" type="presParOf" srcId="{EDCC325F-3401-449F-84AA-356BEEB73532}" destId="{BE367A69-6939-45FF-AD8E-BDB46DBE4D99}" srcOrd="1" destOrd="0" presId="urn:microsoft.com/office/officeart/2005/8/layout/list1#1"/>
    <dgm:cxn modelId="{E79A2C03-C3BB-460B-87CD-235F107B30E3}" type="presOf" srcId="{03EF8DE0-BD6C-4D0F-9DEB-2C0510767977}" destId="{BE367A69-6939-45FF-AD8E-BDB46DBE4D99}" srcOrd="1" destOrd="0" presId="urn:microsoft.com/office/officeart/2005/8/layout/list1#1"/>
    <dgm:cxn modelId="{E1B04F66-9014-4D0B-BBFD-DC6CB4FD85D9}" type="presParOf" srcId="{D4F6BC46-2471-4EBE-8229-D0A1096332AB}" destId="{1EFDA1BA-2FD9-4B31-9C5A-699977912D47}" srcOrd="1" destOrd="0" presId="urn:microsoft.com/office/officeart/2005/8/layout/list1#1"/>
    <dgm:cxn modelId="{315E37C2-9677-414E-9160-12E1D698A1DB}" type="presParOf" srcId="{D4F6BC46-2471-4EBE-8229-D0A1096332AB}" destId="{8390BB32-F81A-448A-8A4C-11D8F1868399}" srcOrd="2" destOrd="0" presId="urn:microsoft.com/office/officeart/2005/8/layout/list1#1"/>
    <dgm:cxn modelId="{F888BBC7-3FF7-4831-8825-8DA6C9CEA686}" type="presParOf" srcId="{D4F6BC46-2471-4EBE-8229-D0A1096332AB}" destId="{DA0B9C52-F24B-4F3E-8809-0FEFEDA10B7A}" srcOrd="3" destOrd="0" presId="urn:microsoft.com/office/officeart/2005/8/layout/list1#1"/>
    <dgm:cxn modelId="{132209C6-FEF3-48FF-B65B-257B5777909F}" type="presParOf" srcId="{D4F6BC46-2471-4EBE-8229-D0A1096332AB}" destId="{C0706AE0-6B82-4739-9605-971CCF5A1388}" srcOrd="4" destOrd="0" presId="urn:microsoft.com/office/officeart/2005/8/layout/list1#1"/>
    <dgm:cxn modelId="{364ABDCC-DDF4-46D5-B8E5-4CBF2CA5747F}" type="presParOf" srcId="{C0706AE0-6B82-4739-9605-971CCF5A1388}" destId="{06B719C3-6847-4A7C-B1B8-C0573484F504}" srcOrd="0" destOrd="0" presId="urn:microsoft.com/office/officeart/2005/8/layout/list1#1"/>
    <dgm:cxn modelId="{0EABBB60-5E9E-4AB8-9C38-325C8467B1A5}" type="presOf" srcId="{1B4A02DF-5C0C-47F9-8E88-F4CE3E9EBE63}" destId="{06B719C3-6847-4A7C-B1B8-C0573484F504}" srcOrd="0" destOrd="0" presId="urn:microsoft.com/office/officeart/2005/8/layout/list1#1"/>
    <dgm:cxn modelId="{97153F76-DCD3-4338-972E-36C5CE416E88}" type="presParOf" srcId="{C0706AE0-6B82-4739-9605-971CCF5A1388}" destId="{11EF5CAC-0597-43F2-A66D-61FFF84A201E}" srcOrd="1" destOrd="0" presId="urn:microsoft.com/office/officeart/2005/8/layout/list1#1"/>
    <dgm:cxn modelId="{B057CB9C-DBF3-4F1B-BC66-6B57474D2FCE}" type="presOf" srcId="{1B4A02DF-5C0C-47F9-8E88-F4CE3E9EBE63}" destId="{11EF5CAC-0597-43F2-A66D-61FFF84A201E}" srcOrd="1" destOrd="0" presId="urn:microsoft.com/office/officeart/2005/8/layout/list1#1"/>
    <dgm:cxn modelId="{2553CF40-A5D6-498F-9F73-02E5760833E1}" type="presParOf" srcId="{D4F6BC46-2471-4EBE-8229-D0A1096332AB}" destId="{D9A73107-9368-4E30-9FFD-69C0919C10A3}" srcOrd="5" destOrd="0" presId="urn:microsoft.com/office/officeart/2005/8/layout/list1#1"/>
    <dgm:cxn modelId="{F2FFB0C4-AEED-4666-8208-53053DB0A255}" type="presParOf" srcId="{D4F6BC46-2471-4EBE-8229-D0A1096332AB}" destId="{11280184-A196-4D56-A082-B09BABC50119}" srcOrd="6" destOrd="0" presId="urn:microsoft.com/office/officeart/2005/8/layout/list1#1"/>
    <dgm:cxn modelId="{B405BD56-61F5-4239-B3DF-8B499DDE307B}" type="presParOf" srcId="{D4F6BC46-2471-4EBE-8229-D0A1096332AB}" destId="{638D8D7F-B59A-409B-A95F-4310443B8591}" srcOrd="7" destOrd="0" presId="urn:microsoft.com/office/officeart/2005/8/layout/list1#1"/>
    <dgm:cxn modelId="{64300035-A151-49F0-ACEB-117F1053876A}" type="presParOf" srcId="{D4F6BC46-2471-4EBE-8229-D0A1096332AB}" destId="{79C3E973-006B-4FCA-8895-99378F77DADC}" srcOrd="8" destOrd="0" presId="urn:microsoft.com/office/officeart/2005/8/layout/list1#1"/>
    <dgm:cxn modelId="{7E95A907-951A-4D77-9EBA-3EF33FA38453}" type="presParOf" srcId="{79C3E973-006B-4FCA-8895-99378F77DADC}" destId="{4CE6E071-D93B-47D0-A8ED-7A03098CF4DD}" srcOrd="0" destOrd="0" presId="urn:microsoft.com/office/officeart/2005/8/layout/list1#1"/>
    <dgm:cxn modelId="{8384D424-7ADF-4B46-87C4-A38E679DA8C3}" type="presOf" srcId="{39B19EA5-E007-4E97-9588-499896407889}" destId="{4CE6E071-D93B-47D0-A8ED-7A03098CF4DD}" srcOrd="0" destOrd="0" presId="urn:microsoft.com/office/officeart/2005/8/layout/list1#1"/>
    <dgm:cxn modelId="{A1A4A89E-8E02-484F-BA24-14E3B805268A}" type="presParOf" srcId="{79C3E973-006B-4FCA-8895-99378F77DADC}" destId="{B92AA408-A0A6-4E64-8AE5-70122904B7A2}" srcOrd="1" destOrd="0" presId="urn:microsoft.com/office/officeart/2005/8/layout/list1#1"/>
    <dgm:cxn modelId="{12B4C662-FF6B-4AE6-A136-647E2A2FE5B2}" type="presOf" srcId="{39B19EA5-E007-4E97-9588-499896407889}" destId="{B92AA408-A0A6-4E64-8AE5-70122904B7A2}" srcOrd="1" destOrd="0" presId="urn:microsoft.com/office/officeart/2005/8/layout/list1#1"/>
    <dgm:cxn modelId="{2FABFF28-28CA-4CB8-B531-44BDA5912124}" type="presParOf" srcId="{D4F6BC46-2471-4EBE-8229-D0A1096332AB}" destId="{F2FD46C3-D432-46F6-820E-B1E612B8BB7A}" srcOrd="9" destOrd="0" presId="urn:microsoft.com/office/officeart/2005/8/layout/list1#1"/>
    <dgm:cxn modelId="{0AB58B18-0236-491B-B6C2-7CE21E05B338}" type="presParOf" srcId="{D4F6BC46-2471-4EBE-8229-D0A1096332AB}" destId="{D139B7B5-910C-425F-A074-E8A88C558740}" srcOrd="10" destOrd="0" presId="urn:microsoft.com/office/officeart/2005/8/layout/list1#1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7" name=""/>
      <dsp:cNvGrpSpPr/>
    </dsp:nvGrpSpPr>
    <dsp:grpSpPr/>
    <dsp:sp modelId="{8390BB32-F81A-448A-8A4C-11D8F1868399}">
      <dsp:nvSpPr>
        <dsp:cNvPr id="8" name=""/>
        <dsp:cNvSpPr/>
      </dsp:nvSpPr>
      <dsp:spPr>
        <a:xfrm>
          <a:off x="0" y="513452"/>
          <a:ext cx="731202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BE367A69-6939-45FF-AD8E-BDB46DBE4D99}">
      <dsp:nvSpPr>
        <dsp:cNvPr id="9" name=""/>
        <dsp:cNvSpPr/>
      </dsp:nvSpPr>
      <dsp:spPr>
        <a:xfrm>
          <a:off x="365601" y="41132"/>
          <a:ext cx="5118417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464" tIns="0" rIns="193464" bIns="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/>
            <a:t>法西斯主义与亚洲战争策源地的形成</a:t>
          </a:r>
        </a:p>
      </dsp:txBody>
      <dsp:txXfrm>
        <a:off x="411715" y="87246"/>
        <a:ext cx="5026189" cy="852412"/>
      </dsp:txXfrm>
    </dsp:sp>
    <dsp:sp modelId="{11280184-A196-4D56-A082-B09BABC50119}">
      <dsp:nvSpPr>
        <dsp:cNvPr id="10" name=""/>
        <dsp:cNvSpPr/>
      </dsp:nvSpPr>
      <dsp:spPr>
        <a:xfrm>
          <a:off x="0" y="1964972"/>
          <a:ext cx="731202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11EF5CAC-0597-43F2-A66D-61FFF84A201E}">
      <dsp:nvSpPr>
        <dsp:cNvPr id="11" name=""/>
        <dsp:cNvSpPr/>
      </dsp:nvSpPr>
      <dsp:spPr>
        <a:xfrm>
          <a:off x="365601" y="1492652"/>
          <a:ext cx="5118417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464" tIns="0" rIns="193464" bIns="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>
              <a:solidFill>
                <a:schemeClr val="bg1"/>
              </a:solidFill>
            </a:rPr>
            <a:t>第二次世界大战</a:t>
          </a:r>
        </a:p>
      </dsp:txBody>
      <dsp:txXfrm>
        <a:off x="411715" y="1538766"/>
        <a:ext cx="5026189" cy="852412"/>
      </dsp:txXfrm>
    </dsp:sp>
    <dsp:sp modelId="{D139B7B5-910C-425F-A074-E8A88C558740}">
      <dsp:nvSpPr>
        <dsp:cNvPr id="12" name=""/>
        <dsp:cNvSpPr/>
      </dsp:nvSpPr>
      <dsp:spPr>
        <a:xfrm>
          <a:off x="0" y="3416492"/>
          <a:ext cx="731202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B92AA408-A0A6-4E64-8AE5-70122904B7A2}">
      <dsp:nvSpPr>
        <dsp:cNvPr id="13" name=""/>
        <dsp:cNvSpPr/>
      </dsp:nvSpPr>
      <dsp:spPr>
        <a:xfrm>
          <a:off x="365601" y="2944172"/>
          <a:ext cx="5118417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464" tIns="0" rIns="193464" bIns="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/>
            <a:t>战后国际秩序的建立</a:t>
          </a:r>
        </a:p>
      </dsp:txBody>
      <dsp:txXfrm>
        <a:off x="411715" y="2990286"/>
        <a:ext cx="5026189" cy="852412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5/8/layout/list1#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nodeHorzAlign" val="l"/>
          <dgm:param type="horzAlign" val="l"/>
        </dgm:alg>
      </dgm:if>
      <dgm:else name="Name2">
        <dgm:alg type="lin">
          <dgm:param type="linDir" val="fromT"/>
          <dgm:param type="vertAlign" val="mid"/>
          <dgm:param type="nodeHorzAlign" val="r"/>
          <dgm:param type="horzAlign" val="r"/>
        </dgm:alg>
      </dgm:else>
    </dgm:choose>
    <dgm:shape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nodeHorzAlign" val="l"/>
              <dgm:param type="horzAlign" val="l"/>
            </dgm:alg>
          </dgm:if>
          <dgm:else name="Name6">
            <dgm:alg type="lin">
              <dgm:param type="linDir" val="fromR"/>
              <dgm:param type="nodeHorzAlign" val="r"/>
              <dgm:param type="horzAlign" val="r"/>
            </dgm:alg>
          </dgm:else>
        </dgm:choose>
        <dgm:shape r:blip="">
          <dgm:adjLst/>
        </dgm:shape>
        <dgm:presOf/>
        <dgm:constrLst/>
        <dgm:ruleLst/>
        <dgm:layoutNode name="parentLeftMargin">
          <dgm:alg type="sp"/>
          <dgm:shape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/>
        </dgm:ruleLst>
      </dgm:layoutNode>
      <dgm:forEach name="Name10" axis="followSib" ptType="sibTrans" cnt="1">
        <dgm:layoutNode name="spaceBetweenRectangles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6E4199-3114-43CF-99BF-AEC27E625C13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2E944E-8067-4622-98CF-A371EC662B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960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microsoft.com/office/2007/relationships/diagramDrawing" Target="../diagrams/drawing1.xml" /><Relationship Id="rId4" Type="http://schemas.openxmlformats.org/officeDocument/2006/relationships/diagramData" Target="../diagrams/data1.xml" /><Relationship Id="rId5" Type="http://schemas.openxmlformats.org/officeDocument/2006/relationships/diagramLayout" Target="../diagrams/layout1.xml" /><Relationship Id="rId6" Type="http://schemas.openxmlformats.org/officeDocument/2006/relationships/diagramQuickStyle" Target="../diagrams/quickStyle1.xml" /><Relationship Id="rId7" Type="http://schemas.openxmlformats.org/officeDocument/2006/relationships/diagramColors" Target="../diagrams/colors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.png" /><Relationship Id="rId4" Type="http://schemas.openxmlformats.org/officeDocument/2006/relationships/image" Target="../media/image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3.jpeg" /><Relationship Id="rId4" Type="http://schemas.openxmlformats.org/officeDocument/2006/relationships/image" Target="../media/image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6.jpeg" /><Relationship Id="rId4" Type="http://schemas.openxmlformats.org/officeDocument/2006/relationships/image" Target="../media/image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4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8.jpeg" /><Relationship Id="rId4" Type="http://schemas.openxmlformats.org/officeDocument/2006/relationships/image" Target="../media/image9.jpeg" /><Relationship Id="rId5" Type="http://schemas.openxmlformats.org/officeDocument/2006/relationships/image" Target="../media/image10.jpeg" /><Relationship Id="rId6" Type="http://schemas.openxmlformats.org/officeDocument/2006/relationships/image" Target="../media/image11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2.png" /><Relationship Id="rId4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12" name="直接连接符 11"/>
          <p:cNvCxnSpPr/>
          <p:nvPr/>
        </p:nvCxnSpPr>
        <p:spPr>
          <a:xfrm flipH="1">
            <a:off x="11916123" y="1960707"/>
            <a:ext cx="0" cy="1293668"/>
          </a:xfrm>
          <a:prstGeom prst="line">
            <a:avLst/>
          </a:prstGeom>
          <a:ln w="76200" cmpd="thickThin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292703" y="1833813"/>
            <a:ext cx="11558403" cy="1445260"/>
            <a:chOff x="551951" y="2329059"/>
            <a:chExt cx="10722933" cy="1445585"/>
          </a:xfrm>
        </p:grpSpPr>
        <p:sp>
          <p:nvSpPr>
            <p:cNvPr id="2" name="文本框 1"/>
            <p:cNvSpPr txBox="1"/>
            <p:nvPr/>
          </p:nvSpPr>
          <p:spPr>
            <a:xfrm>
              <a:off x="701760" y="2329059"/>
              <a:ext cx="1302327" cy="14455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4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历史纲要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51951" y="2433950"/>
              <a:ext cx="10722933" cy="1317481"/>
              <a:chOff x="551951" y="2433950"/>
              <a:chExt cx="10722933" cy="1317481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2066311" y="2663872"/>
                <a:ext cx="9208573" cy="769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zh-CN" altLang="en-US" sz="4400" b="1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第二次世界大战与战后国际秩序的形成</a:t>
                </a:r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 flipH="1">
                <a:off x="551951" y="2438396"/>
                <a:ext cx="0" cy="1312718"/>
              </a:xfrm>
              <a:prstGeom prst="line">
                <a:avLst/>
              </a:prstGeom>
              <a:ln w="76200" cmpd="thinThick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 flipH="1">
                <a:off x="2026321" y="2433950"/>
                <a:ext cx="0" cy="1317481"/>
              </a:xfrm>
              <a:prstGeom prst="line">
                <a:avLst/>
              </a:prstGeom>
              <a:ln w="38100" cmpd="sng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图示 3"/>
          <p:cNvGraphicFramePr/>
          <p:nvPr/>
        </p:nvGraphicFramePr>
        <p:xfrm>
          <a:off x="2380615" y="1525270"/>
          <a:ext cx="7312025" cy="4264025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21310" y="382270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b="1">
                <a:solidFill>
                  <a:srgbClr val="C00000"/>
                </a:solidFill>
              </a:rPr>
              <a:t>主要内容</a:t>
            </a: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-4127" y="1186180"/>
            <a:ext cx="2967355" cy="571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法西斯主义与亚欧战争策源地的形成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（法西斯主义、亚欧战争策源地的形成、英美的绥靖政策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2173585" cy="6794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15900" y="1043940"/>
          <a:ext cx="11772265" cy="506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5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441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635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84530">
                <a:tc gridSpan="3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法西斯主义与亚欧战争策源地的形成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959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国家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上台方式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基本特征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3980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意大利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1919年墨索里尼成立“战斗的意大利法西斯”，是世界上第一个法西斯政党。</a:t>
                      </a:r>
                    </a:p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1922年，墨索里尼建立了法西斯政权。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以极端民族主义为基本特征，反对自由主义和共产主义，主张对内实行恐怖独裁统治，对外侵略扩张，发动战争，争霸世界。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2400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德国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1920年，希特勒组建“民族社会主义德意志工人党”，简称“纳粹党”，是德国法西斯运动的开始。</a:t>
                      </a:r>
                    </a:p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1932年，纳粹党成为德国议会中的第一大党。</a:t>
                      </a:r>
                    </a:p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1933年，希特勒成为德国总理。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23190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日本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1921年，冈村宁次、东条英机等人订立密约，是日本军部法西斯运动的开始。</a:t>
                      </a:r>
                    </a:p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1931年，日本发动九一八事变。</a:t>
                      </a:r>
                    </a:p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1936年，日本年轻军官发动“二二六兵变”建立军事法西斯专政。</a:t>
                      </a:r>
                    </a:p>
                  </a:txBody>
                  <a:tcPr marL="254000" marR="254000" marT="177800" marB="1778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法西斯主义与亚欧战争策源地的形成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（法西斯主义、亚欧战争策源地的形成、英美的绥靖政策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2173585" cy="6794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6099810" y="5108575"/>
            <a:ext cx="581914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1936</a:t>
            </a:r>
            <a:r>
              <a:rPr lang="zh-CN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年，德国和意大利建立“柏林</a:t>
            </a:r>
            <a:r>
              <a:rPr lang="en-US" altLang="zh-CN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罗马轴心”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 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仿宋" pitchFamily="49" charset="-122"/>
              <a:ea typeface="仿宋" panose="02010609060101010101" pitchFamily="49" charset="-122"/>
              <a:cs typeface="Arial" pitchFamily="34" charset="0"/>
            </a:endParaRPr>
          </a:p>
        </p:txBody>
      </p:sp>
      <p:pic>
        <p:nvPicPr>
          <p:cNvPr id="14" name="Picture 2" descr="http://5b0988e595225.cdn.sohucs.com/images/20170804/6e97d5a4cbf74bf8b3f7b25434bc17f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0645" y="1866265"/>
            <a:ext cx="5095240" cy="30568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dingyue.ws.126.net/Cvfx2Xr4eXG86ci3oRwADWdlM8WKBxux730lQlLsSm=b215578974479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9485" y="1865948"/>
            <a:ext cx="5095875" cy="3057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7"/>
          <p:cNvSpPr txBox="1"/>
          <p:nvPr/>
        </p:nvSpPr>
        <p:spPr>
          <a:xfrm>
            <a:off x="809360" y="5139373"/>
            <a:ext cx="4779894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1936</a:t>
            </a:r>
            <a:r>
              <a:rPr lang="zh-CN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年二二六兵变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法西斯主义与亚欧战争策源地的形成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（法西斯主义、亚欧战争策源地的形成、英美的绥靖政策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2173585" cy="6794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351790" y="1008380"/>
          <a:ext cx="8050530" cy="5399532"/>
        </p:xfrm>
        <a:graphic>
          <a:graphicData uri="http://schemas.openxmlformats.org/drawingml/2006/table">
            <a:tbl>
              <a:tblPr/>
              <a:tblGrid>
                <a:gridCol w="2263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839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0283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7594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针对问题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操纵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绥靖政策的应用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657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中国问题·日占东北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操纵国联，不制裁日本，要求共管东北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37210">
                <a:tc rowSpan="2"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意入侵埃塞俄比亚</a:t>
                      </a:r>
                    </a:p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lang="en-US" altLang="zh-CN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1935</a:t>
                      </a: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对意制裁，范围有限，很快取消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365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B w="9525">
                      <a:solidFill>
                        <a:srgbClr val="646464"/>
                      </a:solidFill>
                      <a:prstDash val="sysDash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美国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1935年制定中立法案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37210">
                <a:tc rowSpan="2"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干涉西班牙内战</a:t>
                      </a:r>
                    </a:p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lang="en-US" altLang="zh-CN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1936</a:t>
                      </a: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提出不干涉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365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B w="9525">
                      <a:solidFill>
                        <a:srgbClr val="646464"/>
                      </a:solidFill>
                      <a:prstDash val="sysDash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美国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修改中立法，扩大禁运范围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3721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入侵奥地利（</a:t>
                      </a:r>
                      <a:r>
                        <a:rPr lang="en-US" altLang="zh-CN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1938</a:t>
                      </a: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没有任何正式反应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3657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入侵捷克斯洛伐克</a:t>
                      </a:r>
                    </a:p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lang="en-US" altLang="zh-CN" sz="16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1938</a:t>
                      </a:r>
                      <a:r>
                        <a:rPr lang="zh-CN" altLang="en-US" sz="16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没有捷克斯洛伐克代表参加的情况下，签署把苏台德等地区割给德国的协议。（慕尼黑阴谋）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3721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入侵波兰（</a:t>
                      </a:r>
                      <a:r>
                        <a:rPr lang="en-US" altLang="zh-CN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1939</a:t>
                      </a:r>
                      <a:r>
                        <a:rPr lang="zh-CN" altLang="en-US" sz="16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西线无战事（德国：25个师；英法： </a:t>
                      </a: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100</a:t>
                      </a: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个师）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8702675" y="2171065"/>
            <a:ext cx="3072130" cy="3041015"/>
          </a:xfrm>
          <a:prstGeom prst="rect">
            <a:avLst/>
          </a:prstGeom>
          <a:noFill/>
          <a:ln w="127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</a:pPr>
            <a:r>
              <a:rPr lang="en-US" altLang="zh-CN" sz="1600" spc="12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史料阅读：</a:t>
            </a:r>
            <a:endParaRPr lang="en-US" altLang="zh-CN" sz="1600" b="0" spc="120">
              <a:solidFill>
                <a:srgbClr val="40404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</a:pPr>
            <a:r>
              <a:rPr lang="en-US" altLang="zh-CN" sz="1600" spc="12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绥靖政策是“衰落的英、法、帝国主义，面临德、意、日法西斯国家的挑战，为了保存自己的既得利益，采取了一种以牺牲其他国家利益为手段换取与对手妥协的政策。”</a:t>
            </a:r>
            <a:endParaRPr lang="en-US" altLang="zh-CN" sz="1600" b="0" spc="12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</a:pPr>
            <a:r>
              <a:rPr lang="en-US" altLang="zh-CN" sz="1600" spc="12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 ——齐世荣主编《绥靖政策研究》</a:t>
            </a:r>
            <a:endParaRPr lang="en-US" altLang="zh-CN" sz="1600" b="0" spc="12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Tx/>
            </a:pPr>
            <a:endParaRPr lang="zh-CN" altLang="en-US" sz="1600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法西斯主义与亚欧战争策源地的形成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（法西斯主义、亚欧战争策源地的形成、英美的绥靖政策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2173585" cy="6794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image.finance.china.cn/upload/images/2011/1212/093228/15_419588_31972d1f582375f33a940029868c4e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1903" y="1921317"/>
            <a:ext cx="4186043" cy="25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4"/>
          <p:cNvSpPr txBox="1"/>
          <p:nvPr/>
        </p:nvSpPr>
        <p:spPr>
          <a:xfrm>
            <a:off x="1028664" y="4461194"/>
            <a:ext cx="413928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慕尼黑协定</a:t>
            </a:r>
            <a:r>
              <a:rPr lang="en-US" altLang="zh-CN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签字现场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390" y="1511935"/>
            <a:ext cx="5765165" cy="38334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第二次世界大战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（序幕、在亚洲爆发、全面爆发、全球阶段、世界反法西斯同盟的建立、二战结束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0734040" cy="2540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11443" y="1998067"/>
            <a:ext cx="6489065" cy="2861310"/>
          </a:xfrm>
          <a:prstGeom prst="rect">
            <a:avLst/>
          </a:prstGeom>
          <a:ln w="12700" cmpd="sng">
            <a:solidFill>
              <a:schemeClr val="tx1"/>
            </a:solidFill>
            <a:prstDash val="solid"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ct val="0"/>
              </a:spcAft>
            </a:pPr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二战爆发的原因</a:t>
            </a:r>
            <a:endParaRPr lang="en-US" altLang="zh-CN" sz="2000" b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根本原因：帝国主义政治、经济发展的不平衡性</a:t>
            </a:r>
            <a:endParaRPr lang="en-US" altLang="zh-CN" sz="2000" b="1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历史原因：凡尔赛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华盛顿体系的矛盾</a:t>
            </a:r>
            <a:endParaRPr lang="en-US" altLang="zh-CN" sz="2000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导火线：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1929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1933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年经济大危机</a:t>
            </a:r>
            <a:endParaRPr lang="en-US" altLang="zh-CN" sz="20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</a:t>
            </a:r>
            <a:r>
              <a:rPr lang="zh-CN" altLang="en-US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现实因素：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法西斯势力的兴起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和</a:t>
            </a:r>
            <a:r>
              <a:rPr lang="zh-CN" altLang="zh-CN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亚欧战争策源地的形成</a:t>
            </a:r>
            <a:endParaRPr lang="en-US" altLang="zh-CN" sz="20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5.</a:t>
            </a:r>
            <a:r>
              <a:rPr lang="zh-CN" altLang="en-US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推动因素：</a:t>
            </a:r>
            <a:r>
              <a:rPr lang="zh-CN" altLang="zh-CN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绥靖政策的纵容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6485" y="1911985"/>
            <a:ext cx="4403090" cy="30340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第二次世界大战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（序幕、在亚洲爆发、全面爆发、全球阶段、世界反法西斯同盟的建立、二战结束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0734040" cy="2540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730567" y="1014265"/>
          <a:ext cx="10730865" cy="5089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6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4272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0261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经过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主要事件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070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序幕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1931年，日本制造九一八事变，发动侵华战争。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070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亚洲爆发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1937年7月7日，日本制造</a:t>
                      </a:r>
                      <a:r>
                        <a:rPr lang="en-US" alt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七七事变</a:t>
                      </a:r>
                      <a:r>
                        <a:rPr lang="en-US" alt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，发动了</a:t>
                      </a:r>
                      <a:r>
                        <a:rPr lang="en-US" alt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全面侵华战争</a:t>
                      </a:r>
                      <a:r>
                        <a:rPr lang="en-US" alt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070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全面爆发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1939年9月，德国以“闪电战”突袭波兰，英法被迫对德宣战。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6134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发展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德国迅速占领欧洲大部分地区，法国投降。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6070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扩大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1941年6月，德国入侵苏联</a:t>
                      </a:r>
                      <a:r>
                        <a:rPr lang="en-US" alt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6070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全球阶段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1941年12月，日本偷袭珍珠港，挑起太平洋战争，美国对日宣战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6134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转折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1942年，以美、英、苏、中为首的26个国家签署</a:t>
                      </a:r>
                      <a:r>
                        <a:rPr lang="en-US" alt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《联合国家宣言》</a:t>
                      </a:r>
                      <a:r>
                        <a:rPr lang="en-US" alt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，建立反法西斯同盟。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6070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5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结束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1945年5月8日，德国投降，9月2日日本签署无条件投降书，第二次世界大战结束。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第二次世界大战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（序幕、在亚洲爆发、全面爆发、全球阶段、世界反法西斯同盟的建立、二战结束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0734040" cy="2540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6"/>
          <p:cNvSpPr txBox="1"/>
          <p:nvPr/>
        </p:nvSpPr>
        <p:spPr>
          <a:xfrm>
            <a:off x="7151007" y="5016545"/>
            <a:ext cx="399956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日本在无条件投降书上签字</a:t>
            </a:r>
          </a:p>
        </p:txBody>
      </p:sp>
      <p:pic>
        <p:nvPicPr>
          <p:cNvPr id="10" name="Picture 4" descr="http://i.serengeseba.com/uploads/i_5_2367621710x3573863185_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9389" y="1777537"/>
            <a:ext cx="4699882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ttp://img.mp.itc.cn/upload/20160815/56d2b3f8b26c4790aeb17572cfdbb1ae_t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52069" y="1776590"/>
            <a:ext cx="4198711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5"/>
          <p:cNvSpPr txBox="1"/>
          <p:nvPr/>
        </p:nvSpPr>
        <p:spPr>
          <a:xfrm>
            <a:off x="1289548" y="5042865"/>
            <a:ext cx="399956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苏军占领德国国会大厦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战后国际秩序的建立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（雅尔塔体系、成立联合国、国际格局的变化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8391525" cy="1143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15900" y="1130787"/>
          <a:ext cx="11760200" cy="5245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8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938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6316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528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5384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526415">
                <a:tc gridSpan="5">
                  <a:txBody>
                    <a:bodyPr vert="horz" wrap="square"/>
                    <a:lstStyle/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tabLst>
                          <a:tab pos="2070735"/>
                        </a:tabLst>
                      </a:pPr>
                      <a:r>
                        <a:rPr lang="zh-CN" altLang="en-US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二战结束阶段的四次重要国际会议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6415">
                <a:tc>
                  <a:txBody>
                    <a:bodyPr vert="horz" wrap="square"/>
                    <a:lstStyle/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会议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时间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主要背景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参加国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7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内           容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3886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开罗</a:t>
                      </a: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会议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1943年11月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世界反法西斯战争形势发生根本转变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中美英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将坚持对日作战，直至日本法西斯无条件投降。</a:t>
                      </a: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明确规定日本侵占的中国领土，包括东北、台湾、澎湖列岛等，必须归还。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454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德黑兰</a:t>
                      </a: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会议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1943年冬天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世界反法西斯战争形势发生根本转变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苏美英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会议通过了三国在对德作战中一致行动和战后合作的宣言，并决定美、英在</a:t>
                      </a: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欧洲开辟第二战场</a:t>
                      </a: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，以尽快打败纳粹德国。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038860">
                <a:tc>
                  <a:txBody>
                    <a:bodyPr vert="horz" wrap="square"/>
                    <a:lstStyle/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雅尔塔</a:t>
                      </a:r>
                    </a:p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会议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1945年2月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欧洲第二战场开辟，苏军与英美盟军东西夹击德国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苏美英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商谈对德处理政策和安排战后世界事宜</a:t>
                      </a: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：彻底消灭德国军国主义和法西斯主义，惩办战犯，实现德国民主化。战后成立联合国；苏联答应对日作战。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038860">
                <a:tc>
                  <a:txBody>
                    <a:bodyPr vert="horz" wrap="square"/>
                    <a:lstStyle/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波茨坦</a:t>
                      </a:r>
                    </a:p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会议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1945年7月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德国投降，太平洋战场美军向日本进逼，中国战场开始反攻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苏美英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tabLst>
                          <a:tab pos="2070735"/>
                        </a:tabLst>
                      </a:pPr>
                      <a:r>
                        <a:rPr lang="zh-CN" altLang="en-US" sz="15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重申雅尔塔会议关于处理德国问题的精神</a:t>
                      </a:r>
                      <a:r>
                        <a:rPr lang="zh-CN" altLang="en-US" sz="15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。重申《开罗宣言》的条件必须实施。会议期间发表对日最后通牒式公告。</a:t>
                      </a: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战后国际秩序的建立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（雅尔塔体系、成立联合国、国际格局的变化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8391525" cy="1143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http://www.china.com.cn/images/1393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504" y="1842031"/>
            <a:ext cx="3136731" cy="23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m2.biz.itc.cn/pic/new/n/25/31/Img794312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89235" y="1842031"/>
            <a:ext cx="2886615" cy="23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3" r="9704"/>
          <a:stretch>
            <a:fillRect/>
          </a:stretch>
        </p:blipFill>
        <p:spPr bwMode="auto">
          <a:xfrm>
            <a:off x="6381980" y="1842031"/>
            <a:ext cx="2602633" cy="23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9" descr="http://www.china.com.cn/images/1393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84613" y="1842031"/>
            <a:ext cx="2832928" cy="23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2505" y="4316287"/>
            <a:ext cx="305661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德黑兰会议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97965" y="4316287"/>
            <a:ext cx="259411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开罗会议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1513" y="4316286"/>
            <a:ext cx="24940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雅尔塔会议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054548" y="4316287"/>
            <a:ext cx="276299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波茨坦会议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战后国际秩序的建立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（雅尔塔体系、成立联合国、国际格局的变化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8391525" cy="1143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448310" y="944880"/>
          <a:ext cx="11258550" cy="5149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30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9955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8460"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雅尔塔体系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0998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含义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二战中后期，同盟国在雅尔塔等地缔结了</a:t>
                      </a:r>
                      <a:r>
                        <a:rPr lang="zh-CN" altLang="en-US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一系列条约和协定</a:t>
                      </a:r>
                      <a:r>
                        <a:rPr lang="zh-CN" altLang="en-US" sz="18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，建立了</a:t>
                      </a:r>
                      <a:r>
                        <a:rPr lang="zh-CN" altLang="en-US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以美、苏战胜国为主导</a:t>
                      </a:r>
                      <a:r>
                        <a:rPr lang="zh-CN" altLang="en-US" sz="18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的战后国际秩序，史称</a:t>
                      </a:r>
                      <a:r>
                        <a:rPr lang="zh-CN" altLang="en-US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“雅尔塔体系”</a:t>
                      </a:r>
                      <a:r>
                        <a:rPr lang="zh-CN" altLang="en-US" sz="18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09980">
                <a:tc rowSpan="5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主要内容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重新确定欧亚国家的版图</a:t>
                      </a:r>
                      <a:r>
                        <a:rPr lang="zh-CN" altLang="en-US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：德国由美、苏、英、法分区占领，日本由美国单独占领；日本归还侵占中国的领土，承认朝鲜独立。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846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审判战犯，肃清法西斯主义和军国主义。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4422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对德、日、意的殖民地实行</a:t>
                      </a:r>
                      <a:r>
                        <a:rPr lang="zh-CN" altLang="zh-CN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托管</a:t>
                      </a:r>
                      <a:r>
                        <a:rPr lang="zh-CN" altLang="zh-CN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zh-CN" altLang="zh-CN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原则上承认</a:t>
                      </a:r>
                      <a:r>
                        <a:rPr lang="zh-CN" altLang="zh-CN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被压迫民族的独立权利。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846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美、苏、英划分势力范围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846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成立联合国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9499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2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评价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以建立和维护世界和平为主要目标，提倡不同社会制度国家之间的共处与合作。但也是</a:t>
                      </a:r>
                      <a:r>
                        <a:rPr lang="zh-CN" altLang="zh-CN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大国相互妥协的产物</a:t>
                      </a:r>
                      <a:r>
                        <a:rPr lang="zh-CN" altLang="zh-CN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zh-CN" altLang="zh-CN" sz="1800" b="1" spc="12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带有明显的强权政治色彩</a:t>
                      </a:r>
                      <a:r>
                        <a:rPr lang="zh-CN" altLang="zh-CN" sz="18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，严重损害了一些国家的利益。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战后国际秩序的建立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（雅尔塔体系、成立联合国、国际格局的变化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8391525" cy="1143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18" y="1462917"/>
            <a:ext cx="3877840" cy="30061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文本框 10"/>
          <p:cNvSpPr txBox="1"/>
          <p:nvPr/>
        </p:nvSpPr>
        <p:spPr>
          <a:xfrm>
            <a:off x="1647990" y="4808936"/>
            <a:ext cx="8905002" cy="961289"/>
          </a:xfrm>
          <a:prstGeom prst="rect">
            <a:avLst/>
          </a:prstGeom>
          <a:noFill/>
          <a:ln w="12700" cmpd="sng">
            <a:solidFill>
              <a:schemeClr val="tx1"/>
            </a:solidFill>
            <a:prstDash val="solid"/>
          </a:ln>
        </p:spPr>
        <p:txBody>
          <a:bodyPr wrap="none" rtlCol="0" anchor="t">
            <a:spAutoFit/>
          </a:bodyPr>
          <a:lstStyle/>
          <a:p>
            <a:pPr algn="l">
              <a:lnSpc>
                <a:spcPct val="150000"/>
              </a:lnSpc>
              <a:spcAft>
                <a:spcPct val="0"/>
              </a:spcAft>
            </a:pPr>
            <a:r>
              <a:rPr lang="zh-CN" altLang="zh-CN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联合国的宗旨：维护世界和平与安全，加强国际合作，促进全球经济社会发展</a:t>
            </a:r>
          </a:p>
          <a:p>
            <a:pPr algn="l">
              <a:lnSpc>
                <a:spcPct val="150000"/>
              </a:lnSpc>
              <a:spcAft>
                <a:spcPct val="0"/>
              </a:spcAft>
            </a:pPr>
            <a:r>
              <a:rPr lang="zh-CN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原则：</a:t>
            </a:r>
            <a:r>
              <a:rPr lang="zh-CN" altLang="zh-CN" sz="20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五个常任理事国的“大国一致”原则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03A8CC3-4F01-4237-9316-0DBCD6917D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400" y="1446952"/>
            <a:ext cx="4860986" cy="30381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战后国际秩序的建立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（雅尔塔体系、成立联合国、国际格局的变化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8391525" cy="1143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420" y="1861185"/>
            <a:ext cx="6487160" cy="39547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1376550" y="1043479"/>
            <a:ext cx="9130030" cy="521970"/>
          </a:xfrm>
          <a:prstGeom prst="rect">
            <a:avLst/>
          </a:prstGeom>
          <a:ln w="12700" cmpd="sng">
            <a:solidFill>
              <a:schemeClr val="tx1"/>
            </a:solidFill>
            <a:prstDash val="solid"/>
          </a:ln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国际格局的演变</a:t>
            </a:r>
            <a:r>
              <a:rPr lang="en-US" altLang="zh-CN" sz="28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zh-CN" sz="28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从欧洲中心走向美苏对峙的两极格局</a:t>
            </a:r>
            <a:endParaRPr lang="zh-CN" altLang="zh-CN" sz="280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6680" y="205105"/>
            <a:ext cx="119691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战后国际秩序的建立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（雅尔塔体系、成立联合国、国际格局的变化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8391525" cy="1143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508" y="1182053"/>
            <a:ext cx="3386455" cy="40398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792" y="1755140"/>
            <a:ext cx="4461510" cy="33470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Box 5"/>
          <p:cNvSpPr txBox="1"/>
          <p:nvPr/>
        </p:nvSpPr>
        <p:spPr>
          <a:xfrm>
            <a:off x="1025761" y="5220335"/>
            <a:ext cx="44621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1947</a:t>
            </a:r>
            <a:r>
              <a: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年成立以美国为首的北约</a:t>
            </a:r>
          </a:p>
        </p:txBody>
      </p:sp>
      <p:sp>
        <p:nvSpPr>
          <p:cNvPr id="18" name="TextBox 5"/>
          <p:cNvSpPr txBox="1"/>
          <p:nvPr/>
        </p:nvSpPr>
        <p:spPr>
          <a:xfrm>
            <a:off x="6787515" y="5376545"/>
            <a:ext cx="42824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1955</a:t>
            </a:r>
            <a:r>
              <a: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年成立以苏联为首的华约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4CDFEE6A-EBAF-4E02-BB07-CC7CE79355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078" y="1799385"/>
            <a:ext cx="4461510" cy="33470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9100" y="2311400"/>
            <a:ext cx="4794885" cy="1684020"/>
          </a:xfrm>
          <a:prstGeom prst="rect">
            <a:avLst/>
          </a:prstGeom>
        </p:spPr>
      </p:pic>
      <p:pic>
        <p:nvPicPr>
          <p:cNvPr id="5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782300" y="10299700"/>
            <a:ext cx="406400" cy="4318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UNIT_TABLE_BEAUTIFY" val="smartTable{3bfca966-4d50-46e1-a463-fc6f116fcba6}"/>
  <p:tag name="TABLE_COLORIDX" val="l"/>
  <p:tag name="TABLE_EMPHASIZE_COLOR" val="6579300"/>
  <p:tag name="TABLE_ONEKEY_SKIN_IDX" val="0"/>
  <p:tag name="TABLE_RECT" val="17.025*69.5884*925.95*444.8"/>
  <p:tag name="TABLE_SKINIDX" val="-1"/>
</p:tagLst>
</file>

<file path=ppt/tags/tag2.xml><?xml version="1.0" encoding="utf-8"?>
<p:tagLst xmlns:p="http://schemas.openxmlformats.org/presentationml/2006/main">
  <p:tag name="KSO_WM_UNIT_TABLE_BEAUTIFY" val="smartTable{825a06de-de3e-4bc3-af83-9ab23d1f26b1}"/>
  <p:tag name="TABLE_COLORIDX" val="l"/>
  <p:tag name="TABLE_EMPHASIZE_COLOR" val="6579300"/>
  <p:tag name="TABLE_ONEKEY_SKIN_IDX" val="0"/>
  <p:tag name="TABLE_RECT" val="36*85.4*888*383.55"/>
  <p:tag name="TABLE_SKINIDX" val="-1"/>
</p:tagLst>
</file>

<file path=ppt/tags/tag3.xml><?xml version="1.0" encoding="utf-8"?>
<p:tagLst xmlns:p="http://schemas.openxmlformats.org/presentationml/2006/main">
  <p:tag name="KSO_WM_UNIT_TABLE_BEAUTIFY" val="smartTable{df0e2442-930e-4118-9c25-47d1051724d6}"/>
  <p:tag name="TABLE_COLORIDX" val="l"/>
  <p:tag name="TABLE_EMPHASIZE_COLOR" val="6579300"/>
  <p:tag name="TABLE_ONEKEY_SKIN_IDX" val="0"/>
  <p:tag name="TABLE_RECT" val="57.525*96.9634*844.95*400.75"/>
  <p:tag name="TABLE_SKINIDX" val="-1"/>
</p:tagLst>
</file>

<file path=ppt/tags/tag4.xml><?xml version="1.0" encoding="utf-8"?>
<p:tagLst xmlns:p="http://schemas.openxmlformats.org/presentationml/2006/main">
  <p:tag name="KSO_WM_UNIT_TABLE_BEAUTIFY" val="smartTable{27e29720-d83a-448b-ae01-473e9c8e35ca}"/>
  <p:tag name="TABLE_COLORIDX" val="l"/>
  <p:tag name="TABLE_EMPHASIZE_COLOR" val="6579300"/>
  <p:tag name="TABLE_ONEKEY_SKIN_IDX" val="0"/>
  <p:tag name="TABLE_RECT" val="17*102.538*926*388.5"/>
  <p:tag name="TABLE_SKINIDX" val="-1"/>
</p:tagLst>
</file>

<file path=ppt/tags/tag5.xml><?xml version="1.0" encoding="utf-8"?>
<p:tagLst xmlns:p="http://schemas.openxmlformats.org/presentationml/2006/main">
  <p:tag name="KSO_WM_UNIT_TABLE_BEAUTIFY" val="smartTable{073bffa1-8dea-421e-9087-4cbc552dac82}"/>
  <p:tag name="TABLE_COLORIDX" val="l"/>
  <p:tag name="TABLE_EMPHASIZE_COLOR" val="6579300"/>
  <p:tag name="TABLE_ONEKEY_SKIN_IDX" val="0"/>
  <p:tag name="TABLE_RECT" val="17*130.275*926*288.4"/>
  <p:tag name="TABLE_SKINIDX" val="-1"/>
</p:tagLst>
</file>

<file path=ppt/tags/tag6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A000120140530A73KPBG</Template>
  <Company/>
  <PresentationFormat>自定义</PresentationFormat>
  <Paragraphs>42</Paragraphs>
  <Slides>16</Slides>
  <Notes>15</Notes>
  <TotalTime>6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5">
      <vt:lpstr>Arial</vt:lpstr>
      <vt:lpstr>Calibri Light</vt:lpstr>
      <vt:lpstr>Calibri</vt:lpstr>
      <vt:lpstr>等线 Light</vt:lpstr>
      <vt:lpstr>等线</vt:lpstr>
      <vt:lpstr>微软雅黑</vt:lpstr>
      <vt:lpstr>仿宋</vt:lpstr>
      <vt:lpstr>宋体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dc:creator>Administrator</dc:creator>
  <cp:lastModifiedBy>User</cp:lastModifiedBy>
  <cp:revision>527</cp:revision>
  <dcterms:created xsi:type="dcterms:W3CDTF">2015-05-05T08:02:00Z</dcterms:created>
  <dcterms:modified xsi:type="dcterms:W3CDTF">2020-07-02T02:01:06Z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2052-11.1.0.9584</vt:lpwstr>
  </property>
</Properties>
</file>