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9" r:id="rId5"/>
    <p:sldId id="267" r:id="rId6"/>
    <p:sldId id="277" r:id="rId7"/>
    <p:sldId id="270" r:id="rId8"/>
    <p:sldId id="258" r:id="rId9"/>
    <p:sldId id="265" r:id="rId10"/>
    <p:sldId id="271" r:id="rId11"/>
    <p:sldId id="262" r:id="rId12"/>
    <p:sldId id="259" r:id="rId13"/>
    <p:sldId id="273" r:id="rId14"/>
    <p:sldId id="272" r:id="rId15"/>
    <p:sldId id="274" r:id="rId16"/>
    <p:sldId id="275" r:id="rId17"/>
    <p:sldId id="278" r:id="rId18"/>
    <p:sldId id="260" r:id="rId19"/>
    <p:sldId id="279" r:id="rId20"/>
    <p:sldId id="280" r:id="rId21"/>
    <p:sldId id="287" r:id="rId22"/>
    <p:sldId id="286" r:id="rId23"/>
    <p:sldId id="285" r:id="rId24"/>
    <p:sldId id="284" r:id="rId25"/>
    <p:sldId id="261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5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BBD1293-F109-4F18-B8F4-2D2E6F6243F0}" type="datetimeFigureOut">
              <a:rPr lang="zh-CN" altLang="en-US" smtClean="0"/>
              <a:t>2018/11/24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D14E703-43E8-4835-860A-A0CC6D6B27F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37731" y="1412776"/>
            <a:ext cx="566853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第</a:t>
            </a:r>
            <a:r>
              <a:rPr lang="en-US" altLang="zh-CN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1</a:t>
            </a:r>
            <a:r>
              <a:rPr lang="zh-CN" alt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课 殖民地人民</a:t>
            </a:r>
            <a:endParaRPr lang="en-US" altLang="zh-CN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zh-CN" alt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的反抗斗争</a:t>
            </a:r>
            <a:endParaRPr lang="zh-CN" alt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Picture 10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31"/>
          <a:stretch>
            <a:fillRect/>
          </a:stretch>
        </p:blipFill>
        <p:spPr bwMode="auto">
          <a:xfrm>
            <a:off x="2843808" y="3666975"/>
            <a:ext cx="2448645" cy="3063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45024"/>
            <a:ext cx="2339752" cy="3080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34112" y="3645024"/>
            <a:ext cx="2298328" cy="308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06066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6512511" cy="1143000"/>
          </a:xfrm>
        </p:spPr>
        <p:txBody>
          <a:bodyPr/>
          <a:lstStyle/>
          <a:p>
            <a:pPr algn="l"/>
            <a:r>
              <a:rPr lang="zh-CN" altLang="en-US" dirty="0" smtClean="0"/>
              <a:t>本课知识点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467544" y="1484784"/>
            <a:ext cx="8424936" cy="367240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zh-CN" sz="3600" b="1" dirty="0">
                <a:solidFill>
                  <a:schemeClr val="tx1"/>
                </a:solidFill>
              </a:rPr>
              <a:t>知道玻利瓦尔领导的反殖斗争、印度民族大起义等史实，理解殖民地人民反抗斗争的正义性和艰巨性。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93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2050"/>
          <p:cNvSpPr>
            <a:spLocks noGrp="1" noChangeArrowheads="1"/>
          </p:cNvSpPr>
          <p:nvPr/>
        </p:nvSpPr>
        <p:spPr bwMode="auto">
          <a:xfrm>
            <a:off x="313432" y="620688"/>
            <a:ext cx="8813800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zh-CN" altLang="en-US" sz="2800" b="1" dirty="0">
                <a:latin typeface="宋体" pitchFamily="2" charset="-122"/>
              </a:rPr>
              <a:t>殖民地</a:t>
            </a:r>
            <a:r>
              <a:rPr lang="en-US" altLang="zh-CN" sz="2800" b="1" dirty="0">
                <a:latin typeface="宋体" pitchFamily="2" charset="-122"/>
              </a:rPr>
              <a:t>:</a:t>
            </a:r>
            <a:r>
              <a:rPr lang="zh-CN" altLang="en-US" sz="2800" b="1" dirty="0">
                <a:latin typeface="宋体" pitchFamily="2" charset="-122"/>
              </a:rPr>
              <a:t>由宗主国统治</a:t>
            </a:r>
            <a:r>
              <a:rPr lang="en-US" altLang="zh-CN" sz="2800" b="1" dirty="0">
                <a:latin typeface="宋体" pitchFamily="2" charset="-122"/>
              </a:rPr>
              <a:t>,</a:t>
            </a:r>
            <a:r>
              <a:rPr lang="zh-CN" altLang="en-US" sz="2800" b="1" dirty="0">
                <a:latin typeface="宋体" pitchFamily="2" charset="-122"/>
              </a:rPr>
              <a:t>没有政治、经济、军事和外交方面的独立权利，完全受宗主国控制的地区</a:t>
            </a:r>
            <a:r>
              <a:rPr lang="zh-CN" altLang="en-US" sz="2800" b="1" dirty="0" smtClean="0">
                <a:latin typeface="宋体" pitchFamily="2" charset="-122"/>
              </a:rPr>
              <a:t>。</a:t>
            </a:r>
            <a:endParaRPr lang="en-US" altLang="zh-CN" sz="2800" b="1" dirty="0" smtClean="0">
              <a:latin typeface="宋体" pitchFamily="2" charset="-122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zh-CN" altLang="en-US" sz="2800" b="1" dirty="0">
              <a:latin typeface="宋体" pitchFamily="2" charset="-122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zh-CN" altLang="en-US" sz="2800" b="1" dirty="0">
                <a:latin typeface="宋体" pitchFamily="2" charset="-122"/>
              </a:rPr>
              <a:t>殖民</a:t>
            </a:r>
            <a:r>
              <a:rPr lang="en-US" altLang="zh-CN" sz="2800" b="1" dirty="0">
                <a:latin typeface="宋体" pitchFamily="2" charset="-122"/>
              </a:rPr>
              <a:t>(</a:t>
            </a:r>
            <a:r>
              <a:rPr lang="zh-CN" altLang="en-US" sz="2800" b="1" dirty="0">
                <a:latin typeface="宋体" pitchFamily="2" charset="-122"/>
              </a:rPr>
              <a:t>主义</a:t>
            </a:r>
            <a:r>
              <a:rPr lang="en-US" altLang="zh-CN" sz="2800" b="1" dirty="0">
                <a:latin typeface="宋体" pitchFamily="2" charset="-122"/>
              </a:rPr>
              <a:t>):</a:t>
            </a:r>
            <a:r>
              <a:rPr lang="zh-CN" altLang="en-US" sz="2800" b="1" dirty="0">
                <a:latin typeface="宋体" pitchFamily="2" charset="-122"/>
              </a:rPr>
              <a:t>强国把政治经济势力扩张到不发达的国家和地区</a:t>
            </a:r>
            <a:r>
              <a:rPr lang="en-US" altLang="zh-CN" sz="2800" b="1" dirty="0">
                <a:latin typeface="宋体" pitchFamily="2" charset="-122"/>
              </a:rPr>
              <a:t>,</a:t>
            </a:r>
            <a:r>
              <a:rPr lang="zh-CN" altLang="en-US" sz="2800" b="1" dirty="0">
                <a:latin typeface="宋体" pitchFamily="2" charset="-122"/>
              </a:rPr>
              <a:t>掠夺和奴役当地人民。</a:t>
            </a:r>
          </a:p>
        </p:txBody>
      </p:sp>
    </p:spTree>
    <p:extLst>
      <p:ext uri="{BB962C8B-B14F-4D97-AF65-F5344CB8AC3E}">
        <p14:creationId xmlns:p14="http://schemas.microsoft.com/office/powerpoint/2010/main" val="4196182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31995"/>
            <a:ext cx="3522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一</a:t>
            </a:r>
            <a:r>
              <a:rPr lang="en-US" altLang="zh-CN" sz="2800" b="1" dirty="0" smtClean="0">
                <a:latin typeface="+mn-ea"/>
              </a:rPr>
              <a:t>.</a:t>
            </a:r>
            <a:r>
              <a:rPr lang="zh-CN" altLang="en-US" sz="2800" b="1" dirty="0" smtClean="0">
                <a:latin typeface="+mn-ea"/>
              </a:rPr>
              <a:t>拉丁美洲独立运动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592" y="666274"/>
            <a:ext cx="177805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1.</a:t>
            </a:r>
            <a:r>
              <a:rPr lang="zh-CN" altLang="en-US" sz="2600" b="1" dirty="0" smtClean="0">
                <a:latin typeface="+mn-ea"/>
              </a:rPr>
              <a:t>拉丁美洲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39552" y="1170142"/>
            <a:ext cx="806489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prstClr val="white"/>
              </a:buClr>
            </a:pPr>
            <a:r>
              <a:rPr lang="zh-CN" altLang="en-US" sz="2600" b="1" dirty="0">
                <a:solidFill>
                  <a:prstClr val="black"/>
                </a:solidFill>
                <a:latin typeface="+mn-ea"/>
              </a:rPr>
              <a:t>拉丁美洲指今天美国以南的所有美洲地区。</a:t>
            </a:r>
            <a:endParaRPr lang="zh-CN" altLang="en-US" sz="2600" b="1" dirty="0">
              <a:solidFill>
                <a:prstClr val="black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91414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世界政区图"/>
          <p:cNvPicPr>
            <a:picLocks noChangeAspect="1" noChangeArrowheads="1"/>
          </p:cNvPicPr>
          <p:nvPr/>
        </p:nvPicPr>
        <p:blipFill>
          <a:blip r:embed="rId2">
            <a:lum bright="-6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Freeform 6"/>
          <p:cNvSpPr>
            <a:spLocks/>
          </p:cNvSpPr>
          <p:nvPr/>
        </p:nvSpPr>
        <p:spPr bwMode="auto">
          <a:xfrm>
            <a:off x="6811963" y="1978025"/>
            <a:ext cx="2173287" cy="3865563"/>
          </a:xfrm>
          <a:custGeom>
            <a:avLst/>
            <a:gdLst>
              <a:gd name="T0" fmla="*/ 2147483647 w 1369"/>
              <a:gd name="T1" fmla="*/ 2147483647 h 2435"/>
              <a:gd name="T2" fmla="*/ 2147483647 w 1369"/>
              <a:gd name="T3" fmla="*/ 2147483647 h 2435"/>
              <a:gd name="T4" fmla="*/ 2147483647 w 1369"/>
              <a:gd name="T5" fmla="*/ 2147483647 h 2435"/>
              <a:gd name="T6" fmla="*/ 2147483647 w 1369"/>
              <a:gd name="T7" fmla="*/ 2147483647 h 2435"/>
              <a:gd name="T8" fmla="*/ 2147483647 w 1369"/>
              <a:gd name="T9" fmla="*/ 2147483647 h 2435"/>
              <a:gd name="T10" fmla="*/ 2147483647 w 1369"/>
              <a:gd name="T11" fmla="*/ 2147483647 h 2435"/>
              <a:gd name="T12" fmla="*/ 2147483647 w 1369"/>
              <a:gd name="T13" fmla="*/ 2147483647 h 2435"/>
              <a:gd name="T14" fmla="*/ 2147483647 w 1369"/>
              <a:gd name="T15" fmla="*/ 2147483647 h 2435"/>
              <a:gd name="T16" fmla="*/ 2147483647 w 1369"/>
              <a:gd name="T17" fmla="*/ 2147483647 h 2435"/>
              <a:gd name="T18" fmla="*/ 2147483647 w 1369"/>
              <a:gd name="T19" fmla="*/ 2147483647 h 2435"/>
              <a:gd name="T20" fmla="*/ 2147483647 w 1369"/>
              <a:gd name="T21" fmla="*/ 2147483647 h 2435"/>
              <a:gd name="T22" fmla="*/ 2147483647 w 1369"/>
              <a:gd name="T23" fmla="*/ 2147483647 h 2435"/>
              <a:gd name="T24" fmla="*/ 2147483647 w 1369"/>
              <a:gd name="T25" fmla="*/ 2147483647 h 2435"/>
              <a:gd name="T26" fmla="*/ 2147483647 w 1369"/>
              <a:gd name="T27" fmla="*/ 2147483647 h 2435"/>
              <a:gd name="T28" fmla="*/ 2147483647 w 1369"/>
              <a:gd name="T29" fmla="*/ 2147483647 h 2435"/>
              <a:gd name="T30" fmla="*/ 2147483647 w 1369"/>
              <a:gd name="T31" fmla="*/ 2147483647 h 2435"/>
              <a:gd name="T32" fmla="*/ 2147483647 w 1369"/>
              <a:gd name="T33" fmla="*/ 2147483647 h 2435"/>
              <a:gd name="T34" fmla="*/ 2147483647 w 1369"/>
              <a:gd name="T35" fmla="*/ 2147483647 h 2435"/>
              <a:gd name="T36" fmla="*/ 2147483647 w 1369"/>
              <a:gd name="T37" fmla="*/ 2147483647 h 2435"/>
              <a:gd name="T38" fmla="*/ 2147483647 w 1369"/>
              <a:gd name="T39" fmla="*/ 2147483647 h 2435"/>
              <a:gd name="T40" fmla="*/ 2147483647 w 1369"/>
              <a:gd name="T41" fmla="*/ 2147483647 h 2435"/>
              <a:gd name="T42" fmla="*/ 2147483647 w 1369"/>
              <a:gd name="T43" fmla="*/ 2147483647 h 2435"/>
              <a:gd name="T44" fmla="*/ 2147483647 w 1369"/>
              <a:gd name="T45" fmla="*/ 2147483647 h 2435"/>
              <a:gd name="T46" fmla="*/ 2147483647 w 1369"/>
              <a:gd name="T47" fmla="*/ 2147483647 h 2435"/>
              <a:gd name="T48" fmla="*/ 2147483647 w 1369"/>
              <a:gd name="T49" fmla="*/ 2147483647 h 2435"/>
              <a:gd name="T50" fmla="*/ 2147483647 w 1369"/>
              <a:gd name="T51" fmla="*/ 2147483647 h 2435"/>
              <a:gd name="T52" fmla="*/ 2147483647 w 1369"/>
              <a:gd name="T53" fmla="*/ 2147483647 h 2435"/>
              <a:gd name="T54" fmla="*/ 2147483647 w 1369"/>
              <a:gd name="T55" fmla="*/ 2147483647 h 2435"/>
              <a:gd name="T56" fmla="*/ 2147483647 w 1369"/>
              <a:gd name="T57" fmla="*/ 2147483647 h 2435"/>
              <a:gd name="T58" fmla="*/ 2147483647 w 1369"/>
              <a:gd name="T59" fmla="*/ 2147483647 h 2435"/>
              <a:gd name="T60" fmla="*/ 2147483647 w 1369"/>
              <a:gd name="T61" fmla="*/ 2147483647 h 2435"/>
              <a:gd name="T62" fmla="*/ 2147483647 w 1369"/>
              <a:gd name="T63" fmla="*/ 2147483647 h 2435"/>
              <a:gd name="T64" fmla="*/ 2147483647 w 1369"/>
              <a:gd name="T65" fmla="*/ 2147483647 h 2435"/>
              <a:gd name="T66" fmla="*/ 2147483647 w 1369"/>
              <a:gd name="T67" fmla="*/ 2147483647 h 2435"/>
              <a:gd name="T68" fmla="*/ 2147483647 w 1369"/>
              <a:gd name="T69" fmla="*/ 2147483647 h 2435"/>
              <a:gd name="T70" fmla="*/ 2147483647 w 1369"/>
              <a:gd name="T71" fmla="*/ 2147483647 h 2435"/>
              <a:gd name="T72" fmla="*/ 2147483647 w 1369"/>
              <a:gd name="T73" fmla="*/ 2147483647 h 2435"/>
              <a:gd name="T74" fmla="*/ 2147483647 w 1369"/>
              <a:gd name="T75" fmla="*/ 2147483647 h 2435"/>
              <a:gd name="T76" fmla="*/ 2147483647 w 1369"/>
              <a:gd name="T77" fmla="*/ 2147483647 h 2435"/>
              <a:gd name="T78" fmla="*/ 2147483647 w 1369"/>
              <a:gd name="T79" fmla="*/ 2147483647 h 2435"/>
              <a:gd name="T80" fmla="*/ 2147483647 w 1369"/>
              <a:gd name="T81" fmla="*/ 2147483647 h 2435"/>
              <a:gd name="T82" fmla="*/ 2147483647 w 1369"/>
              <a:gd name="T83" fmla="*/ 2147483647 h 2435"/>
              <a:gd name="T84" fmla="*/ 2147483647 w 1369"/>
              <a:gd name="T85" fmla="*/ 2147483647 h 2435"/>
              <a:gd name="T86" fmla="*/ 2147483647 w 1369"/>
              <a:gd name="T87" fmla="*/ 2147483647 h 2435"/>
              <a:gd name="T88" fmla="*/ 2147483647 w 1369"/>
              <a:gd name="T89" fmla="*/ 2147483647 h 2435"/>
              <a:gd name="T90" fmla="*/ 2147483647 w 1369"/>
              <a:gd name="T91" fmla="*/ 2147483647 h 2435"/>
              <a:gd name="T92" fmla="*/ 2147483647 w 1369"/>
              <a:gd name="T93" fmla="*/ 2147483647 h 2435"/>
              <a:gd name="T94" fmla="*/ 2147483647 w 1369"/>
              <a:gd name="T95" fmla="*/ 2147483647 h 2435"/>
              <a:gd name="T96" fmla="*/ 2147483647 w 1369"/>
              <a:gd name="T97" fmla="*/ 2147483647 h 2435"/>
              <a:gd name="T98" fmla="*/ 2147483647 w 1369"/>
              <a:gd name="T99" fmla="*/ 2147483647 h 2435"/>
              <a:gd name="T100" fmla="*/ 2147483647 w 1369"/>
              <a:gd name="T101" fmla="*/ 2147483647 h 2435"/>
              <a:gd name="T102" fmla="*/ 2147483647 w 1369"/>
              <a:gd name="T103" fmla="*/ 2147483647 h 2435"/>
              <a:gd name="T104" fmla="*/ 2147483647 w 1369"/>
              <a:gd name="T105" fmla="*/ 0 h 2435"/>
              <a:gd name="T106" fmla="*/ 2147483647 w 1369"/>
              <a:gd name="T107" fmla="*/ 2147483647 h 2435"/>
              <a:gd name="T108" fmla="*/ 2147483647 w 1369"/>
              <a:gd name="T109" fmla="*/ 2147483647 h 2435"/>
              <a:gd name="T110" fmla="*/ 2147483647 w 1369"/>
              <a:gd name="T111" fmla="*/ 2147483647 h 2435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369" h="2435">
                <a:moveTo>
                  <a:pt x="0" y="24"/>
                </a:moveTo>
                <a:cubicBezTo>
                  <a:pt x="31" y="71"/>
                  <a:pt x="48" y="64"/>
                  <a:pt x="94" y="94"/>
                </a:cubicBezTo>
                <a:cubicBezTo>
                  <a:pt x="121" y="181"/>
                  <a:pt x="81" y="77"/>
                  <a:pt x="141" y="153"/>
                </a:cubicBezTo>
                <a:cubicBezTo>
                  <a:pt x="182" y="204"/>
                  <a:pt x="116" y="175"/>
                  <a:pt x="176" y="223"/>
                </a:cubicBezTo>
                <a:cubicBezTo>
                  <a:pt x="186" y="231"/>
                  <a:pt x="199" y="231"/>
                  <a:pt x="211" y="235"/>
                </a:cubicBezTo>
                <a:cubicBezTo>
                  <a:pt x="223" y="269"/>
                  <a:pt x="217" y="309"/>
                  <a:pt x="235" y="341"/>
                </a:cubicBezTo>
                <a:cubicBezTo>
                  <a:pt x="241" y="352"/>
                  <a:pt x="259" y="347"/>
                  <a:pt x="270" y="353"/>
                </a:cubicBezTo>
                <a:cubicBezTo>
                  <a:pt x="312" y="374"/>
                  <a:pt x="331" y="408"/>
                  <a:pt x="376" y="423"/>
                </a:cubicBezTo>
                <a:cubicBezTo>
                  <a:pt x="401" y="497"/>
                  <a:pt x="412" y="495"/>
                  <a:pt x="482" y="517"/>
                </a:cubicBezTo>
                <a:cubicBezTo>
                  <a:pt x="540" y="499"/>
                  <a:pt x="544" y="517"/>
                  <a:pt x="576" y="564"/>
                </a:cubicBezTo>
                <a:cubicBezTo>
                  <a:pt x="564" y="572"/>
                  <a:pt x="531" y="576"/>
                  <a:pt x="540" y="588"/>
                </a:cubicBezTo>
                <a:cubicBezTo>
                  <a:pt x="555" y="608"/>
                  <a:pt x="611" y="611"/>
                  <a:pt x="611" y="611"/>
                </a:cubicBezTo>
                <a:cubicBezTo>
                  <a:pt x="646" y="635"/>
                  <a:pt x="681" y="647"/>
                  <a:pt x="717" y="670"/>
                </a:cubicBezTo>
                <a:cubicBezTo>
                  <a:pt x="737" y="733"/>
                  <a:pt x="730" y="791"/>
                  <a:pt x="693" y="846"/>
                </a:cubicBezTo>
                <a:cubicBezTo>
                  <a:pt x="687" y="903"/>
                  <a:pt x="664" y="968"/>
                  <a:pt x="681" y="1023"/>
                </a:cubicBezTo>
                <a:cubicBezTo>
                  <a:pt x="685" y="1054"/>
                  <a:pt x="689" y="1086"/>
                  <a:pt x="693" y="1117"/>
                </a:cubicBezTo>
                <a:cubicBezTo>
                  <a:pt x="720" y="1343"/>
                  <a:pt x="658" y="1288"/>
                  <a:pt x="752" y="1352"/>
                </a:cubicBezTo>
                <a:cubicBezTo>
                  <a:pt x="782" y="1439"/>
                  <a:pt x="745" y="1558"/>
                  <a:pt x="693" y="1634"/>
                </a:cubicBezTo>
                <a:cubicBezTo>
                  <a:pt x="679" y="1690"/>
                  <a:pt x="667" y="1739"/>
                  <a:pt x="634" y="1787"/>
                </a:cubicBezTo>
                <a:cubicBezTo>
                  <a:pt x="607" y="1870"/>
                  <a:pt x="631" y="1843"/>
                  <a:pt x="576" y="1881"/>
                </a:cubicBezTo>
                <a:cubicBezTo>
                  <a:pt x="547" y="1964"/>
                  <a:pt x="565" y="1930"/>
                  <a:pt x="529" y="1987"/>
                </a:cubicBezTo>
                <a:cubicBezTo>
                  <a:pt x="492" y="2131"/>
                  <a:pt x="545" y="1948"/>
                  <a:pt x="493" y="2069"/>
                </a:cubicBezTo>
                <a:cubicBezTo>
                  <a:pt x="436" y="2203"/>
                  <a:pt x="560" y="1999"/>
                  <a:pt x="435" y="2186"/>
                </a:cubicBezTo>
                <a:cubicBezTo>
                  <a:pt x="407" y="2228"/>
                  <a:pt x="407" y="2252"/>
                  <a:pt x="364" y="2281"/>
                </a:cubicBezTo>
                <a:cubicBezTo>
                  <a:pt x="360" y="2293"/>
                  <a:pt x="351" y="2304"/>
                  <a:pt x="352" y="2316"/>
                </a:cubicBezTo>
                <a:cubicBezTo>
                  <a:pt x="355" y="2341"/>
                  <a:pt x="376" y="2386"/>
                  <a:pt x="376" y="2386"/>
                </a:cubicBezTo>
                <a:cubicBezTo>
                  <a:pt x="372" y="2398"/>
                  <a:pt x="364" y="2435"/>
                  <a:pt x="364" y="2422"/>
                </a:cubicBezTo>
                <a:cubicBezTo>
                  <a:pt x="364" y="2406"/>
                  <a:pt x="366" y="2388"/>
                  <a:pt x="376" y="2375"/>
                </a:cubicBezTo>
                <a:cubicBezTo>
                  <a:pt x="384" y="2365"/>
                  <a:pt x="399" y="2367"/>
                  <a:pt x="411" y="2363"/>
                </a:cubicBezTo>
                <a:cubicBezTo>
                  <a:pt x="455" y="2236"/>
                  <a:pt x="382" y="2425"/>
                  <a:pt x="458" y="2304"/>
                </a:cubicBezTo>
                <a:cubicBezTo>
                  <a:pt x="471" y="2283"/>
                  <a:pt x="468" y="2255"/>
                  <a:pt x="482" y="2234"/>
                </a:cubicBezTo>
                <a:cubicBezTo>
                  <a:pt x="498" y="2210"/>
                  <a:pt x="513" y="2187"/>
                  <a:pt x="529" y="2163"/>
                </a:cubicBezTo>
                <a:cubicBezTo>
                  <a:pt x="537" y="2151"/>
                  <a:pt x="540" y="2136"/>
                  <a:pt x="552" y="2128"/>
                </a:cubicBezTo>
                <a:cubicBezTo>
                  <a:pt x="601" y="2095"/>
                  <a:pt x="577" y="2114"/>
                  <a:pt x="623" y="2069"/>
                </a:cubicBezTo>
                <a:cubicBezTo>
                  <a:pt x="657" y="1964"/>
                  <a:pt x="621" y="2001"/>
                  <a:pt x="752" y="1987"/>
                </a:cubicBezTo>
                <a:cubicBezTo>
                  <a:pt x="826" y="1962"/>
                  <a:pt x="753" y="1998"/>
                  <a:pt x="799" y="1928"/>
                </a:cubicBezTo>
                <a:cubicBezTo>
                  <a:pt x="813" y="1907"/>
                  <a:pt x="847" y="1900"/>
                  <a:pt x="869" y="1893"/>
                </a:cubicBezTo>
                <a:cubicBezTo>
                  <a:pt x="925" y="1855"/>
                  <a:pt x="900" y="1883"/>
                  <a:pt x="928" y="1799"/>
                </a:cubicBezTo>
                <a:cubicBezTo>
                  <a:pt x="933" y="1785"/>
                  <a:pt x="952" y="1783"/>
                  <a:pt x="964" y="1775"/>
                </a:cubicBezTo>
                <a:cubicBezTo>
                  <a:pt x="972" y="1763"/>
                  <a:pt x="977" y="1750"/>
                  <a:pt x="987" y="1740"/>
                </a:cubicBezTo>
                <a:cubicBezTo>
                  <a:pt x="997" y="1730"/>
                  <a:pt x="1013" y="1727"/>
                  <a:pt x="1022" y="1716"/>
                </a:cubicBezTo>
                <a:cubicBezTo>
                  <a:pt x="1084" y="1638"/>
                  <a:pt x="972" y="1722"/>
                  <a:pt x="1069" y="1658"/>
                </a:cubicBezTo>
                <a:cubicBezTo>
                  <a:pt x="1124" y="1575"/>
                  <a:pt x="1092" y="1603"/>
                  <a:pt x="1152" y="1563"/>
                </a:cubicBezTo>
                <a:cubicBezTo>
                  <a:pt x="1171" y="1501"/>
                  <a:pt x="1156" y="1538"/>
                  <a:pt x="1210" y="1458"/>
                </a:cubicBezTo>
                <a:cubicBezTo>
                  <a:pt x="1217" y="1447"/>
                  <a:pt x="1214" y="1432"/>
                  <a:pt x="1222" y="1422"/>
                </a:cubicBezTo>
                <a:cubicBezTo>
                  <a:pt x="1231" y="1411"/>
                  <a:pt x="1245" y="1407"/>
                  <a:pt x="1257" y="1399"/>
                </a:cubicBezTo>
                <a:cubicBezTo>
                  <a:pt x="1311" y="1318"/>
                  <a:pt x="1295" y="1355"/>
                  <a:pt x="1316" y="1293"/>
                </a:cubicBezTo>
                <a:cubicBezTo>
                  <a:pt x="1304" y="1289"/>
                  <a:pt x="1285" y="1292"/>
                  <a:pt x="1281" y="1281"/>
                </a:cubicBezTo>
                <a:cubicBezTo>
                  <a:pt x="1270" y="1252"/>
                  <a:pt x="1337" y="1169"/>
                  <a:pt x="1340" y="1164"/>
                </a:cubicBezTo>
                <a:cubicBezTo>
                  <a:pt x="1348" y="1152"/>
                  <a:pt x="1363" y="1129"/>
                  <a:pt x="1363" y="1129"/>
                </a:cubicBezTo>
                <a:cubicBezTo>
                  <a:pt x="1347" y="1005"/>
                  <a:pt x="1369" y="1061"/>
                  <a:pt x="1304" y="964"/>
                </a:cubicBezTo>
                <a:cubicBezTo>
                  <a:pt x="1296" y="952"/>
                  <a:pt x="1295" y="932"/>
                  <a:pt x="1281" y="929"/>
                </a:cubicBezTo>
                <a:cubicBezTo>
                  <a:pt x="1261" y="925"/>
                  <a:pt x="1242" y="921"/>
                  <a:pt x="1222" y="917"/>
                </a:cubicBezTo>
                <a:cubicBezTo>
                  <a:pt x="1185" y="809"/>
                  <a:pt x="1252" y="971"/>
                  <a:pt x="1152" y="870"/>
                </a:cubicBezTo>
                <a:cubicBezTo>
                  <a:pt x="1100" y="818"/>
                  <a:pt x="1149" y="705"/>
                  <a:pt x="1069" y="670"/>
                </a:cubicBezTo>
                <a:cubicBezTo>
                  <a:pt x="1047" y="660"/>
                  <a:pt x="1022" y="662"/>
                  <a:pt x="999" y="658"/>
                </a:cubicBezTo>
                <a:cubicBezTo>
                  <a:pt x="983" y="611"/>
                  <a:pt x="969" y="592"/>
                  <a:pt x="928" y="564"/>
                </a:cubicBezTo>
                <a:cubicBezTo>
                  <a:pt x="924" y="552"/>
                  <a:pt x="929" y="532"/>
                  <a:pt x="917" y="529"/>
                </a:cubicBezTo>
                <a:cubicBezTo>
                  <a:pt x="903" y="526"/>
                  <a:pt x="895" y="551"/>
                  <a:pt x="881" y="553"/>
                </a:cubicBezTo>
                <a:cubicBezTo>
                  <a:pt x="870" y="555"/>
                  <a:pt x="812" y="534"/>
                  <a:pt x="799" y="529"/>
                </a:cubicBezTo>
                <a:cubicBezTo>
                  <a:pt x="795" y="545"/>
                  <a:pt x="801" y="569"/>
                  <a:pt x="787" y="576"/>
                </a:cubicBezTo>
                <a:cubicBezTo>
                  <a:pt x="776" y="582"/>
                  <a:pt x="787" y="541"/>
                  <a:pt x="775" y="541"/>
                </a:cubicBezTo>
                <a:cubicBezTo>
                  <a:pt x="761" y="541"/>
                  <a:pt x="763" y="567"/>
                  <a:pt x="752" y="576"/>
                </a:cubicBezTo>
                <a:cubicBezTo>
                  <a:pt x="742" y="584"/>
                  <a:pt x="729" y="584"/>
                  <a:pt x="717" y="588"/>
                </a:cubicBezTo>
                <a:cubicBezTo>
                  <a:pt x="615" y="573"/>
                  <a:pt x="623" y="587"/>
                  <a:pt x="599" y="494"/>
                </a:cubicBezTo>
                <a:cubicBezTo>
                  <a:pt x="627" y="411"/>
                  <a:pt x="647" y="431"/>
                  <a:pt x="587" y="411"/>
                </a:cubicBezTo>
                <a:cubicBezTo>
                  <a:pt x="599" y="407"/>
                  <a:pt x="610" y="400"/>
                  <a:pt x="623" y="400"/>
                </a:cubicBezTo>
                <a:cubicBezTo>
                  <a:pt x="635" y="400"/>
                  <a:pt x="658" y="399"/>
                  <a:pt x="658" y="411"/>
                </a:cubicBezTo>
                <a:cubicBezTo>
                  <a:pt x="658" y="425"/>
                  <a:pt x="609" y="433"/>
                  <a:pt x="623" y="435"/>
                </a:cubicBezTo>
                <a:cubicBezTo>
                  <a:pt x="658" y="441"/>
                  <a:pt x="693" y="423"/>
                  <a:pt x="728" y="423"/>
                </a:cubicBezTo>
                <a:cubicBezTo>
                  <a:pt x="748" y="423"/>
                  <a:pt x="651" y="441"/>
                  <a:pt x="670" y="435"/>
                </a:cubicBezTo>
                <a:cubicBezTo>
                  <a:pt x="682" y="431"/>
                  <a:pt x="705" y="423"/>
                  <a:pt x="705" y="423"/>
                </a:cubicBezTo>
                <a:cubicBezTo>
                  <a:pt x="693" y="415"/>
                  <a:pt x="683" y="406"/>
                  <a:pt x="670" y="400"/>
                </a:cubicBezTo>
                <a:cubicBezTo>
                  <a:pt x="659" y="394"/>
                  <a:pt x="634" y="401"/>
                  <a:pt x="634" y="388"/>
                </a:cubicBezTo>
                <a:cubicBezTo>
                  <a:pt x="634" y="374"/>
                  <a:pt x="658" y="372"/>
                  <a:pt x="670" y="364"/>
                </a:cubicBezTo>
                <a:cubicBezTo>
                  <a:pt x="678" y="352"/>
                  <a:pt x="679" y="329"/>
                  <a:pt x="693" y="329"/>
                </a:cubicBezTo>
                <a:cubicBezTo>
                  <a:pt x="707" y="329"/>
                  <a:pt x="707" y="354"/>
                  <a:pt x="717" y="364"/>
                </a:cubicBezTo>
                <a:cubicBezTo>
                  <a:pt x="741" y="388"/>
                  <a:pt x="757" y="390"/>
                  <a:pt x="787" y="400"/>
                </a:cubicBezTo>
                <a:cubicBezTo>
                  <a:pt x="799" y="392"/>
                  <a:pt x="809" y="382"/>
                  <a:pt x="822" y="376"/>
                </a:cubicBezTo>
                <a:cubicBezTo>
                  <a:pt x="860" y="357"/>
                  <a:pt x="880" y="371"/>
                  <a:pt x="822" y="353"/>
                </a:cubicBezTo>
                <a:cubicBezTo>
                  <a:pt x="799" y="361"/>
                  <a:pt x="775" y="368"/>
                  <a:pt x="752" y="376"/>
                </a:cubicBezTo>
                <a:cubicBezTo>
                  <a:pt x="737" y="381"/>
                  <a:pt x="756" y="343"/>
                  <a:pt x="764" y="329"/>
                </a:cubicBezTo>
                <a:cubicBezTo>
                  <a:pt x="784" y="293"/>
                  <a:pt x="801" y="293"/>
                  <a:pt x="834" y="282"/>
                </a:cubicBezTo>
                <a:cubicBezTo>
                  <a:pt x="853" y="226"/>
                  <a:pt x="853" y="249"/>
                  <a:pt x="811" y="270"/>
                </a:cubicBezTo>
                <a:cubicBezTo>
                  <a:pt x="800" y="276"/>
                  <a:pt x="787" y="278"/>
                  <a:pt x="775" y="282"/>
                </a:cubicBezTo>
                <a:cubicBezTo>
                  <a:pt x="748" y="278"/>
                  <a:pt x="719" y="280"/>
                  <a:pt x="693" y="270"/>
                </a:cubicBezTo>
                <a:cubicBezTo>
                  <a:pt x="678" y="264"/>
                  <a:pt x="672" y="244"/>
                  <a:pt x="658" y="235"/>
                </a:cubicBezTo>
                <a:cubicBezTo>
                  <a:pt x="653" y="232"/>
                  <a:pt x="592" y="214"/>
                  <a:pt x="587" y="212"/>
                </a:cubicBezTo>
                <a:cubicBezTo>
                  <a:pt x="463" y="229"/>
                  <a:pt x="493" y="216"/>
                  <a:pt x="576" y="235"/>
                </a:cubicBezTo>
                <a:cubicBezTo>
                  <a:pt x="611" y="243"/>
                  <a:pt x="615" y="250"/>
                  <a:pt x="646" y="270"/>
                </a:cubicBezTo>
                <a:cubicBezTo>
                  <a:pt x="700" y="351"/>
                  <a:pt x="720" y="332"/>
                  <a:pt x="658" y="353"/>
                </a:cubicBezTo>
                <a:cubicBezTo>
                  <a:pt x="582" y="327"/>
                  <a:pt x="649" y="339"/>
                  <a:pt x="634" y="376"/>
                </a:cubicBezTo>
                <a:cubicBezTo>
                  <a:pt x="626" y="395"/>
                  <a:pt x="580" y="406"/>
                  <a:pt x="564" y="411"/>
                </a:cubicBezTo>
                <a:cubicBezTo>
                  <a:pt x="552" y="419"/>
                  <a:pt x="543" y="433"/>
                  <a:pt x="529" y="435"/>
                </a:cubicBezTo>
                <a:cubicBezTo>
                  <a:pt x="509" y="438"/>
                  <a:pt x="455" y="405"/>
                  <a:pt x="482" y="388"/>
                </a:cubicBezTo>
                <a:cubicBezTo>
                  <a:pt x="496" y="379"/>
                  <a:pt x="513" y="396"/>
                  <a:pt x="529" y="400"/>
                </a:cubicBezTo>
                <a:cubicBezTo>
                  <a:pt x="541" y="396"/>
                  <a:pt x="564" y="400"/>
                  <a:pt x="564" y="388"/>
                </a:cubicBezTo>
                <a:cubicBezTo>
                  <a:pt x="564" y="376"/>
                  <a:pt x="538" y="385"/>
                  <a:pt x="529" y="376"/>
                </a:cubicBezTo>
                <a:cubicBezTo>
                  <a:pt x="520" y="367"/>
                  <a:pt x="523" y="352"/>
                  <a:pt x="517" y="341"/>
                </a:cubicBezTo>
                <a:cubicBezTo>
                  <a:pt x="511" y="328"/>
                  <a:pt x="501" y="318"/>
                  <a:pt x="493" y="306"/>
                </a:cubicBezTo>
                <a:cubicBezTo>
                  <a:pt x="501" y="294"/>
                  <a:pt x="527" y="280"/>
                  <a:pt x="517" y="270"/>
                </a:cubicBezTo>
                <a:cubicBezTo>
                  <a:pt x="506" y="258"/>
                  <a:pt x="481" y="271"/>
                  <a:pt x="470" y="282"/>
                </a:cubicBezTo>
                <a:cubicBezTo>
                  <a:pt x="459" y="293"/>
                  <a:pt x="467" y="316"/>
                  <a:pt x="458" y="329"/>
                </a:cubicBezTo>
                <a:cubicBezTo>
                  <a:pt x="444" y="350"/>
                  <a:pt x="410" y="357"/>
                  <a:pt x="388" y="364"/>
                </a:cubicBezTo>
                <a:cubicBezTo>
                  <a:pt x="370" y="310"/>
                  <a:pt x="359" y="269"/>
                  <a:pt x="329" y="223"/>
                </a:cubicBezTo>
                <a:cubicBezTo>
                  <a:pt x="297" y="97"/>
                  <a:pt x="343" y="39"/>
                  <a:pt x="458" y="0"/>
                </a:cubicBezTo>
                <a:cubicBezTo>
                  <a:pt x="480" y="33"/>
                  <a:pt x="538" y="99"/>
                  <a:pt x="552" y="141"/>
                </a:cubicBezTo>
                <a:cubicBezTo>
                  <a:pt x="560" y="165"/>
                  <a:pt x="576" y="212"/>
                  <a:pt x="576" y="212"/>
                </a:cubicBezTo>
                <a:cubicBezTo>
                  <a:pt x="548" y="216"/>
                  <a:pt x="518" y="211"/>
                  <a:pt x="493" y="223"/>
                </a:cubicBezTo>
                <a:cubicBezTo>
                  <a:pt x="482" y="229"/>
                  <a:pt x="517" y="232"/>
                  <a:pt x="529" y="235"/>
                </a:cubicBezTo>
                <a:cubicBezTo>
                  <a:pt x="556" y="241"/>
                  <a:pt x="584" y="243"/>
                  <a:pt x="611" y="247"/>
                </a:cubicBezTo>
                <a:cubicBezTo>
                  <a:pt x="619" y="259"/>
                  <a:pt x="623" y="273"/>
                  <a:pt x="634" y="282"/>
                </a:cubicBezTo>
                <a:cubicBezTo>
                  <a:pt x="681" y="319"/>
                  <a:pt x="670" y="261"/>
                  <a:pt x="670" y="329"/>
                </a:cubicBezTo>
              </a:path>
            </a:pathLst>
          </a:custGeom>
          <a:solidFill>
            <a:srgbClr val="FFFF00"/>
          </a:solidFill>
          <a:ln w="31750">
            <a:solidFill>
              <a:srgbClr val="00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7656" name="Group 8"/>
          <p:cNvGrpSpPr>
            <a:grpSpLocks/>
          </p:cNvGrpSpPr>
          <p:nvPr/>
        </p:nvGrpSpPr>
        <p:grpSpPr bwMode="auto">
          <a:xfrm>
            <a:off x="6434138" y="1252538"/>
            <a:ext cx="1316037" cy="987425"/>
            <a:chOff x="4053" y="789"/>
            <a:chExt cx="829" cy="622"/>
          </a:xfrm>
        </p:grpSpPr>
        <p:sp>
          <p:nvSpPr>
            <p:cNvPr id="10246" name="Freeform 4"/>
            <p:cNvSpPr>
              <a:spLocks/>
            </p:cNvSpPr>
            <p:nvPr/>
          </p:nvSpPr>
          <p:spPr bwMode="auto">
            <a:xfrm>
              <a:off x="4053" y="789"/>
              <a:ext cx="829" cy="622"/>
            </a:xfrm>
            <a:custGeom>
              <a:avLst/>
              <a:gdLst>
                <a:gd name="T0" fmla="*/ 3 w 829"/>
                <a:gd name="T1" fmla="*/ 93 h 622"/>
                <a:gd name="T2" fmla="*/ 38 w 829"/>
                <a:gd name="T3" fmla="*/ 104 h 622"/>
                <a:gd name="T4" fmla="*/ 144 w 829"/>
                <a:gd name="T5" fmla="*/ 69 h 622"/>
                <a:gd name="T6" fmla="*/ 320 w 829"/>
                <a:gd name="T7" fmla="*/ 57 h 622"/>
                <a:gd name="T8" fmla="*/ 414 w 829"/>
                <a:gd name="T9" fmla="*/ 46 h 622"/>
                <a:gd name="T10" fmla="*/ 449 w 829"/>
                <a:gd name="T11" fmla="*/ 57 h 622"/>
                <a:gd name="T12" fmla="*/ 484 w 829"/>
                <a:gd name="T13" fmla="*/ 69 h 622"/>
                <a:gd name="T14" fmla="*/ 520 w 829"/>
                <a:gd name="T15" fmla="*/ 57 h 622"/>
                <a:gd name="T16" fmla="*/ 508 w 829"/>
                <a:gd name="T17" fmla="*/ 104 h 622"/>
                <a:gd name="T18" fmla="*/ 543 w 829"/>
                <a:gd name="T19" fmla="*/ 175 h 622"/>
                <a:gd name="T20" fmla="*/ 567 w 829"/>
                <a:gd name="T21" fmla="*/ 81 h 622"/>
                <a:gd name="T22" fmla="*/ 602 w 829"/>
                <a:gd name="T23" fmla="*/ 69 h 622"/>
                <a:gd name="T24" fmla="*/ 590 w 829"/>
                <a:gd name="T25" fmla="*/ 128 h 622"/>
                <a:gd name="T26" fmla="*/ 614 w 829"/>
                <a:gd name="T27" fmla="*/ 163 h 622"/>
                <a:gd name="T28" fmla="*/ 637 w 829"/>
                <a:gd name="T29" fmla="*/ 93 h 622"/>
                <a:gd name="T30" fmla="*/ 673 w 829"/>
                <a:gd name="T31" fmla="*/ 81 h 622"/>
                <a:gd name="T32" fmla="*/ 708 w 829"/>
                <a:gd name="T33" fmla="*/ 57 h 622"/>
                <a:gd name="T34" fmla="*/ 755 w 829"/>
                <a:gd name="T35" fmla="*/ 22 h 622"/>
                <a:gd name="T36" fmla="*/ 767 w 829"/>
                <a:gd name="T37" fmla="*/ 69 h 622"/>
                <a:gd name="T38" fmla="*/ 790 w 829"/>
                <a:gd name="T39" fmla="*/ 116 h 622"/>
                <a:gd name="T40" fmla="*/ 778 w 829"/>
                <a:gd name="T41" fmla="*/ 151 h 622"/>
                <a:gd name="T42" fmla="*/ 731 w 829"/>
                <a:gd name="T43" fmla="*/ 222 h 622"/>
                <a:gd name="T44" fmla="*/ 743 w 829"/>
                <a:gd name="T45" fmla="*/ 387 h 622"/>
                <a:gd name="T46" fmla="*/ 790 w 829"/>
                <a:gd name="T47" fmla="*/ 516 h 622"/>
                <a:gd name="T48" fmla="*/ 767 w 829"/>
                <a:gd name="T49" fmla="*/ 551 h 622"/>
                <a:gd name="T50" fmla="*/ 684 w 829"/>
                <a:gd name="T51" fmla="*/ 469 h 622"/>
                <a:gd name="T52" fmla="*/ 637 w 829"/>
                <a:gd name="T53" fmla="*/ 481 h 622"/>
                <a:gd name="T54" fmla="*/ 602 w 829"/>
                <a:gd name="T55" fmla="*/ 504 h 622"/>
                <a:gd name="T56" fmla="*/ 543 w 829"/>
                <a:gd name="T57" fmla="*/ 622 h 622"/>
                <a:gd name="T58" fmla="*/ 461 w 829"/>
                <a:gd name="T59" fmla="*/ 528 h 622"/>
                <a:gd name="T60" fmla="*/ 437 w 829"/>
                <a:gd name="T61" fmla="*/ 563 h 622"/>
                <a:gd name="T62" fmla="*/ 414 w 829"/>
                <a:gd name="T63" fmla="*/ 528 h 622"/>
                <a:gd name="T64" fmla="*/ 191 w 829"/>
                <a:gd name="T65" fmla="*/ 469 h 622"/>
                <a:gd name="T66" fmla="*/ 144 w 829"/>
                <a:gd name="T67" fmla="*/ 422 h 622"/>
                <a:gd name="T68" fmla="*/ 132 w 829"/>
                <a:gd name="T69" fmla="*/ 387 h 622"/>
                <a:gd name="T70" fmla="*/ 97 w 829"/>
                <a:gd name="T71" fmla="*/ 363 h 622"/>
                <a:gd name="T72" fmla="*/ 26 w 829"/>
                <a:gd name="T73" fmla="*/ 222 h 622"/>
                <a:gd name="T74" fmla="*/ 14 w 829"/>
                <a:gd name="T75" fmla="*/ 187 h 622"/>
                <a:gd name="T76" fmla="*/ 26 w 829"/>
                <a:gd name="T77" fmla="*/ 104 h 622"/>
                <a:gd name="T78" fmla="*/ 3 w 829"/>
                <a:gd name="T79" fmla="*/ 69 h 622"/>
                <a:gd name="T80" fmla="*/ 38 w 829"/>
                <a:gd name="T81" fmla="*/ 57 h 622"/>
                <a:gd name="T82" fmla="*/ 3 w 829"/>
                <a:gd name="T83" fmla="*/ 93 h 62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829" h="622">
                  <a:moveTo>
                    <a:pt x="3" y="93"/>
                  </a:moveTo>
                  <a:cubicBezTo>
                    <a:pt x="15" y="97"/>
                    <a:pt x="26" y="105"/>
                    <a:pt x="38" y="104"/>
                  </a:cubicBezTo>
                  <a:cubicBezTo>
                    <a:pt x="75" y="100"/>
                    <a:pt x="107" y="72"/>
                    <a:pt x="144" y="69"/>
                  </a:cubicBezTo>
                  <a:cubicBezTo>
                    <a:pt x="203" y="65"/>
                    <a:pt x="261" y="61"/>
                    <a:pt x="320" y="57"/>
                  </a:cubicBezTo>
                  <a:cubicBezTo>
                    <a:pt x="357" y="1"/>
                    <a:pt x="329" y="18"/>
                    <a:pt x="414" y="46"/>
                  </a:cubicBezTo>
                  <a:cubicBezTo>
                    <a:pt x="426" y="50"/>
                    <a:pt x="437" y="53"/>
                    <a:pt x="449" y="57"/>
                  </a:cubicBezTo>
                  <a:cubicBezTo>
                    <a:pt x="461" y="61"/>
                    <a:pt x="484" y="69"/>
                    <a:pt x="484" y="69"/>
                  </a:cubicBezTo>
                  <a:cubicBezTo>
                    <a:pt x="496" y="65"/>
                    <a:pt x="513" y="47"/>
                    <a:pt x="520" y="57"/>
                  </a:cubicBezTo>
                  <a:cubicBezTo>
                    <a:pt x="529" y="70"/>
                    <a:pt x="508" y="88"/>
                    <a:pt x="508" y="104"/>
                  </a:cubicBezTo>
                  <a:cubicBezTo>
                    <a:pt x="508" y="128"/>
                    <a:pt x="531" y="157"/>
                    <a:pt x="543" y="175"/>
                  </a:cubicBezTo>
                  <a:cubicBezTo>
                    <a:pt x="553" y="144"/>
                    <a:pt x="549" y="108"/>
                    <a:pt x="567" y="81"/>
                  </a:cubicBezTo>
                  <a:cubicBezTo>
                    <a:pt x="574" y="71"/>
                    <a:pt x="590" y="73"/>
                    <a:pt x="602" y="69"/>
                  </a:cubicBezTo>
                  <a:cubicBezTo>
                    <a:pt x="598" y="89"/>
                    <a:pt x="587" y="108"/>
                    <a:pt x="590" y="128"/>
                  </a:cubicBezTo>
                  <a:cubicBezTo>
                    <a:pt x="592" y="142"/>
                    <a:pt x="603" y="171"/>
                    <a:pt x="614" y="163"/>
                  </a:cubicBezTo>
                  <a:cubicBezTo>
                    <a:pt x="634" y="148"/>
                    <a:pt x="614" y="101"/>
                    <a:pt x="637" y="93"/>
                  </a:cubicBezTo>
                  <a:cubicBezTo>
                    <a:pt x="649" y="89"/>
                    <a:pt x="661" y="85"/>
                    <a:pt x="673" y="81"/>
                  </a:cubicBezTo>
                  <a:cubicBezTo>
                    <a:pt x="685" y="73"/>
                    <a:pt x="700" y="69"/>
                    <a:pt x="708" y="57"/>
                  </a:cubicBezTo>
                  <a:cubicBezTo>
                    <a:pt x="743" y="5"/>
                    <a:pt x="690" y="0"/>
                    <a:pt x="755" y="22"/>
                  </a:cubicBezTo>
                  <a:cubicBezTo>
                    <a:pt x="759" y="38"/>
                    <a:pt x="767" y="53"/>
                    <a:pt x="767" y="69"/>
                  </a:cubicBezTo>
                  <a:cubicBezTo>
                    <a:pt x="767" y="121"/>
                    <a:pt x="727" y="95"/>
                    <a:pt x="790" y="116"/>
                  </a:cubicBezTo>
                  <a:cubicBezTo>
                    <a:pt x="786" y="128"/>
                    <a:pt x="784" y="140"/>
                    <a:pt x="778" y="151"/>
                  </a:cubicBezTo>
                  <a:cubicBezTo>
                    <a:pt x="764" y="176"/>
                    <a:pt x="731" y="222"/>
                    <a:pt x="731" y="222"/>
                  </a:cubicBezTo>
                  <a:cubicBezTo>
                    <a:pt x="777" y="290"/>
                    <a:pt x="769" y="309"/>
                    <a:pt x="743" y="387"/>
                  </a:cubicBezTo>
                  <a:cubicBezTo>
                    <a:pt x="754" y="440"/>
                    <a:pt x="761" y="472"/>
                    <a:pt x="790" y="516"/>
                  </a:cubicBezTo>
                  <a:cubicBezTo>
                    <a:pt x="790" y="517"/>
                    <a:pt x="829" y="613"/>
                    <a:pt x="767" y="551"/>
                  </a:cubicBezTo>
                  <a:cubicBezTo>
                    <a:pt x="673" y="457"/>
                    <a:pt x="765" y="496"/>
                    <a:pt x="684" y="469"/>
                  </a:cubicBezTo>
                  <a:cubicBezTo>
                    <a:pt x="668" y="473"/>
                    <a:pt x="652" y="475"/>
                    <a:pt x="637" y="481"/>
                  </a:cubicBezTo>
                  <a:cubicBezTo>
                    <a:pt x="624" y="486"/>
                    <a:pt x="602" y="504"/>
                    <a:pt x="602" y="504"/>
                  </a:cubicBezTo>
                  <a:cubicBezTo>
                    <a:pt x="561" y="545"/>
                    <a:pt x="557" y="567"/>
                    <a:pt x="543" y="622"/>
                  </a:cubicBezTo>
                  <a:cubicBezTo>
                    <a:pt x="488" y="539"/>
                    <a:pt x="520" y="567"/>
                    <a:pt x="461" y="528"/>
                  </a:cubicBezTo>
                  <a:cubicBezTo>
                    <a:pt x="453" y="540"/>
                    <a:pt x="451" y="563"/>
                    <a:pt x="437" y="563"/>
                  </a:cubicBezTo>
                  <a:cubicBezTo>
                    <a:pt x="423" y="563"/>
                    <a:pt x="426" y="535"/>
                    <a:pt x="414" y="528"/>
                  </a:cubicBezTo>
                  <a:cubicBezTo>
                    <a:pt x="351" y="488"/>
                    <a:pt x="260" y="493"/>
                    <a:pt x="191" y="469"/>
                  </a:cubicBezTo>
                  <a:cubicBezTo>
                    <a:pt x="159" y="376"/>
                    <a:pt x="207" y="485"/>
                    <a:pt x="144" y="422"/>
                  </a:cubicBezTo>
                  <a:cubicBezTo>
                    <a:pt x="135" y="413"/>
                    <a:pt x="140" y="397"/>
                    <a:pt x="132" y="387"/>
                  </a:cubicBezTo>
                  <a:cubicBezTo>
                    <a:pt x="123" y="376"/>
                    <a:pt x="109" y="371"/>
                    <a:pt x="97" y="363"/>
                  </a:cubicBezTo>
                  <a:cubicBezTo>
                    <a:pt x="36" y="271"/>
                    <a:pt x="59" y="319"/>
                    <a:pt x="26" y="222"/>
                  </a:cubicBezTo>
                  <a:cubicBezTo>
                    <a:pt x="22" y="210"/>
                    <a:pt x="14" y="187"/>
                    <a:pt x="14" y="187"/>
                  </a:cubicBezTo>
                  <a:cubicBezTo>
                    <a:pt x="18" y="159"/>
                    <a:pt x="29" y="132"/>
                    <a:pt x="26" y="104"/>
                  </a:cubicBezTo>
                  <a:cubicBezTo>
                    <a:pt x="25" y="90"/>
                    <a:pt x="0" y="83"/>
                    <a:pt x="3" y="69"/>
                  </a:cubicBezTo>
                  <a:cubicBezTo>
                    <a:pt x="6" y="57"/>
                    <a:pt x="38" y="45"/>
                    <a:pt x="38" y="57"/>
                  </a:cubicBezTo>
                  <a:cubicBezTo>
                    <a:pt x="38" y="74"/>
                    <a:pt x="15" y="81"/>
                    <a:pt x="3" y="93"/>
                  </a:cubicBezTo>
                  <a:close/>
                </a:path>
              </a:pathLst>
            </a:custGeom>
            <a:solidFill>
              <a:schemeClr val="accent1"/>
            </a:solidFill>
            <a:ln w="31750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7" name="Text Box 7"/>
            <p:cNvSpPr txBox="1">
              <a:spLocks noChangeArrowheads="1"/>
            </p:cNvSpPr>
            <p:nvPr/>
          </p:nvSpPr>
          <p:spPr bwMode="auto">
            <a:xfrm>
              <a:off x="4176" y="912"/>
              <a:ext cx="63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kumimoji="1" lang="zh-CN" altLang="en-US" sz="3200" b="1" dirty="0">
                  <a:solidFill>
                    <a:schemeClr val="bg1"/>
                  </a:solidFill>
                  <a:latin typeface="Times New Roman" pitchFamily="18" charset="0"/>
                </a:rPr>
                <a:t>美国</a:t>
              </a:r>
            </a:p>
          </p:txBody>
        </p:sp>
      </p:grpSp>
      <p:sp>
        <p:nvSpPr>
          <p:cNvPr id="27657" name="AutoShape 9"/>
          <p:cNvSpPr>
            <a:spLocks noChangeArrowheads="1"/>
          </p:cNvSpPr>
          <p:nvPr/>
        </p:nvSpPr>
        <p:spPr bwMode="auto">
          <a:xfrm>
            <a:off x="4495800" y="3200400"/>
            <a:ext cx="2438400" cy="914400"/>
          </a:xfrm>
          <a:prstGeom prst="wedgeRoundRectCallout">
            <a:avLst>
              <a:gd name="adj1" fmla="val 99218"/>
              <a:gd name="adj2" fmla="val 30037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1" lang="zh-CN" altLang="en-US" sz="4000" b="1">
                <a:solidFill>
                  <a:schemeClr val="bg1"/>
                </a:solidFill>
                <a:latin typeface="Times New Roman" pitchFamily="18" charset="0"/>
              </a:rPr>
              <a:t>拉丁美洲</a:t>
            </a:r>
          </a:p>
        </p:txBody>
      </p:sp>
      <p:sp>
        <p:nvSpPr>
          <p:cNvPr id="2" name="矩形 1"/>
          <p:cNvSpPr/>
          <p:nvPr/>
        </p:nvSpPr>
        <p:spPr>
          <a:xfrm>
            <a:off x="319336" y="4221088"/>
            <a:ext cx="4176464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拉丁美洲指今天美国以南的所有美洲地区。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439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57" grpId="0" animBg="1" autoUpdateAnimBg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图片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0"/>
            <a:ext cx="6854825" cy="682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AutoShape 3"/>
          <p:cNvSpPr>
            <a:spLocks noChangeArrowheads="1"/>
          </p:cNvSpPr>
          <p:nvPr/>
        </p:nvSpPr>
        <p:spPr bwMode="auto">
          <a:xfrm>
            <a:off x="5334000" y="0"/>
            <a:ext cx="2622550" cy="1143000"/>
          </a:xfrm>
          <a:prstGeom prst="wedgeEllipseCallout">
            <a:avLst>
              <a:gd name="adj1" fmla="val -53935"/>
              <a:gd name="adj2" fmla="val 152361"/>
            </a:avLst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3200" b="1">
                <a:solidFill>
                  <a:schemeClr val="bg1"/>
                </a:solidFill>
                <a:latin typeface="Times New Roman" pitchFamily="18" charset="0"/>
                <a:ea typeface="华文行楷" pitchFamily="2" charset="-122"/>
              </a:rPr>
              <a:t>西班牙</a:t>
            </a:r>
          </a:p>
          <a:p>
            <a:pPr algn="ctr"/>
            <a:r>
              <a:rPr kumimoji="1" lang="zh-CN" altLang="en-US" sz="3200" b="1">
                <a:solidFill>
                  <a:schemeClr val="bg1"/>
                </a:solidFill>
                <a:latin typeface="Times New Roman" pitchFamily="18" charset="0"/>
                <a:ea typeface="华文行楷" pitchFamily="2" charset="-122"/>
              </a:rPr>
              <a:t>殖民地</a:t>
            </a:r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 bwMode="auto">
          <a:xfrm>
            <a:off x="7451725" y="3573463"/>
            <a:ext cx="1692275" cy="990600"/>
          </a:xfrm>
          <a:prstGeom prst="wedgeRectCallout">
            <a:avLst>
              <a:gd name="adj1" fmla="val -98500"/>
              <a:gd name="adj2" fmla="val -45194"/>
            </a:avLst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3200" b="1">
                <a:solidFill>
                  <a:schemeClr val="bg1"/>
                </a:solidFill>
                <a:latin typeface="Times New Roman" pitchFamily="18" charset="0"/>
                <a:ea typeface="华文行楷" pitchFamily="2" charset="-122"/>
              </a:rPr>
              <a:t>葡萄牙</a:t>
            </a:r>
          </a:p>
          <a:p>
            <a:pPr algn="ctr"/>
            <a:r>
              <a:rPr kumimoji="1" lang="zh-CN" altLang="en-US" sz="3200" b="1">
                <a:solidFill>
                  <a:schemeClr val="bg1"/>
                </a:solidFill>
                <a:latin typeface="Times New Roman" pitchFamily="18" charset="0"/>
                <a:ea typeface="华文行楷" pitchFamily="2" charset="-122"/>
              </a:rPr>
              <a:t>殖民地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995" y="764704"/>
            <a:ext cx="21091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b="1" dirty="0" smtClean="0">
                <a:latin typeface="+mn-ea"/>
              </a:rPr>
              <a:t>       从</a:t>
            </a:r>
            <a:r>
              <a:rPr lang="en-US" altLang="zh-CN" sz="2600" b="1" dirty="0" smtClean="0">
                <a:latin typeface="+mn-ea"/>
              </a:rPr>
              <a:t>16</a:t>
            </a:r>
            <a:r>
              <a:rPr lang="zh-CN" altLang="en-US" sz="2600" b="1" dirty="0" smtClean="0">
                <a:latin typeface="+mn-ea"/>
              </a:rPr>
              <a:t>世纪开始，拉丁美洲成为西班牙和葡萄牙的殖民地。除巴西是葡萄牙是的殖民地以外，其余地区基本上处于西班牙的殖民统治下。</a:t>
            </a:r>
            <a:endParaRPr lang="zh-CN" altLang="en-US" sz="26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4202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31995"/>
            <a:ext cx="3522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一</a:t>
            </a:r>
            <a:r>
              <a:rPr lang="en-US" altLang="zh-CN" sz="2800" b="1" dirty="0" smtClean="0">
                <a:latin typeface="+mn-ea"/>
              </a:rPr>
              <a:t>.</a:t>
            </a:r>
            <a:r>
              <a:rPr lang="zh-CN" altLang="en-US" sz="2800" b="1" dirty="0" smtClean="0">
                <a:latin typeface="+mn-ea"/>
              </a:rPr>
              <a:t>拉丁美洲独立运动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592" y="666274"/>
            <a:ext cx="177805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1.</a:t>
            </a:r>
            <a:r>
              <a:rPr lang="zh-CN" altLang="en-US" sz="2600" b="1" dirty="0" smtClean="0">
                <a:latin typeface="+mn-ea"/>
              </a:rPr>
              <a:t>拉丁美洲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8925" y="1149034"/>
            <a:ext cx="44582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2.</a:t>
            </a:r>
            <a:r>
              <a:rPr lang="zh-CN" altLang="en-US" sz="2600" b="1" dirty="0" smtClean="0">
                <a:latin typeface="+mn-ea"/>
              </a:rPr>
              <a:t>西班牙和葡萄牙的殖民统治</a:t>
            </a:r>
            <a:endParaRPr lang="zh-CN" altLang="en-US" sz="26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29342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79512" y="136269"/>
            <a:ext cx="158417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/>
              <a:t>相关史事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764704"/>
            <a:ext cx="8640960" cy="4431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>
                <a:latin typeface="+mn-ea"/>
              </a:rPr>
              <a:t>        16</a:t>
            </a:r>
            <a:r>
              <a:rPr lang="zh-CN" altLang="en-US" sz="2400" b="1" dirty="0" smtClean="0">
                <a:latin typeface="+mn-ea"/>
              </a:rPr>
              <a:t>世纪至</a:t>
            </a:r>
            <a:r>
              <a:rPr lang="en-US" altLang="zh-CN" sz="2400" b="1" dirty="0" smtClean="0">
                <a:latin typeface="+mn-ea"/>
              </a:rPr>
              <a:t>19</a:t>
            </a:r>
            <a:r>
              <a:rPr lang="zh-CN" altLang="en-US" sz="2400" b="1" dirty="0" smtClean="0">
                <a:latin typeface="+mn-ea"/>
              </a:rPr>
              <a:t>世纪初的</a:t>
            </a:r>
            <a:r>
              <a:rPr lang="en-US" altLang="zh-CN" sz="2400" b="1" dirty="0" smtClean="0">
                <a:latin typeface="+mn-ea"/>
              </a:rPr>
              <a:t>300</a:t>
            </a:r>
            <a:r>
              <a:rPr lang="zh-CN" altLang="en-US" sz="2400" b="1" dirty="0" smtClean="0">
                <a:latin typeface="+mn-ea"/>
              </a:rPr>
              <a:t>年间，拉美殖民地形成了一个按血统划分阶层的金字塔式等级社会。印第安人和黑人处于社会最底层，是殖民者役使的主要对象。其次是欧洲人与印第安人或黑人结合所生的后代混血种人，他们主要做工匠、小贩、和牧民。再次是因的后代土生白人，他们主要是地主和商人，有的充任中下级官吏。最上层是掌握政权的西班牙白人殖民者，他们对土生白人也排挤歧视。二者之间的矛盾日益尖锐，土生白人中的一些人，后来成为反抗殖民统治运动的领导人。</a:t>
            </a:r>
            <a:endParaRPr lang="zh-CN" altLang="en-US" sz="2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87643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2771775" y="2201863"/>
            <a:ext cx="29543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  </a:t>
            </a:r>
            <a:r>
              <a:rPr kumimoji="1" lang="zh-CN" altLang="en-US" sz="3600" b="1">
                <a:solidFill>
                  <a:srgbClr val="000000"/>
                </a:solidFill>
                <a:latin typeface="宋体" pitchFamily="2" charset="-122"/>
              </a:rPr>
              <a:t>欧洲白人</a:t>
            </a: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901950" y="3400425"/>
            <a:ext cx="251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kumimoji="1" lang="zh-CN" altLang="en-US" sz="3600" b="1">
                <a:solidFill>
                  <a:srgbClr val="0000FF"/>
                </a:solidFill>
                <a:latin typeface="宋体" pitchFamily="2" charset="-122"/>
              </a:rPr>
              <a:t>土生白人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2268538" y="4649788"/>
            <a:ext cx="31210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    </a:t>
            </a:r>
            <a:r>
              <a:rPr kumimoji="1" lang="zh-CN" altLang="en-US" sz="3600" b="1">
                <a:solidFill>
                  <a:srgbClr val="000000"/>
                </a:solidFill>
                <a:latin typeface="宋体" pitchFamily="2" charset="-122"/>
              </a:rPr>
              <a:t>混血人种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692275" y="5838825"/>
            <a:ext cx="5289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   </a:t>
            </a:r>
            <a:r>
              <a:rPr kumimoji="1" lang="zh-CN" altLang="en-US" sz="3600" b="1">
                <a:solidFill>
                  <a:srgbClr val="000000"/>
                </a:solidFill>
                <a:latin typeface="宋体" pitchFamily="2" charset="-122"/>
              </a:rPr>
              <a:t>印第安人和黑人奴隶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228600" y="2409825"/>
            <a:ext cx="2057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30多万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228600" y="3400425"/>
            <a:ext cx="1828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300多万</a:t>
            </a: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-180975" y="4619625"/>
            <a:ext cx="24114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  500多万</a:t>
            </a: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228600" y="5838825"/>
            <a:ext cx="1828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00000"/>
                </a:solidFill>
                <a:latin typeface="宋体" pitchFamily="2" charset="-122"/>
              </a:rPr>
              <a:t>800多万</a:t>
            </a: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6324600" y="1876425"/>
            <a:ext cx="2590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00"/>
                </a:solidFill>
                <a:latin typeface="宋体" pitchFamily="2" charset="-122"/>
              </a:rPr>
              <a:t>掌握军事、经济、宗教大权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6227763" y="3114675"/>
            <a:ext cx="28956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kumimoji="1" lang="zh-CN" altLang="en-US" sz="2800" b="1">
                <a:solidFill>
                  <a:srgbClr val="FF0000"/>
                </a:solidFill>
                <a:latin typeface="宋体" pitchFamily="2" charset="-122"/>
              </a:rPr>
              <a:t>地主、中下级官吏、医生、律师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6858000" y="4314825"/>
            <a:ext cx="2286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00"/>
                </a:solidFill>
                <a:latin typeface="宋体" pitchFamily="2" charset="-122"/>
              </a:rPr>
              <a:t> 手工业者、小贩、牧民</a:t>
            </a:r>
          </a:p>
        </p:txBody>
      </p:sp>
      <p:sp>
        <p:nvSpPr>
          <p:cNvPr id="31758" name="Text Box 14"/>
          <p:cNvSpPr txBox="1">
            <a:spLocks noChangeArrowheads="1"/>
          </p:cNvSpPr>
          <p:nvPr/>
        </p:nvSpPr>
        <p:spPr bwMode="auto">
          <a:xfrm>
            <a:off x="7467600" y="5355872"/>
            <a:ext cx="16002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 smtClean="0">
                <a:solidFill>
                  <a:srgbClr val="000000"/>
                </a:solidFill>
                <a:latin typeface="宋体" pitchFamily="2" charset="-122"/>
              </a:rPr>
              <a:t>佃农</a:t>
            </a:r>
            <a:r>
              <a:rPr kumimoji="1" lang="zh-CN" altLang="en-US" sz="2400" b="1" dirty="0">
                <a:solidFill>
                  <a:srgbClr val="000000"/>
                </a:solidFill>
                <a:latin typeface="宋体" pitchFamily="2" charset="-122"/>
              </a:rPr>
              <a:t>、种植园和矿场奴隶</a:t>
            </a:r>
          </a:p>
        </p:txBody>
      </p:sp>
      <p:sp>
        <p:nvSpPr>
          <p:cNvPr id="14350" name="Line 16"/>
          <p:cNvSpPr>
            <a:spLocks noChangeShapeType="1"/>
          </p:cNvSpPr>
          <p:nvPr/>
        </p:nvSpPr>
        <p:spPr bwMode="auto">
          <a:xfrm>
            <a:off x="0" y="3019425"/>
            <a:ext cx="9144000" cy="0"/>
          </a:xfrm>
          <a:prstGeom prst="line">
            <a:avLst/>
          </a:prstGeom>
          <a:noFill/>
          <a:ln w="317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1" name="Line 17"/>
          <p:cNvSpPr>
            <a:spLocks noChangeShapeType="1"/>
          </p:cNvSpPr>
          <p:nvPr/>
        </p:nvSpPr>
        <p:spPr bwMode="auto">
          <a:xfrm flipH="1">
            <a:off x="1116013" y="428625"/>
            <a:ext cx="3048000" cy="60960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2" name="Line 18"/>
          <p:cNvSpPr>
            <a:spLocks noChangeShapeType="1"/>
          </p:cNvSpPr>
          <p:nvPr/>
        </p:nvSpPr>
        <p:spPr bwMode="auto">
          <a:xfrm>
            <a:off x="4191000" y="428625"/>
            <a:ext cx="3276600" cy="60960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3" name="Line 19"/>
          <p:cNvSpPr>
            <a:spLocks noChangeShapeType="1"/>
          </p:cNvSpPr>
          <p:nvPr/>
        </p:nvSpPr>
        <p:spPr bwMode="auto">
          <a:xfrm>
            <a:off x="1447800" y="6524625"/>
            <a:ext cx="5867400" cy="0"/>
          </a:xfrm>
          <a:prstGeom prst="line">
            <a:avLst/>
          </a:prstGeom>
          <a:noFill/>
          <a:ln w="9525">
            <a:solidFill>
              <a:srgbClr val="66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4" name="Line 20"/>
          <p:cNvSpPr>
            <a:spLocks noChangeShapeType="1"/>
          </p:cNvSpPr>
          <p:nvPr/>
        </p:nvSpPr>
        <p:spPr bwMode="auto">
          <a:xfrm>
            <a:off x="0" y="4162425"/>
            <a:ext cx="9144000" cy="0"/>
          </a:xfrm>
          <a:prstGeom prst="line">
            <a:avLst/>
          </a:prstGeom>
          <a:noFill/>
          <a:ln w="317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5" name="Line 21"/>
          <p:cNvSpPr>
            <a:spLocks noChangeShapeType="1"/>
          </p:cNvSpPr>
          <p:nvPr/>
        </p:nvSpPr>
        <p:spPr bwMode="auto">
          <a:xfrm>
            <a:off x="0" y="5305425"/>
            <a:ext cx="9144000" cy="0"/>
          </a:xfrm>
          <a:prstGeom prst="line">
            <a:avLst/>
          </a:prstGeom>
          <a:noFill/>
          <a:ln w="317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6" name="Line 22"/>
          <p:cNvSpPr>
            <a:spLocks noChangeShapeType="1"/>
          </p:cNvSpPr>
          <p:nvPr/>
        </p:nvSpPr>
        <p:spPr bwMode="auto">
          <a:xfrm>
            <a:off x="0" y="6524625"/>
            <a:ext cx="9144000" cy="0"/>
          </a:xfrm>
          <a:prstGeom prst="line">
            <a:avLst/>
          </a:prstGeom>
          <a:noFill/>
          <a:ln w="317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68" name="Oval 24"/>
          <p:cNvSpPr>
            <a:spLocks noChangeArrowheads="1"/>
          </p:cNvSpPr>
          <p:nvPr/>
        </p:nvSpPr>
        <p:spPr bwMode="auto">
          <a:xfrm>
            <a:off x="2971800" y="3476625"/>
            <a:ext cx="2590800" cy="609600"/>
          </a:xfrm>
          <a:prstGeom prst="ellips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b="1">
              <a:latin typeface="宋体" pitchFamily="2" charset="-122"/>
            </a:endParaRPr>
          </a:p>
        </p:txBody>
      </p:sp>
      <p:sp>
        <p:nvSpPr>
          <p:cNvPr id="14358" name="Text Box 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079500" y="25400"/>
            <a:ext cx="6985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kumimoji="1" lang="zh-CN" altLang="en-US" sz="4000" b="1">
                <a:solidFill>
                  <a:srgbClr val="0000FF"/>
                </a:solidFill>
                <a:latin typeface="宋体" pitchFamily="2" charset="-122"/>
              </a:rPr>
              <a:t>拉美殖民地社会阶层示意图</a:t>
            </a:r>
          </a:p>
        </p:txBody>
      </p:sp>
    </p:spTree>
    <p:extLst>
      <p:ext uri="{BB962C8B-B14F-4D97-AF65-F5344CB8AC3E}">
        <p14:creationId xmlns:p14="http://schemas.microsoft.com/office/powerpoint/2010/main" val="185126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31995"/>
            <a:ext cx="3522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一</a:t>
            </a:r>
            <a:r>
              <a:rPr lang="en-US" altLang="zh-CN" sz="2800" b="1" dirty="0" smtClean="0">
                <a:latin typeface="+mn-ea"/>
              </a:rPr>
              <a:t>.</a:t>
            </a:r>
            <a:r>
              <a:rPr lang="zh-CN" altLang="en-US" sz="2800" b="1" dirty="0" smtClean="0">
                <a:latin typeface="+mn-ea"/>
              </a:rPr>
              <a:t>拉丁美洲独立运动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592" y="666274"/>
            <a:ext cx="177805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1.</a:t>
            </a:r>
            <a:r>
              <a:rPr lang="zh-CN" altLang="en-US" sz="2600" b="1" dirty="0" smtClean="0">
                <a:latin typeface="+mn-ea"/>
              </a:rPr>
              <a:t>拉丁美洲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8925" y="1149034"/>
            <a:ext cx="44582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2.</a:t>
            </a:r>
            <a:r>
              <a:rPr lang="zh-CN" altLang="en-US" sz="2600" b="1" dirty="0" smtClean="0">
                <a:latin typeface="+mn-ea"/>
              </a:rPr>
              <a:t>西班牙和葡萄牙的殖民统治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0381" y="1618899"/>
            <a:ext cx="311816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3.</a:t>
            </a:r>
            <a:r>
              <a:rPr lang="zh-CN" altLang="en-US" sz="2600" b="1" dirty="0" smtClean="0">
                <a:latin typeface="+mn-ea"/>
              </a:rPr>
              <a:t>拉丁美洲独立运动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2073" y="1964927"/>
            <a:ext cx="1524776" cy="42934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b="1" dirty="0">
                <a:latin typeface="+mn-ea"/>
              </a:rPr>
              <a:t>原因</a:t>
            </a:r>
            <a:r>
              <a:rPr lang="zh-CN" altLang="en-US" sz="2600" b="1" dirty="0" smtClean="0">
                <a:latin typeface="+mn-ea"/>
              </a:rPr>
              <a:t>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zh-CN" sz="26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600" b="1" dirty="0" smtClean="0">
                <a:latin typeface="+mn-ea"/>
              </a:rPr>
              <a:t>时间：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600" b="1" dirty="0" smtClean="0">
                <a:latin typeface="+mn-ea"/>
              </a:rPr>
              <a:t>区域：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600" b="1" dirty="0" smtClean="0">
                <a:latin typeface="+mn-ea"/>
              </a:rPr>
              <a:t>领导人：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600" b="1" dirty="0" smtClean="0">
                <a:latin typeface="+mn-ea"/>
              </a:rPr>
              <a:t>参与者：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600" b="1" dirty="0" smtClean="0">
                <a:latin typeface="+mn-ea"/>
              </a:rPr>
              <a:t>结果：</a:t>
            </a:r>
            <a:endParaRPr lang="en-US" altLang="zh-CN" sz="2600" b="1" dirty="0" smtClean="0">
              <a:latin typeface="+mn-ea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162013" y="1964927"/>
            <a:ext cx="7884368" cy="1192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华文行楷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华文行楷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华文行楷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华文行楷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华文行楷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华文行楷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华文行楷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华文行楷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华文行楷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600" b="1" dirty="0">
                <a:latin typeface="+mn-ea"/>
                <a:ea typeface="+mn-ea"/>
              </a:rPr>
              <a:t>①</a:t>
            </a:r>
            <a:r>
              <a:rPr lang="zh-CN" altLang="en-US" sz="2600" b="1" dirty="0">
                <a:latin typeface="+mn-ea"/>
                <a:ea typeface="+mn-ea"/>
              </a:rPr>
              <a:t>西班牙和葡萄牙的殖民统治和经济掠夺 </a:t>
            </a:r>
            <a:r>
              <a:rPr lang="en-US" altLang="zh-CN" sz="2600" b="1" dirty="0">
                <a:latin typeface="+mn-ea"/>
                <a:ea typeface="+mn-ea"/>
              </a:rPr>
              <a:t>(</a:t>
            </a:r>
            <a:r>
              <a:rPr lang="zh-CN" altLang="en-US" sz="2600" b="1" dirty="0">
                <a:latin typeface="+mn-ea"/>
                <a:ea typeface="+mn-ea"/>
              </a:rPr>
              <a:t>根本原因</a:t>
            </a:r>
            <a:r>
              <a:rPr lang="en-US" altLang="zh-CN" sz="2600" b="1" dirty="0" smtClean="0">
                <a:latin typeface="+mn-ea"/>
                <a:ea typeface="+mn-ea"/>
              </a:rPr>
              <a:t>)</a:t>
            </a:r>
            <a:endParaRPr lang="en-US" altLang="zh-CN" sz="2600" b="1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600" b="1" dirty="0">
                <a:latin typeface="+mn-ea"/>
                <a:ea typeface="+mn-ea"/>
              </a:rPr>
              <a:t>②</a:t>
            </a:r>
            <a:r>
              <a:rPr lang="zh-CN" altLang="en-US" sz="2600" b="1" dirty="0">
                <a:latin typeface="+mn-ea"/>
                <a:ea typeface="+mn-ea"/>
              </a:rPr>
              <a:t>受美国独立和法国大革命的影响</a:t>
            </a:r>
          </a:p>
        </p:txBody>
      </p:sp>
      <p:sp>
        <p:nvSpPr>
          <p:cNvPr id="10" name="矩形 9"/>
          <p:cNvSpPr/>
          <p:nvPr/>
        </p:nvSpPr>
        <p:spPr>
          <a:xfrm>
            <a:off x="1403648" y="3293693"/>
            <a:ext cx="152638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00" b="1" dirty="0" smtClean="0">
                <a:solidFill>
                  <a:prstClr val="black"/>
                </a:solidFill>
                <a:latin typeface="方正姚体"/>
              </a:rPr>
              <a:t>19</a:t>
            </a:r>
            <a:r>
              <a:rPr lang="zh-CN" altLang="en-US" sz="2600" b="1" dirty="0" smtClean="0">
                <a:solidFill>
                  <a:prstClr val="black"/>
                </a:solidFill>
                <a:latin typeface="方正姚体"/>
              </a:rPr>
              <a:t>世纪初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1352109" y="3865446"/>
            <a:ext cx="386997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>
                <a:solidFill>
                  <a:prstClr val="black"/>
                </a:solidFill>
                <a:latin typeface="方正姚体"/>
              </a:rPr>
              <a:t>北起</a:t>
            </a:r>
            <a:r>
              <a:rPr lang="zh-CN" altLang="en-US" sz="2600" b="1" dirty="0" smtClean="0">
                <a:solidFill>
                  <a:prstClr val="black"/>
                </a:solidFill>
                <a:latin typeface="方正姚体"/>
              </a:rPr>
              <a:t>墨西哥、南到阿根廷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1705321" y="4442894"/>
            <a:ext cx="722024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 smtClean="0">
                <a:solidFill>
                  <a:prstClr val="black"/>
                </a:solidFill>
                <a:latin typeface="方正姚体"/>
              </a:rPr>
              <a:t>玻利瓦尔、圣马丁（被誉为南美的“解放者”）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362701" y="5565338"/>
            <a:ext cx="761553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b="1" dirty="0" smtClean="0">
                <a:solidFill>
                  <a:prstClr val="black"/>
                </a:solidFill>
                <a:latin typeface="方正姚体"/>
              </a:rPr>
              <a:t>玻利瓦尔解放了哥伦比亚、委内瑞拉、厄瓜多尔等地，成立“大哥伦比亚共和国”；圣马丁先后领导了阿根廷、智利、秘鲁的独立战争。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1579081" y="5072895"/>
            <a:ext cx="42049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 smtClean="0"/>
              <a:t>印第安人、黑人、混血种人</a:t>
            </a:r>
            <a:endParaRPr lang="zh-CN" alt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724342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60f1b895g7dbe787aa763&amp;69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sp>
        <p:nvSpPr>
          <p:cNvPr id="22" name="Oval 3"/>
          <p:cNvSpPr>
            <a:spLocks noChangeArrowheads="1"/>
          </p:cNvSpPr>
          <p:nvPr/>
        </p:nvSpPr>
        <p:spPr bwMode="auto">
          <a:xfrm>
            <a:off x="4782256" y="83079"/>
            <a:ext cx="1981200" cy="762000"/>
          </a:xfrm>
          <a:prstGeom prst="ellipse">
            <a:avLst/>
          </a:prstGeom>
          <a:solidFill>
            <a:schemeClr val="bg1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2400" b="1">
                <a:latin typeface="宋体" pitchFamily="2" charset="-122"/>
              </a:rPr>
              <a:t>委内瑞拉</a:t>
            </a:r>
          </a:p>
        </p:txBody>
      </p:sp>
      <p:sp>
        <p:nvSpPr>
          <p:cNvPr id="23" name="Oval 4"/>
          <p:cNvSpPr>
            <a:spLocks noChangeArrowheads="1"/>
          </p:cNvSpPr>
          <p:nvPr/>
        </p:nvSpPr>
        <p:spPr bwMode="auto">
          <a:xfrm>
            <a:off x="7018867" y="6021288"/>
            <a:ext cx="2057400" cy="762000"/>
          </a:xfrm>
          <a:prstGeom prst="ellipse">
            <a:avLst/>
          </a:prstGeom>
          <a:solidFill>
            <a:schemeClr val="bg1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2400" b="1">
                <a:latin typeface="宋体" pitchFamily="2" charset="-122"/>
              </a:rPr>
              <a:t>阿根廷</a:t>
            </a: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5001439" y="995247"/>
            <a:ext cx="14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400" b="1" dirty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宋体" pitchFamily="2" charset="-122"/>
                <a:hlinkClick r:id="rId3" action="ppaction://hlinksldjump"/>
              </a:rPr>
              <a:t>玻利瓦尔</a:t>
            </a:r>
            <a:endParaRPr kumimoji="1" lang="zh-CN" altLang="en-US" sz="2400" b="1" dirty="0">
              <a:ln w="10541" cmpd="sng">
                <a:solidFill>
                  <a:schemeClr val="tx2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宋体" pitchFamily="2" charset="-122"/>
            </a:endParaRP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7491165" y="5228555"/>
            <a:ext cx="111280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400" b="1" dirty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宋体" pitchFamily="2" charset="-122"/>
                <a:hlinkClick r:id="rId4" action="ppaction://hlinksldjump"/>
              </a:rPr>
              <a:t>圣马丁</a:t>
            </a:r>
            <a:endParaRPr kumimoji="1" lang="zh-CN" altLang="en-US" sz="2400" b="1" dirty="0">
              <a:ln w="10541" cmpd="sng">
                <a:solidFill>
                  <a:schemeClr val="tx2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宋体" pitchFamily="2" charset="-122"/>
            </a:endParaRPr>
          </a:p>
        </p:txBody>
      </p: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4925131" y="1986492"/>
            <a:ext cx="14224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400" b="1">
                <a:latin typeface="宋体" pitchFamily="2" charset="-122"/>
              </a:rPr>
              <a:t>哥伦比亚</a:t>
            </a:r>
          </a:p>
        </p:txBody>
      </p:sp>
      <p:sp>
        <p:nvSpPr>
          <p:cNvPr id="27" name="Text Box 8"/>
          <p:cNvSpPr txBox="1">
            <a:spLocks noChangeArrowheads="1"/>
          </p:cNvSpPr>
          <p:nvPr/>
        </p:nvSpPr>
        <p:spPr bwMode="auto">
          <a:xfrm>
            <a:off x="4893381" y="2977092"/>
            <a:ext cx="14224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400" b="1">
                <a:latin typeface="宋体" pitchFamily="2" charset="-122"/>
              </a:rPr>
              <a:t>厄瓜多尔</a:t>
            </a:r>
          </a:p>
        </p:txBody>
      </p:sp>
      <p:sp>
        <p:nvSpPr>
          <p:cNvPr id="28" name="Text Box 9"/>
          <p:cNvSpPr txBox="1">
            <a:spLocks noChangeArrowheads="1"/>
          </p:cNvSpPr>
          <p:nvPr/>
        </p:nvSpPr>
        <p:spPr bwMode="auto">
          <a:xfrm>
            <a:off x="7642931" y="4045479"/>
            <a:ext cx="8032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400" b="1" dirty="0">
                <a:latin typeface="宋体" pitchFamily="2" charset="-122"/>
              </a:rPr>
              <a:t>智利</a:t>
            </a:r>
          </a:p>
        </p:txBody>
      </p:sp>
      <p:sp>
        <p:nvSpPr>
          <p:cNvPr id="29" name="Line 10"/>
          <p:cNvSpPr>
            <a:spLocks noChangeShapeType="1"/>
          </p:cNvSpPr>
          <p:nvPr/>
        </p:nvSpPr>
        <p:spPr bwMode="auto">
          <a:xfrm>
            <a:off x="5620456" y="1530879"/>
            <a:ext cx="0" cy="381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30" name="Line 11"/>
          <p:cNvSpPr>
            <a:spLocks noChangeShapeType="1"/>
          </p:cNvSpPr>
          <p:nvPr/>
        </p:nvSpPr>
        <p:spPr bwMode="auto">
          <a:xfrm>
            <a:off x="5620456" y="2445279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31" name="Line 12"/>
          <p:cNvSpPr>
            <a:spLocks noChangeShapeType="1"/>
          </p:cNvSpPr>
          <p:nvPr/>
        </p:nvSpPr>
        <p:spPr bwMode="auto">
          <a:xfrm flipV="1">
            <a:off x="8044568" y="4505854"/>
            <a:ext cx="0" cy="4603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flipV="1">
            <a:off x="7449255" y="3254904"/>
            <a:ext cx="517525" cy="678152"/>
          </a:xfrm>
          <a:custGeom>
            <a:avLst/>
            <a:gdLst>
              <a:gd name="T0" fmla="*/ 2147483647 w 300"/>
              <a:gd name="T1" fmla="*/ 0 h 318"/>
              <a:gd name="T2" fmla="*/ 2147483647 w 300"/>
              <a:gd name="T3" fmla="*/ 2147483647 h 318"/>
              <a:gd name="T4" fmla="*/ 0 w 300"/>
              <a:gd name="T5" fmla="*/ 2147483647 h 3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00" h="318">
                <a:moveTo>
                  <a:pt x="300" y="0"/>
                </a:moveTo>
                <a:lnTo>
                  <a:pt x="300" y="311"/>
                </a:lnTo>
                <a:lnTo>
                  <a:pt x="0" y="318"/>
                </a:ln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33" name="Text Box 14"/>
          <p:cNvSpPr txBox="1">
            <a:spLocks noChangeArrowheads="1"/>
          </p:cNvSpPr>
          <p:nvPr/>
        </p:nvSpPr>
        <p:spPr bwMode="auto">
          <a:xfrm>
            <a:off x="6687256" y="3054879"/>
            <a:ext cx="83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400" b="1">
                <a:latin typeface="宋体" pitchFamily="2" charset="-122"/>
              </a:rPr>
              <a:t>秘鲁</a:t>
            </a:r>
          </a:p>
        </p:txBody>
      </p:sp>
      <p:sp>
        <p:nvSpPr>
          <p:cNvPr id="34" name="AutoShape 15"/>
          <p:cNvSpPr>
            <a:spLocks noChangeArrowheads="1"/>
          </p:cNvSpPr>
          <p:nvPr/>
        </p:nvSpPr>
        <p:spPr bwMode="auto">
          <a:xfrm>
            <a:off x="6839656" y="2597679"/>
            <a:ext cx="533400" cy="3810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35" name="Text Box 16"/>
          <p:cNvSpPr txBox="1">
            <a:spLocks noChangeArrowheads="1"/>
          </p:cNvSpPr>
          <p:nvPr/>
        </p:nvSpPr>
        <p:spPr bwMode="auto">
          <a:xfrm>
            <a:off x="6553906" y="1923499"/>
            <a:ext cx="11239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胜利</a:t>
            </a:r>
          </a:p>
        </p:txBody>
      </p:sp>
      <p:sp>
        <p:nvSpPr>
          <p:cNvPr id="36" name="Line 17"/>
          <p:cNvSpPr>
            <a:spLocks noChangeShapeType="1"/>
          </p:cNvSpPr>
          <p:nvPr/>
        </p:nvSpPr>
        <p:spPr bwMode="auto">
          <a:xfrm>
            <a:off x="5620456" y="3588279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37" name="Text Box 18"/>
          <p:cNvSpPr txBox="1">
            <a:spLocks noChangeArrowheads="1"/>
          </p:cNvSpPr>
          <p:nvPr/>
        </p:nvSpPr>
        <p:spPr bwMode="auto">
          <a:xfrm>
            <a:off x="4925131" y="4196292"/>
            <a:ext cx="14224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400" b="1">
                <a:latin typeface="宋体" pitchFamily="2" charset="-122"/>
              </a:rPr>
              <a:t>玻利维亚</a:t>
            </a:r>
          </a:p>
        </p:txBody>
      </p:sp>
      <p:sp>
        <p:nvSpPr>
          <p:cNvPr id="38" name="Line 19"/>
          <p:cNvSpPr>
            <a:spLocks noChangeShapeType="1"/>
          </p:cNvSpPr>
          <p:nvPr/>
        </p:nvSpPr>
        <p:spPr bwMode="auto">
          <a:xfrm flipV="1">
            <a:off x="6306256" y="3283479"/>
            <a:ext cx="3810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 sz="2400" b="1">
              <a:latin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808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79512" y="136269"/>
            <a:ext cx="158417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/>
              <a:t>人物扫描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568317"/>
            <a:ext cx="8640960" cy="2215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+mn-ea"/>
              </a:rPr>
              <a:t>        玻利瓦尔深受法国启蒙思想的影响，立志以解放祖国为己任。他认定“解放者”的称号高于一切帝王，义无反顾地投身民族解放运动，与殖民者展开斗争。为纪念他的功绩，现在的玻利维亚共和国就是以他的名字命名的。</a:t>
            </a:r>
            <a:endParaRPr lang="zh-CN" altLang="en-US" sz="2400" b="1" dirty="0">
              <a:latin typeface="+mn-ea"/>
            </a:endParaRPr>
          </a:p>
        </p:txBody>
      </p:sp>
      <p:pic>
        <p:nvPicPr>
          <p:cNvPr id="6" name="图片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0152" y="2924944"/>
            <a:ext cx="305750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02633" y="2778224"/>
            <a:ext cx="5881535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1" dirty="0">
                <a:latin typeface="+mn-ea"/>
                <a:ea typeface="+mn-ea"/>
              </a:rPr>
              <a:t>    玻利瓦尔出生于委内瑞拉的加拉加斯城的一个土生白人贵族家庭。受过良好教育，游历过法国等欧洲国家，受到启蒙运动的影响。</a:t>
            </a:r>
            <a:r>
              <a:rPr lang="en-US" altLang="zh-CN" sz="2400" b="1" dirty="0">
                <a:latin typeface="+mn-ea"/>
                <a:ea typeface="+mn-ea"/>
              </a:rPr>
              <a:t>1807</a:t>
            </a:r>
            <a:r>
              <a:rPr lang="zh-CN" altLang="en-US" sz="2400" b="1" dirty="0">
                <a:latin typeface="+mn-ea"/>
                <a:ea typeface="+mn-ea"/>
              </a:rPr>
              <a:t>年开始进行反对西班牙殖民统治的斗争。他带领他的人民、军队取得了很多胜利。被称为“南美的解放者”。他在南美独立战争中做出了重要贡献。 </a:t>
            </a:r>
          </a:p>
        </p:txBody>
      </p:sp>
    </p:spTree>
    <p:extLst>
      <p:ext uri="{BB962C8B-B14F-4D97-AF65-F5344CB8AC3E}">
        <p14:creationId xmlns:p14="http://schemas.microsoft.com/office/powerpoint/2010/main" val="278047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7" name="Picture 3" descr="圣马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1327150"/>
            <a:ext cx="3135313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3635375" y="319088"/>
            <a:ext cx="5257800" cy="612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    圣马丁是南美解放运动的领导人之一，他一生大部分时间都致力于南美的解放斗争。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1814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年起圣马丁组织训练了一支骁勇善战的“安第斯军”，并指挥它于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1818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年解放了智利。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1821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年，圣马丁率部进入秘鲁，秘鲁宣告独立。不久，圣马丁将军队指挥权交给玻利瓦尔，悄然隐退，在欧洲度过了余生。</a:t>
            </a:r>
          </a:p>
          <a:p>
            <a:pPr eaLnBrk="1" hangingPunct="1"/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1878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年，阿根廷、智利、秘鲁三国在共同纪念圣马丁诞生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100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周年时，共尊他为“祖国之父”。</a:t>
            </a:r>
          </a:p>
        </p:txBody>
      </p:sp>
    </p:spTree>
    <p:extLst>
      <p:ext uri="{BB962C8B-B14F-4D97-AF65-F5344CB8AC3E}">
        <p14:creationId xmlns:p14="http://schemas.microsoft.com/office/powerpoint/2010/main" val="406970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09" name="对象 83969"/>
          <p:cNvGraphicFramePr>
            <a:graphicFrameLocks/>
          </p:cNvGraphicFramePr>
          <p:nvPr/>
        </p:nvGraphicFramePr>
        <p:xfrm>
          <a:off x="-17463" y="0"/>
          <a:ext cx="4138613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r:id="rId3" imgW="3333693" imgH="4143049" progId="Paint.Picture">
                  <p:embed/>
                </p:oleObj>
              </mc:Choice>
              <mc:Fallback>
                <p:oleObj r:id="rId3" imgW="3333693" imgH="4143049" progId="Paint.Picture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7463" y="0"/>
                        <a:ext cx="4138613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71" name="文本框 83970"/>
          <p:cNvSpPr txBox="1"/>
          <p:nvPr/>
        </p:nvSpPr>
        <p:spPr>
          <a:xfrm>
            <a:off x="4568825" y="277284"/>
            <a:ext cx="914400" cy="3416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noProof="1">
                <a:solidFill>
                  <a:srgbClr val="7030A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拉美独立国家</a:t>
            </a:r>
          </a:p>
        </p:txBody>
      </p:sp>
      <p:sp>
        <p:nvSpPr>
          <p:cNvPr id="17411" name="文本框 83971"/>
          <p:cNvSpPr txBox="1">
            <a:spLocks noChangeArrowheads="1"/>
          </p:cNvSpPr>
          <p:nvPr/>
        </p:nvSpPr>
        <p:spPr bwMode="auto">
          <a:xfrm rot="-1026564">
            <a:off x="718364" y="-63499"/>
            <a:ext cx="553998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>
                <a:solidFill>
                  <a:srgbClr val="2E75B6"/>
                </a:solidFill>
                <a:latin typeface="黑体" pitchFamily="49" charset="-122"/>
                <a:ea typeface="黑体" pitchFamily="49" charset="-122"/>
              </a:rPr>
              <a:t>墨西哥</a:t>
            </a:r>
            <a:r>
              <a:rPr lang="en-US" altLang="zh-CN" sz="2400" b="1">
                <a:solidFill>
                  <a:srgbClr val="2E75B6"/>
                </a:solidFill>
                <a:latin typeface="黑体" pitchFamily="49" charset="-122"/>
                <a:ea typeface="黑体" pitchFamily="49" charset="-122"/>
              </a:rPr>
              <a:t>1821</a:t>
            </a:r>
          </a:p>
        </p:txBody>
      </p:sp>
      <p:sp>
        <p:nvSpPr>
          <p:cNvPr id="83973" name="矩形 83972"/>
          <p:cNvSpPr/>
          <p:nvPr/>
        </p:nvSpPr>
        <p:spPr>
          <a:xfrm rot="5400000">
            <a:off x="2199164" y="4859736"/>
            <a:ext cx="1143000" cy="440531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orthographicFront"/>
              <a:lightRig rig="threePt" dir="t"/>
            </a:scene3d>
          </a:bodyPr>
          <a:lstStyle/>
          <a:p>
            <a:pPr algn="ctr" fontAlgn="auto"/>
            <a:r>
              <a:rPr lang="zh-CN" altLang="en-US" sz="27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阿根廷1816</a:t>
            </a:r>
          </a:p>
        </p:txBody>
      </p:sp>
      <p:sp>
        <p:nvSpPr>
          <p:cNvPr id="83974" name="矩形 83973"/>
          <p:cNvSpPr>
            <a:spLocks noChangeArrowheads="1" noChangeShapeType="1" noTextEdit="1"/>
          </p:cNvSpPr>
          <p:nvPr/>
        </p:nvSpPr>
        <p:spPr bwMode="auto">
          <a:xfrm>
            <a:off x="3144838" y="3285067"/>
            <a:ext cx="75565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7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宋体"/>
                <a:ea typeface="宋体"/>
              </a:rPr>
              <a:t>巴西</a:t>
            </a:r>
            <a:r>
              <a:rPr lang="en-US" altLang="zh-CN" sz="27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宋体"/>
                <a:ea typeface="宋体"/>
              </a:rPr>
              <a:t>1822</a:t>
            </a:r>
            <a:endParaRPr lang="zh-CN" altLang="en-US" sz="2700" kern="10">
              <a:ln w="9525">
                <a:solidFill>
                  <a:srgbClr val="000000"/>
                </a:solidFill>
                <a:round/>
                <a:headEnd/>
                <a:tailEnd/>
              </a:ln>
              <a:latin typeface="宋体"/>
              <a:ea typeface="宋体"/>
            </a:endParaRPr>
          </a:p>
        </p:txBody>
      </p:sp>
      <p:sp>
        <p:nvSpPr>
          <p:cNvPr id="17414" name="圆角矩形标注 83974"/>
          <p:cNvSpPr>
            <a:spLocks noChangeArrowheads="1"/>
          </p:cNvSpPr>
          <p:nvPr/>
        </p:nvSpPr>
        <p:spPr bwMode="auto">
          <a:xfrm>
            <a:off x="3036888" y="404284"/>
            <a:ext cx="1511300" cy="685800"/>
          </a:xfrm>
          <a:prstGeom prst="wedgeRoundRectCallout">
            <a:avLst>
              <a:gd name="adj1" fmla="val -79685"/>
              <a:gd name="adj2" fmla="val 144907"/>
              <a:gd name="adj3" fmla="val 16667"/>
            </a:avLst>
          </a:prstGeom>
          <a:solidFill>
            <a:schemeClr val="bg1"/>
          </a:solidFill>
          <a:ln w="38100">
            <a:solidFill>
              <a:srgbClr val="0000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700" b="1">
                <a:solidFill>
                  <a:srgbClr val="2E75B6"/>
                </a:solidFill>
                <a:latin typeface="黑体" pitchFamily="49" charset="-122"/>
                <a:ea typeface="黑体" pitchFamily="49" charset="-122"/>
              </a:rPr>
              <a:t>海地</a:t>
            </a:r>
            <a:r>
              <a:rPr lang="en-US" altLang="zh-CN" sz="2700" b="1">
                <a:solidFill>
                  <a:srgbClr val="2E75B6"/>
                </a:solidFill>
                <a:latin typeface="黑体" pitchFamily="49" charset="-122"/>
                <a:ea typeface="黑体" pitchFamily="49" charset="-122"/>
              </a:rPr>
              <a:t>1804</a:t>
            </a:r>
          </a:p>
        </p:txBody>
      </p:sp>
      <p:sp>
        <p:nvSpPr>
          <p:cNvPr id="17415" name="圆角矩形标注 83975"/>
          <p:cNvSpPr>
            <a:spLocks noChangeArrowheads="1"/>
          </p:cNvSpPr>
          <p:nvPr/>
        </p:nvSpPr>
        <p:spPr bwMode="auto">
          <a:xfrm>
            <a:off x="3414713" y="5590118"/>
            <a:ext cx="1547812" cy="459316"/>
          </a:xfrm>
          <a:prstGeom prst="wedgeRoundRectCallout">
            <a:avLst>
              <a:gd name="adj1" fmla="val -61769"/>
              <a:gd name="adj2" fmla="val -19586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>
                <a:latin typeface="黑体" pitchFamily="49" charset="-122"/>
                <a:ea typeface="黑体" pitchFamily="49" charset="-122"/>
              </a:rPr>
              <a:t>巴拉圭</a:t>
            </a:r>
            <a:r>
              <a:rPr lang="en-US" altLang="zh-CN" sz="2100" b="1">
                <a:latin typeface="黑体" pitchFamily="49" charset="-122"/>
                <a:ea typeface="黑体" pitchFamily="49" charset="-122"/>
              </a:rPr>
              <a:t>1811</a:t>
            </a:r>
          </a:p>
        </p:txBody>
      </p:sp>
      <p:sp>
        <p:nvSpPr>
          <p:cNvPr id="17416" name="圆角矩形标注 83976"/>
          <p:cNvSpPr>
            <a:spLocks noChangeArrowheads="1"/>
          </p:cNvSpPr>
          <p:nvPr/>
        </p:nvSpPr>
        <p:spPr bwMode="auto">
          <a:xfrm>
            <a:off x="4040189" y="4800600"/>
            <a:ext cx="1258887" cy="533400"/>
          </a:xfrm>
          <a:prstGeom prst="wedgeRoundRectCallout">
            <a:avLst>
              <a:gd name="adj1" fmla="val -124009"/>
              <a:gd name="adj2" fmla="val -13988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>
                <a:latin typeface="黑体" pitchFamily="49" charset="-122"/>
                <a:ea typeface="黑体" pitchFamily="49" charset="-122"/>
              </a:rPr>
              <a:t>乌拉圭</a:t>
            </a:r>
          </a:p>
        </p:txBody>
      </p:sp>
      <p:sp>
        <p:nvSpPr>
          <p:cNvPr id="17417" name="圆角矩形标注 83977"/>
          <p:cNvSpPr>
            <a:spLocks noChangeArrowheads="1"/>
          </p:cNvSpPr>
          <p:nvPr/>
        </p:nvSpPr>
        <p:spPr bwMode="auto">
          <a:xfrm>
            <a:off x="839789" y="4076701"/>
            <a:ext cx="1766887" cy="419100"/>
          </a:xfrm>
          <a:prstGeom prst="wedgeRoundRectCallout">
            <a:avLst>
              <a:gd name="adj1" fmla="val 54921"/>
              <a:gd name="adj2" fmla="val -10075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>
                <a:latin typeface="黑体" pitchFamily="49" charset="-122"/>
                <a:ea typeface="黑体" pitchFamily="49" charset="-122"/>
              </a:rPr>
              <a:t>玻利维亚</a:t>
            </a:r>
            <a:r>
              <a:rPr lang="en-US" altLang="zh-CN" sz="2100" b="1">
                <a:latin typeface="黑体" pitchFamily="49" charset="-122"/>
                <a:ea typeface="黑体" pitchFamily="49" charset="-122"/>
              </a:rPr>
              <a:t>1825</a:t>
            </a:r>
            <a:endParaRPr lang="en-US" altLang="zh-CN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8" name="圆角矩形标注 83978"/>
          <p:cNvSpPr>
            <a:spLocks noChangeArrowheads="1"/>
          </p:cNvSpPr>
          <p:nvPr/>
        </p:nvSpPr>
        <p:spPr bwMode="auto">
          <a:xfrm>
            <a:off x="496888" y="4876800"/>
            <a:ext cx="882650" cy="457200"/>
          </a:xfrm>
          <a:prstGeom prst="wedgeRoundRectCallout">
            <a:avLst>
              <a:gd name="adj1" fmla="val 181176"/>
              <a:gd name="adj2" fmla="val -243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>
                <a:latin typeface="黑体" pitchFamily="49" charset="-122"/>
                <a:ea typeface="黑体" pitchFamily="49" charset="-122"/>
              </a:rPr>
              <a:t>智利</a:t>
            </a:r>
          </a:p>
        </p:txBody>
      </p:sp>
      <p:sp>
        <p:nvSpPr>
          <p:cNvPr id="17419" name="圆角矩形标注 83979"/>
          <p:cNvSpPr>
            <a:spLocks noChangeArrowheads="1"/>
          </p:cNvSpPr>
          <p:nvPr/>
        </p:nvSpPr>
        <p:spPr bwMode="auto">
          <a:xfrm>
            <a:off x="725489" y="3352800"/>
            <a:ext cx="1119187" cy="364067"/>
          </a:xfrm>
          <a:prstGeom prst="wedgeRoundRectCallout">
            <a:avLst>
              <a:gd name="adj1" fmla="val 104148"/>
              <a:gd name="adj2" fmla="val -371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秘鲁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1821</a:t>
            </a:r>
          </a:p>
        </p:txBody>
      </p:sp>
      <p:sp>
        <p:nvSpPr>
          <p:cNvPr id="83981" name="矩形 83980"/>
          <p:cNvSpPr/>
          <p:nvPr/>
        </p:nvSpPr>
        <p:spPr>
          <a:xfrm rot="-2062699">
            <a:off x="1837215" y="2306639"/>
            <a:ext cx="1482329" cy="457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  <a:normAutofit fontScale="97500" lnSpcReduction="10000"/>
            <a:scene3d>
              <a:camera prst="orthographicFront"/>
              <a:lightRig rig="threePt" dir="t"/>
            </a:scene3d>
          </a:bodyPr>
          <a:lstStyle/>
          <a:p>
            <a:pPr algn="ctr" fontAlgn="auto"/>
            <a:r>
              <a:rPr lang="zh-CN" altLang="en-US" sz="2700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</a:rPr>
              <a:t>哥伦比亚1819</a:t>
            </a:r>
          </a:p>
        </p:txBody>
      </p:sp>
      <p:sp>
        <p:nvSpPr>
          <p:cNvPr id="17421" name="圆角矩形标注 83981"/>
          <p:cNvSpPr>
            <a:spLocks noChangeArrowheads="1"/>
          </p:cNvSpPr>
          <p:nvPr/>
        </p:nvSpPr>
        <p:spPr bwMode="auto">
          <a:xfrm>
            <a:off x="382589" y="2362200"/>
            <a:ext cx="1322387" cy="457200"/>
          </a:xfrm>
          <a:prstGeom prst="wedgeRoundRectCallout">
            <a:avLst>
              <a:gd name="adj1" fmla="val 58551"/>
              <a:gd name="adj2" fmla="val -10590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中美省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1821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5118100" y="404284"/>
            <a:ext cx="359568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性质：一场反对殖民统治、争取民族独立的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运动</a:t>
            </a:r>
            <a:endParaRPr lang="en-US" altLang="zh-CN" sz="2800" b="1" dirty="0">
              <a:latin typeface="+mn-ea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291139" y="2142067"/>
            <a:ext cx="3500437" cy="375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sym typeface="宋体" pitchFamily="2" charset="-122"/>
              </a:rPr>
              <a:t>意义：</a:t>
            </a:r>
          </a:p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rgbClr val="FF0000"/>
                </a:solidFill>
                <a:latin typeface="+mn-ea"/>
              </a:rPr>
              <a:t>①</a:t>
            </a:r>
            <a:r>
              <a:rPr lang="zh-CN" altLang="en-US" sz="2800" b="1">
                <a:solidFill>
                  <a:srgbClr val="FF0000"/>
                </a:solidFill>
                <a:latin typeface="+mn-ea"/>
                <a:sym typeface="宋体" pitchFamily="2" charset="-122"/>
              </a:rPr>
              <a:t>沉重打击了殖民统治，赢得民族独立</a:t>
            </a:r>
          </a:p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rgbClr val="FF0000"/>
                </a:solidFill>
                <a:latin typeface="+mn-ea"/>
              </a:rPr>
              <a:t>②</a:t>
            </a:r>
            <a:r>
              <a:rPr lang="zh-CN" altLang="en-US" sz="2800" b="1">
                <a:solidFill>
                  <a:srgbClr val="FF0000"/>
                </a:solidFill>
                <a:latin typeface="+mn-ea"/>
                <a:sym typeface="宋体" pitchFamily="2" charset="-122"/>
              </a:rPr>
              <a:t>产生了一系列新兴的独立国家</a:t>
            </a:r>
          </a:p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rgbClr val="FF0000"/>
                </a:solidFill>
                <a:latin typeface="+mn-ea"/>
              </a:rPr>
              <a:t>③</a:t>
            </a:r>
            <a:r>
              <a:rPr lang="zh-CN" altLang="en-US" sz="2800" b="1">
                <a:solidFill>
                  <a:srgbClr val="FF0000"/>
                </a:solidFill>
                <a:latin typeface="+mn-ea"/>
                <a:sym typeface="宋体" pitchFamily="2" charset="-122"/>
              </a:rPr>
              <a:t>鼓舞了殖民地人民的反抗斗志</a:t>
            </a:r>
          </a:p>
        </p:txBody>
      </p:sp>
    </p:spTree>
    <p:extLst>
      <p:ext uri="{BB962C8B-B14F-4D97-AF65-F5344CB8AC3E}">
        <p14:creationId xmlns:p14="http://schemas.microsoft.com/office/powerpoint/2010/main" val="2283397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31995"/>
            <a:ext cx="31614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二</a:t>
            </a:r>
            <a:r>
              <a:rPr lang="en-US" altLang="zh-CN" sz="2800" b="1" dirty="0" smtClean="0">
                <a:latin typeface="+mn-ea"/>
              </a:rPr>
              <a:t>.</a:t>
            </a:r>
            <a:r>
              <a:rPr lang="zh-CN" altLang="en-US" sz="2800" b="1" dirty="0" smtClean="0">
                <a:latin typeface="+mn-ea"/>
              </a:rPr>
              <a:t>印度民族大起义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592" y="666274"/>
            <a:ext cx="54649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1.</a:t>
            </a:r>
            <a:r>
              <a:rPr lang="zh-CN" altLang="en-US" sz="2600" b="1" dirty="0" smtClean="0">
                <a:latin typeface="+mn-ea"/>
              </a:rPr>
              <a:t>印度沦为英国殖民地：</a:t>
            </a:r>
            <a:r>
              <a:rPr lang="en-US" altLang="zh-CN" sz="2600" b="1" dirty="0" smtClean="0">
                <a:latin typeface="+mn-ea"/>
              </a:rPr>
              <a:t>19</a:t>
            </a:r>
            <a:r>
              <a:rPr lang="zh-CN" altLang="en-US" sz="2600" b="1" dirty="0" smtClean="0">
                <a:latin typeface="+mn-ea"/>
              </a:rPr>
              <a:t>世纪中期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3524" y="1089079"/>
            <a:ext cx="378821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2.</a:t>
            </a:r>
            <a:r>
              <a:rPr lang="zh-CN" altLang="en-US" sz="2600" b="1" dirty="0" smtClean="0">
                <a:latin typeface="+mn-ea"/>
              </a:rPr>
              <a:t>英国对印度的殖民统治</a:t>
            </a:r>
            <a:endParaRPr lang="zh-CN" altLang="en-US" sz="26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21007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5601"/>
          <p:cNvSpPr>
            <a:spLocks noGrp="1" noChangeArrowheads="1"/>
          </p:cNvSpPr>
          <p:nvPr/>
        </p:nvSpPr>
        <p:spPr bwMode="auto">
          <a:xfrm>
            <a:off x="160338" y="3739858"/>
            <a:ext cx="88392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rgbClr val="0033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dirty="0">
                <a:solidFill>
                  <a:srgbClr val="003300"/>
                </a:solidFill>
                <a:latin typeface="黑体" pitchFamily="49" charset="-122"/>
                <a:ea typeface="黑体" pitchFamily="49" charset="-122"/>
              </a:rPr>
              <a:t>从材料一到材料二，英国对印度的剥削方式发生了什么变化？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33177" y="4581128"/>
            <a:ext cx="87630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dirty="0">
                <a:solidFill>
                  <a:srgbClr val="0033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dirty="0">
                <a:solidFill>
                  <a:srgbClr val="003300"/>
                </a:solidFill>
                <a:latin typeface="黑体" pitchFamily="49" charset="-122"/>
                <a:ea typeface="黑体" pitchFamily="49" charset="-122"/>
              </a:rPr>
              <a:t>为什么会发生这种变化？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72170" y="5445224"/>
            <a:ext cx="87630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dirty="0">
                <a:solidFill>
                  <a:srgbClr val="003300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400" dirty="0">
                <a:solidFill>
                  <a:srgbClr val="003300"/>
                </a:solidFill>
                <a:latin typeface="黑体" pitchFamily="49" charset="-122"/>
                <a:ea typeface="黑体" pitchFamily="49" charset="-122"/>
              </a:rPr>
              <a:t>对印度社会有什么样的影响？</a:t>
            </a:r>
          </a:p>
        </p:txBody>
      </p:sp>
      <p:sp>
        <p:nvSpPr>
          <p:cNvPr id="6" name="文本占位符 25602"/>
          <p:cNvSpPr>
            <a:spLocks noGrp="1"/>
          </p:cNvSpPr>
          <p:nvPr/>
        </p:nvSpPr>
        <p:spPr>
          <a:xfrm>
            <a:off x="122236" y="0"/>
            <a:ext cx="8839201" cy="3822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  <a:buFontTx/>
              <a:buNone/>
            </a:pPr>
            <a:r>
              <a:rPr lang="zh-CN" altLang="en-US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材料一：</a:t>
            </a:r>
            <a:r>
              <a:rPr lang="en-US" altLang="zh-CN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1757</a:t>
            </a:r>
            <a:r>
              <a:rPr lang="zh-CN" altLang="en-US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年，克莱武指挥军队侵占了孟加拉。他放手让部下抢劫，自己一人就抢走价值</a:t>
            </a:r>
            <a:r>
              <a:rPr lang="en-US" altLang="zh-CN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23</a:t>
            </a:r>
            <a:r>
              <a:rPr lang="zh-CN" altLang="en-US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万英镑的金银财宝。</a:t>
            </a:r>
            <a:r>
              <a:rPr lang="en-US" altLang="zh-CN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1757-1815</a:t>
            </a:r>
            <a:r>
              <a:rPr lang="zh-CN" altLang="en-US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年间，英国直接从印度榨取的财富不下十亿英镑。</a:t>
            </a:r>
          </a:p>
          <a:p>
            <a:pPr>
              <a:lnSpc>
                <a:spcPct val="140000"/>
              </a:lnSpc>
              <a:buFontTx/>
              <a:buNone/>
            </a:pPr>
            <a:r>
              <a:rPr lang="zh-CN" altLang="en-US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材料二：为了满足英国国内工业的需要，英国殖民当局要求印度农民多种棉花，少种粮食。英国把印度的棉花加工成布匹再返销印度。 </a:t>
            </a:r>
            <a:r>
              <a:rPr lang="en-US" altLang="zh-CN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1818—1836</a:t>
            </a:r>
            <a:r>
              <a:rPr lang="zh-CN" altLang="en-US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年英国输入印度的棉纱增长</a:t>
            </a:r>
            <a:r>
              <a:rPr lang="en-US" altLang="zh-CN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5200</a:t>
            </a:r>
            <a:r>
              <a:rPr lang="zh-CN" altLang="en-US" sz="2400" b="1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倍，印度的纺织业被挤垮了。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36790" y="4244230"/>
            <a:ext cx="8686800" cy="13849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/>
            <a:r>
              <a:rPr lang="en-US" altLang="zh-CN" sz="2800" b="1" noProof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19</a:t>
            </a:r>
            <a:r>
              <a:rPr lang="zh-CN" altLang="zh-CN" sz="2800" b="1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世纪中期，英国完成了工业革命，进一步加强了对印度的经济侵略和政治压迫</a:t>
            </a:r>
            <a:r>
              <a:rPr lang="en-US" altLang="zh-CN" sz="2800" b="1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2800" b="1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激起了印度各阶层人民的强烈</a:t>
            </a:r>
            <a:r>
              <a:rPr lang="zh-CN" altLang="en-US" sz="2800" b="1" noProof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不满。</a:t>
            </a:r>
            <a:endParaRPr lang="en-US" altLang="zh-CN" sz="2800" b="1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93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31995"/>
            <a:ext cx="31614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二</a:t>
            </a:r>
            <a:r>
              <a:rPr lang="en-US" altLang="zh-CN" sz="2800" b="1" dirty="0" smtClean="0">
                <a:latin typeface="+mn-ea"/>
              </a:rPr>
              <a:t>.</a:t>
            </a:r>
            <a:r>
              <a:rPr lang="zh-CN" altLang="en-US" sz="2800" b="1" dirty="0" smtClean="0">
                <a:latin typeface="+mn-ea"/>
              </a:rPr>
              <a:t>印度民族大起义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592" y="666274"/>
            <a:ext cx="54649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1.</a:t>
            </a:r>
            <a:r>
              <a:rPr lang="zh-CN" altLang="en-US" sz="2600" b="1" dirty="0" smtClean="0">
                <a:latin typeface="+mn-ea"/>
              </a:rPr>
              <a:t>印度沦为英国殖民地：</a:t>
            </a:r>
            <a:r>
              <a:rPr lang="en-US" altLang="zh-CN" sz="2600" b="1" dirty="0" smtClean="0">
                <a:latin typeface="+mn-ea"/>
              </a:rPr>
              <a:t>19</a:t>
            </a:r>
            <a:r>
              <a:rPr lang="zh-CN" altLang="en-US" sz="2600" b="1" dirty="0" smtClean="0">
                <a:latin typeface="+mn-ea"/>
              </a:rPr>
              <a:t>世纪中期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3524" y="1089079"/>
            <a:ext cx="378821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2.</a:t>
            </a:r>
            <a:r>
              <a:rPr lang="zh-CN" altLang="en-US" sz="2600" b="1" dirty="0" smtClean="0">
                <a:latin typeface="+mn-ea"/>
              </a:rPr>
              <a:t>英国对印度的殖民统治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2319" y="1581522"/>
            <a:ext cx="260359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3.</a:t>
            </a:r>
            <a:r>
              <a:rPr lang="zh-CN" altLang="en-US" sz="2400" b="1" dirty="0" smtClean="0">
                <a:latin typeface="+mn-ea"/>
              </a:rPr>
              <a:t>印度民族大起义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4526" y="2071686"/>
            <a:ext cx="1524776" cy="38631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 dirty="0">
                <a:latin typeface="+mn-ea"/>
              </a:rPr>
              <a:t>原因</a:t>
            </a:r>
            <a:r>
              <a:rPr lang="zh-CN" altLang="en-US" sz="2600" b="1" dirty="0" smtClean="0">
                <a:latin typeface="+mn-ea"/>
              </a:rPr>
              <a:t>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600" b="1" dirty="0" smtClean="0">
                <a:latin typeface="+mn-ea"/>
              </a:rPr>
              <a:t>时间：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600" b="1" dirty="0" smtClean="0">
                <a:latin typeface="+mn-ea"/>
              </a:rPr>
              <a:t>参与者：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600" b="1" dirty="0" smtClean="0">
                <a:latin typeface="+mn-ea"/>
              </a:rPr>
              <a:t>领导人：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600" b="1" dirty="0" smtClean="0">
                <a:latin typeface="+mn-ea"/>
              </a:rPr>
              <a:t>结果：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600" b="1" dirty="0" smtClean="0">
                <a:latin typeface="+mn-ea"/>
              </a:rPr>
              <a:t>意义：</a:t>
            </a:r>
            <a:endParaRPr lang="en-US" altLang="zh-CN" sz="2600" b="1" dirty="0" smtClean="0"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331640" y="2071686"/>
            <a:ext cx="7560840" cy="982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 dirty="0">
                <a:latin typeface="+mn-ea"/>
              </a:rPr>
              <a:t>英国对印度的经济剥削和政治</a:t>
            </a:r>
            <a:r>
              <a:rPr lang="zh-CN" altLang="en-US" sz="2600" b="1" dirty="0" smtClean="0">
                <a:latin typeface="+mn-ea"/>
              </a:rPr>
              <a:t>统治激起了印度各阶层人民的强烈不满。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331640" y="3054071"/>
            <a:ext cx="290977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00" b="1" dirty="0" smtClean="0"/>
              <a:t>1857</a:t>
            </a:r>
            <a:r>
              <a:rPr lang="zh-CN" altLang="en-US" sz="2600" b="1" dirty="0" smtClean="0"/>
              <a:t>年</a:t>
            </a:r>
            <a:r>
              <a:rPr lang="en-US" altLang="zh-CN" sz="2600" b="1" dirty="0" smtClean="0"/>
              <a:t>——1859</a:t>
            </a:r>
            <a:r>
              <a:rPr lang="zh-CN" altLang="en-US" sz="2600" b="1" dirty="0" smtClean="0"/>
              <a:t>年</a:t>
            </a:r>
            <a:endParaRPr lang="zh-CN" altLang="en-US" sz="2600" b="1" dirty="0"/>
          </a:p>
        </p:txBody>
      </p:sp>
      <p:sp>
        <p:nvSpPr>
          <p:cNvPr id="12" name="矩形 11"/>
          <p:cNvSpPr/>
          <p:nvPr/>
        </p:nvSpPr>
        <p:spPr>
          <a:xfrm>
            <a:off x="1534118" y="3489566"/>
            <a:ext cx="7502378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600" b="1" dirty="0" smtClean="0">
                <a:solidFill>
                  <a:prstClr val="black"/>
                </a:solidFill>
                <a:latin typeface="方正姚体"/>
              </a:rPr>
              <a:t>印度</a:t>
            </a:r>
            <a:r>
              <a:rPr lang="zh-CN" altLang="en-US" sz="2600" b="1" dirty="0">
                <a:solidFill>
                  <a:prstClr val="black"/>
                </a:solidFill>
                <a:latin typeface="方正姚体"/>
              </a:rPr>
              <a:t>土</a:t>
            </a:r>
            <a:r>
              <a:rPr lang="zh-CN" altLang="en-US" sz="2600" b="1" dirty="0" smtClean="0">
                <a:solidFill>
                  <a:prstClr val="black"/>
                </a:solidFill>
                <a:latin typeface="方正姚体"/>
              </a:rPr>
              <a:t>兵、农民、手工业者、被剥夺了权利的封建王公</a:t>
            </a:r>
            <a:endParaRPr lang="zh-CN" altLang="en-US" sz="2600" b="1" dirty="0">
              <a:solidFill>
                <a:prstClr val="black"/>
              </a:solidFill>
              <a:latin typeface="方正姚体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517232" y="4490685"/>
            <a:ext cx="1859805" cy="5416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 smtClean="0"/>
              <a:t>章西女王等</a:t>
            </a:r>
            <a:endParaRPr lang="zh-CN" alt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221251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79512" y="136269"/>
            <a:ext cx="158417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/>
              <a:t>相关史事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764704"/>
            <a:ext cx="8640960" cy="3877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+mn-ea"/>
              </a:rPr>
              <a:t>        英国在侵略印度过程中，雇用当地人当兵，为殖民统治服务，这些人被称为“土兵”。当时，驻印度的英印军队共</a:t>
            </a:r>
            <a:r>
              <a:rPr lang="en-US" altLang="zh-CN" sz="2400" b="1" dirty="0" smtClean="0">
                <a:latin typeface="+mn-ea"/>
              </a:rPr>
              <a:t>24</a:t>
            </a:r>
            <a:r>
              <a:rPr lang="zh-CN" altLang="en-US" sz="2400" b="1" dirty="0" smtClean="0">
                <a:latin typeface="+mn-ea"/>
              </a:rPr>
              <a:t>万人，土兵占</a:t>
            </a:r>
            <a:r>
              <a:rPr lang="en-US" altLang="zh-CN" sz="2400" b="1" dirty="0" smtClean="0">
                <a:latin typeface="+mn-ea"/>
              </a:rPr>
              <a:t>20</a:t>
            </a:r>
            <a:r>
              <a:rPr lang="zh-CN" altLang="en-US" sz="2400" b="1" dirty="0" smtClean="0">
                <a:latin typeface="+mn-ea"/>
              </a:rPr>
              <a:t>万人。</a:t>
            </a:r>
            <a:r>
              <a:rPr lang="en-US" altLang="zh-CN" sz="2400" b="1" dirty="0" smtClean="0">
                <a:latin typeface="+mn-ea"/>
              </a:rPr>
              <a:t>1857</a:t>
            </a:r>
            <a:r>
              <a:rPr lang="zh-CN" altLang="en-US" sz="2400" b="1" dirty="0" smtClean="0">
                <a:latin typeface="+mn-ea"/>
              </a:rPr>
              <a:t>年初，发生了“涂油子弹事件”。英国军队发给土兵的子弹用涂有牛油或猪油的纸包装，使用时要用牙咬开。土兵都信仰印度教或伊斯兰教，印度教徒敬牛，伊斯兰教徒禁忌食用猪肉。英军的行为严重伤害了士兵的宗教感情，成为大起义的导火线。</a:t>
            </a:r>
            <a:endParaRPr lang="zh-CN" altLang="en-US" sz="2400" b="1" dirty="0">
              <a:latin typeface="+mn-ea"/>
            </a:endParaRPr>
          </a:p>
        </p:txBody>
      </p:sp>
      <p:pic>
        <p:nvPicPr>
          <p:cNvPr id="6" name="图片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4112" y="4595812"/>
            <a:ext cx="1506240" cy="1929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4636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图片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263" y="0"/>
            <a:ext cx="59007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AutoShape 4"/>
          <p:cNvSpPr>
            <a:spLocks noChangeArrowheads="1"/>
          </p:cNvSpPr>
          <p:nvPr/>
        </p:nvSpPr>
        <p:spPr bwMode="auto">
          <a:xfrm rot="10800000">
            <a:off x="7164388" y="0"/>
            <a:ext cx="1979612" cy="4535488"/>
          </a:xfrm>
          <a:prstGeom prst="homePlate">
            <a:avLst>
              <a:gd name="adj" fmla="val 25000"/>
            </a:avLst>
          </a:prstGeom>
          <a:solidFill>
            <a:srgbClr val="0000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r>
              <a:rPr lang="zh-CN" altLang="en-US" sz="36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印度</a:t>
            </a:r>
          </a:p>
          <a:p>
            <a:pPr algn="ctr"/>
            <a:r>
              <a:rPr lang="zh-CN" altLang="en-US" sz="36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土兵</a:t>
            </a:r>
          </a:p>
          <a:p>
            <a:pPr algn="ctr"/>
            <a:r>
              <a:rPr lang="zh-CN" altLang="en-US" sz="36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揭开</a:t>
            </a:r>
          </a:p>
          <a:p>
            <a:pPr algn="ctr"/>
            <a:r>
              <a:rPr lang="zh-CN" altLang="en-US" sz="36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起义</a:t>
            </a:r>
          </a:p>
          <a:p>
            <a:pPr algn="ctr"/>
            <a:r>
              <a:rPr lang="zh-CN" altLang="en-US" sz="36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序幕</a:t>
            </a:r>
          </a:p>
          <a:p>
            <a:pPr algn="ctr"/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6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是起义</a:t>
            </a:r>
          </a:p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的骨干</a:t>
            </a:r>
          </a:p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力量</a:t>
            </a:r>
          </a:p>
        </p:txBody>
      </p:sp>
      <p:sp>
        <p:nvSpPr>
          <p:cNvPr id="47109" name="AutoShape 5"/>
          <p:cNvSpPr>
            <a:spLocks noChangeArrowheads="1"/>
          </p:cNvSpPr>
          <p:nvPr/>
        </p:nvSpPr>
        <p:spPr bwMode="auto">
          <a:xfrm rot="10800000">
            <a:off x="4356100" y="0"/>
            <a:ext cx="2016125" cy="3905250"/>
          </a:xfrm>
          <a:prstGeom prst="homePlate">
            <a:avLst>
              <a:gd name="adj" fmla="val 25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章西</a:t>
            </a:r>
          </a:p>
          <a:p>
            <a:pPr algn="ctr"/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女王</a:t>
            </a:r>
          </a:p>
          <a:p>
            <a:pPr algn="ctr"/>
            <a:r>
              <a:rPr lang="zh-CN" altLang="en-US" sz="3600" b="1">
                <a:solidFill>
                  <a:srgbClr val="9900FF"/>
                </a:solidFill>
                <a:latin typeface="黑体" pitchFamily="49" charset="-122"/>
                <a:ea typeface="黑体" pitchFamily="49" charset="-122"/>
              </a:rPr>
              <a:t>封建</a:t>
            </a:r>
          </a:p>
          <a:p>
            <a:pPr algn="ctr"/>
            <a:r>
              <a:rPr lang="zh-CN" altLang="en-US" sz="3600" b="1">
                <a:solidFill>
                  <a:srgbClr val="9900FF"/>
                </a:solidFill>
                <a:latin typeface="黑体" pitchFamily="49" charset="-122"/>
                <a:ea typeface="黑体" pitchFamily="49" charset="-122"/>
              </a:rPr>
              <a:t>王公</a:t>
            </a:r>
          </a:p>
          <a:p>
            <a:pPr algn="ctr"/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是起义</a:t>
            </a:r>
          </a:p>
          <a:p>
            <a:pPr algn="ctr"/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的领导</a:t>
            </a:r>
          </a:p>
        </p:txBody>
      </p:sp>
      <p:pic>
        <p:nvPicPr>
          <p:cNvPr id="47111" name="Picture 7" descr="pic_18165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88913"/>
            <a:ext cx="4132263" cy="5545137"/>
          </a:xfrm>
          <a:prstGeom prst="rect">
            <a:avLst/>
          </a:prstGeom>
          <a:noFill/>
          <a:ln w="34925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324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animBg="1"/>
      <p:bldP spid="4710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31995"/>
            <a:ext cx="31614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二</a:t>
            </a:r>
            <a:r>
              <a:rPr lang="en-US" altLang="zh-CN" sz="2800" b="1" dirty="0" smtClean="0">
                <a:latin typeface="+mn-ea"/>
              </a:rPr>
              <a:t>.</a:t>
            </a:r>
            <a:r>
              <a:rPr lang="zh-CN" altLang="en-US" sz="2800" b="1" dirty="0" smtClean="0">
                <a:latin typeface="+mn-ea"/>
              </a:rPr>
              <a:t>印度民族大起义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592" y="666274"/>
            <a:ext cx="54649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1.</a:t>
            </a:r>
            <a:r>
              <a:rPr lang="zh-CN" altLang="en-US" sz="2600" b="1" dirty="0" smtClean="0">
                <a:latin typeface="+mn-ea"/>
              </a:rPr>
              <a:t>印度沦为英国殖民地：</a:t>
            </a:r>
            <a:r>
              <a:rPr lang="en-US" altLang="zh-CN" sz="2600" b="1" dirty="0" smtClean="0">
                <a:latin typeface="+mn-ea"/>
              </a:rPr>
              <a:t>19</a:t>
            </a:r>
            <a:r>
              <a:rPr lang="zh-CN" altLang="en-US" sz="2600" b="1" dirty="0" smtClean="0">
                <a:latin typeface="+mn-ea"/>
              </a:rPr>
              <a:t>世纪中期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3524" y="1089079"/>
            <a:ext cx="378821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2.</a:t>
            </a:r>
            <a:r>
              <a:rPr lang="zh-CN" altLang="en-US" sz="2600" b="1" dirty="0" smtClean="0">
                <a:latin typeface="+mn-ea"/>
              </a:rPr>
              <a:t>英国对印度的殖民统治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2319" y="1581522"/>
            <a:ext cx="260359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latin typeface="+mn-ea"/>
              </a:rPr>
              <a:t>3.</a:t>
            </a:r>
            <a:r>
              <a:rPr lang="zh-CN" altLang="en-US" sz="2400" b="1" dirty="0" smtClean="0">
                <a:latin typeface="+mn-ea"/>
              </a:rPr>
              <a:t>印度民族大起义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4526" y="2071686"/>
            <a:ext cx="1524776" cy="38631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 dirty="0">
                <a:latin typeface="+mn-ea"/>
              </a:rPr>
              <a:t>原因</a:t>
            </a:r>
            <a:r>
              <a:rPr lang="zh-CN" altLang="en-US" sz="2600" b="1" dirty="0" smtClean="0">
                <a:latin typeface="+mn-ea"/>
              </a:rPr>
              <a:t>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600" b="1" dirty="0" smtClean="0">
                <a:latin typeface="+mn-ea"/>
              </a:rPr>
              <a:t>时间：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600" b="1" dirty="0" smtClean="0">
                <a:latin typeface="+mn-ea"/>
              </a:rPr>
              <a:t>参与者：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600" b="1" dirty="0" smtClean="0">
                <a:latin typeface="+mn-ea"/>
              </a:rPr>
              <a:t>领导人：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600" b="1" dirty="0" smtClean="0">
                <a:latin typeface="+mn-ea"/>
              </a:rPr>
              <a:t>结果：</a:t>
            </a:r>
            <a:endParaRPr lang="en-US" altLang="zh-CN" sz="26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600" b="1" dirty="0" smtClean="0">
                <a:latin typeface="+mn-ea"/>
              </a:rPr>
              <a:t>意义：</a:t>
            </a:r>
            <a:endParaRPr lang="en-US" altLang="zh-CN" sz="2600" b="1" dirty="0" smtClean="0"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331640" y="2071686"/>
            <a:ext cx="7560840" cy="982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 dirty="0">
                <a:latin typeface="+mn-ea"/>
              </a:rPr>
              <a:t>英国对印度的经济剥削和政治</a:t>
            </a:r>
            <a:r>
              <a:rPr lang="zh-CN" altLang="en-US" sz="2600" b="1" dirty="0" smtClean="0">
                <a:latin typeface="+mn-ea"/>
              </a:rPr>
              <a:t>统治激起了印度各阶层人民的强烈不满。</a:t>
            </a:r>
            <a:endParaRPr lang="zh-CN" altLang="en-US" sz="2600" b="1" dirty="0">
              <a:latin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534118" y="3489566"/>
            <a:ext cx="7502378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600" b="1" dirty="0" smtClean="0">
                <a:solidFill>
                  <a:prstClr val="black"/>
                </a:solidFill>
                <a:latin typeface="方正姚体"/>
              </a:rPr>
              <a:t>印度</a:t>
            </a:r>
            <a:r>
              <a:rPr lang="zh-CN" altLang="en-US" sz="2600" b="1" dirty="0">
                <a:solidFill>
                  <a:prstClr val="black"/>
                </a:solidFill>
                <a:latin typeface="方正姚体"/>
              </a:rPr>
              <a:t>土</a:t>
            </a:r>
            <a:r>
              <a:rPr lang="zh-CN" altLang="en-US" sz="2600" b="1" dirty="0" smtClean="0">
                <a:solidFill>
                  <a:prstClr val="black"/>
                </a:solidFill>
                <a:latin typeface="方正姚体"/>
              </a:rPr>
              <a:t>兵、农民、手工业者、被剥夺了权利的封建王公</a:t>
            </a:r>
            <a:endParaRPr lang="zh-CN" altLang="en-US" sz="2600" b="1" dirty="0">
              <a:solidFill>
                <a:prstClr val="black"/>
              </a:solidFill>
              <a:latin typeface="方正姚体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517232" y="4490685"/>
            <a:ext cx="1859805" cy="5416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 smtClean="0"/>
              <a:t>章西女王等</a:t>
            </a:r>
            <a:endParaRPr lang="zh-CN" altLang="en-US" sz="2600" b="1" dirty="0"/>
          </a:p>
        </p:txBody>
      </p:sp>
      <p:sp>
        <p:nvSpPr>
          <p:cNvPr id="14" name="矩形 13"/>
          <p:cNvSpPr/>
          <p:nvPr/>
        </p:nvSpPr>
        <p:spPr>
          <a:xfrm>
            <a:off x="1602691" y="4989712"/>
            <a:ext cx="152477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 smtClean="0"/>
              <a:t>起义失败</a:t>
            </a:r>
            <a:endParaRPr lang="zh-CN" altLang="en-US" sz="2600" b="1" dirty="0"/>
          </a:p>
        </p:txBody>
      </p:sp>
      <p:sp>
        <p:nvSpPr>
          <p:cNvPr id="15" name="矩形 14"/>
          <p:cNvSpPr/>
          <p:nvPr/>
        </p:nvSpPr>
        <p:spPr>
          <a:xfrm>
            <a:off x="1354950" y="5504649"/>
            <a:ext cx="750237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600" b="1" dirty="0" smtClean="0">
                <a:solidFill>
                  <a:prstClr val="black"/>
                </a:solidFill>
                <a:latin typeface="方正姚体"/>
              </a:rPr>
              <a:t>印度民族大起义沉重打击了英国殖民者，反映了印度民族意识的觉醒。这次起义也是</a:t>
            </a:r>
            <a:r>
              <a:rPr lang="en-US" altLang="zh-CN" sz="2600" b="1" dirty="0" smtClean="0">
                <a:solidFill>
                  <a:prstClr val="black"/>
                </a:solidFill>
                <a:latin typeface="方正姚体"/>
              </a:rPr>
              <a:t>19</a:t>
            </a:r>
            <a:r>
              <a:rPr lang="zh-CN" altLang="en-US" sz="2600" b="1" dirty="0" smtClean="0">
                <a:solidFill>
                  <a:prstClr val="black"/>
                </a:solidFill>
                <a:latin typeface="方正姚体"/>
              </a:rPr>
              <a:t>世纪亚洲密码女装解放运动的一个重要组成部分。</a:t>
            </a:r>
            <a:endParaRPr lang="zh-CN" altLang="en-US" sz="2600" b="1" dirty="0">
              <a:solidFill>
                <a:prstClr val="black"/>
              </a:solidFill>
              <a:latin typeface="方正姚体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331640" y="3054071"/>
            <a:ext cx="290977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00" b="1" dirty="0" smtClean="0"/>
              <a:t>1857</a:t>
            </a:r>
            <a:r>
              <a:rPr lang="zh-CN" altLang="en-US" sz="2600" b="1" dirty="0" smtClean="0"/>
              <a:t>年</a:t>
            </a:r>
            <a:r>
              <a:rPr lang="en-US" altLang="zh-CN" sz="2600" b="1" dirty="0" smtClean="0"/>
              <a:t>——1859</a:t>
            </a:r>
            <a:r>
              <a:rPr lang="zh-CN" altLang="en-US" sz="2600" b="1" dirty="0" smtClean="0"/>
              <a:t>年</a:t>
            </a:r>
            <a:endParaRPr lang="zh-CN" alt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3884507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文本框 48130"/>
          <p:cNvSpPr txBox="1">
            <a:spLocks noChangeArrowheads="1"/>
          </p:cNvSpPr>
          <p:nvPr/>
        </p:nvSpPr>
        <p:spPr bwMode="auto">
          <a:xfrm>
            <a:off x="82550" y="1115485"/>
            <a:ext cx="8978900" cy="3517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00" tIns="35100" rIns="67500" bIns="351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①拉美各国人民能联合起来，协同作战，南北夹击，共同打击殖民者。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②广大人民觉醒，为民族独立英勇斗争。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③有统一的指挥。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④玻利瓦尔等领导人的卓越领导。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⑤西班牙和葡萄牙在殖民地争夺中力量日益衰落。</a:t>
            </a:r>
          </a:p>
        </p:txBody>
      </p:sp>
      <p:sp>
        <p:nvSpPr>
          <p:cNvPr id="23555" name="文本框 1"/>
          <p:cNvSpPr txBox="1">
            <a:spLocks noChangeArrowheads="1"/>
          </p:cNvSpPr>
          <p:nvPr/>
        </p:nvSpPr>
        <p:spPr bwMode="auto">
          <a:xfrm>
            <a:off x="222250" y="349251"/>
            <a:ext cx="52341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  <a:sym typeface="宋体" pitchFamily="2" charset="-122"/>
              </a:rPr>
              <a:t>拉丁美洲独立运动胜利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的原因：</a:t>
            </a:r>
          </a:p>
        </p:txBody>
      </p:sp>
    </p:spTree>
    <p:extLst>
      <p:ext uri="{BB962C8B-B14F-4D97-AF65-F5344CB8AC3E}">
        <p14:creationId xmlns:p14="http://schemas.microsoft.com/office/powerpoint/2010/main" val="1906438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文本占位符 55298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484784"/>
            <a:ext cx="8070850" cy="5185833"/>
          </a:xfrm>
        </p:spPr>
        <p:txBody>
          <a:bodyPr/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①印度单靠一国力量。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②起义过程中没有形成统一的领导，被英军各个击破。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③工业革命后，英国经济军事实力强大，实力远超西班牙和葡萄牙。</a:t>
            </a:r>
          </a:p>
        </p:txBody>
      </p:sp>
      <p:sp>
        <p:nvSpPr>
          <p:cNvPr id="22531" name="文本框 1"/>
          <p:cNvSpPr txBox="1">
            <a:spLocks noChangeArrowheads="1"/>
          </p:cNvSpPr>
          <p:nvPr/>
        </p:nvSpPr>
        <p:spPr bwMode="auto">
          <a:xfrm>
            <a:off x="222251" y="694267"/>
            <a:ext cx="37753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印度起义失败的原因：</a:t>
            </a:r>
          </a:p>
        </p:txBody>
      </p:sp>
    </p:spTree>
    <p:extLst>
      <p:ext uri="{BB962C8B-B14F-4D97-AF65-F5344CB8AC3E}">
        <p14:creationId xmlns:p14="http://schemas.microsoft.com/office/powerpoint/2010/main" val="3622243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9512" y="136269"/>
            <a:ext cx="158417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/>
              <a:t>课后活动</a:t>
            </a:r>
            <a:endParaRPr lang="zh-CN" alt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764704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+mn-ea"/>
              </a:rPr>
              <a:t>        </a:t>
            </a:r>
            <a:r>
              <a:rPr lang="en-US" altLang="zh-CN" sz="2400" b="1" dirty="0" smtClean="0">
                <a:latin typeface="+mn-ea"/>
              </a:rPr>
              <a:t>2.</a:t>
            </a:r>
            <a:r>
              <a:rPr lang="zh-CN" altLang="en-US" sz="2400" b="1" dirty="0" smtClean="0">
                <a:latin typeface="+mn-ea"/>
              </a:rPr>
              <a:t> </a:t>
            </a:r>
            <a:r>
              <a:rPr lang="en-US" altLang="zh-CN" sz="2400" b="1" dirty="0" smtClean="0">
                <a:latin typeface="+mn-ea"/>
              </a:rPr>
              <a:t>19</a:t>
            </a:r>
            <a:r>
              <a:rPr lang="zh-CN" altLang="en-US" sz="2400" b="1" dirty="0" smtClean="0">
                <a:latin typeface="+mn-ea"/>
              </a:rPr>
              <a:t>世纪中期，在印度发生民族大起义的时候，中国发生了什么类似的事情？</a:t>
            </a:r>
            <a:endParaRPr lang="zh-CN" altLang="en-US" sz="2400" b="1" dirty="0">
              <a:latin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68920" y="2246313"/>
            <a:ext cx="8262144" cy="4630385"/>
            <a:chOff x="-133350" y="188913"/>
            <a:chExt cx="9247188" cy="6715507"/>
          </a:xfrm>
        </p:grpSpPr>
        <p:grpSp>
          <p:nvGrpSpPr>
            <p:cNvPr id="5" name="Group 2"/>
            <p:cNvGrpSpPr>
              <a:grpSpLocks/>
            </p:cNvGrpSpPr>
            <p:nvPr/>
          </p:nvGrpSpPr>
          <p:grpSpPr bwMode="auto">
            <a:xfrm>
              <a:off x="-133350" y="188913"/>
              <a:ext cx="9247188" cy="6142037"/>
              <a:chOff x="-57" y="-211"/>
              <a:chExt cx="5825" cy="3869"/>
            </a:xfrm>
          </p:grpSpPr>
          <p:sp>
            <p:nvSpPr>
              <p:cNvPr id="16" name="Freeform 3"/>
              <p:cNvSpPr>
                <a:spLocks/>
              </p:cNvSpPr>
              <p:nvPr/>
            </p:nvSpPr>
            <p:spPr bwMode="auto">
              <a:xfrm>
                <a:off x="-57" y="-155"/>
                <a:ext cx="5321" cy="3259"/>
              </a:xfrm>
              <a:custGeom>
                <a:avLst/>
                <a:gdLst>
                  <a:gd name="T0" fmla="*/ 5261 w 5321"/>
                  <a:gd name="T1" fmla="*/ 571 h 3259"/>
                  <a:gd name="T2" fmla="*/ 5141 w 5321"/>
                  <a:gd name="T3" fmla="*/ 426 h 3259"/>
                  <a:gd name="T4" fmla="*/ 5021 w 5321"/>
                  <a:gd name="T5" fmla="*/ 316 h 3259"/>
                  <a:gd name="T6" fmla="*/ 4829 w 5321"/>
                  <a:gd name="T7" fmla="*/ 377 h 3259"/>
                  <a:gd name="T8" fmla="*/ 4721 w 5321"/>
                  <a:gd name="T9" fmla="*/ 462 h 3259"/>
                  <a:gd name="T10" fmla="*/ 4829 w 5321"/>
                  <a:gd name="T11" fmla="*/ 486 h 3259"/>
                  <a:gd name="T12" fmla="*/ 4853 w 5321"/>
                  <a:gd name="T13" fmla="*/ 583 h 3259"/>
                  <a:gd name="T14" fmla="*/ 4865 w 5321"/>
                  <a:gd name="T15" fmla="*/ 753 h 3259"/>
                  <a:gd name="T16" fmla="*/ 5093 w 5321"/>
                  <a:gd name="T17" fmla="*/ 911 h 3259"/>
                  <a:gd name="T18" fmla="*/ 4949 w 5321"/>
                  <a:gd name="T19" fmla="*/ 1542 h 3259"/>
                  <a:gd name="T20" fmla="*/ 4745 w 5321"/>
                  <a:gd name="T21" fmla="*/ 1724 h 3259"/>
                  <a:gd name="T22" fmla="*/ 4625 w 5321"/>
                  <a:gd name="T23" fmla="*/ 1857 h 3259"/>
                  <a:gd name="T24" fmla="*/ 4445 w 5321"/>
                  <a:gd name="T25" fmla="*/ 1869 h 3259"/>
                  <a:gd name="T26" fmla="*/ 4644 w 5321"/>
                  <a:gd name="T27" fmla="*/ 2268 h 3259"/>
                  <a:gd name="T28" fmla="*/ 4469 w 5321"/>
                  <a:gd name="T29" fmla="*/ 2706 h 3259"/>
                  <a:gd name="T30" fmla="*/ 4133 w 5321"/>
                  <a:gd name="T31" fmla="*/ 2524 h 3259"/>
                  <a:gd name="T32" fmla="*/ 4109 w 5321"/>
                  <a:gd name="T33" fmla="*/ 2803 h 3259"/>
                  <a:gd name="T34" fmla="*/ 4277 w 5321"/>
                  <a:gd name="T35" fmla="*/ 2973 h 3259"/>
                  <a:gd name="T36" fmla="*/ 4229 w 5321"/>
                  <a:gd name="T37" fmla="*/ 3228 h 3259"/>
                  <a:gd name="T38" fmla="*/ 4025 w 5321"/>
                  <a:gd name="T39" fmla="*/ 2791 h 3259"/>
                  <a:gd name="T40" fmla="*/ 3941 w 5321"/>
                  <a:gd name="T41" fmla="*/ 2451 h 3259"/>
                  <a:gd name="T42" fmla="*/ 3737 w 5321"/>
                  <a:gd name="T43" fmla="*/ 2403 h 3259"/>
                  <a:gd name="T44" fmla="*/ 3485 w 5321"/>
                  <a:gd name="T45" fmla="*/ 1966 h 3259"/>
                  <a:gd name="T46" fmla="*/ 3197 w 5321"/>
                  <a:gd name="T47" fmla="*/ 2051 h 3259"/>
                  <a:gd name="T48" fmla="*/ 3065 w 5321"/>
                  <a:gd name="T49" fmla="*/ 2318 h 3259"/>
                  <a:gd name="T50" fmla="*/ 2813 w 5321"/>
                  <a:gd name="T51" fmla="*/ 2463 h 3259"/>
                  <a:gd name="T52" fmla="*/ 2621 w 5321"/>
                  <a:gd name="T53" fmla="*/ 2961 h 3259"/>
                  <a:gd name="T54" fmla="*/ 2465 w 5321"/>
                  <a:gd name="T55" fmla="*/ 2730 h 3259"/>
                  <a:gd name="T56" fmla="*/ 2357 w 5321"/>
                  <a:gd name="T57" fmla="*/ 2403 h 3259"/>
                  <a:gd name="T58" fmla="*/ 2297 w 5321"/>
                  <a:gd name="T59" fmla="*/ 2136 h 3259"/>
                  <a:gd name="T60" fmla="*/ 2153 w 5321"/>
                  <a:gd name="T61" fmla="*/ 1990 h 3259"/>
                  <a:gd name="T62" fmla="*/ 1721 w 5321"/>
                  <a:gd name="T63" fmla="*/ 1796 h 3259"/>
                  <a:gd name="T64" fmla="*/ 1349 w 5321"/>
                  <a:gd name="T65" fmla="*/ 1614 h 3259"/>
                  <a:gd name="T66" fmla="*/ 989 w 5321"/>
                  <a:gd name="T67" fmla="*/ 1360 h 3259"/>
                  <a:gd name="T68" fmla="*/ 989 w 5321"/>
                  <a:gd name="T69" fmla="*/ 1651 h 3259"/>
                  <a:gd name="T70" fmla="*/ 1301 w 5321"/>
                  <a:gd name="T71" fmla="*/ 1748 h 3259"/>
                  <a:gd name="T72" fmla="*/ 1469 w 5321"/>
                  <a:gd name="T73" fmla="*/ 1893 h 3259"/>
                  <a:gd name="T74" fmla="*/ 1349 w 5321"/>
                  <a:gd name="T75" fmla="*/ 2197 h 3259"/>
                  <a:gd name="T76" fmla="*/ 1205 w 5321"/>
                  <a:gd name="T77" fmla="*/ 2306 h 3259"/>
                  <a:gd name="T78" fmla="*/ 737 w 5321"/>
                  <a:gd name="T79" fmla="*/ 2415 h 3259"/>
                  <a:gd name="T80" fmla="*/ 425 w 5321"/>
                  <a:gd name="T81" fmla="*/ 2366 h 3259"/>
                  <a:gd name="T82" fmla="*/ 257 w 5321"/>
                  <a:gd name="T83" fmla="*/ 1639 h 3259"/>
                  <a:gd name="T84" fmla="*/ 149 w 5321"/>
                  <a:gd name="T85" fmla="*/ 1105 h 3259"/>
                  <a:gd name="T86" fmla="*/ 233 w 5321"/>
                  <a:gd name="T87" fmla="*/ 935 h 3259"/>
                  <a:gd name="T88" fmla="*/ 365 w 5321"/>
                  <a:gd name="T89" fmla="*/ 789 h 3259"/>
                  <a:gd name="T90" fmla="*/ 65 w 5321"/>
                  <a:gd name="T91" fmla="*/ 620 h 3259"/>
                  <a:gd name="T92" fmla="*/ 5 w 5321"/>
                  <a:gd name="T93" fmla="*/ 365 h 3259"/>
                  <a:gd name="T94" fmla="*/ 257 w 5321"/>
                  <a:gd name="T95" fmla="*/ 329 h 3259"/>
                  <a:gd name="T96" fmla="*/ 785 w 5321"/>
                  <a:gd name="T97" fmla="*/ 510 h 3259"/>
                  <a:gd name="T98" fmla="*/ 1073 w 5321"/>
                  <a:gd name="T99" fmla="*/ 559 h 3259"/>
                  <a:gd name="T100" fmla="*/ 1121 w 5321"/>
                  <a:gd name="T101" fmla="*/ 777 h 3259"/>
                  <a:gd name="T102" fmla="*/ 1385 w 5321"/>
                  <a:gd name="T103" fmla="*/ 862 h 3259"/>
                  <a:gd name="T104" fmla="*/ 1464 w 5321"/>
                  <a:gd name="T105" fmla="*/ 564 h 3259"/>
                  <a:gd name="T106" fmla="*/ 1397 w 5321"/>
                  <a:gd name="T107" fmla="*/ 365 h 3259"/>
                  <a:gd name="T108" fmla="*/ 1481 w 5321"/>
                  <a:gd name="T109" fmla="*/ 219 h 3259"/>
                  <a:gd name="T110" fmla="*/ 1673 w 5321"/>
                  <a:gd name="T111" fmla="*/ 13 h 3259"/>
                  <a:gd name="T112" fmla="*/ 5153 w 5321"/>
                  <a:gd name="T113" fmla="*/ 25 h 3259"/>
                  <a:gd name="T114" fmla="*/ 5129 w 5321"/>
                  <a:gd name="T115" fmla="*/ 244 h 3259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5321" h="3259">
                    <a:moveTo>
                      <a:pt x="5129" y="244"/>
                    </a:moveTo>
                    <a:cubicBezTo>
                      <a:pt x="5165" y="268"/>
                      <a:pt x="5201" y="280"/>
                      <a:pt x="5237" y="304"/>
                    </a:cubicBezTo>
                    <a:cubicBezTo>
                      <a:pt x="5270" y="355"/>
                      <a:pt x="5289" y="401"/>
                      <a:pt x="5321" y="450"/>
                    </a:cubicBezTo>
                    <a:cubicBezTo>
                      <a:pt x="5308" y="518"/>
                      <a:pt x="5317" y="534"/>
                      <a:pt x="5261" y="571"/>
                    </a:cubicBezTo>
                    <a:cubicBezTo>
                      <a:pt x="5253" y="559"/>
                      <a:pt x="5243" y="548"/>
                      <a:pt x="5237" y="535"/>
                    </a:cubicBezTo>
                    <a:cubicBezTo>
                      <a:pt x="5231" y="524"/>
                      <a:pt x="5233" y="508"/>
                      <a:pt x="5225" y="498"/>
                    </a:cubicBezTo>
                    <a:cubicBezTo>
                      <a:pt x="5208" y="477"/>
                      <a:pt x="5177" y="470"/>
                      <a:pt x="5153" y="462"/>
                    </a:cubicBezTo>
                    <a:cubicBezTo>
                      <a:pt x="5149" y="450"/>
                      <a:pt x="5139" y="438"/>
                      <a:pt x="5141" y="426"/>
                    </a:cubicBezTo>
                    <a:cubicBezTo>
                      <a:pt x="5143" y="411"/>
                      <a:pt x="5174" y="400"/>
                      <a:pt x="5165" y="389"/>
                    </a:cubicBezTo>
                    <a:cubicBezTo>
                      <a:pt x="5149" y="369"/>
                      <a:pt x="5093" y="365"/>
                      <a:pt x="5093" y="365"/>
                    </a:cubicBezTo>
                    <a:cubicBezTo>
                      <a:pt x="5089" y="377"/>
                      <a:pt x="5089" y="391"/>
                      <a:pt x="5081" y="401"/>
                    </a:cubicBezTo>
                    <a:cubicBezTo>
                      <a:pt x="5024" y="474"/>
                      <a:pt x="5027" y="346"/>
                      <a:pt x="5021" y="316"/>
                    </a:cubicBezTo>
                    <a:cubicBezTo>
                      <a:pt x="5001" y="320"/>
                      <a:pt x="4981" y="323"/>
                      <a:pt x="4961" y="329"/>
                    </a:cubicBezTo>
                    <a:cubicBezTo>
                      <a:pt x="4937" y="336"/>
                      <a:pt x="4889" y="353"/>
                      <a:pt x="4889" y="353"/>
                    </a:cubicBezTo>
                    <a:cubicBezTo>
                      <a:pt x="4884" y="368"/>
                      <a:pt x="4874" y="422"/>
                      <a:pt x="4841" y="413"/>
                    </a:cubicBezTo>
                    <a:cubicBezTo>
                      <a:pt x="4829" y="410"/>
                      <a:pt x="4833" y="389"/>
                      <a:pt x="4829" y="377"/>
                    </a:cubicBezTo>
                    <a:cubicBezTo>
                      <a:pt x="4833" y="365"/>
                      <a:pt x="4847" y="352"/>
                      <a:pt x="4841" y="341"/>
                    </a:cubicBezTo>
                    <a:cubicBezTo>
                      <a:pt x="4822" y="303"/>
                      <a:pt x="4780" y="346"/>
                      <a:pt x="4769" y="353"/>
                    </a:cubicBezTo>
                    <a:cubicBezTo>
                      <a:pt x="4739" y="444"/>
                      <a:pt x="4780" y="332"/>
                      <a:pt x="4733" y="426"/>
                    </a:cubicBezTo>
                    <a:cubicBezTo>
                      <a:pt x="4727" y="437"/>
                      <a:pt x="4730" y="453"/>
                      <a:pt x="4721" y="462"/>
                    </a:cubicBezTo>
                    <a:cubicBezTo>
                      <a:pt x="4712" y="471"/>
                      <a:pt x="4697" y="470"/>
                      <a:pt x="4685" y="474"/>
                    </a:cubicBezTo>
                    <a:cubicBezTo>
                      <a:pt x="4705" y="535"/>
                      <a:pt x="4725" y="510"/>
                      <a:pt x="4745" y="571"/>
                    </a:cubicBezTo>
                    <a:cubicBezTo>
                      <a:pt x="4757" y="567"/>
                      <a:pt x="4772" y="568"/>
                      <a:pt x="4781" y="559"/>
                    </a:cubicBezTo>
                    <a:cubicBezTo>
                      <a:pt x="4801" y="539"/>
                      <a:pt x="4829" y="486"/>
                      <a:pt x="4829" y="486"/>
                    </a:cubicBezTo>
                    <a:cubicBezTo>
                      <a:pt x="4853" y="494"/>
                      <a:pt x="4877" y="502"/>
                      <a:pt x="4901" y="510"/>
                    </a:cubicBezTo>
                    <a:cubicBezTo>
                      <a:pt x="4913" y="515"/>
                      <a:pt x="4937" y="523"/>
                      <a:pt x="4937" y="523"/>
                    </a:cubicBezTo>
                    <a:cubicBezTo>
                      <a:pt x="4933" y="535"/>
                      <a:pt x="4935" y="552"/>
                      <a:pt x="4925" y="559"/>
                    </a:cubicBezTo>
                    <a:cubicBezTo>
                      <a:pt x="4904" y="574"/>
                      <a:pt x="4853" y="583"/>
                      <a:pt x="4853" y="583"/>
                    </a:cubicBezTo>
                    <a:cubicBezTo>
                      <a:pt x="4887" y="687"/>
                      <a:pt x="4855" y="551"/>
                      <a:pt x="4829" y="644"/>
                    </a:cubicBezTo>
                    <a:cubicBezTo>
                      <a:pt x="4823" y="664"/>
                      <a:pt x="4837" y="684"/>
                      <a:pt x="4841" y="705"/>
                    </a:cubicBezTo>
                    <a:cubicBezTo>
                      <a:pt x="4837" y="717"/>
                      <a:pt x="4823" y="730"/>
                      <a:pt x="4829" y="741"/>
                    </a:cubicBezTo>
                    <a:cubicBezTo>
                      <a:pt x="4835" y="752"/>
                      <a:pt x="4855" y="745"/>
                      <a:pt x="4865" y="753"/>
                    </a:cubicBezTo>
                    <a:cubicBezTo>
                      <a:pt x="4943" y="816"/>
                      <a:pt x="4835" y="771"/>
                      <a:pt x="4925" y="802"/>
                    </a:cubicBezTo>
                    <a:cubicBezTo>
                      <a:pt x="4960" y="855"/>
                      <a:pt x="4977" y="843"/>
                      <a:pt x="5033" y="862"/>
                    </a:cubicBezTo>
                    <a:cubicBezTo>
                      <a:pt x="5029" y="874"/>
                      <a:pt x="5016" y="887"/>
                      <a:pt x="5021" y="899"/>
                    </a:cubicBezTo>
                    <a:cubicBezTo>
                      <a:pt x="5037" y="940"/>
                      <a:pt x="5070" y="919"/>
                      <a:pt x="5093" y="911"/>
                    </a:cubicBezTo>
                    <a:cubicBezTo>
                      <a:pt x="5027" y="1011"/>
                      <a:pt x="5016" y="980"/>
                      <a:pt x="5141" y="996"/>
                    </a:cubicBezTo>
                    <a:cubicBezTo>
                      <a:pt x="5117" y="1067"/>
                      <a:pt x="5117" y="1142"/>
                      <a:pt x="5093" y="1214"/>
                    </a:cubicBezTo>
                    <a:cubicBezTo>
                      <a:pt x="5067" y="1400"/>
                      <a:pt x="5103" y="1231"/>
                      <a:pt x="5057" y="1335"/>
                    </a:cubicBezTo>
                    <a:cubicBezTo>
                      <a:pt x="5021" y="1418"/>
                      <a:pt x="5027" y="1489"/>
                      <a:pt x="4949" y="1542"/>
                    </a:cubicBezTo>
                    <a:cubicBezTo>
                      <a:pt x="4917" y="1590"/>
                      <a:pt x="4900" y="1583"/>
                      <a:pt x="4853" y="1614"/>
                    </a:cubicBezTo>
                    <a:cubicBezTo>
                      <a:pt x="4842" y="1631"/>
                      <a:pt x="4820" y="1675"/>
                      <a:pt x="4793" y="1675"/>
                    </a:cubicBezTo>
                    <a:cubicBezTo>
                      <a:pt x="4779" y="1675"/>
                      <a:pt x="4769" y="1659"/>
                      <a:pt x="4757" y="1651"/>
                    </a:cubicBezTo>
                    <a:cubicBezTo>
                      <a:pt x="4776" y="1709"/>
                      <a:pt x="4773" y="1667"/>
                      <a:pt x="4745" y="1724"/>
                    </a:cubicBezTo>
                    <a:cubicBezTo>
                      <a:pt x="4739" y="1735"/>
                      <a:pt x="4743" y="1753"/>
                      <a:pt x="4733" y="1760"/>
                    </a:cubicBezTo>
                    <a:cubicBezTo>
                      <a:pt x="4712" y="1775"/>
                      <a:pt x="4661" y="1784"/>
                      <a:pt x="4661" y="1784"/>
                    </a:cubicBezTo>
                    <a:cubicBezTo>
                      <a:pt x="4653" y="1796"/>
                      <a:pt x="4643" y="1807"/>
                      <a:pt x="4637" y="1821"/>
                    </a:cubicBezTo>
                    <a:cubicBezTo>
                      <a:pt x="4631" y="1832"/>
                      <a:pt x="4638" y="1857"/>
                      <a:pt x="4625" y="1857"/>
                    </a:cubicBezTo>
                    <a:cubicBezTo>
                      <a:pt x="4612" y="1857"/>
                      <a:pt x="4625" y="1826"/>
                      <a:pt x="4613" y="1821"/>
                    </a:cubicBezTo>
                    <a:cubicBezTo>
                      <a:pt x="4584" y="1807"/>
                      <a:pt x="4549" y="1812"/>
                      <a:pt x="4517" y="1808"/>
                    </a:cubicBezTo>
                    <a:cubicBezTo>
                      <a:pt x="4505" y="1821"/>
                      <a:pt x="4494" y="1834"/>
                      <a:pt x="4481" y="1845"/>
                    </a:cubicBezTo>
                    <a:cubicBezTo>
                      <a:pt x="4470" y="1854"/>
                      <a:pt x="4453" y="1857"/>
                      <a:pt x="4445" y="1869"/>
                    </a:cubicBezTo>
                    <a:cubicBezTo>
                      <a:pt x="4432" y="1890"/>
                      <a:pt x="4429" y="1918"/>
                      <a:pt x="4421" y="1942"/>
                    </a:cubicBezTo>
                    <a:cubicBezTo>
                      <a:pt x="4416" y="1956"/>
                      <a:pt x="4405" y="1966"/>
                      <a:pt x="4397" y="1978"/>
                    </a:cubicBezTo>
                    <a:cubicBezTo>
                      <a:pt x="4428" y="2073"/>
                      <a:pt x="4411" y="2092"/>
                      <a:pt x="4505" y="2124"/>
                    </a:cubicBezTo>
                    <a:cubicBezTo>
                      <a:pt x="4551" y="2175"/>
                      <a:pt x="4620" y="2230"/>
                      <a:pt x="4644" y="2268"/>
                    </a:cubicBezTo>
                    <a:cubicBezTo>
                      <a:pt x="4629" y="2289"/>
                      <a:pt x="4649" y="2354"/>
                      <a:pt x="4649" y="2354"/>
                    </a:cubicBezTo>
                    <a:cubicBezTo>
                      <a:pt x="4681" y="2452"/>
                      <a:pt x="4651" y="2486"/>
                      <a:pt x="4577" y="2536"/>
                    </a:cubicBezTo>
                    <a:cubicBezTo>
                      <a:pt x="4550" y="2578"/>
                      <a:pt x="4512" y="2590"/>
                      <a:pt x="4493" y="2633"/>
                    </a:cubicBezTo>
                    <a:cubicBezTo>
                      <a:pt x="4483" y="2657"/>
                      <a:pt x="4483" y="2685"/>
                      <a:pt x="4469" y="2706"/>
                    </a:cubicBezTo>
                    <a:cubicBezTo>
                      <a:pt x="4453" y="2730"/>
                      <a:pt x="4421" y="2779"/>
                      <a:pt x="4421" y="2779"/>
                    </a:cubicBezTo>
                    <a:cubicBezTo>
                      <a:pt x="4413" y="2755"/>
                      <a:pt x="4399" y="2672"/>
                      <a:pt x="4385" y="2658"/>
                    </a:cubicBezTo>
                    <a:cubicBezTo>
                      <a:pt x="4376" y="2648"/>
                      <a:pt x="4360" y="2651"/>
                      <a:pt x="4349" y="2645"/>
                    </a:cubicBezTo>
                    <a:cubicBezTo>
                      <a:pt x="4274" y="2603"/>
                      <a:pt x="4215" y="2551"/>
                      <a:pt x="4133" y="2524"/>
                    </a:cubicBezTo>
                    <a:cubicBezTo>
                      <a:pt x="4121" y="2528"/>
                      <a:pt x="4104" y="2526"/>
                      <a:pt x="4097" y="2536"/>
                    </a:cubicBezTo>
                    <a:cubicBezTo>
                      <a:pt x="4086" y="2552"/>
                      <a:pt x="4067" y="2631"/>
                      <a:pt x="4061" y="2658"/>
                    </a:cubicBezTo>
                    <a:cubicBezTo>
                      <a:pt x="4065" y="2702"/>
                      <a:pt x="4059" y="2749"/>
                      <a:pt x="4073" y="2791"/>
                    </a:cubicBezTo>
                    <a:cubicBezTo>
                      <a:pt x="4077" y="2803"/>
                      <a:pt x="4100" y="2794"/>
                      <a:pt x="4109" y="2803"/>
                    </a:cubicBezTo>
                    <a:cubicBezTo>
                      <a:pt x="4137" y="2831"/>
                      <a:pt x="4117" y="2896"/>
                      <a:pt x="4145" y="2924"/>
                    </a:cubicBezTo>
                    <a:cubicBezTo>
                      <a:pt x="4154" y="2934"/>
                      <a:pt x="4169" y="2932"/>
                      <a:pt x="4181" y="2937"/>
                    </a:cubicBezTo>
                    <a:cubicBezTo>
                      <a:pt x="4234" y="3017"/>
                      <a:pt x="4172" y="2949"/>
                      <a:pt x="4241" y="2949"/>
                    </a:cubicBezTo>
                    <a:cubicBezTo>
                      <a:pt x="4255" y="2949"/>
                      <a:pt x="4265" y="2965"/>
                      <a:pt x="4277" y="2973"/>
                    </a:cubicBezTo>
                    <a:cubicBezTo>
                      <a:pt x="4281" y="2985"/>
                      <a:pt x="4280" y="3000"/>
                      <a:pt x="4289" y="3009"/>
                    </a:cubicBezTo>
                    <a:cubicBezTo>
                      <a:pt x="4298" y="3018"/>
                      <a:pt x="4320" y="3009"/>
                      <a:pt x="4325" y="3021"/>
                    </a:cubicBezTo>
                    <a:cubicBezTo>
                      <a:pt x="4361" y="3112"/>
                      <a:pt x="4308" y="3180"/>
                      <a:pt x="4397" y="3240"/>
                    </a:cubicBezTo>
                    <a:cubicBezTo>
                      <a:pt x="4339" y="3259"/>
                      <a:pt x="4287" y="3240"/>
                      <a:pt x="4229" y="3228"/>
                    </a:cubicBezTo>
                    <a:cubicBezTo>
                      <a:pt x="4217" y="3220"/>
                      <a:pt x="4202" y="3215"/>
                      <a:pt x="4193" y="3203"/>
                    </a:cubicBezTo>
                    <a:cubicBezTo>
                      <a:pt x="4174" y="3181"/>
                      <a:pt x="4145" y="3131"/>
                      <a:pt x="4145" y="3131"/>
                    </a:cubicBezTo>
                    <a:cubicBezTo>
                      <a:pt x="4133" y="3023"/>
                      <a:pt x="4134" y="2949"/>
                      <a:pt x="4025" y="2912"/>
                    </a:cubicBezTo>
                    <a:cubicBezTo>
                      <a:pt x="3989" y="2858"/>
                      <a:pt x="4006" y="2850"/>
                      <a:pt x="4025" y="2791"/>
                    </a:cubicBezTo>
                    <a:cubicBezTo>
                      <a:pt x="4017" y="2767"/>
                      <a:pt x="3993" y="2742"/>
                      <a:pt x="4001" y="2718"/>
                    </a:cubicBezTo>
                    <a:cubicBezTo>
                      <a:pt x="4009" y="2694"/>
                      <a:pt x="4025" y="2645"/>
                      <a:pt x="4025" y="2645"/>
                    </a:cubicBezTo>
                    <a:cubicBezTo>
                      <a:pt x="4017" y="2621"/>
                      <a:pt x="3989" y="2491"/>
                      <a:pt x="3977" y="2476"/>
                    </a:cubicBezTo>
                    <a:cubicBezTo>
                      <a:pt x="3968" y="2464"/>
                      <a:pt x="3953" y="2459"/>
                      <a:pt x="3941" y="2451"/>
                    </a:cubicBezTo>
                    <a:cubicBezTo>
                      <a:pt x="3933" y="2427"/>
                      <a:pt x="3925" y="2403"/>
                      <a:pt x="3917" y="2379"/>
                    </a:cubicBezTo>
                    <a:cubicBezTo>
                      <a:pt x="3901" y="2330"/>
                      <a:pt x="3917" y="2346"/>
                      <a:pt x="3869" y="2330"/>
                    </a:cubicBezTo>
                    <a:cubicBezTo>
                      <a:pt x="3857" y="2338"/>
                      <a:pt x="3846" y="2347"/>
                      <a:pt x="3833" y="2354"/>
                    </a:cubicBezTo>
                    <a:cubicBezTo>
                      <a:pt x="3802" y="2371"/>
                      <a:pt x="3737" y="2403"/>
                      <a:pt x="3737" y="2403"/>
                    </a:cubicBezTo>
                    <a:cubicBezTo>
                      <a:pt x="3653" y="2375"/>
                      <a:pt x="3657" y="2403"/>
                      <a:pt x="3677" y="2342"/>
                    </a:cubicBezTo>
                    <a:cubicBezTo>
                      <a:pt x="3650" y="2178"/>
                      <a:pt x="3686" y="2335"/>
                      <a:pt x="3641" y="2233"/>
                    </a:cubicBezTo>
                    <a:cubicBezTo>
                      <a:pt x="3612" y="2166"/>
                      <a:pt x="3631" y="2137"/>
                      <a:pt x="3557" y="2112"/>
                    </a:cubicBezTo>
                    <a:cubicBezTo>
                      <a:pt x="3526" y="2065"/>
                      <a:pt x="3516" y="2013"/>
                      <a:pt x="3485" y="1966"/>
                    </a:cubicBezTo>
                    <a:cubicBezTo>
                      <a:pt x="3473" y="1970"/>
                      <a:pt x="3462" y="1978"/>
                      <a:pt x="3449" y="1978"/>
                    </a:cubicBezTo>
                    <a:cubicBezTo>
                      <a:pt x="3393" y="1978"/>
                      <a:pt x="3422" y="1931"/>
                      <a:pt x="3401" y="2015"/>
                    </a:cubicBezTo>
                    <a:cubicBezTo>
                      <a:pt x="3337" y="1993"/>
                      <a:pt x="3352" y="2028"/>
                      <a:pt x="3293" y="2039"/>
                    </a:cubicBezTo>
                    <a:cubicBezTo>
                      <a:pt x="3261" y="2045"/>
                      <a:pt x="3229" y="2047"/>
                      <a:pt x="3197" y="2051"/>
                    </a:cubicBezTo>
                    <a:cubicBezTo>
                      <a:pt x="3136" y="2144"/>
                      <a:pt x="3195" y="2034"/>
                      <a:pt x="3185" y="2124"/>
                    </a:cubicBezTo>
                    <a:cubicBezTo>
                      <a:pt x="3177" y="2197"/>
                      <a:pt x="3170" y="2191"/>
                      <a:pt x="3125" y="2221"/>
                    </a:cubicBezTo>
                    <a:cubicBezTo>
                      <a:pt x="3095" y="2312"/>
                      <a:pt x="3139" y="2203"/>
                      <a:pt x="3077" y="2282"/>
                    </a:cubicBezTo>
                    <a:cubicBezTo>
                      <a:pt x="3069" y="2292"/>
                      <a:pt x="3073" y="2308"/>
                      <a:pt x="3065" y="2318"/>
                    </a:cubicBezTo>
                    <a:cubicBezTo>
                      <a:pt x="3048" y="2339"/>
                      <a:pt x="3017" y="2346"/>
                      <a:pt x="2993" y="2354"/>
                    </a:cubicBezTo>
                    <a:cubicBezTo>
                      <a:pt x="2981" y="2366"/>
                      <a:pt x="2966" y="2377"/>
                      <a:pt x="2957" y="2391"/>
                    </a:cubicBezTo>
                    <a:cubicBezTo>
                      <a:pt x="2933" y="2427"/>
                      <a:pt x="2964" y="2436"/>
                      <a:pt x="2909" y="2451"/>
                    </a:cubicBezTo>
                    <a:cubicBezTo>
                      <a:pt x="2878" y="2459"/>
                      <a:pt x="2845" y="2459"/>
                      <a:pt x="2813" y="2463"/>
                    </a:cubicBezTo>
                    <a:cubicBezTo>
                      <a:pt x="2775" y="2521"/>
                      <a:pt x="2774" y="2581"/>
                      <a:pt x="2753" y="2645"/>
                    </a:cubicBezTo>
                    <a:cubicBezTo>
                      <a:pt x="2773" y="2725"/>
                      <a:pt x="2749" y="2735"/>
                      <a:pt x="2729" y="2815"/>
                    </a:cubicBezTo>
                    <a:cubicBezTo>
                      <a:pt x="2720" y="2853"/>
                      <a:pt x="2721" y="2872"/>
                      <a:pt x="2693" y="2900"/>
                    </a:cubicBezTo>
                    <a:cubicBezTo>
                      <a:pt x="2671" y="2922"/>
                      <a:pt x="2643" y="2939"/>
                      <a:pt x="2621" y="2961"/>
                    </a:cubicBezTo>
                    <a:cubicBezTo>
                      <a:pt x="2609" y="2957"/>
                      <a:pt x="2592" y="2959"/>
                      <a:pt x="2585" y="2949"/>
                    </a:cubicBezTo>
                    <a:cubicBezTo>
                      <a:pt x="2494" y="2820"/>
                      <a:pt x="2622" y="2932"/>
                      <a:pt x="2549" y="2803"/>
                    </a:cubicBezTo>
                    <a:cubicBezTo>
                      <a:pt x="2543" y="2792"/>
                      <a:pt x="2525" y="2795"/>
                      <a:pt x="2513" y="2791"/>
                    </a:cubicBezTo>
                    <a:cubicBezTo>
                      <a:pt x="2483" y="2670"/>
                      <a:pt x="2528" y="2794"/>
                      <a:pt x="2465" y="2730"/>
                    </a:cubicBezTo>
                    <a:cubicBezTo>
                      <a:pt x="2456" y="2721"/>
                      <a:pt x="2459" y="2705"/>
                      <a:pt x="2453" y="2694"/>
                    </a:cubicBezTo>
                    <a:cubicBezTo>
                      <a:pt x="2416" y="2620"/>
                      <a:pt x="2427" y="2636"/>
                      <a:pt x="2405" y="2548"/>
                    </a:cubicBezTo>
                    <a:cubicBezTo>
                      <a:pt x="2405" y="2548"/>
                      <a:pt x="2375" y="2457"/>
                      <a:pt x="2369" y="2439"/>
                    </a:cubicBezTo>
                    <a:cubicBezTo>
                      <a:pt x="2365" y="2427"/>
                      <a:pt x="2357" y="2403"/>
                      <a:pt x="2357" y="2403"/>
                    </a:cubicBezTo>
                    <a:cubicBezTo>
                      <a:pt x="2353" y="2366"/>
                      <a:pt x="2352" y="2330"/>
                      <a:pt x="2345" y="2294"/>
                    </a:cubicBezTo>
                    <a:cubicBezTo>
                      <a:pt x="2340" y="2268"/>
                      <a:pt x="2321" y="2221"/>
                      <a:pt x="2321" y="2221"/>
                    </a:cubicBezTo>
                    <a:cubicBezTo>
                      <a:pt x="2332" y="2178"/>
                      <a:pt x="2350" y="2141"/>
                      <a:pt x="2309" y="2100"/>
                    </a:cubicBezTo>
                    <a:cubicBezTo>
                      <a:pt x="2300" y="2090"/>
                      <a:pt x="2306" y="2127"/>
                      <a:pt x="2297" y="2136"/>
                    </a:cubicBezTo>
                    <a:cubicBezTo>
                      <a:pt x="2271" y="2162"/>
                      <a:pt x="2225" y="2154"/>
                      <a:pt x="2189" y="2160"/>
                    </a:cubicBezTo>
                    <a:cubicBezTo>
                      <a:pt x="2181" y="2148"/>
                      <a:pt x="2175" y="2135"/>
                      <a:pt x="2165" y="2124"/>
                    </a:cubicBezTo>
                    <a:cubicBezTo>
                      <a:pt x="2142" y="2099"/>
                      <a:pt x="2093" y="2051"/>
                      <a:pt x="2093" y="2051"/>
                    </a:cubicBezTo>
                    <a:cubicBezTo>
                      <a:pt x="2099" y="2049"/>
                      <a:pt x="2212" y="2038"/>
                      <a:pt x="2153" y="1990"/>
                    </a:cubicBezTo>
                    <a:cubicBezTo>
                      <a:pt x="2140" y="1980"/>
                      <a:pt x="2121" y="1982"/>
                      <a:pt x="2105" y="1978"/>
                    </a:cubicBezTo>
                    <a:cubicBezTo>
                      <a:pt x="2059" y="1947"/>
                      <a:pt x="2007" y="1937"/>
                      <a:pt x="1961" y="1905"/>
                    </a:cubicBezTo>
                    <a:cubicBezTo>
                      <a:pt x="1979" y="1850"/>
                      <a:pt x="1982" y="1840"/>
                      <a:pt x="1925" y="1821"/>
                    </a:cubicBezTo>
                    <a:cubicBezTo>
                      <a:pt x="1836" y="1851"/>
                      <a:pt x="1797" y="1801"/>
                      <a:pt x="1721" y="1796"/>
                    </a:cubicBezTo>
                    <a:cubicBezTo>
                      <a:pt x="1665" y="1792"/>
                      <a:pt x="1609" y="1788"/>
                      <a:pt x="1553" y="1784"/>
                    </a:cubicBezTo>
                    <a:cubicBezTo>
                      <a:pt x="1510" y="1755"/>
                      <a:pt x="1459" y="1729"/>
                      <a:pt x="1409" y="1711"/>
                    </a:cubicBezTo>
                    <a:cubicBezTo>
                      <a:pt x="1421" y="1703"/>
                      <a:pt x="1442" y="1701"/>
                      <a:pt x="1445" y="1687"/>
                    </a:cubicBezTo>
                    <a:cubicBezTo>
                      <a:pt x="1452" y="1653"/>
                      <a:pt x="1371" y="1621"/>
                      <a:pt x="1349" y="1614"/>
                    </a:cubicBezTo>
                    <a:cubicBezTo>
                      <a:pt x="1295" y="1627"/>
                      <a:pt x="1269" y="1619"/>
                      <a:pt x="1217" y="1602"/>
                    </a:cubicBezTo>
                    <a:cubicBezTo>
                      <a:pt x="1162" y="1518"/>
                      <a:pt x="1196" y="1539"/>
                      <a:pt x="1133" y="1517"/>
                    </a:cubicBezTo>
                    <a:cubicBezTo>
                      <a:pt x="1108" y="1441"/>
                      <a:pt x="1103" y="1392"/>
                      <a:pt x="1037" y="1347"/>
                    </a:cubicBezTo>
                    <a:cubicBezTo>
                      <a:pt x="1021" y="1352"/>
                      <a:pt x="1002" y="1349"/>
                      <a:pt x="989" y="1360"/>
                    </a:cubicBezTo>
                    <a:cubicBezTo>
                      <a:pt x="979" y="1368"/>
                      <a:pt x="983" y="1385"/>
                      <a:pt x="977" y="1396"/>
                    </a:cubicBezTo>
                    <a:cubicBezTo>
                      <a:pt x="971" y="1409"/>
                      <a:pt x="961" y="1420"/>
                      <a:pt x="953" y="1432"/>
                    </a:cubicBezTo>
                    <a:cubicBezTo>
                      <a:pt x="970" y="1485"/>
                      <a:pt x="984" y="1538"/>
                      <a:pt x="1001" y="1590"/>
                    </a:cubicBezTo>
                    <a:cubicBezTo>
                      <a:pt x="997" y="1610"/>
                      <a:pt x="971" y="1641"/>
                      <a:pt x="989" y="1651"/>
                    </a:cubicBezTo>
                    <a:cubicBezTo>
                      <a:pt x="1017" y="1667"/>
                      <a:pt x="1060" y="1617"/>
                      <a:pt x="1085" y="1639"/>
                    </a:cubicBezTo>
                    <a:cubicBezTo>
                      <a:pt x="1103" y="1654"/>
                      <a:pt x="1048" y="1731"/>
                      <a:pt x="1037" y="1748"/>
                    </a:cubicBezTo>
                    <a:cubicBezTo>
                      <a:pt x="1077" y="1775"/>
                      <a:pt x="1117" y="1781"/>
                      <a:pt x="1157" y="1808"/>
                    </a:cubicBezTo>
                    <a:cubicBezTo>
                      <a:pt x="1208" y="1791"/>
                      <a:pt x="1248" y="1766"/>
                      <a:pt x="1301" y="1748"/>
                    </a:cubicBezTo>
                    <a:cubicBezTo>
                      <a:pt x="1313" y="1744"/>
                      <a:pt x="1337" y="1736"/>
                      <a:pt x="1337" y="1736"/>
                    </a:cubicBezTo>
                    <a:cubicBezTo>
                      <a:pt x="1341" y="1724"/>
                      <a:pt x="1343" y="1688"/>
                      <a:pt x="1349" y="1699"/>
                    </a:cubicBezTo>
                    <a:cubicBezTo>
                      <a:pt x="1362" y="1725"/>
                      <a:pt x="1355" y="1756"/>
                      <a:pt x="1361" y="1784"/>
                    </a:cubicBezTo>
                    <a:cubicBezTo>
                      <a:pt x="1373" y="1847"/>
                      <a:pt x="1413" y="1874"/>
                      <a:pt x="1469" y="1893"/>
                    </a:cubicBezTo>
                    <a:cubicBezTo>
                      <a:pt x="1477" y="1918"/>
                      <a:pt x="1485" y="1942"/>
                      <a:pt x="1493" y="1966"/>
                    </a:cubicBezTo>
                    <a:cubicBezTo>
                      <a:pt x="1497" y="1978"/>
                      <a:pt x="1505" y="2003"/>
                      <a:pt x="1505" y="2003"/>
                    </a:cubicBezTo>
                    <a:cubicBezTo>
                      <a:pt x="1483" y="2018"/>
                      <a:pt x="1447" y="2039"/>
                      <a:pt x="1433" y="2063"/>
                    </a:cubicBezTo>
                    <a:cubicBezTo>
                      <a:pt x="1400" y="2123"/>
                      <a:pt x="1417" y="2162"/>
                      <a:pt x="1349" y="2197"/>
                    </a:cubicBezTo>
                    <a:cubicBezTo>
                      <a:pt x="1338" y="2203"/>
                      <a:pt x="1325" y="2205"/>
                      <a:pt x="1313" y="2209"/>
                    </a:cubicBezTo>
                    <a:cubicBezTo>
                      <a:pt x="1305" y="2221"/>
                      <a:pt x="1301" y="2237"/>
                      <a:pt x="1289" y="2245"/>
                    </a:cubicBezTo>
                    <a:cubicBezTo>
                      <a:pt x="1268" y="2258"/>
                      <a:pt x="1217" y="2269"/>
                      <a:pt x="1217" y="2269"/>
                    </a:cubicBezTo>
                    <a:cubicBezTo>
                      <a:pt x="1213" y="2282"/>
                      <a:pt x="1216" y="2300"/>
                      <a:pt x="1205" y="2306"/>
                    </a:cubicBezTo>
                    <a:cubicBezTo>
                      <a:pt x="1184" y="2318"/>
                      <a:pt x="1157" y="2312"/>
                      <a:pt x="1133" y="2318"/>
                    </a:cubicBezTo>
                    <a:cubicBezTo>
                      <a:pt x="1076" y="2332"/>
                      <a:pt x="1043" y="2360"/>
                      <a:pt x="989" y="2379"/>
                    </a:cubicBezTo>
                    <a:cubicBezTo>
                      <a:pt x="907" y="2351"/>
                      <a:pt x="924" y="2391"/>
                      <a:pt x="869" y="2403"/>
                    </a:cubicBezTo>
                    <a:cubicBezTo>
                      <a:pt x="826" y="2412"/>
                      <a:pt x="781" y="2411"/>
                      <a:pt x="737" y="2415"/>
                    </a:cubicBezTo>
                    <a:cubicBezTo>
                      <a:pt x="681" y="2434"/>
                      <a:pt x="625" y="2444"/>
                      <a:pt x="569" y="2463"/>
                    </a:cubicBezTo>
                    <a:cubicBezTo>
                      <a:pt x="541" y="2459"/>
                      <a:pt x="513" y="2457"/>
                      <a:pt x="485" y="2451"/>
                    </a:cubicBezTo>
                    <a:cubicBezTo>
                      <a:pt x="473" y="2449"/>
                      <a:pt x="456" y="2449"/>
                      <a:pt x="449" y="2439"/>
                    </a:cubicBezTo>
                    <a:cubicBezTo>
                      <a:pt x="434" y="2418"/>
                      <a:pt x="433" y="2391"/>
                      <a:pt x="425" y="2366"/>
                    </a:cubicBezTo>
                    <a:cubicBezTo>
                      <a:pt x="421" y="2354"/>
                      <a:pt x="413" y="2330"/>
                      <a:pt x="413" y="2330"/>
                    </a:cubicBezTo>
                    <a:cubicBezTo>
                      <a:pt x="429" y="2234"/>
                      <a:pt x="437" y="2112"/>
                      <a:pt x="365" y="2039"/>
                    </a:cubicBezTo>
                    <a:cubicBezTo>
                      <a:pt x="353" y="1963"/>
                      <a:pt x="358" y="1900"/>
                      <a:pt x="293" y="1857"/>
                    </a:cubicBezTo>
                    <a:cubicBezTo>
                      <a:pt x="233" y="1766"/>
                      <a:pt x="280" y="1851"/>
                      <a:pt x="257" y="1639"/>
                    </a:cubicBezTo>
                    <a:cubicBezTo>
                      <a:pt x="253" y="1599"/>
                      <a:pt x="221" y="1567"/>
                      <a:pt x="209" y="1529"/>
                    </a:cubicBezTo>
                    <a:cubicBezTo>
                      <a:pt x="199" y="1414"/>
                      <a:pt x="191" y="1278"/>
                      <a:pt x="125" y="1178"/>
                    </a:cubicBezTo>
                    <a:cubicBezTo>
                      <a:pt x="137" y="1166"/>
                      <a:pt x="156" y="1157"/>
                      <a:pt x="161" y="1141"/>
                    </a:cubicBezTo>
                    <a:cubicBezTo>
                      <a:pt x="165" y="1129"/>
                      <a:pt x="152" y="1117"/>
                      <a:pt x="149" y="1105"/>
                    </a:cubicBezTo>
                    <a:cubicBezTo>
                      <a:pt x="144" y="1089"/>
                      <a:pt x="141" y="1073"/>
                      <a:pt x="137" y="1056"/>
                    </a:cubicBezTo>
                    <a:cubicBezTo>
                      <a:pt x="145" y="1044"/>
                      <a:pt x="159" y="1034"/>
                      <a:pt x="161" y="1020"/>
                    </a:cubicBezTo>
                    <a:cubicBezTo>
                      <a:pt x="167" y="983"/>
                      <a:pt x="116" y="981"/>
                      <a:pt x="173" y="947"/>
                    </a:cubicBezTo>
                    <a:cubicBezTo>
                      <a:pt x="191" y="937"/>
                      <a:pt x="213" y="939"/>
                      <a:pt x="233" y="935"/>
                    </a:cubicBezTo>
                    <a:cubicBezTo>
                      <a:pt x="249" y="911"/>
                      <a:pt x="265" y="887"/>
                      <a:pt x="281" y="862"/>
                    </a:cubicBezTo>
                    <a:cubicBezTo>
                      <a:pt x="288" y="851"/>
                      <a:pt x="284" y="835"/>
                      <a:pt x="293" y="826"/>
                    </a:cubicBezTo>
                    <a:cubicBezTo>
                      <a:pt x="302" y="817"/>
                      <a:pt x="318" y="820"/>
                      <a:pt x="329" y="814"/>
                    </a:cubicBezTo>
                    <a:cubicBezTo>
                      <a:pt x="342" y="808"/>
                      <a:pt x="353" y="798"/>
                      <a:pt x="365" y="789"/>
                    </a:cubicBezTo>
                    <a:cubicBezTo>
                      <a:pt x="361" y="765"/>
                      <a:pt x="369" y="735"/>
                      <a:pt x="353" y="717"/>
                    </a:cubicBezTo>
                    <a:cubicBezTo>
                      <a:pt x="345" y="708"/>
                      <a:pt x="254" y="685"/>
                      <a:pt x="233" y="680"/>
                    </a:cubicBezTo>
                    <a:cubicBezTo>
                      <a:pt x="214" y="622"/>
                      <a:pt x="200" y="642"/>
                      <a:pt x="149" y="608"/>
                    </a:cubicBezTo>
                    <a:cubicBezTo>
                      <a:pt x="124" y="625"/>
                      <a:pt x="99" y="654"/>
                      <a:pt x="65" y="620"/>
                    </a:cubicBezTo>
                    <a:cubicBezTo>
                      <a:pt x="53" y="608"/>
                      <a:pt x="58" y="587"/>
                      <a:pt x="53" y="571"/>
                    </a:cubicBezTo>
                    <a:cubicBezTo>
                      <a:pt x="46" y="547"/>
                      <a:pt x="29" y="498"/>
                      <a:pt x="29" y="498"/>
                    </a:cubicBezTo>
                    <a:cubicBezTo>
                      <a:pt x="25" y="470"/>
                      <a:pt x="22" y="442"/>
                      <a:pt x="17" y="413"/>
                    </a:cubicBezTo>
                    <a:cubicBezTo>
                      <a:pt x="14" y="397"/>
                      <a:pt x="0" y="381"/>
                      <a:pt x="5" y="365"/>
                    </a:cubicBezTo>
                    <a:cubicBezTo>
                      <a:pt x="10" y="351"/>
                      <a:pt x="29" y="349"/>
                      <a:pt x="41" y="341"/>
                    </a:cubicBezTo>
                    <a:cubicBezTo>
                      <a:pt x="49" y="329"/>
                      <a:pt x="51" y="308"/>
                      <a:pt x="65" y="304"/>
                    </a:cubicBezTo>
                    <a:cubicBezTo>
                      <a:pt x="101" y="294"/>
                      <a:pt x="135" y="323"/>
                      <a:pt x="161" y="341"/>
                    </a:cubicBezTo>
                    <a:cubicBezTo>
                      <a:pt x="245" y="284"/>
                      <a:pt x="217" y="268"/>
                      <a:pt x="257" y="329"/>
                    </a:cubicBezTo>
                    <a:cubicBezTo>
                      <a:pt x="379" y="317"/>
                      <a:pt x="444" y="309"/>
                      <a:pt x="545" y="377"/>
                    </a:cubicBezTo>
                    <a:cubicBezTo>
                      <a:pt x="566" y="441"/>
                      <a:pt x="588" y="449"/>
                      <a:pt x="653" y="462"/>
                    </a:cubicBezTo>
                    <a:cubicBezTo>
                      <a:pt x="702" y="537"/>
                      <a:pt x="647" y="479"/>
                      <a:pt x="713" y="486"/>
                    </a:cubicBezTo>
                    <a:cubicBezTo>
                      <a:pt x="738" y="489"/>
                      <a:pt x="785" y="510"/>
                      <a:pt x="785" y="510"/>
                    </a:cubicBezTo>
                    <a:cubicBezTo>
                      <a:pt x="843" y="491"/>
                      <a:pt x="823" y="477"/>
                      <a:pt x="857" y="426"/>
                    </a:cubicBezTo>
                    <a:cubicBezTo>
                      <a:pt x="873" y="412"/>
                      <a:pt x="865" y="422"/>
                      <a:pt x="881" y="426"/>
                    </a:cubicBezTo>
                    <a:cubicBezTo>
                      <a:pt x="904" y="436"/>
                      <a:pt x="953" y="450"/>
                      <a:pt x="953" y="450"/>
                    </a:cubicBezTo>
                    <a:cubicBezTo>
                      <a:pt x="974" y="514"/>
                      <a:pt x="1021" y="524"/>
                      <a:pt x="1073" y="559"/>
                    </a:cubicBezTo>
                    <a:cubicBezTo>
                      <a:pt x="1094" y="573"/>
                      <a:pt x="1121" y="575"/>
                      <a:pt x="1145" y="583"/>
                    </a:cubicBezTo>
                    <a:cubicBezTo>
                      <a:pt x="1157" y="587"/>
                      <a:pt x="1181" y="595"/>
                      <a:pt x="1181" y="595"/>
                    </a:cubicBezTo>
                    <a:cubicBezTo>
                      <a:pt x="1201" y="656"/>
                      <a:pt x="1197" y="620"/>
                      <a:pt x="1169" y="705"/>
                    </a:cubicBezTo>
                    <a:cubicBezTo>
                      <a:pt x="1160" y="732"/>
                      <a:pt x="1121" y="777"/>
                      <a:pt x="1121" y="777"/>
                    </a:cubicBezTo>
                    <a:cubicBezTo>
                      <a:pt x="1125" y="798"/>
                      <a:pt x="1126" y="819"/>
                      <a:pt x="1133" y="838"/>
                    </a:cubicBezTo>
                    <a:cubicBezTo>
                      <a:pt x="1153" y="893"/>
                      <a:pt x="1224" y="918"/>
                      <a:pt x="1265" y="959"/>
                    </a:cubicBezTo>
                    <a:cubicBezTo>
                      <a:pt x="1400" y="914"/>
                      <a:pt x="1303" y="968"/>
                      <a:pt x="1349" y="899"/>
                    </a:cubicBezTo>
                    <a:cubicBezTo>
                      <a:pt x="1358" y="884"/>
                      <a:pt x="1373" y="874"/>
                      <a:pt x="1385" y="862"/>
                    </a:cubicBezTo>
                    <a:cubicBezTo>
                      <a:pt x="1397" y="787"/>
                      <a:pt x="1400" y="776"/>
                      <a:pt x="1361" y="717"/>
                    </a:cubicBezTo>
                    <a:cubicBezTo>
                      <a:pt x="1383" y="710"/>
                      <a:pt x="1377" y="651"/>
                      <a:pt x="1392" y="636"/>
                    </a:cubicBezTo>
                    <a:cubicBezTo>
                      <a:pt x="1456" y="572"/>
                      <a:pt x="1368" y="644"/>
                      <a:pt x="1464" y="612"/>
                    </a:cubicBezTo>
                    <a:cubicBezTo>
                      <a:pt x="1493" y="525"/>
                      <a:pt x="1464" y="612"/>
                      <a:pt x="1464" y="564"/>
                    </a:cubicBezTo>
                    <a:cubicBezTo>
                      <a:pt x="1456" y="554"/>
                      <a:pt x="1465" y="559"/>
                      <a:pt x="1469" y="547"/>
                    </a:cubicBezTo>
                    <a:cubicBezTo>
                      <a:pt x="1457" y="535"/>
                      <a:pt x="1396" y="533"/>
                      <a:pt x="1380" y="528"/>
                    </a:cubicBezTo>
                    <a:cubicBezTo>
                      <a:pt x="1318" y="512"/>
                      <a:pt x="1360" y="561"/>
                      <a:pt x="1385" y="486"/>
                    </a:cubicBezTo>
                    <a:cubicBezTo>
                      <a:pt x="1389" y="446"/>
                      <a:pt x="1382" y="402"/>
                      <a:pt x="1397" y="365"/>
                    </a:cubicBezTo>
                    <a:cubicBezTo>
                      <a:pt x="1404" y="348"/>
                      <a:pt x="1437" y="357"/>
                      <a:pt x="1445" y="341"/>
                    </a:cubicBezTo>
                    <a:cubicBezTo>
                      <a:pt x="1469" y="293"/>
                      <a:pt x="1419" y="287"/>
                      <a:pt x="1397" y="280"/>
                    </a:cubicBezTo>
                    <a:cubicBezTo>
                      <a:pt x="1401" y="268"/>
                      <a:pt x="1399" y="251"/>
                      <a:pt x="1409" y="244"/>
                    </a:cubicBezTo>
                    <a:cubicBezTo>
                      <a:pt x="1430" y="228"/>
                      <a:pt x="1481" y="219"/>
                      <a:pt x="1481" y="219"/>
                    </a:cubicBezTo>
                    <a:cubicBezTo>
                      <a:pt x="1511" y="128"/>
                      <a:pt x="1470" y="241"/>
                      <a:pt x="1517" y="147"/>
                    </a:cubicBezTo>
                    <a:cubicBezTo>
                      <a:pt x="1523" y="135"/>
                      <a:pt x="1520" y="119"/>
                      <a:pt x="1529" y="110"/>
                    </a:cubicBezTo>
                    <a:cubicBezTo>
                      <a:pt x="1538" y="101"/>
                      <a:pt x="1554" y="104"/>
                      <a:pt x="1565" y="98"/>
                    </a:cubicBezTo>
                    <a:cubicBezTo>
                      <a:pt x="1606" y="77"/>
                      <a:pt x="1635" y="39"/>
                      <a:pt x="1673" y="13"/>
                    </a:cubicBezTo>
                    <a:cubicBezTo>
                      <a:pt x="2327" y="58"/>
                      <a:pt x="2966" y="44"/>
                      <a:pt x="3629" y="50"/>
                    </a:cubicBezTo>
                    <a:cubicBezTo>
                      <a:pt x="3903" y="40"/>
                      <a:pt x="4172" y="24"/>
                      <a:pt x="4445" y="13"/>
                    </a:cubicBezTo>
                    <a:cubicBezTo>
                      <a:pt x="4618" y="18"/>
                      <a:pt x="4920" y="0"/>
                      <a:pt x="5117" y="50"/>
                    </a:cubicBezTo>
                    <a:cubicBezTo>
                      <a:pt x="5117" y="50"/>
                      <a:pt x="5140" y="31"/>
                      <a:pt x="5153" y="25"/>
                    </a:cubicBezTo>
                    <a:cubicBezTo>
                      <a:pt x="5164" y="19"/>
                      <a:pt x="5177" y="17"/>
                      <a:pt x="5189" y="13"/>
                    </a:cubicBezTo>
                    <a:cubicBezTo>
                      <a:pt x="5242" y="49"/>
                      <a:pt x="5234" y="61"/>
                      <a:pt x="5249" y="122"/>
                    </a:cubicBezTo>
                    <a:cubicBezTo>
                      <a:pt x="5210" y="149"/>
                      <a:pt x="5192" y="181"/>
                      <a:pt x="5153" y="207"/>
                    </a:cubicBezTo>
                    <a:cubicBezTo>
                      <a:pt x="5140" y="248"/>
                      <a:pt x="5154" y="244"/>
                      <a:pt x="5129" y="24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round/>
                <a:headEnd/>
                <a:tailEnd/>
              </a:ln>
              <a:effectLst/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chemeClr val="accent1"/>
                </a:extrusionClr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flatTx/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4"/>
              <p:cNvSpPr>
                <a:spLocks/>
              </p:cNvSpPr>
              <p:nvPr/>
            </p:nvSpPr>
            <p:spPr bwMode="auto">
              <a:xfrm>
                <a:off x="5369" y="-211"/>
                <a:ext cx="399" cy="560"/>
              </a:xfrm>
              <a:custGeom>
                <a:avLst/>
                <a:gdLst>
                  <a:gd name="T0" fmla="*/ 250 w 399"/>
                  <a:gd name="T1" fmla="*/ 176 h 560"/>
                  <a:gd name="T2" fmla="*/ 226 w 399"/>
                  <a:gd name="T3" fmla="*/ 248 h 560"/>
                  <a:gd name="T4" fmla="*/ 214 w 399"/>
                  <a:gd name="T5" fmla="*/ 284 h 560"/>
                  <a:gd name="T6" fmla="*/ 214 w 399"/>
                  <a:gd name="T7" fmla="*/ 368 h 560"/>
                  <a:gd name="T8" fmla="*/ 178 w 399"/>
                  <a:gd name="T9" fmla="*/ 380 h 560"/>
                  <a:gd name="T10" fmla="*/ 106 w 399"/>
                  <a:gd name="T11" fmla="*/ 416 h 560"/>
                  <a:gd name="T12" fmla="*/ 58 w 399"/>
                  <a:gd name="T13" fmla="*/ 488 h 560"/>
                  <a:gd name="T14" fmla="*/ 46 w 399"/>
                  <a:gd name="T15" fmla="*/ 524 h 560"/>
                  <a:gd name="T16" fmla="*/ 10 w 399"/>
                  <a:gd name="T17" fmla="*/ 548 h 560"/>
                  <a:gd name="T18" fmla="*/ 58 w 399"/>
                  <a:gd name="T19" fmla="*/ 536 h 560"/>
                  <a:gd name="T20" fmla="*/ 178 w 399"/>
                  <a:gd name="T21" fmla="*/ 428 h 560"/>
                  <a:gd name="T22" fmla="*/ 190 w 399"/>
                  <a:gd name="T23" fmla="*/ 392 h 560"/>
                  <a:gd name="T24" fmla="*/ 250 w 399"/>
                  <a:gd name="T25" fmla="*/ 440 h 560"/>
                  <a:gd name="T26" fmla="*/ 286 w 399"/>
                  <a:gd name="T27" fmla="*/ 452 h 560"/>
                  <a:gd name="T28" fmla="*/ 322 w 399"/>
                  <a:gd name="T29" fmla="*/ 332 h 560"/>
                  <a:gd name="T30" fmla="*/ 346 w 399"/>
                  <a:gd name="T31" fmla="*/ 296 h 560"/>
                  <a:gd name="T32" fmla="*/ 370 w 399"/>
                  <a:gd name="T33" fmla="*/ 224 h 560"/>
                  <a:gd name="T34" fmla="*/ 370 w 399"/>
                  <a:gd name="T35" fmla="*/ 20 h 560"/>
                  <a:gd name="T36" fmla="*/ 274 w 399"/>
                  <a:gd name="T37" fmla="*/ 32 h 560"/>
                  <a:gd name="T38" fmla="*/ 238 w 399"/>
                  <a:gd name="T39" fmla="*/ 104 h 560"/>
                  <a:gd name="T40" fmla="*/ 250 w 399"/>
                  <a:gd name="T41" fmla="*/ 176 h 56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399" h="560">
                    <a:moveTo>
                      <a:pt x="250" y="176"/>
                    </a:moveTo>
                    <a:cubicBezTo>
                      <a:pt x="242" y="200"/>
                      <a:pt x="234" y="224"/>
                      <a:pt x="226" y="248"/>
                    </a:cubicBezTo>
                    <a:cubicBezTo>
                      <a:pt x="222" y="260"/>
                      <a:pt x="214" y="284"/>
                      <a:pt x="214" y="284"/>
                    </a:cubicBezTo>
                    <a:cubicBezTo>
                      <a:pt x="224" y="313"/>
                      <a:pt x="239" y="337"/>
                      <a:pt x="214" y="368"/>
                    </a:cubicBezTo>
                    <a:cubicBezTo>
                      <a:pt x="206" y="378"/>
                      <a:pt x="189" y="374"/>
                      <a:pt x="178" y="380"/>
                    </a:cubicBezTo>
                    <a:cubicBezTo>
                      <a:pt x="85" y="427"/>
                      <a:pt x="196" y="386"/>
                      <a:pt x="106" y="416"/>
                    </a:cubicBezTo>
                    <a:cubicBezTo>
                      <a:pt x="90" y="440"/>
                      <a:pt x="67" y="461"/>
                      <a:pt x="58" y="488"/>
                    </a:cubicBezTo>
                    <a:cubicBezTo>
                      <a:pt x="54" y="500"/>
                      <a:pt x="54" y="514"/>
                      <a:pt x="46" y="524"/>
                    </a:cubicBezTo>
                    <a:cubicBezTo>
                      <a:pt x="37" y="535"/>
                      <a:pt x="0" y="538"/>
                      <a:pt x="10" y="548"/>
                    </a:cubicBezTo>
                    <a:cubicBezTo>
                      <a:pt x="22" y="560"/>
                      <a:pt x="42" y="540"/>
                      <a:pt x="58" y="536"/>
                    </a:cubicBezTo>
                    <a:cubicBezTo>
                      <a:pt x="122" y="494"/>
                      <a:pt x="107" y="452"/>
                      <a:pt x="178" y="428"/>
                    </a:cubicBezTo>
                    <a:cubicBezTo>
                      <a:pt x="182" y="416"/>
                      <a:pt x="179" y="398"/>
                      <a:pt x="190" y="392"/>
                    </a:cubicBezTo>
                    <a:cubicBezTo>
                      <a:pt x="222" y="376"/>
                      <a:pt x="239" y="431"/>
                      <a:pt x="250" y="440"/>
                    </a:cubicBezTo>
                    <a:cubicBezTo>
                      <a:pt x="260" y="448"/>
                      <a:pt x="274" y="448"/>
                      <a:pt x="286" y="452"/>
                    </a:cubicBezTo>
                    <a:cubicBezTo>
                      <a:pt x="271" y="379"/>
                      <a:pt x="260" y="373"/>
                      <a:pt x="322" y="332"/>
                    </a:cubicBezTo>
                    <a:cubicBezTo>
                      <a:pt x="330" y="320"/>
                      <a:pt x="340" y="309"/>
                      <a:pt x="346" y="296"/>
                    </a:cubicBezTo>
                    <a:cubicBezTo>
                      <a:pt x="356" y="273"/>
                      <a:pt x="370" y="224"/>
                      <a:pt x="370" y="224"/>
                    </a:cubicBezTo>
                    <a:cubicBezTo>
                      <a:pt x="372" y="207"/>
                      <a:pt x="399" y="42"/>
                      <a:pt x="370" y="20"/>
                    </a:cubicBezTo>
                    <a:cubicBezTo>
                      <a:pt x="345" y="0"/>
                      <a:pt x="306" y="28"/>
                      <a:pt x="274" y="32"/>
                    </a:cubicBezTo>
                    <a:cubicBezTo>
                      <a:pt x="265" y="46"/>
                      <a:pt x="236" y="83"/>
                      <a:pt x="238" y="104"/>
                    </a:cubicBezTo>
                    <a:cubicBezTo>
                      <a:pt x="246" y="180"/>
                      <a:pt x="290" y="176"/>
                      <a:pt x="250" y="17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round/>
                <a:headEnd/>
                <a:tailEnd/>
              </a:ln>
              <a:effectLst/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chemeClr val="accent1"/>
                </a:extrusionClr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flatTx/>
              </a:bodyPr>
              <a:lstStyle/>
              <a:p>
                <a:endParaRPr lang="zh-CN" altLang="en-US"/>
              </a:p>
            </p:txBody>
          </p:sp>
          <p:grpSp>
            <p:nvGrpSpPr>
              <p:cNvPr id="18" name="Group 5"/>
              <p:cNvGrpSpPr>
                <a:grpSpLocks/>
              </p:cNvGrpSpPr>
              <p:nvPr/>
            </p:nvGrpSpPr>
            <p:grpSpPr bwMode="auto">
              <a:xfrm>
                <a:off x="1056" y="48"/>
                <a:ext cx="4683" cy="3610"/>
                <a:chOff x="1056" y="48"/>
                <a:chExt cx="4683" cy="3610"/>
              </a:xfrm>
            </p:grpSpPr>
            <p:sp>
              <p:nvSpPr>
                <p:cNvPr id="19" name="Freeform 6"/>
                <p:cNvSpPr>
                  <a:spLocks/>
                </p:cNvSpPr>
                <p:nvPr/>
              </p:nvSpPr>
              <p:spPr bwMode="auto">
                <a:xfrm>
                  <a:off x="5096" y="1065"/>
                  <a:ext cx="103" cy="292"/>
                </a:xfrm>
                <a:custGeom>
                  <a:avLst/>
                  <a:gdLst>
                    <a:gd name="T0" fmla="*/ 43 w 103"/>
                    <a:gd name="T1" fmla="*/ 40 h 292"/>
                    <a:gd name="T2" fmla="*/ 19 w 103"/>
                    <a:gd name="T3" fmla="*/ 208 h 292"/>
                    <a:gd name="T4" fmla="*/ 31 w 103"/>
                    <a:gd name="T5" fmla="*/ 244 h 292"/>
                    <a:gd name="T6" fmla="*/ 67 w 103"/>
                    <a:gd name="T7" fmla="*/ 256 h 292"/>
                    <a:gd name="T8" fmla="*/ 79 w 103"/>
                    <a:gd name="T9" fmla="*/ 292 h 292"/>
                    <a:gd name="T10" fmla="*/ 91 w 103"/>
                    <a:gd name="T11" fmla="*/ 256 h 292"/>
                    <a:gd name="T12" fmla="*/ 103 w 103"/>
                    <a:gd name="T13" fmla="*/ 148 h 292"/>
                    <a:gd name="T14" fmla="*/ 67 w 103"/>
                    <a:gd name="T15" fmla="*/ 76 h 292"/>
                    <a:gd name="T16" fmla="*/ 79 w 103"/>
                    <a:gd name="T17" fmla="*/ 40 h 292"/>
                    <a:gd name="T18" fmla="*/ 43 w 103"/>
                    <a:gd name="T19" fmla="*/ 40 h 29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03" h="292">
                      <a:moveTo>
                        <a:pt x="43" y="40"/>
                      </a:moveTo>
                      <a:cubicBezTo>
                        <a:pt x="0" y="104"/>
                        <a:pt x="3" y="122"/>
                        <a:pt x="19" y="208"/>
                      </a:cubicBezTo>
                      <a:cubicBezTo>
                        <a:pt x="21" y="220"/>
                        <a:pt x="22" y="235"/>
                        <a:pt x="31" y="244"/>
                      </a:cubicBezTo>
                      <a:cubicBezTo>
                        <a:pt x="40" y="253"/>
                        <a:pt x="55" y="252"/>
                        <a:pt x="67" y="256"/>
                      </a:cubicBezTo>
                      <a:cubicBezTo>
                        <a:pt x="71" y="268"/>
                        <a:pt x="66" y="292"/>
                        <a:pt x="79" y="292"/>
                      </a:cubicBezTo>
                      <a:cubicBezTo>
                        <a:pt x="92" y="292"/>
                        <a:pt x="89" y="268"/>
                        <a:pt x="91" y="256"/>
                      </a:cubicBezTo>
                      <a:cubicBezTo>
                        <a:pt x="97" y="220"/>
                        <a:pt x="99" y="184"/>
                        <a:pt x="103" y="148"/>
                      </a:cubicBezTo>
                      <a:cubicBezTo>
                        <a:pt x="91" y="130"/>
                        <a:pt x="67" y="101"/>
                        <a:pt x="67" y="76"/>
                      </a:cubicBezTo>
                      <a:cubicBezTo>
                        <a:pt x="67" y="63"/>
                        <a:pt x="88" y="49"/>
                        <a:pt x="79" y="40"/>
                      </a:cubicBezTo>
                      <a:cubicBezTo>
                        <a:pt x="39" y="0"/>
                        <a:pt x="43" y="81"/>
                        <a:pt x="43" y="4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" name="Freeform 7"/>
                <p:cNvSpPr>
                  <a:spLocks/>
                </p:cNvSpPr>
                <p:nvPr/>
              </p:nvSpPr>
              <p:spPr bwMode="auto">
                <a:xfrm>
                  <a:off x="5487" y="234"/>
                  <a:ext cx="120" cy="117"/>
                </a:xfrm>
                <a:custGeom>
                  <a:avLst/>
                  <a:gdLst>
                    <a:gd name="T0" fmla="*/ 0 w 120"/>
                    <a:gd name="T1" fmla="*/ 103 h 117"/>
                    <a:gd name="T2" fmla="*/ 36 w 120"/>
                    <a:gd name="T3" fmla="*/ 115 h 117"/>
                    <a:gd name="T4" fmla="*/ 84 w 120"/>
                    <a:gd name="T5" fmla="*/ 55 h 117"/>
                    <a:gd name="T6" fmla="*/ 120 w 120"/>
                    <a:gd name="T7" fmla="*/ 43 h 117"/>
                    <a:gd name="T8" fmla="*/ 108 w 120"/>
                    <a:gd name="T9" fmla="*/ 7 h 117"/>
                    <a:gd name="T10" fmla="*/ 36 w 120"/>
                    <a:gd name="T11" fmla="*/ 43 h 117"/>
                    <a:gd name="T12" fmla="*/ 0 w 120"/>
                    <a:gd name="T13" fmla="*/ 103 h 11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20" h="117">
                      <a:moveTo>
                        <a:pt x="0" y="103"/>
                      </a:moveTo>
                      <a:cubicBezTo>
                        <a:pt x="12" y="107"/>
                        <a:pt x="24" y="117"/>
                        <a:pt x="36" y="115"/>
                      </a:cubicBezTo>
                      <a:cubicBezTo>
                        <a:pt x="100" y="104"/>
                        <a:pt x="52" y="87"/>
                        <a:pt x="84" y="55"/>
                      </a:cubicBezTo>
                      <a:cubicBezTo>
                        <a:pt x="93" y="46"/>
                        <a:pt x="108" y="47"/>
                        <a:pt x="120" y="43"/>
                      </a:cubicBezTo>
                      <a:cubicBezTo>
                        <a:pt x="116" y="31"/>
                        <a:pt x="119" y="13"/>
                        <a:pt x="108" y="7"/>
                      </a:cubicBezTo>
                      <a:cubicBezTo>
                        <a:pt x="94" y="0"/>
                        <a:pt x="42" y="39"/>
                        <a:pt x="36" y="43"/>
                      </a:cubicBezTo>
                      <a:cubicBezTo>
                        <a:pt x="7" y="86"/>
                        <a:pt x="18" y="66"/>
                        <a:pt x="0" y="103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" name="Freeform 8"/>
                <p:cNvSpPr>
                  <a:spLocks/>
                </p:cNvSpPr>
                <p:nvPr/>
              </p:nvSpPr>
              <p:spPr bwMode="auto">
                <a:xfrm>
                  <a:off x="5329" y="349"/>
                  <a:ext cx="170" cy="168"/>
                </a:xfrm>
                <a:custGeom>
                  <a:avLst/>
                  <a:gdLst>
                    <a:gd name="T0" fmla="*/ 62 w 170"/>
                    <a:gd name="T1" fmla="*/ 24 h 168"/>
                    <a:gd name="T2" fmla="*/ 38 w 170"/>
                    <a:gd name="T3" fmla="*/ 108 h 168"/>
                    <a:gd name="T4" fmla="*/ 74 w 170"/>
                    <a:gd name="T5" fmla="*/ 96 h 168"/>
                    <a:gd name="T6" fmla="*/ 110 w 170"/>
                    <a:gd name="T7" fmla="*/ 168 h 168"/>
                    <a:gd name="T8" fmla="*/ 170 w 170"/>
                    <a:gd name="T9" fmla="*/ 120 h 168"/>
                    <a:gd name="T10" fmla="*/ 146 w 170"/>
                    <a:gd name="T11" fmla="*/ 84 h 168"/>
                    <a:gd name="T12" fmla="*/ 110 w 170"/>
                    <a:gd name="T13" fmla="*/ 0 h 168"/>
                    <a:gd name="T14" fmla="*/ 62 w 170"/>
                    <a:gd name="T15" fmla="*/ 24 h 16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70" h="168">
                      <a:moveTo>
                        <a:pt x="62" y="24"/>
                      </a:moveTo>
                      <a:cubicBezTo>
                        <a:pt x="0" y="45"/>
                        <a:pt x="4" y="57"/>
                        <a:pt x="38" y="108"/>
                      </a:cubicBezTo>
                      <a:cubicBezTo>
                        <a:pt x="50" y="104"/>
                        <a:pt x="62" y="91"/>
                        <a:pt x="74" y="96"/>
                      </a:cubicBezTo>
                      <a:cubicBezTo>
                        <a:pt x="92" y="103"/>
                        <a:pt x="105" y="153"/>
                        <a:pt x="110" y="168"/>
                      </a:cubicBezTo>
                      <a:cubicBezTo>
                        <a:pt x="132" y="161"/>
                        <a:pt x="170" y="156"/>
                        <a:pt x="170" y="120"/>
                      </a:cubicBezTo>
                      <a:cubicBezTo>
                        <a:pt x="170" y="106"/>
                        <a:pt x="154" y="96"/>
                        <a:pt x="146" y="84"/>
                      </a:cubicBezTo>
                      <a:cubicBezTo>
                        <a:pt x="164" y="29"/>
                        <a:pt x="167" y="19"/>
                        <a:pt x="110" y="0"/>
                      </a:cubicBezTo>
                      <a:cubicBezTo>
                        <a:pt x="69" y="14"/>
                        <a:pt x="83" y="3"/>
                        <a:pt x="62" y="2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" name="Freeform 9"/>
                <p:cNvSpPr>
                  <a:spLocks/>
                </p:cNvSpPr>
                <p:nvPr/>
              </p:nvSpPr>
              <p:spPr bwMode="auto">
                <a:xfrm>
                  <a:off x="4513" y="1723"/>
                  <a:ext cx="134" cy="114"/>
                </a:xfrm>
                <a:custGeom>
                  <a:avLst/>
                  <a:gdLst>
                    <a:gd name="T0" fmla="*/ 38 w 134"/>
                    <a:gd name="T1" fmla="*/ 30 h 114"/>
                    <a:gd name="T2" fmla="*/ 62 w 134"/>
                    <a:gd name="T3" fmla="*/ 114 h 114"/>
                    <a:gd name="T4" fmla="*/ 134 w 134"/>
                    <a:gd name="T5" fmla="*/ 18 h 114"/>
                    <a:gd name="T6" fmla="*/ 38 w 134"/>
                    <a:gd name="T7" fmla="*/ 30 h 114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34" h="114">
                      <a:moveTo>
                        <a:pt x="38" y="30"/>
                      </a:moveTo>
                      <a:cubicBezTo>
                        <a:pt x="4" y="81"/>
                        <a:pt x="0" y="93"/>
                        <a:pt x="62" y="114"/>
                      </a:cubicBezTo>
                      <a:cubicBezTo>
                        <a:pt x="110" y="82"/>
                        <a:pt x="103" y="65"/>
                        <a:pt x="134" y="18"/>
                      </a:cubicBezTo>
                      <a:cubicBezTo>
                        <a:pt x="98" y="6"/>
                        <a:pt x="68" y="0"/>
                        <a:pt x="38" y="3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" name="Freeform 10"/>
                <p:cNvSpPr>
                  <a:spLocks/>
                </p:cNvSpPr>
                <p:nvPr/>
              </p:nvSpPr>
              <p:spPr bwMode="auto">
                <a:xfrm>
                  <a:off x="2672" y="2689"/>
                  <a:ext cx="192" cy="240"/>
                </a:xfrm>
                <a:custGeom>
                  <a:avLst/>
                  <a:gdLst>
                    <a:gd name="T0" fmla="*/ 31 w 192"/>
                    <a:gd name="T1" fmla="*/ 0 h 240"/>
                    <a:gd name="T2" fmla="*/ 115 w 192"/>
                    <a:gd name="T3" fmla="*/ 240 h 240"/>
                    <a:gd name="T4" fmla="*/ 127 w 192"/>
                    <a:gd name="T5" fmla="*/ 96 h 240"/>
                    <a:gd name="T6" fmla="*/ 91 w 192"/>
                    <a:gd name="T7" fmla="*/ 72 h 240"/>
                    <a:gd name="T8" fmla="*/ 31 w 192"/>
                    <a:gd name="T9" fmla="*/ 0 h 2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2" h="240">
                      <a:moveTo>
                        <a:pt x="31" y="0"/>
                      </a:moveTo>
                      <a:cubicBezTo>
                        <a:pt x="9" y="111"/>
                        <a:pt x="0" y="202"/>
                        <a:pt x="115" y="240"/>
                      </a:cubicBezTo>
                      <a:cubicBezTo>
                        <a:pt x="158" y="175"/>
                        <a:pt x="192" y="161"/>
                        <a:pt x="127" y="96"/>
                      </a:cubicBezTo>
                      <a:cubicBezTo>
                        <a:pt x="117" y="86"/>
                        <a:pt x="103" y="80"/>
                        <a:pt x="91" y="72"/>
                      </a:cubicBezTo>
                      <a:cubicBezTo>
                        <a:pt x="78" y="34"/>
                        <a:pt x="78" y="0"/>
                        <a:pt x="31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" name="Freeform 11"/>
                <p:cNvSpPr>
                  <a:spLocks/>
                </p:cNvSpPr>
                <p:nvPr/>
              </p:nvSpPr>
              <p:spPr bwMode="auto">
                <a:xfrm>
                  <a:off x="3699" y="2828"/>
                  <a:ext cx="782" cy="714"/>
                </a:xfrm>
                <a:custGeom>
                  <a:avLst/>
                  <a:gdLst>
                    <a:gd name="T0" fmla="*/ 0 w 782"/>
                    <a:gd name="T1" fmla="*/ 89 h 714"/>
                    <a:gd name="T2" fmla="*/ 48 w 782"/>
                    <a:gd name="T3" fmla="*/ 113 h 714"/>
                    <a:gd name="T4" fmla="*/ 120 w 782"/>
                    <a:gd name="T5" fmla="*/ 161 h 714"/>
                    <a:gd name="T6" fmla="*/ 204 w 782"/>
                    <a:gd name="T7" fmla="*/ 293 h 714"/>
                    <a:gd name="T8" fmla="*/ 264 w 782"/>
                    <a:gd name="T9" fmla="*/ 305 h 714"/>
                    <a:gd name="T10" fmla="*/ 336 w 782"/>
                    <a:gd name="T11" fmla="*/ 413 h 714"/>
                    <a:gd name="T12" fmla="*/ 408 w 782"/>
                    <a:gd name="T13" fmla="*/ 521 h 714"/>
                    <a:gd name="T14" fmla="*/ 432 w 782"/>
                    <a:gd name="T15" fmla="*/ 557 h 714"/>
                    <a:gd name="T16" fmla="*/ 444 w 782"/>
                    <a:gd name="T17" fmla="*/ 593 h 714"/>
                    <a:gd name="T18" fmla="*/ 516 w 782"/>
                    <a:gd name="T19" fmla="*/ 629 h 714"/>
                    <a:gd name="T20" fmla="*/ 624 w 782"/>
                    <a:gd name="T21" fmla="*/ 713 h 714"/>
                    <a:gd name="T22" fmla="*/ 708 w 782"/>
                    <a:gd name="T23" fmla="*/ 701 h 714"/>
                    <a:gd name="T24" fmla="*/ 720 w 782"/>
                    <a:gd name="T25" fmla="*/ 665 h 714"/>
                    <a:gd name="T26" fmla="*/ 756 w 782"/>
                    <a:gd name="T27" fmla="*/ 641 h 714"/>
                    <a:gd name="T28" fmla="*/ 672 w 782"/>
                    <a:gd name="T29" fmla="*/ 497 h 714"/>
                    <a:gd name="T30" fmla="*/ 636 w 782"/>
                    <a:gd name="T31" fmla="*/ 425 h 714"/>
                    <a:gd name="T32" fmla="*/ 564 w 782"/>
                    <a:gd name="T33" fmla="*/ 401 h 714"/>
                    <a:gd name="T34" fmla="*/ 480 w 782"/>
                    <a:gd name="T35" fmla="*/ 317 h 714"/>
                    <a:gd name="T36" fmla="*/ 372 w 782"/>
                    <a:gd name="T37" fmla="*/ 233 h 714"/>
                    <a:gd name="T38" fmla="*/ 336 w 782"/>
                    <a:gd name="T39" fmla="*/ 161 h 714"/>
                    <a:gd name="T40" fmla="*/ 264 w 782"/>
                    <a:gd name="T41" fmla="*/ 137 h 714"/>
                    <a:gd name="T42" fmla="*/ 228 w 782"/>
                    <a:gd name="T43" fmla="*/ 125 h 714"/>
                    <a:gd name="T44" fmla="*/ 0 w 782"/>
                    <a:gd name="T45" fmla="*/ 89 h 714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782" h="714">
                      <a:moveTo>
                        <a:pt x="0" y="89"/>
                      </a:moveTo>
                      <a:cubicBezTo>
                        <a:pt x="16" y="97"/>
                        <a:pt x="33" y="104"/>
                        <a:pt x="48" y="113"/>
                      </a:cubicBezTo>
                      <a:cubicBezTo>
                        <a:pt x="73" y="128"/>
                        <a:pt x="120" y="161"/>
                        <a:pt x="120" y="161"/>
                      </a:cubicBezTo>
                      <a:cubicBezTo>
                        <a:pt x="153" y="211"/>
                        <a:pt x="144" y="271"/>
                        <a:pt x="204" y="293"/>
                      </a:cubicBezTo>
                      <a:cubicBezTo>
                        <a:pt x="223" y="300"/>
                        <a:pt x="244" y="301"/>
                        <a:pt x="264" y="305"/>
                      </a:cubicBezTo>
                      <a:cubicBezTo>
                        <a:pt x="311" y="352"/>
                        <a:pt x="307" y="361"/>
                        <a:pt x="336" y="413"/>
                      </a:cubicBezTo>
                      <a:cubicBezTo>
                        <a:pt x="357" y="451"/>
                        <a:pt x="384" y="485"/>
                        <a:pt x="408" y="521"/>
                      </a:cubicBezTo>
                      <a:cubicBezTo>
                        <a:pt x="416" y="533"/>
                        <a:pt x="424" y="545"/>
                        <a:pt x="432" y="557"/>
                      </a:cubicBezTo>
                      <a:cubicBezTo>
                        <a:pt x="439" y="568"/>
                        <a:pt x="436" y="583"/>
                        <a:pt x="444" y="593"/>
                      </a:cubicBezTo>
                      <a:cubicBezTo>
                        <a:pt x="461" y="614"/>
                        <a:pt x="492" y="621"/>
                        <a:pt x="516" y="629"/>
                      </a:cubicBezTo>
                      <a:cubicBezTo>
                        <a:pt x="553" y="666"/>
                        <a:pt x="587" y="676"/>
                        <a:pt x="624" y="713"/>
                      </a:cubicBezTo>
                      <a:cubicBezTo>
                        <a:pt x="652" y="709"/>
                        <a:pt x="683" y="714"/>
                        <a:pt x="708" y="701"/>
                      </a:cubicBezTo>
                      <a:cubicBezTo>
                        <a:pt x="719" y="695"/>
                        <a:pt x="712" y="675"/>
                        <a:pt x="720" y="665"/>
                      </a:cubicBezTo>
                      <a:cubicBezTo>
                        <a:pt x="729" y="654"/>
                        <a:pt x="744" y="649"/>
                        <a:pt x="756" y="641"/>
                      </a:cubicBezTo>
                      <a:cubicBezTo>
                        <a:pt x="747" y="528"/>
                        <a:pt x="782" y="460"/>
                        <a:pt x="672" y="497"/>
                      </a:cubicBezTo>
                      <a:cubicBezTo>
                        <a:pt x="665" y="477"/>
                        <a:pt x="656" y="437"/>
                        <a:pt x="636" y="425"/>
                      </a:cubicBezTo>
                      <a:cubicBezTo>
                        <a:pt x="615" y="412"/>
                        <a:pt x="564" y="401"/>
                        <a:pt x="564" y="401"/>
                      </a:cubicBezTo>
                      <a:cubicBezTo>
                        <a:pt x="598" y="299"/>
                        <a:pt x="652" y="334"/>
                        <a:pt x="480" y="317"/>
                      </a:cubicBezTo>
                      <a:cubicBezTo>
                        <a:pt x="394" y="260"/>
                        <a:pt x="428" y="289"/>
                        <a:pt x="372" y="233"/>
                      </a:cubicBezTo>
                      <a:cubicBezTo>
                        <a:pt x="365" y="213"/>
                        <a:pt x="356" y="173"/>
                        <a:pt x="336" y="161"/>
                      </a:cubicBezTo>
                      <a:cubicBezTo>
                        <a:pt x="315" y="148"/>
                        <a:pt x="288" y="145"/>
                        <a:pt x="264" y="137"/>
                      </a:cubicBezTo>
                      <a:cubicBezTo>
                        <a:pt x="252" y="133"/>
                        <a:pt x="228" y="125"/>
                        <a:pt x="228" y="125"/>
                      </a:cubicBezTo>
                      <a:cubicBezTo>
                        <a:pt x="186" y="0"/>
                        <a:pt x="79" y="168"/>
                        <a:pt x="0" y="8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" name="Freeform 12"/>
                <p:cNvSpPr>
                  <a:spLocks/>
                </p:cNvSpPr>
                <p:nvPr/>
              </p:nvSpPr>
              <p:spPr bwMode="auto">
                <a:xfrm>
                  <a:off x="4641" y="2413"/>
                  <a:ext cx="665" cy="864"/>
                </a:xfrm>
                <a:custGeom>
                  <a:avLst/>
                  <a:gdLst>
                    <a:gd name="T0" fmla="*/ 498 w 665"/>
                    <a:gd name="T1" fmla="*/ 0 h 864"/>
                    <a:gd name="T2" fmla="*/ 474 w 665"/>
                    <a:gd name="T3" fmla="*/ 36 h 864"/>
                    <a:gd name="T4" fmla="*/ 438 w 665"/>
                    <a:gd name="T5" fmla="*/ 60 h 864"/>
                    <a:gd name="T6" fmla="*/ 414 w 665"/>
                    <a:gd name="T7" fmla="*/ 192 h 864"/>
                    <a:gd name="T8" fmla="*/ 282 w 665"/>
                    <a:gd name="T9" fmla="*/ 300 h 864"/>
                    <a:gd name="T10" fmla="*/ 246 w 665"/>
                    <a:gd name="T11" fmla="*/ 372 h 864"/>
                    <a:gd name="T12" fmla="*/ 174 w 665"/>
                    <a:gd name="T13" fmla="*/ 420 h 864"/>
                    <a:gd name="T14" fmla="*/ 126 w 665"/>
                    <a:gd name="T15" fmla="*/ 480 h 864"/>
                    <a:gd name="T16" fmla="*/ 78 w 665"/>
                    <a:gd name="T17" fmla="*/ 528 h 864"/>
                    <a:gd name="T18" fmla="*/ 6 w 665"/>
                    <a:gd name="T19" fmla="*/ 528 h 864"/>
                    <a:gd name="T20" fmla="*/ 18 w 665"/>
                    <a:gd name="T21" fmla="*/ 576 h 864"/>
                    <a:gd name="T22" fmla="*/ 30 w 665"/>
                    <a:gd name="T23" fmla="*/ 672 h 864"/>
                    <a:gd name="T24" fmla="*/ 54 w 665"/>
                    <a:gd name="T25" fmla="*/ 708 h 864"/>
                    <a:gd name="T26" fmla="*/ 150 w 665"/>
                    <a:gd name="T27" fmla="*/ 864 h 864"/>
                    <a:gd name="T28" fmla="*/ 270 w 665"/>
                    <a:gd name="T29" fmla="*/ 864 h 864"/>
                    <a:gd name="T30" fmla="*/ 330 w 665"/>
                    <a:gd name="T31" fmla="*/ 804 h 864"/>
                    <a:gd name="T32" fmla="*/ 342 w 665"/>
                    <a:gd name="T33" fmla="*/ 840 h 864"/>
                    <a:gd name="T34" fmla="*/ 378 w 665"/>
                    <a:gd name="T35" fmla="*/ 852 h 864"/>
                    <a:gd name="T36" fmla="*/ 450 w 665"/>
                    <a:gd name="T37" fmla="*/ 828 h 864"/>
                    <a:gd name="T38" fmla="*/ 474 w 665"/>
                    <a:gd name="T39" fmla="*/ 756 h 864"/>
                    <a:gd name="T40" fmla="*/ 498 w 665"/>
                    <a:gd name="T41" fmla="*/ 708 h 864"/>
                    <a:gd name="T42" fmla="*/ 510 w 665"/>
                    <a:gd name="T43" fmla="*/ 672 h 864"/>
                    <a:gd name="T44" fmla="*/ 522 w 665"/>
                    <a:gd name="T45" fmla="*/ 600 h 864"/>
                    <a:gd name="T46" fmla="*/ 546 w 665"/>
                    <a:gd name="T47" fmla="*/ 528 h 864"/>
                    <a:gd name="T48" fmla="*/ 558 w 665"/>
                    <a:gd name="T49" fmla="*/ 432 h 864"/>
                    <a:gd name="T50" fmla="*/ 570 w 665"/>
                    <a:gd name="T51" fmla="*/ 396 h 864"/>
                    <a:gd name="T52" fmla="*/ 606 w 665"/>
                    <a:gd name="T53" fmla="*/ 408 h 864"/>
                    <a:gd name="T54" fmla="*/ 642 w 665"/>
                    <a:gd name="T55" fmla="*/ 396 h 864"/>
                    <a:gd name="T56" fmla="*/ 570 w 665"/>
                    <a:gd name="T57" fmla="*/ 348 h 864"/>
                    <a:gd name="T58" fmla="*/ 546 w 665"/>
                    <a:gd name="T59" fmla="*/ 300 h 864"/>
                    <a:gd name="T60" fmla="*/ 522 w 665"/>
                    <a:gd name="T61" fmla="*/ 264 h 864"/>
                    <a:gd name="T62" fmla="*/ 570 w 665"/>
                    <a:gd name="T63" fmla="*/ 216 h 864"/>
                    <a:gd name="T64" fmla="*/ 606 w 665"/>
                    <a:gd name="T65" fmla="*/ 144 h 864"/>
                    <a:gd name="T66" fmla="*/ 558 w 665"/>
                    <a:gd name="T67" fmla="*/ 96 h 864"/>
                    <a:gd name="T68" fmla="*/ 498 w 665"/>
                    <a:gd name="T69" fmla="*/ 0 h 864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0" t="0" r="r" b="b"/>
                  <a:pathLst>
                    <a:path w="665" h="864">
                      <a:moveTo>
                        <a:pt x="498" y="0"/>
                      </a:moveTo>
                      <a:cubicBezTo>
                        <a:pt x="490" y="12"/>
                        <a:pt x="484" y="26"/>
                        <a:pt x="474" y="36"/>
                      </a:cubicBezTo>
                      <a:cubicBezTo>
                        <a:pt x="464" y="46"/>
                        <a:pt x="443" y="47"/>
                        <a:pt x="438" y="60"/>
                      </a:cubicBezTo>
                      <a:cubicBezTo>
                        <a:pt x="421" y="102"/>
                        <a:pt x="440" y="156"/>
                        <a:pt x="414" y="192"/>
                      </a:cubicBezTo>
                      <a:cubicBezTo>
                        <a:pt x="382" y="237"/>
                        <a:pt x="326" y="267"/>
                        <a:pt x="282" y="300"/>
                      </a:cubicBezTo>
                      <a:cubicBezTo>
                        <a:pt x="273" y="326"/>
                        <a:pt x="268" y="353"/>
                        <a:pt x="246" y="372"/>
                      </a:cubicBezTo>
                      <a:cubicBezTo>
                        <a:pt x="224" y="391"/>
                        <a:pt x="174" y="420"/>
                        <a:pt x="174" y="420"/>
                      </a:cubicBezTo>
                      <a:cubicBezTo>
                        <a:pt x="144" y="510"/>
                        <a:pt x="188" y="402"/>
                        <a:pt x="126" y="480"/>
                      </a:cubicBezTo>
                      <a:cubicBezTo>
                        <a:pt x="79" y="538"/>
                        <a:pt x="157" y="502"/>
                        <a:pt x="78" y="528"/>
                      </a:cubicBezTo>
                      <a:cubicBezTo>
                        <a:pt x="67" y="524"/>
                        <a:pt x="17" y="500"/>
                        <a:pt x="6" y="528"/>
                      </a:cubicBezTo>
                      <a:cubicBezTo>
                        <a:pt x="0" y="543"/>
                        <a:pt x="15" y="560"/>
                        <a:pt x="18" y="576"/>
                      </a:cubicBezTo>
                      <a:cubicBezTo>
                        <a:pt x="23" y="608"/>
                        <a:pt x="22" y="641"/>
                        <a:pt x="30" y="672"/>
                      </a:cubicBezTo>
                      <a:cubicBezTo>
                        <a:pt x="34" y="686"/>
                        <a:pt x="48" y="695"/>
                        <a:pt x="54" y="708"/>
                      </a:cubicBezTo>
                      <a:cubicBezTo>
                        <a:pt x="85" y="778"/>
                        <a:pt x="71" y="838"/>
                        <a:pt x="150" y="864"/>
                      </a:cubicBezTo>
                      <a:cubicBezTo>
                        <a:pt x="205" y="828"/>
                        <a:pt x="208" y="848"/>
                        <a:pt x="270" y="864"/>
                      </a:cubicBezTo>
                      <a:cubicBezTo>
                        <a:pt x="277" y="854"/>
                        <a:pt x="307" y="798"/>
                        <a:pt x="330" y="804"/>
                      </a:cubicBezTo>
                      <a:cubicBezTo>
                        <a:pt x="342" y="807"/>
                        <a:pt x="333" y="831"/>
                        <a:pt x="342" y="840"/>
                      </a:cubicBezTo>
                      <a:cubicBezTo>
                        <a:pt x="351" y="849"/>
                        <a:pt x="366" y="848"/>
                        <a:pt x="378" y="852"/>
                      </a:cubicBezTo>
                      <a:cubicBezTo>
                        <a:pt x="402" y="844"/>
                        <a:pt x="426" y="836"/>
                        <a:pt x="450" y="828"/>
                      </a:cubicBezTo>
                      <a:cubicBezTo>
                        <a:pt x="474" y="820"/>
                        <a:pt x="463" y="779"/>
                        <a:pt x="474" y="756"/>
                      </a:cubicBezTo>
                      <a:cubicBezTo>
                        <a:pt x="482" y="740"/>
                        <a:pt x="491" y="724"/>
                        <a:pt x="498" y="708"/>
                      </a:cubicBezTo>
                      <a:cubicBezTo>
                        <a:pt x="503" y="696"/>
                        <a:pt x="506" y="684"/>
                        <a:pt x="510" y="672"/>
                      </a:cubicBezTo>
                      <a:cubicBezTo>
                        <a:pt x="490" y="611"/>
                        <a:pt x="495" y="660"/>
                        <a:pt x="522" y="600"/>
                      </a:cubicBezTo>
                      <a:cubicBezTo>
                        <a:pt x="532" y="577"/>
                        <a:pt x="546" y="528"/>
                        <a:pt x="546" y="528"/>
                      </a:cubicBezTo>
                      <a:cubicBezTo>
                        <a:pt x="550" y="496"/>
                        <a:pt x="552" y="464"/>
                        <a:pt x="558" y="432"/>
                      </a:cubicBezTo>
                      <a:cubicBezTo>
                        <a:pt x="560" y="420"/>
                        <a:pt x="559" y="402"/>
                        <a:pt x="570" y="396"/>
                      </a:cubicBezTo>
                      <a:cubicBezTo>
                        <a:pt x="581" y="390"/>
                        <a:pt x="594" y="404"/>
                        <a:pt x="606" y="408"/>
                      </a:cubicBezTo>
                      <a:cubicBezTo>
                        <a:pt x="618" y="404"/>
                        <a:pt x="636" y="407"/>
                        <a:pt x="642" y="396"/>
                      </a:cubicBezTo>
                      <a:cubicBezTo>
                        <a:pt x="665" y="349"/>
                        <a:pt x="575" y="349"/>
                        <a:pt x="570" y="348"/>
                      </a:cubicBezTo>
                      <a:cubicBezTo>
                        <a:pt x="592" y="282"/>
                        <a:pt x="588" y="334"/>
                        <a:pt x="546" y="300"/>
                      </a:cubicBezTo>
                      <a:cubicBezTo>
                        <a:pt x="535" y="291"/>
                        <a:pt x="530" y="276"/>
                        <a:pt x="522" y="264"/>
                      </a:cubicBezTo>
                      <a:cubicBezTo>
                        <a:pt x="548" y="185"/>
                        <a:pt x="512" y="263"/>
                        <a:pt x="570" y="216"/>
                      </a:cubicBezTo>
                      <a:cubicBezTo>
                        <a:pt x="591" y="199"/>
                        <a:pt x="598" y="168"/>
                        <a:pt x="606" y="144"/>
                      </a:cubicBezTo>
                      <a:cubicBezTo>
                        <a:pt x="574" y="48"/>
                        <a:pt x="622" y="160"/>
                        <a:pt x="558" y="96"/>
                      </a:cubicBezTo>
                      <a:cubicBezTo>
                        <a:pt x="532" y="70"/>
                        <a:pt x="515" y="33"/>
                        <a:pt x="498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" name="Freeform 13"/>
                <p:cNvSpPr>
                  <a:spLocks/>
                </p:cNvSpPr>
                <p:nvPr/>
              </p:nvSpPr>
              <p:spPr bwMode="auto">
                <a:xfrm>
                  <a:off x="5209" y="1561"/>
                  <a:ext cx="302" cy="336"/>
                </a:xfrm>
                <a:custGeom>
                  <a:avLst/>
                  <a:gdLst>
                    <a:gd name="T0" fmla="*/ 26 w 302"/>
                    <a:gd name="T1" fmla="*/ 0 h 336"/>
                    <a:gd name="T2" fmla="*/ 14 w 302"/>
                    <a:gd name="T3" fmla="*/ 120 h 336"/>
                    <a:gd name="T4" fmla="*/ 2 w 302"/>
                    <a:gd name="T5" fmla="*/ 168 h 336"/>
                    <a:gd name="T6" fmla="*/ 98 w 302"/>
                    <a:gd name="T7" fmla="*/ 336 h 336"/>
                    <a:gd name="T8" fmla="*/ 158 w 302"/>
                    <a:gd name="T9" fmla="*/ 312 h 336"/>
                    <a:gd name="T10" fmla="*/ 194 w 302"/>
                    <a:gd name="T11" fmla="*/ 288 h 336"/>
                    <a:gd name="T12" fmla="*/ 302 w 302"/>
                    <a:gd name="T13" fmla="*/ 300 h 336"/>
                    <a:gd name="T14" fmla="*/ 266 w 302"/>
                    <a:gd name="T15" fmla="*/ 228 h 336"/>
                    <a:gd name="T16" fmla="*/ 194 w 302"/>
                    <a:gd name="T17" fmla="*/ 252 h 336"/>
                    <a:gd name="T18" fmla="*/ 86 w 302"/>
                    <a:gd name="T19" fmla="*/ 240 h 336"/>
                    <a:gd name="T20" fmla="*/ 110 w 302"/>
                    <a:gd name="T21" fmla="*/ 168 h 336"/>
                    <a:gd name="T22" fmla="*/ 158 w 302"/>
                    <a:gd name="T23" fmla="*/ 108 h 336"/>
                    <a:gd name="T24" fmla="*/ 146 w 302"/>
                    <a:gd name="T25" fmla="*/ 12 h 336"/>
                    <a:gd name="T26" fmla="*/ 134 w 302"/>
                    <a:gd name="T27" fmla="*/ 48 h 336"/>
                    <a:gd name="T28" fmla="*/ 110 w 302"/>
                    <a:gd name="T29" fmla="*/ 12 h 336"/>
                    <a:gd name="T30" fmla="*/ 26 w 302"/>
                    <a:gd name="T31" fmla="*/ 0 h 3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302" h="336">
                      <a:moveTo>
                        <a:pt x="26" y="0"/>
                      </a:moveTo>
                      <a:cubicBezTo>
                        <a:pt x="22" y="40"/>
                        <a:pt x="20" y="80"/>
                        <a:pt x="14" y="120"/>
                      </a:cubicBezTo>
                      <a:cubicBezTo>
                        <a:pt x="12" y="136"/>
                        <a:pt x="0" y="152"/>
                        <a:pt x="2" y="168"/>
                      </a:cubicBezTo>
                      <a:cubicBezTo>
                        <a:pt x="9" y="236"/>
                        <a:pt x="43" y="299"/>
                        <a:pt x="98" y="336"/>
                      </a:cubicBezTo>
                      <a:cubicBezTo>
                        <a:pt x="150" y="258"/>
                        <a:pt x="90" y="323"/>
                        <a:pt x="158" y="312"/>
                      </a:cubicBezTo>
                      <a:cubicBezTo>
                        <a:pt x="172" y="310"/>
                        <a:pt x="182" y="296"/>
                        <a:pt x="194" y="288"/>
                      </a:cubicBezTo>
                      <a:cubicBezTo>
                        <a:pt x="278" y="316"/>
                        <a:pt x="242" y="320"/>
                        <a:pt x="302" y="300"/>
                      </a:cubicBezTo>
                      <a:cubicBezTo>
                        <a:pt x="298" y="289"/>
                        <a:pt x="282" y="230"/>
                        <a:pt x="266" y="228"/>
                      </a:cubicBezTo>
                      <a:cubicBezTo>
                        <a:pt x="241" y="225"/>
                        <a:pt x="194" y="252"/>
                        <a:pt x="194" y="252"/>
                      </a:cubicBezTo>
                      <a:cubicBezTo>
                        <a:pt x="158" y="248"/>
                        <a:pt x="112" y="266"/>
                        <a:pt x="86" y="240"/>
                      </a:cubicBezTo>
                      <a:cubicBezTo>
                        <a:pt x="68" y="222"/>
                        <a:pt x="102" y="192"/>
                        <a:pt x="110" y="168"/>
                      </a:cubicBezTo>
                      <a:cubicBezTo>
                        <a:pt x="127" y="118"/>
                        <a:pt x="111" y="139"/>
                        <a:pt x="158" y="108"/>
                      </a:cubicBezTo>
                      <a:cubicBezTo>
                        <a:pt x="154" y="76"/>
                        <a:pt x="158" y="42"/>
                        <a:pt x="146" y="12"/>
                      </a:cubicBezTo>
                      <a:cubicBezTo>
                        <a:pt x="141" y="0"/>
                        <a:pt x="147" y="48"/>
                        <a:pt x="134" y="48"/>
                      </a:cubicBezTo>
                      <a:cubicBezTo>
                        <a:pt x="120" y="48"/>
                        <a:pt x="118" y="24"/>
                        <a:pt x="110" y="12"/>
                      </a:cubicBezTo>
                      <a:cubicBezTo>
                        <a:pt x="60" y="45"/>
                        <a:pt x="70" y="44"/>
                        <a:pt x="26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" name="Freeform 14"/>
                <p:cNvSpPr>
                  <a:spLocks/>
                </p:cNvSpPr>
                <p:nvPr/>
              </p:nvSpPr>
              <p:spPr bwMode="auto">
                <a:xfrm>
                  <a:off x="5429" y="2050"/>
                  <a:ext cx="310" cy="335"/>
                </a:xfrm>
                <a:custGeom>
                  <a:avLst/>
                  <a:gdLst>
                    <a:gd name="T0" fmla="*/ 10 w 310"/>
                    <a:gd name="T1" fmla="*/ 279 h 335"/>
                    <a:gd name="T2" fmla="*/ 22 w 310"/>
                    <a:gd name="T3" fmla="*/ 243 h 335"/>
                    <a:gd name="T4" fmla="*/ 34 w 310"/>
                    <a:gd name="T5" fmla="*/ 195 h 335"/>
                    <a:gd name="T6" fmla="*/ 58 w 310"/>
                    <a:gd name="T7" fmla="*/ 123 h 335"/>
                    <a:gd name="T8" fmla="*/ 94 w 310"/>
                    <a:gd name="T9" fmla="*/ 111 h 335"/>
                    <a:gd name="T10" fmla="*/ 130 w 310"/>
                    <a:gd name="T11" fmla="*/ 135 h 335"/>
                    <a:gd name="T12" fmla="*/ 166 w 310"/>
                    <a:gd name="T13" fmla="*/ 51 h 335"/>
                    <a:gd name="T14" fmla="*/ 202 w 310"/>
                    <a:gd name="T15" fmla="*/ 39 h 335"/>
                    <a:gd name="T16" fmla="*/ 226 w 310"/>
                    <a:gd name="T17" fmla="*/ 3 h 335"/>
                    <a:gd name="T18" fmla="*/ 262 w 310"/>
                    <a:gd name="T19" fmla="*/ 27 h 335"/>
                    <a:gd name="T20" fmla="*/ 274 w 310"/>
                    <a:gd name="T21" fmla="*/ 111 h 335"/>
                    <a:gd name="T22" fmla="*/ 310 w 310"/>
                    <a:gd name="T23" fmla="*/ 183 h 335"/>
                    <a:gd name="T24" fmla="*/ 286 w 310"/>
                    <a:gd name="T25" fmla="*/ 183 h 335"/>
                    <a:gd name="T26" fmla="*/ 250 w 310"/>
                    <a:gd name="T27" fmla="*/ 171 h 335"/>
                    <a:gd name="T28" fmla="*/ 226 w 310"/>
                    <a:gd name="T29" fmla="*/ 207 h 335"/>
                    <a:gd name="T30" fmla="*/ 250 w 310"/>
                    <a:gd name="T31" fmla="*/ 279 h 335"/>
                    <a:gd name="T32" fmla="*/ 190 w 310"/>
                    <a:gd name="T33" fmla="*/ 303 h 335"/>
                    <a:gd name="T34" fmla="*/ 166 w 310"/>
                    <a:gd name="T35" fmla="*/ 267 h 335"/>
                    <a:gd name="T36" fmla="*/ 142 w 310"/>
                    <a:gd name="T37" fmla="*/ 195 h 335"/>
                    <a:gd name="T38" fmla="*/ 58 w 310"/>
                    <a:gd name="T39" fmla="*/ 231 h 335"/>
                    <a:gd name="T40" fmla="*/ 10 w 310"/>
                    <a:gd name="T41" fmla="*/ 279 h 335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310" h="335">
                      <a:moveTo>
                        <a:pt x="10" y="279"/>
                      </a:moveTo>
                      <a:cubicBezTo>
                        <a:pt x="14" y="267"/>
                        <a:pt x="19" y="255"/>
                        <a:pt x="22" y="243"/>
                      </a:cubicBezTo>
                      <a:cubicBezTo>
                        <a:pt x="27" y="227"/>
                        <a:pt x="29" y="211"/>
                        <a:pt x="34" y="195"/>
                      </a:cubicBezTo>
                      <a:cubicBezTo>
                        <a:pt x="41" y="171"/>
                        <a:pt x="34" y="131"/>
                        <a:pt x="58" y="123"/>
                      </a:cubicBezTo>
                      <a:cubicBezTo>
                        <a:pt x="70" y="119"/>
                        <a:pt x="82" y="115"/>
                        <a:pt x="94" y="111"/>
                      </a:cubicBezTo>
                      <a:cubicBezTo>
                        <a:pt x="106" y="119"/>
                        <a:pt x="116" y="138"/>
                        <a:pt x="130" y="135"/>
                      </a:cubicBezTo>
                      <a:cubicBezTo>
                        <a:pt x="158" y="129"/>
                        <a:pt x="157" y="62"/>
                        <a:pt x="166" y="51"/>
                      </a:cubicBezTo>
                      <a:cubicBezTo>
                        <a:pt x="174" y="41"/>
                        <a:pt x="190" y="43"/>
                        <a:pt x="202" y="39"/>
                      </a:cubicBezTo>
                      <a:cubicBezTo>
                        <a:pt x="210" y="27"/>
                        <a:pt x="212" y="6"/>
                        <a:pt x="226" y="3"/>
                      </a:cubicBezTo>
                      <a:cubicBezTo>
                        <a:pt x="240" y="0"/>
                        <a:pt x="256" y="14"/>
                        <a:pt x="262" y="27"/>
                      </a:cubicBezTo>
                      <a:cubicBezTo>
                        <a:pt x="273" y="53"/>
                        <a:pt x="268" y="83"/>
                        <a:pt x="274" y="111"/>
                      </a:cubicBezTo>
                      <a:cubicBezTo>
                        <a:pt x="281" y="146"/>
                        <a:pt x="290" y="153"/>
                        <a:pt x="310" y="183"/>
                      </a:cubicBezTo>
                      <a:cubicBezTo>
                        <a:pt x="286" y="255"/>
                        <a:pt x="310" y="207"/>
                        <a:pt x="286" y="183"/>
                      </a:cubicBezTo>
                      <a:cubicBezTo>
                        <a:pt x="277" y="174"/>
                        <a:pt x="262" y="175"/>
                        <a:pt x="250" y="171"/>
                      </a:cubicBezTo>
                      <a:cubicBezTo>
                        <a:pt x="242" y="183"/>
                        <a:pt x="226" y="193"/>
                        <a:pt x="226" y="207"/>
                      </a:cubicBezTo>
                      <a:cubicBezTo>
                        <a:pt x="226" y="232"/>
                        <a:pt x="250" y="279"/>
                        <a:pt x="250" y="279"/>
                      </a:cubicBezTo>
                      <a:cubicBezTo>
                        <a:pt x="230" y="308"/>
                        <a:pt x="230" y="335"/>
                        <a:pt x="190" y="303"/>
                      </a:cubicBezTo>
                      <a:cubicBezTo>
                        <a:pt x="179" y="294"/>
                        <a:pt x="172" y="280"/>
                        <a:pt x="166" y="267"/>
                      </a:cubicBezTo>
                      <a:cubicBezTo>
                        <a:pt x="156" y="244"/>
                        <a:pt x="142" y="195"/>
                        <a:pt x="142" y="195"/>
                      </a:cubicBezTo>
                      <a:cubicBezTo>
                        <a:pt x="105" y="204"/>
                        <a:pt x="86" y="203"/>
                        <a:pt x="58" y="231"/>
                      </a:cubicBezTo>
                      <a:cubicBezTo>
                        <a:pt x="0" y="289"/>
                        <a:pt x="65" y="252"/>
                        <a:pt x="10" y="27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" name="Freeform 15"/>
                <p:cNvSpPr>
                  <a:spLocks/>
                </p:cNvSpPr>
                <p:nvPr/>
              </p:nvSpPr>
              <p:spPr bwMode="auto">
                <a:xfrm>
                  <a:off x="5520" y="1825"/>
                  <a:ext cx="87" cy="246"/>
                </a:xfrm>
                <a:custGeom>
                  <a:avLst/>
                  <a:gdLst>
                    <a:gd name="T0" fmla="*/ 27 w 87"/>
                    <a:gd name="T1" fmla="*/ 0 h 246"/>
                    <a:gd name="T2" fmla="*/ 39 w 87"/>
                    <a:gd name="T3" fmla="*/ 108 h 246"/>
                    <a:gd name="T4" fmla="*/ 39 w 87"/>
                    <a:gd name="T5" fmla="*/ 180 h 246"/>
                    <a:gd name="T6" fmla="*/ 63 w 87"/>
                    <a:gd name="T7" fmla="*/ 204 h 246"/>
                    <a:gd name="T8" fmla="*/ 75 w 87"/>
                    <a:gd name="T9" fmla="*/ 168 h 246"/>
                    <a:gd name="T10" fmla="*/ 63 w 87"/>
                    <a:gd name="T11" fmla="*/ 120 h 246"/>
                    <a:gd name="T12" fmla="*/ 87 w 87"/>
                    <a:gd name="T13" fmla="*/ 48 h 246"/>
                    <a:gd name="T14" fmla="*/ 27 w 87"/>
                    <a:gd name="T15" fmla="*/ 0 h 24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87" h="246">
                      <a:moveTo>
                        <a:pt x="27" y="0"/>
                      </a:moveTo>
                      <a:cubicBezTo>
                        <a:pt x="46" y="57"/>
                        <a:pt x="20" y="51"/>
                        <a:pt x="39" y="108"/>
                      </a:cubicBezTo>
                      <a:cubicBezTo>
                        <a:pt x="7" y="204"/>
                        <a:pt x="39" y="84"/>
                        <a:pt x="39" y="180"/>
                      </a:cubicBezTo>
                      <a:cubicBezTo>
                        <a:pt x="39" y="232"/>
                        <a:pt x="0" y="246"/>
                        <a:pt x="63" y="204"/>
                      </a:cubicBezTo>
                      <a:cubicBezTo>
                        <a:pt x="67" y="192"/>
                        <a:pt x="75" y="181"/>
                        <a:pt x="75" y="168"/>
                      </a:cubicBezTo>
                      <a:cubicBezTo>
                        <a:pt x="75" y="152"/>
                        <a:pt x="61" y="136"/>
                        <a:pt x="63" y="120"/>
                      </a:cubicBezTo>
                      <a:cubicBezTo>
                        <a:pt x="66" y="95"/>
                        <a:pt x="87" y="48"/>
                        <a:pt x="87" y="48"/>
                      </a:cubicBezTo>
                      <a:cubicBezTo>
                        <a:pt x="42" y="18"/>
                        <a:pt x="61" y="34"/>
                        <a:pt x="27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" name="Freeform 16"/>
                <p:cNvSpPr>
                  <a:spLocks/>
                </p:cNvSpPr>
                <p:nvPr/>
              </p:nvSpPr>
              <p:spPr bwMode="auto">
                <a:xfrm>
                  <a:off x="4419" y="3477"/>
                  <a:ext cx="628" cy="181"/>
                </a:xfrm>
                <a:custGeom>
                  <a:avLst/>
                  <a:gdLst>
                    <a:gd name="T0" fmla="*/ 12 w 628"/>
                    <a:gd name="T1" fmla="*/ 112 h 181"/>
                    <a:gd name="T2" fmla="*/ 96 w 628"/>
                    <a:gd name="T3" fmla="*/ 40 h 181"/>
                    <a:gd name="T4" fmla="*/ 108 w 628"/>
                    <a:gd name="T5" fmla="*/ 4 h 181"/>
                    <a:gd name="T6" fmla="*/ 180 w 628"/>
                    <a:gd name="T7" fmla="*/ 28 h 181"/>
                    <a:gd name="T8" fmla="*/ 192 w 628"/>
                    <a:gd name="T9" fmla="*/ 64 h 181"/>
                    <a:gd name="T10" fmla="*/ 360 w 628"/>
                    <a:gd name="T11" fmla="*/ 28 h 181"/>
                    <a:gd name="T12" fmla="*/ 408 w 628"/>
                    <a:gd name="T13" fmla="*/ 16 h 181"/>
                    <a:gd name="T14" fmla="*/ 468 w 628"/>
                    <a:gd name="T15" fmla="*/ 28 h 181"/>
                    <a:gd name="T16" fmla="*/ 504 w 628"/>
                    <a:gd name="T17" fmla="*/ 52 h 181"/>
                    <a:gd name="T18" fmla="*/ 576 w 628"/>
                    <a:gd name="T19" fmla="*/ 40 h 181"/>
                    <a:gd name="T20" fmla="*/ 564 w 628"/>
                    <a:gd name="T21" fmla="*/ 124 h 181"/>
                    <a:gd name="T22" fmla="*/ 372 w 628"/>
                    <a:gd name="T23" fmla="*/ 136 h 181"/>
                    <a:gd name="T24" fmla="*/ 300 w 628"/>
                    <a:gd name="T25" fmla="*/ 136 h 181"/>
                    <a:gd name="T26" fmla="*/ 216 w 628"/>
                    <a:gd name="T27" fmla="*/ 148 h 181"/>
                    <a:gd name="T28" fmla="*/ 180 w 628"/>
                    <a:gd name="T29" fmla="*/ 172 h 181"/>
                    <a:gd name="T30" fmla="*/ 84 w 628"/>
                    <a:gd name="T31" fmla="*/ 136 h 181"/>
                    <a:gd name="T32" fmla="*/ 12 w 628"/>
                    <a:gd name="T33" fmla="*/ 112 h 181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628" h="181">
                      <a:moveTo>
                        <a:pt x="12" y="112"/>
                      </a:moveTo>
                      <a:cubicBezTo>
                        <a:pt x="31" y="54"/>
                        <a:pt x="45" y="74"/>
                        <a:pt x="96" y="40"/>
                      </a:cubicBezTo>
                      <a:cubicBezTo>
                        <a:pt x="100" y="28"/>
                        <a:pt x="95" y="6"/>
                        <a:pt x="108" y="4"/>
                      </a:cubicBezTo>
                      <a:cubicBezTo>
                        <a:pt x="133" y="0"/>
                        <a:pt x="180" y="28"/>
                        <a:pt x="180" y="28"/>
                      </a:cubicBezTo>
                      <a:cubicBezTo>
                        <a:pt x="184" y="40"/>
                        <a:pt x="180" y="59"/>
                        <a:pt x="192" y="64"/>
                      </a:cubicBezTo>
                      <a:cubicBezTo>
                        <a:pt x="281" y="103"/>
                        <a:pt x="293" y="73"/>
                        <a:pt x="360" y="28"/>
                      </a:cubicBezTo>
                      <a:cubicBezTo>
                        <a:pt x="374" y="19"/>
                        <a:pt x="392" y="20"/>
                        <a:pt x="408" y="16"/>
                      </a:cubicBezTo>
                      <a:cubicBezTo>
                        <a:pt x="428" y="20"/>
                        <a:pt x="449" y="21"/>
                        <a:pt x="468" y="28"/>
                      </a:cubicBezTo>
                      <a:cubicBezTo>
                        <a:pt x="482" y="33"/>
                        <a:pt x="490" y="50"/>
                        <a:pt x="504" y="52"/>
                      </a:cubicBezTo>
                      <a:cubicBezTo>
                        <a:pt x="528" y="55"/>
                        <a:pt x="552" y="44"/>
                        <a:pt x="576" y="40"/>
                      </a:cubicBezTo>
                      <a:cubicBezTo>
                        <a:pt x="595" y="98"/>
                        <a:pt x="628" y="117"/>
                        <a:pt x="564" y="124"/>
                      </a:cubicBezTo>
                      <a:cubicBezTo>
                        <a:pt x="500" y="131"/>
                        <a:pt x="436" y="132"/>
                        <a:pt x="372" y="136"/>
                      </a:cubicBezTo>
                      <a:cubicBezTo>
                        <a:pt x="276" y="168"/>
                        <a:pt x="396" y="136"/>
                        <a:pt x="300" y="136"/>
                      </a:cubicBezTo>
                      <a:cubicBezTo>
                        <a:pt x="272" y="136"/>
                        <a:pt x="244" y="144"/>
                        <a:pt x="216" y="148"/>
                      </a:cubicBezTo>
                      <a:cubicBezTo>
                        <a:pt x="204" y="156"/>
                        <a:pt x="194" y="170"/>
                        <a:pt x="180" y="172"/>
                      </a:cubicBezTo>
                      <a:cubicBezTo>
                        <a:pt x="110" y="181"/>
                        <a:pt x="134" y="155"/>
                        <a:pt x="84" y="136"/>
                      </a:cubicBezTo>
                      <a:cubicBezTo>
                        <a:pt x="0" y="105"/>
                        <a:pt x="44" y="144"/>
                        <a:pt x="12" y="11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" name="Freeform 17"/>
                <p:cNvSpPr>
                  <a:spLocks/>
                </p:cNvSpPr>
                <p:nvPr/>
              </p:nvSpPr>
              <p:spPr bwMode="auto">
                <a:xfrm>
                  <a:off x="5362" y="1956"/>
                  <a:ext cx="113" cy="73"/>
                </a:xfrm>
                <a:custGeom>
                  <a:avLst/>
                  <a:gdLst>
                    <a:gd name="T0" fmla="*/ 113 w 113"/>
                    <a:gd name="T1" fmla="*/ 1 h 73"/>
                    <a:gd name="T2" fmla="*/ 17 w 113"/>
                    <a:gd name="T3" fmla="*/ 13 h 73"/>
                    <a:gd name="T4" fmla="*/ 5 w 113"/>
                    <a:gd name="T5" fmla="*/ 49 h 73"/>
                    <a:gd name="T6" fmla="*/ 41 w 113"/>
                    <a:gd name="T7" fmla="*/ 73 h 73"/>
                    <a:gd name="T8" fmla="*/ 113 w 113"/>
                    <a:gd name="T9" fmla="*/ 1 h 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73">
                      <a:moveTo>
                        <a:pt x="113" y="1"/>
                      </a:moveTo>
                      <a:cubicBezTo>
                        <a:pt x="81" y="5"/>
                        <a:pt x="46" y="0"/>
                        <a:pt x="17" y="13"/>
                      </a:cubicBezTo>
                      <a:cubicBezTo>
                        <a:pt x="5" y="18"/>
                        <a:pt x="0" y="37"/>
                        <a:pt x="5" y="49"/>
                      </a:cubicBezTo>
                      <a:cubicBezTo>
                        <a:pt x="10" y="62"/>
                        <a:pt x="29" y="65"/>
                        <a:pt x="41" y="73"/>
                      </a:cubicBezTo>
                      <a:cubicBezTo>
                        <a:pt x="94" y="38"/>
                        <a:pt x="68" y="61"/>
                        <a:pt x="113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" name="Freeform 18"/>
                <p:cNvSpPr>
                  <a:spLocks/>
                </p:cNvSpPr>
                <p:nvPr/>
              </p:nvSpPr>
              <p:spPr bwMode="auto">
                <a:xfrm>
                  <a:off x="5129" y="2089"/>
                  <a:ext cx="162" cy="228"/>
                </a:xfrm>
                <a:custGeom>
                  <a:avLst/>
                  <a:gdLst>
                    <a:gd name="T0" fmla="*/ 118 w 162"/>
                    <a:gd name="T1" fmla="*/ 0 h 228"/>
                    <a:gd name="T2" fmla="*/ 34 w 162"/>
                    <a:gd name="T3" fmla="*/ 180 h 228"/>
                    <a:gd name="T4" fmla="*/ 10 w 162"/>
                    <a:gd name="T5" fmla="*/ 216 h 228"/>
                    <a:gd name="T6" fmla="*/ 58 w 162"/>
                    <a:gd name="T7" fmla="*/ 204 h 228"/>
                    <a:gd name="T8" fmla="*/ 82 w 162"/>
                    <a:gd name="T9" fmla="*/ 132 h 228"/>
                    <a:gd name="T10" fmla="*/ 130 w 162"/>
                    <a:gd name="T11" fmla="*/ 84 h 228"/>
                    <a:gd name="T12" fmla="*/ 118 w 162"/>
                    <a:gd name="T13" fmla="*/ 0 h 22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2" h="228">
                      <a:moveTo>
                        <a:pt x="118" y="0"/>
                      </a:moveTo>
                      <a:cubicBezTo>
                        <a:pt x="98" y="61"/>
                        <a:pt x="63" y="122"/>
                        <a:pt x="34" y="180"/>
                      </a:cubicBezTo>
                      <a:cubicBezTo>
                        <a:pt x="28" y="193"/>
                        <a:pt x="0" y="206"/>
                        <a:pt x="10" y="216"/>
                      </a:cubicBezTo>
                      <a:cubicBezTo>
                        <a:pt x="22" y="228"/>
                        <a:pt x="42" y="208"/>
                        <a:pt x="58" y="204"/>
                      </a:cubicBezTo>
                      <a:cubicBezTo>
                        <a:pt x="66" y="180"/>
                        <a:pt x="74" y="156"/>
                        <a:pt x="82" y="132"/>
                      </a:cubicBezTo>
                      <a:cubicBezTo>
                        <a:pt x="98" y="84"/>
                        <a:pt x="82" y="100"/>
                        <a:pt x="130" y="84"/>
                      </a:cubicBezTo>
                      <a:cubicBezTo>
                        <a:pt x="137" y="63"/>
                        <a:pt x="162" y="0"/>
                        <a:pt x="118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" name="Freeform 19"/>
                <p:cNvSpPr>
                  <a:spLocks/>
                </p:cNvSpPr>
                <p:nvPr/>
              </p:nvSpPr>
              <p:spPr bwMode="auto">
                <a:xfrm>
                  <a:off x="5283" y="1908"/>
                  <a:ext cx="81" cy="71"/>
                </a:xfrm>
                <a:custGeom>
                  <a:avLst/>
                  <a:gdLst>
                    <a:gd name="T0" fmla="*/ 0 w 81"/>
                    <a:gd name="T1" fmla="*/ 25 h 71"/>
                    <a:gd name="T2" fmla="*/ 72 w 81"/>
                    <a:gd name="T3" fmla="*/ 61 h 71"/>
                    <a:gd name="T4" fmla="*/ 60 w 81"/>
                    <a:gd name="T5" fmla="*/ 25 h 71"/>
                    <a:gd name="T6" fmla="*/ 0 w 81"/>
                    <a:gd name="T7" fmla="*/ 25 h 71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81" h="71">
                      <a:moveTo>
                        <a:pt x="0" y="25"/>
                      </a:moveTo>
                      <a:cubicBezTo>
                        <a:pt x="1" y="26"/>
                        <a:pt x="62" y="71"/>
                        <a:pt x="72" y="61"/>
                      </a:cubicBezTo>
                      <a:cubicBezTo>
                        <a:pt x="81" y="52"/>
                        <a:pt x="69" y="34"/>
                        <a:pt x="60" y="25"/>
                      </a:cubicBezTo>
                      <a:cubicBezTo>
                        <a:pt x="35" y="0"/>
                        <a:pt x="21" y="14"/>
                        <a:pt x="0" y="25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" name="Freeform 20"/>
                <p:cNvSpPr>
                  <a:spLocks/>
                </p:cNvSpPr>
                <p:nvPr/>
              </p:nvSpPr>
              <p:spPr bwMode="auto">
                <a:xfrm>
                  <a:off x="5295" y="2599"/>
                  <a:ext cx="385" cy="678"/>
                </a:xfrm>
                <a:custGeom>
                  <a:avLst/>
                  <a:gdLst>
                    <a:gd name="T0" fmla="*/ 384 w 385"/>
                    <a:gd name="T1" fmla="*/ 30 h 678"/>
                    <a:gd name="T2" fmla="*/ 360 w 385"/>
                    <a:gd name="T3" fmla="*/ 102 h 678"/>
                    <a:gd name="T4" fmla="*/ 252 w 385"/>
                    <a:gd name="T5" fmla="*/ 150 h 678"/>
                    <a:gd name="T6" fmla="*/ 120 w 385"/>
                    <a:gd name="T7" fmla="*/ 210 h 678"/>
                    <a:gd name="T8" fmla="*/ 108 w 385"/>
                    <a:gd name="T9" fmla="*/ 318 h 678"/>
                    <a:gd name="T10" fmla="*/ 192 w 385"/>
                    <a:gd name="T11" fmla="*/ 294 h 678"/>
                    <a:gd name="T12" fmla="*/ 264 w 385"/>
                    <a:gd name="T13" fmla="*/ 234 h 678"/>
                    <a:gd name="T14" fmla="*/ 228 w 385"/>
                    <a:gd name="T15" fmla="*/ 306 h 678"/>
                    <a:gd name="T16" fmla="*/ 192 w 385"/>
                    <a:gd name="T17" fmla="*/ 318 h 678"/>
                    <a:gd name="T18" fmla="*/ 156 w 385"/>
                    <a:gd name="T19" fmla="*/ 342 h 678"/>
                    <a:gd name="T20" fmla="*/ 180 w 385"/>
                    <a:gd name="T21" fmla="*/ 378 h 678"/>
                    <a:gd name="T22" fmla="*/ 216 w 385"/>
                    <a:gd name="T23" fmla="*/ 402 h 678"/>
                    <a:gd name="T24" fmla="*/ 228 w 385"/>
                    <a:gd name="T25" fmla="*/ 498 h 678"/>
                    <a:gd name="T26" fmla="*/ 216 w 385"/>
                    <a:gd name="T27" fmla="*/ 534 h 678"/>
                    <a:gd name="T28" fmla="*/ 156 w 385"/>
                    <a:gd name="T29" fmla="*/ 522 h 678"/>
                    <a:gd name="T30" fmla="*/ 108 w 385"/>
                    <a:gd name="T31" fmla="*/ 414 h 678"/>
                    <a:gd name="T32" fmla="*/ 108 w 385"/>
                    <a:gd name="T33" fmla="*/ 546 h 678"/>
                    <a:gd name="T34" fmla="*/ 84 w 385"/>
                    <a:gd name="T35" fmla="*/ 678 h 678"/>
                    <a:gd name="T36" fmla="*/ 48 w 385"/>
                    <a:gd name="T37" fmla="*/ 666 h 678"/>
                    <a:gd name="T38" fmla="*/ 24 w 385"/>
                    <a:gd name="T39" fmla="*/ 546 h 678"/>
                    <a:gd name="T40" fmla="*/ 0 w 385"/>
                    <a:gd name="T41" fmla="*/ 510 h 678"/>
                    <a:gd name="T42" fmla="*/ 60 w 385"/>
                    <a:gd name="T43" fmla="*/ 366 h 678"/>
                    <a:gd name="T44" fmla="*/ 84 w 385"/>
                    <a:gd name="T45" fmla="*/ 246 h 678"/>
                    <a:gd name="T46" fmla="*/ 96 w 385"/>
                    <a:gd name="T47" fmla="*/ 198 h 678"/>
                    <a:gd name="T48" fmla="*/ 240 w 385"/>
                    <a:gd name="T49" fmla="*/ 114 h 678"/>
                    <a:gd name="T50" fmla="*/ 312 w 385"/>
                    <a:gd name="T51" fmla="*/ 66 h 678"/>
                    <a:gd name="T52" fmla="*/ 372 w 385"/>
                    <a:gd name="T53" fmla="*/ 6 h 678"/>
                    <a:gd name="T54" fmla="*/ 384 w 385"/>
                    <a:gd name="T55" fmla="*/ 30 h 678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</a:gdLst>
                  <a:ahLst/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0" t="0" r="r" b="b"/>
                  <a:pathLst>
                    <a:path w="385" h="678">
                      <a:moveTo>
                        <a:pt x="384" y="30"/>
                      </a:moveTo>
                      <a:cubicBezTo>
                        <a:pt x="376" y="54"/>
                        <a:pt x="381" y="88"/>
                        <a:pt x="360" y="102"/>
                      </a:cubicBezTo>
                      <a:cubicBezTo>
                        <a:pt x="303" y="140"/>
                        <a:pt x="338" y="121"/>
                        <a:pt x="252" y="150"/>
                      </a:cubicBezTo>
                      <a:cubicBezTo>
                        <a:pt x="206" y="165"/>
                        <a:pt x="166" y="195"/>
                        <a:pt x="120" y="210"/>
                      </a:cubicBezTo>
                      <a:cubicBezTo>
                        <a:pt x="85" y="263"/>
                        <a:pt x="71" y="263"/>
                        <a:pt x="108" y="318"/>
                      </a:cubicBezTo>
                      <a:cubicBezTo>
                        <a:pt x="114" y="316"/>
                        <a:pt x="182" y="301"/>
                        <a:pt x="192" y="294"/>
                      </a:cubicBezTo>
                      <a:cubicBezTo>
                        <a:pt x="218" y="277"/>
                        <a:pt x="238" y="251"/>
                        <a:pt x="264" y="234"/>
                      </a:cubicBezTo>
                      <a:cubicBezTo>
                        <a:pt x="256" y="258"/>
                        <a:pt x="249" y="289"/>
                        <a:pt x="228" y="306"/>
                      </a:cubicBezTo>
                      <a:cubicBezTo>
                        <a:pt x="218" y="314"/>
                        <a:pt x="203" y="312"/>
                        <a:pt x="192" y="318"/>
                      </a:cubicBezTo>
                      <a:cubicBezTo>
                        <a:pt x="179" y="324"/>
                        <a:pt x="168" y="334"/>
                        <a:pt x="156" y="342"/>
                      </a:cubicBezTo>
                      <a:cubicBezTo>
                        <a:pt x="164" y="354"/>
                        <a:pt x="170" y="368"/>
                        <a:pt x="180" y="378"/>
                      </a:cubicBezTo>
                      <a:cubicBezTo>
                        <a:pt x="190" y="388"/>
                        <a:pt x="211" y="389"/>
                        <a:pt x="216" y="402"/>
                      </a:cubicBezTo>
                      <a:cubicBezTo>
                        <a:pt x="228" y="432"/>
                        <a:pt x="224" y="466"/>
                        <a:pt x="228" y="498"/>
                      </a:cubicBezTo>
                      <a:cubicBezTo>
                        <a:pt x="224" y="510"/>
                        <a:pt x="224" y="524"/>
                        <a:pt x="216" y="534"/>
                      </a:cubicBezTo>
                      <a:cubicBezTo>
                        <a:pt x="183" y="575"/>
                        <a:pt x="173" y="561"/>
                        <a:pt x="156" y="522"/>
                      </a:cubicBezTo>
                      <a:cubicBezTo>
                        <a:pt x="99" y="393"/>
                        <a:pt x="162" y="495"/>
                        <a:pt x="108" y="414"/>
                      </a:cubicBezTo>
                      <a:cubicBezTo>
                        <a:pt x="80" y="497"/>
                        <a:pt x="108" y="397"/>
                        <a:pt x="108" y="546"/>
                      </a:cubicBezTo>
                      <a:cubicBezTo>
                        <a:pt x="108" y="561"/>
                        <a:pt x="88" y="658"/>
                        <a:pt x="84" y="678"/>
                      </a:cubicBezTo>
                      <a:cubicBezTo>
                        <a:pt x="72" y="674"/>
                        <a:pt x="50" y="678"/>
                        <a:pt x="48" y="666"/>
                      </a:cubicBezTo>
                      <a:cubicBezTo>
                        <a:pt x="21" y="532"/>
                        <a:pt x="108" y="574"/>
                        <a:pt x="24" y="546"/>
                      </a:cubicBezTo>
                      <a:cubicBezTo>
                        <a:pt x="16" y="534"/>
                        <a:pt x="0" y="524"/>
                        <a:pt x="0" y="510"/>
                      </a:cubicBezTo>
                      <a:cubicBezTo>
                        <a:pt x="0" y="458"/>
                        <a:pt x="45" y="412"/>
                        <a:pt x="60" y="366"/>
                      </a:cubicBezTo>
                      <a:cubicBezTo>
                        <a:pt x="43" y="315"/>
                        <a:pt x="55" y="290"/>
                        <a:pt x="84" y="246"/>
                      </a:cubicBezTo>
                      <a:cubicBezTo>
                        <a:pt x="88" y="230"/>
                        <a:pt x="85" y="210"/>
                        <a:pt x="96" y="198"/>
                      </a:cubicBezTo>
                      <a:cubicBezTo>
                        <a:pt x="136" y="152"/>
                        <a:pt x="191" y="141"/>
                        <a:pt x="240" y="114"/>
                      </a:cubicBezTo>
                      <a:cubicBezTo>
                        <a:pt x="265" y="100"/>
                        <a:pt x="312" y="66"/>
                        <a:pt x="312" y="66"/>
                      </a:cubicBezTo>
                      <a:cubicBezTo>
                        <a:pt x="319" y="56"/>
                        <a:pt x="349" y="0"/>
                        <a:pt x="372" y="6"/>
                      </a:cubicBezTo>
                      <a:cubicBezTo>
                        <a:pt x="385" y="9"/>
                        <a:pt x="384" y="66"/>
                        <a:pt x="384" y="3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" name="Freeform 21"/>
                <p:cNvSpPr>
                  <a:spLocks/>
                </p:cNvSpPr>
                <p:nvPr/>
              </p:nvSpPr>
              <p:spPr bwMode="auto">
                <a:xfrm>
                  <a:off x="5081" y="3481"/>
                  <a:ext cx="205" cy="85"/>
                </a:xfrm>
                <a:custGeom>
                  <a:avLst/>
                  <a:gdLst>
                    <a:gd name="T0" fmla="*/ 142 w 205"/>
                    <a:gd name="T1" fmla="*/ 24 h 85"/>
                    <a:gd name="T2" fmla="*/ 118 w 205"/>
                    <a:gd name="T3" fmla="*/ 60 h 85"/>
                    <a:gd name="T4" fmla="*/ 166 w 205"/>
                    <a:gd name="T5" fmla="*/ 84 h 85"/>
                    <a:gd name="T6" fmla="*/ 178 w 205"/>
                    <a:gd name="T7" fmla="*/ 48 h 85"/>
                    <a:gd name="T8" fmla="*/ 202 w 205"/>
                    <a:gd name="T9" fmla="*/ 12 h 85"/>
                    <a:gd name="T10" fmla="*/ 166 w 205"/>
                    <a:gd name="T11" fmla="*/ 0 h 85"/>
                    <a:gd name="T12" fmla="*/ 142 w 205"/>
                    <a:gd name="T13" fmla="*/ 24 h 8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205" h="85">
                      <a:moveTo>
                        <a:pt x="142" y="24"/>
                      </a:moveTo>
                      <a:cubicBezTo>
                        <a:pt x="134" y="36"/>
                        <a:pt x="129" y="51"/>
                        <a:pt x="118" y="60"/>
                      </a:cubicBezTo>
                      <a:cubicBezTo>
                        <a:pt x="86" y="85"/>
                        <a:pt x="0" y="60"/>
                        <a:pt x="166" y="84"/>
                      </a:cubicBezTo>
                      <a:cubicBezTo>
                        <a:pt x="170" y="72"/>
                        <a:pt x="172" y="59"/>
                        <a:pt x="178" y="48"/>
                      </a:cubicBezTo>
                      <a:cubicBezTo>
                        <a:pt x="184" y="35"/>
                        <a:pt x="205" y="26"/>
                        <a:pt x="202" y="12"/>
                      </a:cubicBezTo>
                      <a:cubicBezTo>
                        <a:pt x="199" y="0"/>
                        <a:pt x="178" y="4"/>
                        <a:pt x="166" y="0"/>
                      </a:cubicBezTo>
                      <a:cubicBezTo>
                        <a:pt x="127" y="26"/>
                        <a:pt x="116" y="24"/>
                        <a:pt x="142" y="2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" name="Freeform 22"/>
                <p:cNvSpPr>
                  <a:spLocks/>
                </p:cNvSpPr>
                <p:nvPr/>
              </p:nvSpPr>
              <p:spPr bwMode="auto">
                <a:xfrm>
                  <a:off x="5523" y="3390"/>
                  <a:ext cx="145" cy="104"/>
                </a:xfrm>
                <a:custGeom>
                  <a:avLst/>
                  <a:gdLst>
                    <a:gd name="T0" fmla="*/ 84 w 145"/>
                    <a:gd name="T1" fmla="*/ 43 h 104"/>
                    <a:gd name="T2" fmla="*/ 36 w 145"/>
                    <a:gd name="T3" fmla="*/ 67 h 104"/>
                    <a:gd name="T4" fmla="*/ 0 w 145"/>
                    <a:gd name="T5" fmla="*/ 91 h 104"/>
                    <a:gd name="T6" fmla="*/ 36 w 145"/>
                    <a:gd name="T7" fmla="*/ 103 h 104"/>
                    <a:gd name="T8" fmla="*/ 108 w 145"/>
                    <a:gd name="T9" fmla="*/ 55 h 104"/>
                    <a:gd name="T10" fmla="*/ 84 w 145"/>
                    <a:gd name="T11" fmla="*/ 31 h 104"/>
                    <a:gd name="T12" fmla="*/ 84 w 145"/>
                    <a:gd name="T13" fmla="*/ 43 h 10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45" h="104">
                      <a:moveTo>
                        <a:pt x="84" y="43"/>
                      </a:moveTo>
                      <a:cubicBezTo>
                        <a:pt x="68" y="51"/>
                        <a:pt x="52" y="58"/>
                        <a:pt x="36" y="67"/>
                      </a:cubicBezTo>
                      <a:cubicBezTo>
                        <a:pt x="23" y="74"/>
                        <a:pt x="0" y="77"/>
                        <a:pt x="0" y="91"/>
                      </a:cubicBezTo>
                      <a:cubicBezTo>
                        <a:pt x="0" y="104"/>
                        <a:pt x="24" y="99"/>
                        <a:pt x="36" y="103"/>
                      </a:cubicBezTo>
                      <a:cubicBezTo>
                        <a:pt x="74" y="90"/>
                        <a:pt x="82" y="94"/>
                        <a:pt x="108" y="55"/>
                      </a:cubicBezTo>
                      <a:cubicBezTo>
                        <a:pt x="145" y="0"/>
                        <a:pt x="111" y="22"/>
                        <a:pt x="84" y="31"/>
                      </a:cubicBezTo>
                      <a:cubicBezTo>
                        <a:pt x="99" y="75"/>
                        <a:pt x="102" y="78"/>
                        <a:pt x="84" y="43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" name="Freeform 23"/>
                <p:cNvSpPr>
                  <a:spLocks/>
                </p:cNvSpPr>
                <p:nvPr/>
              </p:nvSpPr>
              <p:spPr bwMode="auto">
                <a:xfrm>
                  <a:off x="5295" y="3480"/>
                  <a:ext cx="108" cy="106"/>
                </a:xfrm>
                <a:custGeom>
                  <a:avLst/>
                  <a:gdLst>
                    <a:gd name="T0" fmla="*/ 0 w 108"/>
                    <a:gd name="T1" fmla="*/ 85 h 106"/>
                    <a:gd name="T2" fmla="*/ 96 w 108"/>
                    <a:gd name="T3" fmla="*/ 61 h 106"/>
                    <a:gd name="T4" fmla="*/ 60 w 108"/>
                    <a:gd name="T5" fmla="*/ 85 h 106"/>
                    <a:gd name="T6" fmla="*/ 0 w 108"/>
                    <a:gd name="T7" fmla="*/ 85 h 10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08" h="106">
                      <a:moveTo>
                        <a:pt x="0" y="85"/>
                      </a:moveTo>
                      <a:cubicBezTo>
                        <a:pt x="14" y="43"/>
                        <a:pt x="15" y="0"/>
                        <a:pt x="96" y="61"/>
                      </a:cubicBezTo>
                      <a:cubicBezTo>
                        <a:pt x="108" y="70"/>
                        <a:pt x="73" y="79"/>
                        <a:pt x="60" y="85"/>
                      </a:cubicBezTo>
                      <a:cubicBezTo>
                        <a:pt x="13" y="105"/>
                        <a:pt x="21" y="106"/>
                        <a:pt x="0" y="85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" name="Freeform 24"/>
                <p:cNvSpPr>
                  <a:spLocks/>
                </p:cNvSpPr>
                <p:nvPr/>
              </p:nvSpPr>
              <p:spPr bwMode="auto">
                <a:xfrm>
                  <a:off x="4273" y="3231"/>
                  <a:ext cx="236" cy="87"/>
                </a:xfrm>
                <a:custGeom>
                  <a:avLst/>
                  <a:gdLst>
                    <a:gd name="T0" fmla="*/ 122 w 236"/>
                    <a:gd name="T1" fmla="*/ 34 h 87"/>
                    <a:gd name="T2" fmla="*/ 158 w 236"/>
                    <a:gd name="T3" fmla="*/ 46 h 87"/>
                    <a:gd name="T4" fmla="*/ 182 w 236"/>
                    <a:gd name="T5" fmla="*/ 82 h 87"/>
                    <a:gd name="T6" fmla="*/ 218 w 236"/>
                    <a:gd name="T7" fmla="*/ 70 h 87"/>
                    <a:gd name="T8" fmla="*/ 230 w 236"/>
                    <a:gd name="T9" fmla="*/ 34 h 87"/>
                    <a:gd name="T10" fmla="*/ 122 w 236"/>
                    <a:gd name="T11" fmla="*/ 34 h 8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36" h="87">
                      <a:moveTo>
                        <a:pt x="122" y="34"/>
                      </a:moveTo>
                      <a:cubicBezTo>
                        <a:pt x="134" y="38"/>
                        <a:pt x="148" y="38"/>
                        <a:pt x="158" y="46"/>
                      </a:cubicBezTo>
                      <a:cubicBezTo>
                        <a:pt x="169" y="55"/>
                        <a:pt x="169" y="77"/>
                        <a:pt x="182" y="82"/>
                      </a:cubicBezTo>
                      <a:cubicBezTo>
                        <a:pt x="194" y="87"/>
                        <a:pt x="206" y="74"/>
                        <a:pt x="218" y="70"/>
                      </a:cubicBezTo>
                      <a:cubicBezTo>
                        <a:pt x="222" y="58"/>
                        <a:pt x="236" y="45"/>
                        <a:pt x="230" y="34"/>
                      </a:cubicBezTo>
                      <a:cubicBezTo>
                        <a:pt x="213" y="0"/>
                        <a:pt x="0" y="34"/>
                        <a:pt x="122" y="3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" name="Freeform 25"/>
                <p:cNvSpPr>
                  <a:spLocks/>
                </p:cNvSpPr>
                <p:nvPr/>
              </p:nvSpPr>
              <p:spPr bwMode="auto">
                <a:xfrm>
                  <a:off x="4923" y="3445"/>
                  <a:ext cx="108" cy="60"/>
                </a:xfrm>
                <a:custGeom>
                  <a:avLst/>
                  <a:gdLst>
                    <a:gd name="T0" fmla="*/ 24 w 108"/>
                    <a:gd name="T1" fmla="*/ 60 h 60"/>
                    <a:gd name="T2" fmla="*/ 84 w 108"/>
                    <a:gd name="T3" fmla="*/ 0 h 60"/>
                    <a:gd name="T4" fmla="*/ 24 w 108"/>
                    <a:gd name="T5" fmla="*/ 60 h 6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8" h="60">
                      <a:moveTo>
                        <a:pt x="24" y="60"/>
                      </a:moveTo>
                      <a:cubicBezTo>
                        <a:pt x="108" y="32"/>
                        <a:pt x="104" y="60"/>
                        <a:pt x="84" y="0"/>
                      </a:cubicBezTo>
                      <a:cubicBezTo>
                        <a:pt x="0" y="28"/>
                        <a:pt x="4" y="0"/>
                        <a:pt x="24" y="6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9" name="Freeform 26"/>
                <p:cNvSpPr>
                  <a:spLocks/>
                </p:cNvSpPr>
                <p:nvPr/>
              </p:nvSpPr>
              <p:spPr bwMode="auto">
                <a:xfrm>
                  <a:off x="5330" y="3386"/>
                  <a:ext cx="187" cy="111"/>
                </a:xfrm>
                <a:custGeom>
                  <a:avLst/>
                  <a:gdLst>
                    <a:gd name="T0" fmla="*/ 1 w 187"/>
                    <a:gd name="T1" fmla="*/ 71 h 111"/>
                    <a:gd name="T2" fmla="*/ 13 w 187"/>
                    <a:gd name="T3" fmla="*/ 107 h 111"/>
                    <a:gd name="T4" fmla="*/ 157 w 187"/>
                    <a:gd name="T5" fmla="*/ 47 h 111"/>
                    <a:gd name="T6" fmla="*/ 181 w 187"/>
                    <a:gd name="T7" fmla="*/ 11 h 111"/>
                    <a:gd name="T8" fmla="*/ 145 w 187"/>
                    <a:gd name="T9" fmla="*/ 23 h 111"/>
                    <a:gd name="T10" fmla="*/ 73 w 187"/>
                    <a:gd name="T11" fmla="*/ 59 h 111"/>
                    <a:gd name="T12" fmla="*/ 37 w 187"/>
                    <a:gd name="T13" fmla="*/ 35 h 111"/>
                    <a:gd name="T14" fmla="*/ 13 w 187"/>
                    <a:gd name="T15" fmla="*/ 71 h 111"/>
                    <a:gd name="T16" fmla="*/ 1 w 187"/>
                    <a:gd name="T17" fmla="*/ 71 h 1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87" h="111">
                      <a:moveTo>
                        <a:pt x="1" y="71"/>
                      </a:moveTo>
                      <a:cubicBezTo>
                        <a:pt x="5" y="83"/>
                        <a:pt x="0" y="105"/>
                        <a:pt x="13" y="107"/>
                      </a:cubicBezTo>
                      <a:cubicBezTo>
                        <a:pt x="44" y="111"/>
                        <a:pt x="126" y="68"/>
                        <a:pt x="157" y="47"/>
                      </a:cubicBezTo>
                      <a:cubicBezTo>
                        <a:pt x="165" y="35"/>
                        <a:pt x="187" y="24"/>
                        <a:pt x="181" y="11"/>
                      </a:cubicBezTo>
                      <a:cubicBezTo>
                        <a:pt x="175" y="0"/>
                        <a:pt x="156" y="17"/>
                        <a:pt x="145" y="23"/>
                      </a:cubicBezTo>
                      <a:cubicBezTo>
                        <a:pt x="52" y="70"/>
                        <a:pt x="163" y="29"/>
                        <a:pt x="73" y="59"/>
                      </a:cubicBezTo>
                      <a:cubicBezTo>
                        <a:pt x="61" y="51"/>
                        <a:pt x="51" y="32"/>
                        <a:pt x="37" y="35"/>
                      </a:cubicBezTo>
                      <a:cubicBezTo>
                        <a:pt x="23" y="38"/>
                        <a:pt x="23" y="61"/>
                        <a:pt x="13" y="71"/>
                      </a:cubicBezTo>
                      <a:cubicBezTo>
                        <a:pt x="10" y="74"/>
                        <a:pt x="5" y="71"/>
                        <a:pt x="1" y="7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0" name="Freeform 27"/>
                <p:cNvSpPr>
                  <a:spLocks/>
                </p:cNvSpPr>
                <p:nvPr/>
              </p:nvSpPr>
              <p:spPr bwMode="auto">
                <a:xfrm>
                  <a:off x="5437" y="2017"/>
                  <a:ext cx="112" cy="120"/>
                </a:xfrm>
                <a:custGeom>
                  <a:avLst/>
                  <a:gdLst>
                    <a:gd name="T0" fmla="*/ 50 w 112"/>
                    <a:gd name="T1" fmla="*/ 0 h 120"/>
                    <a:gd name="T2" fmla="*/ 74 w 112"/>
                    <a:gd name="T3" fmla="*/ 120 h 120"/>
                    <a:gd name="T4" fmla="*/ 74 w 112"/>
                    <a:gd name="T5" fmla="*/ 84 h 120"/>
                    <a:gd name="T6" fmla="*/ 38 w 112"/>
                    <a:gd name="T7" fmla="*/ 60 h 120"/>
                    <a:gd name="T8" fmla="*/ 50 w 112"/>
                    <a:gd name="T9" fmla="*/ 24 h 120"/>
                    <a:gd name="T10" fmla="*/ 50 w 112"/>
                    <a:gd name="T11" fmla="*/ 0 h 12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12" h="120">
                      <a:moveTo>
                        <a:pt x="50" y="0"/>
                      </a:moveTo>
                      <a:cubicBezTo>
                        <a:pt x="14" y="54"/>
                        <a:pt x="0" y="95"/>
                        <a:pt x="74" y="120"/>
                      </a:cubicBezTo>
                      <a:cubicBezTo>
                        <a:pt x="103" y="34"/>
                        <a:pt x="112" y="27"/>
                        <a:pt x="74" y="84"/>
                      </a:cubicBezTo>
                      <a:cubicBezTo>
                        <a:pt x="62" y="76"/>
                        <a:pt x="43" y="73"/>
                        <a:pt x="38" y="60"/>
                      </a:cubicBezTo>
                      <a:cubicBezTo>
                        <a:pt x="33" y="48"/>
                        <a:pt x="48" y="36"/>
                        <a:pt x="50" y="24"/>
                      </a:cubicBezTo>
                      <a:cubicBezTo>
                        <a:pt x="52" y="16"/>
                        <a:pt x="50" y="8"/>
                        <a:pt x="5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28"/>
                <p:cNvSpPr>
                  <a:spLocks/>
                </p:cNvSpPr>
                <p:nvPr/>
              </p:nvSpPr>
              <p:spPr bwMode="auto">
                <a:xfrm>
                  <a:off x="1056" y="48"/>
                  <a:ext cx="333" cy="757"/>
                </a:xfrm>
                <a:custGeom>
                  <a:avLst/>
                  <a:gdLst>
                    <a:gd name="T0" fmla="*/ 291 w 333"/>
                    <a:gd name="T1" fmla="*/ 37 h 757"/>
                    <a:gd name="T2" fmla="*/ 183 w 333"/>
                    <a:gd name="T3" fmla="*/ 25 h 757"/>
                    <a:gd name="T4" fmla="*/ 111 w 333"/>
                    <a:gd name="T5" fmla="*/ 73 h 757"/>
                    <a:gd name="T6" fmla="*/ 75 w 333"/>
                    <a:gd name="T7" fmla="*/ 97 h 757"/>
                    <a:gd name="T8" fmla="*/ 51 w 333"/>
                    <a:gd name="T9" fmla="*/ 205 h 757"/>
                    <a:gd name="T10" fmla="*/ 75 w 333"/>
                    <a:gd name="T11" fmla="*/ 409 h 757"/>
                    <a:gd name="T12" fmla="*/ 51 w 333"/>
                    <a:gd name="T13" fmla="*/ 529 h 757"/>
                    <a:gd name="T14" fmla="*/ 15 w 333"/>
                    <a:gd name="T15" fmla="*/ 601 h 757"/>
                    <a:gd name="T16" fmla="*/ 63 w 333"/>
                    <a:gd name="T17" fmla="*/ 697 h 757"/>
                    <a:gd name="T18" fmla="*/ 75 w 333"/>
                    <a:gd name="T19" fmla="*/ 733 h 757"/>
                    <a:gd name="T20" fmla="*/ 147 w 333"/>
                    <a:gd name="T21" fmla="*/ 757 h 757"/>
                    <a:gd name="T22" fmla="*/ 231 w 333"/>
                    <a:gd name="T23" fmla="*/ 721 h 757"/>
                    <a:gd name="T24" fmla="*/ 267 w 333"/>
                    <a:gd name="T25" fmla="*/ 601 h 757"/>
                    <a:gd name="T26" fmla="*/ 255 w 333"/>
                    <a:gd name="T27" fmla="*/ 553 h 757"/>
                    <a:gd name="T28" fmla="*/ 231 w 333"/>
                    <a:gd name="T29" fmla="*/ 517 h 757"/>
                    <a:gd name="T30" fmla="*/ 255 w 333"/>
                    <a:gd name="T31" fmla="*/ 445 h 757"/>
                    <a:gd name="T32" fmla="*/ 315 w 333"/>
                    <a:gd name="T33" fmla="*/ 433 h 757"/>
                    <a:gd name="T34" fmla="*/ 279 w 333"/>
                    <a:gd name="T35" fmla="*/ 337 h 757"/>
                    <a:gd name="T36" fmla="*/ 255 w 333"/>
                    <a:gd name="T37" fmla="*/ 301 h 757"/>
                    <a:gd name="T38" fmla="*/ 279 w 333"/>
                    <a:gd name="T39" fmla="*/ 229 h 757"/>
                    <a:gd name="T40" fmla="*/ 267 w 333"/>
                    <a:gd name="T41" fmla="*/ 181 h 757"/>
                    <a:gd name="T42" fmla="*/ 303 w 333"/>
                    <a:gd name="T43" fmla="*/ 157 h 757"/>
                    <a:gd name="T44" fmla="*/ 315 w 333"/>
                    <a:gd name="T45" fmla="*/ 121 h 757"/>
                    <a:gd name="T46" fmla="*/ 303 w 333"/>
                    <a:gd name="T47" fmla="*/ 61 h 757"/>
                    <a:gd name="T48" fmla="*/ 291 w 333"/>
                    <a:gd name="T49" fmla="*/ 37 h 757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0" t="0" r="r" b="b"/>
                  <a:pathLst>
                    <a:path w="333" h="757">
                      <a:moveTo>
                        <a:pt x="291" y="37"/>
                      </a:moveTo>
                      <a:cubicBezTo>
                        <a:pt x="237" y="19"/>
                        <a:pt x="228" y="0"/>
                        <a:pt x="183" y="25"/>
                      </a:cubicBezTo>
                      <a:cubicBezTo>
                        <a:pt x="158" y="39"/>
                        <a:pt x="135" y="57"/>
                        <a:pt x="111" y="73"/>
                      </a:cubicBezTo>
                      <a:cubicBezTo>
                        <a:pt x="99" y="81"/>
                        <a:pt x="75" y="97"/>
                        <a:pt x="75" y="97"/>
                      </a:cubicBezTo>
                      <a:cubicBezTo>
                        <a:pt x="46" y="140"/>
                        <a:pt x="34" y="155"/>
                        <a:pt x="51" y="205"/>
                      </a:cubicBezTo>
                      <a:cubicBezTo>
                        <a:pt x="37" y="303"/>
                        <a:pt x="45" y="320"/>
                        <a:pt x="75" y="409"/>
                      </a:cubicBezTo>
                      <a:cubicBezTo>
                        <a:pt x="71" y="440"/>
                        <a:pt x="68" y="495"/>
                        <a:pt x="51" y="529"/>
                      </a:cubicBezTo>
                      <a:cubicBezTo>
                        <a:pt x="4" y="622"/>
                        <a:pt x="45" y="511"/>
                        <a:pt x="15" y="601"/>
                      </a:cubicBezTo>
                      <a:cubicBezTo>
                        <a:pt x="41" y="757"/>
                        <a:pt x="0" y="618"/>
                        <a:pt x="63" y="697"/>
                      </a:cubicBezTo>
                      <a:cubicBezTo>
                        <a:pt x="71" y="707"/>
                        <a:pt x="65" y="726"/>
                        <a:pt x="75" y="733"/>
                      </a:cubicBezTo>
                      <a:cubicBezTo>
                        <a:pt x="96" y="748"/>
                        <a:pt x="147" y="757"/>
                        <a:pt x="147" y="757"/>
                      </a:cubicBezTo>
                      <a:cubicBezTo>
                        <a:pt x="170" y="751"/>
                        <a:pt x="216" y="746"/>
                        <a:pt x="231" y="721"/>
                      </a:cubicBezTo>
                      <a:cubicBezTo>
                        <a:pt x="243" y="702"/>
                        <a:pt x="260" y="629"/>
                        <a:pt x="267" y="601"/>
                      </a:cubicBezTo>
                      <a:cubicBezTo>
                        <a:pt x="263" y="585"/>
                        <a:pt x="261" y="568"/>
                        <a:pt x="255" y="553"/>
                      </a:cubicBezTo>
                      <a:cubicBezTo>
                        <a:pt x="249" y="540"/>
                        <a:pt x="231" y="531"/>
                        <a:pt x="231" y="517"/>
                      </a:cubicBezTo>
                      <a:cubicBezTo>
                        <a:pt x="231" y="492"/>
                        <a:pt x="247" y="469"/>
                        <a:pt x="255" y="445"/>
                      </a:cubicBezTo>
                      <a:cubicBezTo>
                        <a:pt x="261" y="426"/>
                        <a:pt x="295" y="437"/>
                        <a:pt x="315" y="433"/>
                      </a:cubicBezTo>
                      <a:cubicBezTo>
                        <a:pt x="333" y="380"/>
                        <a:pt x="325" y="368"/>
                        <a:pt x="279" y="337"/>
                      </a:cubicBezTo>
                      <a:cubicBezTo>
                        <a:pt x="271" y="325"/>
                        <a:pt x="255" y="315"/>
                        <a:pt x="255" y="301"/>
                      </a:cubicBezTo>
                      <a:cubicBezTo>
                        <a:pt x="255" y="276"/>
                        <a:pt x="279" y="229"/>
                        <a:pt x="279" y="229"/>
                      </a:cubicBezTo>
                      <a:cubicBezTo>
                        <a:pt x="275" y="213"/>
                        <a:pt x="262" y="197"/>
                        <a:pt x="267" y="181"/>
                      </a:cubicBezTo>
                      <a:cubicBezTo>
                        <a:pt x="272" y="167"/>
                        <a:pt x="294" y="168"/>
                        <a:pt x="303" y="157"/>
                      </a:cubicBezTo>
                      <a:cubicBezTo>
                        <a:pt x="311" y="147"/>
                        <a:pt x="311" y="133"/>
                        <a:pt x="315" y="121"/>
                      </a:cubicBezTo>
                      <a:cubicBezTo>
                        <a:pt x="311" y="101"/>
                        <a:pt x="314" y="78"/>
                        <a:pt x="303" y="61"/>
                      </a:cubicBezTo>
                      <a:cubicBezTo>
                        <a:pt x="284" y="33"/>
                        <a:pt x="237" y="64"/>
                        <a:pt x="291" y="3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bg1"/>
                  </a:extrusionClr>
                </a:sp3d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flatTx/>
                </a:bodyPr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6" name="Text Box 30"/>
            <p:cNvSpPr txBox="1">
              <a:spLocks noChangeArrowheads="1"/>
            </p:cNvSpPr>
            <p:nvPr/>
          </p:nvSpPr>
          <p:spPr bwMode="auto">
            <a:xfrm>
              <a:off x="3981450" y="6056313"/>
              <a:ext cx="4343400" cy="848107"/>
            </a:xfrm>
            <a:prstGeom prst="rect">
              <a:avLst/>
            </a:prstGeom>
            <a:solidFill>
              <a:srgbClr val="FFFF00"/>
            </a:solidFill>
            <a:ln w="5715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3200" b="1" dirty="0">
                  <a:solidFill>
                    <a:srgbClr val="FF3300"/>
                  </a:solidFill>
                  <a:latin typeface="Times New Roman" pitchFamily="18" charset="0"/>
                </a:rPr>
                <a:t>中国</a:t>
              </a:r>
              <a:r>
                <a:rPr kumimoji="1" lang="zh-CN" altLang="en-US" sz="3200" b="1" dirty="0" smtClean="0">
                  <a:solidFill>
                    <a:srgbClr val="FF3300"/>
                  </a:solidFill>
                  <a:latin typeface="Times New Roman" pitchFamily="18" charset="0"/>
                </a:rPr>
                <a:t>太平天国运动</a:t>
              </a:r>
              <a:endParaRPr kumimoji="1" lang="zh-CN" altLang="en-US" sz="3200" b="1" dirty="0">
                <a:solidFill>
                  <a:srgbClr val="FF3300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32"/>
            <p:cNvGrpSpPr>
              <a:grpSpLocks/>
            </p:cNvGrpSpPr>
            <p:nvPr/>
          </p:nvGrpSpPr>
          <p:grpSpPr bwMode="auto">
            <a:xfrm>
              <a:off x="3524250" y="493713"/>
              <a:ext cx="4716463" cy="2895600"/>
              <a:chOff x="2208" y="-144"/>
              <a:chExt cx="2971" cy="1824"/>
            </a:xfrm>
          </p:grpSpPr>
          <p:sp>
            <p:nvSpPr>
              <p:cNvPr id="12" name="Freeform 33"/>
              <p:cNvSpPr>
                <a:spLocks/>
              </p:cNvSpPr>
              <p:nvPr/>
            </p:nvSpPr>
            <p:spPr bwMode="auto">
              <a:xfrm>
                <a:off x="2208" y="-144"/>
                <a:ext cx="2700" cy="1727"/>
              </a:xfrm>
              <a:custGeom>
                <a:avLst/>
                <a:gdLst>
                  <a:gd name="T0" fmla="*/ 2520 w 2700"/>
                  <a:gd name="T1" fmla="*/ 93 h 1727"/>
                  <a:gd name="T2" fmla="*/ 2472 w 2700"/>
                  <a:gd name="T3" fmla="*/ 153 h 1727"/>
                  <a:gd name="T4" fmla="*/ 2400 w 2700"/>
                  <a:gd name="T5" fmla="*/ 153 h 1727"/>
                  <a:gd name="T6" fmla="*/ 2316 w 2700"/>
                  <a:gd name="T7" fmla="*/ 153 h 1727"/>
                  <a:gd name="T8" fmla="*/ 2340 w 2700"/>
                  <a:gd name="T9" fmla="*/ 381 h 1727"/>
                  <a:gd name="T10" fmla="*/ 2496 w 2700"/>
                  <a:gd name="T11" fmla="*/ 369 h 1727"/>
                  <a:gd name="T12" fmla="*/ 2448 w 2700"/>
                  <a:gd name="T13" fmla="*/ 513 h 1727"/>
                  <a:gd name="T14" fmla="*/ 2580 w 2700"/>
                  <a:gd name="T15" fmla="*/ 609 h 1727"/>
                  <a:gd name="T16" fmla="*/ 2640 w 2700"/>
                  <a:gd name="T17" fmla="*/ 669 h 1727"/>
                  <a:gd name="T18" fmla="*/ 2640 w 2700"/>
                  <a:gd name="T19" fmla="*/ 777 h 1727"/>
                  <a:gd name="T20" fmla="*/ 2700 w 2700"/>
                  <a:gd name="T21" fmla="*/ 861 h 1727"/>
                  <a:gd name="T22" fmla="*/ 2568 w 2700"/>
                  <a:gd name="T23" fmla="*/ 1245 h 1727"/>
                  <a:gd name="T24" fmla="*/ 2496 w 2700"/>
                  <a:gd name="T25" fmla="*/ 1377 h 1727"/>
                  <a:gd name="T26" fmla="*/ 2376 w 2700"/>
                  <a:gd name="T27" fmla="*/ 1449 h 1727"/>
                  <a:gd name="T28" fmla="*/ 2244 w 2700"/>
                  <a:gd name="T29" fmla="*/ 1545 h 1727"/>
                  <a:gd name="T30" fmla="*/ 2232 w 2700"/>
                  <a:gd name="T31" fmla="*/ 1617 h 1727"/>
                  <a:gd name="T32" fmla="*/ 2076 w 2700"/>
                  <a:gd name="T33" fmla="*/ 1605 h 1727"/>
                  <a:gd name="T34" fmla="*/ 1872 w 2700"/>
                  <a:gd name="T35" fmla="*/ 1533 h 1727"/>
                  <a:gd name="T36" fmla="*/ 1812 w 2700"/>
                  <a:gd name="T37" fmla="*/ 1581 h 1727"/>
                  <a:gd name="T38" fmla="*/ 1704 w 2700"/>
                  <a:gd name="T39" fmla="*/ 1617 h 1727"/>
                  <a:gd name="T40" fmla="*/ 1692 w 2700"/>
                  <a:gd name="T41" fmla="*/ 1701 h 1727"/>
                  <a:gd name="T42" fmla="*/ 1680 w 2700"/>
                  <a:gd name="T43" fmla="*/ 1701 h 1727"/>
                  <a:gd name="T44" fmla="*/ 1572 w 2700"/>
                  <a:gd name="T45" fmla="*/ 1725 h 1727"/>
                  <a:gd name="T46" fmla="*/ 1500 w 2700"/>
                  <a:gd name="T47" fmla="*/ 1689 h 1727"/>
                  <a:gd name="T48" fmla="*/ 1488 w 2700"/>
                  <a:gd name="T49" fmla="*/ 1581 h 1727"/>
                  <a:gd name="T50" fmla="*/ 1440 w 2700"/>
                  <a:gd name="T51" fmla="*/ 1509 h 1727"/>
                  <a:gd name="T52" fmla="*/ 1404 w 2700"/>
                  <a:gd name="T53" fmla="*/ 1353 h 1727"/>
                  <a:gd name="T54" fmla="*/ 1320 w 2700"/>
                  <a:gd name="T55" fmla="*/ 1329 h 1727"/>
                  <a:gd name="T56" fmla="*/ 1200 w 2700"/>
                  <a:gd name="T57" fmla="*/ 1365 h 1727"/>
                  <a:gd name="T58" fmla="*/ 1068 w 2700"/>
                  <a:gd name="T59" fmla="*/ 1437 h 1727"/>
                  <a:gd name="T60" fmla="*/ 972 w 2700"/>
                  <a:gd name="T61" fmla="*/ 1377 h 1727"/>
                  <a:gd name="T62" fmla="*/ 840 w 2700"/>
                  <a:gd name="T63" fmla="*/ 1413 h 1727"/>
                  <a:gd name="T64" fmla="*/ 720 w 2700"/>
                  <a:gd name="T65" fmla="*/ 1413 h 1727"/>
                  <a:gd name="T66" fmla="*/ 504 w 2700"/>
                  <a:gd name="T67" fmla="*/ 1341 h 1727"/>
                  <a:gd name="T68" fmla="*/ 384 w 2700"/>
                  <a:gd name="T69" fmla="*/ 1281 h 1727"/>
                  <a:gd name="T70" fmla="*/ 228 w 2700"/>
                  <a:gd name="T71" fmla="*/ 1173 h 1727"/>
                  <a:gd name="T72" fmla="*/ 228 w 2700"/>
                  <a:gd name="T73" fmla="*/ 969 h 1727"/>
                  <a:gd name="T74" fmla="*/ 72 w 2700"/>
                  <a:gd name="T75" fmla="*/ 861 h 1727"/>
                  <a:gd name="T76" fmla="*/ 72 w 2700"/>
                  <a:gd name="T77" fmla="*/ 825 h 1727"/>
                  <a:gd name="T78" fmla="*/ 0 w 2700"/>
                  <a:gd name="T79" fmla="*/ 717 h 1727"/>
                  <a:gd name="T80" fmla="*/ 120 w 2700"/>
                  <a:gd name="T81" fmla="*/ 597 h 1727"/>
                  <a:gd name="T82" fmla="*/ 240 w 2700"/>
                  <a:gd name="T83" fmla="*/ 537 h 1727"/>
                  <a:gd name="T84" fmla="*/ 324 w 2700"/>
                  <a:gd name="T85" fmla="*/ 381 h 1727"/>
                  <a:gd name="T86" fmla="*/ 408 w 2700"/>
                  <a:gd name="T87" fmla="*/ 261 h 1727"/>
                  <a:gd name="T88" fmla="*/ 504 w 2700"/>
                  <a:gd name="T89" fmla="*/ 141 h 1727"/>
                  <a:gd name="T90" fmla="*/ 624 w 2700"/>
                  <a:gd name="T91" fmla="*/ 21 h 1727"/>
                  <a:gd name="T92" fmla="*/ 2064 w 2700"/>
                  <a:gd name="T93" fmla="*/ 57 h 1727"/>
                  <a:gd name="T94" fmla="*/ 2520 w 2700"/>
                  <a:gd name="T95" fmla="*/ 21 h 172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700" h="1727">
                    <a:moveTo>
                      <a:pt x="2556" y="21"/>
                    </a:moveTo>
                    <a:cubicBezTo>
                      <a:pt x="2526" y="111"/>
                      <a:pt x="2567" y="0"/>
                      <a:pt x="2520" y="93"/>
                    </a:cubicBezTo>
                    <a:cubicBezTo>
                      <a:pt x="2514" y="104"/>
                      <a:pt x="2516" y="119"/>
                      <a:pt x="2508" y="129"/>
                    </a:cubicBezTo>
                    <a:cubicBezTo>
                      <a:pt x="2499" y="140"/>
                      <a:pt x="2484" y="145"/>
                      <a:pt x="2472" y="153"/>
                    </a:cubicBezTo>
                    <a:cubicBezTo>
                      <a:pt x="2456" y="177"/>
                      <a:pt x="2440" y="201"/>
                      <a:pt x="2424" y="225"/>
                    </a:cubicBezTo>
                    <a:cubicBezTo>
                      <a:pt x="2410" y="246"/>
                      <a:pt x="2411" y="176"/>
                      <a:pt x="2400" y="153"/>
                    </a:cubicBezTo>
                    <a:cubicBezTo>
                      <a:pt x="2392" y="137"/>
                      <a:pt x="2384" y="121"/>
                      <a:pt x="2376" y="105"/>
                    </a:cubicBezTo>
                    <a:cubicBezTo>
                      <a:pt x="2337" y="118"/>
                      <a:pt x="2335" y="111"/>
                      <a:pt x="2316" y="153"/>
                    </a:cubicBezTo>
                    <a:cubicBezTo>
                      <a:pt x="2306" y="176"/>
                      <a:pt x="2292" y="225"/>
                      <a:pt x="2292" y="225"/>
                    </a:cubicBezTo>
                    <a:cubicBezTo>
                      <a:pt x="2302" y="295"/>
                      <a:pt x="2303" y="326"/>
                      <a:pt x="2340" y="381"/>
                    </a:cubicBezTo>
                    <a:cubicBezTo>
                      <a:pt x="2390" y="364"/>
                      <a:pt x="2391" y="339"/>
                      <a:pt x="2436" y="309"/>
                    </a:cubicBezTo>
                    <a:cubicBezTo>
                      <a:pt x="2460" y="317"/>
                      <a:pt x="2546" y="319"/>
                      <a:pt x="2496" y="369"/>
                    </a:cubicBezTo>
                    <a:cubicBezTo>
                      <a:pt x="2487" y="378"/>
                      <a:pt x="2472" y="377"/>
                      <a:pt x="2460" y="381"/>
                    </a:cubicBezTo>
                    <a:cubicBezTo>
                      <a:pt x="2456" y="396"/>
                      <a:pt x="2417" y="482"/>
                      <a:pt x="2448" y="513"/>
                    </a:cubicBezTo>
                    <a:cubicBezTo>
                      <a:pt x="2468" y="533"/>
                      <a:pt x="2520" y="561"/>
                      <a:pt x="2520" y="561"/>
                    </a:cubicBezTo>
                    <a:cubicBezTo>
                      <a:pt x="2589" y="664"/>
                      <a:pt x="2497" y="543"/>
                      <a:pt x="2580" y="609"/>
                    </a:cubicBezTo>
                    <a:cubicBezTo>
                      <a:pt x="2591" y="618"/>
                      <a:pt x="2594" y="635"/>
                      <a:pt x="2604" y="645"/>
                    </a:cubicBezTo>
                    <a:cubicBezTo>
                      <a:pt x="2614" y="655"/>
                      <a:pt x="2628" y="661"/>
                      <a:pt x="2640" y="669"/>
                    </a:cubicBezTo>
                    <a:cubicBezTo>
                      <a:pt x="2648" y="681"/>
                      <a:pt x="2664" y="691"/>
                      <a:pt x="2664" y="705"/>
                    </a:cubicBezTo>
                    <a:cubicBezTo>
                      <a:pt x="2664" y="730"/>
                      <a:pt x="2640" y="777"/>
                      <a:pt x="2640" y="777"/>
                    </a:cubicBezTo>
                    <a:cubicBezTo>
                      <a:pt x="2652" y="781"/>
                      <a:pt x="2669" y="779"/>
                      <a:pt x="2676" y="789"/>
                    </a:cubicBezTo>
                    <a:cubicBezTo>
                      <a:pt x="2691" y="810"/>
                      <a:pt x="2700" y="861"/>
                      <a:pt x="2700" y="861"/>
                    </a:cubicBezTo>
                    <a:cubicBezTo>
                      <a:pt x="2679" y="923"/>
                      <a:pt x="2652" y="988"/>
                      <a:pt x="2640" y="1053"/>
                    </a:cubicBezTo>
                    <a:cubicBezTo>
                      <a:pt x="2626" y="1133"/>
                      <a:pt x="2638" y="1198"/>
                      <a:pt x="2568" y="1245"/>
                    </a:cubicBezTo>
                    <a:cubicBezTo>
                      <a:pt x="2540" y="1329"/>
                      <a:pt x="2568" y="1309"/>
                      <a:pt x="2508" y="1329"/>
                    </a:cubicBezTo>
                    <a:cubicBezTo>
                      <a:pt x="2504" y="1345"/>
                      <a:pt x="2509" y="1366"/>
                      <a:pt x="2496" y="1377"/>
                    </a:cubicBezTo>
                    <a:cubicBezTo>
                      <a:pt x="2477" y="1393"/>
                      <a:pt x="2424" y="1401"/>
                      <a:pt x="2424" y="1401"/>
                    </a:cubicBezTo>
                    <a:cubicBezTo>
                      <a:pt x="2383" y="1524"/>
                      <a:pt x="2449" y="1358"/>
                      <a:pt x="2376" y="1449"/>
                    </a:cubicBezTo>
                    <a:cubicBezTo>
                      <a:pt x="2366" y="1462"/>
                      <a:pt x="2373" y="1483"/>
                      <a:pt x="2364" y="1497"/>
                    </a:cubicBezTo>
                    <a:cubicBezTo>
                      <a:pt x="2345" y="1525"/>
                      <a:pt x="2258" y="1541"/>
                      <a:pt x="2244" y="1545"/>
                    </a:cubicBezTo>
                    <a:cubicBezTo>
                      <a:pt x="2232" y="1557"/>
                      <a:pt x="2211" y="1564"/>
                      <a:pt x="2208" y="1581"/>
                    </a:cubicBezTo>
                    <a:cubicBezTo>
                      <a:pt x="2206" y="1595"/>
                      <a:pt x="2245" y="1612"/>
                      <a:pt x="2232" y="1617"/>
                    </a:cubicBezTo>
                    <a:cubicBezTo>
                      <a:pt x="2206" y="1628"/>
                      <a:pt x="2176" y="1609"/>
                      <a:pt x="2148" y="1605"/>
                    </a:cubicBezTo>
                    <a:cubicBezTo>
                      <a:pt x="2052" y="1573"/>
                      <a:pt x="2172" y="1605"/>
                      <a:pt x="2076" y="1605"/>
                    </a:cubicBezTo>
                    <a:cubicBezTo>
                      <a:pt x="2048" y="1605"/>
                      <a:pt x="2020" y="1597"/>
                      <a:pt x="1992" y="1593"/>
                    </a:cubicBezTo>
                    <a:cubicBezTo>
                      <a:pt x="1952" y="1533"/>
                      <a:pt x="1936" y="1554"/>
                      <a:pt x="1872" y="1533"/>
                    </a:cubicBezTo>
                    <a:cubicBezTo>
                      <a:pt x="1868" y="1545"/>
                      <a:pt x="1870" y="1561"/>
                      <a:pt x="1860" y="1569"/>
                    </a:cubicBezTo>
                    <a:cubicBezTo>
                      <a:pt x="1847" y="1579"/>
                      <a:pt x="1828" y="1576"/>
                      <a:pt x="1812" y="1581"/>
                    </a:cubicBezTo>
                    <a:cubicBezTo>
                      <a:pt x="1788" y="1588"/>
                      <a:pt x="1764" y="1597"/>
                      <a:pt x="1740" y="1605"/>
                    </a:cubicBezTo>
                    <a:cubicBezTo>
                      <a:pt x="1728" y="1609"/>
                      <a:pt x="1716" y="1613"/>
                      <a:pt x="1704" y="1617"/>
                    </a:cubicBezTo>
                    <a:cubicBezTo>
                      <a:pt x="1692" y="1621"/>
                      <a:pt x="1668" y="1629"/>
                      <a:pt x="1668" y="1629"/>
                    </a:cubicBezTo>
                    <a:cubicBezTo>
                      <a:pt x="1676" y="1653"/>
                      <a:pt x="1684" y="1677"/>
                      <a:pt x="1692" y="1701"/>
                    </a:cubicBezTo>
                    <a:cubicBezTo>
                      <a:pt x="1696" y="1713"/>
                      <a:pt x="1741" y="1713"/>
                      <a:pt x="1728" y="1713"/>
                    </a:cubicBezTo>
                    <a:cubicBezTo>
                      <a:pt x="1712" y="1713"/>
                      <a:pt x="1696" y="1705"/>
                      <a:pt x="1680" y="1701"/>
                    </a:cubicBezTo>
                    <a:cubicBezTo>
                      <a:pt x="1656" y="1705"/>
                      <a:pt x="1632" y="1708"/>
                      <a:pt x="1608" y="1713"/>
                    </a:cubicBezTo>
                    <a:cubicBezTo>
                      <a:pt x="1596" y="1716"/>
                      <a:pt x="1584" y="1727"/>
                      <a:pt x="1572" y="1725"/>
                    </a:cubicBezTo>
                    <a:cubicBezTo>
                      <a:pt x="1558" y="1723"/>
                      <a:pt x="1549" y="1707"/>
                      <a:pt x="1536" y="1701"/>
                    </a:cubicBezTo>
                    <a:cubicBezTo>
                      <a:pt x="1525" y="1695"/>
                      <a:pt x="1512" y="1693"/>
                      <a:pt x="1500" y="1689"/>
                    </a:cubicBezTo>
                    <a:cubicBezTo>
                      <a:pt x="1496" y="1677"/>
                      <a:pt x="1486" y="1665"/>
                      <a:pt x="1488" y="1653"/>
                    </a:cubicBezTo>
                    <a:cubicBezTo>
                      <a:pt x="1493" y="1623"/>
                      <a:pt x="1547" y="1611"/>
                      <a:pt x="1488" y="1581"/>
                    </a:cubicBezTo>
                    <a:cubicBezTo>
                      <a:pt x="1466" y="1570"/>
                      <a:pt x="1440" y="1573"/>
                      <a:pt x="1416" y="1569"/>
                    </a:cubicBezTo>
                    <a:cubicBezTo>
                      <a:pt x="1391" y="1494"/>
                      <a:pt x="1403" y="1568"/>
                      <a:pt x="1440" y="1509"/>
                    </a:cubicBezTo>
                    <a:cubicBezTo>
                      <a:pt x="1453" y="1488"/>
                      <a:pt x="1464" y="1437"/>
                      <a:pt x="1464" y="1437"/>
                    </a:cubicBezTo>
                    <a:cubicBezTo>
                      <a:pt x="1436" y="1353"/>
                      <a:pt x="1464" y="1373"/>
                      <a:pt x="1404" y="1353"/>
                    </a:cubicBezTo>
                    <a:cubicBezTo>
                      <a:pt x="1396" y="1341"/>
                      <a:pt x="1394" y="1321"/>
                      <a:pt x="1380" y="1317"/>
                    </a:cubicBezTo>
                    <a:cubicBezTo>
                      <a:pt x="1360" y="1311"/>
                      <a:pt x="1340" y="1324"/>
                      <a:pt x="1320" y="1329"/>
                    </a:cubicBezTo>
                    <a:cubicBezTo>
                      <a:pt x="1296" y="1336"/>
                      <a:pt x="1273" y="1347"/>
                      <a:pt x="1248" y="1353"/>
                    </a:cubicBezTo>
                    <a:cubicBezTo>
                      <a:pt x="1232" y="1357"/>
                      <a:pt x="1216" y="1361"/>
                      <a:pt x="1200" y="1365"/>
                    </a:cubicBezTo>
                    <a:cubicBezTo>
                      <a:pt x="1196" y="1377"/>
                      <a:pt x="1198" y="1394"/>
                      <a:pt x="1188" y="1401"/>
                    </a:cubicBezTo>
                    <a:cubicBezTo>
                      <a:pt x="1172" y="1412"/>
                      <a:pt x="1094" y="1431"/>
                      <a:pt x="1068" y="1437"/>
                    </a:cubicBezTo>
                    <a:cubicBezTo>
                      <a:pt x="1060" y="1425"/>
                      <a:pt x="1056" y="1409"/>
                      <a:pt x="1044" y="1401"/>
                    </a:cubicBezTo>
                    <a:cubicBezTo>
                      <a:pt x="1023" y="1388"/>
                      <a:pt x="972" y="1377"/>
                      <a:pt x="972" y="1377"/>
                    </a:cubicBezTo>
                    <a:cubicBezTo>
                      <a:pt x="952" y="1381"/>
                      <a:pt x="932" y="1384"/>
                      <a:pt x="912" y="1389"/>
                    </a:cubicBezTo>
                    <a:cubicBezTo>
                      <a:pt x="888" y="1396"/>
                      <a:pt x="840" y="1413"/>
                      <a:pt x="840" y="1413"/>
                    </a:cubicBezTo>
                    <a:cubicBezTo>
                      <a:pt x="756" y="1385"/>
                      <a:pt x="860" y="1410"/>
                      <a:pt x="756" y="1425"/>
                    </a:cubicBezTo>
                    <a:cubicBezTo>
                      <a:pt x="743" y="1427"/>
                      <a:pt x="732" y="1416"/>
                      <a:pt x="720" y="1413"/>
                    </a:cubicBezTo>
                    <a:cubicBezTo>
                      <a:pt x="696" y="1408"/>
                      <a:pt x="672" y="1405"/>
                      <a:pt x="648" y="1401"/>
                    </a:cubicBezTo>
                    <a:cubicBezTo>
                      <a:pt x="602" y="1370"/>
                      <a:pt x="557" y="1354"/>
                      <a:pt x="504" y="1341"/>
                    </a:cubicBezTo>
                    <a:cubicBezTo>
                      <a:pt x="500" y="1329"/>
                      <a:pt x="503" y="1311"/>
                      <a:pt x="492" y="1305"/>
                    </a:cubicBezTo>
                    <a:cubicBezTo>
                      <a:pt x="460" y="1287"/>
                      <a:pt x="419" y="1293"/>
                      <a:pt x="384" y="1281"/>
                    </a:cubicBezTo>
                    <a:cubicBezTo>
                      <a:pt x="325" y="1301"/>
                      <a:pt x="321" y="1273"/>
                      <a:pt x="264" y="1245"/>
                    </a:cubicBezTo>
                    <a:cubicBezTo>
                      <a:pt x="259" y="1237"/>
                      <a:pt x="222" y="1189"/>
                      <a:pt x="228" y="1173"/>
                    </a:cubicBezTo>
                    <a:cubicBezTo>
                      <a:pt x="233" y="1160"/>
                      <a:pt x="252" y="1157"/>
                      <a:pt x="264" y="1149"/>
                    </a:cubicBezTo>
                    <a:cubicBezTo>
                      <a:pt x="284" y="1088"/>
                      <a:pt x="248" y="1029"/>
                      <a:pt x="228" y="969"/>
                    </a:cubicBezTo>
                    <a:cubicBezTo>
                      <a:pt x="218" y="938"/>
                      <a:pt x="164" y="953"/>
                      <a:pt x="132" y="945"/>
                    </a:cubicBezTo>
                    <a:cubicBezTo>
                      <a:pt x="102" y="925"/>
                      <a:pt x="65" y="910"/>
                      <a:pt x="72" y="861"/>
                    </a:cubicBezTo>
                    <a:cubicBezTo>
                      <a:pt x="74" y="847"/>
                      <a:pt x="96" y="845"/>
                      <a:pt x="108" y="837"/>
                    </a:cubicBezTo>
                    <a:cubicBezTo>
                      <a:pt x="96" y="833"/>
                      <a:pt x="85" y="825"/>
                      <a:pt x="72" y="825"/>
                    </a:cubicBezTo>
                    <a:cubicBezTo>
                      <a:pt x="19" y="825"/>
                      <a:pt x="45" y="865"/>
                      <a:pt x="24" y="801"/>
                    </a:cubicBezTo>
                    <a:cubicBezTo>
                      <a:pt x="58" y="750"/>
                      <a:pt x="62" y="738"/>
                      <a:pt x="0" y="717"/>
                    </a:cubicBezTo>
                    <a:cubicBezTo>
                      <a:pt x="29" y="631"/>
                      <a:pt x="3" y="659"/>
                      <a:pt x="60" y="621"/>
                    </a:cubicBezTo>
                    <a:cubicBezTo>
                      <a:pt x="81" y="558"/>
                      <a:pt x="55" y="597"/>
                      <a:pt x="120" y="597"/>
                    </a:cubicBezTo>
                    <a:cubicBezTo>
                      <a:pt x="136" y="597"/>
                      <a:pt x="152" y="589"/>
                      <a:pt x="168" y="585"/>
                    </a:cubicBezTo>
                    <a:cubicBezTo>
                      <a:pt x="192" y="569"/>
                      <a:pt x="216" y="553"/>
                      <a:pt x="240" y="537"/>
                    </a:cubicBezTo>
                    <a:cubicBezTo>
                      <a:pt x="252" y="529"/>
                      <a:pt x="276" y="513"/>
                      <a:pt x="276" y="513"/>
                    </a:cubicBezTo>
                    <a:cubicBezTo>
                      <a:pt x="294" y="460"/>
                      <a:pt x="312" y="440"/>
                      <a:pt x="324" y="381"/>
                    </a:cubicBezTo>
                    <a:cubicBezTo>
                      <a:pt x="265" y="292"/>
                      <a:pt x="265" y="312"/>
                      <a:pt x="384" y="297"/>
                    </a:cubicBezTo>
                    <a:cubicBezTo>
                      <a:pt x="392" y="285"/>
                      <a:pt x="404" y="275"/>
                      <a:pt x="408" y="261"/>
                    </a:cubicBezTo>
                    <a:cubicBezTo>
                      <a:pt x="416" y="234"/>
                      <a:pt x="409" y="203"/>
                      <a:pt x="420" y="177"/>
                    </a:cubicBezTo>
                    <a:cubicBezTo>
                      <a:pt x="430" y="154"/>
                      <a:pt x="487" y="145"/>
                      <a:pt x="504" y="141"/>
                    </a:cubicBezTo>
                    <a:cubicBezTo>
                      <a:pt x="512" y="117"/>
                      <a:pt x="520" y="93"/>
                      <a:pt x="528" y="69"/>
                    </a:cubicBezTo>
                    <a:cubicBezTo>
                      <a:pt x="549" y="6"/>
                      <a:pt x="527" y="35"/>
                      <a:pt x="624" y="21"/>
                    </a:cubicBezTo>
                    <a:cubicBezTo>
                      <a:pt x="902" y="49"/>
                      <a:pt x="1184" y="53"/>
                      <a:pt x="1464" y="69"/>
                    </a:cubicBezTo>
                    <a:cubicBezTo>
                      <a:pt x="1664" y="65"/>
                      <a:pt x="1864" y="66"/>
                      <a:pt x="2064" y="57"/>
                    </a:cubicBezTo>
                    <a:cubicBezTo>
                      <a:pt x="2121" y="54"/>
                      <a:pt x="2232" y="33"/>
                      <a:pt x="2232" y="33"/>
                    </a:cubicBezTo>
                    <a:cubicBezTo>
                      <a:pt x="2330" y="0"/>
                      <a:pt x="2419" y="12"/>
                      <a:pt x="2520" y="21"/>
                    </a:cubicBezTo>
                    <a:cubicBezTo>
                      <a:pt x="2551" y="68"/>
                      <a:pt x="2539" y="71"/>
                      <a:pt x="2556" y="21"/>
                    </a:cubicBezTo>
                    <a:close/>
                  </a:path>
                </a:pathLst>
              </a:cu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" name="Freeform 34"/>
              <p:cNvSpPr>
                <a:spLocks/>
              </p:cNvSpPr>
              <p:nvPr/>
            </p:nvSpPr>
            <p:spPr bwMode="auto">
              <a:xfrm>
                <a:off x="5040" y="960"/>
                <a:ext cx="139" cy="276"/>
              </a:xfrm>
              <a:custGeom>
                <a:avLst/>
                <a:gdLst>
                  <a:gd name="T0" fmla="*/ 73 w 139"/>
                  <a:gd name="T1" fmla="*/ 0 h 276"/>
                  <a:gd name="T2" fmla="*/ 37 w 139"/>
                  <a:gd name="T3" fmla="*/ 204 h 276"/>
                  <a:gd name="T4" fmla="*/ 85 w 139"/>
                  <a:gd name="T5" fmla="*/ 276 h 276"/>
                  <a:gd name="T6" fmla="*/ 73 w 139"/>
                  <a:gd name="T7" fmla="*/ 0 h 27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39" h="276">
                    <a:moveTo>
                      <a:pt x="73" y="0"/>
                    </a:moveTo>
                    <a:cubicBezTo>
                      <a:pt x="15" y="87"/>
                      <a:pt x="0" y="77"/>
                      <a:pt x="37" y="204"/>
                    </a:cubicBezTo>
                    <a:cubicBezTo>
                      <a:pt x="45" y="232"/>
                      <a:pt x="85" y="276"/>
                      <a:pt x="85" y="276"/>
                    </a:cubicBezTo>
                    <a:cubicBezTo>
                      <a:pt x="112" y="196"/>
                      <a:pt x="139" y="66"/>
                      <a:pt x="73" y="0"/>
                    </a:cubicBezTo>
                    <a:close/>
                  </a:path>
                </a:pathLst>
              </a:cu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" name="Freeform 35"/>
              <p:cNvSpPr>
                <a:spLocks/>
              </p:cNvSpPr>
              <p:nvPr/>
            </p:nvSpPr>
            <p:spPr bwMode="auto">
              <a:xfrm>
                <a:off x="4512" y="1536"/>
                <a:ext cx="144" cy="144"/>
              </a:xfrm>
              <a:custGeom>
                <a:avLst/>
                <a:gdLst>
                  <a:gd name="T0" fmla="*/ 0 w 144"/>
                  <a:gd name="T1" fmla="*/ 72 h 144"/>
                  <a:gd name="T2" fmla="*/ 58 w 144"/>
                  <a:gd name="T3" fmla="*/ 144 h 144"/>
                  <a:gd name="T4" fmla="*/ 94 w 144"/>
                  <a:gd name="T5" fmla="*/ 131 h 144"/>
                  <a:gd name="T6" fmla="*/ 120 w 144"/>
                  <a:gd name="T7" fmla="*/ 48 h 144"/>
                  <a:gd name="T8" fmla="*/ 129 w 144"/>
                  <a:gd name="T9" fmla="*/ 6 h 144"/>
                  <a:gd name="T10" fmla="*/ 94 w 144"/>
                  <a:gd name="T11" fmla="*/ 31 h 144"/>
                  <a:gd name="T12" fmla="*/ 0 w 144"/>
                  <a:gd name="T13" fmla="*/ 72 h 14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4" h="144">
                    <a:moveTo>
                      <a:pt x="0" y="72"/>
                    </a:moveTo>
                    <a:cubicBezTo>
                      <a:pt x="38" y="85"/>
                      <a:pt x="20" y="130"/>
                      <a:pt x="58" y="144"/>
                    </a:cubicBezTo>
                    <a:cubicBezTo>
                      <a:pt x="70" y="140"/>
                      <a:pt x="85" y="141"/>
                      <a:pt x="94" y="131"/>
                    </a:cubicBezTo>
                    <a:cubicBezTo>
                      <a:pt x="113" y="111"/>
                      <a:pt x="120" y="48"/>
                      <a:pt x="120" y="48"/>
                    </a:cubicBezTo>
                    <a:cubicBezTo>
                      <a:pt x="116" y="32"/>
                      <a:pt x="144" y="14"/>
                      <a:pt x="129" y="6"/>
                    </a:cubicBezTo>
                    <a:cubicBezTo>
                      <a:pt x="116" y="0"/>
                      <a:pt x="107" y="25"/>
                      <a:pt x="94" y="31"/>
                    </a:cubicBezTo>
                    <a:cubicBezTo>
                      <a:pt x="48" y="56"/>
                      <a:pt x="46" y="48"/>
                      <a:pt x="0" y="72"/>
                    </a:cubicBezTo>
                    <a:close/>
                  </a:path>
                </a:pathLst>
              </a:cu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" name="Text Box 36"/>
              <p:cNvSpPr txBox="1">
                <a:spLocks noChangeArrowheads="1"/>
              </p:cNvSpPr>
              <p:nvPr/>
            </p:nvSpPr>
            <p:spPr bwMode="auto">
              <a:xfrm>
                <a:off x="3360" y="384"/>
                <a:ext cx="960" cy="4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zh-CN" altLang="en-US" sz="4400" b="1">
                    <a:solidFill>
                      <a:schemeClr val="bg1"/>
                    </a:solidFill>
                    <a:latin typeface="Times New Roman" pitchFamily="18" charset="0"/>
                  </a:rPr>
                  <a:t>中国</a:t>
                </a:r>
                <a:endParaRPr kumimoji="1" lang="zh-CN" altLang="en-US" sz="2400">
                  <a:solidFill>
                    <a:schemeClr val="bg1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8" name="Group 37"/>
            <p:cNvGrpSpPr>
              <a:grpSpLocks/>
            </p:cNvGrpSpPr>
            <p:nvPr/>
          </p:nvGrpSpPr>
          <p:grpSpPr bwMode="auto">
            <a:xfrm>
              <a:off x="2305050" y="1865313"/>
              <a:ext cx="3062288" cy="3049587"/>
              <a:chOff x="1440" y="720"/>
              <a:chExt cx="1929" cy="1921"/>
            </a:xfrm>
          </p:grpSpPr>
          <p:sp>
            <p:nvSpPr>
              <p:cNvPr id="10" name="Freeform 38"/>
              <p:cNvSpPr>
                <a:spLocks/>
              </p:cNvSpPr>
              <p:nvPr/>
            </p:nvSpPr>
            <p:spPr bwMode="auto">
              <a:xfrm>
                <a:off x="1440" y="720"/>
                <a:ext cx="1929" cy="1921"/>
              </a:xfrm>
              <a:custGeom>
                <a:avLst/>
                <a:gdLst>
                  <a:gd name="T0" fmla="*/ 741 w 1929"/>
                  <a:gd name="T1" fmla="*/ 169 h 1921"/>
                  <a:gd name="T2" fmla="*/ 645 w 1929"/>
                  <a:gd name="T3" fmla="*/ 277 h 1921"/>
                  <a:gd name="T4" fmla="*/ 465 w 1929"/>
                  <a:gd name="T5" fmla="*/ 421 h 1921"/>
                  <a:gd name="T6" fmla="*/ 141 w 1929"/>
                  <a:gd name="T7" fmla="*/ 517 h 1921"/>
                  <a:gd name="T8" fmla="*/ 213 w 1929"/>
                  <a:gd name="T9" fmla="*/ 577 h 1921"/>
                  <a:gd name="T10" fmla="*/ 213 w 1929"/>
                  <a:gd name="T11" fmla="*/ 685 h 1921"/>
                  <a:gd name="T12" fmla="*/ 177 w 1929"/>
                  <a:gd name="T13" fmla="*/ 781 h 1921"/>
                  <a:gd name="T14" fmla="*/ 249 w 1929"/>
                  <a:gd name="T15" fmla="*/ 817 h 1921"/>
                  <a:gd name="T16" fmla="*/ 429 w 1929"/>
                  <a:gd name="T17" fmla="*/ 865 h 1921"/>
                  <a:gd name="T18" fmla="*/ 513 w 1929"/>
                  <a:gd name="T19" fmla="*/ 925 h 1921"/>
                  <a:gd name="T20" fmla="*/ 597 w 1929"/>
                  <a:gd name="T21" fmla="*/ 973 h 1921"/>
                  <a:gd name="T22" fmla="*/ 645 w 1929"/>
                  <a:gd name="T23" fmla="*/ 1093 h 1921"/>
                  <a:gd name="T24" fmla="*/ 705 w 1929"/>
                  <a:gd name="T25" fmla="*/ 1141 h 1921"/>
                  <a:gd name="T26" fmla="*/ 753 w 1929"/>
                  <a:gd name="T27" fmla="*/ 1033 h 1921"/>
                  <a:gd name="T28" fmla="*/ 813 w 1929"/>
                  <a:gd name="T29" fmla="*/ 1309 h 1921"/>
                  <a:gd name="T30" fmla="*/ 873 w 1929"/>
                  <a:gd name="T31" fmla="*/ 1537 h 1921"/>
                  <a:gd name="T32" fmla="*/ 993 w 1929"/>
                  <a:gd name="T33" fmla="*/ 1753 h 1921"/>
                  <a:gd name="T34" fmla="*/ 1017 w 1929"/>
                  <a:gd name="T35" fmla="*/ 1897 h 1921"/>
                  <a:gd name="T36" fmla="*/ 1101 w 1929"/>
                  <a:gd name="T37" fmla="*/ 1909 h 1921"/>
                  <a:gd name="T38" fmla="*/ 1245 w 1929"/>
                  <a:gd name="T39" fmla="*/ 1609 h 1921"/>
                  <a:gd name="T40" fmla="*/ 1353 w 1929"/>
                  <a:gd name="T41" fmla="*/ 1417 h 1921"/>
                  <a:gd name="T42" fmla="*/ 1497 w 1929"/>
                  <a:gd name="T43" fmla="*/ 1225 h 1921"/>
                  <a:gd name="T44" fmla="*/ 1617 w 1929"/>
                  <a:gd name="T45" fmla="*/ 1153 h 1921"/>
                  <a:gd name="T46" fmla="*/ 1749 w 1929"/>
                  <a:gd name="T47" fmla="*/ 1033 h 1921"/>
                  <a:gd name="T48" fmla="*/ 1869 w 1929"/>
                  <a:gd name="T49" fmla="*/ 985 h 1921"/>
                  <a:gd name="T50" fmla="*/ 1929 w 1929"/>
                  <a:gd name="T51" fmla="*/ 901 h 1921"/>
                  <a:gd name="T52" fmla="*/ 1761 w 1929"/>
                  <a:gd name="T53" fmla="*/ 673 h 1921"/>
                  <a:gd name="T54" fmla="*/ 1701 w 1929"/>
                  <a:gd name="T55" fmla="*/ 685 h 1921"/>
                  <a:gd name="T56" fmla="*/ 1473 w 1929"/>
                  <a:gd name="T57" fmla="*/ 661 h 1921"/>
                  <a:gd name="T58" fmla="*/ 1209 w 1929"/>
                  <a:gd name="T59" fmla="*/ 469 h 1921"/>
                  <a:gd name="T60" fmla="*/ 1125 w 1929"/>
                  <a:gd name="T61" fmla="*/ 385 h 1921"/>
                  <a:gd name="T62" fmla="*/ 1089 w 1929"/>
                  <a:gd name="T63" fmla="*/ 169 h 1921"/>
                  <a:gd name="T64" fmla="*/ 1005 w 1929"/>
                  <a:gd name="T65" fmla="*/ 109 h 1921"/>
                  <a:gd name="T66" fmla="*/ 777 w 1929"/>
                  <a:gd name="T67" fmla="*/ 73 h 1921"/>
                  <a:gd name="T68" fmla="*/ 765 w 1929"/>
                  <a:gd name="T69" fmla="*/ 97 h 192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929" h="1921">
                    <a:moveTo>
                      <a:pt x="765" y="97"/>
                    </a:moveTo>
                    <a:cubicBezTo>
                      <a:pt x="757" y="121"/>
                      <a:pt x="749" y="145"/>
                      <a:pt x="741" y="169"/>
                    </a:cubicBezTo>
                    <a:cubicBezTo>
                      <a:pt x="725" y="217"/>
                      <a:pt x="741" y="201"/>
                      <a:pt x="693" y="217"/>
                    </a:cubicBezTo>
                    <a:cubicBezTo>
                      <a:pt x="663" y="307"/>
                      <a:pt x="707" y="199"/>
                      <a:pt x="645" y="277"/>
                    </a:cubicBezTo>
                    <a:cubicBezTo>
                      <a:pt x="567" y="375"/>
                      <a:pt x="710" y="248"/>
                      <a:pt x="609" y="349"/>
                    </a:cubicBezTo>
                    <a:cubicBezTo>
                      <a:pt x="587" y="371"/>
                      <a:pt x="496" y="411"/>
                      <a:pt x="465" y="421"/>
                    </a:cubicBezTo>
                    <a:cubicBezTo>
                      <a:pt x="432" y="520"/>
                      <a:pt x="466" y="489"/>
                      <a:pt x="357" y="505"/>
                    </a:cubicBezTo>
                    <a:cubicBezTo>
                      <a:pt x="286" y="481"/>
                      <a:pt x="0" y="470"/>
                      <a:pt x="141" y="517"/>
                    </a:cubicBezTo>
                    <a:cubicBezTo>
                      <a:pt x="153" y="529"/>
                      <a:pt x="164" y="542"/>
                      <a:pt x="177" y="553"/>
                    </a:cubicBezTo>
                    <a:cubicBezTo>
                      <a:pt x="188" y="562"/>
                      <a:pt x="207" y="564"/>
                      <a:pt x="213" y="577"/>
                    </a:cubicBezTo>
                    <a:cubicBezTo>
                      <a:pt x="224" y="599"/>
                      <a:pt x="221" y="625"/>
                      <a:pt x="225" y="649"/>
                    </a:cubicBezTo>
                    <a:cubicBezTo>
                      <a:pt x="221" y="661"/>
                      <a:pt x="222" y="676"/>
                      <a:pt x="213" y="685"/>
                    </a:cubicBezTo>
                    <a:cubicBezTo>
                      <a:pt x="149" y="749"/>
                      <a:pt x="197" y="637"/>
                      <a:pt x="165" y="733"/>
                    </a:cubicBezTo>
                    <a:cubicBezTo>
                      <a:pt x="169" y="749"/>
                      <a:pt x="167" y="768"/>
                      <a:pt x="177" y="781"/>
                    </a:cubicBezTo>
                    <a:cubicBezTo>
                      <a:pt x="185" y="791"/>
                      <a:pt x="202" y="787"/>
                      <a:pt x="213" y="793"/>
                    </a:cubicBezTo>
                    <a:cubicBezTo>
                      <a:pt x="226" y="799"/>
                      <a:pt x="237" y="809"/>
                      <a:pt x="249" y="817"/>
                    </a:cubicBezTo>
                    <a:cubicBezTo>
                      <a:pt x="304" y="799"/>
                      <a:pt x="351" y="811"/>
                      <a:pt x="405" y="829"/>
                    </a:cubicBezTo>
                    <a:cubicBezTo>
                      <a:pt x="413" y="841"/>
                      <a:pt x="423" y="852"/>
                      <a:pt x="429" y="865"/>
                    </a:cubicBezTo>
                    <a:cubicBezTo>
                      <a:pt x="435" y="876"/>
                      <a:pt x="431" y="894"/>
                      <a:pt x="441" y="901"/>
                    </a:cubicBezTo>
                    <a:cubicBezTo>
                      <a:pt x="462" y="916"/>
                      <a:pt x="513" y="925"/>
                      <a:pt x="513" y="925"/>
                    </a:cubicBezTo>
                    <a:cubicBezTo>
                      <a:pt x="521" y="937"/>
                      <a:pt x="524" y="954"/>
                      <a:pt x="537" y="961"/>
                    </a:cubicBezTo>
                    <a:cubicBezTo>
                      <a:pt x="555" y="971"/>
                      <a:pt x="589" y="954"/>
                      <a:pt x="597" y="973"/>
                    </a:cubicBezTo>
                    <a:cubicBezTo>
                      <a:pt x="607" y="996"/>
                      <a:pt x="573" y="1045"/>
                      <a:pt x="573" y="1045"/>
                    </a:cubicBezTo>
                    <a:cubicBezTo>
                      <a:pt x="597" y="1061"/>
                      <a:pt x="629" y="1069"/>
                      <a:pt x="645" y="1093"/>
                    </a:cubicBezTo>
                    <a:cubicBezTo>
                      <a:pt x="653" y="1105"/>
                      <a:pt x="658" y="1120"/>
                      <a:pt x="669" y="1129"/>
                    </a:cubicBezTo>
                    <a:cubicBezTo>
                      <a:pt x="679" y="1137"/>
                      <a:pt x="693" y="1137"/>
                      <a:pt x="705" y="1141"/>
                    </a:cubicBezTo>
                    <a:cubicBezTo>
                      <a:pt x="713" y="1129"/>
                      <a:pt x="723" y="1118"/>
                      <a:pt x="729" y="1105"/>
                    </a:cubicBezTo>
                    <a:cubicBezTo>
                      <a:pt x="739" y="1082"/>
                      <a:pt x="753" y="1033"/>
                      <a:pt x="753" y="1033"/>
                    </a:cubicBezTo>
                    <a:cubicBezTo>
                      <a:pt x="830" y="1084"/>
                      <a:pt x="798" y="1154"/>
                      <a:pt x="789" y="1237"/>
                    </a:cubicBezTo>
                    <a:cubicBezTo>
                      <a:pt x="797" y="1261"/>
                      <a:pt x="805" y="1285"/>
                      <a:pt x="813" y="1309"/>
                    </a:cubicBezTo>
                    <a:cubicBezTo>
                      <a:pt x="817" y="1321"/>
                      <a:pt x="825" y="1345"/>
                      <a:pt x="825" y="1345"/>
                    </a:cubicBezTo>
                    <a:cubicBezTo>
                      <a:pt x="801" y="1440"/>
                      <a:pt x="841" y="1465"/>
                      <a:pt x="873" y="1537"/>
                    </a:cubicBezTo>
                    <a:cubicBezTo>
                      <a:pt x="915" y="1632"/>
                      <a:pt x="868" y="1590"/>
                      <a:pt x="933" y="1633"/>
                    </a:cubicBezTo>
                    <a:cubicBezTo>
                      <a:pt x="952" y="1709"/>
                      <a:pt x="936" y="1667"/>
                      <a:pt x="993" y="1753"/>
                    </a:cubicBezTo>
                    <a:cubicBezTo>
                      <a:pt x="1001" y="1765"/>
                      <a:pt x="1017" y="1789"/>
                      <a:pt x="1017" y="1789"/>
                    </a:cubicBezTo>
                    <a:cubicBezTo>
                      <a:pt x="997" y="1850"/>
                      <a:pt x="974" y="1854"/>
                      <a:pt x="1017" y="1897"/>
                    </a:cubicBezTo>
                    <a:cubicBezTo>
                      <a:pt x="1027" y="1907"/>
                      <a:pt x="1041" y="1913"/>
                      <a:pt x="1053" y="1921"/>
                    </a:cubicBezTo>
                    <a:cubicBezTo>
                      <a:pt x="1069" y="1917"/>
                      <a:pt x="1086" y="1915"/>
                      <a:pt x="1101" y="1909"/>
                    </a:cubicBezTo>
                    <a:cubicBezTo>
                      <a:pt x="1158" y="1885"/>
                      <a:pt x="1166" y="1823"/>
                      <a:pt x="1197" y="1777"/>
                    </a:cubicBezTo>
                    <a:cubicBezTo>
                      <a:pt x="1207" y="1700"/>
                      <a:pt x="1205" y="1669"/>
                      <a:pt x="1245" y="1609"/>
                    </a:cubicBezTo>
                    <a:cubicBezTo>
                      <a:pt x="1256" y="1543"/>
                      <a:pt x="1242" y="1510"/>
                      <a:pt x="1305" y="1489"/>
                    </a:cubicBezTo>
                    <a:cubicBezTo>
                      <a:pt x="1321" y="1465"/>
                      <a:pt x="1329" y="1433"/>
                      <a:pt x="1353" y="1417"/>
                    </a:cubicBezTo>
                    <a:cubicBezTo>
                      <a:pt x="1439" y="1360"/>
                      <a:pt x="1405" y="1389"/>
                      <a:pt x="1461" y="1333"/>
                    </a:cubicBezTo>
                    <a:cubicBezTo>
                      <a:pt x="1473" y="1297"/>
                      <a:pt x="1485" y="1261"/>
                      <a:pt x="1497" y="1225"/>
                    </a:cubicBezTo>
                    <a:cubicBezTo>
                      <a:pt x="1501" y="1213"/>
                      <a:pt x="1521" y="1218"/>
                      <a:pt x="1533" y="1213"/>
                    </a:cubicBezTo>
                    <a:cubicBezTo>
                      <a:pt x="1588" y="1189"/>
                      <a:pt x="1576" y="1194"/>
                      <a:pt x="1617" y="1153"/>
                    </a:cubicBezTo>
                    <a:cubicBezTo>
                      <a:pt x="1639" y="1087"/>
                      <a:pt x="1643" y="1060"/>
                      <a:pt x="1701" y="1021"/>
                    </a:cubicBezTo>
                    <a:cubicBezTo>
                      <a:pt x="1717" y="1025"/>
                      <a:pt x="1733" y="1035"/>
                      <a:pt x="1749" y="1033"/>
                    </a:cubicBezTo>
                    <a:cubicBezTo>
                      <a:pt x="1875" y="1017"/>
                      <a:pt x="1722" y="990"/>
                      <a:pt x="1845" y="1021"/>
                    </a:cubicBezTo>
                    <a:cubicBezTo>
                      <a:pt x="1853" y="1009"/>
                      <a:pt x="1867" y="999"/>
                      <a:pt x="1869" y="985"/>
                    </a:cubicBezTo>
                    <a:cubicBezTo>
                      <a:pt x="1871" y="973"/>
                      <a:pt x="1850" y="959"/>
                      <a:pt x="1857" y="949"/>
                    </a:cubicBezTo>
                    <a:cubicBezTo>
                      <a:pt x="1874" y="926"/>
                      <a:pt x="1905" y="917"/>
                      <a:pt x="1929" y="901"/>
                    </a:cubicBezTo>
                    <a:cubicBezTo>
                      <a:pt x="1897" y="806"/>
                      <a:pt x="1901" y="854"/>
                      <a:pt x="1917" y="757"/>
                    </a:cubicBezTo>
                    <a:cubicBezTo>
                      <a:pt x="1892" y="681"/>
                      <a:pt x="1832" y="685"/>
                      <a:pt x="1761" y="673"/>
                    </a:cubicBezTo>
                    <a:cubicBezTo>
                      <a:pt x="1749" y="665"/>
                      <a:pt x="1739" y="646"/>
                      <a:pt x="1725" y="649"/>
                    </a:cubicBezTo>
                    <a:cubicBezTo>
                      <a:pt x="1711" y="652"/>
                      <a:pt x="1711" y="675"/>
                      <a:pt x="1701" y="685"/>
                    </a:cubicBezTo>
                    <a:cubicBezTo>
                      <a:pt x="1691" y="695"/>
                      <a:pt x="1677" y="701"/>
                      <a:pt x="1665" y="709"/>
                    </a:cubicBezTo>
                    <a:cubicBezTo>
                      <a:pt x="1598" y="696"/>
                      <a:pt x="1531" y="700"/>
                      <a:pt x="1473" y="661"/>
                    </a:cubicBezTo>
                    <a:cubicBezTo>
                      <a:pt x="1383" y="691"/>
                      <a:pt x="1302" y="628"/>
                      <a:pt x="1221" y="601"/>
                    </a:cubicBezTo>
                    <a:cubicBezTo>
                      <a:pt x="1229" y="568"/>
                      <a:pt x="1238" y="498"/>
                      <a:pt x="1209" y="469"/>
                    </a:cubicBezTo>
                    <a:cubicBezTo>
                      <a:pt x="1189" y="449"/>
                      <a:pt x="1137" y="421"/>
                      <a:pt x="1137" y="421"/>
                    </a:cubicBezTo>
                    <a:cubicBezTo>
                      <a:pt x="1133" y="409"/>
                      <a:pt x="1124" y="398"/>
                      <a:pt x="1125" y="385"/>
                    </a:cubicBezTo>
                    <a:cubicBezTo>
                      <a:pt x="1128" y="360"/>
                      <a:pt x="1149" y="313"/>
                      <a:pt x="1149" y="313"/>
                    </a:cubicBezTo>
                    <a:cubicBezTo>
                      <a:pt x="1127" y="248"/>
                      <a:pt x="1116" y="224"/>
                      <a:pt x="1089" y="169"/>
                    </a:cubicBezTo>
                    <a:cubicBezTo>
                      <a:pt x="1083" y="158"/>
                      <a:pt x="1087" y="140"/>
                      <a:pt x="1077" y="133"/>
                    </a:cubicBezTo>
                    <a:cubicBezTo>
                      <a:pt x="1056" y="118"/>
                      <a:pt x="1005" y="109"/>
                      <a:pt x="1005" y="109"/>
                    </a:cubicBezTo>
                    <a:cubicBezTo>
                      <a:pt x="969" y="0"/>
                      <a:pt x="958" y="38"/>
                      <a:pt x="813" y="49"/>
                    </a:cubicBezTo>
                    <a:cubicBezTo>
                      <a:pt x="801" y="57"/>
                      <a:pt x="787" y="63"/>
                      <a:pt x="777" y="73"/>
                    </a:cubicBezTo>
                    <a:cubicBezTo>
                      <a:pt x="767" y="83"/>
                      <a:pt x="759" y="96"/>
                      <a:pt x="753" y="109"/>
                    </a:cubicBezTo>
                    <a:cubicBezTo>
                      <a:pt x="750" y="114"/>
                      <a:pt x="761" y="101"/>
                      <a:pt x="765" y="97"/>
                    </a:cubicBezTo>
                    <a:close/>
                  </a:path>
                </a:pathLst>
              </a:cu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" name="Text Box 39"/>
              <p:cNvSpPr txBox="1">
                <a:spLocks noChangeArrowheads="1"/>
              </p:cNvSpPr>
              <p:nvPr/>
            </p:nvSpPr>
            <p:spPr bwMode="auto">
              <a:xfrm>
                <a:off x="2256" y="1440"/>
                <a:ext cx="768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zh-CN" altLang="en-US" sz="3200" b="1">
                    <a:solidFill>
                      <a:schemeClr val="bg1"/>
                    </a:solidFill>
                    <a:latin typeface="Times New Roman" pitchFamily="18" charset="0"/>
                  </a:rPr>
                  <a:t>印度</a:t>
                </a:r>
              </a:p>
            </p:txBody>
          </p:sp>
        </p:grpSp>
        <p:sp>
          <p:nvSpPr>
            <p:cNvPr id="9" name="Text Box 55"/>
            <p:cNvSpPr txBox="1">
              <a:spLocks noChangeArrowheads="1"/>
            </p:cNvSpPr>
            <p:nvPr/>
          </p:nvSpPr>
          <p:spPr bwMode="auto">
            <a:xfrm>
              <a:off x="400050" y="4303713"/>
              <a:ext cx="3886200" cy="1562303"/>
            </a:xfrm>
            <a:prstGeom prst="rect">
              <a:avLst/>
            </a:prstGeom>
            <a:solidFill>
              <a:srgbClr val="FFFF00"/>
            </a:solidFill>
            <a:ln w="63500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3200" dirty="0">
                  <a:solidFill>
                    <a:srgbClr val="FFFF00"/>
                  </a:solidFill>
                  <a:latin typeface="Times New Roman" pitchFamily="18" charset="0"/>
                </a:rPr>
                <a:t>  </a:t>
              </a:r>
              <a:r>
                <a:rPr kumimoji="1" lang="zh-CN" altLang="en-US" sz="3200" b="1" dirty="0">
                  <a:solidFill>
                    <a:srgbClr val="0000FF"/>
                  </a:solidFill>
                  <a:latin typeface="Times New Roman" pitchFamily="18" charset="0"/>
                </a:rPr>
                <a:t>1857～1859年印度民族大起义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85035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998" name="Group 422"/>
          <p:cNvGraphicFramePr>
            <a:graphicFrameLocks noGrp="1"/>
          </p:cNvGraphicFramePr>
          <p:nvPr/>
        </p:nvGraphicFramePr>
        <p:xfrm>
          <a:off x="342900" y="1262063"/>
          <a:ext cx="8458200" cy="4830763"/>
        </p:xfrm>
        <a:graphic>
          <a:graphicData uri="http://schemas.openxmlformats.org/drawingml/2006/table">
            <a:tbl>
              <a:tblPr/>
              <a:tblGrid>
                <a:gridCol w="2095500"/>
                <a:gridCol w="2800350"/>
                <a:gridCol w="3562350"/>
              </a:tblGrid>
              <a:tr h="641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项    目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itchFamily="2" charset="-122"/>
                          <a:ea typeface="楷体_GB2312"/>
                          <a:cs typeface="楷体_GB2312"/>
                        </a:rPr>
                        <a:t>印度民族起义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itchFamily="2" charset="-122"/>
                          <a:ea typeface="楷体_GB2312"/>
                          <a:cs typeface="楷体_GB2312"/>
                        </a:rPr>
                        <a:t>中国太平天国起义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斗争目标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参加阶层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失败原因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0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性    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837" name="Text Box 261"/>
          <p:cNvSpPr txBox="1">
            <a:spLocks noChangeArrowheads="1"/>
          </p:cNvSpPr>
          <p:nvPr/>
        </p:nvSpPr>
        <p:spPr bwMode="auto">
          <a:xfrm>
            <a:off x="2555875" y="1974850"/>
            <a:ext cx="2667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3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楷体_GB2312" pitchFamily="1" charset="-122"/>
              </a:rPr>
              <a:t>英国殖民者</a:t>
            </a:r>
          </a:p>
        </p:txBody>
      </p:sp>
      <p:sp>
        <p:nvSpPr>
          <p:cNvPr id="24838" name="Text Box 262"/>
          <p:cNvSpPr txBox="1">
            <a:spLocks noChangeArrowheads="1"/>
          </p:cNvSpPr>
          <p:nvPr/>
        </p:nvSpPr>
        <p:spPr bwMode="auto">
          <a:xfrm>
            <a:off x="6011863" y="1974850"/>
            <a:ext cx="2362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3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楷体_GB2312" pitchFamily="1" charset="-122"/>
              </a:rPr>
              <a:t>清朝统治者</a:t>
            </a:r>
          </a:p>
        </p:txBody>
      </p:sp>
      <p:sp>
        <p:nvSpPr>
          <p:cNvPr id="24842" name="Text Box 266"/>
          <p:cNvSpPr txBox="1">
            <a:spLocks noChangeArrowheads="1"/>
          </p:cNvSpPr>
          <p:nvPr/>
        </p:nvSpPr>
        <p:spPr bwMode="auto">
          <a:xfrm>
            <a:off x="2627313" y="2695575"/>
            <a:ext cx="2743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楷体_GB2312" pitchFamily="1" charset="-122"/>
              </a:rPr>
              <a:t>印度各个阶层</a:t>
            </a:r>
          </a:p>
        </p:txBody>
      </p:sp>
      <p:sp>
        <p:nvSpPr>
          <p:cNvPr id="24843" name="Text Box 267"/>
          <p:cNvSpPr txBox="1">
            <a:spLocks noChangeArrowheads="1"/>
          </p:cNvSpPr>
          <p:nvPr/>
        </p:nvSpPr>
        <p:spPr bwMode="auto">
          <a:xfrm>
            <a:off x="6011863" y="2695575"/>
            <a:ext cx="201771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3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楷体_GB2312" pitchFamily="1" charset="-122"/>
              </a:rPr>
              <a:t>农  民</a:t>
            </a:r>
          </a:p>
        </p:txBody>
      </p:sp>
      <p:sp>
        <p:nvSpPr>
          <p:cNvPr id="24844" name="Text Box 268"/>
          <p:cNvSpPr txBox="1">
            <a:spLocks noChangeArrowheads="1"/>
          </p:cNvSpPr>
          <p:nvPr/>
        </p:nvSpPr>
        <p:spPr bwMode="auto">
          <a:xfrm>
            <a:off x="2698750" y="3414713"/>
            <a:ext cx="2743200" cy="157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楷体_GB2312" pitchFamily="1" charset="-122"/>
              </a:rPr>
              <a:t>英国的强大；印度没形成统一的领导</a:t>
            </a:r>
          </a:p>
        </p:txBody>
      </p:sp>
      <p:sp>
        <p:nvSpPr>
          <p:cNvPr id="24846" name="Text Box 270"/>
          <p:cNvSpPr txBox="1">
            <a:spLocks noChangeArrowheads="1"/>
          </p:cNvSpPr>
          <p:nvPr/>
        </p:nvSpPr>
        <p:spPr bwMode="auto">
          <a:xfrm>
            <a:off x="5651500" y="3559175"/>
            <a:ext cx="2743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楷体_GB2312" pitchFamily="1" charset="-122"/>
              </a:rPr>
              <a:t>中外反动势力的联合绞杀</a:t>
            </a:r>
          </a:p>
        </p:txBody>
      </p:sp>
      <p:sp>
        <p:nvSpPr>
          <p:cNvPr id="24847" name="Text Box 271"/>
          <p:cNvSpPr txBox="1">
            <a:spLocks noChangeArrowheads="1"/>
          </p:cNvSpPr>
          <p:nvPr/>
        </p:nvSpPr>
        <p:spPr bwMode="auto">
          <a:xfrm>
            <a:off x="2555875" y="4918756"/>
            <a:ext cx="2743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  <a:cs typeface="楷体_GB2312" pitchFamily="1" charset="-122"/>
              </a:rPr>
              <a:t>反侵略的民族起义</a:t>
            </a:r>
          </a:p>
        </p:txBody>
      </p:sp>
      <p:sp>
        <p:nvSpPr>
          <p:cNvPr id="24848" name="Text Box 272"/>
          <p:cNvSpPr txBox="1">
            <a:spLocks noChangeArrowheads="1"/>
          </p:cNvSpPr>
          <p:nvPr/>
        </p:nvSpPr>
        <p:spPr bwMode="auto">
          <a:xfrm>
            <a:off x="5651500" y="4927600"/>
            <a:ext cx="2743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>
                <a:solidFill>
                  <a:srgbClr val="0000FF"/>
                </a:solidFill>
                <a:latin typeface="黑体" pitchFamily="49" charset="-122"/>
                <a:ea typeface="黑体" pitchFamily="49" charset="-122"/>
                <a:cs typeface="楷体_GB2312" pitchFamily="1" charset="-122"/>
              </a:rPr>
              <a:t>反封建反侵略的农民起义</a:t>
            </a:r>
          </a:p>
        </p:txBody>
      </p:sp>
      <p:sp>
        <p:nvSpPr>
          <p:cNvPr id="30756" name="Text Box 274"/>
          <p:cNvSpPr txBox="1">
            <a:spLocks noChangeArrowheads="1"/>
          </p:cNvSpPr>
          <p:nvPr/>
        </p:nvSpPr>
        <p:spPr bwMode="auto">
          <a:xfrm>
            <a:off x="900113" y="333375"/>
            <a:ext cx="73437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C00000"/>
                </a:solidFill>
                <a:latin typeface="宋体" pitchFamily="2" charset="-122"/>
              </a:rPr>
              <a:t>印度民族起义与中国太平天国起义比较</a:t>
            </a:r>
          </a:p>
        </p:txBody>
      </p:sp>
    </p:spTree>
    <p:extLst>
      <p:ext uri="{BB962C8B-B14F-4D97-AF65-F5344CB8AC3E}">
        <p14:creationId xmlns:p14="http://schemas.microsoft.com/office/powerpoint/2010/main" val="146370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37" grpId="0"/>
      <p:bldP spid="24838" grpId="0"/>
      <p:bldP spid="24842" grpId="0"/>
      <p:bldP spid="24843" grpId="0"/>
      <p:bldP spid="24844" grpId="0"/>
      <p:bldP spid="24846" grpId="0"/>
      <p:bldP spid="24847" grpId="0"/>
      <p:bldP spid="248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79512" y="136269"/>
            <a:ext cx="158417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知识拓展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7892" y="599243"/>
            <a:ext cx="86409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+mn-ea"/>
              </a:rPr>
              <a:t>         资本主义发展早期，为了组织、发展海外贸易和进行殖民活动，英、荷等西欧国家纷纷组建垄断性的贸易公司。</a:t>
            </a:r>
            <a:r>
              <a:rPr lang="en-US" altLang="zh-CN" sz="2400" b="1" dirty="0" smtClean="0">
                <a:latin typeface="+mn-ea"/>
              </a:rPr>
              <a:t>1600</a:t>
            </a:r>
            <a:r>
              <a:rPr lang="zh-CN" altLang="en-US" sz="2400" b="1" dirty="0" smtClean="0">
                <a:latin typeface="+mn-ea"/>
              </a:rPr>
              <a:t>年英国成立该公司，</a:t>
            </a:r>
            <a:r>
              <a:rPr lang="en-US" altLang="zh-CN" sz="2400" b="1" dirty="0" smtClean="0">
                <a:latin typeface="+mn-ea"/>
              </a:rPr>
              <a:t>19</a:t>
            </a:r>
            <a:r>
              <a:rPr lang="zh-CN" altLang="en-US" sz="2400" b="1" dirty="0" smtClean="0">
                <a:latin typeface="+mn-ea"/>
              </a:rPr>
              <a:t>世纪早期英国东印度公司已经统治了印度的大部分地区。同时还向中国贩卖鸦片。</a:t>
            </a:r>
            <a:r>
              <a:rPr lang="en-US" altLang="zh-CN" sz="2400" b="1" dirty="0" smtClean="0">
                <a:latin typeface="+mn-ea"/>
              </a:rPr>
              <a:t>1858</a:t>
            </a:r>
            <a:r>
              <a:rPr lang="zh-CN" altLang="en-US" sz="2400" b="1" dirty="0" smtClean="0">
                <a:latin typeface="+mn-ea"/>
              </a:rPr>
              <a:t>年英国东印度公司寿终正寝。</a:t>
            </a:r>
            <a:endParaRPr lang="zh-CN" altLang="en-US" sz="2400" b="1" dirty="0">
              <a:latin typeface="+mn-ea"/>
            </a:endParaRPr>
          </a:p>
        </p:txBody>
      </p:sp>
      <p:pic>
        <p:nvPicPr>
          <p:cNvPr id="6" name="图片 5" descr="C:\Users\Administrator\AppData\Roaming\Tencent\Users\568231313\QQ\WinTemp\RichOle\}A{BJTJLC(F[1XQV7${BP36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640" y="3534501"/>
            <a:ext cx="5976664" cy="3085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2915816" y="140990"/>
            <a:ext cx="23503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prstClr val="black"/>
                </a:solidFill>
                <a:latin typeface="方正姚体"/>
              </a:rPr>
              <a:t>英国东印度公司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45783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气流">
  <a:themeElements>
    <a:clrScheme name="气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气流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气流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156</TotalTime>
  <Words>1587</Words>
  <PresentationFormat>全屏显示(4:3)</PresentationFormat>
  <Paragraphs>180</Paragraphs>
  <Slides>25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7" baseType="lpstr">
      <vt:lpstr>气流</vt:lpstr>
      <vt:lpstr>Bitmap Image</vt:lpstr>
      <vt:lpstr>PowerPoint 演示文稿</vt:lpstr>
      <vt:lpstr>本课知识点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2018-11-24T12:47:15Z</dcterms:created>
  <dcterms:modified xsi:type="dcterms:W3CDTF">2018-11-24T15:23:59Z</dcterms:modified>
</cp:coreProperties>
</file>