
<file path=[Content_Types].xml><?xml version="1.0" encoding="utf-8"?>
<Types xmlns="http://schemas.openxmlformats.org/package/2006/content-types">
  <Default Extension="jpeg" ContentType="image/jpeg"/>
  <Default Extension="wav" ContentType="audio/x-wav"/>
  <Default Extension="gif" ContentType="image/gif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57" r:id="rId3"/>
    <p:sldId id="256" r:id="rId4"/>
    <p:sldId id="259" r:id="rId5"/>
    <p:sldId id="258" r:id="rId6"/>
    <p:sldId id="261" r:id="rId7"/>
    <p:sldId id="264" r:id="rId8"/>
    <p:sldId id="266" r:id="rId9"/>
    <p:sldId id="272" r:id="rId10"/>
    <p:sldId id="273" r:id="rId11"/>
    <p:sldId id="274" r:id="rId12"/>
    <p:sldId id="275" r:id="rId13"/>
    <p:sldId id="271" r:id="rId14"/>
    <p:sldId id="279" r:id="rId15"/>
    <p:sldId id="278" r:id="rId16"/>
    <p:sldId id="281" r:id="rId17"/>
    <p:sldId id="282" r:id="rId18"/>
    <p:sldId id="285" r:id="rId19"/>
    <p:sldId id="284" r:id="rId20"/>
    <p:sldId id="289" r:id="rId21"/>
    <p:sldId id="287" r:id="rId23"/>
    <p:sldId id="288" r:id="rId24"/>
    <p:sldId id="291" r:id="rId25"/>
    <p:sldId id="292" r:id="rId26"/>
    <p:sldId id="294" r:id="rId27"/>
    <p:sldId id="295" r:id="rId28"/>
    <p:sldId id="296" r:id="rId29"/>
    <p:sldId id="297" r:id="rId30"/>
    <p:sldId id="298" r:id="rId31"/>
    <p:sldId id="293" r:id="rId32"/>
    <p:sldId id="303" r:id="rId33"/>
    <p:sldId id="301" r:id="rId34"/>
    <p:sldId id="304" r:id="rId35"/>
    <p:sldId id="299" r:id="rId36"/>
    <p:sldId id="302" r:id="rId37"/>
  </p:sldIdLst>
  <p:sldSz cx="12192000" cy="6858000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987" autoAdjust="0"/>
    <p:restoredTop sz="94660"/>
  </p:normalViewPr>
  <p:slideViewPr>
    <p:cSldViewPr snapToGrid="0">
      <p:cViewPr varScale="1">
        <p:scale>
          <a:sx n="48" d="100"/>
          <a:sy n="48" d="100"/>
        </p:scale>
        <p:origin x="-114" y="-23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0" Type="http://schemas.openxmlformats.org/officeDocument/2006/relationships/tableStyles" Target="tableStyles.xml"/><Relationship Id="rId4" Type="http://schemas.openxmlformats.org/officeDocument/2006/relationships/slide" Target="slides/slide2.xml"/><Relationship Id="rId39" Type="http://schemas.openxmlformats.org/officeDocument/2006/relationships/viewProps" Target="viewProps.xml"/><Relationship Id="rId38" Type="http://schemas.openxmlformats.org/officeDocument/2006/relationships/presProps" Target="presProps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07727D07-61EB-4322-9901-9F8D076B86B4}" type="datetimeFigureOut">
              <a:rPr lang="zh-CN" altLang="en-US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  <a:endParaRPr lang="zh-CN" altLang="en-US" noProof="0" smtClean="0"/>
          </a:p>
          <a:p>
            <a:pPr lvl="1"/>
            <a:r>
              <a:rPr lang="zh-CN" altLang="en-US" noProof="0" smtClean="0"/>
              <a:t>第二级</a:t>
            </a:r>
            <a:endParaRPr lang="zh-CN" altLang="en-US" noProof="0" smtClean="0"/>
          </a:p>
          <a:p>
            <a:pPr lvl="2"/>
            <a:r>
              <a:rPr lang="zh-CN" altLang="en-US" noProof="0" smtClean="0"/>
              <a:t>第三级</a:t>
            </a:r>
            <a:endParaRPr lang="zh-CN" altLang="en-US" noProof="0" smtClean="0"/>
          </a:p>
          <a:p>
            <a:pPr lvl="3"/>
            <a:r>
              <a:rPr lang="zh-CN" altLang="en-US" noProof="0" smtClean="0"/>
              <a:t>第四级</a:t>
            </a:r>
            <a:endParaRPr lang="zh-CN" altLang="en-US" noProof="0" smtClean="0"/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1EAE54BC-88FF-407E-8317-30B655A33748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幻灯片图像占位符 114689"/>
          <p:cNvSpPr>
            <a:spLocks noGrp="1" noRot="1" noTextEdit="1"/>
          </p:cNvSpPr>
          <p:nvPr>
            <p:ph type="sldImg"/>
          </p:nvPr>
        </p:nvSpPr>
        <p:spPr bwMode="auto">
          <a:xfrm>
            <a:off x="1141413" y="754063"/>
            <a:ext cx="4391025" cy="3294062"/>
          </a:xfrm>
          <a:noFill/>
          <a:ln>
            <a:solidFill>
              <a:srgbClr val="000000"/>
            </a:solidFill>
            <a:miter lim="800000"/>
          </a:ln>
        </p:spPr>
      </p:sp>
      <p:sp>
        <p:nvSpPr>
          <p:cNvPr id="35842" name="文本占位符 114690"/>
          <p:cNvSpPr>
            <a:spLocks noGrp="1"/>
          </p:cNvSpPr>
          <p:nvPr>
            <p:ph type="body" idx="1"/>
          </p:nvPr>
        </p:nvSpPr>
        <p:spPr bwMode="auto">
          <a:xfrm>
            <a:off x="538163" y="4387850"/>
            <a:ext cx="5780087" cy="3952875"/>
          </a:xfrm>
          <a:noFill/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zh-CN" smtClean="0"/>
          </a:p>
        </p:txBody>
      </p:sp>
      <p:sp>
        <p:nvSpPr>
          <p:cNvPr id="35843" name="灯片编号占位符 1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8DB2AED-EC1E-4964-9D05-53D97648464B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1E79E-1EC1-48D3-8D96-69A94BB84EB3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8F5BB2-F194-4C41-AA2D-43B930F3D3E6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D22B8A-00B4-4131-A288-3A18897E86D9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9B7A5D-1CDB-4469-B4F2-D73BD07DCE7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A7E475-8C1D-47B8-825F-82EC80ACFBD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0BC58-E2D6-49F3-B4F1-FCE887D6DF21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5FD35-1926-47D1-BFFC-165BB9DD2C84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32F7D8-F728-4183-A3E3-FB63E57D8469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C92A4-1EF1-404A-9450-A8C85952BCC8}" type="datetimeFigureOut">
              <a:rPr lang="zh-CN" altLang="en-US"/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CD1A40-976B-49F1-9018-8532A76AF2E3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85522-4EB9-42FE-8A47-0C669ECE9B41}" type="datetimeFigureOut">
              <a:rPr lang="zh-CN" altLang="en-US"/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DC8E6A-661C-42F2-B382-1122CB8C3A2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5B5C7-8558-441D-B4AA-EA52B1311681}" type="datetimeFigureOut">
              <a:rPr lang="zh-CN" altLang="en-US"/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5F3F2A-9724-44A5-994C-56A8F489C71E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C46F1-D0ED-49F2-9F80-8AD37823CB75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069396-C60A-4B54-B409-57258950763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3D14A2-39D9-4738-A42C-E1BFA7D11966}" type="datetimeFigureOut">
              <a:rPr lang="zh-CN" altLang="en-US"/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498EFD-1CA8-4925-A6F5-12EA8C5AEFBC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B082F-AB91-46E7-BFA0-F1AEB593A2B0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48C840-1879-4BCC-B858-9383C44F60A0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763178-D822-4666-95E0-5C5EFA4B1EE2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4A4605-9736-4A71-BE3A-48249DEAD542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>
  <p:cSld name="标题和四项内容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sz="quarter"/>
          </p:nvPr>
        </p:nvSpPr>
        <p:spPr>
          <a:xfrm>
            <a:off x="914400" y="609600"/>
            <a:ext cx="10363200" cy="1143000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"/>
          </p:nvPr>
        </p:nvSpPr>
        <p:spPr>
          <a:xfrm>
            <a:off x="914400" y="19812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6197600" y="19812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914400" y="41148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7600" y="4114800"/>
            <a:ext cx="5080000" cy="1981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09600" y="6245225"/>
            <a:ext cx="2844800" cy="476250"/>
          </a:xfrm>
          <a:ln>
            <a:miter lim="800000"/>
          </a:ln>
        </p:spPr>
        <p:txBody>
          <a:bodyPr wrap="square" numCol="1" anchor="t" anchorCtr="0" compatLnSpc="1"/>
          <a:lstStyle>
            <a:lvl1pPr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4165600" y="6245225"/>
            <a:ext cx="3860800" cy="476250"/>
          </a:xfrm>
          <a:ln>
            <a:miter lim="800000"/>
          </a:ln>
        </p:spPr>
        <p:txBody>
          <a:bodyPr wrap="square" numCol="1" anchor="t" anchorCtr="0" compatLnSpc="1"/>
          <a:lstStyle>
            <a:lvl1pPr fontAlgn="base">
              <a:spcBef>
                <a:spcPct val="0"/>
              </a:spcBef>
              <a:spcAft>
                <a:spcPct val="0"/>
              </a:spcAft>
              <a:defRPr sz="1400">
                <a:solidFill>
                  <a:schemeClr val="tx1"/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737600" y="6245225"/>
            <a:ext cx="2844800" cy="476250"/>
          </a:xfrm>
          <a:ln>
            <a:miter lim="800000"/>
          </a:ln>
        </p:spPr>
        <p:txBody>
          <a:bodyPr wrap="square" numCol="1" anchor="t" anchorCtr="0" compatLnSpc="1"/>
          <a:lstStyle>
            <a:lvl1pPr>
              <a:defRPr dirty="0"/>
            </a:lvl1pPr>
          </a:lstStyle>
          <a:p>
            <a:pPr>
              <a:defRPr/>
            </a:pPr>
            <a:fld id="{22694008-4F70-4FBD-BB0E-10986AD45E0D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609600" y="122238"/>
            <a:ext cx="10972800" cy="6008687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dirty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F088CF8A-3408-4EE4-9A76-399D37B67068}" type="slidenum">
              <a:rPr lang="zh-CN" altLang="en-US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en-US" smtClean="0"/>
              <a:t>单击此处编辑母版标题样式</a:t>
            </a:r>
            <a:endParaRPr lang="zh-CN" altLang="en-US" smtClean="0"/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1F46F2BB-9549-4799-8954-E9ABEA59F06A}" type="datetimeFigureOut">
              <a:rPr lang="zh-CN" altLang="en-US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7B7A577-2B5F-4B02-A976-B2D5A5B43706}" type="slidenum">
              <a:rPr lang="zh-CN" altLang="en-US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/>
          <a:ea typeface="宋体" panose="02010600030101010101" pitchFamily="2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audio1.wav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2.xml"/><Relationship Id="rId1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.xml"/><Relationship Id="rId1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2.xml"/><Relationship Id="rId6" Type="http://schemas.openxmlformats.org/officeDocument/2006/relationships/image" Target="../media/image10.GIF"/><Relationship Id="rId5" Type="http://schemas.openxmlformats.org/officeDocument/2006/relationships/image" Target="../media/image9.jpeg"/><Relationship Id="rId4" Type="http://schemas.openxmlformats.org/officeDocument/2006/relationships/image" Target="../media/image4.jpeg"/><Relationship Id="rId3" Type="http://schemas.openxmlformats.org/officeDocument/2006/relationships/image" Target="../media/image3.jpeg"/><Relationship Id="rId2" Type="http://schemas.openxmlformats.org/officeDocument/2006/relationships/image" Target="../media/image8.jpeg"/><Relationship Id="rId1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2.wav"/><Relationship Id="rId1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jpeg"/><Relationship Id="rId1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5.jpeg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.xml"/><Relationship Id="rId7" Type="http://schemas.openxmlformats.org/officeDocument/2006/relationships/image" Target="../media/image17.jpeg"/><Relationship Id="rId6" Type="http://schemas.openxmlformats.org/officeDocument/2006/relationships/hyperlink" Target="../&#21442;&#32771;&#36164;&#26009;/&#20869;&#25112;&#24418;&#21183;.swf" TargetMode="External"/><Relationship Id="rId5" Type="http://schemas.openxmlformats.org/officeDocument/2006/relationships/image" Target="../media/image10.GIF"/><Relationship Id="rId4" Type="http://schemas.openxmlformats.org/officeDocument/2006/relationships/image" Target="../media/image9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16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8.jpeg"/></Relationships>
</file>

<file path=ppt/slides/_rels/slide1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audio" Target="../media/audio3.wav"/><Relationship Id="rId7" Type="http://schemas.openxmlformats.org/officeDocument/2006/relationships/image" Target="../media/image21.GIF"/><Relationship Id="rId6" Type="http://schemas.openxmlformats.org/officeDocument/2006/relationships/image" Target="../media/image20.jpeg"/><Relationship Id="rId5" Type="http://schemas.openxmlformats.org/officeDocument/2006/relationships/image" Target="../media/image10.GIF"/><Relationship Id="rId4" Type="http://schemas.openxmlformats.org/officeDocument/2006/relationships/image" Target="../media/image9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19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4.wav"/><Relationship Id="rId1" Type="http://schemas.openxmlformats.org/officeDocument/2006/relationships/image" Target="../media/image22.GIF"/></Relationships>
</file>

<file path=ppt/slides/_rels/slide19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3.xml"/><Relationship Id="rId4" Type="http://schemas.openxmlformats.org/officeDocument/2006/relationships/image" Target="../media/image10.GIF"/><Relationship Id="rId3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audio1.wav"/><Relationship Id="rId1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6.jpe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hyperlink" Target="http://www.1ydt.com/video/n_show/Nav_99/AC627AB1_1.htm" TargetMode="Externa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2.GIF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2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" Target="slide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8.png"/><Relationship Id="rId1" Type="http://schemas.openxmlformats.org/officeDocument/2006/relationships/image" Target="../media/image27.jpeg"/></Relationships>
</file>

<file path=ppt/slides/_rels/slide3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0.GIF"/><Relationship Id="rId4" Type="http://schemas.openxmlformats.org/officeDocument/2006/relationships/image" Target="../media/image9.jpeg"/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image" Target="../media/image29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59" name="Picture 23" descr="Img260164751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869950" y="854075"/>
            <a:ext cx="4171950" cy="514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60" name="Rectangle 24"/>
          <p:cNvSpPr>
            <a:spLocks noChangeArrowheads="1"/>
          </p:cNvSpPr>
          <p:nvPr/>
        </p:nvSpPr>
        <p:spPr bwMode="auto">
          <a:xfrm>
            <a:off x="5318125" y="1968500"/>
            <a:ext cx="6391275" cy="3414713"/>
          </a:xfrm>
          <a:prstGeom prst="rect">
            <a:avLst/>
          </a:prstGeom>
          <a:solidFill>
            <a:srgbClr val="FFFF00">
              <a:alpha val="58038"/>
            </a:srgbClr>
          </a:solidFill>
          <a:ln w="34925">
            <a:solidFill>
              <a:srgbClr val="800080"/>
            </a:solidFill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2400" b="1">
                <a:latin typeface="Times New Roman" panose="02020603050405020304" pitchFamily="18" charset="0"/>
              </a:rPr>
              <a:t>      </a:t>
            </a:r>
            <a:r>
              <a:rPr lang="zh-CN" altLang="en-US" sz="3600" b="1">
                <a:latin typeface="Times New Roman" panose="02020603050405020304" pitchFamily="18" charset="0"/>
              </a:rPr>
              <a:t> “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在我们纪念第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16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任总统诞辰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200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周年之际，我说我对这位伟人怀有特殊的感激之情，</a:t>
            </a:r>
            <a:r>
              <a:rPr lang="zh-CN" altLang="en-US" sz="3600" b="1" u="sng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是他让我的故事成为可能，是他让美国的故事成为可能</a:t>
            </a:r>
            <a:r>
              <a:rPr lang="zh-CN" altLang="en-US" sz="3600" b="1" u="sng">
                <a:latin typeface="Times New Roman" panose="02020603050405020304" pitchFamily="18" charset="0"/>
              </a:rPr>
              <a:t>。</a:t>
            </a:r>
            <a:r>
              <a:rPr lang="zh-CN" altLang="en-US" sz="3600" b="1">
                <a:latin typeface="Times New Roman" panose="02020603050405020304" pitchFamily="18" charset="0"/>
              </a:rPr>
              <a:t>” </a:t>
            </a:r>
            <a:endParaRPr lang="zh-CN" altLang="en-US" sz="3600" b="1">
              <a:latin typeface="Times New Roman" panose="02020603050405020304" pitchFamily="18" charset="0"/>
            </a:endParaRPr>
          </a:p>
          <a:p>
            <a:r>
              <a:rPr lang="en-US" altLang="zh-CN" sz="3600" b="1">
                <a:latin typeface="Times New Roman" panose="02020603050405020304" pitchFamily="18" charset="0"/>
              </a:rPr>
              <a:t>    ——</a:t>
            </a:r>
            <a:r>
              <a:rPr lang="zh-CN" altLang="en-US" sz="3600" b="1">
                <a:latin typeface="Times New Roman" panose="02020603050405020304" pitchFamily="18" charset="0"/>
                <a:ea typeface="楷体_GB2312" pitchFamily="49" charset="-122"/>
              </a:rPr>
              <a:t>奥巴马</a:t>
            </a:r>
            <a:r>
              <a:rPr lang="zh-CN" altLang="en-US" sz="3600" b="1">
                <a:latin typeface="Times New Roman" panose="02020603050405020304" pitchFamily="18" charset="0"/>
              </a:rPr>
              <a:t>（</a:t>
            </a:r>
            <a:r>
              <a:rPr lang="en-US" altLang="zh-CN" sz="3600" b="1">
                <a:latin typeface="Times New Roman" panose="02020603050405020304" pitchFamily="18" charset="0"/>
              </a:rPr>
              <a:t>2009</a:t>
            </a:r>
            <a:r>
              <a:rPr lang="zh-CN" altLang="en-US" sz="3600" b="1">
                <a:latin typeface="Times New Roman" panose="02020603050405020304" pitchFamily="18" charset="0"/>
              </a:rPr>
              <a:t>）</a:t>
            </a:r>
            <a:endParaRPr lang="zh-CN" altLang="en-US" sz="36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3995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60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2"/>
          <p:cNvSpPr>
            <a:spLocks noGrp="1"/>
          </p:cNvSpPr>
          <p:nvPr>
            <p:ph type="title"/>
          </p:nvPr>
        </p:nvSpPr>
        <p:spPr>
          <a:xfrm>
            <a:off x="1524000" y="404813"/>
            <a:ext cx="2987675" cy="731837"/>
          </a:xfrm>
        </p:spPr>
        <p:txBody>
          <a:bodyPr/>
          <a:lstStyle/>
          <a:p>
            <a:r>
              <a:rPr lang="zh-CN" altLang="en-US" sz="4000" b="1" smtClean="0">
                <a:ea typeface="黑体" panose="02010609060101010101" pitchFamily="2" charset="-122"/>
              </a:rPr>
              <a:t>学习目标</a:t>
            </a:r>
            <a:endParaRPr lang="zh-CN" altLang="en-US" sz="4000" b="1" smtClean="0">
              <a:ea typeface="黑体" panose="02010609060101010101" pitchFamily="2" charset="-122"/>
            </a:endParaRPr>
          </a:p>
        </p:txBody>
      </p:sp>
      <p:sp>
        <p:nvSpPr>
          <p:cNvPr id="17410" name="Rectangle 3"/>
          <p:cNvSpPr>
            <a:spLocks noGrp="1"/>
          </p:cNvSpPr>
          <p:nvPr>
            <p:ph idx="1"/>
          </p:nvPr>
        </p:nvSpPr>
        <p:spPr>
          <a:xfrm>
            <a:off x="1774825" y="1700213"/>
            <a:ext cx="8424863" cy="4114800"/>
          </a:xfrm>
        </p:spPr>
        <p:txBody>
          <a:bodyPr/>
          <a:lstStyle/>
          <a:p>
            <a:pPr algn="just"/>
            <a:r>
              <a:rPr lang="en-US" altLang="zh-CN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1</a:t>
            </a:r>
            <a:r>
              <a:rPr lang="zh-CN" altLang="en-US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、知道南北矛盾的</a:t>
            </a:r>
            <a:r>
              <a:rPr lang="zh-CN" altLang="en-US" sz="3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焦点</a:t>
            </a:r>
            <a:r>
              <a:rPr lang="zh-CN" altLang="en-US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；</a:t>
            </a:r>
            <a:endParaRPr lang="zh-CN" altLang="en-US" sz="36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/>
            <a:r>
              <a:rPr lang="en-US" altLang="zh-CN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、说出</a:t>
            </a:r>
            <a:r>
              <a:rPr lang="en-US" altLang="zh-CN" sz="3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《</a:t>
            </a:r>
            <a:r>
              <a:rPr lang="zh-CN" altLang="en-US" sz="3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解放黑人奴隶宣言</a:t>
            </a:r>
            <a:r>
              <a:rPr lang="en-US" altLang="zh-CN" sz="3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》</a:t>
            </a:r>
            <a:r>
              <a:rPr lang="zh-CN" altLang="en-US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的主要内容；</a:t>
            </a:r>
            <a:endParaRPr lang="zh-CN" altLang="en-US" sz="36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/>
            <a:r>
              <a:rPr lang="en-US" altLang="zh-CN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、理解</a:t>
            </a:r>
            <a:r>
              <a:rPr lang="zh-CN" altLang="en-US" sz="3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南北战争</a:t>
            </a:r>
            <a:r>
              <a:rPr lang="zh-CN" altLang="en-US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在美国历史发展中的</a:t>
            </a:r>
            <a:r>
              <a:rPr lang="zh-CN" altLang="en-US" sz="3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意义；</a:t>
            </a:r>
            <a:endParaRPr lang="zh-CN" altLang="en-US" sz="36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just"/>
            <a:r>
              <a:rPr lang="en-US" altLang="zh-CN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、讲述</a:t>
            </a:r>
            <a:r>
              <a:rPr lang="zh-CN" altLang="en-US" sz="3600" b="1" smtClean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林肯</a:t>
            </a:r>
            <a:r>
              <a:rPr lang="zh-CN" altLang="en-US" sz="3600" b="1" smtClean="0">
                <a:latin typeface="黑体" panose="02010609060101010101" pitchFamily="2" charset="-122"/>
                <a:ea typeface="黑体" panose="02010609060101010101" pitchFamily="2" charset="-122"/>
              </a:rPr>
              <a:t>在南北战争中的主要活动。</a:t>
            </a:r>
            <a:endParaRPr lang="zh-CN" altLang="en-US" sz="3600" b="1" smtClean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2" name="AutoShape 12"/>
          <p:cNvSpPr>
            <a:spLocks noChangeArrowheads="1"/>
          </p:cNvSpPr>
          <p:nvPr/>
        </p:nvSpPr>
        <p:spPr bwMode="auto">
          <a:xfrm>
            <a:off x="1025525" y="214313"/>
            <a:ext cx="10052050" cy="6491287"/>
          </a:xfrm>
          <a:prstGeom prst="wedgeRoundRectCallout">
            <a:avLst>
              <a:gd name="adj1" fmla="val -53944"/>
              <a:gd name="adj2" fmla="val 24190"/>
              <a:gd name="adj3" fmla="val 16667"/>
            </a:avLst>
          </a:prstGeom>
          <a:noFill/>
          <a:ln w="57150" cmpd="thickThin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endParaRPr lang="zh-CN" altLang="en-US"/>
          </a:p>
        </p:txBody>
      </p:sp>
      <p:sp>
        <p:nvSpPr>
          <p:cNvPr id="18434" name="文本占位符 197634"/>
          <p:cNvSpPr>
            <a:spLocks noGrp="1"/>
          </p:cNvSpPr>
          <p:nvPr/>
        </p:nvSpPr>
        <p:spPr bwMode="auto">
          <a:xfrm>
            <a:off x="1465263" y="860425"/>
            <a:ext cx="8408987" cy="5156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Calibri" panose="020F0502020204030204" pitchFamily="34" charset="0"/>
              </a:rPr>
              <a:t>1</a:t>
            </a:r>
            <a:r>
              <a:rPr lang="zh-CN" altLang="en-US" sz="3200" b="1">
                <a:latin typeface="Calibri" panose="020F0502020204030204" pitchFamily="34" charset="0"/>
              </a:rPr>
              <a:t>、独立后的美国，领土扩张情况是怎样的？</a:t>
            </a:r>
            <a:endParaRPr lang="zh-CN" altLang="en-US" sz="3200" b="1">
              <a:latin typeface="Calibri" panose="020F0502020204030204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Calibri" panose="020F0502020204030204" pitchFamily="34" charset="0"/>
              </a:rPr>
              <a:t>2</a:t>
            </a:r>
            <a:r>
              <a:rPr lang="zh-CN" altLang="en-US" sz="3200" b="1">
                <a:latin typeface="Calibri" panose="020F0502020204030204" pitchFamily="34" charset="0"/>
              </a:rPr>
              <a:t>、美国南北实行怎样的经济制度？两种经济制度形成了怎样的矛盾？矛盾围绕怎样的焦点？</a:t>
            </a:r>
            <a:endParaRPr lang="zh-CN" altLang="en-US" sz="3200" b="1">
              <a:latin typeface="Calibri" panose="020F0502020204030204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Calibri" panose="020F0502020204030204" pitchFamily="34" charset="0"/>
              </a:rPr>
              <a:t>3</a:t>
            </a:r>
            <a:r>
              <a:rPr lang="zh-CN" altLang="en-US" sz="3200" b="1">
                <a:latin typeface="Calibri" panose="020F0502020204030204" pitchFamily="34" charset="0"/>
              </a:rPr>
              <a:t>、南北战争的导火线？战争爆发的时间、挑起者？战争的战况？</a:t>
            </a:r>
            <a:endParaRPr lang="zh-CN" altLang="en-US" sz="3200" b="1">
              <a:latin typeface="Calibri" panose="020F0502020204030204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</a:pPr>
            <a:r>
              <a:rPr lang="en-US" altLang="zh-CN" sz="3200" b="1">
                <a:latin typeface="Calibri" panose="020F0502020204030204" pitchFamily="34" charset="0"/>
              </a:rPr>
              <a:t>4</a:t>
            </a:r>
            <a:r>
              <a:rPr lang="zh-CN" altLang="en-US" sz="3200" b="1">
                <a:latin typeface="Calibri" panose="020F0502020204030204" pitchFamily="34" charset="0"/>
              </a:rPr>
              <a:t>、战局怎么扭转的？</a:t>
            </a:r>
            <a:r>
              <a:rPr lang="en-US" altLang="zh-CN" sz="3200" b="1">
                <a:latin typeface="Calibri" panose="020F0502020204030204" pitchFamily="34" charset="0"/>
              </a:rPr>
              <a:t>《</a:t>
            </a:r>
            <a:r>
              <a:rPr lang="zh-CN" altLang="en-US" sz="3200" b="1">
                <a:latin typeface="Calibri" panose="020F0502020204030204" pitchFamily="34" charset="0"/>
              </a:rPr>
              <a:t>解放黑人奴隶宣言</a:t>
            </a:r>
            <a:r>
              <a:rPr lang="en-US" altLang="zh-CN" sz="3200" b="1">
                <a:latin typeface="Calibri" panose="020F0502020204030204" pitchFamily="34" charset="0"/>
              </a:rPr>
              <a:t>》</a:t>
            </a:r>
            <a:r>
              <a:rPr lang="zh-CN" altLang="en-US" sz="3200" b="1">
                <a:latin typeface="Calibri" panose="020F0502020204030204" pitchFamily="34" charset="0"/>
              </a:rPr>
              <a:t>颁布以及实施的时间及其作用？</a:t>
            </a:r>
            <a:endParaRPr lang="zh-CN" altLang="en-US" sz="3200" b="1">
              <a:latin typeface="Calibri" panose="020F0502020204030204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</a:pPr>
            <a:r>
              <a:rPr lang="zh-CN" altLang="en-US" sz="3200" b="1">
                <a:latin typeface="Calibri" panose="020F0502020204030204" pitchFamily="34" charset="0"/>
              </a:rPr>
              <a:t>战争的结果？性质？林肯的贡献？</a:t>
            </a:r>
            <a:endParaRPr lang="zh-CN" altLang="en-US" sz="3200" b="1">
              <a:latin typeface="Calibri" panose="020F0502020204030204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tx2"/>
              </a:buClr>
              <a:buSzPct val="70000"/>
              <a:buFont typeface="Wingdings" panose="05000000000000000000" pitchFamily="2" charset="2"/>
              <a:buChar char="l"/>
            </a:pPr>
            <a:r>
              <a:rPr lang="zh-CN" altLang="en-US" sz="3200" b="1">
                <a:latin typeface="Calibri" panose="020F0502020204030204" pitchFamily="34" charset="0"/>
              </a:rPr>
              <a:t>南北战争的历史意义</a:t>
            </a:r>
            <a:r>
              <a:rPr lang="en-US" altLang="zh-CN" sz="3200" b="1">
                <a:latin typeface="Calibri" panose="020F0502020204030204" pitchFamily="34" charset="0"/>
              </a:rPr>
              <a:t>?</a:t>
            </a:r>
            <a:endParaRPr lang="en-US" altLang="zh-CN" sz="3200" b="1">
              <a:latin typeface="Calibri" panose="020F0502020204030204" pitchFamily="34" charset="0"/>
            </a:endParaRPr>
          </a:p>
        </p:txBody>
      </p:sp>
      <p:sp>
        <p:nvSpPr>
          <p:cNvPr id="18435" name="Rectangle 11"/>
          <p:cNvSpPr>
            <a:spLocks noChangeArrowheads="1"/>
          </p:cNvSpPr>
          <p:nvPr/>
        </p:nvSpPr>
        <p:spPr bwMode="auto">
          <a:xfrm>
            <a:off x="3371850" y="214313"/>
            <a:ext cx="4595813" cy="641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latinLnBrk="1"/>
            <a:r>
              <a:rPr lang="zh-CN" altLang="en-US" sz="3600" b="1">
                <a:ea typeface="黑体" panose="02010609060101010101" pitchFamily="2" charset="-122"/>
              </a:rPr>
              <a:t>自主阅读，基础扫描</a:t>
            </a:r>
            <a:endParaRPr lang="zh-CN" altLang="en-US" sz="3600" b="1"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0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2" grpId="0" bldLvl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7" name="组合 121857"/>
          <p:cNvGrpSpPr/>
          <p:nvPr/>
        </p:nvGrpSpPr>
        <p:grpSpPr bwMode="auto">
          <a:xfrm>
            <a:off x="1524000" y="0"/>
            <a:ext cx="9144000" cy="793750"/>
            <a:chOff x="0" y="0"/>
            <a:chExt cx="14400" cy="1248"/>
          </a:xfrm>
        </p:grpSpPr>
        <p:sp>
          <p:nvSpPr>
            <p:cNvPr id="19460" name="矩形 121858"/>
            <p:cNvSpPr>
              <a:spLocks noChangeArrowheads="1"/>
            </p:cNvSpPr>
            <p:nvPr/>
          </p:nvSpPr>
          <p:spPr bwMode="auto">
            <a:xfrm>
              <a:off x="0" y="0"/>
              <a:ext cx="14400" cy="124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pic>
          <p:nvPicPr>
            <p:cNvPr id="19461" name="图片 121859" descr="109158828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487" y="0"/>
              <a:ext cx="913" cy="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462" name="图片 121860" descr="000076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253" t="22906" r="23352" b="22491"/>
            <a:stretch>
              <a:fillRect/>
            </a:stretch>
          </p:blipFill>
          <p:spPr bwMode="auto">
            <a:xfrm>
              <a:off x="10829" y="410"/>
              <a:ext cx="136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9458" name="文本框 121861"/>
          <p:cNvSpPr txBox="1">
            <a:spLocks noChangeArrowheads="1"/>
          </p:cNvSpPr>
          <p:nvPr/>
        </p:nvSpPr>
        <p:spPr bwMode="auto">
          <a:xfrm>
            <a:off x="1774825" y="117475"/>
            <a:ext cx="61515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CC00"/>
                </a:solidFill>
                <a:ea typeface="楷体" panose="02010609060101010101" charset="-122"/>
                <a:cs typeface="楷体" panose="02010609060101010101" charset="-122"/>
              </a:rPr>
              <a:t>一、美国南北战争爆发的原因</a:t>
            </a:r>
            <a:endParaRPr lang="zh-CN" altLang="en-US" sz="3600" b="1">
              <a:solidFill>
                <a:srgbClr val="FFCC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19459" name="矩形 121862"/>
          <p:cNvSpPr>
            <a:spLocks noChangeArrowheads="1" noChangeShapeType="1" noTextEdit="1"/>
          </p:cNvSpPr>
          <p:nvPr/>
        </p:nvSpPr>
        <p:spPr bwMode="auto">
          <a:xfrm>
            <a:off x="2940050" y="2062163"/>
            <a:ext cx="6858000" cy="29972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第一篇章：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山雨欲来   联邦危机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Ws107432"/>
          <p:cNvPicPr preferRelativeResize="0">
            <a:picLocks noChangeAspect="1"/>
          </p:cNvPicPr>
          <p:nvPr>
            <p:ph sz="quarter" idx="3"/>
          </p:nvPr>
        </p:nvPicPr>
        <p:blipFill>
          <a:blip r:embed="rId1">
            <a:lum bright="70000" contrast="-70000"/>
          </a:blip>
          <a:srcRect b="1135"/>
          <a:stretch>
            <a:fillRect/>
          </a:stretch>
        </p:blipFill>
        <p:spPr>
          <a:xfrm>
            <a:off x="1558925" y="-26988"/>
            <a:ext cx="10490200" cy="6856413"/>
          </a:xfrm>
          <a:solidFill>
            <a:srgbClr val="CCFFFF"/>
          </a:solidFill>
          <a:ln w="76200">
            <a:solidFill>
              <a:schemeClr val="tx1"/>
            </a:solidFill>
          </a:ln>
        </p:spPr>
      </p:pic>
      <p:grpSp>
        <p:nvGrpSpPr>
          <p:cNvPr id="2" name="Group 38"/>
          <p:cNvGrpSpPr/>
          <p:nvPr/>
        </p:nvGrpSpPr>
        <p:grpSpPr bwMode="auto">
          <a:xfrm>
            <a:off x="6286500" y="765175"/>
            <a:ext cx="3194050" cy="4392613"/>
            <a:chOff x="3000" y="482"/>
            <a:chExt cx="2012" cy="2767"/>
          </a:xfrm>
        </p:grpSpPr>
        <p:sp>
          <p:nvSpPr>
            <p:cNvPr id="20513" name="Freeform 15"/>
            <p:cNvSpPr>
              <a:spLocks noChangeArrowheads="1"/>
            </p:cNvSpPr>
            <p:nvPr/>
          </p:nvSpPr>
          <p:spPr bwMode="auto">
            <a:xfrm>
              <a:off x="3000" y="618"/>
              <a:ext cx="2012" cy="2631"/>
            </a:xfrm>
            <a:custGeom>
              <a:avLst/>
              <a:gdLst>
                <a:gd name="T0" fmla="*/ 91 w 1984"/>
                <a:gd name="T1" fmla="*/ 73 h 2556"/>
                <a:gd name="T2" fmla="*/ 619 w 1984"/>
                <a:gd name="T3" fmla="*/ 191 h 2556"/>
                <a:gd name="T4" fmla="*/ 514 w 1984"/>
                <a:gd name="T5" fmla="*/ 266 h 2556"/>
                <a:gd name="T6" fmla="*/ 420 w 1984"/>
                <a:gd name="T7" fmla="*/ 303 h 2556"/>
                <a:gd name="T8" fmla="*/ 304 w 1984"/>
                <a:gd name="T9" fmla="*/ 424 h 2556"/>
                <a:gd name="T10" fmla="*/ 545 w 1984"/>
                <a:gd name="T11" fmla="*/ 461 h 2556"/>
                <a:gd name="T12" fmla="*/ 598 w 1984"/>
                <a:gd name="T13" fmla="*/ 424 h 2556"/>
                <a:gd name="T14" fmla="*/ 704 w 1984"/>
                <a:gd name="T15" fmla="*/ 315 h 2556"/>
                <a:gd name="T16" fmla="*/ 789 w 1984"/>
                <a:gd name="T17" fmla="*/ 448 h 2556"/>
                <a:gd name="T18" fmla="*/ 1009 w 1984"/>
                <a:gd name="T19" fmla="*/ 412 h 2556"/>
                <a:gd name="T20" fmla="*/ 1113 w 1984"/>
                <a:gd name="T21" fmla="*/ 473 h 2556"/>
                <a:gd name="T22" fmla="*/ 882 w 1984"/>
                <a:gd name="T23" fmla="*/ 595 h 2556"/>
                <a:gd name="T24" fmla="*/ 735 w 1984"/>
                <a:gd name="T25" fmla="*/ 779 h 2556"/>
                <a:gd name="T26" fmla="*/ 745 w 1984"/>
                <a:gd name="T27" fmla="*/ 1011 h 2556"/>
                <a:gd name="T28" fmla="*/ 735 w 1984"/>
                <a:gd name="T29" fmla="*/ 1205 h 2556"/>
                <a:gd name="T30" fmla="*/ 767 w 1984"/>
                <a:gd name="T31" fmla="*/ 1339 h 2556"/>
                <a:gd name="T32" fmla="*/ 903 w 1984"/>
                <a:gd name="T33" fmla="*/ 1219 h 2556"/>
                <a:gd name="T34" fmla="*/ 1156 w 1984"/>
                <a:gd name="T35" fmla="*/ 974 h 2556"/>
                <a:gd name="T36" fmla="*/ 1230 w 1984"/>
                <a:gd name="T37" fmla="*/ 890 h 2556"/>
                <a:gd name="T38" fmla="*/ 1250 w 1984"/>
                <a:gd name="T39" fmla="*/ 1231 h 2556"/>
                <a:gd name="T40" fmla="*/ 1218 w 1984"/>
                <a:gd name="T41" fmla="*/ 1367 h 2556"/>
                <a:gd name="T42" fmla="*/ 1335 w 1984"/>
                <a:gd name="T43" fmla="*/ 1339 h 2556"/>
                <a:gd name="T44" fmla="*/ 1418 w 1984"/>
                <a:gd name="T45" fmla="*/ 1302 h 2556"/>
                <a:gd name="T46" fmla="*/ 1629 w 1984"/>
                <a:gd name="T47" fmla="*/ 1085 h 2556"/>
                <a:gd name="T48" fmla="*/ 1819 w 1984"/>
                <a:gd name="T49" fmla="*/ 926 h 2556"/>
                <a:gd name="T50" fmla="*/ 1902 w 1984"/>
                <a:gd name="T51" fmla="*/ 634 h 2556"/>
                <a:gd name="T52" fmla="*/ 2070 w 1984"/>
                <a:gd name="T53" fmla="*/ 572 h 2556"/>
                <a:gd name="T54" fmla="*/ 2229 w 1984"/>
                <a:gd name="T55" fmla="*/ 486 h 2556"/>
                <a:gd name="T56" fmla="*/ 2238 w 1984"/>
                <a:gd name="T57" fmla="*/ 559 h 2556"/>
                <a:gd name="T58" fmla="*/ 2102 w 1984"/>
                <a:gd name="T59" fmla="*/ 718 h 2556"/>
                <a:gd name="T60" fmla="*/ 1966 w 1984"/>
                <a:gd name="T61" fmla="*/ 840 h 2556"/>
                <a:gd name="T62" fmla="*/ 1819 w 1984"/>
                <a:gd name="T63" fmla="*/ 1047 h 2556"/>
                <a:gd name="T64" fmla="*/ 1702 w 1984"/>
                <a:gd name="T65" fmla="*/ 1120 h 2556"/>
                <a:gd name="T66" fmla="*/ 1755 w 1984"/>
                <a:gd name="T67" fmla="*/ 1243 h 2556"/>
                <a:gd name="T68" fmla="*/ 1693 w 1984"/>
                <a:gd name="T69" fmla="*/ 1352 h 2556"/>
                <a:gd name="T70" fmla="*/ 1650 w 1984"/>
                <a:gd name="T71" fmla="*/ 1916 h 2556"/>
                <a:gd name="T72" fmla="*/ 1471 w 1984"/>
                <a:gd name="T73" fmla="*/ 2243 h 2556"/>
                <a:gd name="T74" fmla="*/ 1430 w 1984"/>
                <a:gd name="T75" fmla="*/ 2342 h 2556"/>
                <a:gd name="T76" fmla="*/ 1292 w 1984"/>
                <a:gd name="T77" fmla="*/ 2525 h 2556"/>
                <a:gd name="T78" fmla="*/ 1198 w 1984"/>
                <a:gd name="T79" fmla="*/ 2783 h 2556"/>
                <a:gd name="T80" fmla="*/ 1230 w 1984"/>
                <a:gd name="T81" fmla="*/ 3001 h 2556"/>
                <a:gd name="T82" fmla="*/ 1388 w 1984"/>
                <a:gd name="T83" fmla="*/ 3172 h 2556"/>
                <a:gd name="T84" fmla="*/ 1430 w 1984"/>
                <a:gd name="T85" fmla="*/ 3244 h 2556"/>
                <a:gd name="T86" fmla="*/ 1451 w 1984"/>
                <a:gd name="T87" fmla="*/ 3342 h 2556"/>
                <a:gd name="T88" fmla="*/ 397 w 1984"/>
                <a:gd name="T89" fmla="*/ 3379 h 2556"/>
                <a:gd name="T90" fmla="*/ 430 w 1984"/>
                <a:gd name="T91" fmla="*/ 3258 h 2556"/>
                <a:gd name="T92" fmla="*/ 514 w 1984"/>
                <a:gd name="T93" fmla="*/ 2683 h 2556"/>
                <a:gd name="T94" fmla="*/ 598 w 1984"/>
                <a:gd name="T95" fmla="*/ 2463 h 2556"/>
                <a:gd name="T96" fmla="*/ 681 w 1984"/>
                <a:gd name="T97" fmla="*/ 2269 h 2556"/>
                <a:gd name="T98" fmla="*/ 598 w 1984"/>
                <a:gd name="T99" fmla="*/ 2269 h 2556"/>
                <a:gd name="T100" fmla="*/ 525 w 1984"/>
                <a:gd name="T101" fmla="*/ 2121 h 2556"/>
                <a:gd name="T102" fmla="*/ 441 w 1984"/>
                <a:gd name="T103" fmla="*/ 1853 h 2556"/>
                <a:gd name="T104" fmla="*/ 397 w 1984"/>
                <a:gd name="T105" fmla="*/ 1768 h 2556"/>
                <a:gd name="T106" fmla="*/ 387 w 1984"/>
                <a:gd name="T107" fmla="*/ 1622 h 2556"/>
                <a:gd name="T108" fmla="*/ 408 w 1984"/>
                <a:gd name="T109" fmla="*/ 1510 h 2556"/>
                <a:gd name="T110" fmla="*/ 493 w 1984"/>
                <a:gd name="T111" fmla="*/ 1292 h 2556"/>
                <a:gd name="T112" fmla="*/ 378 w 1984"/>
                <a:gd name="T113" fmla="*/ 1047 h 2556"/>
                <a:gd name="T114" fmla="*/ 285 w 1984"/>
                <a:gd name="T115" fmla="*/ 914 h 2556"/>
                <a:gd name="T116" fmla="*/ 129 w 1984"/>
                <a:gd name="T117" fmla="*/ 703 h 2556"/>
                <a:gd name="T118" fmla="*/ 111 w 1984"/>
                <a:gd name="T119" fmla="*/ 473 h 2556"/>
                <a:gd name="T120" fmla="*/ 35 w 1984"/>
                <a:gd name="T121" fmla="*/ 315 h 2556"/>
                <a:gd name="T122" fmla="*/ 16 w 1984"/>
                <a:gd name="T123" fmla="*/ 12 h 255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w 1984"/>
                <a:gd name="T187" fmla="*/ 0 h 2556"/>
                <a:gd name="T188" fmla="*/ 1984 w 1984"/>
                <a:gd name="T189" fmla="*/ 2556 h 255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T186" t="T187" r="T188" b="T189"/>
              <a:pathLst>
                <a:path w="1984" h="2556">
                  <a:moveTo>
                    <a:pt x="16" y="12"/>
                  </a:moveTo>
                  <a:cubicBezTo>
                    <a:pt x="113" y="48"/>
                    <a:pt x="0" y="0"/>
                    <a:pt x="81" y="53"/>
                  </a:cubicBezTo>
                  <a:cubicBezTo>
                    <a:pt x="98" y="64"/>
                    <a:pt x="168" y="70"/>
                    <a:pt x="173" y="71"/>
                  </a:cubicBezTo>
                  <a:cubicBezTo>
                    <a:pt x="291" y="196"/>
                    <a:pt x="231" y="135"/>
                    <a:pt x="538" y="144"/>
                  </a:cubicBezTo>
                  <a:cubicBezTo>
                    <a:pt x="490" y="195"/>
                    <a:pt x="566" y="122"/>
                    <a:pt x="465" y="172"/>
                  </a:cubicBezTo>
                  <a:cubicBezTo>
                    <a:pt x="455" y="177"/>
                    <a:pt x="456" y="192"/>
                    <a:pt x="447" y="199"/>
                  </a:cubicBezTo>
                  <a:cubicBezTo>
                    <a:pt x="439" y="205"/>
                    <a:pt x="428" y="205"/>
                    <a:pt x="419" y="208"/>
                  </a:cubicBezTo>
                  <a:cubicBezTo>
                    <a:pt x="401" y="214"/>
                    <a:pt x="365" y="227"/>
                    <a:pt x="365" y="227"/>
                  </a:cubicBezTo>
                  <a:cubicBezTo>
                    <a:pt x="353" y="244"/>
                    <a:pt x="337" y="300"/>
                    <a:pt x="319" y="309"/>
                  </a:cubicBezTo>
                  <a:cubicBezTo>
                    <a:pt x="302" y="317"/>
                    <a:pt x="282" y="315"/>
                    <a:pt x="264" y="318"/>
                  </a:cubicBezTo>
                  <a:cubicBezTo>
                    <a:pt x="312" y="350"/>
                    <a:pt x="366" y="337"/>
                    <a:pt x="419" y="355"/>
                  </a:cubicBezTo>
                  <a:cubicBezTo>
                    <a:pt x="437" y="352"/>
                    <a:pt x="457" y="353"/>
                    <a:pt x="474" y="346"/>
                  </a:cubicBezTo>
                  <a:cubicBezTo>
                    <a:pt x="482" y="343"/>
                    <a:pt x="485" y="332"/>
                    <a:pt x="493" y="327"/>
                  </a:cubicBezTo>
                  <a:cubicBezTo>
                    <a:pt x="501" y="322"/>
                    <a:pt x="511" y="321"/>
                    <a:pt x="520" y="318"/>
                  </a:cubicBezTo>
                  <a:cubicBezTo>
                    <a:pt x="536" y="271"/>
                    <a:pt x="533" y="244"/>
                    <a:pt x="584" y="227"/>
                  </a:cubicBezTo>
                  <a:cubicBezTo>
                    <a:pt x="593" y="230"/>
                    <a:pt x="610" y="227"/>
                    <a:pt x="611" y="236"/>
                  </a:cubicBezTo>
                  <a:cubicBezTo>
                    <a:pt x="614" y="255"/>
                    <a:pt x="593" y="291"/>
                    <a:pt x="593" y="291"/>
                  </a:cubicBezTo>
                  <a:cubicBezTo>
                    <a:pt x="638" y="305"/>
                    <a:pt x="656" y="295"/>
                    <a:pt x="685" y="336"/>
                  </a:cubicBezTo>
                  <a:cubicBezTo>
                    <a:pt x="742" y="330"/>
                    <a:pt x="800" y="332"/>
                    <a:pt x="849" y="300"/>
                  </a:cubicBezTo>
                  <a:cubicBezTo>
                    <a:pt x="858" y="303"/>
                    <a:pt x="871" y="301"/>
                    <a:pt x="877" y="309"/>
                  </a:cubicBezTo>
                  <a:cubicBezTo>
                    <a:pt x="885" y="319"/>
                    <a:pt x="875" y="340"/>
                    <a:pt x="886" y="346"/>
                  </a:cubicBezTo>
                  <a:cubicBezTo>
                    <a:pt x="911" y="358"/>
                    <a:pt x="941" y="352"/>
                    <a:pt x="968" y="355"/>
                  </a:cubicBezTo>
                  <a:cubicBezTo>
                    <a:pt x="948" y="476"/>
                    <a:pt x="982" y="382"/>
                    <a:pt x="785" y="419"/>
                  </a:cubicBezTo>
                  <a:cubicBezTo>
                    <a:pt x="774" y="421"/>
                    <a:pt x="775" y="438"/>
                    <a:pt x="767" y="446"/>
                  </a:cubicBezTo>
                  <a:cubicBezTo>
                    <a:pt x="742" y="471"/>
                    <a:pt x="720" y="468"/>
                    <a:pt x="685" y="474"/>
                  </a:cubicBezTo>
                  <a:cubicBezTo>
                    <a:pt x="671" y="513"/>
                    <a:pt x="662" y="549"/>
                    <a:pt x="639" y="583"/>
                  </a:cubicBezTo>
                  <a:cubicBezTo>
                    <a:pt x="601" y="701"/>
                    <a:pt x="646" y="530"/>
                    <a:pt x="657" y="620"/>
                  </a:cubicBezTo>
                  <a:cubicBezTo>
                    <a:pt x="663" y="665"/>
                    <a:pt x="654" y="712"/>
                    <a:pt x="648" y="757"/>
                  </a:cubicBezTo>
                  <a:cubicBezTo>
                    <a:pt x="645" y="776"/>
                    <a:pt x="630" y="812"/>
                    <a:pt x="630" y="812"/>
                  </a:cubicBezTo>
                  <a:cubicBezTo>
                    <a:pt x="633" y="842"/>
                    <a:pt x="632" y="873"/>
                    <a:pt x="639" y="903"/>
                  </a:cubicBezTo>
                  <a:cubicBezTo>
                    <a:pt x="641" y="911"/>
                    <a:pt x="655" y="914"/>
                    <a:pt x="657" y="922"/>
                  </a:cubicBezTo>
                  <a:cubicBezTo>
                    <a:pt x="664" y="949"/>
                    <a:pt x="659" y="978"/>
                    <a:pt x="666" y="1004"/>
                  </a:cubicBezTo>
                  <a:cubicBezTo>
                    <a:pt x="673" y="1030"/>
                    <a:pt x="739" y="1040"/>
                    <a:pt x="739" y="1040"/>
                  </a:cubicBezTo>
                  <a:cubicBezTo>
                    <a:pt x="755" y="997"/>
                    <a:pt x="753" y="945"/>
                    <a:pt x="785" y="912"/>
                  </a:cubicBezTo>
                  <a:cubicBezTo>
                    <a:pt x="790" y="752"/>
                    <a:pt x="757" y="584"/>
                    <a:pt x="877" y="464"/>
                  </a:cubicBezTo>
                  <a:cubicBezTo>
                    <a:pt x="1060" y="482"/>
                    <a:pt x="995" y="495"/>
                    <a:pt x="1005" y="730"/>
                  </a:cubicBezTo>
                  <a:cubicBezTo>
                    <a:pt x="1014" y="724"/>
                    <a:pt x="1026" y="720"/>
                    <a:pt x="1032" y="711"/>
                  </a:cubicBezTo>
                  <a:cubicBezTo>
                    <a:pt x="1067" y="658"/>
                    <a:pt x="1011" y="685"/>
                    <a:pt x="1069" y="666"/>
                  </a:cubicBezTo>
                  <a:cubicBezTo>
                    <a:pt x="1121" y="701"/>
                    <a:pt x="1090" y="734"/>
                    <a:pt x="1123" y="784"/>
                  </a:cubicBezTo>
                  <a:cubicBezTo>
                    <a:pt x="1117" y="844"/>
                    <a:pt x="1126" y="881"/>
                    <a:pt x="1087" y="922"/>
                  </a:cubicBezTo>
                  <a:cubicBezTo>
                    <a:pt x="1063" y="994"/>
                    <a:pt x="1096" y="891"/>
                    <a:pt x="1069" y="995"/>
                  </a:cubicBezTo>
                  <a:cubicBezTo>
                    <a:pt x="1067" y="1004"/>
                    <a:pt x="1050" y="1019"/>
                    <a:pt x="1059" y="1022"/>
                  </a:cubicBezTo>
                  <a:cubicBezTo>
                    <a:pt x="1083" y="1029"/>
                    <a:pt x="1108" y="1016"/>
                    <a:pt x="1133" y="1013"/>
                  </a:cubicBezTo>
                  <a:cubicBezTo>
                    <a:pt x="1142" y="1010"/>
                    <a:pt x="1152" y="1008"/>
                    <a:pt x="1160" y="1004"/>
                  </a:cubicBezTo>
                  <a:cubicBezTo>
                    <a:pt x="1170" y="999"/>
                    <a:pt x="1177" y="990"/>
                    <a:pt x="1187" y="986"/>
                  </a:cubicBezTo>
                  <a:cubicBezTo>
                    <a:pt x="1202" y="980"/>
                    <a:pt x="1218" y="980"/>
                    <a:pt x="1233" y="976"/>
                  </a:cubicBezTo>
                  <a:cubicBezTo>
                    <a:pt x="1287" y="961"/>
                    <a:pt x="1314" y="943"/>
                    <a:pt x="1352" y="903"/>
                  </a:cubicBezTo>
                  <a:cubicBezTo>
                    <a:pt x="1371" y="845"/>
                    <a:pt x="1368" y="844"/>
                    <a:pt x="1416" y="812"/>
                  </a:cubicBezTo>
                  <a:cubicBezTo>
                    <a:pt x="1437" y="748"/>
                    <a:pt x="1416" y="828"/>
                    <a:pt x="1416" y="739"/>
                  </a:cubicBezTo>
                  <a:cubicBezTo>
                    <a:pt x="1416" y="674"/>
                    <a:pt x="1570" y="694"/>
                    <a:pt x="1581" y="693"/>
                  </a:cubicBezTo>
                  <a:cubicBezTo>
                    <a:pt x="1618" y="681"/>
                    <a:pt x="1632" y="665"/>
                    <a:pt x="1645" y="629"/>
                  </a:cubicBezTo>
                  <a:cubicBezTo>
                    <a:pt x="1648" y="577"/>
                    <a:pt x="1643" y="525"/>
                    <a:pt x="1654" y="474"/>
                  </a:cubicBezTo>
                  <a:cubicBezTo>
                    <a:pt x="1656" y="465"/>
                    <a:pt x="1672" y="467"/>
                    <a:pt x="1681" y="464"/>
                  </a:cubicBezTo>
                  <a:cubicBezTo>
                    <a:pt x="1721" y="450"/>
                    <a:pt x="1760" y="440"/>
                    <a:pt x="1800" y="428"/>
                  </a:cubicBezTo>
                  <a:cubicBezTo>
                    <a:pt x="1819" y="423"/>
                    <a:pt x="1855" y="410"/>
                    <a:pt x="1855" y="410"/>
                  </a:cubicBezTo>
                  <a:cubicBezTo>
                    <a:pt x="1882" y="391"/>
                    <a:pt x="1909" y="382"/>
                    <a:pt x="1937" y="364"/>
                  </a:cubicBezTo>
                  <a:cubicBezTo>
                    <a:pt x="1949" y="367"/>
                    <a:pt x="1966" y="363"/>
                    <a:pt x="1974" y="373"/>
                  </a:cubicBezTo>
                  <a:cubicBezTo>
                    <a:pt x="1984" y="386"/>
                    <a:pt x="1951" y="414"/>
                    <a:pt x="1946" y="419"/>
                  </a:cubicBezTo>
                  <a:cubicBezTo>
                    <a:pt x="1930" y="484"/>
                    <a:pt x="1929" y="512"/>
                    <a:pt x="1882" y="556"/>
                  </a:cubicBezTo>
                  <a:cubicBezTo>
                    <a:pt x="1864" y="550"/>
                    <a:pt x="1845" y="544"/>
                    <a:pt x="1827" y="538"/>
                  </a:cubicBezTo>
                  <a:cubicBezTo>
                    <a:pt x="1806" y="531"/>
                    <a:pt x="1773" y="574"/>
                    <a:pt x="1773" y="574"/>
                  </a:cubicBezTo>
                  <a:cubicBezTo>
                    <a:pt x="1760" y="611"/>
                    <a:pt x="1745" y="617"/>
                    <a:pt x="1709" y="629"/>
                  </a:cubicBezTo>
                  <a:cubicBezTo>
                    <a:pt x="1693" y="673"/>
                    <a:pt x="1679" y="731"/>
                    <a:pt x="1635" y="757"/>
                  </a:cubicBezTo>
                  <a:cubicBezTo>
                    <a:pt x="1618" y="767"/>
                    <a:pt x="1599" y="776"/>
                    <a:pt x="1581" y="784"/>
                  </a:cubicBezTo>
                  <a:cubicBezTo>
                    <a:pt x="1563" y="792"/>
                    <a:pt x="1526" y="803"/>
                    <a:pt x="1526" y="803"/>
                  </a:cubicBezTo>
                  <a:cubicBezTo>
                    <a:pt x="1504" y="869"/>
                    <a:pt x="1538" y="792"/>
                    <a:pt x="1480" y="839"/>
                  </a:cubicBezTo>
                  <a:cubicBezTo>
                    <a:pt x="1472" y="845"/>
                    <a:pt x="1474" y="858"/>
                    <a:pt x="1471" y="867"/>
                  </a:cubicBezTo>
                  <a:cubicBezTo>
                    <a:pt x="1482" y="901"/>
                    <a:pt x="1502" y="907"/>
                    <a:pt x="1526" y="931"/>
                  </a:cubicBezTo>
                  <a:cubicBezTo>
                    <a:pt x="1523" y="946"/>
                    <a:pt x="1527" y="964"/>
                    <a:pt x="1517" y="976"/>
                  </a:cubicBezTo>
                  <a:cubicBezTo>
                    <a:pt x="1447" y="1059"/>
                    <a:pt x="1502" y="921"/>
                    <a:pt x="1471" y="1013"/>
                  </a:cubicBezTo>
                  <a:cubicBezTo>
                    <a:pt x="1467" y="1124"/>
                    <a:pt x="1478" y="1216"/>
                    <a:pt x="1443" y="1315"/>
                  </a:cubicBezTo>
                  <a:cubicBezTo>
                    <a:pt x="1440" y="1355"/>
                    <a:pt x="1439" y="1395"/>
                    <a:pt x="1434" y="1434"/>
                  </a:cubicBezTo>
                  <a:cubicBezTo>
                    <a:pt x="1429" y="1472"/>
                    <a:pt x="1355" y="1557"/>
                    <a:pt x="1334" y="1589"/>
                  </a:cubicBezTo>
                  <a:cubicBezTo>
                    <a:pt x="1301" y="1638"/>
                    <a:pt x="1332" y="1662"/>
                    <a:pt x="1279" y="1680"/>
                  </a:cubicBezTo>
                  <a:cubicBezTo>
                    <a:pt x="1253" y="1760"/>
                    <a:pt x="1289" y="1663"/>
                    <a:pt x="1251" y="1726"/>
                  </a:cubicBezTo>
                  <a:cubicBezTo>
                    <a:pt x="1246" y="1734"/>
                    <a:pt x="1247" y="1745"/>
                    <a:pt x="1242" y="1754"/>
                  </a:cubicBezTo>
                  <a:cubicBezTo>
                    <a:pt x="1227" y="1781"/>
                    <a:pt x="1193" y="1830"/>
                    <a:pt x="1169" y="1854"/>
                  </a:cubicBezTo>
                  <a:cubicBezTo>
                    <a:pt x="1155" y="1868"/>
                    <a:pt x="1137" y="1877"/>
                    <a:pt x="1123" y="1891"/>
                  </a:cubicBezTo>
                  <a:cubicBezTo>
                    <a:pt x="1106" y="1943"/>
                    <a:pt x="1095" y="1994"/>
                    <a:pt x="1078" y="2046"/>
                  </a:cubicBezTo>
                  <a:cubicBezTo>
                    <a:pt x="1073" y="2063"/>
                    <a:pt x="1053" y="2070"/>
                    <a:pt x="1041" y="2083"/>
                  </a:cubicBezTo>
                  <a:cubicBezTo>
                    <a:pt x="1044" y="2132"/>
                    <a:pt x="1042" y="2181"/>
                    <a:pt x="1050" y="2229"/>
                  </a:cubicBezTo>
                  <a:cubicBezTo>
                    <a:pt x="1051" y="2238"/>
                    <a:pt x="1065" y="2239"/>
                    <a:pt x="1069" y="2247"/>
                  </a:cubicBezTo>
                  <a:cubicBezTo>
                    <a:pt x="1093" y="2294"/>
                    <a:pt x="1078" y="2321"/>
                    <a:pt x="1133" y="2339"/>
                  </a:cubicBezTo>
                  <a:cubicBezTo>
                    <a:pt x="1158" y="2413"/>
                    <a:pt x="1113" y="2305"/>
                    <a:pt x="1206" y="2375"/>
                  </a:cubicBezTo>
                  <a:cubicBezTo>
                    <a:pt x="1218" y="2384"/>
                    <a:pt x="1206" y="2408"/>
                    <a:pt x="1215" y="2421"/>
                  </a:cubicBezTo>
                  <a:cubicBezTo>
                    <a:pt x="1220" y="2429"/>
                    <a:pt x="1233" y="2427"/>
                    <a:pt x="1242" y="2430"/>
                  </a:cubicBezTo>
                  <a:cubicBezTo>
                    <a:pt x="1254" y="2441"/>
                    <a:pt x="1288" y="2471"/>
                    <a:pt x="1288" y="2485"/>
                  </a:cubicBezTo>
                  <a:cubicBezTo>
                    <a:pt x="1288" y="2496"/>
                    <a:pt x="1272" y="2503"/>
                    <a:pt x="1261" y="2503"/>
                  </a:cubicBezTo>
                  <a:cubicBezTo>
                    <a:pt x="1014" y="2512"/>
                    <a:pt x="767" y="2509"/>
                    <a:pt x="520" y="2512"/>
                  </a:cubicBezTo>
                  <a:cubicBezTo>
                    <a:pt x="457" y="2556"/>
                    <a:pt x="439" y="2538"/>
                    <a:pt x="346" y="2531"/>
                  </a:cubicBezTo>
                  <a:cubicBezTo>
                    <a:pt x="349" y="2507"/>
                    <a:pt x="348" y="2481"/>
                    <a:pt x="355" y="2458"/>
                  </a:cubicBezTo>
                  <a:cubicBezTo>
                    <a:pt x="358" y="2449"/>
                    <a:pt x="373" y="2448"/>
                    <a:pt x="374" y="2439"/>
                  </a:cubicBezTo>
                  <a:cubicBezTo>
                    <a:pt x="402" y="2141"/>
                    <a:pt x="305" y="2217"/>
                    <a:pt x="410" y="2147"/>
                  </a:cubicBezTo>
                  <a:cubicBezTo>
                    <a:pt x="425" y="2099"/>
                    <a:pt x="419" y="2053"/>
                    <a:pt x="447" y="2010"/>
                  </a:cubicBezTo>
                  <a:cubicBezTo>
                    <a:pt x="453" y="1991"/>
                    <a:pt x="470" y="1975"/>
                    <a:pt x="474" y="1955"/>
                  </a:cubicBezTo>
                  <a:cubicBezTo>
                    <a:pt x="499" y="1838"/>
                    <a:pt x="445" y="1863"/>
                    <a:pt x="520" y="1845"/>
                  </a:cubicBezTo>
                  <a:cubicBezTo>
                    <a:pt x="537" y="1792"/>
                    <a:pt x="535" y="1779"/>
                    <a:pt x="584" y="1763"/>
                  </a:cubicBezTo>
                  <a:cubicBezTo>
                    <a:pt x="601" y="1745"/>
                    <a:pt x="625" y="1731"/>
                    <a:pt x="593" y="1699"/>
                  </a:cubicBezTo>
                  <a:cubicBezTo>
                    <a:pt x="586" y="1692"/>
                    <a:pt x="575" y="1705"/>
                    <a:pt x="566" y="1708"/>
                  </a:cubicBezTo>
                  <a:cubicBezTo>
                    <a:pt x="551" y="1705"/>
                    <a:pt x="532" y="1709"/>
                    <a:pt x="520" y="1699"/>
                  </a:cubicBezTo>
                  <a:cubicBezTo>
                    <a:pt x="510" y="1691"/>
                    <a:pt x="516" y="1674"/>
                    <a:pt x="511" y="1662"/>
                  </a:cubicBezTo>
                  <a:cubicBezTo>
                    <a:pt x="500" y="1635"/>
                    <a:pt x="472" y="1613"/>
                    <a:pt x="456" y="1589"/>
                  </a:cubicBezTo>
                  <a:cubicBezTo>
                    <a:pt x="449" y="1489"/>
                    <a:pt x="470" y="1462"/>
                    <a:pt x="401" y="1415"/>
                  </a:cubicBezTo>
                  <a:cubicBezTo>
                    <a:pt x="395" y="1406"/>
                    <a:pt x="392" y="1395"/>
                    <a:pt x="383" y="1388"/>
                  </a:cubicBezTo>
                  <a:cubicBezTo>
                    <a:pt x="375" y="1382"/>
                    <a:pt x="360" y="1387"/>
                    <a:pt x="355" y="1379"/>
                  </a:cubicBezTo>
                  <a:cubicBezTo>
                    <a:pt x="346" y="1363"/>
                    <a:pt x="350" y="1342"/>
                    <a:pt x="346" y="1324"/>
                  </a:cubicBezTo>
                  <a:cubicBezTo>
                    <a:pt x="340" y="1295"/>
                    <a:pt x="336" y="1294"/>
                    <a:pt x="319" y="1269"/>
                  </a:cubicBezTo>
                  <a:cubicBezTo>
                    <a:pt x="325" y="1251"/>
                    <a:pt x="331" y="1232"/>
                    <a:pt x="337" y="1214"/>
                  </a:cubicBezTo>
                  <a:cubicBezTo>
                    <a:pt x="340" y="1205"/>
                    <a:pt x="346" y="1187"/>
                    <a:pt x="346" y="1187"/>
                  </a:cubicBezTo>
                  <a:cubicBezTo>
                    <a:pt x="349" y="1169"/>
                    <a:pt x="348" y="1149"/>
                    <a:pt x="355" y="1132"/>
                  </a:cubicBezTo>
                  <a:cubicBezTo>
                    <a:pt x="365" y="1105"/>
                    <a:pt x="422" y="1076"/>
                    <a:pt x="447" y="1068"/>
                  </a:cubicBezTo>
                  <a:cubicBezTo>
                    <a:pt x="474" y="1026"/>
                    <a:pt x="488" y="987"/>
                    <a:pt x="429" y="967"/>
                  </a:cubicBezTo>
                  <a:cubicBezTo>
                    <a:pt x="399" y="939"/>
                    <a:pt x="389" y="949"/>
                    <a:pt x="365" y="912"/>
                  </a:cubicBezTo>
                  <a:cubicBezTo>
                    <a:pt x="358" y="856"/>
                    <a:pt x="364" y="822"/>
                    <a:pt x="328" y="784"/>
                  </a:cubicBezTo>
                  <a:cubicBezTo>
                    <a:pt x="310" y="730"/>
                    <a:pt x="333" y="781"/>
                    <a:pt x="291" y="739"/>
                  </a:cubicBezTo>
                  <a:cubicBezTo>
                    <a:pt x="220" y="668"/>
                    <a:pt x="333" y="755"/>
                    <a:pt x="246" y="684"/>
                  </a:cubicBezTo>
                  <a:cubicBezTo>
                    <a:pt x="215" y="658"/>
                    <a:pt x="188" y="635"/>
                    <a:pt x="163" y="602"/>
                  </a:cubicBezTo>
                  <a:cubicBezTo>
                    <a:pt x="111" y="533"/>
                    <a:pt x="146" y="565"/>
                    <a:pt x="109" y="528"/>
                  </a:cubicBezTo>
                  <a:cubicBezTo>
                    <a:pt x="94" y="513"/>
                    <a:pt x="63" y="483"/>
                    <a:pt x="63" y="483"/>
                  </a:cubicBezTo>
                  <a:cubicBezTo>
                    <a:pt x="45" y="428"/>
                    <a:pt x="26" y="379"/>
                    <a:pt x="99" y="355"/>
                  </a:cubicBezTo>
                  <a:cubicBezTo>
                    <a:pt x="113" y="317"/>
                    <a:pt x="122" y="305"/>
                    <a:pt x="99" y="254"/>
                  </a:cubicBezTo>
                  <a:cubicBezTo>
                    <a:pt x="97" y="250"/>
                    <a:pt x="48" y="239"/>
                    <a:pt x="35" y="236"/>
                  </a:cubicBezTo>
                  <a:cubicBezTo>
                    <a:pt x="56" y="176"/>
                    <a:pt x="70" y="131"/>
                    <a:pt x="8" y="90"/>
                  </a:cubicBezTo>
                  <a:cubicBezTo>
                    <a:pt x="20" y="40"/>
                    <a:pt x="17" y="66"/>
                    <a:pt x="16" y="12"/>
                  </a:cubicBezTo>
                  <a:close/>
                </a:path>
              </a:pathLst>
            </a:custGeom>
            <a:solidFill>
              <a:srgbClr val="FFCC00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14" name="AutoShape 18"/>
            <p:cNvSpPr>
              <a:spLocks noChangeArrowheads="1"/>
            </p:cNvSpPr>
            <p:nvPr/>
          </p:nvSpPr>
          <p:spPr bwMode="auto">
            <a:xfrm>
              <a:off x="3334" y="482"/>
              <a:ext cx="1542" cy="317"/>
            </a:xfrm>
            <a:prstGeom prst="wedgeRectCallout">
              <a:avLst>
                <a:gd name="adj1" fmla="val -40014"/>
                <a:gd name="adj2" fmla="val 217824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eaLnBrk="0" hangingPunct="0"/>
              <a:r>
                <a:rPr lang="en-US" altLang="zh-CN" sz="2800">
                  <a:ea typeface="黑体" panose="02010609060101010101" pitchFamily="2" charset="-122"/>
                </a:rPr>
                <a:t>1783</a:t>
              </a:r>
              <a:r>
                <a:rPr lang="zh-CN" altLang="en-US" sz="2800">
                  <a:ea typeface="黑体" panose="02010609060101010101" pitchFamily="2" charset="-122"/>
                </a:rPr>
                <a:t>年归美国</a:t>
              </a:r>
              <a:endParaRPr lang="zh-CN" altLang="en-US" sz="2800">
                <a:ea typeface="黑体" panose="02010609060101010101" pitchFamily="2" charset="-122"/>
              </a:endParaRPr>
            </a:p>
          </p:txBody>
        </p:sp>
      </p:grpSp>
      <p:grpSp>
        <p:nvGrpSpPr>
          <p:cNvPr id="3" name="Group 40"/>
          <p:cNvGrpSpPr/>
          <p:nvPr/>
        </p:nvGrpSpPr>
        <p:grpSpPr bwMode="auto">
          <a:xfrm>
            <a:off x="3863975" y="765175"/>
            <a:ext cx="4176713" cy="4749800"/>
            <a:chOff x="1474" y="482"/>
            <a:chExt cx="2631" cy="2992"/>
          </a:xfrm>
        </p:grpSpPr>
        <p:sp>
          <p:nvSpPr>
            <p:cNvPr id="20511" name="Freeform 19"/>
            <p:cNvSpPr>
              <a:spLocks noChangeArrowheads="1"/>
            </p:cNvSpPr>
            <p:nvPr/>
          </p:nvSpPr>
          <p:spPr bwMode="auto">
            <a:xfrm>
              <a:off x="1474" y="482"/>
              <a:ext cx="2152" cy="2992"/>
            </a:xfrm>
            <a:custGeom>
              <a:avLst/>
              <a:gdLst>
                <a:gd name="T0" fmla="*/ 1588 w 2152"/>
                <a:gd name="T1" fmla="*/ 443 h 2992"/>
                <a:gd name="T2" fmla="*/ 1661 w 2152"/>
                <a:gd name="T3" fmla="*/ 480 h 2992"/>
                <a:gd name="T4" fmla="*/ 1606 w 2152"/>
                <a:gd name="T5" fmla="*/ 544 h 2992"/>
                <a:gd name="T6" fmla="*/ 1707 w 2152"/>
                <a:gd name="T7" fmla="*/ 763 h 2992"/>
                <a:gd name="T8" fmla="*/ 1798 w 2152"/>
                <a:gd name="T9" fmla="*/ 873 h 2992"/>
                <a:gd name="T10" fmla="*/ 1844 w 2152"/>
                <a:gd name="T11" fmla="*/ 965 h 2992"/>
                <a:gd name="T12" fmla="*/ 1926 w 2152"/>
                <a:gd name="T13" fmla="*/ 1111 h 2992"/>
                <a:gd name="T14" fmla="*/ 1981 w 2152"/>
                <a:gd name="T15" fmla="*/ 1239 h 2992"/>
                <a:gd name="T16" fmla="*/ 1880 w 2152"/>
                <a:gd name="T17" fmla="*/ 1349 h 2992"/>
                <a:gd name="T18" fmla="*/ 1853 w 2152"/>
                <a:gd name="T19" fmla="*/ 1431 h 2992"/>
                <a:gd name="T20" fmla="*/ 1889 w 2152"/>
                <a:gd name="T21" fmla="*/ 1522 h 2992"/>
                <a:gd name="T22" fmla="*/ 1972 w 2152"/>
                <a:gd name="T23" fmla="*/ 1678 h 2992"/>
                <a:gd name="T24" fmla="*/ 2054 w 2152"/>
                <a:gd name="T25" fmla="*/ 1851 h 2992"/>
                <a:gd name="T26" fmla="*/ 2118 w 2152"/>
                <a:gd name="T27" fmla="*/ 1897 h 2992"/>
                <a:gd name="T28" fmla="*/ 2072 w 2152"/>
                <a:gd name="T29" fmla="*/ 1961 h 2992"/>
                <a:gd name="T30" fmla="*/ 1990 w 2152"/>
                <a:gd name="T31" fmla="*/ 2080 h 2992"/>
                <a:gd name="T32" fmla="*/ 1908 w 2152"/>
                <a:gd name="T33" fmla="*/ 2373 h 2992"/>
                <a:gd name="T34" fmla="*/ 1899 w 2152"/>
                <a:gd name="T35" fmla="*/ 2757 h 2992"/>
                <a:gd name="T36" fmla="*/ 1944 w 2152"/>
                <a:gd name="T37" fmla="*/ 2848 h 2992"/>
                <a:gd name="T38" fmla="*/ 2136 w 2152"/>
                <a:gd name="T39" fmla="*/ 2958 h 2992"/>
                <a:gd name="T40" fmla="*/ 2118 w 2152"/>
                <a:gd name="T41" fmla="*/ 2976 h 2992"/>
                <a:gd name="T42" fmla="*/ 1935 w 2152"/>
                <a:gd name="T43" fmla="*/ 2976 h 2992"/>
                <a:gd name="T44" fmla="*/ 1889 w 2152"/>
                <a:gd name="T45" fmla="*/ 2939 h 2992"/>
                <a:gd name="T46" fmla="*/ 1798 w 2152"/>
                <a:gd name="T47" fmla="*/ 2921 h 2992"/>
                <a:gd name="T48" fmla="*/ 1707 w 2152"/>
                <a:gd name="T49" fmla="*/ 2830 h 2992"/>
                <a:gd name="T50" fmla="*/ 1240 w 2152"/>
                <a:gd name="T51" fmla="*/ 2336 h 2992"/>
                <a:gd name="T52" fmla="*/ 1085 w 2152"/>
                <a:gd name="T53" fmla="*/ 1851 h 2992"/>
                <a:gd name="T54" fmla="*/ 838 w 2152"/>
                <a:gd name="T55" fmla="*/ 1696 h 2992"/>
                <a:gd name="T56" fmla="*/ 545 w 2152"/>
                <a:gd name="T57" fmla="*/ 1595 h 2992"/>
                <a:gd name="T58" fmla="*/ 591 w 2152"/>
                <a:gd name="T59" fmla="*/ 1211 h 2992"/>
                <a:gd name="T60" fmla="*/ 308 w 2152"/>
                <a:gd name="T61" fmla="*/ 1019 h 2992"/>
                <a:gd name="T62" fmla="*/ 335 w 2152"/>
                <a:gd name="T63" fmla="*/ 910 h 2992"/>
                <a:gd name="T64" fmla="*/ 280 w 2152"/>
                <a:gd name="T65" fmla="*/ 635 h 2992"/>
                <a:gd name="T66" fmla="*/ 15 w 2152"/>
                <a:gd name="T67" fmla="*/ 535 h 2992"/>
                <a:gd name="T68" fmla="*/ 88 w 2152"/>
                <a:gd name="T69" fmla="*/ 361 h 2992"/>
                <a:gd name="T70" fmla="*/ 125 w 2152"/>
                <a:gd name="T71" fmla="*/ 288 h 2992"/>
                <a:gd name="T72" fmla="*/ 143 w 2152"/>
                <a:gd name="T73" fmla="*/ 233 h 2992"/>
                <a:gd name="T74" fmla="*/ 107 w 2152"/>
                <a:gd name="T75" fmla="*/ 14 h 2992"/>
                <a:gd name="T76" fmla="*/ 207 w 2152"/>
                <a:gd name="T77" fmla="*/ 41 h 2992"/>
                <a:gd name="T78" fmla="*/ 609 w 2152"/>
                <a:gd name="T79" fmla="*/ 123 h 2992"/>
                <a:gd name="T80" fmla="*/ 1048 w 2152"/>
                <a:gd name="T81" fmla="*/ 215 h 2992"/>
                <a:gd name="T82" fmla="*/ 1204 w 2152"/>
                <a:gd name="T83" fmla="*/ 343 h 2992"/>
                <a:gd name="T84" fmla="*/ 1341 w 2152"/>
                <a:gd name="T85" fmla="*/ 489 h 2992"/>
                <a:gd name="T86" fmla="*/ 1460 w 2152"/>
                <a:gd name="T87" fmla="*/ 571 h 2992"/>
                <a:gd name="T88" fmla="*/ 1569 w 2152"/>
                <a:gd name="T89" fmla="*/ 416 h 2992"/>
                <a:gd name="T90" fmla="*/ 1551 w 2152"/>
                <a:gd name="T91" fmla="*/ 187 h 2992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w 2152"/>
                <a:gd name="T139" fmla="*/ 0 h 2992"/>
                <a:gd name="T140" fmla="*/ 2152 w 2152"/>
                <a:gd name="T141" fmla="*/ 2992 h 2992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T138" t="T139" r="T140" b="T141"/>
              <a:pathLst>
                <a:path w="2152" h="2992">
                  <a:moveTo>
                    <a:pt x="1579" y="379"/>
                  </a:moveTo>
                  <a:cubicBezTo>
                    <a:pt x="1582" y="400"/>
                    <a:pt x="1574" y="427"/>
                    <a:pt x="1588" y="443"/>
                  </a:cubicBezTo>
                  <a:cubicBezTo>
                    <a:pt x="1600" y="457"/>
                    <a:pt x="1626" y="445"/>
                    <a:pt x="1643" y="453"/>
                  </a:cubicBezTo>
                  <a:cubicBezTo>
                    <a:pt x="1653" y="458"/>
                    <a:pt x="1655" y="471"/>
                    <a:pt x="1661" y="480"/>
                  </a:cubicBezTo>
                  <a:cubicBezTo>
                    <a:pt x="1658" y="498"/>
                    <a:pt x="1664" y="521"/>
                    <a:pt x="1652" y="535"/>
                  </a:cubicBezTo>
                  <a:cubicBezTo>
                    <a:pt x="1642" y="547"/>
                    <a:pt x="1611" y="529"/>
                    <a:pt x="1606" y="544"/>
                  </a:cubicBezTo>
                  <a:cubicBezTo>
                    <a:pt x="1580" y="623"/>
                    <a:pt x="1605" y="635"/>
                    <a:pt x="1643" y="672"/>
                  </a:cubicBezTo>
                  <a:cubicBezTo>
                    <a:pt x="1659" y="721"/>
                    <a:pt x="1656" y="746"/>
                    <a:pt x="1707" y="763"/>
                  </a:cubicBezTo>
                  <a:cubicBezTo>
                    <a:pt x="1738" y="796"/>
                    <a:pt x="1722" y="774"/>
                    <a:pt x="1743" y="837"/>
                  </a:cubicBezTo>
                  <a:cubicBezTo>
                    <a:pt x="1750" y="858"/>
                    <a:pt x="1780" y="861"/>
                    <a:pt x="1798" y="873"/>
                  </a:cubicBezTo>
                  <a:cubicBezTo>
                    <a:pt x="1809" y="880"/>
                    <a:pt x="1816" y="892"/>
                    <a:pt x="1825" y="901"/>
                  </a:cubicBezTo>
                  <a:cubicBezTo>
                    <a:pt x="1833" y="922"/>
                    <a:pt x="1827" y="950"/>
                    <a:pt x="1844" y="965"/>
                  </a:cubicBezTo>
                  <a:cubicBezTo>
                    <a:pt x="1859" y="978"/>
                    <a:pt x="1899" y="983"/>
                    <a:pt x="1899" y="983"/>
                  </a:cubicBezTo>
                  <a:cubicBezTo>
                    <a:pt x="1912" y="1022"/>
                    <a:pt x="1907" y="1076"/>
                    <a:pt x="1926" y="1111"/>
                  </a:cubicBezTo>
                  <a:cubicBezTo>
                    <a:pt x="1931" y="1120"/>
                    <a:pt x="1944" y="1123"/>
                    <a:pt x="1953" y="1129"/>
                  </a:cubicBezTo>
                  <a:cubicBezTo>
                    <a:pt x="1969" y="1152"/>
                    <a:pt x="2015" y="1211"/>
                    <a:pt x="1981" y="1239"/>
                  </a:cubicBezTo>
                  <a:cubicBezTo>
                    <a:pt x="1969" y="1249"/>
                    <a:pt x="1950" y="1245"/>
                    <a:pt x="1935" y="1248"/>
                  </a:cubicBezTo>
                  <a:cubicBezTo>
                    <a:pt x="1919" y="1296"/>
                    <a:pt x="1915" y="1314"/>
                    <a:pt x="1880" y="1349"/>
                  </a:cubicBezTo>
                  <a:cubicBezTo>
                    <a:pt x="1874" y="1367"/>
                    <a:pt x="1868" y="1385"/>
                    <a:pt x="1862" y="1403"/>
                  </a:cubicBezTo>
                  <a:cubicBezTo>
                    <a:pt x="1859" y="1412"/>
                    <a:pt x="1853" y="1431"/>
                    <a:pt x="1853" y="1431"/>
                  </a:cubicBezTo>
                  <a:cubicBezTo>
                    <a:pt x="1856" y="1455"/>
                    <a:pt x="1853" y="1481"/>
                    <a:pt x="1862" y="1504"/>
                  </a:cubicBezTo>
                  <a:cubicBezTo>
                    <a:pt x="1866" y="1514"/>
                    <a:pt x="1883" y="1513"/>
                    <a:pt x="1889" y="1522"/>
                  </a:cubicBezTo>
                  <a:cubicBezTo>
                    <a:pt x="1935" y="1594"/>
                    <a:pt x="1875" y="1569"/>
                    <a:pt x="1944" y="1586"/>
                  </a:cubicBezTo>
                  <a:cubicBezTo>
                    <a:pt x="1991" y="1633"/>
                    <a:pt x="1932" y="1566"/>
                    <a:pt x="1972" y="1678"/>
                  </a:cubicBezTo>
                  <a:cubicBezTo>
                    <a:pt x="1976" y="1690"/>
                    <a:pt x="1990" y="1696"/>
                    <a:pt x="1999" y="1705"/>
                  </a:cubicBezTo>
                  <a:cubicBezTo>
                    <a:pt x="2013" y="1866"/>
                    <a:pt x="1994" y="1761"/>
                    <a:pt x="2054" y="1851"/>
                  </a:cubicBezTo>
                  <a:cubicBezTo>
                    <a:pt x="2057" y="1860"/>
                    <a:pt x="2055" y="1873"/>
                    <a:pt x="2063" y="1879"/>
                  </a:cubicBezTo>
                  <a:cubicBezTo>
                    <a:pt x="2079" y="1890"/>
                    <a:pt x="2118" y="1897"/>
                    <a:pt x="2118" y="1897"/>
                  </a:cubicBezTo>
                  <a:cubicBezTo>
                    <a:pt x="2115" y="1915"/>
                    <a:pt x="2120" y="1937"/>
                    <a:pt x="2109" y="1952"/>
                  </a:cubicBezTo>
                  <a:cubicBezTo>
                    <a:pt x="2102" y="1962"/>
                    <a:pt x="2084" y="1956"/>
                    <a:pt x="2072" y="1961"/>
                  </a:cubicBezTo>
                  <a:cubicBezTo>
                    <a:pt x="2062" y="1965"/>
                    <a:pt x="2054" y="1973"/>
                    <a:pt x="2045" y="1979"/>
                  </a:cubicBezTo>
                  <a:cubicBezTo>
                    <a:pt x="2033" y="2017"/>
                    <a:pt x="2003" y="2040"/>
                    <a:pt x="1990" y="2080"/>
                  </a:cubicBezTo>
                  <a:cubicBezTo>
                    <a:pt x="1983" y="2183"/>
                    <a:pt x="2001" y="2197"/>
                    <a:pt x="1944" y="2254"/>
                  </a:cubicBezTo>
                  <a:cubicBezTo>
                    <a:pt x="1930" y="2296"/>
                    <a:pt x="1940" y="2339"/>
                    <a:pt x="1908" y="2373"/>
                  </a:cubicBezTo>
                  <a:cubicBezTo>
                    <a:pt x="1885" y="2442"/>
                    <a:pt x="1908" y="2361"/>
                    <a:pt x="1908" y="2510"/>
                  </a:cubicBezTo>
                  <a:cubicBezTo>
                    <a:pt x="1908" y="2592"/>
                    <a:pt x="1902" y="2675"/>
                    <a:pt x="1899" y="2757"/>
                  </a:cubicBezTo>
                  <a:cubicBezTo>
                    <a:pt x="1929" y="2777"/>
                    <a:pt x="1926" y="2767"/>
                    <a:pt x="1935" y="2802"/>
                  </a:cubicBezTo>
                  <a:cubicBezTo>
                    <a:pt x="1939" y="2817"/>
                    <a:pt x="1933" y="2837"/>
                    <a:pt x="1944" y="2848"/>
                  </a:cubicBezTo>
                  <a:cubicBezTo>
                    <a:pt x="1959" y="2863"/>
                    <a:pt x="2027" y="2875"/>
                    <a:pt x="2054" y="2885"/>
                  </a:cubicBezTo>
                  <a:cubicBezTo>
                    <a:pt x="2076" y="2918"/>
                    <a:pt x="2098" y="2945"/>
                    <a:pt x="2136" y="2958"/>
                  </a:cubicBezTo>
                  <a:cubicBezTo>
                    <a:pt x="2139" y="2967"/>
                    <a:pt x="2152" y="2978"/>
                    <a:pt x="2145" y="2985"/>
                  </a:cubicBezTo>
                  <a:cubicBezTo>
                    <a:pt x="2138" y="2992"/>
                    <a:pt x="2127" y="2976"/>
                    <a:pt x="2118" y="2976"/>
                  </a:cubicBezTo>
                  <a:cubicBezTo>
                    <a:pt x="2072" y="2976"/>
                    <a:pt x="2027" y="2982"/>
                    <a:pt x="1981" y="2985"/>
                  </a:cubicBezTo>
                  <a:cubicBezTo>
                    <a:pt x="1966" y="2982"/>
                    <a:pt x="1949" y="2984"/>
                    <a:pt x="1935" y="2976"/>
                  </a:cubicBezTo>
                  <a:cubicBezTo>
                    <a:pt x="1926" y="2971"/>
                    <a:pt x="1925" y="2956"/>
                    <a:pt x="1917" y="2949"/>
                  </a:cubicBezTo>
                  <a:cubicBezTo>
                    <a:pt x="1909" y="2943"/>
                    <a:pt x="1898" y="2942"/>
                    <a:pt x="1889" y="2939"/>
                  </a:cubicBezTo>
                  <a:cubicBezTo>
                    <a:pt x="1886" y="2930"/>
                    <a:pt x="1886" y="2919"/>
                    <a:pt x="1880" y="2912"/>
                  </a:cubicBezTo>
                  <a:cubicBezTo>
                    <a:pt x="1852" y="2877"/>
                    <a:pt x="1829" y="2911"/>
                    <a:pt x="1798" y="2921"/>
                  </a:cubicBezTo>
                  <a:cubicBezTo>
                    <a:pt x="1770" y="2918"/>
                    <a:pt x="1697" y="2919"/>
                    <a:pt x="1688" y="2894"/>
                  </a:cubicBezTo>
                  <a:cubicBezTo>
                    <a:pt x="1685" y="2886"/>
                    <a:pt x="1703" y="2840"/>
                    <a:pt x="1707" y="2830"/>
                  </a:cubicBezTo>
                  <a:cubicBezTo>
                    <a:pt x="1705" y="2788"/>
                    <a:pt x="1702" y="2508"/>
                    <a:pt x="1661" y="2446"/>
                  </a:cubicBezTo>
                  <a:cubicBezTo>
                    <a:pt x="1603" y="2269"/>
                    <a:pt x="1417" y="2341"/>
                    <a:pt x="1240" y="2336"/>
                  </a:cubicBezTo>
                  <a:cubicBezTo>
                    <a:pt x="1189" y="2302"/>
                    <a:pt x="1144" y="2261"/>
                    <a:pt x="1094" y="2226"/>
                  </a:cubicBezTo>
                  <a:cubicBezTo>
                    <a:pt x="1043" y="2070"/>
                    <a:pt x="1075" y="2190"/>
                    <a:pt x="1085" y="1851"/>
                  </a:cubicBezTo>
                  <a:cubicBezTo>
                    <a:pt x="1082" y="1827"/>
                    <a:pt x="1080" y="1802"/>
                    <a:pt x="1076" y="1778"/>
                  </a:cubicBezTo>
                  <a:cubicBezTo>
                    <a:pt x="1058" y="1677"/>
                    <a:pt x="900" y="1700"/>
                    <a:pt x="838" y="1696"/>
                  </a:cubicBezTo>
                  <a:cubicBezTo>
                    <a:pt x="808" y="1686"/>
                    <a:pt x="785" y="1670"/>
                    <a:pt x="756" y="1659"/>
                  </a:cubicBezTo>
                  <a:cubicBezTo>
                    <a:pt x="699" y="1605"/>
                    <a:pt x="620" y="1603"/>
                    <a:pt x="545" y="1595"/>
                  </a:cubicBezTo>
                  <a:cubicBezTo>
                    <a:pt x="529" y="1546"/>
                    <a:pt x="554" y="1482"/>
                    <a:pt x="564" y="1431"/>
                  </a:cubicBezTo>
                  <a:cubicBezTo>
                    <a:pt x="570" y="1330"/>
                    <a:pt x="575" y="1295"/>
                    <a:pt x="591" y="1211"/>
                  </a:cubicBezTo>
                  <a:cubicBezTo>
                    <a:pt x="582" y="1118"/>
                    <a:pt x="588" y="1094"/>
                    <a:pt x="500" y="1065"/>
                  </a:cubicBezTo>
                  <a:cubicBezTo>
                    <a:pt x="437" y="1005"/>
                    <a:pt x="423" y="1027"/>
                    <a:pt x="308" y="1019"/>
                  </a:cubicBezTo>
                  <a:cubicBezTo>
                    <a:pt x="354" y="950"/>
                    <a:pt x="310" y="1032"/>
                    <a:pt x="317" y="965"/>
                  </a:cubicBezTo>
                  <a:cubicBezTo>
                    <a:pt x="319" y="946"/>
                    <a:pt x="335" y="910"/>
                    <a:pt x="335" y="910"/>
                  </a:cubicBezTo>
                  <a:cubicBezTo>
                    <a:pt x="318" y="838"/>
                    <a:pt x="303" y="769"/>
                    <a:pt x="280" y="699"/>
                  </a:cubicBezTo>
                  <a:cubicBezTo>
                    <a:pt x="286" y="681"/>
                    <a:pt x="301" y="653"/>
                    <a:pt x="280" y="635"/>
                  </a:cubicBezTo>
                  <a:cubicBezTo>
                    <a:pt x="246" y="606"/>
                    <a:pt x="84" y="609"/>
                    <a:pt x="70" y="608"/>
                  </a:cubicBezTo>
                  <a:cubicBezTo>
                    <a:pt x="17" y="555"/>
                    <a:pt x="31" y="583"/>
                    <a:pt x="15" y="535"/>
                  </a:cubicBezTo>
                  <a:cubicBezTo>
                    <a:pt x="27" y="379"/>
                    <a:pt x="0" y="442"/>
                    <a:pt x="79" y="389"/>
                  </a:cubicBezTo>
                  <a:cubicBezTo>
                    <a:pt x="82" y="380"/>
                    <a:pt x="83" y="369"/>
                    <a:pt x="88" y="361"/>
                  </a:cubicBezTo>
                  <a:cubicBezTo>
                    <a:pt x="93" y="354"/>
                    <a:pt x="103" y="351"/>
                    <a:pt x="107" y="343"/>
                  </a:cubicBezTo>
                  <a:cubicBezTo>
                    <a:pt x="116" y="326"/>
                    <a:pt x="119" y="306"/>
                    <a:pt x="125" y="288"/>
                  </a:cubicBezTo>
                  <a:cubicBezTo>
                    <a:pt x="128" y="279"/>
                    <a:pt x="131" y="270"/>
                    <a:pt x="134" y="261"/>
                  </a:cubicBezTo>
                  <a:cubicBezTo>
                    <a:pt x="137" y="252"/>
                    <a:pt x="143" y="233"/>
                    <a:pt x="143" y="233"/>
                  </a:cubicBezTo>
                  <a:cubicBezTo>
                    <a:pt x="90" y="180"/>
                    <a:pt x="104" y="208"/>
                    <a:pt x="88" y="160"/>
                  </a:cubicBezTo>
                  <a:cubicBezTo>
                    <a:pt x="104" y="113"/>
                    <a:pt x="85" y="58"/>
                    <a:pt x="107" y="14"/>
                  </a:cubicBezTo>
                  <a:cubicBezTo>
                    <a:pt x="114" y="0"/>
                    <a:pt x="137" y="19"/>
                    <a:pt x="152" y="23"/>
                  </a:cubicBezTo>
                  <a:cubicBezTo>
                    <a:pt x="171" y="28"/>
                    <a:pt x="189" y="35"/>
                    <a:pt x="207" y="41"/>
                  </a:cubicBezTo>
                  <a:cubicBezTo>
                    <a:pt x="280" y="65"/>
                    <a:pt x="231" y="50"/>
                    <a:pt x="381" y="59"/>
                  </a:cubicBezTo>
                  <a:cubicBezTo>
                    <a:pt x="459" y="81"/>
                    <a:pt x="532" y="97"/>
                    <a:pt x="609" y="123"/>
                  </a:cubicBezTo>
                  <a:cubicBezTo>
                    <a:pt x="725" y="162"/>
                    <a:pt x="853" y="130"/>
                    <a:pt x="975" y="133"/>
                  </a:cubicBezTo>
                  <a:cubicBezTo>
                    <a:pt x="1004" y="162"/>
                    <a:pt x="1031" y="180"/>
                    <a:pt x="1048" y="215"/>
                  </a:cubicBezTo>
                  <a:cubicBezTo>
                    <a:pt x="1066" y="252"/>
                    <a:pt x="1084" y="300"/>
                    <a:pt x="1121" y="325"/>
                  </a:cubicBezTo>
                  <a:cubicBezTo>
                    <a:pt x="1135" y="335"/>
                    <a:pt x="1199" y="342"/>
                    <a:pt x="1204" y="343"/>
                  </a:cubicBezTo>
                  <a:cubicBezTo>
                    <a:pt x="1242" y="368"/>
                    <a:pt x="1271" y="396"/>
                    <a:pt x="1313" y="407"/>
                  </a:cubicBezTo>
                  <a:cubicBezTo>
                    <a:pt x="1354" y="446"/>
                    <a:pt x="1315" y="402"/>
                    <a:pt x="1341" y="489"/>
                  </a:cubicBezTo>
                  <a:cubicBezTo>
                    <a:pt x="1352" y="525"/>
                    <a:pt x="1380" y="554"/>
                    <a:pt x="1405" y="581"/>
                  </a:cubicBezTo>
                  <a:cubicBezTo>
                    <a:pt x="1423" y="578"/>
                    <a:pt x="1446" y="583"/>
                    <a:pt x="1460" y="571"/>
                  </a:cubicBezTo>
                  <a:cubicBezTo>
                    <a:pt x="1485" y="549"/>
                    <a:pt x="1480" y="483"/>
                    <a:pt x="1496" y="453"/>
                  </a:cubicBezTo>
                  <a:cubicBezTo>
                    <a:pt x="1508" y="429"/>
                    <a:pt x="1569" y="416"/>
                    <a:pt x="1569" y="416"/>
                  </a:cubicBezTo>
                  <a:cubicBezTo>
                    <a:pt x="1588" y="364"/>
                    <a:pt x="1591" y="311"/>
                    <a:pt x="1542" y="279"/>
                  </a:cubicBezTo>
                  <a:cubicBezTo>
                    <a:pt x="1552" y="200"/>
                    <a:pt x="1551" y="231"/>
                    <a:pt x="1551" y="187"/>
                  </a:cubicBezTo>
                </a:path>
              </a:pathLst>
            </a:custGeom>
            <a:noFill/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12" name="AutoShape 20"/>
            <p:cNvSpPr>
              <a:spLocks noChangeArrowheads="1"/>
            </p:cNvSpPr>
            <p:nvPr/>
          </p:nvSpPr>
          <p:spPr bwMode="auto">
            <a:xfrm>
              <a:off x="2245" y="1344"/>
              <a:ext cx="1860" cy="301"/>
            </a:xfrm>
            <a:prstGeom prst="wedgeRectCallout">
              <a:avLst>
                <a:gd name="adj1" fmla="val -18009"/>
                <a:gd name="adj2" fmla="val 113125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eaLnBrk="0" hangingPunct="0"/>
              <a:r>
                <a:rPr lang="en-US" altLang="zh-CN" sz="2800">
                  <a:ea typeface="黑体" panose="02010609060101010101" pitchFamily="2" charset="-122"/>
                </a:rPr>
                <a:t>1803</a:t>
              </a:r>
              <a:r>
                <a:rPr lang="zh-CN" altLang="en-US" sz="2800">
                  <a:ea typeface="黑体" panose="02010609060101010101" pitchFamily="2" charset="-122"/>
                </a:rPr>
                <a:t>年从法购得</a:t>
              </a:r>
              <a:endParaRPr lang="zh-CN" altLang="en-US" sz="2800">
                <a:ea typeface="黑体" panose="02010609060101010101" pitchFamily="2" charset="-122"/>
              </a:endParaRPr>
            </a:p>
          </p:txBody>
        </p:sp>
      </p:grpSp>
      <p:grpSp>
        <p:nvGrpSpPr>
          <p:cNvPr id="4" name="Group 43"/>
          <p:cNvGrpSpPr/>
          <p:nvPr/>
        </p:nvGrpSpPr>
        <p:grpSpPr bwMode="auto">
          <a:xfrm>
            <a:off x="4221163" y="2505075"/>
            <a:ext cx="3098800" cy="3862388"/>
            <a:chOff x="1699" y="1578"/>
            <a:chExt cx="1952" cy="2433"/>
          </a:xfrm>
        </p:grpSpPr>
        <p:sp>
          <p:nvSpPr>
            <p:cNvPr id="20509" name="Freeform 21"/>
            <p:cNvSpPr>
              <a:spLocks noChangeArrowheads="1"/>
            </p:cNvSpPr>
            <p:nvPr/>
          </p:nvSpPr>
          <p:spPr bwMode="auto">
            <a:xfrm>
              <a:off x="1699" y="1578"/>
              <a:ext cx="1499" cy="2433"/>
            </a:xfrm>
            <a:custGeom>
              <a:avLst/>
              <a:gdLst>
                <a:gd name="T0" fmla="*/ 402 w 1474"/>
                <a:gd name="T1" fmla="*/ 49 h 2433"/>
                <a:gd name="T2" fmla="*/ 369 w 1474"/>
                <a:gd name="T3" fmla="*/ 31 h 2433"/>
                <a:gd name="T4" fmla="*/ 306 w 1474"/>
                <a:gd name="T5" fmla="*/ 13 h 2433"/>
                <a:gd name="T6" fmla="*/ 216 w 1474"/>
                <a:gd name="T7" fmla="*/ 22 h 2433"/>
                <a:gd name="T8" fmla="*/ 151 w 1474"/>
                <a:gd name="T9" fmla="*/ 196 h 2433"/>
                <a:gd name="T10" fmla="*/ 140 w 1474"/>
                <a:gd name="T11" fmla="*/ 516 h 2433"/>
                <a:gd name="T12" fmla="*/ 113 w 1474"/>
                <a:gd name="T13" fmla="*/ 534 h 2433"/>
                <a:gd name="T14" fmla="*/ 99 w 1474"/>
                <a:gd name="T15" fmla="*/ 561 h 2433"/>
                <a:gd name="T16" fmla="*/ 205 w 1474"/>
                <a:gd name="T17" fmla="*/ 589 h 2433"/>
                <a:gd name="T18" fmla="*/ 261 w 1474"/>
                <a:gd name="T19" fmla="*/ 625 h 2433"/>
                <a:gd name="T20" fmla="*/ 326 w 1474"/>
                <a:gd name="T21" fmla="*/ 635 h 2433"/>
                <a:gd name="T22" fmla="*/ 282 w 1474"/>
                <a:gd name="T23" fmla="*/ 817 h 2433"/>
                <a:gd name="T24" fmla="*/ 241 w 1474"/>
                <a:gd name="T25" fmla="*/ 872 h 2433"/>
                <a:gd name="T26" fmla="*/ 216 w 1474"/>
                <a:gd name="T27" fmla="*/ 936 h 2433"/>
                <a:gd name="T28" fmla="*/ 122 w 1474"/>
                <a:gd name="T29" fmla="*/ 964 h 2433"/>
                <a:gd name="T30" fmla="*/ 66 w 1474"/>
                <a:gd name="T31" fmla="*/ 1174 h 2433"/>
                <a:gd name="T32" fmla="*/ 113 w 1474"/>
                <a:gd name="T33" fmla="*/ 1412 h 2433"/>
                <a:gd name="T34" fmla="*/ 122 w 1474"/>
                <a:gd name="T35" fmla="*/ 1476 h 2433"/>
                <a:gd name="T36" fmla="*/ 187 w 1474"/>
                <a:gd name="T37" fmla="*/ 1485 h 2433"/>
                <a:gd name="T38" fmla="*/ 216 w 1474"/>
                <a:gd name="T39" fmla="*/ 1503 h 2433"/>
                <a:gd name="T40" fmla="*/ 293 w 1474"/>
                <a:gd name="T41" fmla="*/ 1604 h 2433"/>
                <a:gd name="T42" fmla="*/ 317 w 1474"/>
                <a:gd name="T43" fmla="*/ 1659 h 2433"/>
                <a:gd name="T44" fmla="*/ 381 w 1474"/>
                <a:gd name="T45" fmla="*/ 1777 h 2433"/>
                <a:gd name="T46" fmla="*/ 509 w 1474"/>
                <a:gd name="T47" fmla="*/ 1869 h 2433"/>
                <a:gd name="T48" fmla="*/ 618 w 1474"/>
                <a:gd name="T49" fmla="*/ 1805 h 2433"/>
                <a:gd name="T50" fmla="*/ 727 w 1474"/>
                <a:gd name="T51" fmla="*/ 1805 h 2433"/>
                <a:gd name="T52" fmla="*/ 770 w 1474"/>
                <a:gd name="T53" fmla="*/ 1851 h 2433"/>
                <a:gd name="T54" fmla="*/ 824 w 1474"/>
                <a:gd name="T55" fmla="*/ 1997 h 2433"/>
                <a:gd name="T56" fmla="*/ 878 w 1474"/>
                <a:gd name="T57" fmla="*/ 2033 h 2433"/>
                <a:gd name="T58" fmla="*/ 889 w 1474"/>
                <a:gd name="T59" fmla="*/ 2061 h 2433"/>
                <a:gd name="T60" fmla="*/ 911 w 1474"/>
                <a:gd name="T61" fmla="*/ 2088 h 2433"/>
                <a:gd name="T62" fmla="*/ 921 w 1474"/>
                <a:gd name="T63" fmla="*/ 2161 h 2433"/>
                <a:gd name="T64" fmla="*/ 943 w 1474"/>
                <a:gd name="T65" fmla="*/ 2180 h 2433"/>
                <a:gd name="T66" fmla="*/ 1073 w 1474"/>
                <a:gd name="T67" fmla="*/ 2308 h 2433"/>
                <a:gd name="T68" fmla="*/ 1171 w 1474"/>
                <a:gd name="T69" fmla="*/ 2335 h 2433"/>
                <a:gd name="T70" fmla="*/ 1202 w 1474"/>
                <a:gd name="T71" fmla="*/ 2344 h 2433"/>
                <a:gd name="T72" fmla="*/ 1266 w 1474"/>
                <a:gd name="T73" fmla="*/ 2372 h 2433"/>
                <a:gd name="T74" fmla="*/ 1257 w 1474"/>
                <a:gd name="T75" fmla="*/ 2244 h 2433"/>
                <a:gd name="T76" fmla="*/ 1224 w 1474"/>
                <a:gd name="T77" fmla="*/ 2235 h 2433"/>
                <a:gd name="T78" fmla="*/ 1236 w 1474"/>
                <a:gd name="T79" fmla="*/ 2180 h 2433"/>
                <a:gd name="T80" fmla="*/ 1224 w 1474"/>
                <a:gd name="T81" fmla="*/ 2107 h 2433"/>
                <a:gd name="T82" fmla="*/ 1214 w 1474"/>
                <a:gd name="T83" fmla="*/ 2079 h 2433"/>
                <a:gd name="T84" fmla="*/ 1278 w 1474"/>
                <a:gd name="T85" fmla="*/ 2052 h 2433"/>
                <a:gd name="T86" fmla="*/ 1376 w 1474"/>
                <a:gd name="T87" fmla="*/ 1988 h 2433"/>
                <a:gd name="T88" fmla="*/ 1366 w 1474"/>
                <a:gd name="T89" fmla="*/ 1960 h 2433"/>
                <a:gd name="T90" fmla="*/ 1484 w 1474"/>
                <a:gd name="T91" fmla="*/ 1960 h 2433"/>
                <a:gd name="T92" fmla="*/ 1516 w 1474"/>
                <a:gd name="T93" fmla="*/ 1951 h 2433"/>
                <a:gd name="T94" fmla="*/ 1549 w 1474"/>
                <a:gd name="T95" fmla="*/ 1851 h 2433"/>
                <a:gd name="T96" fmla="*/ 1712 w 1474"/>
                <a:gd name="T97" fmla="*/ 1841 h 2433"/>
                <a:gd name="T98" fmla="*/ 1744 w 1474"/>
                <a:gd name="T99" fmla="*/ 1659 h 2433"/>
                <a:gd name="T100" fmla="*/ 1700 w 1474"/>
                <a:gd name="T101" fmla="*/ 1339 h 2433"/>
                <a:gd name="T102" fmla="*/ 1105 w 1474"/>
                <a:gd name="T103" fmla="*/ 1201 h 2433"/>
                <a:gd name="T104" fmla="*/ 998 w 1474"/>
                <a:gd name="T105" fmla="*/ 1119 h 2433"/>
                <a:gd name="T106" fmla="*/ 974 w 1474"/>
                <a:gd name="T107" fmla="*/ 1028 h 2433"/>
                <a:gd name="T108" fmla="*/ 974 w 1474"/>
                <a:gd name="T109" fmla="*/ 653 h 2433"/>
                <a:gd name="T110" fmla="*/ 911 w 1474"/>
                <a:gd name="T111" fmla="*/ 635 h 2433"/>
                <a:gd name="T112" fmla="*/ 694 w 1474"/>
                <a:gd name="T113" fmla="*/ 580 h 2433"/>
                <a:gd name="T114" fmla="*/ 597 w 1474"/>
                <a:gd name="T115" fmla="*/ 552 h 2433"/>
                <a:gd name="T116" fmla="*/ 358 w 1474"/>
                <a:gd name="T117" fmla="*/ 488 h 2433"/>
                <a:gd name="T118" fmla="*/ 423 w 1474"/>
                <a:gd name="T119" fmla="*/ 113 h 2433"/>
                <a:gd name="T120" fmla="*/ 413 w 1474"/>
                <a:gd name="T121" fmla="*/ 68 h 2433"/>
                <a:gd name="T122" fmla="*/ 392 w 1474"/>
                <a:gd name="T123" fmla="*/ 49 h 2433"/>
                <a:gd name="T124" fmla="*/ 402 w 1474"/>
                <a:gd name="T125" fmla="*/ 49 h 2433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1474"/>
                <a:gd name="T190" fmla="*/ 0 h 2433"/>
                <a:gd name="T191" fmla="*/ 1474 w 1474"/>
                <a:gd name="T192" fmla="*/ 2433 h 2433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1474" h="2433">
                  <a:moveTo>
                    <a:pt x="340" y="49"/>
                  </a:moveTo>
                  <a:cubicBezTo>
                    <a:pt x="331" y="43"/>
                    <a:pt x="322" y="35"/>
                    <a:pt x="312" y="31"/>
                  </a:cubicBezTo>
                  <a:cubicBezTo>
                    <a:pt x="295" y="23"/>
                    <a:pt x="258" y="13"/>
                    <a:pt x="258" y="13"/>
                  </a:cubicBezTo>
                  <a:cubicBezTo>
                    <a:pt x="233" y="16"/>
                    <a:pt x="196" y="0"/>
                    <a:pt x="184" y="22"/>
                  </a:cubicBezTo>
                  <a:cubicBezTo>
                    <a:pt x="125" y="132"/>
                    <a:pt x="226" y="164"/>
                    <a:pt x="130" y="196"/>
                  </a:cubicBezTo>
                  <a:cubicBezTo>
                    <a:pt x="127" y="303"/>
                    <a:pt x="132" y="410"/>
                    <a:pt x="120" y="516"/>
                  </a:cubicBezTo>
                  <a:cubicBezTo>
                    <a:pt x="119" y="527"/>
                    <a:pt x="100" y="526"/>
                    <a:pt x="93" y="534"/>
                  </a:cubicBezTo>
                  <a:cubicBezTo>
                    <a:pt x="87" y="541"/>
                    <a:pt x="87" y="552"/>
                    <a:pt x="84" y="561"/>
                  </a:cubicBezTo>
                  <a:cubicBezTo>
                    <a:pt x="125" y="605"/>
                    <a:pt x="75" y="560"/>
                    <a:pt x="175" y="589"/>
                  </a:cubicBezTo>
                  <a:cubicBezTo>
                    <a:pt x="194" y="594"/>
                    <a:pt x="203" y="619"/>
                    <a:pt x="221" y="625"/>
                  </a:cubicBezTo>
                  <a:cubicBezTo>
                    <a:pt x="239" y="631"/>
                    <a:pt x="258" y="632"/>
                    <a:pt x="276" y="635"/>
                  </a:cubicBezTo>
                  <a:cubicBezTo>
                    <a:pt x="296" y="695"/>
                    <a:pt x="305" y="796"/>
                    <a:pt x="239" y="817"/>
                  </a:cubicBezTo>
                  <a:cubicBezTo>
                    <a:pt x="227" y="835"/>
                    <a:pt x="208" y="851"/>
                    <a:pt x="203" y="872"/>
                  </a:cubicBezTo>
                  <a:cubicBezTo>
                    <a:pt x="202" y="875"/>
                    <a:pt x="190" y="930"/>
                    <a:pt x="184" y="936"/>
                  </a:cubicBezTo>
                  <a:cubicBezTo>
                    <a:pt x="170" y="949"/>
                    <a:pt x="121" y="958"/>
                    <a:pt x="102" y="964"/>
                  </a:cubicBezTo>
                  <a:cubicBezTo>
                    <a:pt x="77" y="1039"/>
                    <a:pt x="129" y="1127"/>
                    <a:pt x="56" y="1174"/>
                  </a:cubicBezTo>
                  <a:cubicBezTo>
                    <a:pt x="0" y="1258"/>
                    <a:pt x="34" y="1349"/>
                    <a:pt x="93" y="1412"/>
                  </a:cubicBezTo>
                  <a:cubicBezTo>
                    <a:pt x="96" y="1433"/>
                    <a:pt x="88" y="1460"/>
                    <a:pt x="102" y="1476"/>
                  </a:cubicBezTo>
                  <a:cubicBezTo>
                    <a:pt x="114" y="1490"/>
                    <a:pt x="139" y="1479"/>
                    <a:pt x="157" y="1485"/>
                  </a:cubicBezTo>
                  <a:cubicBezTo>
                    <a:pt x="167" y="1488"/>
                    <a:pt x="175" y="1497"/>
                    <a:pt x="184" y="1503"/>
                  </a:cubicBezTo>
                  <a:cubicBezTo>
                    <a:pt x="198" y="1542"/>
                    <a:pt x="220" y="1574"/>
                    <a:pt x="248" y="1604"/>
                  </a:cubicBezTo>
                  <a:cubicBezTo>
                    <a:pt x="251" y="1612"/>
                    <a:pt x="266" y="1650"/>
                    <a:pt x="267" y="1659"/>
                  </a:cubicBezTo>
                  <a:cubicBezTo>
                    <a:pt x="277" y="1723"/>
                    <a:pt x="260" y="1757"/>
                    <a:pt x="322" y="1777"/>
                  </a:cubicBezTo>
                  <a:cubicBezTo>
                    <a:pt x="354" y="1811"/>
                    <a:pt x="396" y="1839"/>
                    <a:pt x="431" y="1869"/>
                  </a:cubicBezTo>
                  <a:cubicBezTo>
                    <a:pt x="461" y="1840"/>
                    <a:pt x="482" y="1818"/>
                    <a:pt x="523" y="1805"/>
                  </a:cubicBezTo>
                  <a:cubicBezTo>
                    <a:pt x="564" y="1778"/>
                    <a:pt x="570" y="1790"/>
                    <a:pt x="614" y="1805"/>
                  </a:cubicBezTo>
                  <a:cubicBezTo>
                    <a:pt x="625" y="1821"/>
                    <a:pt x="647" y="1832"/>
                    <a:pt x="651" y="1851"/>
                  </a:cubicBezTo>
                  <a:cubicBezTo>
                    <a:pt x="664" y="1912"/>
                    <a:pt x="633" y="1976"/>
                    <a:pt x="696" y="1997"/>
                  </a:cubicBezTo>
                  <a:cubicBezTo>
                    <a:pt x="710" y="2010"/>
                    <a:pt x="730" y="2018"/>
                    <a:pt x="742" y="2033"/>
                  </a:cubicBezTo>
                  <a:cubicBezTo>
                    <a:pt x="748" y="2041"/>
                    <a:pt x="747" y="2052"/>
                    <a:pt x="751" y="2061"/>
                  </a:cubicBezTo>
                  <a:cubicBezTo>
                    <a:pt x="756" y="2071"/>
                    <a:pt x="764" y="2079"/>
                    <a:pt x="770" y="2088"/>
                  </a:cubicBezTo>
                  <a:cubicBezTo>
                    <a:pt x="773" y="2112"/>
                    <a:pt x="772" y="2137"/>
                    <a:pt x="779" y="2161"/>
                  </a:cubicBezTo>
                  <a:cubicBezTo>
                    <a:pt x="781" y="2169"/>
                    <a:pt x="792" y="2173"/>
                    <a:pt x="797" y="2180"/>
                  </a:cubicBezTo>
                  <a:cubicBezTo>
                    <a:pt x="832" y="2225"/>
                    <a:pt x="866" y="2267"/>
                    <a:pt x="907" y="2308"/>
                  </a:cubicBezTo>
                  <a:cubicBezTo>
                    <a:pt x="927" y="2328"/>
                    <a:pt x="962" y="2326"/>
                    <a:pt x="989" y="2335"/>
                  </a:cubicBezTo>
                  <a:cubicBezTo>
                    <a:pt x="998" y="2338"/>
                    <a:pt x="1016" y="2344"/>
                    <a:pt x="1016" y="2344"/>
                  </a:cubicBezTo>
                  <a:cubicBezTo>
                    <a:pt x="1044" y="2372"/>
                    <a:pt x="1051" y="2433"/>
                    <a:pt x="1071" y="2372"/>
                  </a:cubicBezTo>
                  <a:cubicBezTo>
                    <a:pt x="1068" y="2329"/>
                    <a:pt x="1073" y="2285"/>
                    <a:pt x="1062" y="2244"/>
                  </a:cubicBezTo>
                  <a:cubicBezTo>
                    <a:pt x="1060" y="2235"/>
                    <a:pt x="1038" y="2244"/>
                    <a:pt x="1035" y="2235"/>
                  </a:cubicBezTo>
                  <a:cubicBezTo>
                    <a:pt x="1030" y="2217"/>
                    <a:pt x="1041" y="2198"/>
                    <a:pt x="1044" y="2180"/>
                  </a:cubicBezTo>
                  <a:cubicBezTo>
                    <a:pt x="1041" y="2156"/>
                    <a:pt x="1039" y="2131"/>
                    <a:pt x="1035" y="2107"/>
                  </a:cubicBezTo>
                  <a:cubicBezTo>
                    <a:pt x="1033" y="2097"/>
                    <a:pt x="1022" y="2088"/>
                    <a:pt x="1026" y="2079"/>
                  </a:cubicBezTo>
                  <a:cubicBezTo>
                    <a:pt x="1031" y="2066"/>
                    <a:pt x="1069" y="2056"/>
                    <a:pt x="1080" y="2052"/>
                  </a:cubicBezTo>
                  <a:cubicBezTo>
                    <a:pt x="1096" y="1993"/>
                    <a:pt x="1104" y="2000"/>
                    <a:pt x="1163" y="1988"/>
                  </a:cubicBezTo>
                  <a:cubicBezTo>
                    <a:pt x="1160" y="1979"/>
                    <a:pt x="1150" y="1969"/>
                    <a:pt x="1154" y="1960"/>
                  </a:cubicBezTo>
                  <a:cubicBezTo>
                    <a:pt x="1169" y="1921"/>
                    <a:pt x="1230" y="1952"/>
                    <a:pt x="1254" y="1960"/>
                  </a:cubicBezTo>
                  <a:cubicBezTo>
                    <a:pt x="1263" y="1957"/>
                    <a:pt x="1276" y="1959"/>
                    <a:pt x="1282" y="1951"/>
                  </a:cubicBezTo>
                  <a:cubicBezTo>
                    <a:pt x="1294" y="1934"/>
                    <a:pt x="1305" y="1873"/>
                    <a:pt x="1309" y="1851"/>
                  </a:cubicBezTo>
                  <a:cubicBezTo>
                    <a:pt x="1356" y="1867"/>
                    <a:pt x="1401" y="1858"/>
                    <a:pt x="1446" y="1841"/>
                  </a:cubicBezTo>
                  <a:cubicBezTo>
                    <a:pt x="1454" y="1778"/>
                    <a:pt x="1466" y="1722"/>
                    <a:pt x="1474" y="1659"/>
                  </a:cubicBezTo>
                  <a:cubicBezTo>
                    <a:pt x="1473" y="1633"/>
                    <a:pt x="1469" y="1393"/>
                    <a:pt x="1437" y="1339"/>
                  </a:cubicBezTo>
                  <a:cubicBezTo>
                    <a:pt x="1348" y="1188"/>
                    <a:pt x="1056" y="1206"/>
                    <a:pt x="934" y="1201"/>
                  </a:cubicBezTo>
                  <a:cubicBezTo>
                    <a:pt x="897" y="1177"/>
                    <a:pt x="879" y="1143"/>
                    <a:pt x="843" y="1119"/>
                  </a:cubicBezTo>
                  <a:cubicBezTo>
                    <a:pt x="824" y="1061"/>
                    <a:pt x="810" y="1099"/>
                    <a:pt x="824" y="1028"/>
                  </a:cubicBezTo>
                  <a:cubicBezTo>
                    <a:pt x="832" y="917"/>
                    <a:pt x="849" y="754"/>
                    <a:pt x="824" y="653"/>
                  </a:cubicBezTo>
                  <a:cubicBezTo>
                    <a:pt x="819" y="635"/>
                    <a:pt x="770" y="635"/>
                    <a:pt x="770" y="635"/>
                  </a:cubicBezTo>
                  <a:cubicBezTo>
                    <a:pt x="693" y="583"/>
                    <a:pt x="694" y="590"/>
                    <a:pt x="587" y="580"/>
                  </a:cubicBezTo>
                  <a:cubicBezTo>
                    <a:pt x="559" y="571"/>
                    <a:pt x="532" y="561"/>
                    <a:pt x="504" y="552"/>
                  </a:cubicBezTo>
                  <a:cubicBezTo>
                    <a:pt x="406" y="487"/>
                    <a:pt x="460" y="499"/>
                    <a:pt x="303" y="488"/>
                  </a:cubicBezTo>
                  <a:cubicBezTo>
                    <a:pt x="345" y="367"/>
                    <a:pt x="294" y="212"/>
                    <a:pt x="358" y="113"/>
                  </a:cubicBezTo>
                  <a:cubicBezTo>
                    <a:pt x="355" y="98"/>
                    <a:pt x="355" y="82"/>
                    <a:pt x="349" y="68"/>
                  </a:cubicBezTo>
                  <a:cubicBezTo>
                    <a:pt x="346" y="60"/>
                    <a:pt x="335" y="57"/>
                    <a:pt x="331" y="49"/>
                  </a:cubicBezTo>
                  <a:cubicBezTo>
                    <a:pt x="330" y="46"/>
                    <a:pt x="337" y="49"/>
                    <a:pt x="340" y="49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10" name="AutoShape 23"/>
            <p:cNvSpPr>
              <a:spLocks noChangeArrowheads="1"/>
            </p:cNvSpPr>
            <p:nvPr/>
          </p:nvSpPr>
          <p:spPr bwMode="auto">
            <a:xfrm>
              <a:off x="2562" y="2523"/>
              <a:ext cx="1089" cy="317"/>
            </a:xfrm>
            <a:prstGeom prst="wedgeRectCallout">
              <a:avLst>
                <a:gd name="adj1" fmla="val -90773"/>
                <a:gd name="adj2" fmla="val -5838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eaLnBrk="0" hangingPunct="0"/>
              <a:r>
                <a:rPr lang="en-US" altLang="zh-CN" sz="2800">
                  <a:ea typeface="黑体" panose="02010609060101010101" pitchFamily="2" charset="-122"/>
                </a:rPr>
                <a:t>1845</a:t>
              </a:r>
              <a:r>
                <a:rPr lang="zh-CN" altLang="en-US" sz="2800">
                  <a:ea typeface="黑体" panose="02010609060101010101" pitchFamily="2" charset="-122"/>
                </a:rPr>
                <a:t>吞并</a:t>
              </a:r>
              <a:endParaRPr lang="zh-CN" altLang="en-US" sz="2800">
                <a:ea typeface="黑体" panose="02010609060101010101" pitchFamily="2" charset="-122"/>
              </a:endParaRPr>
            </a:p>
          </p:txBody>
        </p:sp>
      </p:grpSp>
      <p:grpSp>
        <p:nvGrpSpPr>
          <p:cNvPr id="5" name="Group 39"/>
          <p:cNvGrpSpPr/>
          <p:nvPr/>
        </p:nvGrpSpPr>
        <p:grpSpPr bwMode="auto">
          <a:xfrm>
            <a:off x="5880100" y="4935538"/>
            <a:ext cx="3960813" cy="1301750"/>
            <a:chOff x="2744" y="3109"/>
            <a:chExt cx="2495" cy="820"/>
          </a:xfrm>
        </p:grpSpPr>
        <p:sp>
          <p:nvSpPr>
            <p:cNvPr id="20507" name="Freeform 24"/>
            <p:cNvSpPr>
              <a:spLocks noChangeArrowheads="1"/>
            </p:cNvSpPr>
            <p:nvPr/>
          </p:nvSpPr>
          <p:spPr bwMode="auto">
            <a:xfrm>
              <a:off x="3342" y="3109"/>
              <a:ext cx="1293" cy="818"/>
            </a:xfrm>
            <a:custGeom>
              <a:avLst/>
              <a:gdLst>
                <a:gd name="T0" fmla="*/ 13 w 1293"/>
                <a:gd name="T1" fmla="*/ 64 h 818"/>
                <a:gd name="T2" fmla="*/ 50 w 1293"/>
                <a:gd name="T3" fmla="*/ 173 h 818"/>
                <a:gd name="T4" fmla="*/ 87 w 1293"/>
                <a:gd name="T5" fmla="*/ 219 h 818"/>
                <a:gd name="T6" fmla="*/ 178 w 1293"/>
                <a:gd name="T7" fmla="*/ 274 h 818"/>
                <a:gd name="T8" fmla="*/ 215 w 1293"/>
                <a:gd name="T9" fmla="*/ 219 h 818"/>
                <a:gd name="T10" fmla="*/ 242 w 1293"/>
                <a:gd name="T11" fmla="*/ 210 h 818"/>
                <a:gd name="T12" fmla="*/ 343 w 1293"/>
                <a:gd name="T13" fmla="*/ 201 h 818"/>
                <a:gd name="T14" fmla="*/ 397 w 1293"/>
                <a:gd name="T15" fmla="*/ 155 h 818"/>
                <a:gd name="T16" fmla="*/ 544 w 1293"/>
                <a:gd name="T17" fmla="*/ 155 h 818"/>
                <a:gd name="T18" fmla="*/ 635 w 1293"/>
                <a:gd name="T19" fmla="*/ 155 h 818"/>
                <a:gd name="T20" fmla="*/ 791 w 1293"/>
                <a:gd name="T21" fmla="*/ 201 h 818"/>
                <a:gd name="T22" fmla="*/ 891 w 1293"/>
                <a:gd name="T23" fmla="*/ 210 h 818"/>
                <a:gd name="T24" fmla="*/ 900 w 1293"/>
                <a:gd name="T25" fmla="*/ 256 h 818"/>
                <a:gd name="T26" fmla="*/ 955 w 1293"/>
                <a:gd name="T27" fmla="*/ 283 h 818"/>
                <a:gd name="T28" fmla="*/ 1001 w 1293"/>
                <a:gd name="T29" fmla="*/ 466 h 818"/>
                <a:gd name="T30" fmla="*/ 1010 w 1293"/>
                <a:gd name="T31" fmla="*/ 594 h 818"/>
                <a:gd name="T32" fmla="*/ 1065 w 1293"/>
                <a:gd name="T33" fmla="*/ 585 h 818"/>
                <a:gd name="T34" fmla="*/ 1074 w 1293"/>
                <a:gd name="T35" fmla="*/ 621 h 818"/>
                <a:gd name="T36" fmla="*/ 1111 w 1293"/>
                <a:gd name="T37" fmla="*/ 658 h 818"/>
                <a:gd name="T38" fmla="*/ 1184 w 1293"/>
                <a:gd name="T39" fmla="*/ 768 h 818"/>
                <a:gd name="T40" fmla="*/ 1248 w 1293"/>
                <a:gd name="T41" fmla="*/ 804 h 818"/>
                <a:gd name="T42" fmla="*/ 1293 w 1293"/>
                <a:gd name="T43" fmla="*/ 740 h 818"/>
                <a:gd name="T44" fmla="*/ 1284 w 1293"/>
                <a:gd name="T45" fmla="*/ 521 h 818"/>
                <a:gd name="T46" fmla="*/ 1248 w 1293"/>
                <a:gd name="T47" fmla="*/ 475 h 818"/>
                <a:gd name="T48" fmla="*/ 1193 w 1293"/>
                <a:gd name="T49" fmla="*/ 301 h 818"/>
                <a:gd name="T50" fmla="*/ 1147 w 1293"/>
                <a:gd name="T51" fmla="*/ 228 h 818"/>
                <a:gd name="T52" fmla="*/ 1129 w 1293"/>
                <a:gd name="T53" fmla="*/ 173 h 818"/>
                <a:gd name="T54" fmla="*/ 1092 w 1293"/>
                <a:gd name="T55" fmla="*/ 118 h 818"/>
                <a:gd name="T56" fmla="*/ 1065 w 1293"/>
                <a:gd name="T57" fmla="*/ 0 h 818"/>
                <a:gd name="T58" fmla="*/ 1037 w 1293"/>
                <a:gd name="T59" fmla="*/ 18 h 818"/>
                <a:gd name="T60" fmla="*/ 1028 w 1293"/>
                <a:gd name="T61" fmla="*/ 45 h 818"/>
                <a:gd name="T62" fmla="*/ 973 w 1293"/>
                <a:gd name="T63" fmla="*/ 64 h 818"/>
                <a:gd name="T64" fmla="*/ 772 w 1293"/>
                <a:gd name="T65" fmla="*/ 54 h 818"/>
                <a:gd name="T66" fmla="*/ 333 w 1293"/>
                <a:gd name="T67" fmla="*/ 45 h 818"/>
                <a:gd name="T68" fmla="*/ 50 w 1293"/>
                <a:gd name="T69" fmla="*/ 54 h 818"/>
                <a:gd name="T70" fmla="*/ 32 w 1293"/>
                <a:gd name="T71" fmla="*/ 9 h 818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1293"/>
                <a:gd name="T109" fmla="*/ 0 h 818"/>
                <a:gd name="T110" fmla="*/ 1293 w 1293"/>
                <a:gd name="T111" fmla="*/ 818 h 818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1293" h="818">
                  <a:moveTo>
                    <a:pt x="13" y="64"/>
                  </a:moveTo>
                  <a:cubicBezTo>
                    <a:pt x="32" y="224"/>
                    <a:pt x="0" y="96"/>
                    <a:pt x="50" y="173"/>
                  </a:cubicBezTo>
                  <a:cubicBezTo>
                    <a:pt x="85" y="226"/>
                    <a:pt x="26" y="180"/>
                    <a:pt x="87" y="219"/>
                  </a:cubicBezTo>
                  <a:cubicBezTo>
                    <a:pt x="106" y="275"/>
                    <a:pt x="129" y="242"/>
                    <a:pt x="178" y="274"/>
                  </a:cubicBezTo>
                  <a:cubicBezTo>
                    <a:pt x="239" y="254"/>
                    <a:pt x="171" y="285"/>
                    <a:pt x="215" y="219"/>
                  </a:cubicBezTo>
                  <a:cubicBezTo>
                    <a:pt x="220" y="211"/>
                    <a:pt x="233" y="211"/>
                    <a:pt x="242" y="210"/>
                  </a:cubicBezTo>
                  <a:cubicBezTo>
                    <a:pt x="275" y="205"/>
                    <a:pt x="309" y="204"/>
                    <a:pt x="343" y="201"/>
                  </a:cubicBezTo>
                  <a:cubicBezTo>
                    <a:pt x="382" y="160"/>
                    <a:pt x="341" y="136"/>
                    <a:pt x="397" y="155"/>
                  </a:cubicBezTo>
                  <a:cubicBezTo>
                    <a:pt x="438" y="194"/>
                    <a:pt x="494" y="167"/>
                    <a:pt x="544" y="155"/>
                  </a:cubicBezTo>
                  <a:cubicBezTo>
                    <a:pt x="586" y="93"/>
                    <a:pt x="589" y="124"/>
                    <a:pt x="635" y="155"/>
                  </a:cubicBezTo>
                  <a:cubicBezTo>
                    <a:pt x="694" y="243"/>
                    <a:pt x="650" y="212"/>
                    <a:pt x="791" y="201"/>
                  </a:cubicBezTo>
                  <a:cubicBezTo>
                    <a:pt x="824" y="204"/>
                    <a:pt x="861" y="195"/>
                    <a:pt x="891" y="210"/>
                  </a:cubicBezTo>
                  <a:cubicBezTo>
                    <a:pt x="905" y="217"/>
                    <a:pt x="894" y="242"/>
                    <a:pt x="900" y="256"/>
                  </a:cubicBezTo>
                  <a:cubicBezTo>
                    <a:pt x="910" y="278"/>
                    <a:pt x="937" y="278"/>
                    <a:pt x="955" y="283"/>
                  </a:cubicBezTo>
                  <a:cubicBezTo>
                    <a:pt x="974" y="467"/>
                    <a:pt x="917" y="439"/>
                    <a:pt x="1001" y="466"/>
                  </a:cubicBezTo>
                  <a:cubicBezTo>
                    <a:pt x="1004" y="509"/>
                    <a:pt x="990" y="556"/>
                    <a:pt x="1010" y="594"/>
                  </a:cubicBezTo>
                  <a:cubicBezTo>
                    <a:pt x="1019" y="610"/>
                    <a:pt x="1048" y="578"/>
                    <a:pt x="1065" y="585"/>
                  </a:cubicBezTo>
                  <a:cubicBezTo>
                    <a:pt x="1076" y="590"/>
                    <a:pt x="1071" y="609"/>
                    <a:pt x="1074" y="621"/>
                  </a:cubicBezTo>
                  <a:cubicBezTo>
                    <a:pt x="1084" y="658"/>
                    <a:pt x="1075" y="647"/>
                    <a:pt x="1111" y="658"/>
                  </a:cubicBezTo>
                  <a:cubicBezTo>
                    <a:pt x="1122" y="751"/>
                    <a:pt x="1111" y="730"/>
                    <a:pt x="1184" y="768"/>
                  </a:cubicBezTo>
                  <a:cubicBezTo>
                    <a:pt x="1198" y="811"/>
                    <a:pt x="1204" y="818"/>
                    <a:pt x="1248" y="804"/>
                  </a:cubicBezTo>
                  <a:cubicBezTo>
                    <a:pt x="1269" y="740"/>
                    <a:pt x="1248" y="755"/>
                    <a:pt x="1293" y="740"/>
                  </a:cubicBezTo>
                  <a:cubicBezTo>
                    <a:pt x="1290" y="667"/>
                    <a:pt x="1292" y="594"/>
                    <a:pt x="1284" y="521"/>
                  </a:cubicBezTo>
                  <a:cubicBezTo>
                    <a:pt x="1282" y="502"/>
                    <a:pt x="1256" y="493"/>
                    <a:pt x="1248" y="475"/>
                  </a:cubicBezTo>
                  <a:cubicBezTo>
                    <a:pt x="1223" y="420"/>
                    <a:pt x="1212" y="358"/>
                    <a:pt x="1193" y="301"/>
                  </a:cubicBezTo>
                  <a:cubicBezTo>
                    <a:pt x="1182" y="268"/>
                    <a:pt x="1161" y="260"/>
                    <a:pt x="1147" y="228"/>
                  </a:cubicBezTo>
                  <a:cubicBezTo>
                    <a:pt x="1139" y="210"/>
                    <a:pt x="1135" y="191"/>
                    <a:pt x="1129" y="173"/>
                  </a:cubicBezTo>
                  <a:cubicBezTo>
                    <a:pt x="1122" y="152"/>
                    <a:pt x="1092" y="118"/>
                    <a:pt x="1092" y="118"/>
                  </a:cubicBezTo>
                  <a:cubicBezTo>
                    <a:pt x="1067" y="44"/>
                    <a:pt x="1077" y="83"/>
                    <a:pt x="1065" y="0"/>
                  </a:cubicBezTo>
                  <a:cubicBezTo>
                    <a:pt x="1056" y="6"/>
                    <a:pt x="1044" y="9"/>
                    <a:pt x="1037" y="18"/>
                  </a:cubicBezTo>
                  <a:cubicBezTo>
                    <a:pt x="1031" y="25"/>
                    <a:pt x="1036" y="39"/>
                    <a:pt x="1028" y="45"/>
                  </a:cubicBezTo>
                  <a:cubicBezTo>
                    <a:pt x="1012" y="56"/>
                    <a:pt x="973" y="64"/>
                    <a:pt x="973" y="64"/>
                  </a:cubicBezTo>
                  <a:cubicBezTo>
                    <a:pt x="888" y="40"/>
                    <a:pt x="892" y="46"/>
                    <a:pt x="772" y="54"/>
                  </a:cubicBezTo>
                  <a:cubicBezTo>
                    <a:pt x="634" y="105"/>
                    <a:pt x="477" y="65"/>
                    <a:pt x="333" y="45"/>
                  </a:cubicBezTo>
                  <a:cubicBezTo>
                    <a:pt x="236" y="50"/>
                    <a:pt x="143" y="69"/>
                    <a:pt x="50" y="54"/>
                  </a:cubicBezTo>
                  <a:cubicBezTo>
                    <a:pt x="29" y="22"/>
                    <a:pt x="32" y="38"/>
                    <a:pt x="32" y="9"/>
                  </a:cubicBezTo>
                </a:path>
              </a:pathLst>
            </a:custGeom>
            <a:solidFill>
              <a:srgbClr val="3366FF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08" name="AutoShape 25"/>
            <p:cNvSpPr>
              <a:spLocks noChangeArrowheads="1"/>
            </p:cNvSpPr>
            <p:nvPr/>
          </p:nvSpPr>
          <p:spPr bwMode="auto">
            <a:xfrm>
              <a:off x="2744" y="3566"/>
              <a:ext cx="2495" cy="363"/>
            </a:xfrm>
            <a:prstGeom prst="wedgeRectCallout">
              <a:avLst>
                <a:gd name="adj1" fmla="val 15051"/>
                <a:gd name="adj2" fmla="val -121352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eaLnBrk="0" hangingPunct="0"/>
              <a:r>
                <a:rPr lang="en-US" altLang="zh-CN" sz="2800">
                  <a:ea typeface="黑体" panose="02010609060101010101" pitchFamily="2" charset="-122"/>
                </a:rPr>
                <a:t>1810-1819</a:t>
              </a:r>
              <a:r>
                <a:rPr lang="zh-CN" altLang="en-US" sz="2800">
                  <a:ea typeface="黑体" panose="02010609060101010101" pitchFamily="2" charset="-122"/>
                </a:rPr>
                <a:t>取自西班牙</a:t>
              </a:r>
              <a:endParaRPr lang="zh-CN" altLang="en-US" sz="2800">
                <a:ea typeface="黑体" panose="02010609060101010101" pitchFamily="2" charset="-122"/>
              </a:endParaRPr>
            </a:p>
          </p:txBody>
        </p:sp>
      </p:grpSp>
      <p:grpSp>
        <p:nvGrpSpPr>
          <p:cNvPr id="6" name="Group 41"/>
          <p:cNvGrpSpPr/>
          <p:nvPr/>
        </p:nvGrpSpPr>
        <p:grpSpPr bwMode="auto">
          <a:xfrm>
            <a:off x="2125663" y="188913"/>
            <a:ext cx="5410200" cy="2519362"/>
            <a:chOff x="379" y="119"/>
            <a:chExt cx="3408" cy="1587"/>
          </a:xfrm>
        </p:grpSpPr>
        <p:sp>
          <p:nvSpPr>
            <p:cNvPr id="20504" name="Freeform 27"/>
            <p:cNvSpPr>
              <a:spLocks noChangeArrowheads="1"/>
            </p:cNvSpPr>
            <p:nvPr/>
          </p:nvSpPr>
          <p:spPr bwMode="auto">
            <a:xfrm>
              <a:off x="379" y="239"/>
              <a:ext cx="1730" cy="1467"/>
            </a:xfrm>
            <a:custGeom>
              <a:avLst/>
              <a:gdLst>
                <a:gd name="T0" fmla="*/ 1693 w 1672"/>
                <a:gd name="T1" fmla="*/ 297 h 1434"/>
                <a:gd name="T2" fmla="*/ 1730 w 1672"/>
                <a:gd name="T3" fmla="*/ 606 h 1434"/>
                <a:gd name="T4" fmla="*/ 1653 w 1672"/>
                <a:gd name="T5" fmla="*/ 756 h 1434"/>
                <a:gd name="T6" fmla="*/ 1588 w 1672"/>
                <a:gd name="T7" fmla="*/ 927 h 1434"/>
                <a:gd name="T8" fmla="*/ 1693 w 1672"/>
                <a:gd name="T9" fmla="*/ 1032 h 1434"/>
                <a:gd name="T10" fmla="*/ 1831 w 1672"/>
                <a:gd name="T11" fmla="*/ 1065 h 1434"/>
                <a:gd name="T12" fmla="*/ 1858 w 1672"/>
                <a:gd name="T13" fmla="*/ 1087 h 1434"/>
                <a:gd name="T14" fmla="*/ 1897 w 1672"/>
                <a:gd name="T15" fmla="*/ 1101 h 1434"/>
                <a:gd name="T16" fmla="*/ 1948 w 1672"/>
                <a:gd name="T17" fmla="*/ 1146 h 1434"/>
                <a:gd name="T18" fmla="*/ 1986 w 1672"/>
                <a:gd name="T19" fmla="*/ 1560 h 1434"/>
                <a:gd name="T20" fmla="*/ 2024 w 1672"/>
                <a:gd name="T21" fmla="*/ 1582 h 1434"/>
                <a:gd name="T22" fmla="*/ 2221 w 1672"/>
                <a:gd name="T23" fmla="*/ 1617 h 1434"/>
                <a:gd name="T24" fmla="*/ 2321 w 1672"/>
                <a:gd name="T25" fmla="*/ 1721 h 1434"/>
                <a:gd name="T26" fmla="*/ 2348 w 1672"/>
                <a:gd name="T27" fmla="*/ 1789 h 1434"/>
                <a:gd name="T28" fmla="*/ 2336 w 1672"/>
                <a:gd name="T29" fmla="*/ 1755 h 1434"/>
                <a:gd name="T30" fmla="*/ 2309 w 1672"/>
                <a:gd name="T31" fmla="*/ 1731 h 1434"/>
                <a:gd name="T32" fmla="*/ 2104 w 1672"/>
                <a:gd name="T33" fmla="*/ 1686 h 1434"/>
                <a:gd name="T34" fmla="*/ 2002 w 1672"/>
                <a:gd name="T35" fmla="*/ 1639 h 1434"/>
                <a:gd name="T36" fmla="*/ 1809 w 1672"/>
                <a:gd name="T37" fmla="*/ 1629 h 1434"/>
                <a:gd name="T38" fmla="*/ 1755 w 1672"/>
                <a:gd name="T39" fmla="*/ 1617 h 1434"/>
                <a:gd name="T40" fmla="*/ 1678 w 1672"/>
                <a:gd name="T41" fmla="*/ 1595 h 1434"/>
                <a:gd name="T42" fmla="*/ 1356 w 1672"/>
                <a:gd name="T43" fmla="*/ 1537 h 1434"/>
                <a:gd name="T44" fmla="*/ 1203 w 1672"/>
                <a:gd name="T45" fmla="*/ 1479 h 1434"/>
                <a:gd name="T46" fmla="*/ 1013 w 1672"/>
                <a:gd name="T47" fmla="*/ 1468 h 1434"/>
                <a:gd name="T48" fmla="*/ 675 w 1672"/>
                <a:gd name="T49" fmla="*/ 1353 h 1434"/>
                <a:gd name="T50" fmla="*/ 366 w 1672"/>
                <a:gd name="T51" fmla="*/ 1285 h 1434"/>
                <a:gd name="T52" fmla="*/ 150 w 1672"/>
                <a:gd name="T53" fmla="*/ 1238 h 1434"/>
                <a:gd name="T54" fmla="*/ 71 w 1672"/>
                <a:gd name="T55" fmla="*/ 1215 h 1434"/>
                <a:gd name="T56" fmla="*/ 33 w 1672"/>
                <a:gd name="T57" fmla="*/ 1204 h 1434"/>
                <a:gd name="T58" fmla="*/ 33 w 1672"/>
                <a:gd name="T59" fmla="*/ 974 h 1434"/>
                <a:gd name="T60" fmla="*/ 42 w 1672"/>
                <a:gd name="T61" fmla="*/ 894 h 1434"/>
                <a:gd name="T62" fmla="*/ 83 w 1672"/>
                <a:gd name="T63" fmla="*/ 883 h 1434"/>
                <a:gd name="T64" fmla="*/ 110 w 1672"/>
                <a:gd name="T65" fmla="*/ 858 h 1434"/>
                <a:gd name="T66" fmla="*/ 187 w 1672"/>
                <a:gd name="T67" fmla="*/ 722 h 1434"/>
                <a:gd name="T68" fmla="*/ 199 w 1672"/>
                <a:gd name="T69" fmla="*/ 618 h 1434"/>
                <a:gd name="T70" fmla="*/ 239 w 1672"/>
                <a:gd name="T71" fmla="*/ 594 h 1434"/>
                <a:gd name="T72" fmla="*/ 251 w 1672"/>
                <a:gd name="T73" fmla="*/ 562 h 1434"/>
                <a:gd name="T74" fmla="*/ 341 w 1672"/>
                <a:gd name="T75" fmla="*/ 320 h 1434"/>
                <a:gd name="T76" fmla="*/ 329 w 1672"/>
                <a:gd name="T77" fmla="*/ 80 h 1434"/>
                <a:gd name="T78" fmla="*/ 341 w 1672"/>
                <a:gd name="T79" fmla="*/ 45 h 1434"/>
                <a:gd name="T80" fmla="*/ 456 w 1672"/>
                <a:gd name="T81" fmla="*/ 54 h 1434"/>
                <a:gd name="T82" fmla="*/ 573 w 1672"/>
                <a:gd name="T83" fmla="*/ 80 h 1434"/>
                <a:gd name="T84" fmla="*/ 585 w 1672"/>
                <a:gd name="T85" fmla="*/ 45 h 1434"/>
                <a:gd name="T86" fmla="*/ 661 w 1672"/>
                <a:gd name="T87" fmla="*/ 17 h 1434"/>
                <a:gd name="T88" fmla="*/ 805 w 1672"/>
                <a:gd name="T89" fmla="*/ 80 h 1434"/>
                <a:gd name="T90" fmla="*/ 985 w 1672"/>
                <a:gd name="T91" fmla="*/ 124 h 1434"/>
                <a:gd name="T92" fmla="*/ 1126 w 1672"/>
                <a:gd name="T93" fmla="*/ 182 h 1434"/>
                <a:gd name="T94" fmla="*/ 1369 w 1672"/>
                <a:gd name="T95" fmla="*/ 228 h 1434"/>
                <a:gd name="T96" fmla="*/ 1486 w 1672"/>
                <a:gd name="T97" fmla="*/ 273 h 1434"/>
                <a:gd name="T98" fmla="*/ 1693 w 1672"/>
                <a:gd name="T99" fmla="*/ 297 h 143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672"/>
                <a:gd name="T151" fmla="*/ 0 h 1434"/>
                <a:gd name="T152" fmla="*/ 1672 w 1672"/>
                <a:gd name="T153" fmla="*/ 1434 h 1434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672" h="1434">
                  <a:moveTo>
                    <a:pt x="1203" y="236"/>
                  </a:moveTo>
                  <a:cubicBezTo>
                    <a:pt x="1177" y="316"/>
                    <a:pt x="1153" y="431"/>
                    <a:pt x="1230" y="483"/>
                  </a:cubicBezTo>
                  <a:cubicBezTo>
                    <a:pt x="1223" y="547"/>
                    <a:pt x="1235" y="583"/>
                    <a:pt x="1175" y="602"/>
                  </a:cubicBezTo>
                  <a:cubicBezTo>
                    <a:pt x="1159" y="651"/>
                    <a:pt x="1159" y="696"/>
                    <a:pt x="1130" y="739"/>
                  </a:cubicBezTo>
                  <a:cubicBezTo>
                    <a:pt x="1142" y="825"/>
                    <a:pt x="1129" y="802"/>
                    <a:pt x="1203" y="822"/>
                  </a:cubicBezTo>
                  <a:cubicBezTo>
                    <a:pt x="1267" y="865"/>
                    <a:pt x="1181" y="813"/>
                    <a:pt x="1303" y="849"/>
                  </a:cubicBezTo>
                  <a:cubicBezTo>
                    <a:pt x="1311" y="851"/>
                    <a:pt x="1314" y="863"/>
                    <a:pt x="1322" y="867"/>
                  </a:cubicBezTo>
                  <a:cubicBezTo>
                    <a:pt x="1330" y="872"/>
                    <a:pt x="1340" y="873"/>
                    <a:pt x="1349" y="876"/>
                  </a:cubicBezTo>
                  <a:cubicBezTo>
                    <a:pt x="1361" y="889"/>
                    <a:pt x="1382" y="896"/>
                    <a:pt x="1386" y="913"/>
                  </a:cubicBezTo>
                  <a:cubicBezTo>
                    <a:pt x="1413" y="1019"/>
                    <a:pt x="1387" y="1137"/>
                    <a:pt x="1413" y="1242"/>
                  </a:cubicBezTo>
                  <a:cubicBezTo>
                    <a:pt x="1416" y="1253"/>
                    <a:pt x="1430" y="1256"/>
                    <a:pt x="1440" y="1260"/>
                  </a:cubicBezTo>
                  <a:cubicBezTo>
                    <a:pt x="1480" y="1275"/>
                    <a:pt x="1536" y="1282"/>
                    <a:pt x="1578" y="1288"/>
                  </a:cubicBezTo>
                  <a:cubicBezTo>
                    <a:pt x="1592" y="1330"/>
                    <a:pt x="1620" y="1341"/>
                    <a:pt x="1651" y="1370"/>
                  </a:cubicBezTo>
                  <a:cubicBezTo>
                    <a:pt x="1657" y="1388"/>
                    <a:pt x="1663" y="1407"/>
                    <a:pt x="1669" y="1425"/>
                  </a:cubicBezTo>
                  <a:cubicBezTo>
                    <a:pt x="1672" y="1434"/>
                    <a:pt x="1663" y="1407"/>
                    <a:pt x="1660" y="1398"/>
                  </a:cubicBezTo>
                  <a:cubicBezTo>
                    <a:pt x="1657" y="1390"/>
                    <a:pt x="1650" y="1383"/>
                    <a:pt x="1642" y="1379"/>
                  </a:cubicBezTo>
                  <a:cubicBezTo>
                    <a:pt x="1600" y="1358"/>
                    <a:pt x="1541" y="1351"/>
                    <a:pt x="1495" y="1343"/>
                  </a:cubicBezTo>
                  <a:cubicBezTo>
                    <a:pt x="1466" y="1333"/>
                    <a:pt x="1453" y="1309"/>
                    <a:pt x="1422" y="1306"/>
                  </a:cubicBezTo>
                  <a:cubicBezTo>
                    <a:pt x="1377" y="1301"/>
                    <a:pt x="1331" y="1300"/>
                    <a:pt x="1285" y="1297"/>
                  </a:cubicBezTo>
                  <a:cubicBezTo>
                    <a:pt x="1273" y="1294"/>
                    <a:pt x="1260" y="1292"/>
                    <a:pt x="1248" y="1288"/>
                  </a:cubicBezTo>
                  <a:cubicBezTo>
                    <a:pt x="1230" y="1283"/>
                    <a:pt x="1194" y="1270"/>
                    <a:pt x="1194" y="1270"/>
                  </a:cubicBezTo>
                  <a:cubicBezTo>
                    <a:pt x="1137" y="1213"/>
                    <a:pt x="1034" y="1228"/>
                    <a:pt x="965" y="1224"/>
                  </a:cubicBezTo>
                  <a:cubicBezTo>
                    <a:pt x="926" y="1211"/>
                    <a:pt x="896" y="1191"/>
                    <a:pt x="855" y="1178"/>
                  </a:cubicBezTo>
                  <a:cubicBezTo>
                    <a:pt x="812" y="1164"/>
                    <a:pt x="764" y="1172"/>
                    <a:pt x="718" y="1169"/>
                  </a:cubicBezTo>
                  <a:cubicBezTo>
                    <a:pt x="636" y="1142"/>
                    <a:pt x="561" y="1106"/>
                    <a:pt x="480" y="1078"/>
                  </a:cubicBezTo>
                  <a:cubicBezTo>
                    <a:pt x="409" y="1054"/>
                    <a:pt x="334" y="1039"/>
                    <a:pt x="261" y="1023"/>
                  </a:cubicBezTo>
                  <a:cubicBezTo>
                    <a:pt x="209" y="1012"/>
                    <a:pt x="158" y="999"/>
                    <a:pt x="106" y="986"/>
                  </a:cubicBezTo>
                  <a:cubicBezTo>
                    <a:pt x="87" y="981"/>
                    <a:pt x="69" y="974"/>
                    <a:pt x="51" y="968"/>
                  </a:cubicBezTo>
                  <a:cubicBezTo>
                    <a:pt x="42" y="965"/>
                    <a:pt x="23" y="959"/>
                    <a:pt x="23" y="959"/>
                  </a:cubicBezTo>
                  <a:cubicBezTo>
                    <a:pt x="10" y="893"/>
                    <a:pt x="0" y="845"/>
                    <a:pt x="23" y="776"/>
                  </a:cubicBezTo>
                  <a:cubicBezTo>
                    <a:pt x="26" y="755"/>
                    <a:pt x="22" y="731"/>
                    <a:pt x="32" y="712"/>
                  </a:cubicBezTo>
                  <a:cubicBezTo>
                    <a:pt x="36" y="703"/>
                    <a:pt x="52" y="708"/>
                    <a:pt x="60" y="703"/>
                  </a:cubicBezTo>
                  <a:cubicBezTo>
                    <a:pt x="67" y="698"/>
                    <a:pt x="73" y="691"/>
                    <a:pt x="78" y="684"/>
                  </a:cubicBezTo>
                  <a:cubicBezTo>
                    <a:pt x="104" y="651"/>
                    <a:pt x="110" y="610"/>
                    <a:pt x="133" y="575"/>
                  </a:cubicBezTo>
                  <a:cubicBezTo>
                    <a:pt x="136" y="547"/>
                    <a:pt x="132" y="518"/>
                    <a:pt x="142" y="492"/>
                  </a:cubicBezTo>
                  <a:cubicBezTo>
                    <a:pt x="146" y="482"/>
                    <a:pt x="163" y="483"/>
                    <a:pt x="170" y="474"/>
                  </a:cubicBezTo>
                  <a:cubicBezTo>
                    <a:pt x="176" y="467"/>
                    <a:pt x="176" y="456"/>
                    <a:pt x="179" y="447"/>
                  </a:cubicBezTo>
                  <a:cubicBezTo>
                    <a:pt x="188" y="386"/>
                    <a:pt x="196" y="300"/>
                    <a:pt x="243" y="255"/>
                  </a:cubicBezTo>
                  <a:cubicBezTo>
                    <a:pt x="256" y="186"/>
                    <a:pt x="275" y="124"/>
                    <a:pt x="234" y="63"/>
                  </a:cubicBezTo>
                  <a:cubicBezTo>
                    <a:pt x="237" y="54"/>
                    <a:pt x="237" y="43"/>
                    <a:pt x="243" y="35"/>
                  </a:cubicBezTo>
                  <a:cubicBezTo>
                    <a:pt x="271" y="0"/>
                    <a:pt x="294" y="34"/>
                    <a:pt x="325" y="44"/>
                  </a:cubicBezTo>
                  <a:cubicBezTo>
                    <a:pt x="338" y="86"/>
                    <a:pt x="332" y="97"/>
                    <a:pt x="407" y="63"/>
                  </a:cubicBezTo>
                  <a:cubicBezTo>
                    <a:pt x="416" y="59"/>
                    <a:pt x="408" y="41"/>
                    <a:pt x="416" y="35"/>
                  </a:cubicBezTo>
                  <a:cubicBezTo>
                    <a:pt x="432" y="24"/>
                    <a:pt x="471" y="17"/>
                    <a:pt x="471" y="17"/>
                  </a:cubicBezTo>
                  <a:cubicBezTo>
                    <a:pt x="523" y="50"/>
                    <a:pt x="501" y="51"/>
                    <a:pt x="572" y="63"/>
                  </a:cubicBezTo>
                  <a:cubicBezTo>
                    <a:pt x="614" y="91"/>
                    <a:pt x="650" y="92"/>
                    <a:pt x="700" y="99"/>
                  </a:cubicBezTo>
                  <a:cubicBezTo>
                    <a:pt x="743" y="113"/>
                    <a:pt x="748" y="128"/>
                    <a:pt x="800" y="145"/>
                  </a:cubicBezTo>
                  <a:cubicBezTo>
                    <a:pt x="855" y="163"/>
                    <a:pt x="918" y="168"/>
                    <a:pt x="974" y="182"/>
                  </a:cubicBezTo>
                  <a:cubicBezTo>
                    <a:pt x="1108" y="216"/>
                    <a:pt x="974" y="182"/>
                    <a:pt x="1056" y="218"/>
                  </a:cubicBezTo>
                  <a:cubicBezTo>
                    <a:pt x="1090" y="233"/>
                    <a:pt x="1178" y="264"/>
                    <a:pt x="1203" y="236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05" name="Freeform 28"/>
            <p:cNvSpPr>
              <a:spLocks noChangeArrowheads="1"/>
            </p:cNvSpPr>
            <p:nvPr/>
          </p:nvSpPr>
          <p:spPr bwMode="auto">
            <a:xfrm>
              <a:off x="2472" y="515"/>
              <a:ext cx="600" cy="565"/>
            </a:xfrm>
            <a:custGeom>
              <a:avLst/>
              <a:gdLst>
                <a:gd name="T0" fmla="*/ 0 w 600"/>
                <a:gd name="T1" fmla="*/ 103 h 565"/>
                <a:gd name="T2" fmla="*/ 106 w 600"/>
                <a:gd name="T3" fmla="*/ 290 h 565"/>
                <a:gd name="T4" fmla="*/ 207 w 600"/>
                <a:gd name="T5" fmla="*/ 308 h 565"/>
                <a:gd name="T6" fmla="*/ 262 w 600"/>
                <a:gd name="T7" fmla="*/ 354 h 565"/>
                <a:gd name="T8" fmla="*/ 317 w 600"/>
                <a:gd name="T9" fmla="*/ 390 h 565"/>
                <a:gd name="T10" fmla="*/ 371 w 600"/>
                <a:gd name="T11" fmla="*/ 491 h 565"/>
                <a:gd name="T12" fmla="*/ 417 w 600"/>
                <a:gd name="T13" fmla="*/ 564 h 565"/>
                <a:gd name="T14" fmla="*/ 490 w 600"/>
                <a:gd name="T15" fmla="*/ 536 h 565"/>
                <a:gd name="T16" fmla="*/ 545 w 600"/>
                <a:gd name="T17" fmla="*/ 418 h 565"/>
                <a:gd name="T18" fmla="*/ 600 w 600"/>
                <a:gd name="T19" fmla="*/ 354 h 565"/>
                <a:gd name="T20" fmla="*/ 536 w 600"/>
                <a:gd name="T21" fmla="*/ 216 h 565"/>
                <a:gd name="T22" fmla="*/ 51 w 600"/>
                <a:gd name="T23" fmla="*/ 134 h 565"/>
                <a:gd name="T24" fmla="*/ 0 w 600"/>
                <a:gd name="T25" fmla="*/ 103 h 565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w 600"/>
                <a:gd name="T40" fmla="*/ 0 h 565"/>
                <a:gd name="T41" fmla="*/ 600 w 600"/>
                <a:gd name="T42" fmla="*/ 565 h 565"/>
              </a:gdLst>
              <a:ahLst/>
              <a:cxnLst>
                <a:cxn ang="T26">
                  <a:pos x="T0" y="T1"/>
                </a:cxn>
                <a:cxn ang="T27">
                  <a:pos x="T2" y="T3"/>
                </a:cxn>
                <a:cxn ang="T28">
                  <a:pos x="T4" y="T5"/>
                </a:cxn>
                <a:cxn ang="T29">
                  <a:pos x="T6" y="T7"/>
                </a:cxn>
                <a:cxn ang="T30">
                  <a:pos x="T8" y="T9"/>
                </a:cxn>
                <a:cxn ang="T31">
                  <a:pos x="T10" y="T11"/>
                </a:cxn>
                <a:cxn ang="T32">
                  <a:pos x="T12" y="T13"/>
                </a:cxn>
                <a:cxn ang="T33">
                  <a:pos x="T14" y="T15"/>
                </a:cxn>
                <a:cxn ang="T34">
                  <a:pos x="T16" y="T17"/>
                </a:cxn>
                <a:cxn ang="T35">
                  <a:pos x="T18" y="T19"/>
                </a:cxn>
                <a:cxn ang="T36">
                  <a:pos x="T20" y="T21"/>
                </a:cxn>
                <a:cxn ang="T37">
                  <a:pos x="T22" y="T23"/>
                </a:cxn>
                <a:cxn ang="T38">
                  <a:pos x="T24" y="T25"/>
                </a:cxn>
              </a:cxnLst>
              <a:rect l="T39" t="T40" r="T41" b="T42"/>
              <a:pathLst>
                <a:path w="600" h="565">
                  <a:moveTo>
                    <a:pt x="0" y="103"/>
                  </a:moveTo>
                  <a:cubicBezTo>
                    <a:pt x="37" y="157"/>
                    <a:pt x="44" y="252"/>
                    <a:pt x="106" y="290"/>
                  </a:cubicBezTo>
                  <a:cubicBezTo>
                    <a:pt x="127" y="303"/>
                    <a:pt x="200" y="307"/>
                    <a:pt x="207" y="308"/>
                  </a:cubicBezTo>
                  <a:cubicBezTo>
                    <a:pt x="256" y="373"/>
                    <a:pt x="209" y="325"/>
                    <a:pt x="262" y="354"/>
                  </a:cubicBezTo>
                  <a:cubicBezTo>
                    <a:pt x="281" y="365"/>
                    <a:pt x="317" y="390"/>
                    <a:pt x="317" y="390"/>
                  </a:cubicBezTo>
                  <a:cubicBezTo>
                    <a:pt x="330" y="482"/>
                    <a:pt x="320" y="438"/>
                    <a:pt x="371" y="491"/>
                  </a:cubicBezTo>
                  <a:cubicBezTo>
                    <a:pt x="384" y="527"/>
                    <a:pt x="384" y="542"/>
                    <a:pt x="417" y="564"/>
                  </a:cubicBezTo>
                  <a:cubicBezTo>
                    <a:pt x="430" y="562"/>
                    <a:pt x="483" y="565"/>
                    <a:pt x="490" y="536"/>
                  </a:cubicBezTo>
                  <a:cubicBezTo>
                    <a:pt x="510" y="455"/>
                    <a:pt x="476" y="441"/>
                    <a:pt x="545" y="418"/>
                  </a:cubicBezTo>
                  <a:cubicBezTo>
                    <a:pt x="565" y="396"/>
                    <a:pt x="583" y="379"/>
                    <a:pt x="600" y="354"/>
                  </a:cubicBezTo>
                  <a:cubicBezTo>
                    <a:pt x="572" y="310"/>
                    <a:pt x="572" y="254"/>
                    <a:pt x="536" y="216"/>
                  </a:cubicBezTo>
                  <a:cubicBezTo>
                    <a:pt x="572" y="0"/>
                    <a:pt x="257" y="138"/>
                    <a:pt x="51" y="134"/>
                  </a:cubicBezTo>
                  <a:cubicBezTo>
                    <a:pt x="14" y="122"/>
                    <a:pt x="31" y="131"/>
                    <a:pt x="0" y="103"/>
                  </a:cubicBezTo>
                  <a:close/>
                </a:path>
              </a:pathLst>
            </a:custGeom>
            <a:solidFill>
              <a:srgbClr val="CC99FF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06" name="AutoShape 29"/>
            <p:cNvSpPr>
              <a:spLocks noChangeArrowheads="1"/>
            </p:cNvSpPr>
            <p:nvPr/>
          </p:nvSpPr>
          <p:spPr bwMode="auto">
            <a:xfrm>
              <a:off x="1519" y="119"/>
              <a:ext cx="2268" cy="272"/>
            </a:xfrm>
            <a:prstGeom prst="wedgeRectCallout">
              <a:avLst>
                <a:gd name="adj1" fmla="val -74824"/>
                <a:gd name="adj2" fmla="val 292278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eaLnBrk="0" hangingPunct="0"/>
              <a:r>
                <a:rPr lang="en-US" altLang="zh-CN" sz="2800">
                  <a:ea typeface="黑体" panose="02010609060101010101" pitchFamily="2" charset="-122"/>
                </a:rPr>
                <a:t>1818-1846</a:t>
              </a:r>
              <a:r>
                <a:rPr lang="zh-CN" altLang="en-US" sz="2800">
                  <a:ea typeface="黑体" panose="02010609060101010101" pitchFamily="2" charset="-122"/>
                </a:rPr>
                <a:t>取自英国</a:t>
              </a:r>
              <a:endParaRPr lang="zh-CN" altLang="en-US" sz="2800">
                <a:ea typeface="黑体" panose="02010609060101010101" pitchFamily="2" charset="-122"/>
              </a:endParaRPr>
            </a:p>
          </p:txBody>
        </p:sp>
      </p:grpSp>
      <p:grpSp>
        <p:nvGrpSpPr>
          <p:cNvPr id="7" name="Group 42"/>
          <p:cNvGrpSpPr/>
          <p:nvPr/>
        </p:nvGrpSpPr>
        <p:grpSpPr bwMode="auto">
          <a:xfrm>
            <a:off x="1968500" y="1901825"/>
            <a:ext cx="3695700" cy="2771775"/>
            <a:chOff x="280" y="1198"/>
            <a:chExt cx="2328" cy="1746"/>
          </a:xfrm>
        </p:grpSpPr>
        <p:sp>
          <p:nvSpPr>
            <p:cNvPr id="20501" name="Freeform 32"/>
            <p:cNvSpPr>
              <a:spLocks noChangeArrowheads="1"/>
            </p:cNvSpPr>
            <p:nvPr/>
          </p:nvSpPr>
          <p:spPr bwMode="auto">
            <a:xfrm>
              <a:off x="640" y="1253"/>
              <a:ext cx="1424" cy="1691"/>
            </a:xfrm>
            <a:custGeom>
              <a:avLst/>
              <a:gdLst>
                <a:gd name="T0" fmla="*/ 134 w 1371"/>
                <a:gd name="T1" fmla="*/ 0 h 1691"/>
                <a:gd name="T2" fmla="*/ 80 w 1371"/>
                <a:gd name="T3" fmla="*/ 155 h 1691"/>
                <a:gd name="T4" fmla="*/ 28 w 1371"/>
                <a:gd name="T5" fmla="*/ 320 h 1691"/>
                <a:gd name="T6" fmla="*/ 37 w 1371"/>
                <a:gd name="T7" fmla="*/ 521 h 1691"/>
                <a:gd name="T8" fmla="*/ 107 w 1371"/>
                <a:gd name="T9" fmla="*/ 530 h 1691"/>
                <a:gd name="T10" fmla="*/ 187 w 1371"/>
                <a:gd name="T11" fmla="*/ 713 h 1691"/>
                <a:gd name="T12" fmla="*/ 294 w 1371"/>
                <a:gd name="T13" fmla="*/ 758 h 1691"/>
                <a:gd name="T14" fmla="*/ 319 w 1371"/>
                <a:gd name="T15" fmla="*/ 850 h 1691"/>
                <a:gd name="T16" fmla="*/ 386 w 1371"/>
                <a:gd name="T17" fmla="*/ 896 h 1691"/>
                <a:gd name="T18" fmla="*/ 467 w 1371"/>
                <a:gd name="T19" fmla="*/ 932 h 1691"/>
                <a:gd name="T20" fmla="*/ 521 w 1371"/>
                <a:gd name="T21" fmla="*/ 1042 h 1691"/>
                <a:gd name="T22" fmla="*/ 588 w 1371"/>
                <a:gd name="T23" fmla="*/ 1115 h 1691"/>
                <a:gd name="T24" fmla="*/ 615 w 1371"/>
                <a:gd name="T25" fmla="*/ 1170 h 1691"/>
                <a:gd name="T26" fmla="*/ 602 w 1371"/>
                <a:gd name="T27" fmla="*/ 1316 h 1691"/>
                <a:gd name="T28" fmla="*/ 574 w 1371"/>
                <a:gd name="T29" fmla="*/ 1344 h 1691"/>
                <a:gd name="T30" fmla="*/ 561 w 1371"/>
                <a:gd name="T31" fmla="*/ 1426 h 1691"/>
                <a:gd name="T32" fmla="*/ 521 w 1371"/>
                <a:gd name="T33" fmla="*/ 1435 h 1691"/>
                <a:gd name="T34" fmla="*/ 909 w 1371"/>
                <a:gd name="T35" fmla="*/ 1426 h 1691"/>
                <a:gd name="T36" fmla="*/ 1095 w 1371"/>
                <a:gd name="T37" fmla="*/ 1435 h 1691"/>
                <a:gd name="T38" fmla="*/ 1255 w 1371"/>
                <a:gd name="T39" fmla="*/ 1490 h 1691"/>
                <a:gd name="T40" fmla="*/ 1295 w 1371"/>
                <a:gd name="T41" fmla="*/ 1499 h 1691"/>
                <a:gd name="T42" fmla="*/ 1363 w 1371"/>
                <a:gd name="T43" fmla="*/ 1654 h 1691"/>
                <a:gd name="T44" fmla="*/ 1403 w 1371"/>
                <a:gd name="T45" fmla="*/ 1673 h 1691"/>
                <a:gd name="T46" fmla="*/ 1576 w 1371"/>
                <a:gd name="T47" fmla="*/ 1664 h 1691"/>
                <a:gd name="T48" fmla="*/ 1590 w 1371"/>
                <a:gd name="T49" fmla="*/ 1554 h 1691"/>
                <a:gd name="T50" fmla="*/ 1645 w 1371"/>
                <a:gd name="T51" fmla="*/ 1481 h 1691"/>
                <a:gd name="T52" fmla="*/ 1684 w 1371"/>
                <a:gd name="T53" fmla="*/ 1325 h 1691"/>
                <a:gd name="T54" fmla="*/ 1740 w 1371"/>
                <a:gd name="T55" fmla="*/ 1270 h 1691"/>
                <a:gd name="T56" fmla="*/ 1829 w 1371"/>
                <a:gd name="T57" fmla="*/ 1252 h 1691"/>
                <a:gd name="T58" fmla="*/ 1936 w 1371"/>
                <a:gd name="T59" fmla="*/ 1170 h 1691"/>
                <a:gd name="T60" fmla="*/ 1952 w 1371"/>
                <a:gd name="T61" fmla="*/ 987 h 1691"/>
                <a:gd name="T62" fmla="*/ 1936 w 1371"/>
                <a:gd name="T63" fmla="*/ 960 h 1691"/>
                <a:gd name="T64" fmla="*/ 1857 w 1371"/>
                <a:gd name="T65" fmla="*/ 941 h 1691"/>
                <a:gd name="T66" fmla="*/ 1740 w 1371"/>
                <a:gd name="T67" fmla="*/ 896 h 1691"/>
                <a:gd name="T68" fmla="*/ 1645 w 1371"/>
                <a:gd name="T69" fmla="*/ 886 h 1691"/>
                <a:gd name="T70" fmla="*/ 1695 w 1371"/>
                <a:gd name="T71" fmla="*/ 804 h 1691"/>
                <a:gd name="T72" fmla="*/ 1695 w 1371"/>
                <a:gd name="T73" fmla="*/ 713 h 1691"/>
                <a:gd name="T74" fmla="*/ 1750 w 1371"/>
                <a:gd name="T75" fmla="*/ 502 h 1691"/>
                <a:gd name="T76" fmla="*/ 1804 w 1371"/>
                <a:gd name="T77" fmla="*/ 411 h 1691"/>
                <a:gd name="T78" fmla="*/ 1789 w 1371"/>
                <a:gd name="T79" fmla="*/ 338 h 1691"/>
                <a:gd name="T80" fmla="*/ 1390 w 1371"/>
                <a:gd name="T81" fmla="*/ 274 h 1691"/>
                <a:gd name="T82" fmla="*/ 1309 w 1371"/>
                <a:gd name="T83" fmla="*/ 256 h 1691"/>
                <a:gd name="T84" fmla="*/ 1255 w 1371"/>
                <a:gd name="T85" fmla="*/ 219 h 1691"/>
                <a:gd name="T86" fmla="*/ 1083 w 1371"/>
                <a:gd name="T87" fmla="*/ 192 h 1691"/>
                <a:gd name="T88" fmla="*/ 548 w 1371"/>
                <a:gd name="T89" fmla="*/ 146 h 1691"/>
                <a:gd name="T90" fmla="*/ 280 w 1371"/>
                <a:gd name="T91" fmla="*/ 18 h 1691"/>
                <a:gd name="T92" fmla="*/ 134 w 1371"/>
                <a:gd name="T93" fmla="*/ 0 h 1691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1371"/>
                <a:gd name="T142" fmla="*/ 0 h 1691"/>
                <a:gd name="T143" fmla="*/ 1371 w 1371"/>
                <a:gd name="T144" fmla="*/ 1691 h 1691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1371" h="1691">
                  <a:moveTo>
                    <a:pt x="91" y="0"/>
                  </a:moveTo>
                  <a:cubicBezTo>
                    <a:pt x="80" y="118"/>
                    <a:pt x="81" y="76"/>
                    <a:pt x="55" y="155"/>
                  </a:cubicBezTo>
                  <a:cubicBezTo>
                    <a:pt x="50" y="225"/>
                    <a:pt x="64" y="274"/>
                    <a:pt x="18" y="320"/>
                  </a:cubicBezTo>
                  <a:cubicBezTo>
                    <a:pt x="29" y="375"/>
                    <a:pt x="0" y="481"/>
                    <a:pt x="27" y="521"/>
                  </a:cubicBezTo>
                  <a:cubicBezTo>
                    <a:pt x="36" y="534"/>
                    <a:pt x="58" y="527"/>
                    <a:pt x="73" y="530"/>
                  </a:cubicBezTo>
                  <a:cubicBezTo>
                    <a:pt x="133" y="588"/>
                    <a:pt x="102" y="641"/>
                    <a:pt x="128" y="713"/>
                  </a:cubicBezTo>
                  <a:cubicBezTo>
                    <a:pt x="138" y="740"/>
                    <a:pt x="201" y="758"/>
                    <a:pt x="201" y="758"/>
                  </a:cubicBezTo>
                  <a:cubicBezTo>
                    <a:pt x="211" y="788"/>
                    <a:pt x="205" y="822"/>
                    <a:pt x="219" y="850"/>
                  </a:cubicBezTo>
                  <a:cubicBezTo>
                    <a:pt x="229" y="869"/>
                    <a:pt x="250" y="881"/>
                    <a:pt x="265" y="896"/>
                  </a:cubicBezTo>
                  <a:cubicBezTo>
                    <a:pt x="280" y="911"/>
                    <a:pt x="320" y="932"/>
                    <a:pt x="320" y="932"/>
                  </a:cubicBezTo>
                  <a:cubicBezTo>
                    <a:pt x="340" y="1033"/>
                    <a:pt x="315" y="1003"/>
                    <a:pt x="357" y="1042"/>
                  </a:cubicBezTo>
                  <a:cubicBezTo>
                    <a:pt x="368" y="1074"/>
                    <a:pt x="389" y="1085"/>
                    <a:pt x="402" y="1115"/>
                  </a:cubicBezTo>
                  <a:cubicBezTo>
                    <a:pt x="410" y="1133"/>
                    <a:pt x="421" y="1170"/>
                    <a:pt x="421" y="1170"/>
                  </a:cubicBezTo>
                  <a:cubicBezTo>
                    <a:pt x="418" y="1219"/>
                    <a:pt x="419" y="1268"/>
                    <a:pt x="411" y="1316"/>
                  </a:cubicBezTo>
                  <a:cubicBezTo>
                    <a:pt x="409" y="1327"/>
                    <a:pt x="396" y="1333"/>
                    <a:pt x="393" y="1344"/>
                  </a:cubicBezTo>
                  <a:cubicBezTo>
                    <a:pt x="386" y="1371"/>
                    <a:pt x="394" y="1400"/>
                    <a:pt x="384" y="1426"/>
                  </a:cubicBezTo>
                  <a:cubicBezTo>
                    <a:pt x="381" y="1435"/>
                    <a:pt x="348" y="1435"/>
                    <a:pt x="357" y="1435"/>
                  </a:cubicBezTo>
                  <a:cubicBezTo>
                    <a:pt x="445" y="1435"/>
                    <a:pt x="534" y="1429"/>
                    <a:pt x="622" y="1426"/>
                  </a:cubicBezTo>
                  <a:cubicBezTo>
                    <a:pt x="645" y="1354"/>
                    <a:pt x="703" y="1420"/>
                    <a:pt x="750" y="1435"/>
                  </a:cubicBezTo>
                  <a:cubicBezTo>
                    <a:pt x="786" y="1489"/>
                    <a:pt x="783" y="1481"/>
                    <a:pt x="859" y="1490"/>
                  </a:cubicBezTo>
                  <a:cubicBezTo>
                    <a:pt x="868" y="1493"/>
                    <a:pt x="881" y="1491"/>
                    <a:pt x="887" y="1499"/>
                  </a:cubicBezTo>
                  <a:cubicBezTo>
                    <a:pt x="915" y="1538"/>
                    <a:pt x="910" y="1615"/>
                    <a:pt x="933" y="1654"/>
                  </a:cubicBezTo>
                  <a:cubicBezTo>
                    <a:pt x="939" y="1664"/>
                    <a:pt x="951" y="1667"/>
                    <a:pt x="960" y="1673"/>
                  </a:cubicBezTo>
                  <a:cubicBezTo>
                    <a:pt x="1000" y="1670"/>
                    <a:pt x="1050" y="1691"/>
                    <a:pt x="1079" y="1664"/>
                  </a:cubicBezTo>
                  <a:cubicBezTo>
                    <a:pt x="1106" y="1639"/>
                    <a:pt x="1082" y="1590"/>
                    <a:pt x="1088" y="1554"/>
                  </a:cubicBezTo>
                  <a:cubicBezTo>
                    <a:pt x="1096" y="1502"/>
                    <a:pt x="1098" y="1507"/>
                    <a:pt x="1125" y="1481"/>
                  </a:cubicBezTo>
                  <a:cubicBezTo>
                    <a:pt x="1141" y="1430"/>
                    <a:pt x="1137" y="1374"/>
                    <a:pt x="1152" y="1325"/>
                  </a:cubicBezTo>
                  <a:cubicBezTo>
                    <a:pt x="1159" y="1304"/>
                    <a:pt x="1168" y="1277"/>
                    <a:pt x="1189" y="1270"/>
                  </a:cubicBezTo>
                  <a:cubicBezTo>
                    <a:pt x="1228" y="1257"/>
                    <a:pt x="1207" y="1263"/>
                    <a:pt x="1253" y="1252"/>
                  </a:cubicBezTo>
                  <a:cubicBezTo>
                    <a:pt x="1265" y="1167"/>
                    <a:pt x="1252" y="1188"/>
                    <a:pt x="1326" y="1170"/>
                  </a:cubicBezTo>
                  <a:cubicBezTo>
                    <a:pt x="1371" y="1100"/>
                    <a:pt x="1351" y="1144"/>
                    <a:pt x="1335" y="987"/>
                  </a:cubicBezTo>
                  <a:cubicBezTo>
                    <a:pt x="1334" y="978"/>
                    <a:pt x="1334" y="966"/>
                    <a:pt x="1326" y="960"/>
                  </a:cubicBezTo>
                  <a:cubicBezTo>
                    <a:pt x="1310" y="949"/>
                    <a:pt x="1289" y="947"/>
                    <a:pt x="1271" y="941"/>
                  </a:cubicBezTo>
                  <a:cubicBezTo>
                    <a:pt x="1244" y="932"/>
                    <a:pt x="1216" y="904"/>
                    <a:pt x="1189" y="896"/>
                  </a:cubicBezTo>
                  <a:cubicBezTo>
                    <a:pt x="1168" y="890"/>
                    <a:pt x="1146" y="889"/>
                    <a:pt x="1125" y="886"/>
                  </a:cubicBezTo>
                  <a:cubicBezTo>
                    <a:pt x="1135" y="856"/>
                    <a:pt x="1151" y="834"/>
                    <a:pt x="1161" y="804"/>
                  </a:cubicBezTo>
                  <a:cubicBezTo>
                    <a:pt x="1144" y="752"/>
                    <a:pt x="1154" y="797"/>
                    <a:pt x="1161" y="713"/>
                  </a:cubicBezTo>
                  <a:cubicBezTo>
                    <a:pt x="1166" y="651"/>
                    <a:pt x="1146" y="554"/>
                    <a:pt x="1198" y="502"/>
                  </a:cubicBezTo>
                  <a:cubicBezTo>
                    <a:pt x="1209" y="469"/>
                    <a:pt x="1226" y="446"/>
                    <a:pt x="1234" y="411"/>
                  </a:cubicBezTo>
                  <a:cubicBezTo>
                    <a:pt x="1231" y="387"/>
                    <a:pt x="1237" y="359"/>
                    <a:pt x="1225" y="338"/>
                  </a:cubicBezTo>
                  <a:cubicBezTo>
                    <a:pt x="1182" y="264"/>
                    <a:pt x="996" y="276"/>
                    <a:pt x="951" y="274"/>
                  </a:cubicBezTo>
                  <a:cubicBezTo>
                    <a:pt x="933" y="268"/>
                    <a:pt x="914" y="262"/>
                    <a:pt x="896" y="256"/>
                  </a:cubicBezTo>
                  <a:cubicBezTo>
                    <a:pt x="879" y="251"/>
                    <a:pt x="875" y="227"/>
                    <a:pt x="859" y="219"/>
                  </a:cubicBezTo>
                  <a:cubicBezTo>
                    <a:pt x="818" y="199"/>
                    <a:pt x="785" y="198"/>
                    <a:pt x="741" y="192"/>
                  </a:cubicBezTo>
                  <a:cubicBezTo>
                    <a:pt x="609" y="146"/>
                    <a:pt x="531" y="152"/>
                    <a:pt x="375" y="146"/>
                  </a:cubicBezTo>
                  <a:cubicBezTo>
                    <a:pt x="302" y="122"/>
                    <a:pt x="261" y="41"/>
                    <a:pt x="192" y="18"/>
                  </a:cubicBezTo>
                  <a:cubicBezTo>
                    <a:pt x="141" y="1"/>
                    <a:pt x="174" y="10"/>
                    <a:pt x="91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02" name="AutoShape 33"/>
            <p:cNvSpPr>
              <a:spLocks noChangeArrowheads="1"/>
            </p:cNvSpPr>
            <p:nvPr/>
          </p:nvSpPr>
          <p:spPr bwMode="auto">
            <a:xfrm>
              <a:off x="1202" y="1706"/>
              <a:ext cx="1406" cy="590"/>
            </a:xfrm>
            <a:prstGeom prst="wedgeRectCallout">
              <a:avLst>
                <a:gd name="adj1" fmla="val -84426"/>
                <a:gd name="adj2" fmla="val -36611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eaLnBrk="0" hangingPunct="0"/>
              <a:r>
                <a:rPr lang="en-US" altLang="zh-CN" sz="2800">
                  <a:ea typeface="黑体" panose="02010609060101010101" pitchFamily="2" charset="-122"/>
                </a:rPr>
                <a:t>1848</a:t>
              </a:r>
              <a:r>
                <a:rPr lang="zh-CN" altLang="en-US" sz="2800">
                  <a:ea typeface="黑体" panose="02010609060101010101" pitchFamily="2" charset="-122"/>
                </a:rPr>
                <a:t>年从墨西哥夺取</a:t>
              </a:r>
              <a:endParaRPr lang="zh-CN" altLang="en-US" sz="2800">
                <a:ea typeface="黑体" panose="02010609060101010101" pitchFamily="2" charset="-122"/>
              </a:endParaRPr>
            </a:p>
          </p:txBody>
        </p:sp>
        <p:sp>
          <p:nvSpPr>
            <p:cNvPr id="20503" name="Freeform 34"/>
            <p:cNvSpPr>
              <a:spLocks noChangeArrowheads="1"/>
            </p:cNvSpPr>
            <p:nvPr/>
          </p:nvSpPr>
          <p:spPr bwMode="auto">
            <a:xfrm>
              <a:off x="280" y="1198"/>
              <a:ext cx="799" cy="1521"/>
            </a:xfrm>
            <a:custGeom>
              <a:avLst/>
              <a:gdLst>
                <a:gd name="T0" fmla="*/ 122 w 799"/>
                <a:gd name="T1" fmla="*/ 0 h 1521"/>
                <a:gd name="T2" fmla="*/ 58 w 799"/>
                <a:gd name="T3" fmla="*/ 128 h 1521"/>
                <a:gd name="T4" fmla="*/ 77 w 799"/>
                <a:gd name="T5" fmla="*/ 512 h 1521"/>
                <a:gd name="T6" fmla="*/ 122 w 799"/>
                <a:gd name="T7" fmla="*/ 658 h 1521"/>
                <a:gd name="T8" fmla="*/ 131 w 799"/>
                <a:gd name="T9" fmla="*/ 749 h 1521"/>
                <a:gd name="T10" fmla="*/ 168 w 799"/>
                <a:gd name="T11" fmla="*/ 896 h 1521"/>
                <a:gd name="T12" fmla="*/ 214 w 799"/>
                <a:gd name="T13" fmla="*/ 1106 h 1521"/>
                <a:gd name="T14" fmla="*/ 269 w 799"/>
                <a:gd name="T15" fmla="*/ 1115 h 1521"/>
                <a:gd name="T16" fmla="*/ 305 w 799"/>
                <a:gd name="T17" fmla="*/ 1170 h 1521"/>
                <a:gd name="T18" fmla="*/ 333 w 799"/>
                <a:gd name="T19" fmla="*/ 1188 h 1521"/>
                <a:gd name="T20" fmla="*/ 397 w 799"/>
                <a:gd name="T21" fmla="*/ 1243 h 1521"/>
                <a:gd name="T22" fmla="*/ 506 w 799"/>
                <a:gd name="T23" fmla="*/ 1463 h 1521"/>
                <a:gd name="T24" fmla="*/ 653 w 799"/>
                <a:gd name="T25" fmla="*/ 1490 h 1521"/>
                <a:gd name="T26" fmla="*/ 753 w 799"/>
                <a:gd name="T27" fmla="*/ 1508 h 1521"/>
                <a:gd name="T28" fmla="*/ 771 w 799"/>
                <a:gd name="T29" fmla="*/ 1453 h 1521"/>
                <a:gd name="T30" fmla="*/ 799 w 799"/>
                <a:gd name="T31" fmla="*/ 1261 h 1521"/>
                <a:gd name="T32" fmla="*/ 707 w 799"/>
                <a:gd name="T33" fmla="*/ 1069 h 1521"/>
                <a:gd name="T34" fmla="*/ 698 w 799"/>
                <a:gd name="T35" fmla="*/ 996 h 1521"/>
                <a:gd name="T36" fmla="*/ 643 w 799"/>
                <a:gd name="T37" fmla="*/ 960 h 1521"/>
                <a:gd name="T38" fmla="*/ 625 w 799"/>
                <a:gd name="T39" fmla="*/ 932 h 1521"/>
                <a:gd name="T40" fmla="*/ 616 w 799"/>
                <a:gd name="T41" fmla="*/ 905 h 1521"/>
                <a:gd name="T42" fmla="*/ 579 w 799"/>
                <a:gd name="T43" fmla="*/ 850 h 1521"/>
                <a:gd name="T44" fmla="*/ 525 w 799"/>
                <a:gd name="T45" fmla="*/ 786 h 1521"/>
                <a:gd name="T46" fmla="*/ 497 w 799"/>
                <a:gd name="T47" fmla="*/ 740 h 1521"/>
                <a:gd name="T48" fmla="*/ 488 w 799"/>
                <a:gd name="T49" fmla="*/ 713 h 1521"/>
                <a:gd name="T50" fmla="*/ 470 w 799"/>
                <a:gd name="T51" fmla="*/ 685 h 1521"/>
                <a:gd name="T52" fmla="*/ 424 w 799"/>
                <a:gd name="T53" fmla="*/ 548 h 1521"/>
                <a:gd name="T54" fmla="*/ 406 w 799"/>
                <a:gd name="T55" fmla="*/ 521 h 1521"/>
                <a:gd name="T56" fmla="*/ 387 w 799"/>
                <a:gd name="T57" fmla="*/ 503 h 1521"/>
                <a:gd name="T58" fmla="*/ 397 w 799"/>
                <a:gd name="T59" fmla="*/ 420 h 1521"/>
                <a:gd name="T60" fmla="*/ 406 w 799"/>
                <a:gd name="T61" fmla="*/ 301 h 1521"/>
                <a:gd name="T62" fmla="*/ 433 w 799"/>
                <a:gd name="T63" fmla="*/ 247 h 1521"/>
                <a:gd name="T64" fmla="*/ 387 w 799"/>
                <a:gd name="T65" fmla="*/ 73 h 1521"/>
                <a:gd name="T66" fmla="*/ 305 w 799"/>
                <a:gd name="T67" fmla="*/ 36 h 1521"/>
                <a:gd name="T68" fmla="*/ 122 w 799"/>
                <a:gd name="T69" fmla="*/ 0 h 1521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799"/>
                <a:gd name="T106" fmla="*/ 0 h 1521"/>
                <a:gd name="T107" fmla="*/ 799 w 799"/>
                <a:gd name="T108" fmla="*/ 1521 h 1521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799" h="1521">
                  <a:moveTo>
                    <a:pt x="122" y="0"/>
                  </a:moveTo>
                  <a:cubicBezTo>
                    <a:pt x="104" y="54"/>
                    <a:pt x="98" y="88"/>
                    <a:pt x="58" y="128"/>
                  </a:cubicBezTo>
                  <a:cubicBezTo>
                    <a:pt x="52" y="231"/>
                    <a:pt x="0" y="435"/>
                    <a:pt x="77" y="512"/>
                  </a:cubicBezTo>
                  <a:cubicBezTo>
                    <a:pt x="93" y="560"/>
                    <a:pt x="95" y="617"/>
                    <a:pt x="122" y="658"/>
                  </a:cubicBezTo>
                  <a:cubicBezTo>
                    <a:pt x="125" y="688"/>
                    <a:pt x="131" y="719"/>
                    <a:pt x="131" y="749"/>
                  </a:cubicBezTo>
                  <a:cubicBezTo>
                    <a:pt x="131" y="802"/>
                    <a:pt x="103" y="874"/>
                    <a:pt x="168" y="896"/>
                  </a:cubicBezTo>
                  <a:cubicBezTo>
                    <a:pt x="210" y="959"/>
                    <a:pt x="142" y="1080"/>
                    <a:pt x="214" y="1106"/>
                  </a:cubicBezTo>
                  <a:cubicBezTo>
                    <a:pt x="231" y="1112"/>
                    <a:pt x="251" y="1112"/>
                    <a:pt x="269" y="1115"/>
                  </a:cubicBezTo>
                  <a:cubicBezTo>
                    <a:pt x="281" y="1133"/>
                    <a:pt x="293" y="1152"/>
                    <a:pt x="305" y="1170"/>
                  </a:cubicBezTo>
                  <a:cubicBezTo>
                    <a:pt x="311" y="1179"/>
                    <a:pt x="324" y="1181"/>
                    <a:pt x="333" y="1188"/>
                  </a:cubicBezTo>
                  <a:cubicBezTo>
                    <a:pt x="355" y="1205"/>
                    <a:pt x="377" y="1224"/>
                    <a:pt x="397" y="1243"/>
                  </a:cubicBezTo>
                  <a:cubicBezTo>
                    <a:pt x="422" y="1307"/>
                    <a:pt x="438" y="1428"/>
                    <a:pt x="506" y="1463"/>
                  </a:cubicBezTo>
                  <a:cubicBezTo>
                    <a:pt x="548" y="1484"/>
                    <a:pt x="607" y="1482"/>
                    <a:pt x="653" y="1490"/>
                  </a:cubicBezTo>
                  <a:cubicBezTo>
                    <a:pt x="708" y="1508"/>
                    <a:pt x="688" y="1521"/>
                    <a:pt x="753" y="1508"/>
                  </a:cubicBezTo>
                  <a:cubicBezTo>
                    <a:pt x="776" y="1473"/>
                    <a:pt x="771" y="1492"/>
                    <a:pt x="771" y="1453"/>
                  </a:cubicBezTo>
                  <a:cubicBezTo>
                    <a:pt x="794" y="1391"/>
                    <a:pt x="779" y="1324"/>
                    <a:pt x="799" y="1261"/>
                  </a:cubicBezTo>
                  <a:cubicBezTo>
                    <a:pt x="783" y="1164"/>
                    <a:pt x="764" y="1145"/>
                    <a:pt x="707" y="1069"/>
                  </a:cubicBezTo>
                  <a:cubicBezTo>
                    <a:pt x="704" y="1045"/>
                    <a:pt x="710" y="1017"/>
                    <a:pt x="698" y="996"/>
                  </a:cubicBezTo>
                  <a:cubicBezTo>
                    <a:pt x="687" y="977"/>
                    <a:pt x="643" y="960"/>
                    <a:pt x="643" y="960"/>
                  </a:cubicBezTo>
                  <a:cubicBezTo>
                    <a:pt x="637" y="951"/>
                    <a:pt x="630" y="942"/>
                    <a:pt x="625" y="932"/>
                  </a:cubicBezTo>
                  <a:cubicBezTo>
                    <a:pt x="621" y="923"/>
                    <a:pt x="621" y="913"/>
                    <a:pt x="616" y="905"/>
                  </a:cubicBezTo>
                  <a:cubicBezTo>
                    <a:pt x="605" y="886"/>
                    <a:pt x="579" y="850"/>
                    <a:pt x="579" y="850"/>
                  </a:cubicBezTo>
                  <a:cubicBezTo>
                    <a:pt x="567" y="815"/>
                    <a:pt x="556" y="806"/>
                    <a:pt x="525" y="786"/>
                  </a:cubicBezTo>
                  <a:cubicBezTo>
                    <a:pt x="494" y="703"/>
                    <a:pt x="538" y="809"/>
                    <a:pt x="497" y="740"/>
                  </a:cubicBezTo>
                  <a:cubicBezTo>
                    <a:pt x="492" y="732"/>
                    <a:pt x="492" y="722"/>
                    <a:pt x="488" y="713"/>
                  </a:cubicBezTo>
                  <a:cubicBezTo>
                    <a:pt x="483" y="703"/>
                    <a:pt x="476" y="694"/>
                    <a:pt x="470" y="685"/>
                  </a:cubicBezTo>
                  <a:cubicBezTo>
                    <a:pt x="465" y="627"/>
                    <a:pt x="482" y="567"/>
                    <a:pt x="424" y="548"/>
                  </a:cubicBezTo>
                  <a:cubicBezTo>
                    <a:pt x="418" y="539"/>
                    <a:pt x="413" y="529"/>
                    <a:pt x="406" y="521"/>
                  </a:cubicBezTo>
                  <a:cubicBezTo>
                    <a:pt x="400" y="514"/>
                    <a:pt x="388" y="512"/>
                    <a:pt x="387" y="503"/>
                  </a:cubicBezTo>
                  <a:cubicBezTo>
                    <a:pt x="385" y="475"/>
                    <a:pt x="394" y="448"/>
                    <a:pt x="397" y="420"/>
                  </a:cubicBezTo>
                  <a:cubicBezTo>
                    <a:pt x="401" y="380"/>
                    <a:pt x="399" y="340"/>
                    <a:pt x="406" y="301"/>
                  </a:cubicBezTo>
                  <a:cubicBezTo>
                    <a:pt x="410" y="281"/>
                    <a:pt x="427" y="266"/>
                    <a:pt x="433" y="247"/>
                  </a:cubicBezTo>
                  <a:cubicBezTo>
                    <a:pt x="441" y="118"/>
                    <a:pt x="480" y="103"/>
                    <a:pt x="387" y="73"/>
                  </a:cubicBezTo>
                  <a:cubicBezTo>
                    <a:pt x="364" y="57"/>
                    <a:pt x="334" y="39"/>
                    <a:pt x="305" y="36"/>
                  </a:cubicBezTo>
                  <a:cubicBezTo>
                    <a:pt x="129" y="19"/>
                    <a:pt x="189" y="65"/>
                    <a:pt x="122" y="0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</p:grpSp>
      <p:grpSp>
        <p:nvGrpSpPr>
          <p:cNvPr id="8" name="Group 44"/>
          <p:cNvGrpSpPr/>
          <p:nvPr/>
        </p:nvGrpSpPr>
        <p:grpSpPr bwMode="auto">
          <a:xfrm>
            <a:off x="1919288" y="4197350"/>
            <a:ext cx="3527425" cy="1174750"/>
            <a:chOff x="249" y="2644"/>
            <a:chExt cx="2222" cy="740"/>
          </a:xfrm>
        </p:grpSpPr>
        <p:sp>
          <p:nvSpPr>
            <p:cNvPr id="20499" name="Freeform 35"/>
            <p:cNvSpPr>
              <a:spLocks noChangeArrowheads="1"/>
            </p:cNvSpPr>
            <p:nvPr/>
          </p:nvSpPr>
          <p:spPr bwMode="auto">
            <a:xfrm>
              <a:off x="967" y="2644"/>
              <a:ext cx="825" cy="409"/>
            </a:xfrm>
            <a:custGeom>
              <a:avLst/>
              <a:gdLst>
                <a:gd name="T0" fmla="*/ 2 w 825"/>
                <a:gd name="T1" fmla="*/ 62 h 409"/>
                <a:gd name="T2" fmla="*/ 84 w 825"/>
                <a:gd name="T3" fmla="*/ 145 h 409"/>
                <a:gd name="T4" fmla="*/ 103 w 825"/>
                <a:gd name="T5" fmla="*/ 163 h 409"/>
                <a:gd name="T6" fmla="*/ 112 w 825"/>
                <a:gd name="T7" fmla="*/ 190 h 409"/>
                <a:gd name="T8" fmla="*/ 176 w 825"/>
                <a:gd name="T9" fmla="*/ 209 h 409"/>
                <a:gd name="T10" fmla="*/ 203 w 825"/>
                <a:gd name="T11" fmla="*/ 227 h 409"/>
                <a:gd name="T12" fmla="*/ 231 w 825"/>
                <a:gd name="T13" fmla="*/ 273 h 409"/>
                <a:gd name="T14" fmla="*/ 313 w 825"/>
                <a:gd name="T15" fmla="*/ 300 h 409"/>
                <a:gd name="T16" fmla="*/ 395 w 825"/>
                <a:gd name="T17" fmla="*/ 337 h 409"/>
                <a:gd name="T18" fmla="*/ 496 w 825"/>
                <a:gd name="T19" fmla="*/ 373 h 409"/>
                <a:gd name="T20" fmla="*/ 633 w 825"/>
                <a:gd name="T21" fmla="*/ 391 h 409"/>
                <a:gd name="T22" fmla="*/ 679 w 825"/>
                <a:gd name="T23" fmla="*/ 318 h 409"/>
                <a:gd name="T24" fmla="*/ 788 w 825"/>
                <a:gd name="T25" fmla="*/ 327 h 409"/>
                <a:gd name="T26" fmla="*/ 816 w 825"/>
                <a:gd name="T27" fmla="*/ 346 h 409"/>
                <a:gd name="T28" fmla="*/ 807 w 825"/>
                <a:gd name="T29" fmla="*/ 318 h 409"/>
                <a:gd name="T30" fmla="*/ 734 w 825"/>
                <a:gd name="T31" fmla="*/ 282 h 409"/>
                <a:gd name="T32" fmla="*/ 715 w 825"/>
                <a:gd name="T33" fmla="*/ 263 h 409"/>
                <a:gd name="T34" fmla="*/ 651 w 825"/>
                <a:gd name="T35" fmla="*/ 254 h 409"/>
                <a:gd name="T36" fmla="*/ 642 w 825"/>
                <a:gd name="T37" fmla="*/ 218 h 409"/>
                <a:gd name="T38" fmla="*/ 624 w 825"/>
                <a:gd name="T39" fmla="*/ 163 h 409"/>
                <a:gd name="T40" fmla="*/ 615 w 825"/>
                <a:gd name="T41" fmla="*/ 135 h 409"/>
                <a:gd name="T42" fmla="*/ 542 w 825"/>
                <a:gd name="T43" fmla="*/ 99 h 409"/>
                <a:gd name="T44" fmla="*/ 514 w 825"/>
                <a:gd name="T45" fmla="*/ 90 h 409"/>
                <a:gd name="T46" fmla="*/ 459 w 825"/>
                <a:gd name="T47" fmla="*/ 62 h 409"/>
                <a:gd name="T48" fmla="*/ 350 w 825"/>
                <a:gd name="T49" fmla="*/ 7 h 409"/>
                <a:gd name="T50" fmla="*/ 20 w 825"/>
                <a:gd name="T51" fmla="*/ 26 h 409"/>
                <a:gd name="T52" fmla="*/ 2 w 825"/>
                <a:gd name="T53" fmla="*/ 62 h 409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w 825"/>
                <a:gd name="T82" fmla="*/ 0 h 409"/>
                <a:gd name="T83" fmla="*/ 825 w 825"/>
                <a:gd name="T84" fmla="*/ 409 h 409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T81" t="T82" r="T83" b="T84"/>
              <a:pathLst>
                <a:path w="825" h="409">
                  <a:moveTo>
                    <a:pt x="2" y="62"/>
                  </a:moveTo>
                  <a:cubicBezTo>
                    <a:pt x="14" y="138"/>
                    <a:pt x="12" y="129"/>
                    <a:pt x="84" y="145"/>
                  </a:cubicBezTo>
                  <a:cubicBezTo>
                    <a:pt x="90" y="151"/>
                    <a:pt x="98" y="156"/>
                    <a:pt x="103" y="163"/>
                  </a:cubicBezTo>
                  <a:cubicBezTo>
                    <a:pt x="108" y="171"/>
                    <a:pt x="105" y="183"/>
                    <a:pt x="112" y="190"/>
                  </a:cubicBezTo>
                  <a:cubicBezTo>
                    <a:pt x="128" y="206"/>
                    <a:pt x="155" y="203"/>
                    <a:pt x="176" y="209"/>
                  </a:cubicBezTo>
                  <a:cubicBezTo>
                    <a:pt x="185" y="215"/>
                    <a:pt x="196" y="219"/>
                    <a:pt x="203" y="227"/>
                  </a:cubicBezTo>
                  <a:cubicBezTo>
                    <a:pt x="224" y="254"/>
                    <a:pt x="196" y="256"/>
                    <a:pt x="231" y="273"/>
                  </a:cubicBezTo>
                  <a:cubicBezTo>
                    <a:pt x="257" y="286"/>
                    <a:pt x="289" y="284"/>
                    <a:pt x="313" y="300"/>
                  </a:cubicBezTo>
                  <a:cubicBezTo>
                    <a:pt x="340" y="318"/>
                    <a:pt x="365" y="326"/>
                    <a:pt x="395" y="337"/>
                  </a:cubicBezTo>
                  <a:cubicBezTo>
                    <a:pt x="426" y="367"/>
                    <a:pt x="452" y="366"/>
                    <a:pt x="496" y="373"/>
                  </a:cubicBezTo>
                  <a:cubicBezTo>
                    <a:pt x="550" y="409"/>
                    <a:pt x="558" y="400"/>
                    <a:pt x="633" y="391"/>
                  </a:cubicBezTo>
                  <a:cubicBezTo>
                    <a:pt x="643" y="360"/>
                    <a:pt x="656" y="341"/>
                    <a:pt x="679" y="318"/>
                  </a:cubicBezTo>
                  <a:cubicBezTo>
                    <a:pt x="715" y="321"/>
                    <a:pt x="752" y="320"/>
                    <a:pt x="788" y="327"/>
                  </a:cubicBezTo>
                  <a:cubicBezTo>
                    <a:pt x="799" y="329"/>
                    <a:pt x="806" y="351"/>
                    <a:pt x="816" y="346"/>
                  </a:cubicBezTo>
                  <a:cubicBezTo>
                    <a:pt x="825" y="342"/>
                    <a:pt x="812" y="326"/>
                    <a:pt x="807" y="318"/>
                  </a:cubicBezTo>
                  <a:cubicBezTo>
                    <a:pt x="793" y="295"/>
                    <a:pt x="734" y="282"/>
                    <a:pt x="734" y="282"/>
                  </a:cubicBezTo>
                  <a:cubicBezTo>
                    <a:pt x="728" y="276"/>
                    <a:pt x="723" y="266"/>
                    <a:pt x="715" y="263"/>
                  </a:cubicBezTo>
                  <a:cubicBezTo>
                    <a:pt x="695" y="256"/>
                    <a:pt x="669" y="265"/>
                    <a:pt x="651" y="254"/>
                  </a:cubicBezTo>
                  <a:cubicBezTo>
                    <a:pt x="640" y="248"/>
                    <a:pt x="646" y="230"/>
                    <a:pt x="642" y="218"/>
                  </a:cubicBezTo>
                  <a:cubicBezTo>
                    <a:pt x="637" y="200"/>
                    <a:pt x="630" y="181"/>
                    <a:pt x="624" y="163"/>
                  </a:cubicBezTo>
                  <a:cubicBezTo>
                    <a:pt x="621" y="154"/>
                    <a:pt x="622" y="142"/>
                    <a:pt x="615" y="135"/>
                  </a:cubicBezTo>
                  <a:cubicBezTo>
                    <a:pt x="582" y="104"/>
                    <a:pt x="604" y="119"/>
                    <a:pt x="542" y="99"/>
                  </a:cubicBezTo>
                  <a:cubicBezTo>
                    <a:pt x="533" y="96"/>
                    <a:pt x="514" y="90"/>
                    <a:pt x="514" y="90"/>
                  </a:cubicBezTo>
                  <a:cubicBezTo>
                    <a:pt x="420" y="24"/>
                    <a:pt x="550" y="111"/>
                    <a:pt x="459" y="62"/>
                  </a:cubicBezTo>
                  <a:cubicBezTo>
                    <a:pt x="413" y="37"/>
                    <a:pt x="397" y="24"/>
                    <a:pt x="350" y="7"/>
                  </a:cubicBezTo>
                  <a:cubicBezTo>
                    <a:pt x="241" y="20"/>
                    <a:pt x="127" y="0"/>
                    <a:pt x="20" y="26"/>
                  </a:cubicBezTo>
                  <a:cubicBezTo>
                    <a:pt x="0" y="31"/>
                    <a:pt x="2" y="119"/>
                    <a:pt x="2" y="62"/>
                  </a:cubicBezTo>
                  <a:close/>
                </a:path>
              </a:pathLst>
            </a:custGeom>
            <a:solidFill>
              <a:srgbClr val="FFFF99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500" name="AutoShape 36"/>
            <p:cNvSpPr>
              <a:spLocks noChangeArrowheads="1"/>
            </p:cNvSpPr>
            <p:nvPr/>
          </p:nvSpPr>
          <p:spPr bwMode="auto">
            <a:xfrm>
              <a:off x="249" y="3067"/>
              <a:ext cx="2222" cy="317"/>
            </a:xfrm>
            <a:prstGeom prst="wedgeRectCallout">
              <a:avLst>
                <a:gd name="adj1" fmla="val -1394"/>
                <a:gd name="adj2" fmla="val -133282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eaLnBrk="0" hangingPunct="0"/>
              <a:r>
                <a:rPr lang="en-US" altLang="zh-CN" sz="2800">
                  <a:ea typeface="黑体" panose="02010609060101010101" pitchFamily="2" charset="-122"/>
                </a:rPr>
                <a:t>1853</a:t>
              </a:r>
              <a:r>
                <a:rPr lang="zh-CN" altLang="en-US" sz="2800">
                  <a:ea typeface="黑体" panose="02010609060101010101" pitchFamily="2" charset="-122"/>
                </a:rPr>
                <a:t>年从墨西哥购得</a:t>
              </a:r>
              <a:endParaRPr lang="zh-CN" altLang="en-US" sz="2800">
                <a:ea typeface="黑体" panose="02010609060101010101" pitchFamily="2" charset="-122"/>
              </a:endParaRPr>
            </a:p>
          </p:txBody>
        </p:sp>
      </p:grpSp>
      <p:grpSp>
        <p:nvGrpSpPr>
          <p:cNvPr id="9" name="Group 48"/>
          <p:cNvGrpSpPr/>
          <p:nvPr/>
        </p:nvGrpSpPr>
        <p:grpSpPr bwMode="auto">
          <a:xfrm>
            <a:off x="7535863" y="969963"/>
            <a:ext cx="2879725" cy="4052887"/>
            <a:chOff x="3787" y="611"/>
            <a:chExt cx="1814" cy="2553"/>
          </a:xfrm>
        </p:grpSpPr>
        <p:sp>
          <p:nvSpPr>
            <p:cNvPr id="20497" name="Freeform 49"/>
            <p:cNvSpPr>
              <a:spLocks noChangeArrowheads="1"/>
            </p:cNvSpPr>
            <p:nvPr/>
          </p:nvSpPr>
          <p:spPr bwMode="auto">
            <a:xfrm>
              <a:off x="4008" y="611"/>
              <a:ext cx="1437" cy="2553"/>
            </a:xfrm>
            <a:custGeom>
              <a:avLst/>
              <a:gdLst>
                <a:gd name="T0" fmla="*/ 1318 w 1437"/>
                <a:gd name="T1" fmla="*/ 240 h 2553"/>
                <a:gd name="T2" fmla="*/ 1273 w 1437"/>
                <a:gd name="T3" fmla="*/ 133 h 2553"/>
                <a:gd name="T4" fmla="*/ 1203 w 1437"/>
                <a:gd name="T5" fmla="*/ 0 h 2553"/>
                <a:gd name="T6" fmla="*/ 1123 w 1437"/>
                <a:gd name="T7" fmla="*/ 45 h 2553"/>
                <a:gd name="T8" fmla="*/ 1043 w 1437"/>
                <a:gd name="T9" fmla="*/ 275 h 2553"/>
                <a:gd name="T10" fmla="*/ 963 w 1437"/>
                <a:gd name="T11" fmla="*/ 426 h 2553"/>
                <a:gd name="T12" fmla="*/ 901 w 1437"/>
                <a:gd name="T13" fmla="*/ 550 h 2553"/>
                <a:gd name="T14" fmla="*/ 848 w 1437"/>
                <a:gd name="T15" fmla="*/ 568 h 2553"/>
                <a:gd name="T16" fmla="*/ 777 w 1437"/>
                <a:gd name="T17" fmla="*/ 621 h 2553"/>
                <a:gd name="T18" fmla="*/ 627 w 1437"/>
                <a:gd name="T19" fmla="*/ 780 h 2553"/>
                <a:gd name="T20" fmla="*/ 520 w 1437"/>
                <a:gd name="T21" fmla="*/ 966 h 2553"/>
                <a:gd name="T22" fmla="*/ 467 w 1437"/>
                <a:gd name="T23" fmla="*/ 1170 h 2553"/>
                <a:gd name="T24" fmla="*/ 370 w 1437"/>
                <a:gd name="T25" fmla="*/ 1551 h 2553"/>
                <a:gd name="T26" fmla="*/ 290 w 1437"/>
                <a:gd name="T27" fmla="*/ 1711 h 2553"/>
                <a:gd name="T28" fmla="*/ 210 w 1437"/>
                <a:gd name="T29" fmla="*/ 1835 h 2553"/>
                <a:gd name="T30" fmla="*/ 139 w 1437"/>
                <a:gd name="T31" fmla="*/ 1923 h 2553"/>
                <a:gd name="T32" fmla="*/ 68 w 1437"/>
                <a:gd name="T33" fmla="*/ 2056 h 2553"/>
                <a:gd name="T34" fmla="*/ 59 w 1437"/>
                <a:gd name="T35" fmla="*/ 2242 h 2553"/>
                <a:gd name="T36" fmla="*/ 201 w 1437"/>
                <a:gd name="T37" fmla="*/ 2473 h 2553"/>
                <a:gd name="T38" fmla="*/ 290 w 1437"/>
                <a:gd name="T39" fmla="*/ 2535 h 2553"/>
                <a:gd name="T40" fmla="*/ 396 w 1437"/>
                <a:gd name="T41" fmla="*/ 2473 h 2553"/>
                <a:gd name="T42" fmla="*/ 520 w 1437"/>
                <a:gd name="T43" fmla="*/ 2287 h 2553"/>
                <a:gd name="T44" fmla="*/ 591 w 1437"/>
                <a:gd name="T45" fmla="*/ 2118 h 2553"/>
                <a:gd name="T46" fmla="*/ 751 w 1437"/>
                <a:gd name="T47" fmla="*/ 1968 h 2553"/>
                <a:gd name="T48" fmla="*/ 822 w 1437"/>
                <a:gd name="T49" fmla="*/ 1906 h 2553"/>
                <a:gd name="T50" fmla="*/ 813 w 1437"/>
                <a:gd name="T51" fmla="*/ 1728 h 2553"/>
                <a:gd name="T52" fmla="*/ 848 w 1437"/>
                <a:gd name="T53" fmla="*/ 1631 h 2553"/>
                <a:gd name="T54" fmla="*/ 760 w 1437"/>
                <a:gd name="T55" fmla="*/ 1480 h 2553"/>
                <a:gd name="T56" fmla="*/ 813 w 1437"/>
                <a:gd name="T57" fmla="*/ 1525 h 2553"/>
                <a:gd name="T58" fmla="*/ 839 w 1437"/>
                <a:gd name="T59" fmla="*/ 1285 h 2553"/>
                <a:gd name="T60" fmla="*/ 946 w 1437"/>
                <a:gd name="T61" fmla="*/ 1214 h 2553"/>
                <a:gd name="T62" fmla="*/ 946 w 1437"/>
                <a:gd name="T63" fmla="*/ 1011 h 2553"/>
                <a:gd name="T64" fmla="*/ 1043 w 1437"/>
                <a:gd name="T65" fmla="*/ 913 h 2553"/>
                <a:gd name="T66" fmla="*/ 1229 w 1437"/>
                <a:gd name="T67" fmla="*/ 842 h 2553"/>
                <a:gd name="T68" fmla="*/ 1158 w 1437"/>
                <a:gd name="T69" fmla="*/ 745 h 2553"/>
                <a:gd name="T70" fmla="*/ 1123 w 1437"/>
                <a:gd name="T71" fmla="*/ 638 h 2553"/>
                <a:gd name="T72" fmla="*/ 1238 w 1437"/>
                <a:gd name="T73" fmla="*/ 497 h 2553"/>
                <a:gd name="T74" fmla="*/ 1265 w 1437"/>
                <a:gd name="T75" fmla="*/ 444 h 2553"/>
                <a:gd name="T76" fmla="*/ 1309 w 1437"/>
                <a:gd name="T77" fmla="*/ 381 h 25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1437"/>
                <a:gd name="T118" fmla="*/ 0 h 2553"/>
                <a:gd name="T119" fmla="*/ 1437 w 1437"/>
                <a:gd name="T120" fmla="*/ 2553 h 2553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1437" h="2553">
                  <a:moveTo>
                    <a:pt x="1398" y="266"/>
                  </a:moveTo>
                  <a:cubicBezTo>
                    <a:pt x="1371" y="257"/>
                    <a:pt x="1345" y="249"/>
                    <a:pt x="1318" y="240"/>
                  </a:cubicBezTo>
                  <a:cubicBezTo>
                    <a:pt x="1290" y="198"/>
                    <a:pt x="1303" y="223"/>
                    <a:pt x="1282" y="160"/>
                  </a:cubicBezTo>
                  <a:cubicBezTo>
                    <a:pt x="1279" y="151"/>
                    <a:pt x="1276" y="142"/>
                    <a:pt x="1273" y="133"/>
                  </a:cubicBezTo>
                  <a:cubicBezTo>
                    <a:pt x="1270" y="124"/>
                    <a:pt x="1265" y="107"/>
                    <a:pt x="1265" y="107"/>
                  </a:cubicBezTo>
                  <a:cubicBezTo>
                    <a:pt x="1256" y="28"/>
                    <a:pt x="1268" y="22"/>
                    <a:pt x="1203" y="0"/>
                  </a:cubicBezTo>
                  <a:cubicBezTo>
                    <a:pt x="1179" y="5"/>
                    <a:pt x="1149" y="0"/>
                    <a:pt x="1132" y="18"/>
                  </a:cubicBezTo>
                  <a:cubicBezTo>
                    <a:pt x="1125" y="25"/>
                    <a:pt x="1128" y="37"/>
                    <a:pt x="1123" y="45"/>
                  </a:cubicBezTo>
                  <a:cubicBezTo>
                    <a:pt x="1113" y="64"/>
                    <a:pt x="1087" y="98"/>
                    <a:pt x="1087" y="98"/>
                  </a:cubicBezTo>
                  <a:cubicBezTo>
                    <a:pt x="1068" y="163"/>
                    <a:pt x="1117" y="250"/>
                    <a:pt x="1043" y="275"/>
                  </a:cubicBezTo>
                  <a:cubicBezTo>
                    <a:pt x="1024" y="330"/>
                    <a:pt x="1021" y="366"/>
                    <a:pt x="972" y="399"/>
                  </a:cubicBezTo>
                  <a:cubicBezTo>
                    <a:pt x="969" y="408"/>
                    <a:pt x="968" y="418"/>
                    <a:pt x="963" y="426"/>
                  </a:cubicBezTo>
                  <a:cubicBezTo>
                    <a:pt x="956" y="436"/>
                    <a:pt x="941" y="440"/>
                    <a:pt x="937" y="452"/>
                  </a:cubicBezTo>
                  <a:cubicBezTo>
                    <a:pt x="905" y="558"/>
                    <a:pt x="963" y="529"/>
                    <a:pt x="901" y="550"/>
                  </a:cubicBezTo>
                  <a:cubicBezTo>
                    <a:pt x="897" y="562"/>
                    <a:pt x="890" y="598"/>
                    <a:pt x="866" y="594"/>
                  </a:cubicBezTo>
                  <a:cubicBezTo>
                    <a:pt x="856" y="592"/>
                    <a:pt x="855" y="575"/>
                    <a:pt x="848" y="568"/>
                  </a:cubicBezTo>
                  <a:cubicBezTo>
                    <a:pt x="841" y="561"/>
                    <a:pt x="831" y="556"/>
                    <a:pt x="822" y="550"/>
                  </a:cubicBezTo>
                  <a:cubicBezTo>
                    <a:pt x="779" y="578"/>
                    <a:pt x="798" y="558"/>
                    <a:pt x="777" y="621"/>
                  </a:cubicBezTo>
                  <a:cubicBezTo>
                    <a:pt x="776" y="623"/>
                    <a:pt x="725" y="638"/>
                    <a:pt x="724" y="638"/>
                  </a:cubicBezTo>
                  <a:cubicBezTo>
                    <a:pt x="693" y="685"/>
                    <a:pt x="683" y="761"/>
                    <a:pt x="627" y="780"/>
                  </a:cubicBezTo>
                  <a:cubicBezTo>
                    <a:pt x="583" y="845"/>
                    <a:pt x="543" y="858"/>
                    <a:pt x="467" y="869"/>
                  </a:cubicBezTo>
                  <a:cubicBezTo>
                    <a:pt x="502" y="919"/>
                    <a:pt x="463" y="946"/>
                    <a:pt x="520" y="966"/>
                  </a:cubicBezTo>
                  <a:cubicBezTo>
                    <a:pt x="538" y="1021"/>
                    <a:pt x="530" y="1018"/>
                    <a:pt x="476" y="1028"/>
                  </a:cubicBezTo>
                  <a:cubicBezTo>
                    <a:pt x="473" y="1075"/>
                    <a:pt x="473" y="1123"/>
                    <a:pt x="467" y="1170"/>
                  </a:cubicBezTo>
                  <a:cubicBezTo>
                    <a:pt x="457" y="1247"/>
                    <a:pt x="432" y="1323"/>
                    <a:pt x="423" y="1401"/>
                  </a:cubicBezTo>
                  <a:cubicBezTo>
                    <a:pt x="416" y="1457"/>
                    <a:pt x="419" y="1517"/>
                    <a:pt x="370" y="1551"/>
                  </a:cubicBezTo>
                  <a:cubicBezTo>
                    <a:pt x="352" y="1603"/>
                    <a:pt x="330" y="1637"/>
                    <a:pt x="299" y="1684"/>
                  </a:cubicBezTo>
                  <a:cubicBezTo>
                    <a:pt x="294" y="1692"/>
                    <a:pt x="294" y="1703"/>
                    <a:pt x="290" y="1711"/>
                  </a:cubicBezTo>
                  <a:cubicBezTo>
                    <a:pt x="285" y="1720"/>
                    <a:pt x="278" y="1728"/>
                    <a:pt x="272" y="1737"/>
                  </a:cubicBezTo>
                  <a:cubicBezTo>
                    <a:pt x="259" y="1776"/>
                    <a:pt x="244" y="1813"/>
                    <a:pt x="210" y="1835"/>
                  </a:cubicBezTo>
                  <a:cubicBezTo>
                    <a:pt x="186" y="1904"/>
                    <a:pt x="222" y="1823"/>
                    <a:pt x="175" y="1870"/>
                  </a:cubicBezTo>
                  <a:cubicBezTo>
                    <a:pt x="160" y="1885"/>
                    <a:pt x="151" y="1905"/>
                    <a:pt x="139" y="1923"/>
                  </a:cubicBezTo>
                  <a:cubicBezTo>
                    <a:pt x="133" y="1932"/>
                    <a:pt x="121" y="1950"/>
                    <a:pt x="121" y="1950"/>
                  </a:cubicBezTo>
                  <a:cubicBezTo>
                    <a:pt x="110" y="1987"/>
                    <a:pt x="87" y="2022"/>
                    <a:pt x="68" y="2056"/>
                  </a:cubicBezTo>
                  <a:cubicBezTo>
                    <a:pt x="58" y="2074"/>
                    <a:pt x="33" y="2109"/>
                    <a:pt x="33" y="2109"/>
                  </a:cubicBezTo>
                  <a:cubicBezTo>
                    <a:pt x="17" y="2158"/>
                    <a:pt x="0" y="2224"/>
                    <a:pt x="59" y="2242"/>
                  </a:cubicBezTo>
                  <a:cubicBezTo>
                    <a:pt x="73" y="2310"/>
                    <a:pt x="68" y="2322"/>
                    <a:pt x="139" y="2340"/>
                  </a:cubicBezTo>
                  <a:cubicBezTo>
                    <a:pt x="164" y="2375"/>
                    <a:pt x="169" y="2447"/>
                    <a:pt x="201" y="2473"/>
                  </a:cubicBezTo>
                  <a:cubicBezTo>
                    <a:pt x="213" y="2483"/>
                    <a:pt x="265" y="2503"/>
                    <a:pt x="281" y="2508"/>
                  </a:cubicBezTo>
                  <a:cubicBezTo>
                    <a:pt x="284" y="2517"/>
                    <a:pt x="282" y="2529"/>
                    <a:pt x="290" y="2535"/>
                  </a:cubicBezTo>
                  <a:cubicBezTo>
                    <a:pt x="305" y="2546"/>
                    <a:pt x="343" y="2553"/>
                    <a:pt x="343" y="2553"/>
                  </a:cubicBezTo>
                  <a:cubicBezTo>
                    <a:pt x="355" y="2503"/>
                    <a:pt x="369" y="2512"/>
                    <a:pt x="396" y="2473"/>
                  </a:cubicBezTo>
                  <a:cubicBezTo>
                    <a:pt x="410" y="2420"/>
                    <a:pt x="405" y="2387"/>
                    <a:pt x="449" y="2358"/>
                  </a:cubicBezTo>
                  <a:cubicBezTo>
                    <a:pt x="474" y="2283"/>
                    <a:pt x="452" y="2311"/>
                    <a:pt x="520" y="2287"/>
                  </a:cubicBezTo>
                  <a:cubicBezTo>
                    <a:pt x="548" y="2245"/>
                    <a:pt x="560" y="2191"/>
                    <a:pt x="582" y="2145"/>
                  </a:cubicBezTo>
                  <a:cubicBezTo>
                    <a:pt x="586" y="2136"/>
                    <a:pt x="584" y="2125"/>
                    <a:pt x="591" y="2118"/>
                  </a:cubicBezTo>
                  <a:cubicBezTo>
                    <a:pt x="621" y="2088"/>
                    <a:pt x="638" y="2085"/>
                    <a:pt x="671" y="2074"/>
                  </a:cubicBezTo>
                  <a:cubicBezTo>
                    <a:pt x="698" y="2033"/>
                    <a:pt x="721" y="2004"/>
                    <a:pt x="751" y="1968"/>
                  </a:cubicBezTo>
                  <a:cubicBezTo>
                    <a:pt x="758" y="1960"/>
                    <a:pt x="760" y="1948"/>
                    <a:pt x="768" y="1941"/>
                  </a:cubicBezTo>
                  <a:cubicBezTo>
                    <a:pt x="784" y="1927"/>
                    <a:pt x="822" y="1906"/>
                    <a:pt x="822" y="1906"/>
                  </a:cubicBezTo>
                  <a:cubicBezTo>
                    <a:pt x="833" y="1870"/>
                    <a:pt x="825" y="1843"/>
                    <a:pt x="813" y="1808"/>
                  </a:cubicBezTo>
                  <a:cubicBezTo>
                    <a:pt x="858" y="1777"/>
                    <a:pt x="882" y="1752"/>
                    <a:pt x="813" y="1728"/>
                  </a:cubicBezTo>
                  <a:cubicBezTo>
                    <a:pt x="819" y="1719"/>
                    <a:pt x="822" y="1708"/>
                    <a:pt x="830" y="1702"/>
                  </a:cubicBezTo>
                  <a:cubicBezTo>
                    <a:pt x="854" y="1683"/>
                    <a:pt x="909" y="1710"/>
                    <a:pt x="848" y="1631"/>
                  </a:cubicBezTo>
                  <a:cubicBezTo>
                    <a:pt x="837" y="1616"/>
                    <a:pt x="795" y="1613"/>
                    <a:pt x="795" y="1613"/>
                  </a:cubicBezTo>
                  <a:cubicBezTo>
                    <a:pt x="767" y="1572"/>
                    <a:pt x="774" y="1527"/>
                    <a:pt x="760" y="1480"/>
                  </a:cubicBezTo>
                  <a:cubicBezTo>
                    <a:pt x="763" y="1471"/>
                    <a:pt x="760" y="1458"/>
                    <a:pt x="768" y="1454"/>
                  </a:cubicBezTo>
                  <a:cubicBezTo>
                    <a:pt x="803" y="1437"/>
                    <a:pt x="810" y="1513"/>
                    <a:pt x="813" y="1525"/>
                  </a:cubicBezTo>
                  <a:cubicBezTo>
                    <a:pt x="822" y="1522"/>
                    <a:pt x="836" y="1525"/>
                    <a:pt x="839" y="1516"/>
                  </a:cubicBezTo>
                  <a:cubicBezTo>
                    <a:pt x="857" y="1470"/>
                    <a:pt x="843" y="1304"/>
                    <a:pt x="839" y="1285"/>
                  </a:cubicBezTo>
                  <a:cubicBezTo>
                    <a:pt x="837" y="1276"/>
                    <a:pt x="822" y="1280"/>
                    <a:pt x="813" y="1277"/>
                  </a:cubicBezTo>
                  <a:cubicBezTo>
                    <a:pt x="899" y="1268"/>
                    <a:pt x="904" y="1277"/>
                    <a:pt x="946" y="1214"/>
                  </a:cubicBezTo>
                  <a:cubicBezTo>
                    <a:pt x="939" y="1147"/>
                    <a:pt x="944" y="1122"/>
                    <a:pt x="910" y="1073"/>
                  </a:cubicBezTo>
                  <a:cubicBezTo>
                    <a:pt x="931" y="969"/>
                    <a:pt x="899" y="1070"/>
                    <a:pt x="946" y="1011"/>
                  </a:cubicBezTo>
                  <a:cubicBezTo>
                    <a:pt x="973" y="977"/>
                    <a:pt x="932" y="966"/>
                    <a:pt x="990" y="949"/>
                  </a:cubicBezTo>
                  <a:cubicBezTo>
                    <a:pt x="1008" y="937"/>
                    <a:pt x="1023" y="920"/>
                    <a:pt x="1043" y="913"/>
                  </a:cubicBezTo>
                  <a:cubicBezTo>
                    <a:pt x="1061" y="907"/>
                    <a:pt x="1096" y="895"/>
                    <a:pt x="1096" y="895"/>
                  </a:cubicBezTo>
                  <a:cubicBezTo>
                    <a:pt x="1146" y="847"/>
                    <a:pt x="1151" y="851"/>
                    <a:pt x="1229" y="842"/>
                  </a:cubicBezTo>
                  <a:cubicBezTo>
                    <a:pt x="1243" y="801"/>
                    <a:pt x="1244" y="827"/>
                    <a:pt x="1211" y="798"/>
                  </a:cubicBezTo>
                  <a:cubicBezTo>
                    <a:pt x="1192" y="781"/>
                    <a:pt x="1158" y="745"/>
                    <a:pt x="1158" y="745"/>
                  </a:cubicBezTo>
                  <a:cubicBezTo>
                    <a:pt x="1155" y="715"/>
                    <a:pt x="1158" y="684"/>
                    <a:pt x="1149" y="656"/>
                  </a:cubicBezTo>
                  <a:cubicBezTo>
                    <a:pt x="1146" y="646"/>
                    <a:pt x="1124" y="648"/>
                    <a:pt x="1123" y="638"/>
                  </a:cubicBezTo>
                  <a:cubicBezTo>
                    <a:pt x="1118" y="597"/>
                    <a:pt x="1147" y="561"/>
                    <a:pt x="1176" y="541"/>
                  </a:cubicBezTo>
                  <a:cubicBezTo>
                    <a:pt x="1222" y="556"/>
                    <a:pt x="1224" y="538"/>
                    <a:pt x="1238" y="497"/>
                  </a:cubicBezTo>
                  <a:cubicBezTo>
                    <a:pt x="1241" y="461"/>
                    <a:pt x="1231" y="422"/>
                    <a:pt x="1247" y="390"/>
                  </a:cubicBezTo>
                  <a:cubicBezTo>
                    <a:pt x="1256" y="373"/>
                    <a:pt x="1265" y="444"/>
                    <a:pt x="1265" y="444"/>
                  </a:cubicBezTo>
                  <a:cubicBezTo>
                    <a:pt x="1277" y="441"/>
                    <a:pt x="1293" y="445"/>
                    <a:pt x="1300" y="435"/>
                  </a:cubicBezTo>
                  <a:cubicBezTo>
                    <a:pt x="1310" y="420"/>
                    <a:pt x="1293" y="390"/>
                    <a:pt x="1309" y="381"/>
                  </a:cubicBezTo>
                  <a:cubicBezTo>
                    <a:pt x="1437" y="306"/>
                    <a:pt x="1414" y="476"/>
                    <a:pt x="1398" y="266"/>
                  </a:cubicBezTo>
                  <a:close/>
                </a:path>
              </a:pathLst>
            </a:custGeom>
            <a:solidFill>
              <a:srgbClr val="FF99CC"/>
            </a:solidFill>
            <a:ln w="9525">
              <a:solidFill>
                <a:schemeClr val="tx1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20498" name="AutoShape 50"/>
            <p:cNvSpPr>
              <a:spLocks noChangeArrowheads="1"/>
            </p:cNvSpPr>
            <p:nvPr/>
          </p:nvSpPr>
          <p:spPr bwMode="auto">
            <a:xfrm>
              <a:off x="3787" y="1706"/>
              <a:ext cx="1814" cy="362"/>
            </a:xfrm>
            <a:prstGeom prst="wedgeRectCallout">
              <a:avLst>
                <a:gd name="adj1" fmla="val -6394"/>
                <a:gd name="adj2" fmla="val 109667"/>
              </a:avLst>
            </a:prstGeom>
            <a:solidFill>
              <a:srgbClr val="CCFFFF"/>
            </a:solidFill>
            <a:ln w="9525">
              <a:solidFill>
                <a:schemeClr val="tx1"/>
              </a:solidFill>
              <a:miter lim="800000"/>
            </a:ln>
          </p:spPr>
          <p:txBody>
            <a:bodyPr/>
            <a:lstStyle/>
            <a:p>
              <a:pPr eaLnBrk="0" hangingPunct="0"/>
              <a:r>
                <a:rPr lang="zh-CN" altLang="en-US" sz="2800">
                  <a:ea typeface="黑体" panose="02010609060101010101" pitchFamily="2" charset="-122"/>
                </a:rPr>
                <a:t>最初的十三个州</a:t>
              </a:r>
              <a:endParaRPr lang="zh-CN" altLang="en-US" sz="2800">
                <a:ea typeface="黑体" panose="02010609060101010101" pitchFamily="2" charset="-122"/>
              </a:endParaRPr>
            </a:p>
          </p:txBody>
        </p:sp>
      </p:grpSp>
      <p:pic>
        <p:nvPicPr>
          <p:cNvPr id="110644" name="Picture 52" descr="Ws107432"/>
          <p:cNvPicPr>
            <a:picLocks noChangeAspect="1"/>
          </p:cNvPicPr>
          <p:nvPr/>
        </p:nvPicPr>
        <p:blipFill>
          <a:blip r:embed="rId1"/>
          <a:srcRect l="1575" t="2365" r="1575" b="2365"/>
          <a:stretch>
            <a:fillRect/>
          </a:stretch>
        </p:blipFill>
        <p:spPr bwMode="auto">
          <a:xfrm>
            <a:off x="82550" y="0"/>
            <a:ext cx="11966575" cy="68405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</p:pic>
      <p:sp>
        <p:nvSpPr>
          <p:cNvPr id="110645" name="Text Box 53"/>
          <p:cNvSpPr txBox="1">
            <a:spLocks noChangeArrowheads="1"/>
          </p:cNvSpPr>
          <p:nvPr/>
        </p:nvSpPr>
        <p:spPr bwMode="auto">
          <a:xfrm>
            <a:off x="1914525" y="2708275"/>
            <a:ext cx="7993063" cy="706438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/>
              <a:t>东临大西洋，西濒太平洋的大国。</a:t>
            </a:r>
            <a:endParaRPr lang="zh-CN" altLang="en-US" sz="4000"/>
          </a:p>
        </p:txBody>
      </p:sp>
      <p:grpSp>
        <p:nvGrpSpPr>
          <p:cNvPr id="10" name="Group 57"/>
          <p:cNvGrpSpPr/>
          <p:nvPr/>
        </p:nvGrpSpPr>
        <p:grpSpPr bwMode="auto">
          <a:xfrm>
            <a:off x="2135188" y="3429000"/>
            <a:ext cx="7489825" cy="647700"/>
            <a:chOff x="385" y="2160"/>
            <a:chExt cx="4718" cy="408"/>
          </a:xfrm>
        </p:grpSpPr>
        <p:sp>
          <p:nvSpPr>
            <p:cNvPr id="20494" name="Line 54"/>
            <p:cNvSpPr>
              <a:spLocks noChangeShapeType="1"/>
            </p:cNvSpPr>
            <p:nvPr/>
          </p:nvSpPr>
          <p:spPr bwMode="auto">
            <a:xfrm flipH="1">
              <a:off x="703" y="2568"/>
              <a:ext cx="4082" cy="0"/>
            </a:xfrm>
            <a:prstGeom prst="line">
              <a:avLst/>
            </a:prstGeom>
            <a:noFill/>
            <a:ln w="76200">
              <a:solidFill>
                <a:srgbClr val="FF0000"/>
              </a:solidFill>
              <a:round/>
              <a:tailEnd type="triangl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495" name="Text Box 55"/>
            <p:cNvSpPr txBox="1">
              <a:spLocks noChangeArrowheads="1"/>
            </p:cNvSpPr>
            <p:nvPr/>
          </p:nvSpPr>
          <p:spPr bwMode="auto">
            <a:xfrm>
              <a:off x="4332" y="2160"/>
              <a:ext cx="771" cy="2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CN" altLang="en-US"/>
                <a:t>东</a:t>
              </a:r>
              <a:endParaRPr lang="zh-CN" altLang="en-US"/>
            </a:p>
          </p:txBody>
        </p:sp>
        <p:sp>
          <p:nvSpPr>
            <p:cNvPr id="20496" name="Text Box 56"/>
            <p:cNvSpPr txBox="1">
              <a:spLocks noChangeArrowheads="1"/>
            </p:cNvSpPr>
            <p:nvPr/>
          </p:nvSpPr>
          <p:spPr bwMode="auto">
            <a:xfrm>
              <a:off x="385" y="2160"/>
              <a:ext cx="681" cy="23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eaLnBrk="0" hangingPunct="0">
                <a:spcBef>
                  <a:spcPct val="50000"/>
                </a:spcBef>
              </a:pPr>
              <a:r>
                <a:rPr lang="zh-CN" altLang="en-US"/>
                <a:t>西</a:t>
              </a:r>
              <a:endParaRPr lang="zh-CN" altLang="en-US"/>
            </a:p>
          </p:txBody>
        </p:sp>
      </p:grpSp>
      <p:sp>
        <p:nvSpPr>
          <p:cNvPr id="20493" name="TextBox 34"/>
          <p:cNvSpPr txBox="1">
            <a:spLocks noChangeArrowheads="1"/>
          </p:cNvSpPr>
          <p:nvPr/>
        </p:nvSpPr>
        <p:spPr bwMode="auto">
          <a:xfrm>
            <a:off x="1524000" y="0"/>
            <a:ext cx="28575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4800">
                <a:solidFill>
                  <a:srgbClr val="0000CC"/>
                </a:solidFill>
              </a:rPr>
              <a:t>领土扩张</a:t>
            </a:r>
            <a:endParaRPr lang="zh-CN" altLang="en-US" sz="4800">
              <a:solidFill>
                <a:srgbClr val="0000CC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10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106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645" grpId="0" bldLvl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5"/>
          <p:cNvPicPr>
            <a:picLocks noChangeAspect="1"/>
          </p:cNvPicPr>
          <p:nvPr>
            <p:ph/>
          </p:nvPr>
        </p:nvPicPr>
        <p:blipFill>
          <a:blip r:embed="rId1"/>
          <a:srcRect r="-943" b="22064"/>
          <a:stretch>
            <a:fillRect/>
          </a:stretch>
        </p:blipFill>
        <p:spPr>
          <a:xfrm>
            <a:off x="1524000" y="1066800"/>
            <a:ext cx="8027988" cy="4537075"/>
          </a:xfrm>
        </p:spPr>
      </p:pic>
      <p:sp>
        <p:nvSpPr>
          <p:cNvPr id="21506" name="WordArt 3"/>
          <p:cNvSpPr>
            <a:spLocks noTextEdit="1"/>
          </p:cNvSpPr>
          <p:nvPr/>
        </p:nvSpPr>
        <p:spPr bwMode="auto">
          <a:xfrm>
            <a:off x="8047038" y="0"/>
            <a:ext cx="2620962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6000" b="1" kern="10">
                <a:ln w="12700">
                  <a:solidFill>
                    <a:srgbClr val="EAEAEA"/>
                  </a:solidFill>
                  <a:rou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楷体" panose="02010609060101010101" charset="-122"/>
              </a:rPr>
              <a:t>解读图片</a:t>
            </a:r>
            <a:endParaRPr lang="zh-CN" altLang="en-US" sz="6000" b="1" kern="10">
              <a:ln w="12700">
                <a:solidFill>
                  <a:srgbClr val="EAEAEA"/>
                </a:solidFill>
                <a:round/>
              </a:ln>
              <a:gradFill rotWithShape="1">
                <a:gsLst>
                  <a:gs pos="0">
                    <a:srgbClr val="A603AB"/>
                  </a:gs>
                  <a:gs pos="12000">
                    <a:srgbClr val="E81766"/>
                  </a:gs>
                  <a:gs pos="27000">
                    <a:srgbClr val="EE3F17"/>
                  </a:gs>
                  <a:gs pos="48000">
                    <a:srgbClr val="FFFF00"/>
                  </a:gs>
                  <a:gs pos="64999">
                    <a:srgbClr val="1A8D48"/>
                  </a:gs>
                  <a:gs pos="78999">
                    <a:srgbClr val="0819FB"/>
                  </a:gs>
                  <a:gs pos="100000">
                    <a:srgbClr val="A603AB"/>
                  </a:gs>
                </a:gsLst>
                <a:lin ang="0" scaled="1"/>
              </a:gra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楷体" panose="02010609060101010101" charset="-122"/>
            </a:endParaRPr>
          </a:p>
        </p:txBody>
      </p:sp>
      <p:sp>
        <p:nvSpPr>
          <p:cNvPr id="21507" name="Text Box 4"/>
          <p:cNvSpPr txBox="1">
            <a:spLocks noChangeArrowheads="1"/>
          </p:cNvSpPr>
          <p:nvPr/>
        </p:nvSpPr>
        <p:spPr bwMode="auto">
          <a:xfrm>
            <a:off x="1752600" y="5562600"/>
            <a:ext cx="91440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3333FF"/>
                </a:solidFill>
                <a:latin typeface="Calibri" panose="020F0502020204030204" pitchFamily="34" charset="0"/>
              </a:rPr>
              <a:t>难题：这些新建州到底是建立自由州还是蓄奴州呢？</a:t>
            </a:r>
            <a:endParaRPr lang="zh-CN" altLang="en-US" sz="2800" b="1">
              <a:solidFill>
                <a:srgbClr val="3333FF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02" name="组合 204801"/>
          <p:cNvGrpSpPr/>
          <p:nvPr/>
        </p:nvGrpSpPr>
        <p:grpSpPr bwMode="auto">
          <a:xfrm>
            <a:off x="850900" y="836613"/>
            <a:ext cx="5283200" cy="5481637"/>
            <a:chOff x="0" y="0"/>
            <a:chExt cx="6111" cy="5607"/>
          </a:xfrm>
        </p:grpSpPr>
        <p:grpSp>
          <p:nvGrpSpPr>
            <p:cNvPr id="22545" name="组合 204802"/>
            <p:cNvGrpSpPr/>
            <p:nvPr/>
          </p:nvGrpSpPr>
          <p:grpSpPr bwMode="auto">
            <a:xfrm>
              <a:off x="0" y="0"/>
              <a:ext cx="6111" cy="5607"/>
              <a:chOff x="0" y="0"/>
              <a:chExt cx="6111" cy="5607"/>
            </a:xfrm>
          </p:grpSpPr>
          <p:pic>
            <p:nvPicPr>
              <p:cNvPr id="22547" name="图片 204803"/>
              <p:cNvPicPr>
                <a:picLocks noChangeAspect="1"/>
              </p:cNvPicPr>
              <p:nvPr/>
            </p:nvPicPr>
            <p:blipFill>
              <a:blip r:embed="rId1">
                <a:lum contrast="18000"/>
              </a:blip>
              <a:srcRect/>
              <a:stretch>
                <a:fillRect/>
              </a:stretch>
            </p:blipFill>
            <p:spPr bwMode="auto">
              <a:xfrm>
                <a:off x="103" y="0"/>
                <a:ext cx="6008" cy="4648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22548" name="文本框 204804"/>
              <p:cNvSpPr txBox="1">
                <a:spLocks noChangeArrowheads="1"/>
              </p:cNvSpPr>
              <p:nvPr/>
            </p:nvSpPr>
            <p:spPr bwMode="auto">
              <a:xfrm>
                <a:off x="0" y="4758"/>
                <a:ext cx="5886" cy="849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 algn="ctr"/>
                <a:r>
                  <a:rPr lang="zh-CN" altLang="en-US" sz="2400" b="1">
                    <a:ea typeface="黑体" panose="02010609060101010101" pitchFamily="2" charset="-122"/>
                  </a:rPr>
                  <a:t>北方资本主义工商业经济</a:t>
                </a:r>
                <a:endParaRPr lang="zh-CN" altLang="en-US" sz="2400" b="1">
                  <a:ea typeface="黑体" panose="02010609060101010101" pitchFamily="2" charset="-122"/>
                </a:endParaRPr>
              </a:p>
              <a:p>
                <a:pPr algn="ctr"/>
                <a:endParaRPr lang="zh-CN" altLang="en-US" sz="2400" b="1">
                  <a:ea typeface="黑体" panose="02010609060101010101" pitchFamily="2" charset="-122"/>
                </a:endParaRPr>
              </a:p>
            </p:txBody>
          </p:sp>
        </p:grpSp>
        <p:sp>
          <p:nvSpPr>
            <p:cNvPr id="22546" name="文本框 204805"/>
            <p:cNvSpPr txBox="1">
              <a:spLocks noChangeArrowheads="1"/>
            </p:cNvSpPr>
            <p:nvPr/>
          </p:nvSpPr>
          <p:spPr bwMode="auto">
            <a:xfrm>
              <a:off x="2826" y="114"/>
              <a:ext cx="2837" cy="408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ea typeface="黑体" panose="02010609060101010101" pitchFamily="2" charset="-122"/>
                </a:rPr>
                <a:t>动力织布机厂</a:t>
              </a:r>
              <a:endParaRPr lang="zh-CN" altLang="en-US" sz="2000" b="1">
                <a:ea typeface="黑体" panose="02010609060101010101" pitchFamily="2" charset="-122"/>
              </a:endParaRPr>
            </a:p>
          </p:txBody>
        </p:sp>
      </p:grpSp>
      <p:grpSp>
        <p:nvGrpSpPr>
          <p:cNvPr id="204807" name="组合 204806"/>
          <p:cNvGrpSpPr/>
          <p:nvPr/>
        </p:nvGrpSpPr>
        <p:grpSpPr bwMode="auto">
          <a:xfrm>
            <a:off x="6311900" y="836613"/>
            <a:ext cx="4733925" cy="5430837"/>
            <a:chOff x="0" y="0"/>
            <a:chExt cx="6238" cy="5911"/>
          </a:xfrm>
        </p:grpSpPr>
        <p:sp>
          <p:nvSpPr>
            <p:cNvPr id="22543" name="文本框 204807"/>
            <p:cNvSpPr txBox="1">
              <a:spLocks noChangeArrowheads="1"/>
            </p:cNvSpPr>
            <p:nvPr/>
          </p:nvSpPr>
          <p:spPr bwMode="auto">
            <a:xfrm>
              <a:off x="601" y="5108"/>
              <a:ext cx="5347" cy="80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ea typeface="黑体" panose="02010609060101010101" pitchFamily="2" charset="-122"/>
                </a:rPr>
                <a:t>南方奴隶制种植园经济</a:t>
              </a:r>
              <a:endParaRPr lang="zh-CN" altLang="en-US" sz="2400" b="1">
                <a:ea typeface="黑体" panose="02010609060101010101" pitchFamily="2" charset="-122"/>
              </a:endParaRPr>
            </a:p>
            <a:p>
              <a:pPr algn="ctr"/>
              <a:endParaRPr lang="zh-CN" altLang="en-US">
                <a:ea typeface="黑体" panose="02010609060101010101" pitchFamily="2" charset="-122"/>
              </a:endParaRPr>
            </a:p>
          </p:txBody>
        </p:sp>
        <p:pic>
          <p:nvPicPr>
            <p:cNvPr id="22544" name="图片 204808" descr="图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0"/>
              <a:ext cx="6238" cy="48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04810" name="文本框 204809"/>
          <p:cNvSpPr txBox="1">
            <a:spLocks noChangeArrowheads="1"/>
          </p:cNvSpPr>
          <p:nvPr/>
        </p:nvSpPr>
        <p:spPr bwMode="auto">
          <a:xfrm>
            <a:off x="1703388" y="1484313"/>
            <a:ext cx="2808287" cy="952500"/>
          </a:xfrm>
          <a:prstGeom prst="rect">
            <a:avLst/>
          </a:prstGeom>
          <a:solidFill>
            <a:schemeClr val="bg1">
              <a:alpha val="70195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anose="02010609060101010101" pitchFamily="2" charset="-122"/>
              </a:rPr>
              <a:t>使用大机器生产雇佣自由劳动力</a:t>
            </a:r>
            <a:endParaRPr lang="zh-CN" altLang="en-US" sz="2800" b="1">
              <a:ea typeface="黑体" panose="02010609060101010101" pitchFamily="2" charset="-122"/>
            </a:endParaRPr>
          </a:p>
        </p:txBody>
      </p:sp>
      <p:sp>
        <p:nvSpPr>
          <p:cNvPr id="204811" name="文本框 204810"/>
          <p:cNvSpPr txBox="1">
            <a:spLocks noChangeArrowheads="1"/>
          </p:cNvSpPr>
          <p:nvPr/>
        </p:nvSpPr>
        <p:spPr bwMode="auto">
          <a:xfrm>
            <a:off x="2495550" y="2997200"/>
            <a:ext cx="2952750" cy="522288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ea typeface="黑体" panose="02010609060101010101" pitchFamily="2" charset="-122"/>
              </a:rPr>
              <a:t>生产方式：先进</a:t>
            </a:r>
            <a:endParaRPr lang="zh-CN" altLang="en-US" sz="2800" b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204812" name="文本框 204811"/>
          <p:cNvSpPr txBox="1">
            <a:spLocks noChangeArrowheads="1"/>
          </p:cNvSpPr>
          <p:nvPr/>
        </p:nvSpPr>
        <p:spPr bwMode="auto">
          <a:xfrm>
            <a:off x="6383338" y="1916113"/>
            <a:ext cx="3457575" cy="952500"/>
          </a:xfrm>
          <a:prstGeom prst="rect">
            <a:avLst/>
          </a:prstGeom>
          <a:solidFill>
            <a:schemeClr val="bg1">
              <a:alpha val="54901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ea typeface="黑体" panose="02010609060101010101" pitchFamily="2" charset="-122"/>
              </a:rPr>
              <a:t>强迫奴隶在种植园中种植棉花、烟草</a:t>
            </a:r>
            <a:endParaRPr lang="zh-CN" altLang="en-US" sz="2800" b="1">
              <a:ea typeface="黑体" panose="02010609060101010101" pitchFamily="2" charset="-122"/>
            </a:endParaRPr>
          </a:p>
        </p:txBody>
      </p:sp>
      <p:sp>
        <p:nvSpPr>
          <p:cNvPr id="204813" name="文本框 204812"/>
          <p:cNvSpPr txBox="1">
            <a:spLocks noChangeArrowheads="1"/>
          </p:cNvSpPr>
          <p:nvPr/>
        </p:nvSpPr>
        <p:spPr bwMode="auto">
          <a:xfrm>
            <a:off x="6815138" y="2997200"/>
            <a:ext cx="3168650" cy="522288"/>
          </a:xfrm>
          <a:prstGeom prst="rect">
            <a:avLst/>
          </a:prstGeom>
          <a:solidFill>
            <a:schemeClr val="bg1">
              <a:alpha val="49019"/>
            </a:schemeClr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ea typeface="黑体" panose="02010609060101010101" pitchFamily="2" charset="-122"/>
              </a:rPr>
              <a:t>生产方式：落后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grpSp>
        <p:nvGrpSpPr>
          <p:cNvPr id="22535" name="组合 204813"/>
          <p:cNvGrpSpPr/>
          <p:nvPr/>
        </p:nvGrpSpPr>
        <p:grpSpPr bwMode="auto">
          <a:xfrm>
            <a:off x="1524000" y="0"/>
            <a:ext cx="9645650" cy="792163"/>
            <a:chOff x="0" y="0"/>
            <a:chExt cx="5760" cy="499"/>
          </a:xfrm>
        </p:grpSpPr>
        <p:sp>
          <p:nvSpPr>
            <p:cNvPr id="22539" name="矩形 204814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pic>
          <p:nvPicPr>
            <p:cNvPr id="22540" name="图片 204815" descr="109158828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5395" y="0"/>
              <a:ext cx="365" cy="48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1" name="图片 204816" descr="00007601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253" t="22906" r="23352" b="22491"/>
            <a:stretch>
              <a:fillRect/>
            </a:stretch>
          </p:blipFill>
          <p:spPr bwMode="auto">
            <a:xfrm>
              <a:off x="4694" y="164"/>
              <a:ext cx="544" cy="27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2542" name="图片 204817" descr="060301102973781"/>
            <p:cNvPicPr>
              <a:picLocks noChangeAspect="1"/>
            </p:cNvPicPr>
            <p:nvPr/>
          </p:nvPicPr>
          <p:blipFill>
            <a:blip r:embed="rId5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2536" name="图片 204819" descr="图片2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46700" y="604838"/>
            <a:ext cx="2736850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1" name="标题 204820"/>
          <p:cNvSpPr>
            <a:spLocks noGrp="1"/>
          </p:cNvSpPr>
          <p:nvPr>
            <p:ph type="title"/>
          </p:nvPr>
        </p:nvSpPr>
        <p:spPr>
          <a:xfrm>
            <a:off x="1524000" y="6021388"/>
            <a:ext cx="9144000" cy="647700"/>
          </a:xfrm>
          <a:solidFill>
            <a:srgbClr val="FFFF99">
              <a:alpha val="100000"/>
            </a:srgbClr>
          </a:solidFill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>
                <a:ea typeface="黑体" panose="02010609060101010101" pitchFamily="2" charset="-122"/>
              </a:rPr>
              <a:t>美国独立后两种不同的经济制度</a:t>
            </a:r>
            <a:endParaRPr lang="zh-CN" altLang="en-US">
              <a:ea typeface="黑体" panose="02010609060101010101" pitchFamily="2" charset="-122"/>
            </a:endParaRPr>
          </a:p>
        </p:txBody>
      </p:sp>
      <p:sp>
        <p:nvSpPr>
          <p:cNvPr id="22538" name="文本框 121861"/>
          <p:cNvSpPr txBox="1">
            <a:spLocks noChangeArrowheads="1"/>
          </p:cNvSpPr>
          <p:nvPr/>
        </p:nvSpPr>
        <p:spPr bwMode="auto">
          <a:xfrm>
            <a:off x="4064000" y="47625"/>
            <a:ext cx="61515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CC00"/>
                </a:solidFill>
                <a:ea typeface="楷体" panose="02010609060101010101" charset="-122"/>
                <a:cs typeface="楷体" panose="02010609060101010101" charset="-122"/>
              </a:rPr>
              <a:t>一、美国南北战争爆发的原因</a:t>
            </a:r>
            <a:endParaRPr lang="zh-CN" altLang="en-US" sz="3600" b="1">
              <a:solidFill>
                <a:srgbClr val="FFCC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2048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1000"/>
                                        <p:tgtEl>
                                          <p:spTgt spid="204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048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48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20481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6000"/>
                            </p:stCondLst>
                            <p:childTnLst>
                              <p:par>
                                <p:cTn id="2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048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6" dur="2000" fill="hold"/>
                                        <p:tgtEl>
                                          <p:spTgt spid="20481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10" grpId="0" bldLvl="0" animBg="1"/>
      <p:bldP spid="204811" grpId="0" bldLvl="0" animBg="1"/>
      <p:bldP spid="204811" grpId="1" bldLvl="0" animBg="1"/>
      <p:bldP spid="204812" grpId="0" bldLvl="0" animBg="1"/>
      <p:bldP spid="204813" grpId="0" bldLvl="0" animBg="1"/>
      <p:bldP spid="204813" grpId="1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文本占位符 152577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 smtClean="0"/>
          </a:p>
        </p:txBody>
      </p:sp>
      <p:sp>
        <p:nvSpPr>
          <p:cNvPr id="152579" name="标题 152578"/>
          <p:cNvSpPr>
            <a:spLocks noGrp="1"/>
          </p:cNvSpPr>
          <p:nvPr>
            <p:ph type="title"/>
          </p:nvPr>
        </p:nvSpPr>
        <p:spPr>
          <a:xfrm>
            <a:off x="1919288" y="0"/>
            <a:ext cx="7772400" cy="836613"/>
          </a:xfrm>
        </p:spPr>
        <p:txBody>
          <a:bodyPr/>
          <a:lstStyle/>
          <a:p>
            <a:r>
              <a:rPr lang="zh-CN" altLang="en-US" smtClean="0">
                <a:solidFill>
                  <a:srgbClr val="003300"/>
                </a:solidFill>
                <a:ea typeface="迷你简橄榄"/>
                <a:cs typeface="迷你简橄榄"/>
              </a:rPr>
              <a:t>北部资本主义工商业经济</a:t>
            </a:r>
            <a:endParaRPr lang="zh-CN" altLang="en-US" smtClean="0">
              <a:solidFill>
                <a:srgbClr val="003300"/>
              </a:solidFill>
              <a:ea typeface="迷你简橄榄"/>
              <a:cs typeface="迷你简橄榄"/>
            </a:endParaRPr>
          </a:p>
        </p:txBody>
      </p:sp>
      <p:pic>
        <p:nvPicPr>
          <p:cNvPr id="23555" name="图片 152579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339850" y="836613"/>
            <a:ext cx="9144000" cy="6072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6" name="文本框 152580"/>
          <p:cNvSpPr txBox="1">
            <a:spLocks noChangeArrowheads="1"/>
          </p:cNvSpPr>
          <p:nvPr/>
        </p:nvSpPr>
        <p:spPr bwMode="auto">
          <a:xfrm>
            <a:off x="2236788" y="6172200"/>
            <a:ext cx="311150" cy="1198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just">
              <a:buClr>
                <a:schemeClr val="bg1"/>
              </a:buClr>
            </a:pPr>
            <a:endParaRPr lang="zh-CN" altLang="zh-CN" sz="7200" b="1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7" name="Group 2"/>
          <p:cNvGrpSpPr/>
          <p:nvPr/>
        </p:nvGrpSpPr>
        <p:grpSpPr bwMode="auto">
          <a:xfrm>
            <a:off x="1524000" y="188913"/>
            <a:ext cx="5292725" cy="5346700"/>
            <a:chOff x="0" y="0"/>
            <a:chExt cx="3334" cy="3368"/>
          </a:xfrm>
        </p:grpSpPr>
        <p:pic>
          <p:nvPicPr>
            <p:cNvPr id="24583" name="Picture 9" descr="南方奴隶拍卖"/>
            <p:cNvPicPr>
              <a:picLocks noChangeAspect="1"/>
            </p:cNvPicPr>
            <p:nvPr/>
          </p:nvPicPr>
          <p:blipFill>
            <a:blip r:embed="rId1"/>
            <a:srcRect/>
            <a:stretch>
              <a:fillRect/>
            </a:stretch>
          </p:blipFill>
          <p:spPr bwMode="auto">
            <a:xfrm>
              <a:off x="0" y="317"/>
              <a:ext cx="3334" cy="305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4" name="Text Box 11"/>
            <p:cNvSpPr txBox="1">
              <a:spLocks noChangeArrowheads="1"/>
            </p:cNvSpPr>
            <p:nvPr/>
          </p:nvSpPr>
          <p:spPr bwMode="auto">
            <a:xfrm>
              <a:off x="295" y="0"/>
              <a:ext cx="2567" cy="32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latin typeface="Times New Roman" panose="02020603050405020304" pitchFamily="18" charset="0"/>
                  <a:ea typeface="楷体_GB2312" pitchFamily="49" charset="-122"/>
                </a:rPr>
                <a:t>南方拍卖黑奴的场景</a:t>
              </a:r>
              <a:endParaRPr lang="zh-CN" altLang="en-US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grpSp>
        <p:nvGrpSpPr>
          <p:cNvPr id="24578" name="Group 5"/>
          <p:cNvGrpSpPr/>
          <p:nvPr/>
        </p:nvGrpSpPr>
        <p:grpSpPr bwMode="auto">
          <a:xfrm>
            <a:off x="6981825" y="0"/>
            <a:ext cx="3686175" cy="5661025"/>
            <a:chOff x="0" y="0"/>
            <a:chExt cx="2322" cy="3566"/>
          </a:xfrm>
        </p:grpSpPr>
        <p:pic>
          <p:nvPicPr>
            <p:cNvPr id="24581" name="Picture 2" descr="http://www.pep.com.cn/czls/js/tbjx/tp/9s/u6/201008/W020100825477652563496.jpg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0" y="346"/>
              <a:ext cx="2254" cy="322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4582" name="矩形 6"/>
            <p:cNvSpPr>
              <a:spLocks noChangeArrowheads="1"/>
            </p:cNvSpPr>
            <p:nvPr/>
          </p:nvSpPr>
          <p:spPr bwMode="auto">
            <a:xfrm>
              <a:off x="77" y="0"/>
              <a:ext cx="2245" cy="329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latin typeface="Times New Roman" panose="02020603050405020304" pitchFamily="18" charset="0"/>
                  <a:ea typeface="楷体_GB2312" pitchFamily="49" charset="-122"/>
                </a:rPr>
                <a:t>拍卖黑人奴隶的广告</a:t>
              </a:r>
              <a:endParaRPr lang="zh-CN" altLang="en-US" sz="2800" b="1">
                <a:latin typeface="Times New Roman" panose="02020603050405020304" pitchFamily="18" charset="0"/>
                <a:ea typeface="楷体_GB2312" pitchFamily="49" charset="-122"/>
              </a:endParaRPr>
            </a:p>
          </p:txBody>
        </p:sp>
      </p:grpSp>
      <p:sp>
        <p:nvSpPr>
          <p:cNvPr id="8200" name="Text Box 8"/>
          <p:cNvSpPr txBox="1">
            <a:spLocks noChangeArrowheads="1"/>
          </p:cNvSpPr>
          <p:nvPr/>
        </p:nvSpPr>
        <p:spPr bwMode="auto">
          <a:xfrm>
            <a:off x="1992313" y="5734050"/>
            <a:ext cx="8135937" cy="1076325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rgbClr val="007A5C"/>
            </a:prstShdw>
          </a:effectLst>
        </p:spPr>
        <p:txBody>
          <a:bodyPr>
            <a:spAutoFit/>
          </a:bodyPr>
          <a:lstStyle/>
          <a:p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出售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94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名原产地的健康黑奴，其中有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39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名成年男子，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15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名男孩，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24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名妇女和</a:t>
            </a:r>
            <a:r>
              <a:rPr lang="en-US" altLang="zh-CN" sz="3200" b="1">
                <a:latin typeface="楷体_GB2312" pitchFamily="49" charset="-122"/>
                <a:ea typeface="楷体_GB2312" pitchFamily="49" charset="-122"/>
              </a:rPr>
              <a:t>16</a:t>
            </a:r>
            <a:r>
              <a:rPr lang="zh-CN" altLang="en-US" sz="3200" b="1">
                <a:latin typeface="楷体_GB2312" pitchFamily="49" charset="-122"/>
                <a:ea typeface="楷体_GB2312" pitchFamily="49" charset="-122"/>
              </a:rPr>
              <a:t>名女孩</a:t>
            </a:r>
            <a:endParaRPr lang="zh-CN" altLang="en-US" sz="3200" b="1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8201" name="Rectangle 4"/>
          <p:cNvSpPr>
            <a:spLocks noChangeArrowheads="1"/>
          </p:cNvSpPr>
          <p:nvPr/>
        </p:nvSpPr>
        <p:spPr bwMode="auto">
          <a:xfrm>
            <a:off x="1847850" y="1989138"/>
            <a:ext cx="8640763" cy="2676525"/>
          </a:xfrm>
          <a:prstGeom prst="rect">
            <a:avLst/>
          </a:prstGeom>
          <a:solidFill>
            <a:schemeClr val="bg1"/>
          </a:solidFill>
          <a:ln w="9525">
            <a:solidFill>
              <a:srgbClr val="CC0066"/>
            </a:solidFill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    这些黑人奴隶失去了人身自由，被种植园主随意买卖。他们几乎没有私人财产，不许读书写字，不经奴隶主允许不准结婚</a:t>
            </a:r>
            <a:r>
              <a:rPr lang="en-US" altLang="zh-CN" sz="2800" b="1">
                <a:latin typeface="Calibri" panose="020F0502020204030204" pitchFamily="34" charset="0"/>
                <a:ea typeface="楷体_GB2312" pitchFamily="49" charset="-122"/>
              </a:rPr>
              <a:t>……</a:t>
            </a: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奴隶每天劳动的时间很长，终年不得休息。繁重的体力劳动，加上恶劣的生活条件，很快耗尽了黑人奴隶的精力，所以种植园主需要不断地补充奴隶。</a:t>
            </a:r>
            <a:endParaRPr lang="zh-CN" altLang="en-US" sz="2800" b="1">
              <a:latin typeface="楷体_GB2312" pitchFamily="49" charset="-122"/>
              <a:ea typeface="楷体_GB2312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0" grpId="0" bldLvl="0" animBg="1"/>
      <p:bldP spid="8201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图片 120833" descr="b692da5e09a7b27c99a821d0c0e221f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847850" y="2198688"/>
            <a:ext cx="2520950" cy="295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2" name="图片 120834" descr="001bb9da4d3a0db9d6a805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12125" y="2198688"/>
            <a:ext cx="2371725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3" name="文本框 120835"/>
          <p:cNvSpPr txBox="1">
            <a:spLocks noChangeArrowheads="1"/>
          </p:cNvSpPr>
          <p:nvPr/>
        </p:nvSpPr>
        <p:spPr bwMode="auto">
          <a:xfrm>
            <a:off x="2149475" y="5168900"/>
            <a:ext cx="20193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北方工厂老板</a:t>
            </a:r>
            <a:endParaRPr lang="zh-CN" altLang="en-US" sz="2400" b="1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0000CC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安德森</a:t>
            </a:r>
            <a:endParaRPr lang="zh-CN" altLang="en-US" sz="2400" b="1">
              <a:solidFill>
                <a:srgbClr val="0000CC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604" name="文本框 120836"/>
          <p:cNvSpPr txBox="1">
            <a:spLocks noChangeArrowheads="1"/>
          </p:cNvSpPr>
          <p:nvPr/>
        </p:nvSpPr>
        <p:spPr bwMode="auto">
          <a:xfrm>
            <a:off x="8281988" y="5151438"/>
            <a:ext cx="2019300" cy="83026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南方种植园主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2" charset="-122"/>
              </a:rPr>
              <a:t>约翰逊</a:t>
            </a:r>
            <a:endParaRPr lang="zh-CN" altLang="en-US" sz="24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2" charset="-122"/>
            </a:endParaRPr>
          </a:p>
        </p:txBody>
      </p:sp>
      <p:sp>
        <p:nvSpPr>
          <p:cNvPr id="25605" name="文本框 120837"/>
          <p:cNvSpPr txBox="1">
            <a:spLocks noChangeArrowheads="1"/>
          </p:cNvSpPr>
          <p:nvPr/>
        </p:nvSpPr>
        <p:spPr bwMode="auto">
          <a:xfrm>
            <a:off x="2057400" y="1143000"/>
            <a:ext cx="8308975" cy="585788"/>
          </a:xfrm>
          <a:prstGeom prst="rect">
            <a:avLst/>
          </a:prstGeom>
          <a:solidFill>
            <a:schemeClr val="bg1"/>
          </a:solidFill>
          <a:ln w="22225">
            <a:solidFill>
              <a:schemeClr val="tx1"/>
            </a:solidFill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一段北方工厂老板和南方种植园主的对话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……</a:t>
            </a:r>
            <a:endParaRPr lang="en-US" altLang="zh-CN" sz="3200"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25606" name="文本框 120839"/>
          <p:cNvSpPr txBox="1">
            <a:spLocks noChangeArrowheads="1"/>
          </p:cNvSpPr>
          <p:nvPr/>
        </p:nvSpPr>
        <p:spPr bwMode="auto">
          <a:xfrm>
            <a:off x="1981200" y="228600"/>
            <a:ext cx="2819400" cy="706438"/>
          </a:xfrm>
          <a:prstGeom prst="rect">
            <a:avLst/>
          </a:prstGeom>
          <a:solidFill>
            <a:srgbClr val="E0C3BE"/>
          </a:solidFill>
          <a:ln w="9525">
            <a:noFill/>
            <a:miter lim="800000"/>
          </a:ln>
          <a:effectLst>
            <a:prstShdw prst="shdw17" dist="17961" dir="13500000">
              <a:srgbClr val="867572"/>
            </a:prst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/>
              <a:t>场景再现</a:t>
            </a:r>
            <a:endParaRPr lang="zh-CN" altLang="en-US" sz="4000" b="1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 Box 2"/>
          <p:cNvSpPr txBox="1">
            <a:spLocks noChangeArrowheads="1"/>
          </p:cNvSpPr>
          <p:nvPr/>
        </p:nvSpPr>
        <p:spPr bwMode="auto">
          <a:xfrm>
            <a:off x="1560513" y="0"/>
            <a:ext cx="9107487" cy="62166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endParaRPr lang="zh-CN" altLang="en-US" sz="10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北方工厂老板：</a:t>
            </a:r>
            <a:r>
              <a:rPr lang="zh-CN" altLang="en-US" sz="24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安德森   </a:t>
            </a:r>
            <a:r>
              <a:rPr lang="zh-CN" altLang="en-US" sz="2400" b="1"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南方种植园主：</a:t>
            </a:r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约翰逊</a:t>
            </a:r>
            <a:endParaRPr lang="zh-CN" altLang="en-US" sz="24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eaLnBrk="0" hangingPunct="0"/>
            <a:endParaRPr lang="zh-CN" altLang="en-US" sz="12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eaLnBrk="0" hangingPunct="0"/>
            <a:endParaRPr lang="zh-CN" altLang="en-US" sz="1200" b="1">
              <a:solidFill>
                <a:srgbClr val="FF0000"/>
              </a:solidFill>
              <a:latin typeface="黑体" panose="02010609060101010101" pitchFamily="2" charset="-122"/>
              <a:ea typeface="黑体" panose="02010609060101010101" pitchFamily="2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安德森：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你们种植园里生产的棉花等原料，不能只卖给英国，我们北方同样需要！</a:t>
            </a:r>
            <a:endParaRPr lang="zh-CN" altLang="en-US" sz="1200" b="1">
              <a:solidFill>
                <a:srgbClr val="0000FF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约翰逊：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谁叫你们出不起更高的价钱？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endParaRPr lang="zh-CN" altLang="en-US" sz="1400" b="1">
              <a:solidFill>
                <a:srgbClr val="FF0000"/>
              </a:solidFill>
              <a:latin typeface="宋体" panose="02010600030101010101" pitchFamily="2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安德森：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你们老是进口英国货，我们的产品没市场！！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约翰逊：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英国货，物美价廉哪！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安德森：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我们北方的产品跟外国的产品竞争激烈，我觉得政府应该提高些关税！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约翰逊：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那可不行，否则我们买英国货可就要多交不少税了！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endParaRPr lang="zh-CN" altLang="en-US" sz="1400" b="1">
              <a:solidFill>
                <a:srgbClr val="FF0000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0000CC"/>
                </a:solidFill>
                <a:latin typeface="宋体" panose="0201060003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安德森：</a:t>
            </a:r>
            <a:r>
              <a:rPr lang="zh-CN" altLang="en-US" sz="2400" b="1">
                <a:solidFill>
                  <a:srgbClr val="0000FF"/>
                </a:solidFill>
                <a:latin typeface="宋体" panose="02010600030101010101" pitchFamily="2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我的新工厂严重缺人！给奴隶们自由吧！让他们来我这儿工作！</a:t>
            </a:r>
            <a:endParaRPr lang="zh-CN" altLang="en-US" sz="2400" b="1">
              <a:solidFill>
                <a:srgbClr val="0000FF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  <a:sym typeface="宋体" panose="02010600030101010101" pitchFamily="2" charset="-122"/>
              </a:rPr>
              <a:t>约翰逊：</a:t>
            </a:r>
            <a:r>
              <a:rPr lang="zh-CN" altLang="en-US" sz="2400" b="1">
                <a:solidFill>
                  <a:srgbClr val="FF0000"/>
                </a:solidFill>
                <a:latin typeface="宋体" panose="02010600030101010101" pitchFamily="2" charset="-122"/>
                <a:ea typeface="楷体" panose="02010609060101010101" charset="-122"/>
                <a:cs typeface="楷体" panose="02010609060101010101" charset="-122"/>
                <a:sym typeface="宋体" panose="02010600030101010101" pitchFamily="2" charset="-122"/>
              </a:rPr>
              <a:t>给了黑奴自由，谁给我干活？</a:t>
            </a:r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  <a:p>
            <a:pPr eaLnBrk="0" hangingPunct="0"/>
            <a:endParaRPr lang="zh-CN" altLang="en-US" sz="2400" b="1">
              <a:solidFill>
                <a:srgbClr val="FF0000"/>
              </a:solidFill>
              <a:latin typeface="宋体" panose="02010600030101010101" pitchFamily="2" charset="-122"/>
              <a:ea typeface="楷体" panose="02010609060101010101" charset="-122"/>
              <a:cs typeface="楷体" panose="02010609060101010101" charset="-122"/>
              <a:sym typeface="宋体" panose="02010600030101010101" pitchFamily="2" charset="-122"/>
            </a:endParaRPr>
          </a:p>
        </p:txBody>
      </p:sp>
      <p:sp>
        <p:nvSpPr>
          <p:cNvPr id="30725" name="Text Box 3"/>
          <p:cNvSpPr txBox="1">
            <a:spLocks noChangeArrowheads="1"/>
          </p:cNvSpPr>
          <p:nvPr/>
        </p:nvSpPr>
        <p:spPr bwMode="auto">
          <a:xfrm>
            <a:off x="6858000" y="1676400"/>
            <a:ext cx="1447800" cy="584200"/>
          </a:xfrm>
          <a:prstGeom prst="rect">
            <a:avLst/>
          </a:prstGeom>
          <a:solidFill>
            <a:srgbClr val="E0C3BE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原料</a:t>
            </a:r>
            <a:endParaRPr lang="zh-CN" altLang="en-US" sz="3200" b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30727" name="Text Box 4"/>
          <p:cNvSpPr txBox="1">
            <a:spLocks noChangeArrowheads="1"/>
          </p:cNvSpPr>
          <p:nvPr/>
        </p:nvSpPr>
        <p:spPr bwMode="auto">
          <a:xfrm>
            <a:off x="6705600" y="5257800"/>
            <a:ext cx="1438275" cy="584200"/>
          </a:xfrm>
          <a:prstGeom prst="rect">
            <a:avLst/>
          </a:prstGeom>
          <a:solidFill>
            <a:srgbClr val="E0C3BE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劳动力</a:t>
            </a:r>
            <a:endParaRPr lang="zh-CN" altLang="en-US" sz="3200" b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30730" name="Text Box 3"/>
          <p:cNvSpPr txBox="1">
            <a:spLocks noChangeArrowheads="1"/>
          </p:cNvSpPr>
          <p:nvPr/>
        </p:nvSpPr>
        <p:spPr bwMode="auto">
          <a:xfrm>
            <a:off x="6858000" y="2590800"/>
            <a:ext cx="1447800" cy="584200"/>
          </a:xfrm>
          <a:prstGeom prst="rect">
            <a:avLst/>
          </a:prstGeom>
          <a:solidFill>
            <a:srgbClr val="E0C3BE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市场</a:t>
            </a:r>
            <a:endParaRPr lang="zh-CN" altLang="en-US" sz="3200" b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  <p:sp>
        <p:nvSpPr>
          <p:cNvPr id="30731" name="Text Box 3"/>
          <p:cNvSpPr txBox="1">
            <a:spLocks noChangeArrowheads="1"/>
          </p:cNvSpPr>
          <p:nvPr/>
        </p:nvSpPr>
        <p:spPr bwMode="auto">
          <a:xfrm>
            <a:off x="8839200" y="3962400"/>
            <a:ext cx="1600200" cy="584200"/>
          </a:xfrm>
          <a:prstGeom prst="rect">
            <a:avLst/>
          </a:prstGeom>
          <a:solidFill>
            <a:srgbClr val="E0C3BE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关税</a:t>
            </a:r>
            <a:endParaRPr lang="zh-CN" altLang="en-US" sz="3200" b="1">
              <a:solidFill>
                <a:srgbClr val="FF0000"/>
              </a:solidFill>
              <a:ea typeface="黑体" panose="0201060906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5" grpId="0" bldLvl="0" animBg="1"/>
      <p:bldP spid="30727" grpId="0" bldLvl="0" animBg="1"/>
      <p:bldP spid="30730" grpId="0" bldLvl="0" animBg="1"/>
      <p:bldP spid="30731" grpId="0" bldLvl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/>
          </p:nvPr>
        </p:nvSpPr>
        <p:spPr>
          <a:xfrm>
            <a:off x="1703388" y="1268413"/>
            <a:ext cx="8686800" cy="1139825"/>
          </a:xfrm>
        </p:spPr>
        <p:txBody>
          <a:bodyPr anchor="t"/>
          <a:lstStyle/>
          <a:p>
            <a:r>
              <a:rPr lang="en-US" altLang="zh-CN" sz="3200" b="1" smtClean="0">
                <a:solidFill>
                  <a:srgbClr val="D60093"/>
                </a:solidFill>
                <a:latin typeface="华文新魏" panose="02010800040101010101" charset="-122"/>
                <a:ea typeface="黑体" panose="02010609060101010101" pitchFamily="2" charset="-122"/>
              </a:rPr>
              <a:t>1</a:t>
            </a:r>
            <a:r>
              <a:rPr lang="zh-CN" altLang="en-US" sz="3200" b="1" smtClean="0">
                <a:solidFill>
                  <a:srgbClr val="D60093"/>
                </a:solidFill>
                <a:latin typeface="华文新魏" panose="02010800040101010101" charset="-122"/>
                <a:ea typeface="黑体" panose="02010609060101010101" pitchFamily="2" charset="-122"/>
              </a:rPr>
              <a:t>、根本</a:t>
            </a:r>
            <a:r>
              <a:rPr lang="zh-CN" altLang="en-US" sz="3200" b="1" smtClean="0">
                <a:solidFill>
                  <a:srgbClr val="D60093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原因：</a:t>
            </a:r>
            <a:endParaRPr lang="zh-CN" altLang="en-US" sz="3200" b="1" smtClean="0">
              <a:solidFill>
                <a:srgbClr val="D60093"/>
              </a:solidFill>
              <a:latin typeface="华文新魏" panose="02010800040101010101" charset="-122"/>
              <a:ea typeface="黑体" panose="02010609060101010101" pitchFamily="2" charset="-122"/>
            </a:endParaRPr>
          </a:p>
        </p:txBody>
      </p:sp>
      <p:sp>
        <p:nvSpPr>
          <p:cNvPr id="27650" name="Text Box 6"/>
          <p:cNvSpPr txBox="1">
            <a:spLocks noChangeArrowheads="1"/>
          </p:cNvSpPr>
          <p:nvPr/>
        </p:nvSpPr>
        <p:spPr bwMode="auto">
          <a:xfrm>
            <a:off x="790575" y="3206750"/>
            <a:ext cx="5184775" cy="5826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ea typeface="黑体" panose="02010609060101010101" pitchFamily="2" charset="-122"/>
              </a:rPr>
              <a:t>北方：资本主义工业经济</a:t>
            </a:r>
            <a:endParaRPr lang="zh-CN" altLang="en-US" sz="3200" b="1">
              <a:solidFill>
                <a:srgbClr val="0000FF"/>
              </a:solidFill>
              <a:ea typeface="黑体" panose="02010609060101010101" pitchFamily="2" charset="-122"/>
            </a:endParaRPr>
          </a:p>
        </p:txBody>
      </p:sp>
      <p:sp>
        <p:nvSpPr>
          <p:cNvPr id="27651" name="Text Box 7"/>
          <p:cNvSpPr txBox="1">
            <a:spLocks noChangeArrowheads="1"/>
          </p:cNvSpPr>
          <p:nvPr/>
        </p:nvSpPr>
        <p:spPr bwMode="auto">
          <a:xfrm>
            <a:off x="311150" y="5278438"/>
            <a:ext cx="5929313" cy="5826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ea typeface="黑体" panose="02010609060101010101" pitchFamily="2" charset="-122"/>
              </a:rPr>
              <a:t>南方：奴隶制种植园经济</a:t>
            </a:r>
            <a:endParaRPr lang="zh-CN" altLang="en-US" sz="3200" b="1">
              <a:solidFill>
                <a:srgbClr val="0000FF"/>
              </a:solidFill>
              <a:ea typeface="黑体" panose="02010609060101010101" pitchFamily="2" charset="-122"/>
            </a:endParaRPr>
          </a:p>
        </p:txBody>
      </p:sp>
      <p:sp>
        <p:nvSpPr>
          <p:cNvPr id="27652" name="Line 8"/>
          <p:cNvSpPr>
            <a:spLocks noChangeShapeType="1"/>
          </p:cNvSpPr>
          <p:nvPr/>
        </p:nvSpPr>
        <p:spPr bwMode="auto">
          <a:xfrm>
            <a:off x="2927350" y="3752850"/>
            <a:ext cx="0" cy="1295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7653" name="Text Box 18"/>
          <p:cNvSpPr txBox="1">
            <a:spLocks noChangeArrowheads="1"/>
          </p:cNvSpPr>
          <p:nvPr/>
        </p:nvSpPr>
        <p:spPr bwMode="auto">
          <a:xfrm>
            <a:off x="5300663" y="3860800"/>
            <a:ext cx="674687" cy="1079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CC0000"/>
                </a:solidFill>
              </a:rPr>
              <a:t>矛盾</a:t>
            </a:r>
            <a:endParaRPr lang="zh-CN" altLang="en-US" sz="3200" b="1">
              <a:solidFill>
                <a:srgbClr val="CC0000"/>
              </a:solidFill>
            </a:endParaRPr>
          </a:p>
        </p:txBody>
      </p:sp>
      <p:sp>
        <p:nvSpPr>
          <p:cNvPr id="27654" name="WordArt 20">
            <a:hlinkClick r:id="" action="ppaction://hlinkshowjump?jump=nextslide"/>
          </p:cNvPr>
          <p:cNvSpPr>
            <a:spLocks noTextEdit="1"/>
          </p:cNvSpPr>
          <p:nvPr/>
        </p:nvSpPr>
        <p:spPr bwMode="auto">
          <a:xfrm>
            <a:off x="1992313" y="188913"/>
            <a:ext cx="6408737" cy="865187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</a:ln>
                <a:solidFill>
                  <a:srgbClr val="FF0000"/>
                </a:solidFill>
                <a:effectLst>
                  <a:prstShdw prst="shdw17" dist="17961" dir="13500000">
                    <a:srgbClr val="990000"/>
                  </a:prst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一、南北战争的原因</a:t>
            </a:r>
            <a:endParaRPr lang="zh-CN" altLang="en-US" sz="3600" b="1" kern="10">
              <a:ln w="9525">
                <a:noFill/>
                <a:round/>
              </a:ln>
              <a:solidFill>
                <a:srgbClr val="FF0000"/>
              </a:solidFill>
              <a:effectLst>
                <a:prstShdw prst="shdw17" dist="17961" dir="13500000">
                  <a:srgbClr val="990000"/>
                </a:prst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2485" name="AutoShape 21"/>
          <p:cNvSpPr>
            <a:spLocks noChangeArrowheads="1"/>
          </p:cNvSpPr>
          <p:nvPr/>
        </p:nvSpPr>
        <p:spPr bwMode="auto">
          <a:xfrm>
            <a:off x="7104063" y="2708275"/>
            <a:ext cx="3563937" cy="1873250"/>
          </a:xfrm>
          <a:prstGeom prst="wedgeEllipseCallout">
            <a:avLst>
              <a:gd name="adj1" fmla="val -79667"/>
              <a:gd name="adj2" fmla="val 39324"/>
            </a:avLst>
          </a:prstGeom>
          <a:noFill/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pPr algn="ctr"/>
            <a:endParaRPr lang="zh-CN" altLang="zh-CN"/>
          </a:p>
        </p:txBody>
      </p:sp>
      <p:sp>
        <p:nvSpPr>
          <p:cNvPr id="62486" name="Text Box 22"/>
          <p:cNvSpPr txBox="1">
            <a:spLocks noChangeArrowheads="1"/>
          </p:cNvSpPr>
          <p:nvPr/>
        </p:nvSpPr>
        <p:spPr bwMode="auto">
          <a:xfrm>
            <a:off x="7391400" y="2997200"/>
            <a:ext cx="3043238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D60093"/>
                </a:solidFill>
              </a:rPr>
              <a:t>想一想：双方矛盾</a:t>
            </a:r>
            <a:endParaRPr lang="zh-CN" altLang="en-US" sz="2800" b="1">
              <a:solidFill>
                <a:srgbClr val="D60093"/>
              </a:solidFill>
            </a:endParaRPr>
          </a:p>
          <a:p>
            <a:r>
              <a:rPr lang="zh-CN" altLang="en-US" sz="2800" b="1">
                <a:solidFill>
                  <a:srgbClr val="D60093"/>
                </a:solidFill>
              </a:rPr>
              <a:t>的焦点是什么呢？</a:t>
            </a:r>
            <a:endParaRPr lang="zh-CN" altLang="en-US" sz="2800" b="1">
              <a:solidFill>
                <a:srgbClr val="D60093"/>
              </a:solidFill>
            </a:endParaRPr>
          </a:p>
        </p:txBody>
      </p:sp>
      <p:sp>
        <p:nvSpPr>
          <p:cNvPr id="27657" name="文本框 1"/>
          <p:cNvSpPr txBox="1">
            <a:spLocks noChangeArrowheads="1"/>
          </p:cNvSpPr>
          <p:nvPr/>
        </p:nvSpPr>
        <p:spPr bwMode="auto">
          <a:xfrm>
            <a:off x="560388" y="1914525"/>
            <a:ext cx="11793537" cy="12001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600" b="1">
                <a:latin typeface="宋体" panose="02010600030101010101" pitchFamily="2" charset="-122"/>
                <a:sym typeface="+mn-ea"/>
              </a:rPr>
              <a:t>（南方奴隶种植园经济严重阻碍了北方资本主义经济的发展）</a:t>
            </a:r>
            <a:endParaRPr lang="zh-CN" altLang="en-US" sz="3600">
              <a:latin typeface="Calibri" panose="020F0502020204030204" pitchFamily="34" charset="0"/>
            </a:endParaRPr>
          </a:p>
        </p:txBody>
      </p:sp>
      <p:sp>
        <p:nvSpPr>
          <p:cNvPr id="3" name="Text Box 16"/>
          <p:cNvSpPr txBox="1">
            <a:spLocks noChangeArrowheads="1"/>
          </p:cNvSpPr>
          <p:nvPr/>
        </p:nvSpPr>
        <p:spPr bwMode="auto">
          <a:xfrm>
            <a:off x="4608513" y="1195388"/>
            <a:ext cx="525780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南北两种经济制度的矛盾</a:t>
            </a:r>
            <a:endParaRPr lang="zh-CN" altLang="en-US" sz="3200" b="1"/>
          </a:p>
        </p:txBody>
      </p:sp>
      <p:sp>
        <p:nvSpPr>
          <p:cNvPr id="103429" name="Text Box 5"/>
          <p:cNvSpPr txBox="1">
            <a:spLocks noChangeArrowheads="1"/>
          </p:cNvSpPr>
          <p:nvPr/>
        </p:nvSpPr>
        <p:spPr bwMode="auto">
          <a:xfrm>
            <a:off x="5607050" y="4940300"/>
            <a:ext cx="7086600" cy="1600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4400" b="1">
                <a:latin typeface="宋体" panose="02010600030101010101" pitchFamily="2" charset="-122"/>
              </a:rPr>
              <a:t>2.</a:t>
            </a:r>
            <a:r>
              <a:rPr lang="zh-CN" altLang="en-US" sz="4400" b="1">
                <a:latin typeface="宋体" panose="02010600030101010101" pitchFamily="2" charset="-122"/>
              </a:rPr>
              <a:t>矛盾焦点：</a:t>
            </a:r>
            <a:endParaRPr lang="zh-CN" altLang="en-US" sz="4400" b="1">
              <a:latin typeface="宋体" panose="02010600030101010101" pitchFamily="2" charset="-122"/>
            </a:endParaRPr>
          </a:p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latin typeface="宋体" panose="02010600030101010101" pitchFamily="2" charset="-122"/>
              </a:rPr>
              <a:t>—</a:t>
            </a:r>
            <a:r>
              <a:rPr lang="zh-CN" altLang="en-US" sz="3600" b="1">
                <a:latin typeface="宋体" panose="02010600030101010101" pitchFamily="2" charset="-122"/>
              </a:rPr>
              <a:t>集中在奴隶制的存废问题上</a:t>
            </a:r>
            <a:endParaRPr lang="zh-CN" altLang="en-US" sz="36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4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2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2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103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485" grpId="0" bldLvl="0" animBg="1"/>
      <p:bldP spid="62486" grpId="0"/>
      <p:bldP spid="1034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文本框 57352"/>
          <p:cNvSpPr txBox="1">
            <a:spLocks noChangeArrowheads="1"/>
          </p:cNvSpPr>
          <p:nvPr/>
        </p:nvSpPr>
        <p:spPr bwMode="auto">
          <a:xfrm>
            <a:off x="1524000" y="3284538"/>
            <a:ext cx="7740650" cy="1752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600" b="1">
                <a:latin typeface="迷你简超粗圆"/>
                <a:ea typeface="迷你简超粗圆"/>
                <a:cs typeface="迷你简超粗圆"/>
              </a:rPr>
              <a:t>  1860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年</a:t>
            </a:r>
            <a:r>
              <a:rPr lang="en-US" altLang="zh-CN" sz="3600" b="1">
                <a:latin typeface="迷你简超粗圆"/>
                <a:ea typeface="迷你简超粗圆"/>
                <a:cs typeface="迷你简超粗圆"/>
              </a:rPr>
              <a:t>11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月，林肯以</a:t>
            </a:r>
            <a:r>
              <a:rPr lang="en-US" altLang="zh-CN" sz="3600" b="1">
                <a:solidFill>
                  <a:srgbClr val="FF0000"/>
                </a:solidFill>
                <a:latin typeface="迷你简超粗圆"/>
                <a:ea typeface="迷你简超粗圆"/>
                <a:cs typeface="迷你简超粗圆"/>
              </a:rPr>
              <a:t>200</a:t>
            </a:r>
            <a:r>
              <a:rPr lang="zh-CN" altLang="en-US" sz="3600" b="1">
                <a:solidFill>
                  <a:srgbClr val="FF0000"/>
                </a:solidFill>
                <a:latin typeface="迷你简超粗圆"/>
                <a:ea typeface="迷你简超粗圆"/>
                <a:cs typeface="迷你简超粗圆"/>
              </a:rPr>
              <a:t>万票</a:t>
            </a:r>
            <a:r>
              <a:rPr lang="zh-CN" altLang="en-US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（南部</a:t>
            </a:r>
            <a:r>
              <a:rPr lang="en-US" altLang="zh-CN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10</a:t>
            </a:r>
            <a:r>
              <a:rPr lang="zh-CN" altLang="en-US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个州</a:t>
            </a:r>
            <a:r>
              <a:rPr lang="en-US" altLang="zh-CN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0</a:t>
            </a:r>
            <a:r>
              <a:rPr lang="zh-CN" altLang="en-US" sz="3600" b="1">
                <a:solidFill>
                  <a:schemeClr val="accent2"/>
                </a:solidFill>
                <a:latin typeface="迷你简超粗圆"/>
                <a:ea typeface="迷你简超粗圆"/>
                <a:cs typeface="迷你简超粗圆"/>
              </a:rPr>
              <a:t>票）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当选为美国第</a:t>
            </a:r>
            <a:r>
              <a:rPr lang="en-US" altLang="zh-CN" sz="3600" b="1">
                <a:latin typeface="迷你简超粗圆"/>
                <a:ea typeface="迷你简超粗圆"/>
                <a:cs typeface="迷你简超粗圆"/>
              </a:rPr>
              <a:t>16</a:t>
            </a:r>
            <a:r>
              <a:rPr lang="zh-CN" altLang="en-US" sz="3600" b="1">
                <a:latin typeface="迷你简超粗圆"/>
                <a:ea typeface="迷你简超粗圆"/>
                <a:cs typeface="迷你简超粗圆"/>
              </a:rPr>
              <a:t>任总统。</a:t>
            </a:r>
            <a:endParaRPr lang="zh-CN" altLang="en-US" sz="3600" b="1">
              <a:solidFill>
                <a:srgbClr val="FF0000"/>
              </a:solidFill>
              <a:latin typeface="迷你简超粗圆"/>
              <a:ea typeface="迷你简超粗圆"/>
              <a:cs typeface="迷你简超粗圆"/>
            </a:endParaRPr>
          </a:p>
        </p:txBody>
      </p:sp>
      <p:pic>
        <p:nvPicPr>
          <p:cNvPr id="28674" name="图片 57356" descr="W020090320511953977825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616950" y="3213100"/>
            <a:ext cx="2311400" cy="3644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8675" name="组合 57359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28679" name="矩形 57360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28680" name="组合 57361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28684" name="矩形 57362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28685" name="图片 57363" descr="109158828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686" name="图片 57364" descr="00007601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28687" name="图片 57365" descr="060301102973781"/>
              <p:cNvPicPr>
                <a:picLocks noChangeAspect="1"/>
              </p:cNvPicPr>
              <p:nvPr/>
            </p:nvPicPr>
            <p:blipFill>
              <a:blip r:embed="rId4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28681" name="矩形 57366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美国南北战争过程</a:t>
              </a:r>
              <a:endParaRPr lang="zh-CN" altLang="en-US" sz="3600" kern="10">
                <a:ln w="9525">
                  <a:solidFill>
                    <a:srgbClr val="FFCC00"/>
                  </a:solidFill>
                  <a:round/>
                </a:ln>
                <a:solidFill>
                  <a:srgbClr val="FFFFFF"/>
                </a:solidFill>
                <a:latin typeface="迷你简霹雳"/>
              </a:endParaRPr>
            </a:p>
          </p:txBody>
        </p:sp>
        <p:pic>
          <p:nvPicPr>
            <p:cNvPr id="28682" name="图片 57367" descr="图片2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8683" name="图片 57368" descr="060301102973781"/>
            <p:cNvPicPr>
              <a:picLocks noChangeAspect="1"/>
            </p:cNvPicPr>
            <p:nvPr/>
          </p:nvPicPr>
          <p:blipFill>
            <a:blip r:embed="rId4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57371" name="文本框 57370">
            <a:hlinkClick r:id="rId6" action="ppaction://hlinkfile"/>
          </p:cNvPr>
          <p:cNvSpPr txBox="1">
            <a:spLocks noChangeArrowheads="1"/>
          </p:cNvSpPr>
          <p:nvPr/>
        </p:nvSpPr>
        <p:spPr bwMode="auto">
          <a:xfrm>
            <a:off x="1776413" y="2420938"/>
            <a:ext cx="8496300" cy="83026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0000"/>
                </a:solidFill>
                <a:latin typeface="迷你简超粗圆"/>
                <a:ea typeface="黑体" panose="02010609060101010101" pitchFamily="2" charset="-122"/>
              </a:rPr>
              <a:t>导火线：</a:t>
            </a:r>
            <a:r>
              <a:rPr lang="zh-CN" altLang="en-US" sz="4800" b="1">
                <a:solidFill>
                  <a:srgbClr val="FF0000"/>
                </a:solidFill>
                <a:ea typeface="黑体" panose="02010609060101010101" pitchFamily="2" charset="-122"/>
              </a:rPr>
              <a:t>林肯当选美国总统</a:t>
            </a:r>
            <a:endParaRPr lang="zh-CN" altLang="en-US" sz="4800" b="1">
              <a:solidFill>
                <a:srgbClr val="FF0000"/>
              </a:solidFill>
              <a:latin typeface="迷你简超粗圆"/>
              <a:ea typeface="黑体" panose="02010609060101010101" pitchFamily="2" charset="-122"/>
            </a:endParaRPr>
          </a:p>
        </p:txBody>
      </p:sp>
      <p:pic>
        <p:nvPicPr>
          <p:cNvPr id="57374" name="图片 57373" descr="OOOPIC_byld8_2009060689185cc21b217417"/>
          <p:cNvPicPr>
            <a:picLocks noChangeAspect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16408" b="16408"/>
          <a:stretch>
            <a:fillRect/>
          </a:stretch>
        </p:blipFill>
        <p:spPr bwMode="auto">
          <a:xfrm>
            <a:off x="1524000" y="549275"/>
            <a:ext cx="3095625" cy="1560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8" name="文本框 57374"/>
          <p:cNvSpPr txBox="1">
            <a:spLocks noChangeArrowheads="1"/>
          </p:cNvSpPr>
          <p:nvPr/>
        </p:nvSpPr>
        <p:spPr bwMode="auto">
          <a:xfrm>
            <a:off x="1847850" y="5013325"/>
            <a:ext cx="6192838" cy="15684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“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现在我可以轻松地度假了，你现在坐在火山口上面了。”</a:t>
            </a:r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——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詹姆斯</a:t>
            </a:r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•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布坎南 （美</a:t>
            </a:r>
            <a:r>
              <a:rPr lang="en-US" altLang="zh-CN" sz="3200" b="1">
                <a:latin typeface="PMingLiU" panose="02020500000000000000" pitchFamily="18" charset="-120"/>
                <a:ea typeface="PMingLiU" panose="02020500000000000000" pitchFamily="18" charset="-120"/>
              </a:rPr>
              <a:t>15</a:t>
            </a:r>
            <a:r>
              <a:rPr lang="zh-CN" altLang="en-US" sz="3200" b="1">
                <a:latin typeface="PMingLiU" panose="02020500000000000000" pitchFamily="18" charset="-120"/>
                <a:ea typeface="PMingLiU" panose="02020500000000000000" pitchFamily="18" charset="-120"/>
              </a:rPr>
              <a:t>任总统）</a:t>
            </a:r>
            <a:endParaRPr lang="zh-CN" altLang="en-US" sz="3200" b="1">
              <a:latin typeface="PMingLiU" panose="02020500000000000000" pitchFamily="18" charset="-120"/>
              <a:ea typeface="PMingLiU" panose="02020500000000000000" pitchFamily="18" charset="-12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7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57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71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ext Box 2"/>
          <p:cNvSpPr txBox="1">
            <a:spLocks noChangeArrowheads="1"/>
          </p:cNvSpPr>
          <p:nvPr/>
        </p:nvSpPr>
        <p:spPr bwMode="auto">
          <a:xfrm>
            <a:off x="1524000" y="1116013"/>
            <a:ext cx="9144000" cy="2552700"/>
          </a:xfrm>
          <a:prstGeom prst="rect">
            <a:avLst/>
          </a:prstGeom>
          <a:solidFill>
            <a:srgbClr val="FFFF00"/>
          </a:solidFill>
          <a:ln w="9525" cap="rnd">
            <a:solidFill>
              <a:srgbClr val="800080"/>
            </a:solidFill>
            <a:prstDash val="sysDot"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材料一：“一幢裂开的房子是站立不住的。”我相信这个政府不能永远维持半奴隶和半自由的状态。我不期望联邦解散，我不期望房子崩塌，但我的确希望它停止分裂。</a:t>
            </a:r>
            <a:endParaRPr lang="zh-CN" altLang="en-US" sz="28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>
                <a:solidFill>
                  <a:srgbClr val="000000"/>
                </a:solidFill>
                <a:latin typeface="Times New Roman" panose="02020603050405020304" pitchFamily="18" charset="0"/>
              </a:rPr>
              <a:t>                                                        </a:t>
            </a:r>
            <a:r>
              <a:rPr lang="zh-CN" altLang="en-US" sz="2800">
                <a:solidFill>
                  <a:srgbClr val="000000"/>
                </a:solidFill>
                <a:latin typeface="Times New Roman" panose="02020603050405020304" pitchFamily="18" charset="0"/>
              </a:rPr>
              <a:t>          </a:t>
            </a:r>
            <a:r>
              <a:rPr lang="en-US" altLang="zh-CN" sz="2000">
                <a:solidFill>
                  <a:srgbClr val="000000"/>
                </a:solidFill>
                <a:latin typeface="Times New Roman" panose="02020603050405020304" pitchFamily="18" charset="0"/>
              </a:rPr>
              <a:t>——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林肯</a:t>
            </a:r>
            <a:r>
              <a:rPr lang="en-US" altLang="zh-CN" sz="2000" b="1">
                <a:solidFill>
                  <a:srgbClr val="000000"/>
                </a:solidFill>
                <a:latin typeface="Times New Roman" panose="02020603050405020304" pitchFamily="18" charset="0"/>
              </a:rPr>
              <a:t>1858</a:t>
            </a:r>
            <a:r>
              <a:rPr lang="zh-CN" altLang="en-US" sz="2000" b="1">
                <a:solidFill>
                  <a:srgbClr val="000000"/>
                </a:solidFill>
                <a:latin typeface="Times New Roman" panose="02020603050405020304" pitchFamily="18" charset="0"/>
              </a:rPr>
              <a:t>年的一次演说</a:t>
            </a:r>
            <a:endParaRPr lang="zh-CN" altLang="en-US" sz="20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zh-CN" altLang="en-US" sz="2800" b="1">
                <a:solidFill>
                  <a:srgbClr val="000000"/>
                </a:solidFill>
                <a:latin typeface="Calibri" panose="020F0502020204030204" pitchFamily="34" charset="0"/>
              </a:rPr>
              <a:t>材料二：联邦必须而且将会得到保留。</a:t>
            </a:r>
            <a:endParaRPr lang="zh-CN" altLang="en-US" sz="2800" b="1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r>
              <a:rPr lang="zh-CN" altLang="en-US" b="1">
                <a:solidFill>
                  <a:srgbClr val="000000"/>
                </a:solidFill>
                <a:latin typeface="Calibri" panose="020F0502020204030204" pitchFamily="34" charset="0"/>
              </a:rPr>
              <a:t>                                                                                   </a:t>
            </a:r>
            <a:r>
              <a:rPr lang="en-US" altLang="zh-CN" sz="2000">
                <a:solidFill>
                  <a:srgbClr val="000000"/>
                </a:solidFill>
                <a:latin typeface="Calibri" panose="020F0502020204030204" pitchFamily="34" charset="0"/>
              </a:rPr>
              <a:t>——</a:t>
            </a:r>
            <a:r>
              <a:rPr lang="zh-CN" altLang="en-US" sz="2000" b="1">
                <a:solidFill>
                  <a:srgbClr val="000000"/>
                </a:solidFill>
                <a:latin typeface="Calibri" panose="020F0502020204030204" pitchFamily="34" charset="0"/>
              </a:rPr>
              <a:t>林肯</a:t>
            </a:r>
            <a:r>
              <a:rPr lang="en-US" altLang="zh-CN" sz="2000" b="1">
                <a:solidFill>
                  <a:srgbClr val="000000"/>
                </a:solidFill>
                <a:latin typeface="Calibri" panose="020F0502020204030204" pitchFamily="34" charset="0"/>
              </a:rPr>
              <a:t>1860</a:t>
            </a:r>
            <a:r>
              <a:rPr lang="zh-CN" altLang="en-US" sz="2000" b="1">
                <a:solidFill>
                  <a:srgbClr val="000000"/>
                </a:solidFill>
                <a:latin typeface="Calibri" panose="020F0502020204030204" pitchFamily="34" charset="0"/>
              </a:rPr>
              <a:t>年总统竞选的主题</a:t>
            </a:r>
            <a:endParaRPr lang="zh-CN" altLang="en-US" sz="20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56323" name="Text Box 3"/>
          <p:cNvSpPr txBox="1">
            <a:spLocks noChangeArrowheads="1"/>
          </p:cNvSpPr>
          <p:nvPr/>
        </p:nvSpPr>
        <p:spPr bwMode="auto">
          <a:xfrm>
            <a:off x="2738438" y="4143375"/>
            <a:ext cx="9170987" cy="1511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15000"/>
              </a:spcBef>
            </a:pPr>
            <a:r>
              <a:rPr lang="zh-CN" altLang="en-US" sz="2800" b="1">
                <a:latin typeface="Calibri" panose="020F0502020204030204" pitchFamily="34" charset="0"/>
              </a:rPr>
              <a:t> </a:t>
            </a: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房子：美国联邦</a:t>
            </a:r>
            <a:endParaRPr lang="zh-CN" altLang="en-US" sz="2800" b="1">
              <a:solidFill>
                <a:srgbClr val="FF0066"/>
              </a:solidFill>
              <a:latin typeface="Calibri" panose="020F0502020204030204" pitchFamily="34" charset="0"/>
            </a:endParaRPr>
          </a:p>
          <a:p>
            <a:pPr>
              <a:spcBef>
                <a:spcPct val="15000"/>
              </a:spcBef>
            </a:pP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半自由：北方资本主义工商业经济 ；</a:t>
            </a:r>
            <a:endParaRPr lang="zh-CN" altLang="en-US" sz="2800" b="1">
              <a:solidFill>
                <a:srgbClr val="FF0066"/>
              </a:solidFill>
              <a:latin typeface="Calibri" panose="020F0502020204030204" pitchFamily="34" charset="0"/>
            </a:endParaRPr>
          </a:p>
          <a:p>
            <a:pPr>
              <a:spcBef>
                <a:spcPct val="15000"/>
              </a:spcBef>
            </a:pP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半奴隶：南方的种植园奴隶制</a:t>
            </a:r>
            <a:r>
              <a:rPr lang="zh-CN" altLang="en-US" sz="2800" b="1">
                <a:solidFill>
                  <a:schemeClr val="hlink"/>
                </a:solidFill>
                <a:latin typeface="Calibri" panose="020F0502020204030204" pitchFamily="34" charset="0"/>
              </a:rPr>
              <a:t>。</a:t>
            </a:r>
            <a:endParaRPr lang="zh-CN" altLang="en-US" sz="2800" b="1">
              <a:solidFill>
                <a:schemeClr val="hlink"/>
              </a:solidFill>
              <a:latin typeface="Calibri" panose="020F0502020204030204" pitchFamily="34" charset="0"/>
            </a:endParaRPr>
          </a:p>
        </p:txBody>
      </p:sp>
      <p:sp>
        <p:nvSpPr>
          <p:cNvPr id="56324" name="Text Box 4"/>
          <p:cNvSpPr txBox="1">
            <a:spLocks noChangeArrowheads="1"/>
          </p:cNvSpPr>
          <p:nvPr/>
        </p:nvSpPr>
        <p:spPr bwMode="auto">
          <a:xfrm>
            <a:off x="2286000" y="6238875"/>
            <a:ext cx="79248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  <a:latin typeface="Calibri" panose="020F0502020204030204" pitchFamily="34" charset="0"/>
              </a:rPr>
              <a:t>林肯主张维护美国联邦统一、废除奴隶制度</a:t>
            </a:r>
            <a:endParaRPr lang="zh-CN" altLang="en-US" sz="2800" b="1">
              <a:solidFill>
                <a:srgbClr val="FF0066"/>
              </a:solidFill>
              <a:latin typeface="Calibri" panose="020F0502020204030204" pitchFamily="34" charset="0"/>
            </a:endParaRPr>
          </a:p>
        </p:txBody>
      </p:sp>
      <p:sp>
        <p:nvSpPr>
          <p:cNvPr id="29700" name="Text Box 5"/>
          <p:cNvSpPr txBox="1">
            <a:spLocks noChangeArrowheads="1"/>
          </p:cNvSpPr>
          <p:nvPr/>
        </p:nvSpPr>
        <p:spPr bwMode="auto">
          <a:xfrm>
            <a:off x="1219200" y="3657600"/>
            <a:ext cx="9448800" cy="1076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Calibri" panose="020F0502020204030204" pitchFamily="34" charset="0"/>
              </a:rPr>
              <a:t>（</a:t>
            </a:r>
            <a:r>
              <a:rPr lang="en-US" altLang="zh-CN" sz="3200">
                <a:latin typeface="Calibri" panose="020F0502020204030204" pitchFamily="34" charset="0"/>
              </a:rPr>
              <a:t>1</a:t>
            </a:r>
            <a:r>
              <a:rPr lang="zh-CN" altLang="en-US" sz="3200">
                <a:latin typeface="Calibri" panose="020F0502020204030204" pitchFamily="34" charset="0"/>
              </a:rPr>
              <a:t>）</a:t>
            </a:r>
            <a:r>
              <a:rPr lang="zh-CN" altLang="en-US" sz="3200" b="1">
                <a:latin typeface="Calibri" panose="020F0502020204030204" pitchFamily="34" charset="0"/>
              </a:rPr>
              <a:t>“房子”、“半奴隶”、“半自由”分别指的是什么？</a:t>
            </a:r>
            <a:endParaRPr lang="zh-CN" altLang="en-US" sz="3200" b="1">
              <a:latin typeface="Calibri" panose="020F0502020204030204" pitchFamily="34" charset="0"/>
            </a:endParaRPr>
          </a:p>
        </p:txBody>
      </p:sp>
      <p:sp>
        <p:nvSpPr>
          <p:cNvPr id="29701" name="Text Box 6"/>
          <p:cNvSpPr txBox="1">
            <a:spLocks noChangeArrowheads="1"/>
          </p:cNvSpPr>
          <p:nvPr/>
        </p:nvSpPr>
        <p:spPr bwMode="auto">
          <a:xfrm>
            <a:off x="1295400" y="5645150"/>
            <a:ext cx="95250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（</a:t>
            </a:r>
            <a:r>
              <a:rPr lang="en-US" altLang="zh-CN" sz="3200">
                <a:latin typeface="黑体" panose="02010609060101010101" pitchFamily="2" charset="-122"/>
                <a:ea typeface="黑体" panose="02010609060101010101" pitchFamily="2" charset="-122"/>
              </a:rPr>
              <a:t>2</a:t>
            </a:r>
            <a:r>
              <a:rPr lang="zh-CN" altLang="en-US" sz="3200">
                <a:latin typeface="黑体" panose="02010609060101010101" pitchFamily="2" charset="-122"/>
                <a:ea typeface="黑体" panose="02010609060101010101" pitchFamily="2" charset="-122"/>
              </a:rPr>
              <a:t>）材料反映了林肯对联邦、对奴隶制什么态度？</a:t>
            </a:r>
            <a:endParaRPr lang="zh-CN" altLang="en-US" sz="320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9702" name="Text Box 7"/>
          <p:cNvSpPr txBox="1">
            <a:spLocks noChangeArrowheads="1"/>
          </p:cNvSpPr>
          <p:nvPr/>
        </p:nvSpPr>
        <p:spPr bwMode="auto">
          <a:xfrm>
            <a:off x="1524000" y="533400"/>
            <a:ext cx="9448800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Calibri" panose="020F0502020204030204" pitchFamily="34" charset="0"/>
              </a:rPr>
              <a:t>思考</a:t>
            </a:r>
            <a:r>
              <a:rPr lang="en-US" altLang="zh-CN" sz="2800" b="1">
                <a:latin typeface="Calibri" panose="020F0502020204030204" pitchFamily="34" charset="0"/>
              </a:rPr>
              <a:t>1</a:t>
            </a:r>
            <a:r>
              <a:rPr lang="zh-CN" altLang="en-US" sz="2800" b="1">
                <a:latin typeface="Calibri" panose="020F0502020204030204" pitchFamily="34" charset="0"/>
              </a:rPr>
              <a:t>：为什么林肯当选总统是美国南北战争的导火线？</a:t>
            </a:r>
            <a:endParaRPr lang="zh-CN" altLang="en-US" sz="2800" b="1">
              <a:latin typeface="Calibri" panose="020F050202020403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63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63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63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 build="allAtOnce"/>
      <p:bldP spid="5632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721" name="组合 122881"/>
          <p:cNvGrpSpPr/>
          <p:nvPr/>
        </p:nvGrpSpPr>
        <p:grpSpPr bwMode="auto">
          <a:xfrm>
            <a:off x="1524000" y="0"/>
            <a:ext cx="9144000" cy="793750"/>
            <a:chOff x="0" y="0"/>
            <a:chExt cx="14400" cy="1248"/>
          </a:xfrm>
        </p:grpSpPr>
        <p:sp>
          <p:nvSpPr>
            <p:cNvPr id="30724" name="矩形 122882"/>
            <p:cNvSpPr>
              <a:spLocks noChangeArrowheads="1"/>
            </p:cNvSpPr>
            <p:nvPr/>
          </p:nvSpPr>
          <p:spPr bwMode="auto">
            <a:xfrm>
              <a:off x="0" y="0"/>
              <a:ext cx="14400" cy="124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pic>
          <p:nvPicPr>
            <p:cNvPr id="30725" name="图片 122883" descr="109158828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487" y="0"/>
              <a:ext cx="913" cy="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0726" name="图片 122884" descr="000076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253" t="22906" r="23352" b="22491"/>
            <a:stretch>
              <a:fillRect/>
            </a:stretch>
          </p:blipFill>
          <p:spPr bwMode="auto">
            <a:xfrm>
              <a:off x="10829" y="410"/>
              <a:ext cx="136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30722" name="文本框 122885"/>
          <p:cNvSpPr txBox="1">
            <a:spLocks noChangeArrowheads="1"/>
          </p:cNvSpPr>
          <p:nvPr/>
        </p:nvSpPr>
        <p:spPr bwMode="auto">
          <a:xfrm>
            <a:off x="1774825" y="117475"/>
            <a:ext cx="523240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CC00"/>
                </a:solidFill>
                <a:ea typeface="楷体" panose="02010609060101010101" charset="-122"/>
                <a:cs typeface="楷体" panose="02010609060101010101" charset="-122"/>
              </a:rPr>
              <a:t>二、美国南北战争的过程</a:t>
            </a:r>
            <a:endParaRPr lang="zh-CN" altLang="en-US" sz="3600" b="1">
              <a:solidFill>
                <a:srgbClr val="FFCC00"/>
              </a:solidFill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30723" name="矩形 122886"/>
          <p:cNvSpPr>
            <a:spLocks noChangeArrowheads="1" noChangeShapeType="1" noTextEdit="1"/>
          </p:cNvSpPr>
          <p:nvPr/>
        </p:nvSpPr>
        <p:spPr bwMode="auto">
          <a:xfrm>
            <a:off x="2927350" y="2062163"/>
            <a:ext cx="6858000" cy="29972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第二篇章：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决战疆场  捍卫联邦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ext Box 2"/>
          <p:cNvSpPr txBox="1">
            <a:spLocks noChangeArrowheads="1"/>
          </p:cNvSpPr>
          <p:nvPr/>
        </p:nvSpPr>
        <p:spPr bwMode="auto">
          <a:xfrm>
            <a:off x="2135188" y="6338888"/>
            <a:ext cx="8532812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1861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年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4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月</a:t>
            </a:r>
            <a:r>
              <a:rPr lang="en-US" altLang="zh-CN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12</a:t>
            </a:r>
            <a:r>
              <a:rPr lang="zh-CN" altLang="en-US" sz="2800" b="1">
                <a:solidFill>
                  <a:srgbClr val="0000FF"/>
                </a:solidFill>
                <a:latin typeface="楷体_GB2312" pitchFamily="49" charset="-122"/>
                <a:ea typeface="楷体_GB2312" pitchFamily="49" charset="-122"/>
              </a:rPr>
              <a:t>日，南方军炮轰萨姆特要塞</a:t>
            </a:r>
            <a:endParaRPr lang="zh-CN" altLang="en-US" sz="2800" b="1">
              <a:solidFill>
                <a:srgbClr val="0000FF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1746" name="Picture 3" descr="要塞被南方夺取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919288" y="1341438"/>
            <a:ext cx="8312150" cy="4535487"/>
          </a:xfrm>
          <a:prstGeom prst="rect">
            <a:avLst/>
          </a:prstGeom>
          <a:noFill/>
          <a:ln w="57150" cmpd="thickThin">
            <a:solidFill>
              <a:srgbClr val="FFFFCC"/>
            </a:solidFill>
            <a:miter lim="800000"/>
            <a:headEnd/>
            <a:tailEnd/>
          </a:ln>
        </p:spPr>
      </p:pic>
      <p:sp>
        <p:nvSpPr>
          <p:cNvPr id="31747" name="Text Box 4"/>
          <p:cNvSpPr txBox="1">
            <a:spLocks noChangeArrowheads="1"/>
          </p:cNvSpPr>
          <p:nvPr/>
        </p:nvSpPr>
        <p:spPr bwMode="auto">
          <a:xfrm>
            <a:off x="2208213" y="5805488"/>
            <a:ext cx="80645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南方宣布成立南部联盟</a:t>
            </a:r>
            <a:r>
              <a:rPr lang="en-US" altLang="zh-CN" sz="2800" b="1">
                <a:solidFill>
                  <a:srgbClr val="0000FF"/>
                </a:solidFill>
                <a:ea typeface="楷体_GB2312" pitchFamily="49" charset="-122"/>
              </a:rPr>
              <a:t>,</a:t>
            </a:r>
            <a:r>
              <a:rPr lang="zh-CN" altLang="en-US" sz="2800" b="1">
                <a:solidFill>
                  <a:srgbClr val="0000FF"/>
                </a:solidFill>
                <a:ea typeface="楷体_GB2312" pitchFamily="49" charset="-122"/>
              </a:rPr>
              <a:t>退出联邦，挑起内战</a:t>
            </a:r>
            <a:endParaRPr lang="zh-CN" altLang="en-US" sz="2800" b="1">
              <a:solidFill>
                <a:srgbClr val="0000FF"/>
              </a:solidFill>
              <a:ea typeface="楷体_GB2312" pitchFamily="49" charset="-122"/>
            </a:endParaRPr>
          </a:p>
        </p:txBody>
      </p:sp>
      <p:sp>
        <p:nvSpPr>
          <p:cNvPr id="229381" name="Text Box 5"/>
          <p:cNvSpPr txBox="1">
            <a:spLocks noChangeArrowheads="1"/>
          </p:cNvSpPr>
          <p:nvPr/>
        </p:nvSpPr>
        <p:spPr bwMode="auto">
          <a:xfrm>
            <a:off x="2063750" y="188913"/>
            <a:ext cx="6911975" cy="706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4000" b="1">
                <a:solidFill>
                  <a:srgbClr val="000000"/>
                </a:solidFill>
              </a:rPr>
              <a:t>二、美国南北战争的过程</a:t>
            </a:r>
            <a:endParaRPr lang="zh-CN" altLang="en-US" sz="4000" b="1">
              <a:solidFill>
                <a:srgbClr val="000000"/>
              </a:solidFill>
            </a:endParaRPr>
          </a:p>
        </p:txBody>
      </p:sp>
      <p:sp>
        <p:nvSpPr>
          <p:cNvPr id="229382" name="Text Box 6"/>
          <p:cNvSpPr txBox="1">
            <a:spLocks noChangeArrowheads="1"/>
          </p:cNvSpPr>
          <p:nvPr/>
        </p:nvSpPr>
        <p:spPr bwMode="auto">
          <a:xfrm>
            <a:off x="2208213" y="981075"/>
            <a:ext cx="6264275" cy="1198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3600" b="1">
                <a:solidFill>
                  <a:srgbClr val="000000"/>
                </a:solidFill>
              </a:rPr>
              <a:t>1.</a:t>
            </a:r>
            <a:r>
              <a:rPr lang="zh-CN" altLang="en-US" sz="3600" b="1">
                <a:solidFill>
                  <a:srgbClr val="000000"/>
                </a:solidFill>
              </a:rPr>
              <a:t>开始：</a:t>
            </a:r>
            <a:r>
              <a:rPr lang="en-US" altLang="zh-CN" sz="3600" b="1">
                <a:solidFill>
                  <a:srgbClr val="000000"/>
                </a:solidFill>
              </a:rPr>
              <a:t>1861</a:t>
            </a:r>
            <a:r>
              <a:rPr lang="zh-CN" altLang="en-US" sz="3600" b="1">
                <a:solidFill>
                  <a:srgbClr val="000000"/>
                </a:solidFill>
              </a:rPr>
              <a:t>年南方挑起内战</a:t>
            </a:r>
            <a:br>
              <a:rPr lang="zh-CN" altLang="en-US" sz="3600" b="1">
                <a:solidFill>
                  <a:srgbClr val="000000"/>
                </a:solidFill>
              </a:rPr>
            </a:br>
            <a:endParaRPr lang="zh-CN" altLang="en-US" sz="3600" b="1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9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293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9381" grpId="0"/>
      <p:bldP spid="22938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500" name="表格 13499"/>
          <p:cNvGraphicFramePr/>
          <p:nvPr/>
        </p:nvGraphicFramePr>
        <p:xfrm>
          <a:off x="1992313" y="1773238"/>
          <a:ext cx="8280400" cy="3840480"/>
        </p:xfrm>
        <a:graphic>
          <a:graphicData uri="http://schemas.openxmlformats.org/drawingml/2006/table">
            <a:tbl>
              <a:tblPr/>
              <a:tblGrid>
                <a:gridCol w="3859530"/>
                <a:gridCol w="2171700"/>
                <a:gridCol w="2249170"/>
              </a:tblGrid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endParaRPr lang="zh-CN" altLang="en-US" sz="3000" dirty="0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北方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南方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州数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23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个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11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个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人口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2200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万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 dirty="0">
                          <a:latin typeface="迷你简方隶" pitchFamily="2" charset="-122"/>
                          <a:ea typeface="迷你简方隶" pitchFamily="2" charset="-122"/>
                        </a:rPr>
                        <a:t>900</a:t>
                      </a: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万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工业产值占全国比重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91%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9 %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生产总值占全国比重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75%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25%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棉花产量占全国比重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4%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96%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  <a:tr h="548640"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zh-CN" altLang="en-US" sz="3000" b="1" dirty="0">
                          <a:latin typeface="迷你简方隶" pitchFamily="2" charset="-122"/>
                          <a:ea typeface="迷你简方隶" pitchFamily="2" charset="-122"/>
                        </a:rPr>
                        <a:t>小麦产量占全国比重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81%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  <a:tc>
                  <a:txBody>
                    <a:bodyPr/>
                    <a:lstStyle>
                      <a:lvl1pPr marL="34290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6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692150" lvl="1" indent="-347345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2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987425" lvl="2" indent="-29337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1"/>
                        </a:buClr>
                        <a:buSzPct val="70000"/>
                        <a:buFont typeface="Wingdings" panose="05000000000000000000" pitchFamily="2" charset="2"/>
                        <a:buChar char="l"/>
                        <a:defRPr sz="21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281430" lvl="3" indent="-2921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2"/>
                        </a:buClr>
                        <a:buSzPct val="75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1598930" lvl="4" indent="-31623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80000"/>
                        <a:buFont typeface="Wingdings" panose="05000000000000000000" pitchFamily="2" charset="2"/>
                        <a:buChar char="§"/>
                        <a:defRPr sz="1800" b="0" i="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</a:lstStyle>
                    <a:p>
                      <a:pPr marL="0" lvl="0" indent="0" algn="ctr">
                        <a:buNone/>
                      </a:pPr>
                      <a:r>
                        <a:rPr lang="en-US" altLang="zh-CN" sz="3000" b="1">
                          <a:latin typeface="迷你简方隶" pitchFamily="2" charset="-122"/>
                          <a:ea typeface="迷你简方隶" pitchFamily="2" charset="-122"/>
                        </a:rPr>
                        <a:t>19%</a:t>
                      </a:r>
                      <a:endParaRPr lang="zh-CN" altLang="en-US" sz="3000" b="1">
                        <a:latin typeface="迷你简方隶" pitchFamily="2" charset="-122"/>
                        <a:ea typeface="迷你简方隶" pitchFamily="2" charset="-122"/>
                      </a:endParaRPr>
                    </a:p>
                  </a:txBody>
                  <a:tcPr>
                    <a:lnL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12700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rotWithShape="0">
                      <a:blip r:embed="rId1"/>
                      <a:stretch>
                        <a:fillRect/>
                      </a:stretch>
                    </a:blipFill>
                  </a:tcPr>
                </a:tc>
              </a:tr>
            </a:tbl>
          </a:graphicData>
        </a:graphic>
      </p:graphicFrame>
      <p:sp>
        <p:nvSpPr>
          <p:cNvPr id="32803" name="矩形 13431"/>
          <p:cNvSpPr>
            <a:spLocks noChangeArrowheads="1" noChangeShapeType="1" noTextEdit="1"/>
          </p:cNvSpPr>
          <p:nvPr/>
        </p:nvSpPr>
        <p:spPr bwMode="auto">
          <a:xfrm>
            <a:off x="5232400" y="908050"/>
            <a:ext cx="5148263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迷你简霹雳"/>
              </a:rPr>
              <a:t>内战初期南北双方力量对比</a:t>
            </a:r>
            <a:endParaRPr lang="zh-CN" altLang="en-US" sz="3600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迷你简霹雳"/>
            </a:endParaRPr>
          </a:p>
        </p:txBody>
      </p:sp>
      <p:grpSp>
        <p:nvGrpSpPr>
          <p:cNvPr id="32804" name="组合 13483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32808" name="矩形 13484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32809" name="组合 13485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32813" name="矩形 13486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32814" name="图片 13487" descr="109158828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815" name="图片 13488" descr="00007601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2816" name="图片 13489" descr="060301102973781"/>
              <p:cNvPicPr>
                <a:picLocks noChangeAspect="1"/>
              </p:cNvPicPr>
              <p:nvPr/>
            </p:nvPicPr>
            <p:blipFill>
              <a:blip r:embed="rId4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2810" name="矩形 13490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美国南北战争过程</a:t>
              </a:r>
              <a:endParaRPr lang="zh-CN" altLang="en-US" sz="3600" kern="10">
                <a:ln w="9525">
                  <a:solidFill>
                    <a:srgbClr val="FFCC00"/>
                  </a:solidFill>
                  <a:round/>
                </a:ln>
                <a:solidFill>
                  <a:srgbClr val="FFFFFF"/>
                </a:solidFill>
                <a:latin typeface="迷你简霹雳"/>
              </a:endParaRPr>
            </a:p>
          </p:txBody>
        </p:sp>
        <p:pic>
          <p:nvPicPr>
            <p:cNvPr id="32811" name="图片 13491" descr="图片2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2812" name="图片 13492" descr="060301102973781"/>
            <p:cNvPicPr>
              <a:picLocks noChangeAspect="1"/>
            </p:cNvPicPr>
            <p:nvPr/>
          </p:nvPicPr>
          <p:blipFill>
            <a:blip r:embed="rId4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32805" name="图片 13494" descr="图片1"/>
          <p:cNvPicPr>
            <a:picLocks noChangeAspect="1"/>
          </p:cNvPicPr>
          <p:nvPr/>
        </p:nvPicPr>
        <p:blipFill>
          <a:blip r:embed="rId6">
            <a:clrChange>
              <a:clrFrom>
                <a:srgbClr val="F1F1F1"/>
              </a:clrFrom>
              <a:clrTo>
                <a:srgbClr val="F1F1F1">
                  <a:alpha val="0"/>
                </a:srgbClr>
              </a:clrTo>
            </a:clrChange>
          </a:blip>
          <a:srcRect l="8908"/>
          <a:stretch>
            <a:fillRect/>
          </a:stretch>
        </p:blipFill>
        <p:spPr bwMode="auto">
          <a:xfrm>
            <a:off x="1524000" y="692150"/>
            <a:ext cx="3673475" cy="2160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498" name="文本框 13497"/>
          <p:cNvSpPr txBox="1">
            <a:spLocks noChangeArrowheads="1"/>
          </p:cNvSpPr>
          <p:nvPr/>
        </p:nvSpPr>
        <p:spPr bwMode="auto">
          <a:xfrm>
            <a:off x="1524000" y="5876925"/>
            <a:ext cx="9144000" cy="83026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chemeClr val="bg1"/>
                </a:solidFill>
                <a:ea typeface="迷你简水柱"/>
                <a:cs typeface="迷你简水柱"/>
              </a:rPr>
              <a:t>为什么战争初期北方节节失利</a:t>
            </a:r>
            <a:endParaRPr lang="zh-CN" altLang="en-US" sz="4800" b="1">
              <a:solidFill>
                <a:schemeClr val="bg1"/>
              </a:solidFill>
              <a:ea typeface="迷你简水柱"/>
              <a:cs typeface="迷你简水柱"/>
            </a:endParaRPr>
          </a:p>
        </p:txBody>
      </p:sp>
      <p:pic>
        <p:nvPicPr>
          <p:cNvPr id="13497" name="图片 13496" descr="0010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2622855">
            <a:off x="9767888" y="5734050"/>
            <a:ext cx="681037" cy="882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135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click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13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498" grpId="0" bldLvl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云形标注 39937"/>
          <p:cNvSpPr/>
          <p:nvPr/>
        </p:nvSpPr>
        <p:spPr>
          <a:xfrm>
            <a:off x="2514600" y="381000"/>
            <a:ext cx="7037388" cy="3552825"/>
          </a:xfrm>
          <a:prstGeom prst="cloudCallout">
            <a:avLst>
              <a:gd name="adj1" fmla="val 13931"/>
              <a:gd name="adj2" fmla="val 54958"/>
            </a:avLst>
          </a:prstGeom>
          <a:pattFill prst="sphere">
            <a:fgClr>
              <a:srgbClr val="FFFFCC"/>
            </a:fgClr>
            <a:bgClr>
              <a:srgbClr val="FFFFFF"/>
            </a:bgClr>
          </a:pattFill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107763" dir="2699999" algn="ctr" rotWithShape="0">
              <a:srgbClr val="FFFFCC">
                <a:alpha val="50000"/>
              </a:srgbClr>
            </a:outerShdw>
          </a:effectLst>
        </p:spPr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4000" b="1"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    </a:t>
            </a:r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如果你是林肯，面对这样的局面</a:t>
            </a:r>
            <a:r>
              <a:rPr lang="en-US" altLang="zh-CN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,</a:t>
            </a:r>
            <a:r>
              <a:rPr lang="zh-CN" altLang="en-US" sz="4000" b="1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楷体_GB2312" pitchFamily="49" charset="-122"/>
                <a:ea typeface="楷体_GB2312" pitchFamily="49" charset="-122"/>
              </a:rPr>
              <a:t>你会怎样来扭转战争形势呢？</a:t>
            </a:r>
            <a:endParaRPr lang="zh-CN" altLang="en-US" sz="4000" b="1">
              <a:solidFill>
                <a:srgbClr val="FF33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39939" name="图片 39938" descr="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16725" y="3500438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bldLvl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横卷形 113665"/>
          <p:cNvSpPr>
            <a:spLocks noChangeArrowheads="1"/>
          </p:cNvSpPr>
          <p:nvPr/>
        </p:nvSpPr>
        <p:spPr bwMode="auto">
          <a:xfrm>
            <a:off x="2208213" y="1989138"/>
            <a:ext cx="4608512" cy="1944687"/>
          </a:xfrm>
          <a:prstGeom prst="horizontalScroll">
            <a:avLst>
              <a:gd name="adj" fmla="val 12500"/>
            </a:avLst>
          </a:prstGeom>
          <a:solidFill>
            <a:srgbClr val="EAEAEA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r>
              <a:rPr lang="en-US" sz="4000" b="1">
                <a:ea typeface="黑体" panose="02010609060101010101" pitchFamily="2" charset="-122"/>
              </a:rPr>
              <a:t>《</a:t>
            </a:r>
            <a:r>
              <a:rPr lang="zh-CN" sz="4000" b="1">
                <a:ea typeface="黑体" panose="02010609060101010101" pitchFamily="2" charset="-122"/>
              </a:rPr>
              <a:t>宅地法</a:t>
            </a:r>
            <a:r>
              <a:rPr lang="en-US" sz="4000" b="1">
                <a:ea typeface="黑体" panose="02010609060101010101" pitchFamily="2" charset="-122"/>
              </a:rPr>
              <a:t>》</a:t>
            </a:r>
            <a:endParaRPr lang="en-US" sz="4000" b="1">
              <a:ea typeface="黑体" panose="02010609060101010101" pitchFamily="2" charset="-122"/>
            </a:endParaRPr>
          </a:p>
          <a:p>
            <a:pPr algn="ctr"/>
            <a:r>
              <a:rPr lang="en-US" sz="4000" b="1">
                <a:ea typeface="黑体" panose="02010609060101010101" pitchFamily="2" charset="-122"/>
              </a:rPr>
              <a:t>Homestead Act</a:t>
            </a:r>
            <a:endParaRPr lang="en-US" sz="4000" b="1">
              <a:ea typeface="黑体" panose="02010609060101010101" pitchFamily="2" charset="-122"/>
            </a:endParaRPr>
          </a:p>
        </p:txBody>
      </p:sp>
      <p:sp>
        <p:nvSpPr>
          <p:cNvPr id="113667" name="横卷形 113666"/>
          <p:cNvSpPr>
            <a:spLocks noChangeArrowheads="1"/>
          </p:cNvSpPr>
          <p:nvPr/>
        </p:nvSpPr>
        <p:spPr bwMode="auto">
          <a:xfrm>
            <a:off x="1703388" y="4076700"/>
            <a:ext cx="5616575" cy="2087563"/>
          </a:xfrm>
          <a:prstGeom prst="horizontalScroll">
            <a:avLst>
              <a:gd name="adj" fmla="val 12500"/>
            </a:avLst>
          </a:prstGeom>
          <a:solidFill>
            <a:srgbClr val="EAEAEA"/>
          </a:solidFill>
          <a:ln w="9525">
            <a:solidFill>
              <a:schemeClr val="tx1"/>
            </a:solidFill>
            <a:round/>
          </a:ln>
        </p:spPr>
        <p:txBody>
          <a:bodyPr wrap="none" anchor="ctr"/>
          <a:lstStyle/>
          <a:p>
            <a:pPr algn="ctr"/>
            <a:r>
              <a:rPr lang="en-US" sz="3200" b="1">
                <a:ea typeface="黑体" panose="02010609060101010101" pitchFamily="2" charset="-122"/>
              </a:rPr>
              <a:t>《</a:t>
            </a:r>
            <a:r>
              <a:rPr lang="zh-CN" sz="3200" b="1">
                <a:ea typeface="黑体" panose="02010609060101010101" pitchFamily="2" charset="-122"/>
              </a:rPr>
              <a:t>解放黑人奴隶宣言</a:t>
            </a:r>
            <a:r>
              <a:rPr lang="en-US" sz="3200" b="1">
                <a:ea typeface="黑体" panose="02010609060101010101" pitchFamily="2" charset="-122"/>
              </a:rPr>
              <a:t>》</a:t>
            </a:r>
            <a:endParaRPr lang="en-US" sz="3200" b="1">
              <a:ea typeface="黑体" panose="02010609060101010101" pitchFamily="2" charset="-122"/>
            </a:endParaRPr>
          </a:p>
          <a:p>
            <a:pPr algn="ctr"/>
            <a:r>
              <a:rPr lang="en-US" sz="3200" b="1">
                <a:ea typeface="黑体" panose="02010609060101010101" pitchFamily="2" charset="-122"/>
              </a:rPr>
              <a:t>Emancipation Proclamation</a:t>
            </a:r>
            <a:endParaRPr lang="en-US" sz="3200" b="1">
              <a:ea typeface="黑体" panose="02010609060101010101" pitchFamily="2" charset="-122"/>
            </a:endParaRPr>
          </a:p>
        </p:txBody>
      </p:sp>
      <p:sp>
        <p:nvSpPr>
          <p:cNvPr id="113668" name="文本框 113667"/>
          <p:cNvSpPr txBox="1">
            <a:spLocks noChangeArrowheads="1"/>
          </p:cNvSpPr>
          <p:nvPr/>
        </p:nvSpPr>
        <p:spPr bwMode="auto">
          <a:xfrm>
            <a:off x="7608888" y="2133600"/>
            <a:ext cx="2736850" cy="4154488"/>
          </a:xfrm>
          <a:prstGeom prst="rect">
            <a:avLst/>
          </a:prstGeom>
          <a:noFill/>
          <a:ln w="9525">
            <a:solidFill>
              <a:srgbClr val="333300"/>
            </a:solidFill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4000">
                <a:solidFill>
                  <a:srgbClr val="FF0000"/>
                </a:solidFill>
                <a:ea typeface="华文中宋" panose="02010600040101010101" charset="-122"/>
                <a:cs typeface="华文中宋" panose="02010600040101010101" charset="-122"/>
              </a:rPr>
              <a:t>  </a:t>
            </a:r>
            <a:r>
              <a:rPr lang="zh-CN" altLang="en-US" sz="4400" b="1">
                <a:solidFill>
                  <a:srgbClr val="FF0000"/>
                </a:solidFill>
                <a:ea typeface="黑体" panose="02010609060101010101" pitchFamily="2" charset="-122"/>
              </a:rPr>
              <a:t>议一议：</a:t>
            </a:r>
            <a:r>
              <a:rPr lang="zh-CN" altLang="en-US" sz="4400" b="1">
                <a:ea typeface="黑体" panose="02010609060101010101" pitchFamily="2" charset="-122"/>
              </a:rPr>
              <a:t>结合法令内容，说说这两个法令的作用。</a:t>
            </a:r>
            <a:endParaRPr lang="zh-CN" altLang="en-US" sz="4400" b="1">
              <a:ea typeface="黑体" panose="02010609060101010101" pitchFamily="2" charset="-122"/>
            </a:endParaRPr>
          </a:p>
        </p:txBody>
      </p:sp>
      <p:sp>
        <p:nvSpPr>
          <p:cNvPr id="113669" name="文本框 113668"/>
          <p:cNvSpPr txBox="1">
            <a:spLocks noChangeArrowheads="1"/>
          </p:cNvSpPr>
          <p:nvPr/>
        </p:nvSpPr>
        <p:spPr bwMode="auto">
          <a:xfrm>
            <a:off x="4151313" y="908050"/>
            <a:ext cx="5976937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sz="4800" b="1">
                <a:latin typeface="黑体" panose="02010609060101010101" pitchFamily="2" charset="-122"/>
                <a:ea typeface="黑体" panose="02010609060101010101" pitchFamily="2" charset="-122"/>
              </a:rPr>
              <a:t>1862</a:t>
            </a:r>
            <a:r>
              <a:rPr lang="zh-CN" sz="4800" b="1">
                <a:latin typeface="黑体" panose="02010609060101010101" pitchFamily="2" charset="-122"/>
                <a:ea typeface="黑体" panose="02010609060101010101" pitchFamily="2" charset="-122"/>
              </a:rPr>
              <a:t>年林肯政府颁布</a:t>
            </a:r>
            <a:endParaRPr lang="zh-CN" sz="4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grpSp>
        <p:nvGrpSpPr>
          <p:cNvPr id="34821" name="组合 113671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34823" name="矩形 113672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34824" name="组合 113673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34828" name="矩形 11367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34829" name="图片 113675" descr="109158828"/>
              <p:cNvPicPr>
                <a:picLocks noChangeAspect="1"/>
              </p:cNvPicPr>
              <p:nvPr/>
            </p:nvPicPr>
            <p:blipFill>
              <a:blip r:embed="rId1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0" name="图片 113676" descr="00007601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34831" name="图片 113677" descr="060301102973781"/>
              <p:cNvPicPr>
                <a:picLocks noChangeAspect="1"/>
              </p:cNvPicPr>
              <p:nvPr/>
            </p:nvPicPr>
            <p:blipFill>
              <a:blip r:embed="rId3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34825" name="矩形 113678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</a:t>
              </a:r>
              <a:endParaRPr lang="zh-CN" altLang="en-US" sz="3600" kern="10">
                <a:ln w="9525">
                  <a:solidFill>
                    <a:srgbClr val="FFCC00"/>
                  </a:solidFill>
                  <a:round/>
                </a:ln>
                <a:solidFill>
                  <a:srgbClr val="FFFFFF"/>
                </a:solidFill>
                <a:latin typeface="迷你简霹雳"/>
              </a:endParaRPr>
            </a:p>
          </p:txBody>
        </p:sp>
        <p:pic>
          <p:nvPicPr>
            <p:cNvPr id="34826" name="图片 113679" descr="图片2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4827" name="图片 113680" descr="060301102973781"/>
            <p:cNvPicPr>
              <a:picLocks noChangeAspect="1"/>
            </p:cNvPicPr>
            <p:nvPr/>
          </p:nvPicPr>
          <p:blipFill>
            <a:blip r:embed="rId3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13683" name="矩形 113682"/>
          <p:cNvSpPr/>
          <p:nvPr/>
        </p:nvSpPr>
        <p:spPr>
          <a:xfrm>
            <a:off x="1847850" y="765175"/>
            <a:ext cx="1511300" cy="1524000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44444"/>
              </a:avLst>
            </a:prstTxWarp>
            <a:normAutofit/>
            <a:scene3d>
              <a:camera prst="legacyPerspectiveFront">
                <a:rot lat="20520000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>
                <a:latin typeface="宋体" panose="02010600030101010101" pitchFamily="2" charset="-122"/>
                <a:ea typeface="宋体" panose="02010600030101010101" pitchFamily="2" charset="-122"/>
              </a:rPr>
              <a:t>2.</a:t>
            </a:r>
            <a:r>
              <a:rPr lang="zh-CN" altLang="en-US" sz="3600">
                <a:latin typeface="宋体" panose="02010600030101010101" pitchFamily="2" charset="-122"/>
                <a:ea typeface="宋体" panose="02010600030101010101" pitchFamily="2" charset="-122"/>
              </a:rPr>
              <a:t>转折：</a:t>
            </a:r>
            <a:endParaRPr lang="zh-CN" altLang="en-US" sz="360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136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13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13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36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6" grpId="0" bldLvl="0" animBg="1"/>
      <p:bldP spid="113667" grpId="0" bldLvl="0" animBg="1"/>
      <p:bldP spid="113668" grpId="0" bldLvl="0" animBg="1"/>
      <p:bldP spid="113669" grpId="0" bldLvl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灯片编号占位符 5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4BF3DDE-2D53-42C1-A0FF-B5E487A66EEE}" type="slidenum">
              <a:rPr lang="zh-CN" altLang="en-US" sz="1400">
                <a:solidFill>
                  <a:schemeClr val="tx1"/>
                </a:solidFill>
                <a:latin typeface="Arial" panose="020B0604020202020204" pitchFamily="34" charset="0"/>
              </a:rPr>
            </a:fld>
            <a:endParaRPr lang="zh-CN" altLang="en-US" sz="14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21507" name="Text Box 3"/>
          <p:cNvSpPr>
            <a:spLocks noGrp="1"/>
          </p:cNvSpPr>
          <p:nvPr>
            <p:ph idx="1"/>
          </p:nvPr>
        </p:nvSpPr>
        <p:spPr>
          <a:xfrm>
            <a:off x="8821738" y="4235450"/>
            <a:ext cx="3484562" cy="2622550"/>
          </a:xfrm>
        </p:spPr>
        <p:txBody>
          <a:bodyPr/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smtClean="0"/>
              <a:t>（</a:t>
            </a:r>
            <a:r>
              <a:rPr lang="en-US" altLang="zh-CN" b="1" smtClean="0"/>
              <a:t>2</a:t>
            </a:r>
            <a:r>
              <a:rPr lang="zh-CN" altLang="en-US" b="1" smtClean="0"/>
              <a:t>）作用：</a:t>
            </a:r>
            <a:endParaRPr lang="zh-CN" altLang="en-US" b="1" smtClean="0"/>
          </a:p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b="1" smtClean="0">
                <a:solidFill>
                  <a:srgbClr val="FF0000"/>
                </a:solidFill>
              </a:rPr>
              <a:t>    使北方获得雄厚的兵源，从而加速了战争的胜利。</a:t>
            </a:r>
            <a:endParaRPr lang="zh-CN" altLang="en-US" b="1" smtClean="0">
              <a:solidFill>
                <a:srgbClr val="FF0000"/>
              </a:solidFill>
            </a:endParaRPr>
          </a:p>
        </p:txBody>
      </p:sp>
      <p:sp>
        <p:nvSpPr>
          <p:cNvPr id="21508" name="Rectangle 4"/>
          <p:cNvSpPr>
            <a:spLocks noChangeArrowheads="1"/>
          </p:cNvSpPr>
          <p:nvPr/>
        </p:nvSpPr>
        <p:spPr bwMode="auto">
          <a:xfrm>
            <a:off x="9531350" y="769938"/>
            <a:ext cx="2439988" cy="35385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/>
              <a:t>（</a:t>
            </a:r>
            <a:r>
              <a:rPr lang="en-US" altLang="zh-CN" sz="3200" b="1"/>
              <a:t>1</a:t>
            </a:r>
            <a:r>
              <a:rPr lang="zh-CN" altLang="en-US" sz="3200" b="1"/>
              <a:t>）内容</a:t>
            </a:r>
            <a:r>
              <a:rPr lang="zh-CN" altLang="en-US" sz="3200" b="1">
                <a:sym typeface="Wingdings" panose="05000000000000000000" pitchFamily="2" charset="2"/>
              </a:rPr>
              <a:t>：</a:t>
            </a:r>
            <a:endParaRPr lang="zh-CN" altLang="en-US" sz="3200" b="1">
              <a:sym typeface="Wingdings" panose="05000000000000000000" pitchFamily="2" charset="2"/>
            </a:endParaRPr>
          </a:p>
          <a:p>
            <a:pPr eaLnBrk="0" hangingPunct="0"/>
            <a:r>
              <a:rPr lang="zh-CN" altLang="en-US" sz="3200" b="1">
                <a:solidFill>
                  <a:srgbClr val="FF0000"/>
                </a:solidFill>
                <a:sym typeface="Wingdings" panose="05000000000000000000" pitchFamily="2" charset="2"/>
              </a:rPr>
              <a:t>①废除黑人奴隶制； </a:t>
            </a:r>
            <a:endParaRPr lang="zh-CN" altLang="en-US" sz="3200" b="1">
              <a:solidFill>
                <a:srgbClr val="FF0000"/>
              </a:solidFill>
              <a:sym typeface="Wingdings" panose="05000000000000000000" pitchFamily="2" charset="2"/>
            </a:endParaRPr>
          </a:p>
          <a:p>
            <a:pPr eaLnBrk="0" hangingPunct="0"/>
            <a:r>
              <a:rPr lang="zh-CN" altLang="en-US" sz="3200" b="1">
                <a:solidFill>
                  <a:srgbClr val="FF0000"/>
                </a:solidFill>
                <a:sym typeface="Wingdings" panose="05000000000000000000" pitchFamily="2" charset="2"/>
              </a:rPr>
              <a:t>②允许黑人参加北方军队</a:t>
            </a:r>
            <a:endParaRPr lang="zh-CN" altLang="en-US" sz="3200" b="1">
              <a:solidFill>
                <a:srgbClr val="FF0000"/>
              </a:solidFill>
              <a:sym typeface="Wingdings" panose="05000000000000000000" pitchFamily="2" charset="2"/>
            </a:endParaRPr>
          </a:p>
        </p:txBody>
      </p:sp>
      <p:sp>
        <p:nvSpPr>
          <p:cNvPr id="56328" name="Rectangle 5"/>
          <p:cNvSpPr>
            <a:spLocks noGrp="1"/>
          </p:cNvSpPr>
          <p:nvPr>
            <p:ph type="title"/>
          </p:nvPr>
        </p:nvSpPr>
        <p:spPr>
          <a:xfrm>
            <a:off x="2209800" y="188913"/>
            <a:ext cx="7772400" cy="1143000"/>
          </a:xfrm>
        </p:spPr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zh-CN" altLang="en-US" b="1" dirty="0"/>
              <a:t>合作解疑：颁布</a:t>
            </a:r>
            <a:r>
              <a:rPr lang="en-US" altLang="zh-CN" b="1"/>
              <a:t>《</a:t>
            </a:r>
            <a:r>
              <a:rPr lang="zh-CN" altLang="en-US" b="1" dirty="0"/>
              <a:t>解放黑人奴隶宣言</a:t>
            </a:r>
            <a:r>
              <a:rPr lang="en-US" altLang="zh-CN" b="1"/>
              <a:t>》</a:t>
            </a:r>
            <a:r>
              <a:rPr lang="zh-CN" altLang="en-US" b="1" dirty="0"/>
              <a:t>的内容和作用</a:t>
            </a:r>
            <a:r>
              <a:rPr lang="zh-CN" altLang="en-US" dirty="0"/>
              <a:t>？</a:t>
            </a:r>
            <a:endParaRPr lang="zh-CN" altLang="en-US" dirty="0"/>
          </a:p>
        </p:txBody>
      </p:sp>
      <p:pic>
        <p:nvPicPr>
          <p:cNvPr id="24593" name="图片 24592" descr="cac900fc8c398f3209244dfc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57150" y="1144588"/>
            <a:ext cx="8413750" cy="456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94" name="矩形 24593"/>
          <p:cNvSpPr>
            <a:spLocks noChangeArrowheads="1"/>
          </p:cNvSpPr>
          <p:nvPr/>
        </p:nvSpPr>
        <p:spPr bwMode="auto">
          <a:xfrm>
            <a:off x="114300" y="1625600"/>
            <a:ext cx="8039100" cy="37846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（在叛乱地区）“为人占有而做奴隶的人们都应在那时（指</a:t>
            </a:r>
            <a:r>
              <a:rPr lang="en-US" altLang="zh-CN" sz="4000" b="1">
                <a:latin typeface="黑体" panose="02010609060101010101" pitchFamily="2" charset="-122"/>
                <a:ea typeface="黑体" panose="02010609060101010101" pitchFamily="2" charset="-122"/>
              </a:rPr>
              <a:t>1863</a:t>
            </a:r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年元旦）及以后永远获得自由” ，“合众国政府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4000" b="1">
                <a:latin typeface="黑体" panose="02010609060101010101" pitchFamily="2" charset="-122"/>
                <a:ea typeface="黑体" panose="02010609060101010101" pitchFamily="2" charset="-122"/>
              </a:rPr>
              <a:t>行政部门，包括陆海军当局，将承认并保障上述人等的自由。 ”</a:t>
            </a:r>
            <a:endParaRPr lang="zh-CN" altLang="en-US" sz="40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2150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2150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500"/>
                                        <p:tgtEl>
                                          <p:spTgt spid="2150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500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500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34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8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xit" presetSubtype="16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42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94" grpId="0"/>
      <p:bldP spid="2459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灯片编号占位符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</a:ln>
        </p:spPr>
        <p:txBody>
          <a:bodyPr wrap="square" numCol="1" anchorCtr="0" compatLnSpc="1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4215015-4DDA-46FB-BE3B-611D3A798A83}" type="slidenum">
              <a:rPr lang="zh-CN" altLang="en-US" sz="1400">
                <a:solidFill>
                  <a:schemeClr val="tx1"/>
                </a:solidFill>
                <a:latin typeface="Arial" panose="020B0604020202020204" pitchFamily="34" charset="0"/>
              </a:rPr>
            </a:fld>
            <a:endParaRPr lang="zh-CN" altLang="en-US" sz="140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37890" name="Text Box 5"/>
          <p:cNvSpPr txBox="1">
            <a:spLocks noChangeArrowheads="1"/>
          </p:cNvSpPr>
          <p:nvPr/>
        </p:nvSpPr>
        <p:spPr bwMode="auto">
          <a:xfrm>
            <a:off x="2855913" y="0"/>
            <a:ext cx="5400675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4800">
                <a:solidFill>
                  <a:srgbClr val="FF0000"/>
                </a:solidFill>
                <a:ea typeface="华文行楷" panose="02010800040101010101" charset="-122"/>
                <a:cs typeface="华文行楷" panose="02010800040101010101" charset="-122"/>
              </a:rPr>
              <a:t>《</a:t>
            </a:r>
            <a:r>
              <a:rPr lang="zh-CN" altLang="en-US" sz="4800">
                <a:solidFill>
                  <a:srgbClr val="FF0000"/>
                </a:solidFill>
                <a:ea typeface="华文行楷" panose="02010800040101010101" charset="-122"/>
                <a:cs typeface="华文行楷" panose="02010800040101010101" charset="-122"/>
              </a:rPr>
              <a:t>宅地法</a:t>
            </a:r>
            <a:r>
              <a:rPr lang="en-US" altLang="zh-CN" sz="4800">
                <a:solidFill>
                  <a:srgbClr val="FF0000"/>
                </a:solidFill>
                <a:ea typeface="华文行楷" panose="02010800040101010101" charset="-122"/>
                <a:cs typeface="华文行楷" panose="02010800040101010101" charset="-122"/>
              </a:rPr>
              <a:t>》</a:t>
            </a:r>
            <a:endParaRPr lang="en-US" altLang="zh-CN" sz="4800">
              <a:solidFill>
                <a:srgbClr val="FF0000"/>
              </a:solidFill>
              <a:ea typeface="华文行楷" panose="02010800040101010101" charset="-122"/>
              <a:cs typeface="华文行楷" panose="02010800040101010101" charset="-122"/>
            </a:endParaRPr>
          </a:p>
        </p:txBody>
      </p:sp>
      <p:sp>
        <p:nvSpPr>
          <p:cNvPr id="37891" name="Text Box 6"/>
          <p:cNvSpPr txBox="1">
            <a:spLocks noChangeArrowheads="1"/>
          </p:cNvSpPr>
          <p:nvPr/>
        </p:nvSpPr>
        <p:spPr bwMode="auto">
          <a:xfrm>
            <a:off x="1847850" y="692150"/>
            <a:ext cx="8569325" cy="5538788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altLang="zh-CN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《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宅地法</a:t>
            </a:r>
            <a:r>
              <a:rPr lang="en-US" altLang="zh-CN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》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规定，凡一家之长或年满</a:t>
            </a:r>
            <a:r>
              <a:rPr lang="en-US" altLang="zh-CN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21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岁、从未参加叛乱之合众国公民，在宣誓获得土地是为了垦殖目的并缴纳</a:t>
            </a:r>
            <a:r>
              <a:rPr lang="en-US" altLang="zh-CN" sz="6000" b="1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10</a:t>
            </a:r>
            <a:r>
              <a:rPr lang="zh-CN" altLang="en-US" sz="6000" b="1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美元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费用后，均可登记领取总数不超过</a:t>
            </a:r>
            <a:r>
              <a:rPr lang="en-US" altLang="zh-CN" sz="5400" b="1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160</a:t>
            </a:r>
            <a:r>
              <a:rPr lang="zh-CN" altLang="en-US" sz="5400" b="1">
                <a:solidFill>
                  <a:srgbClr val="0000FF"/>
                </a:solidFill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英亩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（折合</a:t>
            </a:r>
            <a:r>
              <a:rPr lang="en-US" altLang="zh-CN" sz="4000" b="1">
                <a:solidFill>
                  <a:srgbClr val="FF0000"/>
                </a:solidFill>
              </a:rPr>
              <a:t>647497</a:t>
            </a:r>
            <a:r>
              <a:rPr lang="zh-CN" altLang="en-US" sz="2800" b="1"/>
              <a:t>平方米</a:t>
            </a:r>
            <a:r>
              <a:rPr lang="zh-CN" altLang="en-US" sz="2800"/>
              <a:t> 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）宅地，登记人在宅地上居住并耕种满</a:t>
            </a:r>
            <a:r>
              <a:rPr lang="en-US" altLang="zh-CN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5</a:t>
            </a:r>
            <a:r>
              <a:rPr lang="zh-CN" altLang="en-US" sz="4000" b="1">
                <a:latin typeface="华文新魏" panose="02010800040101010101" charset="-122"/>
                <a:ea typeface="华文新魏" panose="02010800040101010101" charset="-122"/>
                <a:cs typeface="华文新魏" panose="02010800040101010101" charset="-122"/>
              </a:rPr>
              <a:t>年，就可获得土地执照而成为该项宅地的所有者。</a:t>
            </a:r>
            <a:endParaRPr lang="zh-CN" altLang="en-US" sz="4000" b="1">
              <a:latin typeface="华文新魏" panose="02010800040101010101" charset="-122"/>
              <a:ea typeface="华文新魏" panose="02010800040101010101" charset="-122"/>
              <a:cs typeface="华文新魏" panose="02010800040101010101" charset="-122"/>
            </a:endParaRPr>
          </a:p>
        </p:txBody>
      </p:sp>
    </p:spTree>
  </p:cSld>
  <p:clrMapOvr>
    <a:masterClrMapping/>
  </p:clrMapOvr>
  <p:transition>
    <p:strips dir="ru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内容占位符 165889" descr="ART_2797"/>
          <p:cNvPicPr>
            <a:picLocks noChangeAspect="1"/>
          </p:cNvPicPr>
          <p:nvPr>
            <p:ph sz="half" idx="1"/>
          </p:nvPr>
        </p:nvPicPr>
        <p:blipFill>
          <a:blip r:embed="rId1">
            <a:grayscl/>
          </a:blip>
          <a:srcRect/>
          <a:stretch>
            <a:fillRect/>
          </a:stretch>
        </p:blipFill>
        <p:spPr>
          <a:xfrm>
            <a:off x="1558925" y="-26988"/>
            <a:ext cx="9144000" cy="6858001"/>
          </a:xfrm>
          <a:solidFill>
            <a:srgbClr val="FF0066"/>
          </a:solidFill>
          <a:ln>
            <a:solidFill>
              <a:srgbClr val="CC3300"/>
            </a:solidFill>
            <a:prstDash val="sysDot"/>
          </a:ln>
          <a:effectLst>
            <a:prstShdw prst="shdw13" dist="53882" dir="13500000">
              <a:schemeClr val="bg2"/>
            </a:prstShdw>
          </a:effectLst>
        </p:spPr>
      </p:pic>
      <p:sp>
        <p:nvSpPr>
          <p:cNvPr id="38914" name="矩形 165890"/>
          <p:cNvSpPr>
            <a:spLocks noChangeArrowheads="1"/>
          </p:cNvSpPr>
          <p:nvPr/>
        </p:nvSpPr>
        <p:spPr bwMode="auto">
          <a:xfrm>
            <a:off x="4008438" y="981075"/>
            <a:ext cx="4562475" cy="40306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宅地法</a:t>
            </a: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》</a:t>
            </a:r>
            <a:endParaRPr lang="en-US" altLang="zh-CN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《</a:t>
            </a:r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解放黑人奴隶宣言</a:t>
            </a:r>
            <a:r>
              <a:rPr lang="en-US" altLang="zh-CN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》</a:t>
            </a:r>
            <a:endParaRPr lang="en-US" altLang="zh-CN" sz="2800" b="1">
              <a:solidFill>
                <a:srgbClr val="0000FF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  <a:p>
            <a:r>
              <a:rPr lang="zh-CN" altLang="en-US" sz="2800" b="1">
                <a:solidFill>
                  <a:srgbClr val="0000FF"/>
                </a:solidFill>
                <a:latin typeface="华文中宋" panose="02010600040101010101" charset="-122"/>
                <a:ea typeface="华文中宋" panose="02010600040101010101" charset="-122"/>
                <a:cs typeface="华文中宋" panose="02010600040101010101" charset="-122"/>
              </a:rPr>
              <a:t>意义：</a:t>
            </a:r>
            <a:r>
              <a:rPr lang="zh-CN" altLang="en-US" sz="4000" b="1">
                <a:solidFill>
                  <a:srgbClr val="FF0000"/>
                </a:solidFill>
                <a:latin typeface="Calibri" panose="020F0502020204030204" pitchFamily="34" charset="0"/>
                <a:sym typeface="+mn-ea"/>
              </a:rPr>
              <a:t>这两部法令调动了人民群众的积极性，扭转了战局，成为</a:t>
            </a:r>
            <a:r>
              <a:rPr lang="zh-CN" altLang="en-US" sz="4000" b="1">
                <a:solidFill>
                  <a:srgbClr val="0000FF"/>
                </a:solidFill>
                <a:latin typeface="Calibri" panose="020F0502020204030204" pitchFamily="34" charset="0"/>
                <a:sym typeface="+mn-ea"/>
              </a:rPr>
              <a:t>美国内战的转折点</a:t>
            </a:r>
            <a:endParaRPr lang="zh-CN" altLang="en-US" sz="4000" b="1">
              <a:solidFill>
                <a:srgbClr val="FF0000"/>
              </a:solidFill>
              <a:latin typeface="华文中宋" panose="02010600040101010101" charset="-122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165892" name="五角星 165891"/>
          <p:cNvSpPr/>
          <p:nvPr/>
        </p:nvSpPr>
        <p:spPr>
          <a:xfrm>
            <a:off x="2063750" y="3573463"/>
            <a:ext cx="790575" cy="719137"/>
          </a:xfrm>
          <a:prstGeom prst="star5">
            <a:avLst/>
          </a:prstGeom>
          <a:solidFill>
            <a:srgbClr val="FF00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latin typeface="+mn-lt"/>
              <a:ea typeface="+mn-ea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5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图片 129025" descr="123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008188" y="1038225"/>
            <a:ext cx="7696200" cy="5240338"/>
          </a:xfrm>
          <a:prstGeom prst="rect">
            <a:avLst/>
          </a:prstGeom>
          <a:noFill/>
          <a:ln w="57150">
            <a:solidFill>
              <a:srgbClr val="800080"/>
            </a:solidFill>
            <a:miter lim="800000"/>
            <a:headEnd/>
            <a:tailEnd/>
          </a:ln>
        </p:spPr>
      </p:pic>
      <p:sp>
        <p:nvSpPr>
          <p:cNvPr id="39938" name="文本框 129026"/>
          <p:cNvSpPr txBox="1">
            <a:spLocks noChangeArrowheads="1"/>
          </p:cNvSpPr>
          <p:nvPr/>
        </p:nvSpPr>
        <p:spPr bwMode="auto">
          <a:xfrm>
            <a:off x="1730375" y="6278563"/>
            <a:ext cx="8707438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2800" b="1">
                <a:latin typeface="黑体" panose="02010609060101010101" pitchFamily="2" charset="-122"/>
                <a:ea typeface="黑体" panose="02010609060101010101" pitchFamily="2" charset="-122"/>
              </a:rPr>
              <a:t>1865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年4月，南北将领罗伯特</a:t>
            </a:r>
            <a:r>
              <a:rPr lang="en-US" altLang="zh-CN" sz="2800" b="1">
                <a:ea typeface="黑体" panose="02010609060101010101" pitchFamily="2" charset="-122"/>
              </a:rPr>
              <a:t>·</a:t>
            </a:r>
            <a:r>
              <a:rPr lang="zh-CN" altLang="en-US" sz="2800" b="1">
                <a:latin typeface="黑体" panose="02010609060101010101" pitchFamily="2" charset="-122"/>
                <a:ea typeface="黑体" panose="02010609060101010101" pitchFamily="2" charset="-122"/>
              </a:rPr>
              <a:t>李和格兰特商讨投降事宜</a:t>
            </a:r>
            <a:endParaRPr lang="zh-CN" altLang="en-US" sz="28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9028" name="文本框 129027"/>
          <p:cNvSpPr txBox="1">
            <a:spLocks noChangeArrowheads="1"/>
          </p:cNvSpPr>
          <p:nvPr/>
        </p:nvSpPr>
        <p:spPr bwMode="auto">
          <a:xfrm>
            <a:off x="4930775" y="174625"/>
            <a:ext cx="5737225" cy="64452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186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5年4月，</a:t>
            </a:r>
            <a:r>
              <a:rPr lang="zh-CN" altLang="en-US" sz="3600" b="1">
                <a:solidFill>
                  <a:srgbClr val="0000CC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南方军队投降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129029" name="动作按钮: 自定义 129028">
            <a:hlinkClick r:id="" action="ppaction://hlinkshowjump?jump=nextslide"/>
          </p:cNvPr>
          <p:cNvSpPr>
            <a:spLocks noChangeArrowheads="1"/>
          </p:cNvSpPr>
          <p:nvPr/>
        </p:nvSpPr>
        <p:spPr bwMode="auto">
          <a:xfrm>
            <a:off x="1704975" y="46038"/>
            <a:ext cx="3200400" cy="917575"/>
          </a:xfrm>
          <a:prstGeom prst="actionButtonBlank">
            <a:avLst/>
          </a:prstGeom>
          <a:solidFill>
            <a:srgbClr val="FFFF00">
              <a:alpha val="83920"/>
            </a:srgbClr>
          </a:solidFill>
          <a:ln w="22225">
            <a:solidFill>
              <a:srgbClr val="FF0000"/>
            </a:solidFill>
            <a:miter lim="800000"/>
          </a:ln>
        </p:spPr>
        <p:txBody>
          <a:bodyPr wrap="none" lIns="90170" tIns="46990" rIns="90170" bIns="46990" anchor="ctr"/>
          <a:lstStyle/>
          <a:p>
            <a:pPr>
              <a:buFont typeface="Arial" panose="020B0604020202020204" pitchFamily="34" charset="0"/>
              <a:buNone/>
            </a:pPr>
            <a:r>
              <a:rPr lang="en-US" altLang="zh-CN" sz="3600" b="1">
                <a:latin typeface="黑体" panose="02010609060101010101" pitchFamily="2" charset="-122"/>
                <a:ea typeface="黑体" panose="02010609060101010101" pitchFamily="2" charset="-122"/>
              </a:rPr>
              <a:t>3</a:t>
            </a:r>
            <a:r>
              <a:rPr lang="zh-CN" altLang="en-US" sz="3600" b="1">
                <a:latin typeface="黑体" panose="02010609060101010101" pitchFamily="2" charset="-122"/>
                <a:ea typeface="黑体" panose="02010609060101010101" pitchFamily="2" charset="-122"/>
              </a:rPr>
              <a:t>、战争结束</a:t>
            </a:r>
            <a:endParaRPr lang="zh-CN" altLang="en-US" sz="36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med">
    <p:blinds/>
    <p:sndAc>
      <p:stSnd>
        <p:snd r:embed="rId2" name="came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9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8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2000"/>
                                        <p:tgtEl>
                                          <p:spTgt spid="129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9028" grpId="0" bldLvl="0"/>
      <p:bldP spid="129028" grpId="1" bldLvl="0"/>
      <p:bldP spid="129028" grpId="2" bldLvl="0"/>
      <p:bldP spid="129028" grpId="3" bldLvl="0"/>
      <p:bldP spid="129028" grpId="4" bldLvl="0"/>
      <p:bldP spid="129028" grpId="5" bldLvl="0"/>
      <p:bldP spid="129028" grpId="6" bldLvl="0"/>
      <p:bldP spid="129028" grpId="7" bldLvl="0"/>
      <p:bldP spid="129028" grpId="8" bldLvl="0" animBg="1"/>
      <p:bldP spid="129029" grpId="0" bldLvl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0961" name="组合 130049"/>
          <p:cNvGrpSpPr/>
          <p:nvPr/>
        </p:nvGrpSpPr>
        <p:grpSpPr bwMode="auto">
          <a:xfrm>
            <a:off x="1524000" y="0"/>
            <a:ext cx="9144000" cy="793750"/>
            <a:chOff x="0" y="0"/>
            <a:chExt cx="14400" cy="1248"/>
          </a:xfrm>
        </p:grpSpPr>
        <p:sp>
          <p:nvSpPr>
            <p:cNvPr id="40964" name="矩形 130050"/>
            <p:cNvSpPr>
              <a:spLocks noChangeArrowheads="1"/>
            </p:cNvSpPr>
            <p:nvPr/>
          </p:nvSpPr>
          <p:spPr bwMode="auto">
            <a:xfrm>
              <a:off x="0" y="0"/>
              <a:ext cx="14400" cy="1248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pic>
          <p:nvPicPr>
            <p:cNvPr id="40965" name="图片 130051" descr="109158828"/>
            <p:cNvPicPr>
              <a:picLocks noChangeAspect="1"/>
            </p:cNvPicPr>
            <p:nvPr/>
          </p:nvPicPr>
          <p:blipFill>
            <a:blip r:embed="rId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13487" y="0"/>
              <a:ext cx="913" cy="120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0966" name="图片 130052" descr="0000760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 l="9253" t="22906" r="23352" b="22491"/>
            <a:stretch>
              <a:fillRect/>
            </a:stretch>
          </p:blipFill>
          <p:spPr bwMode="auto">
            <a:xfrm>
              <a:off x="10829" y="410"/>
              <a:ext cx="1360" cy="68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40962" name="文本框 130053"/>
          <p:cNvSpPr txBox="1">
            <a:spLocks noChangeArrowheads="1"/>
          </p:cNvSpPr>
          <p:nvPr/>
        </p:nvSpPr>
        <p:spPr bwMode="auto">
          <a:xfrm>
            <a:off x="1774825" y="117475"/>
            <a:ext cx="431482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3600" b="1">
                <a:solidFill>
                  <a:srgbClr val="FFCC00"/>
                </a:solidFill>
                <a:ea typeface="楷体" panose="02010609060101010101" charset="-122"/>
                <a:cs typeface="楷体" panose="02010609060101010101" charset="-122"/>
              </a:rPr>
              <a:t>美国南北战争的影响</a:t>
            </a:r>
            <a:endParaRPr lang="zh-CN" altLang="en-US"/>
          </a:p>
        </p:txBody>
      </p:sp>
      <p:sp>
        <p:nvSpPr>
          <p:cNvPr id="40963" name="矩形 130054"/>
          <p:cNvSpPr>
            <a:spLocks noChangeArrowheads="1" noChangeShapeType="1" noTextEdit="1"/>
          </p:cNvSpPr>
          <p:nvPr/>
        </p:nvSpPr>
        <p:spPr bwMode="auto">
          <a:xfrm>
            <a:off x="2927350" y="2060575"/>
            <a:ext cx="6858000" cy="2997200"/>
          </a:xfrm>
          <a:prstGeom prst="rect">
            <a:avLst/>
          </a:prstGeom>
        </p:spPr>
        <p:txBody>
          <a:bodyPr wrap="none" fromWordArt="1">
            <a:prstTxWarp prst="textChevron">
              <a:avLst>
                <a:gd name="adj" fmla="val 25000"/>
              </a:avLst>
            </a:prstTxWarp>
          </a:bodyPr>
          <a:lstStyle/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第三篇章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algn="ctr"/>
            <a:r>
              <a:rPr lang="zh-CN" altLang="en-US" sz="5400" kern="10">
                <a:ln w="9525">
                  <a:solidFill>
                    <a:srgbClr val="000000"/>
                  </a:solidFill>
                  <a:round/>
                </a:ln>
                <a:solidFill>
                  <a:srgbClr val="00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转危为安  联邦新生</a:t>
            </a:r>
            <a:endParaRPr lang="zh-CN" altLang="en-US" sz="5400" kern="10">
              <a:ln w="9525">
                <a:solidFill>
                  <a:srgbClr val="000000"/>
                </a:solidFill>
                <a:round/>
              </a:ln>
              <a:solidFill>
                <a:srgbClr val="0000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Text Box 4"/>
          <p:cNvSpPr txBox="1">
            <a:spLocks noChangeArrowheads="1"/>
          </p:cNvSpPr>
          <p:nvPr/>
        </p:nvSpPr>
        <p:spPr bwMode="auto">
          <a:xfrm>
            <a:off x="1524000" y="4857750"/>
            <a:ext cx="8521700" cy="1662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lIns="0" tIns="0" rIns="0" bIns="0" anchorCtr="1">
            <a:spAutoFit/>
          </a:bodyPr>
          <a:lstStyle/>
          <a:p>
            <a:pPr eaLnBrk="0" hangingPunct="0"/>
            <a:r>
              <a:rPr lang="zh-CN" altLang="en-US" sz="1700">
                <a:solidFill>
                  <a:srgbClr val="333333"/>
                </a:solidFill>
                <a:latin typeface="华文楷体" panose="02010600040101010101" charset="-122"/>
                <a:ea typeface="华文楷体" panose="02010600040101010101" charset="-122"/>
                <a:cs typeface="华文楷体" panose="02010600040101010101" charset="-122"/>
              </a:rPr>
              <a:t>　　 </a:t>
            </a:r>
            <a:r>
              <a:rPr lang="en-US" altLang="zh-CN" sz="3600" b="1"/>
              <a:t>1865</a:t>
            </a:r>
            <a:r>
              <a:rPr lang="zh-CN" altLang="en-US" sz="3600" b="1"/>
              <a:t>年</a:t>
            </a:r>
            <a:r>
              <a:rPr lang="en-US" altLang="zh-CN" sz="3600" b="1"/>
              <a:t>4</a:t>
            </a:r>
            <a:r>
              <a:rPr lang="zh-CN" altLang="en-US" sz="3600" b="1"/>
              <a:t>月</a:t>
            </a:r>
            <a:r>
              <a:rPr lang="en-US" altLang="zh-CN" sz="3600" b="1"/>
              <a:t>14</a:t>
            </a:r>
            <a:r>
              <a:rPr lang="zh-CN" altLang="en-US" sz="3600" b="1"/>
              <a:t>日晚，林肯在华盛顿的福特剧院遭南方派遣的杀手</a:t>
            </a:r>
            <a:r>
              <a:rPr lang="en-US" altLang="zh-CN" sz="3600" b="1"/>
              <a:t>——</a:t>
            </a:r>
            <a:r>
              <a:rPr lang="zh-CN" altLang="en-US" sz="3600" b="1"/>
              <a:t>演员蒲斯刺杀身亡。</a:t>
            </a:r>
            <a:endParaRPr lang="zh-CN" altLang="en-US" sz="3600" b="1"/>
          </a:p>
        </p:txBody>
      </p:sp>
      <p:pic>
        <p:nvPicPr>
          <p:cNvPr id="41986" name="Picture 5" descr="tem048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0"/>
            <a:ext cx="8858250" cy="4567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矩形 6"/>
          <p:cNvSpPr>
            <a:spLocks noChangeArrowheads="1"/>
          </p:cNvSpPr>
          <p:nvPr/>
        </p:nvSpPr>
        <p:spPr bwMode="auto">
          <a:xfrm>
            <a:off x="4167188" y="214313"/>
            <a:ext cx="4572000" cy="368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>
                <a:latin typeface="华文行楷" panose="02010800040101010101" charset="-122"/>
                <a:ea typeface="华文行楷" panose="02010800040101010101" charset="-122"/>
                <a:cs typeface="华文行楷" panose="02010800040101010101" charset="-122"/>
              </a:rPr>
              <a:t>林肯遇刺！</a:t>
            </a:r>
            <a:endParaRPr lang="zh-CN" altLang="en-US">
              <a:latin typeface="华文行楷" panose="02010800040101010101" charset="-122"/>
              <a:ea typeface="华文行楷" panose="02010800040101010101" charset="-122"/>
              <a:cs typeface="华文行楷" panose="02010800040101010101" charset="-122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9" name="Text Box 3"/>
          <p:cNvSpPr txBox="1">
            <a:spLocks noChangeArrowheads="1"/>
          </p:cNvSpPr>
          <p:nvPr/>
        </p:nvSpPr>
        <p:spPr bwMode="auto">
          <a:xfrm>
            <a:off x="1992313" y="3500438"/>
            <a:ext cx="8077200" cy="644525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latin typeface="Arial Narrow" panose="020B0606020202030204"/>
              </a:rPr>
              <a:t>林肯在南北战争中所要解决的</a:t>
            </a:r>
            <a:r>
              <a:rPr lang="zh-CN" altLang="en-US" sz="3600" b="1">
                <a:solidFill>
                  <a:srgbClr val="FF0000"/>
                </a:solidFill>
                <a:latin typeface="Arial Narrow" panose="020B0606020202030204"/>
              </a:rPr>
              <a:t>根本问题</a:t>
            </a:r>
            <a:endParaRPr lang="zh-CN" altLang="en-US" sz="3600" b="1">
              <a:solidFill>
                <a:srgbClr val="FF0000"/>
              </a:solidFill>
              <a:latin typeface="Arial Narrow" panose="020B0606020202030204"/>
            </a:endParaRPr>
          </a:p>
        </p:txBody>
      </p:sp>
      <p:sp>
        <p:nvSpPr>
          <p:cNvPr id="126980" name="Rectangle 4"/>
          <p:cNvSpPr>
            <a:spLocks noChangeArrowheads="1"/>
          </p:cNvSpPr>
          <p:nvPr/>
        </p:nvSpPr>
        <p:spPr bwMode="auto">
          <a:xfrm>
            <a:off x="3792538" y="4581525"/>
            <a:ext cx="5399087" cy="830263"/>
          </a:xfrm>
          <a:prstGeom prst="rect">
            <a:avLst/>
          </a:prstGeom>
          <a:noFill/>
          <a:ln w="12700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4800" b="1">
                <a:solidFill>
                  <a:srgbClr val="0000FF"/>
                </a:solidFill>
                <a:latin typeface="Arial Narrow" panose="020B0606020202030204"/>
              </a:rPr>
              <a:t>维护国家的统一</a:t>
            </a:r>
            <a:endParaRPr lang="zh-CN" altLang="en-US" sz="4800" b="1">
              <a:solidFill>
                <a:srgbClr val="0000FF"/>
              </a:solidFill>
              <a:latin typeface="Arial Narrow" panose="020B0606020202030204"/>
            </a:endParaRPr>
          </a:p>
        </p:txBody>
      </p:sp>
      <p:sp>
        <p:nvSpPr>
          <p:cNvPr id="43011" name="Rectangle 4"/>
          <p:cNvSpPr>
            <a:spLocks noChangeArrowheads="1"/>
          </p:cNvSpPr>
          <p:nvPr/>
        </p:nvSpPr>
        <p:spPr bwMode="auto">
          <a:xfrm>
            <a:off x="2063750" y="260350"/>
            <a:ext cx="477361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</a:rPr>
              <a:t>林肯</a:t>
            </a:r>
            <a:r>
              <a:rPr lang="zh-CN" altLang="en-US" sz="3600" b="1"/>
              <a:t>的主要历史贡献：</a:t>
            </a:r>
            <a:endParaRPr lang="zh-CN" altLang="en-US" sz="3600" b="1"/>
          </a:p>
        </p:txBody>
      </p:sp>
      <p:sp>
        <p:nvSpPr>
          <p:cNvPr id="132101" name="Text Box 5"/>
          <p:cNvSpPr txBox="1">
            <a:spLocks noChangeArrowheads="1"/>
          </p:cNvSpPr>
          <p:nvPr/>
        </p:nvSpPr>
        <p:spPr bwMode="auto">
          <a:xfrm>
            <a:off x="3287713" y="1844675"/>
            <a:ext cx="4321175" cy="13223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1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维护国家统一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  <a:p>
            <a:r>
              <a:rPr lang="en-US" altLang="zh-CN" sz="3200" b="1">
                <a:solidFill>
                  <a:srgbClr val="0000FF"/>
                </a:solidFill>
                <a:latin typeface="宋体" panose="02010600030101010101" pitchFamily="2" charset="-122"/>
              </a:rPr>
              <a:t>2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</a:rPr>
              <a:t>、</a:t>
            </a:r>
            <a:r>
              <a:rPr lang="zh-CN" altLang="en-US" sz="4000" b="1">
                <a:solidFill>
                  <a:srgbClr val="0000FF"/>
                </a:solidFill>
                <a:latin typeface="Times New Roman" panose="02020603050405020304" pitchFamily="18" charset="0"/>
              </a:rPr>
              <a:t>解放黑人奴隶</a:t>
            </a:r>
            <a:endParaRPr lang="zh-CN" altLang="en-US" sz="4000" b="1">
              <a:solidFill>
                <a:srgbClr val="0000FF"/>
              </a:solidFill>
              <a:latin typeface="Times New Roman" panose="02020603050405020304" pitchFamily="18" charset="0"/>
            </a:endParaRPr>
          </a:p>
        </p:txBody>
      </p:sp>
      <p:sp>
        <p:nvSpPr>
          <p:cNvPr id="43013" name="Text Box 6"/>
          <p:cNvSpPr txBox="1">
            <a:spLocks noChangeArrowheads="1"/>
          </p:cNvSpPr>
          <p:nvPr/>
        </p:nvSpPr>
        <p:spPr bwMode="auto">
          <a:xfrm>
            <a:off x="2208213" y="1052513"/>
            <a:ext cx="36734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（</a:t>
            </a:r>
            <a:r>
              <a:rPr lang="en-US" altLang="zh-CN" sz="2800" b="1"/>
              <a:t>P114</a:t>
            </a:r>
            <a:r>
              <a:rPr lang="zh-CN" altLang="en-US" sz="2800" b="1"/>
              <a:t>页第一自然段）</a:t>
            </a:r>
            <a:endParaRPr lang="zh-CN" altLang="en-US" sz="2800" b="1"/>
          </a:p>
        </p:txBody>
      </p:sp>
      <p:sp>
        <p:nvSpPr>
          <p:cNvPr id="132103" name="Rectangle 7"/>
          <p:cNvSpPr>
            <a:spLocks noChangeArrowheads="1"/>
          </p:cNvSpPr>
          <p:nvPr/>
        </p:nvSpPr>
        <p:spPr bwMode="auto">
          <a:xfrm>
            <a:off x="5375275" y="6200775"/>
            <a:ext cx="1873250" cy="36830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buFont typeface="Arial" panose="020B0604020202020204" pitchFamily="34" charset="0"/>
              <a:buNone/>
              <a:defRPr/>
            </a:pPr>
            <a:r>
              <a:rPr lang="zh-CN" altLang="en-US" sz="16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hlinkClick r:id="rId1"/>
              </a:rPr>
              <a:t>点此播放教学视频</a:t>
            </a:r>
            <a:r>
              <a:rPr lang="zh-CN" altLang="en-US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宋体" panose="02010600030101010101" pitchFamily="2" charset="-122"/>
                <a:hlinkClick r:id="rId1"/>
              </a:rPr>
              <a:t>            </a:t>
            </a:r>
            <a:endParaRPr lang="zh-CN" altLang="en-US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13210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500"/>
                                        <p:tgtEl>
                                          <p:spTgt spid="13210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269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26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6979" grpId="0"/>
      <p:bldP spid="12698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2" name="云形标注 174081"/>
          <p:cNvSpPr/>
          <p:nvPr/>
        </p:nvSpPr>
        <p:spPr>
          <a:xfrm>
            <a:off x="2351088" y="692150"/>
            <a:ext cx="5976937" cy="2305050"/>
          </a:xfrm>
          <a:prstGeom prst="cloudCallout">
            <a:avLst>
              <a:gd name="adj1" fmla="val 23176"/>
              <a:gd name="adj2" fmla="val 99171"/>
            </a:avLst>
          </a:prstGeom>
          <a:pattFill prst="sphere">
            <a:fgClr>
              <a:srgbClr val="FFFFCC"/>
            </a:fgClr>
            <a:bgClr>
              <a:srgbClr val="FFFFFF"/>
            </a:bgClr>
          </a:pattFill>
          <a:ln w="2857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  <a:effectLst>
            <a:outerShdw dist="107763" dir="2699999" algn="ctr" rotWithShape="0">
              <a:srgbClr val="FFFFCC">
                <a:alpha val="50000"/>
              </a:srgbClr>
            </a:outerShdw>
          </a:effectLst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defRPr/>
            </a:pP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美国南北战争最大的成果是什么</a:t>
            </a:r>
            <a:r>
              <a:rPr lang="en-US" altLang="zh-CN" sz="24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?</a:t>
            </a:r>
            <a:endParaRPr lang="en-US" altLang="zh-CN" sz="24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Clr>
                <a:schemeClr val="bg1"/>
              </a:buClr>
              <a:defRPr/>
            </a:pPr>
            <a:r>
              <a:rPr lang="zh-CN" altLang="en-US" sz="24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南北战争的历史意义是什么</a:t>
            </a:r>
            <a:r>
              <a:rPr lang="en-US" altLang="zh-CN" sz="2400" b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楷体_GB2312" pitchFamily="49" charset="-122"/>
                <a:ea typeface="楷体_GB2312" pitchFamily="49" charset="-122"/>
              </a:rPr>
              <a:t>? </a:t>
            </a:r>
            <a:endParaRPr lang="en-US" altLang="zh-CN" sz="2400" b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174083" name="图片 174082" descr="4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6888163" y="2133600"/>
            <a:ext cx="30480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084" name="矩形 174083"/>
          <p:cNvSpPr>
            <a:spLocks noChangeArrowheads="1"/>
          </p:cNvSpPr>
          <p:nvPr/>
        </p:nvSpPr>
        <p:spPr bwMode="auto">
          <a:xfrm>
            <a:off x="2351088" y="4422775"/>
            <a:ext cx="7561262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anchor="ctr">
            <a:spAutoFit/>
          </a:bodyPr>
          <a:lstStyle/>
          <a:p>
            <a:r>
              <a:rPr lang="en-US" altLang="zh-CN" sz="2000" b="1">
                <a:solidFill>
                  <a:srgbClr val="FF0066"/>
                </a:solidFill>
              </a:rPr>
              <a:t>   </a:t>
            </a:r>
            <a:r>
              <a:rPr lang="zh-CN" altLang="en-US" sz="2800" b="1">
                <a:solidFill>
                  <a:srgbClr val="FF0066"/>
                </a:solidFill>
              </a:rPr>
              <a:t>成果</a:t>
            </a:r>
            <a:r>
              <a:rPr lang="zh-CN" altLang="en-US" sz="2800" b="1"/>
              <a:t>：维护了国家统一，废除了黑人奴隶制</a:t>
            </a:r>
            <a:endParaRPr lang="zh-CN" altLang="en-US" sz="2800" b="1"/>
          </a:p>
        </p:txBody>
      </p:sp>
      <p:sp>
        <p:nvSpPr>
          <p:cNvPr id="174085" name="矩形 174084"/>
          <p:cNvSpPr>
            <a:spLocks noChangeArrowheads="1"/>
          </p:cNvSpPr>
          <p:nvPr/>
        </p:nvSpPr>
        <p:spPr bwMode="auto">
          <a:xfrm>
            <a:off x="1774825" y="5013325"/>
            <a:ext cx="8424863" cy="18145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66"/>
                </a:solidFill>
              </a:rPr>
              <a:t>历史意义</a:t>
            </a:r>
            <a:r>
              <a:rPr lang="zh-CN" altLang="en-US" sz="2800" b="1"/>
              <a:t>：南北战争是美国历史上的第二次资产阶级革命。经过这次战争，美国废除了奴隶制度，扫清了资本主义发展的又一障碍，为以后经济的迅速发展创造条件。</a:t>
            </a:r>
            <a:endParaRPr lang="zh-CN" altLang="en-US" sz="2800" b="1"/>
          </a:p>
        </p:txBody>
      </p:sp>
      <p:sp>
        <p:nvSpPr>
          <p:cNvPr id="174086" name="文本框 174085"/>
          <p:cNvSpPr txBox="1">
            <a:spLocks noChangeArrowheads="1"/>
          </p:cNvSpPr>
          <p:nvPr/>
        </p:nvSpPr>
        <p:spPr bwMode="auto">
          <a:xfrm>
            <a:off x="3000375" y="333375"/>
            <a:ext cx="4608513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FF0066"/>
                </a:solidFill>
              </a:rPr>
              <a:t>小组合作探究（二）</a:t>
            </a:r>
            <a:endParaRPr lang="zh-CN" altLang="en-US" sz="2400" b="1">
              <a:solidFill>
                <a:srgbClr val="FF0066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740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74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4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17408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8" dur="500"/>
                                        <p:tgtEl>
                                          <p:spTgt spid="174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082" grpId="0" bldLvl="0" animBg="1"/>
      <p:bldP spid="174085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Line 2"/>
          <p:cNvSpPr>
            <a:spLocks noChangeShapeType="1"/>
          </p:cNvSpPr>
          <p:nvPr/>
        </p:nvSpPr>
        <p:spPr bwMode="auto">
          <a:xfrm>
            <a:off x="1524000" y="5334000"/>
            <a:ext cx="9067800" cy="0"/>
          </a:xfrm>
          <a:prstGeom prst="line">
            <a:avLst/>
          </a:prstGeom>
          <a:noFill/>
          <a:ln w="57150">
            <a:solidFill>
              <a:schemeClr val="tx1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grpSp>
        <p:nvGrpSpPr>
          <p:cNvPr id="2" name="Group 3"/>
          <p:cNvGrpSpPr/>
          <p:nvPr/>
        </p:nvGrpSpPr>
        <p:grpSpPr bwMode="auto">
          <a:xfrm>
            <a:off x="2057400" y="3124200"/>
            <a:ext cx="3505200" cy="2173288"/>
            <a:chOff x="336" y="1968"/>
            <a:chExt cx="2208" cy="1369"/>
          </a:xfrm>
        </p:grpSpPr>
        <p:sp>
          <p:nvSpPr>
            <p:cNvPr id="45067" name="Freeform 4"/>
            <p:cNvSpPr>
              <a:spLocks noChangeArrowheads="1"/>
            </p:cNvSpPr>
            <p:nvPr/>
          </p:nvSpPr>
          <p:spPr bwMode="auto">
            <a:xfrm>
              <a:off x="336" y="1968"/>
              <a:ext cx="2208" cy="1369"/>
            </a:xfrm>
            <a:custGeom>
              <a:avLst/>
              <a:gdLst>
                <a:gd name="T0" fmla="*/ 8638 w 924"/>
                <a:gd name="T1" fmla="*/ 0 h 623"/>
                <a:gd name="T2" fmla="*/ 7109 w 924"/>
                <a:gd name="T3" fmla="*/ 839 h 623"/>
                <a:gd name="T4" fmla="*/ 4791 w 924"/>
                <a:gd name="T5" fmla="*/ 1092 h 623"/>
                <a:gd name="T6" fmla="*/ 4036 w 924"/>
                <a:gd name="T7" fmla="*/ 1932 h 623"/>
                <a:gd name="T8" fmla="*/ 2868 w 924"/>
                <a:gd name="T9" fmla="*/ 2747 h 623"/>
                <a:gd name="T10" fmla="*/ 1336 w 924"/>
                <a:gd name="T11" fmla="*/ 4404 h 623"/>
                <a:gd name="T12" fmla="*/ 588 w 924"/>
                <a:gd name="T13" fmla="*/ 5762 h 623"/>
                <a:gd name="T14" fmla="*/ 3259 w 924"/>
                <a:gd name="T15" fmla="*/ 13433 h 623"/>
                <a:gd name="T16" fmla="*/ 7109 w 924"/>
                <a:gd name="T17" fmla="*/ 13710 h 623"/>
                <a:gd name="T18" fmla="*/ 11312 w 924"/>
                <a:gd name="T19" fmla="*/ 14525 h 623"/>
                <a:gd name="T20" fmla="*/ 25108 w 924"/>
                <a:gd name="T21" fmla="*/ 13984 h 623"/>
                <a:gd name="T22" fmla="*/ 29352 w 924"/>
                <a:gd name="T23" fmla="*/ 8783 h 623"/>
                <a:gd name="T24" fmla="*/ 30100 w 924"/>
                <a:gd name="T25" fmla="*/ 4944 h 623"/>
                <a:gd name="T26" fmla="*/ 29352 w 924"/>
                <a:gd name="T27" fmla="*/ 3564 h 623"/>
                <a:gd name="T28" fmla="*/ 20111 w 924"/>
                <a:gd name="T29" fmla="*/ 2472 h 623"/>
                <a:gd name="T30" fmla="*/ 17834 w 924"/>
                <a:gd name="T31" fmla="*/ 2197 h 623"/>
                <a:gd name="T32" fmla="*/ 8638 w 924"/>
                <a:gd name="T33" fmla="*/ 0 h 62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4"/>
                <a:gd name="T52" fmla="*/ 0 h 623"/>
                <a:gd name="T53" fmla="*/ 924 w 924"/>
                <a:gd name="T54" fmla="*/ 623 h 62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4" h="623">
                  <a:moveTo>
                    <a:pt x="265" y="0"/>
                  </a:moveTo>
                  <a:cubicBezTo>
                    <a:pt x="249" y="12"/>
                    <a:pt x="236" y="29"/>
                    <a:pt x="218" y="36"/>
                  </a:cubicBezTo>
                  <a:cubicBezTo>
                    <a:pt x="196" y="45"/>
                    <a:pt x="168" y="36"/>
                    <a:pt x="147" y="47"/>
                  </a:cubicBezTo>
                  <a:cubicBezTo>
                    <a:pt x="134" y="53"/>
                    <a:pt x="133" y="72"/>
                    <a:pt x="124" y="83"/>
                  </a:cubicBezTo>
                  <a:cubicBezTo>
                    <a:pt x="113" y="96"/>
                    <a:pt x="98" y="105"/>
                    <a:pt x="88" y="118"/>
                  </a:cubicBezTo>
                  <a:cubicBezTo>
                    <a:pt x="71" y="140"/>
                    <a:pt x="41" y="189"/>
                    <a:pt x="41" y="189"/>
                  </a:cubicBezTo>
                  <a:cubicBezTo>
                    <a:pt x="27" y="232"/>
                    <a:pt x="36" y="213"/>
                    <a:pt x="18" y="247"/>
                  </a:cubicBezTo>
                  <a:cubicBezTo>
                    <a:pt x="23" y="335"/>
                    <a:pt x="0" y="507"/>
                    <a:pt x="100" y="576"/>
                  </a:cubicBezTo>
                  <a:cubicBezTo>
                    <a:pt x="133" y="598"/>
                    <a:pt x="179" y="584"/>
                    <a:pt x="218" y="588"/>
                  </a:cubicBezTo>
                  <a:cubicBezTo>
                    <a:pt x="261" y="599"/>
                    <a:pt x="302" y="623"/>
                    <a:pt x="347" y="623"/>
                  </a:cubicBezTo>
                  <a:cubicBezTo>
                    <a:pt x="488" y="623"/>
                    <a:pt x="629" y="607"/>
                    <a:pt x="770" y="600"/>
                  </a:cubicBezTo>
                  <a:cubicBezTo>
                    <a:pt x="818" y="505"/>
                    <a:pt x="840" y="455"/>
                    <a:pt x="900" y="377"/>
                  </a:cubicBezTo>
                  <a:cubicBezTo>
                    <a:pt x="904" y="353"/>
                    <a:pt x="924" y="226"/>
                    <a:pt x="923" y="212"/>
                  </a:cubicBezTo>
                  <a:cubicBezTo>
                    <a:pt x="921" y="191"/>
                    <a:pt x="920" y="160"/>
                    <a:pt x="900" y="153"/>
                  </a:cubicBezTo>
                  <a:cubicBezTo>
                    <a:pt x="810" y="122"/>
                    <a:pt x="711" y="122"/>
                    <a:pt x="617" y="106"/>
                  </a:cubicBezTo>
                  <a:cubicBezTo>
                    <a:pt x="594" y="102"/>
                    <a:pt x="547" y="94"/>
                    <a:pt x="547" y="94"/>
                  </a:cubicBezTo>
                  <a:cubicBezTo>
                    <a:pt x="464" y="46"/>
                    <a:pt x="364" y="0"/>
                    <a:pt x="265" y="0"/>
                  </a:cubicBezTo>
                  <a:close/>
                </a:path>
              </a:pathLst>
            </a:custGeom>
            <a:solidFill>
              <a:srgbClr val="6C5038"/>
            </a:solidFill>
            <a:ln w="9525">
              <a:solidFill>
                <a:schemeClr val="folHlink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5068" name="Text Box 5"/>
            <p:cNvSpPr txBox="1">
              <a:spLocks noChangeArrowheads="1"/>
            </p:cNvSpPr>
            <p:nvPr/>
          </p:nvSpPr>
          <p:spPr bwMode="auto">
            <a:xfrm>
              <a:off x="576" y="2489"/>
              <a:ext cx="1440" cy="445"/>
            </a:xfrm>
            <a:prstGeom prst="rect">
              <a:avLst/>
            </a:prstGeom>
            <a:solidFill>
              <a:srgbClr val="6C5038"/>
            </a:solidFill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>
                  <a:solidFill>
                    <a:srgbClr val="FFFF00"/>
                  </a:solidFill>
                  <a:latin typeface="Times New Roman" panose="02020603050405020304" pitchFamily="18" charset="0"/>
                </a:rPr>
                <a:t>殖民压迫</a:t>
              </a:r>
              <a:endPara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3430" name="Text Box 6"/>
          <p:cNvSpPr txBox="1">
            <a:spLocks noChangeArrowheads="1"/>
          </p:cNvSpPr>
          <p:nvPr/>
        </p:nvSpPr>
        <p:spPr bwMode="auto">
          <a:xfrm>
            <a:off x="1905000" y="2057400"/>
            <a:ext cx="30480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Times New Roman" panose="02020603050405020304" pitchFamily="18" charset="0"/>
              </a:rPr>
              <a:t>独立战争</a:t>
            </a:r>
            <a:endParaRPr lang="zh-CN" altLang="en-US" sz="44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431" name="Text Box 7"/>
          <p:cNvSpPr txBox="1">
            <a:spLocks noChangeArrowheads="1"/>
          </p:cNvSpPr>
          <p:nvPr/>
        </p:nvSpPr>
        <p:spPr bwMode="auto">
          <a:xfrm>
            <a:off x="6172200" y="1981200"/>
            <a:ext cx="32004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FF3300"/>
                </a:solidFill>
                <a:latin typeface="Times New Roman" panose="02020603050405020304" pitchFamily="18" charset="0"/>
              </a:rPr>
              <a:t>南北战争</a:t>
            </a:r>
            <a:endParaRPr lang="zh-CN" altLang="en-US" sz="4400" b="1">
              <a:solidFill>
                <a:srgbClr val="FF33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03432" name="Text Box 8"/>
          <p:cNvSpPr txBox="1">
            <a:spLocks noChangeArrowheads="1"/>
          </p:cNvSpPr>
          <p:nvPr/>
        </p:nvSpPr>
        <p:spPr bwMode="auto">
          <a:xfrm>
            <a:off x="4495800" y="1371600"/>
            <a:ext cx="1752600" cy="1938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charset="-122"/>
                <a:cs typeface="华文中宋" panose="02010600040101010101" charset="-122"/>
              </a:rPr>
              <a:t>第一次资产阶级革命</a:t>
            </a:r>
            <a:endParaRPr lang="zh-CN" altLang="en-US" sz="4000" b="1">
              <a:solidFill>
                <a:srgbClr val="0000CC"/>
              </a:solidFill>
              <a:latin typeface="Times New Roman" panose="02020603050405020304" pitchFamily="18" charset="0"/>
              <a:ea typeface="华文中宋" panose="02010600040101010101" charset="-122"/>
              <a:cs typeface="华文中宋" panose="02010600040101010101" charset="-122"/>
            </a:endParaRPr>
          </a:p>
        </p:txBody>
      </p:sp>
      <p:sp>
        <p:nvSpPr>
          <p:cNvPr id="103433" name="Text Box 9"/>
          <p:cNvSpPr txBox="1">
            <a:spLocks noChangeArrowheads="1"/>
          </p:cNvSpPr>
          <p:nvPr/>
        </p:nvSpPr>
        <p:spPr bwMode="auto">
          <a:xfrm>
            <a:off x="8458200" y="1295400"/>
            <a:ext cx="1752600" cy="19383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000" b="1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charset="-122"/>
                <a:cs typeface="华文中宋" panose="02010600040101010101" charset="-122"/>
              </a:rPr>
              <a:t>第二次资产阶级革命</a:t>
            </a:r>
            <a:endParaRPr lang="zh-CN" altLang="en-US" sz="4000" b="1">
              <a:solidFill>
                <a:srgbClr val="0000CC"/>
              </a:solidFill>
              <a:latin typeface="Times New Roman" panose="02020603050405020304" pitchFamily="18" charset="0"/>
              <a:ea typeface="华文中宋" panose="02010600040101010101" charset="-122"/>
              <a:cs typeface="华文中宋" panose="02010600040101010101" charset="-122"/>
            </a:endParaRPr>
          </a:p>
        </p:txBody>
      </p:sp>
      <p:grpSp>
        <p:nvGrpSpPr>
          <p:cNvPr id="3" name="Group 15"/>
          <p:cNvGrpSpPr/>
          <p:nvPr/>
        </p:nvGrpSpPr>
        <p:grpSpPr bwMode="auto">
          <a:xfrm>
            <a:off x="6553200" y="2971800"/>
            <a:ext cx="3790950" cy="2325688"/>
            <a:chOff x="3168" y="1872"/>
            <a:chExt cx="2388" cy="1465"/>
          </a:xfrm>
        </p:grpSpPr>
        <p:sp>
          <p:nvSpPr>
            <p:cNvPr id="45065" name="Freeform 11"/>
            <p:cNvSpPr>
              <a:spLocks noChangeArrowheads="1"/>
            </p:cNvSpPr>
            <p:nvPr/>
          </p:nvSpPr>
          <p:spPr bwMode="auto">
            <a:xfrm>
              <a:off x="3168" y="1872"/>
              <a:ext cx="2388" cy="1465"/>
            </a:xfrm>
            <a:custGeom>
              <a:avLst/>
              <a:gdLst>
                <a:gd name="T0" fmla="*/ 11821 w 924"/>
                <a:gd name="T1" fmla="*/ 0 h 623"/>
                <a:gd name="T2" fmla="*/ 9717 w 924"/>
                <a:gd name="T3" fmla="*/ 1105 h 623"/>
                <a:gd name="T4" fmla="*/ 6559 w 924"/>
                <a:gd name="T5" fmla="*/ 1444 h 623"/>
                <a:gd name="T6" fmla="*/ 5523 w 924"/>
                <a:gd name="T7" fmla="*/ 2537 h 623"/>
                <a:gd name="T8" fmla="*/ 3921 w 924"/>
                <a:gd name="T9" fmla="*/ 3600 h 623"/>
                <a:gd name="T10" fmla="*/ 1830 w 924"/>
                <a:gd name="T11" fmla="*/ 5773 h 623"/>
                <a:gd name="T12" fmla="*/ 809 w 924"/>
                <a:gd name="T13" fmla="*/ 7553 h 623"/>
                <a:gd name="T14" fmla="*/ 4456 w 924"/>
                <a:gd name="T15" fmla="*/ 17606 h 623"/>
                <a:gd name="T16" fmla="*/ 9717 w 924"/>
                <a:gd name="T17" fmla="*/ 17982 h 623"/>
                <a:gd name="T18" fmla="*/ 15483 w 924"/>
                <a:gd name="T19" fmla="*/ 19050 h 623"/>
                <a:gd name="T20" fmla="*/ 34352 w 924"/>
                <a:gd name="T21" fmla="*/ 18347 h 623"/>
                <a:gd name="T22" fmla="*/ 40149 w 924"/>
                <a:gd name="T23" fmla="*/ 11534 h 623"/>
                <a:gd name="T24" fmla="*/ 41170 w 924"/>
                <a:gd name="T25" fmla="*/ 6486 h 623"/>
                <a:gd name="T26" fmla="*/ 40149 w 924"/>
                <a:gd name="T27" fmla="*/ 4684 h 623"/>
                <a:gd name="T28" fmla="*/ 27532 w 924"/>
                <a:gd name="T29" fmla="*/ 3240 h 623"/>
                <a:gd name="T30" fmla="*/ 24405 w 924"/>
                <a:gd name="T31" fmla="*/ 2876 h 623"/>
                <a:gd name="T32" fmla="*/ 11821 w 924"/>
                <a:gd name="T33" fmla="*/ 0 h 623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w 924"/>
                <a:gd name="T52" fmla="*/ 0 h 623"/>
                <a:gd name="T53" fmla="*/ 924 w 924"/>
                <a:gd name="T54" fmla="*/ 623 h 623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T51" t="T52" r="T53" b="T54"/>
              <a:pathLst>
                <a:path w="924" h="623">
                  <a:moveTo>
                    <a:pt x="265" y="0"/>
                  </a:moveTo>
                  <a:cubicBezTo>
                    <a:pt x="249" y="12"/>
                    <a:pt x="236" y="29"/>
                    <a:pt x="218" y="36"/>
                  </a:cubicBezTo>
                  <a:cubicBezTo>
                    <a:pt x="196" y="45"/>
                    <a:pt x="168" y="36"/>
                    <a:pt x="147" y="47"/>
                  </a:cubicBezTo>
                  <a:cubicBezTo>
                    <a:pt x="134" y="53"/>
                    <a:pt x="133" y="72"/>
                    <a:pt x="124" y="83"/>
                  </a:cubicBezTo>
                  <a:cubicBezTo>
                    <a:pt x="113" y="96"/>
                    <a:pt x="98" y="105"/>
                    <a:pt x="88" y="118"/>
                  </a:cubicBezTo>
                  <a:cubicBezTo>
                    <a:pt x="71" y="140"/>
                    <a:pt x="41" y="189"/>
                    <a:pt x="41" y="189"/>
                  </a:cubicBezTo>
                  <a:cubicBezTo>
                    <a:pt x="27" y="232"/>
                    <a:pt x="36" y="213"/>
                    <a:pt x="18" y="247"/>
                  </a:cubicBezTo>
                  <a:cubicBezTo>
                    <a:pt x="23" y="335"/>
                    <a:pt x="0" y="507"/>
                    <a:pt x="100" y="576"/>
                  </a:cubicBezTo>
                  <a:cubicBezTo>
                    <a:pt x="133" y="598"/>
                    <a:pt x="179" y="584"/>
                    <a:pt x="218" y="588"/>
                  </a:cubicBezTo>
                  <a:cubicBezTo>
                    <a:pt x="261" y="599"/>
                    <a:pt x="302" y="623"/>
                    <a:pt x="347" y="623"/>
                  </a:cubicBezTo>
                  <a:cubicBezTo>
                    <a:pt x="488" y="623"/>
                    <a:pt x="629" y="607"/>
                    <a:pt x="770" y="600"/>
                  </a:cubicBezTo>
                  <a:cubicBezTo>
                    <a:pt x="818" y="505"/>
                    <a:pt x="840" y="455"/>
                    <a:pt x="900" y="377"/>
                  </a:cubicBezTo>
                  <a:cubicBezTo>
                    <a:pt x="904" y="353"/>
                    <a:pt x="924" y="226"/>
                    <a:pt x="923" y="212"/>
                  </a:cubicBezTo>
                  <a:cubicBezTo>
                    <a:pt x="921" y="191"/>
                    <a:pt x="920" y="160"/>
                    <a:pt x="900" y="153"/>
                  </a:cubicBezTo>
                  <a:cubicBezTo>
                    <a:pt x="810" y="122"/>
                    <a:pt x="711" y="122"/>
                    <a:pt x="617" y="106"/>
                  </a:cubicBezTo>
                  <a:cubicBezTo>
                    <a:pt x="594" y="102"/>
                    <a:pt x="547" y="94"/>
                    <a:pt x="547" y="94"/>
                  </a:cubicBezTo>
                  <a:cubicBezTo>
                    <a:pt x="464" y="46"/>
                    <a:pt x="364" y="0"/>
                    <a:pt x="265" y="0"/>
                  </a:cubicBezTo>
                  <a:close/>
                </a:path>
              </a:pathLst>
            </a:custGeom>
            <a:solidFill>
              <a:srgbClr val="6C5038"/>
            </a:solidFill>
            <a:ln w="9525">
              <a:solidFill>
                <a:schemeClr val="folHlink"/>
              </a:solidFill>
              <a:round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sp>
          <p:nvSpPr>
            <p:cNvPr id="45066" name="Text Box 12"/>
            <p:cNvSpPr txBox="1">
              <a:spLocks noChangeArrowheads="1"/>
            </p:cNvSpPr>
            <p:nvPr/>
          </p:nvSpPr>
          <p:spPr bwMode="auto">
            <a:xfrm>
              <a:off x="3635" y="2430"/>
              <a:ext cx="1513" cy="445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4000" b="1">
                  <a:solidFill>
                    <a:srgbClr val="FFFF00"/>
                  </a:solidFill>
                  <a:latin typeface="Times New Roman" panose="02020603050405020304" pitchFamily="18" charset="0"/>
                </a:rPr>
                <a:t>奴隶制度</a:t>
              </a:r>
              <a:endParaRPr lang="zh-CN" altLang="en-US" sz="4000" b="1">
                <a:solidFill>
                  <a:srgbClr val="FFFF00"/>
                </a:solidFill>
                <a:latin typeface="Times New Roman" panose="02020603050405020304" pitchFamily="18" charset="0"/>
              </a:endParaRPr>
            </a:p>
          </p:txBody>
        </p:sp>
      </p:grpSp>
      <p:sp>
        <p:nvSpPr>
          <p:cNvPr id="103437" name="Text Box 13"/>
          <p:cNvSpPr txBox="1">
            <a:spLocks noChangeArrowheads="1"/>
          </p:cNvSpPr>
          <p:nvPr/>
        </p:nvSpPr>
        <p:spPr bwMode="auto">
          <a:xfrm>
            <a:off x="3810000" y="5638800"/>
            <a:ext cx="5486400" cy="7683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4400" b="1">
                <a:solidFill>
                  <a:srgbClr val="0000CC"/>
                </a:solidFill>
                <a:latin typeface="Times New Roman" panose="02020603050405020304" pitchFamily="18" charset="0"/>
                <a:ea typeface="华文中宋" panose="02010600040101010101" charset="-122"/>
                <a:cs typeface="华文中宋" panose="02010600040101010101" charset="-122"/>
              </a:rPr>
              <a:t>资本主义发展道路</a:t>
            </a:r>
            <a:endParaRPr lang="zh-CN" altLang="en-US" sz="4400" b="1">
              <a:solidFill>
                <a:srgbClr val="0000CC"/>
              </a:solidFill>
              <a:latin typeface="Times New Roman" panose="02020603050405020304" pitchFamily="18" charset="0"/>
              <a:ea typeface="华文中宋" panose="02010600040101010101" charset="-122"/>
              <a:cs typeface="华文中宋" panose="02010600040101010101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3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34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34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34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3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34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426" grpId="0" animBg="1"/>
      <p:bldP spid="103430" grpId="0"/>
      <p:bldP spid="103431" grpId="0"/>
      <p:bldP spid="103432" grpId="0"/>
      <p:bldP spid="103433" grpId="0"/>
      <p:bldP spid="10343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2"/>
          <p:cNvSpPr txBox="1">
            <a:spLocks noChangeArrowheads="1"/>
          </p:cNvSpPr>
          <p:nvPr/>
        </p:nvSpPr>
        <p:spPr bwMode="auto">
          <a:xfrm>
            <a:off x="1703388" y="144463"/>
            <a:ext cx="8767762" cy="3109912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</a:ln>
        </p:spPr>
        <p:txBody>
          <a:bodyPr wrap="none" lIns="90170" tIns="46990" rIns="90170" bIns="46990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CC"/>
                </a:solidFill>
                <a:ea typeface="黑体" panose="02010609060101010101" pitchFamily="2" charset="-122"/>
              </a:rPr>
              <a:t>材料一：</a:t>
            </a:r>
            <a:endParaRPr lang="zh-CN" altLang="en-US" sz="2800" b="1">
              <a:solidFill>
                <a:srgbClr val="0000CC"/>
              </a:solidFill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1860年美国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生铁产量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不足一百万吨，1915年超过三千三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百万吨，增长了30多倍；1867年</a:t>
            </a:r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钢产量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不足两万吨，到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1915年超过三千二百万吨，增长一千多倍。1860年美国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solidFill>
                  <a:srgbClr val="0000FF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工业产量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居世界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第四位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，1894年跃居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世界第一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。1913年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美国工业产量相当于当时英、德、法、日四国工业产量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的</a:t>
            </a:r>
            <a:r>
              <a:rPr lang="zh-CN" altLang="en-US" sz="28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总和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。</a:t>
            </a:r>
            <a:endParaRPr lang="zh-CN" altLang="en-US"/>
          </a:p>
        </p:txBody>
      </p:sp>
      <p:sp>
        <p:nvSpPr>
          <p:cNvPr id="26627" name="Text Box 3"/>
          <p:cNvSpPr txBox="1">
            <a:spLocks noChangeArrowheads="1"/>
          </p:cNvSpPr>
          <p:nvPr/>
        </p:nvSpPr>
        <p:spPr bwMode="auto">
          <a:xfrm>
            <a:off x="2622550" y="812800"/>
            <a:ext cx="7292975" cy="1752600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扫清了资本主义发展的又一障碍，为以后美国经济的迅速发展创造了条件。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</p:txBody>
      </p:sp>
      <p:sp>
        <p:nvSpPr>
          <p:cNvPr id="46083" name="Text Box 4"/>
          <p:cNvSpPr txBox="1">
            <a:spLocks noChangeArrowheads="1"/>
          </p:cNvSpPr>
          <p:nvPr/>
        </p:nvSpPr>
        <p:spPr bwMode="auto">
          <a:xfrm>
            <a:off x="1703388" y="3887788"/>
            <a:ext cx="8723312" cy="2679700"/>
          </a:xfrm>
          <a:prstGeom prst="rect">
            <a:avLst/>
          </a:prstGeom>
          <a:solidFill>
            <a:schemeClr val="bg1"/>
          </a:solidFill>
          <a:ln w="15875">
            <a:solidFill>
              <a:schemeClr val="tx1"/>
            </a:solidFill>
            <a:miter lim="800000"/>
          </a:ln>
        </p:spPr>
        <p:txBody>
          <a:bodyPr lIns="90170" tIns="46990" rIns="90170" bIns="46990">
            <a:spAutoFit/>
          </a:bodyPr>
          <a:lstStyle/>
          <a:p>
            <a:pPr eaLnBrk="0" hangingPunct="0"/>
            <a:r>
              <a:rPr lang="zh-CN" altLang="en-US" sz="2800" b="1">
                <a:solidFill>
                  <a:srgbClr val="0000CC"/>
                </a:solidFill>
                <a:ea typeface="黑体" panose="02010609060101010101" pitchFamily="2" charset="-122"/>
                <a:sym typeface="Arial" panose="020B0604020202020204" pitchFamily="34" charset="0"/>
              </a:rPr>
              <a:t>材料 二：</a:t>
            </a:r>
            <a:endParaRPr lang="zh-CN" altLang="en-US" sz="2800" b="1">
              <a:solidFill>
                <a:srgbClr val="0000CC"/>
              </a:solidFill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美国南北战争粉碎了奴隶主的反动势力，从而维护了美国的统一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……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如果美国分裂成了两个或者更多的国家，或者北方没有赢得胜利，美国就不可能成为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20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世纪世界第一强国。                   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  <a:p>
            <a:pPr eaLnBrk="0" hangingPunct="0"/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                     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———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摘自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《</a:t>
            </a:r>
            <a:r>
              <a:rPr lang="zh-CN" altLang="en-US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大国崛起</a:t>
            </a:r>
            <a:r>
              <a:rPr lang="en-US" altLang="zh-CN" sz="2800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  <a:sym typeface="Arial" panose="020B0604020202020204" pitchFamily="34" charset="0"/>
              </a:rPr>
              <a:t>》</a:t>
            </a:r>
            <a:endParaRPr lang="zh-CN" altLang="en-US" sz="2800" b="1">
              <a:latin typeface="楷体" panose="02010609060101010101" charset="-122"/>
              <a:ea typeface="楷体" panose="02010609060101010101" charset="-122"/>
              <a:cs typeface="楷体" panose="02010609060101010101" charset="-122"/>
              <a:sym typeface="Arial" panose="020B0604020202020204" pitchFamily="34" charset="0"/>
            </a:endParaRPr>
          </a:p>
        </p:txBody>
      </p:sp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7273925" y="812800"/>
            <a:ext cx="1879600" cy="600075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</a:ln>
        </p:spPr>
        <p:txBody>
          <a:bodyPr anchor="ctr"/>
          <a:lstStyle/>
          <a:p>
            <a:pPr eaLnBrk="0" hangingPunct="0"/>
            <a:endParaRPr lang="zh-CN" altLang="en-US"/>
          </a:p>
        </p:txBody>
      </p:sp>
      <p:sp>
        <p:nvSpPr>
          <p:cNvPr id="26631" name="AutoShape 7"/>
          <p:cNvSpPr/>
          <p:nvPr/>
        </p:nvSpPr>
        <p:spPr bwMode="auto">
          <a:xfrm>
            <a:off x="2330450" y="1914525"/>
            <a:ext cx="4594225" cy="1746250"/>
          </a:xfrm>
          <a:prstGeom prst="borderCallout1">
            <a:avLst>
              <a:gd name="adj1" fmla="val 6546"/>
              <a:gd name="adj2" fmla="val 101657"/>
              <a:gd name="adj3" fmla="val -26546"/>
              <a:gd name="adj4" fmla="val 117898"/>
            </a:avLst>
          </a:prstGeom>
          <a:solidFill>
            <a:schemeClr val="bg1"/>
          </a:solidFill>
          <a:ln w="28575">
            <a:solidFill>
              <a:schemeClr val="tx1"/>
            </a:solidFill>
            <a:miter lim="800000"/>
          </a:ln>
        </p:spPr>
        <p:txBody>
          <a:bodyPr lIns="90170" tIns="46990" rIns="90170" bIns="46990"/>
          <a:lstStyle/>
          <a:p>
            <a:pPr eaLnBrk="0" hangingPunct="0"/>
            <a:r>
              <a:rPr lang="zh-CN" altLang="en-US" sz="3200" b="1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性质：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eaLnBrk="0" hangingPunct="0"/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美国历史上</a:t>
            </a:r>
            <a:r>
              <a:rPr lang="zh-CN" altLang="en-US" sz="3200" b="1">
                <a:solidFill>
                  <a:schemeClr val="accent2"/>
                </a:solidFill>
                <a:ea typeface="黑体" panose="02010609060101010101" pitchFamily="2" charset="-122"/>
              </a:rPr>
              <a:t>第二次</a:t>
            </a:r>
            <a:r>
              <a:rPr lang="zh-CN" altLang="en-US" sz="3200" b="1">
                <a:solidFill>
                  <a:srgbClr val="FF0000"/>
                </a:solidFill>
                <a:ea typeface="黑体" panose="02010609060101010101" pitchFamily="2" charset="-122"/>
              </a:rPr>
              <a:t>资产阶级革命</a:t>
            </a:r>
            <a:endParaRPr lang="zh-CN" altLang="en-US" sz="3200" b="1">
              <a:solidFill>
                <a:srgbClr val="FF0000"/>
              </a:solidFill>
              <a:ea typeface="黑体" panose="02010609060101010101" pitchFamily="2" charset="-122"/>
            </a:endParaRPr>
          </a:p>
          <a:p>
            <a:pPr algn="ctr" eaLnBrk="0" hangingPunct="0"/>
            <a:endParaRPr lang="zh-CN" altLang="en-US"/>
          </a:p>
        </p:txBody>
      </p:sp>
      <p:sp>
        <p:nvSpPr>
          <p:cNvPr id="26632" name="Line 8"/>
          <p:cNvSpPr>
            <a:spLocks noChangeShapeType="1"/>
          </p:cNvSpPr>
          <p:nvPr/>
        </p:nvSpPr>
        <p:spPr bwMode="auto">
          <a:xfrm flipV="1">
            <a:off x="4235450" y="5216525"/>
            <a:ext cx="5930900" cy="12700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Line 9"/>
          <p:cNvSpPr>
            <a:spLocks noChangeShapeType="1"/>
          </p:cNvSpPr>
          <p:nvPr/>
        </p:nvSpPr>
        <p:spPr bwMode="auto">
          <a:xfrm>
            <a:off x="1703388" y="5600700"/>
            <a:ext cx="8462962" cy="12700"/>
          </a:xfrm>
          <a:prstGeom prst="line">
            <a:avLst/>
          </a:prstGeom>
          <a:noFill/>
          <a:ln w="28575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Line 10"/>
          <p:cNvSpPr>
            <a:spLocks noChangeShapeType="1"/>
          </p:cNvSpPr>
          <p:nvPr/>
        </p:nvSpPr>
        <p:spPr bwMode="auto">
          <a:xfrm>
            <a:off x="1703388" y="6169025"/>
            <a:ext cx="3008312" cy="1588"/>
          </a:xfrm>
          <a:prstGeom prst="line">
            <a:avLst/>
          </a:prstGeom>
          <a:noFill/>
          <a:ln w="31750">
            <a:solidFill>
              <a:srgbClr val="FF0000"/>
            </a:solidFill>
            <a:rou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Text Box 11"/>
          <p:cNvSpPr txBox="1">
            <a:spLocks noChangeArrowheads="1"/>
          </p:cNvSpPr>
          <p:nvPr/>
        </p:nvSpPr>
        <p:spPr bwMode="auto">
          <a:xfrm>
            <a:off x="2330450" y="3943350"/>
            <a:ext cx="7294563" cy="2306638"/>
          </a:xfrm>
          <a:prstGeom prst="rect">
            <a:avLst/>
          </a:prstGeom>
          <a:solidFill>
            <a:srgbClr val="FFFFCC"/>
          </a:solidFill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  <a:sym typeface="Arial" panose="020B0604020202020204" pitchFamily="34" charset="0"/>
              </a:rPr>
              <a:t>维护了国家的统一。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  <a:sym typeface="Arial" panose="020B0604020202020204" pitchFamily="34" charset="0"/>
            </a:endParaRPr>
          </a:p>
          <a:p>
            <a:pPr eaLnBrk="0" fontAlgn="auto" hangingPunct="0">
              <a:spcBef>
                <a:spcPct val="50000"/>
              </a:spcBef>
              <a:spcAft>
                <a:spcPts val="0"/>
              </a:spcAft>
              <a:defRPr/>
            </a:pPr>
            <a:endParaRPr lang="zh-CN" altLang="en-US" sz="3600" b="1" u="sng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26636" name="Text Box 12"/>
          <p:cNvSpPr txBox="1">
            <a:spLocks noChangeArrowheads="1"/>
          </p:cNvSpPr>
          <p:nvPr/>
        </p:nvSpPr>
        <p:spPr bwMode="auto">
          <a:xfrm>
            <a:off x="2330450" y="3943350"/>
            <a:ext cx="6530975" cy="22479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lIns="90170" tIns="46990" rIns="90170" bIns="46990">
            <a:spAutoFit/>
          </a:bodyPr>
          <a:lstStyle/>
          <a:p>
            <a:pPr eaLnBrk="0" hangingPunct="0"/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endParaRPr lang="zh-CN" altLang="en-US" sz="2800" b="1">
              <a:solidFill>
                <a:srgbClr val="FF0000"/>
              </a:solidFill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r>
              <a:rPr lang="zh-CN" altLang="en-US" sz="2800" b="1">
                <a:solidFill>
                  <a:srgbClr val="FF0000"/>
                </a:solidFill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认识：国家统一</a:t>
            </a:r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是经济发展的重要条件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  <a:p>
            <a:pPr eaLnBrk="0" hangingPunct="0"/>
            <a:r>
              <a:rPr lang="zh-CN" altLang="en-US" sz="2800" b="1">
                <a:latin typeface="仿宋" panose="02010609060101010101" charset="-122"/>
                <a:ea typeface="仿宋" panose="02010609060101010101" charset="-122"/>
                <a:cs typeface="仿宋" panose="02010609060101010101" charset="-122"/>
              </a:rPr>
              <a:t> </a:t>
            </a:r>
            <a:endParaRPr lang="zh-CN" altLang="en-US" sz="2800" b="1">
              <a:latin typeface="仿宋" panose="02010609060101010101" charset="-122"/>
              <a:ea typeface="仿宋" panose="02010609060101010101" charset="-122"/>
              <a:cs typeface="仿宋" panose="0201060906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6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1" dur="500"/>
                                        <p:tgtEl>
                                          <p:spTgt spid="266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xit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10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10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bldLvl="0" animBg="1"/>
      <p:bldP spid="26630" grpId="0" bldLvl="0" animBg="1"/>
      <p:bldP spid="26631" grpId="0" bldLvl="0" animBg="1"/>
      <p:bldP spid="26631" grpId="1" bldLvl="0" animBg="1"/>
      <p:bldP spid="26632" grpId="0" animBg="1"/>
      <p:bldP spid="26633" grpId="0" animBg="1"/>
      <p:bldP spid="26634" grpId="0" animBg="1"/>
      <p:bldP spid="26635" grpId="0" bldLvl="0" animBg="1"/>
      <p:bldP spid="26635" grpId="1" bldLvl="0" animBg="1"/>
      <p:bldP spid="26636" grpId="0" bldLvl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6" name="文本框 180225"/>
          <p:cNvSpPr txBox="1">
            <a:spLocks noChangeArrowheads="1"/>
          </p:cNvSpPr>
          <p:nvPr/>
        </p:nvSpPr>
        <p:spPr bwMode="auto">
          <a:xfrm>
            <a:off x="2057400" y="1447800"/>
            <a:ext cx="1295400" cy="1198563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北方：资本主义工业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80227" name="文本框 180226"/>
          <p:cNvSpPr txBox="1">
            <a:spLocks noChangeArrowheads="1"/>
          </p:cNvSpPr>
          <p:nvPr/>
        </p:nvSpPr>
        <p:spPr bwMode="auto">
          <a:xfrm>
            <a:off x="2057400" y="4648200"/>
            <a:ext cx="1295400" cy="1198563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南方：奴隶制种植园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80228" name="直接连接符 180227"/>
          <p:cNvSpPr>
            <a:spLocks noChangeShapeType="1"/>
          </p:cNvSpPr>
          <p:nvPr/>
        </p:nvSpPr>
        <p:spPr bwMode="auto">
          <a:xfrm>
            <a:off x="3581400" y="3429000"/>
            <a:ext cx="6096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29" name="文本框 180228"/>
          <p:cNvSpPr txBox="1">
            <a:spLocks noChangeArrowheads="1"/>
          </p:cNvSpPr>
          <p:nvPr/>
        </p:nvSpPr>
        <p:spPr bwMode="auto">
          <a:xfrm>
            <a:off x="3657600" y="2667000"/>
            <a:ext cx="593725" cy="15684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矛盾焦点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30" name="文本框 180229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4189413" y="2362200"/>
            <a:ext cx="612775" cy="23622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奴隶制的存废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80231" name="直接连接符 180230"/>
          <p:cNvSpPr>
            <a:spLocks noChangeShapeType="1"/>
          </p:cNvSpPr>
          <p:nvPr/>
        </p:nvSpPr>
        <p:spPr bwMode="auto">
          <a:xfrm>
            <a:off x="4800600" y="3429000"/>
            <a:ext cx="5334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32" name="文本框 180231"/>
          <p:cNvSpPr txBox="1">
            <a:spLocks noChangeArrowheads="1"/>
          </p:cNvSpPr>
          <p:nvPr/>
        </p:nvSpPr>
        <p:spPr bwMode="auto">
          <a:xfrm>
            <a:off x="4800600" y="2667000"/>
            <a:ext cx="457200" cy="11985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导火线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33" name="文本框 180232">
            <a:hlinkClick r:id="rId1" action="ppaction://hlinksldjump"/>
          </p:cNvPr>
          <p:cNvSpPr txBox="1">
            <a:spLocks noChangeArrowheads="1"/>
          </p:cNvSpPr>
          <p:nvPr/>
        </p:nvSpPr>
        <p:spPr bwMode="auto">
          <a:xfrm>
            <a:off x="5332413" y="2438400"/>
            <a:ext cx="612775" cy="228600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Times New Roman" panose="02020603050405020304" pitchFamily="18" charset="0"/>
              </a:rPr>
              <a:t>林肯当选总统</a:t>
            </a:r>
            <a:endParaRPr lang="zh-CN" altLang="en-US" sz="2800" b="1">
              <a:latin typeface="Times New Roman" panose="02020603050405020304" pitchFamily="18" charset="0"/>
            </a:endParaRPr>
          </a:p>
        </p:txBody>
      </p:sp>
      <p:sp>
        <p:nvSpPr>
          <p:cNvPr id="180234" name="直接连接符 180233"/>
          <p:cNvSpPr>
            <a:spLocks noChangeShapeType="1"/>
          </p:cNvSpPr>
          <p:nvPr/>
        </p:nvSpPr>
        <p:spPr bwMode="auto">
          <a:xfrm>
            <a:off x="6019800" y="3429000"/>
            <a:ext cx="3810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35" name="文本框 180234"/>
          <p:cNvSpPr txBox="1">
            <a:spLocks noChangeArrowheads="1"/>
          </p:cNvSpPr>
          <p:nvPr/>
        </p:nvSpPr>
        <p:spPr bwMode="auto">
          <a:xfrm>
            <a:off x="5943600" y="2971800"/>
            <a:ext cx="3810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转折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36" name="右大括号 180235"/>
          <p:cNvSpPr/>
          <p:nvPr/>
        </p:nvSpPr>
        <p:spPr bwMode="auto">
          <a:xfrm>
            <a:off x="3352800" y="1828800"/>
            <a:ext cx="304800" cy="3200400"/>
          </a:xfrm>
          <a:prstGeom prst="rightBrace">
            <a:avLst>
              <a:gd name="adj1" fmla="val 87500"/>
              <a:gd name="adj2" fmla="val 50000"/>
            </a:avLst>
          </a:prstGeom>
          <a:noFill/>
          <a:ln w="25400">
            <a:solidFill>
              <a:srgbClr val="000000"/>
            </a:solidFill>
            <a:round/>
          </a:ln>
        </p:spPr>
        <p:txBody>
          <a:bodyPr/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0237" name="上下箭头 180236"/>
          <p:cNvSpPr>
            <a:spLocks noChangeArrowheads="1"/>
          </p:cNvSpPr>
          <p:nvPr/>
        </p:nvSpPr>
        <p:spPr bwMode="auto">
          <a:xfrm>
            <a:off x="2362200" y="2667000"/>
            <a:ext cx="304800" cy="1981200"/>
          </a:xfrm>
          <a:prstGeom prst="upDownArrow">
            <a:avLst>
              <a:gd name="adj1" fmla="val 50000"/>
              <a:gd name="adj2" fmla="val 130000"/>
            </a:avLst>
          </a:prstGeom>
          <a:solidFill>
            <a:schemeClr val="tx2"/>
          </a:solidFill>
          <a:ln w="9525">
            <a:solidFill>
              <a:schemeClr val="tx2"/>
            </a:solidFill>
            <a:miter lim="800000"/>
          </a:ln>
        </p:spPr>
        <p:txBody>
          <a:bodyPr/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0238" name="文本框 180237"/>
          <p:cNvSpPr txBox="1">
            <a:spLocks noChangeArrowheads="1"/>
          </p:cNvSpPr>
          <p:nvPr/>
        </p:nvSpPr>
        <p:spPr bwMode="auto">
          <a:xfrm>
            <a:off x="1825625" y="3200400"/>
            <a:ext cx="552450" cy="838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对立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39" name="上箭头 180238"/>
          <p:cNvSpPr>
            <a:spLocks noChangeArrowheads="1"/>
          </p:cNvSpPr>
          <p:nvPr/>
        </p:nvSpPr>
        <p:spPr bwMode="auto">
          <a:xfrm>
            <a:off x="2819400" y="2667000"/>
            <a:ext cx="304800" cy="1905000"/>
          </a:xfrm>
          <a:prstGeom prst="upArrow">
            <a:avLst>
              <a:gd name="adj1" fmla="val 50000"/>
              <a:gd name="adj2" fmla="val 156250"/>
            </a:avLst>
          </a:prstGeom>
          <a:solidFill>
            <a:schemeClr val="tx2"/>
          </a:solidFill>
          <a:ln w="9525">
            <a:solidFill>
              <a:schemeClr val="tx1"/>
            </a:solidFill>
            <a:miter lim="800000"/>
          </a:ln>
        </p:spPr>
        <p:txBody>
          <a:bodyPr/>
          <a:lstStyle/>
          <a:p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180240" name="文本框 180239"/>
          <p:cNvSpPr txBox="1">
            <a:spLocks noChangeArrowheads="1"/>
          </p:cNvSpPr>
          <p:nvPr/>
        </p:nvSpPr>
        <p:spPr bwMode="auto">
          <a:xfrm>
            <a:off x="2968625" y="3200400"/>
            <a:ext cx="552450" cy="838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eaVert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阻碍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41" name="文本框 180240"/>
          <p:cNvSpPr txBox="1">
            <a:spLocks noChangeArrowheads="1"/>
          </p:cNvSpPr>
          <p:nvPr/>
        </p:nvSpPr>
        <p:spPr bwMode="auto">
          <a:xfrm>
            <a:off x="5181600" y="4876800"/>
            <a:ext cx="1295400" cy="4603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000000"/>
                </a:solidFill>
                <a:latin typeface="Times New Roman" panose="02020603050405020304" pitchFamily="18" charset="0"/>
              </a:rPr>
              <a:t>1861</a:t>
            </a: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年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42" name="文本框 180241"/>
          <p:cNvSpPr txBox="1">
            <a:spLocks noChangeArrowheads="1"/>
          </p:cNvSpPr>
          <p:nvPr/>
        </p:nvSpPr>
        <p:spPr bwMode="auto">
          <a:xfrm>
            <a:off x="6456363" y="2852738"/>
            <a:ext cx="838200" cy="1014412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文件</a:t>
            </a:r>
            <a:endParaRPr lang="zh-CN" altLang="en-US" sz="2400" b="1">
              <a:latin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400" b="1">
                <a:latin typeface="Times New Roman" panose="02020603050405020304" pitchFamily="18" charset="0"/>
              </a:rPr>
              <a:t>颁布</a:t>
            </a:r>
            <a:endParaRPr lang="zh-CN" altLang="en-US" sz="2400" b="1">
              <a:latin typeface="Times New Roman" panose="02020603050405020304" pitchFamily="18" charset="0"/>
            </a:endParaRPr>
          </a:p>
        </p:txBody>
      </p:sp>
      <p:sp>
        <p:nvSpPr>
          <p:cNvPr id="180243" name="直接连接符 180242"/>
          <p:cNvSpPr>
            <a:spLocks noChangeShapeType="1"/>
          </p:cNvSpPr>
          <p:nvPr/>
        </p:nvSpPr>
        <p:spPr bwMode="auto">
          <a:xfrm>
            <a:off x="7315200" y="3352800"/>
            <a:ext cx="685800" cy="0"/>
          </a:xfrm>
          <a:prstGeom prst="line">
            <a:avLst/>
          </a:prstGeom>
          <a:noFill/>
          <a:ln w="25400">
            <a:solidFill>
              <a:srgbClr val="000000"/>
            </a:solidFill>
            <a:rou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0244" name="文本框 180243"/>
          <p:cNvSpPr txBox="1">
            <a:spLocks noChangeArrowheads="1"/>
          </p:cNvSpPr>
          <p:nvPr/>
        </p:nvSpPr>
        <p:spPr bwMode="auto">
          <a:xfrm>
            <a:off x="7162800" y="2895600"/>
            <a:ext cx="1066800" cy="8302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Times New Roman" panose="02020603050405020304" pitchFamily="18" charset="0"/>
              </a:rPr>
              <a:t>影    响</a:t>
            </a:r>
            <a:endParaRPr lang="zh-CN" altLang="en-US" sz="2400" b="1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80245" name="矩形 180244"/>
          <p:cNvSpPr>
            <a:spLocks noChangeArrowheads="1"/>
          </p:cNvSpPr>
          <p:nvPr/>
        </p:nvSpPr>
        <p:spPr bwMode="auto">
          <a:xfrm>
            <a:off x="8153400" y="1905000"/>
            <a:ext cx="2286000" cy="3657600"/>
          </a:xfrm>
          <a:prstGeom prst="rect">
            <a:avLst/>
          </a:prstGeom>
          <a:solidFill>
            <a:schemeClr val="accent1"/>
          </a:solidFill>
          <a:ln w="0">
            <a:solidFill>
              <a:srgbClr val="000000"/>
            </a:solidFill>
            <a:miter lim="800000"/>
          </a:ln>
        </p:spPr>
        <p:txBody>
          <a:bodyPr wrap="none" anchor="ctr"/>
          <a:lstStyle/>
          <a:p>
            <a:r>
              <a:rPr lang="zh-CN" altLang="en-US" b="1">
                <a:ea typeface="迷你简水柱"/>
                <a:cs typeface="迷你简水柱"/>
              </a:rPr>
              <a:t>（</a:t>
            </a:r>
            <a:r>
              <a:rPr lang="en-US" altLang="zh-CN" b="1">
                <a:ea typeface="迷你简水柱"/>
                <a:cs typeface="迷你简水柱"/>
              </a:rPr>
              <a:t>1</a:t>
            </a:r>
            <a:r>
              <a:rPr lang="zh-CN" altLang="en-US" b="1">
                <a:ea typeface="迷你简水柱"/>
                <a:cs typeface="迷你简水柱"/>
              </a:rPr>
              <a:t>）美国历史上的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第二次资产阶级 革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命。</a:t>
            </a:r>
            <a:endParaRPr lang="zh-CN" altLang="en-US" b="1">
              <a:ea typeface="迷你简水柱"/>
              <a:cs typeface="迷你简水柱"/>
            </a:endParaRPr>
          </a:p>
          <a:p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（</a:t>
            </a:r>
            <a:r>
              <a:rPr lang="en-US" altLang="zh-CN" b="1">
                <a:ea typeface="迷你简水柱"/>
                <a:cs typeface="迷你简水柱"/>
              </a:rPr>
              <a:t>2</a:t>
            </a:r>
            <a:r>
              <a:rPr lang="zh-CN" altLang="en-US" b="1">
                <a:ea typeface="迷你简水柱"/>
                <a:cs typeface="迷你简水柱"/>
              </a:rPr>
              <a:t>）废除了黑人奴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隶制，扫除了资本主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义发展的又一障碍，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为以后经济的迅速发</a:t>
            </a:r>
            <a:endParaRPr lang="zh-CN" altLang="en-US" b="1">
              <a:ea typeface="迷你简水柱"/>
              <a:cs typeface="迷你简水柱"/>
            </a:endParaRPr>
          </a:p>
          <a:p>
            <a:r>
              <a:rPr lang="zh-CN" altLang="en-US" b="1">
                <a:ea typeface="迷你简水柱"/>
                <a:cs typeface="迷你简水柱"/>
              </a:rPr>
              <a:t>展创造 了条件 。</a:t>
            </a:r>
            <a:r>
              <a:rPr lang="zh-CN" altLang="en-US" sz="3200">
                <a:ea typeface="迷你简水柱"/>
                <a:cs typeface="迷你简水柱"/>
              </a:rPr>
              <a:t> </a:t>
            </a:r>
            <a:endParaRPr lang="zh-CN" altLang="en-US" sz="3200">
              <a:ea typeface="迷你简水柱"/>
              <a:cs typeface="迷你简水柱"/>
            </a:endParaRPr>
          </a:p>
        </p:txBody>
      </p:sp>
      <p:sp>
        <p:nvSpPr>
          <p:cNvPr id="47125" name="文本框 180245"/>
          <p:cNvSpPr txBox="1">
            <a:spLocks noChangeArrowheads="1"/>
          </p:cNvSpPr>
          <p:nvPr/>
        </p:nvSpPr>
        <p:spPr bwMode="auto">
          <a:xfrm>
            <a:off x="4511675" y="1052513"/>
            <a:ext cx="2895600" cy="706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>
                <a:schemeClr val="hlink"/>
              </a:buClr>
              <a:buSzPct val="70000"/>
              <a:buFont typeface="Wingdings" panose="05000000000000000000" pitchFamily="2" charset="2"/>
              <a:buNone/>
            </a:pPr>
            <a:r>
              <a:rPr lang="zh-CN" altLang="en-US" sz="4000" b="1">
                <a:solidFill>
                  <a:srgbClr val="FF0066"/>
                </a:solidFill>
              </a:rPr>
              <a:t>课堂小结</a:t>
            </a:r>
            <a:endParaRPr lang="zh-CN" altLang="en-US" sz="4000" b="1">
              <a:solidFill>
                <a:srgbClr val="FF0066"/>
              </a:solidFill>
            </a:endParaRPr>
          </a:p>
        </p:txBody>
      </p:sp>
      <p:grpSp>
        <p:nvGrpSpPr>
          <p:cNvPr id="47126" name="组合 180246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47127" name="矩形 180247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47128" name="组合 180248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47132" name="矩形 180249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47133" name="图片 180250" descr="109158828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34" name="图片 180251" descr="00007601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7135" name="图片 180252" descr="060301102973781"/>
              <p:cNvPicPr>
                <a:picLocks noChangeAspect="1"/>
              </p:cNvPicPr>
              <p:nvPr/>
            </p:nvPicPr>
            <p:blipFill>
              <a:blip r:embed="rId4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7129" name="矩形 180253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</a:t>
              </a:r>
              <a:endParaRPr lang="zh-CN" altLang="en-US" sz="3600" kern="10">
                <a:ln w="9525">
                  <a:solidFill>
                    <a:srgbClr val="FFCC00"/>
                  </a:solidFill>
                  <a:round/>
                </a:ln>
                <a:solidFill>
                  <a:srgbClr val="FFFFFF"/>
                </a:solidFill>
                <a:latin typeface="迷你简霹雳"/>
              </a:endParaRPr>
            </a:p>
          </p:txBody>
        </p:sp>
        <p:pic>
          <p:nvPicPr>
            <p:cNvPr id="47130" name="图片 180254" descr="图片2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7131" name="图片 180255" descr="060301102973781"/>
            <p:cNvPicPr>
              <a:picLocks noChangeAspect="1"/>
            </p:cNvPicPr>
            <p:nvPr/>
          </p:nvPicPr>
          <p:blipFill>
            <a:blip r:embed="rId4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0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80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3" dur="500"/>
                                        <p:tgtEl>
                                          <p:spTgt spid="1802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802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1802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500"/>
                                        <p:tgtEl>
                                          <p:spTgt spid="1802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" dur="500"/>
                                        <p:tgtEl>
                                          <p:spTgt spid="1802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1" dur="500"/>
                                        <p:tgtEl>
                                          <p:spTgt spid="180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80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1802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3" dur="500"/>
                                        <p:tgtEl>
                                          <p:spTgt spid="1802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"/>
                            </p:stCondLst>
                            <p:childTnLst>
                              <p:par>
                                <p:cTn id="4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802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1802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1802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8" dur="500"/>
                                        <p:tgtEl>
                                          <p:spTgt spid="180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802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18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0" dur="500"/>
                                        <p:tgtEl>
                                          <p:spTgt spid="18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500"/>
                            </p:stCondLst>
                            <p:childTnLst>
                              <p:par>
                                <p:cTn id="7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18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9" dur="500"/>
                                        <p:tgtEl>
                                          <p:spTgt spid="18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226" grpId="0" bldLvl="0" animBg="1"/>
      <p:bldP spid="180227" grpId="0" bldLvl="0" animBg="1"/>
      <p:bldP spid="180228" grpId="0" animBg="1"/>
      <p:bldP spid="180229" grpId="0"/>
      <p:bldP spid="180230" grpId="0" bldLvl="0" animBg="1"/>
      <p:bldP spid="180231" grpId="0" animBg="1"/>
      <p:bldP spid="180232" grpId="0"/>
      <p:bldP spid="180233" grpId="0" bldLvl="0" animBg="1"/>
      <p:bldP spid="180234" grpId="0" animBg="1"/>
      <p:bldP spid="180235" grpId="0"/>
      <p:bldP spid="180238" grpId="0"/>
      <p:bldP spid="180240" grpId="0"/>
      <p:bldP spid="180241" grpId="0"/>
      <p:bldP spid="180242" grpId="0" bldLvl="0" animBg="1"/>
      <p:bldP spid="180243" grpId="0" animBg="1"/>
      <p:bldP spid="180244" grpId="0"/>
      <p:bldP spid="180245" grpId="0" bldLvl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252663" y="4581525"/>
            <a:ext cx="7588250" cy="163036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lnSpc>
                <a:spcPts val="4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如果美国再干涉中国内政破坏中国的和平与统一（</a:t>
            </a:r>
            <a:r>
              <a:rPr lang="zh-CN" altLang="en-US" sz="3200" b="1" dirty="0">
                <a:solidFill>
                  <a:srgbClr val="FF00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如台湾回归</a:t>
            </a:r>
            <a:r>
              <a:rPr lang="zh-CN" altLang="en-US" sz="3200" b="1" dirty="0">
                <a:solidFill>
                  <a:schemeClr val="accent6">
                    <a:lumMod val="50000"/>
                  </a:schemeClr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）的话，你会向美国政府说什么？</a:t>
            </a:r>
            <a:endParaRPr lang="zh-CN" altLang="en-US" sz="3200" b="1" dirty="0">
              <a:solidFill>
                <a:schemeClr val="accent6">
                  <a:lumMod val="50000"/>
                </a:schemeClr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48130" name="Picture 2" descr="C:\Users\Administrator\Desktop\Img422211005.jpg"/>
          <p:cNvPicPr>
            <a:picLocks noChangeAspect="1" noChangeArrowheads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2252663" y="1125538"/>
            <a:ext cx="3627437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TextBox 2"/>
          <p:cNvSpPr txBox="1">
            <a:spLocks noChangeArrowheads="1"/>
          </p:cNvSpPr>
          <p:nvPr/>
        </p:nvSpPr>
        <p:spPr bwMode="auto">
          <a:xfrm>
            <a:off x="2036763" y="3860800"/>
            <a:ext cx="3843337" cy="646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latin typeface="Calibri" panose="020F0502020204030204" pitchFamily="34" charset="0"/>
              </a:rPr>
              <a:t>2015</a:t>
            </a:r>
            <a:r>
              <a:rPr lang="zh-CN" altLang="en-US">
                <a:latin typeface="Calibri" panose="020F0502020204030204" pitchFamily="34" charset="0"/>
              </a:rPr>
              <a:t>年</a:t>
            </a:r>
            <a:r>
              <a:rPr lang="en-US" altLang="zh-CN">
                <a:latin typeface="Calibri" panose="020F0502020204030204" pitchFamily="34" charset="0"/>
              </a:rPr>
              <a:t>9</a:t>
            </a:r>
            <a:r>
              <a:rPr lang="zh-CN" altLang="en-US">
                <a:latin typeface="Calibri" panose="020F0502020204030204" pitchFamily="34" charset="0"/>
              </a:rPr>
              <a:t>月</a:t>
            </a:r>
            <a:r>
              <a:rPr lang="en-US" altLang="zh-CN">
                <a:latin typeface="Calibri" panose="020F0502020204030204" pitchFamily="34" charset="0"/>
              </a:rPr>
              <a:t>25</a:t>
            </a:r>
            <a:r>
              <a:rPr lang="zh-CN" altLang="en-US">
                <a:latin typeface="Calibri" panose="020F0502020204030204" pitchFamily="34" charset="0"/>
              </a:rPr>
              <a:t>日</a:t>
            </a:r>
            <a:r>
              <a:rPr lang="en-US" altLang="zh-CN">
                <a:latin typeface="Calibri" panose="020F0502020204030204" pitchFamily="34" charset="0"/>
              </a:rPr>
              <a:t>,</a:t>
            </a:r>
            <a:r>
              <a:rPr lang="zh-CN" altLang="en-US">
                <a:latin typeface="Calibri" panose="020F0502020204030204" pitchFamily="34" charset="0"/>
              </a:rPr>
              <a:t>国家主席习近平在华</a:t>
            </a:r>
            <a:endParaRPr lang="en-US" altLang="zh-CN">
              <a:latin typeface="Calibri" panose="020F0502020204030204" pitchFamily="34" charset="0"/>
            </a:endParaRPr>
          </a:p>
          <a:p>
            <a:r>
              <a:rPr lang="zh-CN" altLang="en-US">
                <a:latin typeface="Calibri" panose="020F0502020204030204" pitchFamily="34" charset="0"/>
              </a:rPr>
              <a:t>盛顿同美国总统奥巴马举行会谈</a:t>
            </a:r>
            <a:endParaRPr lang="zh-CN" altLang="en-US">
              <a:latin typeface="Calibri" panose="020F0502020204030204" pitchFamily="34" charset="0"/>
            </a:endParaRPr>
          </a:p>
        </p:txBody>
      </p:sp>
      <p:sp>
        <p:nvSpPr>
          <p:cNvPr id="48132" name="TextBox 4"/>
          <p:cNvSpPr txBox="1">
            <a:spLocks noChangeArrowheads="1"/>
          </p:cNvSpPr>
          <p:nvPr/>
        </p:nvSpPr>
        <p:spPr bwMode="auto">
          <a:xfrm>
            <a:off x="2927350" y="107950"/>
            <a:ext cx="4321175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FF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大</a:t>
            </a:r>
            <a:r>
              <a:rPr lang="zh-CN" altLang="en-US" sz="3200" b="1">
                <a:latin typeface="黑体" panose="02010609060101010101" pitchFamily="2" charset="-122"/>
                <a:ea typeface="黑体" panose="02010609060101010101" pitchFamily="2" charset="-122"/>
              </a:rPr>
              <a:t>国博弈话国殇</a:t>
            </a:r>
            <a:endParaRPr lang="zh-CN" altLang="en-US" sz="32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pic>
        <p:nvPicPr>
          <p:cNvPr id="3075" name="Picture 3" descr="C:\Users\Administrator\Desktop\ximahui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61100" y="1146175"/>
            <a:ext cx="3651250" cy="2570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213475" y="3840163"/>
            <a:ext cx="3914775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>
                <a:latin typeface="Calibri" panose="020F0502020204030204" pitchFamily="34" charset="0"/>
              </a:rPr>
              <a:t>2015</a:t>
            </a:r>
            <a:r>
              <a:rPr lang="zh-CN" altLang="en-US">
                <a:latin typeface="Calibri" panose="020F0502020204030204" pitchFamily="34" charset="0"/>
              </a:rPr>
              <a:t>年</a:t>
            </a:r>
            <a:r>
              <a:rPr lang="en-US" altLang="zh-CN">
                <a:latin typeface="Calibri" panose="020F0502020204030204" pitchFamily="34" charset="0"/>
              </a:rPr>
              <a:t>11</a:t>
            </a:r>
            <a:r>
              <a:rPr lang="zh-CN" altLang="en-US">
                <a:latin typeface="Calibri" panose="020F0502020204030204" pitchFamily="34" charset="0"/>
              </a:rPr>
              <a:t>月</a:t>
            </a:r>
            <a:r>
              <a:rPr lang="en-US" altLang="zh-CN">
                <a:latin typeface="Calibri" panose="020F0502020204030204" pitchFamily="34" charset="0"/>
              </a:rPr>
              <a:t>7</a:t>
            </a:r>
            <a:r>
              <a:rPr lang="zh-CN" altLang="en-US">
                <a:latin typeface="Calibri" panose="020F0502020204030204" pitchFamily="34" charset="0"/>
              </a:rPr>
              <a:t>日</a:t>
            </a:r>
            <a:r>
              <a:rPr lang="en-US" altLang="zh-CN">
                <a:latin typeface="Calibri" panose="020F0502020204030204" pitchFamily="34" charset="0"/>
              </a:rPr>
              <a:t>,</a:t>
            </a:r>
            <a:r>
              <a:rPr lang="zh-CN" altLang="zh-CN">
                <a:latin typeface="Calibri" panose="020F0502020204030204" pitchFamily="34" charset="0"/>
              </a:rPr>
              <a:t>两岸领导人在新加坡香格里拉大酒店举行会面</a:t>
            </a:r>
            <a:endParaRPr lang="zh-CN" altLang="en-US">
              <a:latin typeface="Calibri" panose="020F0502020204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3" name="图片 143384" descr="u=566748328,4289337011&amp;fm=3&amp;gp=0"/>
          <p:cNvPicPr>
            <a:picLocks noChangeAspect="1"/>
          </p:cNvPicPr>
          <p:nvPr/>
        </p:nvPicPr>
        <p:blipFill>
          <a:blip r:embed="rId1"/>
          <a:srcRect/>
          <a:stretch>
            <a:fillRect/>
          </a:stretch>
        </p:blipFill>
        <p:spPr bwMode="auto">
          <a:xfrm>
            <a:off x="1524000" y="765175"/>
            <a:ext cx="9144000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9154" name="组合 143361"/>
          <p:cNvGrpSpPr/>
          <p:nvPr/>
        </p:nvGrpSpPr>
        <p:grpSpPr bwMode="auto">
          <a:xfrm>
            <a:off x="1524000" y="0"/>
            <a:ext cx="9144000" cy="792163"/>
            <a:chOff x="0" y="0"/>
            <a:chExt cx="5760" cy="499"/>
          </a:xfrm>
        </p:grpSpPr>
        <p:sp>
          <p:nvSpPr>
            <p:cNvPr id="49159" name="矩形 143362"/>
            <p:cNvSpPr>
              <a:spLocks noChangeArrowheads="1"/>
            </p:cNvSpPr>
            <p:nvPr/>
          </p:nvSpPr>
          <p:spPr bwMode="auto">
            <a:xfrm>
              <a:off x="0" y="0"/>
              <a:ext cx="5760" cy="499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</a:ln>
          </p:spPr>
          <p:txBody>
            <a:bodyPr/>
            <a:lstStyle/>
            <a:p>
              <a:endParaRPr lang="zh-CN" altLang="en-US">
                <a:latin typeface="Calibri" panose="020F0502020204030204" pitchFamily="34" charset="0"/>
              </a:endParaRPr>
            </a:p>
          </p:txBody>
        </p:sp>
        <p:grpSp>
          <p:nvGrpSpPr>
            <p:cNvPr id="49160" name="组合 143363"/>
            <p:cNvGrpSpPr/>
            <p:nvPr/>
          </p:nvGrpSpPr>
          <p:grpSpPr bwMode="auto">
            <a:xfrm>
              <a:off x="0" y="0"/>
              <a:ext cx="5760" cy="499"/>
              <a:chOff x="0" y="0"/>
              <a:chExt cx="5760" cy="499"/>
            </a:xfrm>
          </p:grpSpPr>
          <p:sp>
            <p:nvSpPr>
              <p:cNvPr id="49164" name="矩形 143364"/>
              <p:cNvSpPr>
                <a:spLocks noChangeArrowheads="1"/>
              </p:cNvSpPr>
              <p:nvPr/>
            </p:nvSpPr>
            <p:spPr bwMode="auto">
              <a:xfrm>
                <a:off x="0" y="0"/>
                <a:ext cx="5760" cy="499"/>
              </a:xfrm>
              <a:prstGeom prst="rect">
                <a:avLst/>
              </a:prstGeom>
              <a:solidFill>
                <a:srgbClr val="000000"/>
              </a:solidFill>
              <a:ln w="9525">
                <a:noFill/>
                <a:miter lim="800000"/>
              </a:ln>
            </p:spPr>
            <p:txBody>
              <a:bodyPr/>
              <a:lstStyle/>
              <a:p>
                <a:endParaRPr lang="zh-CN" altLang="en-US">
                  <a:latin typeface="Calibri" panose="020F0502020204030204" pitchFamily="34" charset="0"/>
                </a:endParaRPr>
              </a:p>
            </p:txBody>
          </p:sp>
          <p:pic>
            <p:nvPicPr>
              <p:cNvPr id="49165" name="图片 143365" descr="109158828"/>
              <p:cNvPicPr>
                <a:picLocks noChangeAspect="1"/>
              </p:cNvPicPr>
              <p:nvPr/>
            </p:nvPicPr>
            <p:blipFill>
              <a:blip r:embed="rId2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/>
              <a:stretch>
                <a:fillRect/>
              </a:stretch>
            </p:blipFill>
            <p:spPr bwMode="auto">
              <a:xfrm>
                <a:off x="5395" y="0"/>
                <a:ext cx="365" cy="48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9166" name="图片 143366" descr="00007601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</a:blip>
              <a:srcRect l="9253" t="22906" r="23352" b="22491"/>
              <a:stretch>
                <a:fillRect/>
              </a:stretch>
            </p:blipFill>
            <p:spPr bwMode="auto">
              <a:xfrm>
                <a:off x="4694" y="164"/>
                <a:ext cx="544" cy="27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pic>
            <p:nvPicPr>
              <p:cNvPr id="49167" name="图片 143367" descr="060301102973781"/>
              <p:cNvPicPr>
                <a:picLocks noChangeAspect="1"/>
              </p:cNvPicPr>
              <p:nvPr/>
            </p:nvPicPr>
            <p:blipFill>
              <a:blip r:embed="rId4">
                <a:biLevel thresh="50000"/>
                <a:grayscl/>
              </a:blip>
              <a:srcRect b="87807"/>
              <a:stretch>
                <a:fillRect/>
              </a:stretch>
            </p:blipFill>
            <p:spPr bwMode="auto">
              <a:xfrm>
                <a:off x="4" y="0"/>
                <a:ext cx="2223" cy="476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49161" name="矩形 143368"/>
            <p:cNvSpPr>
              <a:spLocks noChangeArrowheads="1" noChangeShapeType="1" noTextEdit="1"/>
            </p:cNvSpPr>
            <p:nvPr/>
          </p:nvSpPr>
          <p:spPr bwMode="auto">
            <a:xfrm>
              <a:off x="2381" y="119"/>
              <a:ext cx="1724" cy="267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zh-CN" altLang="en-US" sz="3600" kern="10">
                  <a:ln w="9525">
                    <a:solidFill>
                      <a:srgbClr val="FFCC00"/>
                    </a:solidFill>
                    <a:round/>
                  </a:ln>
                  <a:solidFill>
                    <a:srgbClr val="FFFFFF"/>
                  </a:solidFill>
                  <a:latin typeface="迷你简霹雳"/>
                </a:rPr>
                <a:t>美国南北战争</a:t>
              </a:r>
              <a:endParaRPr lang="zh-CN" altLang="en-US" sz="3600" kern="10">
                <a:ln w="9525">
                  <a:solidFill>
                    <a:srgbClr val="FFCC00"/>
                  </a:solidFill>
                  <a:round/>
                </a:ln>
                <a:solidFill>
                  <a:srgbClr val="FFFFFF"/>
                </a:solidFill>
                <a:latin typeface="迷你简霹雳"/>
              </a:endParaRPr>
            </a:p>
          </p:txBody>
        </p:sp>
        <p:pic>
          <p:nvPicPr>
            <p:cNvPr id="49162" name="图片 143369" descr="图片2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2381" y="381"/>
              <a:ext cx="1678" cy="11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3" name="图片 143370" descr="060301102973781"/>
            <p:cNvPicPr>
              <a:picLocks noChangeAspect="1"/>
            </p:cNvPicPr>
            <p:nvPr/>
          </p:nvPicPr>
          <p:blipFill>
            <a:blip r:embed="rId4">
              <a:biLevel thresh="50000"/>
              <a:grayscl/>
            </a:blip>
            <a:srcRect b="87807"/>
            <a:stretch>
              <a:fillRect/>
            </a:stretch>
          </p:blipFill>
          <p:spPr bwMode="auto">
            <a:xfrm>
              <a:off x="4" y="0"/>
              <a:ext cx="2223" cy="4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143372" name="文本框 143371"/>
          <p:cNvSpPr txBox="1">
            <a:spLocks noChangeArrowheads="1"/>
          </p:cNvSpPr>
          <p:nvPr/>
        </p:nvSpPr>
        <p:spPr bwMode="auto">
          <a:xfrm>
            <a:off x="1524000" y="836613"/>
            <a:ext cx="51482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00"/>
                </a:solidFill>
              </a:rPr>
              <a:t>解决台湾问题方法：</a:t>
            </a:r>
            <a:endParaRPr lang="zh-CN" altLang="en-US" sz="3600" b="1">
              <a:solidFill>
                <a:srgbClr val="000000"/>
              </a:solidFill>
            </a:endParaRPr>
          </a:p>
        </p:txBody>
      </p:sp>
      <p:sp>
        <p:nvSpPr>
          <p:cNvPr id="143373" name="文本框 143372"/>
          <p:cNvSpPr txBox="1">
            <a:spLocks noChangeArrowheads="1"/>
          </p:cNvSpPr>
          <p:nvPr/>
        </p:nvSpPr>
        <p:spPr bwMode="auto">
          <a:xfrm>
            <a:off x="1847850" y="1557338"/>
            <a:ext cx="8208963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</a:rPr>
              <a:t>一国两制，和平解决，拒绝内战。</a:t>
            </a:r>
            <a:endParaRPr lang="zh-CN" altLang="en-US" sz="3600" b="1">
              <a:solidFill>
                <a:srgbClr val="FF0000"/>
              </a:solidFill>
            </a:endParaRPr>
          </a:p>
        </p:txBody>
      </p:sp>
      <p:sp>
        <p:nvSpPr>
          <p:cNvPr id="143374" name="文本框 143373"/>
          <p:cNvSpPr txBox="1">
            <a:spLocks noChangeArrowheads="1"/>
          </p:cNvSpPr>
          <p:nvPr/>
        </p:nvSpPr>
        <p:spPr bwMode="auto">
          <a:xfrm>
            <a:off x="1703388" y="2565400"/>
            <a:ext cx="5905500" cy="644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rgbClr val="0000CC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对美国政府说</a:t>
            </a:r>
            <a:r>
              <a:rPr lang="en-US" altLang="zh-CN" sz="3600" b="1">
                <a:solidFill>
                  <a:srgbClr val="0000CC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:</a:t>
            </a:r>
            <a:endParaRPr lang="en-US" altLang="zh-CN" sz="3600" b="1">
              <a:solidFill>
                <a:srgbClr val="0000CC"/>
              </a:solidFill>
              <a:latin typeface="Garamond" panose="02020404030301010803"/>
              <a:ea typeface="华文新魏" panose="02010800040101010101" charset="-122"/>
              <a:cs typeface="华文新魏" panose="02010800040101010101" charset="-122"/>
            </a:endParaRPr>
          </a:p>
        </p:txBody>
      </p:sp>
      <p:sp>
        <p:nvSpPr>
          <p:cNvPr id="143375" name="文本框 143374"/>
          <p:cNvSpPr txBox="1">
            <a:spLocks noChangeArrowheads="1"/>
          </p:cNvSpPr>
          <p:nvPr/>
        </p:nvSpPr>
        <p:spPr bwMode="auto">
          <a:xfrm>
            <a:off x="1524000" y="3429000"/>
            <a:ext cx="9144000" cy="31384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r>
              <a:rPr lang="en-US" altLang="zh-CN" sz="2800" b="1">
                <a:solidFill>
                  <a:schemeClr val="tx2"/>
                </a:solidFill>
                <a:latin typeface="Garamond" panose="02020404030301010803"/>
              </a:rPr>
              <a:t>           </a:t>
            </a:r>
            <a:r>
              <a:rPr lang="zh-CN" altLang="en-US" sz="3600" b="1">
                <a:solidFill>
                  <a:srgbClr val="FF0000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己所不欲，勿施于人</a:t>
            </a:r>
            <a:r>
              <a:rPr lang="zh-CN" altLang="en-US" sz="3600" b="1">
                <a:solidFill>
                  <a:schemeClr val="tx2"/>
                </a:solidFill>
                <a:latin typeface="Garamond" panose="02020404030301010803"/>
                <a:ea typeface="华文新魏" panose="02010800040101010101" charset="-122"/>
                <a:cs typeface="华文新魏" panose="02010800040101010101" charset="-122"/>
              </a:rPr>
              <a:t>，美国应该始终坚持“一个中国”的主张，不要低估中国人维护国家统一的信心和决心，既然自己不允许国土分裂，也就没有理由试图分裂他国领土</a:t>
            </a:r>
            <a:r>
              <a:rPr lang="zh-CN" altLang="en-US" sz="3600" b="1">
                <a:solidFill>
                  <a:schemeClr val="tx2"/>
                </a:solidFill>
                <a:latin typeface="Garamond" panose="02020404030301010803"/>
              </a:rPr>
              <a:t>。</a:t>
            </a:r>
            <a:endParaRPr lang="zh-CN" altLang="en-US" sz="3600" b="1">
              <a:solidFill>
                <a:schemeClr val="tx2"/>
              </a:solidFill>
              <a:latin typeface="Garamond" panose="02020404030301010803"/>
            </a:endParaRPr>
          </a:p>
          <a:p>
            <a:pPr>
              <a:spcBef>
                <a:spcPct val="50000"/>
              </a:spcBef>
            </a:pPr>
            <a:endParaRPr lang="zh-CN" altLang="en-US" sz="3600">
              <a:solidFill>
                <a:srgbClr val="66CCFF"/>
              </a:solidFill>
              <a:latin typeface="Garamond" panose="02020404030301010803"/>
              <a:ea typeface="MingLiU" panose="02020509000000000000" pitchFamily="49" charset="-12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143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33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433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43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72" grpId="0"/>
      <p:bldP spid="143373" grpId="0"/>
      <p:bldP spid="143374" grpId="0"/>
      <p:bldP spid="143375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sz="3200" smtClean="0">
                <a:solidFill>
                  <a:srgbClr val="0000CC"/>
                </a:solidFill>
                <a:latin typeface="Times New Roman" panose="02020603050405020304" pitchFamily="18" charset="0"/>
              </a:rPr>
              <a:t>独立战争、南北战争比较表</a:t>
            </a:r>
            <a:br>
              <a:rPr lang="zh-CN" sz="3200" smtClean="0">
                <a:solidFill>
                  <a:srgbClr val="0000CC"/>
                </a:solidFill>
                <a:latin typeface="Times New Roman" panose="02020603050405020304" pitchFamily="18" charset="0"/>
              </a:rPr>
            </a:br>
            <a:endParaRPr lang="zh-CN" sz="3200" smtClean="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45059" name="Group 3"/>
          <p:cNvGraphicFramePr>
            <a:graphicFrameLocks noGrp="1"/>
          </p:cNvGraphicFramePr>
          <p:nvPr/>
        </p:nvGraphicFramePr>
        <p:xfrm>
          <a:off x="1676400" y="1066800"/>
          <a:ext cx="8839200" cy="5562602"/>
        </p:xfrm>
        <a:graphic>
          <a:graphicData uri="http://schemas.openxmlformats.org/drawingml/2006/table">
            <a:tbl>
              <a:tblPr/>
              <a:tblGrid>
                <a:gridCol w="1517650"/>
                <a:gridCol w="3675380"/>
                <a:gridCol w="3646170"/>
              </a:tblGrid>
              <a:tr h="652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项目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独立战争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南北战争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558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时间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1057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原因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6588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文献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660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结果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10302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性质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5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28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CC"/>
                        </a:solidFill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  <a:tr h="9445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sz="2800" b="1" i="0" u="none" strike="noStrike" cap="none" normalizeH="0" baseline="0" smtClean="0">
                          <a:ln>
                            <a:noFill/>
                          </a:ln>
                          <a:effectLst/>
                          <a:latin typeface="Calibri" panose="020F0502020204030204" pitchFamily="34" charset="0"/>
                          <a:ea typeface="宋体" panose="02010600030101010101" pitchFamily="2" charset="-122"/>
                        </a:rPr>
                        <a:t>意义</a:t>
                      </a:r>
                      <a:endParaRPr kumimoji="0" lang="zh-CN" sz="2800" b="1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zh-CN" sz="1800" b="0" i="0" u="none" strike="noStrike" cap="none" normalizeH="0" baseline="0" smtClean="0">
                        <a:ln>
                          <a:noFill/>
                        </a:ln>
                        <a:effectLst/>
                        <a:latin typeface="Calibri" panose="020F050202020403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13A3D9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  <p:sp>
        <p:nvSpPr>
          <p:cNvPr id="45133" name="Text Box 77"/>
          <p:cNvSpPr txBox="1">
            <a:spLocks noChangeArrowheads="1"/>
          </p:cNvSpPr>
          <p:nvPr/>
        </p:nvSpPr>
        <p:spPr bwMode="auto">
          <a:xfrm>
            <a:off x="3505200" y="1752600"/>
            <a:ext cx="2438400" cy="11684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zh-CN" altLang="zh-CN" sz="2800">
                <a:solidFill>
                  <a:srgbClr val="0000CC"/>
                </a:solidFill>
              </a:rPr>
              <a:t>1775-1783</a:t>
            </a:r>
            <a:endParaRPr lang="zh-CN" altLang="zh-CN" sz="2800">
              <a:solidFill>
                <a:srgbClr val="0000CC"/>
              </a:solidFill>
            </a:endParaRPr>
          </a:p>
          <a:p>
            <a:pPr algn="ctr" eaLnBrk="0" hangingPunct="0">
              <a:spcBef>
                <a:spcPct val="50000"/>
              </a:spcBef>
            </a:pPr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34" name="Text Box 78"/>
          <p:cNvSpPr txBox="1">
            <a:spLocks noChangeArrowheads="1"/>
          </p:cNvSpPr>
          <p:nvPr/>
        </p:nvSpPr>
        <p:spPr bwMode="auto">
          <a:xfrm>
            <a:off x="7023100" y="1782763"/>
            <a:ext cx="3035300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zh-CN" sz="2800">
                <a:solidFill>
                  <a:srgbClr val="0000CC"/>
                </a:solidFill>
              </a:rPr>
              <a:t>1861-1865</a:t>
            </a:r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35" name="Text Box 79"/>
          <p:cNvSpPr txBox="1">
            <a:spLocks noChangeArrowheads="1"/>
          </p:cNvSpPr>
          <p:nvPr/>
        </p:nvSpPr>
        <p:spPr bwMode="auto">
          <a:xfrm>
            <a:off x="3455988" y="2379663"/>
            <a:ext cx="3325812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英殖民统治阻碍资本主义的发展</a:t>
            </a:r>
            <a:endParaRPr lang="zh-CN" sz="2800">
              <a:solidFill>
                <a:srgbClr val="0000CC"/>
              </a:solidFill>
            </a:endParaRPr>
          </a:p>
          <a:p>
            <a:pPr eaLnBrk="0" hangingPunct="0"/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36" name="Text Box 80"/>
          <p:cNvSpPr txBox="1">
            <a:spLocks noChangeArrowheads="1"/>
          </p:cNvSpPr>
          <p:nvPr/>
        </p:nvSpPr>
        <p:spPr bwMode="auto">
          <a:xfrm>
            <a:off x="6989763" y="2379663"/>
            <a:ext cx="3373437" cy="12303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800">
                <a:solidFill>
                  <a:srgbClr val="0000CC"/>
                </a:solidFill>
              </a:rPr>
              <a:t>南北两种经济制度的矛盾</a:t>
            </a:r>
            <a:endParaRPr lang="zh-CN" altLang="en-US" sz="2800">
              <a:solidFill>
                <a:srgbClr val="0000CC"/>
              </a:solidFill>
            </a:endParaRPr>
          </a:p>
          <a:p>
            <a:pPr eaLnBrk="0" hangingPunct="0"/>
            <a:endParaRPr lang="zh-CN" altLang="en-US">
              <a:solidFill>
                <a:srgbClr val="0000CC"/>
              </a:solidFill>
            </a:endParaRPr>
          </a:p>
        </p:txBody>
      </p:sp>
      <p:sp>
        <p:nvSpPr>
          <p:cNvPr id="45137" name="Text Box 81"/>
          <p:cNvSpPr txBox="1">
            <a:spLocks noChangeArrowheads="1"/>
          </p:cNvSpPr>
          <p:nvPr/>
        </p:nvSpPr>
        <p:spPr bwMode="auto">
          <a:xfrm>
            <a:off x="3578225" y="3462338"/>
            <a:ext cx="2670175" cy="798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zh-CN" sz="2800">
                <a:solidFill>
                  <a:srgbClr val="0000CC"/>
                </a:solidFill>
              </a:rPr>
              <a:t>《</a:t>
            </a:r>
            <a:r>
              <a:rPr lang="zh-CN" sz="2800">
                <a:solidFill>
                  <a:srgbClr val="0000CC"/>
                </a:solidFill>
              </a:rPr>
              <a:t>独立宣言</a:t>
            </a:r>
            <a:r>
              <a:rPr lang="zh-CN" altLang="zh-CN" sz="2800">
                <a:solidFill>
                  <a:srgbClr val="0000CC"/>
                </a:solidFill>
              </a:rPr>
              <a:t>》</a:t>
            </a:r>
            <a:r>
              <a:rPr lang="zh-CN" altLang="zh-CN">
                <a:solidFill>
                  <a:srgbClr val="0000CC"/>
                </a:solidFill>
              </a:rPr>
              <a:t>   </a:t>
            </a:r>
            <a:endParaRPr lang="zh-CN" altLang="zh-CN">
              <a:solidFill>
                <a:srgbClr val="0000CC"/>
              </a:solidFill>
            </a:endParaRPr>
          </a:p>
          <a:p>
            <a:pPr algn="ctr" eaLnBrk="0" hangingPunct="0"/>
            <a:endParaRPr lang="zh-CN" altLang="zh-CN">
              <a:solidFill>
                <a:srgbClr val="0000CC"/>
              </a:solidFill>
            </a:endParaRPr>
          </a:p>
        </p:txBody>
      </p:sp>
      <p:sp>
        <p:nvSpPr>
          <p:cNvPr id="45138" name="Text Box 82"/>
          <p:cNvSpPr txBox="1">
            <a:spLocks noChangeArrowheads="1"/>
          </p:cNvSpPr>
          <p:nvPr/>
        </p:nvSpPr>
        <p:spPr bwMode="auto">
          <a:xfrm>
            <a:off x="6781800" y="3429000"/>
            <a:ext cx="3535363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2800">
                <a:solidFill>
                  <a:srgbClr val="0000CC"/>
                </a:solidFill>
              </a:rPr>
              <a:t>《解放黑人奴隶宣言》</a:t>
            </a:r>
            <a:endParaRPr lang="zh-CN" altLang="en-US" sz="2800">
              <a:solidFill>
                <a:srgbClr val="0000CC"/>
              </a:solidFill>
            </a:endParaRPr>
          </a:p>
        </p:txBody>
      </p:sp>
      <p:sp>
        <p:nvSpPr>
          <p:cNvPr id="45139" name="Text Box 83"/>
          <p:cNvSpPr txBox="1">
            <a:spLocks noChangeArrowheads="1"/>
          </p:cNvSpPr>
          <p:nvPr/>
        </p:nvSpPr>
        <p:spPr bwMode="auto">
          <a:xfrm>
            <a:off x="3600450" y="4135438"/>
            <a:ext cx="3105150" cy="798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成立独立的美国</a:t>
            </a:r>
            <a:endParaRPr lang="zh-CN" sz="2800">
              <a:solidFill>
                <a:srgbClr val="0000CC"/>
              </a:solidFill>
            </a:endParaRPr>
          </a:p>
          <a:p>
            <a:pPr eaLnBrk="0" hangingPunct="0"/>
            <a:endParaRPr lang="zh-CN" altLang="zh-CN">
              <a:solidFill>
                <a:srgbClr val="0000CC"/>
              </a:solidFill>
            </a:endParaRPr>
          </a:p>
        </p:txBody>
      </p:sp>
      <p:sp>
        <p:nvSpPr>
          <p:cNvPr id="45140" name="Text Box 84"/>
          <p:cNvSpPr txBox="1">
            <a:spLocks noChangeArrowheads="1"/>
          </p:cNvSpPr>
          <p:nvPr/>
        </p:nvSpPr>
        <p:spPr bwMode="auto">
          <a:xfrm>
            <a:off x="6989763" y="4113213"/>
            <a:ext cx="3221037" cy="7985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sz="2800">
                <a:solidFill>
                  <a:srgbClr val="0000CC"/>
                </a:solidFill>
              </a:rPr>
              <a:t>北方胜利，统一</a:t>
            </a:r>
            <a:endParaRPr lang="zh-CN" sz="2800">
              <a:solidFill>
                <a:srgbClr val="0000CC"/>
              </a:solidFill>
            </a:endParaRPr>
          </a:p>
          <a:p>
            <a:pPr algn="ctr" eaLnBrk="0" hangingPunct="0"/>
            <a:endParaRPr lang="zh-CN" altLang="zh-CN">
              <a:solidFill>
                <a:srgbClr val="0000CC"/>
              </a:solidFill>
            </a:endParaRPr>
          </a:p>
        </p:txBody>
      </p:sp>
      <p:sp>
        <p:nvSpPr>
          <p:cNvPr id="45141" name="Text Box 85"/>
          <p:cNvSpPr txBox="1">
            <a:spLocks noChangeArrowheads="1"/>
          </p:cNvSpPr>
          <p:nvPr/>
        </p:nvSpPr>
        <p:spPr bwMode="auto">
          <a:xfrm>
            <a:off x="3200400" y="4724400"/>
            <a:ext cx="38100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sz="2800">
                <a:solidFill>
                  <a:srgbClr val="0000CC"/>
                </a:solidFill>
              </a:rPr>
              <a:t>民族解放战争、资产阶级革命</a:t>
            </a:r>
            <a:endParaRPr lang="zh-CN" sz="2800">
              <a:solidFill>
                <a:srgbClr val="0000CC"/>
              </a:solidFill>
            </a:endParaRPr>
          </a:p>
          <a:p>
            <a:pPr eaLnBrk="0" hangingPunct="0"/>
            <a:endParaRPr lang="zh-CN" altLang="zh-CN" sz="2800">
              <a:solidFill>
                <a:srgbClr val="0000CC"/>
              </a:solidFill>
            </a:endParaRPr>
          </a:p>
        </p:txBody>
      </p:sp>
      <p:sp>
        <p:nvSpPr>
          <p:cNvPr id="45142" name="Text Box 86"/>
          <p:cNvSpPr txBox="1">
            <a:spLocks noChangeArrowheads="1"/>
          </p:cNvSpPr>
          <p:nvPr/>
        </p:nvSpPr>
        <p:spPr bwMode="auto">
          <a:xfrm>
            <a:off x="7058025" y="4875213"/>
            <a:ext cx="345757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第二次资产阶级革命</a:t>
            </a:r>
            <a:endParaRPr lang="zh-CN" sz="2800">
              <a:solidFill>
                <a:srgbClr val="0000CC"/>
              </a:solidFill>
            </a:endParaRPr>
          </a:p>
        </p:txBody>
      </p:sp>
      <p:sp>
        <p:nvSpPr>
          <p:cNvPr id="45143" name="Text Box 87"/>
          <p:cNvSpPr txBox="1">
            <a:spLocks noChangeArrowheads="1"/>
          </p:cNvSpPr>
          <p:nvPr/>
        </p:nvSpPr>
        <p:spPr bwMode="auto">
          <a:xfrm>
            <a:off x="3352800" y="5715000"/>
            <a:ext cx="3619500" cy="9525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/>
            <a:r>
              <a:rPr lang="zh-CN" sz="2800">
                <a:solidFill>
                  <a:srgbClr val="0000CC"/>
                </a:solidFill>
              </a:rPr>
              <a:t>摆脱殖民统治、实现国家独立、扫清障碍</a:t>
            </a:r>
            <a:endParaRPr lang="zh-CN" sz="2800">
              <a:solidFill>
                <a:srgbClr val="0000CC"/>
              </a:solidFill>
            </a:endParaRPr>
          </a:p>
        </p:txBody>
      </p:sp>
      <p:sp>
        <p:nvSpPr>
          <p:cNvPr id="45144" name="Text Box 88"/>
          <p:cNvSpPr txBox="1">
            <a:spLocks noChangeArrowheads="1"/>
          </p:cNvSpPr>
          <p:nvPr/>
        </p:nvSpPr>
        <p:spPr bwMode="auto">
          <a:xfrm>
            <a:off x="6858000" y="5715000"/>
            <a:ext cx="4114800" cy="13843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sz="2800">
                <a:solidFill>
                  <a:srgbClr val="0000CC"/>
                </a:solidFill>
              </a:rPr>
              <a:t>废除黑奴制，维护统一，扫清又一障碍</a:t>
            </a:r>
            <a:endParaRPr lang="zh-CN" sz="2800">
              <a:solidFill>
                <a:srgbClr val="0000CC"/>
              </a:solidFill>
            </a:endParaRPr>
          </a:p>
          <a:p>
            <a:pPr eaLnBrk="0" hangingPunct="0"/>
            <a:endParaRPr lang="zh-CN" altLang="zh-CN" sz="2800">
              <a:solidFill>
                <a:srgbClr val="00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133" grpId="0" bldLvl="0"/>
      <p:bldP spid="45134" grpId="0" bldLvl="0"/>
      <p:bldP spid="45135" grpId="0" bldLvl="0"/>
      <p:bldP spid="45136" grpId="0" bldLvl="0"/>
      <p:bldP spid="45137" grpId="0" bldLvl="0"/>
      <p:bldP spid="45138" grpId="0" bldLvl="0"/>
      <p:bldP spid="45139" grpId="0" bldLvl="0"/>
      <p:bldP spid="45140" grpId="0" bldLvl="0"/>
      <p:bldP spid="45141" grpId="0" bldLvl="0"/>
      <p:bldP spid="45142" grpId="0" bldLvl="0"/>
      <p:bldP spid="45143" grpId="0" bldLvl="0"/>
      <p:bldP spid="45144" grpId="0" bldLvl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1" name="Text Box 3"/>
          <p:cNvSpPr txBox="1">
            <a:spLocks noChangeArrowheads="1"/>
          </p:cNvSpPr>
          <p:nvPr/>
        </p:nvSpPr>
        <p:spPr bwMode="auto">
          <a:xfrm>
            <a:off x="1847850" y="981075"/>
            <a:ext cx="8496300" cy="55086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200" b="1">
                <a:latin typeface="宋体" panose="02010600030101010101" pitchFamily="2" charset="-122"/>
              </a:rPr>
              <a:t>    1861</a:t>
            </a:r>
            <a:r>
              <a:rPr lang="zh-CN" altLang="en-US" sz="3200" b="1">
                <a:latin typeface="宋体" panose="02010600030101010101" pitchFamily="2" charset="-122"/>
              </a:rPr>
              <a:t>年</a:t>
            </a:r>
            <a:r>
              <a:rPr lang="en-US" altLang="zh-CN" sz="3200" b="1">
                <a:latin typeface="宋体" panose="02010600030101010101" pitchFamily="2" charset="-122"/>
              </a:rPr>
              <a:t>3</a:t>
            </a:r>
            <a:r>
              <a:rPr lang="zh-CN" altLang="en-US" sz="3200" b="1">
                <a:latin typeface="宋体" panose="02010600030101010101" pitchFamily="2" charset="-122"/>
              </a:rPr>
              <a:t>月的一天，美国黑人奴隶约翰正在南方的（             ）里种植棉花，这时，传来了（          ）就任美国总统的消息；（              ）于</a:t>
            </a:r>
            <a:r>
              <a:rPr lang="en-US" altLang="zh-CN" sz="3200" b="1">
                <a:latin typeface="宋体" panose="02010600030101010101" pitchFamily="2" charset="-122"/>
              </a:rPr>
              <a:t>4</a:t>
            </a:r>
            <a:r>
              <a:rPr lang="zh-CN" altLang="en-US" sz="3200" b="1">
                <a:latin typeface="宋体" panose="02010600030101010101" pitchFamily="2" charset="-122"/>
              </a:rPr>
              <a:t>月挑起内战；</a:t>
            </a:r>
            <a:r>
              <a:rPr lang="en-US" altLang="zh-CN" sz="3200" b="1">
                <a:latin typeface="宋体" panose="02010600030101010101" pitchFamily="2" charset="-122"/>
              </a:rPr>
              <a:t>1862</a:t>
            </a:r>
            <a:r>
              <a:rPr lang="zh-CN" altLang="en-US" sz="3200" b="1">
                <a:latin typeface="宋体" panose="02010600030101010101" pitchFamily="2" charset="-122"/>
              </a:rPr>
              <a:t>年</a:t>
            </a:r>
            <a:r>
              <a:rPr lang="en-US" altLang="zh-CN" sz="3200" b="1">
                <a:latin typeface="宋体" panose="02010600030101010101" pitchFamily="2" charset="-122"/>
              </a:rPr>
              <a:t>9</a:t>
            </a:r>
            <a:r>
              <a:rPr lang="zh-CN" altLang="en-US" sz="3200" b="1">
                <a:latin typeface="宋体" panose="02010600030101010101" pitchFamily="2" charset="-122"/>
              </a:rPr>
              <a:t>月，他听到了（                        ），得知自己从此获得解放，欣喜若狂，踊跃报名参加北方军队；</a:t>
            </a:r>
            <a:r>
              <a:rPr lang="en-US" altLang="zh-CN" sz="3200" b="1">
                <a:latin typeface="宋体" panose="02010600030101010101" pitchFamily="2" charset="-122"/>
              </a:rPr>
              <a:t>1865</a:t>
            </a:r>
            <a:r>
              <a:rPr lang="zh-CN" altLang="en-US" sz="3200" b="1">
                <a:latin typeface="宋体" panose="02010600030101010101" pitchFamily="2" charset="-122"/>
              </a:rPr>
              <a:t>年</a:t>
            </a:r>
            <a:r>
              <a:rPr lang="en-US" altLang="zh-CN" sz="3200" b="1">
                <a:latin typeface="宋体" panose="02010600030101010101" pitchFamily="2" charset="-122"/>
              </a:rPr>
              <a:t>4</a:t>
            </a:r>
            <a:r>
              <a:rPr lang="zh-CN" altLang="en-US" sz="3200" b="1">
                <a:latin typeface="宋体" panose="02010600030101010101" pitchFamily="2" charset="-122"/>
              </a:rPr>
              <a:t>月，他们攻占 “南部联盟”首都（         ），南方军队投降；约翰非常敬佩当时的总统（           </a:t>
            </a:r>
            <a:r>
              <a:rPr lang="en-US" altLang="zh-CN" sz="3200" b="1">
                <a:latin typeface="宋体" panose="02010600030101010101" pitchFamily="2" charset="-122"/>
              </a:rPr>
              <a:t>),</a:t>
            </a:r>
            <a:r>
              <a:rPr lang="zh-CN" altLang="en-US" sz="3200" b="1">
                <a:latin typeface="宋体" panose="02010600030101010101" pitchFamily="2" charset="-122"/>
              </a:rPr>
              <a:t>因为他维护了（            ），解放（          ）。</a:t>
            </a:r>
            <a:endParaRPr lang="zh-CN" altLang="en-US" sz="3200" b="1">
              <a:latin typeface="宋体" panose="02010600030101010101" pitchFamily="2" charset="-122"/>
            </a:endParaRPr>
          </a:p>
        </p:txBody>
      </p:sp>
      <p:sp>
        <p:nvSpPr>
          <p:cNvPr id="104453" name="Text Box 5"/>
          <p:cNvSpPr txBox="1">
            <a:spLocks noChangeArrowheads="1"/>
          </p:cNvSpPr>
          <p:nvPr/>
        </p:nvSpPr>
        <p:spPr bwMode="auto">
          <a:xfrm>
            <a:off x="4367213" y="1341438"/>
            <a:ext cx="2160587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种植园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4" name="Text Box 6"/>
          <p:cNvSpPr txBox="1">
            <a:spLocks noChangeArrowheads="1"/>
          </p:cNvSpPr>
          <p:nvPr/>
        </p:nvSpPr>
        <p:spPr bwMode="auto">
          <a:xfrm>
            <a:off x="4800600" y="1989138"/>
            <a:ext cx="1511300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林肯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5" name="Text Box 7"/>
          <p:cNvSpPr txBox="1">
            <a:spLocks noChangeArrowheads="1"/>
          </p:cNvSpPr>
          <p:nvPr/>
        </p:nvSpPr>
        <p:spPr bwMode="auto">
          <a:xfrm>
            <a:off x="3503613" y="2420938"/>
            <a:ext cx="25193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南方军队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6" name="Text Box 8"/>
          <p:cNvSpPr txBox="1">
            <a:spLocks noChangeArrowheads="1"/>
          </p:cNvSpPr>
          <p:nvPr/>
        </p:nvSpPr>
        <p:spPr bwMode="auto">
          <a:xfrm>
            <a:off x="2351088" y="3429000"/>
            <a:ext cx="4897437" cy="5222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林肯颁布</a:t>
            </a:r>
            <a:r>
              <a:rPr lang="en-US" altLang="zh-CN" sz="2800" b="1">
                <a:solidFill>
                  <a:srgbClr val="0033CC"/>
                </a:solidFill>
                <a:ea typeface="黑体" panose="02010609060101010101" pitchFamily="2" charset="-122"/>
              </a:rPr>
              <a:t>《</a:t>
            </a: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解放黑人奴隶宣言</a:t>
            </a:r>
            <a:r>
              <a:rPr lang="en-US" altLang="zh-CN" sz="2800" b="1">
                <a:solidFill>
                  <a:srgbClr val="0033CC"/>
                </a:solidFill>
                <a:ea typeface="黑体" panose="02010609060101010101" pitchFamily="2" charset="-122"/>
              </a:rPr>
              <a:t>》</a:t>
            </a:r>
            <a:endParaRPr lang="en-US" altLang="zh-CN" sz="28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7" name="Text Box 9"/>
          <p:cNvSpPr txBox="1">
            <a:spLocks noChangeArrowheads="1"/>
          </p:cNvSpPr>
          <p:nvPr/>
        </p:nvSpPr>
        <p:spPr bwMode="auto">
          <a:xfrm>
            <a:off x="2927350" y="4941888"/>
            <a:ext cx="15843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里士满</a:t>
            </a:r>
            <a:endParaRPr lang="zh-CN" altLang="en-US" sz="28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8" name="Text Box 10"/>
          <p:cNvSpPr txBox="1">
            <a:spLocks noChangeArrowheads="1"/>
          </p:cNvSpPr>
          <p:nvPr/>
        </p:nvSpPr>
        <p:spPr bwMode="auto">
          <a:xfrm>
            <a:off x="5375275" y="5373688"/>
            <a:ext cx="1152525" cy="52228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33CC"/>
                </a:solidFill>
                <a:ea typeface="黑体" panose="02010609060101010101" pitchFamily="2" charset="-122"/>
              </a:rPr>
              <a:t>林肯</a:t>
            </a:r>
            <a:endParaRPr lang="zh-CN" altLang="en-US" sz="28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59" name="Text Box 11"/>
          <p:cNvSpPr txBox="1">
            <a:spLocks noChangeArrowheads="1"/>
          </p:cNvSpPr>
          <p:nvPr/>
        </p:nvSpPr>
        <p:spPr bwMode="auto">
          <a:xfrm>
            <a:off x="2782888" y="5876925"/>
            <a:ext cx="2087562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国家统一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104460" name="Text Box 12"/>
          <p:cNvSpPr txBox="1">
            <a:spLocks noChangeArrowheads="1"/>
          </p:cNvSpPr>
          <p:nvPr/>
        </p:nvSpPr>
        <p:spPr bwMode="auto">
          <a:xfrm>
            <a:off x="7032625" y="5876925"/>
            <a:ext cx="2592388" cy="584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33CC"/>
                </a:solidFill>
                <a:ea typeface="黑体" panose="02010609060101010101" pitchFamily="2" charset="-122"/>
              </a:rPr>
              <a:t>黑人奴隶</a:t>
            </a:r>
            <a:endParaRPr lang="zh-CN" altLang="en-US" sz="3200" b="1">
              <a:solidFill>
                <a:srgbClr val="0033CC"/>
              </a:solidFill>
              <a:ea typeface="黑体" panose="02010609060101010101" pitchFamily="2" charset="-122"/>
            </a:endParaRPr>
          </a:p>
        </p:txBody>
      </p:sp>
      <p:sp>
        <p:nvSpPr>
          <p:cNvPr id="51210" name="WordArt 14"/>
          <p:cNvSpPr>
            <a:spLocks noTextEdit="1"/>
          </p:cNvSpPr>
          <p:nvPr/>
        </p:nvSpPr>
        <p:spPr bwMode="auto">
          <a:xfrm>
            <a:off x="1847850" y="260350"/>
            <a:ext cx="2376488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99CCFF"/>
                  </a:solidFill>
                  <a:rou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情景再现</a:t>
            </a:r>
            <a:endParaRPr lang="zh-CN" altLang="en-US" sz="3600" kern="10">
              <a:ln w="19050">
                <a:solidFill>
                  <a:srgbClr val="99CCFF"/>
                </a:solidFill>
                <a:rou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44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44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04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"/>
                                        <p:tgtEl>
                                          <p:spTgt spid="1044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04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044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104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2" dur="500"/>
                                        <p:tgtEl>
                                          <p:spTgt spid="104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104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4451" grpId="0"/>
      <p:bldP spid="104453" grpId="0"/>
      <p:bldP spid="104454" grpId="0"/>
      <p:bldP spid="104455" grpId="0"/>
      <p:bldP spid="104456" grpId="0"/>
      <p:bldP spid="104457" grpId="0"/>
      <p:bldP spid="104458" grpId="0"/>
      <p:bldP spid="104459" grpId="0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3945</Words>
  <PresentationFormat>Custom</PresentationFormat>
  <Paragraphs>470</Paragraphs>
  <Slides>34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28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34</vt:i4>
      </vt:variant>
    </vt:vector>
  </HeadingPairs>
  <TitlesOfParts>
    <vt:vector size="63" baseType="lpstr">
      <vt:lpstr>Arial</vt:lpstr>
      <vt:lpstr>宋体</vt:lpstr>
      <vt:lpstr>Wingdings</vt:lpstr>
      <vt:lpstr>Calibri Light</vt:lpstr>
      <vt:lpstr>Times New Roman</vt:lpstr>
      <vt:lpstr>楷体_GB2312</vt:lpstr>
      <vt:lpstr>黑体</vt:lpstr>
      <vt:lpstr>Calibri</vt:lpstr>
      <vt:lpstr>楷体</vt:lpstr>
      <vt:lpstr>迷你简橄榄</vt:lpstr>
      <vt:lpstr>新宋体</vt:lpstr>
      <vt:lpstr>微软雅黑</vt:lpstr>
      <vt:lpstr>Arial Unicode MS</vt:lpstr>
      <vt:lpstr>华文新魏</vt:lpstr>
      <vt:lpstr>迷你简超粗圆</vt:lpstr>
      <vt:lpstr>迷你简霹雳</vt:lpstr>
      <vt:lpstr>PMingLiU</vt:lpstr>
      <vt:lpstr>迷你简方隶</vt:lpstr>
      <vt:lpstr>迷你简水柱</vt:lpstr>
      <vt:lpstr>华文中宋</vt:lpstr>
      <vt:lpstr>华文行楷</vt:lpstr>
      <vt:lpstr>华文楷体</vt:lpstr>
      <vt:lpstr>Arial Narrow</vt:lpstr>
      <vt:lpstr>仿宋</vt:lpstr>
      <vt:lpstr>Garamond</vt:lpstr>
      <vt:lpstr>MingLiU</vt:lpstr>
      <vt:lpstr>Segoe Print</vt:lpstr>
      <vt:lpstr>隶书</vt:lpstr>
      <vt:lpstr>Office 主题</vt:lpstr>
      <vt:lpstr>PowerPoint 演示文稿</vt:lpstr>
      <vt:lpstr>学习目标</vt:lpstr>
      <vt:lpstr>PowerPoint 演示文稿</vt:lpstr>
      <vt:lpstr>PowerPoint 演示文稿</vt:lpstr>
      <vt:lpstr>PowerPoint 演示文稿</vt:lpstr>
      <vt:lpstr>PowerPoint 演示文稿</vt:lpstr>
      <vt:lpstr>美国独立后两种不同的经济制度</vt:lpstr>
      <vt:lpstr>北部资本主义工商业经济</vt:lpstr>
      <vt:lpstr>PowerPoint 演示文稿</vt:lpstr>
      <vt:lpstr>PowerPoint 演示文稿</vt:lpstr>
      <vt:lpstr>PowerPoint 演示文稿</vt:lpstr>
      <vt:lpstr>1、根本原因：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合作解疑：颁布《解放黑人奴隶宣言》的内容和作用？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独立战争、南北战争比较表 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2015-05-05T08:02:00Z</dcterms:created>
  <dcterms:modified xsi:type="dcterms:W3CDTF">2018-11-13T06:02:27Z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2052-10.1.0.7669</vt:lpwstr>
  </property>
  <property fmtid="{D5CDD505-2E9C-101B-9397-08002B2CF9AE}" pid="3" name="KSORubyTemplateID">
    <vt:lpwstr>13</vt:lpwstr>
  </property>
</Properties>
</file>