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av" ContentType="audio/wav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</p:sldMasterIdLst>
  <p:notesMasterIdLst>
    <p:notesMasterId r:id="rId3"/>
  </p:notesMasterIdLst>
  <p:sldIdLst>
    <p:sldId id="257" r:id="rId4"/>
    <p:sldId id="268" r:id="rId5"/>
    <p:sldId id="293" r:id="rId6"/>
    <p:sldId id="271" r:id="rId7"/>
    <p:sldId id="311" r:id="rId8"/>
    <p:sldId id="312" r:id="rId9"/>
    <p:sldId id="313" r:id="rId10"/>
    <p:sldId id="272" r:id="rId11"/>
    <p:sldId id="273" r:id="rId12"/>
    <p:sldId id="274" r:id="rId13"/>
    <p:sldId id="279" r:id="rId14"/>
    <p:sldId id="280" r:id="rId15"/>
    <p:sldId id="295" r:id="rId16"/>
    <p:sldId id="278" r:id="rId17"/>
    <p:sldId id="281" r:id="rId18"/>
    <p:sldId id="282" r:id="rId19"/>
    <p:sldId id="283" r:id="rId20"/>
    <p:sldId id="309" r:id="rId21"/>
    <p:sldId id="308" r:id="rId22"/>
    <p:sldId id="310" r:id="rId23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0" d="100"/>
          <a:sy n="70" d="100"/>
        </p:scale>
        <p:origin x="-690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3736200" cy="73736200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tags" Target="tags/tag2.xml" /><Relationship Id="rId25" Type="http://schemas.openxmlformats.org/officeDocument/2006/relationships/presProps" Target="presProps.xml" /><Relationship Id="rId26" Type="http://schemas.openxmlformats.org/officeDocument/2006/relationships/viewProps" Target="viewProps.xml" /><Relationship Id="rId27" Type="http://schemas.openxmlformats.org/officeDocument/2006/relationships/theme" Target="theme/theme1.xml" /><Relationship Id="rId28" Type="http://schemas.openxmlformats.org/officeDocument/2006/relationships/tableStyles" Target="tableStyles.xml" /><Relationship Id="rId3" Type="http://schemas.openxmlformats.org/officeDocument/2006/relationships/notesMaster" Target="notesMasters/notesMaster1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png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2020/10/21 Wednesday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8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1506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>
                <a:latin typeface="Arial" pitchFamily="34" charset="0"/>
              </a:rPr>
              <a:pPr lvl="0" algn="r" eaLnBrk="1" hangingPunct="1"/>
              <a:t>9</a:t>
            </a:fld>
          </a:p>
        </p:txBody>
      </p:sp>
      <p:sp>
        <p:nvSpPr>
          <p:cNvPr id="21507" name="Rectangle 2"/>
          <p:cNvSpPr>
            <a:spLocks noGrp="1" noRot="1" noChangeAspect="1" noTextEdit="1"/>
          </p:cNvSpPr>
          <p:nvPr>
            <p:ph type="sldImg" idx="2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1508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 eaLnBrk="1" hangingPunct="1"/>
            <a:endParaRPr lang="en-US" altLang="zh-CN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2530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en-US" altLang="zh-CN" sz="1200">
                <a:latin typeface="Arial" pitchFamily="34" charset="0"/>
              </a:rPr>
              <a:pPr lvl="0" algn="r" eaLnBrk="1" hangingPunct="1"/>
              <a:t>10</a:t>
            </a:fld>
          </a:p>
        </p:txBody>
      </p:sp>
      <p:sp>
        <p:nvSpPr>
          <p:cNvPr id="22531" name="Rectangle 2"/>
          <p:cNvSpPr>
            <a:spLocks noGrp="1" noRot="1" noChangeAspect="1" noTextEdit="1"/>
          </p:cNvSpPr>
          <p:nvPr>
            <p:ph type="sldImg" idx="2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2532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 eaLnBrk="1" hangingPunct="1"/>
            <a:endParaRPr lang="en-US" altLang="zh-CN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3554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>
                <a:latin typeface="Arial" pitchFamily="34" charset="0"/>
              </a:rPr>
              <a:pPr lvl="0" algn="r" eaLnBrk="1" hangingPunct="1"/>
              <a:t>12</a:t>
            </a:fld>
          </a:p>
        </p:txBody>
      </p:sp>
      <p:sp>
        <p:nvSpPr>
          <p:cNvPr id="23555" name="Rectangle 2"/>
          <p:cNvSpPr>
            <a:spLocks noGrp="1" noRot="1" noChangeAspect="1" noTextEdit="1"/>
          </p:cNvSpPr>
          <p:nvPr>
            <p:ph type="sldImg" idx="2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3556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 eaLnBrk="1" hangingPunct="1"/>
            <a:endParaRPr lang="en-US" altLang="zh-CN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4578" name="幻灯片图像占位符 36865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4579" name="文本占位符 36866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r>
              <a:rPr lang="zh-CN" altLang="en-US"/>
              <a:t>　　齐桓公在位四十三年，纠合诸侯凡二十六次。晚年信任竖貂、易牙、开方等佞臣，管仲病重时，曾警告桓公，说他死后一定要驱逐竖貂等</a:t>
            </a:r>
            <a:r>
              <a:rPr lang="en-US" altLang="zh-CN"/>
              <a:t>3</a:t>
            </a:r>
            <a:r>
              <a:rPr lang="zh-CN" altLang="en-US"/>
              <a:t>人出宫，不然</a:t>
            </a:r>
            <a:r>
              <a:rPr lang="en-US" altLang="zh-CN"/>
              <a:t>3</a:t>
            </a:r>
            <a:r>
              <a:rPr lang="zh-CN" altLang="en-US"/>
              <a:t>人必然为乱。管仲死后，齐桓公逐</a:t>
            </a:r>
            <a:r>
              <a:rPr lang="en-US" altLang="zh-CN"/>
              <a:t>3</a:t>
            </a:r>
            <a:r>
              <a:rPr lang="zh-CN" altLang="en-US"/>
              <a:t>人出宫。但离开小人，桓公食不甘味，于是复召</a:t>
            </a:r>
            <a:r>
              <a:rPr lang="en-US" altLang="zh-CN"/>
              <a:t>3</a:t>
            </a:r>
            <a:r>
              <a:rPr lang="zh-CN" altLang="en-US"/>
              <a:t>人回宫。其时，齐桓公年事已高，已面临立储之事。竖貂、易牙、开方极力主张立长子。后来齐桓公生病，竖貂、易牙他们为了矫托王命把王宫用高墙围起，只留一个小洞，桓公饮食，全靠小太监从洞里送入。并很快连饭也不送了，桓公在饥渴中悲惨死去。桓公死后，众公子忙于争夺王位，直到</a:t>
            </a:r>
            <a:r>
              <a:rPr lang="en-US" altLang="zh-CN"/>
              <a:t>67</a:t>
            </a:r>
            <a:r>
              <a:rPr lang="zh-CN" altLang="en-US"/>
              <a:t>日后才在老臣的建议下发丧，其时，桓公之尸已腐烂不堪，虫蛆爬出户外，恶臭难闻。齐国霸业随之衰落。</a:t>
            </a:r>
          </a:p>
        </p:txBody>
      </p:sp>
      <p:sp>
        <p:nvSpPr>
          <p:cNvPr id="24580" name="灯片编号占位符 1"/>
          <p:cNvSpPr txBox="1"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>
                <a:latin typeface="Arial" pitchFamily="34" charset="0"/>
              </a:rPr>
              <a:pPr lvl="0" algn="r" eaLnBrk="1" hangingPunct="1"/>
              <a:t>13</a:t>
            </a:fld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7650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en-US" altLang="zh-CN" sz="1200">
                <a:latin typeface="Arial" pitchFamily="34" charset="0"/>
              </a:rPr>
              <a:pPr lvl="0" algn="r" eaLnBrk="1" hangingPunct="1"/>
              <a:t>18</a:t>
            </a:fld>
          </a:p>
        </p:txBody>
      </p:sp>
      <p:sp>
        <p:nvSpPr>
          <p:cNvPr id="27651" name="Rectangle 2"/>
          <p:cNvSpPr>
            <a:spLocks noGrp="1" noRot="1" noChangeAspect="1" noTextEdit="1"/>
          </p:cNvSpPr>
          <p:nvPr>
            <p:ph type="sldImg" idx="2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7652" name="Rectangle 3"/>
          <p:cNvSpPr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/>
            <a:endParaRPr lang="en-US" altLang="zh-CN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jpeg" /><Relationship Id="rId2" Type="http://schemas.openxmlformats.org/officeDocument/2006/relationships/image" Target="../media/image2.png" /><Relationship Id="rId3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2020/10/21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2020/10/21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2020/10/21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2020/10/21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2020/10/21 Wednesday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2020/10/21 Wednesday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2020/10/21 Wednesday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2020/10/21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2020/10/21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2020/10/21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2020/10/21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showMasterPhAnim="0" type="title">
  <p:cSld name="标题幻灯片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146" name="Picture 4" descr="内文副本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7" name="Picture 5" descr="页码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97733" y="6359525"/>
            <a:ext cx="592667" cy="4222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/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955"/>
            <a:ext cx="109728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xAndTwoObj" preserve="1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172200" y="1825625"/>
            <a:ext cx="5181600" cy="20986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172200" y="4076700"/>
            <a:ext cx="5181600" cy="21002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slideLayout" Target="../slideLayouts/slideLayout21.xml" /><Relationship Id="rId11" Type="http://schemas.openxmlformats.org/officeDocument/2006/relationships/slideLayout" Target="../slideLayouts/slideLayout22.xml" /><Relationship Id="rId12" Type="http://schemas.openxmlformats.org/officeDocument/2006/relationships/slideLayout" Target="../slideLayouts/slideLayout23.xml" /><Relationship Id="rId13" Type="http://schemas.openxmlformats.org/officeDocument/2006/relationships/slideLayout" Target="../slideLayouts/slideLayout24.xml" /><Relationship Id="rId14" Type="http://schemas.openxmlformats.org/officeDocument/2006/relationships/image" Target="../media/image1.jpeg" /><Relationship Id="rId15" Type="http://schemas.openxmlformats.org/officeDocument/2006/relationships/image" Target="../media/image2.png" /><Relationship Id="rId16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14.xml" /><Relationship Id="rId4" Type="http://schemas.openxmlformats.org/officeDocument/2006/relationships/slideLayout" Target="../slideLayouts/slideLayout15.xml" /><Relationship Id="rId5" Type="http://schemas.openxmlformats.org/officeDocument/2006/relationships/slideLayout" Target="../slideLayouts/slideLayout16.xml" /><Relationship Id="rId6" Type="http://schemas.openxmlformats.org/officeDocument/2006/relationships/slideLayout" Target="../slideLayouts/slideLayout17.xml" /><Relationship Id="rId7" Type="http://schemas.openxmlformats.org/officeDocument/2006/relationships/slideLayout" Target="../slideLayouts/slideLayout18.xml" /><Relationship Id="rId8" Type="http://schemas.openxmlformats.org/officeDocument/2006/relationships/slideLayout" Target="../slideLayouts/slideLayout19.xml" /><Relationship Id="rId9" Type="http://schemas.openxmlformats.org/officeDocument/2006/relationships/slideLayout" Target="../slideLayouts/slideLayout20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2020/10/21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074" name="Picture 4" descr="内文副本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5" name="Picture 5" descr="页码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1497733" y="6359525"/>
            <a:ext cx="592667" cy="422275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ransition/>
  <p:timing/>
  <p:txStyles>
    <p:titleStyle>
      <a:lvl1pPr marL="0" lvl="0" indent="0" algn="ctr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1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1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1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1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1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1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1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1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000" b="1" i="1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.png" /><Relationship Id="rId3" Type="http://schemas.openxmlformats.org/officeDocument/2006/relationships/image" Target="../media/image2.png" /><Relationship Id="rId4" Type="http://schemas.openxmlformats.org/officeDocument/2006/relationships/image" Target="../media/image4.png" /><Relationship Id="rId5" Type="http://schemas.openxmlformats.org/officeDocument/2006/relationships/image" Target="../media/image5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.png" /><Relationship Id="rId3" Type="http://schemas.openxmlformats.org/officeDocument/2006/relationships/image" Target="../media/image7.png" /><Relationship Id="rId4" Type="http://schemas.openxmlformats.org/officeDocument/2006/relationships/image" Target="../media/image8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oleObject" Target="../embeddings/oleObject1.bin" TargetMode="Internal" /><Relationship Id="rId3" Type="http://schemas.openxmlformats.org/officeDocument/2006/relationships/image" Target="../media/image9.png" /><Relationship Id="rId4" Type="http://schemas.openxmlformats.org/officeDocument/2006/relationships/tags" Target="../tags/tag1.xml" /><Relationship Id="rId5" Type="http://schemas.openxmlformats.org/officeDocument/2006/relationships/vmlDrawing" Target="../drawings/vmlDrawing1.v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audio" Target="../media/media1.wav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10.png" /><Relationship Id="rId3" Type="http://schemas.openxmlformats.org/officeDocument/2006/relationships/image" Target="../media/image11.png" /><Relationship Id="rId4" Type="http://schemas.openxmlformats.org/officeDocument/2006/relationships/image" Target="../media/image12.png" /><Relationship Id="rId5" Type="http://schemas.openxmlformats.org/officeDocument/2006/relationships/image" Target="../media/image13.png" /><Relationship Id="rId6" Type="http://schemas.openxmlformats.org/officeDocument/2006/relationships/image" Target="../media/image14.png" /><Relationship Id="rId7" Type="http://schemas.openxmlformats.org/officeDocument/2006/relationships/image" Target="../media/image15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10.png" /><Relationship Id="rId3" Type="http://schemas.openxmlformats.org/officeDocument/2006/relationships/image" Target="../media/image11.png" /><Relationship Id="rId4" Type="http://schemas.openxmlformats.org/officeDocument/2006/relationships/image" Target="../media/image16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10.png" /><Relationship Id="rId3" Type="http://schemas.openxmlformats.org/officeDocument/2006/relationships/image" Target="../media/image11.png" /><Relationship Id="rId4" Type="http://schemas.openxmlformats.org/officeDocument/2006/relationships/image" Target="../media/image12.png" /><Relationship Id="rId5" Type="http://schemas.openxmlformats.org/officeDocument/2006/relationships/image" Target="../media/image13.png" /><Relationship Id="rId6" Type="http://schemas.openxmlformats.org/officeDocument/2006/relationships/image" Target="../media/image14.png" /><Relationship Id="rId7" Type="http://schemas.openxmlformats.org/officeDocument/2006/relationships/image" Target="../media/image16.png" /><Relationship Id="rId8" Type="http://schemas.openxmlformats.org/officeDocument/2006/relationships/image" Target="../media/image15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image" Target="../media/image17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1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18.jpeg" /><Relationship Id="rId4" Type="http://schemas.openxmlformats.org/officeDocument/2006/relationships/image" Target="../media/image19.jpeg" /><Relationship Id="rId5" Type="http://schemas.openxmlformats.org/officeDocument/2006/relationships/image" Target="../media/image20.jpeg" /><Relationship Id="rId6" Type="http://schemas.openxmlformats.org/officeDocument/2006/relationships/image" Target="../media/image21.jpeg" /><Relationship Id="rId7" Type="http://schemas.openxmlformats.org/officeDocument/2006/relationships/image" Target="../media/image22.jpeg" /><Relationship Id="rId8" Type="http://schemas.openxmlformats.org/officeDocument/2006/relationships/image" Target="../media/image23.jpeg" /><Relationship Id="rId9" Type="http://schemas.openxmlformats.org/officeDocument/2006/relationships/image" Target="../media/image24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image" Target="../media/image25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26.png" /><Relationship Id="rId4" Type="http://schemas.openxmlformats.org/officeDocument/2006/relationships/slide" Target="slide4.xml" TargetMode="Internal" /><Relationship Id="rId5" Type="http://schemas.openxmlformats.org/officeDocument/2006/relationships/image" Target="../media/image27.jpeg" /><Relationship Id="rId6" Type="http://schemas.openxmlformats.org/officeDocument/2006/relationships/image" Target="../media/image28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29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image" Target="../media/image30.jpeg" /><Relationship Id="rId3" Type="http://schemas.openxmlformats.org/officeDocument/2006/relationships/image" Target="../media/image31.jpeg" /><Relationship Id="rId4" Type="http://schemas.openxmlformats.org/officeDocument/2006/relationships/image" Target="../media/image32.jpeg" /><Relationship Id="rId5" Type="http://schemas.openxmlformats.org/officeDocument/2006/relationships/image" Target="../media/image33.jpeg" /><Relationship Id="rId6" Type="http://schemas.openxmlformats.org/officeDocument/2006/relationships/image" Target="../media/image34.jpeg" /><Relationship Id="rId7" Type="http://schemas.openxmlformats.org/officeDocument/2006/relationships/image" Target="../media/image35.jpeg" /><Relationship Id="rId8" Type="http://schemas.openxmlformats.org/officeDocument/2006/relationships/image" Target="../media/image36.png" /><Relationship Id="rId9" Type="http://schemas.openxmlformats.org/officeDocument/2006/relationships/slide" Target="slide10.xml" TargetMode="Interna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image" Target="../media/image37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image" Target="../media/image38.jpeg" /><Relationship Id="rId3" Type="http://schemas.openxmlformats.org/officeDocument/2006/relationships/image" Target="../media/image39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2" Type="http://schemas.openxmlformats.org/officeDocument/2006/relationships/image" Target="../media/image40.jpeg" /><Relationship Id="rId3" Type="http://schemas.openxmlformats.org/officeDocument/2006/relationships/image" Target="../media/image41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5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8.xml" /><Relationship Id="rId10" Type="http://schemas.openxmlformats.org/officeDocument/2006/relationships/image" Target="../media/image48.jpeg" /><Relationship Id="rId2" Type="http://schemas.openxmlformats.org/officeDocument/2006/relationships/image" Target="../media/image42.png" /><Relationship Id="rId3" Type="http://schemas.openxmlformats.org/officeDocument/2006/relationships/image" Target="../media/image8.png" /><Relationship Id="rId4" Type="http://schemas.openxmlformats.org/officeDocument/2006/relationships/image" Target="../media/image7.png" /><Relationship Id="rId5" Type="http://schemas.openxmlformats.org/officeDocument/2006/relationships/image" Target="../media/image43.jpeg" /><Relationship Id="rId6" Type="http://schemas.openxmlformats.org/officeDocument/2006/relationships/image" Target="../media/image44.jpeg" /><Relationship Id="rId7" Type="http://schemas.openxmlformats.org/officeDocument/2006/relationships/image" Target="../media/image45.jpeg" /><Relationship Id="rId8" Type="http://schemas.openxmlformats.org/officeDocument/2006/relationships/image" Target="../media/image46.jpeg" /><Relationship Id="rId9" Type="http://schemas.openxmlformats.org/officeDocument/2006/relationships/image" Target="../media/image47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2" Type="http://schemas.openxmlformats.org/officeDocument/2006/relationships/audio" Target="../media/media2.wav" /><Relationship Id="rId3" Type="http://schemas.openxmlformats.org/officeDocument/2006/relationships/image" Target="../media/image49.png" /><Relationship Id="rId4" Type="http://schemas.openxmlformats.org/officeDocument/2006/relationships/image" Target="../media/image50.png" /><Relationship Id="rId5" Type="http://schemas.openxmlformats.org/officeDocument/2006/relationships/image" Target="../media/image51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193" name="Picture 7" descr="内文副本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5905" y="0"/>
            <a:ext cx="9142413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4" name="Picture 8" descr="页码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34600" y="6346825"/>
            <a:ext cx="457200" cy="434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5" name="Text Box 9"/>
          <p:cNvSpPr txBox="1"/>
          <p:nvPr/>
        </p:nvSpPr>
        <p:spPr>
          <a:xfrm>
            <a:off x="10202863" y="6338888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x-none" sz="1800" b="0">
                <a:solidFill>
                  <a:schemeClr val="bg1"/>
                </a:solidFill>
                <a:latin typeface="Arial" pitchFamily="34" charset="0"/>
                <a:ea typeface="华文细黑" pitchFamily="2" charset="-122"/>
              </a:rPr>
              <a:t>1</a:t>
            </a:r>
          </a:p>
        </p:txBody>
      </p:sp>
      <p:pic>
        <p:nvPicPr>
          <p:cNvPr id="8196" name="Picture 9" descr="未标题-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7056" y="3953273"/>
            <a:ext cx="8303260" cy="15297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4" name="Rectangle 6"/>
          <p:cNvSpPr txBox="1"/>
          <p:nvPr/>
        </p:nvSpPr>
        <p:spPr>
          <a:xfrm>
            <a:off x="1926239" y="3746585"/>
            <a:ext cx="8067675" cy="144526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marL="342900" indent="-342900" algn="ctr" eaLnBrk="0" hangingPunct="0">
              <a:lnSpc>
                <a:spcPct val="160000"/>
              </a:lnSpc>
              <a:spcBef>
                <a:spcPct val="20000"/>
              </a:spcBef>
            </a:pPr>
            <a:r>
              <a:rPr lang="zh-CN" altLang="en-US" sz="6600" b="0">
                <a:latin typeface="方正小标宋简体" panose="03000509000000000000" charset="-122"/>
                <a:ea typeface="方正小标宋简体" panose="03000509000000000000" charset="-122"/>
              </a:rPr>
              <a:t>动 荡 的 春 秋 时 期</a:t>
            </a:r>
          </a:p>
        </p:txBody>
      </p:sp>
      <p:pic>
        <p:nvPicPr>
          <p:cNvPr id="8198" name="Picture 4" descr="121242s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08092" y="303142"/>
            <a:ext cx="2724150" cy="3429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9" name="Text Box 5"/>
          <p:cNvSpPr txBox="1"/>
          <p:nvPr/>
        </p:nvSpPr>
        <p:spPr>
          <a:xfrm>
            <a:off x="8231188" y="2057400"/>
            <a:ext cx="644525" cy="218440"/>
          </a:xfrm>
          <a:prstGeom prst="rect">
            <a:avLst/>
          </a:prstGeom>
          <a:noFill/>
          <a:ln w="9525">
            <a:noFill/>
          </a:ln>
        </p:spPr>
        <p:txBody>
          <a:bodyPr vert="eaVert" wrap="none" anchor="t">
            <a:spAutoFit/>
          </a:bodyPr>
          <a:lstStyle/>
          <a:p>
            <a:endParaRPr lang="zh-CN" altLang="en-US" sz="3000" b="0" i="0">
              <a:latin typeface="隶书" pitchFamily="1" charset="-122"/>
              <a:ea typeface="隶书" pitchFamily="1" charset="-122"/>
            </a:endParaRPr>
          </a:p>
        </p:txBody>
      </p:sp>
      <p:sp>
        <p:nvSpPr>
          <p:cNvPr id="8200" name="文本框 7176"/>
          <p:cNvSpPr txBox="1"/>
          <p:nvPr/>
        </p:nvSpPr>
        <p:spPr>
          <a:xfrm>
            <a:off x="8343768" y="823537"/>
            <a:ext cx="50165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4800">
                <a:latin typeface="方正小标宋简体" panose="03000509000000000000" charset="-122"/>
                <a:ea typeface="方正小标宋简体" panose="03000509000000000000" charset="-122"/>
              </a:rPr>
              <a:t>第六课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7174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098" name="任意多边形 3"/>
          <p:cNvSpPr/>
          <p:nvPr/>
        </p:nvSpPr>
        <p:spPr>
          <a:xfrm>
            <a:off x="3854450" y="2211388"/>
            <a:ext cx="11113" cy="9525"/>
          </a:xfrm>
          <a:custGeom>
            <a:gdLst>
              <a:gd name="txL" fmla="*/ 0 w 10160"/>
              <a:gd name="txT" fmla="*/ 0 h 10160"/>
              <a:gd name="txR" fmla="*/ 10160 w 10160"/>
              <a:gd name="txB" fmla="*/ 10160 h 10160"/>
            </a:gdLst>
            <a:cxnLst>
              <a:cxn ang="0">
                <a:pos x="0" y="0"/>
              </a:cxn>
              <a:cxn ang="0">
                <a:pos x="17398" y="6898"/>
              </a:cxn>
              <a:cxn ang="0">
                <a:pos x="0" y="6898"/>
              </a:cxn>
              <a:cxn ang="0">
                <a:pos x="0" y="0"/>
              </a:cxn>
            </a:cxnLst>
            <a:rect l="txL" t="txT" r="txR" b="txB"/>
            <a:pathLst>
              <a:path w="10160" h="10160">
                <a:moveTo>
                  <a:pt x="0" y="0"/>
                </a:moveTo>
                <a:lnTo>
                  <a:pt x="10160" y="10160"/>
                </a:lnTo>
                <a:lnTo>
                  <a:pt x="0" y="1016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100000"/>
            </a:schemeClr>
          </a:solidFill>
          <a:ln w="12700" cap="flat" cmpd="sng">
            <a:solidFill>
              <a:srgbClr val="41719C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099" name="直角三角形 4"/>
          <p:cNvSpPr>
            <a:spLocks noChangeArrowheads="1"/>
          </p:cNvSpPr>
          <p:nvPr/>
        </p:nvSpPr>
        <p:spPr bwMode="auto">
          <a:xfrm>
            <a:off x="3732213" y="2211388"/>
            <a:ext cx="698500" cy="592138"/>
          </a:xfrm>
          <a:prstGeom prst="rtTriangle">
            <a:avLst/>
          </a:prstGeom>
          <a:solidFill>
            <a:srgbClr val="02B3C5"/>
          </a:solidFill>
          <a:ln w="28575">
            <a:solidFill>
              <a:schemeClr val="bg1"/>
            </a:solidFill>
            <a:miter lim="800000"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1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charset="0"/>
              <a:ea typeface="宋体" pitchFamily="2" charset="-122"/>
              <a:cs typeface="+mn-cs"/>
            </a:endParaRPr>
          </a:p>
        </p:txBody>
      </p:sp>
      <p:sp>
        <p:nvSpPr>
          <p:cNvPr id="4100" name="文本框 5"/>
          <p:cNvSpPr txBox="1"/>
          <p:nvPr/>
        </p:nvSpPr>
        <p:spPr>
          <a:xfrm>
            <a:off x="3732213" y="2349500"/>
            <a:ext cx="161925" cy="5857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</a:pPr>
            <a:r>
              <a:rPr lang="en-US" altLang="zh-CN" sz="3200" b="1">
                <a:solidFill>
                  <a:schemeClr val="bg1"/>
                </a:solidFill>
                <a:latin typeface="Calibri" charset="0"/>
                <a:ea typeface="宋体" pitchFamily="2" charset="-122"/>
              </a:rPr>
              <a:t>1</a:t>
            </a:r>
            <a:endParaRPr lang="zh-CN" altLang="en-US" sz="3200" b="1">
              <a:solidFill>
                <a:schemeClr val="bg1"/>
              </a:solidFill>
              <a:latin typeface="Calibri" charset="0"/>
              <a:ea typeface="宋体" pitchFamily="2" charset="-122"/>
            </a:endParaRPr>
          </a:p>
        </p:txBody>
      </p:sp>
      <p:sp>
        <p:nvSpPr>
          <p:cNvPr id="4101" name="任意多边形 6"/>
          <p:cNvSpPr/>
          <p:nvPr/>
        </p:nvSpPr>
        <p:spPr bwMode="auto">
          <a:xfrm>
            <a:off x="3865563" y="2133600"/>
            <a:ext cx="6034088" cy="604838"/>
          </a:xfrm>
          <a:custGeom>
            <a:gdLst>
              <a:gd name="T0" fmla="*/ 0 w 3027680"/>
              <a:gd name="T1" fmla="*/ 0 h 609600"/>
              <a:gd name="T2" fmla="*/ 43368074 w 3027680"/>
              <a:gd name="T3" fmla="*/ 0 h 609600"/>
              <a:gd name="T4" fmla="*/ 43368074 w 3027680"/>
              <a:gd name="T5" fmla="*/ 827662 h 609600"/>
              <a:gd name="T6" fmla="*/ 8731830 w 3027680"/>
              <a:gd name="T7" fmla="*/ 827662 h 609600"/>
              <a:gd name="T8" fmla="*/ 0 w 3027680"/>
              <a:gd name="T9" fmla="*/ 0 h 609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027680" h="609600">
                <a:moveTo>
                  <a:pt x="0" y="0"/>
                </a:moveTo>
                <a:lnTo>
                  <a:pt x="3027680" y="0"/>
                </a:lnTo>
                <a:lnTo>
                  <a:pt x="3027680" y="609600"/>
                </a:lnTo>
                <a:lnTo>
                  <a:pt x="609600" y="609600"/>
                </a:lnTo>
                <a:lnTo>
                  <a:pt x="0" y="0"/>
                </a:lnTo>
                <a:close/>
              </a:path>
            </a:pathLst>
          </a:custGeom>
          <a:solidFill>
            <a:srgbClr val="02B3C5"/>
          </a:solidFill>
          <a:ln w="28575" cap="flat" cmpd="sng">
            <a:solidFill>
              <a:schemeClr val="bg1"/>
            </a:solidFill>
            <a:rou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charset="0"/>
              <a:ea typeface="宋体" pitchFamily="2" charset="-122"/>
              <a:cs typeface="+mn-cs"/>
            </a:endParaRPr>
          </a:p>
        </p:txBody>
      </p:sp>
      <p:sp>
        <p:nvSpPr>
          <p:cNvPr id="4102" name="文本框 7"/>
          <p:cNvSpPr txBox="1"/>
          <p:nvPr/>
        </p:nvSpPr>
        <p:spPr>
          <a:xfrm>
            <a:off x="5218113" y="2133600"/>
            <a:ext cx="4852987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</a:pPr>
            <a:r>
              <a:rPr lang="zh-CN" altLang="en-US" sz="2000" b="1">
                <a:solidFill>
                  <a:schemeClr val="bg1"/>
                </a:solidFill>
                <a:latin typeface="微软雅黑" charset="-122"/>
                <a:ea typeface="微软雅黑"/>
              </a:rPr>
              <a:t>了解春秋时期经济发展的表现</a:t>
            </a:r>
          </a:p>
        </p:txBody>
      </p:sp>
      <p:sp>
        <p:nvSpPr>
          <p:cNvPr id="4103" name="任意多边形 8"/>
          <p:cNvSpPr/>
          <p:nvPr/>
        </p:nvSpPr>
        <p:spPr>
          <a:xfrm>
            <a:off x="3854450" y="3006725"/>
            <a:ext cx="11113" cy="9525"/>
          </a:xfrm>
          <a:custGeom>
            <a:gdLst>
              <a:gd name="txL" fmla="*/ 0 w 10160"/>
              <a:gd name="txT" fmla="*/ 0 h 10160"/>
              <a:gd name="txR" fmla="*/ 10160 w 10160"/>
              <a:gd name="txB" fmla="*/ 10160 h 10160"/>
            </a:gdLst>
            <a:cxnLst>
              <a:cxn ang="0">
                <a:pos x="0" y="0"/>
              </a:cxn>
              <a:cxn ang="0">
                <a:pos x="17398" y="6898"/>
              </a:cxn>
              <a:cxn ang="0">
                <a:pos x="0" y="6898"/>
              </a:cxn>
              <a:cxn ang="0">
                <a:pos x="0" y="0"/>
              </a:cxn>
            </a:cxnLst>
            <a:rect l="txL" t="txT" r="txR" b="txB"/>
            <a:pathLst>
              <a:path w="10160" h="10160">
                <a:moveTo>
                  <a:pt x="0" y="0"/>
                </a:moveTo>
                <a:lnTo>
                  <a:pt x="10160" y="10160"/>
                </a:lnTo>
                <a:lnTo>
                  <a:pt x="0" y="1016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100000"/>
            </a:schemeClr>
          </a:solidFill>
          <a:ln w="12700" cap="flat" cmpd="sng">
            <a:solidFill>
              <a:srgbClr val="41719C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04" name="直角三角形 9"/>
          <p:cNvSpPr>
            <a:spLocks noChangeArrowheads="1"/>
          </p:cNvSpPr>
          <p:nvPr/>
        </p:nvSpPr>
        <p:spPr bwMode="auto">
          <a:xfrm>
            <a:off x="3732213" y="3006725"/>
            <a:ext cx="698500" cy="579438"/>
          </a:xfrm>
          <a:prstGeom prst="rtTriangle">
            <a:avLst/>
          </a:prstGeom>
          <a:solidFill>
            <a:srgbClr val="FFBF53"/>
          </a:solidFill>
          <a:ln w="28575">
            <a:solidFill>
              <a:schemeClr val="bg1"/>
            </a:solidFill>
            <a:miter lim="800000"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1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charset="0"/>
              <a:ea typeface="宋体" pitchFamily="2" charset="-122"/>
              <a:cs typeface="+mn-cs"/>
            </a:endParaRPr>
          </a:p>
        </p:txBody>
      </p:sp>
      <p:sp>
        <p:nvSpPr>
          <p:cNvPr id="4105" name="文本框 10"/>
          <p:cNvSpPr txBox="1"/>
          <p:nvPr/>
        </p:nvSpPr>
        <p:spPr>
          <a:xfrm>
            <a:off x="3732213" y="3143250"/>
            <a:ext cx="161925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</a:pPr>
            <a:r>
              <a:rPr lang="en-US" altLang="zh-CN" sz="3200" b="1">
                <a:solidFill>
                  <a:schemeClr val="bg1"/>
                </a:solidFill>
                <a:latin typeface="Calibri" charset="0"/>
                <a:ea typeface="宋体" pitchFamily="2" charset="-122"/>
              </a:rPr>
              <a:t>2</a:t>
            </a:r>
            <a:endParaRPr lang="zh-CN" altLang="en-US" sz="3200" b="1">
              <a:solidFill>
                <a:schemeClr val="bg1"/>
              </a:solidFill>
              <a:latin typeface="Calibri" charset="0"/>
              <a:ea typeface="宋体" pitchFamily="2" charset="-122"/>
            </a:endParaRPr>
          </a:p>
        </p:txBody>
      </p:sp>
      <p:sp>
        <p:nvSpPr>
          <p:cNvPr id="4106" name="任意多边形 11"/>
          <p:cNvSpPr/>
          <p:nvPr/>
        </p:nvSpPr>
        <p:spPr bwMode="auto">
          <a:xfrm>
            <a:off x="3865563" y="3016250"/>
            <a:ext cx="5334000" cy="638175"/>
          </a:xfrm>
          <a:custGeom>
            <a:gdLst>
              <a:gd name="T0" fmla="*/ 0 w 3027680"/>
              <a:gd name="T1" fmla="*/ 0 h 609600"/>
              <a:gd name="T2" fmla="*/ 32941662 w 3027680"/>
              <a:gd name="T3" fmla="*/ 0 h 609600"/>
              <a:gd name="T4" fmla="*/ 32941662 w 3027680"/>
              <a:gd name="T5" fmla="*/ 611110 h 609600"/>
              <a:gd name="T6" fmla="*/ 6632552 w 3027680"/>
              <a:gd name="T7" fmla="*/ 611110 h 609600"/>
              <a:gd name="T8" fmla="*/ 0 w 3027680"/>
              <a:gd name="T9" fmla="*/ 0 h 609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027680" h="609600">
                <a:moveTo>
                  <a:pt x="0" y="0"/>
                </a:moveTo>
                <a:lnTo>
                  <a:pt x="3027680" y="0"/>
                </a:lnTo>
                <a:lnTo>
                  <a:pt x="3027680" y="609600"/>
                </a:lnTo>
                <a:lnTo>
                  <a:pt x="609600" y="609600"/>
                </a:lnTo>
                <a:lnTo>
                  <a:pt x="0" y="0"/>
                </a:lnTo>
                <a:close/>
              </a:path>
            </a:pathLst>
          </a:custGeom>
          <a:solidFill>
            <a:srgbClr val="FFBF53"/>
          </a:solidFill>
          <a:ln w="28575" cap="flat" cmpd="sng">
            <a:solidFill>
              <a:schemeClr val="bg1"/>
            </a:solidFill>
            <a:rou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charset="0"/>
              <a:ea typeface="宋体" pitchFamily="2" charset="-122"/>
              <a:cs typeface="+mn-cs"/>
            </a:endParaRPr>
          </a:p>
        </p:txBody>
      </p:sp>
      <p:sp>
        <p:nvSpPr>
          <p:cNvPr id="4107" name="文本框 12"/>
          <p:cNvSpPr txBox="1"/>
          <p:nvPr/>
        </p:nvSpPr>
        <p:spPr>
          <a:xfrm>
            <a:off x="5443538" y="3141663"/>
            <a:ext cx="4400550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</a:pPr>
            <a:r>
              <a:rPr lang="zh-CN" altLang="en-US" sz="2000" b="1">
                <a:latin typeface="微软雅黑" charset="-122"/>
                <a:ea typeface="微软雅黑"/>
              </a:rPr>
              <a:t>了解周王室衰微的史实</a:t>
            </a:r>
          </a:p>
        </p:txBody>
      </p:sp>
      <p:sp>
        <p:nvSpPr>
          <p:cNvPr id="4108" name="任意多边形 13"/>
          <p:cNvSpPr/>
          <p:nvPr/>
        </p:nvSpPr>
        <p:spPr>
          <a:xfrm>
            <a:off x="3854450" y="3733800"/>
            <a:ext cx="11113" cy="9525"/>
          </a:xfrm>
          <a:custGeom>
            <a:gdLst>
              <a:gd name="txL" fmla="*/ 0 w 10160"/>
              <a:gd name="txT" fmla="*/ 0 h 10160"/>
              <a:gd name="txR" fmla="*/ 10160 w 10160"/>
              <a:gd name="txB" fmla="*/ 10160 h 10160"/>
            </a:gdLst>
            <a:cxnLst>
              <a:cxn ang="0">
                <a:pos x="0" y="0"/>
              </a:cxn>
              <a:cxn ang="0">
                <a:pos x="17398" y="6898"/>
              </a:cxn>
              <a:cxn ang="0">
                <a:pos x="0" y="6898"/>
              </a:cxn>
              <a:cxn ang="0">
                <a:pos x="0" y="0"/>
              </a:cxn>
            </a:cxnLst>
            <a:rect l="txL" t="txT" r="txR" b="txB"/>
            <a:pathLst>
              <a:path w="10160" h="10160">
                <a:moveTo>
                  <a:pt x="0" y="0"/>
                </a:moveTo>
                <a:lnTo>
                  <a:pt x="10160" y="10160"/>
                </a:lnTo>
                <a:lnTo>
                  <a:pt x="0" y="1016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100000"/>
            </a:schemeClr>
          </a:solidFill>
          <a:ln w="12700" cap="flat" cmpd="sng">
            <a:solidFill>
              <a:srgbClr val="41719C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09" name="直角三角形 14"/>
          <p:cNvSpPr>
            <a:spLocks noChangeArrowheads="1"/>
          </p:cNvSpPr>
          <p:nvPr/>
        </p:nvSpPr>
        <p:spPr bwMode="auto">
          <a:xfrm>
            <a:off x="3732213" y="3733800"/>
            <a:ext cx="698500" cy="592138"/>
          </a:xfrm>
          <a:prstGeom prst="rtTriangle">
            <a:avLst/>
          </a:prstGeom>
          <a:solidFill>
            <a:srgbClr val="F07474"/>
          </a:solidFill>
          <a:ln w="28575">
            <a:solidFill>
              <a:schemeClr val="bg1"/>
            </a:solidFill>
            <a:miter lim="800000"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100" b="0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charset="0"/>
              <a:ea typeface="宋体" pitchFamily="2" charset="-122"/>
              <a:cs typeface="+mn-cs"/>
            </a:endParaRPr>
          </a:p>
        </p:txBody>
      </p:sp>
      <p:sp>
        <p:nvSpPr>
          <p:cNvPr id="4110" name="文本框 15"/>
          <p:cNvSpPr txBox="1"/>
          <p:nvPr/>
        </p:nvSpPr>
        <p:spPr>
          <a:xfrm>
            <a:off x="3732213" y="3871913"/>
            <a:ext cx="161925" cy="5857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</a:pPr>
            <a:r>
              <a:rPr lang="en-US" altLang="zh-CN" sz="3200" b="1">
                <a:solidFill>
                  <a:schemeClr val="bg1"/>
                </a:solidFill>
                <a:latin typeface="Calibri" charset="0"/>
                <a:ea typeface="宋体" pitchFamily="2" charset="-122"/>
              </a:rPr>
              <a:t>3</a:t>
            </a:r>
            <a:endParaRPr lang="zh-CN" altLang="en-US" sz="3200" b="1">
              <a:solidFill>
                <a:schemeClr val="bg1"/>
              </a:solidFill>
              <a:latin typeface="Calibri" charset="0"/>
              <a:ea typeface="宋体" pitchFamily="2" charset="-122"/>
            </a:endParaRPr>
          </a:p>
        </p:txBody>
      </p:sp>
      <p:sp>
        <p:nvSpPr>
          <p:cNvPr id="4111" name="任意多边形 16"/>
          <p:cNvSpPr/>
          <p:nvPr/>
        </p:nvSpPr>
        <p:spPr bwMode="auto">
          <a:xfrm>
            <a:off x="4287838" y="3975100"/>
            <a:ext cx="5611813" cy="641350"/>
          </a:xfrm>
          <a:custGeom>
            <a:gdLst>
              <a:gd name="T0" fmla="*/ 0 w 3027680"/>
              <a:gd name="T1" fmla="*/ 0 h 609600"/>
              <a:gd name="T2" fmla="*/ 34827280 w 3027680"/>
              <a:gd name="T3" fmla="*/ 0 h 609600"/>
              <a:gd name="T4" fmla="*/ 34827280 w 3027680"/>
              <a:gd name="T5" fmla="*/ 589047 h 609600"/>
              <a:gd name="T6" fmla="*/ 7012203 w 3027680"/>
              <a:gd name="T7" fmla="*/ 589047 h 609600"/>
              <a:gd name="T8" fmla="*/ 0 w 3027680"/>
              <a:gd name="T9" fmla="*/ 0 h 609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027680" h="609600">
                <a:moveTo>
                  <a:pt x="0" y="0"/>
                </a:moveTo>
                <a:lnTo>
                  <a:pt x="3027680" y="0"/>
                </a:lnTo>
                <a:lnTo>
                  <a:pt x="3027680" y="609600"/>
                </a:lnTo>
                <a:lnTo>
                  <a:pt x="609600" y="609600"/>
                </a:lnTo>
                <a:lnTo>
                  <a:pt x="0" y="0"/>
                </a:lnTo>
                <a:close/>
              </a:path>
            </a:pathLst>
          </a:custGeom>
          <a:solidFill>
            <a:srgbClr val="F07474"/>
          </a:solidFill>
          <a:ln w="28575" cap="flat" cmpd="sng">
            <a:solidFill>
              <a:schemeClr val="bg1"/>
            </a:solidFill>
            <a:rou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charset="0"/>
              <a:ea typeface="宋体" pitchFamily="2" charset="-122"/>
              <a:cs typeface="+mn-cs"/>
            </a:endParaRPr>
          </a:p>
        </p:txBody>
      </p:sp>
      <p:sp>
        <p:nvSpPr>
          <p:cNvPr id="4112" name="文本框 17"/>
          <p:cNvSpPr txBox="1"/>
          <p:nvPr/>
        </p:nvSpPr>
        <p:spPr>
          <a:xfrm>
            <a:off x="5443538" y="4002088"/>
            <a:ext cx="4322762" cy="647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</a:pPr>
            <a:r>
              <a:rPr lang="zh-CN" altLang="en-US" b="1">
                <a:solidFill>
                  <a:schemeClr val="bg1"/>
                </a:solidFill>
                <a:latin typeface="微软雅黑" charset="-122"/>
                <a:ea typeface="微软雅黑"/>
              </a:rPr>
              <a:t>识记诸侯争霸的人物，</a:t>
            </a:r>
            <a:endParaRPr lang="en-US" altLang="zh-CN" b="1">
              <a:solidFill>
                <a:schemeClr val="bg1"/>
              </a:solidFill>
              <a:latin typeface="微软雅黑" charset="-122"/>
              <a:ea typeface="微软雅黑"/>
            </a:endParaRPr>
          </a:p>
          <a:p>
            <a:pPr eaLnBrk="1" hangingPunct="1">
              <a:buFont typeface="Arial" pitchFamily="34" charset="0"/>
            </a:pPr>
            <a:r>
              <a:rPr lang="zh-CN" altLang="en-US" b="1">
                <a:solidFill>
                  <a:schemeClr val="bg1"/>
                </a:solidFill>
                <a:latin typeface="微软雅黑" charset="-122"/>
                <a:ea typeface="微软雅黑"/>
              </a:rPr>
              <a:t>理解春秋时期诸侯争霸对社会发展的影响</a:t>
            </a:r>
          </a:p>
        </p:txBody>
      </p:sp>
      <p:sp>
        <p:nvSpPr>
          <p:cNvPr id="4113" name="任意多边形 18"/>
          <p:cNvSpPr/>
          <p:nvPr/>
        </p:nvSpPr>
        <p:spPr>
          <a:xfrm>
            <a:off x="3854450" y="4529138"/>
            <a:ext cx="11113" cy="9525"/>
          </a:xfrm>
          <a:custGeom>
            <a:gdLst>
              <a:gd name="txL" fmla="*/ 0 w 10160"/>
              <a:gd name="txT" fmla="*/ 0 h 10160"/>
              <a:gd name="txR" fmla="*/ 10160 w 10160"/>
              <a:gd name="txB" fmla="*/ 10160 h 10160"/>
            </a:gdLst>
            <a:cxnLst>
              <a:cxn ang="0">
                <a:pos x="0" y="0"/>
              </a:cxn>
              <a:cxn ang="0">
                <a:pos x="17398" y="6898"/>
              </a:cxn>
              <a:cxn ang="0">
                <a:pos x="0" y="6898"/>
              </a:cxn>
              <a:cxn ang="0">
                <a:pos x="0" y="0"/>
              </a:cxn>
            </a:cxnLst>
            <a:rect l="txL" t="txT" r="txR" b="txB"/>
            <a:pathLst>
              <a:path w="10160" h="10160">
                <a:moveTo>
                  <a:pt x="0" y="0"/>
                </a:moveTo>
                <a:lnTo>
                  <a:pt x="10160" y="10160"/>
                </a:lnTo>
                <a:lnTo>
                  <a:pt x="0" y="1016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100000"/>
            </a:schemeClr>
          </a:solidFill>
          <a:ln w="12700" cap="flat" cmpd="sng">
            <a:solidFill>
              <a:srgbClr val="41719C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14" name="文本框 23"/>
          <p:cNvSpPr txBox="1"/>
          <p:nvPr/>
        </p:nvSpPr>
        <p:spPr>
          <a:xfrm>
            <a:off x="3402013" y="841375"/>
            <a:ext cx="3032125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</a:pPr>
            <a:r>
              <a:rPr lang="zh-CN" altLang="en-US" sz="3600" b="1">
                <a:solidFill>
                  <a:srgbClr val="7C60AA"/>
                </a:solidFill>
                <a:latin typeface="微软雅黑" charset="-122"/>
                <a:ea typeface="微软雅黑"/>
              </a:rPr>
              <a:t>学习目标导航</a:t>
            </a:r>
          </a:p>
        </p:txBody>
      </p:sp>
      <p:pic>
        <p:nvPicPr>
          <p:cNvPr id="4115" name="图片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23837" y="-20637"/>
            <a:ext cx="4117975" cy="6324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16" name="任意多边形 18"/>
          <p:cNvSpPr/>
          <p:nvPr/>
        </p:nvSpPr>
        <p:spPr>
          <a:xfrm>
            <a:off x="3775075" y="4713288"/>
            <a:ext cx="11113" cy="9525"/>
          </a:xfrm>
          <a:custGeom>
            <a:gdLst>
              <a:gd name="txL" fmla="*/ 0 w 10160"/>
              <a:gd name="txT" fmla="*/ 0 h 10160"/>
              <a:gd name="txR" fmla="*/ 10160 w 10160"/>
              <a:gd name="txB" fmla="*/ 10160 h 10160"/>
            </a:gdLst>
            <a:cxnLst>
              <a:cxn ang="0">
                <a:pos x="0" y="0"/>
              </a:cxn>
              <a:cxn ang="0">
                <a:pos x="20815" y="6063"/>
              </a:cxn>
              <a:cxn ang="0">
                <a:pos x="0" y="6063"/>
              </a:cxn>
              <a:cxn ang="0">
                <a:pos x="0" y="0"/>
              </a:cxn>
            </a:cxnLst>
            <a:rect l="txL" t="txT" r="txR" b="txB"/>
            <a:pathLst>
              <a:path w="10160" h="10160">
                <a:moveTo>
                  <a:pt x="0" y="0"/>
                </a:moveTo>
                <a:lnTo>
                  <a:pt x="10160" y="10160"/>
                </a:lnTo>
                <a:lnTo>
                  <a:pt x="0" y="1016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100000"/>
            </a:schemeClr>
          </a:solidFill>
          <a:ln w="12700" cap="flat" cmpd="sng">
            <a:solidFill>
              <a:srgbClr val="41719C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pic>
        <p:nvPicPr>
          <p:cNvPr id="9220" name="Picture 11" descr="未标题-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2205" y="841375"/>
            <a:ext cx="4102100" cy="6223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19" name="Picture 28" descr="9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13880" y="4457700"/>
            <a:ext cx="2286000" cy="2311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5" name="Text Box 9"/>
          <p:cNvSpPr txBox="1"/>
          <p:nvPr/>
        </p:nvSpPr>
        <p:spPr>
          <a:xfrm>
            <a:off x="11393488" y="6400483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x-none" sz="1800" b="0">
                <a:solidFill>
                  <a:schemeClr val="bg1"/>
                </a:solidFill>
                <a:latin typeface="Arial" pitchFamily="34" charset="0"/>
                <a:ea typeface="华文细黑" pitchFamily="2" charset="-122"/>
              </a:rPr>
              <a:t>1</a:t>
            </a:r>
            <a:endParaRPr lang="en-US" altLang="x-none" sz="1800" b="0">
              <a:solidFill>
                <a:schemeClr val="bg1"/>
              </a:solidFill>
              <a:latin typeface="Arial" pitchFamily="34" charset="0"/>
              <a:ea typeface="华文细黑" pitchFamily="2" charset="-122"/>
              <a:sym typeface="Wingdings" charset="2"/>
            </a:endParaRPr>
          </a:p>
        </p:txBody>
      </p:sp>
      <p:sp>
        <p:nvSpPr>
          <p:cNvPr id="2" name="Text Box 9"/>
          <p:cNvSpPr txBox="1"/>
          <p:nvPr/>
        </p:nvSpPr>
        <p:spPr>
          <a:xfrm>
            <a:off x="11585258" y="6378893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x-none" sz="1800" b="0">
                <a:solidFill>
                  <a:schemeClr val="bg1"/>
                </a:solidFill>
                <a:latin typeface="Arial" pitchFamily="34" charset="0"/>
                <a:ea typeface="华文细黑" pitchFamily="2" charset="-122"/>
              </a:rPr>
              <a:t>3</a:t>
            </a: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9218" name="Object 3"/>
          <p:cNvGraphicFramePr>
            <a:graphicFrameLocks noChangeAspect="1"/>
          </p:cNvGraphicFramePr>
          <p:nvPr/>
        </p:nvGraphicFramePr>
        <p:xfrm>
          <a:off x="6028055" y="490220"/>
          <a:ext cx="5867400" cy="58191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r:id="rId2" progId="PBrush">
                  <p:embed/>
                </p:oleObj>
              </mc:Choice>
              <mc:Fallback>
                <p:oleObj r:id="rId2" progId="PBrush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028055" y="490220"/>
                        <a:ext cx="5867400" cy="581914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19" name="AutoShape 4"/>
          <p:cNvSpPr/>
          <p:nvPr/>
        </p:nvSpPr>
        <p:spPr>
          <a:xfrm>
            <a:off x="3719513" y="620713"/>
            <a:ext cx="2808287" cy="720725"/>
          </a:xfrm>
          <a:prstGeom prst="wedgeRectCallout">
            <a:avLst>
              <a:gd name="adj1" fmla="val 75269"/>
              <a:gd name="adj2" fmla="val 21366"/>
            </a:avLst>
          </a:prstGeom>
          <a:noFill/>
          <a:ln w="9525">
            <a:noFill/>
          </a:ln>
        </p:spPr>
        <p:txBody>
          <a:bodyPr anchor="t"/>
          <a:lstStyle/>
          <a:p>
            <a:pPr algn="ctr"/>
            <a:endParaRPr lang="zh-CN" altLang="zh-CN">
              <a:latin typeface="Arial" pitchFamily="34" charset="0"/>
              <a:ea typeface="宋体" pitchFamily="2" charset="-122"/>
            </a:endParaRPr>
          </a:p>
        </p:txBody>
      </p:sp>
      <p:sp>
        <p:nvSpPr>
          <p:cNvPr id="9220" name="AutoShape 5"/>
          <p:cNvSpPr/>
          <p:nvPr/>
        </p:nvSpPr>
        <p:spPr>
          <a:xfrm>
            <a:off x="3359150" y="1700213"/>
            <a:ext cx="2520950" cy="720725"/>
          </a:xfrm>
          <a:prstGeom prst="wedgeRectCallout">
            <a:avLst>
              <a:gd name="adj1" fmla="val 68264"/>
              <a:gd name="adj2" fmla="val 78194"/>
            </a:avLst>
          </a:prstGeom>
          <a:noFill/>
          <a:ln w="9525">
            <a:noFill/>
          </a:ln>
        </p:spPr>
        <p:txBody>
          <a:bodyPr anchor="t"/>
          <a:lstStyle/>
          <a:p>
            <a:pPr algn="ctr"/>
            <a:endParaRPr lang="zh-CN" altLang="zh-CN">
              <a:latin typeface="Arial" pitchFamily="34" charset="0"/>
              <a:ea typeface="宋体" pitchFamily="2" charset="-122"/>
            </a:endParaRPr>
          </a:p>
        </p:txBody>
      </p:sp>
      <p:sp>
        <p:nvSpPr>
          <p:cNvPr id="9221" name="AutoShape 6"/>
          <p:cNvSpPr/>
          <p:nvPr/>
        </p:nvSpPr>
        <p:spPr>
          <a:xfrm>
            <a:off x="3000375" y="2924175"/>
            <a:ext cx="2016125" cy="720725"/>
          </a:xfrm>
          <a:prstGeom prst="wedgeRectCallout">
            <a:avLst>
              <a:gd name="adj1" fmla="val 82204"/>
              <a:gd name="adj2" fmla="val 69384"/>
            </a:avLst>
          </a:prstGeom>
          <a:noFill/>
          <a:ln w="9525">
            <a:noFill/>
          </a:ln>
        </p:spPr>
        <p:txBody>
          <a:bodyPr anchor="t"/>
          <a:lstStyle/>
          <a:p>
            <a:pPr algn="ctr"/>
            <a:endParaRPr lang="zh-CN" altLang="zh-CN">
              <a:latin typeface="Arial" pitchFamily="34" charset="0"/>
              <a:ea typeface="宋体" pitchFamily="2" charset="-122"/>
            </a:endParaRPr>
          </a:p>
        </p:txBody>
      </p:sp>
      <p:sp>
        <p:nvSpPr>
          <p:cNvPr id="9222" name="AutoShape 7"/>
          <p:cNvSpPr/>
          <p:nvPr/>
        </p:nvSpPr>
        <p:spPr>
          <a:xfrm>
            <a:off x="2782888" y="4076700"/>
            <a:ext cx="1873250" cy="647700"/>
          </a:xfrm>
          <a:prstGeom prst="wedgeRectCallout">
            <a:avLst>
              <a:gd name="adj1" fmla="val 83727"/>
              <a:gd name="adj2" fmla="val 66912"/>
            </a:avLst>
          </a:prstGeom>
          <a:noFill/>
          <a:ln w="9525">
            <a:noFill/>
          </a:ln>
        </p:spPr>
        <p:txBody>
          <a:bodyPr anchor="t"/>
          <a:lstStyle/>
          <a:p>
            <a:pPr algn="ctr"/>
            <a:endParaRPr lang="zh-CN" altLang="zh-CN">
              <a:latin typeface="Arial" pitchFamily="34" charset="0"/>
              <a:ea typeface="宋体" pitchFamily="2" charset="-122"/>
            </a:endParaRPr>
          </a:p>
        </p:txBody>
      </p:sp>
      <p:sp>
        <p:nvSpPr>
          <p:cNvPr id="9223" name="AutoShape 8"/>
          <p:cNvSpPr/>
          <p:nvPr/>
        </p:nvSpPr>
        <p:spPr>
          <a:xfrm>
            <a:off x="2351088" y="4868863"/>
            <a:ext cx="1873250" cy="647700"/>
          </a:xfrm>
          <a:prstGeom prst="wedgeRectCallout">
            <a:avLst>
              <a:gd name="adj1" fmla="val 85255"/>
              <a:gd name="adj2" fmla="val 76718"/>
            </a:avLst>
          </a:prstGeom>
          <a:noFill/>
          <a:ln w="9525">
            <a:noFill/>
          </a:ln>
        </p:spPr>
        <p:txBody>
          <a:bodyPr anchor="t"/>
          <a:lstStyle/>
          <a:p>
            <a:pPr algn="ctr"/>
            <a:endParaRPr lang="zh-CN" altLang="zh-CN">
              <a:latin typeface="Arial" pitchFamily="34" charset="0"/>
              <a:ea typeface="宋体" pitchFamily="2" charset="-122"/>
            </a:endParaRPr>
          </a:p>
        </p:txBody>
      </p:sp>
      <p:sp>
        <p:nvSpPr>
          <p:cNvPr id="9224" name="AutoShape 9"/>
          <p:cNvSpPr/>
          <p:nvPr/>
        </p:nvSpPr>
        <p:spPr>
          <a:xfrm>
            <a:off x="2351088" y="5734050"/>
            <a:ext cx="1657350" cy="574675"/>
          </a:xfrm>
          <a:prstGeom prst="wedgeRectCallout">
            <a:avLst>
              <a:gd name="adj1" fmla="val 87356"/>
              <a:gd name="adj2" fmla="val 48620"/>
            </a:avLst>
          </a:prstGeom>
          <a:noFill/>
          <a:ln w="9525">
            <a:noFill/>
          </a:ln>
        </p:spPr>
        <p:txBody>
          <a:bodyPr anchor="t"/>
          <a:lstStyle/>
          <a:p>
            <a:pPr algn="ctr"/>
            <a:endParaRPr lang="zh-CN" altLang="zh-CN">
              <a:latin typeface="Arial" pitchFamily="34" charset="0"/>
              <a:ea typeface="宋体" pitchFamily="2" charset="-122"/>
            </a:endParaRPr>
          </a:p>
        </p:txBody>
      </p:sp>
      <p:sp>
        <p:nvSpPr>
          <p:cNvPr id="72714" name="Text Box 10"/>
          <p:cNvSpPr txBox="1"/>
          <p:nvPr/>
        </p:nvSpPr>
        <p:spPr>
          <a:xfrm>
            <a:off x="4803775" y="794385"/>
            <a:ext cx="1223963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>
                <a:latin typeface="Arial" pitchFamily="34" charset="0"/>
                <a:ea typeface="宋体" pitchFamily="2" charset="-122"/>
              </a:rPr>
              <a:t>天子</a:t>
            </a:r>
          </a:p>
        </p:txBody>
      </p:sp>
      <p:sp>
        <p:nvSpPr>
          <p:cNvPr id="72715" name="Text Box 11"/>
          <p:cNvSpPr txBox="1"/>
          <p:nvPr/>
        </p:nvSpPr>
        <p:spPr>
          <a:xfrm>
            <a:off x="3935413" y="1775778"/>
            <a:ext cx="1368425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>
                <a:latin typeface="Arial" pitchFamily="34" charset="0"/>
                <a:ea typeface="宋体" pitchFamily="2" charset="-122"/>
              </a:rPr>
              <a:t>诸侯</a:t>
            </a:r>
          </a:p>
        </p:txBody>
      </p:sp>
      <p:sp>
        <p:nvSpPr>
          <p:cNvPr id="72716" name="Text Box 12"/>
          <p:cNvSpPr txBox="1"/>
          <p:nvPr/>
        </p:nvSpPr>
        <p:spPr>
          <a:xfrm>
            <a:off x="3071813" y="3212148"/>
            <a:ext cx="2303462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>
                <a:latin typeface="Arial" pitchFamily="34" charset="0"/>
                <a:ea typeface="宋体" pitchFamily="2" charset="-122"/>
              </a:rPr>
              <a:t>卿大夫</a:t>
            </a:r>
          </a:p>
        </p:txBody>
      </p:sp>
      <p:sp>
        <p:nvSpPr>
          <p:cNvPr id="72717" name="Text Box 13"/>
          <p:cNvSpPr txBox="1"/>
          <p:nvPr/>
        </p:nvSpPr>
        <p:spPr>
          <a:xfrm>
            <a:off x="3000375" y="4005263"/>
            <a:ext cx="1368425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>
                <a:latin typeface="Arial" pitchFamily="34" charset="0"/>
                <a:ea typeface="宋体" pitchFamily="2" charset="-122"/>
              </a:rPr>
              <a:t>士</a:t>
            </a:r>
          </a:p>
        </p:txBody>
      </p:sp>
      <p:sp>
        <p:nvSpPr>
          <p:cNvPr id="72718" name="Text Box 14"/>
          <p:cNvSpPr txBox="1"/>
          <p:nvPr/>
        </p:nvSpPr>
        <p:spPr>
          <a:xfrm>
            <a:off x="2432050" y="4724400"/>
            <a:ext cx="287210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>
                <a:latin typeface="宋体" pitchFamily="2" charset="-122"/>
                <a:ea typeface="宋体" pitchFamily="2" charset="-122"/>
              </a:rPr>
              <a:t>平民、庶人</a:t>
            </a:r>
          </a:p>
        </p:txBody>
      </p:sp>
      <p:sp>
        <p:nvSpPr>
          <p:cNvPr id="72719" name="Text Box 15"/>
          <p:cNvSpPr txBox="1"/>
          <p:nvPr/>
        </p:nvSpPr>
        <p:spPr>
          <a:xfrm>
            <a:off x="3071813" y="5516880"/>
            <a:ext cx="1296987" cy="6451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>
                <a:latin typeface="Arial" pitchFamily="34" charset="0"/>
                <a:ea typeface="宋体" pitchFamily="2" charset="-122"/>
              </a:rPr>
              <a:t>奴隶</a:t>
            </a:r>
          </a:p>
        </p:txBody>
      </p:sp>
      <p:sp>
        <p:nvSpPr>
          <p:cNvPr id="8195" name="Text Box 9"/>
          <p:cNvSpPr txBox="1"/>
          <p:nvPr/>
        </p:nvSpPr>
        <p:spPr>
          <a:xfrm>
            <a:off x="11585258" y="6378893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x-none" sz="1800" b="0">
                <a:solidFill>
                  <a:schemeClr val="bg1"/>
                </a:solidFill>
                <a:latin typeface="Arial" pitchFamily="34" charset="0"/>
                <a:ea typeface="华文细黑" pitchFamily="2" charset="-122"/>
              </a:rPr>
              <a:t>3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784860" y="1586865"/>
            <a:ext cx="1198245" cy="440817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6600">
                <a:latin typeface="黑体" pitchFamily="2" charset="-122"/>
                <a:ea typeface="黑体" panose="02010609060101010101" pitchFamily="2" charset="-122"/>
              </a:rPr>
              <a:t>分 封 制</a:t>
            </a:r>
          </a:p>
        </p:txBody>
      </p:sp>
      <p:sp>
        <p:nvSpPr>
          <p:cNvPr id="159" name=" 159"/>
          <p:cNvSpPr/>
          <p:nvPr/>
        </p:nvSpPr>
        <p:spPr>
          <a:xfrm>
            <a:off x="1983105" y="2421255"/>
            <a:ext cx="4481195" cy="552450"/>
          </a:xfrm>
          <a:custGeom>
            <a:gdLst>
              <a:gd name="connsiteX0" fmla="*/ 545178 w 812503"/>
              <a:gd name="connsiteY0" fmla="*/ 0 h 310097"/>
              <a:gd name="connsiteX1" fmla="*/ 812503 w 812503"/>
              <a:gd name="connsiteY1" fmla="*/ 155049 h 310097"/>
              <a:gd name="connsiteX2" fmla="*/ 545178 w 812503"/>
              <a:gd name="connsiteY2" fmla="*/ 310097 h 310097"/>
              <a:gd name="connsiteX3" fmla="*/ 545178 w 812503"/>
              <a:gd name="connsiteY3" fmla="*/ 212220 h 310097"/>
              <a:gd name="connsiteX4" fmla="*/ 0 w 812503"/>
              <a:gd name="connsiteY4" fmla="*/ 259590 h 310097"/>
              <a:gd name="connsiteX5" fmla="*/ 160832 w 812503"/>
              <a:gd name="connsiteY5" fmla="*/ 155049 h 310097"/>
              <a:gd name="connsiteX6" fmla="*/ 0 w 812503"/>
              <a:gd name="connsiteY6" fmla="*/ 50507 h 310097"/>
              <a:gd name="connsiteX7" fmla="*/ 545178 w 812503"/>
              <a:gd name="connsiteY7" fmla="*/ 97878 h 310097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2503" h="310097">
                <a:moveTo>
                  <a:pt x="545178" y="0"/>
                </a:moveTo>
                <a:lnTo>
                  <a:pt x="812503" y="155049"/>
                </a:lnTo>
                <a:lnTo>
                  <a:pt x="545178" y="310097"/>
                </a:lnTo>
                <a:lnTo>
                  <a:pt x="545178" y="212220"/>
                </a:lnTo>
                <a:lnTo>
                  <a:pt x="0" y="259590"/>
                </a:lnTo>
                <a:lnTo>
                  <a:pt x="160832" y="155049"/>
                </a:lnTo>
                <a:lnTo>
                  <a:pt x="0" y="50507"/>
                </a:lnTo>
                <a:lnTo>
                  <a:pt x="545178" y="97878"/>
                </a:lnTo>
                <a:close/>
              </a:path>
            </a:pathLst>
          </a:cu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</p:spTree>
    <p:custDataLst>
      <p:tags r:id="rId4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9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376238" y="814388"/>
            <a:ext cx="4176713" cy="7112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lvl="0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1pPr>
            <a:lvl2pPr marL="457200" lvl="1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2pPr>
            <a:lvl3pPr marL="914400" lvl="2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3pPr>
            <a:lvl4pPr marL="1371600" lvl="3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4pPr>
            <a:lvl5pPr marL="1828800" lvl="4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rgbClr val="000000"/>
                </a:solidFill>
                <a:latin typeface="华文彩云" pitchFamily="2" charset="-122"/>
                <a:ea typeface="华文彩云" pitchFamily="2" charset="-122"/>
              </a:rPr>
              <a:t>东周的历史分期</a:t>
            </a:r>
          </a:p>
        </p:txBody>
      </p:sp>
      <p:sp>
        <p:nvSpPr>
          <p:cNvPr id="6147" name="Text Box 3"/>
          <p:cNvSpPr txBox="1"/>
          <p:nvPr/>
        </p:nvSpPr>
        <p:spPr>
          <a:xfrm>
            <a:off x="3260725" y="1620838"/>
            <a:ext cx="184150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1" hangingPunct="1"/>
            <a:endParaRPr lang="zh-CN" altLang="zh-CN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6148" name="Text Box 4"/>
          <p:cNvSpPr txBox="1"/>
          <p:nvPr/>
        </p:nvSpPr>
        <p:spPr>
          <a:xfrm>
            <a:off x="2955925" y="2001838"/>
            <a:ext cx="184150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1" hangingPunct="1"/>
            <a:endParaRPr lang="zh-CN" altLang="zh-CN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6149" name="Text Box 5"/>
          <p:cNvSpPr txBox="1"/>
          <p:nvPr/>
        </p:nvSpPr>
        <p:spPr>
          <a:xfrm>
            <a:off x="2955925" y="2306638"/>
            <a:ext cx="184150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1" hangingPunct="1"/>
            <a:endParaRPr lang="zh-CN" altLang="zh-CN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6150" name="Line 6"/>
          <p:cNvSpPr/>
          <p:nvPr/>
        </p:nvSpPr>
        <p:spPr>
          <a:xfrm flipV="1">
            <a:off x="3432175" y="2420938"/>
            <a:ext cx="5689600" cy="17462"/>
          </a:xfrm>
          <a:prstGeom prst="line">
            <a:avLst/>
          </a:prstGeom>
          <a:ln w="38100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6151" name="Text Box 7"/>
          <p:cNvSpPr txBox="1"/>
          <p:nvPr/>
        </p:nvSpPr>
        <p:spPr>
          <a:xfrm>
            <a:off x="4191000" y="2438400"/>
            <a:ext cx="184150" cy="3698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1" hangingPunct="1"/>
            <a:endParaRPr lang="zh-CN" altLang="zh-CN"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6152" name="AutoShape 8"/>
          <p:cNvSpPr/>
          <p:nvPr/>
        </p:nvSpPr>
        <p:spPr>
          <a:xfrm rot="-5400000">
            <a:off x="4683125" y="1239838"/>
            <a:ext cx="377825" cy="2881312"/>
          </a:xfrm>
          <a:prstGeom prst="leftBrace">
            <a:avLst>
              <a:gd name="adj1" fmla="val 63550"/>
              <a:gd name="adj2" fmla="val 50000"/>
            </a:avLst>
          </a:prstGeom>
          <a:noFill/>
          <a:ln w="2857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eaLnBrk="1" hangingPunct="1"/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6153" name="AutoShape 10"/>
          <p:cNvSpPr/>
          <p:nvPr/>
        </p:nvSpPr>
        <p:spPr>
          <a:xfrm rot="-5400000">
            <a:off x="7499350" y="1735138"/>
            <a:ext cx="215900" cy="1728787"/>
          </a:xfrm>
          <a:prstGeom prst="leftBrace">
            <a:avLst>
              <a:gd name="adj1" fmla="val 66727"/>
              <a:gd name="adj2" fmla="val 50000"/>
            </a:avLst>
          </a:prstGeom>
          <a:noFill/>
          <a:ln w="349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pPr eaLnBrk="1" hangingPunct="1"/>
            <a:endParaRPr lang="zh-CN" altLang="en-US">
              <a:latin typeface="Arial" pitchFamily="34" charset="0"/>
              <a:ea typeface="宋体" pitchFamily="2" charset="-122"/>
            </a:endParaRPr>
          </a:p>
        </p:txBody>
      </p:sp>
      <p:sp>
        <p:nvSpPr>
          <p:cNvPr id="6154" name="Line 12"/>
          <p:cNvSpPr/>
          <p:nvPr/>
        </p:nvSpPr>
        <p:spPr>
          <a:xfrm flipH="1">
            <a:off x="6324600" y="2362200"/>
            <a:ext cx="0" cy="98425"/>
          </a:xfrm>
          <a:prstGeom prst="line">
            <a:avLst/>
          </a:prstGeom>
          <a:ln w="2857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6155" name="Line 13"/>
          <p:cNvSpPr/>
          <p:nvPr/>
        </p:nvSpPr>
        <p:spPr>
          <a:xfrm flipH="1">
            <a:off x="6781800" y="2362200"/>
            <a:ext cx="0" cy="98425"/>
          </a:xfrm>
          <a:prstGeom prst="line">
            <a:avLst/>
          </a:prstGeom>
          <a:ln w="2857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6156" name="Line 14"/>
          <p:cNvSpPr/>
          <p:nvPr/>
        </p:nvSpPr>
        <p:spPr>
          <a:xfrm>
            <a:off x="8458200" y="2362200"/>
            <a:ext cx="7938" cy="139700"/>
          </a:xfrm>
          <a:prstGeom prst="line">
            <a:avLst/>
          </a:prstGeom>
          <a:ln w="2857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11277" name="Text Box 15"/>
          <p:cNvSpPr txBox="1">
            <a:spLocks noChangeArrowheads="1"/>
          </p:cNvSpPr>
          <p:nvPr/>
        </p:nvSpPr>
        <p:spPr bwMode="auto">
          <a:xfrm>
            <a:off x="3648075" y="1905000"/>
            <a:ext cx="1152525" cy="366713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 rtl="0">
              <a:buClrTx/>
              <a:buSzTx/>
              <a:buFontTx/>
              <a:defRPr/>
            </a:pPr>
            <a:r>
              <a:rPr kumimoji="1" lang="zh-CN" altLang="en-US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宋体" pitchFamily="2" charset="-122"/>
                <a:cs typeface="+mn-cs"/>
              </a:rPr>
              <a:t>前</a:t>
            </a:r>
            <a:r>
              <a:rPr kumimoji="1" lang="en-US" altLang="zh-CN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宋体" pitchFamily="2" charset="-122"/>
                <a:cs typeface="+mn-cs"/>
              </a:rPr>
              <a:t>770</a:t>
            </a:r>
            <a:r>
              <a:rPr kumimoji="1" lang="zh-CN" altLang="en-US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宋体" pitchFamily="2" charset="-122"/>
                <a:cs typeface="+mn-cs"/>
              </a:rPr>
              <a:t>年</a:t>
            </a:r>
          </a:p>
        </p:txBody>
      </p:sp>
      <p:sp>
        <p:nvSpPr>
          <p:cNvPr id="56336" name="Text Box 16"/>
          <p:cNvSpPr txBox="1">
            <a:spLocks noChangeArrowheads="1"/>
          </p:cNvSpPr>
          <p:nvPr/>
        </p:nvSpPr>
        <p:spPr bwMode="auto">
          <a:xfrm>
            <a:off x="1058863" y="3560763"/>
            <a:ext cx="6634163" cy="57943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marL="0" lvl="0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1pPr>
            <a:lvl2pPr marL="457200" lvl="1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2pPr>
            <a:lvl3pPr marL="914400" lvl="2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3pPr>
            <a:lvl4pPr marL="1371600" lvl="3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4pPr>
            <a:lvl5pPr marL="1828800" lvl="4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3200" b="1">
                <a:effectLst>
                  <a:outerShdw blurRad="38100" dist="38100" dir="2700000">
                    <a:srgbClr val="C0C0C0"/>
                  </a:outerShdw>
                </a:effectLst>
                <a:latin typeface="华文行楷" pitchFamily="2" charset="-122"/>
                <a:ea typeface="华文行楷" pitchFamily="2" charset="-122"/>
              </a:rPr>
              <a:t>1</a:t>
            </a:r>
            <a:r>
              <a:rPr lang="zh-CN" altLang="en-US" sz="3200" b="1">
                <a:effectLst>
                  <a:outerShdw blurRad="38100" dist="38100" dir="2700000">
                    <a:srgbClr val="C0C0C0"/>
                  </a:outerShdw>
                </a:effectLst>
                <a:latin typeface="华文行楷" pitchFamily="2" charset="-122"/>
                <a:ea typeface="华文行楷" pitchFamily="2" charset="-122"/>
              </a:rPr>
              <a:t>、春秋：公元前</a:t>
            </a:r>
            <a:r>
              <a:rPr lang="en-US" altLang="zh-CN" sz="3200" b="1">
                <a:effectLst>
                  <a:outerShdw blurRad="38100" dist="38100" dir="2700000">
                    <a:srgbClr val="C0C0C0"/>
                  </a:outerShdw>
                </a:effectLst>
                <a:latin typeface="华文行楷" pitchFamily="2" charset="-122"/>
                <a:ea typeface="华文行楷" pitchFamily="2" charset="-122"/>
              </a:rPr>
              <a:t>770</a:t>
            </a:r>
            <a:r>
              <a:rPr lang="zh-CN" altLang="en-US" sz="3200" b="1">
                <a:effectLst>
                  <a:outerShdw blurRad="38100" dist="38100" dir="2700000">
                    <a:srgbClr val="C0C0C0"/>
                  </a:outerShdw>
                </a:effectLst>
                <a:latin typeface="华文行楷" pitchFamily="2" charset="-122"/>
                <a:ea typeface="华文行楷" pitchFamily="2" charset="-122"/>
              </a:rPr>
              <a:t>年</a:t>
            </a:r>
            <a:r>
              <a:rPr lang="en-US" altLang="zh-CN" sz="3200" b="1"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华文行楷" pitchFamily="2" charset="-122"/>
              </a:rPr>
              <a:t>—</a:t>
            </a:r>
            <a:r>
              <a:rPr lang="zh-CN" altLang="en-US" sz="3200" b="1">
                <a:effectLst>
                  <a:outerShdw blurRad="38100" dist="38100" dir="2700000">
                    <a:srgbClr val="C0C0C0"/>
                  </a:outerShdw>
                </a:effectLst>
                <a:latin typeface="华文行楷" pitchFamily="2" charset="-122"/>
                <a:ea typeface="华文行楷" pitchFamily="2" charset="-122"/>
              </a:rPr>
              <a:t>公元前</a:t>
            </a:r>
            <a:r>
              <a:rPr lang="en-US" altLang="zh-CN" sz="3200" b="1">
                <a:effectLst>
                  <a:outerShdw blurRad="38100" dist="38100" dir="2700000">
                    <a:srgbClr val="C0C0C0"/>
                  </a:outerShdw>
                </a:effectLst>
                <a:latin typeface="华文行楷" pitchFamily="2" charset="-122"/>
                <a:ea typeface="华文行楷" pitchFamily="2" charset="-122"/>
              </a:rPr>
              <a:t>476</a:t>
            </a:r>
            <a:r>
              <a:rPr lang="zh-CN" altLang="en-US" sz="3200" b="1">
                <a:effectLst>
                  <a:outerShdw blurRad="38100" dist="38100" dir="2700000">
                    <a:srgbClr val="C0C0C0"/>
                  </a:outerShdw>
                </a:effectLst>
                <a:latin typeface="华文行楷" pitchFamily="2" charset="-122"/>
                <a:ea typeface="华文行楷" pitchFamily="2" charset="-122"/>
              </a:rPr>
              <a:t>年</a:t>
            </a:r>
          </a:p>
        </p:txBody>
      </p:sp>
      <p:sp>
        <p:nvSpPr>
          <p:cNvPr id="56337" name="Text Box 17"/>
          <p:cNvSpPr txBox="1">
            <a:spLocks noChangeArrowheads="1"/>
          </p:cNvSpPr>
          <p:nvPr/>
        </p:nvSpPr>
        <p:spPr bwMode="auto">
          <a:xfrm>
            <a:off x="4000500" y="4424363"/>
            <a:ext cx="6638925" cy="57943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marL="0" lvl="0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1pPr>
            <a:lvl2pPr marL="457200" lvl="1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2pPr>
            <a:lvl3pPr marL="914400" lvl="2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3pPr>
            <a:lvl4pPr marL="1371600" lvl="3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4pPr>
            <a:lvl5pPr marL="1828800" lvl="4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3200" b="1">
                <a:effectLst>
                  <a:outerShdw blurRad="38100" dist="38100" dir="2700000">
                    <a:srgbClr val="C0C0C0"/>
                  </a:outerShdw>
                </a:effectLst>
                <a:latin typeface="华文行楷" pitchFamily="2" charset="-122"/>
                <a:ea typeface="华文行楷" pitchFamily="2" charset="-122"/>
              </a:rPr>
              <a:t>2</a:t>
            </a:r>
            <a:r>
              <a:rPr lang="zh-CN" altLang="en-US" sz="3200" b="1">
                <a:effectLst>
                  <a:outerShdw blurRad="38100" dist="38100" dir="2700000">
                    <a:srgbClr val="C0C0C0"/>
                  </a:outerShdw>
                </a:effectLst>
                <a:latin typeface="华文行楷" pitchFamily="2" charset="-122"/>
                <a:ea typeface="华文行楷" pitchFamily="2" charset="-122"/>
              </a:rPr>
              <a:t>、战国：公元前</a:t>
            </a:r>
            <a:r>
              <a:rPr lang="en-US" altLang="zh-CN" sz="3200" b="1">
                <a:effectLst>
                  <a:outerShdw blurRad="38100" dist="38100" dir="2700000">
                    <a:srgbClr val="C0C0C0"/>
                  </a:outerShdw>
                </a:effectLst>
                <a:latin typeface="华文行楷" pitchFamily="2" charset="-122"/>
                <a:ea typeface="华文行楷" pitchFamily="2" charset="-122"/>
              </a:rPr>
              <a:t>475</a:t>
            </a:r>
            <a:r>
              <a:rPr lang="zh-CN" altLang="en-US" sz="3200" b="1">
                <a:effectLst>
                  <a:outerShdw blurRad="38100" dist="38100" dir="2700000">
                    <a:srgbClr val="C0C0C0"/>
                  </a:outerShdw>
                </a:effectLst>
                <a:latin typeface="华文行楷" pitchFamily="2" charset="-122"/>
                <a:ea typeface="华文行楷" pitchFamily="2" charset="-122"/>
              </a:rPr>
              <a:t>年</a:t>
            </a:r>
            <a:r>
              <a:rPr lang="en-US" altLang="zh-CN" sz="3200" b="1"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华文行楷" pitchFamily="2" charset="-122"/>
              </a:rPr>
              <a:t>—</a:t>
            </a:r>
            <a:r>
              <a:rPr lang="zh-CN" altLang="en-US" sz="3200" b="1">
                <a:effectLst>
                  <a:outerShdw blurRad="38100" dist="38100" dir="2700000">
                    <a:srgbClr val="C0C0C0"/>
                  </a:outerShdw>
                </a:effectLst>
                <a:latin typeface="华文行楷" pitchFamily="2" charset="-122"/>
                <a:ea typeface="华文行楷" pitchFamily="2" charset="-122"/>
              </a:rPr>
              <a:t>公元前</a:t>
            </a:r>
            <a:r>
              <a:rPr lang="en-US" altLang="zh-CN" sz="3200" b="1">
                <a:effectLst>
                  <a:outerShdw blurRad="38100" dist="38100" dir="2700000">
                    <a:srgbClr val="C0C0C0"/>
                  </a:outerShdw>
                </a:effectLst>
                <a:latin typeface="华文行楷" pitchFamily="2" charset="-122"/>
                <a:ea typeface="华文行楷" pitchFamily="2" charset="-122"/>
              </a:rPr>
              <a:t>221</a:t>
            </a:r>
            <a:r>
              <a:rPr lang="zh-CN" altLang="en-US" sz="3200" b="1">
                <a:effectLst>
                  <a:outerShdw blurRad="38100" dist="38100" dir="2700000">
                    <a:srgbClr val="C0C0C0"/>
                  </a:outerShdw>
                </a:effectLst>
                <a:latin typeface="华文行楷" pitchFamily="2" charset="-122"/>
                <a:ea typeface="华文行楷" pitchFamily="2" charset="-122"/>
              </a:rPr>
              <a:t>年</a:t>
            </a:r>
          </a:p>
        </p:txBody>
      </p:sp>
      <p:sp>
        <p:nvSpPr>
          <p:cNvPr id="11280" name="Text Box 18"/>
          <p:cNvSpPr txBox="1">
            <a:spLocks noChangeArrowheads="1"/>
          </p:cNvSpPr>
          <p:nvPr/>
        </p:nvSpPr>
        <p:spPr bwMode="auto">
          <a:xfrm>
            <a:off x="5638800" y="1931988"/>
            <a:ext cx="995363" cy="36988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marR="0" defTabSz="914400" rtl="0">
              <a:buClrTx/>
              <a:buSzTx/>
              <a:buFontTx/>
              <a:defRPr/>
            </a:pPr>
            <a:r>
              <a:rPr kumimoji="1" lang="zh-CN" altLang="en-US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宋体" pitchFamily="2" charset="-122"/>
                <a:cs typeface="+mn-cs"/>
              </a:rPr>
              <a:t>前</a:t>
            </a:r>
            <a:r>
              <a:rPr kumimoji="1" lang="en-US" altLang="zh-CN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宋体" pitchFamily="2" charset="-122"/>
                <a:cs typeface="+mn-cs"/>
              </a:rPr>
              <a:t>476</a:t>
            </a:r>
            <a:r>
              <a:rPr kumimoji="1" lang="zh-CN" altLang="en-US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宋体" pitchFamily="2" charset="-122"/>
                <a:cs typeface="+mn-cs"/>
              </a:rPr>
              <a:t>年</a:t>
            </a:r>
          </a:p>
        </p:txBody>
      </p:sp>
      <p:sp>
        <p:nvSpPr>
          <p:cNvPr id="11281" name="Text Box 19"/>
          <p:cNvSpPr txBox="1">
            <a:spLocks noChangeArrowheads="1"/>
          </p:cNvSpPr>
          <p:nvPr/>
        </p:nvSpPr>
        <p:spPr bwMode="auto">
          <a:xfrm>
            <a:off x="6553200" y="1931988"/>
            <a:ext cx="995363" cy="36988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marR="0" defTabSz="914400" rtl="0">
              <a:buClrTx/>
              <a:buSzTx/>
              <a:buFontTx/>
              <a:defRPr/>
            </a:pPr>
            <a:r>
              <a:rPr kumimoji="1" lang="zh-CN" altLang="en-US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宋体" pitchFamily="2" charset="-122"/>
                <a:cs typeface="+mn-cs"/>
              </a:rPr>
              <a:t>前</a:t>
            </a:r>
            <a:r>
              <a:rPr kumimoji="1" lang="en-US" altLang="zh-CN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宋体" pitchFamily="2" charset="-122"/>
                <a:cs typeface="+mn-cs"/>
              </a:rPr>
              <a:t>475</a:t>
            </a:r>
            <a:r>
              <a:rPr kumimoji="1" lang="zh-CN" altLang="en-US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宋体" pitchFamily="2" charset="-122"/>
                <a:cs typeface="+mn-cs"/>
              </a:rPr>
              <a:t>年</a:t>
            </a:r>
          </a:p>
        </p:txBody>
      </p:sp>
      <p:sp>
        <p:nvSpPr>
          <p:cNvPr id="11282" name="Text Box 20"/>
          <p:cNvSpPr txBox="1">
            <a:spLocks noChangeArrowheads="1"/>
          </p:cNvSpPr>
          <p:nvPr/>
        </p:nvSpPr>
        <p:spPr bwMode="auto">
          <a:xfrm>
            <a:off x="8001000" y="1931988"/>
            <a:ext cx="995363" cy="36988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marR="0" defTabSz="914400" rtl="0">
              <a:buClrTx/>
              <a:buSzTx/>
              <a:buFontTx/>
              <a:defRPr/>
            </a:pPr>
            <a:r>
              <a:rPr kumimoji="1" lang="zh-CN" altLang="en-US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宋体" pitchFamily="2" charset="-122"/>
                <a:cs typeface="+mn-cs"/>
              </a:rPr>
              <a:t>前</a:t>
            </a:r>
            <a:r>
              <a:rPr kumimoji="1" lang="en-US" altLang="zh-CN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宋体" pitchFamily="2" charset="-122"/>
                <a:cs typeface="+mn-cs"/>
              </a:rPr>
              <a:t>221</a:t>
            </a:r>
            <a:r>
              <a:rPr kumimoji="1" lang="zh-CN" altLang="en-US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宋体" pitchFamily="2" charset="-122"/>
                <a:cs typeface="+mn-cs"/>
              </a:rPr>
              <a:t>年</a:t>
            </a:r>
          </a:p>
        </p:txBody>
      </p:sp>
      <p:sp>
        <p:nvSpPr>
          <p:cNvPr id="11283" name="Text Box 21"/>
          <p:cNvSpPr txBox="1">
            <a:spLocks noChangeArrowheads="1"/>
          </p:cNvSpPr>
          <p:nvPr/>
        </p:nvSpPr>
        <p:spPr bwMode="auto">
          <a:xfrm>
            <a:off x="4440238" y="2852738"/>
            <a:ext cx="1008063" cy="396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 rtl="0">
              <a:buClrTx/>
              <a:buSzTx/>
              <a:buFontTx/>
              <a:defRPr/>
            </a:pPr>
            <a:r>
              <a:rPr kumimoji="1" lang="zh-CN" altLang="en-US" sz="20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宋体" pitchFamily="2" charset="-122"/>
                <a:cs typeface="+mn-cs"/>
              </a:rPr>
              <a:t>春秋</a:t>
            </a:r>
          </a:p>
        </p:txBody>
      </p:sp>
      <p:sp>
        <p:nvSpPr>
          <p:cNvPr id="11284" name="Text Box 22"/>
          <p:cNvSpPr txBox="1">
            <a:spLocks noChangeArrowheads="1"/>
          </p:cNvSpPr>
          <p:nvPr/>
        </p:nvSpPr>
        <p:spPr bwMode="auto">
          <a:xfrm>
            <a:off x="7319963" y="2852738"/>
            <a:ext cx="1012825" cy="396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 rtl="0">
              <a:buClrTx/>
              <a:buSzTx/>
              <a:buFontTx/>
              <a:defRPr/>
            </a:pPr>
            <a:r>
              <a:rPr kumimoji="1" lang="zh-CN" altLang="en-US" sz="20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宋体" pitchFamily="2" charset="-122"/>
                <a:cs typeface="+mn-cs"/>
              </a:rPr>
              <a:t>战国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100138" y="5127625"/>
            <a:ext cx="8424863" cy="97155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R="0" defTabSz="914400" rtl="0">
              <a:buClrTx/>
              <a:buSzTx/>
              <a:buFontTx/>
              <a:defRPr/>
            </a:pPr>
            <a:r>
              <a:rPr kumimoji="0" lang="zh-CN" altLang="en-US" sz="2800" b="1" kern="1200" cap="none" spc="0" normalizeH="0" baseline="0" noProof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+mn-cs"/>
              </a:rPr>
              <a:t>注释：春秋，因鲁国编年史</a:t>
            </a:r>
            <a:r>
              <a:rPr kumimoji="0" lang="en-US" altLang="zh-CN" sz="2800" b="1" kern="1200" cap="none" spc="0" normalizeH="0" baseline="0" noProof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+mn-cs"/>
              </a:rPr>
              <a:t>《</a:t>
            </a:r>
            <a:r>
              <a:rPr kumimoji="0" lang="zh-CN" altLang="en-US" sz="2800" b="1" kern="1200" cap="none" spc="0" normalizeH="0" baseline="0" noProof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+mn-cs"/>
              </a:rPr>
              <a:t>春秋</a:t>
            </a:r>
            <a:r>
              <a:rPr kumimoji="0" lang="en-US" altLang="zh-CN" sz="2800" b="1" kern="1200" cap="none" spc="0" normalizeH="0" baseline="0" noProof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+mn-cs"/>
              </a:rPr>
              <a:t>》</a:t>
            </a:r>
            <a:r>
              <a:rPr kumimoji="0" lang="zh-CN" altLang="en-US" sz="2800" b="1" kern="1200" cap="none" spc="0" normalizeH="0" baseline="0" noProof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+mn-cs"/>
              </a:rPr>
              <a:t>而得名；</a:t>
            </a:r>
            <a:endParaRPr kumimoji="0" lang="en-US" altLang="zh-CN" sz="2800" b="1" kern="1200" cap="none" spc="0" normalizeH="0" baseline="0" noProof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+mn-ea"/>
              <a:cs typeface="+mn-cs"/>
            </a:endParaRPr>
          </a:p>
          <a:p>
            <a:pPr marR="0" defTabSz="914400" rtl="0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+mn-cs"/>
              </a:rPr>
              <a:t>           </a:t>
            </a:r>
            <a:r>
              <a:rPr kumimoji="0" lang="zh-CN" altLang="en-US" sz="2800" b="1" kern="1200" cap="none" spc="0" normalizeH="0" baseline="0" noProof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+mn-cs"/>
              </a:rPr>
              <a:t>战国，因各诸侯国连年争战而得名。</a:t>
            </a:r>
          </a:p>
        </p:txBody>
      </p:sp>
      <p:sp>
        <p:nvSpPr>
          <p:cNvPr id="8195" name="Text Box 9"/>
          <p:cNvSpPr txBox="1"/>
          <p:nvPr/>
        </p:nvSpPr>
        <p:spPr>
          <a:xfrm>
            <a:off x="11585258" y="6378893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x-none" sz="1800" b="0">
                <a:solidFill>
                  <a:schemeClr val="bg1"/>
                </a:solidFill>
                <a:latin typeface="Arial" pitchFamily="34" charset="0"/>
                <a:ea typeface="华文细黑" pitchFamily="2" charset="-122"/>
              </a:rPr>
              <a:t>4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63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63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6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6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36" grpId="0"/>
      <p:bldP spid="56337" grpId="1"/>
      <p:bldP spid="11283" grpId="2"/>
      <p:bldP spid="11284" grpId="3"/>
      <p:bldP spid="22" grpId="4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组合 7"/>
          <p:cNvGrpSpPr/>
          <p:nvPr/>
        </p:nvGrpSpPr>
        <p:grpSpPr>
          <a:xfrm>
            <a:off x="-12699" y="15875"/>
            <a:ext cx="12088284" cy="6826250"/>
            <a:chOff x="130" y="26"/>
            <a:chExt cx="14277" cy="10748"/>
          </a:xfrm>
        </p:grpSpPr>
        <p:pic>
          <p:nvPicPr>
            <p:cNvPr id="4098" name="图片 4"/>
            <p:cNvPicPr>
              <a:picLocks noChangeAspect="1" noChangeArrowheads="1"/>
            </p:cNvPicPr>
            <p:nvPr/>
          </p:nvPicPr>
          <p:blipFill>
            <a:blip r:embed="rId2"/>
            <a:stretch>
              <a:fillRect/>
            </a:stretch>
          </p:blipFill>
          <p:spPr bwMode="auto">
            <a:xfrm>
              <a:off x="130" y="26"/>
              <a:ext cx="14139" cy="10748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  <p:pic>
          <p:nvPicPr>
            <p:cNvPr id="4099" name="图片 3"/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11879" y="8092"/>
              <a:ext cx="2529" cy="2529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</p:grpSp>
      <p:sp>
        <p:nvSpPr>
          <p:cNvPr id="10" name="矩形 9"/>
          <p:cNvSpPr/>
          <p:nvPr/>
        </p:nvSpPr>
        <p:spPr>
          <a:xfrm>
            <a:off x="2942167" y="31115"/>
            <a:ext cx="5514340" cy="623570"/>
          </a:xfrm>
          <a:prstGeom prst="rect">
            <a:avLst/>
          </a:prstGeom>
          <a:noFill/>
          <a:ln>
            <a:noFill/>
          </a:ln>
        </p:spPr>
        <p:txBody>
          <a:bodyPr>
            <a:prstTxWarp prst="textPlain">
              <a:avLst>
                <a:gd name="adj" fmla="val 50000"/>
              </a:avLst>
            </a:prstTxWarp>
            <a:spAutoFit/>
          </a:bodyPr>
          <a:lstStyle/>
          <a:p>
            <a:pPr algn="ctr"/>
            <a:r>
              <a:rPr lang="zh-CN" altLang="en-US" sz="24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/>
                <a:ea typeface="黑体"/>
                <a:cs typeface="+mn-ea"/>
              </a:rPr>
              <a:t>古代生产工具的变化</a:t>
            </a:r>
          </a:p>
        </p:txBody>
      </p:sp>
      <p:grpSp>
        <p:nvGrpSpPr>
          <p:cNvPr id="3" name="组合 23"/>
          <p:cNvGrpSpPr/>
          <p:nvPr/>
        </p:nvGrpSpPr>
        <p:grpSpPr>
          <a:xfrm>
            <a:off x="167217" y="4373563"/>
            <a:ext cx="2844800" cy="2234852"/>
            <a:chOff x="198" y="7379"/>
            <a:chExt cx="3360" cy="3037"/>
          </a:xfrm>
        </p:grpSpPr>
        <p:pic>
          <p:nvPicPr>
            <p:cNvPr id="4102" name="图片 10"/>
            <p:cNvPicPr>
              <a:picLocks noChangeAspect="1" noChangeArrowheads="1"/>
            </p:cNvPicPr>
            <p:nvPr/>
          </p:nvPicPr>
          <p:blipFill>
            <a:blip r:embed="rId4"/>
            <a:stretch>
              <a:fillRect/>
            </a:stretch>
          </p:blipFill>
          <p:spPr bwMode="auto">
            <a:xfrm>
              <a:off x="198" y="7379"/>
              <a:ext cx="3360" cy="2267"/>
            </a:xfrm>
            <a:prstGeom prst="rect">
              <a:avLst/>
            </a:prstGeom>
            <a:noFill/>
            <a:ln w="9525">
              <a:solidFill>
                <a:srgbClr val="FFC000"/>
              </a:solidFill>
              <a:round/>
            </a:ln>
          </p:spPr>
        </p:pic>
        <p:sp>
          <p:nvSpPr>
            <p:cNvPr id="4103" name="文本框 16"/>
            <p:cNvSpPr txBox="1">
              <a:spLocks noChangeArrowheads="1"/>
            </p:cNvSpPr>
            <p:nvPr/>
          </p:nvSpPr>
          <p:spPr bwMode="auto">
            <a:xfrm>
              <a:off x="422" y="9789"/>
              <a:ext cx="2922" cy="62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2400" b="1">
                  <a:latin typeface="黑体" pitchFamily="49" charset="-122"/>
                  <a:ea typeface="黑体" pitchFamily="49" charset="-122"/>
                </a:rPr>
                <a:t>旧石器时代</a:t>
              </a:r>
            </a:p>
          </p:txBody>
        </p:sp>
      </p:grpSp>
      <p:grpSp>
        <p:nvGrpSpPr>
          <p:cNvPr id="4" name="组合 24"/>
          <p:cNvGrpSpPr/>
          <p:nvPr/>
        </p:nvGrpSpPr>
        <p:grpSpPr>
          <a:xfrm>
            <a:off x="3270251" y="3143250"/>
            <a:ext cx="3058583" cy="2270125"/>
            <a:chOff x="3862" y="5144"/>
            <a:chExt cx="3615" cy="3384"/>
          </a:xfrm>
        </p:grpSpPr>
        <p:pic>
          <p:nvPicPr>
            <p:cNvPr id="4105" name="图片 14"/>
            <p:cNvPicPr>
              <a:picLocks noChangeAspect="1" noChangeArrowheads="1"/>
            </p:cNvPicPr>
            <p:nvPr/>
          </p:nvPicPr>
          <p:blipFill>
            <a:blip r:embed="rId5"/>
            <a:stretch>
              <a:fillRect/>
            </a:stretch>
          </p:blipFill>
          <p:spPr bwMode="auto">
            <a:xfrm>
              <a:off x="3862" y="5144"/>
              <a:ext cx="3615" cy="2532"/>
            </a:xfrm>
            <a:prstGeom prst="rect">
              <a:avLst/>
            </a:prstGeom>
            <a:noFill/>
            <a:ln w="9525">
              <a:solidFill>
                <a:srgbClr val="FFC000"/>
              </a:solidFill>
              <a:round/>
            </a:ln>
          </p:spPr>
        </p:pic>
        <p:sp>
          <p:nvSpPr>
            <p:cNvPr id="4106" name="文本框 17"/>
            <p:cNvSpPr txBox="1">
              <a:spLocks noChangeArrowheads="1"/>
            </p:cNvSpPr>
            <p:nvPr/>
          </p:nvSpPr>
          <p:spPr bwMode="auto">
            <a:xfrm>
              <a:off x="4347" y="7846"/>
              <a:ext cx="2922" cy="68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2400" b="1">
                  <a:latin typeface="黑体" pitchFamily="49" charset="-122"/>
                  <a:ea typeface="黑体" pitchFamily="49" charset="-122"/>
                </a:rPr>
                <a:t>新石器时代</a:t>
              </a:r>
            </a:p>
          </p:txBody>
        </p:sp>
      </p:grpSp>
      <p:pic>
        <p:nvPicPr>
          <p:cNvPr id="4107" name="图片 15"/>
          <p:cNvPicPr>
            <a:picLocks noChangeAspect="1" noChangeArrowheads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6589185" y="1987551"/>
            <a:ext cx="2711449" cy="2124075"/>
          </a:xfrm>
          <a:prstGeom prst="rect">
            <a:avLst/>
          </a:prstGeom>
          <a:noFill/>
          <a:ln w="9525">
            <a:solidFill>
              <a:srgbClr val="FFC000"/>
            </a:solidFill>
            <a:round/>
          </a:ln>
        </p:spPr>
      </p:pic>
      <p:sp>
        <p:nvSpPr>
          <p:cNvPr id="4108" name="文本框 18"/>
          <p:cNvSpPr txBox="1">
            <a:spLocks noChangeArrowheads="1"/>
          </p:cNvSpPr>
          <p:nvPr/>
        </p:nvSpPr>
        <p:spPr bwMode="auto">
          <a:xfrm>
            <a:off x="7141633" y="4229100"/>
            <a:ext cx="2533651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夏商西周</a:t>
            </a:r>
          </a:p>
        </p:txBody>
      </p:sp>
      <p:grpSp>
        <p:nvGrpSpPr>
          <p:cNvPr id="5" name="组合 26"/>
          <p:cNvGrpSpPr/>
          <p:nvPr/>
        </p:nvGrpSpPr>
        <p:grpSpPr>
          <a:xfrm>
            <a:off x="9743018" y="1084264"/>
            <a:ext cx="2662767" cy="2516187"/>
            <a:chOff x="11967" y="1596"/>
            <a:chExt cx="2922" cy="3961"/>
          </a:xfrm>
        </p:grpSpPr>
        <p:sp>
          <p:nvSpPr>
            <p:cNvPr id="4110" name="文本框 19"/>
            <p:cNvSpPr txBox="1">
              <a:spLocks noChangeArrowheads="1"/>
            </p:cNvSpPr>
            <p:nvPr/>
          </p:nvSpPr>
          <p:spPr bwMode="auto">
            <a:xfrm>
              <a:off x="11967" y="4837"/>
              <a:ext cx="2922" cy="72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2400" b="1">
                  <a:latin typeface="黑体" pitchFamily="49" charset="-122"/>
                  <a:ea typeface="黑体" pitchFamily="49" charset="-122"/>
                </a:rPr>
                <a:t>春秋时期</a:t>
              </a:r>
            </a:p>
          </p:txBody>
        </p:sp>
        <p:pic>
          <p:nvPicPr>
            <p:cNvPr id="4111" name="图片 22"/>
            <p:cNvPicPr>
              <a:picLocks noChangeAspect="1" noChangeArrowheads="1"/>
            </p:cNvPicPr>
            <p:nvPr/>
          </p:nvPicPr>
          <p:blipFill>
            <a:blip r:embed="rId7"/>
            <a:stretch>
              <a:fillRect/>
            </a:stretch>
          </p:blipFill>
          <p:spPr bwMode="auto">
            <a:xfrm>
              <a:off x="11968" y="1596"/>
              <a:ext cx="2063" cy="2725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组合 7"/>
          <p:cNvGrpSpPr/>
          <p:nvPr/>
        </p:nvGrpSpPr>
        <p:grpSpPr>
          <a:xfrm>
            <a:off x="110067" y="15875"/>
            <a:ext cx="12088284" cy="6826250"/>
            <a:chOff x="130" y="26"/>
            <a:chExt cx="14277" cy="10748"/>
          </a:xfrm>
        </p:grpSpPr>
        <p:pic>
          <p:nvPicPr>
            <p:cNvPr id="5122" name="图片 4"/>
            <p:cNvPicPr>
              <a:picLocks noChangeAspect="1" noChangeArrowheads="1"/>
            </p:cNvPicPr>
            <p:nvPr/>
          </p:nvPicPr>
          <p:blipFill>
            <a:blip r:embed="rId2"/>
            <a:stretch>
              <a:fillRect/>
            </a:stretch>
          </p:blipFill>
          <p:spPr bwMode="auto">
            <a:xfrm>
              <a:off x="130" y="26"/>
              <a:ext cx="14139" cy="10748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  <p:pic>
          <p:nvPicPr>
            <p:cNvPr id="5123" name="图片 3"/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11879" y="8092"/>
              <a:ext cx="2529" cy="2529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</p:grpSp>
      <p:sp>
        <p:nvSpPr>
          <p:cNvPr id="5124" name="文本框 5"/>
          <p:cNvSpPr txBox="1">
            <a:spLocks noChangeArrowheads="1"/>
          </p:cNvSpPr>
          <p:nvPr/>
        </p:nvSpPr>
        <p:spPr bwMode="auto">
          <a:xfrm>
            <a:off x="361951" y="1016000"/>
            <a:ext cx="10894483" cy="14795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400">
                <a:latin typeface="微软雅黑" pitchFamily="34" charset="-122"/>
                <a:ea typeface="微软雅黑" pitchFamily="34" charset="-122"/>
              </a:rPr>
              <a:t>读教材，思考：</a:t>
            </a:r>
          </a:p>
          <a:p>
            <a:r>
              <a:rPr lang="zh-CN" altLang="en-US" sz="4400">
                <a:latin typeface="微软雅黑" pitchFamily="34" charset="-122"/>
                <a:ea typeface="微软雅黑" pitchFamily="34" charset="-122"/>
              </a:rPr>
              <a:t>春秋时期，出现什么样的农具？</a:t>
            </a:r>
          </a:p>
        </p:txBody>
      </p:sp>
      <p:grpSp>
        <p:nvGrpSpPr>
          <p:cNvPr id="3" name="组合 11"/>
          <p:cNvGrpSpPr/>
          <p:nvPr/>
        </p:nvGrpSpPr>
        <p:grpSpPr>
          <a:xfrm>
            <a:off x="1775401" y="2971800"/>
            <a:ext cx="8158117" cy="2624138"/>
            <a:chOff x="4565" y="5399"/>
            <a:chExt cx="6989" cy="3870"/>
          </a:xfrm>
        </p:grpSpPr>
        <p:pic>
          <p:nvPicPr>
            <p:cNvPr id="5126" name="图片 9"/>
            <p:cNvPicPr>
              <a:picLocks noChangeAspect="1" noChangeArrowheads="1"/>
            </p:cNvPicPr>
            <p:nvPr/>
          </p:nvPicPr>
          <p:blipFill>
            <a:blip r:embed="rId4"/>
            <a:stretch>
              <a:fillRect/>
            </a:stretch>
          </p:blipFill>
          <p:spPr bwMode="auto">
            <a:xfrm>
              <a:off x="5555" y="5399"/>
              <a:ext cx="5999" cy="3870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  <p:sp>
          <p:nvSpPr>
            <p:cNvPr id="5127" name="文本框 10"/>
            <p:cNvSpPr txBox="1">
              <a:spLocks noChangeArrowheads="1"/>
            </p:cNvSpPr>
            <p:nvPr/>
          </p:nvSpPr>
          <p:spPr bwMode="auto">
            <a:xfrm>
              <a:off x="4565" y="5708"/>
              <a:ext cx="686" cy="273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vert="eaVert">
              <a:spAutoFit/>
            </a:bodyPr>
            <a:lstStyle/>
            <a:p>
              <a:r>
                <a:rPr lang="zh-CN" altLang="en-US" sz="4000" b="1">
                  <a:latin typeface="黑体" pitchFamily="49" charset="-122"/>
                  <a:ea typeface="黑体" pitchFamily="49" charset="-122"/>
                </a:rPr>
                <a:t>铁农具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组合 7"/>
          <p:cNvGrpSpPr/>
          <p:nvPr/>
        </p:nvGrpSpPr>
        <p:grpSpPr>
          <a:xfrm>
            <a:off x="110067" y="15875"/>
            <a:ext cx="12088284" cy="6826250"/>
            <a:chOff x="130" y="26"/>
            <a:chExt cx="14277" cy="10748"/>
          </a:xfrm>
        </p:grpSpPr>
        <p:pic>
          <p:nvPicPr>
            <p:cNvPr id="6146" name="图片 4"/>
            <p:cNvPicPr>
              <a:picLocks noChangeAspect="1" noChangeArrowheads="1"/>
            </p:cNvPicPr>
            <p:nvPr/>
          </p:nvPicPr>
          <p:blipFill>
            <a:blip r:embed="rId2"/>
            <a:stretch>
              <a:fillRect/>
            </a:stretch>
          </p:blipFill>
          <p:spPr bwMode="auto">
            <a:xfrm>
              <a:off x="130" y="26"/>
              <a:ext cx="14139" cy="10748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  <p:pic>
          <p:nvPicPr>
            <p:cNvPr id="6147" name="图片 3"/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11879" y="8092"/>
              <a:ext cx="2529" cy="2529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</p:grpSp>
      <p:pic>
        <p:nvPicPr>
          <p:cNvPr id="6148" name="图片 10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124884" y="2195514"/>
            <a:ext cx="2844800" cy="1855787"/>
          </a:xfrm>
          <a:prstGeom prst="rect">
            <a:avLst/>
          </a:prstGeom>
          <a:noFill/>
          <a:ln w="9525">
            <a:solidFill>
              <a:schemeClr val="tx1"/>
            </a:solidFill>
            <a:round/>
          </a:ln>
        </p:spPr>
      </p:pic>
      <p:pic>
        <p:nvPicPr>
          <p:cNvPr id="6149" name="图片 14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3079751" y="2195514"/>
            <a:ext cx="3060700" cy="1855787"/>
          </a:xfrm>
          <a:prstGeom prst="rect">
            <a:avLst/>
          </a:prstGeom>
          <a:noFill/>
          <a:ln w="9525">
            <a:solidFill>
              <a:schemeClr val="tx1"/>
            </a:solidFill>
            <a:round/>
          </a:ln>
        </p:spPr>
      </p:pic>
      <p:pic>
        <p:nvPicPr>
          <p:cNvPr id="6150" name="图片 15"/>
          <p:cNvPicPr>
            <a:picLocks noChangeAspect="1" noChangeArrowheads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6235701" y="2197100"/>
            <a:ext cx="2647951" cy="1854200"/>
          </a:xfrm>
          <a:prstGeom prst="rect">
            <a:avLst/>
          </a:prstGeom>
          <a:noFill/>
          <a:ln w="9525">
            <a:solidFill>
              <a:schemeClr val="tx1"/>
            </a:solidFill>
            <a:round/>
          </a:ln>
        </p:spPr>
      </p:pic>
      <p:pic>
        <p:nvPicPr>
          <p:cNvPr id="6151" name="图片 9"/>
          <p:cNvPicPr>
            <a:picLocks noChangeAspect="1" noChangeArrowheads="1"/>
          </p:cNvPicPr>
          <p:nvPr/>
        </p:nvPicPr>
        <p:blipFill>
          <a:blip r:embed="rId7"/>
          <a:stretch>
            <a:fillRect/>
          </a:stretch>
        </p:blipFill>
        <p:spPr bwMode="auto">
          <a:xfrm>
            <a:off x="9021233" y="2197100"/>
            <a:ext cx="3083984" cy="1854200"/>
          </a:xfrm>
          <a:prstGeom prst="rect">
            <a:avLst/>
          </a:prstGeom>
          <a:noFill/>
          <a:ln w="9525">
            <a:solidFill>
              <a:schemeClr val="tx1"/>
            </a:solidFill>
            <a:round/>
          </a:ln>
        </p:spPr>
      </p:pic>
      <p:sp>
        <p:nvSpPr>
          <p:cNvPr id="7" name="文本框 6"/>
          <p:cNvSpPr txBox="1"/>
          <p:nvPr/>
        </p:nvSpPr>
        <p:spPr>
          <a:xfrm>
            <a:off x="220133" y="795651"/>
            <a:ext cx="11560387" cy="14325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en-US" altLang="zh-CN" sz="4400" b="1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楷体" charset="-122"/>
                <a:ea typeface="楷体" panose="02010609060101010101" charset="-122"/>
                <a:cs typeface="+mn-ea"/>
              </a:rPr>
              <a:t>    </a:t>
            </a:r>
            <a:r>
              <a:rPr lang="zh-CN" altLang="en-US" sz="4400" b="1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楷体" charset="-122"/>
                <a:ea typeface="楷体" panose="02010609060101010101" charset="-122"/>
                <a:cs typeface="+mn-ea"/>
              </a:rPr>
              <a:t>如果你回到古代从事农业生产，打算用哪种材质的工具？</a:t>
            </a:r>
            <a:endParaRPr lang="zh-CN" altLang="en-US" sz="4400" b="1" noProof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楷体" charset="-122"/>
              <a:ea typeface="楷体" panose="02010609060101010101" charset="-122"/>
            </a:endParaRPr>
          </a:p>
        </p:txBody>
      </p:sp>
      <p:grpSp>
        <p:nvGrpSpPr>
          <p:cNvPr id="3" name="组合 21"/>
          <p:cNvGrpSpPr/>
          <p:nvPr/>
        </p:nvGrpSpPr>
        <p:grpSpPr>
          <a:xfrm>
            <a:off x="2535767" y="4406901"/>
            <a:ext cx="6290733" cy="1730375"/>
            <a:chOff x="3862" y="7645"/>
            <a:chExt cx="7430" cy="2724"/>
          </a:xfrm>
        </p:grpSpPr>
        <p:sp>
          <p:nvSpPr>
            <p:cNvPr id="14" name="矩形 13"/>
            <p:cNvSpPr/>
            <p:nvPr/>
          </p:nvSpPr>
          <p:spPr>
            <a:xfrm>
              <a:off x="3862" y="8072"/>
              <a:ext cx="4781" cy="1872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prstTxWarp prst="textPlain">
                <a:avLst/>
              </a:prstTxWarp>
              <a:spAutoFit/>
            </a:bodyPr>
            <a:lstStyle/>
            <a:p>
              <a:pPr algn="ctr"/>
              <a:r>
                <a:rPr lang="zh-CN" altLang="en-US" sz="7200" b="1" noProof="1"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cs typeface="+mn-ea"/>
                </a:rPr>
                <a:t>为什么</a:t>
              </a:r>
              <a:endParaRPr lang="zh-CN" altLang="en-US" sz="7200" b="1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pic>
          <p:nvPicPr>
            <p:cNvPr id="6155" name="图片 20"/>
            <p:cNvPicPr>
              <a:picLocks noChangeAspect="1" noChangeArrowheads="1"/>
            </p:cNvPicPr>
            <p:nvPr/>
          </p:nvPicPr>
          <p:blipFill>
            <a:blip r:embed="rId8"/>
            <a:stretch>
              <a:fillRect/>
            </a:stretch>
          </p:blipFill>
          <p:spPr bwMode="auto">
            <a:xfrm>
              <a:off x="9230" y="7645"/>
              <a:ext cx="2063" cy="2725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170" name="图片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638" y="231775"/>
            <a:ext cx="774700" cy="8048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1" name="AutoShape 29"/>
          <p:cNvSpPr/>
          <p:nvPr/>
        </p:nvSpPr>
        <p:spPr bwMode="auto">
          <a:xfrm>
            <a:off x="1475740" y="2093278"/>
            <a:ext cx="280988" cy="387350"/>
          </a:xfrm>
          <a:custGeom>
            <a:gdLst>
              <a:gd name="T0" fmla="*/ 2147483646 w 11448"/>
              <a:gd name="T1" fmla="*/ 2147483646 h 21600"/>
              <a:gd name="T2" fmla="*/ 2147483646 w 11448"/>
              <a:gd name="T3" fmla="*/ 0 h 21600"/>
              <a:gd name="T4" fmla="*/ 2147483646 w 11448"/>
              <a:gd name="T5" fmla="*/ 2147483646 h 21600"/>
              <a:gd name="T6" fmla="*/ 2147483646 w 11448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</a:gdLst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1448" h="21600">
                <a:moveTo>
                  <a:pt x="7668" y="21599"/>
                </a:moveTo>
                <a:cubicBezTo>
                  <a:pt x="7668" y="21599"/>
                  <a:pt x="-5291" y="21599"/>
                  <a:pt x="2485" y="0"/>
                </a:cubicBezTo>
                <a:cubicBezTo>
                  <a:pt x="2485" y="0"/>
                  <a:pt x="4212" y="3978"/>
                  <a:pt x="5940" y="5115"/>
                </a:cubicBezTo>
                <a:cubicBezTo>
                  <a:pt x="7668" y="6252"/>
                  <a:pt x="16308" y="17621"/>
                  <a:pt x="7668" y="21599"/>
                </a:cubicBezTo>
                <a:close/>
              </a:path>
            </a:pathLst>
          </a:custGeom>
          <a:solidFill>
            <a:srgbClr val="F07474"/>
          </a:solidFill>
          <a:ln w="28575" cap="flat" cmpd="sng">
            <a:solidFill>
              <a:schemeClr val="bg1"/>
            </a:solidFill>
            <a:rou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charset="0"/>
              <a:ea typeface="宋体" pitchFamily="2" charset="-122"/>
              <a:cs typeface="+mn-cs"/>
            </a:endParaRPr>
          </a:p>
        </p:txBody>
      </p:sp>
      <p:sp>
        <p:nvSpPr>
          <p:cNvPr id="7172" name="AutoShape 29"/>
          <p:cNvSpPr/>
          <p:nvPr/>
        </p:nvSpPr>
        <p:spPr bwMode="auto">
          <a:xfrm>
            <a:off x="1361758" y="3981450"/>
            <a:ext cx="280988" cy="387350"/>
          </a:xfrm>
          <a:custGeom>
            <a:gdLst>
              <a:gd name="T0" fmla="*/ 2147483646 w 11448"/>
              <a:gd name="T1" fmla="*/ 2147483646 h 21600"/>
              <a:gd name="T2" fmla="*/ 2147483646 w 11448"/>
              <a:gd name="T3" fmla="*/ 0 h 21600"/>
              <a:gd name="T4" fmla="*/ 2147483646 w 11448"/>
              <a:gd name="T5" fmla="*/ 2147483646 h 21600"/>
              <a:gd name="T6" fmla="*/ 2147483646 w 11448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</a:gdLst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1448" h="21600">
                <a:moveTo>
                  <a:pt x="7668" y="21599"/>
                </a:moveTo>
                <a:cubicBezTo>
                  <a:pt x="7668" y="21599"/>
                  <a:pt x="-5291" y="21599"/>
                  <a:pt x="2485" y="0"/>
                </a:cubicBezTo>
                <a:cubicBezTo>
                  <a:pt x="2485" y="0"/>
                  <a:pt x="4212" y="3978"/>
                  <a:pt x="5940" y="5115"/>
                </a:cubicBezTo>
                <a:cubicBezTo>
                  <a:pt x="7668" y="6252"/>
                  <a:pt x="16308" y="17621"/>
                  <a:pt x="7668" y="21599"/>
                </a:cubicBezTo>
                <a:close/>
              </a:path>
            </a:pathLst>
          </a:custGeom>
          <a:solidFill>
            <a:srgbClr val="FFBF53"/>
          </a:solidFill>
          <a:ln w="28575" cap="flat" cmpd="sng">
            <a:solidFill>
              <a:schemeClr val="bg1"/>
            </a:solidFill>
            <a:rou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charset="0"/>
              <a:ea typeface="宋体" pitchFamily="2" charset="-122"/>
              <a:cs typeface="+mn-cs"/>
            </a:endParaRPr>
          </a:p>
        </p:txBody>
      </p:sp>
      <p:sp>
        <p:nvSpPr>
          <p:cNvPr id="7173" name="AutoShape 29"/>
          <p:cNvSpPr/>
          <p:nvPr/>
        </p:nvSpPr>
        <p:spPr bwMode="auto">
          <a:xfrm>
            <a:off x="1362075" y="5896610"/>
            <a:ext cx="280988" cy="387350"/>
          </a:xfrm>
          <a:custGeom>
            <a:gdLst>
              <a:gd name="T0" fmla="*/ 2147483646 w 11448"/>
              <a:gd name="T1" fmla="*/ 2147483646 h 21600"/>
              <a:gd name="T2" fmla="*/ 2147483646 w 11448"/>
              <a:gd name="T3" fmla="*/ 0 h 21600"/>
              <a:gd name="T4" fmla="*/ 2147483646 w 11448"/>
              <a:gd name="T5" fmla="*/ 2147483646 h 21600"/>
              <a:gd name="T6" fmla="*/ 2147483646 w 11448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</a:gdLst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1448" h="21600">
                <a:moveTo>
                  <a:pt x="7668" y="21599"/>
                </a:moveTo>
                <a:cubicBezTo>
                  <a:pt x="7668" y="21599"/>
                  <a:pt x="-5291" y="21599"/>
                  <a:pt x="2485" y="0"/>
                </a:cubicBezTo>
                <a:cubicBezTo>
                  <a:pt x="2485" y="0"/>
                  <a:pt x="4212" y="3978"/>
                  <a:pt x="5940" y="5115"/>
                </a:cubicBezTo>
                <a:cubicBezTo>
                  <a:pt x="7668" y="6252"/>
                  <a:pt x="16308" y="17621"/>
                  <a:pt x="7668" y="21599"/>
                </a:cubicBezTo>
                <a:close/>
              </a:path>
            </a:pathLst>
          </a:custGeom>
          <a:solidFill>
            <a:srgbClr val="02B3C5"/>
          </a:solidFill>
          <a:ln w="28575" cap="flat" cmpd="sng">
            <a:solidFill>
              <a:schemeClr val="bg1"/>
            </a:solidFill>
            <a:round/>
          </a:ln>
          <a:effectLst>
            <a:outerShdw dist="63500" dir="8100000" algn="ctr" rotWithShape="0">
              <a:srgbClr val="000000">
                <a:alpha val="25000"/>
              </a:srgbClr>
            </a:outerShdw>
          </a:effectLst>
        </p:spPr>
        <p:txBody>
          <a:bodyPr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charset="0"/>
              <a:ea typeface="宋体" pitchFamily="2" charset="-122"/>
              <a:cs typeface="+mn-cs"/>
            </a:endParaRPr>
          </a:p>
        </p:txBody>
      </p:sp>
      <p:sp>
        <p:nvSpPr>
          <p:cNvPr id="7174" name="矩形 1"/>
          <p:cNvSpPr/>
          <p:nvPr/>
        </p:nvSpPr>
        <p:spPr>
          <a:xfrm>
            <a:off x="1823849" y="1676732"/>
            <a:ext cx="6096000" cy="48310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</a:pPr>
            <a:r>
              <a:rPr lang="en-US" altLang="zh-CN" sz="4400" b="1">
                <a:latin typeface="华文隶书" pitchFamily="2" charset="-122"/>
                <a:ea typeface="华文隶书" pitchFamily="2" charset="-122"/>
              </a:rPr>
              <a:t>1</a:t>
            </a:r>
            <a:r>
              <a:rPr lang="zh-CN" altLang="en-US" sz="4400" b="1">
                <a:latin typeface="华文隶书" pitchFamily="2" charset="-122"/>
                <a:ea typeface="华文隶书" pitchFamily="2" charset="-122"/>
              </a:rPr>
              <a:t>. 农业：</a:t>
            </a:r>
          </a:p>
          <a:p>
            <a:pPr>
              <a:spcBef>
                <a:spcPct val="50000"/>
              </a:spcBef>
              <a:buFont typeface="Arial" pitchFamily="34" charset="0"/>
            </a:pPr>
            <a:endParaRPr lang="zh-CN" altLang="en-US" sz="4400" b="1">
              <a:latin typeface="华文隶书" pitchFamily="2" charset="-122"/>
              <a:ea typeface="华文隶书" pitchFamily="2" charset="-122"/>
            </a:endParaRPr>
          </a:p>
          <a:p>
            <a:pPr>
              <a:spcBef>
                <a:spcPct val="50000"/>
              </a:spcBef>
              <a:buFont typeface="Arial" pitchFamily="34" charset="0"/>
            </a:pPr>
            <a:r>
              <a:rPr lang="zh-CN" altLang="en-US" sz="4400" b="1">
                <a:latin typeface="华文隶书" pitchFamily="2" charset="-122"/>
                <a:ea typeface="华文隶书" pitchFamily="2" charset="-122"/>
              </a:rPr>
              <a:t>2. 手工业：</a:t>
            </a:r>
          </a:p>
          <a:p>
            <a:pPr>
              <a:spcBef>
                <a:spcPct val="50000"/>
              </a:spcBef>
              <a:buFont typeface="Arial" pitchFamily="34" charset="0"/>
            </a:pPr>
            <a:endParaRPr lang="zh-CN" altLang="en-US" sz="4400" b="1">
              <a:latin typeface="华文隶书" pitchFamily="2" charset="-122"/>
              <a:ea typeface="华文隶书" pitchFamily="2" charset="-122"/>
            </a:endParaRPr>
          </a:p>
          <a:p>
            <a:pPr>
              <a:spcBef>
                <a:spcPct val="50000"/>
              </a:spcBef>
              <a:buFont typeface="Arial" pitchFamily="34" charset="0"/>
            </a:pPr>
            <a:r>
              <a:rPr lang="zh-CN" altLang="en-US" sz="4400" b="1">
                <a:latin typeface="华文隶书" pitchFamily="2" charset="-122"/>
                <a:ea typeface="华文隶书" pitchFamily="2" charset="-122"/>
              </a:rPr>
              <a:t>3. 商业：</a:t>
            </a:r>
          </a:p>
        </p:txBody>
      </p:sp>
      <p:sp>
        <p:nvSpPr>
          <p:cNvPr id="43" name="Text Box 6"/>
          <p:cNvSpPr txBox="1"/>
          <p:nvPr/>
        </p:nvSpPr>
        <p:spPr>
          <a:xfrm>
            <a:off x="4443910" y="1708482"/>
            <a:ext cx="7029450" cy="1076325"/>
          </a:xfrm>
          <a:prstGeom prst="rect">
            <a:avLst/>
          </a:prstGeom>
          <a:solidFill>
            <a:srgbClr val="FFFF99"/>
          </a:solidFill>
          <a:ln w="1270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</a:pPr>
            <a:r>
              <a:rPr lang="zh-CN" altLang="en-US" sz="3200" b="1">
                <a:latin typeface="宋体" pitchFamily="2" charset="-122"/>
                <a:ea typeface="宋体" pitchFamily="2" charset="-122"/>
              </a:rPr>
              <a:t>春秋后期，铁制农具和牛耕出现，促进了农业上的深耕细作</a:t>
            </a:r>
          </a:p>
        </p:txBody>
      </p:sp>
      <p:sp>
        <p:nvSpPr>
          <p:cNvPr id="44" name="Text Box 7"/>
          <p:cNvSpPr txBox="1"/>
          <p:nvPr/>
        </p:nvSpPr>
        <p:spPr>
          <a:xfrm>
            <a:off x="5008245" y="3390900"/>
            <a:ext cx="6937375" cy="1568450"/>
          </a:xfrm>
          <a:prstGeom prst="rect">
            <a:avLst/>
          </a:prstGeom>
          <a:solidFill>
            <a:srgbClr val="FFFF99"/>
          </a:solidFill>
          <a:ln w="1270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</a:pPr>
            <a:r>
              <a:rPr lang="zh-CN" altLang="en-US" sz="3200" b="1">
                <a:latin typeface="宋体" pitchFamily="2" charset="-122"/>
                <a:ea typeface="宋体" pitchFamily="2" charset="-122"/>
              </a:rPr>
              <a:t>规模不断扩大，青铜业、冶铁业、纺织业、煮盐业以及漆器制作等有所发展</a:t>
            </a:r>
          </a:p>
        </p:txBody>
      </p:sp>
      <p:sp>
        <p:nvSpPr>
          <p:cNvPr id="49" name="Text Box 8"/>
          <p:cNvSpPr txBox="1"/>
          <p:nvPr/>
        </p:nvSpPr>
        <p:spPr>
          <a:xfrm>
            <a:off x="5054600" y="5748655"/>
            <a:ext cx="5966460" cy="583565"/>
          </a:xfrm>
          <a:prstGeom prst="rect">
            <a:avLst/>
          </a:prstGeom>
          <a:solidFill>
            <a:srgbClr val="FFFF99"/>
          </a:solidFill>
          <a:ln w="12700" cap="flat" cmpd="sng">
            <a:solidFill>
              <a:srgbClr val="FF66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</a:pPr>
            <a:r>
              <a:rPr lang="zh-CN" altLang="en-US" sz="3200" b="1">
                <a:latin typeface="宋体" pitchFamily="2" charset="-122"/>
                <a:ea typeface="宋体" pitchFamily="2" charset="-122"/>
              </a:rPr>
              <a:t>出现商品交换市场、金属货币</a:t>
            </a:r>
          </a:p>
        </p:txBody>
      </p:sp>
      <p:sp>
        <p:nvSpPr>
          <p:cNvPr id="16" name="TextBox 7"/>
          <p:cNvSpPr txBox="1"/>
          <p:nvPr/>
        </p:nvSpPr>
        <p:spPr>
          <a:xfrm>
            <a:off x="273050" y="836613"/>
            <a:ext cx="5862638" cy="6508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R="0" defTabSz="914400" rtl="0">
              <a:buClrTx/>
              <a:buSzTx/>
              <a:buFontTx/>
              <a:defRPr/>
            </a:pPr>
            <a:r>
              <a:rPr kumimoji="0" lang="zh-CN" altLang="en-US" sz="3600" b="1" kern="1200" cap="none" spc="0" normalizeH="0" baseline="0" noProof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一、春秋时期的经济发展</a:t>
            </a:r>
          </a:p>
        </p:txBody>
      </p:sp>
      <p:sp>
        <p:nvSpPr>
          <p:cNvPr id="8195" name="Text Box 9"/>
          <p:cNvSpPr txBox="1"/>
          <p:nvPr/>
        </p:nvSpPr>
        <p:spPr>
          <a:xfrm>
            <a:off x="11585258" y="6378893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x-none" sz="1800" b="0">
                <a:solidFill>
                  <a:schemeClr val="bg1"/>
                </a:solidFill>
                <a:latin typeface="Arial" pitchFamily="34" charset="0"/>
                <a:ea typeface="华文细黑" pitchFamily="2" charset="-122"/>
              </a:rPr>
              <a:t>5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1"/>
      <p:bldP spid="49" grpId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170" name="Text Box 2"/>
          <p:cNvSpPr>
            <a:spLocks noGrp="1" noChangeArrowheads="1"/>
          </p:cNvSpPr>
          <p:nvPr>
            <p:ph type="title"/>
          </p:nvPr>
        </p:nvSpPr>
        <p:spPr>
          <a:xfrm>
            <a:off x="5197158" y="997585"/>
            <a:ext cx="4032250" cy="636588"/>
          </a:xfrm>
          <a:solidFill>
            <a:schemeClr val="accent3">
              <a:lumMod val="95000"/>
            </a:schemeClr>
          </a:solidFill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charset="-122"/>
                <a:ea typeface="微软雅黑"/>
                <a:cs typeface="+mj-cs"/>
              </a:rPr>
              <a:t>周天</a:t>
            </a:r>
            <a:r>
              <a:rPr kumimoji="0" lang="zh-CN" altLang="en-US" sz="3200" b="1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charset="-122"/>
                <a:ea typeface="微软雅黑"/>
                <a:cs typeface="+mj-cs"/>
              </a:rPr>
              <a:t>子地位的变化：</a:t>
            </a:r>
          </a:p>
        </p:txBody>
      </p:sp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666750" y="1929130"/>
            <a:ext cx="8801100" cy="163004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marL="0" lvl="0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1pPr>
            <a:lvl2pPr marL="457200" lvl="1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2pPr>
            <a:lvl3pPr marL="914400" lvl="2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3pPr>
            <a:lvl4pPr marL="1371600" lvl="3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4pPr>
            <a:lvl5pPr marL="1828800" lvl="4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5pPr>
          </a:lstStyle>
          <a:p>
            <a:pPr lvl="0"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rPr>
              <a:t>       </a:t>
            </a:r>
            <a:r>
              <a:rPr lang="zh-CN" altLang="en-US" sz="3200" b="1">
                <a:solidFill>
                  <a:srgbClr val="FF0000"/>
                </a:solidFill>
                <a:latin typeface="黑体" pitchFamily="2" charset="-122"/>
                <a:ea typeface="黑体" panose="02010609060101010101" pitchFamily="2" charset="-122"/>
              </a:rPr>
              <a:t> </a:t>
            </a:r>
            <a:r>
              <a:rPr lang="zh-CN" altLang="en-US" sz="3200" b="1">
                <a:solidFill>
                  <a:srgbClr val="FF0000"/>
                </a:solidFill>
                <a:latin typeface="微软雅黑" charset="-122"/>
                <a:ea typeface="微软雅黑"/>
              </a:rPr>
              <a:t>西周</a:t>
            </a:r>
            <a:r>
              <a:rPr lang="zh-CN" altLang="en-US" sz="3200" b="1">
                <a:latin typeface="微软雅黑" charset="-122"/>
                <a:ea typeface="微软雅黑"/>
              </a:rPr>
              <a:t>时：诸侯必须服从周天子的命令，向天子交纳贡品，平时镇守疆土，战时带兵随从天子作战。</a:t>
            </a:r>
          </a:p>
        </p:txBody>
      </p:sp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1852613" y="3705225"/>
            <a:ext cx="8734425" cy="21837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lvl="0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1pPr>
            <a:lvl2pPr marL="457200" lvl="1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2pPr>
            <a:lvl3pPr marL="914400" lvl="2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3pPr>
            <a:lvl4pPr marL="1371600" lvl="3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4pPr>
            <a:lvl5pPr marL="1828800" lvl="4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4000">
                <a:solidFill>
                  <a:srgbClr val="0000DE"/>
                </a:solidFill>
                <a:latin typeface="Times New Roman" pitchFamily="18" charset="0"/>
                <a:ea typeface="宋体" pitchFamily="2" charset="-122"/>
              </a:rPr>
              <a:t>     </a:t>
            </a:r>
            <a:r>
              <a:rPr lang="zh-CN" altLang="en-US" sz="40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（</a:t>
            </a:r>
            <a:r>
              <a:rPr lang="zh-CN" altLang="en-US" sz="36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东周）</a:t>
            </a:r>
            <a:r>
              <a:rPr lang="zh-CN" altLang="en-US" sz="3600" b="1">
                <a:solidFill>
                  <a:srgbClr val="FF0000"/>
                </a:solidFill>
                <a:latin typeface="微软雅黑" charset="-122"/>
                <a:ea typeface="微软雅黑"/>
              </a:rPr>
              <a:t>春秋</a:t>
            </a:r>
            <a:r>
              <a:rPr lang="zh-CN" altLang="en-US" sz="3600" b="1">
                <a:solidFill>
                  <a:srgbClr val="000000"/>
                </a:solidFill>
                <a:latin typeface="微软雅黑" charset="-122"/>
                <a:ea typeface="微软雅黑"/>
              </a:rPr>
              <a:t>时：</a:t>
            </a:r>
            <a:r>
              <a:rPr lang="zh-CN" altLang="en-US" sz="3200" b="1">
                <a:solidFill>
                  <a:srgbClr val="000000"/>
                </a:solidFill>
                <a:latin typeface="隶书" pitchFamily="1" charset="-122"/>
                <a:ea typeface="隶书" pitchFamily="1" charset="-122"/>
              </a:rPr>
              <a:t>诸侯不再听从天子的命令，天子反而依附于强大的诸侯。各诸侯国不断进行战争，强大的诸侯，迫使各国承认他的首领地位，成为“霸主”。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484188" y="584200"/>
            <a:ext cx="3155950" cy="6508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R="0" defTabSz="914400" rtl="0">
              <a:buClrTx/>
              <a:buSzTx/>
              <a:buFontTx/>
              <a:defRPr/>
            </a:pPr>
            <a:r>
              <a:rPr kumimoji="0" lang="zh-CN" altLang="en-US" sz="3600" b="1" kern="1200" cap="none" spc="0" normalizeH="0" baseline="0" noProof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二、王室衰微</a:t>
            </a:r>
          </a:p>
        </p:txBody>
      </p:sp>
      <p:sp>
        <p:nvSpPr>
          <p:cNvPr id="8195" name="Text Box 9"/>
          <p:cNvSpPr txBox="1"/>
          <p:nvPr/>
        </p:nvSpPr>
        <p:spPr>
          <a:xfrm>
            <a:off x="11585258" y="6378893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x-none" sz="1800" b="0">
                <a:solidFill>
                  <a:schemeClr val="bg1"/>
                </a:solidFill>
                <a:latin typeface="Arial" pitchFamily="34" charset="0"/>
                <a:ea typeface="华文细黑" pitchFamily="2" charset="-122"/>
              </a:rPr>
              <a:t>6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  <p:bldP spid="29700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Group 9"/>
          <p:cNvGrpSpPr/>
          <p:nvPr/>
        </p:nvGrpSpPr>
        <p:grpSpPr>
          <a:xfrm>
            <a:off x="9328150" y="719138"/>
            <a:ext cx="2555875" cy="3694112"/>
            <a:chOff x="1806" y="546"/>
            <a:chExt cx="1306" cy="2048"/>
          </a:xfrm>
        </p:grpSpPr>
        <p:grpSp>
          <p:nvGrpSpPr>
            <p:cNvPr id="11289" name="Group 10"/>
            <p:cNvGrpSpPr/>
            <p:nvPr/>
          </p:nvGrpSpPr>
          <p:grpSpPr>
            <a:xfrm>
              <a:off x="1806" y="546"/>
              <a:ext cx="1306" cy="2048"/>
              <a:chOff x="180" y="526"/>
              <a:chExt cx="1181" cy="1969"/>
            </a:xfrm>
          </p:grpSpPr>
          <p:pic>
            <p:nvPicPr>
              <p:cNvPr id="11292" name="Picture 11" descr="框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80" y="526"/>
                <a:ext cx="1181" cy="196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11293" name="Picture 12" descr="齐桓公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67" y="658"/>
                <a:ext cx="1007" cy="1681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sp>
            <p:nvSpPr>
              <p:cNvPr id="11294" name="Text Box 13"/>
              <p:cNvSpPr txBox="1"/>
              <p:nvPr/>
            </p:nvSpPr>
            <p:spPr>
              <a:xfrm>
                <a:off x="346" y="682"/>
                <a:ext cx="228" cy="61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vert="eaVert">
                <a:spAutoFit/>
              </a:bodyPr>
              <a:lstStyle/>
              <a:p>
                <a:pPr eaLnBrk="1" hangingPunct="1"/>
                <a:r>
                  <a:rPr lang="zh-CN" altLang="en-US" sz="2000">
                    <a:solidFill>
                      <a:srgbClr val="663300"/>
                    </a:solidFill>
                    <a:latin typeface="Times New Roman" pitchFamily="18" charset="0"/>
                    <a:ea typeface="隶书" pitchFamily="1" charset="-122"/>
                  </a:rPr>
                  <a:t>齐桓公</a:t>
                </a:r>
                <a:endParaRPr lang="zh-CN" altLang="en-US">
                  <a:latin typeface="Arial" pitchFamily="34" charset="0"/>
                  <a:ea typeface="宋体" pitchFamily="2" charset="-122"/>
                </a:endParaRPr>
              </a:p>
            </p:txBody>
          </p:sp>
        </p:grpSp>
        <p:pic>
          <p:nvPicPr>
            <p:cNvPr id="11290" name="Picture 14" descr="勾践">
              <a:hlinkClick action="ppaction://noaction"/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899" y="681"/>
              <a:ext cx="1125" cy="177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1291" name="Text Box 15"/>
            <p:cNvSpPr txBox="1"/>
            <p:nvPr/>
          </p:nvSpPr>
          <p:spPr>
            <a:xfrm>
              <a:off x="1948" y="680"/>
              <a:ext cx="283" cy="825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>
              <a:spAutoFit/>
            </a:bodyPr>
            <a:lstStyle/>
            <a:p>
              <a:pPr eaLnBrk="1" hangingPunct="1"/>
              <a:r>
                <a:rPr lang="en-US" altLang="zh-CN" sz="2400" b="1">
                  <a:solidFill>
                    <a:srgbClr val="663300"/>
                  </a:solidFill>
                  <a:latin typeface="Times New Roman" pitchFamily="18" charset="0"/>
                  <a:ea typeface="隶书" pitchFamily="1" charset="-122"/>
                </a:rPr>
                <a:t> </a:t>
              </a:r>
              <a:r>
                <a:rPr lang="zh-CN" altLang="en-US" sz="2400" b="1">
                  <a:solidFill>
                    <a:srgbClr val="663300"/>
                  </a:solidFill>
                  <a:latin typeface="Times New Roman" pitchFamily="18" charset="0"/>
                  <a:ea typeface="隶书" pitchFamily="1" charset="-122"/>
                </a:rPr>
                <a:t>越王勾践</a:t>
              </a:r>
              <a:endParaRPr lang="zh-CN" altLang="en-US" sz="2400" b="1">
                <a:latin typeface="Arial" pitchFamily="34" charset="0"/>
                <a:ea typeface="宋体" pitchFamily="2" charset="-122"/>
              </a:endParaRPr>
            </a:p>
          </p:txBody>
        </p:sp>
      </p:grpSp>
      <p:grpSp>
        <p:nvGrpSpPr>
          <p:cNvPr id="4" name="Group 16"/>
          <p:cNvGrpSpPr/>
          <p:nvPr/>
        </p:nvGrpSpPr>
        <p:grpSpPr>
          <a:xfrm>
            <a:off x="7026275" y="3311525"/>
            <a:ext cx="2374900" cy="3382963"/>
            <a:chOff x="181" y="2489"/>
            <a:chExt cx="1538" cy="1290"/>
          </a:xfrm>
        </p:grpSpPr>
        <p:grpSp>
          <p:nvGrpSpPr>
            <p:cNvPr id="11285" name="Group 17"/>
            <p:cNvGrpSpPr/>
            <p:nvPr/>
          </p:nvGrpSpPr>
          <p:grpSpPr>
            <a:xfrm>
              <a:off x="181" y="2489"/>
              <a:ext cx="1538" cy="1290"/>
              <a:chOff x="0" y="2634"/>
              <a:chExt cx="2001" cy="1686"/>
            </a:xfrm>
          </p:grpSpPr>
          <p:pic>
            <p:nvPicPr>
              <p:cNvPr id="11287" name="Picture 18" descr="框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0" y="2634"/>
                <a:ext cx="2001" cy="168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11288" name="Picture 19" descr="吴王"/>
              <p:cNvPicPr>
                <a:picLocks noChangeAspect="1"/>
              </p:cNvPicPr>
              <p:nvPr/>
            </p:nvPicPr>
            <p:blipFill>
              <a:blip r:embed="rId6"/>
              <a:srcRect l="1431" r="2821"/>
              <a:stretch>
                <a:fillRect/>
              </a:stretch>
            </p:blipFill>
            <p:spPr>
              <a:xfrm>
                <a:off x="135" y="2739"/>
                <a:ext cx="1761" cy="1470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sp>
          <p:nvSpPr>
            <p:cNvPr id="11286" name="Text Box 20"/>
            <p:cNvSpPr txBox="1"/>
            <p:nvPr/>
          </p:nvSpPr>
          <p:spPr>
            <a:xfrm>
              <a:off x="1265" y="2556"/>
              <a:ext cx="359" cy="825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>
              <a:spAutoFit/>
            </a:bodyPr>
            <a:lstStyle/>
            <a:p>
              <a:pPr eaLnBrk="1" hangingPunct="1"/>
              <a:r>
                <a:rPr lang="en-US" altLang="zh-CN" sz="2400" b="1">
                  <a:solidFill>
                    <a:srgbClr val="663300"/>
                  </a:solidFill>
                  <a:latin typeface="Times New Roman" pitchFamily="18" charset="0"/>
                  <a:ea typeface="隶书" pitchFamily="1" charset="-122"/>
                </a:rPr>
                <a:t> </a:t>
              </a:r>
              <a:r>
                <a:rPr lang="zh-CN" altLang="en-US" sz="2400" b="1">
                  <a:solidFill>
                    <a:srgbClr val="663300"/>
                  </a:solidFill>
                  <a:latin typeface="Times New Roman" pitchFamily="18" charset="0"/>
                  <a:ea typeface="隶书" pitchFamily="1" charset="-122"/>
                </a:rPr>
                <a:t>吴王阖闾</a:t>
              </a:r>
              <a:endParaRPr lang="zh-CN" altLang="en-US" sz="2400" b="1">
                <a:latin typeface="Arial" pitchFamily="34" charset="0"/>
                <a:ea typeface="宋体" pitchFamily="2" charset="-122"/>
              </a:endParaRPr>
            </a:p>
          </p:txBody>
        </p:sp>
      </p:grpSp>
      <p:grpSp>
        <p:nvGrpSpPr>
          <p:cNvPr id="6" name="Group 31"/>
          <p:cNvGrpSpPr/>
          <p:nvPr/>
        </p:nvGrpSpPr>
        <p:grpSpPr>
          <a:xfrm>
            <a:off x="373063" y="974725"/>
            <a:ext cx="2484437" cy="3549650"/>
            <a:chOff x="180" y="526"/>
            <a:chExt cx="1181" cy="1969"/>
          </a:xfrm>
        </p:grpSpPr>
        <p:pic>
          <p:nvPicPr>
            <p:cNvPr id="11282" name="Picture 32" descr="框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80" y="526"/>
              <a:ext cx="1181" cy="196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1283" name="Picture 33" descr="齐桓公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67" y="658"/>
              <a:ext cx="1007" cy="168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1284" name="Text Box 34"/>
            <p:cNvSpPr txBox="1"/>
            <p:nvPr/>
          </p:nvSpPr>
          <p:spPr>
            <a:xfrm>
              <a:off x="311" y="682"/>
              <a:ext cx="263" cy="610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>
              <a:spAutoFit/>
            </a:bodyPr>
            <a:lstStyle/>
            <a:p>
              <a:pPr eaLnBrk="1" hangingPunct="1"/>
              <a:r>
                <a:rPr lang="zh-CN" altLang="en-US" sz="2400" b="1">
                  <a:solidFill>
                    <a:srgbClr val="663300"/>
                  </a:solidFill>
                  <a:latin typeface="Times New Roman" pitchFamily="18" charset="0"/>
                  <a:ea typeface="隶书" pitchFamily="1" charset="-122"/>
                </a:rPr>
                <a:t>齐桓公</a:t>
              </a:r>
              <a:endParaRPr lang="zh-CN" altLang="en-US" sz="2400" b="1">
                <a:latin typeface="Arial" pitchFamily="34" charset="0"/>
                <a:ea typeface="宋体" pitchFamily="2" charset="-122"/>
              </a:endParaRPr>
            </a:p>
          </p:txBody>
        </p:sp>
      </p:grpSp>
      <p:grpSp>
        <p:nvGrpSpPr>
          <p:cNvPr id="7" name="Group 26"/>
          <p:cNvGrpSpPr/>
          <p:nvPr/>
        </p:nvGrpSpPr>
        <p:grpSpPr>
          <a:xfrm>
            <a:off x="2176463" y="3413125"/>
            <a:ext cx="2590800" cy="3311525"/>
            <a:chOff x="2170" y="531"/>
            <a:chExt cx="1232" cy="1957"/>
          </a:xfrm>
        </p:grpSpPr>
        <p:grpSp>
          <p:nvGrpSpPr>
            <p:cNvPr id="11278" name="Group 27"/>
            <p:cNvGrpSpPr/>
            <p:nvPr/>
          </p:nvGrpSpPr>
          <p:grpSpPr>
            <a:xfrm>
              <a:off x="2170" y="531"/>
              <a:ext cx="1232" cy="1957"/>
              <a:chOff x="2125" y="0"/>
              <a:chExt cx="1470" cy="2409"/>
            </a:xfrm>
          </p:grpSpPr>
          <p:pic>
            <p:nvPicPr>
              <p:cNvPr id="11280" name="Picture 28" descr="框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125" y="0"/>
                <a:ext cx="1470" cy="240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11281" name="Picture 29" descr="晋文公1"/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223" y="156"/>
                <a:ext cx="1265" cy="2064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sp>
          <p:nvSpPr>
            <p:cNvPr id="11279" name="Text Box 30"/>
            <p:cNvSpPr txBox="1"/>
            <p:nvPr/>
          </p:nvSpPr>
          <p:spPr>
            <a:xfrm>
              <a:off x="2322" y="682"/>
              <a:ext cx="263" cy="611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>
              <a:spAutoFit/>
            </a:bodyPr>
            <a:lstStyle/>
            <a:p>
              <a:pPr eaLnBrk="1" hangingPunct="1"/>
              <a:r>
                <a:rPr lang="zh-CN" altLang="en-US" sz="2400" b="1">
                  <a:solidFill>
                    <a:srgbClr val="663300"/>
                  </a:solidFill>
                  <a:latin typeface="Times New Roman" pitchFamily="18" charset="0"/>
                  <a:ea typeface="隶书" pitchFamily="1" charset="-122"/>
                </a:rPr>
                <a:t>晋文公</a:t>
              </a:r>
              <a:endParaRPr lang="zh-CN" altLang="en-US" sz="2400" b="1">
                <a:latin typeface="Arial" pitchFamily="34" charset="0"/>
                <a:ea typeface="宋体" pitchFamily="2" charset="-122"/>
              </a:endParaRPr>
            </a:p>
          </p:txBody>
        </p:sp>
      </p:grpSp>
      <p:grpSp>
        <p:nvGrpSpPr>
          <p:cNvPr id="9" name="Group 21"/>
          <p:cNvGrpSpPr/>
          <p:nvPr/>
        </p:nvGrpSpPr>
        <p:grpSpPr>
          <a:xfrm>
            <a:off x="4508500" y="3074988"/>
            <a:ext cx="2520950" cy="3644900"/>
            <a:chOff x="4174" y="554"/>
            <a:chExt cx="1335" cy="1968"/>
          </a:xfrm>
        </p:grpSpPr>
        <p:grpSp>
          <p:nvGrpSpPr>
            <p:cNvPr id="11274" name="Group 22"/>
            <p:cNvGrpSpPr/>
            <p:nvPr/>
          </p:nvGrpSpPr>
          <p:grpSpPr>
            <a:xfrm>
              <a:off x="4174" y="554"/>
              <a:ext cx="1335" cy="1968"/>
              <a:chOff x="3598" y="0"/>
              <a:chExt cx="1470" cy="2409"/>
            </a:xfrm>
          </p:grpSpPr>
          <p:pic>
            <p:nvPicPr>
              <p:cNvPr id="11276" name="Picture 23" descr="框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598" y="0"/>
                <a:ext cx="1470" cy="240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11277" name="Picture 24" descr="楚庄王1"/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700" y="175"/>
                <a:ext cx="1264" cy="2083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sp>
          <p:nvSpPr>
            <p:cNvPr id="11275" name="Text Box 25"/>
            <p:cNvSpPr txBox="1"/>
            <p:nvPr/>
          </p:nvSpPr>
          <p:spPr>
            <a:xfrm>
              <a:off x="4303" y="682"/>
              <a:ext cx="293" cy="610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>
              <a:spAutoFit/>
            </a:bodyPr>
            <a:lstStyle/>
            <a:p>
              <a:pPr eaLnBrk="1" hangingPunct="1"/>
              <a:r>
                <a:rPr lang="zh-CN" altLang="en-US" sz="2400" b="1">
                  <a:solidFill>
                    <a:srgbClr val="663300"/>
                  </a:solidFill>
                  <a:latin typeface="Times New Roman" pitchFamily="18" charset="0"/>
                  <a:ea typeface="隶书" pitchFamily="1" charset="-122"/>
                </a:rPr>
                <a:t>楚庄王</a:t>
              </a:r>
              <a:endParaRPr lang="zh-CN" altLang="en-US" sz="2400" b="1">
                <a:latin typeface="Arial" pitchFamily="34" charset="0"/>
                <a:ea typeface="宋体" pitchFamily="2" charset="-122"/>
              </a:endParaRPr>
            </a:p>
          </p:txBody>
        </p:sp>
      </p:grpSp>
      <p:pic>
        <p:nvPicPr>
          <p:cNvPr id="11271" name="Picture 36" descr="0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06775" y="896938"/>
            <a:ext cx="4032250" cy="14398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72" name="WordArt 38"/>
          <p:cNvSpPr>
            <a:spLocks noTextEdit="1"/>
          </p:cNvSpPr>
          <p:nvPr/>
        </p:nvSpPr>
        <p:spPr>
          <a:xfrm>
            <a:off x="4281488" y="1093788"/>
            <a:ext cx="2324100" cy="1008062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  <a:normAutofit/>
          </a:bodyPr>
          <a:lstStyle/>
          <a:p>
            <a:pPr algn="ctr"/>
            <a:r>
              <a:rPr lang="zh-CN" altLang="en-US" sz="44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itchFamily="2" charset="-122"/>
                <a:ea typeface="宋体" pitchFamily="2" charset="-122"/>
              </a:rPr>
              <a:t>春秋霸主</a:t>
            </a:r>
          </a:p>
        </p:txBody>
      </p:sp>
      <p:sp>
        <p:nvSpPr>
          <p:cNvPr id="31" name="TextBox 7"/>
          <p:cNvSpPr txBox="1"/>
          <p:nvPr/>
        </p:nvSpPr>
        <p:spPr>
          <a:xfrm>
            <a:off x="220663" y="-26987"/>
            <a:ext cx="3157538" cy="64611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R="0" defTabSz="914400" rtl="0">
              <a:buClrTx/>
              <a:buSzTx/>
              <a:buFontTx/>
              <a:defRPr/>
            </a:pPr>
            <a:r>
              <a:rPr kumimoji="0" lang="zh-CN" altLang="en-US" sz="3600" b="1" kern="1200" cap="none" spc="0" normalizeH="0" baseline="0" noProof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三、诸侯争霸</a:t>
            </a:r>
          </a:p>
        </p:txBody>
      </p:sp>
      <p:sp>
        <p:nvSpPr>
          <p:cNvPr id="3" name="Text Box 9"/>
          <p:cNvSpPr txBox="1"/>
          <p:nvPr/>
        </p:nvSpPr>
        <p:spPr>
          <a:xfrm>
            <a:off x="11585258" y="6378893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x-none" sz="1800" b="0">
                <a:solidFill>
                  <a:schemeClr val="bg1"/>
                </a:solidFill>
                <a:latin typeface="Arial" pitchFamily="34" charset="0"/>
                <a:ea typeface="华文细黑" pitchFamily="2" charset="-122"/>
              </a:rPr>
              <a:t>7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42" name="文本框 29699"/>
          <p:cNvSpPr txBox="1">
            <a:spLocks noChangeArrowheads="1"/>
          </p:cNvSpPr>
          <p:nvPr/>
        </p:nvSpPr>
        <p:spPr bwMode="auto">
          <a:xfrm>
            <a:off x="1200151" y="3141133"/>
            <a:ext cx="5185833" cy="9124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en-US" altLang="zh-CN" sz="5335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华文隶书" pitchFamily="2" charset="-122"/>
              </a:rPr>
              <a:t>1</a:t>
            </a:r>
            <a:r>
              <a:rPr lang="zh-CN" altLang="en-US" sz="5335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华文隶书" pitchFamily="2" charset="-122"/>
              </a:rPr>
              <a:t>、齐桓公首霸</a:t>
            </a:r>
            <a:endParaRPr lang="zh-CN" altLang="en-US" sz="5335" b="1">
              <a:solidFill>
                <a:srgbClr val="0000FF"/>
              </a:solidFill>
              <a:latin typeface="Times New Roman" pitchFamily="18" charset="0"/>
              <a:ea typeface="华文隶书" pitchFamily="2" charset="-122"/>
            </a:endParaRPr>
          </a:p>
        </p:txBody>
      </p:sp>
      <p:pic>
        <p:nvPicPr>
          <p:cNvPr id="11267" name="图片 29700" descr="1f99054d404e1649b2de054c"/>
          <p:cNvPicPr>
            <a:picLocks noChangeAspect="1"/>
          </p:cNvPicPr>
          <p:nvPr/>
        </p:nvPicPr>
        <p:blipFill>
          <a:blip r:embed="rId2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383867" y="1028700"/>
            <a:ext cx="4542367" cy="4925484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0" y="740833"/>
            <a:ext cx="4320117" cy="82994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rtl="0">
              <a:buClrTx/>
              <a:buSzTx/>
              <a:buFont typeface="Arial" pitchFamily="34" charset="0"/>
              <a:defRPr/>
            </a:pPr>
            <a:r>
              <a:rPr kumimoji="0" lang="zh-CN" altLang="en-US" sz="4800" b="1" kern="1200" cap="none" spc="0" normalizeH="0" baseline="0" noProof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2" charset="-122"/>
                <a:ea typeface="黑体" panose="02010609060101010101" pitchFamily="2" charset="-122"/>
                <a:cs typeface="+mn-cs"/>
              </a:rPr>
              <a:t>三、争霸战争</a:t>
            </a:r>
          </a:p>
        </p:txBody>
      </p:sp>
      <p:sp>
        <p:nvSpPr>
          <p:cNvPr id="8195" name="Text Box 9"/>
          <p:cNvSpPr txBox="1"/>
          <p:nvPr/>
        </p:nvSpPr>
        <p:spPr>
          <a:xfrm>
            <a:off x="11585258" y="6378893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x-none" sz="1800" b="0">
                <a:solidFill>
                  <a:schemeClr val="bg1"/>
                </a:solidFill>
                <a:latin typeface="Arial" pitchFamily="34" charset="0"/>
                <a:ea typeface="华文细黑" pitchFamily="2" charset="-122"/>
              </a:rPr>
              <a:t>8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" dur="3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3314" name="Picture 5" descr="图片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5725" y="5013325"/>
            <a:ext cx="1462088" cy="146208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" name="Group 11"/>
          <p:cNvGrpSpPr/>
          <p:nvPr/>
        </p:nvGrpSpPr>
        <p:grpSpPr>
          <a:xfrm>
            <a:off x="6672263" y="188913"/>
            <a:ext cx="3816350" cy="6408737"/>
            <a:chOff x="180" y="526"/>
            <a:chExt cx="1181" cy="1969"/>
          </a:xfrm>
        </p:grpSpPr>
        <p:pic>
          <p:nvPicPr>
            <p:cNvPr id="13322" name="Picture 12" descr="框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80" y="526"/>
              <a:ext cx="1181" cy="196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3323" name="Picture 13" descr="齐桓公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67" y="658"/>
              <a:ext cx="1007" cy="168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3324" name="Text Box 14"/>
            <p:cNvSpPr txBox="1"/>
            <p:nvPr/>
          </p:nvSpPr>
          <p:spPr>
            <a:xfrm>
              <a:off x="422" y="682"/>
              <a:ext cx="152" cy="610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zh-CN" altLang="en-US" sz="2000">
                  <a:solidFill>
                    <a:srgbClr val="663300"/>
                  </a:solidFill>
                  <a:latin typeface="Times New Roman" pitchFamily="18" charset="0"/>
                  <a:ea typeface="隶书" pitchFamily="1" charset="-122"/>
                </a:rPr>
                <a:t>齐桓公</a:t>
              </a: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942340" y="1209675"/>
            <a:ext cx="5257165" cy="5835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R="0" defTabSz="914400" rtl="0">
              <a:buClrTx/>
              <a:buSzTx/>
              <a:buFontTx/>
              <a:defRPr/>
            </a:pPr>
            <a:r>
              <a:rPr kumimoji="0" lang="zh-CN" altLang="en-US" sz="3200" b="1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-122"/>
                <a:ea typeface="微软雅黑"/>
                <a:cs typeface="+mn-cs"/>
              </a:rPr>
              <a:t>齐桓公 成就霸业的主要原因？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678940" y="2292985"/>
            <a:ext cx="4728210" cy="95313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R="0" defTabSz="914400" rtl="0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>
                <a:solidFill>
                  <a:schemeClr val="dk1"/>
                </a:solidFill>
                <a:latin typeface="微软雅黑" charset="-122"/>
                <a:ea typeface="微软雅黑"/>
                <a:cs typeface="+mn-cs"/>
              </a:rPr>
              <a:t>1</a:t>
            </a:r>
            <a:r>
              <a:rPr kumimoji="0" lang="zh-CN" altLang="en-US" sz="2800" b="1" kern="1200" cap="none" spc="0" normalizeH="0" baseline="0" noProof="0">
                <a:solidFill>
                  <a:schemeClr val="dk1"/>
                </a:solidFill>
                <a:latin typeface="微软雅黑" charset="-122"/>
                <a:ea typeface="微软雅黑"/>
                <a:cs typeface="+mn-cs"/>
              </a:rPr>
              <a:t>、齐国盛产鱼盐，经济富庶是东方的一个大国；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680210" y="3383280"/>
            <a:ext cx="4703445" cy="95313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R="0" defTabSz="914400" rtl="0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>
                <a:solidFill>
                  <a:schemeClr val="dk1"/>
                </a:solidFill>
                <a:latin typeface="微软雅黑" charset="-122"/>
                <a:ea typeface="微软雅黑"/>
                <a:cs typeface="+mn-cs"/>
              </a:rPr>
              <a:t>2</a:t>
            </a:r>
            <a:r>
              <a:rPr kumimoji="0" lang="zh-CN" altLang="en-US" sz="2800" b="1" kern="1200" cap="none" spc="0" normalizeH="0" baseline="0" noProof="0">
                <a:solidFill>
                  <a:schemeClr val="dk1"/>
                </a:solidFill>
                <a:latin typeface="微软雅黑" charset="-122"/>
                <a:ea typeface="微软雅黑"/>
                <a:cs typeface="+mn-cs"/>
              </a:rPr>
              <a:t>、用管仲为相，积极改革内政，发展生产；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679575" y="4448175"/>
            <a:ext cx="4777105" cy="95313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R="0" defTabSz="914400" rtl="0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>
                <a:solidFill>
                  <a:schemeClr val="dk1"/>
                </a:solidFill>
                <a:latin typeface="微软雅黑" charset="-122"/>
                <a:ea typeface="微软雅黑"/>
                <a:cs typeface="+mn-cs"/>
              </a:rPr>
              <a:t>3</a:t>
            </a:r>
            <a:r>
              <a:rPr kumimoji="0" lang="zh-CN" altLang="en-US" sz="2800" b="1" kern="1200" cap="none" spc="0" normalizeH="0" baseline="0" noProof="0">
                <a:solidFill>
                  <a:schemeClr val="dk1"/>
                </a:solidFill>
                <a:latin typeface="微软雅黑" charset="-122"/>
                <a:ea typeface="微软雅黑"/>
                <a:cs typeface="+mn-cs"/>
              </a:rPr>
              <a:t>、改革军制，组建强大的军队；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680845" y="5454650"/>
            <a:ext cx="4775835" cy="95313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R="0" defTabSz="914400" rtl="0">
              <a:buClrTx/>
              <a:buSzTx/>
              <a:buFontTx/>
              <a:defRPr/>
            </a:pPr>
            <a:r>
              <a:rPr kumimoji="0" lang="en-US" altLang="zh-CN" sz="2800" b="1" kern="1200" cap="none" spc="0" normalizeH="0" baseline="0" noProof="0">
                <a:solidFill>
                  <a:schemeClr val="dk1"/>
                </a:solidFill>
                <a:latin typeface="微软雅黑" charset="-122"/>
                <a:ea typeface="微软雅黑"/>
                <a:cs typeface="+mn-cs"/>
              </a:rPr>
              <a:t>4</a:t>
            </a:r>
            <a:r>
              <a:rPr kumimoji="0" lang="zh-CN" altLang="en-US" sz="2800" b="1" kern="1200" cap="none" spc="0" normalizeH="0" baseline="0" noProof="0">
                <a:solidFill>
                  <a:schemeClr val="dk1"/>
                </a:solidFill>
                <a:latin typeface="微软雅黑" charset="-122"/>
                <a:ea typeface="微软雅黑"/>
                <a:cs typeface="+mn-cs"/>
              </a:rPr>
              <a:t>、以“尊王攘夷”为号召，扩充疆界。</a:t>
            </a:r>
          </a:p>
        </p:txBody>
      </p:sp>
      <p:sp>
        <p:nvSpPr>
          <p:cNvPr id="19" name="TextBox 7"/>
          <p:cNvSpPr txBox="1"/>
          <p:nvPr/>
        </p:nvSpPr>
        <p:spPr>
          <a:xfrm>
            <a:off x="269875" y="273050"/>
            <a:ext cx="3155950" cy="64611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R="0" defTabSz="914400" rtl="0">
              <a:buClrTx/>
              <a:buSzTx/>
              <a:buFontTx/>
              <a:defRPr/>
            </a:pPr>
            <a:r>
              <a:rPr kumimoji="0" lang="zh-CN" altLang="en-US" sz="3600" b="1" kern="1200" cap="none" spc="0" normalizeH="0" baseline="0" noProof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三、诸侯争霸</a:t>
            </a:r>
          </a:p>
        </p:txBody>
      </p:sp>
      <p:sp>
        <p:nvSpPr>
          <p:cNvPr id="8195" name="Text Box 9"/>
          <p:cNvSpPr txBox="1"/>
          <p:nvPr/>
        </p:nvSpPr>
        <p:spPr>
          <a:xfrm>
            <a:off x="11585258" y="6378893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x-none" sz="1800" b="0">
                <a:solidFill>
                  <a:schemeClr val="bg1"/>
                </a:solidFill>
                <a:latin typeface="Arial" pitchFamily="34" charset="0"/>
                <a:ea typeface="华文细黑" pitchFamily="2" charset="-122"/>
              </a:rPr>
              <a:t>9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785495" y="2379980"/>
            <a:ext cx="8940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 b="1" noProof="0">
                <a:solidFill>
                  <a:srgbClr val="0000FF"/>
                </a:solidFill>
                <a:latin typeface="微软雅黑" charset="-122"/>
                <a:ea typeface="微软雅黑"/>
                <a:sym typeface="+mn-ea"/>
              </a:rPr>
              <a:t>经济</a:t>
            </a:r>
            <a:endParaRPr kumimoji="0" lang="zh-CN" altLang="en-US" sz="2800" b="1" kern="1200" cap="none" spc="0" normalizeH="0" baseline="0" noProof="0">
              <a:solidFill>
                <a:srgbClr val="0000FF"/>
              </a:solidFill>
              <a:latin typeface="微软雅黑" charset="-122"/>
              <a:ea typeface="微软雅黑"/>
              <a:cs typeface="+mn-cs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85495" y="3674110"/>
            <a:ext cx="8940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 b="1" noProof="0">
                <a:solidFill>
                  <a:srgbClr val="0000FF"/>
                </a:solidFill>
                <a:latin typeface="微软雅黑" charset="-122"/>
                <a:ea typeface="微软雅黑"/>
                <a:sym typeface="+mn-ea"/>
              </a:rPr>
              <a:t>政治</a:t>
            </a:r>
            <a:endParaRPr kumimoji="0" lang="zh-CN" altLang="en-US" sz="2800" b="1" kern="1200" cap="none" spc="0" normalizeH="0" baseline="0" noProof="0">
              <a:solidFill>
                <a:srgbClr val="0000FF"/>
              </a:solidFill>
              <a:latin typeface="微软雅黑" charset="-122"/>
              <a:ea typeface="微软雅黑"/>
              <a:cs typeface="+mn-cs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85495" y="4663440"/>
            <a:ext cx="8940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 b="1" noProof="0">
                <a:solidFill>
                  <a:srgbClr val="0000FF"/>
                </a:solidFill>
                <a:latin typeface="微软雅黑" charset="-122"/>
                <a:ea typeface="微软雅黑"/>
                <a:sym typeface="+mn-ea"/>
              </a:rPr>
              <a:t>军事</a:t>
            </a:r>
            <a:endParaRPr kumimoji="0" lang="zh-CN" altLang="en-US" sz="2800" b="1" kern="1200" cap="none" spc="0" normalizeH="0" baseline="0" noProof="0">
              <a:solidFill>
                <a:srgbClr val="0000FF"/>
              </a:solidFill>
              <a:latin typeface="微软雅黑" charset="-122"/>
              <a:ea typeface="微软雅黑"/>
              <a:cs typeface="+mn-cs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85495" y="5567680"/>
            <a:ext cx="89408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 b="1" noProof="0">
                <a:solidFill>
                  <a:srgbClr val="0000FF"/>
                </a:solidFill>
                <a:latin typeface="微软雅黑" charset="-122"/>
                <a:ea typeface="微软雅黑"/>
                <a:sym typeface="+mn-ea"/>
              </a:rPr>
              <a:t>外交</a:t>
            </a:r>
            <a:endParaRPr kumimoji="0" lang="zh-CN" altLang="en-US" sz="2800" b="1" kern="1200" cap="none" spc="0" normalizeH="0" baseline="0" noProof="0">
              <a:solidFill>
                <a:srgbClr val="0000FF"/>
              </a:solidFill>
              <a:latin typeface="微软雅黑" charset="-122"/>
              <a:ea typeface="微软雅黑"/>
              <a:cs typeface="+mn-cs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  <p:cond evt="onBegin" delay="0">
                          <p:tn val="8"/>
                        </p:cond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  <p:cond evt="onBegin" delay="0">
                          <p:tn val="15"/>
                        </p:cond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  <p:cond evt="onBegin" delay="0">
                          <p:tn val="22"/>
                        </p:cond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  <p:cond evt="onBegin" delay="0">
                          <p:tn val="28"/>
                        </p:cond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  <p:cond evt="onBegin" delay="0">
                          <p:tn val="34"/>
                        </p:cond>
                      </p:stCondLst>
                      <p:childTnLst>
                        <p:par>
                          <p:cTn id="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1"/>
      <p:bldP spid="16" grpId="2"/>
      <p:bldP spid="17" grpId="3"/>
      <p:bldP spid="18" grpId="4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338" name="文本框 35841"/>
          <p:cNvSpPr txBox="1">
            <a:spLocks noChangeArrowheads="1"/>
          </p:cNvSpPr>
          <p:nvPr/>
        </p:nvSpPr>
        <p:spPr bwMode="auto">
          <a:xfrm>
            <a:off x="239184" y="5014384"/>
            <a:ext cx="11499851" cy="10674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0" tIns="0" rIns="0" bIns="0" anchorCtr="1">
            <a:spAutoFit/>
          </a:bodyPr>
          <a:lstStyle/>
          <a:p>
            <a:r>
              <a:rPr lang="zh-CN" altLang="en-US" sz="3200" b="1">
                <a:solidFill>
                  <a:schemeClr val="tx2"/>
                </a:solidFill>
                <a:latin typeface="华文楷体" pitchFamily="2" charset="-122"/>
                <a:ea typeface="华文楷体" pitchFamily="2" charset="-122"/>
              </a:rPr>
              <a:t>　　</a:t>
            </a:r>
            <a:r>
              <a:rPr lang="zh-CN" altLang="en-US" sz="3200" b="1">
                <a:solidFill>
                  <a:srgbClr val="000000"/>
                </a:solidFill>
                <a:latin typeface="华文楷体" pitchFamily="2" charset="-122"/>
                <a:ea typeface="华文楷体" pitchFamily="2" charset="-122"/>
              </a:rPr>
              <a:t>公元前</a:t>
            </a:r>
            <a:r>
              <a:rPr lang="en-US" altLang="zh-CN" sz="3200" b="1">
                <a:solidFill>
                  <a:srgbClr val="000000"/>
                </a:solidFill>
                <a:latin typeface="华文楷体" pitchFamily="2" charset="-122"/>
                <a:ea typeface="华文楷体" pitchFamily="2" charset="-122"/>
              </a:rPr>
              <a:t>651</a:t>
            </a:r>
            <a:r>
              <a:rPr lang="zh-CN" altLang="en-US" sz="3200" b="1">
                <a:solidFill>
                  <a:srgbClr val="000000"/>
                </a:solidFill>
                <a:latin typeface="华文楷体" pitchFamily="2" charset="-122"/>
                <a:ea typeface="华文楷体" pitchFamily="2" charset="-122"/>
              </a:rPr>
              <a:t>年，齐桓公以霸主身份在</a:t>
            </a:r>
            <a:r>
              <a:rPr lang="zh-CN" altLang="en-US" sz="3735" b="1" u="sng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itchFamily="2" charset="-122"/>
                <a:ea typeface="华文楷体" pitchFamily="2" charset="-122"/>
              </a:rPr>
              <a:t>葵丘会盟诸侯</a:t>
            </a:r>
            <a:r>
              <a:rPr lang="zh-CN" altLang="en-US" sz="3200" b="1">
                <a:solidFill>
                  <a:srgbClr val="000000"/>
                </a:solidFill>
                <a:latin typeface="华文楷体" pitchFamily="2" charset="-122"/>
                <a:ea typeface="华文楷体" pitchFamily="2" charset="-122"/>
              </a:rPr>
              <a:t>，周王派人送去物品表示慰问。</a:t>
            </a:r>
          </a:p>
        </p:txBody>
      </p:sp>
      <p:sp>
        <p:nvSpPr>
          <p:cNvPr id="15363" name="矩形 35842"/>
          <p:cNvSpPr/>
          <p:nvPr/>
        </p:nvSpPr>
        <p:spPr>
          <a:xfrm>
            <a:off x="2159000" y="4580467"/>
            <a:ext cx="2353733" cy="410210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2665" b="1">
                <a:solidFill>
                  <a:srgbClr val="000000"/>
                </a:solidFill>
                <a:latin typeface="Times New Roman" pitchFamily="18" charset="0"/>
                <a:ea typeface="黑体" panose="02010609060101010101" pitchFamily="2" charset="-122"/>
              </a:rPr>
              <a:t>葵丘会盟台</a:t>
            </a:r>
          </a:p>
        </p:txBody>
      </p:sp>
      <p:sp>
        <p:nvSpPr>
          <p:cNvPr id="15364" name="圆角矩形标注 35845"/>
          <p:cNvSpPr/>
          <p:nvPr/>
        </p:nvSpPr>
        <p:spPr>
          <a:xfrm>
            <a:off x="7632700" y="3067051"/>
            <a:ext cx="4127500" cy="965200"/>
          </a:xfrm>
          <a:prstGeom prst="wedgeRoundRectCallout">
            <a:avLst>
              <a:gd name="adj1" fmla="val -42361"/>
              <a:gd name="adj2" fmla="val 152667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/>
            <a:r>
              <a:rPr lang="zh-CN" altLang="en-US" sz="6400" b="1">
                <a:solidFill>
                  <a:srgbClr val="FF0000"/>
                </a:solidFill>
                <a:latin typeface="Arial" pitchFamily="34" charset="0"/>
                <a:ea typeface="宋体" pitchFamily="2" charset="-122"/>
              </a:rPr>
              <a:t>称霸标志</a:t>
            </a:r>
          </a:p>
        </p:txBody>
      </p:sp>
      <p:pic>
        <p:nvPicPr>
          <p:cNvPr id="15365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533" y="867833"/>
            <a:ext cx="6868584" cy="3617384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5" name="Text Box 9"/>
          <p:cNvSpPr txBox="1"/>
          <p:nvPr/>
        </p:nvSpPr>
        <p:spPr>
          <a:xfrm>
            <a:off x="11585258" y="6378893"/>
            <a:ext cx="436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x-none" sz="1800" b="0">
                <a:solidFill>
                  <a:schemeClr val="bg1"/>
                </a:solidFill>
                <a:latin typeface="Arial" pitchFamily="34" charset="0"/>
                <a:ea typeface="华文细黑" pitchFamily="2" charset="-122"/>
              </a:rPr>
              <a:t>10</a:t>
            </a:r>
          </a:p>
        </p:txBody>
      </p:sp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91140" name="图片 91139" descr="0065"/>
          <p:cNvPicPr>
            <a:picLocks noChangeAspect="1"/>
          </p:cNvPicPr>
          <p:nvPr/>
        </p:nvPicPr>
        <p:blipFill>
          <a:blip r:embed="rId2">
            <a:lum bright="12000"/>
          </a:blip>
          <a:stretch>
            <a:fillRect/>
          </a:stretch>
        </p:blipFill>
        <p:spPr>
          <a:xfrm>
            <a:off x="1401171" y="6350"/>
            <a:ext cx="9144000" cy="6851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1141" name="前凸弯带形 91140"/>
          <p:cNvSpPr/>
          <p:nvPr/>
        </p:nvSpPr>
        <p:spPr>
          <a:xfrm>
            <a:off x="2708986" y="0"/>
            <a:ext cx="6335713" cy="792162"/>
          </a:xfrm>
          <a:prstGeom prst="ellipseRibbon">
            <a:avLst>
              <a:gd name="adj1" fmla="val 25000"/>
              <a:gd name="adj2" fmla="val 50000"/>
              <a:gd name="adj3" fmla="val 125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zh-CN" altLang="en-US" sz="3600" b="1">
                <a:solidFill>
                  <a:srgbClr val="660033"/>
                </a:solidFill>
                <a:latin typeface="Arial" pitchFamily="34" charset="0"/>
                <a:ea typeface="楷体_GB2312" charset="-122"/>
              </a:rPr>
              <a:t>看图说史</a:t>
            </a:r>
          </a:p>
        </p:txBody>
      </p:sp>
      <p:grpSp>
        <p:nvGrpSpPr>
          <p:cNvPr id="91142" name="组合 91141"/>
          <p:cNvGrpSpPr/>
          <p:nvPr/>
        </p:nvGrpSpPr>
        <p:grpSpPr>
          <a:xfrm>
            <a:off x="6172200" y="3962400"/>
            <a:ext cx="4495800" cy="2895600"/>
            <a:chOff x="2218" y="2046"/>
            <a:chExt cx="1995" cy="1570"/>
          </a:xfrm>
        </p:grpSpPr>
        <p:pic>
          <p:nvPicPr>
            <p:cNvPr id="91143" name="图片 91142" descr="框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18" y="2046"/>
              <a:ext cx="1995" cy="157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91144" name="内容占位符 91143" descr="退避三舍5"/>
            <p:cNvPicPr>
              <a:picLocks noGrp="1" noChangeAspect="1"/>
            </p:cNvPicPr>
            <p:nvPr>
              <p:ph sz="quarter" idx="4"/>
            </p:nvPr>
          </p:nvPicPr>
          <p:blipFill>
            <a:blip r:embed="rId4"/>
            <a:stretch>
              <a:fillRect/>
            </a:stretch>
          </p:blipFill>
          <p:spPr>
            <a:xfrm>
              <a:off x="2348" y="2152"/>
              <a:ext cx="1756" cy="136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91145" name="文本框 91144"/>
            <p:cNvSpPr txBox="1"/>
            <p:nvPr/>
          </p:nvSpPr>
          <p:spPr>
            <a:xfrm>
              <a:off x="2310" y="2128"/>
              <a:ext cx="1444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rgbClr val="663300"/>
                  </a:solidFill>
                  <a:latin typeface="Times New Roman" pitchFamily="18" charset="0"/>
                  <a:ea typeface="黑体" panose="02010609060101010101" pitchFamily="2" charset="-122"/>
                </a:rPr>
                <a:t>4. </a:t>
              </a:r>
              <a:r>
                <a:rPr lang="zh-CN" altLang="en-US" sz="2400" b="1">
                  <a:solidFill>
                    <a:srgbClr val="663300"/>
                  </a:solidFill>
                  <a:latin typeface="Times New Roman" pitchFamily="18" charset="0"/>
                  <a:ea typeface="黑体" panose="02010609060101010101" pitchFamily="2" charset="-122"/>
                </a:rPr>
                <a:t>晋文公终成霸主</a:t>
              </a:r>
              <a:endParaRPr lang="zh-CN" altLang="en-US" sz="2400">
                <a:latin typeface="Arial" pitchFamily="34" charset="0"/>
                <a:ea typeface="宋体" pitchFamily="2" charset="-122"/>
              </a:endParaRPr>
            </a:p>
          </p:txBody>
        </p:sp>
      </p:grpSp>
      <p:grpSp>
        <p:nvGrpSpPr>
          <p:cNvPr id="91146" name="组合 91145"/>
          <p:cNvGrpSpPr/>
          <p:nvPr/>
        </p:nvGrpSpPr>
        <p:grpSpPr>
          <a:xfrm>
            <a:off x="1524000" y="3962400"/>
            <a:ext cx="4495800" cy="2895600"/>
            <a:chOff x="2878" y="1233"/>
            <a:chExt cx="1995" cy="1570"/>
          </a:xfrm>
        </p:grpSpPr>
        <p:pic>
          <p:nvPicPr>
            <p:cNvPr id="91147" name="图片 91146" descr="框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878" y="1233"/>
              <a:ext cx="1995" cy="157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91148" name="内容占位符 91147" descr="退避三舍4"/>
            <p:cNvPicPr>
              <a:picLocks noGrp="1" noChangeAspect="1"/>
            </p:cNvPicPr>
            <p:nvPr>
              <p:ph sz="quarter" idx="3"/>
            </p:nvPr>
          </p:nvPicPr>
          <p:blipFill>
            <a:blip r:embed="rId5"/>
            <a:stretch>
              <a:fillRect/>
            </a:stretch>
          </p:blipFill>
          <p:spPr>
            <a:xfrm>
              <a:off x="3003" y="1339"/>
              <a:ext cx="1748" cy="134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91149" name="文本框 91148"/>
            <p:cNvSpPr txBox="1"/>
            <p:nvPr/>
          </p:nvSpPr>
          <p:spPr>
            <a:xfrm>
              <a:off x="3458" y="1352"/>
              <a:ext cx="1386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rgbClr val="663300"/>
                  </a:solidFill>
                  <a:latin typeface="Times New Roman" pitchFamily="18" charset="0"/>
                  <a:ea typeface="黑体" panose="02010609060101010101" pitchFamily="2" charset="-122"/>
                </a:rPr>
                <a:t>      3.</a:t>
              </a:r>
              <a:r>
                <a:rPr lang="zh-CN" altLang="en-US" sz="2400" b="1">
                  <a:solidFill>
                    <a:srgbClr val="663300"/>
                  </a:solidFill>
                  <a:latin typeface="Times New Roman" pitchFamily="18" charset="0"/>
                  <a:ea typeface="黑体" panose="02010609060101010101" pitchFamily="2" charset="-122"/>
                </a:rPr>
                <a:t>晋军“退避三舍”</a:t>
              </a:r>
              <a:endParaRPr lang="zh-CN" altLang="en-US" sz="2400">
                <a:latin typeface="Arial" pitchFamily="34" charset="0"/>
                <a:ea typeface="宋体" pitchFamily="2" charset="-122"/>
              </a:endParaRPr>
            </a:p>
          </p:txBody>
        </p:sp>
      </p:grpSp>
      <p:grpSp>
        <p:nvGrpSpPr>
          <p:cNvPr id="91150" name="组合 91149"/>
          <p:cNvGrpSpPr/>
          <p:nvPr/>
        </p:nvGrpSpPr>
        <p:grpSpPr>
          <a:xfrm>
            <a:off x="6172200" y="1052513"/>
            <a:ext cx="4495800" cy="2873375"/>
            <a:chOff x="3765" y="2137"/>
            <a:chExt cx="1995" cy="1570"/>
          </a:xfrm>
        </p:grpSpPr>
        <p:pic>
          <p:nvPicPr>
            <p:cNvPr id="91151" name="图片 91150" descr="框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765" y="2137"/>
              <a:ext cx="1995" cy="1570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91152" name="内容占位符 91151" descr="退避三舍2"/>
            <p:cNvPicPr>
              <a:picLocks noGrp="1" noChangeAspect="1"/>
            </p:cNvPicPr>
            <p:nvPr>
              <p:ph sz="quarter" idx="1"/>
            </p:nvPr>
          </p:nvPicPr>
          <p:blipFill>
            <a:blip r:embed="rId6"/>
            <a:stretch>
              <a:fillRect/>
            </a:stretch>
          </p:blipFill>
          <p:spPr>
            <a:xfrm>
              <a:off x="3894" y="2244"/>
              <a:ext cx="1752" cy="136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91153" name="文本框 91152"/>
            <p:cNvSpPr txBox="1"/>
            <p:nvPr/>
          </p:nvSpPr>
          <p:spPr>
            <a:xfrm>
              <a:off x="3853" y="2236"/>
              <a:ext cx="1444" cy="25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rgbClr val="663300"/>
                  </a:solidFill>
                  <a:latin typeface="Times New Roman" pitchFamily="18" charset="0"/>
                  <a:ea typeface="黑体" panose="02010609060101010101" pitchFamily="2" charset="-122"/>
                </a:rPr>
                <a:t>2. </a:t>
              </a:r>
              <a:r>
                <a:rPr lang="zh-CN" altLang="en-US" sz="2400" b="1">
                  <a:solidFill>
                    <a:srgbClr val="663300"/>
                  </a:solidFill>
                  <a:latin typeface="Times New Roman" pitchFamily="18" charset="0"/>
                  <a:ea typeface="黑体" panose="02010609060101010101" pitchFamily="2" charset="-122"/>
                </a:rPr>
                <a:t>楚成王的礼待</a:t>
              </a:r>
              <a:endParaRPr lang="zh-CN" altLang="en-US" sz="2400">
                <a:latin typeface="Arial" pitchFamily="34" charset="0"/>
                <a:ea typeface="宋体" pitchFamily="2" charset="-122"/>
              </a:endParaRPr>
            </a:p>
          </p:txBody>
        </p:sp>
      </p:grpSp>
      <p:grpSp>
        <p:nvGrpSpPr>
          <p:cNvPr id="91154" name="组合 91153"/>
          <p:cNvGrpSpPr/>
          <p:nvPr/>
        </p:nvGrpSpPr>
        <p:grpSpPr>
          <a:xfrm>
            <a:off x="1524000" y="1038865"/>
            <a:ext cx="4800600" cy="2895600"/>
            <a:chOff x="1262" y="2017"/>
            <a:chExt cx="2132" cy="1582"/>
          </a:xfrm>
        </p:grpSpPr>
        <p:pic>
          <p:nvPicPr>
            <p:cNvPr id="91155" name="图片 91154" descr="框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262" y="2017"/>
              <a:ext cx="1995" cy="1582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91156" name="图片 91155" descr="退避三舍1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363" y="2122"/>
              <a:ext cx="1778" cy="1361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91157" name="文本框 91156"/>
            <p:cNvSpPr txBox="1"/>
            <p:nvPr/>
          </p:nvSpPr>
          <p:spPr>
            <a:xfrm>
              <a:off x="2187" y="2119"/>
              <a:ext cx="1207" cy="25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r>
                <a:rPr lang="en-US" altLang="zh-CN" sz="2400" b="1">
                  <a:solidFill>
                    <a:srgbClr val="663300"/>
                  </a:solidFill>
                  <a:latin typeface="Times New Roman" pitchFamily="18" charset="0"/>
                  <a:ea typeface="黑体" panose="02010609060101010101" pitchFamily="2" charset="-122"/>
                </a:rPr>
                <a:t>1. </a:t>
              </a:r>
              <a:r>
                <a:rPr lang="zh-CN" altLang="en-US" sz="2400" b="1">
                  <a:solidFill>
                    <a:srgbClr val="663300"/>
                  </a:solidFill>
                  <a:latin typeface="Times New Roman" pitchFamily="18" charset="0"/>
                  <a:ea typeface="黑体" panose="02010609060101010101" pitchFamily="2" charset="-122"/>
                </a:rPr>
                <a:t>重耳流亡</a:t>
              </a:r>
              <a:endParaRPr lang="zh-CN" altLang="en-US" sz="2400">
                <a:latin typeface="Arial" pitchFamily="34" charset="0"/>
                <a:ea typeface="宋体" pitchFamily="2" charset="-122"/>
              </a:endParaRPr>
            </a:p>
          </p:txBody>
        </p:sp>
      </p:grpSp>
      <p:pic>
        <p:nvPicPr>
          <p:cNvPr id="91159" name="图片 91158" descr="战国士兵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480550" y="0"/>
            <a:ext cx="1187450" cy="1181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5" name="Text Box 9"/>
          <p:cNvSpPr txBox="1"/>
          <p:nvPr/>
        </p:nvSpPr>
        <p:spPr>
          <a:xfrm>
            <a:off x="11585258" y="6378893"/>
            <a:ext cx="419735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x-none" sz="1800" b="0">
                <a:solidFill>
                  <a:schemeClr val="bg1"/>
                </a:solidFill>
                <a:latin typeface="Arial" pitchFamily="34" charset="0"/>
                <a:ea typeface="华文细黑" pitchFamily="2" charset="-122"/>
              </a:rPr>
              <a:t>11</a:t>
            </a:r>
          </a:p>
        </p:txBody>
      </p:sp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362" name="文本框 37889"/>
          <p:cNvSpPr txBox="1">
            <a:spLocks noChangeArrowheads="1"/>
          </p:cNvSpPr>
          <p:nvPr/>
        </p:nvSpPr>
        <p:spPr bwMode="auto">
          <a:xfrm>
            <a:off x="2639484" y="645584"/>
            <a:ext cx="3361267" cy="9124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5335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itchFamily="18" charset="0"/>
                <a:ea typeface="华文隶书" pitchFamily="2" charset="-122"/>
              </a:rPr>
              <a:t>晋楚争霸</a:t>
            </a:r>
          </a:p>
        </p:txBody>
      </p:sp>
      <p:sp>
        <p:nvSpPr>
          <p:cNvPr id="15364" name="文本框 37891"/>
          <p:cNvSpPr txBox="1">
            <a:spLocks noChangeArrowheads="1"/>
          </p:cNvSpPr>
          <p:nvPr/>
        </p:nvSpPr>
        <p:spPr bwMode="auto">
          <a:xfrm>
            <a:off x="624417" y="1892300"/>
            <a:ext cx="6383867" cy="43605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5335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华文隶书" pitchFamily="2" charset="-122"/>
              </a:rPr>
              <a:t>2</a:t>
            </a:r>
            <a:r>
              <a:rPr lang="zh-CN" altLang="en-US" sz="5335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华文隶书" pitchFamily="2" charset="-122"/>
              </a:rPr>
              <a:t>、晋文公称霸</a:t>
            </a:r>
            <a:endParaRPr lang="en-US" altLang="zh-CN" sz="5335" b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itchFamily="18" charset="0"/>
              <a:ea typeface="华文隶书" pitchFamily="2" charset="-122"/>
            </a:endParaRPr>
          </a:p>
          <a:p>
            <a:r>
              <a:rPr lang="zh-CN" altLang="en-US" sz="4265" b="1">
                <a:latin typeface="Arial" pitchFamily="34" charset="0"/>
                <a:ea typeface="宋体" pitchFamily="2" charset="-122"/>
              </a:rPr>
              <a:t>城濮</a:t>
            </a:r>
            <a:r>
              <a:rPr lang="en-US" altLang="zh-CN" sz="4265" b="1">
                <a:latin typeface="Arial" pitchFamily="34" charset="0"/>
                <a:ea typeface="宋体" pitchFamily="2" charset="-122"/>
              </a:rPr>
              <a:t>(pú)</a:t>
            </a:r>
            <a:r>
              <a:rPr lang="zh-CN" altLang="en-US" sz="4265" b="1">
                <a:latin typeface="Arial" pitchFamily="34" charset="0"/>
                <a:ea typeface="宋体" pitchFamily="2" charset="-122"/>
              </a:rPr>
              <a:t>之战： 晋国胜</a:t>
            </a:r>
            <a:endParaRPr lang="en-US" altLang="zh-CN" sz="4265" b="1">
              <a:latin typeface="Arial" pitchFamily="34" charset="0"/>
              <a:ea typeface="宋体" pitchFamily="2" charset="-122"/>
            </a:endParaRPr>
          </a:p>
          <a:p>
            <a:endParaRPr lang="zh-CN" altLang="en-US" sz="4265" b="1">
              <a:latin typeface="Arial" pitchFamily="34" charset="0"/>
              <a:ea typeface="宋体" pitchFamily="2" charset="-122"/>
            </a:endParaRPr>
          </a:p>
          <a:p>
            <a:r>
              <a:rPr lang="en-US" altLang="zh-CN" sz="5335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华文隶书" pitchFamily="2" charset="-122"/>
              </a:rPr>
              <a:t>3</a:t>
            </a:r>
            <a:r>
              <a:rPr lang="zh-CN" altLang="en-US" sz="5335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华文隶书" pitchFamily="2" charset="-122"/>
              </a:rPr>
              <a:t>、楚庄王称霸</a:t>
            </a:r>
            <a:endParaRPr lang="en-US" altLang="zh-CN" sz="5335" b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itchFamily="18" charset="0"/>
              <a:ea typeface="华文隶书" pitchFamily="2" charset="-122"/>
            </a:endParaRPr>
          </a:p>
          <a:p>
            <a:r>
              <a:rPr lang="zh-CN" altLang="en-US" sz="4265" b="1">
                <a:latin typeface="Arial" pitchFamily="34" charset="0"/>
                <a:ea typeface="宋体" pitchFamily="2" charset="-122"/>
              </a:rPr>
              <a:t>邲（</a:t>
            </a:r>
            <a:r>
              <a:rPr lang="en-US" altLang="zh-CN" sz="4265" b="1">
                <a:latin typeface="Arial" pitchFamily="34" charset="0"/>
                <a:ea typeface="宋体" pitchFamily="2" charset="-122"/>
              </a:rPr>
              <a:t>bì</a:t>
            </a:r>
            <a:r>
              <a:rPr lang="zh-CN" altLang="en-US" sz="4265" b="1">
                <a:latin typeface="Arial" pitchFamily="34" charset="0"/>
                <a:ea typeface="宋体" pitchFamily="2" charset="-122"/>
              </a:rPr>
              <a:t>）之战：楚国胜</a:t>
            </a:r>
            <a:endParaRPr lang="en-US" altLang="zh-CN" sz="4265" b="1">
              <a:latin typeface="Arial" pitchFamily="34" charset="0"/>
              <a:ea typeface="宋体" pitchFamily="2" charset="-122"/>
            </a:endParaRPr>
          </a:p>
          <a:p>
            <a:endParaRPr lang="zh-CN" altLang="en-US" sz="4265" b="1"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文本框 37889"/>
          <p:cNvSpPr txBox="1">
            <a:spLocks noChangeArrowheads="1"/>
          </p:cNvSpPr>
          <p:nvPr/>
        </p:nvSpPr>
        <p:spPr bwMode="auto">
          <a:xfrm>
            <a:off x="814917" y="3429000"/>
            <a:ext cx="2305051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华文隶书" pitchFamily="2" charset="-122"/>
              </a:rPr>
              <a:t>退避三舍</a:t>
            </a:r>
          </a:p>
        </p:txBody>
      </p:sp>
      <p:sp>
        <p:nvSpPr>
          <p:cNvPr id="6" name="文本框 37889"/>
          <p:cNvSpPr txBox="1">
            <a:spLocks noChangeArrowheads="1"/>
          </p:cNvSpPr>
          <p:nvPr/>
        </p:nvSpPr>
        <p:spPr bwMode="auto">
          <a:xfrm>
            <a:off x="3215217" y="5541433"/>
            <a:ext cx="2305051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华文隶书" pitchFamily="2" charset="-122"/>
              </a:rPr>
              <a:t>一鸣惊人</a:t>
            </a:r>
          </a:p>
        </p:txBody>
      </p:sp>
      <p:sp>
        <p:nvSpPr>
          <p:cNvPr id="7" name="文本框 37889"/>
          <p:cNvSpPr txBox="1">
            <a:spLocks noChangeArrowheads="1"/>
          </p:cNvSpPr>
          <p:nvPr/>
        </p:nvSpPr>
        <p:spPr bwMode="auto">
          <a:xfrm>
            <a:off x="814917" y="5541433"/>
            <a:ext cx="2305051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华文隶书" pitchFamily="2" charset="-122"/>
              </a:rPr>
              <a:t>问鼎中原</a:t>
            </a:r>
          </a:p>
        </p:txBody>
      </p:sp>
      <p:pic>
        <p:nvPicPr>
          <p:cNvPr id="8" name="图片 33795" descr="城濮之战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3655" y="749300"/>
            <a:ext cx="5191125" cy="56375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5" name="Text Box 9"/>
          <p:cNvSpPr txBox="1"/>
          <p:nvPr/>
        </p:nvSpPr>
        <p:spPr>
          <a:xfrm>
            <a:off x="11585258" y="6378893"/>
            <a:ext cx="436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x-none" sz="1800" b="0">
                <a:solidFill>
                  <a:schemeClr val="bg1"/>
                </a:solidFill>
                <a:latin typeface="Arial" pitchFamily="34" charset="0"/>
                <a:ea typeface="华文细黑" pitchFamily="2" charset="-122"/>
              </a:rPr>
              <a:t>12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  <p:cond evt="onBegin" delay="0">
                          <p:tn val="11"/>
                        </p:cond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  <p:cond evt="onBegin" delay="0">
                          <p:tn val="17"/>
                        </p:cond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  <p:cond evt="onBegin" delay="0">
                          <p:tn val="23"/>
                        </p:cond>
                      </p:stCondLst>
                      <p:childTnLst>
                        <p:par>
                          <p:cTn id="2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  <p:bldP spid="5" grpId="1"/>
      <p:bldP spid="6" grpId="2"/>
      <p:bldP spid="7" grpId="3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6386" name="图片 43013" descr="20080923063429610"/>
          <p:cNvPicPr>
            <a:picLocks noChangeAspect="1"/>
          </p:cNvPicPr>
          <p:nvPr/>
        </p:nvPicPr>
        <p:blipFill>
          <a:blip r:embed="rId2"/>
          <a:srcRect r="-47"/>
          <a:stretch>
            <a:fillRect/>
          </a:stretch>
        </p:blipFill>
        <p:spPr>
          <a:xfrm>
            <a:off x="6864351" y="933451"/>
            <a:ext cx="4868333" cy="472228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7" name="矩形 43014"/>
          <p:cNvSpPr/>
          <p:nvPr/>
        </p:nvSpPr>
        <p:spPr>
          <a:xfrm>
            <a:off x="7344833" y="5541433"/>
            <a:ext cx="3997960" cy="66611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735" b="1">
                <a:solidFill>
                  <a:srgbClr val="080808"/>
                </a:solidFill>
                <a:latin typeface="Arial" pitchFamily="34" charset="0"/>
                <a:ea typeface="宋体" pitchFamily="2" charset="-122"/>
              </a:rPr>
              <a:t>越王勾践卧薪尝胆</a:t>
            </a:r>
          </a:p>
        </p:txBody>
      </p:sp>
      <p:sp>
        <p:nvSpPr>
          <p:cNvPr id="5" name="文本框 37889"/>
          <p:cNvSpPr txBox="1">
            <a:spLocks noChangeArrowheads="1"/>
          </p:cNvSpPr>
          <p:nvPr/>
        </p:nvSpPr>
        <p:spPr bwMode="auto">
          <a:xfrm>
            <a:off x="2351617" y="740833"/>
            <a:ext cx="3359151" cy="9124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5335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Times New Roman" pitchFamily="18" charset="0"/>
                <a:ea typeface="华文隶书" pitchFamily="2" charset="-122"/>
              </a:rPr>
              <a:t>吴越争霸</a:t>
            </a:r>
          </a:p>
        </p:txBody>
      </p:sp>
      <p:sp>
        <p:nvSpPr>
          <p:cNvPr id="16389" name="文本框 37891"/>
          <p:cNvSpPr txBox="1">
            <a:spLocks noChangeArrowheads="1"/>
          </p:cNvSpPr>
          <p:nvPr/>
        </p:nvSpPr>
        <p:spPr bwMode="auto">
          <a:xfrm>
            <a:off x="527051" y="1797051"/>
            <a:ext cx="6383867" cy="29127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ts val="5500"/>
              </a:lnSpc>
            </a:pPr>
            <a:r>
              <a:rPr lang="en-US" altLang="zh-CN" sz="5335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华文隶书" pitchFamily="2" charset="-122"/>
              </a:rPr>
              <a:t>4</a:t>
            </a:r>
            <a:r>
              <a:rPr lang="zh-CN" altLang="en-US" sz="5335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华文隶书" pitchFamily="2" charset="-122"/>
              </a:rPr>
              <a:t>、吴王称霸 </a:t>
            </a:r>
          </a:p>
          <a:p>
            <a:pPr>
              <a:lnSpc>
                <a:spcPts val="5500"/>
              </a:lnSpc>
            </a:pPr>
            <a:r>
              <a:rPr lang="zh-CN" altLang="en-US" sz="4265" b="1">
                <a:latin typeface="Arial" pitchFamily="34" charset="0"/>
                <a:ea typeface="宋体" pitchFamily="2" charset="-122"/>
              </a:rPr>
              <a:t>吴王阖闾  孙武五战五胜</a:t>
            </a:r>
            <a:endParaRPr lang="en-US" altLang="zh-CN" sz="4265" b="1">
              <a:latin typeface="Arial" pitchFamily="34" charset="0"/>
              <a:ea typeface="宋体" pitchFamily="2" charset="-122"/>
            </a:endParaRPr>
          </a:p>
          <a:p>
            <a:pPr>
              <a:lnSpc>
                <a:spcPts val="5500"/>
              </a:lnSpc>
            </a:pPr>
            <a:r>
              <a:rPr lang="en-US" altLang="zh-CN" sz="5335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华文隶书" pitchFamily="2" charset="-122"/>
              </a:rPr>
              <a:t>5</a:t>
            </a:r>
            <a:r>
              <a:rPr lang="zh-CN" altLang="en-US" sz="5335" b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华文隶书" pitchFamily="2" charset="-122"/>
              </a:rPr>
              <a:t>、越王称霸</a:t>
            </a:r>
          </a:p>
          <a:p>
            <a:pPr>
              <a:lnSpc>
                <a:spcPts val="5500"/>
              </a:lnSpc>
            </a:pPr>
            <a:r>
              <a:rPr lang="zh-CN" altLang="en-US" sz="4265" b="1">
                <a:latin typeface="Arial" pitchFamily="34" charset="0"/>
                <a:ea typeface="宋体" pitchFamily="2" charset="-122"/>
              </a:rPr>
              <a:t>越王勾践</a:t>
            </a:r>
            <a:endParaRPr lang="en-US" altLang="zh-CN" sz="4265" b="1">
              <a:latin typeface="Arial" pitchFamily="34" charset="0"/>
              <a:ea typeface="宋体" pitchFamily="2" charset="-122"/>
            </a:endParaRPr>
          </a:p>
        </p:txBody>
      </p:sp>
      <p:sp>
        <p:nvSpPr>
          <p:cNvPr id="7" name="文本框 37889"/>
          <p:cNvSpPr txBox="1">
            <a:spLocks noChangeArrowheads="1"/>
          </p:cNvSpPr>
          <p:nvPr/>
        </p:nvSpPr>
        <p:spPr bwMode="auto">
          <a:xfrm>
            <a:off x="1046481" y="4709583"/>
            <a:ext cx="2302933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华文隶书" pitchFamily="2" charset="-122"/>
              </a:rPr>
              <a:t>卧薪尝胆</a:t>
            </a:r>
          </a:p>
        </p:txBody>
      </p:sp>
      <p:sp>
        <p:nvSpPr>
          <p:cNvPr id="8" name="文本框 37889"/>
          <p:cNvSpPr txBox="1">
            <a:spLocks noChangeArrowheads="1"/>
          </p:cNvSpPr>
          <p:nvPr/>
        </p:nvSpPr>
        <p:spPr bwMode="auto">
          <a:xfrm>
            <a:off x="916305" y="5541433"/>
            <a:ext cx="3647017" cy="6661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735" b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itchFamily="18" charset="0"/>
                <a:ea typeface="华文隶书" pitchFamily="2" charset="-122"/>
              </a:rPr>
              <a:t>三千越甲可吞吴</a:t>
            </a:r>
          </a:p>
        </p:txBody>
      </p:sp>
      <p:pic>
        <p:nvPicPr>
          <p:cNvPr id="9" name="图片 84995" descr="卧薪尝胆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4351" y="933451"/>
            <a:ext cx="4895849" cy="470323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5" name="Text Box 9"/>
          <p:cNvSpPr txBox="1"/>
          <p:nvPr/>
        </p:nvSpPr>
        <p:spPr>
          <a:xfrm>
            <a:off x="11585258" y="6378893"/>
            <a:ext cx="436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x-none" sz="1800" b="0">
                <a:solidFill>
                  <a:schemeClr val="bg1"/>
                </a:solidFill>
                <a:latin typeface="Arial" pitchFamily="34" charset="0"/>
                <a:ea typeface="华文细黑" pitchFamily="2" charset="-122"/>
              </a:rPr>
              <a:t>13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8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" dur="2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" presetClass="entr" presetSubtype="16" fill="hold" grpId="0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2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  <p:cond evt="onBegin" delay="0">
                          <p:tn val="15"/>
                        </p:cond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3" presetClass="entr" presetSubtype="10" fill="hold" grpId="3" nodeType="afterEffect"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withGroup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" presetClass="entr" presetSubtype="16" fill="hold" nodeType="afterEffect"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89" grpId="1"/>
      <p:bldP spid="7" grpId="2"/>
      <p:bldP spid="8" grpId="3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482" name="Image013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0900" y="1964267"/>
            <a:ext cx="8094133" cy="323215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3" name="矩形 21"/>
          <p:cNvPicPr/>
          <p:nvPr/>
        </p:nvPicPr>
        <p:blipFill>
          <a:blip r:embed="rId3"/>
          <a:stretch>
            <a:fillRect/>
          </a:stretch>
        </p:blipFill>
        <p:spPr>
          <a:xfrm>
            <a:off x="2734733" y="452967"/>
            <a:ext cx="6845300" cy="124883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5" name="Text Box 9"/>
          <p:cNvSpPr txBox="1"/>
          <p:nvPr/>
        </p:nvSpPr>
        <p:spPr>
          <a:xfrm>
            <a:off x="11585258" y="6378893"/>
            <a:ext cx="436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x-none" sz="1800" b="0">
                <a:solidFill>
                  <a:schemeClr val="bg1"/>
                </a:solidFill>
                <a:latin typeface="Arial" pitchFamily="34" charset="0"/>
                <a:ea typeface="华文细黑" pitchFamily="2" charset="-122"/>
              </a:rPr>
              <a:t>14</a:t>
            </a:r>
          </a:p>
        </p:txBody>
      </p:sp>
    </p:spTree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389505" y="2145983"/>
            <a:ext cx="7986713" cy="58356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lvl="0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1pPr>
            <a:lvl2pPr marL="457200" lvl="1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2pPr>
            <a:lvl3pPr marL="914400" lvl="2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3pPr>
            <a:lvl4pPr marL="1371600" lvl="3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4pPr>
            <a:lvl5pPr marL="1828800" lvl="4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3200" b="1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幼圆" pitchFamily="49" charset="-122"/>
                <a:ea typeface="幼圆" pitchFamily="49" charset="-122"/>
              </a:rPr>
              <a:t>消极影响：</a:t>
            </a:r>
            <a:r>
              <a:rPr lang="zh-CN" altLang="en-US" sz="3200" b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隶书" pitchFamily="1" charset="-122"/>
                <a:ea typeface="隶书" pitchFamily="1" charset="-122"/>
              </a:rPr>
              <a:t>给社会和人民带来巨大的灾难；</a:t>
            </a: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2299335" y="3081020"/>
            <a:ext cx="7947025" cy="107632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lvl="0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1pPr>
            <a:lvl2pPr marL="457200" lvl="1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2pPr>
            <a:lvl3pPr marL="914400" lvl="2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3pPr>
            <a:lvl4pPr marL="1371600" lvl="3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4pPr>
            <a:lvl5pPr marL="1828800" lvl="4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3200" b="1">
                <a:solidFill>
                  <a:schemeClr val="accent2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幼圆" pitchFamily="49" charset="-122"/>
                <a:ea typeface="幼圆" pitchFamily="49" charset="-122"/>
              </a:rPr>
              <a:t>积极影响：</a:t>
            </a:r>
            <a:r>
              <a:rPr lang="zh-CN" altLang="en-US" sz="3200" b="1">
                <a:solidFill>
                  <a:srgbClr val="000000"/>
                </a:solidFill>
                <a:latin typeface="隶书" pitchFamily="1" charset="-122"/>
                <a:ea typeface="隶书" pitchFamily="1" charset="-122"/>
              </a:rPr>
              <a:t>客观上有利于实现区域性的局部统一，促进各民族经济发展和民族融合。</a:t>
            </a: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2779713" y="4568825"/>
            <a:ext cx="5616575" cy="5842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lvl="0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1pPr>
            <a:lvl2pPr marL="457200" lvl="1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2pPr>
            <a:lvl3pPr marL="914400" lvl="2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3pPr>
            <a:lvl4pPr marL="1371600" lvl="3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4pPr>
            <a:lvl5pPr marL="1828800" lvl="4" indent="0" algn="l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b="0" i="0" u="none" kern="1200" baseline="0">
                <a:solidFill>
                  <a:schemeClr val="tx1"/>
                </a:solidFill>
                <a:latin typeface="Calibri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Colonna MT" pitchFamily="82" charset="0"/>
                <a:ea typeface="幼圆" pitchFamily="49" charset="-122"/>
              </a:rPr>
              <a:t>实质：奴隶主的掠夺战争！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407988" y="304800"/>
            <a:ext cx="3157538" cy="64611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R="0" defTabSz="914400" rtl="0">
              <a:buClrTx/>
              <a:buSzTx/>
              <a:buFontTx/>
              <a:defRPr/>
            </a:pPr>
            <a:r>
              <a:rPr kumimoji="0" lang="zh-CN" altLang="en-US" sz="3600" b="1" kern="1200" cap="none" spc="0" normalizeH="0" baseline="0" noProof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三、诸侯争霸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299335" y="1125855"/>
            <a:ext cx="8394700" cy="10204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defTabSz="923925">
              <a:lnSpc>
                <a:spcPts val="2415"/>
              </a:lnSpc>
            </a:pPr>
            <a:r>
              <a:rPr lang="zh-CN" altLang="en-US" sz="3200" b="1">
                <a:solidFill>
                  <a:srgbClr val="003399"/>
                </a:solidFill>
                <a:latin typeface="Arial" pitchFamily="34" charset="0"/>
                <a:ea typeface="宋体" pitchFamily="2" charset="-122"/>
                <a:sym typeface="+mn-ea"/>
              </a:rPr>
              <a:t>孟子曾说过：</a:t>
            </a:r>
            <a:r>
              <a:rPr lang="zh-CN" altLang="en-US" sz="3200" b="1">
                <a:solidFill>
                  <a:srgbClr val="003399"/>
                </a:solidFill>
                <a:latin typeface="宋体" pitchFamily="2" charset="-122"/>
                <a:ea typeface="宋体" pitchFamily="2" charset="-122"/>
                <a:sym typeface="+mn-ea"/>
              </a:rPr>
              <a:t>“</a:t>
            </a:r>
            <a:r>
              <a:rPr lang="zh-CN" altLang="en-US" sz="3200" b="1">
                <a:solidFill>
                  <a:srgbClr val="003399"/>
                </a:solidFill>
                <a:latin typeface="Arial" pitchFamily="34" charset="0"/>
                <a:ea typeface="宋体" pitchFamily="2" charset="-122"/>
                <a:sym typeface="+mn-ea"/>
              </a:rPr>
              <a:t>春秋无义战</a:t>
            </a:r>
            <a:r>
              <a:rPr lang="zh-CN" altLang="en-US" sz="3200" b="1">
                <a:solidFill>
                  <a:srgbClr val="003399"/>
                </a:solidFill>
                <a:latin typeface="宋体" pitchFamily="2" charset="-122"/>
                <a:ea typeface="宋体" pitchFamily="2" charset="-122"/>
                <a:sym typeface="+mn-ea"/>
              </a:rPr>
              <a:t>”</a:t>
            </a:r>
            <a:r>
              <a:rPr lang="zh-CN" altLang="en-US" sz="3200" b="1">
                <a:solidFill>
                  <a:srgbClr val="003399"/>
                </a:solidFill>
                <a:latin typeface="Arial" pitchFamily="34" charset="0"/>
                <a:ea typeface="宋体" pitchFamily="2" charset="-122"/>
                <a:sym typeface="+mn-ea"/>
              </a:rPr>
              <a:t>，对这句话，你</a:t>
            </a:r>
          </a:p>
          <a:p>
            <a:pPr defTabSz="923925">
              <a:lnSpc>
                <a:spcPts val="2415"/>
              </a:lnSpc>
            </a:pPr>
            <a:endParaRPr lang="zh-CN" altLang="en-US" sz="3200" b="1">
              <a:solidFill>
                <a:srgbClr val="003399"/>
              </a:solidFill>
              <a:latin typeface="Arial" pitchFamily="34" charset="0"/>
              <a:ea typeface="宋体" pitchFamily="2" charset="-122"/>
              <a:sym typeface="+mn-ea"/>
            </a:endParaRPr>
          </a:p>
          <a:p>
            <a:pPr defTabSz="923925">
              <a:lnSpc>
                <a:spcPts val="2415"/>
              </a:lnSpc>
            </a:pPr>
            <a:r>
              <a:rPr lang="zh-CN" altLang="en-US" sz="3200" b="1">
                <a:solidFill>
                  <a:srgbClr val="003399"/>
                </a:solidFill>
                <a:latin typeface="Arial" pitchFamily="34" charset="0"/>
                <a:ea typeface="宋体" pitchFamily="2" charset="-122"/>
                <a:sym typeface="+mn-ea"/>
              </a:rPr>
              <a:t>怎样看？</a:t>
            </a:r>
            <a:endParaRPr lang="zh-CN" altLang="en-US" sz="3200"/>
          </a:p>
        </p:txBody>
      </p:sp>
      <p:sp>
        <p:nvSpPr>
          <p:cNvPr id="8195" name="Text Box 9"/>
          <p:cNvSpPr txBox="1"/>
          <p:nvPr/>
        </p:nvSpPr>
        <p:spPr>
          <a:xfrm>
            <a:off x="11585258" y="6378893"/>
            <a:ext cx="436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x-none" sz="1800" b="0">
                <a:solidFill>
                  <a:schemeClr val="bg1"/>
                </a:solidFill>
                <a:latin typeface="Arial" pitchFamily="34" charset="0"/>
                <a:ea typeface="华文细黑" pitchFamily="2" charset="-122"/>
              </a:rPr>
              <a:t>15</a:t>
            </a: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1"/>
      <p:bldP spid="16" grpId="2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9217" name="Picture 18" descr="未标题11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5920" y="1784350"/>
            <a:ext cx="7704455" cy="28308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18" name="Text Box 25"/>
          <p:cNvSpPr txBox="1"/>
          <p:nvPr/>
        </p:nvSpPr>
        <p:spPr>
          <a:xfrm>
            <a:off x="10202863" y="6335713"/>
            <a:ext cx="309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x-none" sz="1800" b="0">
                <a:solidFill>
                  <a:schemeClr val="bg1"/>
                </a:solidFill>
                <a:latin typeface="Arial" pitchFamily="34" charset="0"/>
                <a:ea typeface="华文细黑" pitchFamily="2" charset="-122"/>
              </a:rPr>
              <a:t>3</a:t>
            </a:r>
          </a:p>
        </p:txBody>
      </p:sp>
      <p:pic>
        <p:nvPicPr>
          <p:cNvPr id="9219" name="Picture 28" descr="9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4350" y="4451350"/>
            <a:ext cx="2286000" cy="2311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20" name="Picture 11" descr="未标题-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20355" y="917575"/>
            <a:ext cx="4102100" cy="622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2" name="文本框 8198"/>
          <p:cNvSpPr txBox="1"/>
          <p:nvPr/>
        </p:nvSpPr>
        <p:spPr>
          <a:xfrm>
            <a:off x="2795588" y="1790065"/>
            <a:ext cx="7824787" cy="286131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endParaRPr lang="zh-CN" altLang="en-US" sz="1800" b="0" i="0">
              <a:latin typeface="Arial" pitchFamily="34" charset="0"/>
              <a:ea typeface="华文细黑" pitchFamily="2" charset="-122"/>
            </a:endParaRPr>
          </a:p>
          <a:p>
            <a:endParaRPr lang="zh-CN" altLang="en-US" sz="1800" b="0" i="0">
              <a:latin typeface="Arial" pitchFamily="34" charset="0"/>
              <a:ea typeface="华文细黑" pitchFamily="2" charset="-122"/>
            </a:endParaRPr>
          </a:p>
          <a:p>
            <a:endParaRPr lang="zh-CN" altLang="en-US" sz="1800" b="0" i="0">
              <a:latin typeface="Arial" pitchFamily="34" charset="0"/>
              <a:ea typeface="华文细黑" pitchFamily="2" charset="-122"/>
            </a:endParaRPr>
          </a:p>
          <a:p>
            <a:endParaRPr lang="zh-CN" altLang="en-US" sz="1800" b="0" i="0">
              <a:latin typeface="Arial" pitchFamily="34" charset="0"/>
              <a:ea typeface="华文细黑" pitchFamily="2" charset="-122"/>
            </a:endParaRPr>
          </a:p>
          <a:p>
            <a:endParaRPr lang="zh-CN" altLang="en-US" sz="1800" b="0" i="0">
              <a:latin typeface="Arial" pitchFamily="34" charset="0"/>
              <a:ea typeface="华文细黑" pitchFamily="2" charset="-122"/>
            </a:endParaRPr>
          </a:p>
          <a:p>
            <a:endParaRPr lang="zh-CN" altLang="en-US" sz="1800" b="0" i="0">
              <a:latin typeface="Arial" pitchFamily="34" charset="0"/>
              <a:ea typeface="华文细黑" pitchFamily="2" charset="-122"/>
            </a:endParaRPr>
          </a:p>
          <a:p>
            <a:endParaRPr lang="zh-CN" altLang="en-US" sz="1800" b="0" i="0">
              <a:latin typeface="Arial" pitchFamily="34" charset="0"/>
              <a:ea typeface="华文细黑" pitchFamily="2" charset="-122"/>
            </a:endParaRPr>
          </a:p>
          <a:p>
            <a:endParaRPr lang="zh-CN" altLang="en-US" sz="1800" b="0" i="0">
              <a:latin typeface="Arial" pitchFamily="34" charset="0"/>
              <a:ea typeface="华文细黑" pitchFamily="2" charset="-122"/>
            </a:endParaRPr>
          </a:p>
          <a:p>
            <a:endParaRPr lang="zh-CN" altLang="en-US" sz="1800" b="0" i="0">
              <a:latin typeface="Arial" pitchFamily="34" charset="0"/>
              <a:ea typeface="华文细黑" pitchFamily="2" charset="-122"/>
            </a:endParaRPr>
          </a:p>
          <a:p>
            <a:endParaRPr lang="zh-CN" altLang="en-US" sz="1800" b="0" i="0">
              <a:latin typeface="Arial" pitchFamily="34" charset="0"/>
              <a:ea typeface="华文细黑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608070" y="386080"/>
            <a:ext cx="797750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</a:t>
            </a:r>
            <a:r>
              <a:rPr lang="zh-CN" altLang="en-US" sz="40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猜（成语 ）猜 （人物） 猜 ：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62890" y="5629275"/>
            <a:ext cx="227139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/>
              <a:t>一鸣惊人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62890" y="4780915"/>
            <a:ext cx="236918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/>
              <a:t>老马识途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37820" y="4074160"/>
            <a:ext cx="2578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/>
              <a:t>问鼎中原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60960" y="2002155"/>
            <a:ext cx="384302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/>
              <a:t>烽火戏诸侯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262890" y="3415665"/>
            <a:ext cx="330327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/>
              <a:t>退避三舍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337820" y="2708910"/>
            <a:ext cx="344995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/>
              <a:t>卧薪尝胆</a:t>
            </a:r>
          </a:p>
        </p:txBody>
      </p:sp>
      <p:sp>
        <p:nvSpPr>
          <p:cNvPr id="10" name="Text Box 9"/>
          <p:cNvSpPr txBox="1"/>
          <p:nvPr/>
        </p:nvSpPr>
        <p:spPr>
          <a:xfrm>
            <a:off x="11585258" y="6378893"/>
            <a:ext cx="436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x-none" sz="1800" b="0">
                <a:solidFill>
                  <a:schemeClr val="bg1"/>
                </a:solidFill>
                <a:latin typeface="Arial" pitchFamily="34" charset="0"/>
                <a:ea typeface="华文细黑" pitchFamily="2" charset="-122"/>
              </a:rPr>
              <a:t>16</a:t>
            </a:r>
          </a:p>
        </p:txBody>
      </p:sp>
      <p:pic>
        <p:nvPicPr>
          <p:cNvPr id="15" name="图片 14" descr="973948_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03525" y="1216025"/>
            <a:ext cx="9226550" cy="5215255"/>
          </a:xfrm>
          <a:prstGeom prst="rect">
            <a:avLst/>
          </a:prstGeom>
        </p:spPr>
      </p:pic>
      <p:pic>
        <p:nvPicPr>
          <p:cNvPr id="16" name="图片 15" descr="tim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95905" y="1216025"/>
            <a:ext cx="9226550" cy="5215255"/>
          </a:xfrm>
          <a:prstGeom prst="rect">
            <a:avLst/>
          </a:prstGeom>
        </p:spPr>
      </p:pic>
      <p:pic>
        <p:nvPicPr>
          <p:cNvPr id="17" name="图片 16" descr="timg (1)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03525" y="1216025"/>
            <a:ext cx="8848090" cy="5215255"/>
          </a:xfrm>
          <a:prstGeom prst="rect">
            <a:avLst/>
          </a:prstGeom>
        </p:spPr>
      </p:pic>
      <p:pic>
        <p:nvPicPr>
          <p:cNvPr id="18" name="图片 17" descr="timg (2)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18435" y="1216025"/>
            <a:ext cx="8867140" cy="4992370"/>
          </a:xfrm>
          <a:prstGeom prst="rect">
            <a:avLst/>
          </a:prstGeom>
        </p:spPr>
      </p:pic>
      <p:pic>
        <p:nvPicPr>
          <p:cNvPr id="19" name="图片 18" descr="timg (3)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95905" y="1174115"/>
            <a:ext cx="8847455" cy="5034280"/>
          </a:xfrm>
          <a:prstGeom prst="rect">
            <a:avLst/>
          </a:prstGeom>
        </p:spPr>
      </p:pic>
      <p:pic>
        <p:nvPicPr>
          <p:cNvPr id="20" name="图片 19" descr="84A0910F56D3229FD664DEA30292A6EE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55570" y="1054100"/>
            <a:ext cx="9097010" cy="531622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0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8" presetClass="entr" presetSubtype="12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8" presetClass="entr" presetSubtype="16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  <p:bldP spid="6" grpId="2"/>
      <p:bldP spid="7" grpId="3"/>
      <p:bldP spid="8" grpId="4"/>
      <p:bldP spid="9" grpId="5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1513" name="文本框 59393"/>
          <p:cNvSpPr txBox="1"/>
          <p:nvPr/>
        </p:nvSpPr>
        <p:spPr>
          <a:xfrm>
            <a:off x="445135" y="1417955"/>
            <a:ext cx="11278870" cy="1538605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>
            <a:spAutoFit/>
          </a:bodyPr>
          <a:lstStyle/>
          <a:p>
            <a:pPr defTabSz="923925">
              <a:lnSpc>
                <a:spcPts val="2000"/>
              </a:lnSpc>
              <a:tabLst>
                <a:tab pos="565150"/>
              </a:tabLst>
            </a:pPr>
            <a:endParaRPr lang="en-US" altLang="zh-CN" sz="2800" b="1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  <a:p>
            <a:pPr defTabSz="923925">
              <a:lnSpc>
                <a:spcPts val="2000"/>
              </a:lnSpc>
              <a:tabLst>
                <a:tab pos="565150"/>
              </a:tabLst>
            </a:pPr>
            <a:r>
              <a:rPr lang="en-US" altLang="zh-CN" sz="2800" b="1">
                <a:solidFill>
                  <a:srgbClr val="000000"/>
                </a:solidFill>
                <a:latin typeface="Arial" pitchFamily="34" charset="0"/>
                <a:ea typeface="宋体" pitchFamily="2" charset="-122"/>
              </a:rPr>
              <a:t>1.</a:t>
            </a:r>
            <a:r>
              <a:rPr lang="zh-CN" altLang="en-US" sz="2800" b="1">
                <a:solidFill>
                  <a:srgbClr val="000000"/>
                </a:solidFill>
                <a:latin typeface="Arial" pitchFamily="34" charset="0"/>
                <a:ea typeface="宋体" pitchFamily="2" charset="-122"/>
              </a:rPr>
              <a:t>“他对内整顿朝政，对外‘尊王攘夷’，终于九合诸</a:t>
            </a:r>
          </a:p>
          <a:p>
            <a:pPr defTabSz="923925">
              <a:lnSpc>
                <a:spcPts val="2000"/>
              </a:lnSpc>
              <a:tabLst>
                <a:tab pos="565150"/>
              </a:tabLst>
            </a:pPr>
            <a:endParaRPr lang="zh-CN" altLang="en-US" sz="2800" b="1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  <a:p>
            <a:pPr defTabSz="923925">
              <a:lnSpc>
                <a:spcPts val="2000"/>
              </a:lnSpc>
              <a:tabLst>
                <a:tab pos="565150"/>
              </a:tabLst>
            </a:pPr>
            <a:r>
              <a:rPr lang="zh-CN" altLang="en-US" sz="2800" b="1">
                <a:solidFill>
                  <a:srgbClr val="000000"/>
                </a:solidFill>
                <a:latin typeface="Arial" pitchFamily="34" charset="0"/>
                <a:ea typeface="宋体" pitchFamily="2" charset="-122"/>
              </a:rPr>
              <a:t>侯，一匡天下，成就了春秋五霸之首的伟业。”这里的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sym typeface="宋体" pitchFamily="2" charset="-122"/>
              </a:rPr>
              <a:t>“</a:t>
            </a:r>
          </a:p>
          <a:p>
            <a:pPr defTabSz="923925">
              <a:lnSpc>
                <a:spcPts val="2000"/>
              </a:lnSpc>
              <a:tabLst>
                <a:tab pos="565150"/>
              </a:tabLst>
            </a:pPr>
            <a:endParaRPr lang="en-US" altLang="zh-CN" sz="2800" b="1">
              <a:solidFill>
                <a:srgbClr val="000000"/>
              </a:solidFill>
              <a:latin typeface="Times New Roman" pitchFamily="18" charset="0"/>
              <a:ea typeface="宋体" pitchFamily="2" charset="-122"/>
              <a:sym typeface="宋体" pitchFamily="2" charset="-122"/>
            </a:endParaRPr>
          </a:p>
          <a:p>
            <a:pPr defTabSz="923925">
              <a:lnSpc>
                <a:spcPts val="2000"/>
              </a:lnSpc>
              <a:tabLst>
                <a:tab pos="565150"/>
              </a:tabLst>
            </a:pP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sym typeface="宋体" pitchFamily="2" charset="-122"/>
              </a:rPr>
              <a:t>他”是（       ）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sym typeface="宋体" pitchFamily="2" charset="-122"/>
              </a:rPr>
              <a:t>A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sym typeface="宋体" pitchFamily="2" charset="-122"/>
              </a:rPr>
              <a:t>．周武王       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sym typeface="宋体" pitchFamily="2" charset="-122"/>
              </a:rPr>
              <a:t>B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sym typeface="宋体" pitchFamily="2" charset="-122"/>
              </a:rPr>
              <a:t>．齐桓公       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sym typeface="宋体" pitchFamily="2" charset="-122"/>
              </a:rPr>
              <a:t>C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sym typeface="宋体" pitchFamily="2" charset="-122"/>
              </a:rPr>
              <a:t>．晋文公   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sym typeface="宋体" pitchFamily="2" charset="-122"/>
              </a:rPr>
              <a:t>D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sym typeface="宋体" pitchFamily="2" charset="-122"/>
              </a:rPr>
              <a:t>．楚庄王</a:t>
            </a:r>
            <a:endParaRPr lang="zh-CN" altLang="en-US" sz="2800" b="1">
              <a:solidFill>
                <a:srgbClr val="000000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87044" name="矩形 87043"/>
          <p:cNvSpPr/>
          <p:nvPr/>
        </p:nvSpPr>
        <p:spPr>
          <a:xfrm>
            <a:off x="1916007" y="2490365"/>
            <a:ext cx="382270" cy="738505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ctr" anchorCtr="1">
            <a:spAutoFit/>
          </a:bodyPr>
          <a:lstStyle/>
          <a:p>
            <a:pPr algn="ctr"/>
            <a:r>
              <a:rPr lang="en-US" altLang="zh-CN" sz="4800">
                <a:solidFill>
                  <a:srgbClr val="FF0000"/>
                </a:solidFill>
                <a:latin typeface="华文隶书" pitchFamily="2" charset="-122"/>
                <a:ea typeface="华文隶书" pitchFamily="2" charset="-122"/>
              </a:rPr>
              <a:t>B</a:t>
            </a:r>
          </a:p>
        </p:txBody>
      </p:sp>
      <p:sp>
        <p:nvSpPr>
          <p:cNvPr id="21515" name="文本框 61441"/>
          <p:cNvSpPr txBox="1"/>
          <p:nvPr/>
        </p:nvSpPr>
        <p:spPr>
          <a:xfrm>
            <a:off x="444924" y="3228763"/>
            <a:ext cx="11618383" cy="2951480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>
            <a:spAutoFit/>
          </a:bodyPr>
          <a:lstStyle/>
          <a:p>
            <a:pPr defTabSz="923925">
              <a:lnSpc>
                <a:spcPts val="2000"/>
              </a:lnSpc>
            </a:pPr>
            <a:r>
              <a:rPr lang="en-US" altLang="zh-CN" sz="2800">
                <a:solidFill>
                  <a:srgbClr val="000000"/>
                </a:solidFill>
                <a:latin typeface="Arial" pitchFamily="34" charset="0"/>
                <a:ea typeface="宋体" pitchFamily="2" charset="-122"/>
                <a:sym typeface="Arial" pitchFamily="34" charset="0"/>
              </a:rPr>
              <a:t>2</a:t>
            </a:r>
            <a:r>
              <a:rPr lang="en-US" altLang="zh-CN" sz="2800" b="1">
                <a:solidFill>
                  <a:srgbClr val="000000"/>
                </a:solidFill>
                <a:latin typeface="Arial" pitchFamily="34" charset="0"/>
                <a:ea typeface="宋体" pitchFamily="2" charset="-122"/>
                <a:sym typeface="Arial" pitchFamily="34" charset="0"/>
              </a:rPr>
              <a:t>.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对春秋时期各国的争霸战争，评价正确的是（        ）</a:t>
            </a:r>
          </a:p>
          <a:p>
            <a:pPr defTabSz="923925">
              <a:lnSpc>
                <a:spcPts val="2000"/>
              </a:lnSpc>
            </a:pP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sym typeface="宋体" pitchFamily="2" charset="-122"/>
              </a:rPr>
              <a:t>   </a:t>
            </a:r>
          </a:p>
          <a:p>
            <a:pPr defTabSz="923925">
              <a:lnSpc>
                <a:spcPts val="2000"/>
              </a:lnSpc>
            </a:pP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sym typeface="宋体" pitchFamily="2" charset="-122"/>
              </a:rPr>
              <a:t>①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sym typeface="宋体" pitchFamily="2" charset="-122"/>
              </a:rPr>
              <a:t>争霸战争给人民带来了种种灾难    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sym typeface="宋体" pitchFamily="2" charset="-122"/>
              </a:rPr>
              <a:t>②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sym typeface="宋体" pitchFamily="2" charset="-122"/>
              </a:rPr>
              <a:t>在争霸过程中，</a:t>
            </a:r>
          </a:p>
          <a:p>
            <a:pPr defTabSz="923925">
              <a:lnSpc>
                <a:spcPts val="2000"/>
              </a:lnSpc>
            </a:pPr>
            <a:endParaRPr lang="zh-CN" altLang="en-US" sz="2800" b="1">
              <a:solidFill>
                <a:srgbClr val="000000"/>
              </a:solidFill>
              <a:latin typeface="Times New Roman" pitchFamily="18" charset="0"/>
              <a:ea typeface="宋体" pitchFamily="2" charset="-122"/>
              <a:sym typeface="宋体" pitchFamily="2" charset="-122"/>
            </a:endParaRPr>
          </a:p>
          <a:p>
            <a:pPr defTabSz="923925">
              <a:lnSpc>
                <a:spcPts val="2000"/>
              </a:lnSpc>
            </a:pP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sym typeface="宋体" pitchFamily="2" charset="-122"/>
              </a:rPr>
              <a:t>有些诸侯国被消灭，出现了一些大国，有利于国家走向统一    </a:t>
            </a:r>
          </a:p>
          <a:p>
            <a:pPr defTabSz="923925">
              <a:lnSpc>
                <a:spcPts val="2000"/>
              </a:lnSpc>
            </a:pPr>
            <a:endParaRPr lang="en-US" altLang="zh-CN" sz="2800" b="1">
              <a:solidFill>
                <a:srgbClr val="000000"/>
              </a:solidFill>
              <a:latin typeface="Times New Roman" pitchFamily="18" charset="0"/>
              <a:ea typeface="宋体" pitchFamily="2" charset="-122"/>
              <a:sym typeface="宋体" pitchFamily="2" charset="-122"/>
            </a:endParaRPr>
          </a:p>
          <a:p>
            <a:pPr defTabSz="923925">
              <a:lnSpc>
                <a:spcPts val="2000"/>
              </a:lnSpc>
            </a:pP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sym typeface="宋体" pitchFamily="2" charset="-122"/>
              </a:rPr>
              <a:t>③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sym typeface="宋体" pitchFamily="2" charset="-122"/>
              </a:rPr>
              <a:t>争霸过程中许多国家都以改革加强了自身的力量     </a:t>
            </a:r>
          </a:p>
          <a:p>
            <a:pPr defTabSz="923925">
              <a:lnSpc>
                <a:spcPts val="2000"/>
              </a:lnSpc>
            </a:pPr>
            <a:endParaRPr lang="en-US" altLang="zh-CN" sz="2800" b="1">
              <a:solidFill>
                <a:srgbClr val="000000"/>
              </a:solidFill>
              <a:latin typeface="Times New Roman" pitchFamily="18" charset="0"/>
              <a:ea typeface="宋体" pitchFamily="2" charset="-122"/>
              <a:sym typeface="宋体" pitchFamily="2" charset="-122"/>
            </a:endParaRPr>
          </a:p>
          <a:p>
            <a:pPr defTabSz="923925">
              <a:lnSpc>
                <a:spcPts val="2000"/>
              </a:lnSpc>
            </a:pP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sym typeface="宋体" pitchFamily="2" charset="-122"/>
              </a:rPr>
              <a:t>④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sym typeface="宋体" pitchFamily="2" charset="-122"/>
              </a:rPr>
              <a:t>争霸进一步削弱和瓦解了周王室的统治地位</a:t>
            </a:r>
            <a:endParaRPr lang="zh-CN" altLang="en-US" sz="2800" b="1">
              <a:solidFill>
                <a:srgbClr val="000000"/>
              </a:solidFill>
              <a:latin typeface="Times New Roman" pitchFamily="18" charset="0"/>
              <a:ea typeface="宋体" pitchFamily="2" charset="-122"/>
            </a:endParaRPr>
          </a:p>
          <a:p>
            <a:pPr defTabSz="923925">
              <a:lnSpc>
                <a:spcPts val="2000"/>
              </a:lnSpc>
            </a:pP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sym typeface="宋体" pitchFamily="2" charset="-122"/>
              </a:rPr>
              <a:t>   </a:t>
            </a:r>
          </a:p>
          <a:p>
            <a:pPr defTabSz="923925">
              <a:lnSpc>
                <a:spcPts val="2000"/>
              </a:lnSpc>
            </a:pP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sym typeface="宋体" pitchFamily="2" charset="-122"/>
              </a:rPr>
              <a:t>A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sym typeface="宋体" pitchFamily="2" charset="-122"/>
              </a:rPr>
              <a:t>．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sym typeface="宋体" pitchFamily="2" charset="-122"/>
              </a:rPr>
              <a:t>①②③④        B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sym typeface="宋体" pitchFamily="2" charset="-122"/>
              </a:rPr>
              <a:t>．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sym typeface="宋体" pitchFamily="2" charset="-122"/>
              </a:rPr>
              <a:t>②③④          C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sym typeface="宋体" pitchFamily="2" charset="-122"/>
              </a:rPr>
              <a:t>．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sym typeface="宋体" pitchFamily="2" charset="-122"/>
              </a:rPr>
              <a:t>①③④         D</a:t>
            </a: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sym typeface="宋体" pitchFamily="2" charset="-122"/>
              </a:rPr>
              <a:t>．</a:t>
            </a:r>
            <a:r>
              <a:rPr lang="en-US" altLang="zh-CN" sz="2800" b="1">
                <a:solidFill>
                  <a:srgbClr val="000000"/>
                </a:solidFill>
                <a:latin typeface="Times New Roman" pitchFamily="18" charset="0"/>
                <a:ea typeface="宋体" pitchFamily="2" charset="-122"/>
                <a:sym typeface="宋体" pitchFamily="2" charset="-122"/>
              </a:rPr>
              <a:t>①②④</a:t>
            </a:r>
            <a:endParaRPr lang="en-US" altLang="zh-CN" sz="2800" b="1">
              <a:solidFill>
                <a:srgbClr val="000000"/>
              </a:solidFill>
              <a:latin typeface="Times New Roman" pitchFamily="18" charset="0"/>
              <a:ea typeface="宋体" pitchFamily="2" charset="-122"/>
            </a:endParaRPr>
          </a:p>
          <a:p>
            <a:pPr defTabSz="923925">
              <a:lnSpc>
                <a:spcPts val="1015"/>
              </a:lnSpc>
            </a:pPr>
            <a:endParaRPr lang="zh-CN" altLang="en-US" sz="2800" b="1">
              <a:solidFill>
                <a:srgbClr val="000000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8083021" y="3059748"/>
            <a:ext cx="428625" cy="738505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 anchor="ctr" anchorCtr="1">
            <a:spAutoFit/>
          </a:bodyPr>
          <a:lstStyle/>
          <a:p>
            <a:pPr algn="ctr"/>
            <a:r>
              <a:rPr lang="en-US" altLang="zh-CN" sz="4800">
                <a:solidFill>
                  <a:srgbClr val="FF0000"/>
                </a:solidFill>
                <a:latin typeface="华文隶书" pitchFamily="2" charset="-122"/>
                <a:ea typeface="华文隶书" pitchFamily="2" charset="-122"/>
              </a:rPr>
              <a:t>A</a:t>
            </a:r>
          </a:p>
        </p:txBody>
      </p:sp>
      <p:pic>
        <p:nvPicPr>
          <p:cNvPr id="21517" name="矩形 8"/>
          <p:cNvPicPr/>
          <p:nvPr/>
        </p:nvPicPr>
        <p:blipFill>
          <a:blip r:embed="rId3"/>
          <a:stretch>
            <a:fillRect/>
          </a:stretch>
        </p:blipFill>
        <p:spPr>
          <a:xfrm>
            <a:off x="2832100" y="452967"/>
            <a:ext cx="6843184" cy="105621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195" name="Text Box 9"/>
          <p:cNvSpPr txBox="1"/>
          <p:nvPr/>
        </p:nvSpPr>
        <p:spPr>
          <a:xfrm>
            <a:off x="11585258" y="6378893"/>
            <a:ext cx="43688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x-none" sz="1800" b="0">
                <a:solidFill>
                  <a:schemeClr val="bg1"/>
                </a:solidFill>
                <a:latin typeface="Arial" pitchFamily="34" charset="0"/>
                <a:ea typeface="华文细黑" pitchFamily="2" charset="-122"/>
              </a:rPr>
              <a:t>17</a:t>
            </a:r>
          </a:p>
        </p:txBody>
      </p:sp>
      <p:pic>
        <p:nvPicPr>
          <p:cNvPr id="87045" name="New picture" hidden="1"/>
          <p:cNvPicPr/>
          <p:nvPr/>
        </p:nvPicPr>
        <p:blipFill>
          <a:blip r:embed="rId4"/>
          <a:stretch>
            <a:fillRect/>
          </a:stretch>
        </p:blipFill>
        <p:spPr>
          <a:xfrm>
            <a:off x="11239500" y="10820400"/>
            <a:ext cx="317500" cy="419100"/>
          </a:xfrm>
          <a:prstGeom prst="cube">
            <a:avLst/>
          </a:prstGeom>
        </p:spPr>
      </p:pic>
      <p:pic>
        <p:nvPicPr>
          <p:cNvPr id="87046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11442700" y="11874500"/>
            <a:ext cx="304800" cy="2286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704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4" grpId="0"/>
      <p:bldP spid="2" grpId="1"/>
    </p:bldLst>
  </p:timing>
</p:sld>
</file>

<file path=ppt/tags/tag1.xml><?xml version="1.0" encoding="utf-8"?>
<p:tagLst xmlns:p="http://schemas.openxmlformats.org/presentationml/2006/main">
  <p:tag name="KSO_WM_TEMPLATE_CATEGORY" val="custom"/>
  <p:tag name="KSO_WM_TEMPLATE_INDEX" val="160101"/>
</p:tagLst>
</file>

<file path=ppt/tags/tag2.xml><?xml version="1.0" encoding="utf-8"?>
<p:tagLst xmlns:p="http://schemas.openxmlformats.org/presentationml/2006/main">
  <p:tag name="AS_NET" val="4.0.30319.42000"/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charset="0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charset="0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aragraphs>139</Paragraphs>
  <Slides>20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主题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周天子地位的变化：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</vt:vector>
  </TitlesOfParts>
  <LinksUpToDate>false</LinksUpToDate>
  <SharedDoc>false</SharedDoc>
  <HyperlinksChanged>false</HyperlinksChanged>
  <AppVersion>17.0600</AppVersion>
  <TotalTime>0</TotalTime>
  <Application>Aspose.Slides for Java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2020-10-22T17:51:46Z</cp:lastPrinted>
  <dcterms:created xsi:type="dcterms:W3CDTF">2020-10-22T17:51:46Z</dcterms:created>
  <dcterms:modified xsi:type="dcterms:W3CDTF">2020-10-22T09:51:48Z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