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wav" ContentType="audio/x-wav"/>
  <Default Extension="emf" ContentType="image/x-emf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activeX/activeX2.bin" ContentType="application/vnd.ms-office.activeX"/>
  <Override PartName="/ppt/activeX/activeX2.xml" ContentType="application/vnd.ms-office.activeX+xml"/>
  <Override PartName="/ppt/activeX/activeX3.bin" ContentType="application/vnd.ms-office.activeX"/>
  <Override PartName="/ppt/activeX/activeX3.xml" ContentType="application/vnd.ms-office.activeX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313" r:id="rId3"/>
    <p:sldId id="931" r:id="rId4"/>
    <p:sldId id="1173" r:id="rId5"/>
    <p:sldId id="1139" r:id="rId6"/>
    <p:sldId id="1156" r:id="rId7"/>
    <p:sldId id="1191" r:id="rId8"/>
    <p:sldId id="1187" r:id="rId9"/>
    <p:sldId id="1155" r:id="rId10"/>
    <p:sldId id="1177" r:id="rId11"/>
    <p:sldId id="1174" r:id="rId12"/>
    <p:sldId id="1157" r:id="rId13"/>
    <p:sldId id="1176" r:id="rId14"/>
    <p:sldId id="1175" r:id="rId15"/>
    <p:sldId id="1158" r:id="rId16"/>
    <p:sldId id="1195" r:id="rId17"/>
    <p:sldId id="1194" r:id="rId18"/>
    <p:sldId id="1160" r:id="rId19"/>
    <p:sldId id="1179" r:id="rId20"/>
    <p:sldId id="1178" r:id="rId21"/>
    <p:sldId id="1197" r:id="rId22"/>
    <p:sldId id="1196" r:id="rId23"/>
    <p:sldId id="1161" r:id="rId24"/>
    <p:sldId id="1162" r:id="rId25"/>
    <p:sldId id="1163" r:id="rId26"/>
    <p:sldId id="1180" r:id="rId27"/>
    <p:sldId id="1165" r:id="rId28"/>
    <p:sldId id="1164" r:id="rId29"/>
    <p:sldId id="1181" r:id="rId30"/>
    <p:sldId id="1182" r:id="rId31"/>
    <p:sldId id="1183" r:id="rId32"/>
    <p:sldId id="1091" r:id="rId33"/>
    <p:sldId id="1184" r:id="rId34"/>
    <p:sldId id="1185" r:id="rId35"/>
    <p:sldId id="1186" r:id="rId36"/>
    <p:sldId id="311" r:id="rId37"/>
    <p:sldId id="310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-504" y="-108"/>
      </p:cViewPr>
      <p:guideLst>
        <p:guide orient="horz" pos="2292"/>
        <p:guide pos="22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3" Type="http://schemas.openxmlformats.org/officeDocument/2006/relationships/commentAuthors" Target="commentAuthors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notesMaster" Target="notesMasters/notesMaster1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06F3EC-AE4E-4E58-9BB2-DB689EEB23C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09875-D542-41B8-A0C6-727FBAE35C6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9797CA-8297-4AC8-9C81-032E3F98347B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2C858-BC06-4367-81EE-76F1C93906A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77AD5-0ACA-4BFF-8963-56C45EB252D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93F31-F430-427A-AFC2-6E053CC6007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C4A206-377E-465E-ADC3-B3DA2DE2A44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00BAE-44BB-4A2C-A6C6-DC2A6942DF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13ACA-6D12-4AB6-81BB-1A05D582BC8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DCC9A-A226-4107-9AD7-B8FD3D45B6D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19867-4E8C-4C30-8C86-7C0B147749F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5EA7B-413C-4795-A52B-55381DFAB1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CC01A-6CE3-4AEC-A63F-9954B45CB3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CD597-A6B0-4518-8350-2879F1724DB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DC72C-4C38-406C-A616-7AE3E923E8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 showMasterSp="0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A7D91-D01C-4EC4-B3BB-C02B90622D4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2288B2C-0FB3-4CC6-8261-920225B8ED98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D6B21FF-A8A0-41A5-855D-C7611C147D5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wmf"/><Relationship Id="rId3" Type="http://schemas.openxmlformats.org/officeDocument/2006/relationships/control" Target="../activeX/activeX1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emf"/><Relationship Id="rId2" Type="http://schemas.openxmlformats.org/officeDocument/2006/relationships/image" Target="../media/image18.jpe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9.wmf"/><Relationship Id="rId3" Type="http://schemas.openxmlformats.org/officeDocument/2006/relationships/control" Target="../activeX/activeX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wmf"/><Relationship Id="rId3" Type="http://schemas.openxmlformats.org/officeDocument/2006/relationships/control" Target="../activeX/activeX3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.emf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.emf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.emf"/><Relationship Id="rId4" Type="http://schemas.openxmlformats.org/officeDocument/2006/relationships/image" Target="../media/image37.jpeg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9.png"/><Relationship Id="rId3" Type="http://schemas.openxmlformats.org/officeDocument/2006/relationships/image" Target="../media/image1.emf"/><Relationship Id="rId2" Type="http://schemas.openxmlformats.org/officeDocument/2006/relationships/image" Target="../media/image12.png"/><Relationship Id="rId1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0.png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0.png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0.png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1.png"/><Relationship Id="rId2" Type="http://schemas.openxmlformats.org/officeDocument/2006/relationships/image" Target="../media/image1.emf"/><Relationship Id="rId1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.emf"/><Relationship Id="rId3" Type="http://schemas.openxmlformats.org/officeDocument/2006/relationships/image" Target="../media/image12.png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233805" y="3896360"/>
            <a:ext cx="6839585" cy="83312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第</a:t>
            </a:r>
            <a:r>
              <a:rPr lang="en-US" altLang="zh-CN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课  北洋政府的黑暗统治</a:t>
            </a:r>
            <a:endParaRPr lang="en-US" altLang="zh-CN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55094" y="1879997"/>
            <a:ext cx="8093122" cy="1404991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</a:ln>
          <a:effectLst/>
        </p:spPr>
        <p:txBody>
          <a:bodyPr wrap="none"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第三单</a:t>
            </a:r>
            <a:r>
              <a:rPr lang="zh-CN" alt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元  资产阶级民主革命</a:t>
            </a:r>
            <a:endParaRPr lang="zh-CN" altLang="en-US" sz="4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黑体" panose="02010609060101010101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　　　　与中华民国的建立</a:t>
            </a:r>
            <a:endParaRPr lang="zh-CN" altLang="en-US" sz="4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黑体" panose="02010609060101010101" pitchFamily="49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758825" y="1621155"/>
            <a:ext cx="680656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zh-CN" altLang="zh-CN" sz="3200" b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辛亥革命是成功，还是失败？</a:t>
            </a:r>
            <a:endParaRPr lang="zh-CN" altLang="zh-CN" sz="3200" b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ea typeface="华文隶书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8835" y="2598420"/>
            <a:ext cx="724916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zh-CN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成功：</a:t>
            </a: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推翻　　结束　　民主共和观念</a:t>
            </a:r>
            <a:endParaRPr lang="en-US" altLang="zh-CN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ea typeface="华文隶书" pitchFamily="2" charset="-122"/>
              <a:sym typeface="+mn-ea"/>
            </a:endParaRPr>
          </a:p>
        </p:txBody>
      </p:sp>
      <p:pic>
        <p:nvPicPr>
          <p:cNvPr id="9" name="图片 203777" descr="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250067" y="208830"/>
            <a:ext cx="970671" cy="108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/>
          <p:nvPr/>
        </p:nvSpPr>
        <p:spPr>
          <a:xfrm>
            <a:off x="838835" y="3872230"/>
            <a:ext cx="6943090" cy="14700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失败：</a:t>
            </a: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革命果实被袁世凯窃取；</a:t>
            </a:r>
            <a:endParaRPr lang="zh-CN" altLang="zh-CN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ea typeface="华文隶书" pitchFamily="2" charset="-122"/>
              <a:sym typeface="+mn-ea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华文隶书" pitchFamily="2" charset="-122"/>
                <a:sym typeface="+mn-ea"/>
              </a:rPr>
              <a:t>　　　没有改变中国两半的社会性质。</a:t>
            </a:r>
            <a:endParaRPr lang="zh-CN" altLang="zh-CN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ea typeface="华文隶书" pitchFamily="2" charset="-122"/>
              <a:sym typeface="+mn-ea"/>
            </a:endParaRPr>
          </a:p>
        </p:txBody>
      </p:sp>
      <p:pic>
        <p:nvPicPr>
          <p:cNvPr id="4" name="图片 3" descr="课件（复习巩固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70" y="208915"/>
            <a:ext cx="3256915" cy="793115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 descr="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80" y="397510"/>
            <a:ext cx="5973445" cy="3900170"/>
          </a:xfrm>
          <a:prstGeom prst="rect">
            <a:avLst/>
          </a:prstGeom>
        </p:spPr>
      </p:pic>
      <p:pic>
        <p:nvPicPr>
          <p:cNvPr id="3" name="图片 2" descr="2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325" y="308610"/>
            <a:ext cx="3072765" cy="2668905"/>
          </a:xfrm>
          <a:prstGeom prst="rect">
            <a:avLst/>
          </a:prstGeom>
        </p:spPr>
      </p:pic>
      <p:pic>
        <p:nvPicPr>
          <p:cNvPr id="4" name="图片 3" descr="t018a37bc716df79f0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6485" y="3618865"/>
            <a:ext cx="2869565" cy="2608580"/>
          </a:xfrm>
          <a:prstGeom prst="rect">
            <a:avLst/>
          </a:prstGeom>
        </p:spPr>
      </p:pic>
      <p:pic>
        <p:nvPicPr>
          <p:cNvPr id="5" name="图片 4" descr="t01ced80a8bdf76a6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40" y="4425950"/>
            <a:ext cx="4809490" cy="2095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9222" name="组合 9221"/>
          <p:cNvGrpSpPr/>
          <p:nvPr/>
        </p:nvGrpSpPr>
        <p:grpSpPr>
          <a:xfrm>
            <a:off x="57785" y="67310"/>
            <a:ext cx="9028430" cy="6716395"/>
            <a:chOff x="0" y="0"/>
            <a:chExt cx="5760" cy="4330"/>
          </a:xfrm>
        </p:grpSpPr>
        <p:grpSp>
          <p:nvGrpSpPr>
            <p:cNvPr id="9223" name="组合 9222"/>
            <p:cNvGrpSpPr>
              <a:grpSpLocks noChangeAspect="1"/>
            </p:cNvGrpSpPr>
            <p:nvPr/>
          </p:nvGrpSpPr>
          <p:grpSpPr>
            <a:xfrm>
              <a:off x="0" y="0"/>
              <a:ext cx="5760" cy="4320"/>
              <a:chOff x="0" y="0"/>
              <a:chExt cx="5760" cy="4320"/>
            </a:xfrm>
          </p:grpSpPr>
          <p:pic>
            <p:nvPicPr>
              <p:cNvPr id="9224" name="图片 50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0" y="0"/>
                <a:ext cx="5760" cy="432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9225" name="图片 5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0"/>
                <a:ext cx="5760" cy="4320"/>
              </a:xfrm>
              <a:prstGeom prst="rect">
                <a:avLst/>
              </a:prstGeom>
              <a:noFill/>
              <a:ln w="762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</p:grpSp>
        <p:pic>
          <p:nvPicPr>
            <p:cNvPr id="9226" name="图片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2842"/>
              <a:ext cx="5760" cy="14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7" name="图片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760" cy="149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52525" y="3012440"/>
            <a:ext cx="6839585" cy="83312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</a:ln>
          <a:effectLst/>
        </p:spPr>
        <p:txBody>
          <a:bodyPr wrap="none"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第</a:t>
            </a:r>
            <a:r>
              <a:rPr lang="en-US" altLang="zh-CN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11</a:t>
            </a:r>
            <a:r>
              <a:rPr lang="zh-CN" altLang="en-US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黑体" panose="02010609060101010101" pitchFamily="49" charset="-122"/>
              </a:rPr>
              <a:t>课  北洋政府的黑暗统治</a:t>
            </a:r>
            <a:endParaRPr lang="en-US" altLang="zh-CN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9394" name="矩形 59393"/>
          <p:cNvSpPr/>
          <p:nvPr/>
        </p:nvSpPr>
        <p:spPr>
          <a:xfrm>
            <a:off x="223520" y="427990"/>
            <a:ext cx="23622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北洋</a:t>
            </a: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5" name="矩形 59394"/>
          <p:cNvSpPr/>
          <p:nvPr/>
        </p:nvSpPr>
        <p:spPr>
          <a:xfrm>
            <a:off x="1600200" y="1149985"/>
            <a:ext cx="7037070" cy="3622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 eaLnBrk="0" hangingPunct="0">
              <a:lnSpc>
                <a:spcPct val="12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清朝末年对辽宁、河北、山东等北方沿海各省统称为北洋。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1895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年，袁世凯在天津小站编练“新建陆军”，归北洋大臣节制。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1901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年，袁世觊任北洋大臣，军队称北洋军。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1912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年，袁世觊就任临时大总统，标志着北洋军阀统治的建立。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6" name="矩形 59395"/>
          <p:cNvSpPr/>
          <p:nvPr/>
        </p:nvSpPr>
        <p:spPr>
          <a:xfrm>
            <a:off x="223520" y="4276725"/>
            <a:ext cx="2286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军阀</a:t>
            </a:r>
            <a:r>
              <a:rPr lang="zh-CN" altLang="en-US" sz="4800" dirty="0">
                <a:solidFill>
                  <a:srgbClr val="FF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1100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9397" name="矩形 59396"/>
          <p:cNvSpPr/>
          <p:nvPr/>
        </p:nvSpPr>
        <p:spPr>
          <a:xfrm>
            <a:off x="1600200" y="4778375"/>
            <a:ext cx="7265670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 eaLnBrk="0" hangingPunct="0">
              <a:lnSpc>
                <a:spcPct val="120000"/>
              </a:lnSpc>
            </a:pPr>
            <a:r>
              <a:rPr lang="en-US" altLang="zh-CN" sz="1000" dirty="0">
                <a:latin typeface="Times New Roman" panose="02020603050405020304" pitchFamily="18" charset="0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拥兵自重，割据一方，自成派系的军人或军人集团”，“拥有武装部队，并能控制政权的军人或军人集团。 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878965"/>
            <a:ext cx="736600" cy="387921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一、二次革命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508760" y="621030"/>
            <a:ext cx="513778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国民党组建及刺杀宋教仁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878965"/>
            <a:ext cx="736600" cy="387921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一、二次革命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508760" y="621030"/>
            <a:ext cx="513778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国民党组建及刺杀宋教仁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ontrols>
      <mc:AlternateContent xmlns:mc="http://schemas.openxmlformats.org/markup-compatibility/2006">
        <mc:Choice xmlns:v="urn:schemas-microsoft-com:vml" Requires="v">
          <p:control spid="3" name="" r:id="rId3" imgW="5933440" imgH="4457065"/>
        </mc:Choice>
        <mc:Fallback>
          <p:control name="" r:id="rId3" imgW="5933440" imgH="4457065">
            <p:pic>
              <p:nvPicPr>
                <p:cNvPr id="0" name="Host Control  2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08760" y="1440815"/>
                  <a:ext cx="5933440" cy="445706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508760" y="621030"/>
            <a:ext cx="513778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国民党组建及刺杀宋教仁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878965"/>
            <a:ext cx="736600" cy="387921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一、二次革命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1544320" y="1393825"/>
            <a:ext cx="6688455" cy="4592320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  <a:sym typeface="+mn-ea"/>
              </a:rPr>
              <a:t>　　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袁世凯就任临时大总统后，为了建立独裁统治，公然背弃誓言，一再破坏责任内阁制。同盟会会员宋教仁等在征得孙中山同意后，于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1912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年以同盟会为基础，联合其他几个政党，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组成国民党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。并在随后的第一届国会选举中占据了明显优势，使袁世凯大为惊恐。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　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1913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年春，准备北上组阁的宋教仁在上海火车站遇刺身亡。经查，刺杀宋教仁的幕后黑手竟然是袁世凯的新信，并直接牵涉到袁世凯本人。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360截图20171020220045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3690" y="1468120"/>
            <a:ext cx="8571230" cy="4092575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654685" y="543560"/>
            <a:ext cx="57092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宋教仁被刺</a:t>
            </a:r>
            <a:r>
              <a:rPr lang="en-US" altLang="zh-CN" sz="2800" b="1" dirty="0">
                <a:solidFill>
                  <a:srgbClr val="FFFF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二次革命的导火线</a:t>
            </a:r>
            <a:endParaRPr lang="zh-CN" altLang="en-US" sz="2800" b="1" dirty="0">
              <a:solidFill>
                <a:srgbClr val="FFFF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a5c27d1ed21b0ef4b4a8b22ddbc451da81cb3e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045" y="1029970"/>
            <a:ext cx="5824855" cy="5054600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6238875" y="1723390"/>
            <a:ext cx="27520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1913年3月20日，上海沪宁车站，国民党代理党魁宋教仁遇刺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508760" y="621030"/>
            <a:ext cx="2419350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二次革命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878965"/>
            <a:ext cx="736600" cy="387921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一、二次革命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5" name="文本框 116737"/>
          <p:cNvSpPr txBox="1"/>
          <p:nvPr/>
        </p:nvSpPr>
        <p:spPr>
          <a:xfrm>
            <a:off x="1508760" y="1468755"/>
            <a:ext cx="1400810" cy="546735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en-US" altLang="zh-CN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 smtClean="0">
                <a:solidFill>
                  <a:srgbClr val="FFFF00"/>
                </a:solidFill>
                <a:ea typeface="楷体_GB2312" pitchFamily="49" charset="-122"/>
              </a:rPr>
              <a:t>①背景：</a:t>
            </a:r>
            <a:endParaRPr lang="zh-CN" altLang="en-US" sz="2400" b="1" dirty="0" smtClean="0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08760" y="2085340"/>
            <a:ext cx="6987540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宋案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发生后，袁世凯遭到国内舆论的谴责。他决定以武力镇压国民党，下令罢免由国民党人担任的江西、广东、安徽三省都督，并派兵南下。</a:t>
            </a:r>
            <a:endParaRPr lang="zh-CN" altLang="en-US" sz="2000"/>
          </a:p>
        </p:txBody>
      </p:sp>
      <p:sp>
        <p:nvSpPr>
          <p:cNvPr id="4" name="文本框 116737"/>
          <p:cNvSpPr txBox="1"/>
          <p:nvPr/>
        </p:nvSpPr>
        <p:spPr>
          <a:xfrm>
            <a:off x="1546860" y="3384550"/>
            <a:ext cx="2745740" cy="546735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en-US" altLang="zh-CN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400" b="1" dirty="0" smtClean="0">
                <a:solidFill>
                  <a:srgbClr val="FFFF00"/>
                </a:solidFill>
                <a:ea typeface="楷体_GB2312" pitchFamily="49" charset="-122"/>
              </a:rPr>
              <a:t>②时间：</a:t>
            </a:r>
            <a:r>
              <a:rPr lang="en-US" altLang="zh-CN" sz="2400" b="1" dirty="0" smtClean="0">
                <a:solidFill>
                  <a:srgbClr val="FFFF00"/>
                </a:solidFill>
                <a:ea typeface="楷体_GB2312" pitchFamily="49" charset="-122"/>
              </a:rPr>
              <a:t>1913</a:t>
            </a:r>
            <a:r>
              <a:rPr lang="zh-CN" altLang="en-US" sz="2400" b="1" dirty="0" smtClean="0">
                <a:solidFill>
                  <a:srgbClr val="FFFF00"/>
                </a:solidFill>
                <a:ea typeface="楷体_GB2312" pitchFamily="49" charset="-122"/>
              </a:rPr>
              <a:t>年</a:t>
            </a:r>
            <a:endParaRPr lang="zh-CN" altLang="en-US" sz="2400" b="1" dirty="0" smtClean="0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6" name="文本框 116737"/>
          <p:cNvSpPr txBox="1"/>
          <p:nvPr/>
        </p:nvSpPr>
        <p:spPr>
          <a:xfrm>
            <a:off x="1546860" y="4233545"/>
            <a:ext cx="1363345" cy="546735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en-US" altLang="zh-CN" sz="2400" b="1" dirty="0" smtClean="0">
                <a:solidFill>
                  <a:srgbClr val="FFFF00"/>
                </a:solidFill>
                <a:ea typeface="楷体_GB2312" pitchFamily="49" charset="-122"/>
              </a:rPr>
              <a:t>③</a:t>
            </a:r>
            <a:r>
              <a:rPr lang="zh-CN" altLang="en-US" sz="2400" b="1" dirty="0" smtClean="0">
                <a:solidFill>
                  <a:srgbClr val="FFFF00"/>
                </a:solidFill>
                <a:ea typeface="楷体_GB2312" pitchFamily="49" charset="-122"/>
              </a:rPr>
              <a:t>过程：</a:t>
            </a:r>
            <a:endParaRPr lang="zh-CN" altLang="en-US" sz="2400" b="1" dirty="0" smtClean="0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58795" y="4162425"/>
            <a:ext cx="533082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孙中山和黄兴等号召南方各省起来反袁，发动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二次革命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2000"/>
          </a:p>
        </p:txBody>
      </p:sp>
      <p:sp>
        <p:nvSpPr>
          <p:cNvPr id="8" name="文本框 116737"/>
          <p:cNvSpPr txBox="1"/>
          <p:nvPr/>
        </p:nvSpPr>
        <p:spPr>
          <a:xfrm>
            <a:off x="1546225" y="5295265"/>
            <a:ext cx="1363345" cy="546735"/>
          </a:xfrm>
          <a:prstGeom prst="rect">
            <a:avLst/>
          </a:prstGeom>
          <a:solidFill>
            <a:srgbClr val="008000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en-US" altLang="zh-CN" sz="2400" b="1" dirty="0" smtClean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400" b="1" dirty="0" smtClean="0">
                <a:solidFill>
                  <a:srgbClr val="FFFF00"/>
                </a:solidFill>
                <a:latin typeface="+mn-ea"/>
                <a:ea typeface="+mn-ea"/>
              </a:rPr>
              <a:t>结果</a:t>
            </a:r>
            <a:r>
              <a:rPr lang="zh-CN" altLang="en-US" sz="2400" b="1" dirty="0" smtClean="0">
                <a:solidFill>
                  <a:srgbClr val="FFFF00"/>
                </a:solidFill>
                <a:ea typeface="楷体_GB2312" pitchFamily="49" charset="-122"/>
              </a:rPr>
              <a:t>：</a:t>
            </a:r>
            <a:endParaRPr lang="zh-CN" altLang="en-US" sz="2400" b="1" dirty="0" smtClean="0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58795" y="5176520"/>
            <a:ext cx="533082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由于国民党力量涣散，二次革命很快被袁世凯镇压下去。孙中山、黄兴等被迫流亡日本。</a:t>
            </a:r>
            <a:endParaRPr lang="zh-CN" altLang="en-US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  <p:bldP spid="6" grpId="0" bldLvl="0" animBg="1"/>
      <p:bldP spid="8" grpId="0" bldLvl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 descr="6a63f6246b600c338f37d1731d4c510fd9f9a13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525" y="-19685"/>
            <a:ext cx="9161145" cy="69119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360截图201710202149147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810" y="-12065"/>
            <a:ext cx="9133840" cy="688213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508760" y="621030"/>
            <a:ext cx="2419350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专制独裁</a:t>
            </a:r>
            <a:endParaRPr lang="zh-CN" altLang="zh-CN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1490980" y="1464945"/>
            <a:ext cx="4810760" cy="4521835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镇压二次革命之后，袁世凯强迫国会选举他为正式大总统，随即又下令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解散国民党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1914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年初，袁世凯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解散国会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。不久，他又废除《中华民国临时约法》，颁布《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中国民国约法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》，改责任内阁制为总统制。接着，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修改总统选举法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，规定总统可无限期连任，可指定继承人。至此，袁世凯想当皇帝的野心昭然若揭。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0640" y="1978660"/>
            <a:ext cx="2658745" cy="32429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二十一条</a:t>
            </a: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二十一条</a:t>
            </a: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ontrols>
      <mc:AlternateContent xmlns:mc="http://schemas.openxmlformats.org/markup-compatibility/2006">
        <mc:Choice xmlns:v="urn:schemas-microsoft-com:vml" Requires="v">
          <p:control spid="3" name="" r:id="rId3" imgW="5951220" imgH="4457065"/>
        </mc:Choice>
        <mc:Fallback>
          <p:control name="" r:id="rId3" imgW="5951220" imgH="4457065">
            <p:pic>
              <p:nvPicPr>
                <p:cNvPr id="0" name="Host Control  2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490980" y="1468755"/>
                  <a:ext cx="5951220" cy="445706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二十一条</a:t>
            </a: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1508760" y="1393825"/>
            <a:ext cx="6452235" cy="4485640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70000"/>
              </a:lnSpc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　　为了实现皇帝梦，袁世凯甚至不惜牺牲国家主权和民族利益，接受日本旨在灭亡中国的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二十一条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的大部分内容，以换取日本的支持。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二十一条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的主要内容有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承认日本继承德国在山东的一切特权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，进一步扩大日本在南满和蒙古的权益，规定中国沿海港湾、岛屿不得租借或割让他国，聘用日本人为顾问等。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359b033b5bb5c9ea7493d85cdd39b6003af3b3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2445" y="931545"/>
            <a:ext cx="8119745" cy="5359400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764540" y="159703"/>
            <a:ext cx="24971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二十一条</a:t>
            </a:r>
            <a:endParaRPr lang="zh-CN" altLang="en-US" sz="2800" b="1" dirty="0">
              <a:solidFill>
                <a:srgbClr val="FFFF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83025aafa40f4bfbd4aa1623054f78f0f736184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6255" y="1078865"/>
            <a:ext cx="7779385" cy="4992370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772795" y="185738"/>
            <a:ext cx="24971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二十一条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复辟帝制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复辟帝制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ontrols>
      <mc:AlternateContent xmlns:mc="http://schemas.openxmlformats.org/markup-compatibility/2006">
        <mc:Choice xmlns:v="urn:schemas-microsoft-com:vml" Requires="v">
          <p:control spid="3" name="" r:id="rId3" imgW="5951220" imgH="4457065"/>
        </mc:Choice>
        <mc:Fallback>
          <p:control name="" r:id="rId3" imgW="5951220" imgH="4457065">
            <p:pic>
              <p:nvPicPr>
                <p:cNvPr id="0" name="Host Control  2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490980" y="1457960"/>
                  <a:ext cx="5951220" cy="445706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复辟帝制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145540"/>
            <a:ext cx="736600" cy="46774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二、袁世凯复辟帝制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1526540" y="1393825"/>
            <a:ext cx="6452235" cy="1124585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1915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年末，袁世凯下令以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1916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年为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中华帝国洪宪元年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，准备在元旦举行登基大典。 </a:t>
            </a:r>
            <a:r>
              <a:rPr lang="zh-CN" altLang="en-US" sz="3200" b="1">
                <a:latin typeface="Arial" panose="020B0604020202020204" pitchFamily="34" charset="0"/>
                <a:sym typeface="+mn-ea"/>
              </a:rPr>
              <a:t> </a:t>
            </a:r>
            <a:endParaRPr lang="zh-CN" altLang="en-US" sz="3200" b="1" dirty="0">
              <a:solidFill>
                <a:srgbClr val="0066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15" y="2757805"/>
            <a:ext cx="4207510" cy="3242945"/>
          </a:xfrm>
          <a:prstGeom prst="rect">
            <a:avLst/>
          </a:prstGeom>
        </p:spPr>
      </p:pic>
      <p:pic>
        <p:nvPicPr>
          <p:cNvPr id="5" name="图片 4" descr="0b46f21fbe096b631ab9315b0c338744ebf8ac1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6540" y="2757805"/>
            <a:ext cx="2434590" cy="32512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爆发原因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393190"/>
            <a:ext cx="736600" cy="388239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三、护国战争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73200" y="1464945"/>
            <a:ext cx="6452235" cy="1796415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0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袁世凯的复辟活动，令举国哗然。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孙中山</a:t>
            </a:r>
            <a:r>
              <a:rPr lang="zh-CN" altLang="en-US" sz="20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发表《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讨袁檄文</a:t>
            </a:r>
            <a:r>
              <a:rPr lang="zh-CN" altLang="en-US" sz="20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》，号召爱国豪杰共同奋起，维护共和制度。</a:t>
            </a:r>
            <a:endParaRPr lang="zh-CN" altLang="en-US" sz="20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0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梁启超与他的学生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蔡锷</a:t>
            </a:r>
            <a:r>
              <a:rPr lang="zh-CN" altLang="en-US" sz="20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先后离开北京，前往南方筹划讨伐袁世凯事宜。</a:t>
            </a:r>
            <a:endParaRPr lang="zh-CN" altLang="en-US" sz="20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a8773912b31bb051172f9d56367adab44aede0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85" y="3342005"/>
            <a:ext cx="1809750" cy="2538095"/>
          </a:xfrm>
          <a:prstGeom prst="rect">
            <a:avLst/>
          </a:prstGeom>
        </p:spPr>
      </p:pic>
      <p:pic>
        <p:nvPicPr>
          <p:cNvPr id="5" name="图片 4" descr="360截图201710202223029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200" y="3370580"/>
            <a:ext cx="4465955" cy="233870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316674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经过及结果</a:t>
            </a:r>
            <a:endParaRPr lang="zh-CN" altLang="en-US" sz="3200" b="1" i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393190"/>
            <a:ext cx="736600" cy="388239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三、护国战争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90980" y="1393190"/>
            <a:ext cx="6732905" cy="4595495"/>
          </a:xfrm>
          <a:prstGeom prst="rect">
            <a:avLst/>
          </a:prstGeom>
          <a:noFill/>
          <a:ln w="57150" cap="flat" cmpd="sng">
            <a:solidFill>
              <a:srgbClr val="996633"/>
            </a:solidFill>
            <a:prstDash val="solid"/>
            <a:miter/>
            <a:headEnd type="none" w="sm" len="sm"/>
            <a:tailEnd type="none" w="sm" len="sm"/>
          </a:ln>
          <a:effectLst>
            <a:prstShdw prst="shdw17" dist="17961" dir="13499999">
              <a:srgbClr val="996633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1915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年底，蔡锷、李烈钧、唐继尧在云南宣告独立，组织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护国军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北上讨袁，护国战争爆发。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袁世凯纠集重兵围剿护国军。但是，他的复辟行径不得人心，连其北洋嫡系部属也阳奉阴违。北洋军队人心涣散，节节败退，不少省份宣布独立，脱离袁世凯政府。袁世凯众叛亲离，成为了孤家寡人。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1916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月，袁世凯被迫宣布取消帝制，</a:t>
            </a:r>
            <a:r>
              <a:rPr lang="en-US" altLang="zh-CN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月在绝望中死去。护国战争结束。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adaf2edda3cc7cd97d3988de3901213fb80e91a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2525" y="164465"/>
            <a:ext cx="7094220" cy="652843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7346" name="矩形 57345"/>
          <p:cNvSpPr/>
          <p:nvPr/>
        </p:nvSpPr>
        <p:spPr>
          <a:xfrm>
            <a:off x="289560" y="523875"/>
            <a:ext cx="8432800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护国运动</a:t>
            </a:r>
            <a:br>
              <a:rPr lang="zh-CN" altLang="en-US" sz="3600" b="1" dirty="0">
                <a:solidFill>
                  <a:srgbClr val="FF0000"/>
                </a:solidFill>
                <a:latin typeface="_x000B__x000C_" charset="0"/>
              </a:rPr>
            </a:br>
            <a:r>
              <a:rPr lang="zh-CN" altLang="en-US" sz="3600" b="1" dirty="0">
                <a:latin typeface="宋体" panose="02010600030101010101" pitchFamily="2" charset="-122"/>
              </a:rPr>
              <a:t>　　</a:t>
            </a:r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护国运动粉碎了袁世凯复辟帝制的迷梦</a:t>
            </a:r>
            <a:r>
              <a:rPr lang="zh-CN" altLang="en-US" sz="3200" b="1" dirty="0">
                <a:solidFill>
                  <a:srgbClr val="FFFF99"/>
                </a:solidFill>
                <a:latin typeface="宋体" panose="02010600030101010101" pitchFamily="2" charset="-122"/>
              </a:rPr>
              <a:t>，恢复了中华民国的国号，从这个意义上来讲，护国运动胜利了。但是，护国运动并未推翻北洋军阀的统治，更没有摆脱帝国主义对中国的控制，中国的半殖民地半封建社会地位并没有改变，资产阶级民主革命的任务还远未完成，所以，依然失败了。然而，护国运动说明违背历史发展潮流，必将遭到历史的惩罚。从另一方面说明辛亥革命的历史意义，</a:t>
            </a:r>
            <a:r>
              <a:rPr lang="zh-CN" altLang="en-US" sz="32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民主共和的观念深入人心</a:t>
            </a:r>
            <a:r>
              <a:rPr lang="zh-CN" altLang="en-US" sz="3200" b="1" dirty="0">
                <a:solidFill>
                  <a:srgbClr val="FFFF99"/>
                </a:solidFill>
                <a:latin typeface="宋体" panose="02010600030101010101" pitchFamily="2" charset="-122"/>
              </a:rPr>
              <a:t>。</a:t>
            </a:r>
            <a:endParaRPr lang="zh-CN" altLang="en-US" sz="3600" b="1" dirty="0">
              <a:solidFill>
                <a:srgbClr val="FFFF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459073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163385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概况</a:t>
            </a:r>
            <a:endParaRPr lang="zh-CN" altLang="en-US" sz="32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393190"/>
            <a:ext cx="736600" cy="388239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四、军阀割据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16605" y="862965"/>
            <a:ext cx="40989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袁世凯死后，北洋军阀分裂。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/>
          <p:nvPr/>
        </p:nvGraphicFramePr>
        <p:xfrm>
          <a:off x="1490980" y="1551305"/>
          <a:ext cx="7141210" cy="3173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165"/>
                <a:gridCol w="1012190"/>
                <a:gridCol w="4808855"/>
              </a:tblGrid>
              <a:tr h="5670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军阀</a:t>
                      </a:r>
                      <a:endParaRPr lang="zh-CN" altLang="en-US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人物</a:t>
                      </a:r>
                      <a:endParaRPr lang="zh-CN" altLang="en-US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控制地区</a:t>
                      </a:r>
                      <a:endParaRPr lang="zh-CN" altLang="en-US" sz="2400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4762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直系军阀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冯国璋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曹锟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江苏、江西、湖北等省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4762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皖系军阀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段祺瑞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北京政府、安徽、浙江、山东、福建等省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4762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奉系军阀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张作霖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东北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4762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滇系军阀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唐继尧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云南、贵州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47625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桂系军阀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陆荣廷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广东、广西</a:t>
                      </a:r>
                      <a:endParaRPr lang="zh-CN" altLang="en-US" sz="2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490980" y="4848860"/>
            <a:ext cx="71412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这些军阀为了争夺地盘和巩固政权，不惜出卖国家利益，依附帝国主义。大小军阀连年混战，中国陷入了</a:t>
            </a:r>
            <a:r>
              <a: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军阀割据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纷争的动乱之中。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 descr="t01f7708c80a9d7a13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145" y="621665"/>
            <a:ext cx="9178290" cy="6217285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1750060" y="64135"/>
            <a:ext cx="59105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国家四分五裂，军阀割据混战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" name="图片 4" descr="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195" y="270510"/>
            <a:ext cx="2902585" cy="2609215"/>
          </a:xfrm>
          <a:prstGeom prst="rect">
            <a:avLst/>
          </a:prstGeom>
        </p:spPr>
      </p:pic>
      <p:sp>
        <p:nvSpPr>
          <p:cNvPr id="17419" name="Text Box 11"/>
          <p:cNvSpPr txBox="1"/>
          <p:nvPr/>
        </p:nvSpPr>
        <p:spPr>
          <a:xfrm>
            <a:off x="1469390" y="2924175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冯国璋</a:t>
            </a:r>
            <a:endParaRPr lang="zh-CN" alt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>
            <a:off x="513715" y="2401570"/>
            <a:ext cx="1530985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</a:rPr>
              <a:t>冯巩的祖父</a:t>
            </a:r>
            <a:endParaRPr lang="zh-CN" alt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" name="图片 6" descr="31300542032235140307916326008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8295" y="92710"/>
            <a:ext cx="2341880" cy="2677160"/>
          </a:xfrm>
          <a:prstGeom prst="rect">
            <a:avLst/>
          </a:prstGeom>
        </p:spPr>
      </p:pic>
      <p:sp>
        <p:nvSpPr>
          <p:cNvPr id="8" name="Text Box 11"/>
          <p:cNvSpPr txBox="1"/>
          <p:nvPr/>
        </p:nvSpPr>
        <p:spPr>
          <a:xfrm>
            <a:off x="7256145" y="2879725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段</a:t>
            </a: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祺瑞</a:t>
            </a:r>
            <a:endParaRPr lang="zh-CN" altLang="en-US" sz="1800" b="1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" name="图片 8" descr="e786d833598d466e997e55446eb7fde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439795"/>
            <a:ext cx="2278380" cy="3240405"/>
          </a:xfrm>
          <a:prstGeom prst="rect">
            <a:avLst/>
          </a:prstGeom>
        </p:spPr>
      </p:pic>
      <p:sp>
        <p:nvSpPr>
          <p:cNvPr id="10" name="Text Box 11"/>
          <p:cNvSpPr txBox="1"/>
          <p:nvPr/>
        </p:nvSpPr>
        <p:spPr>
          <a:xfrm>
            <a:off x="2343150" y="6311900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张作霖</a:t>
            </a:r>
            <a:endParaRPr lang="zh-CN" altLang="en-US" sz="1800" b="1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2" name="图片 11" descr="145603hh3ackn7fjzz7km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670" y="3439795"/>
            <a:ext cx="2045970" cy="2730500"/>
          </a:xfrm>
          <a:prstGeom prst="rect">
            <a:avLst/>
          </a:prstGeom>
        </p:spPr>
      </p:pic>
      <p:sp>
        <p:nvSpPr>
          <p:cNvPr id="13" name="Text Box 11"/>
          <p:cNvSpPr txBox="1"/>
          <p:nvPr/>
        </p:nvSpPr>
        <p:spPr>
          <a:xfrm>
            <a:off x="4424045" y="6250940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唐继尧</a:t>
            </a:r>
            <a:endParaRPr lang="zh-CN" altLang="en-US" sz="1800" b="1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4" name="图片 13" descr="t016f48a8cb40cdca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8295" y="3475355"/>
            <a:ext cx="2029460" cy="2690495"/>
          </a:xfrm>
          <a:prstGeom prst="rect">
            <a:avLst/>
          </a:prstGeom>
        </p:spPr>
      </p:pic>
      <p:sp>
        <p:nvSpPr>
          <p:cNvPr id="15" name="Text Box 11"/>
          <p:cNvSpPr txBox="1"/>
          <p:nvPr/>
        </p:nvSpPr>
        <p:spPr>
          <a:xfrm>
            <a:off x="7448550" y="6250940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陆荣廷</a:t>
            </a:r>
            <a:endParaRPr lang="zh-CN" altLang="en-US" sz="1800" b="1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16" name="图片 15" descr="359b033b5bb5c9ea417dcd5cdd39b6003bf3b38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5790" y="563880"/>
            <a:ext cx="3429635" cy="2125980"/>
          </a:xfrm>
          <a:prstGeom prst="rect">
            <a:avLst/>
          </a:prstGeom>
        </p:spPr>
      </p:pic>
      <p:sp>
        <p:nvSpPr>
          <p:cNvPr id="17" name="Text Box 11"/>
          <p:cNvSpPr txBox="1"/>
          <p:nvPr/>
        </p:nvSpPr>
        <p:spPr>
          <a:xfrm>
            <a:off x="4423410" y="2769870"/>
            <a:ext cx="87376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曹锟</a:t>
            </a:r>
            <a:endParaRPr lang="zh-CN" altLang="en-US" sz="1800" b="1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7" grpId="0" animBg="1"/>
      <p:bldP spid="8" grpId="0" animBg="1"/>
      <p:bldP spid="10" grpId="0" animBg="1"/>
      <p:bldP spid="13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1187624" y="605408"/>
            <a:ext cx="0" cy="577592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</a:ln>
          <a:effectLst/>
        </p:spPr>
        <p:txBody>
          <a:bodyPr/>
          <a:p>
            <a:endParaRPr lang="zh-CN" altLang="en-US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490980" y="621030"/>
            <a:ext cx="1633855" cy="70231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/>
          <a:p>
            <a:pPr marL="342900" indent="-342900">
              <a:spcBef>
                <a:spcPct val="20000"/>
              </a:spcBef>
            </a:pPr>
            <a:r>
              <a:rPr lang="en-US" altLang="zh-CN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</a:t>
            </a:r>
            <a:endParaRPr lang="zh-CN" altLang="en-US" sz="32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59632" y="6000452"/>
            <a:ext cx="7372350" cy="596900"/>
          </a:xfrm>
          <a:prstGeom prst="rect">
            <a:avLst/>
          </a:prstGeom>
          <a:noFill/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25755" y="1393190"/>
            <a:ext cx="736600" cy="388239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华文彩云" pitchFamily="2" charset="-122"/>
              </a:rPr>
              <a:t>四、军阀割据</a:t>
            </a:r>
            <a:endParaRPr kumimoji="1"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华文彩云" pitchFamily="2" charset="-122"/>
            </a:endParaRPr>
          </a:p>
        </p:txBody>
      </p:sp>
      <p:sp>
        <p:nvSpPr>
          <p:cNvPr id="17419" name="Text Box 11"/>
          <p:cNvSpPr txBox="1"/>
          <p:nvPr/>
        </p:nvSpPr>
        <p:spPr>
          <a:xfrm>
            <a:off x="1616710" y="1505585"/>
            <a:ext cx="59105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军阀割据混战造成的一些后果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" name="图片 5" descr="360截图201710202246405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980" y="1974215"/>
            <a:ext cx="6268085" cy="2232025"/>
          </a:xfrm>
          <a:prstGeom prst="rect">
            <a:avLst/>
          </a:prstGeom>
        </p:spPr>
      </p:pic>
      <p:pic>
        <p:nvPicPr>
          <p:cNvPr id="7" name="图片 6" descr="360截图201710202247312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170" y="4224020"/>
            <a:ext cx="6845935" cy="622300"/>
          </a:xfrm>
          <a:prstGeom prst="rect">
            <a:avLst/>
          </a:prstGeom>
        </p:spPr>
      </p:pic>
      <p:pic>
        <p:nvPicPr>
          <p:cNvPr id="8" name="图片 7" descr="360截图201710202247422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170" y="4953000"/>
            <a:ext cx="6272530" cy="102997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1124" name="矩形 261123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1125" name="矩形 261124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1126" name="文本框 261125"/>
          <p:cNvSpPr txBox="1"/>
          <p:nvPr/>
        </p:nvSpPr>
        <p:spPr>
          <a:xfrm>
            <a:off x="3276600" y="762000"/>
            <a:ext cx="4572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1128" name="矩形 261127"/>
          <p:cNvSpPr/>
          <p:nvPr/>
        </p:nvSpPr>
        <p:spPr>
          <a:xfrm>
            <a:off x="3505200" y="33528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1129" name="左大括号 261128"/>
          <p:cNvSpPr/>
          <p:nvPr/>
        </p:nvSpPr>
        <p:spPr>
          <a:xfrm>
            <a:off x="990600" y="990600"/>
            <a:ext cx="152400" cy="5029200"/>
          </a:xfrm>
          <a:prstGeom prst="leftBrace">
            <a:avLst>
              <a:gd name="adj1" fmla="val 275000"/>
              <a:gd name="adj2" fmla="val 50000"/>
            </a:avLst>
          </a:prstGeom>
          <a:noFill/>
          <a:ln w="762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61141" name="矩形 261140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1144" name="左大括号 261143"/>
          <p:cNvSpPr/>
          <p:nvPr/>
        </p:nvSpPr>
        <p:spPr>
          <a:xfrm>
            <a:off x="5105400" y="2209800"/>
            <a:ext cx="76200" cy="1524000"/>
          </a:xfrm>
          <a:prstGeom prst="leftBrace">
            <a:avLst>
              <a:gd name="adj1" fmla="val 166666"/>
              <a:gd name="adj2" fmla="val 50000"/>
            </a:avLst>
          </a:prstGeom>
          <a:noFill/>
          <a:ln w="762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61151" name="左大括号 261150"/>
          <p:cNvSpPr/>
          <p:nvPr/>
        </p:nvSpPr>
        <p:spPr>
          <a:xfrm>
            <a:off x="5181600" y="4572000"/>
            <a:ext cx="76200" cy="2057400"/>
          </a:xfrm>
          <a:prstGeom prst="leftBrace">
            <a:avLst>
              <a:gd name="adj1" fmla="val 225000"/>
              <a:gd name="adj2" fmla="val 50000"/>
            </a:avLst>
          </a:prstGeom>
          <a:noFill/>
          <a:ln w="762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61152" name="矩形 261151"/>
          <p:cNvSpPr/>
          <p:nvPr/>
        </p:nvSpPr>
        <p:spPr>
          <a:xfrm>
            <a:off x="4479925" y="3078163"/>
            <a:ext cx="184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sz="40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61156" name="矩形 261155"/>
          <p:cNvSpPr/>
          <p:nvPr/>
        </p:nvSpPr>
        <p:spPr>
          <a:xfrm>
            <a:off x="4479925" y="3078163"/>
            <a:ext cx="184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sz="4000" b="1" dirty="0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" name="图片 1" descr="360截图20171020213950253"/>
          <p:cNvPicPr>
            <a:picLocks noChangeAspect="1"/>
          </p:cNvPicPr>
          <p:nvPr/>
        </p:nvPicPr>
        <p:blipFill>
          <a:blip r:embed="rId1"/>
          <a:srcRect t="11311"/>
          <a:stretch>
            <a:fillRect/>
          </a:stretch>
        </p:blipFill>
        <p:spPr>
          <a:xfrm>
            <a:off x="213360" y="652780"/>
            <a:ext cx="8717280" cy="5367655"/>
          </a:xfrm>
          <a:prstGeom prst="rect">
            <a:avLst/>
          </a:prstGeom>
        </p:spPr>
      </p:pic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6000750"/>
            <a:ext cx="9109710" cy="5969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图片 4" descr="课件（课堂小结）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0" y="269875"/>
            <a:ext cx="3449320" cy="82042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930275" y="1450340"/>
            <a:ext cx="728281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二次革命失败的直接原因是（　）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Ａ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北洋军力量强大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Ｂ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国民党力量涣散，缺乏统一指挥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Ｃ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没有取得人民群众支持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Ｄ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民族资产阶级的软弱性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8100" y="6000750"/>
            <a:ext cx="9109710" cy="596900"/>
          </a:xfrm>
          <a:prstGeom prst="rect">
            <a:avLst/>
          </a:prstGeom>
          <a:noFill/>
        </p:spPr>
      </p:pic>
      <p:sp>
        <p:nvSpPr>
          <p:cNvPr id="4" name="文本框 3"/>
          <p:cNvSpPr txBox="1"/>
          <p:nvPr/>
        </p:nvSpPr>
        <p:spPr>
          <a:xfrm>
            <a:off x="7336790" y="1640205"/>
            <a:ext cx="6026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Ｂ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图片 5" descr="课件（课堂练习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" y="252730"/>
            <a:ext cx="3511550" cy="849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930275" y="1142365"/>
            <a:ext cx="7282815" cy="49098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2.“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万户涕泪，一人冠冕，其心尚有共和二字存耶？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该材料所反映的历史事件是（　）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Ａ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袁世凯就任正式大总统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Ｂ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袁世凯下令解散国民党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Ｃ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袁世凯下令解散国会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Ｄ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袁世凯复辟帝制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8100" y="6000750"/>
            <a:ext cx="9109710" cy="596900"/>
          </a:xfrm>
          <a:prstGeom prst="rect">
            <a:avLst/>
          </a:prstGeom>
          <a:noFill/>
        </p:spPr>
      </p:pic>
      <p:sp>
        <p:nvSpPr>
          <p:cNvPr id="4" name="文本框 3"/>
          <p:cNvSpPr txBox="1"/>
          <p:nvPr/>
        </p:nvSpPr>
        <p:spPr>
          <a:xfrm>
            <a:off x="4051300" y="2043430"/>
            <a:ext cx="6026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Ｄ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图片 5" descr="课件（课堂练习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" y="252730"/>
            <a:ext cx="3511550" cy="849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930275" y="1382395"/>
            <a:ext cx="7282815" cy="44119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袁世凯死后，北洋军阀分裂。其中控制北京政府的是（　）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Ａ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以冯国璋为首的直系军阀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Ｂ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以段祺瑞为首的皖系军阀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Ｃ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奉系军阀张作霖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Ｄ</a:t>
            </a:r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滇系军阀唐继尧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8100" y="6000750"/>
            <a:ext cx="9109710" cy="596900"/>
          </a:xfrm>
          <a:prstGeom prst="rect">
            <a:avLst/>
          </a:prstGeom>
          <a:noFill/>
        </p:spPr>
      </p:pic>
      <p:sp>
        <p:nvSpPr>
          <p:cNvPr id="4" name="文本框 3"/>
          <p:cNvSpPr txBox="1"/>
          <p:nvPr/>
        </p:nvSpPr>
        <p:spPr>
          <a:xfrm>
            <a:off x="5492750" y="1720215"/>
            <a:ext cx="6026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Ｂ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图片 5" descr="课件（课堂练习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" y="252730"/>
            <a:ext cx="3511550" cy="849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7"/>
          <p:cNvSpPr>
            <a:spLocks noChangeArrowheads="1"/>
          </p:cNvSpPr>
          <p:nvPr/>
        </p:nvSpPr>
        <p:spPr bwMode="auto">
          <a:xfrm>
            <a:off x="1907705" y="2780928"/>
            <a:ext cx="4752975" cy="1371600"/>
          </a:xfrm>
          <a:prstGeom prst="cube">
            <a:avLst>
              <a:gd name="adj" fmla="val 15153"/>
            </a:avLst>
          </a:prstGeom>
          <a:gradFill rotWithShape="1">
            <a:gsLst>
              <a:gs pos="0">
                <a:srgbClr val="66FFFF"/>
              </a:gs>
              <a:gs pos="100000">
                <a:srgbClr val="FFFF99"/>
              </a:gs>
            </a:gsLst>
            <a:lin ang="5400000" scaled="1"/>
          </a:gradFill>
          <a:ln w="9525">
            <a:solidFill>
              <a:srgbClr val="FF99CC"/>
            </a:solidFill>
            <a:miter lim="800000"/>
          </a:ln>
        </p:spPr>
        <p:txBody>
          <a:bodyPr wrap="none" anchor="ctr"/>
          <a:lstStyle/>
          <a:p>
            <a:r>
              <a:rPr kumimoji="1"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八年级（上）练</a:t>
            </a:r>
            <a:r>
              <a:rPr kumimoji="1"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习册</a:t>
            </a:r>
            <a:r>
              <a:rPr kumimoji="1"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kumimoji="1" lang="en-US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kumimoji="1"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</a:t>
            </a:r>
            <a:endParaRPr lang="zh-CN" altLang="en-US" sz="2400" dirty="0">
              <a:latin typeface="Calibri" panose="020F0502020204030204" pitchFamily="34" charset="0"/>
            </a:endParaRPr>
          </a:p>
        </p:txBody>
      </p:sp>
      <p:pic>
        <p:nvPicPr>
          <p:cNvPr id="5" name="Picture 6" descr="18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2" y="6000452"/>
            <a:ext cx="9136038" cy="5969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图片 2" descr="课件（课后作业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5" y="289560"/>
            <a:ext cx="3366135" cy="81470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55300" descr="返回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300738" y="4941168"/>
            <a:ext cx="655638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图片 1" descr="云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0403" y="1951038"/>
            <a:ext cx="525145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矩形 55299"/>
          <p:cNvSpPr>
            <a:spLocks noChangeArrowheads="1"/>
          </p:cNvSpPr>
          <p:nvPr/>
        </p:nvSpPr>
        <p:spPr bwMode="auto">
          <a:xfrm>
            <a:off x="3995739" y="2708277"/>
            <a:ext cx="1719262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华文新魏"/>
                <a:cs typeface="华文新魏"/>
              </a:rPr>
              <a:t>结束！！</a:t>
            </a:r>
            <a:endParaRPr lang="en-US" altLang="zh-CN" sz="2800" b="1">
              <a:latin typeface="Times New Roman" panose="02020603050405020304" pitchFamily="18" charset="0"/>
              <a:ea typeface="华文新魏"/>
              <a:cs typeface="华文新魏"/>
            </a:endParaRPr>
          </a:p>
        </p:txBody>
      </p:sp>
      <p:pic>
        <p:nvPicPr>
          <p:cNvPr id="6" name="Picture 6" descr="1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" y="6000452"/>
            <a:ext cx="9136038" cy="5969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1928" y="361560"/>
            <a:ext cx="704761" cy="7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2115</Words>
  <Application>WPS 演示</Application>
  <PresentationFormat>全屏显示(4:3)</PresentationFormat>
  <Paragraphs>210</Paragraphs>
  <Slides>36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4" baseType="lpstr">
      <vt:lpstr>Arial</vt:lpstr>
      <vt:lpstr>宋体</vt:lpstr>
      <vt:lpstr>Wingdings</vt:lpstr>
      <vt:lpstr>Calibri</vt:lpstr>
      <vt:lpstr>Calibri Light</vt:lpstr>
      <vt:lpstr>黑体</vt:lpstr>
      <vt:lpstr>华文隶书</vt:lpstr>
      <vt:lpstr>微软雅黑</vt:lpstr>
      <vt:lpstr>Times New Roman</vt:lpstr>
      <vt:lpstr>华文彩云</vt:lpstr>
      <vt:lpstr>Arial Unicode MS</vt:lpstr>
      <vt:lpstr>楷体_GB2312</vt:lpstr>
      <vt:lpstr>_x000B__x000C_</vt:lpstr>
      <vt:lpstr>Segoe Print</vt:lpstr>
      <vt:lpstr>华文楷体</vt:lpstr>
      <vt:lpstr>华文新魏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fen</dc:creator>
  <cp:lastModifiedBy>Administrator</cp:lastModifiedBy>
  <cp:revision>297</cp:revision>
  <dcterms:created xsi:type="dcterms:W3CDTF">2015-12-28T13:36:00Z</dcterms:created>
  <dcterms:modified xsi:type="dcterms:W3CDTF">2020-12-06T07:27:03Z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