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18.10-->
<p:presentation xmlns:r="http://schemas.openxmlformats.org/officeDocument/2006/relationships" xmlns:a="http://schemas.openxmlformats.org/drawingml/2006/main" xmlns:p="http://schemas.openxmlformats.org/presentationml/2006/main" removePersonalInfoOnSave="1">
  <p:sldMasterIdLst>
    <p:sldMasterId id="2147483648" r:id="rId2"/>
    <p:sldMasterId id="2147483656" r:id="rId3"/>
  </p:sldMasterIdLst>
  <p:notesMasterIdLst>
    <p:notesMasterId r:id="rId4"/>
  </p:notesMasterIdLst>
  <p:sldIdLst>
    <p:sldId id="596" r:id="rId5"/>
    <p:sldId id="1554" r:id="rId6"/>
    <p:sldId id="1334" r:id="rId7"/>
    <p:sldId id="1546" r:id="rId8"/>
    <p:sldId id="1565" r:id="rId9"/>
    <p:sldId id="1544" r:id="rId10"/>
    <p:sldId id="1548" r:id="rId11"/>
    <p:sldId id="1566" r:id="rId12"/>
    <p:sldId id="1576" r:id="rId13"/>
    <p:sldId id="1570" r:id="rId14"/>
    <p:sldId id="1571" r:id="rId15"/>
    <p:sldId id="1575" r:id="rId16"/>
    <p:sldId id="1607" r:id="rId17"/>
    <p:sldId id="1608" r:id="rId18"/>
    <p:sldId id="1604" r:id="rId19"/>
    <p:sldId id="1609" r:id="rId20"/>
  </p:sldIdLst>
  <p:sldSz cx="12192000" cy="6858000"/>
  <p:notesSz cx="6858000" cy="9144000"/>
  <p:custDataLst>
    <p:tags r:id="rId2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22">
          <p15:clr>
            <a:srgbClr val="A4A3A4"/>
          </p15:clr>
        </p15:guide>
        <p15:guide id="2" pos="6248">
          <p15:clr>
            <a:srgbClr val="A4A3A4"/>
          </p15:clr>
        </p15:guide>
        <p15:guide id="3" pos="2715">
          <p15:clr>
            <a:srgbClr val="A4A3A4"/>
          </p15:clr>
        </p15:guide>
        <p15:guide id="4" orient="horz" pos="1770">
          <p15:clr>
            <a:srgbClr val="A4A3A4"/>
          </p15:clr>
        </p15:guide>
        <p15:guide id="5" pos="2491">
          <p15:clr>
            <a:srgbClr val="A4A3A4"/>
          </p15:clr>
        </p15:guide>
        <p15:guide id="6" pos="4130">
          <p15:clr>
            <a:srgbClr val="A4A3A4"/>
          </p15:clr>
        </p15:guide>
      </p15:sldGuideLst>
    </p:ext>
  </p:extLst>
</p:presentation>
</file>

<file path=ppt/commentAuthors.xml><?xml version="1.0" encoding="utf-8"?>
<p:cmAuthorLst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6EAFA"/>
    <a:srgbClr val="E46C0A"/>
    <a:srgbClr val="D10A12"/>
    <a:srgbClr val="31859C"/>
    <a:srgbClr val="604A7B"/>
    <a:srgbClr val="064288"/>
    <a:srgbClr val="5E8BC3"/>
    <a:srgbClr val="C0504D"/>
    <a:srgbClr val="946A7D"/>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548" autoAdjust="0"/>
    <p:restoredTop sz="94173" autoAdjust="0"/>
  </p:normalViewPr>
  <p:slideViewPr>
    <p:cSldViewPr snapToGrid="0" showGuides="1">
      <p:cViewPr varScale="1">
        <p:scale>
          <a:sx n="81" d="100"/>
          <a:sy n="81" d="100"/>
        </p:scale>
        <p:origin x="864" y="58"/>
      </p:cViewPr>
      <p:guideLst>
        <p:guide orient="horz" pos="4122"/>
        <p:guide pos="6248"/>
        <p:guide pos="2715"/>
        <p:guide orient="horz" pos="1770"/>
        <p:guide pos="2491"/>
        <p:guide pos="4130"/>
      </p:guideLst>
    </p:cSldViewPr>
  </p:slideViewPr>
  <p:notesTextViewPr>
    <p:cViewPr>
      <p:scale>
        <a:sx n="20" d="100"/>
        <a:sy n="20" d="100"/>
      </p:scale>
      <p:origin x="0" y="0"/>
    </p:cViewPr>
  </p:notesTextViewPr>
  <p:sorterViewPr>
    <p:cViewPr varScale="1">
      <p:scale>
        <a:sx n="1" d="1"/>
        <a:sy n="1" d="1"/>
      </p:scale>
      <p:origin x="0" y="-2774"/>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tags" Target="tags/tag9.xml" /><Relationship Id="rId22" Type="http://schemas.openxmlformats.org/officeDocument/2006/relationships/presProps" Target="presProps.xml" /><Relationship Id="rId23" Type="http://schemas.openxmlformats.org/officeDocument/2006/relationships/viewProps" Target="viewProps.xml" /><Relationship Id="rId24" Type="http://schemas.openxmlformats.org/officeDocument/2006/relationships/theme" Target="theme/theme1.xml" /><Relationship Id="rId25" Type="http://schemas.openxmlformats.org/officeDocument/2006/relationships/tableStyles" Target="tableStyles.xml" /><Relationship Id="rId3" Type="http://schemas.openxmlformats.org/officeDocument/2006/relationships/slideMaster" Target="slideMasters/slideMaster2.xml" /><Relationship Id="rId4" Type="http://schemas.openxmlformats.org/officeDocument/2006/relationships/notesMaster" Target="notesMasters/notes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B7388A-9CD3-4374-B6A7-100DA9D08128}" type="datetimeFigureOut">
              <a:rPr lang="zh-CN" altLang="en-US" smtClean="0"/>
              <a:t>2020/6/13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EE0B30-C635-4C7C-98E8-12E41BE490BB}"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E0B30-C635-4C7C-98E8-12E41BE490BB}"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理解：私产和大地产制是墨西哥考迪罗独裁体制的经济基础，宪法限制私产、分散大地产，一定程度上反映了反对专制独裁的资产阶级革命成果，体现了其资产阶级宪法的性质，为墨西哥社会的民主、进步奠定基础。</a:t>
            </a: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image" Target="../media/image3.png" /><Relationship Id="rId7"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reserve="1" userDrawn="1">
  <p:cSld name="Title Slide">
    <p:spTree>
      <p:nvGrpSpPr>
        <p:cNvPr id="1" name=""/>
        <p:cNvGrpSpPr/>
        <p:nvPr/>
      </p:nvGrpSpPr>
      <p:grpSpPr>
        <a:xfrm>
          <a:off x="0" y="0"/>
          <a:ext cx="0" cy="0"/>
        </a:xfrm>
      </p:grpSpPr>
      <p:pic>
        <p:nvPicPr>
          <p:cNvPr id="8" name="Picture 7" descr="hexa.png"/>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Date Placeholder 3"/>
          <p:cNvSpPr>
            <a:spLocks noGrp="1"/>
          </p:cNvSpPr>
          <p:nvPr>
            <p:ph type="dt" sz="half" idx="10"/>
          </p:nvPr>
        </p:nvSpPr>
        <p:spPr/>
        <p:txBody>
          <a:bodyPr/>
          <a:lstStyle/>
          <a:p>
            <a:fld id="{480435F3-CE51-FE47-901D-12AFFB0ECEA9}" type="datetime1">
              <a:rPr lang="en-US" smtClean="0">
                <a:solidFill>
                  <a:prstClr val="black">
                    <a:tint val="75000"/>
                  </a:prstClr>
                </a:solidFill>
              </a:rPr>
              <a:t>6/13/2020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white">
                  <a:lumMod val="65000"/>
                </a:prstClr>
              </a:solidFill>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reserve="1" userDrawn="1">
  <p:cSld name="1_Title Slide">
    <p:spTree>
      <p:nvGrpSpPr>
        <p:cNvPr id="1" name=""/>
        <p:cNvGrpSpPr/>
        <p:nvPr/>
      </p:nvGrpSpPr>
      <p:grpSpPr>
        <a:xfrm>
          <a:off x="0" y="0"/>
          <a:ext cx="0" cy="0"/>
        </a:xfrm>
      </p:grpSpPr>
      <p:sp>
        <p:nvSpPr>
          <p:cNvPr id="4" name="Date Placeholder 3"/>
          <p:cNvSpPr>
            <a:spLocks noGrp="1"/>
          </p:cNvSpPr>
          <p:nvPr>
            <p:ph type="dt" sz="half" idx="10"/>
          </p:nvPr>
        </p:nvSpPr>
        <p:spPr/>
        <p:txBody>
          <a:bodyPr/>
          <a:lstStyle/>
          <a:p>
            <a:fld id="{480435F3-CE51-FE47-901D-12AFFB0ECEA9}" type="datetime1">
              <a:rPr lang="en-US" smtClean="0">
                <a:solidFill>
                  <a:prstClr val="black">
                    <a:tint val="75000"/>
                  </a:prstClr>
                </a:solidFill>
              </a:rPr>
              <a:t>6/13/2020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r>
              <a:rPr lang="en-US">
                <a:solidFill>
                  <a:prstClr val="white">
                    <a:lumMod val="65000"/>
                  </a:prstClr>
                </a:solidFill>
              </a:rPr>
              <a:t> </a:t>
            </a: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fld id="{857B18ED-D931-45F4-8873-1BEDAB4DC03E}" type="slidenum">
              <a:rPr lang="en-US" smtClean="0"/>
              <a:t>‹#›</a:t>
            </a:fld>
            <a:endParaRPr lang="en-US"/>
          </a:p>
        </p:txBody>
      </p:sp>
      <p:cxnSp>
        <p:nvCxnSpPr>
          <p:cNvPr id="7" name="直接连接符 6"/>
          <p:cNvCxnSpPr/>
          <p:nvPr userDrawn="1"/>
        </p:nvCxnSpPr>
        <p:spPr>
          <a:xfrm>
            <a:off x="3025297" y="509034"/>
            <a:ext cx="9166703" cy="10915"/>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0" y="195105"/>
            <a:ext cx="3126179" cy="569433"/>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24" name="标题占位符 1"/>
          <p:cNvSpPr>
            <a:spLocks noGrp="1"/>
          </p:cNvSpPr>
          <p:nvPr>
            <p:ph type="title"/>
          </p:nvPr>
        </p:nvSpPr>
        <p:spPr>
          <a:xfrm>
            <a:off x="416312" y="206333"/>
            <a:ext cx="3050788" cy="546975"/>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a:t>单击此处编辑母版标题样式</a:t>
            </a: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hf hdr="0" dt="0"/>
</p:sldLayout>
</file>

<file path=ppt/slideLayouts/slideLayout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6" name="Rectangle 13"/>
          <p:cNvSpPr/>
          <p:nvPr userDrawn="1"/>
        </p:nvSpPr>
        <p:spPr>
          <a:xfrm>
            <a:off x="-8907" y="0"/>
            <a:ext cx="12203875" cy="6858000"/>
          </a:xfrm>
          <a:prstGeom prst="rect">
            <a:avLst/>
          </a:prstGeom>
          <a:gradFill flip="none" rotWithShape="1">
            <a:gsLst>
              <a:gs pos="0">
                <a:srgbClr val="77458B"/>
              </a:gs>
              <a:gs pos="100000">
                <a:srgbClr val="4F2D5D"/>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34F57"/>
              </a:solidFill>
            </a:endParaRPr>
          </a:p>
        </p:txBody>
      </p:sp>
      <p:sp>
        <p:nvSpPr>
          <p:cNvPr id="3" name="日期占位符 2"/>
          <p:cNvSpPr>
            <a:spLocks noGrp="1"/>
          </p:cNvSpPr>
          <p:nvPr>
            <p:ph type="dt" sz="half" idx="10"/>
          </p:nvPr>
        </p:nvSpPr>
        <p:spPr/>
        <p:txBody>
          <a:bodyPr/>
          <a:lstStyle/>
          <a:p>
            <a:fld id="{A6620504-D840-6A40-90BC-6F3747762FA2}" type="datetime1">
              <a:rPr lang="en-US" smtClean="0">
                <a:solidFill>
                  <a:prstClr val="black">
                    <a:tint val="75000"/>
                  </a:prstClr>
                </a:solidFill>
              </a:rPr>
              <a:t>6/13/2020</a:t>
            </a:fld>
            <a:endParaRPr 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titleOnly">
  <p:cSld name="仅标题">
    <p:spTree>
      <p:nvGrpSpPr>
        <p:cNvPr id="1" name=""/>
        <p:cNvGrpSpPr/>
        <p:nvPr/>
      </p:nvGrpSpPr>
      <p:grpSpPr>
        <a:xfrm>
          <a:off x="0" y="0"/>
          <a:ext cx="0" cy="0"/>
        </a:xfrm>
      </p:grpSpPr>
      <p:sp>
        <p:nvSpPr>
          <p:cNvPr id="2" name="标题 1"/>
          <p:cNvSpPr>
            <a:spLocks noGrp="1"/>
          </p:cNvSpPr>
          <p:nvPr>
            <p:ph type="title"/>
          </p:nvPr>
        </p:nvSpPr>
        <p:spPr>
          <a:xfrm>
            <a:off x="695472" y="231495"/>
            <a:ext cx="10515600" cy="516024"/>
          </a:xfrm>
        </p:spPr>
        <p:txBody>
          <a:bodyPr>
            <a:normAutofit/>
          </a:bodyPr>
          <a:lstStyle>
            <a:lvl1pPr>
              <a:defRPr sz="3200" b="1">
                <a:solidFill>
                  <a:srgbClr val="557FB5"/>
                </a:solidFill>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2020/6/13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pic>
        <p:nvPicPr>
          <p:cNvPr id="7" name="图片 6"/>
          <p:cNvPicPr>
            <a:picLocks noChangeAspect="1"/>
          </p:cNvPicPr>
          <p:nvPr userDrawn="1"/>
        </p:nvPicPr>
        <p:blipFill>
          <a:blip r:embed="rId1"/>
          <a:stretch>
            <a:fillRect/>
          </a:stretch>
        </p:blipFill>
        <p:spPr>
          <a:xfrm flipH="1">
            <a:off x="0" y="0"/>
            <a:ext cx="821202" cy="897147"/>
          </a:xfrm>
          <a:prstGeom prst="rect">
            <a:avLst/>
          </a:prstGeom>
        </p:spPr>
      </p:pic>
      <p:cxnSp>
        <p:nvCxnSpPr>
          <p:cNvPr id="9" name="直接连接符 8"/>
          <p:cNvCxnSpPr/>
          <p:nvPr userDrawn="1"/>
        </p:nvCxnSpPr>
        <p:spPr>
          <a:xfrm>
            <a:off x="838200" y="782025"/>
            <a:ext cx="11152517"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2020/6/13</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pic>
        <p:nvPicPr>
          <p:cNvPr id="7" name="图片 6" descr="视频水印小"/>
          <p:cNvPicPr>
            <a:picLocks noChangeAspect="1"/>
          </p:cNvPicPr>
          <p:nvPr userDrawn="1"/>
        </p:nvPicPr>
        <p:blipFill>
          <a:blip r:embed="rId6"/>
          <a:stretch>
            <a:fillRect/>
          </a:stretch>
        </p:blipFill>
        <p:spPr>
          <a:xfrm>
            <a:off x="9619615" y="6374765"/>
            <a:ext cx="2108200" cy="2921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914400" y="2130426"/>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1" cy="1752600"/>
          </a:xfrm>
        </p:spPr>
        <p:txBody>
          <a:bodyPr/>
          <a:lstStyle>
            <a:lvl1pPr marL="0" indent="0" algn="ctr">
              <a:buNone/>
              <a:defRPr>
                <a:solidFill>
                  <a:schemeClr val="tx1">
                    <a:tint val="75000"/>
                  </a:schemeClr>
                </a:solidFill>
              </a:defRPr>
            </a:lvl1pPr>
            <a:lvl2pPr marL="509270" indent="0" algn="ctr">
              <a:buNone/>
              <a:defRPr>
                <a:solidFill>
                  <a:schemeClr val="tx1">
                    <a:tint val="75000"/>
                  </a:schemeClr>
                </a:solidFill>
              </a:defRPr>
            </a:lvl2pPr>
            <a:lvl3pPr marL="1019175" indent="0" algn="ctr">
              <a:buNone/>
              <a:defRPr>
                <a:solidFill>
                  <a:schemeClr val="tx1">
                    <a:tint val="75000"/>
                  </a:schemeClr>
                </a:solidFill>
              </a:defRPr>
            </a:lvl3pPr>
            <a:lvl4pPr marL="1528445" indent="0" algn="ctr">
              <a:buNone/>
              <a:defRPr>
                <a:solidFill>
                  <a:schemeClr val="tx1">
                    <a:tint val="75000"/>
                  </a:schemeClr>
                </a:solidFill>
              </a:defRPr>
            </a:lvl4pPr>
            <a:lvl5pPr marL="2038350" indent="0" algn="ctr">
              <a:buNone/>
              <a:defRPr>
                <a:solidFill>
                  <a:schemeClr val="tx1">
                    <a:tint val="75000"/>
                  </a:schemeClr>
                </a:solidFill>
              </a:defRPr>
            </a:lvl5pPr>
            <a:lvl6pPr marL="2546985" indent="0" algn="ctr">
              <a:buNone/>
              <a:defRPr>
                <a:solidFill>
                  <a:schemeClr val="tx1">
                    <a:tint val="75000"/>
                  </a:schemeClr>
                </a:solidFill>
              </a:defRPr>
            </a:lvl6pPr>
            <a:lvl7pPr marL="3056255" indent="0" algn="ctr">
              <a:buNone/>
              <a:defRPr>
                <a:solidFill>
                  <a:schemeClr val="tx1">
                    <a:tint val="75000"/>
                  </a:schemeClr>
                </a:solidFill>
              </a:defRPr>
            </a:lvl7pPr>
            <a:lvl8pPr marL="3566160" indent="0" algn="ctr">
              <a:buNone/>
              <a:defRPr>
                <a:solidFill>
                  <a:schemeClr val="tx1">
                    <a:tint val="75000"/>
                  </a:schemeClr>
                </a:solidFill>
              </a:defRPr>
            </a:lvl8pPr>
            <a:lvl9pPr marL="407543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28C937AB-5291-48FC-9075-9F29944D13C7}" type="datetimeFigureOut">
              <a:rPr lang="zh-CN" altLang="en-US" smtClean="0"/>
              <a:t>2020/6/13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t>‹#›</a:t>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reserve="1" userDrawn="1">
  <p:cSld name="Title Slide">
    <p:spTree>
      <p:nvGrpSpPr>
        <p:cNvPr id="1" name=""/>
        <p:cNvGrpSpPr/>
        <p:nvPr/>
      </p:nvGrpSpPr>
      <p:grpSpPr>
        <a:xfrm>
          <a:off x="0" y="0"/>
          <a:ext cx="0" cy="0"/>
        </a:xfrm>
      </p:grpSpPr>
      <p:pic>
        <p:nvPicPr>
          <p:cNvPr id="8" name="Picture 7" descr="hexa.png"/>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Date Placeholder 3"/>
          <p:cNvSpPr>
            <a:spLocks noGrp="1"/>
          </p:cNvSpPr>
          <p:nvPr>
            <p:ph type="dt" sz="half" idx="10"/>
          </p:nvPr>
        </p:nvSpPr>
        <p:spPr/>
        <p:txBody>
          <a:bodyPr/>
          <a:lstStyle/>
          <a:p>
            <a:fld id="{480435F3-CE51-FE47-901D-12AFFB0ECEA9}" type="datetime1">
              <a:rPr lang="en-US" smtClean="0">
                <a:solidFill>
                  <a:prstClr val="black">
                    <a:tint val="75000"/>
                  </a:prstClr>
                </a:solidFill>
              </a:rPr>
              <a:t>6/13/2020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white">
                  <a:lumMod val="65000"/>
                </a:prstClr>
              </a:solidFill>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reserve="1" userDrawn="1">
  <p:cSld name="1_Title Slide">
    <p:spTree>
      <p:nvGrpSpPr>
        <p:cNvPr id="1" name=""/>
        <p:cNvGrpSpPr/>
        <p:nvPr/>
      </p:nvGrpSpPr>
      <p:grpSpPr>
        <a:xfrm>
          <a:off x="0" y="0"/>
          <a:ext cx="0" cy="0"/>
        </a:xfrm>
      </p:grpSpPr>
      <p:sp>
        <p:nvSpPr>
          <p:cNvPr id="4" name="Date Placeholder 3"/>
          <p:cNvSpPr>
            <a:spLocks noGrp="1"/>
          </p:cNvSpPr>
          <p:nvPr>
            <p:ph type="dt" sz="half" idx="10"/>
          </p:nvPr>
        </p:nvSpPr>
        <p:spPr/>
        <p:txBody>
          <a:bodyPr/>
          <a:lstStyle/>
          <a:p>
            <a:fld id="{480435F3-CE51-FE47-901D-12AFFB0ECEA9}" type="datetime1">
              <a:rPr lang="en-US" smtClean="0">
                <a:solidFill>
                  <a:prstClr val="black">
                    <a:tint val="75000"/>
                  </a:prstClr>
                </a:solidFill>
              </a:rPr>
              <a:t>6/13/2020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endParaRPr lang="en-US">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fld id="{857B18ED-D931-45F4-8873-1BEDAB4DC03E}" type="slidenum">
              <a:rPr lang="en-US" smtClean="0">
                <a:solidFill>
                  <a:prstClr val="black">
                    <a:lumMod val="50000"/>
                    <a:lumOff val="50000"/>
                  </a:prstClr>
                </a:solidFill>
              </a:rPr>
              <a:t>‹#›</a:t>
            </a:fld>
            <a:endParaRPr lang="en-US">
              <a:solidFill>
                <a:prstClr val="black">
                  <a:lumMod val="50000"/>
                  <a:lumOff val="50000"/>
                </a:prstClr>
              </a:solidFill>
            </a:endParaRPr>
          </a:p>
        </p:txBody>
      </p:sp>
      <p:cxnSp>
        <p:nvCxnSpPr>
          <p:cNvPr id="7" name="直接连接符 6"/>
          <p:cNvCxnSpPr/>
          <p:nvPr userDrawn="1"/>
        </p:nvCxnSpPr>
        <p:spPr>
          <a:xfrm>
            <a:off x="3025297" y="479824"/>
            <a:ext cx="9166703" cy="25117"/>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0" y="195105"/>
            <a:ext cx="3126179" cy="569433"/>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24" name="标题占位符 1"/>
          <p:cNvSpPr>
            <a:spLocks noGrp="1"/>
          </p:cNvSpPr>
          <p:nvPr>
            <p:ph type="title"/>
          </p:nvPr>
        </p:nvSpPr>
        <p:spPr>
          <a:xfrm>
            <a:off x="416312" y="206333"/>
            <a:ext cx="3050788" cy="546975"/>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a:t>单击此处编辑母版标题样式</a:t>
            </a: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hf hdr="0" dt="0"/>
</p:sldLayout>
</file>

<file path=ppt/slideLayouts/slideLayout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6" name="Rectangle 13"/>
          <p:cNvSpPr/>
          <p:nvPr userDrawn="1"/>
        </p:nvSpPr>
        <p:spPr>
          <a:xfrm>
            <a:off x="-8907" y="0"/>
            <a:ext cx="12203875" cy="6858000"/>
          </a:xfrm>
          <a:prstGeom prst="rect">
            <a:avLst/>
          </a:prstGeom>
          <a:gradFill flip="none" rotWithShape="1">
            <a:gsLst>
              <a:gs pos="0">
                <a:srgbClr val="77458B"/>
              </a:gs>
              <a:gs pos="100000">
                <a:srgbClr val="4F2D5D"/>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34F57"/>
              </a:solidFill>
            </a:endParaRPr>
          </a:p>
        </p:txBody>
      </p:sp>
      <p:sp>
        <p:nvSpPr>
          <p:cNvPr id="3" name="日期占位符 2"/>
          <p:cNvSpPr>
            <a:spLocks noGrp="1"/>
          </p:cNvSpPr>
          <p:nvPr>
            <p:ph type="dt" sz="half" idx="10"/>
          </p:nvPr>
        </p:nvSpPr>
        <p:spPr/>
        <p:txBody>
          <a:bodyPr/>
          <a:lstStyle/>
          <a:p>
            <a:fld id="{A6620504-D840-6A40-90BC-6F3747762FA2}" type="datetime1">
              <a:rPr lang="en-US" smtClean="0">
                <a:solidFill>
                  <a:prstClr val="black">
                    <a:tint val="75000"/>
                  </a:prstClr>
                </a:solidFill>
              </a:rPr>
              <a:t>6/13/2020</a:t>
            </a:fld>
            <a:endParaRPr 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image" Target="../media/image1.png" /><Relationship Id="rId8"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Layout" Target="../slideLayouts/slideLayout8.xml" /><Relationship Id="rId3" Type="http://schemas.openxmlformats.org/officeDocument/2006/relationships/slideLayout" Target="../slideLayouts/slideLayout9.xml" /><Relationship Id="rId4" Type="http://schemas.openxmlformats.org/officeDocument/2006/relationships/image" Target="../media/image1.png" /><Relationship Id="rId5"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pic>
        <p:nvPicPr>
          <p:cNvPr id="10" name="Picture 9" descr="hexa.png"/>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09600" y="355600"/>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2"/>
            <a:ext cx="10972800" cy="416559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Freeform 5"/>
          <p:cNvSpPr/>
          <p:nvPr userDrawn="1"/>
        </p:nvSpPr>
        <p:spPr bwMode="auto">
          <a:xfrm rot="5400000">
            <a:off x="11246809" y="6043601"/>
            <a:ext cx="541580" cy="479998"/>
          </a:xfrm>
          <a:custGeom>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gradFill>
          <a:ln w="12700">
            <a:gradFill flip="none" rotWithShape="1">
              <a:gsLst>
                <a:gs pos="0">
                  <a:schemeClr val="bg1"/>
                </a:gs>
                <a:gs pos="100000">
                  <a:schemeClr val="bg1">
                    <a:lumMod val="80000"/>
                  </a:schemeClr>
                </a:gs>
              </a:gsLst>
              <a:lin ang="18900000" scaled="0"/>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4" name="Date Placeholder 3"/>
          <p:cNvSpPr>
            <a:spLocks noGrp="1"/>
          </p:cNvSpPr>
          <p:nvPr>
            <p:ph type="dt" sz="half" idx="2"/>
          </p:nvPr>
        </p:nvSpPr>
        <p:spPr>
          <a:xfrm>
            <a:off x="8940800" y="177800"/>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A6620504-D840-6A40-90BC-6F3747762FA2}" type="datetime1">
              <a:rPr lang="en-US" smtClean="0">
                <a:solidFill>
                  <a:prstClr val="black">
                    <a:tint val="75000"/>
                  </a:prstClr>
                </a:solidFill>
              </a:rPr>
              <a:t>6/13/2020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32538"/>
            <a:ext cx="3860800" cy="365125"/>
          </a:xfrm>
          <a:prstGeom prst="rect">
            <a:avLst/>
          </a:prstGeom>
        </p:spPr>
        <p:txBody>
          <a:bodyPr vert="horz" lIns="91440" tIns="45720" rIns="91440" bIns="45720" rtlCol="0" anchor="ctr"/>
          <a:lstStyle>
            <a:lvl1pPr algn="ctr">
              <a:defRPr sz="1600">
                <a:solidFill>
                  <a:schemeClr val="bg1">
                    <a:lumMod val="65000"/>
                  </a:schemeClr>
                </a:solidFill>
              </a:defRPr>
            </a:lvl1pPr>
          </a:lstStyle>
          <a:p>
            <a:endParaRPr lang="en-US">
              <a:solidFill>
                <a:prstClr val="white">
                  <a:lumMod val="65000"/>
                </a:prstClr>
              </a:solidFill>
            </a:endParaRPr>
          </a:p>
        </p:txBody>
      </p:sp>
      <p:cxnSp>
        <p:nvCxnSpPr>
          <p:cNvPr id="9" name="Straight Connector 8"/>
          <p:cNvCxnSpPr/>
          <p:nvPr userDrawn="1"/>
        </p:nvCxnSpPr>
        <p:spPr>
          <a:xfrm>
            <a:off x="812800" y="6273801"/>
            <a:ext cx="10464800" cy="19599"/>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2884" y="6144296"/>
            <a:ext cx="480000" cy="304800"/>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fld id="{857B18ED-D931-45F4-8873-1BEDAB4DC03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4" r:id="rId5"/>
    <p:sldLayoutId id="2147483655" r:id="rId6"/>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hf hdr="0" ftr="0" dt="0"/>
  <p:txStyles>
    <p:titleStyle>
      <a:lvl1pPr algn="l" defTabSz="1218565" rtl="0" eaLnBrk="1" latinLnBrk="0" hangingPunct="1">
        <a:spcBef>
          <a:spcPct val="0"/>
        </a:spcBef>
        <a:buNone/>
        <a:defRPr sz="4535" kern="1200">
          <a:solidFill>
            <a:srgbClr val="17375E"/>
          </a:solidFill>
          <a:latin typeface="Signika"/>
          <a:ea typeface="Open Sans Extrabold" pitchFamily="34" charset="0"/>
          <a:cs typeface="Signika"/>
        </a:defRPr>
      </a:lvl1pPr>
    </p:titleStyle>
    <p:bodyStyle>
      <a:lvl1pPr marL="457200" indent="-457200" algn="l" defTabSz="1218565" rtl="0" eaLnBrk="1" latinLnBrk="0" hangingPunct="1">
        <a:spcBef>
          <a:spcPct val="20000"/>
        </a:spcBef>
        <a:buFont typeface="Arial" pitchFamily="34" charset="0"/>
        <a:buChar char="•"/>
        <a:defRPr sz="2665" kern="1200">
          <a:solidFill>
            <a:srgbClr val="17375E"/>
          </a:solidFill>
          <a:latin typeface="+mn-lt"/>
          <a:ea typeface="+mn-ea"/>
          <a:cs typeface="+mn-cs"/>
        </a:defRPr>
      </a:lvl1pPr>
      <a:lvl2pPr marL="990600" indent="-381000" algn="l" defTabSz="1218565"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4000" indent="-304800" algn="l" defTabSz="1218565" rtl="0" eaLnBrk="1" latinLnBrk="0" hangingPunct="1">
        <a:spcBef>
          <a:spcPct val="20000"/>
        </a:spcBef>
        <a:buFont typeface="Arial" pitchFamily="34" charset="0"/>
        <a:buChar char="•"/>
        <a:defRPr sz="2135" kern="1200">
          <a:solidFill>
            <a:srgbClr val="17375E"/>
          </a:solidFill>
          <a:latin typeface="+mn-lt"/>
          <a:ea typeface="+mn-ea"/>
          <a:cs typeface="+mn-cs"/>
        </a:defRPr>
      </a:lvl3pPr>
      <a:lvl4pPr marL="2133600" indent="-304800" algn="l" defTabSz="1218565" rtl="0" eaLnBrk="1" latinLnBrk="0" hangingPunct="1">
        <a:spcBef>
          <a:spcPct val="20000"/>
        </a:spcBef>
        <a:buFont typeface="Arial" pitchFamily="34" charset="0"/>
        <a:buChar char="–"/>
        <a:defRPr sz="1865" kern="1200">
          <a:solidFill>
            <a:srgbClr val="17375E"/>
          </a:solidFill>
          <a:latin typeface="+mn-lt"/>
          <a:ea typeface="+mn-ea"/>
          <a:cs typeface="+mn-cs"/>
        </a:defRPr>
      </a:lvl4pPr>
      <a:lvl5pPr marL="2743200" indent="-304800" algn="l" defTabSz="1218565" rtl="0" eaLnBrk="1" latinLnBrk="0" hangingPunct="1">
        <a:spcBef>
          <a:spcPct val="20000"/>
        </a:spcBef>
        <a:buFont typeface="Arial" pitchFamily="34" charset="0"/>
        <a:buChar char="»"/>
        <a:defRPr sz="1865" kern="1200">
          <a:solidFill>
            <a:srgbClr val="17375E"/>
          </a:solidFill>
          <a:latin typeface="+mn-lt"/>
          <a:ea typeface="+mn-ea"/>
          <a:cs typeface="+mn-cs"/>
        </a:defRPr>
      </a:lvl5pPr>
      <a:lvl6pPr marL="3352800" indent="-304800" algn="l" defTabSz="1218565" rtl="0" eaLnBrk="1" latinLnBrk="0" hangingPunct="1">
        <a:spcBef>
          <a:spcPct val="20000"/>
        </a:spcBef>
        <a:buFont typeface="Arial" pitchFamily="34" charset="0"/>
        <a:buChar char="•"/>
        <a:defRPr sz="2665" kern="1200">
          <a:solidFill>
            <a:schemeClr val="tx1"/>
          </a:solidFill>
          <a:latin typeface="+mn-lt"/>
          <a:ea typeface="+mn-ea"/>
          <a:cs typeface="+mn-cs"/>
        </a:defRPr>
      </a:lvl6pPr>
      <a:lvl7pPr marL="3962400" indent="-304800" algn="l" defTabSz="1218565" rtl="0" eaLnBrk="1" latinLnBrk="0" hangingPunct="1">
        <a:spcBef>
          <a:spcPct val="20000"/>
        </a:spcBef>
        <a:buFont typeface="Arial" pitchFamily="34" charset="0"/>
        <a:buChar char="•"/>
        <a:defRPr sz="2665" kern="1200">
          <a:solidFill>
            <a:schemeClr val="tx1"/>
          </a:solidFill>
          <a:latin typeface="+mn-lt"/>
          <a:ea typeface="+mn-ea"/>
          <a:cs typeface="+mn-cs"/>
        </a:defRPr>
      </a:lvl7pPr>
      <a:lvl8pPr marL="4572000" indent="-304800" algn="l" defTabSz="1218565" rtl="0" eaLnBrk="1" latinLnBrk="0" hangingPunct="1">
        <a:spcBef>
          <a:spcPct val="20000"/>
        </a:spcBef>
        <a:buFont typeface="Arial" pitchFamily="34" charset="0"/>
        <a:buChar char="•"/>
        <a:defRPr sz="2665" kern="1200">
          <a:solidFill>
            <a:schemeClr val="tx1"/>
          </a:solidFill>
          <a:latin typeface="+mn-lt"/>
          <a:ea typeface="+mn-ea"/>
          <a:cs typeface="+mn-cs"/>
        </a:defRPr>
      </a:lvl8pPr>
      <a:lvl9pPr marL="5181600" indent="-304800" algn="l" defTabSz="1218565" rtl="0" eaLnBrk="1" latinLnBrk="0" hangingPunct="1">
        <a:spcBef>
          <a:spcPct val="20000"/>
        </a:spcBef>
        <a:buFont typeface="Arial" pitchFamily="34" charset="0"/>
        <a:buChar char="•"/>
        <a:defRPr sz="2665"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pic>
        <p:nvPicPr>
          <p:cNvPr id="10" name="Picture 9" descr="hexa.png"/>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09600" y="355600"/>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2"/>
            <a:ext cx="10972800" cy="416559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Freeform 5"/>
          <p:cNvSpPr/>
          <p:nvPr userDrawn="1"/>
        </p:nvSpPr>
        <p:spPr bwMode="auto">
          <a:xfrm rot="5400000">
            <a:off x="11246809" y="6043601"/>
            <a:ext cx="541580" cy="479998"/>
          </a:xfrm>
          <a:custGeom>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gradFill>
          <a:ln w="12700">
            <a:gradFill flip="none" rotWithShape="1">
              <a:gsLst>
                <a:gs pos="0">
                  <a:schemeClr val="bg1"/>
                </a:gs>
                <a:gs pos="100000">
                  <a:schemeClr val="bg1">
                    <a:lumMod val="80000"/>
                  </a:schemeClr>
                </a:gs>
              </a:gsLst>
              <a:lin ang="18900000" scaled="0"/>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lstStyle/>
          <a:p>
            <a:endParaRPr lang="zh-CN" altLang="en-US">
              <a:solidFill>
                <a:prstClr val="black"/>
              </a:solidFill>
            </a:endParaRPr>
          </a:p>
        </p:txBody>
      </p:sp>
      <p:sp>
        <p:nvSpPr>
          <p:cNvPr id="4" name="Date Placeholder 3"/>
          <p:cNvSpPr>
            <a:spLocks noGrp="1"/>
          </p:cNvSpPr>
          <p:nvPr>
            <p:ph type="dt" sz="half" idx="2"/>
          </p:nvPr>
        </p:nvSpPr>
        <p:spPr>
          <a:xfrm>
            <a:off x="8940800" y="177800"/>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A6620504-D840-6A40-90BC-6F3747762FA2}" type="datetime1">
              <a:rPr lang="en-US" smtClean="0">
                <a:solidFill>
                  <a:prstClr val="black">
                    <a:tint val="75000"/>
                  </a:prstClr>
                </a:solidFill>
              </a:rPr>
              <a:t>6/13/2020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32538"/>
            <a:ext cx="3860800" cy="365125"/>
          </a:xfrm>
          <a:prstGeom prst="rect">
            <a:avLst/>
          </a:prstGeom>
        </p:spPr>
        <p:txBody>
          <a:bodyPr vert="horz" lIns="91440" tIns="45720" rIns="91440" bIns="45720" rtlCol="0" anchor="ctr"/>
          <a:lstStyle>
            <a:lvl1pPr algn="ctr">
              <a:defRPr sz="1600">
                <a:solidFill>
                  <a:schemeClr val="bg1">
                    <a:lumMod val="65000"/>
                  </a:schemeClr>
                </a:solidFill>
              </a:defRPr>
            </a:lvl1pPr>
          </a:lstStyle>
          <a:p>
            <a:endParaRPr lang="en-US">
              <a:solidFill>
                <a:prstClr val="white">
                  <a:lumMod val="65000"/>
                </a:prstClr>
              </a:solidFill>
            </a:endParaRPr>
          </a:p>
        </p:txBody>
      </p:sp>
      <p:cxnSp>
        <p:nvCxnSpPr>
          <p:cNvPr id="9" name="Straight Connector 8"/>
          <p:cNvCxnSpPr/>
          <p:nvPr userDrawn="1"/>
        </p:nvCxnSpPr>
        <p:spPr>
          <a:xfrm>
            <a:off x="812800" y="6273801"/>
            <a:ext cx="10464800" cy="19599"/>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2884" y="6144296"/>
            <a:ext cx="480000" cy="304800"/>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fld id="{857B18ED-D931-45F4-8873-1BEDAB4DC03E}" type="slidenum">
              <a:rPr lang="en-US" smtClean="0">
                <a:solidFill>
                  <a:prstClr val="black">
                    <a:lumMod val="50000"/>
                    <a:lumOff val="50000"/>
                  </a:prstClr>
                </a:solidFill>
              </a:rPr>
              <a:t>‹#›</a:t>
            </a:fld>
            <a:endParaRPr lang="en-US">
              <a:solidFill>
                <a:prstClr val="black">
                  <a:lumMod val="50000"/>
                  <a:lumOff val="50000"/>
                </a:prstClr>
              </a:solidFill>
            </a:endParaRPr>
          </a:p>
        </p:txBody>
      </p:sp>
    </p:spTree>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hf hdr="0" ftr="0" dt="0"/>
  <p:txStyles>
    <p:titleStyle>
      <a:lvl1pPr algn="l" defTabSz="1218565" rtl="0" eaLnBrk="1" latinLnBrk="0" hangingPunct="1">
        <a:spcBef>
          <a:spcPct val="0"/>
        </a:spcBef>
        <a:buNone/>
        <a:defRPr sz="4535" kern="1200">
          <a:solidFill>
            <a:srgbClr val="17375E"/>
          </a:solidFill>
          <a:latin typeface="Signika"/>
          <a:ea typeface="Open Sans Extrabold" pitchFamily="34" charset="0"/>
          <a:cs typeface="Signika"/>
        </a:defRPr>
      </a:lvl1pPr>
    </p:titleStyle>
    <p:bodyStyle>
      <a:lvl1pPr marL="457200" indent="-457200" algn="l" defTabSz="1218565" rtl="0" eaLnBrk="1" latinLnBrk="0" hangingPunct="1">
        <a:spcBef>
          <a:spcPct val="20000"/>
        </a:spcBef>
        <a:buFont typeface="Arial" pitchFamily="34" charset="0"/>
        <a:buChar char="•"/>
        <a:defRPr sz="2665" kern="1200">
          <a:solidFill>
            <a:srgbClr val="17375E"/>
          </a:solidFill>
          <a:latin typeface="+mn-lt"/>
          <a:ea typeface="+mn-ea"/>
          <a:cs typeface="+mn-cs"/>
        </a:defRPr>
      </a:lvl1pPr>
      <a:lvl2pPr marL="990600" indent="-381000" algn="l" defTabSz="1218565"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4000" indent="-304800" algn="l" defTabSz="1218565" rtl="0" eaLnBrk="1" latinLnBrk="0" hangingPunct="1">
        <a:spcBef>
          <a:spcPct val="20000"/>
        </a:spcBef>
        <a:buFont typeface="Arial" pitchFamily="34" charset="0"/>
        <a:buChar char="•"/>
        <a:defRPr sz="2135" kern="1200">
          <a:solidFill>
            <a:srgbClr val="17375E"/>
          </a:solidFill>
          <a:latin typeface="+mn-lt"/>
          <a:ea typeface="+mn-ea"/>
          <a:cs typeface="+mn-cs"/>
        </a:defRPr>
      </a:lvl3pPr>
      <a:lvl4pPr marL="2133600" indent="-304800" algn="l" defTabSz="1218565" rtl="0" eaLnBrk="1" latinLnBrk="0" hangingPunct="1">
        <a:spcBef>
          <a:spcPct val="20000"/>
        </a:spcBef>
        <a:buFont typeface="Arial" pitchFamily="34" charset="0"/>
        <a:buChar char="–"/>
        <a:defRPr sz="1865" kern="1200">
          <a:solidFill>
            <a:srgbClr val="17375E"/>
          </a:solidFill>
          <a:latin typeface="+mn-lt"/>
          <a:ea typeface="+mn-ea"/>
          <a:cs typeface="+mn-cs"/>
        </a:defRPr>
      </a:lvl4pPr>
      <a:lvl5pPr marL="2743200" indent="-304800" algn="l" defTabSz="1218565" rtl="0" eaLnBrk="1" latinLnBrk="0" hangingPunct="1">
        <a:spcBef>
          <a:spcPct val="20000"/>
        </a:spcBef>
        <a:buFont typeface="Arial" pitchFamily="34" charset="0"/>
        <a:buChar char="»"/>
        <a:defRPr sz="1865" kern="1200">
          <a:solidFill>
            <a:srgbClr val="17375E"/>
          </a:solidFill>
          <a:latin typeface="+mn-lt"/>
          <a:ea typeface="+mn-ea"/>
          <a:cs typeface="+mn-cs"/>
        </a:defRPr>
      </a:lvl5pPr>
      <a:lvl6pPr marL="3352800" indent="-304800" algn="l" defTabSz="1218565" rtl="0" eaLnBrk="1" latinLnBrk="0" hangingPunct="1">
        <a:spcBef>
          <a:spcPct val="20000"/>
        </a:spcBef>
        <a:buFont typeface="Arial" pitchFamily="34" charset="0"/>
        <a:buChar char="•"/>
        <a:defRPr sz="2665" kern="1200">
          <a:solidFill>
            <a:schemeClr val="tx1"/>
          </a:solidFill>
          <a:latin typeface="+mn-lt"/>
          <a:ea typeface="+mn-ea"/>
          <a:cs typeface="+mn-cs"/>
        </a:defRPr>
      </a:lvl6pPr>
      <a:lvl7pPr marL="3962400" indent="-304800" algn="l" defTabSz="1218565" rtl="0" eaLnBrk="1" latinLnBrk="0" hangingPunct="1">
        <a:spcBef>
          <a:spcPct val="20000"/>
        </a:spcBef>
        <a:buFont typeface="Arial" pitchFamily="34" charset="0"/>
        <a:buChar char="•"/>
        <a:defRPr sz="2665" kern="1200">
          <a:solidFill>
            <a:schemeClr val="tx1"/>
          </a:solidFill>
          <a:latin typeface="+mn-lt"/>
          <a:ea typeface="+mn-ea"/>
          <a:cs typeface="+mn-cs"/>
        </a:defRPr>
      </a:lvl7pPr>
      <a:lvl8pPr marL="4572000" indent="-304800" algn="l" defTabSz="1218565" rtl="0" eaLnBrk="1" latinLnBrk="0" hangingPunct="1">
        <a:spcBef>
          <a:spcPct val="20000"/>
        </a:spcBef>
        <a:buFont typeface="Arial" pitchFamily="34" charset="0"/>
        <a:buChar char="•"/>
        <a:defRPr sz="2665" kern="1200">
          <a:solidFill>
            <a:schemeClr val="tx1"/>
          </a:solidFill>
          <a:latin typeface="+mn-lt"/>
          <a:ea typeface="+mn-ea"/>
          <a:cs typeface="+mn-cs"/>
        </a:defRPr>
      </a:lvl8pPr>
      <a:lvl9pPr marL="5181600" indent="-304800" algn="l" defTabSz="1218565" rtl="0" eaLnBrk="1" latinLnBrk="0" hangingPunct="1">
        <a:spcBef>
          <a:spcPct val="20000"/>
        </a:spcBef>
        <a:buFont typeface="Arial" pitchFamily="34" charset="0"/>
        <a:buChar char="•"/>
        <a:defRPr sz="2665"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4.png" /><Relationship Id="rId4" Type="http://schemas.openxmlformats.org/officeDocument/2006/relationships/image" Target="../media/image5.png" /><Relationship Id="rId5" Type="http://schemas.openxmlformats.org/officeDocument/2006/relationships/image" Target="../media/image6.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7.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8.png" /><Relationship Id="rId3" Type="http://schemas.openxmlformats.org/officeDocument/2006/relationships/tags" Target="../tags/tag6.xml" /><Relationship Id="rId4" Type="http://schemas.openxmlformats.org/officeDocument/2006/relationships/image" Target="../media/image9.png" /><Relationship Id="rId5" Type="http://schemas.openxmlformats.org/officeDocument/2006/relationships/tags" Target="../tags/tag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0.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1.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2.png" /><Relationship Id="rId3" Type="http://schemas.openxmlformats.org/officeDocument/2006/relationships/image" Target="../media/image13.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2.xml" /><Relationship Id="rId3" Type="http://schemas.openxmlformats.org/officeDocument/2006/relationships/image" Target="../media/image14.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5.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6.png" /><Relationship Id="rId3" Type="http://schemas.openxmlformats.org/officeDocument/2006/relationships/image" Target="../media/image17.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8.png" /><Relationship Id="rId3" Type="http://schemas.openxmlformats.org/officeDocument/2006/relationships/image" Target="../media/image19.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tags" Target="../tags/tag8.xml" /><Relationship Id="rId3" Type="http://schemas.openxmlformats.org/officeDocument/2006/relationships/image" Target="../media/image20.png" /><Relationship Id="rId4" Type="http://schemas.openxmlformats.org/officeDocument/2006/relationships/image" Target="../media/image19.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4.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21.png" /></Relationships>
</file>

<file path=ppt/slides/slide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3" name="灯片编号占位符 2"/>
          <p:cNvSpPr>
            <a:spLocks noGrp="1"/>
          </p:cNvSpPr>
          <p:nvPr>
            <p:ph type="sldNum" sz="quarter" idx="12"/>
          </p:nvPr>
        </p:nvSpPr>
        <p:spPr/>
        <p:txBody>
          <a:bodyPr/>
          <a:lstStyle/>
          <a:p>
            <a:r>
              <a:rPr lang="en-US"/>
              <a:t>1</a:t>
            </a:r>
          </a:p>
        </p:txBody>
      </p:sp>
      <p:sp>
        <p:nvSpPr>
          <p:cNvPr id="196" name="文本框 195"/>
          <p:cNvSpPr txBox="1"/>
          <p:nvPr/>
        </p:nvSpPr>
        <p:spPr>
          <a:xfrm>
            <a:off x="2568575" y="1395730"/>
            <a:ext cx="7387590" cy="768350"/>
          </a:xfrm>
          <a:prstGeom prst="rect">
            <a:avLst/>
          </a:prstGeom>
          <a:noFill/>
          <a:ln>
            <a:noFill/>
          </a:ln>
        </p:spPr>
        <p:txBody>
          <a:bodyPr wrap="square" rtlCol="0">
            <a:spAutoFit/>
          </a:bodyPr>
          <a:lstStyle/>
          <a:p>
            <a:pPr algn="l"/>
            <a:r>
              <a:rPr sz="4400" b="1">
                <a:latin typeface="微软雅黑" pitchFamily="34" charset="-122"/>
                <a:ea typeface="微软雅黑" panose="020b0503020204020204" pitchFamily="34" charset="-122"/>
              </a:rPr>
              <a:t>第13课 亚非拉民族独立运动</a:t>
            </a:r>
          </a:p>
        </p:txBody>
      </p:sp>
      <p:sp>
        <p:nvSpPr>
          <p:cNvPr id="197" name="矩形 196"/>
          <p:cNvSpPr/>
          <p:nvPr/>
        </p:nvSpPr>
        <p:spPr>
          <a:xfrm>
            <a:off x="5403850" y="3135312"/>
            <a:ext cx="5890895" cy="1814830"/>
          </a:xfrm>
          <a:prstGeom prst="rect">
            <a:avLst/>
          </a:prstGeom>
          <a:ln w="3175">
            <a:solidFill>
              <a:schemeClr val="tx1"/>
            </a:solidFill>
            <a:prstDash val="sysDot"/>
          </a:ln>
        </p:spPr>
        <p:txBody>
          <a:bodyPr wrap="square">
            <a:spAutoFit/>
          </a:bodyPr>
          <a:lstStyle/>
          <a:p>
            <a:pPr algn="just"/>
            <a:r>
              <a:rPr lang="zh-CN" altLang="en-US" sz="2800">
                <a:latin typeface="書體坊顏體㊣" panose="02010600030101010101" pitchFamily="2" charset="-122"/>
                <a:ea typeface="書體坊顏體㊣" panose="02010600030101010101" pitchFamily="2" charset="-122"/>
              </a:rPr>
              <a:t>课标要求：了解亚非拉人民的抗争，与世界殖民体系的关系；理解殖民地半殖民地的民族独立运动对世界历史发展的影响。</a:t>
            </a:r>
          </a:p>
        </p:txBody>
      </p:sp>
      <p:sp>
        <p:nvSpPr>
          <p:cNvPr id="32" name="文本框 31"/>
          <p:cNvSpPr txBox="1"/>
          <p:nvPr/>
        </p:nvSpPr>
        <p:spPr>
          <a:xfrm>
            <a:off x="377068" y="262027"/>
            <a:ext cx="2926080" cy="460375"/>
          </a:xfrm>
          <a:prstGeom prst="rect">
            <a:avLst/>
          </a:prstGeom>
          <a:noFill/>
        </p:spPr>
        <p:txBody>
          <a:bodyPr wrap="none" rtlCol="0">
            <a:spAutoFit/>
          </a:bodyPr>
          <a:lstStyle/>
          <a:p>
            <a:r>
              <a:rPr lang="zh-CN" altLang="en-US" sz="2400">
                <a:solidFill>
                  <a:schemeClr val="bg1"/>
                </a:solidFill>
                <a:ea typeface="迷你简汉真广标" panose="02010609000101010101" pitchFamily="49" charset="-122"/>
              </a:rPr>
              <a:t>中外历史纲要（下）</a:t>
            </a:r>
          </a:p>
        </p:txBody>
      </p:sp>
      <p:grpSp>
        <p:nvGrpSpPr>
          <p:cNvPr id="15" name="组合 14"/>
          <p:cNvGrpSpPr/>
          <p:nvPr/>
        </p:nvGrpSpPr>
        <p:grpSpPr>
          <a:xfrm>
            <a:off x="894715" y="2569845"/>
            <a:ext cx="3764280" cy="2971165"/>
            <a:chOff x="1540" y="3981"/>
            <a:chExt cx="6360" cy="4970"/>
          </a:xfrm>
          <a:blipFill rotWithShape="1">
            <a:blip r:embed="rId3"/>
            <a:stretch>
              <a:fillRect/>
            </a:stretch>
          </a:blipFill>
        </p:grpSpPr>
        <p:sp>
          <p:nvSpPr>
            <p:cNvPr id="4" name="矩形 3"/>
            <p:cNvSpPr/>
            <p:nvPr/>
          </p:nvSpPr>
          <p:spPr>
            <a:xfrm>
              <a:off x="1540" y="3981"/>
              <a:ext cx="2120" cy="1657"/>
            </a:xfrm>
            <a:prstGeom prst="rect">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660" y="3981"/>
              <a:ext cx="2120" cy="1657"/>
            </a:xfrm>
            <a:prstGeom prst="rect">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5780" y="3981"/>
              <a:ext cx="2120" cy="1657"/>
            </a:xfrm>
            <a:prstGeom prst="rect">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540" y="5638"/>
              <a:ext cx="2120" cy="1657"/>
            </a:xfrm>
            <a:prstGeom prst="rect">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540" y="7295"/>
              <a:ext cx="2120" cy="1657"/>
            </a:xfrm>
            <a:prstGeom prst="rect">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660" y="5636"/>
              <a:ext cx="2120" cy="1657"/>
            </a:xfrm>
            <a:prstGeom prst="rect">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660" y="7293"/>
              <a:ext cx="2120" cy="1657"/>
            </a:xfrm>
            <a:prstGeom prst="rect">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780" y="5636"/>
              <a:ext cx="2120" cy="1657"/>
            </a:xfrm>
            <a:prstGeom prst="rect">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780" y="7293"/>
              <a:ext cx="2120" cy="1657"/>
            </a:xfrm>
            <a:prstGeom prst="rect">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49" name="图片 48"/>
          <p:cNvPicPr>
            <a:picLocks noChangeAspect="1"/>
          </p:cNvPicPr>
          <p:nvPr/>
        </p:nvPicPr>
        <p:blipFill>
          <a:blip r:embed="rId4"/>
          <a:stretch>
            <a:fillRect/>
          </a:stretch>
        </p:blipFill>
        <p:spPr>
          <a:xfrm>
            <a:off x="894715" y="4551045"/>
            <a:ext cx="1254125" cy="989330"/>
          </a:xfrm>
          <a:prstGeom prst="rect">
            <a:avLst/>
          </a:prstGeom>
          <a:ln>
            <a:noFill/>
          </a:ln>
        </p:spPr>
      </p:pic>
      <p:pic>
        <p:nvPicPr>
          <p:cNvPr id="50" name="图片 49"/>
          <p:cNvPicPr>
            <a:picLocks noChangeAspect="1"/>
          </p:cNvPicPr>
          <p:nvPr/>
        </p:nvPicPr>
        <p:blipFill>
          <a:blip r:embed="rId5"/>
          <a:stretch>
            <a:fillRect/>
          </a:stretch>
        </p:blipFill>
        <p:spPr>
          <a:xfrm>
            <a:off x="3404235" y="2588895"/>
            <a:ext cx="1254760" cy="969010"/>
          </a:xfrm>
          <a:prstGeom prst="rect">
            <a:avLst/>
          </a:prstGeom>
          <a:ln>
            <a:noFill/>
          </a:ln>
        </p:spPr>
      </p:pic>
      <p:sp>
        <p:nvSpPr>
          <p:cNvPr id="7" name="矩形 6"/>
          <p:cNvSpPr/>
          <p:nvPr/>
        </p:nvSpPr>
        <p:spPr>
          <a:xfrm>
            <a:off x="2159635" y="2594610"/>
            <a:ext cx="1244600" cy="969645"/>
          </a:xfrm>
          <a:prstGeom prst="rect">
            <a:avLst/>
          </a:prstGeom>
          <a:solidFill>
            <a:srgbClr val="00EAB7">
              <a:alpha val="4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08" tIns="60954" rIns="121908" bIns="60954" numCol="1" spcCol="0" rtlCol="0" fromWordArt="0" anchor="ctr" anchorCtr="0" forceAA="0" compatLnSpc="1">
            <a:noAutofit/>
          </a:bodyPr>
          <a:lstStyle/>
          <a:p>
            <a:pPr algn="ctr"/>
            <a:endParaRPr lang="zh-CN" altLang="en-US">
              <a:cs typeface="+mn-ea"/>
            </a:endParaRPr>
          </a:p>
        </p:txBody>
      </p:sp>
      <p:sp>
        <p:nvSpPr>
          <p:cNvPr id="17" name="矩形 16"/>
          <p:cNvSpPr/>
          <p:nvPr/>
        </p:nvSpPr>
        <p:spPr>
          <a:xfrm>
            <a:off x="894715" y="3557905"/>
            <a:ext cx="1244600" cy="969645"/>
          </a:xfrm>
          <a:prstGeom prst="rect">
            <a:avLst/>
          </a:prstGeom>
          <a:solidFill>
            <a:srgbClr val="00EAB7">
              <a:alpha val="4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08" tIns="60954" rIns="121908" bIns="60954" numCol="1" spcCol="0" rtlCol="0" fromWordArt="0" anchor="ctr" anchorCtr="0" forceAA="0" compatLnSpc="1">
            <a:noAutofit/>
          </a:bodyPr>
          <a:lstStyle/>
          <a:p>
            <a:pPr algn="ctr"/>
            <a:endParaRPr lang="zh-CN" altLang="en-US">
              <a:cs typeface="+mn-ea"/>
            </a:endParaRPr>
          </a:p>
        </p:txBody>
      </p:sp>
      <p:pic>
        <p:nvPicPr>
          <p:cNvPr id="20" name="图片 19"/>
          <p:cNvPicPr>
            <a:picLocks noChangeAspect="1"/>
          </p:cNvPicPr>
          <p:nvPr/>
        </p:nvPicPr>
        <p:blipFill>
          <a:blip r:embed="rId4"/>
          <a:stretch>
            <a:fillRect/>
          </a:stretch>
        </p:blipFill>
        <p:spPr>
          <a:xfrm>
            <a:off x="3395345" y="3564255"/>
            <a:ext cx="1254125" cy="989330"/>
          </a:xfrm>
          <a:prstGeom prst="rect">
            <a:avLst/>
          </a:prstGeom>
          <a:ln>
            <a:noFill/>
          </a:ln>
        </p:spPr>
      </p:pic>
      <p:pic>
        <p:nvPicPr>
          <p:cNvPr id="21" name="图片 20"/>
          <p:cNvPicPr>
            <a:picLocks noChangeAspect="1"/>
          </p:cNvPicPr>
          <p:nvPr/>
        </p:nvPicPr>
        <p:blipFill>
          <a:blip r:embed="rId4"/>
          <a:stretch>
            <a:fillRect/>
          </a:stretch>
        </p:blipFill>
        <p:spPr>
          <a:xfrm>
            <a:off x="897255" y="2571115"/>
            <a:ext cx="1254125" cy="989330"/>
          </a:xfrm>
          <a:prstGeom prst="rect">
            <a:avLst/>
          </a:prstGeom>
          <a:ln>
            <a:noFill/>
          </a:ln>
        </p:spPr>
      </p:pic>
      <p:pic>
        <p:nvPicPr>
          <p:cNvPr id="11" name="图片 10"/>
          <p:cNvPicPr>
            <a:picLocks noChangeAspect="1"/>
          </p:cNvPicPr>
          <p:nvPr/>
        </p:nvPicPr>
        <p:blipFill>
          <a:blip r:embed="rId5"/>
          <a:stretch>
            <a:fillRect/>
          </a:stretch>
        </p:blipFill>
        <p:spPr>
          <a:xfrm>
            <a:off x="2149475" y="4572635"/>
            <a:ext cx="1254760" cy="969010"/>
          </a:xfrm>
          <a:prstGeom prst="rect">
            <a:avLst/>
          </a:prstGeom>
          <a:ln>
            <a:noFill/>
          </a:ln>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normAutofit fontScale="90000"/>
          </a:bodyPr>
          <a:lstStyle/>
          <a:p>
            <a:r>
              <a:rPr lang="zh-CN" altLang="en-US"/>
              <a:t>拉丁美洲的民族独立运动</a:t>
            </a:r>
          </a:p>
        </p:txBody>
      </p:sp>
      <p:sp>
        <p:nvSpPr>
          <p:cNvPr id="3" name="灯片编号占位符 2"/>
          <p:cNvSpPr>
            <a:spLocks noGrp="1"/>
          </p:cNvSpPr>
          <p:nvPr>
            <p:ph type="sldNum" sz="quarter" idx="12"/>
          </p:nvPr>
        </p:nvSpPr>
        <p:spPr/>
        <p:txBody>
          <a:bodyPr/>
          <a:lstStyle/>
          <a:p>
            <a:fld id="{565CE74E-AB26-4998-AD42-012C4C1AD076}" type="slidenum">
              <a:rPr lang="zh-CN" altLang="en-US" smtClean="0"/>
              <a:t>2</a:t>
            </a:fld>
            <a:endParaRPr lang="zh-CN" altLang="en-US"/>
          </a:p>
        </p:txBody>
      </p:sp>
      <p:sp>
        <p:nvSpPr>
          <p:cNvPr id="9" name="矩形 8">
            <a:extLst>
              <a:ext uri="{FF2B5EF4-FFF2-40B4-BE49-F238E27FC236}">
                <a16:creationId xmlns:a16="http://schemas.microsoft.com/office/drawing/2014/main" id="{C2751B36-CD58-44B2-A10F-47FFDA4F0C4D}"/>
              </a:ext>
            </a:extLst>
          </p:cNvPr>
          <p:cNvSpPr/>
          <p:nvPr/>
        </p:nvSpPr>
        <p:spPr>
          <a:xfrm>
            <a:off x="1113155" y="1223010"/>
            <a:ext cx="9410700" cy="583565"/>
          </a:xfrm>
          <a:prstGeom prst="rect">
            <a:avLst/>
          </a:prstGeom>
          <a:noFill/>
          <a:ln w="9525">
            <a:noFill/>
          </a:ln>
        </p:spPr>
        <p:txBody>
          <a:bodyPr wrap="square">
            <a:spAutoFit/>
          </a:bodyPr>
          <a:lstStyle/>
          <a:p>
            <a:r>
              <a:rPr lang="en-US" altLang="zh-CN" sz="3200">
                <a:solidFill>
                  <a:schemeClr val="tx1"/>
                </a:solidFill>
                <a:latin typeface="楷体" pitchFamily="49" charset="-122"/>
                <a:ea typeface="楷体" pitchFamily="49" charset="-122"/>
                <a:cs typeface="楷体" panose="02010609060101010101" pitchFamily="49" charset="-122"/>
              </a:rPr>
              <a:t>           </a:t>
            </a:r>
            <a:r>
              <a:rPr lang="zh-CN" altLang="en-US" sz="3200">
                <a:solidFill>
                  <a:schemeClr val="tx1"/>
                </a:solidFill>
                <a:latin typeface="楷体" pitchFamily="49" charset="-122"/>
                <a:ea typeface="楷体" pitchFamily="49" charset="-122"/>
                <a:cs typeface="楷体" panose="02010609060101010101" pitchFamily="49" charset="-122"/>
              </a:rPr>
              <a:t>世界殖民体系的形成（</a:t>
            </a:r>
            <a:r>
              <a:rPr lang="en-US" altLang="zh-CN" sz="3200">
                <a:solidFill>
                  <a:schemeClr val="tx1"/>
                </a:solidFill>
                <a:latin typeface="楷体" pitchFamily="49" charset="-122"/>
                <a:ea typeface="楷体" pitchFamily="49" charset="-122"/>
                <a:cs typeface="楷体" panose="02010609060101010101" pitchFamily="49" charset="-122"/>
              </a:rPr>
              <a:t>19C</a:t>
            </a:r>
            <a:r>
              <a:rPr lang="zh-CN" altLang="en-US" sz="3200">
                <a:solidFill>
                  <a:schemeClr val="tx1"/>
                </a:solidFill>
                <a:latin typeface="楷体" pitchFamily="49" charset="-122"/>
                <a:ea typeface="楷体" pitchFamily="49" charset="-122"/>
                <a:cs typeface="楷体" panose="02010609060101010101" pitchFamily="49" charset="-122"/>
              </a:rPr>
              <a:t>末</a:t>
            </a:r>
            <a:r>
              <a:rPr lang="en-US" altLang="zh-CN" sz="3200">
                <a:solidFill>
                  <a:schemeClr val="tx1"/>
                </a:solidFill>
                <a:latin typeface="楷体" pitchFamily="49" charset="-122"/>
                <a:ea typeface="楷体" pitchFamily="49" charset="-122"/>
                <a:cs typeface="楷体" panose="02010609060101010101" pitchFamily="49" charset="-122"/>
              </a:rPr>
              <a:t>20C</a:t>
            </a:r>
            <a:r>
              <a:rPr lang="zh-CN" altLang="en-US" sz="3200">
                <a:solidFill>
                  <a:schemeClr val="tx1"/>
                </a:solidFill>
                <a:latin typeface="楷体" pitchFamily="49" charset="-122"/>
                <a:ea typeface="楷体" pitchFamily="49" charset="-122"/>
                <a:cs typeface="楷体" panose="02010609060101010101" pitchFamily="49" charset="-122"/>
              </a:rPr>
              <a:t>初）</a:t>
            </a:r>
          </a:p>
        </p:txBody>
      </p:sp>
      <p:cxnSp>
        <p:nvCxnSpPr>
          <p:cNvPr id="10" name="直接箭头连接符 9">
            <a:extLst>
              <a:ext uri="{FF2B5EF4-FFF2-40B4-BE49-F238E27FC236}">
                <a16:creationId xmlns:a16="http://schemas.microsoft.com/office/drawing/2014/main" id="{3503709B-86D1-428B-ABA3-20E68BD06CE5}"/>
              </a:ext>
            </a:extLst>
          </p:cNvPr>
          <p:cNvCxnSpPr/>
          <p:nvPr/>
        </p:nvCxnSpPr>
        <p:spPr>
          <a:xfrm>
            <a:off x="363220" y="3844925"/>
            <a:ext cx="11504295" cy="0"/>
          </a:xfrm>
          <a:prstGeom prst="straightConnector1">
            <a:avLst/>
          </a:prstGeom>
          <a:ln>
            <a:tailEnd type="arrow" w="med" len="med"/>
          </a:ln>
        </p:spPr>
        <p:style>
          <a:lnRef idx="1">
            <a:schemeClr val="dk1"/>
          </a:lnRef>
          <a:fillRef idx="0">
            <a:schemeClr val="dk1"/>
          </a:fillRef>
          <a:effectRef idx="0">
            <a:schemeClr val="dk1"/>
          </a:effectRef>
          <a:fontRef idx="minor">
            <a:schemeClr val="tx1"/>
          </a:fontRef>
        </p:style>
      </p:cxnSp>
      <p:cxnSp>
        <p:nvCxnSpPr>
          <p:cNvPr id="11" name="直接连接符 10">
            <a:extLst>
              <a:ext uri="{FF2B5EF4-FFF2-40B4-BE49-F238E27FC236}">
                <a16:creationId xmlns:a16="http://schemas.microsoft.com/office/drawing/2014/main" id="{0B1C379E-FDE0-44FA-8EAD-176D2CAF8268}"/>
              </a:ext>
            </a:extLst>
          </p:cNvPr>
          <p:cNvCxnSpPr/>
          <p:nvPr/>
        </p:nvCxnSpPr>
        <p:spPr>
          <a:xfrm flipH="1">
            <a:off x="1145540" y="3282315"/>
            <a:ext cx="0" cy="875030"/>
          </a:xfrm>
          <a:prstGeom prst="line">
            <a:avLst/>
          </a:prstGeom>
        </p:spPr>
        <p:style>
          <a:lnRef idx="1">
            <a:schemeClr val="dk1"/>
          </a:lnRef>
          <a:fillRef idx="0">
            <a:schemeClr val="dk1"/>
          </a:fillRef>
          <a:effectRef idx="0">
            <a:schemeClr val="dk1"/>
          </a:effectRef>
          <a:fontRef idx="minor">
            <a:schemeClr val="tx1"/>
          </a:fontRef>
        </p:style>
      </p:cxnSp>
      <p:sp>
        <p:nvSpPr>
          <p:cNvPr id="12" name="文本框 11">
            <a:extLst>
              <a:ext uri="{FF2B5EF4-FFF2-40B4-BE49-F238E27FC236}">
                <a16:creationId xmlns:a16="http://schemas.microsoft.com/office/drawing/2014/main" id="{485C3DC7-437B-432F-8782-A7790768C0F6}"/>
              </a:ext>
            </a:extLst>
          </p:cNvPr>
          <p:cNvSpPr txBox="1"/>
          <p:nvPr/>
        </p:nvSpPr>
        <p:spPr>
          <a:xfrm>
            <a:off x="2214880" y="2790825"/>
            <a:ext cx="1198880" cy="706755"/>
          </a:xfrm>
          <a:prstGeom prst="rect">
            <a:avLst/>
          </a:prstGeom>
          <a:noFill/>
        </p:spPr>
        <p:txBody>
          <a:bodyPr wrap="none" rtlCol="0" anchor="t">
            <a:spAutoFit/>
          </a:bodyPr>
          <a:lstStyle/>
          <a:p>
            <a:r>
              <a:rPr lang="zh-CN" altLang="zh-CN" sz="2000">
                <a:solidFill>
                  <a:srgbClr val="7030A0"/>
                </a:solidFill>
              </a:rPr>
              <a:t>暴力掠夺</a:t>
            </a:r>
          </a:p>
          <a:p>
            <a:r>
              <a:rPr lang="zh-CN" altLang="zh-CN" sz="2000">
                <a:solidFill>
                  <a:srgbClr val="7030A0"/>
                </a:solidFill>
              </a:rPr>
              <a:t>原始积累</a:t>
            </a:r>
          </a:p>
        </p:txBody>
      </p:sp>
      <p:sp>
        <p:nvSpPr>
          <p:cNvPr id="14" name="文本框 13">
            <a:extLst>
              <a:ext uri="{FF2B5EF4-FFF2-40B4-BE49-F238E27FC236}">
                <a16:creationId xmlns:a16="http://schemas.microsoft.com/office/drawing/2014/main" id="{7563A0E0-9E02-4C1D-A8C6-3566C1889085}"/>
              </a:ext>
            </a:extLst>
          </p:cNvPr>
          <p:cNvSpPr txBox="1"/>
          <p:nvPr/>
        </p:nvSpPr>
        <p:spPr>
          <a:xfrm>
            <a:off x="6149975" y="2790825"/>
            <a:ext cx="1198880" cy="706755"/>
          </a:xfrm>
          <a:prstGeom prst="rect">
            <a:avLst/>
          </a:prstGeom>
          <a:noFill/>
        </p:spPr>
        <p:txBody>
          <a:bodyPr wrap="none" rtlCol="0" anchor="t">
            <a:spAutoFit/>
          </a:bodyPr>
          <a:lstStyle/>
          <a:p>
            <a:r>
              <a:rPr lang="zh-CN" altLang="zh-CN" sz="2000">
                <a:solidFill>
                  <a:srgbClr val="7030A0"/>
                </a:solidFill>
              </a:rPr>
              <a:t>商品倾销</a:t>
            </a:r>
          </a:p>
          <a:p>
            <a:r>
              <a:rPr lang="zh-CN" altLang="zh-CN" sz="2000">
                <a:solidFill>
                  <a:srgbClr val="7030A0"/>
                </a:solidFill>
              </a:rPr>
              <a:t>掠夺原料</a:t>
            </a:r>
          </a:p>
        </p:txBody>
      </p:sp>
      <p:sp>
        <p:nvSpPr>
          <p:cNvPr id="15" name="文本框 14">
            <a:extLst>
              <a:ext uri="{FF2B5EF4-FFF2-40B4-BE49-F238E27FC236}">
                <a16:creationId xmlns:a16="http://schemas.microsoft.com/office/drawing/2014/main" id="{AB8DC687-8275-4BB9-A4DE-7A1F9FBF663A}"/>
              </a:ext>
            </a:extLst>
          </p:cNvPr>
          <p:cNvSpPr txBox="1"/>
          <p:nvPr/>
        </p:nvSpPr>
        <p:spPr>
          <a:xfrm>
            <a:off x="9639300" y="2735580"/>
            <a:ext cx="1198880" cy="706755"/>
          </a:xfrm>
          <a:prstGeom prst="rect">
            <a:avLst/>
          </a:prstGeom>
          <a:noFill/>
        </p:spPr>
        <p:txBody>
          <a:bodyPr wrap="none" rtlCol="0" anchor="t">
            <a:spAutoFit/>
          </a:bodyPr>
          <a:lstStyle/>
          <a:p>
            <a:r>
              <a:rPr lang="zh-CN" altLang="zh-CN" sz="2000">
                <a:solidFill>
                  <a:srgbClr val="7030A0"/>
                </a:solidFill>
              </a:rPr>
              <a:t>资本输出</a:t>
            </a:r>
          </a:p>
          <a:p>
            <a:r>
              <a:rPr lang="zh-CN" altLang="zh-CN" sz="2000">
                <a:solidFill>
                  <a:srgbClr val="7030A0"/>
                </a:solidFill>
              </a:rPr>
              <a:t>瓜分世界</a:t>
            </a:r>
          </a:p>
        </p:txBody>
      </p:sp>
      <p:grpSp>
        <p:nvGrpSpPr>
          <p:cNvPr id="17" name="组合 16">
            <a:extLst>
              <a:ext uri="{FF2B5EF4-FFF2-40B4-BE49-F238E27FC236}">
                <a16:creationId xmlns:a16="http://schemas.microsoft.com/office/drawing/2014/main" id="{B92783E1-5E52-413A-8686-306678FB4557}"/>
              </a:ext>
            </a:extLst>
          </p:cNvPr>
          <p:cNvGrpSpPr/>
          <p:nvPr/>
        </p:nvGrpSpPr>
        <p:grpSpPr>
          <a:xfrm>
            <a:off x="516255" y="2239645"/>
            <a:ext cx="9438005" cy="398780"/>
            <a:chOff x="580" y="958"/>
            <a:chExt cx="14863" cy="628"/>
          </a:xfrm>
        </p:grpSpPr>
        <p:sp>
          <p:nvSpPr>
            <p:cNvPr id="18" name="文本框 17">
              <a:extLst>
                <a:ext uri="{FF2B5EF4-FFF2-40B4-BE49-F238E27FC236}">
                  <a16:creationId xmlns:a16="http://schemas.microsoft.com/office/drawing/2014/main" id="{6D892D40-2EB9-4043-91F8-86DC8ECF1E47}"/>
                </a:ext>
              </a:extLst>
            </p:cNvPr>
            <p:cNvSpPr txBox="1"/>
            <p:nvPr/>
          </p:nvSpPr>
          <p:spPr>
            <a:xfrm>
              <a:off x="580" y="958"/>
              <a:ext cx="2288" cy="628"/>
            </a:xfrm>
            <a:prstGeom prst="rect">
              <a:avLst/>
            </a:prstGeom>
            <a:noFill/>
          </p:spPr>
          <p:txBody>
            <a:bodyPr wrap="none" rtlCol="0" anchor="t">
              <a:spAutoFit/>
            </a:bodyPr>
            <a:lstStyle/>
            <a:p>
              <a:r>
                <a:rPr lang="zh-CN" altLang="en-US" sz="2000">
                  <a:solidFill>
                    <a:srgbClr val="FF0000"/>
                  </a:solidFill>
                </a:rPr>
                <a:t>新航路开辟</a:t>
              </a:r>
            </a:p>
          </p:txBody>
        </p:sp>
        <p:sp>
          <p:nvSpPr>
            <p:cNvPr id="19" name="文本框 18">
              <a:extLst>
                <a:ext uri="{FF2B5EF4-FFF2-40B4-BE49-F238E27FC236}">
                  <a16:creationId xmlns:a16="http://schemas.microsoft.com/office/drawing/2014/main" id="{FE09B500-E199-4C5D-94ED-EB73825E1173}"/>
                </a:ext>
              </a:extLst>
            </p:cNvPr>
            <p:cNvSpPr txBox="1"/>
            <p:nvPr/>
          </p:nvSpPr>
          <p:spPr>
            <a:xfrm>
              <a:off x="5948" y="958"/>
              <a:ext cx="1888" cy="628"/>
            </a:xfrm>
            <a:prstGeom prst="rect">
              <a:avLst/>
            </a:prstGeom>
            <a:noFill/>
          </p:spPr>
          <p:txBody>
            <a:bodyPr wrap="none" rtlCol="0" anchor="t">
              <a:spAutoFit/>
            </a:bodyPr>
            <a:lstStyle/>
            <a:p>
              <a:r>
                <a:rPr lang="zh-CN" altLang="en-US" sz="2000">
                  <a:solidFill>
                    <a:srgbClr val="FF0000"/>
                  </a:solidFill>
                </a:rPr>
                <a:t>工业革命</a:t>
              </a:r>
            </a:p>
          </p:txBody>
        </p:sp>
        <p:sp>
          <p:nvSpPr>
            <p:cNvPr id="20" name="文本框 19">
              <a:extLst>
                <a:ext uri="{FF2B5EF4-FFF2-40B4-BE49-F238E27FC236}">
                  <a16:creationId xmlns:a16="http://schemas.microsoft.com/office/drawing/2014/main" id="{4057B60A-8933-47CF-AC5C-1566421ED077}"/>
                </a:ext>
              </a:extLst>
            </p:cNvPr>
            <p:cNvSpPr txBox="1"/>
            <p:nvPr/>
          </p:nvSpPr>
          <p:spPr>
            <a:xfrm>
              <a:off x="12355" y="958"/>
              <a:ext cx="3088" cy="628"/>
            </a:xfrm>
            <a:prstGeom prst="rect">
              <a:avLst/>
            </a:prstGeom>
            <a:noFill/>
          </p:spPr>
          <p:txBody>
            <a:bodyPr wrap="none" rtlCol="0" anchor="t">
              <a:spAutoFit/>
            </a:bodyPr>
            <a:lstStyle/>
            <a:p>
              <a:r>
                <a:rPr lang="zh-CN" altLang="en-US" sz="2000">
                  <a:solidFill>
                    <a:srgbClr val="FF0000"/>
                  </a:solidFill>
                </a:rPr>
                <a:t>第二次工业革命</a:t>
              </a:r>
            </a:p>
          </p:txBody>
        </p:sp>
      </p:grpSp>
      <p:cxnSp>
        <p:nvCxnSpPr>
          <p:cNvPr id="21" name="直接连接符 20">
            <a:extLst>
              <a:ext uri="{FF2B5EF4-FFF2-40B4-BE49-F238E27FC236}">
                <a16:creationId xmlns:a16="http://schemas.microsoft.com/office/drawing/2014/main" id="{456537F8-4A54-45B5-840F-222265529A79}"/>
              </a:ext>
            </a:extLst>
          </p:cNvPr>
          <p:cNvCxnSpPr/>
          <p:nvPr/>
        </p:nvCxnSpPr>
        <p:spPr>
          <a:xfrm flipH="1">
            <a:off x="4511040" y="3282315"/>
            <a:ext cx="0" cy="875030"/>
          </a:xfrm>
          <a:prstGeom prst="line">
            <a:avLst/>
          </a:prstGeom>
        </p:spPr>
        <p:style>
          <a:lnRef idx="1">
            <a:schemeClr val="dk1"/>
          </a:lnRef>
          <a:fillRef idx="0">
            <a:schemeClr val="dk1"/>
          </a:fillRef>
          <a:effectRef idx="0">
            <a:schemeClr val="dk1"/>
          </a:effectRef>
          <a:fontRef idx="minor">
            <a:schemeClr val="tx1"/>
          </a:fontRef>
        </p:style>
      </p:cxnSp>
      <p:cxnSp>
        <p:nvCxnSpPr>
          <p:cNvPr id="22" name="直接连接符 21">
            <a:extLst>
              <a:ext uri="{FF2B5EF4-FFF2-40B4-BE49-F238E27FC236}">
                <a16:creationId xmlns:a16="http://schemas.microsoft.com/office/drawing/2014/main" id="{A13D713E-23F9-4B6D-83FE-258F62CDBE3F}"/>
              </a:ext>
            </a:extLst>
          </p:cNvPr>
          <p:cNvCxnSpPr/>
          <p:nvPr/>
        </p:nvCxnSpPr>
        <p:spPr>
          <a:xfrm flipH="1">
            <a:off x="8839835" y="3282315"/>
            <a:ext cx="0" cy="875030"/>
          </a:xfrm>
          <a:prstGeom prst="line">
            <a:avLst/>
          </a:prstGeom>
        </p:spPr>
        <p:style>
          <a:lnRef idx="1">
            <a:schemeClr val="dk1"/>
          </a:lnRef>
          <a:fillRef idx="0">
            <a:schemeClr val="dk1"/>
          </a:fillRef>
          <a:effectRef idx="0">
            <a:schemeClr val="dk1"/>
          </a:effectRef>
          <a:fontRef idx="minor">
            <a:schemeClr val="tx1"/>
          </a:fontRef>
        </p:style>
      </p:cxnSp>
      <p:cxnSp>
        <p:nvCxnSpPr>
          <p:cNvPr id="23" name="直接连接符 22">
            <a:extLst>
              <a:ext uri="{FF2B5EF4-FFF2-40B4-BE49-F238E27FC236}">
                <a16:creationId xmlns:a16="http://schemas.microsoft.com/office/drawing/2014/main" id="{76199300-E890-4E26-9630-5C4FA85BB53C}"/>
              </a:ext>
            </a:extLst>
          </p:cNvPr>
          <p:cNvCxnSpPr/>
          <p:nvPr/>
        </p:nvCxnSpPr>
        <p:spPr>
          <a:xfrm flipH="1">
            <a:off x="11067415" y="3282315"/>
            <a:ext cx="0" cy="875030"/>
          </a:xfrm>
          <a:prstGeom prst="line">
            <a:avLst/>
          </a:prstGeom>
        </p:spPr>
        <p:style>
          <a:lnRef idx="1">
            <a:schemeClr val="dk1"/>
          </a:lnRef>
          <a:fillRef idx="0">
            <a:schemeClr val="dk1"/>
          </a:fillRef>
          <a:effectRef idx="0">
            <a:schemeClr val="dk1"/>
          </a:effectRef>
          <a:fontRef idx="minor">
            <a:schemeClr val="tx1"/>
          </a:fontRef>
        </p:style>
      </p:cxnSp>
      <p:grpSp>
        <p:nvGrpSpPr>
          <p:cNvPr id="24" name="组合 23">
            <a:extLst>
              <a:ext uri="{FF2B5EF4-FFF2-40B4-BE49-F238E27FC236}">
                <a16:creationId xmlns:a16="http://schemas.microsoft.com/office/drawing/2014/main" id="{D4AFA567-40C3-45CC-A169-4A185FC42AA7}"/>
              </a:ext>
            </a:extLst>
          </p:cNvPr>
          <p:cNvGrpSpPr/>
          <p:nvPr/>
        </p:nvGrpSpPr>
        <p:grpSpPr>
          <a:xfrm>
            <a:off x="1124585" y="4309745"/>
            <a:ext cx="9942830" cy="1137920"/>
            <a:chOff x="1691" y="3157"/>
            <a:chExt cx="15658" cy="1792"/>
          </a:xfrm>
        </p:grpSpPr>
        <p:sp>
          <p:nvSpPr>
            <p:cNvPr id="25" name="右大括号 24">
              <a:extLst>
                <a:ext uri="{FF2B5EF4-FFF2-40B4-BE49-F238E27FC236}">
                  <a16:creationId xmlns:a16="http://schemas.microsoft.com/office/drawing/2014/main" id="{79396E9E-7CCF-44DD-AE45-F140E05B60EE}"/>
                </a:ext>
              </a:extLst>
            </p:cNvPr>
            <p:cNvSpPr/>
            <p:nvPr/>
          </p:nvSpPr>
          <p:spPr>
            <a:xfrm rot="5400000">
              <a:off x="3924" y="923"/>
              <a:ext cx="866" cy="5333"/>
            </a:xfrm>
            <a:prstGeom prst="rightBrace">
              <a:avLst>
                <a:gd name="adj1" fmla="val 137933"/>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文本框 25">
              <a:extLst>
                <a:ext uri="{FF2B5EF4-FFF2-40B4-BE49-F238E27FC236}">
                  <a16:creationId xmlns:a16="http://schemas.microsoft.com/office/drawing/2014/main" id="{E40268C2-934F-4976-B9C1-2E79843B4877}"/>
                </a:ext>
              </a:extLst>
            </p:cNvPr>
            <p:cNvSpPr txBox="1"/>
            <p:nvPr/>
          </p:nvSpPr>
          <p:spPr>
            <a:xfrm>
              <a:off x="3464" y="4369"/>
              <a:ext cx="1728" cy="580"/>
            </a:xfrm>
            <a:prstGeom prst="rect">
              <a:avLst/>
            </a:prstGeom>
            <a:solidFill>
              <a:srgbClr val="FFFF00"/>
            </a:solidFill>
          </p:spPr>
          <p:txBody>
            <a:bodyPr wrap="none" rtlCol="0" anchor="t">
              <a:spAutoFit/>
            </a:bodyPr>
            <a:lstStyle/>
            <a:p>
              <a:r>
                <a:rPr lang="zh-CN" altLang="en-US">
                  <a:solidFill>
                    <a:srgbClr val="FF0000"/>
                  </a:solidFill>
                </a:rPr>
                <a:t>开始形成</a:t>
              </a:r>
            </a:p>
          </p:txBody>
        </p:sp>
        <p:sp>
          <p:nvSpPr>
            <p:cNvPr id="27" name="右大括号 26">
              <a:extLst>
                <a:ext uri="{FF2B5EF4-FFF2-40B4-BE49-F238E27FC236}">
                  <a16:creationId xmlns:a16="http://schemas.microsoft.com/office/drawing/2014/main" id="{75CCA56D-BFF5-42A3-B9F1-11257FAC161F}"/>
                </a:ext>
              </a:extLst>
            </p:cNvPr>
            <p:cNvSpPr/>
            <p:nvPr/>
          </p:nvSpPr>
          <p:spPr>
            <a:xfrm rot="5400000">
              <a:off x="10008" y="264"/>
              <a:ext cx="866" cy="6651"/>
            </a:xfrm>
            <a:prstGeom prst="rightBrace">
              <a:avLst>
                <a:gd name="adj1" fmla="val 137933"/>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文本框 27">
              <a:extLst>
                <a:ext uri="{FF2B5EF4-FFF2-40B4-BE49-F238E27FC236}">
                  <a16:creationId xmlns:a16="http://schemas.microsoft.com/office/drawing/2014/main" id="{7F18E805-F5D0-4C6A-BE94-2DFDD5D13077}"/>
                </a:ext>
              </a:extLst>
            </p:cNvPr>
            <p:cNvSpPr txBox="1"/>
            <p:nvPr/>
          </p:nvSpPr>
          <p:spPr>
            <a:xfrm>
              <a:off x="9574" y="4369"/>
              <a:ext cx="1728" cy="580"/>
            </a:xfrm>
            <a:prstGeom prst="rect">
              <a:avLst/>
            </a:prstGeom>
            <a:solidFill>
              <a:srgbClr val="FFFF00"/>
            </a:solidFill>
          </p:spPr>
          <p:txBody>
            <a:bodyPr wrap="none" rtlCol="0" anchor="t">
              <a:spAutoFit/>
            </a:bodyPr>
            <a:lstStyle/>
            <a:p>
              <a:r>
                <a:rPr lang="zh-CN" altLang="en-US">
                  <a:solidFill>
                    <a:srgbClr val="FF0000"/>
                  </a:solidFill>
                </a:rPr>
                <a:t>初步形成</a:t>
              </a:r>
            </a:p>
          </p:txBody>
        </p:sp>
        <p:sp>
          <p:nvSpPr>
            <p:cNvPr id="29" name="右大括号 28">
              <a:extLst>
                <a:ext uri="{FF2B5EF4-FFF2-40B4-BE49-F238E27FC236}">
                  <a16:creationId xmlns:a16="http://schemas.microsoft.com/office/drawing/2014/main" id="{21315CA2-4BC9-4BB0-83C9-8C43097893F6}"/>
                </a:ext>
              </a:extLst>
            </p:cNvPr>
            <p:cNvSpPr/>
            <p:nvPr/>
          </p:nvSpPr>
          <p:spPr>
            <a:xfrm rot="5400000">
              <a:off x="15162" y="1836"/>
              <a:ext cx="866" cy="3508"/>
            </a:xfrm>
            <a:prstGeom prst="rightBrace">
              <a:avLst>
                <a:gd name="adj1" fmla="val 137933"/>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文本框 29">
              <a:extLst>
                <a:ext uri="{FF2B5EF4-FFF2-40B4-BE49-F238E27FC236}">
                  <a16:creationId xmlns:a16="http://schemas.microsoft.com/office/drawing/2014/main" id="{418BE285-39D5-4CEE-B999-F80773EC38D5}"/>
                </a:ext>
              </a:extLst>
            </p:cNvPr>
            <p:cNvSpPr txBox="1"/>
            <p:nvPr/>
          </p:nvSpPr>
          <p:spPr>
            <a:xfrm>
              <a:off x="14727" y="4369"/>
              <a:ext cx="1728" cy="580"/>
            </a:xfrm>
            <a:prstGeom prst="rect">
              <a:avLst/>
            </a:prstGeom>
            <a:solidFill>
              <a:srgbClr val="FFFF00"/>
            </a:solidFill>
          </p:spPr>
          <p:txBody>
            <a:bodyPr wrap="none" rtlCol="0" anchor="t">
              <a:spAutoFit/>
            </a:bodyPr>
            <a:lstStyle/>
            <a:p>
              <a:r>
                <a:rPr lang="zh-CN" altLang="en-US">
                  <a:solidFill>
                    <a:srgbClr val="FF0000"/>
                  </a:solidFill>
                </a:rPr>
                <a:t>最终形成</a:t>
              </a:r>
            </a:p>
          </p:txBody>
        </p:sp>
      </p:gr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22" name="圆角矩形 21"/>
          <p:cNvSpPr/>
          <p:nvPr/>
        </p:nvSpPr>
        <p:spPr>
          <a:xfrm>
            <a:off x="5994400" y="1209675"/>
            <a:ext cx="5725795" cy="4817745"/>
          </a:xfrm>
          <a:prstGeom prst="roundRect">
            <a:avLst>
              <a:gd name="adj" fmla="val 1555"/>
            </a:avLst>
          </a:prstGeom>
          <a:solidFill>
            <a:schemeClr val="tx1">
              <a:lumMod val="50000"/>
              <a:lumOff val="50000"/>
              <a:alpha val="31000"/>
            </a:schemeClr>
          </a:solidFill>
          <a:ln w="38100" cmpd="thickThin">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灯片编号占位符 2"/>
          <p:cNvSpPr>
            <a:spLocks noGrp="1"/>
          </p:cNvSpPr>
          <p:nvPr>
            <p:ph type="sldNum" sz="quarter" idx="12"/>
          </p:nvPr>
        </p:nvSpPr>
        <p:spPr/>
        <p:txBody>
          <a:bodyPr/>
          <a:lstStyle/>
          <a:p>
            <a:fld id="{565CE74E-AB26-4998-AD42-012C4C1AD076}" type="slidenum">
              <a:rPr lang="zh-CN" altLang="en-US" smtClean="0"/>
              <a:t>3</a:t>
            </a:fld>
            <a:endParaRPr lang="zh-CN" altLang="en-US"/>
          </a:p>
        </p:txBody>
      </p:sp>
      <p:sp>
        <p:nvSpPr>
          <p:cNvPr id="4" name="标题 3"/>
          <p:cNvSpPr>
            <a:spLocks noGrp="1"/>
          </p:cNvSpPr>
          <p:nvPr>
            <p:ph type="title"/>
          </p:nvPr>
        </p:nvSpPr>
        <p:spPr/>
        <p:txBody>
          <a:bodyPr>
            <a:normAutofit fontScale="90000"/>
          </a:bodyPr>
          <a:lstStyle/>
          <a:p>
            <a:r>
              <a:rPr lang="zh-CN" altLang="en-US">
                <a:sym typeface="+mn-ea"/>
              </a:rPr>
              <a:t>拉丁美洲的民族独立运动</a:t>
            </a:r>
            <a:endParaRPr lang="zh-CN" altLang="en-US"/>
          </a:p>
        </p:txBody>
      </p:sp>
      <p:pic>
        <p:nvPicPr>
          <p:cNvPr id="57" name="图片 56"/>
          <p:cNvPicPr>
            <a:picLocks noChangeAspect="1"/>
          </p:cNvPicPr>
          <p:nvPr/>
        </p:nvPicPr>
        <p:blipFill>
          <a:blip r:embed="rId2"/>
          <a:stretch>
            <a:fillRect/>
          </a:stretch>
        </p:blipFill>
        <p:spPr>
          <a:xfrm>
            <a:off x="146050" y="1746250"/>
            <a:ext cx="5847080" cy="4640580"/>
          </a:xfrm>
          <a:prstGeom prst="rect">
            <a:avLst/>
          </a:prstGeom>
        </p:spPr>
      </p:pic>
      <p:sp>
        <p:nvSpPr>
          <p:cNvPr id="100" name="文本框 99"/>
          <p:cNvSpPr txBox="1"/>
          <p:nvPr/>
        </p:nvSpPr>
        <p:spPr>
          <a:xfrm>
            <a:off x="6030595" y="1137285"/>
            <a:ext cx="5796280" cy="4965065"/>
          </a:xfrm>
          <a:prstGeom prst="rect">
            <a:avLst/>
          </a:prstGeom>
          <a:noFill/>
          <a:ln w="9525">
            <a:noFill/>
          </a:ln>
        </p:spPr>
        <p:txBody>
          <a:bodyPr wrap="square">
            <a:spAutoFit/>
          </a:bodyPr>
          <a:lstStyle/>
          <a:p>
            <a:pPr indent="0" fontAlgn="auto">
              <a:lnSpc>
                <a:spcPct val="120000"/>
              </a:lnSpc>
            </a:pPr>
            <a:r>
              <a:rPr lang="zh-CN" altLang="zh-CN" sz="2400" b="1" noProof="0">
                <a:solidFill>
                  <a:schemeClr val="tx1"/>
                </a:solidFill>
                <a:latin typeface="黑体" pitchFamily="49" charset="-122"/>
                <a:ea typeface="黑体" pitchFamily="49" charset="-122"/>
                <a:cs typeface="黑体" panose="02010609060101010101" pitchFamily="49" charset="-122"/>
                <a:sym typeface="+mn-ea"/>
              </a:rPr>
              <a:t>⑴政治（主要原因)</a:t>
            </a:r>
            <a:r>
              <a:rPr lang="zh-CN" altLang="en-US" sz="2400">
                <a:solidFill>
                  <a:schemeClr val="tx1"/>
                </a:solidFill>
                <a:latin typeface="黑体" pitchFamily="49" charset="-122"/>
                <a:ea typeface="黑体" pitchFamily="49" charset="-122"/>
                <a:cs typeface="黑体" panose="02010609060101010101" pitchFamily="49" charset="-122"/>
                <a:sym typeface="+mn-ea"/>
              </a:rPr>
              <a:t>：</a:t>
            </a:r>
            <a:r>
              <a:rPr lang="zh-CN" sz="2400" b="0">
                <a:solidFill>
                  <a:schemeClr val="tx1"/>
                </a:solidFill>
                <a:latin typeface="黑体" pitchFamily="49" charset="-122"/>
                <a:ea typeface="黑体" pitchFamily="49" charset="-122"/>
                <a:cs typeface="黑体" panose="02010609060101010101" pitchFamily="49" charset="-122"/>
              </a:rPr>
              <a:t>欧洲殖民者长期的政治压迫和经济剥削，民族矛盾激化；</a:t>
            </a:r>
          </a:p>
          <a:p>
            <a:pPr indent="0" fontAlgn="auto">
              <a:lnSpc>
                <a:spcPct val="120000"/>
              </a:lnSpc>
            </a:pPr>
            <a:r>
              <a:rPr lang="zh-CN" altLang="zh-CN" sz="2400" b="1" noProof="0">
                <a:solidFill>
                  <a:schemeClr val="tx1"/>
                </a:solidFill>
                <a:latin typeface="黑体" pitchFamily="49" charset="-122"/>
                <a:ea typeface="黑体" pitchFamily="49" charset="-122"/>
                <a:cs typeface="Times New Roman" panose="02020603050405020304" charset="0"/>
                <a:sym typeface="+mn-ea"/>
              </a:rPr>
              <a:t>⑵经济</a:t>
            </a:r>
            <a:r>
              <a:rPr lang="zh-CN" altLang="en-US" sz="2400" b="1">
                <a:solidFill>
                  <a:schemeClr val="tx1"/>
                </a:solidFill>
                <a:latin typeface="黑体" pitchFamily="49" charset="-122"/>
                <a:ea typeface="黑体" pitchFamily="49" charset="-122"/>
                <a:cs typeface="黑体" panose="02010609060101010101" pitchFamily="49" charset="-122"/>
                <a:sym typeface="+mn-ea"/>
              </a:rPr>
              <a:t>：</a:t>
            </a:r>
            <a:r>
              <a:rPr lang="zh-CN" sz="2400">
                <a:solidFill>
                  <a:schemeClr val="tx1"/>
                </a:solidFill>
                <a:latin typeface="黑体" pitchFamily="49" charset="-122"/>
                <a:ea typeface="黑体" pitchFamily="49" charset="-122"/>
                <a:cs typeface="黑体" panose="02010609060101010101" pitchFamily="49" charset="-122"/>
                <a:sym typeface="+mn-ea"/>
              </a:rPr>
              <a:t>社会</a:t>
            </a:r>
            <a:r>
              <a:rPr lang="zh-CN" sz="2400" b="0">
                <a:solidFill>
                  <a:schemeClr val="tx1"/>
                </a:solidFill>
                <a:latin typeface="黑体" pitchFamily="49" charset="-122"/>
                <a:ea typeface="黑体" pitchFamily="49" charset="-122"/>
                <a:cs typeface="黑体" panose="02010609060101010101" pitchFamily="49" charset="-122"/>
              </a:rPr>
              <a:t>经济发展，为独立运动奠定物质基础；</a:t>
            </a:r>
          </a:p>
          <a:p>
            <a:pPr indent="0" fontAlgn="auto">
              <a:lnSpc>
                <a:spcPct val="120000"/>
              </a:lnSpc>
            </a:pPr>
            <a:r>
              <a:rPr lang="zh-CN" altLang="zh-CN" sz="2400" b="1" noProof="0">
                <a:solidFill>
                  <a:schemeClr val="tx1"/>
                </a:solidFill>
                <a:latin typeface="黑体" pitchFamily="49" charset="-122"/>
                <a:ea typeface="黑体" pitchFamily="49" charset="-122"/>
                <a:cs typeface="Times New Roman" panose="02020603050405020304" charset="0"/>
                <a:sym typeface="+mn-ea"/>
              </a:rPr>
              <a:t>⑶思想：</a:t>
            </a:r>
            <a:r>
              <a:rPr lang="zh-CN" sz="2400" b="0">
                <a:solidFill>
                  <a:schemeClr val="tx1"/>
                </a:solidFill>
                <a:latin typeface="黑体" pitchFamily="49" charset="-122"/>
                <a:ea typeface="黑体" pitchFamily="49" charset="-122"/>
                <a:cs typeface="黑体" panose="02010609060101010101" pitchFamily="49" charset="-122"/>
              </a:rPr>
              <a:t>启蒙思想的传播使殖民地人民的民族民主意识日益增长；</a:t>
            </a:r>
          </a:p>
          <a:p>
            <a:pPr indent="0" fontAlgn="auto">
              <a:lnSpc>
                <a:spcPct val="120000"/>
              </a:lnSpc>
            </a:pPr>
            <a:r>
              <a:rPr lang="zh-CN" altLang="zh-CN" sz="2400" b="1" noProof="0">
                <a:solidFill>
                  <a:schemeClr val="tx1"/>
                </a:solidFill>
                <a:latin typeface="黑体" pitchFamily="49" charset="-122"/>
                <a:ea typeface="黑体" pitchFamily="49" charset="-122"/>
                <a:cs typeface="Times New Roman" panose="02020603050405020304" charset="0"/>
                <a:sym typeface="+mn-ea"/>
              </a:rPr>
              <a:t>⑷外部条件：</a:t>
            </a:r>
          </a:p>
          <a:p>
            <a:pPr indent="0" fontAlgn="auto">
              <a:lnSpc>
                <a:spcPct val="120000"/>
              </a:lnSpc>
            </a:pPr>
            <a:r>
              <a:rPr lang="zh-CN" altLang="en-US" sz="2400">
                <a:solidFill>
                  <a:schemeClr val="tx1"/>
                </a:solidFill>
                <a:latin typeface="黑体" pitchFamily="49" charset="-122"/>
                <a:ea typeface="黑体" pitchFamily="49" charset="-122"/>
                <a:cs typeface="黑体" panose="02010609060101010101" pitchFamily="49" charset="-122"/>
                <a:sym typeface="+mn-ea"/>
              </a:rPr>
              <a:t>①</a:t>
            </a:r>
            <a:r>
              <a:rPr lang="zh-CN" sz="2400" b="0">
                <a:solidFill>
                  <a:schemeClr val="tx1"/>
                </a:solidFill>
                <a:latin typeface="黑体" pitchFamily="49" charset="-122"/>
                <a:ea typeface="黑体" pitchFamily="49" charset="-122"/>
                <a:cs typeface="黑体" panose="02010609060101010101" pitchFamily="49" charset="-122"/>
              </a:rPr>
              <a:t>法国大革命动摇了法国在拉丁美洲的殖民统治，也严重削弱了西班牙和葡萄牙对拉丁美洲殖民地的控制；</a:t>
            </a:r>
          </a:p>
          <a:p>
            <a:pPr indent="0" fontAlgn="auto">
              <a:lnSpc>
                <a:spcPct val="120000"/>
              </a:lnSpc>
            </a:pPr>
            <a:r>
              <a:rPr lang="zh-CN" sz="2400" b="0">
                <a:solidFill>
                  <a:schemeClr val="tx1"/>
                </a:solidFill>
                <a:latin typeface="黑体" pitchFamily="49" charset="-122"/>
                <a:ea typeface="黑体" pitchFamily="49" charset="-122"/>
                <a:cs typeface="黑体" panose="02010609060101010101" pitchFamily="49" charset="-122"/>
              </a:rPr>
              <a:t>②美国独立战争的鼓舞。</a:t>
            </a:r>
            <a:endParaRPr lang="zh-CN" altLang="en-US" sz="2400" b="0">
              <a:solidFill>
                <a:schemeClr val="tx1"/>
              </a:solidFill>
              <a:latin typeface="黑体" pitchFamily="49" charset="-122"/>
              <a:ea typeface="黑体" pitchFamily="49" charset="-122"/>
              <a:cs typeface="黑体" panose="02010609060101010101" pitchFamily="49" charset="-122"/>
            </a:endParaRPr>
          </a:p>
        </p:txBody>
      </p:sp>
      <p:sp>
        <p:nvSpPr>
          <p:cNvPr id="24" name="文本框 23"/>
          <p:cNvSpPr txBox="1"/>
          <p:nvPr/>
        </p:nvSpPr>
        <p:spPr>
          <a:xfrm>
            <a:off x="695325" y="929005"/>
            <a:ext cx="3042920" cy="583565"/>
          </a:xfrm>
          <a:prstGeom prst="rect">
            <a:avLst/>
          </a:prstGeom>
          <a:noFill/>
        </p:spPr>
        <p:txBody>
          <a:bodyPr wrap="none" rtlCol="0" anchor="t">
            <a:spAutoFit/>
          </a:bodyPr>
          <a:lstStyle/>
          <a:p>
            <a:pPr lvl="0" algn="l">
              <a:buClrTx/>
              <a:buSzTx/>
              <a:buFontTx/>
            </a:pPr>
            <a:r>
              <a:rPr lang="zh-CN" altLang="en-US" sz="3200" b="1">
                <a:latin typeface="書體坊顏體㊣" panose="02010600030101010101" pitchFamily="2" charset="-122"/>
                <a:ea typeface="書體坊顏體㊣" panose="02010600030101010101" pitchFamily="2" charset="-122"/>
                <a:cs typeface="書體坊顏體㊣" panose="02010600030101010101" pitchFamily="2" charset="-122"/>
                <a:sym typeface="+mn-ea"/>
              </a:rPr>
              <a:t>1.独立运动背景</a:t>
            </a:r>
          </a:p>
        </p:txBody>
      </p:sp>
      <p:sp>
        <p:nvSpPr>
          <p:cNvPr id="11" name="文本框 10">
            <a:extLst>
              <a:ext uri="{FF2B5EF4-FFF2-40B4-BE49-F238E27FC236}">
                <a16:creationId xmlns:a16="http://schemas.microsoft.com/office/drawing/2014/main" id="{56268CF5-8C2E-48F9-B094-1621B1D70989}"/>
              </a:ext>
            </a:extLst>
          </p:cNvPr>
          <p:cNvSpPr txBox="1"/>
          <p:nvPr/>
        </p:nvSpPr>
        <p:spPr>
          <a:xfrm>
            <a:off x="6029325" y="1134745"/>
            <a:ext cx="5796280" cy="3579057"/>
          </a:xfrm>
          <a:prstGeom prst="rect">
            <a:avLst/>
          </a:prstGeom>
          <a:noFill/>
          <a:ln w="9525">
            <a:noFill/>
          </a:ln>
        </p:spPr>
        <p:txBody>
          <a:bodyPr wrap="square">
            <a:spAutoFit/>
          </a:bodyPr>
          <a:lstStyle/>
          <a:p>
            <a:pPr indent="0" fontAlgn="auto">
              <a:lnSpc>
                <a:spcPct val="120000"/>
              </a:lnSpc>
            </a:pPr>
            <a:r>
              <a:rPr lang="zh-CN" altLang="zh-CN" sz="2400" b="1" noProof="0">
                <a:solidFill>
                  <a:schemeClr val="tx1"/>
                </a:solidFill>
                <a:latin typeface="黑体" pitchFamily="49" charset="-122"/>
                <a:ea typeface="黑体" pitchFamily="49" charset="-122"/>
                <a:cs typeface="黑体" panose="02010609060101010101" pitchFamily="49" charset="-122"/>
                <a:sym typeface="+mn-ea"/>
              </a:rPr>
              <a:t>⑴政治（主要原因)</a:t>
            </a:r>
            <a:r>
              <a:rPr lang="zh-CN" altLang="en-US" sz="2400">
                <a:solidFill>
                  <a:schemeClr val="tx1"/>
                </a:solidFill>
                <a:latin typeface="黑体" pitchFamily="49" charset="-122"/>
                <a:ea typeface="黑体" pitchFamily="49" charset="-122"/>
                <a:cs typeface="黑体" panose="02010609060101010101" pitchFamily="49" charset="-122"/>
                <a:sym typeface="+mn-ea"/>
              </a:rPr>
              <a:t>：</a:t>
            </a:r>
            <a:endParaRPr lang="en-US" altLang="zh-CN" sz="2400">
              <a:solidFill>
                <a:schemeClr val="tx1"/>
              </a:solidFill>
              <a:latin typeface="黑体" pitchFamily="49" charset="-122"/>
              <a:ea typeface="黑体" pitchFamily="49" charset="-122"/>
              <a:cs typeface="黑体" panose="02010609060101010101" pitchFamily="49" charset="-122"/>
              <a:sym typeface="+mn-ea"/>
            </a:endParaRPr>
          </a:p>
          <a:p>
            <a:pPr indent="0" fontAlgn="auto">
              <a:lnSpc>
                <a:spcPct val="120000"/>
              </a:lnSpc>
            </a:pPr>
            <a:endParaRPr lang="en-US" altLang="zh-CN" sz="2400" b="1" noProof="0">
              <a:latin typeface="黑体" pitchFamily="49" charset="-122"/>
              <a:ea typeface="黑体" pitchFamily="49" charset="-122"/>
              <a:cs typeface="Times New Roman" panose="02020603050405020304" charset="0"/>
              <a:sym typeface="+mn-ea"/>
            </a:endParaRPr>
          </a:p>
          <a:p>
            <a:pPr indent="0" fontAlgn="auto">
              <a:lnSpc>
                <a:spcPct val="120000"/>
              </a:lnSpc>
            </a:pPr>
            <a:r>
              <a:rPr lang="zh-CN" altLang="zh-CN" sz="2400" b="1" noProof="0">
                <a:solidFill>
                  <a:schemeClr val="tx1"/>
                </a:solidFill>
                <a:latin typeface="黑体" pitchFamily="49" charset="-122"/>
                <a:ea typeface="黑体" pitchFamily="49" charset="-122"/>
                <a:cs typeface="Times New Roman" panose="02020603050405020304" charset="0"/>
                <a:sym typeface="+mn-ea"/>
              </a:rPr>
              <a:t>⑵经济</a:t>
            </a:r>
            <a:r>
              <a:rPr lang="zh-CN" altLang="en-US" sz="2400" b="1">
                <a:solidFill>
                  <a:schemeClr val="tx1"/>
                </a:solidFill>
                <a:latin typeface="黑体" pitchFamily="49" charset="-122"/>
                <a:ea typeface="黑体" pitchFamily="49" charset="-122"/>
                <a:cs typeface="黑体" panose="02010609060101010101" pitchFamily="49" charset="-122"/>
                <a:sym typeface="+mn-ea"/>
              </a:rPr>
              <a:t>：</a:t>
            </a:r>
            <a:endParaRPr lang="en-US" altLang="zh-CN" sz="2400">
              <a:solidFill>
                <a:schemeClr val="tx1"/>
              </a:solidFill>
              <a:latin typeface="黑体" pitchFamily="49" charset="-122"/>
              <a:ea typeface="黑体" pitchFamily="49" charset="-122"/>
              <a:cs typeface="黑体" panose="02010609060101010101" pitchFamily="49" charset="-122"/>
              <a:sym typeface="+mn-ea"/>
            </a:endParaRPr>
          </a:p>
          <a:p>
            <a:pPr indent="0" fontAlgn="auto">
              <a:lnSpc>
                <a:spcPct val="120000"/>
              </a:lnSpc>
            </a:pPr>
            <a:endParaRPr lang="zh-CN" sz="2400" b="0">
              <a:solidFill>
                <a:schemeClr val="tx1"/>
              </a:solidFill>
              <a:latin typeface="黑体" pitchFamily="49" charset="-122"/>
              <a:ea typeface="黑体" pitchFamily="49" charset="-122"/>
              <a:cs typeface="黑体" panose="02010609060101010101" pitchFamily="49" charset="-122"/>
            </a:endParaRPr>
          </a:p>
          <a:p>
            <a:pPr indent="0" fontAlgn="auto">
              <a:lnSpc>
                <a:spcPct val="120000"/>
              </a:lnSpc>
            </a:pPr>
            <a:r>
              <a:rPr lang="zh-CN" altLang="zh-CN" sz="2400" b="1" noProof="0">
                <a:solidFill>
                  <a:schemeClr val="tx1"/>
                </a:solidFill>
                <a:latin typeface="黑体" pitchFamily="49" charset="-122"/>
                <a:ea typeface="黑体" pitchFamily="49" charset="-122"/>
                <a:cs typeface="Times New Roman" panose="02020603050405020304" charset="0"/>
                <a:sym typeface="+mn-ea"/>
              </a:rPr>
              <a:t>⑶思想：</a:t>
            </a:r>
            <a:endParaRPr lang="en-US" altLang="zh-CN" sz="2400" b="0">
              <a:solidFill>
                <a:schemeClr val="tx1"/>
              </a:solidFill>
              <a:latin typeface="黑体" pitchFamily="49" charset="-122"/>
              <a:ea typeface="黑体" pitchFamily="49" charset="-122"/>
              <a:cs typeface="黑体" panose="02010609060101010101" pitchFamily="49" charset="-122"/>
            </a:endParaRPr>
          </a:p>
          <a:p>
            <a:pPr indent="0" fontAlgn="auto">
              <a:lnSpc>
                <a:spcPct val="120000"/>
              </a:lnSpc>
            </a:pPr>
            <a:endParaRPr lang="en-US" altLang="zh-CN" sz="2400" noProof="0">
              <a:latin typeface="黑体" pitchFamily="49" charset="-122"/>
              <a:ea typeface="黑体" pitchFamily="49" charset="-122"/>
              <a:cs typeface="Times New Roman" panose="02020603050405020304" charset="0"/>
              <a:sym typeface="+mn-ea"/>
            </a:endParaRPr>
          </a:p>
          <a:p>
            <a:pPr indent="0" fontAlgn="auto">
              <a:lnSpc>
                <a:spcPct val="120000"/>
              </a:lnSpc>
            </a:pPr>
            <a:r>
              <a:rPr lang="zh-CN" altLang="zh-CN" sz="2400" b="1" noProof="0">
                <a:solidFill>
                  <a:schemeClr val="tx1"/>
                </a:solidFill>
                <a:latin typeface="黑体" pitchFamily="49" charset="-122"/>
                <a:ea typeface="黑体" pitchFamily="49" charset="-122"/>
                <a:cs typeface="Times New Roman" panose="02020603050405020304" charset="0"/>
                <a:sym typeface="+mn-ea"/>
              </a:rPr>
              <a:t>⑷外部条件：</a:t>
            </a:r>
          </a:p>
          <a:p>
            <a:pPr indent="0" fontAlgn="auto">
              <a:lnSpc>
                <a:spcPct val="120000"/>
              </a:lnSpc>
            </a:pPr>
            <a:endParaRPr lang="zh-CN" altLang="en-US" sz="2400" b="0">
              <a:solidFill>
                <a:schemeClr val="tx1"/>
              </a:solidFill>
              <a:latin typeface="黑体" pitchFamily="49" charset="-122"/>
              <a:ea typeface="黑体" pitchFamily="49" charset="-122"/>
              <a:cs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med" p14:dur="700">
        <p:cover dir="d"/>
      </p:transition>
    </mc:Choice>
    <mc:Fallback>
      <p:transition spd="med">
        <p:cover dir="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wipe(left)">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1" animBg="1"/>
      <p:bldP spid="100" grpId="0"/>
      <p:bldP spid="100" grpId="1"/>
      <p:bldP spid="11" grpId="1"/>
    </p:bldLst>
  </p:timing>
</p:sld>
</file>

<file path=ppt/slides/slide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3" name="灯片编号占位符 2"/>
          <p:cNvSpPr>
            <a:spLocks noGrp="1"/>
          </p:cNvSpPr>
          <p:nvPr>
            <p:ph type="sldNum" sz="quarter" idx="12"/>
          </p:nvPr>
        </p:nvSpPr>
        <p:spPr/>
        <p:txBody>
          <a:bodyPr/>
          <a:lstStyle/>
          <a:p>
            <a:fld id="{565CE74E-AB26-4998-AD42-012C4C1AD076}" type="slidenum">
              <a:rPr lang="zh-CN" altLang="en-US" smtClean="0"/>
              <a:t>4</a:t>
            </a:fld>
            <a:endParaRPr lang="zh-CN" altLang="en-US"/>
          </a:p>
        </p:txBody>
      </p:sp>
      <p:sp>
        <p:nvSpPr>
          <p:cNvPr id="4" name="标题 3"/>
          <p:cNvSpPr>
            <a:spLocks noGrp="1"/>
          </p:cNvSpPr>
          <p:nvPr>
            <p:ph type="title"/>
          </p:nvPr>
        </p:nvSpPr>
        <p:spPr/>
        <p:txBody>
          <a:bodyPr>
            <a:normAutofit fontScale="90000"/>
          </a:bodyPr>
          <a:lstStyle/>
          <a:p>
            <a:r>
              <a:rPr lang="zh-CN" altLang="en-US">
                <a:sym typeface="+mn-ea"/>
              </a:rPr>
              <a:t>拉丁美洲的民族独立运动</a:t>
            </a:r>
            <a:endParaRPr lang="zh-CN" altLang="en-US"/>
          </a:p>
        </p:txBody>
      </p:sp>
      <p:sp>
        <p:nvSpPr>
          <p:cNvPr id="8" name="文本框 7"/>
          <p:cNvSpPr txBox="1"/>
          <p:nvPr/>
        </p:nvSpPr>
        <p:spPr>
          <a:xfrm>
            <a:off x="706755" y="805815"/>
            <a:ext cx="3192780" cy="583565"/>
          </a:xfrm>
          <a:prstGeom prst="rect">
            <a:avLst/>
          </a:prstGeom>
          <a:noFill/>
        </p:spPr>
        <p:txBody>
          <a:bodyPr wrap="square" rtlCol="0" anchor="t">
            <a:spAutoFit/>
          </a:bodyPr>
          <a:lstStyle/>
          <a:p>
            <a:pPr lvl="0" algn="l">
              <a:buClrTx/>
              <a:buSzTx/>
              <a:buFontTx/>
            </a:pPr>
            <a:r>
              <a:rPr lang="zh-CN" altLang="en-US" sz="3200" b="1">
                <a:latin typeface="書體坊顏體㊣" panose="02010600030101010101" pitchFamily="2" charset="-122"/>
                <a:ea typeface="書體坊顏體㊣" panose="02010600030101010101" pitchFamily="2" charset="-122"/>
                <a:cs typeface="書體坊顏體㊣" panose="02010600030101010101" pitchFamily="2" charset="-122"/>
                <a:sym typeface="+mn-ea"/>
              </a:rPr>
              <a:t>2.独立运动概况</a:t>
            </a:r>
          </a:p>
        </p:txBody>
      </p:sp>
      <p:sp>
        <p:nvSpPr>
          <p:cNvPr id="17" name="矩形 2">
            <a:extLst>
              <a:ext uri="{FF2B5EF4-FFF2-40B4-BE49-F238E27FC236}">
                <a16:creationId xmlns:a16="http://schemas.microsoft.com/office/drawing/2014/main" id="{6559BE61-B86D-476F-A11E-FF4D162D8C24}"/>
              </a:ext>
            </a:extLst>
          </p:cNvPr>
          <p:cNvSpPr/>
          <p:nvPr/>
        </p:nvSpPr>
        <p:spPr>
          <a:xfrm>
            <a:off x="934645" y="1395730"/>
            <a:ext cx="6792931" cy="1384995"/>
          </a:xfrm>
          <a:prstGeom prst="rect">
            <a:avLst/>
          </a:prstGeom>
          <a:noFill/>
          <a:ln w="9525">
            <a:noFill/>
          </a:ln>
        </p:spPr>
        <p:txBody>
          <a:bodyPr wrap="square" anchor="t">
            <a:spAutoFit/>
          </a:bodyPr>
          <a:lstStyle/>
          <a:p>
            <a:r>
              <a:rPr lang="zh-CN" altLang="en-US" sz="2800" b="1">
                <a:solidFill>
                  <a:srgbClr val="000000"/>
                </a:solidFill>
                <a:latin typeface="楷体" charset="-122"/>
                <a:ea typeface="楷体" charset="-122"/>
              </a:rPr>
              <a:t>（</a:t>
            </a:r>
            <a:r>
              <a:rPr lang="en-US" altLang="zh-CN" sz="2800" b="1">
                <a:solidFill>
                  <a:srgbClr val="000000"/>
                </a:solidFill>
                <a:latin typeface="楷体" charset="-122"/>
                <a:ea typeface="楷体" charset="-122"/>
              </a:rPr>
              <a:t>1</a:t>
            </a:r>
            <a:r>
              <a:rPr lang="zh-CN" altLang="en-US" sz="2800" b="1">
                <a:solidFill>
                  <a:srgbClr val="000000"/>
                </a:solidFill>
                <a:latin typeface="楷体" charset="-122"/>
                <a:ea typeface="楷体" charset="-122"/>
              </a:rPr>
              <a:t>）法属海地：</a:t>
            </a:r>
            <a:r>
              <a:rPr lang="zh-CN" altLang="en-US" sz="2800" b="1">
                <a:solidFill>
                  <a:srgbClr val="FF0000"/>
                </a:solidFill>
                <a:latin typeface="楷体" charset="-122"/>
                <a:ea typeface="楷体" charset="-122"/>
              </a:rPr>
              <a:t>1804年1月1日海地共和国成立，</a:t>
            </a:r>
            <a:r>
              <a:rPr lang="zh-CN" altLang="en-US" sz="2800" b="1">
                <a:latin typeface="楷体" charset="-122"/>
                <a:ea typeface="楷体" charset="-122"/>
              </a:rPr>
              <a:t>拉开了拉美民族独立运动的序幕。</a:t>
            </a:r>
            <a:r>
              <a:rPr lang="zh-CN" altLang="en-US" sz="2800" b="1">
                <a:solidFill>
                  <a:srgbClr val="000000"/>
                </a:solidFill>
                <a:latin typeface="楷体" charset="-122"/>
                <a:ea typeface="楷体" charset="-122"/>
              </a:rPr>
              <a:t>是拉美第一个独立共和国。</a:t>
            </a:r>
          </a:p>
        </p:txBody>
      </p:sp>
      <p:sp>
        <p:nvSpPr>
          <p:cNvPr id="18" name="矩形 5">
            <a:extLst>
              <a:ext uri="{FF2B5EF4-FFF2-40B4-BE49-F238E27FC236}">
                <a16:creationId xmlns:a16="http://schemas.microsoft.com/office/drawing/2014/main" id="{7C3664EC-D996-4187-9BB3-326C96C552C1}"/>
              </a:ext>
            </a:extLst>
          </p:cNvPr>
          <p:cNvSpPr/>
          <p:nvPr/>
        </p:nvSpPr>
        <p:spPr>
          <a:xfrm>
            <a:off x="846063" y="3016408"/>
            <a:ext cx="6881513" cy="1384995"/>
          </a:xfrm>
          <a:prstGeom prst="rect">
            <a:avLst/>
          </a:prstGeom>
          <a:noFill/>
          <a:ln w="9525">
            <a:noFill/>
          </a:ln>
        </p:spPr>
        <p:txBody>
          <a:bodyPr wrap="square" anchor="t">
            <a:spAutoFit/>
          </a:bodyPr>
          <a:lstStyle/>
          <a:p>
            <a:r>
              <a:rPr lang="zh-CN" altLang="en-US" sz="2800" b="1">
                <a:solidFill>
                  <a:srgbClr val="000000"/>
                </a:solidFill>
                <a:latin typeface="楷体" charset="-122"/>
                <a:ea typeface="楷体" charset="-122"/>
              </a:rPr>
              <a:t>（</a:t>
            </a:r>
            <a:r>
              <a:rPr lang="en-US" altLang="zh-CN" sz="2800" b="1">
                <a:solidFill>
                  <a:srgbClr val="000000"/>
                </a:solidFill>
                <a:latin typeface="楷体" charset="-122"/>
                <a:ea typeface="楷体" charset="-122"/>
              </a:rPr>
              <a:t>2</a:t>
            </a:r>
            <a:r>
              <a:rPr lang="zh-CN" altLang="en-US" sz="2800" b="1">
                <a:solidFill>
                  <a:srgbClr val="000000"/>
                </a:solidFill>
                <a:latin typeface="楷体" charset="-122"/>
                <a:ea typeface="楷体" charset="-122"/>
              </a:rPr>
              <a:t>）西属拉美：在玻利瓦尔和圣马丁等人领导下，经过</a:t>
            </a:r>
            <a:r>
              <a:rPr lang="en-US" altLang="zh-CN" sz="2800" b="1">
                <a:solidFill>
                  <a:srgbClr val="000000"/>
                </a:solidFill>
                <a:latin typeface="楷体" charset="-122"/>
                <a:ea typeface="楷体" charset="-122"/>
              </a:rPr>
              <a:t>16</a:t>
            </a:r>
            <a:r>
              <a:rPr lang="zh-CN" altLang="en-US" sz="2800" b="1">
                <a:solidFill>
                  <a:srgbClr val="000000"/>
                </a:solidFill>
                <a:latin typeface="楷体" charset="-122"/>
                <a:ea typeface="楷体" charset="-122"/>
              </a:rPr>
              <a:t>年征战，</a:t>
            </a:r>
            <a:r>
              <a:rPr lang="en-US" altLang="zh-CN" sz="2800" b="1">
                <a:solidFill>
                  <a:srgbClr val="FF0000"/>
                </a:solidFill>
                <a:latin typeface="楷体" charset="-122"/>
                <a:ea typeface="楷体" charset="-122"/>
              </a:rPr>
              <a:t>1826</a:t>
            </a:r>
            <a:r>
              <a:rPr lang="zh-CN" altLang="en-US" sz="2800" b="1">
                <a:solidFill>
                  <a:srgbClr val="FF0000"/>
                </a:solidFill>
                <a:latin typeface="楷体" charset="-122"/>
                <a:ea typeface="楷体" charset="-122"/>
              </a:rPr>
              <a:t>年西属拉丁美洲殖民地取得独立运动的胜利。</a:t>
            </a:r>
          </a:p>
        </p:txBody>
      </p:sp>
      <p:sp>
        <p:nvSpPr>
          <p:cNvPr id="19" name="矩形 6">
            <a:extLst>
              <a:ext uri="{FF2B5EF4-FFF2-40B4-BE49-F238E27FC236}">
                <a16:creationId xmlns:a16="http://schemas.microsoft.com/office/drawing/2014/main" id="{D94E7A2A-7979-4AB0-A3E6-35E2DA7997A8}"/>
              </a:ext>
            </a:extLst>
          </p:cNvPr>
          <p:cNvSpPr/>
          <p:nvPr/>
        </p:nvSpPr>
        <p:spPr>
          <a:xfrm>
            <a:off x="934645" y="4637086"/>
            <a:ext cx="6792931" cy="954107"/>
          </a:xfrm>
          <a:prstGeom prst="rect">
            <a:avLst/>
          </a:prstGeom>
          <a:noFill/>
          <a:ln w="9525">
            <a:noFill/>
          </a:ln>
        </p:spPr>
        <p:txBody>
          <a:bodyPr wrap="square" anchor="t">
            <a:spAutoFit/>
          </a:bodyPr>
          <a:lstStyle/>
          <a:p>
            <a:r>
              <a:rPr lang="zh-CN" altLang="en-US" sz="2800" b="1">
                <a:solidFill>
                  <a:srgbClr val="000000"/>
                </a:solidFill>
                <a:latin typeface="楷体" charset="-122"/>
                <a:ea typeface="楷体" charset="-122"/>
              </a:rPr>
              <a:t>（</a:t>
            </a:r>
            <a:r>
              <a:rPr lang="en-US" altLang="zh-CN" sz="2800" b="1">
                <a:solidFill>
                  <a:srgbClr val="000000"/>
                </a:solidFill>
                <a:latin typeface="楷体" charset="-122"/>
                <a:ea typeface="楷体" charset="-122"/>
              </a:rPr>
              <a:t>3</a:t>
            </a:r>
            <a:r>
              <a:rPr lang="zh-CN" altLang="en-US" sz="2800" b="1">
                <a:solidFill>
                  <a:srgbClr val="000000"/>
                </a:solidFill>
                <a:latin typeface="楷体" charset="-122"/>
                <a:ea typeface="楷体" charset="-122"/>
              </a:rPr>
              <a:t>）巴西：</a:t>
            </a:r>
            <a:r>
              <a:rPr lang="en-US" altLang="zh-CN" sz="2800" b="1">
                <a:solidFill>
                  <a:srgbClr val="000000"/>
                </a:solidFill>
                <a:latin typeface="楷体" charset="-122"/>
                <a:ea typeface="楷体" charset="-122"/>
              </a:rPr>
              <a:t>1822</a:t>
            </a:r>
            <a:r>
              <a:rPr lang="zh-CN" altLang="en-US" sz="2800" b="1">
                <a:solidFill>
                  <a:srgbClr val="000000"/>
                </a:solidFill>
                <a:latin typeface="楷体" charset="-122"/>
                <a:ea typeface="楷体" charset="-122"/>
              </a:rPr>
              <a:t>年巴西摆脱葡萄牙的统治，获得独立，建立君主制。</a:t>
            </a:r>
          </a:p>
        </p:txBody>
      </p:sp>
      <p:pic>
        <p:nvPicPr>
          <p:cNvPr id="20" name="图片 9">
            <a:extLst>
              <a:ext uri="{FF2B5EF4-FFF2-40B4-BE49-F238E27FC236}">
                <a16:creationId xmlns:a16="http://schemas.microsoft.com/office/drawing/2014/main" id="{0B0FA8F2-376B-4F8E-BD1A-DB6602DA8887}"/>
              </a:ext>
            </a:extLst>
          </p:cNvPr>
          <p:cNvPicPr>
            <a:picLocks noChangeAspect="1"/>
          </p:cNvPicPr>
          <p:nvPr>
            <p:custDataLst>
              <p:tags r:id="rId3"/>
            </p:custDataLst>
          </p:nvPr>
        </p:nvPicPr>
        <p:blipFill>
          <a:blip r:embed="rId2"/>
          <a:stretch>
            <a:fillRect/>
          </a:stretch>
        </p:blipFill>
        <p:spPr>
          <a:xfrm>
            <a:off x="8279540" y="932626"/>
            <a:ext cx="2931532" cy="2776279"/>
          </a:xfrm>
          <a:prstGeom prst="rect">
            <a:avLst/>
          </a:prstGeom>
          <a:noFill/>
          <a:ln w="9525">
            <a:noFill/>
          </a:ln>
        </p:spPr>
      </p:pic>
      <p:pic>
        <p:nvPicPr>
          <p:cNvPr id="21" name="图片 10">
            <a:extLst>
              <a:ext uri="{FF2B5EF4-FFF2-40B4-BE49-F238E27FC236}">
                <a16:creationId xmlns:a16="http://schemas.microsoft.com/office/drawing/2014/main" id="{3ABEB875-2C6D-42CD-9D61-EA27FA175470}"/>
              </a:ext>
            </a:extLst>
          </p:cNvPr>
          <p:cNvPicPr>
            <a:picLocks noChangeAspect="1"/>
          </p:cNvPicPr>
          <p:nvPr>
            <p:custDataLst>
              <p:tags r:id="rId5"/>
            </p:custDataLst>
          </p:nvPr>
        </p:nvPicPr>
        <p:blipFill>
          <a:blip r:embed="rId4"/>
          <a:stretch>
            <a:fillRect/>
          </a:stretch>
        </p:blipFill>
        <p:spPr>
          <a:xfrm>
            <a:off x="8279540" y="3878391"/>
            <a:ext cx="2931532" cy="247149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med" p14:dur="700">
        <p:cover dir="d"/>
      </p:transition>
    </mc:Choice>
    <mc:Fallback>
      <p:transition spd="med">
        <p:cover dir="d"/>
      </p:transition>
    </mc:Fallback>
  </mc:AlternateContent>
  <p:timing/>
</p:sld>
</file>

<file path=ppt/slides/slide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10" name="圆角矩形 9"/>
          <p:cNvSpPr/>
          <p:nvPr/>
        </p:nvSpPr>
        <p:spPr>
          <a:xfrm>
            <a:off x="570230" y="3020060"/>
            <a:ext cx="6859270" cy="3062605"/>
          </a:xfrm>
          <a:prstGeom prst="roundRect">
            <a:avLst>
              <a:gd name="adj" fmla="val 2173"/>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灯片编号占位符 2"/>
          <p:cNvSpPr>
            <a:spLocks noGrp="1"/>
          </p:cNvSpPr>
          <p:nvPr>
            <p:ph type="sldNum" sz="quarter" idx="12"/>
          </p:nvPr>
        </p:nvSpPr>
        <p:spPr/>
        <p:txBody>
          <a:bodyPr/>
          <a:lstStyle/>
          <a:p>
            <a:fld id="{565CE74E-AB26-4998-AD42-012C4C1AD076}" type="slidenum">
              <a:rPr lang="zh-CN" altLang="en-US" smtClean="0"/>
              <a:t>5</a:t>
            </a:fld>
            <a:endParaRPr lang="zh-CN" altLang="en-US"/>
          </a:p>
        </p:txBody>
      </p:sp>
      <p:sp>
        <p:nvSpPr>
          <p:cNvPr id="4" name="标题 3"/>
          <p:cNvSpPr>
            <a:spLocks noGrp="1"/>
          </p:cNvSpPr>
          <p:nvPr>
            <p:ph type="title"/>
          </p:nvPr>
        </p:nvSpPr>
        <p:spPr/>
        <p:txBody>
          <a:bodyPr>
            <a:normAutofit fontScale="90000"/>
          </a:bodyPr>
          <a:lstStyle/>
          <a:p>
            <a:r>
              <a:rPr lang="zh-CN" altLang="en-US">
                <a:sym typeface="+mn-ea"/>
              </a:rPr>
              <a:t>拉丁美洲的民族独立运动</a:t>
            </a:r>
            <a:endParaRPr lang="zh-CN" altLang="en-US"/>
          </a:p>
        </p:txBody>
      </p:sp>
      <p:sp>
        <p:nvSpPr>
          <p:cNvPr id="9" name="文本框 8"/>
          <p:cNvSpPr txBox="1"/>
          <p:nvPr/>
        </p:nvSpPr>
        <p:spPr>
          <a:xfrm>
            <a:off x="635000" y="812800"/>
            <a:ext cx="3042920" cy="583565"/>
          </a:xfrm>
          <a:prstGeom prst="rect">
            <a:avLst/>
          </a:prstGeom>
          <a:noFill/>
        </p:spPr>
        <p:txBody>
          <a:bodyPr wrap="square" rtlCol="0" anchor="t">
            <a:spAutoFit/>
          </a:bodyPr>
          <a:lstStyle/>
          <a:p>
            <a:pPr lvl="0" algn="l">
              <a:buClrTx/>
              <a:buSzTx/>
              <a:buFontTx/>
            </a:pPr>
            <a:r>
              <a:rPr lang="zh-CN" altLang="en-US" sz="3200" b="1">
                <a:latin typeface="書體坊顏體㊣" panose="02010600030101010101" pitchFamily="2" charset="-122"/>
                <a:ea typeface="書體坊顏體㊣" panose="02010600030101010101" pitchFamily="2" charset="-122"/>
                <a:cs typeface="書體坊顏體㊣" panose="02010600030101010101" pitchFamily="2" charset="-122"/>
                <a:sym typeface="+mn-ea"/>
              </a:rPr>
              <a:t>3.独立后的问题</a:t>
            </a:r>
          </a:p>
        </p:txBody>
      </p:sp>
      <p:pic>
        <p:nvPicPr>
          <p:cNvPr id="5" name="图片 4"/>
          <p:cNvPicPr>
            <a:picLocks noChangeAspect="1"/>
          </p:cNvPicPr>
          <p:nvPr/>
        </p:nvPicPr>
        <p:blipFill>
          <a:blip r:embed="rId2"/>
          <a:stretch>
            <a:fillRect/>
          </a:stretch>
        </p:blipFill>
        <p:spPr>
          <a:xfrm>
            <a:off x="7486015" y="1054100"/>
            <a:ext cx="4385310" cy="5344160"/>
          </a:xfrm>
          <a:prstGeom prst="rect">
            <a:avLst/>
          </a:prstGeom>
        </p:spPr>
      </p:pic>
      <p:sp>
        <p:nvSpPr>
          <p:cNvPr id="6" name="文本框 5"/>
          <p:cNvSpPr txBox="1"/>
          <p:nvPr/>
        </p:nvSpPr>
        <p:spPr>
          <a:xfrm>
            <a:off x="7977505" y="1713865"/>
            <a:ext cx="3027680" cy="583565"/>
          </a:xfrm>
          <a:prstGeom prst="rect">
            <a:avLst/>
          </a:prstGeom>
          <a:noFill/>
        </p:spPr>
        <p:txBody>
          <a:bodyPr wrap="none" rtlCol="0" anchor="t">
            <a:spAutoFit/>
          </a:bodyPr>
          <a:lstStyle/>
          <a:p>
            <a:pPr algn="l"/>
            <a:r>
              <a:rPr lang="en-US" altLang="zh-CN" sz="3200">
                <a:solidFill>
                  <a:schemeClr val="tx1"/>
                </a:solidFill>
                <a:latin typeface="書體坊顏體㊣" panose="02010600030101010101" pitchFamily="2" charset="-122"/>
                <a:ea typeface="書體坊顏體㊣" panose="02010600030101010101" pitchFamily="2" charset="-122"/>
                <a:sym typeface="+mn-ea"/>
              </a:rPr>
              <a:t>“</a:t>
            </a:r>
            <a:r>
              <a:rPr lang="zh-CN" altLang="en-US" sz="3200">
                <a:solidFill>
                  <a:schemeClr val="tx1"/>
                </a:solidFill>
                <a:latin typeface="書體坊顏體㊣" panose="02010600030101010101" pitchFamily="2" charset="-122"/>
                <a:ea typeface="書體坊顏體㊣" panose="02010600030101010101" pitchFamily="2" charset="-122"/>
                <a:sym typeface="+mn-ea"/>
              </a:rPr>
              <a:t>考迪罗</a:t>
            </a:r>
            <a:r>
              <a:rPr lang="en-US" altLang="zh-CN" sz="3200">
                <a:solidFill>
                  <a:schemeClr val="tx1"/>
                </a:solidFill>
                <a:latin typeface="書體坊顏體㊣" panose="02010600030101010101" pitchFamily="2" charset="-122"/>
                <a:ea typeface="書體坊顏體㊣" panose="02010600030101010101" pitchFamily="2" charset="-122"/>
                <a:sym typeface="+mn-ea"/>
              </a:rPr>
              <a:t>”</a:t>
            </a:r>
            <a:r>
              <a:rPr lang="zh-CN" altLang="en-US" sz="3200">
                <a:solidFill>
                  <a:schemeClr val="tx1"/>
                </a:solidFill>
                <a:latin typeface="書體坊顏體㊣" panose="02010600030101010101" pitchFamily="2" charset="-122"/>
                <a:ea typeface="書體坊顏體㊣" panose="02010600030101010101" pitchFamily="2" charset="-122"/>
                <a:sym typeface="+mn-ea"/>
              </a:rPr>
              <a:t>体制</a:t>
            </a:r>
          </a:p>
        </p:txBody>
      </p:sp>
      <p:sp>
        <p:nvSpPr>
          <p:cNvPr id="2" name="文本框 1"/>
          <p:cNvSpPr txBox="1"/>
          <p:nvPr/>
        </p:nvSpPr>
        <p:spPr>
          <a:xfrm>
            <a:off x="7841615" y="2237105"/>
            <a:ext cx="3592830" cy="3810000"/>
          </a:xfrm>
          <a:prstGeom prst="rect">
            <a:avLst/>
          </a:prstGeom>
          <a:noFill/>
        </p:spPr>
        <p:txBody>
          <a:bodyPr wrap="square" rtlCol="0" anchor="t">
            <a:spAutoFit/>
          </a:bodyPr>
          <a:lstStyle/>
          <a:p>
            <a:pPr lvl="0" algn="l" fontAlgn="auto">
              <a:lnSpc>
                <a:spcPct val="110000"/>
              </a:lnSpc>
              <a:buClrTx/>
              <a:buSzTx/>
              <a:buFontTx/>
            </a:pPr>
            <a:r>
              <a:rPr lang="zh-CN" altLang="en-US" sz="2200">
                <a:solidFill>
                  <a:schemeClr val="tx1">
                    <a:lumMod val="50000"/>
                    <a:lumOff val="50000"/>
                  </a:schemeClr>
                </a:solidFill>
                <a:latin typeface="时尚中黑简体" panose="01010104010101010101" pitchFamily="2" charset="-122"/>
                <a:ea typeface="时尚中黑简体" panose="01010104010101010101" pitchFamily="2" charset="-122"/>
                <a:sym typeface="+mn-ea"/>
              </a:rPr>
              <a:t>是拉丁美洲特有的军阀、大地主和教会三位一体的本土化独裁制度。拉美地区的大多数国家在19世纪20年代独立后至20世纪前盛行。考迪罗经济上依靠大地产大庄园主，在政治上靠军人专政来维持其政治统治。对外投靠外国势力，对内残酷镇压人民反抗。</a:t>
            </a:r>
          </a:p>
        </p:txBody>
      </p:sp>
      <p:sp>
        <p:nvSpPr>
          <p:cNvPr id="11" name="文本框 10"/>
          <p:cNvSpPr txBox="1"/>
          <p:nvPr/>
        </p:nvSpPr>
        <p:spPr>
          <a:xfrm>
            <a:off x="396051" y="1815365"/>
            <a:ext cx="7127875" cy="1235916"/>
          </a:xfrm>
          <a:prstGeom prst="rect">
            <a:avLst/>
          </a:prstGeom>
          <a:noFill/>
        </p:spPr>
        <p:txBody>
          <a:bodyPr wrap="square" rtlCol="0" anchor="t">
            <a:spAutoFit/>
          </a:bodyPr>
          <a:lstStyle/>
          <a:p>
            <a:pPr fontAlgn="auto">
              <a:lnSpc>
                <a:spcPct val="130000"/>
              </a:lnSpc>
              <a:spcBef>
                <a:spcPct val="0"/>
              </a:spcBef>
              <a:spcAft>
                <a:spcPct val="0"/>
              </a:spcAft>
            </a:pPr>
            <a:r>
              <a:rPr lang="zh-CN" altLang="en-US" sz="2000">
                <a:solidFill>
                  <a:schemeClr val="tx1"/>
                </a:solidFill>
                <a:latin typeface="黑体" pitchFamily="49" charset="-122"/>
                <a:ea typeface="黑体" pitchFamily="49" charset="-122"/>
                <a:cs typeface="黑体" panose="02010609060101010101" pitchFamily="49" charset="-122"/>
                <a:sym typeface="+mn-ea"/>
              </a:rPr>
              <a:t>（</a:t>
            </a:r>
            <a:r>
              <a:rPr lang="en-US" altLang="zh-CN" sz="2000">
                <a:solidFill>
                  <a:schemeClr val="tx1"/>
                </a:solidFill>
                <a:latin typeface="黑体" pitchFamily="49" charset="-122"/>
                <a:ea typeface="黑体" pitchFamily="49" charset="-122"/>
                <a:cs typeface="黑体" panose="02010609060101010101" pitchFamily="49" charset="-122"/>
                <a:sym typeface="+mn-ea"/>
              </a:rPr>
              <a:t>1</a:t>
            </a:r>
            <a:r>
              <a:rPr lang="zh-CN" altLang="en-US" sz="2000">
                <a:solidFill>
                  <a:schemeClr val="tx1"/>
                </a:solidFill>
                <a:latin typeface="黑体" pitchFamily="49" charset="-122"/>
                <a:ea typeface="黑体" pitchFamily="49" charset="-122"/>
                <a:cs typeface="黑体" panose="02010609060101010101" pitchFamily="49" charset="-122"/>
                <a:sym typeface="+mn-ea"/>
              </a:rPr>
              <a:t>）</a:t>
            </a:r>
            <a:r>
              <a:rPr lang="zh-CN" sz="2000">
                <a:solidFill>
                  <a:schemeClr val="tx1"/>
                </a:solidFill>
                <a:latin typeface="黑体" pitchFamily="49" charset="-122"/>
                <a:ea typeface="黑体" pitchFamily="49" charset="-122"/>
                <a:cs typeface="黑体" panose="02010609060101010101" pitchFamily="49" charset="-122"/>
                <a:sym typeface="+mn-ea"/>
              </a:rPr>
              <a:t>除巴西以外的拉丁美洲国家，都建立了共和国。</a:t>
            </a:r>
            <a:endParaRPr lang="zh-CN" altLang="en-US" sz="2000">
              <a:solidFill>
                <a:schemeClr val="tx1"/>
              </a:solidFill>
              <a:latin typeface="黑体" pitchFamily="49" charset="-122"/>
              <a:ea typeface="黑体" pitchFamily="49" charset="-122"/>
              <a:cs typeface="黑体" panose="02010609060101010101" pitchFamily="49" charset="-122"/>
              <a:sym typeface="+mn-ea"/>
            </a:endParaRPr>
          </a:p>
          <a:p>
            <a:pPr fontAlgn="auto">
              <a:lnSpc>
                <a:spcPct val="130000"/>
              </a:lnSpc>
              <a:spcBef>
                <a:spcPct val="0"/>
              </a:spcBef>
              <a:spcAft>
                <a:spcPct val="0"/>
              </a:spcAft>
            </a:pPr>
            <a:r>
              <a:rPr lang="zh-CN" altLang="en-US" sz="2000">
                <a:solidFill>
                  <a:schemeClr val="tx1"/>
                </a:solidFill>
                <a:latin typeface="黑体" pitchFamily="49" charset="-122"/>
                <a:ea typeface="黑体" pitchFamily="49" charset="-122"/>
                <a:cs typeface="黑体" panose="02010609060101010101" pitchFamily="49" charset="-122"/>
                <a:sym typeface="+mn-ea"/>
              </a:rPr>
              <a:t>（</a:t>
            </a:r>
            <a:r>
              <a:rPr lang="en-US" altLang="zh-CN" sz="2000">
                <a:solidFill>
                  <a:schemeClr val="tx1"/>
                </a:solidFill>
                <a:latin typeface="黑体" pitchFamily="49" charset="-122"/>
                <a:ea typeface="黑体" pitchFamily="49" charset="-122"/>
                <a:cs typeface="黑体" panose="02010609060101010101" pitchFamily="49" charset="-122"/>
                <a:sym typeface="+mn-ea"/>
              </a:rPr>
              <a:t>2</a:t>
            </a:r>
            <a:r>
              <a:rPr lang="zh-CN" altLang="en-US" sz="2000">
                <a:solidFill>
                  <a:schemeClr val="tx1"/>
                </a:solidFill>
                <a:latin typeface="黑体" pitchFamily="49" charset="-122"/>
                <a:ea typeface="黑体" pitchFamily="49" charset="-122"/>
                <a:cs typeface="黑体" panose="02010609060101010101" pitchFamily="49" charset="-122"/>
                <a:sym typeface="+mn-ea"/>
              </a:rPr>
              <a:t>）独立后的拉美各国大多</a:t>
            </a:r>
            <a:r>
              <a:rPr lang="zh-CN" altLang="zh-CN" sz="2000" b="1" noProof="0">
                <a:solidFill>
                  <a:schemeClr val="tx1"/>
                </a:solidFill>
                <a:latin typeface="宋体" pitchFamily="2" charset="-122"/>
                <a:ea typeface="宋体" pitchFamily="2" charset="-122"/>
                <a:cs typeface="Times New Roman" panose="02020603050405020304" charset="0"/>
                <a:sym typeface="+mn-ea"/>
              </a:rPr>
              <a:t>政局动荡</a:t>
            </a:r>
            <a:r>
              <a:rPr lang="zh-CN" altLang="en-US" sz="2000">
                <a:solidFill>
                  <a:schemeClr val="tx1"/>
                </a:solidFill>
                <a:latin typeface="黑体" pitchFamily="49" charset="-122"/>
                <a:ea typeface="黑体" pitchFamily="49" charset="-122"/>
                <a:cs typeface="黑体" panose="02010609060101010101" pitchFamily="49" charset="-122"/>
                <a:sym typeface="+mn-ea"/>
              </a:rPr>
              <a:t>，普遍实行军事独裁统治，政治经济发展停滞不前。</a:t>
            </a:r>
          </a:p>
        </p:txBody>
      </p:sp>
      <p:sp>
        <p:nvSpPr>
          <p:cNvPr id="7" name="文本框 6"/>
          <p:cNvSpPr txBox="1"/>
          <p:nvPr/>
        </p:nvSpPr>
        <p:spPr>
          <a:xfrm>
            <a:off x="527685" y="3006090"/>
            <a:ext cx="6958330" cy="3138170"/>
          </a:xfrm>
          <a:prstGeom prst="rect">
            <a:avLst/>
          </a:prstGeom>
          <a:noFill/>
        </p:spPr>
        <p:txBody>
          <a:bodyPr wrap="square" rtlCol="0" anchor="t">
            <a:spAutoFit/>
          </a:bodyPr>
          <a:lstStyle/>
          <a:p>
            <a:pPr algn="just"/>
            <a:r>
              <a:rPr lang="zh-CN" altLang="en-US" sz="2200">
                <a:solidFill>
                  <a:schemeClr val="bg1"/>
                </a:solidFill>
                <a:latin typeface="楷体" pitchFamily="49" charset="-122"/>
                <a:ea typeface="楷体" pitchFamily="49" charset="-122"/>
              </a:rPr>
              <a:t>各国的</a:t>
            </a:r>
            <a:r>
              <a:rPr lang="zh-CN" altLang="en-US" sz="2200">
                <a:solidFill>
                  <a:srgbClr val="FF0000"/>
                </a:solidFill>
                <a:latin typeface="楷体" pitchFamily="49" charset="-122"/>
                <a:ea typeface="楷体" pitchFamily="49" charset="-122"/>
              </a:rPr>
              <a:t>考迪罗</a:t>
            </a:r>
            <a:r>
              <a:rPr lang="zh-CN" altLang="en-US" sz="2200">
                <a:solidFill>
                  <a:schemeClr val="bg1"/>
                </a:solidFill>
                <a:latin typeface="楷体" pitchFamily="49" charset="-122"/>
                <a:ea typeface="楷体" pitchFamily="49" charset="-122"/>
              </a:rPr>
              <a:t>起初都是独立战争中的军事领袖他们既非世袭也非选举产生，而是靠实力统治，政变经常发生。他们本人就是大地产主又同其他大地产主联合，维护大地产制。同时，原先的经济基础没有被触动，</a:t>
            </a:r>
            <a:r>
              <a:rPr lang="zh-CN" altLang="en-US" sz="2200">
                <a:solidFill>
                  <a:srgbClr val="FF0000"/>
                </a:solidFill>
                <a:latin typeface="楷体" pitchFamily="49" charset="-122"/>
                <a:ea typeface="楷体" pitchFamily="49" charset="-122"/>
              </a:rPr>
              <a:t>大地产制</a:t>
            </a:r>
            <a:r>
              <a:rPr lang="zh-CN" altLang="en-US" sz="2200">
                <a:solidFill>
                  <a:schemeClr val="bg1"/>
                </a:solidFill>
                <a:latin typeface="楷体" pitchFamily="49" charset="-122"/>
                <a:ea typeface="楷体" pitchFamily="49" charset="-122"/>
              </a:rPr>
              <a:t>仍然是经济的主要形式。在大地产制下，虽然经营方式日益资本主义化，但对农民的剥削方式基本没有改变，严重制约了资本主义的发展。政治上的军事独裁和经济上的大地产制造成了拉丁美洲各国的政治混乱和经济发展停滞不前。</a:t>
            </a:r>
          </a:p>
        </p:txBody>
      </p:sp>
      <p:cxnSp>
        <p:nvCxnSpPr>
          <p:cNvPr id="12" name="直接连接符 11">
            <a:extLst>
              <a:ext uri="{FF2B5EF4-FFF2-40B4-BE49-F238E27FC236}">
                <a16:creationId xmlns:a16="http://schemas.microsoft.com/office/drawing/2014/main" id="{5A49DB20-3FE8-4BF1-B0CB-D1A19C4DA940}"/>
              </a:ext>
            </a:extLst>
          </p:cNvPr>
          <p:cNvCxnSpPr/>
          <p:nvPr/>
        </p:nvCxnSpPr>
        <p:spPr>
          <a:xfrm>
            <a:off x="4284398" y="5410985"/>
            <a:ext cx="3004795" cy="0"/>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4" name="直接连接符 13">
            <a:extLst>
              <a:ext uri="{FF2B5EF4-FFF2-40B4-BE49-F238E27FC236}">
                <a16:creationId xmlns:a16="http://schemas.microsoft.com/office/drawing/2014/main" id="{F5CBA217-552C-4439-87B9-D5D7655E44EE}"/>
              </a:ext>
            </a:extLst>
          </p:cNvPr>
          <p:cNvCxnSpPr/>
          <p:nvPr/>
        </p:nvCxnSpPr>
        <p:spPr>
          <a:xfrm>
            <a:off x="635000" y="5761348"/>
            <a:ext cx="1655713" cy="0"/>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sp>
        <p:nvSpPr>
          <p:cNvPr id="15" name="文本框 14">
            <a:extLst>
              <a:ext uri="{FF2B5EF4-FFF2-40B4-BE49-F238E27FC236}">
                <a16:creationId xmlns:a16="http://schemas.microsoft.com/office/drawing/2014/main" id="{6ED7B140-349E-4294-973D-8DAB44EC1F4E}"/>
              </a:ext>
            </a:extLst>
          </p:cNvPr>
          <p:cNvSpPr txBox="1"/>
          <p:nvPr/>
        </p:nvSpPr>
        <p:spPr>
          <a:xfrm>
            <a:off x="154601" y="1395668"/>
            <a:ext cx="7369325" cy="510778"/>
          </a:xfrm>
          <a:prstGeom prst="round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zh-CN" altLang="en-US" sz="2400" b="1">
                <a:solidFill>
                  <a:srgbClr val="FF0000"/>
                </a:solidFill>
              </a:rPr>
              <a:t>内部：政治：人民无权，军事独裁；</a:t>
            </a:r>
            <a:r>
              <a:rPr lang="en-US" altLang="zh-CN" sz="2400" b="1">
                <a:solidFill>
                  <a:srgbClr val="FF0000"/>
                </a:solidFill>
              </a:rPr>
              <a:t> </a:t>
            </a:r>
            <a:r>
              <a:rPr lang="zh-CN" altLang="en-US" sz="2400" b="1">
                <a:solidFill>
                  <a:srgbClr val="FF0000"/>
                </a:solidFill>
              </a:rPr>
              <a:t>经济：大地产制</a:t>
            </a:r>
          </a:p>
        </p:txBody>
      </p:sp>
    </p:spTree>
  </p:cSld>
  <p:clrMapOvr>
    <a:masterClrMapping/>
  </p:clrMapOvr>
  <mc:AlternateContent xmlns:mc="http://schemas.openxmlformats.org/markup-compatibility/2006">
    <mc:Choice xmlns:p14="http://schemas.microsoft.com/office/powerpoint/2010/main" Requires="p14">
      <p:transition spd="med" p14:dur="700">
        <p:cover dir="d"/>
      </p:transition>
    </mc:Choice>
    <mc:Fallback>
      <p:transition spd="med">
        <p:cover dir="d"/>
      </p:transition>
    </mc:Fallback>
  </mc:AlternateContent>
  <p:timing/>
</p:sld>
</file>

<file path=ppt/slides/slide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3" name="灯片编号占位符 2"/>
          <p:cNvSpPr>
            <a:spLocks noGrp="1"/>
          </p:cNvSpPr>
          <p:nvPr>
            <p:ph type="sldNum" sz="quarter" idx="12"/>
          </p:nvPr>
        </p:nvSpPr>
        <p:spPr/>
        <p:txBody>
          <a:bodyPr/>
          <a:lstStyle/>
          <a:p>
            <a:fld id="{565CE74E-AB26-4998-AD42-012C4C1AD076}" type="slidenum">
              <a:rPr lang="zh-CN" altLang="en-US" smtClean="0"/>
              <a:t>6</a:t>
            </a:fld>
            <a:endParaRPr lang="zh-CN" altLang="en-US"/>
          </a:p>
        </p:txBody>
      </p:sp>
      <p:sp>
        <p:nvSpPr>
          <p:cNvPr id="4" name="标题 3"/>
          <p:cNvSpPr>
            <a:spLocks noGrp="1"/>
          </p:cNvSpPr>
          <p:nvPr>
            <p:ph type="title"/>
          </p:nvPr>
        </p:nvSpPr>
        <p:spPr/>
        <p:txBody>
          <a:bodyPr>
            <a:normAutofit fontScale="90000"/>
          </a:bodyPr>
          <a:lstStyle/>
          <a:p>
            <a:r>
              <a:rPr lang="zh-CN" altLang="en-US">
                <a:sym typeface="+mn-ea"/>
              </a:rPr>
              <a:t>拉丁美洲的民族独立运动</a:t>
            </a:r>
            <a:endParaRPr lang="zh-CN" altLang="en-US"/>
          </a:p>
        </p:txBody>
      </p:sp>
      <p:sp>
        <p:nvSpPr>
          <p:cNvPr id="12" name="TextBox 9"/>
          <p:cNvSpPr txBox="1"/>
          <p:nvPr/>
        </p:nvSpPr>
        <p:spPr>
          <a:xfrm>
            <a:off x="812165" y="1671955"/>
            <a:ext cx="10842625" cy="2121535"/>
          </a:xfrm>
          <a:prstGeom prst="rect">
            <a:avLst/>
          </a:prstGeom>
          <a:noFill/>
          <a:ln w="19050">
            <a:solidFill>
              <a:schemeClr val="tx1">
                <a:lumMod val="85000"/>
                <a:lumOff val="15000"/>
              </a:schemeClr>
            </a:solidFill>
            <a:prstDash val="sysDash"/>
          </a:ln>
        </p:spPr>
        <p:txBody>
          <a:bodyPr wrap="square" lIns="91434" tIns="45717" rIns="91434" bIns="45717" rtlCol="0">
            <a:spAutoFit/>
          </a:bodyPr>
          <a:lstStyle/>
          <a:p>
            <a:pPr algn="just" fontAlgn="auto">
              <a:lnSpc>
                <a:spcPct val="100000"/>
              </a:lnSpc>
              <a:spcBef>
                <a:spcPct val="0"/>
              </a:spcBef>
              <a:spcAft>
                <a:spcPct val="0"/>
              </a:spcAft>
            </a:pPr>
            <a:r>
              <a:rPr lang="en-US" altLang="zh-CN" sz="2200">
                <a:latin typeface="楷体" pitchFamily="49" charset="-122"/>
                <a:ea typeface="楷体" pitchFamily="49" charset="-122"/>
                <a:cs typeface="楷体" panose="02010609060101010101" pitchFamily="49" charset="-122"/>
              </a:rPr>
              <a:t>1826—1850</a:t>
            </a:r>
            <a:r>
              <a:rPr lang="zh-CN" altLang="en-US" sz="2200">
                <a:latin typeface="楷体" pitchFamily="49" charset="-122"/>
                <a:ea typeface="楷体" pitchFamily="49" charset="-122"/>
                <a:cs typeface="楷体" panose="02010609060101010101" pitchFamily="49" charset="-122"/>
              </a:rPr>
              <a:t>年，英国对拉丁美洲各国</a:t>
            </a:r>
            <a:r>
              <a:rPr lang="zh-CN" altLang="en-US" sz="2200">
                <a:gradFill>
                  <a:gsLst>
                    <a:gs pos="0">
                      <a:srgbClr val="012D86"/>
                    </a:gs>
                    <a:gs pos="100000">
                      <a:srgbClr val="0E2557"/>
                    </a:gs>
                  </a:gsLst>
                  <a:lin scaled="0"/>
                </a:gradFill>
                <a:latin typeface="楷体" pitchFamily="49" charset="-122"/>
                <a:ea typeface="楷体" pitchFamily="49" charset="-122"/>
                <a:cs typeface="楷体" panose="02010609060101010101" pitchFamily="49" charset="-122"/>
              </a:rPr>
              <a:t>贷款和投资</a:t>
            </a:r>
            <a:r>
              <a:rPr lang="zh-CN" altLang="en-US" sz="2200">
                <a:latin typeface="楷体" pitchFamily="49" charset="-122"/>
                <a:ea typeface="楷体" pitchFamily="49" charset="-122"/>
                <a:cs typeface="楷体" panose="02010609060101010101" pitchFamily="49" charset="-122"/>
              </a:rPr>
              <a:t>总额达</a:t>
            </a:r>
            <a:r>
              <a:rPr lang="en-US" altLang="zh-CN" sz="2200">
                <a:latin typeface="楷体" pitchFamily="49" charset="-122"/>
                <a:ea typeface="楷体" pitchFamily="49" charset="-122"/>
                <a:cs typeface="楷体" panose="02010609060101010101" pitchFamily="49" charset="-122"/>
              </a:rPr>
              <a:t>1</a:t>
            </a:r>
            <a:r>
              <a:rPr lang="zh-CN" altLang="en-US" sz="2200">
                <a:latin typeface="楷体" pitchFamily="49" charset="-122"/>
                <a:ea typeface="楷体" pitchFamily="49" charset="-122"/>
                <a:cs typeface="楷体" panose="02010609060101010101" pitchFamily="49" charset="-122"/>
              </a:rPr>
              <a:t>亿美元。</a:t>
            </a:r>
            <a:r>
              <a:rPr lang="en-US" altLang="zh-CN" sz="2200">
                <a:latin typeface="楷体" pitchFamily="49" charset="-122"/>
                <a:ea typeface="楷体" pitchFamily="49" charset="-122"/>
                <a:cs typeface="楷体" panose="02010609060101010101" pitchFamily="49" charset="-122"/>
              </a:rPr>
              <a:t>…… 1850</a:t>
            </a:r>
            <a:r>
              <a:rPr lang="zh-CN" altLang="en-US" sz="2200">
                <a:latin typeface="楷体" pitchFamily="49" charset="-122"/>
                <a:ea typeface="楷体" pitchFamily="49" charset="-122"/>
                <a:cs typeface="楷体" panose="02010609060101010101" pitchFamily="49" charset="-122"/>
              </a:rPr>
              <a:t>年以后，英国在拉丁美洲进行更大规模的投资，例如建筑港口、铁路、开辟轮船航线、低价收购土地和利用廉价劳动力开发矿产等。英国资本先后控制了巴西的棉花、阿根廷的谷物和肉类贸易，墨西哥的银矿生产以及大多数国家的交通、铁路和港口等企业。</a:t>
            </a:r>
            <a:r>
              <a:rPr lang="en-US" altLang="zh-CN" sz="2200">
                <a:latin typeface="楷体" pitchFamily="49" charset="-122"/>
                <a:ea typeface="楷体" pitchFamily="49" charset="-122"/>
                <a:cs typeface="楷体" panose="02010609060101010101" pitchFamily="49" charset="-122"/>
              </a:rPr>
              <a:t>1870</a:t>
            </a:r>
            <a:r>
              <a:rPr lang="zh-CN" altLang="en-US" sz="2200">
                <a:latin typeface="楷体" pitchFamily="49" charset="-122"/>
                <a:ea typeface="楷体" pitchFamily="49" charset="-122"/>
                <a:cs typeface="楷体" panose="02010609060101010101" pitchFamily="49" charset="-122"/>
              </a:rPr>
              <a:t>年英国在拉丁美洲各国的投资金额达到</a:t>
            </a:r>
            <a:r>
              <a:rPr lang="en-US" altLang="zh-CN" sz="2200">
                <a:latin typeface="楷体" pitchFamily="49" charset="-122"/>
                <a:ea typeface="楷体" pitchFamily="49" charset="-122"/>
                <a:cs typeface="楷体" panose="02010609060101010101" pitchFamily="49" charset="-122"/>
              </a:rPr>
              <a:t>8500</a:t>
            </a:r>
            <a:r>
              <a:rPr lang="zh-CN" altLang="en-US" sz="2200">
                <a:latin typeface="楷体" pitchFamily="49" charset="-122"/>
                <a:ea typeface="楷体" pitchFamily="49" charset="-122"/>
                <a:cs typeface="楷体" panose="02010609060101010101" pitchFamily="49" charset="-122"/>
              </a:rPr>
              <a:t>万英镑，成为拉丁美洲的主要投资国和债权国。</a:t>
            </a:r>
            <a:endParaRPr lang="en-US" altLang="zh-CN" sz="2200">
              <a:latin typeface="楷体" pitchFamily="49" charset="-122"/>
              <a:ea typeface="楷体" pitchFamily="49" charset="-122"/>
              <a:cs typeface="楷体" panose="02010609060101010101" pitchFamily="49" charset="-122"/>
            </a:endParaRPr>
          </a:p>
          <a:p>
            <a:pPr algn="just" fontAlgn="auto">
              <a:lnSpc>
                <a:spcPct val="100000"/>
              </a:lnSpc>
            </a:pPr>
            <a:r>
              <a:rPr lang="en-US" altLang="zh-CN" sz="2200">
                <a:latin typeface="楷体" pitchFamily="49" charset="-122"/>
                <a:ea typeface="楷体" pitchFamily="49" charset="-122"/>
                <a:cs typeface="楷体" panose="02010609060101010101" pitchFamily="49" charset="-122"/>
              </a:rPr>
              <a:t>                                                ——</a:t>
            </a:r>
            <a:r>
              <a:rPr lang="zh-CN" altLang="en-US" sz="2200">
                <a:latin typeface="楷体" pitchFamily="49" charset="-122"/>
                <a:ea typeface="楷体" pitchFamily="49" charset="-122"/>
                <a:cs typeface="楷体" panose="02010609060101010101" pitchFamily="49" charset="-122"/>
                <a:sym typeface="+mn-ea"/>
              </a:rPr>
              <a:t>吴于廑、齐世荣</a:t>
            </a:r>
            <a:r>
              <a:rPr lang="en-US" altLang="zh-CN" sz="2200">
                <a:latin typeface="楷体" pitchFamily="49" charset="-122"/>
                <a:ea typeface="楷体" pitchFamily="49" charset="-122"/>
                <a:cs typeface="楷体" panose="02010609060101010101" pitchFamily="49" charset="-122"/>
              </a:rPr>
              <a:t>《</a:t>
            </a:r>
            <a:r>
              <a:rPr lang="zh-CN" altLang="en-US" sz="2200">
                <a:latin typeface="楷体" pitchFamily="49" charset="-122"/>
                <a:ea typeface="楷体" pitchFamily="49" charset="-122"/>
                <a:cs typeface="楷体" panose="02010609060101010101" pitchFamily="49" charset="-122"/>
              </a:rPr>
              <a:t>世界史</a:t>
            </a:r>
            <a:r>
              <a:rPr lang="en-US" altLang="zh-CN" sz="2200"/>
              <a:t>》</a:t>
            </a:r>
            <a:endParaRPr lang="zh-CN" altLang="en-US" sz="2200"/>
          </a:p>
        </p:txBody>
      </p:sp>
      <p:sp>
        <p:nvSpPr>
          <p:cNvPr id="13" name="TextBox 1"/>
          <p:cNvSpPr txBox="1"/>
          <p:nvPr/>
        </p:nvSpPr>
        <p:spPr>
          <a:xfrm>
            <a:off x="812165" y="4027170"/>
            <a:ext cx="8183245" cy="2152015"/>
          </a:xfrm>
          <a:prstGeom prst="rect">
            <a:avLst/>
          </a:prstGeom>
          <a:noFill/>
          <a:ln w="19050">
            <a:solidFill>
              <a:schemeClr val="tx1"/>
            </a:solidFill>
            <a:prstDash val="sysDash"/>
          </a:ln>
        </p:spPr>
        <p:txBody>
          <a:bodyPr wrap="square" lIns="91434" tIns="45717" rIns="91434" bIns="45717" rtlCol="0">
            <a:spAutoFit/>
          </a:bodyPr>
          <a:lstStyle/>
          <a:p>
            <a:pPr algn="just">
              <a:lnSpc>
                <a:spcPct val="100000"/>
              </a:lnSpc>
              <a:spcBef>
                <a:spcPct val="0"/>
              </a:spcBef>
              <a:spcAft>
                <a:spcPct val="0"/>
              </a:spcAft>
            </a:pPr>
            <a:r>
              <a:rPr lang="zh-CN" altLang="en-US" sz="2400">
                <a:latin typeface="黑体" pitchFamily="49" charset="-122"/>
                <a:ea typeface="黑体" pitchFamily="49" charset="-122"/>
                <a:cs typeface="楷体" panose="02010609060101010101" pitchFamily="49" charset="-122"/>
              </a:rPr>
              <a:t>门罗主义：</a:t>
            </a:r>
            <a:r>
              <a:rPr lang="zh-CN" altLang="en-US" sz="2200">
                <a:latin typeface="楷体" pitchFamily="49" charset="-122"/>
                <a:ea typeface="楷体" pitchFamily="49" charset="-122"/>
                <a:cs typeface="楷体" panose="02010609060101010101" pitchFamily="49" charset="-122"/>
              </a:rPr>
              <a:t>1823年，美国总统门罗在国咨文中宣称，美国将不干涉欧洲列强的内部事务，也不干涉欧洲列强在拉丁美洲的殖民地和保护国；但是欧洲列强不得再在南北关洲开拓殖民地，欧洲列强控制或压迫南北美洲国家的任何企图都将视为对美国的敌对行为。在美洲是美洲人的美洲”的口号下，美国将拉丁美洲视为自己的势力范围。美国的这种对外政策后来被称为“门罗主义”。</a:t>
            </a:r>
          </a:p>
        </p:txBody>
      </p:sp>
      <p:grpSp>
        <p:nvGrpSpPr>
          <p:cNvPr id="17" name="组合 16"/>
          <p:cNvGrpSpPr/>
          <p:nvPr/>
        </p:nvGrpSpPr>
        <p:grpSpPr>
          <a:xfrm>
            <a:off x="9223375" y="4027170"/>
            <a:ext cx="2430780" cy="2228215"/>
            <a:chOff x="14525" y="6342"/>
            <a:chExt cx="3828" cy="3509"/>
          </a:xfrm>
        </p:grpSpPr>
        <p:pic>
          <p:nvPicPr>
            <p:cNvPr id="14" name="图片 13"/>
            <p:cNvPicPr>
              <a:picLocks noChangeAspect="1"/>
            </p:cNvPicPr>
            <p:nvPr/>
          </p:nvPicPr>
          <p:blipFill>
            <a:blip r:embed="rId2"/>
            <a:srcRect t="10159" b="15452"/>
            <a:stretch>
              <a:fillRect/>
            </a:stretch>
          </p:blipFill>
          <p:spPr>
            <a:xfrm>
              <a:off x="14525" y="6342"/>
              <a:ext cx="3829" cy="3433"/>
            </a:xfrm>
            <a:prstGeom prst="rect">
              <a:avLst/>
            </a:prstGeom>
          </p:spPr>
        </p:pic>
        <p:sp>
          <p:nvSpPr>
            <p:cNvPr id="15" name="文本框 14"/>
            <p:cNvSpPr txBox="1"/>
            <p:nvPr/>
          </p:nvSpPr>
          <p:spPr>
            <a:xfrm>
              <a:off x="14525" y="8835"/>
              <a:ext cx="3829" cy="1016"/>
            </a:xfrm>
            <a:prstGeom prst="rect">
              <a:avLst/>
            </a:prstGeom>
            <a:noFill/>
          </p:spPr>
          <p:txBody>
            <a:bodyPr wrap="square" rtlCol="0" anchor="t">
              <a:spAutoFit/>
            </a:bodyPr>
            <a:lstStyle/>
            <a:p>
              <a:r>
                <a:rPr lang="zh-CN" altLang="en-US">
                  <a:solidFill>
                    <a:schemeClr val="bg1"/>
                  </a:solidFill>
                  <a:latin typeface="楷体" pitchFamily="49" charset="-122"/>
                  <a:ea typeface="楷体" pitchFamily="49" charset="-122"/>
                  <a:cs typeface="楷体" panose="02010609060101010101" pitchFamily="49" charset="-122"/>
                  <a:sym typeface="+mn-ea"/>
                </a:rPr>
                <a:t>詹姆斯·门罗</a:t>
              </a:r>
              <a:endParaRPr lang="zh-CN" altLang="en-US">
                <a:solidFill>
                  <a:schemeClr val="bg1"/>
                </a:solidFill>
                <a:latin typeface="楷体" pitchFamily="49" charset="-122"/>
                <a:ea typeface="楷体" pitchFamily="49" charset="-122"/>
                <a:cs typeface="楷体" panose="02010609060101010101" pitchFamily="49" charset="-122"/>
              </a:endParaRPr>
            </a:p>
            <a:p>
              <a:r>
                <a:rPr lang="zh-CN" altLang="en-US">
                  <a:solidFill>
                    <a:schemeClr val="bg1"/>
                  </a:solidFill>
                  <a:latin typeface="楷体" pitchFamily="49" charset="-122"/>
                  <a:ea typeface="楷体" pitchFamily="49" charset="-122"/>
                  <a:cs typeface="楷体" panose="02010609060101010101" pitchFamily="49" charset="-122"/>
                  <a:sym typeface="+mn-ea"/>
                </a:rPr>
                <a:t>（美国第5任总统）</a:t>
              </a:r>
              <a:endParaRPr lang="zh-CN" altLang="en-US">
                <a:solidFill>
                  <a:schemeClr val="bg1"/>
                </a:solidFill>
                <a:latin typeface="楷体" pitchFamily="49" charset="-122"/>
                <a:ea typeface="楷体" pitchFamily="49" charset="-122"/>
                <a:cs typeface="楷体" panose="02010609060101010101" pitchFamily="49" charset="-122"/>
              </a:endParaRPr>
            </a:p>
          </p:txBody>
        </p:sp>
      </p:grpSp>
      <p:sp>
        <p:nvSpPr>
          <p:cNvPr id="18" name="文本框 17">
            <a:extLst>
              <a:ext uri="{FF2B5EF4-FFF2-40B4-BE49-F238E27FC236}">
                <a16:creationId xmlns:a16="http://schemas.microsoft.com/office/drawing/2014/main" id="{23446F3A-D6BD-48AF-8825-E847E7FE8760}"/>
              </a:ext>
            </a:extLst>
          </p:cNvPr>
          <p:cNvSpPr txBox="1"/>
          <p:nvPr/>
        </p:nvSpPr>
        <p:spPr>
          <a:xfrm>
            <a:off x="695472" y="981199"/>
            <a:ext cx="7609776" cy="510778"/>
          </a:xfrm>
          <a:prstGeom prst="round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zh-CN" altLang="en-US" sz="2400" b="1">
                <a:solidFill>
                  <a:srgbClr val="FF0000"/>
                </a:solidFill>
              </a:rPr>
              <a:t>外部：遭受拉美列强经济侵略、政治渗透甚至武力干涉</a:t>
            </a:r>
          </a:p>
        </p:txBody>
      </p:sp>
    </p:spTree>
  </p:cSld>
  <p:clrMapOvr>
    <a:masterClrMapping/>
  </p:clrMapOvr>
  <mc:AlternateContent xmlns:mc="http://schemas.openxmlformats.org/markup-compatibility/2006">
    <mc:Choice xmlns:p14="http://schemas.microsoft.com/office/powerpoint/2010/main" Requires="p14">
      <p:transition spd="med" p14:dur="700">
        <p:cover dir="d"/>
      </p:transition>
    </mc:Choice>
    <mc:Fallback>
      <p:transition spd="med">
        <p:cover dir="d"/>
      </p:transition>
    </mc:Fallback>
  </mc:AlternateContent>
  <p:timing/>
</p:sld>
</file>

<file path=ppt/slides/slide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5" name="圆角矩形 4"/>
          <p:cNvSpPr/>
          <p:nvPr/>
        </p:nvSpPr>
        <p:spPr>
          <a:xfrm>
            <a:off x="695960" y="3859529"/>
            <a:ext cx="11066780" cy="2766975"/>
          </a:xfrm>
          <a:prstGeom prst="roundRect">
            <a:avLst>
              <a:gd name="adj" fmla="val 342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圆角矩形 1"/>
          <p:cNvSpPr/>
          <p:nvPr/>
        </p:nvSpPr>
        <p:spPr>
          <a:xfrm>
            <a:off x="714375" y="941070"/>
            <a:ext cx="11048365" cy="2858770"/>
          </a:xfrm>
          <a:prstGeom prst="roundRect">
            <a:avLst>
              <a:gd name="adj" fmla="val 3420"/>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descr="C:/Users/ADMINI~1/AppData/Local/Temp/kaimatting/20200401151959/output_aiMatting_20200401152009.pngoutput_aiMatting_20200401152009"/>
          <p:cNvPicPr>
            <a:picLocks noChangeAspect="1"/>
          </p:cNvPicPr>
          <p:nvPr/>
        </p:nvPicPr>
        <p:blipFill>
          <a:blip r:embed="rId2"/>
          <a:srcRect b="7028"/>
          <a:stretch>
            <a:fillRect/>
          </a:stretch>
        </p:blipFill>
        <p:spPr>
          <a:xfrm>
            <a:off x="695960" y="3858895"/>
            <a:ext cx="3495675" cy="2766975"/>
          </a:xfrm>
          <a:prstGeom prst="roundRect">
            <a:avLst>
              <a:gd name="adj" fmla="val 4604"/>
            </a:avLst>
          </a:prstGeom>
        </p:spPr>
      </p:pic>
      <p:sp>
        <p:nvSpPr>
          <p:cNvPr id="3" name="灯片编号占位符 2"/>
          <p:cNvSpPr>
            <a:spLocks noGrp="1"/>
          </p:cNvSpPr>
          <p:nvPr>
            <p:ph type="sldNum" sz="quarter" idx="12"/>
          </p:nvPr>
        </p:nvSpPr>
        <p:spPr/>
        <p:txBody>
          <a:bodyPr/>
          <a:lstStyle/>
          <a:p>
            <a:fld id="{565CE74E-AB26-4998-AD42-012C4C1AD076}" type="slidenum">
              <a:rPr lang="zh-CN" altLang="en-US" smtClean="0"/>
              <a:t>7</a:t>
            </a:fld>
            <a:endParaRPr lang="zh-CN" altLang="en-US"/>
          </a:p>
        </p:txBody>
      </p:sp>
      <p:sp>
        <p:nvSpPr>
          <p:cNvPr id="4" name="标题 3"/>
          <p:cNvSpPr>
            <a:spLocks noGrp="1"/>
          </p:cNvSpPr>
          <p:nvPr>
            <p:ph type="title"/>
          </p:nvPr>
        </p:nvSpPr>
        <p:spPr/>
        <p:txBody>
          <a:bodyPr>
            <a:normAutofit fontScale="90000"/>
          </a:bodyPr>
          <a:lstStyle/>
          <a:p>
            <a:r>
              <a:rPr lang="zh-CN" altLang="en-US">
                <a:sym typeface="+mn-ea"/>
              </a:rPr>
              <a:t>拉丁美洲的民族独立运动</a:t>
            </a:r>
            <a:endParaRPr lang="zh-CN" altLang="en-US"/>
          </a:p>
        </p:txBody>
      </p:sp>
      <p:pic>
        <p:nvPicPr>
          <p:cNvPr id="16" name="图片 15"/>
          <p:cNvPicPr>
            <a:picLocks noChangeAspect="1"/>
          </p:cNvPicPr>
          <p:nvPr/>
        </p:nvPicPr>
        <p:blipFill>
          <a:blip r:embed="rId3"/>
          <a:srcRect l="3623" t="3010" r="12869" b="1518"/>
          <a:stretch>
            <a:fillRect/>
          </a:stretch>
        </p:blipFill>
        <p:spPr>
          <a:xfrm>
            <a:off x="8485505" y="1052830"/>
            <a:ext cx="3180715" cy="2396490"/>
          </a:xfrm>
          <a:prstGeom prst="roundRect">
            <a:avLst>
              <a:gd name="adj" fmla="val 6677"/>
            </a:avLst>
          </a:prstGeom>
        </p:spPr>
      </p:pic>
      <p:sp>
        <p:nvSpPr>
          <p:cNvPr id="7" name="TextBox 2"/>
          <p:cNvSpPr txBox="1"/>
          <p:nvPr/>
        </p:nvSpPr>
        <p:spPr>
          <a:xfrm>
            <a:off x="674370" y="916940"/>
            <a:ext cx="7799705" cy="2859405"/>
          </a:xfrm>
          <a:prstGeom prst="rect">
            <a:avLst/>
          </a:prstGeom>
          <a:noFill/>
          <a:ln w="19050">
            <a:noFill/>
            <a:prstDash val="sysDash"/>
          </a:ln>
        </p:spPr>
        <p:txBody>
          <a:bodyPr wrap="square" lIns="121912" tIns="60956" rIns="121912" bIns="60956" rtlCol="0">
            <a:spAutoFit/>
          </a:bodyPr>
          <a:lstStyle/>
          <a:p>
            <a:pPr algn="just" fontAlgn="auto">
              <a:lnSpc>
                <a:spcPct val="100000"/>
              </a:lnSpc>
            </a:pPr>
            <a:r>
              <a:rPr lang="zh-CN" altLang="en-US" sz="2400" b="1">
                <a:solidFill>
                  <a:schemeClr val="bg1"/>
                </a:solidFill>
                <a:latin typeface="黑体" pitchFamily="49" charset="-122"/>
                <a:ea typeface="黑体" pitchFamily="49" charset="-122"/>
                <a:cs typeface="楷体" panose="02010609060101010101" pitchFamily="49" charset="-122"/>
              </a:rPr>
              <a:t>大棒政策：</a:t>
            </a:r>
            <a:r>
              <a:rPr sz="2200">
                <a:solidFill>
                  <a:schemeClr val="bg1"/>
                </a:solidFill>
                <a:latin typeface="楷体" pitchFamily="49" charset="-122"/>
                <a:ea typeface="楷体" pitchFamily="49" charset="-122"/>
                <a:cs typeface="楷体" panose="02010609060101010101" pitchFamily="49" charset="-122"/>
              </a:rPr>
              <a:t>美国第26届总统西奥多·罗斯福提出和实行</a:t>
            </a:r>
            <a:r>
              <a:rPr sz="2200">
                <a:solidFill>
                  <a:srgbClr val="FF0000"/>
                </a:solidFill>
                <a:latin typeface="楷体" pitchFamily="49" charset="-122"/>
                <a:ea typeface="楷体" pitchFamily="49" charset="-122"/>
                <a:cs typeface="楷体" panose="02010609060101010101" pitchFamily="49" charset="-122"/>
              </a:rPr>
              <a:t>武力威胁和战争讹诈的外交政策</a:t>
            </a:r>
            <a:r>
              <a:rPr sz="2200">
                <a:solidFill>
                  <a:schemeClr val="bg1"/>
                </a:solidFill>
                <a:latin typeface="楷体" pitchFamily="49" charset="-122"/>
                <a:ea typeface="楷体" pitchFamily="49" charset="-122"/>
                <a:cs typeface="楷体" panose="02010609060101010101" pitchFamily="49" charset="-122"/>
              </a:rPr>
              <a:t>。他曾在一次演说中援引了一句非洲谚语：“手持大棒口如蜜，走遍天涯不着急”来说明他任内（1901～1909）的外交政策，后发展成所谓“大棒加胡萝卜政策”。</a:t>
            </a:r>
            <a:r>
              <a:rPr lang="zh-CN" altLang="en-US" sz="2200">
                <a:solidFill>
                  <a:schemeClr val="bg1"/>
                </a:solidFill>
                <a:latin typeface="楷体" pitchFamily="49" charset="-122"/>
                <a:ea typeface="楷体" pitchFamily="49" charset="-122"/>
                <a:cs typeface="楷体" panose="02010609060101010101" pitchFamily="49" charset="-122"/>
              </a:rPr>
              <a:t> 20世纪初，美国凭借其大为增强的军事经济力量，积极推行向外扩张计划，加强了对拉丁美洲，特别是加勒比海地区的侵略。罗斯福根据A.T.马汉的制海权理论，主张以武力为后盾，迫使拉丁美洲国家“循规蹈矩”，听命于美国。</a:t>
            </a:r>
          </a:p>
        </p:txBody>
      </p:sp>
      <p:sp>
        <p:nvSpPr>
          <p:cNvPr id="8" name="TextBox 1"/>
          <p:cNvSpPr txBox="1"/>
          <p:nvPr/>
        </p:nvSpPr>
        <p:spPr>
          <a:xfrm>
            <a:off x="3230245" y="3895725"/>
            <a:ext cx="8448040" cy="2677650"/>
          </a:xfrm>
          <a:prstGeom prst="rect">
            <a:avLst/>
          </a:prstGeom>
          <a:noFill/>
          <a:ln w="19050">
            <a:noFill/>
            <a:prstDash val="sysDash"/>
          </a:ln>
        </p:spPr>
        <p:txBody>
          <a:bodyPr wrap="square" lIns="91434" tIns="45717" rIns="91434" bIns="45717" rtlCol="0">
            <a:spAutoFit/>
          </a:bodyPr>
          <a:lstStyle/>
          <a:p>
            <a:pPr algn="just"/>
            <a:r>
              <a:rPr lang="zh-CN" altLang="en-US" sz="2400" b="1">
                <a:latin typeface="黑体" pitchFamily="49" charset="-122"/>
                <a:ea typeface="黑体" pitchFamily="49" charset="-122"/>
                <a:cs typeface="楷体" panose="02010609060101010101" pitchFamily="49" charset="-122"/>
              </a:rPr>
              <a:t>金元外交：</a:t>
            </a:r>
            <a:r>
              <a:rPr lang="zh-CN" altLang="en-US" sz="2400" b="1">
                <a:latin typeface="楷体" pitchFamily="49" charset="-122"/>
                <a:ea typeface="楷体" pitchFamily="49" charset="-122"/>
                <a:cs typeface="楷体" panose="02010609060101010101" pitchFamily="49" charset="-122"/>
              </a:rPr>
              <a:t>美国第27任总统塔夫脱提出的鼓励和支持银行家扩大</a:t>
            </a:r>
            <a:r>
              <a:rPr lang="zh-CN" altLang="en-US" sz="2400" b="1">
                <a:solidFill>
                  <a:srgbClr val="FF0000"/>
                </a:solidFill>
                <a:latin typeface="楷体" pitchFamily="49" charset="-122"/>
                <a:ea typeface="楷体" pitchFamily="49" charset="-122"/>
                <a:cs typeface="楷体" panose="02010609060101010101" pitchFamily="49" charset="-122"/>
              </a:rPr>
              <a:t>海外投资</a:t>
            </a:r>
            <a:r>
              <a:rPr lang="zh-CN" altLang="en-US" sz="2400" b="1">
                <a:latin typeface="楷体" pitchFamily="49" charset="-122"/>
                <a:ea typeface="楷体" pitchFamily="49" charset="-122"/>
                <a:cs typeface="楷体" panose="02010609060101010101" pitchFamily="49" charset="-122"/>
              </a:rPr>
              <a:t>，以实现</a:t>
            </a:r>
            <a:r>
              <a:rPr lang="zh-CN" altLang="en-US" sz="2400" b="1">
                <a:solidFill>
                  <a:srgbClr val="FF0000"/>
                </a:solidFill>
                <a:latin typeface="楷体" pitchFamily="49" charset="-122"/>
                <a:ea typeface="楷体" pitchFamily="49" charset="-122"/>
                <a:cs typeface="楷体" panose="02010609060101010101" pitchFamily="49" charset="-122"/>
              </a:rPr>
              <a:t>向外扩张的</a:t>
            </a:r>
            <a:r>
              <a:rPr lang="zh-CN" altLang="en-US" sz="2400" b="1">
                <a:latin typeface="楷体" pitchFamily="49" charset="-122"/>
                <a:ea typeface="楷体" pitchFamily="49" charset="-122"/>
                <a:cs typeface="楷体" panose="02010609060101010101" pitchFamily="49" charset="-122"/>
              </a:rPr>
              <a:t>外交政策。塔夫脱提出“用金元代替枪弹”，他们主张运用外交政策推动和保护美国银行家的海外投资。事实上，金元并没有完全取代枪弹，而只是枪弹的补充。</a:t>
            </a:r>
            <a:r>
              <a:rPr lang="zh-CN" altLang="en-US" sz="2400" b="1">
                <a:latin typeface="楷体" pitchFamily="49" charset="-122"/>
                <a:ea typeface="楷体" pitchFamily="49" charset="-122"/>
                <a:cs typeface="楷体" panose="02010609060101010101" pitchFamily="49" charset="-122"/>
                <a:sym typeface="+mn-ea"/>
              </a:rPr>
              <a:t>二者常常交替使用或同时使用。</a:t>
            </a:r>
            <a:r>
              <a:rPr lang="zh-CN" altLang="en-US" sz="2400" b="1">
                <a:latin typeface="楷体" pitchFamily="49" charset="-122"/>
                <a:ea typeface="楷体" pitchFamily="49" charset="-122"/>
                <a:cs typeface="楷体" panose="02010609060101010101" pitchFamily="49" charset="-122"/>
              </a:rPr>
              <a:t>金元外交实际上是一种资本渗透，通过对外投资来夺取更多的海外市场和殖民特权。</a:t>
            </a:r>
          </a:p>
        </p:txBody>
      </p:sp>
      <p:sp>
        <p:nvSpPr>
          <p:cNvPr id="11" name="TextBox 5"/>
          <p:cNvSpPr txBox="1"/>
          <p:nvPr/>
        </p:nvSpPr>
        <p:spPr>
          <a:xfrm>
            <a:off x="8094764" y="3444098"/>
            <a:ext cx="3648405" cy="368300"/>
          </a:xfrm>
          <a:prstGeom prst="rect">
            <a:avLst/>
          </a:prstGeom>
          <a:noFill/>
        </p:spPr>
        <p:txBody>
          <a:bodyPr wrap="square" rtlCol="0">
            <a:spAutoFit/>
          </a:bodyPr>
          <a:lstStyle/>
          <a:p>
            <a:pPr algn="ctr"/>
            <a:r>
              <a:rPr lang="ru-RU" altLang="zh-CN" b="1" kern="100">
                <a:solidFill>
                  <a:schemeClr val="bg1"/>
                </a:solidFill>
                <a:latin typeface="楷体" pitchFamily="49" charset="-122"/>
                <a:ea typeface="楷体" pitchFamily="49" charset="-122"/>
                <a:cs typeface="楷体" panose="02010609060101010101" pitchFamily="49" charset="-122"/>
              </a:rPr>
              <a:t>◎“</a:t>
            </a:r>
            <a:r>
              <a:rPr lang="zh-CN" altLang="zh-CN" b="1" kern="100">
                <a:solidFill>
                  <a:schemeClr val="bg1"/>
                </a:solidFill>
                <a:latin typeface="楷体" pitchFamily="49" charset="-122"/>
                <a:ea typeface="楷体" pitchFamily="49" charset="-122"/>
                <a:cs typeface="楷体" panose="02010609060101010101" pitchFamily="49" charset="-122"/>
              </a:rPr>
              <a:t>大棒政策</a:t>
            </a:r>
            <a:r>
              <a:rPr lang="ru-RU" altLang="zh-CN" b="1" kern="100">
                <a:solidFill>
                  <a:schemeClr val="bg1"/>
                </a:solidFill>
                <a:latin typeface="楷体" pitchFamily="49" charset="-122"/>
                <a:ea typeface="楷体" pitchFamily="49" charset="-122"/>
                <a:cs typeface="楷体" panose="02010609060101010101" pitchFamily="49" charset="-122"/>
              </a:rPr>
              <a:t>” </a:t>
            </a:r>
            <a:r>
              <a:rPr lang="zh-CN" altLang="zh-CN" b="1" kern="100">
                <a:solidFill>
                  <a:schemeClr val="bg1"/>
                </a:solidFill>
                <a:latin typeface="楷体" pitchFamily="49" charset="-122"/>
                <a:ea typeface="楷体" pitchFamily="49" charset="-122"/>
                <a:cs typeface="楷体" panose="02010609060101010101" pitchFamily="49" charset="-122"/>
              </a:rPr>
              <a:t>（漫画）</a:t>
            </a:r>
          </a:p>
        </p:txBody>
      </p:sp>
    </p:spTree>
  </p:cSld>
  <p:clrMapOvr>
    <a:masterClrMapping/>
  </p:clrMapOvr>
  <mc:AlternateContent xmlns:mc="http://schemas.openxmlformats.org/markup-compatibility/2006">
    <mc:Choice xmlns:p14="http://schemas.microsoft.com/office/powerpoint/2010/main" Requires="p14">
      <p:transition spd="med" p14:dur="700">
        <p:cover dir="d"/>
      </p:transition>
    </mc:Choice>
    <mc:Fallback>
      <p:transition spd="med">
        <p:cover dir="d"/>
      </p:transition>
    </mc:Fallback>
  </mc:AlternateContent>
  <p:timing/>
</p:sld>
</file>

<file path=ppt/slides/slide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3" name="灯片编号占位符 2"/>
          <p:cNvSpPr>
            <a:spLocks noGrp="1"/>
          </p:cNvSpPr>
          <p:nvPr>
            <p:ph type="sldNum" sz="quarter" idx="12"/>
          </p:nvPr>
        </p:nvSpPr>
        <p:spPr/>
        <p:txBody>
          <a:bodyPr/>
          <a:lstStyle/>
          <a:p>
            <a:fld id="{565CE74E-AB26-4998-AD42-012C4C1AD076}" type="slidenum">
              <a:rPr lang="zh-CN" altLang="en-US" smtClean="0"/>
              <a:t>8</a:t>
            </a:fld>
            <a:endParaRPr lang="zh-CN" altLang="en-US"/>
          </a:p>
        </p:txBody>
      </p:sp>
      <p:sp>
        <p:nvSpPr>
          <p:cNvPr id="4" name="标题 3"/>
          <p:cNvSpPr>
            <a:spLocks noGrp="1"/>
          </p:cNvSpPr>
          <p:nvPr>
            <p:ph type="title"/>
          </p:nvPr>
        </p:nvSpPr>
        <p:spPr/>
        <p:txBody>
          <a:bodyPr>
            <a:normAutofit fontScale="90000"/>
          </a:bodyPr>
          <a:lstStyle/>
          <a:p>
            <a:r>
              <a:rPr lang="zh-CN" altLang="en-US">
                <a:sym typeface="+mn-ea"/>
              </a:rPr>
              <a:t>拉丁美洲的民族独立运动</a:t>
            </a:r>
            <a:endParaRPr lang="zh-CN" altLang="en-US"/>
          </a:p>
        </p:txBody>
      </p:sp>
      <p:sp>
        <p:nvSpPr>
          <p:cNvPr id="5" name="文本框 4"/>
          <p:cNvSpPr txBox="1"/>
          <p:nvPr/>
        </p:nvSpPr>
        <p:spPr>
          <a:xfrm>
            <a:off x="695325" y="826770"/>
            <a:ext cx="3451225" cy="583565"/>
          </a:xfrm>
          <a:prstGeom prst="rect">
            <a:avLst/>
          </a:prstGeom>
          <a:noFill/>
        </p:spPr>
        <p:txBody>
          <a:bodyPr wrap="square" rtlCol="0" anchor="t">
            <a:spAutoFit/>
          </a:bodyPr>
          <a:lstStyle/>
          <a:p>
            <a:pPr lvl="0" algn="l">
              <a:buClrTx/>
              <a:buSzTx/>
              <a:buFontTx/>
            </a:pPr>
            <a:r>
              <a:rPr lang="zh-CN" altLang="en-US" sz="3200" b="1">
                <a:latin typeface="書體坊顏體㊣" panose="02010600030101010101" pitchFamily="2" charset="-122"/>
                <a:ea typeface="書體坊顏體㊣" panose="02010600030101010101" pitchFamily="2" charset="-122"/>
                <a:cs typeface="書體坊顏體㊣" panose="02010600030101010101" pitchFamily="2" charset="-122"/>
                <a:sym typeface="+mn-ea"/>
              </a:rPr>
              <a:t>4.民主革命的深入</a:t>
            </a:r>
          </a:p>
        </p:txBody>
      </p:sp>
      <p:sp>
        <p:nvSpPr>
          <p:cNvPr id="2" name="文本框 1"/>
          <p:cNvSpPr txBox="1"/>
          <p:nvPr/>
        </p:nvSpPr>
        <p:spPr>
          <a:xfrm>
            <a:off x="429895" y="1769745"/>
            <a:ext cx="10795000" cy="977265"/>
          </a:xfrm>
          <a:prstGeom prst="rect">
            <a:avLst/>
          </a:prstGeom>
          <a:noFill/>
        </p:spPr>
        <p:txBody>
          <a:bodyPr wrap="square" rtlCol="0" anchor="t">
            <a:spAutoFit/>
          </a:bodyPr>
          <a:lstStyle/>
          <a:p>
            <a:pPr>
              <a:lnSpc>
                <a:spcPct val="120000"/>
              </a:lnSpc>
              <a:spcBef>
                <a:spcPct val="0"/>
              </a:spcBef>
              <a:spcAft>
                <a:spcPct val="0"/>
              </a:spcAft>
            </a:pPr>
            <a:r>
              <a:rPr lang="zh-CN" altLang="en-US" sz="2400">
                <a:solidFill>
                  <a:schemeClr val="tx1"/>
                </a:solidFill>
                <a:latin typeface="黑体" pitchFamily="49" charset="-122"/>
                <a:ea typeface="黑体" pitchFamily="49" charset="-122"/>
                <a:cs typeface="黑体" panose="02010609060101010101" pitchFamily="49" charset="-122"/>
                <a:sym typeface="+mn-ea"/>
              </a:rPr>
              <a:t>（</a:t>
            </a:r>
            <a:r>
              <a:rPr lang="en-US" altLang="zh-CN" sz="2400">
                <a:solidFill>
                  <a:schemeClr val="tx1"/>
                </a:solidFill>
                <a:latin typeface="黑体" pitchFamily="49" charset="-122"/>
                <a:ea typeface="黑体" pitchFamily="49" charset="-122"/>
                <a:cs typeface="黑体" panose="02010609060101010101" pitchFamily="49" charset="-122"/>
                <a:sym typeface="+mn-ea"/>
              </a:rPr>
              <a:t>2</a:t>
            </a:r>
            <a:r>
              <a:rPr lang="zh-CN" altLang="en-US" sz="2400">
                <a:solidFill>
                  <a:schemeClr val="tx1"/>
                </a:solidFill>
                <a:latin typeface="黑体" pitchFamily="49" charset="-122"/>
                <a:ea typeface="黑体" pitchFamily="49" charset="-122"/>
                <a:cs typeface="黑体" panose="02010609060101010101" pitchFamily="49" charset="-122"/>
                <a:sym typeface="+mn-ea"/>
              </a:rPr>
              <a:t>）墨西哥：</a:t>
            </a:r>
            <a:r>
              <a:rPr lang="en-US" altLang="zh-CN" sz="2400">
                <a:solidFill>
                  <a:schemeClr val="tx1"/>
                </a:solidFill>
                <a:latin typeface="黑体" pitchFamily="49" charset="-122"/>
                <a:ea typeface="黑体" pitchFamily="49" charset="-122"/>
                <a:cs typeface="黑体" panose="02010609060101010101" pitchFamily="49" charset="-122"/>
                <a:sym typeface="+mn-ea"/>
              </a:rPr>
              <a:t>1910</a:t>
            </a:r>
            <a:r>
              <a:rPr lang="zh-CN" altLang="en-US" sz="2400">
                <a:solidFill>
                  <a:schemeClr val="tx1"/>
                </a:solidFill>
                <a:latin typeface="黑体" pitchFamily="49" charset="-122"/>
                <a:ea typeface="黑体" pitchFamily="49" charset="-122"/>
                <a:cs typeface="黑体" panose="02010609060101010101" pitchFamily="49" charset="-122"/>
                <a:sym typeface="+mn-ea"/>
              </a:rPr>
              <a:t>年，墨西哥爆发资产阶级革命，赶走独裁者。           </a:t>
            </a:r>
          </a:p>
          <a:p>
            <a:pPr>
              <a:lnSpc>
                <a:spcPct val="120000"/>
              </a:lnSpc>
              <a:spcBef>
                <a:spcPct val="0"/>
              </a:spcBef>
              <a:spcAft>
                <a:spcPct val="0"/>
              </a:spcAft>
            </a:pPr>
            <a:r>
              <a:rPr lang="zh-CN" altLang="en-US" sz="2400">
                <a:solidFill>
                  <a:schemeClr val="tx1"/>
                </a:solidFill>
                <a:latin typeface="黑体" pitchFamily="49" charset="-122"/>
                <a:ea typeface="黑体" pitchFamily="49" charset="-122"/>
                <a:cs typeface="黑体" panose="02010609060101010101" pitchFamily="49" charset="-122"/>
                <a:sym typeface="+mn-ea"/>
              </a:rPr>
              <a:t>             </a:t>
            </a:r>
            <a:r>
              <a:rPr lang="en-US" altLang="zh-CN" sz="2400">
                <a:solidFill>
                  <a:schemeClr val="tx1"/>
                </a:solidFill>
                <a:latin typeface="黑体" pitchFamily="49" charset="-122"/>
                <a:ea typeface="黑体" pitchFamily="49" charset="-122"/>
                <a:cs typeface="黑体" panose="02010609060101010101" pitchFamily="49" charset="-122"/>
                <a:sym typeface="+mn-ea"/>
              </a:rPr>
              <a:t>1917</a:t>
            </a:r>
            <a:r>
              <a:rPr lang="zh-CN" altLang="en-US" sz="2400">
                <a:solidFill>
                  <a:schemeClr val="tx1"/>
                </a:solidFill>
                <a:latin typeface="黑体" pitchFamily="49" charset="-122"/>
                <a:ea typeface="黑体" pitchFamily="49" charset="-122"/>
                <a:cs typeface="黑体" panose="02010609060101010101" pitchFamily="49" charset="-122"/>
                <a:sym typeface="+mn-ea"/>
              </a:rPr>
              <a:t>年，墨西哥颁布了资产阶级宪法。</a:t>
            </a:r>
          </a:p>
        </p:txBody>
      </p:sp>
      <p:sp>
        <p:nvSpPr>
          <p:cNvPr id="6" name="文本框 5"/>
          <p:cNvSpPr txBox="1"/>
          <p:nvPr/>
        </p:nvSpPr>
        <p:spPr>
          <a:xfrm>
            <a:off x="429895" y="1312545"/>
            <a:ext cx="7345680" cy="977265"/>
          </a:xfrm>
          <a:prstGeom prst="rect">
            <a:avLst/>
          </a:prstGeom>
          <a:noFill/>
        </p:spPr>
        <p:txBody>
          <a:bodyPr wrap="none" rtlCol="0">
            <a:spAutoFit/>
          </a:bodyPr>
          <a:lstStyle/>
          <a:p>
            <a:pPr algn="l">
              <a:lnSpc>
                <a:spcPct val="120000"/>
              </a:lnSpc>
              <a:spcBef>
                <a:spcPct val="0"/>
              </a:spcBef>
              <a:spcAft>
                <a:spcPct val="0"/>
              </a:spcAft>
            </a:pPr>
            <a:r>
              <a:rPr lang="zh-CN" altLang="en-US" sz="2400">
                <a:latin typeface="黑体" pitchFamily="49" charset="-122"/>
                <a:ea typeface="黑体" pitchFamily="49" charset="-122"/>
                <a:cs typeface="黑体" panose="02010609060101010101" pitchFamily="49" charset="-122"/>
                <a:sym typeface="+mn-ea"/>
              </a:rPr>
              <a:t>（</a:t>
            </a:r>
            <a:r>
              <a:rPr lang="en-US" altLang="zh-CN" sz="2400">
                <a:latin typeface="黑体" pitchFamily="49" charset="-122"/>
                <a:ea typeface="黑体" pitchFamily="49" charset="-122"/>
                <a:cs typeface="黑体" panose="02010609060101010101" pitchFamily="49" charset="-122"/>
                <a:sym typeface="+mn-ea"/>
              </a:rPr>
              <a:t>1</a:t>
            </a:r>
            <a:r>
              <a:rPr lang="zh-CN" altLang="en-US" sz="2400">
                <a:latin typeface="黑体" pitchFamily="49" charset="-122"/>
                <a:ea typeface="黑体" pitchFamily="49" charset="-122"/>
                <a:cs typeface="黑体" panose="02010609060101010101" pitchFamily="49" charset="-122"/>
                <a:sym typeface="+mn-ea"/>
              </a:rPr>
              <a:t>）巴西：</a:t>
            </a:r>
            <a:r>
              <a:rPr lang="en-US" altLang="zh-CN" sz="2400">
                <a:latin typeface="黑体" pitchFamily="49" charset="-122"/>
                <a:ea typeface="黑体" pitchFamily="49" charset="-122"/>
                <a:cs typeface="黑体" panose="02010609060101010101" pitchFamily="49" charset="-122"/>
                <a:sym typeface="+mn-ea"/>
              </a:rPr>
              <a:t>1889</a:t>
            </a:r>
            <a:r>
              <a:rPr lang="zh-CN" altLang="en-US" sz="2400">
                <a:latin typeface="黑体" pitchFamily="49" charset="-122"/>
                <a:ea typeface="黑体" pitchFamily="49" charset="-122"/>
                <a:cs typeface="黑体" panose="02010609060101010101" pitchFamily="49" charset="-122"/>
                <a:sym typeface="+mn-ea"/>
              </a:rPr>
              <a:t>年，巴西废除君主制，建立共和国。</a:t>
            </a:r>
            <a:endParaRPr lang="zh-CN" altLang="en-US" sz="2400">
              <a:solidFill>
                <a:schemeClr val="tx1"/>
              </a:solidFill>
              <a:latin typeface="黑体" pitchFamily="49" charset="-122"/>
              <a:ea typeface="黑体" pitchFamily="49" charset="-122"/>
              <a:cs typeface="黑体" panose="02010609060101010101" pitchFamily="49" charset="-122"/>
            </a:endParaRPr>
          </a:p>
          <a:p>
            <a:pPr>
              <a:lnSpc>
                <a:spcPct val="120000"/>
              </a:lnSpc>
              <a:spcBef>
                <a:spcPct val="0"/>
              </a:spcBef>
              <a:spcAft>
                <a:spcPct val="0"/>
              </a:spcAft>
            </a:pPr>
            <a:endParaRPr lang="zh-CN" altLang="en-US" sz="2400">
              <a:solidFill>
                <a:schemeClr val="tx1"/>
              </a:solidFill>
              <a:latin typeface="黑体" pitchFamily="49" charset="-122"/>
              <a:ea typeface="黑体" pitchFamily="49" charset="-122"/>
              <a:cs typeface="黑体" panose="02010609060101010101" pitchFamily="49" charset="-122"/>
              <a:sym typeface="+mn-ea"/>
            </a:endParaRPr>
          </a:p>
        </p:txBody>
      </p:sp>
      <p:sp>
        <p:nvSpPr>
          <p:cNvPr id="100" name="文本框 99"/>
          <p:cNvSpPr txBox="1"/>
          <p:nvPr/>
        </p:nvSpPr>
        <p:spPr>
          <a:xfrm>
            <a:off x="621030" y="4428490"/>
            <a:ext cx="10944225" cy="1938020"/>
          </a:xfrm>
          <a:prstGeom prst="rect">
            <a:avLst/>
          </a:prstGeom>
          <a:noFill/>
          <a:ln w="9525">
            <a:noFill/>
          </a:ln>
        </p:spPr>
        <p:txBody>
          <a:bodyPr wrap="square">
            <a:spAutoFit/>
          </a:bodyPr>
          <a:lstStyle/>
          <a:p>
            <a:pPr indent="0"/>
            <a:r>
              <a:rPr lang="zh-CN" sz="2400" b="1">
                <a:solidFill>
                  <a:srgbClr val="000000"/>
                </a:solidFill>
                <a:latin typeface="黑体" pitchFamily="49" charset="-122"/>
                <a:ea typeface="黑体" pitchFamily="49" charset="-122"/>
                <a:cs typeface="华文楷体" panose="02010600040101010101" charset="-122"/>
              </a:rPr>
              <a:t>内容：</a:t>
            </a:r>
            <a:r>
              <a:rPr lang="zh-CN" sz="2400" b="0">
                <a:solidFill>
                  <a:srgbClr val="000000"/>
                </a:solidFill>
                <a:latin typeface="华文楷体" panose="02010600040101010101" charset="-122"/>
                <a:ea typeface="华文楷体" panose="02010600040101010101" charset="-122"/>
                <a:cs typeface="华文楷体" panose="02010600040101010101" charset="-122"/>
              </a:rPr>
              <a:t>规定土地、河流、矿物、矿藏都归国家所有；对私产加以限制；分散大地产、发展小土地所有制。</a:t>
            </a:r>
          </a:p>
          <a:p>
            <a:pPr indent="0"/>
            <a:r>
              <a:rPr lang="zh-CN" sz="2400" b="1">
                <a:solidFill>
                  <a:srgbClr val="000000"/>
                </a:solidFill>
                <a:latin typeface="黑体" pitchFamily="49" charset="-122"/>
                <a:ea typeface="黑体" pitchFamily="49" charset="-122"/>
                <a:cs typeface="华文楷体" panose="02010600040101010101" charset="-122"/>
              </a:rPr>
              <a:t>性质：</a:t>
            </a:r>
            <a:r>
              <a:rPr lang="zh-CN" sz="2400" b="0">
                <a:solidFill>
                  <a:srgbClr val="000000"/>
                </a:solidFill>
                <a:latin typeface="华文楷体" panose="02010600040101010101" charset="-122"/>
                <a:ea typeface="华文楷体" panose="02010600040101010101" charset="-122"/>
                <a:cs typeface="华文楷体" panose="02010600040101010101" charset="-122"/>
              </a:rPr>
              <a:t>资产阶级性质的宪法。</a:t>
            </a:r>
          </a:p>
          <a:p>
            <a:pPr indent="0"/>
            <a:r>
              <a:rPr lang="zh-CN" sz="2400" b="1">
                <a:solidFill>
                  <a:srgbClr val="000000"/>
                </a:solidFill>
                <a:latin typeface="黑体" pitchFamily="49" charset="-122"/>
                <a:ea typeface="黑体" pitchFamily="49" charset="-122"/>
                <a:cs typeface="华文楷体" panose="02010600040101010101" charset="-122"/>
              </a:rPr>
              <a:t>意义：</a:t>
            </a:r>
            <a:r>
              <a:rPr lang="zh-CN" sz="2400" b="0">
                <a:solidFill>
                  <a:srgbClr val="000000"/>
                </a:solidFill>
                <a:latin typeface="华文楷体" panose="02010600040101010101" charset="-122"/>
                <a:ea typeface="华文楷体" panose="02010600040101010101" charset="-122"/>
                <a:cs typeface="华文楷体" panose="02010600040101010101" charset="-122"/>
              </a:rPr>
              <a:t>一定程</a:t>
            </a:r>
            <a:r>
              <a:rPr lang="en-US" sz="2400" b="0">
                <a:solidFill>
                  <a:srgbClr val="000000"/>
                </a:solidFill>
                <a:latin typeface="华文楷体" panose="02010600040101010101" charset="-122"/>
                <a:ea typeface="华文楷体" panose="02010600040101010101" charset="-122"/>
                <a:cs typeface="华文楷体" panose="02010600040101010101" charset="-122"/>
              </a:rPr>
              <a:t> </a:t>
            </a:r>
            <a:r>
              <a:rPr lang="zh-CN" sz="2400" b="0">
                <a:solidFill>
                  <a:srgbClr val="000000"/>
                </a:solidFill>
                <a:latin typeface="华文楷体" panose="02010600040101010101" charset="-122"/>
                <a:ea typeface="华文楷体" panose="02010600040101010101" charset="-122"/>
                <a:cs typeface="华文楷体" panose="02010600040101010101" charset="-122"/>
              </a:rPr>
              <a:t>度上反映了革命的成果，体现了资产阶级民主原则，为墨西哥人民进一步争取民主和进步奠定了基础。</a:t>
            </a:r>
            <a:endParaRPr lang="zh-CN" altLang="en-US" sz="2400" b="0">
              <a:solidFill>
                <a:srgbClr val="000000"/>
              </a:solidFill>
              <a:latin typeface="华文楷体" panose="02010600040101010101" charset="-122"/>
              <a:ea typeface="华文楷体" panose="02010600040101010101" charset="-122"/>
              <a:cs typeface="华文楷体" panose="02010600040101010101" charset="-122"/>
            </a:endParaRPr>
          </a:p>
        </p:txBody>
      </p:sp>
      <p:sp>
        <p:nvSpPr>
          <p:cNvPr id="9" name="TextBox 2"/>
          <p:cNvSpPr txBox="1"/>
          <p:nvPr/>
        </p:nvSpPr>
        <p:spPr>
          <a:xfrm>
            <a:off x="695325" y="2835910"/>
            <a:ext cx="10761345" cy="1568450"/>
          </a:xfrm>
          <a:prstGeom prst="rect">
            <a:avLst/>
          </a:prstGeom>
          <a:noFill/>
          <a:ln w="28575" cmpd="thickThin">
            <a:solidFill>
              <a:schemeClr val="tx1">
                <a:lumMod val="85000"/>
                <a:lumOff val="15000"/>
              </a:schemeClr>
            </a:solidFill>
            <a:prstDash val="sysDash"/>
          </a:ln>
        </p:spPr>
        <p:txBody>
          <a:bodyPr wrap="square" rtlCol="0">
            <a:spAutoFit/>
          </a:bodyPr>
          <a:lstStyle/>
          <a:p>
            <a:r>
              <a:rPr lang="zh-CN" altLang="en-US" sz="2400" b="1">
                <a:latin typeface="华文楷体" panose="02010600040101010101" charset="-122"/>
                <a:ea typeface="华文楷体" panose="02010600040101010101" charset="-122"/>
              </a:rPr>
              <a:t>国家领土范围内土地与水流之所有权本属国家</a:t>
            </a:r>
            <a:r>
              <a:rPr lang="en-US" altLang="zh-CN" sz="2400" b="1">
                <a:latin typeface="华文楷体" panose="02010600040101010101" charset="-122"/>
                <a:ea typeface="华文楷体" panose="02010600040101010101" charset="-122"/>
              </a:rPr>
              <a:t>……</a:t>
            </a:r>
            <a:r>
              <a:rPr lang="zh-CN" altLang="en-US" sz="2400" b="1">
                <a:latin typeface="华文楷体" panose="02010600040101010101" charset="-122"/>
                <a:ea typeface="华文楷体" panose="02010600040101010101" charset="-122"/>
              </a:rPr>
              <a:t>国家任何时候皆有权对私产加以限制</a:t>
            </a:r>
            <a:r>
              <a:rPr lang="en-US" altLang="zh-CN" sz="2400" b="1">
                <a:latin typeface="华文楷体" panose="02010600040101010101" charset="-122"/>
                <a:ea typeface="华文楷体" panose="02010600040101010101" charset="-122"/>
              </a:rPr>
              <a:t>……</a:t>
            </a:r>
            <a:r>
              <a:rPr lang="zh-CN" altLang="en-US" sz="2400" b="1">
                <a:latin typeface="华文楷体" panose="02010600040101010101" charset="-122"/>
                <a:ea typeface="华文楷体" panose="02010600040101010101" charset="-122"/>
              </a:rPr>
              <a:t>应采取必要措施以分散大地产</a:t>
            </a:r>
            <a:r>
              <a:rPr lang="en-US" altLang="zh-CN" sz="2400" b="1">
                <a:latin typeface="华文楷体" panose="02010600040101010101" charset="-122"/>
                <a:ea typeface="华文楷体" panose="02010600040101010101" charset="-122"/>
              </a:rPr>
              <a:t>……</a:t>
            </a:r>
            <a:r>
              <a:rPr lang="zh-CN" altLang="en-US" sz="2400" b="1">
                <a:latin typeface="华文楷体" panose="02010600040101010101" charset="-122"/>
                <a:ea typeface="华文楷体" panose="02010600040101010101" charset="-122"/>
              </a:rPr>
              <a:t>一切矿物，或存在于矿脉、矿层、矿块中构成矿藏之物质</a:t>
            </a:r>
            <a:r>
              <a:rPr lang="en-US" altLang="zh-CN" sz="2400" b="1">
                <a:latin typeface="华文楷体" panose="02010600040101010101" charset="-122"/>
                <a:ea typeface="华文楷体" panose="02010600040101010101" charset="-122"/>
              </a:rPr>
              <a:t>……</a:t>
            </a:r>
            <a:r>
              <a:rPr lang="zh-CN" altLang="en-US" sz="2400" b="1">
                <a:latin typeface="华文楷体" panose="02010600040101010101" charset="-122"/>
                <a:ea typeface="华文楷体" panose="02010600040101010101" charset="-122"/>
              </a:rPr>
              <a:t>其所有权皆直接属于国家</a:t>
            </a:r>
            <a:r>
              <a:rPr lang="en-US" altLang="zh-CN" sz="2400" b="1">
                <a:latin typeface="华文楷体" panose="02010600040101010101" charset="-122"/>
                <a:ea typeface="华文楷体" panose="02010600040101010101" charset="-122"/>
              </a:rPr>
              <a:t>……</a:t>
            </a:r>
          </a:p>
          <a:p>
            <a:r>
              <a:rPr lang="en-US" altLang="zh-CN" sz="2400" b="1">
                <a:latin typeface="华文楷体" panose="02010600040101010101" charset="-122"/>
                <a:ea typeface="华文楷体" panose="02010600040101010101" charset="-122"/>
              </a:rPr>
              <a:t>                                                                                         ——《1917</a:t>
            </a:r>
            <a:r>
              <a:rPr lang="zh-CN" altLang="en-US" sz="2400" b="1">
                <a:latin typeface="华文楷体" panose="02010600040101010101" charset="-122"/>
                <a:ea typeface="华文楷体" panose="02010600040101010101" charset="-122"/>
              </a:rPr>
              <a:t>年墨西哥宪法</a:t>
            </a:r>
            <a:r>
              <a:rPr lang="en-US" altLang="zh-CN" sz="2400" b="1">
                <a:latin typeface="华文楷体" panose="02010600040101010101" charset="-122"/>
                <a:ea typeface="华文楷体" panose="02010600040101010101" charset="-122"/>
              </a:rPr>
              <a:t>》</a:t>
            </a:r>
          </a:p>
        </p:txBody>
      </p:sp>
      <p:grpSp>
        <p:nvGrpSpPr>
          <p:cNvPr id="10" name="组合 9"/>
          <p:cNvGrpSpPr/>
          <p:nvPr/>
        </p:nvGrpSpPr>
        <p:grpSpPr>
          <a:xfrm>
            <a:off x="9255125" y="811530"/>
            <a:ext cx="2322195" cy="2030095"/>
            <a:chOff x="14423" y="1278"/>
            <a:chExt cx="3657" cy="3197"/>
          </a:xfrm>
        </p:grpSpPr>
        <p:pic>
          <p:nvPicPr>
            <p:cNvPr id="7" name="图片 6"/>
            <p:cNvPicPr>
              <a:picLocks noChangeAspect="1"/>
            </p:cNvPicPr>
            <p:nvPr/>
          </p:nvPicPr>
          <p:blipFill>
            <a:blip r:embed="rId3"/>
            <a:stretch>
              <a:fillRect/>
            </a:stretch>
          </p:blipFill>
          <p:spPr>
            <a:xfrm>
              <a:off x="14423" y="1302"/>
              <a:ext cx="2427" cy="3064"/>
            </a:xfrm>
            <a:prstGeom prst="rect">
              <a:avLst/>
            </a:prstGeom>
          </p:spPr>
        </p:pic>
        <p:sp>
          <p:nvSpPr>
            <p:cNvPr id="8" name="文本框 7"/>
            <p:cNvSpPr txBox="1"/>
            <p:nvPr/>
          </p:nvSpPr>
          <p:spPr>
            <a:xfrm>
              <a:off x="16888" y="1278"/>
              <a:ext cx="1192" cy="3197"/>
            </a:xfrm>
            <a:prstGeom prst="rect">
              <a:avLst/>
            </a:prstGeom>
            <a:noFill/>
          </p:spPr>
          <p:txBody>
            <a:bodyPr wrap="square" rtlCol="0" anchor="t">
              <a:spAutoFit/>
            </a:bodyPr>
            <a:lstStyle/>
            <a:p>
              <a:r>
                <a:rPr lang="zh-CN" altLang="en-US">
                  <a:latin typeface="宋体" pitchFamily="2" charset="-122"/>
                  <a:ea typeface="宋体" pitchFamily="2" charset="-122"/>
                  <a:sym typeface="+mn-ea"/>
                </a:rPr>
                <a:t>◎</a:t>
              </a:r>
              <a:r>
                <a:rPr lang="zh-CN" altLang="en-US">
                  <a:latin typeface="楷体" pitchFamily="49" charset="-122"/>
                  <a:ea typeface="楷体" pitchFamily="49" charset="-122"/>
                  <a:cs typeface="楷体" panose="02010609060101010101" pitchFamily="49" charset="-122"/>
                </a:rPr>
                <a:t>美洲最后一位皇帝佩德罗二世</a:t>
              </a:r>
            </a:p>
          </p:txBody>
        </p:sp>
      </p:grpSp>
    </p:spTree>
  </p:cSld>
  <p:clrMapOvr>
    <a:masterClrMapping/>
  </p:clrMapOvr>
  <mc:AlternateContent xmlns:mc="http://schemas.openxmlformats.org/markup-compatibility/2006">
    <mc:Choice xmlns:p14="http://schemas.microsoft.com/office/powerpoint/2010/main" Requires="p14">
      <p:transition spd="med" p14:dur="700">
        <p:cover dir="d"/>
      </p:transition>
    </mc:Choice>
    <mc:Fallback>
      <p:transition spd="med">
        <p:cover dir="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wipe(up)">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p:bldP spid="100" grpId="0"/>
      <p:bldP spid="100" grpId="1"/>
    </p:bldLst>
  </p:timing>
</p:sld>
</file>

<file path=ppt/slides/slide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normAutofit fontScale="90000"/>
          </a:bodyPr>
          <a:lstStyle/>
          <a:p>
            <a:r>
              <a:rPr lang="zh-CN" altLang="en-US">
                <a:sym typeface="+mn-ea"/>
              </a:rPr>
              <a:t>拉丁美洲的民族独立运动</a:t>
            </a:r>
            <a:endParaRPr lang="zh-CN" altLang="en-US"/>
          </a:p>
        </p:txBody>
      </p:sp>
      <p:sp>
        <p:nvSpPr>
          <p:cNvPr id="3" name="灯片编号占位符 2"/>
          <p:cNvSpPr>
            <a:spLocks noGrp="1"/>
          </p:cNvSpPr>
          <p:nvPr>
            <p:ph type="sldNum" sz="quarter" idx="12"/>
          </p:nvPr>
        </p:nvSpPr>
        <p:spPr/>
        <p:txBody>
          <a:bodyPr/>
          <a:lstStyle/>
          <a:p>
            <a:fld id="{565CE74E-AB26-4998-AD42-012C4C1AD076}" type="slidenum">
              <a:rPr lang="zh-CN" altLang="en-US" smtClean="0"/>
              <a:t>9</a:t>
            </a:fld>
            <a:endParaRPr lang="zh-CN" altLang="en-US"/>
          </a:p>
        </p:txBody>
      </p:sp>
      <p:sp>
        <p:nvSpPr>
          <p:cNvPr id="35845" name="TextBox 9"/>
          <p:cNvSpPr txBox="1"/>
          <p:nvPr/>
        </p:nvSpPr>
        <p:spPr>
          <a:xfrm>
            <a:off x="662305" y="1362075"/>
            <a:ext cx="10970260" cy="3079750"/>
          </a:xfrm>
          <a:prstGeom prst="rect">
            <a:avLst/>
          </a:prstGeom>
          <a:noFill/>
          <a:ln w="9525">
            <a:noFill/>
          </a:ln>
        </p:spPr>
        <p:txBody>
          <a:bodyPr wrap="square">
            <a:spAutoFit/>
          </a:bodyPr>
          <a:lstStyle/>
          <a:p>
            <a:pPr>
              <a:lnSpc>
                <a:spcPct val="120000"/>
              </a:lnSpc>
              <a:spcBef>
                <a:spcPct val="0"/>
              </a:spcBef>
              <a:spcAft>
                <a:spcPct val="0"/>
              </a:spcAft>
            </a:pPr>
            <a:r>
              <a:rPr lang="zh-CN" altLang="en-US" sz="3200" b="1">
                <a:solidFill>
                  <a:schemeClr val="tx1"/>
                </a:solidFill>
                <a:latin typeface="隶书" panose="02010509060101010101" charset="-122"/>
                <a:ea typeface="隶书" panose="02010509060101010101" charset="-122"/>
                <a:cs typeface="隶书" panose="02010509060101010101" charset="-122"/>
              </a:rPr>
              <a:t>（</a:t>
            </a:r>
            <a:r>
              <a:rPr lang="en-US" altLang="zh-CN" sz="3200" b="1">
                <a:solidFill>
                  <a:schemeClr val="tx1"/>
                </a:solidFill>
                <a:latin typeface="隶书" panose="02010509060101010101" charset="-122"/>
                <a:ea typeface="隶书" panose="02010509060101010101" charset="-122"/>
                <a:cs typeface="隶书" panose="02010509060101010101" charset="-122"/>
              </a:rPr>
              <a:t>1</a:t>
            </a:r>
            <a:r>
              <a:rPr lang="zh-CN" altLang="en-US" sz="3200" b="1">
                <a:solidFill>
                  <a:schemeClr val="tx1"/>
                </a:solidFill>
                <a:latin typeface="隶书" panose="02010509060101010101" charset="-122"/>
                <a:ea typeface="隶书" panose="02010509060101010101" charset="-122"/>
                <a:cs typeface="隶书" panose="02010509060101010101" charset="-122"/>
              </a:rPr>
              <a:t>）积极</a:t>
            </a:r>
          </a:p>
          <a:p>
            <a:pPr>
              <a:lnSpc>
                <a:spcPct val="120000"/>
              </a:lnSpc>
              <a:spcBef>
                <a:spcPct val="0"/>
              </a:spcBef>
              <a:spcAft>
                <a:spcPct val="0"/>
              </a:spcAft>
            </a:pPr>
            <a:r>
              <a:rPr lang="zh-CN" altLang="en-US" sz="2600">
                <a:solidFill>
                  <a:schemeClr val="tx1"/>
                </a:solidFill>
                <a:latin typeface="黑体" pitchFamily="49" charset="-122"/>
                <a:ea typeface="黑体" pitchFamily="49" charset="-122"/>
                <a:cs typeface="楷体" panose="02010609060101010101" pitchFamily="49" charset="-122"/>
              </a:rPr>
              <a:t>①拉丁美洲的民族独立运动，彻底推翻了西班牙、葡萄牙长达三个世纪的封建殖民统治，建立了一系列新兴国家。</a:t>
            </a:r>
          </a:p>
          <a:p>
            <a:pPr>
              <a:lnSpc>
                <a:spcPct val="120000"/>
              </a:lnSpc>
              <a:spcBef>
                <a:spcPct val="0"/>
              </a:spcBef>
              <a:spcAft>
                <a:spcPct val="0"/>
              </a:spcAft>
            </a:pPr>
            <a:r>
              <a:rPr lang="zh-CN" altLang="en-US" sz="2600">
                <a:solidFill>
                  <a:schemeClr val="tx1"/>
                </a:solidFill>
                <a:latin typeface="黑体" pitchFamily="49" charset="-122"/>
                <a:ea typeface="黑体" pitchFamily="49" charset="-122"/>
                <a:cs typeface="楷体" panose="02010609060101010101" pitchFamily="49" charset="-122"/>
              </a:rPr>
              <a:t>②独立后的拉丁美洲国家大多数建立了共和国，进入新的历史发展时期。</a:t>
            </a:r>
          </a:p>
          <a:p>
            <a:pPr>
              <a:lnSpc>
                <a:spcPct val="120000"/>
              </a:lnSpc>
              <a:spcBef>
                <a:spcPct val="0"/>
              </a:spcBef>
              <a:spcAft>
                <a:spcPct val="0"/>
              </a:spcAft>
            </a:pPr>
            <a:r>
              <a:rPr lang="zh-CN" altLang="en-US" sz="2600">
                <a:solidFill>
                  <a:schemeClr val="tx1"/>
                </a:solidFill>
                <a:latin typeface="黑体" pitchFamily="49" charset="-122"/>
                <a:ea typeface="黑体" pitchFamily="49" charset="-122"/>
                <a:cs typeface="楷体" panose="02010609060101010101" pitchFamily="49" charset="-122"/>
              </a:rPr>
              <a:t>③拉丁美洲的民族独立运动打击了西班牙、葡萄牙的封建势力，配合了欧洲资产阶级革命。</a:t>
            </a:r>
          </a:p>
        </p:txBody>
      </p:sp>
      <p:sp>
        <p:nvSpPr>
          <p:cNvPr id="5" name="文本框 4"/>
          <p:cNvSpPr txBox="1"/>
          <p:nvPr/>
        </p:nvSpPr>
        <p:spPr>
          <a:xfrm>
            <a:off x="695325" y="826770"/>
            <a:ext cx="5319395" cy="583565"/>
          </a:xfrm>
          <a:prstGeom prst="rect">
            <a:avLst/>
          </a:prstGeom>
          <a:noFill/>
        </p:spPr>
        <p:txBody>
          <a:bodyPr wrap="square" rtlCol="0" anchor="t">
            <a:spAutoFit/>
          </a:bodyPr>
          <a:lstStyle/>
          <a:p>
            <a:pPr lvl="0" algn="l">
              <a:buClrTx/>
              <a:buSzTx/>
              <a:buFontTx/>
            </a:pPr>
            <a:r>
              <a:rPr lang="en-US" altLang="zh-CN" sz="3200" b="1">
                <a:latin typeface="書體坊顏體㊣" panose="02010600030101010101" pitchFamily="2" charset="-122"/>
                <a:ea typeface="書體坊顏體㊣" panose="02010600030101010101" pitchFamily="2" charset="-122"/>
                <a:cs typeface="書體坊顏體㊣" panose="02010600030101010101" pitchFamily="2" charset="-122"/>
                <a:sym typeface="+mn-ea"/>
              </a:rPr>
              <a:t>5</a:t>
            </a:r>
            <a:r>
              <a:rPr lang="zh-CN" altLang="en-US" sz="3200" b="1">
                <a:latin typeface="書體坊顏體㊣" panose="02010600030101010101" pitchFamily="2" charset="-122"/>
                <a:ea typeface="書體坊顏體㊣" panose="02010600030101010101" pitchFamily="2" charset="-122"/>
                <a:cs typeface="書體坊顏體㊣" panose="02010600030101010101" pitchFamily="2" charset="-122"/>
                <a:sym typeface="+mn-ea"/>
              </a:rPr>
              <a:t>.</a:t>
            </a:r>
            <a:r>
              <a:rPr lang="zh-CN" altLang="en-US" sz="3200" b="1">
                <a:latin typeface="書體坊顏體㊣" panose="02010600030101010101" pitchFamily="2" charset="-122"/>
                <a:ea typeface="書體坊顏體㊣" panose="02010600030101010101" pitchFamily="2" charset="-122"/>
                <a:sym typeface="+mn-ea"/>
              </a:rPr>
              <a:t>民族独立运动的影响</a:t>
            </a:r>
            <a:endParaRPr lang="zh-CN" altLang="en-US" sz="3200" b="1">
              <a:latin typeface="書體坊顏體㊣" panose="02010600030101010101" pitchFamily="2" charset="-122"/>
              <a:ea typeface="書體坊顏體㊣" panose="02010600030101010101" pitchFamily="2" charset="-122"/>
              <a:cs typeface="書體坊顏體㊣" panose="02010600030101010101" pitchFamily="2" charset="-122"/>
              <a:sym typeface="+mn-ea"/>
            </a:endParaRPr>
          </a:p>
        </p:txBody>
      </p:sp>
      <p:grpSp>
        <p:nvGrpSpPr>
          <p:cNvPr id="9" name="组合 8"/>
          <p:cNvGrpSpPr/>
          <p:nvPr/>
        </p:nvGrpSpPr>
        <p:grpSpPr>
          <a:xfrm>
            <a:off x="626110" y="4441825"/>
            <a:ext cx="10676255" cy="1640840"/>
            <a:chOff x="986" y="6995"/>
            <a:chExt cx="16813" cy="2584"/>
          </a:xfrm>
        </p:grpSpPr>
        <p:sp>
          <p:nvSpPr>
            <p:cNvPr id="35846" name="TextBox 10"/>
            <p:cNvSpPr txBox="1"/>
            <p:nvPr/>
          </p:nvSpPr>
          <p:spPr>
            <a:xfrm>
              <a:off x="986" y="6995"/>
              <a:ext cx="12333" cy="2584"/>
            </a:xfrm>
            <a:prstGeom prst="rect">
              <a:avLst/>
            </a:prstGeom>
            <a:noFill/>
            <a:ln w="9525">
              <a:noFill/>
            </a:ln>
          </p:spPr>
          <p:txBody>
            <a:bodyPr wrap="square">
              <a:spAutoFit/>
            </a:bodyPr>
            <a:lstStyle/>
            <a:p>
              <a:pPr algn="l">
                <a:lnSpc>
                  <a:spcPct val="120000"/>
                </a:lnSpc>
                <a:spcBef>
                  <a:spcPct val="0"/>
                </a:spcBef>
                <a:spcAft>
                  <a:spcPct val="0"/>
                </a:spcAft>
                <a:buClrTx/>
                <a:buSzTx/>
                <a:buFontTx/>
              </a:pPr>
              <a:r>
                <a:rPr lang="zh-CN" altLang="en-US" sz="3200" b="1">
                  <a:latin typeface="隶书" panose="02010509060101010101" charset="-122"/>
                  <a:ea typeface="隶书" panose="02010509060101010101" charset="-122"/>
                  <a:cs typeface="隶书" panose="02010509060101010101" charset="-122"/>
                </a:rPr>
                <a:t>（</a:t>
              </a:r>
              <a:r>
                <a:rPr lang="en-US" altLang="zh-CN" sz="3200" b="1">
                  <a:latin typeface="隶书" panose="02010509060101010101" charset="-122"/>
                  <a:ea typeface="隶书" panose="02010509060101010101" charset="-122"/>
                  <a:cs typeface="隶书" panose="02010509060101010101" charset="-122"/>
                </a:rPr>
                <a:t>2</a:t>
              </a:r>
              <a:r>
                <a:rPr lang="zh-CN" altLang="en-US" sz="3200" b="1">
                  <a:latin typeface="隶书" panose="02010509060101010101" charset="-122"/>
                  <a:ea typeface="隶书" panose="02010509060101010101" charset="-122"/>
                  <a:cs typeface="隶书" panose="02010509060101010101" charset="-122"/>
                </a:rPr>
                <a:t>）</a:t>
              </a:r>
              <a:r>
                <a:rPr lang="en-US" altLang="zh-CN" sz="3200" b="1">
                  <a:latin typeface="隶书" panose="02010509060101010101" charset="-122"/>
                  <a:ea typeface="隶书" panose="02010509060101010101" charset="-122"/>
                  <a:cs typeface="隶书" panose="02010509060101010101" charset="-122"/>
                </a:rPr>
                <a:t>消极</a:t>
              </a:r>
              <a:endParaRPr lang="zh-CN" altLang="en-US" sz="3200" b="1">
                <a:latin typeface="隶书" panose="02010509060101010101" charset="-122"/>
                <a:ea typeface="隶书" panose="02010509060101010101" charset="-122"/>
                <a:cs typeface="隶书" panose="02010509060101010101" charset="-122"/>
              </a:endParaRPr>
            </a:p>
            <a:p>
              <a:pPr algn="l">
                <a:lnSpc>
                  <a:spcPct val="120000"/>
                </a:lnSpc>
                <a:spcBef>
                  <a:spcPct val="0"/>
                </a:spcBef>
                <a:spcAft>
                  <a:spcPct val="0"/>
                </a:spcAft>
                <a:buClrTx/>
                <a:buSzTx/>
                <a:buNone/>
              </a:pPr>
              <a:r>
                <a:rPr lang="zh-CN" altLang="en-US" sz="2600">
                  <a:latin typeface="黑体" pitchFamily="49" charset="-122"/>
                  <a:ea typeface="黑体" pitchFamily="49" charset="-122"/>
                  <a:cs typeface="黑体" panose="02010609060101010101" pitchFamily="49" charset="-122"/>
                </a:rPr>
                <a:t>没有铲除封建主义，只完成了民族独立，未完成民主革命的任务（面临继续 进行民族民主革命的任务）。</a:t>
              </a:r>
            </a:p>
          </p:txBody>
        </p:sp>
        <p:pic>
          <p:nvPicPr>
            <p:cNvPr id="6" name="图片 5"/>
            <p:cNvPicPr>
              <a:picLocks noChangeAspect="1"/>
            </p:cNvPicPr>
            <p:nvPr/>
          </p:nvPicPr>
          <p:blipFill>
            <a:blip r:embed="rId2"/>
            <a:srcRect b="8578"/>
            <a:stretch>
              <a:fillRect/>
            </a:stretch>
          </p:blipFill>
          <p:spPr>
            <a:xfrm>
              <a:off x="13319" y="7036"/>
              <a:ext cx="4481" cy="2503"/>
            </a:xfrm>
            <a:prstGeom prst="rect">
              <a:avLst/>
            </a:prstGeom>
          </p:spPr>
        </p:pic>
      </p:gr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5845"/>
                                        </p:tgtEl>
                                        <p:attrNameLst>
                                          <p:attrName>style.visibility</p:attrName>
                                        </p:attrNameLst>
                                      </p:cBhvr>
                                      <p:to>
                                        <p:strVal val="visible"/>
                                      </p:to>
                                    </p:set>
                                    <p:animEffect transition="in" filter="wipe(up)">
                                      <p:cBhvr>
                                        <p:cTn id="7" dur="500"/>
                                        <p:tgtEl>
                                          <p:spTgt spid="35845"/>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5" grpId="0"/>
      <p:bldP spid="35845" grpId="1"/>
      <p:bldP spid="5" grpId="1"/>
    </p:bldLst>
  </p:timing>
</p:sld>
</file>

<file path=ppt/slides/slide1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5" name="圆角矩形 4"/>
          <p:cNvSpPr/>
          <p:nvPr/>
        </p:nvSpPr>
        <p:spPr>
          <a:xfrm>
            <a:off x="689610" y="1381125"/>
            <a:ext cx="6837045" cy="4864735"/>
          </a:xfrm>
          <a:prstGeom prst="roundRect">
            <a:avLst>
              <a:gd name="adj" fmla="val 4468"/>
            </a:avLst>
          </a:prstGeom>
          <a:solidFill>
            <a:schemeClr val="accent1">
              <a:lumMod val="20000"/>
              <a:lumOff val="80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7600950" y="1138555"/>
            <a:ext cx="3938905" cy="1530350"/>
            <a:chOff x="14553" y="3389"/>
            <a:chExt cx="6203" cy="2410"/>
          </a:xfrm>
        </p:grpSpPr>
        <p:grpSp>
          <p:nvGrpSpPr>
            <p:cNvPr id="147" name="组合 146"/>
            <p:cNvGrpSpPr/>
            <p:nvPr/>
          </p:nvGrpSpPr>
          <p:grpSpPr>
            <a:xfrm>
              <a:off x="14705" y="3389"/>
              <a:ext cx="3008" cy="925"/>
              <a:chOff x="725273" y="3214411"/>
              <a:chExt cx="1584454" cy="447077"/>
            </a:xfrm>
          </p:grpSpPr>
          <p:sp>
            <p:nvSpPr>
              <p:cNvPr id="148" name="Freeform 60"/>
              <p:cNvSpPr/>
              <p:nvPr/>
            </p:nvSpPr>
            <p:spPr bwMode="auto">
              <a:xfrm>
                <a:off x="725273" y="3214411"/>
                <a:ext cx="416207" cy="447076"/>
              </a:xfrm>
              <a:custGeom>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E72918"/>
              </a:solidFill>
              <a:ln>
                <a:noFill/>
              </a:ln>
            </p:spPr>
            <p:txBody>
              <a:bodyPr vert="horz" wrap="square" lIns="68580" tIns="34290" rIns="68580" bIns="34290" numCol="1" anchor="t" anchorCtr="0" compatLnSpc="1"/>
              <a:lstStyle/>
              <a:p>
                <a:endParaRPr lang="zh-CN" altLang="en-US">
                  <a:latin typeface="微软雅黑" pitchFamily="34" charset="-122"/>
                  <a:ea typeface="微软雅黑" panose="020b0503020204020204" pitchFamily="34" charset="-122"/>
                </a:endParaRPr>
              </a:p>
            </p:txBody>
          </p:sp>
          <p:sp>
            <p:nvSpPr>
              <p:cNvPr id="149" name="圆角矩形 54"/>
              <p:cNvSpPr/>
              <p:nvPr/>
            </p:nvSpPr>
            <p:spPr>
              <a:xfrm>
                <a:off x="1226041" y="3333875"/>
                <a:ext cx="1083686" cy="327613"/>
              </a:xfrm>
              <a:prstGeom prst="roundRect">
                <a:avLst>
                  <a:gd name="adj" fmla="val 9938"/>
                </a:avLst>
              </a:prstGeom>
              <a:solidFill>
                <a:srgbClr val="E7291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2400">
                    <a:latin typeface="微软雅黑" pitchFamily="34" charset="-122"/>
                    <a:ea typeface="微软雅黑" panose="020b0503020204020204" pitchFamily="34" charset="-122"/>
                    <a:cs typeface="Arial Unicode MS" panose="020b0604020202020204" pitchFamily="34" charset="-122"/>
                  </a:rPr>
                  <a:t>简要说明</a:t>
                </a:r>
              </a:p>
            </p:txBody>
          </p:sp>
          <p:sp>
            <p:nvSpPr>
              <p:cNvPr id="150" name="等腰三角形 149"/>
              <p:cNvSpPr/>
              <p:nvPr/>
            </p:nvSpPr>
            <p:spPr>
              <a:xfrm rot="16200000">
                <a:off x="1170068" y="3360365"/>
                <a:ext cx="55973" cy="113148"/>
              </a:xfrm>
              <a:prstGeom prst="triangle">
                <a:avLst/>
              </a:prstGeom>
              <a:solidFill>
                <a:srgbClr val="E7291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a:latin typeface="微软雅黑" pitchFamily="34" charset="-122"/>
                  <a:ea typeface="微软雅黑" panose="020b0503020204020204" pitchFamily="34" charset="-122"/>
                  <a:cs typeface="Arial Unicode MS" panose="020b0604020202020204" pitchFamily="34" charset="-122"/>
                </a:endParaRPr>
              </a:p>
            </p:txBody>
          </p:sp>
        </p:grpSp>
        <p:sp>
          <p:nvSpPr>
            <p:cNvPr id="151" name="文本框 86"/>
            <p:cNvSpPr txBox="1"/>
            <p:nvPr/>
          </p:nvSpPr>
          <p:spPr>
            <a:xfrm>
              <a:off x="14553" y="4296"/>
              <a:ext cx="6203" cy="1503"/>
            </a:xfrm>
            <a:prstGeom prst="rect">
              <a:avLst/>
            </a:prstGeom>
            <a:noFill/>
          </p:spPr>
          <p:txBody>
            <a:bodyPr wrap="square" lIns="68580" tIns="34290" rIns="68580" bIns="34290" rtlCol="0">
              <a:spAutoFit/>
            </a:bodyPr>
            <a:lstStyle/>
            <a:p>
              <a:pPr>
                <a:lnSpc>
                  <a:spcPct val="120000"/>
                </a:lnSpc>
                <a:spcAft>
                  <a:spcPts val="600"/>
                </a:spcAft>
              </a:pPr>
              <a:r>
                <a:rPr lang="zh-CN" altLang="en-US" sz="2400">
                  <a:solidFill>
                    <a:schemeClr val="tx1">
                      <a:lumMod val="65000"/>
                      <a:lumOff val="35000"/>
                    </a:schemeClr>
                  </a:solidFill>
                  <a:latin typeface="微软雅黑" pitchFamily="34" charset="-122"/>
                  <a:ea typeface="微软雅黑" panose="020b0503020204020204" pitchFamily="34" charset="-122"/>
                </a:rPr>
                <a:t>根据材料并结合所学，分析亚洲觉醒的背景？</a:t>
              </a:r>
            </a:p>
          </p:txBody>
        </p:sp>
      </p:grpSp>
      <p:sp>
        <p:nvSpPr>
          <p:cNvPr id="7" name="文本框 6"/>
          <p:cNvSpPr txBox="1"/>
          <p:nvPr/>
        </p:nvSpPr>
        <p:spPr>
          <a:xfrm>
            <a:off x="7508875" y="2729230"/>
            <a:ext cx="4265930" cy="3415030"/>
          </a:xfrm>
          <a:prstGeom prst="rect">
            <a:avLst/>
          </a:prstGeom>
          <a:noFill/>
        </p:spPr>
        <p:txBody>
          <a:bodyPr wrap="square" rtlCol="0" anchor="t">
            <a:spAutoFit/>
          </a:bodyPr>
          <a:lstStyle/>
          <a:p>
            <a:r>
              <a:rPr lang="zh-CN" altLang="en-US" sz="2400">
                <a:latin typeface="黑体" pitchFamily="49" charset="-122"/>
                <a:ea typeface="黑体" pitchFamily="49" charset="-122"/>
                <a:cs typeface="楷体" panose="02010609060101010101" pitchFamily="49" charset="-122"/>
              </a:rPr>
              <a:t>⑴政治：</a:t>
            </a:r>
            <a:r>
              <a:rPr lang="zh-CN" altLang="en-US" sz="2400">
                <a:latin typeface="楷体" pitchFamily="49" charset="-122"/>
                <a:ea typeface="楷体" pitchFamily="49" charset="-122"/>
                <a:cs typeface="楷体" panose="02010609060101010101" pitchFamily="49" charset="-122"/>
              </a:rPr>
              <a:t>帝国主义的侵略加深了亚洲各国的民族危机。</a:t>
            </a:r>
          </a:p>
          <a:p>
            <a:r>
              <a:rPr lang="zh-CN" altLang="en-US" sz="2400">
                <a:latin typeface="黑体" pitchFamily="49" charset="-122"/>
                <a:ea typeface="黑体" pitchFamily="49" charset="-122"/>
                <a:cs typeface="楷体" panose="02010609060101010101" pitchFamily="49" charset="-122"/>
              </a:rPr>
              <a:t>⑵经济：</a:t>
            </a:r>
            <a:r>
              <a:rPr lang="zh-CN" altLang="en-US" sz="2400">
                <a:latin typeface="楷体" pitchFamily="49" charset="-122"/>
                <a:ea typeface="楷体" pitchFamily="49" charset="-122"/>
                <a:cs typeface="楷体" panose="02010609060101010101" pitchFamily="49" charset="-122"/>
              </a:rPr>
              <a:t>亚洲国家的封建经济进一步解体，民族资本主义得到一定发展，提供经济基础与阶级准备。</a:t>
            </a:r>
          </a:p>
          <a:p>
            <a:r>
              <a:rPr lang="zh-CN" altLang="en-US" sz="2400">
                <a:latin typeface="黑体" pitchFamily="49" charset="-122"/>
                <a:ea typeface="黑体" pitchFamily="49" charset="-122"/>
                <a:cs typeface="楷体" panose="02010609060101010101" pitchFamily="49" charset="-122"/>
              </a:rPr>
              <a:t>⑶思想：</a:t>
            </a:r>
            <a:r>
              <a:rPr lang="zh-CN" altLang="en-US" sz="2400">
                <a:latin typeface="楷体" pitchFamily="49" charset="-122"/>
                <a:ea typeface="楷体" pitchFamily="49" charset="-122"/>
                <a:cs typeface="楷体" panose="02010609060101010101" pitchFamily="49" charset="-122"/>
              </a:rPr>
              <a:t>民族忧患意识和民主改革意识觉醒（ 亚洲各国的民族民主意识加强）</a:t>
            </a:r>
          </a:p>
        </p:txBody>
      </p:sp>
      <p:sp>
        <p:nvSpPr>
          <p:cNvPr id="2" name="标题 1"/>
          <p:cNvSpPr>
            <a:spLocks noGrp="1"/>
          </p:cNvSpPr>
          <p:nvPr>
            <p:ph type="title"/>
          </p:nvPr>
        </p:nvSpPr>
        <p:spPr/>
        <p:txBody>
          <a:bodyPr>
            <a:normAutofit fontScale="90000"/>
          </a:bodyPr>
          <a:lstStyle/>
          <a:p>
            <a:r>
              <a:rPr lang="zh-CN" altLang="en-US"/>
              <a:t>亚洲的觉醒</a:t>
            </a:r>
          </a:p>
        </p:txBody>
      </p:sp>
      <p:sp>
        <p:nvSpPr>
          <p:cNvPr id="3" name="灯片编号占位符 2"/>
          <p:cNvSpPr>
            <a:spLocks noGrp="1"/>
          </p:cNvSpPr>
          <p:nvPr>
            <p:ph type="sldNum" sz="quarter" idx="12"/>
          </p:nvPr>
        </p:nvSpPr>
        <p:spPr/>
        <p:txBody>
          <a:bodyPr/>
          <a:lstStyle/>
          <a:p>
            <a:fld id="{565CE74E-AB26-4998-AD42-012C4C1AD076}" type="slidenum">
              <a:rPr lang="zh-CN" altLang="en-US" smtClean="0"/>
              <a:t>10</a:t>
            </a:fld>
            <a:endParaRPr lang="zh-CN" altLang="en-US"/>
          </a:p>
        </p:txBody>
      </p:sp>
      <p:sp>
        <p:nvSpPr>
          <p:cNvPr id="4" name="文本框 3"/>
          <p:cNvSpPr txBox="1"/>
          <p:nvPr/>
        </p:nvSpPr>
        <p:spPr>
          <a:xfrm>
            <a:off x="647065" y="1363980"/>
            <a:ext cx="7190105" cy="5000625"/>
          </a:xfrm>
          <a:prstGeom prst="rect">
            <a:avLst/>
          </a:prstGeom>
          <a:noFill/>
        </p:spPr>
        <p:txBody>
          <a:bodyPr wrap="square" rtlCol="0" anchor="t">
            <a:spAutoFit/>
          </a:bodyPr>
          <a:lstStyle/>
          <a:p>
            <a:pPr fontAlgn="auto">
              <a:lnSpc>
                <a:spcPct val="100000"/>
              </a:lnSpc>
              <a:spcBef>
                <a:spcPts val="600"/>
              </a:spcBef>
              <a:spcAft>
                <a:spcPts val="600"/>
              </a:spcAft>
            </a:pPr>
            <a:r>
              <a:rPr lang="zh-CN" altLang="en-US" sz="2300" b="1">
                <a:latin typeface="黑体" pitchFamily="49" charset="-122"/>
                <a:ea typeface="黑体" pitchFamily="49" charset="-122"/>
                <a:cs typeface="兰米粗楷简体" panose="02000503000000000000" charset="-122"/>
                <a:sym typeface="+mn-ea"/>
              </a:rPr>
              <a:t>材料一</a:t>
            </a:r>
            <a:r>
              <a:rPr lang="zh-CN" altLang="en-US" sz="2300">
                <a:latin typeface="黑体" pitchFamily="49" charset="-122"/>
                <a:ea typeface="黑体" pitchFamily="49" charset="-122"/>
                <a:cs typeface="兰米粗楷简体" panose="02000503000000000000" charset="-122"/>
                <a:sym typeface="+mn-ea"/>
              </a:rPr>
              <a:t>：</a:t>
            </a:r>
            <a:r>
              <a:rPr lang="en-US" altLang="zh-CN" sz="2300">
                <a:latin typeface="楷体" pitchFamily="49" charset="-122"/>
                <a:ea typeface="楷体" pitchFamily="49" charset="-122"/>
                <a:cs typeface="楷体" panose="02010609060101010101" pitchFamily="49" charset="-122"/>
                <a:sym typeface="+mn-ea"/>
              </a:rPr>
              <a:t>19</a:t>
            </a:r>
            <a:r>
              <a:rPr lang="zh-CN" altLang="en-US" sz="2300">
                <a:latin typeface="楷体" pitchFamily="49" charset="-122"/>
                <a:ea typeface="楷体" pitchFamily="49" charset="-122"/>
                <a:cs typeface="楷体" panose="02010609060101010101" pitchFamily="49" charset="-122"/>
                <a:sym typeface="+mn-ea"/>
              </a:rPr>
              <a:t>世纪末</a:t>
            </a:r>
            <a:r>
              <a:rPr lang="en-US" altLang="zh-CN" sz="2300">
                <a:latin typeface="楷体" pitchFamily="49" charset="-122"/>
                <a:ea typeface="楷体" pitchFamily="49" charset="-122"/>
                <a:cs typeface="楷体" panose="02010609060101010101" pitchFamily="49" charset="-122"/>
                <a:sym typeface="+mn-ea"/>
              </a:rPr>
              <a:t>20</a:t>
            </a:r>
            <a:r>
              <a:rPr lang="zh-CN" altLang="en-US" sz="2300">
                <a:latin typeface="楷体" pitchFamily="49" charset="-122"/>
                <a:ea typeface="楷体" pitchFamily="49" charset="-122"/>
                <a:cs typeface="楷体" panose="02010609060101010101" pitchFamily="49" charset="-122"/>
                <a:sym typeface="+mn-ea"/>
              </a:rPr>
              <a:t>世纪初帝国主义同亚洲各被压迫民族的矛盾空前激化了，这时亚洲除日本外，其他国家均已沦为殖民地或半殖民地，亚洲觉醒正是在</a:t>
            </a:r>
            <a:r>
              <a:rPr lang="zh-CN" altLang="en-US" sz="2300">
                <a:solidFill>
                  <a:srgbClr val="FF0000"/>
                </a:solidFill>
                <a:latin typeface="楷体" pitchFamily="49" charset="-122"/>
                <a:ea typeface="楷体" pitchFamily="49" charset="-122"/>
                <a:cs typeface="楷体" panose="02010609060101010101" pitchFamily="49" charset="-122"/>
                <a:sym typeface="+mn-ea"/>
              </a:rPr>
              <a:t>帝国主义同被压迫民族的矛盾</a:t>
            </a:r>
            <a:r>
              <a:rPr lang="zh-CN" altLang="en-US" sz="2300">
                <a:latin typeface="楷体" pitchFamily="49" charset="-122"/>
                <a:ea typeface="楷体" pitchFamily="49" charset="-122"/>
                <a:cs typeface="楷体" panose="02010609060101010101" pitchFamily="49" charset="-122"/>
                <a:sym typeface="+mn-ea"/>
              </a:rPr>
              <a:t>，以及</a:t>
            </a:r>
            <a:r>
              <a:rPr lang="zh-CN" altLang="en-US" sz="2300">
                <a:solidFill>
                  <a:srgbClr val="FF0000"/>
                </a:solidFill>
                <a:latin typeface="楷体" pitchFamily="49" charset="-122"/>
                <a:ea typeface="楷体" pitchFamily="49" charset="-122"/>
                <a:cs typeface="楷体" panose="02010609060101010101" pitchFamily="49" charset="-122"/>
                <a:sym typeface="+mn-ea"/>
              </a:rPr>
              <a:t>封建主义同人民大众的矛盾</a:t>
            </a:r>
            <a:r>
              <a:rPr lang="zh-CN" altLang="en-US" sz="2300">
                <a:latin typeface="楷体" pitchFamily="49" charset="-122"/>
                <a:ea typeface="楷体" pitchFamily="49" charset="-122"/>
                <a:cs typeface="楷体" panose="02010609060101010101" pitchFamily="49" charset="-122"/>
                <a:sym typeface="+mn-ea"/>
              </a:rPr>
              <a:t>都已空前尖锐的情况下发生的。</a:t>
            </a:r>
            <a:endParaRPr lang="en-US" altLang="zh-CN" sz="2300">
              <a:latin typeface="楷体" pitchFamily="49" charset="-122"/>
              <a:ea typeface="楷体" pitchFamily="49" charset="-122"/>
              <a:cs typeface="楷体" panose="02010609060101010101" pitchFamily="49" charset="-122"/>
            </a:endParaRPr>
          </a:p>
          <a:p>
            <a:pPr algn="l" fontAlgn="auto">
              <a:lnSpc>
                <a:spcPct val="100000"/>
              </a:lnSpc>
              <a:spcBef>
                <a:spcPts val="600"/>
              </a:spcBef>
              <a:spcAft>
                <a:spcPts val="600"/>
              </a:spcAft>
              <a:buClrTx/>
              <a:buSzTx/>
              <a:buFontTx/>
            </a:pPr>
            <a:r>
              <a:rPr lang="zh-CN" altLang="en-US" sz="2300" b="1">
                <a:latin typeface="黑体" pitchFamily="49" charset="-122"/>
                <a:ea typeface="黑体" pitchFamily="49" charset="-122"/>
                <a:cs typeface="兰米粗楷简体" panose="02000503000000000000" charset="-122"/>
                <a:sym typeface="+mn-ea"/>
              </a:rPr>
              <a:t>材料二：</a:t>
            </a:r>
            <a:r>
              <a:rPr lang="en-US" altLang="zh-CN" sz="2300">
                <a:latin typeface="楷体" pitchFamily="49" charset="-122"/>
                <a:ea typeface="楷体" pitchFamily="49" charset="-122"/>
                <a:cs typeface="楷体" panose="02010609060101010101" pitchFamily="49" charset="-122"/>
                <a:sym typeface="+mn-ea"/>
              </a:rPr>
              <a:t>亚洲各国民族</a:t>
            </a:r>
            <a:r>
              <a:rPr lang="en-US" altLang="zh-CN" sz="2300">
                <a:solidFill>
                  <a:srgbClr val="FF0000"/>
                </a:solidFill>
                <a:latin typeface="楷体" pitchFamily="49" charset="-122"/>
                <a:ea typeface="楷体" pitchFamily="49" charset="-122"/>
                <a:cs typeface="楷体" panose="02010609060101010101" pitchFamily="49" charset="-122"/>
                <a:sym typeface="+mn-ea"/>
              </a:rPr>
              <a:t>资本主义的产生和发展</a:t>
            </a:r>
            <a:r>
              <a:rPr lang="en-US" altLang="zh-CN" sz="2300">
                <a:latin typeface="楷体" pitchFamily="49" charset="-122"/>
                <a:ea typeface="楷体" pitchFamily="49" charset="-122"/>
                <a:cs typeface="楷体" panose="02010609060101010101" pitchFamily="49" charset="-122"/>
                <a:sym typeface="+mn-ea"/>
              </a:rPr>
              <a:t>，新的社会阶级的形成和壮大是亚洲觉醒的内因。西方殖民者的入侵和统治，特别是廉价商品的倾销，破坏了亚洲各国自给自足的自然经济，并为资本主义生产方式的建立创造了必要前提。</a:t>
            </a:r>
            <a:endParaRPr lang="en-US" altLang="zh-CN" sz="2300">
              <a:latin typeface="楷体" pitchFamily="49" charset="-122"/>
              <a:ea typeface="楷体" pitchFamily="49" charset="-122"/>
              <a:cs typeface="楷体" panose="02010609060101010101" pitchFamily="49" charset="-122"/>
            </a:endParaRPr>
          </a:p>
          <a:p>
            <a:pPr algn="l" fontAlgn="auto">
              <a:lnSpc>
                <a:spcPct val="100000"/>
              </a:lnSpc>
              <a:spcBef>
                <a:spcPts val="600"/>
              </a:spcBef>
              <a:spcAft>
                <a:spcPts val="600"/>
              </a:spcAft>
              <a:buClrTx/>
              <a:buSzTx/>
              <a:buFontTx/>
            </a:pPr>
            <a:r>
              <a:rPr lang="zh-CN" altLang="en-US" sz="2300" b="1">
                <a:latin typeface="黑体" pitchFamily="49" charset="-122"/>
                <a:ea typeface="黑体" pitchFamily="49" charset="-122"/>
                <a:cs typeface="兰米粗楷简体" panose="02000503000000000000" charset="-122"/>
                <a:sym typeface="+mn-ea"/>
              </a:rPr>
              <a:t>材料三：</a:t>
            </a:r>
            <a:r>
              <a:rPr lang="en-US" altLang="zh-CN" sz="2300">
                <a:latin typeface="楷体" pitchFamily="49" charset="-122"/>
                <a:ea typeface="楷体" pitchFamily="49" charset="-122"/>
                <a:cs typeface="楷体" panose="02010609060101010101" pitchFamily="49" charset="-122"/>
                <a:sym typeface="+mn-ea"/>
              </a:rPr>
              <a:t>民族资本主义的发展既遭到帝国主义的扼杀和限制，又受到本国封建势力的阻碍，这就不可避免地使矛盾激化和促进人们新的觉醒。</a:t>
            </a:r>
          </a:p>
        </p:txBody>
      </p:sp>
      <p:sp>
        <p:nvSpPr>
          <p:cNvPr id="24" name="文本框 23"/>
          <p:cNvSpPr txBox="1"/>
          <p:nvPr/>
        </p:nvSpPr>
        <p:spPr>
          <a:xfrm>
            <a:off x="695325" y="772160"/>
            <a:ext cx="3451225" cy="583565"/>
          </a:xfrm>
          <a:prstGeom prst="rect">
            <a:avLst/>
          </a:prstGeom>
          <a:noFill/>
        </p:spPr>
        <p:txBody>
          <a:bodyPr wrap="none" rtlCol="0" anchor="t">
            <a:spAutoFit/>
          </a:bodyPr>
          <a:lstStyle/>
          <a:p>
            <a:pPr lvl="0" algn="l">
              <a:buClrTx/>
              <a:buSzTx/>
              <a:buFontTx/>
            </a:pPr>
            <a:r>
              <a:rPr lang="zh-CN" altLang="en-US" sz="3200" b="1">
                <a:latin typeface="書體坊顏體㊣" panose="02010600030101010101" pitchFamily="2" charset="-122"/>
                <a:ea typeface="書體坊顏體㊣" panose="02010600030101010101" pitchFamily="2" charset="-122"/>
                <a:cs typeface="書體坊顏體㊣" panose="02010600030101010101" pitchFamily="2" charset="-122"/>
                <a:sym typeface="+mn-ea"/>
              </a:rPr>
              <a:t>1.亚洲觉醒的背景</a:t>
            </a:r>
          </a:p>
        </p:txBody>
      </p:sp>
      <p:pic>
        <p:nvPicPr>
          <p:cNvPr id="6" name="图片 5"/>
          <p:cNvPicPr>
            <a:picLocks noChangeAspect="1"/>
          </p:cNvPicPr>
          <p:nvPr/>
        </p:nvPicPr>
        <p:blipFill>
          <a:blip r:embed="rId2"/>
          <a:srcRect l="10860" t="5197" r="7260" b="25793"/>
          <a:stretch>
            <a:fillRect/>
          </a:stretch>
        </p:blipFill>
        <p:spPr>
          <a:xfrm>
            <a:off x="7588885" y="1138555"/>
            <a:ext cx="4081780" cy="2553970"/>
          </a:xfrm>
          <a:prstGeom prst="rect">
            <a:avLst/>
          </a:prstGeom>
          <a:ln w="28575" cmpd="dbl">
            <a:solidFill>
              <a:schemeClr val="accent1">
                <a:shade val="50000"/>
              </a:schemeClr>
            </a:solidFill>
            <a:prstDash val="solid"/>
          </a:ln>
        </p:spPr>
      </p:pic>
      <p:grpSp>
        <p:nvGrpSpPr>
          <p:cNvPr id="13" name="组合 12"/>
          <p:cNvGrpSpPr/>
          <p:nvPr/>
        </p:nvGrpSpPr>
        <p:grpSpPr>
          <a:xfrm>
            <a:off x="7588885" y="3794125"/>
            <a:ext cx="4081780" cy="2397760"/>
            <a:chOff x="11951" y="5975"/>
            <a:chExt cx="6428" cy="3776"/>
          </a:xfrm>
        </p:grpSpPr>
        <p:pic>
          <p:nvPicPr>
            <p:cNvPr id="11" name="图片 10"/>
            <p:cNvPicPr>
              <a:picLocks noChangeAspect="1"/>
            </p:cNvPicPr>
            <p:nvPr/>
          </p:nvPicPr>
          <p:blipFill>
            <a:blip r:embed="rId3"/>
            <a:srcRect t="11590" b="3571"/>
            <a:stretch>
              <a:fillRect/>
            </a:stretch>
          </p:blipFill>
          <p:spPr>
            <a:xfrm>
              <a:off x="11951" y="5975"/>
              <a:ext cx="6428" cy="3777"/>
            </a:xfrm>
            <a:prstGeom prst="rect">
              <a:avLst/>
            </a:prstGeom>
          </p:spPr>
        </p:pic>
        <p:sp>
          <p:nvSpPr>
            <p:cNvPr id="12" name="文本框 11"/>
            <p:cNvSpPr txBox="1"/>
            <p:nvPr/>
          </p:nvSpPr>
          <p:spPr>
            <a:xfrm>
              <a:off x="11970" y="5975"/>
              <a:ext cx="2993" cy="580"/>
            </a:xfrm>
            <a:prstGeom prst="rect">
              <a:avLst/>
            </a:prstGeom>
            <a:noFill/>
          </p:spPr>
          <p:txBody>
            <a:bodyPr wrap="square" rtlCol="0" anchor="t">
              <a:spAutoFit/>
            </a:bodyPr>
            <a:lstStyle/>
            <a:p>
              <a:r>
                <a:rPr lang="zh-CN" altLang="en-US" b="1">
                  <a:latin typeface="楷体" pitchFamily="49" charset="-122"/>
                  <a:ea typeface="楷体" pitchFamily="49" charset="-122"/>
                </a:rPr>
                <a:t>英国东印度公司</a:t>
              </a:r>
            </a:p>
          </p:txBody>
        </p:sp>
      </p:gr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nodeType="clickEffect">
                                  <p:stCondLst>
                                    <p:cond delay="0"/>
                                  </p:stCondLst>
                                  <p:childTnLst>
                                    <p:animEffect transition="out" filter="wipe(down)">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22" presetClass="exit" presetSubtype="1" fill="hold" nodeType="withEffect">
                                  <p:stCondLst>
                                    <p:cond delay="0"/>
                                  </p:stCondLst>
                                  <p:childTnLst>
                                    <p:animEffect transition="out" filter="wipe(up)">
                                      <p:cBhvr>
                                        <p:cTn id="9" dur="500"/>
                                        <p:tgtEl>
                                          <p:spTgt spid="13"/>
                                        </p:tgtEl>
                                      </p:cBhvr>
                                    </p:animEffect>
                                    <p:set>
                                      <p:cBhvr>
                                        <p:cTn id="10" dur="1" fill="hold">
                                          <p:stCondLst>
                                            <p:cond delay="499"/>
                                          </p:stCondLst>
                                        </p:cTn>
                                        <p:tgtEl>
                                          <p:spTgt spid="13"/>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1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normAutofit fontScale="90000"/>
          </a:bodyPr>
          <a:lstStyle/>
          <a:p>
            <a:r>
              <a:rPr lang="zh-CN" altLang="en-US"/>
              <a:t>亚洲的觉醒</a:t>
            </a:r>
          </a:p>
        </p:txBody>
      </p:sp>
      <p:sp>
        <p:nvSpPr>
          <p:cNvPr id="24" name="文本框 23"/>
          <p:cNvSpPr txBox="1"/>
          <p:nvPr/>
        </p:nvSpPr>
        <p:spPr>
          <a:xfrm>
            <a:off x="695325" y="861060"/>
            <a:ext cx="3451225" cy="583565"/>
          </a:xfrm>
          <a:prstGeom prst="rect">
            <a:avLst/>
          </a:prstGeom>
          <a:noFill/>
        </p:spPr>
        <p:txBody>
          <a:bodyPr wrap="none" rtlCol="0" anchor="t">
            <a:spAutoFit/>
          </a:bodyPr>
          <a:lstStyle/>
          <a:p>
            <a:pPr>
              <a:buClrTx/>
              <a:buSzTx/>
              <a:buFontTx/>
            </a:pPr>
            <a:r>
              <a:rPr lang="en-US" altLang="zh-CN" sz="3200" b="1">
                <a:latin typeface="書體坊顏體㊣" panose="02010600030101010101" pitchFamily="2" charset="-122"/>
                <a:ea typeface="書體坊顏體㊣" panose="02010600030101010101" pitchFamily="2" charset="-122"/>
                <a:cs typeface="書體坊顏體㊣" panose="02010600030101010101" pitchFamily="2" charset="-122"/>
                <a:sym typeface="+mn-ea"/>
              </a:rPr>
              <a:t>2</a:t>
            </a:r>
            <a:r>
              <a:rPr lang="zh-CN" altLang="en-US" sz="3200" b="1">
                <a:latin typeface="書體坊顏體㊣" panose="02010600030101010101" pitchFamily="2" charset="-122"/>
                <a:ea typeface="書體坊顏體㊣" panose="02010600030101010101" pitchFamily="2" charset="-122"/>
                <a:cs typeface="書體坊顏體㊣" panose="02010600030101010101" pitchFamily="2" charset="-122"/>
                <a:sym typeface="+mn-ea"/>
              </a:rPr>
              <a:t>.亚洲觉醒的概况</a:t>
            </a:r>
          </a:p>
        </p:txBody>
      </p:sp>
      <p:graphicFrame>
        <p:nvGraphicFramePr>
          <p:cNvPr id="14" name="Group 2">
            <a:extLst>
              <a:ext uri="{FF2B5EF4-FFF2-40B4-BE49-F238E27FC236}">
                <a16:creationId xmlns:a16="http://schemas.microsoft.com/office/drawing/2014/main" id="{2AB36CB1-7DC9-4E99-8CFD-D800EBA9EEDE}"/>
              </a:ext>
            </a:extLst>
          </p:cNvPr>
          <p:cNvGraphicFramePr>
            <a:graphicFrameLocks noGrp="1"/>
          </p:cNvGraphicFramePr>
          <p:nvPr>
            <p:extLst>
              <p:ext uri="{D42A27DB-BD31-4B8C-83A1-F6EECF244321}">
                <p14:modId xmlns:p14="http://schemas.microsoft.com/office/powerpoint/2010/main" val="1882357626"/>
              </p:ext>
            </p:extLst>
          </p:nvPr>
        </p:nvGraphicFramePr>
        <p:xfrm>
          <a:off x="824753" y="1506070"/>
          <a:ext cx="11026588" cy="4903319"/>
        </p:xfrm>
        <a:graphic>
          <a:graphicData uri="http://schemas.openxmlformats.org/drawingml/2006/table">
            <a:tbl>
              <a:tblPr/>
              <a:tblGrid>
                <a:gridCol w="943600">
                  <a:extLst>
                    <a:ext uri="{9D8B030D-6E8A-4147-A177-3AD203B41FA5}">
                      <a16:colId xmlns:a16="http://schemas.microsoft.com/office/drawing/2014/main" val="20000"/>
                    </a:ext>
                  </a:extLst>
                </a:gridCol>
                <a:gridCol w="943600">
                  <a:extLst>
                    <a:ext uri="{9D8B030D-6E8A-4147-A177-3AD203B41FA5}">
                      <a16:colId xmlns:a16="http://schemas.microsoft.com/office/drawing/2014/main" val="20001"/>
                    </a:ext>
                  </a:extLst>
                </a:gridCol>
                <a:gridCol w="975509">
                  <a:extLst>
                    <a:ext uri="{9D8B030D-6E8A-4147-A177-3AD203B41FA5}">
                      <a16:colId xmlns:a16="http://schemas.microsoft.com/office/drawing/2014/main" val="20002"/>
                    </a:ext>
                  </a:extLst>
                </a:gridCol>
                <a:gridCol w="1834797">
                  <a:extLst>
                    <a:ext uri="{9D8B030D-6E8A-4147-A177-3AD203B41FA5}">
                      <a16:colId xmlns:a16="http://schemas.microsoft.com/office/drawing/2014/main" val="20003"/>
                    </a:ext>
                  </a:extLst>
                </a:gridCol>
                <a:gridCol w="5235388">
                  <a:extLst>
                    <a:ext uri="{9D8B030D-6E8A-4147-A177-3AD203B41FA5}">
                      <a16:colId xmlns:a16="http://schemas.microsoft.com/office/drawing/2014/main" val="20004"/>
                    </a:ext>
                  </a:extLst>
                </a:gridCol>
                <a:gridCol w="1093694">
                  <a:extLst>
                    <a:ext uri="{9D8B030D-6E8A-4147-A177-3AD203B41FA5}">
                      <a16:colId xmlns:a16="http://schemas.microsoft.com/office/drawing/2014/main" val="20005"/>
                    </a:ext>
                  </a:extLst>
                </a:gridCol>
              </a:tblGrid>
              <a:tr h="860612">
                <a:tc>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400" b="1" i="0" u="none" strike="noStrike" cap="none" normalizeH="0" baseline="0">
                          <a:ln>
                            <a:noFill/>
                          </a:ln>
                          <a:solidFill>
                            <a:srgbClr val="FFFFFF"/>
                          </a:solidFill>
                          <a:effectLst/>
                          <a:latin typeface="楷体" charset="-122"/>
                          <a:ea typeface="楷体" charset="-122"/>
                        </a:rPr>
                        <a:t>国家</a:t>
                      </a: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400" b="1" i="0" u="none" strike="noStrike" cap="none" normalizeH="0" baseline="0">
                          <a:ln>
                            <a:noFill/>
                          </a:ln>
                          <a:solidFill>
                            <a:srgbClr val="FFFFFF"/>
                          </a:solidFill>
                          <a:effectLst/>
                          <a:latin typeface="楷体" charset="-122"/>
                          <a:ea typeface="楷体" charset="-122"/>
                        </a:rPr>
                        <a:t>敌人</a:t>
                      </a: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400" b="1" i="0" u="none" strike="noStrike" cap="none" normalizeH="0" baseline="0">
                          <a:ln>
                            <a:noFill/>
                          </a:ln>
                          <a:solidFill>
                            <a:srgbClr val="FFFFFF"/>
                          </a:solidFill>
                          <a:effectLst/>
                          <a:latin typeface="楷体" charset="-122"/>
                          <a:ea typeface="楷体" charset="-122"/>
                        </a:rPr>
                        <a:t>目标</a:t>
                      </a: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400" b="1" i="0" u="none" strike="noStrike" cap="none" normalizeH="0" baseline="0">
                          <a:ln>
                            <a:noFill/>
                          </a:ln>
                          <a:solidFill>
                            <a:srgbClr val="FFFFFF"/>
                          </a:solidFill>
                          <a:effectLst/>
                          <a:latin typeface="楷体" charset="-122"/>
                          <a:ea typeface="楷体" charset="-122"/>
                        </a:rPr>
                        <a:t>革命新力量</a:t>
                      </a: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400" b="1" i="0" u="none" strike="noStrike" cap="none" normalizeH="0" baseline="0">
                          <a:ln>
                            <a:noFill/>
                          </a:ln>
                          <a:solidFill>
                            <a:srgbClr val="FFFFFF"/>
                          </a:solidFill>
                          <a:effectLst/>
                          <a:latin typeface="楷体" charset="-122"/>
                          <a:ea typeface="楷体" charset="-122"/>
                        </a:rPr>
                        <a:t>意义</a:t>
                      </a: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400" b="1" i="0" u="none" strike="noStrike" cap="none" normalizeH="0" baseline="0">
                          <a:ln>
                            <a:noFill/>
                          </a:ln>
                          <a:solidFill>
                            <a:srgbClr val="FFFFFF"/>
                          </a:solidFill>
                          <a:effectLst/>
                          <a:latin typeface="楷体" charset="-122"/>
                          <a:ea typeface="楷体" charset="-122"/>
                        </a:rPr>
                        <a:t>失败</a:t>
                      </a:r>
                      <a:endParaRPr kumimoji="0" lang="en-US" altLang="zh-CN" sz="2400" b="1" i="0" u="none" strike="noStrike" cap="none" normalizeH="0" baseline="0">
                        <a:ln>
                          <a:noFill/>
                        </a:ln>
                        <a:solidFill>
                          <a:srgbClr val="FFFFFF"/>
                        </a:solidFill>
                        <a:effectLst/>
                        <a:latin typeface="楷体" charset="-122"/>
                        <a:ea typeface="楷体" charset="-122"/>
                      </a:endParaRPr>
                    </a:p>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400" b="1" i="0" u="none" strike="noStrike" cap="none" normalizeH="0" baseline="0">
                          <a:ln>
                            <a:noFill/>
                          </a:ln>
                          <a:solidFill>
                            <a:srgbClr val="FFFFFF"/>
                          </a:solidFill>
                          <a:effectLst/>
                          <a:latin typeface="楷体" charset="-122"/>
                          <a:ea typeface="楷体" charset="-122"/>
                        </a:rPr>
                        <a:t>依据</a:t>
                      </a: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extLst>
                  <a:ext uri="{0D108BD9-81ED-4DB2-BD59-A6C34878D82A}">
                    <a16:rowId xmlns:a16="http://schemas.microsoft.com/office/drawing/2014/main" val="10000"/>
                  </a:ext>
                </a:extLst>
              </a:tr>
              <a:tr h="927322">
                <a:tc>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400" b="1" i="0" u="none" strike="noStrike" cap="none" normalizeH="0" baseline="0">
                          <a:ln>
                            <a:noFill/>
                          </a:ln>
                          <a:solidFill>
                            <a:srgbClr val="000000"/>
                          </a:solidFill>
                          <a:effectLst/>
                          <a:latin typeface="楷体" charset="-122"/>
                          <a:ea typeface="楷体" charset="-122"/>
                        </a:rPr>
                        <a:t>印度</a:t>
                      </a: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1800" b="1" i="0" u="none" strike="noStrike" cap="none" normalizeH="0" baseline="0">
                        <a:ln>
                          <a:noFill/>
                        </a:ln>
                        <a:solidFill>
                          <a:srgbClr val="000000"/>
                        </a:solidFill>
                        <a:effectLst/>
                        <a:latin typeface="楷体" charset="-122"/>
                        <a:ea typeface="楷体" charset="-122"/>
                      </a:endParaRP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3">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1800" b="1" i="0" u="none" strike="noStrike" cap="none" normalizeH="0" baseline="0">
                        <a:ln>
                          <a:noFill/>
                        </a:ln>
                        <a:solidFill>
                          <a:srgbClr val="000000"/>
                        </a:solidFill>
                        <a:effectLst/>
                        <a:latin typeface="楷体" charset="-122"/>
                        <a:ea typeface="楷体" charset="-122"/>
                      </a:endParaRP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3">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1800" b="1" i="0" u="none" strike="noStrike" cap="none" normalizeH="0" baseline="0">
                        <a:ln>
                          <a:noFill/>
                        </a:ln>
                        <a:solidFill>
                          <a:srgbClr val="000000"/>
                        </a:solidFill>
                        <a:effectLst/>
                        <a:latin typeface="楷体" charset="-122"/>
                        <a:ea typeface="楷体" charset="-122"/>
                      </a:endParaRP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defRPr/>
                      </a:pPr>
                      <a:endParaRPr kumimoji="0" lang="zh-CN" altLang="en-US" sz="1800" b="1" i="0" u="none" strike="noStrike" kern="1200" cap="none" normalizeH="0" baseline="0" noProof="0">
                        <a:ln>
                          <a:noFill/>
                        </a:ln>
                        <a:solidFill>
                          <a:srgbClr val="000000"/>
                        </a:solidFill>
                        <a:effectLst/>
                        <a:latin typeface="楷体" charset="-122"/>
                        <a:ea typeface="楷体" charset="-122"/>
                      </a:endParaRP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3">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1800" b="1" i="0" u="none" strike="noStrike" cap="none" normalizeH="0" baseline="0">
                        <a:ln>
                          <a:noFill/>
                        </a:ln>
                        <a:solidFill>
                          <a:srgbClr val="000000"/>
                        </a:solidFill>
                        <a:effectLst/>
                        <a:latin typeface="Calibri" pitchFamily="34" charset="0"/>
                        <a:ea typeface="宋体" pitchFamily="2" charset="-122"/>
                      </a:endParaRP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1212904">
                <a:tc>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2400" b="1" i="0" u="none" strike="noStrike" cap="none" normalizeH="0" baseline="0">
                        <a:ln>
                          <a:noFill/>
                        </a:ln>
                        <a:solidFill>
                          <a:srgbClr val="FF3300"/>
                        </a:solidFill>
                        <a:effectLst/>
                        <a:latin typeface="楷体" charset="-122"/>
                        <a:ea typeface="楷体"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400" b="1" i="0" u="none" strike="noStrike" cap="none" normalizeH="0" baseline="0">
                          <a:ln>
                            <a:noFill/>
                          </a:ln>
                          <a:solidFill>
                            <a:srgbClr val="FF3300"/>
                          </a:solidFill>
                          <a:effectLst/>
                          <a:latin typeface="楷体" charset="-122"/>
                          <a:ea typeface="楷体" charset="-122"/>
                        </a:rPr>
                        <a:t>伊朗</a:t>
                      </a: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2400" b="1" i="0" u="none" strike="noStrike" cap="none" normalizeH="0" baseline="0">
                        <a:ln>
                          <a:noFill/>
                        </a:ln>
                        <a:solidFill>
                          <a:srgbClr val="FF3300"/>
                        </a:solidFill>
                        <a:effectLst/>
                        <a:latin typeface="楷体" charset="-122"/>
                        <a:ea typeface="楷体" charset="-122"/>
                      </a:endParaRP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1800" b="1" i="0" u="none" strike="noStrike" cap="none" normalizeH="0" baseline="0">
                        <a:ln>
                          <a:noFill/>
                        </a:ln>
                        <a:solidFill>
                          <a:srgbClr val="FF3300"/>
                        </a:solidFill>
                        <a:effectLst/>
                        <a:latin typeface="楷体" charset="-122"/>
                        <a:ea typeface="楷体" charset="-122"/>
                      </a:endParaRP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vMerge="1">
                  <a:txBody>
                    <a:bodyPr vert="horz" wrap="square"/>
                    <a:lstStyle/>
                    <a:p>
                      <a:endParaRPr lang="zh-CN"/>
                    </a:p>
                  </a:txBody>
                  <a:tcPr/>
                </a:tc>
                <a:tc vMerge="1">
                  <a:txBody>
                    <a:bodyPr vert="horz" wrap="square"/>
                    <a:lstStyle/>
                    <a:p>
                      <a:endParaRPr lang="zh-CN"/>
                    </a:p>
                  </a:txBody>
                  <a:tcPr/>
                </a:tc>
                <a:tc>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defRPr/>
                      </a:pPr>
                      <a:endParaRPr kumimoji="0" lang="zh-CN" altLang="en-US" sz="1800" b="1" i="0" u="none" strike="noStrike" kern="1200" cap="none" normalizeH="0" baseline="0" noProof="0">
                        <a:ln>
                          <a:noFill/>
                        </a:ln>
                        <a:solidFill>
                          <a:srgbClr val="000000"/>
                        </a:solidFill>
                        <a:effectLst/>
                        <a:latin typeface="楷体" charset="-122"/>
                        <a:ea typeface="楷体" charset="-122"/>
                      </a:endParaRP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vMerge="1">
                  <a:txBody>
                    <a:bodyPr vert="horz" wrap="square"/>
                    <a:lstStyle/>
                    <a:p>
                      <a:endParaRPr lang="zh-CN"/>
                    </a:p>
                  </a:txBody>
                  <a:tcPr/>
                </a:tc>
                <a:extLst>
                  <a:ext uri="{0D108BD9-81ED-4DB2-BD59-A6C34878D82A}">
                    <a16:rowId xmlns:a16="http://schemas.microsoft.com/office/drawing/2014/main" val="10002"/>
                  </a:ext>
                </a:extLst>
              </a:tr>
              <a:tr h="1790601">
                <a:tc>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400" b="1" i="0" u="none" strike="noStrike" cap="none" normalizeH="0" baseline="0">
                          <a:ln>
                            <a:noFill/>
                          </a:ln>
                          <a:solidFill>
                            <a:srgbClr val="000000"/>
                          </a:solidFill>
                          <a:effectLst/>
                          <a:latin typeface="楷体" charset="-122"/>
                          <a:ea typeface="楷体" charset="-122"/>
                        </a:rPr>
                        <a:t>中国</a:t>
                      </a: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1800" b="1" i="0" u="none" strike="noStrike" cap="none" normalizeH="0" baseline="0">
                        <a:ln>
                          <a:noFill/>
                        </a:ln>
                        <a:solidFill>
                          <a:srgbClr val="000000"/>
                        </a:solidFill>
                        <a:effectLst/>
                        <a:latin typeface="楷体" charset="-122"/>
                        <a:ea typeface="楷体" charset="-122"/>
                      </a:endParaRP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vMerge="1">
                  <a:txBody>
                    <a:bodyPr vert="horz" wrap="square"/>
                    <a:lstStyle/>
                    <a:p>
                      <a:endParaRPr lang="zh-CN"/>
                    </a:p>
                  </a:txBody>
                  <a:tcPr/>
                </a:tc>
                <a:tc vMerge="1">
                  <a:txBody>
                    <a:bodyPr vert="horz" wrap="square"/>
                    <a:lstStyle/>
                    <a:p>
                      <a:endParaRPr lang="zh-CN"/>
                    </a:p>
                  </a:txBody>
                  <a:tcPr/>
                </a:tc>
                <a:tc>
                  <a:txBody>
                    <a:bodyPr vert="horz" wrap="square"/>
                    <a:lstStyle>
                      <a:lvl1pPr marL="0" algn="l" defTabSz="914400" rtl="0" eaLnBrk="1" latinLnBrk="0" hangingPunct="1">
                        <a:defRPr sz="1800" kern="1200">
                          <a:solidFill>
                            <a:schemeClr val="tx1"/>
                          </a:solidFill>
                          <a:latin typeface="Arial"/>
                          <a:ea typeface="宋体" pitchFamily="2" charset="-122"/>
                        </a:defRPr>
                      </a:lvl1pPr>
                      <a:lvl2pPr marL="457200" algn="l" defTabSz="914400" rtl="0" eaLnBrk="1" latinLnBrk="0" hangingPunct="1">
                        <a:defRPr sz="1800" kern="1200">
                          <a:solidFill>
                            <a:schemeClr val="tx1"/>
                          </a:solidFill>
                          <a:latin typeface="Arial"/>
                          <a:ea typeface="宋体" pitchFamily="2" charset="-122"/>
                        </a:defRPr>
                      </a:lvl2pPr>
                      <a:lvl3pPr marL="914400" algn="l" defTabSz="914400" rtl="0" eaLnBrk="1" latinLnBrk="0" hangingPunct="1">
                        <a:defRPr sz="1800" kern="1200">
                          <a:solidFill>
                            <a:schemeClr val="tx1"/>
                          </a:solidFill>
                          <a:latin typeface="Arial"/>
                          <a:ea typeface="宋体" pitchFamily="2" charset="-122"/>
                        </a:defRPr>
                      </a:lvl3pPr>
                      <a:lvl4pPr marL="1371600" algn="l" defTabSz="914400" rtl="0" eaLnBrk="1" latinLnBrk="0" hangingPunct="1">
                        <a:defRPr sz="1800" kern="1200">
                          <a:solidFill>
                            <a:schemeClr val="tx1"/>
                          </a:solidFill>
                          <a:latin typeface="Arial"/>
                          <a:ea typeface="宋体" pitchFamily="2" charset="-122"/>
                        </a:defRPr>
                      </a:lvl4pPr>
                      <a:lvl5pPr marL="1828800" algn="l" defTabSz="914400" rtl="0" eaLnBrk="1" latinLnBrk="0" hangingPunct="1">
                        <a:defRPr sz="1800" kern="1200">
                          <a:solidFill>
                            <a:schemeClr val="tx1"/>
                          </a:solidFill>
                          <a:latin typeface="Arial"/>
                          <a:ea typeface="宋体" pitchFamily="2" charset="-122"/>
                        </a:defRPr>
                      </a:lvl5pPr>
                      <a:lvl6pPr marL="2286000" algn="l" defTabSz="914400" rtl="0" eaLnBrk="1" latinLnBrk="0" hangingPunct="1">
                        <a:defRPr sz="1800" kern="1200">
                          <a:solidFill>
                            <a:schemeClr val="tx1"/>
                          </a:solidFill>
                          <a:latin typeface="Arial"/>
                          <a:ea typeface="宋体" pitchFamily="2" charset="-122"/>
                        </a:defRPr>
                      </a:lvl6pPr>
                      <a:lvl7pPr marL="2743200" algn="l" defTabSz="914400" rtl="0" eaLnBrk="1" latinLnBrk="0" hangingPunct="1">
                        <a:defRPr sz="1800" kern="1200">
                          <a:solidFill>
                            <a:schemeClr val="tx1"/>
                          </a:solidFill>
                          <a:latin typeface="Arial"/>
                          <a:ea typeface="宋体" pitchFamily="2" charset="-122"/>
                        </a:defRPr>
                      </a:lvl7pPr>
                      <a:lvl8pPr marL="3200400" algn="l" defTabSz="914400" rtl="0" eaLnBrk="1" latinLnBrk="0" hangingPunct="1">
                        <a:defRPr sz="1800" kern="1200">
                          <a:solidFill>
                            <a:schemeClr val="tx1"/>
                          </a:solidFill>
                          <a:latin typeface="Arial"/>
                          <a:ea typeface="宋体" pitchFamily="2" charset="-122"/>
                        </a:defRPr>
                      </a:lvl8pPr>
                      <a:lvl9pPr marL="3657600" algn="l" defTabSz="914400" rtl="0" eaLnBrk="1" latinLnBrk="0" hangingPunct="1">
                        <a:defRPr sz="1800" kern="1200">
                          <a:solidFill>
                            <a:schemeClr val="tx1"/>
                          </a:solidFill>
                          <a:latin typeface="Arial"/>
                          <a:ea typeface="宋体"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1950" b="1" i="0" u="none" strike="noStrike" cap="none" normalizeH="0" baseline="0">
                        <a:ln>
                          <a:noFill/>
                        </a:ln>
                        <a:solidFill>
                          <a:srgbClr val="000000"/>
                        </a:solidFill>
                        <a:effectLst/>
                        <a:latin typeface="楷体" charset="-122"/>
                        <a:ea typeface="楷体" charset="-122"/>
                      </a:endParaRPr>
                    </a:p>
                  </a:txBody>
                  <a:tcPr marL="68575" marR="68575" marT="34285" marB="3428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vMerge="1">
                  <a:txBody>
                    <a:bodyPr vert="horz" wrap="square"/>
                    <a:lstStyle/>
                    <a:p>
                      <a:endParaRPr lang="zh-CN"/>
                    </a:p>
                  </a:txBody>
                  <a:tcPr/>
                </a:tc>
                <a:extLst>
                  <a:ext uri="{0D108BD9-81ED-4DB2-BD59-A6C34878D82A}">
                    <a16:rowId xmlns:a16="http://schemas.microsoft.com/office/drawing/2014/main" val="10003"/>
                  </a:ext>
                </a:extLst>
              </a:tr>
            </a:tbl>
          </a:graphicData>
        </a:graphic>
      </p:graphicFrame>
      <p:sp>
        <p:nvSpPr>
          <p:cNvPr id="15" name="Text Box 37">
            <a:extLst>
              <a:ext uri="{FF2B5EF4-FFF2-40B4-BE49-F238E27FC236}">
                <a16:creationId xmlns:a16="http://schemas.microsoft.com/office/drawing/2014/main" id="{0AD4A201-5715-4030-BB3E-98FFFDA22FC2}"/>
              </a:ext>
            </a:extLst>
          </p:cNvPr>
          <p:cNvSpPr txBox="1">
            <a:spLocks noChangeArrowheads="1"/>
          </p:cNvSpPr>
          <p:nvPr/>
        </p:nvSpPr>
        <p:spPr bwMode="auto">
          <a:xfrm>
            <a:off x="1954356" y="2452743"/>
            <a:ext cx="54133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20000"/>
              </a:spcBef>
              <a:buClr>
                <a:schemeClr val="accent1"/>
              </a:buClr>
              <a:buSzPct val="65000"/>
            </a:pPr>
            <a:r>
              <a:rPr lang="zh-CN" altLang="en-US" sz="2400" b="1">
                <a:solidFill>
                  <a:srgbClr val="000000"/>
                </a:solidFill>
                <a:latin typeface="楷体" pitchFamily="49" charset="-122"/>
                <a:ea typeface="楷体" pitchFamily="49" charset="-122"/>
              </a:rPr>
              <a:t>英国</a:t>
            </a:r>
          </a:p>
        </p:txBody>
      </p:sp>
      <p:sp>
        <p:nvSpPr>
          <p:cNvPr id="17" name="Text Box 38">
            <a:extLst>
              <a:ext uri="{FF2B5EF4-FFF2-40B4-BE49-F238E27FC236}">
                <a16:creationId xmlns:a16="http://schemas.microsoft.com/office/drawing/2014/main" id="{1215834D-EEA0-4198-B7A5-C92C8CC9262C}"/>
              </a:ext>
            </a:extLst>
          </p:cNvPr>
          <p:cNvSpPr txBox="1">
            <a:spLocks noChangeArrowheads="1"/>
          </p:cNvSpPr>
          <p:nvPr/>
        </p:nvSpPr>
        <p:spPr bwMode="auto">
          <a:xfrm>
            <a:off x="1954356" y="3523145"/>
            <a:ext cx="4683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a:solidFill>
                  <a:srgbClr val="000000"/>
                </a:solidFill>
                <a:latin typeface="楷体" pitchFamily="49" charset="-122"/>
                <a:ea typeface="楷体" pitchFamily="49" charset="-122"/>
              </a:rPr>
              <a:t>英俄</a:t>
            </a:r>
          </a:p>
        </p:txBody>
      </p:sp>
      <p:sp>
        <p:nvSpPr>
          <p:cNvPr id="18" name="Text Box 39">
            <a:extLst>
              <a:ext uri="{FF2B5EF4-FFF2-40B4-BE49-F238E27FC236}">
                <a16:creationId xmlns:a16="http://schemas.microsoft.com/office/drawing/2014/main" id="{5EB244A3-7673-4573-B4CA-79B512222560}"/>
              </a:ext>
            </a:extLst>
          </p:cNvPr>
          <p:cNvSpPr txBox="1">
            <a:spLocks noChangeArrowheads="1"/>
          </p:cNvSpPr>
          <p:nvPr/>
        </p:nvSpPr>
        <p:spPr bwMode="auto">
          <a:xfrm>
            <a:off x="1953891" y="5065027"/>
            <a:ext cx="5111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a:solidFill>
                  <a:srgbClr val="000000"/>
                </a:solidFill>
                <a:latin typeface="楷体" pitchFamily="49" charset="-122"/>
                <a:ea typeface="楷体" pitchFamily="49" charset="-122"/>
              </a:rPr>
              <a:t>列强</a:t>
            </a:r>
          </a:p>
        </p:txBody>
      </p:sp>
      <p:sp>
        <p:nvSpPr>
          <p:cNvPr id="19" name="矩形 18">
            <a:extLst>
              <a:ext uri="{FF2B5EF4-FFF2-40B4-BE49-F238E27FC236}">
                <a16:creationId xmlns:a16="http://schemas.microsoft.com/office/drawing/2014/main" id="{6BB8F5B3-9E21-4F21-BF4F-BF5F4F7752E3}"/>
              </a:ext>
            </a:extLst>
          </p:cNvPr>
          <p:cNvSpPr>
            <a:spLocks noChangeArrowheads="1"/>
          </p:cNvSpPr>
          <p:nvPr/>
        </p:nvSpPr>
        <p:spPr bwMode="auto">
          <a:xfrm>
            <a:off x="2887386" y="2966217"/>
            <a:ext cx="733425" cy="3490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a:solidFill>
                  <a:srgbClr val="000000"/>
                </a:solidFill>
                <a:latin typeface="楷体" pitchFamily="49" charset="-122"/>
                <a:ea typeface="楷体" pitchFamily="49" charset="-122"/>
              </a:rPr>
              <a:t>民族独立、民主政治</a:t>
            </a:r>
          </a:p>
          <a:p>
            <a:pPr eaLnBrk="0" hangingPunct="0">
              <a:spcBef>
                <a:spcPct val="20000"/>
              </a:spcBef>
              <a:buClr>
                <a:srgbClr val="5B9BD5"/>
              </a:buClr>
              <a:buSzPct val="65000"/>
            </a:pPr>
            <a:endParaRPr lang="zh-CN" altLang="en-US" sz="2400" b="1">
              <a:solidFill>
                <a:srgbClr val="000000"/>
              </a:solidFill>
              <a:latin typeface="楷体" pitchFamily="49" charset="-122"/>
              <a:ea typeface="楷体" pitchFamily="49" charset="-122"/>
            </a:endParaRPr>
          </a:p>
        </p:txBody>
      </p:sp>
      <p:sp>
        <p:nvSpPr>
          <p:cNvPr id="20" name="矩形 19">
            <a:extLst>
              <a:ext uri="{FF2B5EF4-FFF2-40B4-BE49-F238E27FC236}">
                <a16:creationId xmlns:a16="http://schemas.microsoft.com/office/drawing/2014/main" id="{7D65DFFD-C676-4095-B05F-4157B4D53B60}"/>
              </a:ext>
            </a:extLst>
          </p:cNvPr>
          <p:cNvSpPr>
            <a:spLocks noChangeArrowheads="1"/>
          </p:cNvSpPr>
          <p:nvPr/>
        </p:nvSpPr>
        <p:spPr bwMode="auto">
          <a:xfrm>
            <a:off x="3866174" y="3695425"/>
            <a:ext cx="147543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400" b="1">
                <a:solidFill>
                  <a:srgbClr val="000000"/>
                </a:solidFill>
                <a:latin typeface="楷体" pitchFamily="49" charset="-122"/>
                <a:ea typeface="楷体" pitchFamily="49" charset="-122"/>
              </a:rPr>
              <a:t>资产阶级、无产阶级</a:t>
            </a:r>
          </a:p>
        </p:txBody>
      </p:sp>
      <p:sp>
        <p:nvSpPr>
          <p:cNvPr id="21" name="矩形 20">
            <a:extLst>
              <a:ext uri="{FF2B5EF4-FFF2-40B4-BE49-F238E27FC236}">
                <a16:creationId xmlns:a16="http://schemas.microsoft.com/office/drawing/2014/main" id="{A3ECCB07-DBC9-456B-8BA4-61202840D768}"/>
              </a:ext>
            </a:extLst>
          </p:cNvPr>
          <p:cNvSpPr>
            <a:spLocks noChangeArrowheads="1"/>
          </p:cNvSpPr>
          <p:nvPr/>
        </p:nvSpPr>
        <p:spPr bwMode="auto">
          <a:xfrm>
            <a:off x="5502648" y="2329616"/>
            <a:ext cx="532671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spcBef>
                <a:spcPct val="20000"/>
              </a:spcBef>
              <a:buClr>
                <a:srgbClr val="5B9BD5"/>
              </a:buClr>
              <a:buSzPct val="65000"/>
            </a:pPr>
            <a:r>
              <a:rPr lang="zh-CN" altLang="en-US" sz="2400" b="1">
                <a:solidFill>
                  <a:srgbClr val="000000"/>
                </a:solidFill>
                <a:latin typeface="楷体" pitchFamily="49" charset="-122"/>
                <a:ea typeface="楷体" pitchFamily="49" charset="-122"/>
              </a:rPr>
              <a:t>1908年孟买工人总罢工成为20世纪初印度人民反英斗争的高潮，</a:t>
            </a:r>
            <a:r>
              <a:rPr lang="zh-CN" altLang="en-US" sz="2400" b="1">
                <a:solidFill>
                  <a:srgbClr val="C00000"/>
                </a:solidFill>
                <a:latin typeface="楷体" pitchFamily="49" charset="-122"/>
                <a:ea typeface="楷体" pitchFamily="49" charset="-122"/>
              </a:rPr>
              <a:t>表明无产阶级登上政治斗争舞台。</a:t>
            </a:r>
          </a:p>
        </p:txBody>
      </p:sp>
      <p:sp>
        <p:nvSpPr>
          <p:cNvPr id="22" name="矩形 21">
            <a:extLst>
              <a:ext uri="{FF2B5EF4-FFF2-40B4-BE49-F238E27FC236}">
                <a16:creationId xmlns:a16="http://schemas.microsoft.com/office/drawing/2014/main" id="{314E6754-9C61-4680-8DC6-A8C2A8E887E7}"/>
              </a:ext>
            </a:extLst>
          </p:cNvPr>
          <p:cNvSpPr>
            <a:spLocks noChangeArrowheads="1"/>
          </p:cNvSpPr>
          <p:nvPr/>
        </p:nvSpPr>
        <p:spPr bwMode="auto">
          <a:xfrm>
            <a:off x="5502648" y="3510760"/>
            <a:ext cx="518514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spcBef>
                <a:spcPct val="20000"/>
              </a:spcBef>
              <a:buClr>
                <a:srgbClr val="5B9BD5"/>
              </a:buClr>
              <a:buSzPct val="65000"/>
            </a:pPr>
            <a:r>
              <a:rPr lang="zh-CN" altLang="en-US" sz="2400" b="1">
                <a:solidFill>
                  <a:srgbClr val="000000"/>
                </a:solidFill>
                <a:latin typeface="楷体" pitchFamily="49" charset="-122"/>
                <a:ea typeface="楷体" pitchFamily="49" charset="-122"/>
              </a:rPr>
              <a:t>制定了伊朗历史上第一部资产阶级宪法；</a:t>
            </a:r>
            <a:r>
              <a:rPr lang="zh-CN" altLang="en-US" sz="2400" b="1">
                <a:solidFill>
                  <a:srgbClr val="C00000"/>
                </a:solidFill>
                <a:latin typeface="楷体" pitchFamily="49" charset="-122"/>
                <a:ea typeface="楷体" pitchFamily="49" charset="-122"/>
              </a:rPr>
              <a:t>打击了封建主义和外国势力，传播了民族民主革命思想</a:t>
            </a:r>
            <a:r>
              <a:rPr lang="zh-CN" altLang="en-US" sz="2400" b="1">
                <a:solidFill>
                  <a:srgbClr val="000000"/>
                </a:solidFill>
                <a:latin typeface="楷体" pitchFamily="49" charset="-122"/>
                <a:ea typeface="楷体" pitchFamily="49" charset="-122"/>
              </a:rPr>
              <a:t>。</a:t>
            </a:r>
          </a:p>
        </p:txBody>
      </p:sp>
      <p:sp>
        <p:nvSpPr>
          <p:cNvPr id="23" name="Text Box 44">
            <a:extLst>
              <a:ext uri="{FF2B5EF4-FFF2-40B4-BE49-F238E27FC236}">
                <a16:creationId xmlns:a16="http://schemas.microsoft.com/office/drawing/2014/main" id="{1E5D2AF9-7B45-43E8-AC62-1AD5C8EC987A}"/>
              </a:ext>
            </a:extLst>
          </p:cNvPr>
          <p:cNvSpPr txBox="1">
            <a:spLocks noChangeArrowheads="1"/>
          </p:cNvSpPr>
          <p:nvPr/>
        </p:nvSpPr>
        <p:spPr bwMode="auto">
          <a:xfrm>
            <a:off x="10933158" y="3098485"/>
            <a:ext cx="814387"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a:solidFill>
                  <a:srgbClr val="000000"/>
                </a:solidFill>
                <a:latin typeface="楷体" pitchFamily="49" charset="-122"/>
                <a:ea typeface="楷体" pitchFamily="49" charset="-122"/>
              </a:rPr>
              <a:t>没有完成民族民主革命任务</a:t>
            </a:r>
          </a:p>
          <a:p>
            <a:endParaRPr lang="zh-CN" altLang="en-US" sz="2400" b="1">
              <a:solidFill>
                <a:srgbClr val="000000"/>
              </a:solidFill>
              <a:latin typeface="楷体" pitchFamily="49" charset="-122"/>
              <a:ea typeface="楷体" pitchFamily="49" charset="-122"/>
            </a:endParaRPr>
          </a:p>
        </p:txBody>
      </p:sp>
      <p:sp>
        <p:nvSpPr>
          <p:cNvPr id="25" name="矩形 24">
            <a:extLst>
              <a:ext uri="{FF2B5EF4-FFF2-40B4-BE49-F238E27FC236}">
                <a16:creationId xmlns:a16="http://schemas.microsoft.com/office/drawing/2014/main" id="{6E7BDC86-426B-4EAF-B636-CB73DBFF41D3}"/>
              </a:ext>
            </a:extLst>
          </p:cNvPr>
          <p:cNvSpPr>
            <a:spLocks noChangeArrowheads="1"/>
          </p:cNvSpPr>
          <p:nvPr/>
        </p:nvSpPr>
        <p:spPr bwMode="auto">
          <a:xfrm>
            <a:off x="4603892" y="935836"/>
            <a:ext cx="7218938" cy="52322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spcBef>
                <a:spcPct val="20000"/>
              </a:spcBef>
              <a:buClr>
                <a:srgbClr val="CC9900"/>
              </a:buClr>
              <a:buSzPct val="65000"/>
            </a:pPr>
            <a:r>
              <a:rPr lang="zh-CN" altLang="en-US" sz="2800" b="1">
                <a:solidFill>
                  <a:srgbClr val="FF3300"/>
                </a:solidFill>
                <a:latin typeface="Arial" pitchFamily="34" charset="0"/>
              </a:rPr>
              <a:t>性质：资产阶级反帝反封建的民族民主运动</a:t>
            </a:r>
          </a:p>
        </p:txBody>
      </p:sp>
      <p:sp>
        <p:nvSpPr>
          <p:cNvPr id="26" name="文本框 25">
            <a:extLst>
              <a:ext uri="{FF2B5EF4-FFF2-40B4-BE49-F238E27FC236}">
                <a16:creationId xmlns:a16="http://schemas.microsoft.com/office/drawing/2014/main" id="{21E22E3B-1EEE-4CB4-A31B-C1A93FE22EEE}"/>
              </a:ext>
            </a:extLst>
          </p:cNvPr>
          <p:cNvSpPr txBox="1">
            <a:spLocks noChangeArrowheads="1"/>
          </p:cNvSpPr>
          <p:nvPr/>
        </p:nvSpPr>
        <p:spPr bwMode="auto">
          <a:xfrm>
            <a:off x="5629275" y="4794874"/>
            <a:ext cx="4931891"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spcBef>
                <a:spcPts val="1200"/>
              </a:spcBef>
              <a:spcAft>
                <a:spcPts val="1200"/>
              </a:spcAft>
            </a:pPr>
            <a:r>
              <a:rPr lang="zh-CN" altLang="zh-CN" sz="2400" b="1">
                <a:solidFill>
                  <a:srgbClr val="C00000"/>
                </a:solidFill>
                <a:latin typeface="宋体" pitchFamily="2" charset="-122"/>
                <a:sym typeface="宋体" pitchFamily="2" charset="-122"/>
              </a:rPr>
              <a:t>推翻了</a:t>
            </a:r>
            <a:r>
              <a:rPr lang="zh-CN" altLang="zh-CN" sz="2400" b="1">
                <a:latin typeface="宋体" pitchFamily="2" charset="-122"/>
                <a:sym typeface="宋体" pitchFamily="2" charset="-122"/>
              </a:rPr>
              <a:t>君主专制制度，</a:t>
            </a:r>
            <a:r>
              <a:rPr lang="zh-CN" altLang="zh-CN" sz="2400" b="1">
                <a:solidFill>
                  <a:srgbClr val="C00000"/>
                </a:solidFill>
                <a:latin typeface="宋体" pitchFamily="2" charset="-122"/>
                <a:sym typeface="宋体" pitchFamily="2" charset="-122"/>
              </a:rPr>
              <a:t>建立了</a:t>
            </a:r>
            <a:r>
              <a:rPr lang="zh-CN" altLang="zh-CN" sz="2400" b="1">
                <a:latin typeface="宋体" pitchFamily="2" charset="-122"/>
                <a:sym typeface="宋体" pitchFamily="2" charset="-122"/>
              </a:rPr>
              <a:t>亚洲历史第一个资产阶级共和国，</a:t>
            </a:r>
            <a:r>
              <a:rPr lang="zh-CN" altLang="zh-CN" sz="2400" b="1">
                <a:solidFill>
                  <a:srgbClr val="C00000"/>
                </a:solidFill>
                <a:latin typeface="宋体" pitchFamily="2" charset="-122"/>
                <a:sym typeface="宋体" pitchFamily="2" charset="-122"/>
              </a:rPr>
              <a:t>推动了</a:t>
            </a:r>
            <a:r>
              <a:rPr lang="zh-CN" altLang="zh-CN" sz="2400" b="1">
                <a:latin typeface="宋体" pitchFamily="2" charset="-122"/>
                <a:sym typeface="宋体" pitchFamily="2" charset="-122"/>
              </a:rPr>
              <a:t>民族资本主义发展，民主共和的观念深入人心</a:t>
            </a:r>
            <a:endParaRPr lang="zh-CN" altLang="en-US" sz="240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ppt_x</p:attrName>
                                        </p:attrNameLst>
                                      </p:cBhvr>
                                      <p:tavLst>
                                        <p:tav tm="0">
                                          <p:val>
                                            <p:strVal val="#ppt_x"/>
                                          </p:val>
                                        </p:tav>
                                        <p:tav tm="100000">
                                          <p:val>
                                            <p:strVal val="#ppt_x"/>
                                          </p:val>
                                        </p:tav>
                                      </p:tavLst>
                                    </p:anim>
                                    <p:anim calcmode="lin" valueType="num">
                                      <p:cBhvr>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ppt_x</p:attrName>
                                        </p:attrNameLst>
                                      </p:cBhvr>
                                      <p:tavLst>
                                        <p:tav tm="0">
                                          <p:val>
                                            <p:strVal val="#ppt_x"/>
                                          </p:val>
                                        </p:tav>
                                        <p:tav tm="100000">
                                          <p:val>
                                            <p:strVal val="#ppt_x"/>
                                          </p:val>
                                        </p:tav>
                                      </p:tavLst>
                                    </p:anim>
                                    <p:anim calcmode="lin" valueType="num">
                                      <p:cBhvr>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8">
                                            <p:txEl>
                                              <p:pRg st="0" end="0"/>
                                            </p:txEl>
                                          </p:spTgt>
                                        </p:tgtEl>
                                        <p:attrNameLst>
                                          <p:attrName>style.visibility</p:attrName>
                                        </p:attrNameLst>
                                      </p:cBhvr>
                                      <p:to>
                                        <p:strVal val="visible"/>
                                      </p:to>
                                    </p:set>
                                    <p:anim calcmode="lin" valueType="num">
                                      <p:cBhvr>
                                        <p:cTn id="19" dur="5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20" dur="500" fill="hold"/>
                                        <p:tgtEl>
                                          <p:spTgt spid="1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blinds(horizontal)">
                                      <p:cBhvr>
                                        <p:cTn id="25" dur="500"/>
                                        <p:tgtEl>
                                          <p:spTgt spid="19"/>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blinds(horizontal)">
                                      <p:cBhvr>
                                        <p:cTn id="30" dur="500"/>
                                        <p:tgtEl>
                                          <p:spTgt spid="20"/>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blinds(horizontal)">
                                      <p:cBhvr>
                                        <p:cTn id="35" dur="500"/>
                                        <p:tgtEl>
                                          <p:spTgt spid="21"/>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blinds(horizontal)">
                                      <p:cBhvr>
                                        <p:cTn id="40" dur="500"/>
                                        <p:tgtEl>
                                          <p:spTgt spid="22"/>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blinds(horizontal)">
                                      <p:cBhvr>
                                        <p:cTn id="45" dur="500"/>
                                        <p:tgtEl>
                                          <p:spTgt spid="26"/>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blinds(horizontal)">
                                      <p:cBhvr>
                                        <p:cTn id="50" dur="500"/>
                                        <p:tgtEl>
                                          <p:spTgt spid="23"/>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p:bldP spid="17" grpId="0" bldLvl="0"/>
      <p:bldP spid="19" grpId="0"/>
      <p:bldP spid="20" grpId="0"/>
      <p:bldP spid="21" grpId="0"/>
      <p:bldP spid="22" grpId="0"/>
      <p:bldP spid="23" grpId="0"/>
      <p:bldP spid="25" grpId="0" bldLvl="0" animBg="1"/>
      <p:bldP spid="26" grpId="0"/>
    </p:bldLst>
  </p:timing>
</p:sld>
</file>

<file path=ppt/slides/slide1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normAutofit fontScale="90000"/>
          </a:bodyPr>
          <a:lstStyle/>
          <a:p>
            <a:r>
              <a:rPr lang="zh-CN" altLang="en-US"/>
              <a:t>非洲的抗争</a:t>
            </a:r>
          </a:p>
        </p:txBody>
      </p:sp>
      <p:sp>
        <p:nvSpPr>
          <p:cNvPr id="3" name="灯片编号占位符 2"/>
          <p:cNvSpPr>
            <a:spLocks noGrp="1"/>
          </p:cNvSpPr>
          <p:nvPr>
            <p:ph type="sldNum" sz="quarter" idx="12"/>
          </p:nvPr>
        </p:nvSpPr>
        <p:spPr/>
        <p:txBody>
          <a:bodyPr/>
          <a:lstStyle/>
          <a:p>
            <a:fld id="{565CE74E-AB26-4998-AD42-012C4C1AD076}" type="slidenum">
              <a:rPr lang="zh-CN" altLang="en-US" smtClean="0"/>
              <a:t>12</a:t>
            </a:fld>
            <a:endParaRPr lang="zh-CN" altLang="en-US"/>
          </a:p>
        </p:txBody>
      </p:sp>
      <p:sp>
        <p:nvSpPr>
          <p:cNvPr id="24" name="文本框 23"/>
          <p:cNvSpPr txBox="1"/>
          <p:nvPr/>
        </p:nvSpPr>
        <p:spPr>
          <a:xfrm>
            <a:off x="695325" y="844550"/>
            <a:ext cx="3451225" cy="583565"/>
          </a:xfrm>
          <a:prstGeom prst="rect">
            <a:avLst/>
          </a:prstGeom>
          <a:noFill/>
        </p:spPr>
        <p:txBody>
          <a:bodyPr wrap="none" rtlCol="0" anchor="t">
            <a:spAutoFit/>
          </a:bodyPr>
          <a:lstStyle/>
          <a:p>
            <a:pPr lvl="0" algn="l">
              <a:buClrTx/>
              <a:buSzTx/>
              <a:buFontTx/>
            </a:pPr>
            <a:r>
              <a:rPr lang="zh-CN" altLang="en-US" sz="3200" b="1">
                <a:latin typeface="書體坊顏體㊣" panose="02010600030101010101" pitchFamily="2" charset="-122"/>
                <a:ea typeface="書體坊顏體㊣" panose="02010600030101010101" pitchFamily="2" charset="-122"/>
                <a:cs typeface="書體坊顏體㊣" panose="02010600030101010101" pitchFamily="2" charset="-122"/>
                <a:sym typeface="+mn-ea"/>
              </a:rPr>
              <a:t>1.非洲抗争的背景</a:t>
            </a:r>
          </a:p>
        </p:txBody>
      </p:sp>
      <p:pic>
        <p:nvPicPr>
          <p:cNvPr id="9" name="图片 11">
            <a:extLst>
              <a:ext uri="{FF2B5EF4-FFF2-40B4-BE49-F238E27FC236}">
                <a16:creationId xmlns:a16="http://schemas.microsoft.com/office/drawing/2014/main" id="{487816E4-1CFC-481A-BBB8-1F83EFCA23F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468849" y="1219200"/>
            <a:ext cx="4491259" cy="5077496"/>
          </a:xfrm>
          <a:prstGeom prst="rect">
            <a:avLst/>
          </a:prstGeom>
          <a:noFill/>
          <a:ln w="28575" cmpd="dbl">
            <a:solidFill>
              <a:srgbClr val="385D8A"/>
            </a:solidFill>
            <a:round/>
          </a:ln>
          <a:extLst>
            <a:ext uri="{909E8E84-426E-40DD-AFC4-6F175D3DCCD1}">
              <a14:hiddenFill xmlns:a14="http://schemas.microsoft.com/office/drawing/2010/main">
                <a:solidFill>
                  <a:srgbClr val="FFFFFF"/>
                </a:solidFill>
              </a14:hiddenFill>
            </a:ext>
          </a:extLst>
        </p:spPr>
      </p:pic>
      <p:sp>
        <p:nvSpPr>
          <p:cNvPr id="10" name="文本框 9">
            <a:extLst>
              <a:ext uri="{FF2B5EF4-FFF2-40B4-BE49-F238E27FC236}">
                <a16:creationId xmlns:a16="http://schemas.microsoft.com/office/drawing/2014/main" id="{4EA508C5-7C52-4DC6-B35A-E3F6CDD5F2E1}"/>
              </a:ext>
            </a:extLst>
          </p:cNvPr>
          <p:cNvSpPr txBox="1"/>
          <p:nvPr/>
        </p:nvSpPr>
        <p:spPr>
          <a:xfrm>
            <a:off x="823351" y="1526140"/>
            <a:ext cx="6509777" cy="3970318"/>
          </a:xfrm>
          <a:prstGeom prst="rect">
            <a:avLst/>
          </a:prstGeom>
          <a:blipFill rotWithShape="1">
            <a:blip r:embed="rId3"/>
            <a:stretch>
              <a:fillRect/>
            </a:stretch>
          </a:blipFill>
          <a:ln w="9525">
            <a:noFill/>
          </a:ln>
        </p:spPr>
        <p:txBody>
          <a:bodyPr wrap="square">
            <a:spAutoFit/>
          </a:bodyPr>
          <a:lstStyle/>
          <a:p>
            <a:r>
              <a:rPr lang="en-US" altLang="zh-CN" noProof="1">
                <a:latin typeface="黑体" pitchFamily="49" charset="-122"/>
                <a:ea typeface="黑体" pitchFamily="49" charset="-122"/>
              </a:rPr>
              <a:t>   </a:t>
            </a:r>
            <a:r>
              <a:rPr lang="en-US" altLang="zh-CN" sz="2800" noProof="1">
                <a:latin typeface="黑体" pitchFamily="49" charset="-122"/>
                <a:ea typeface="黑体" pitchFamily="49" charset="-122"/>
              </a:rPr>
              <a:t> </a:t>
            </a:r>
            <a:r>
              <a:rPr lang="zh-CN" altLang="en-US" sz="2800" b="1" noProof="1">
                <a:latin typeface="黑体" pitchFamily="49" charset="-122"/>
                <a:ea typeface="黑体" pitchFamily="49" charset="-122"/>
                <a:sym typeface="宋体" pitchFamily="2" charset="-122"/>
              </a:rPr>
              <a:t>在</a:t>
            </a:r>
            <a:r>
              <a:rPr lang="zh-CN" altLang="en-US" sz="2800" b="1" noProof="1">
                <a:latin typeface="黑体" pitchFamily="49" charset="-122"/>
                <a:ea typeface="黑体" pitchFamily="49" charset="-122"/>
              </a:rPr>
              <a:t>列强侵略非洲的过程中，非洲人民一直</a:t>
            </a:r>
            <a:r>
              <a:rPr lang="zh-CN" altLang="en-US" sz="2800" b="1" noProof="1">
                <a:latin typeface="黑体" pitchFamily="49" charset="-122"/>
                <a:ea typeface="黑体" pitchFamily="49" charset="-122"/>
                <a:sym typeface="宋体" pitchFamily="2" charset="-122"/>
              </a:rPr>
              <a:t>不断</a:t>
            </a:r>
            <a:r>
              <a:rPr lang="zh-CN" altLang="en-US" sz="2800" b="1" noProof="1">
                <a:latin typeface="黑体" pitchFamily="49" charset="-122"/>
                <a:ea typeface="黑体" pitchFamily="49" charset="-122"/>
              </a:rPr>
              <a:t>进行斗争。</a:t>
            </a:r>
            <a:r>
              <a:rPr lang="zh-CN" altLang="en-US" sz="2800" b="1" noProof="1">
                <a:latin typeface="黑体" pitchFamily="49" charset="-122"/>
                <a:ea typeface="黑体" pitchFamily="49" charset="-122"/>
                <a:sym typeface="宋体" pitchFamily="2" charset="-122"/>
              </a:rPr>
              <a:t>为了自卫，非洲居民自动组织起来，在一些要道</a:t>
            </a:r>
            <a:r>
              <a:rPr lang="zh-CN" altLang="en-US" sz="2800" b="1" noProof="1">
                <a:solidFill>
                  <a:srgbClr val="FF0000"/>
                </a:solidFill>
                <a:latin typeface="黑体" pitchFamily="49" charset="-122"/>
                <a:ea typeface="黑体" pitchFamily="49" charset="-122"/>
                <a:sym typeface="宋体" pitchFamily="2" charset="-122"/>
              </a:rPr>
              <a:t>设立陷阱</a:t>
            </a:r>
            <a:r>
              <a:rPr lang="zh-CN" altLang="en-US" sz="2800" b="1" noProof="1">
                <a:latin typeface="黑体" pitchFamily="49" charset="-122"/>
                <a:ea typeface="黑体" pitchFamily="49" charset="-122"/>
                <a:sym typeface="宋体" pitchFamily="2" charset="-122"/>
              </a:rPr>
              <a:t>，用投枪、弓箭</a:t>
            </a:r>
            <a:r>
              <a:rPr lang="zh-CN" altLang="en-US" sz="2800" b="1" noProof="1">
                <a:solidFill>
                  <a:srgbClr val="FF0000"/>
                </a:solidFill>
                <a:latin typeface="黑体" pitchFamily="49" charset="-122"/>
                <a:ea typeface="黑体" pitchFamily="49" charset="-122"/>
                <a:sym typeface="宋体" pitchFamily="2" charset="-122"/>
              </a:rPr>
              <a:t>袭击贩奴商人</a:t>
            </a:r>
            <a:r>
              <a:rPr lang="zh-CN" altLang="en-US" sz="2800" b="1" noProof="1">
                <a:latin typeface="黑体" pitchFamily="49" charset="-122"/>
                <a:ea typeface="黑体" pitchFamily="49" charset="-122"/>
              </a:rPr>
              <a:t>。……</a:t>
            </a:r>
            <a:r>
              <a:rPr lang="zh-CN" altLang="en-US" sz="2800" b="1" noProof="1">
                <a:solidFill>
                  <a:srgbClr val="FF0000"/>
                </a:solidFill>
                <a:latin typeface="黑体" pitchFamily="49" charset="-122"/>
                <a:ea typeface="黑体" pitchFamily="49" charset="-122"/>
              </a:rPr>
              <a:t>早期</a:t>
            </a:r>
            <a:r>
              <a:rPr lang="zh-CN" altLang="en-US" sz="2800" b="1" noProof="1">
                <a:latin typeface="黑体" pitchFamily="49" charset="-122"/>
                <a:ea typeface="黑体" pitchFamily="49" charset="-122"/>
              </a:rPr>
              <a:t>非洲人民的反抗斗争还表现在被捕奴隶进行的顽强斗争上，</a:t>
            </a:r>
            <a:r>
              <a:rPr lang="zh-CN" altLang="en-US" sz="2800" b="1" noProof="1">
                <a:solidFill>
                  <a:srgbClr val="FF0000"/>
                </a:solidFill>
                <a:latin typeface="黑体" pitchFamily="49" charset="-122"/>
                <a:ea typeface="黑体" pitchFamily="49" charset="-122"/>
              </a:rPr>
              <a:t>最常见</a:t>
            </a:r>
            <a:r>
              <a:rPr lang="zh-CN" altLang="en-US" sz="2800" b="1" noProof="1">
                <a:latin typeface="黑体" pitchFamily="49" charset="-122"/>
                <a:ea typeface="黑体" pitchFamily="49" charset="-122"/>
              </a:rPr>
              <a:t>的反抗方式是</a:t>
            </a:r>
            <a:r>
              <a:rPr lang="zh-CN" altLang="en-US" sz="2800" b="1" noProof="1">
                <a:solidFill>
                  <a:srgbClr val="FF0000"/>
                </a:solidFill>
                <a:latin typeface="黑体" pitchFamily="49" charset="-122"/>
                <a:ea typeface="黑体" pitchFamily="49" charset="-122"/>
              </a:rPr>
              <a:t>逃跑或自杀</a:t>
            </a:r>
            <a:r>
              <a:rPr lang="zh-CN" altLang="en-US" sz="2800" b="1" noProof="1">
                <a:latin typeface="黑体" pitchFamily="49" charset="-122"/>
                <a:ea typeface="黑体" pitchFamily="49" charset="-122"/>
              </a:rPr>
              <a:t>。据不完全统计，1700-1845年，仅在英、美贩奴船上就爆发了55次大规模的</a:t>
            </a:r>
            <a:r>
              <a:rPr lang="zh-CN" altLang="en-US" sz="2800" b="1" noProof="1">
                <a:solidFill>
                  <a:srgbClr val="FF0000"/>
                </a:solidFill>
                <a:latin typeface="黑体" pitchFamily="49" charset="-122"/>
                <a:ea typeface="黑体" pitchFamily="49" charset="-122"/>
              </a:rPr>
              <a:t>奴隶暴动</a:t>
            </a:r>
            <a:r>
              <a:rPr lang="zh-CN" altLang="en-US" sz="2800" b="1" noProof="1">
                <a:latin typeface="黑体" pitchFamily="49" charset="-122"/>
                <a:ea typeface="黑体" pitchFamily="49" charset="-122"/>
              </a:rPr>
              <a:t>。</a:t>
            </a:r>
          </a:p>
        </p:txBody>
      </p:sp>
      <p:sp>
        <p:nvSpPr>
          <p:cNvPr id="11" name="文本框 10">
            <a:extLst>
              <a:ext uri="{FF2B5EF4-FFF2-40B4-BE49-F238E27FC236}">
                <a16:creationId xmlns:a16="http://schemas.microsoft.com/office/drawing/2014/main" id="{E89AE799-EDD0-4B51-A391-32F14EED0616}"/>
              </a:ext>
            </a:extLst>
          </p:cNvPr>
          <p:cNvSpPr txBox="1">
            <a:spLocks noChangeArrowheads="1"/>
          </p:cNvSpPr>
          <p:nvPr/>
        </p:nvSpPr>
        <p:spPr bwMode="auto">
          <a:xfrm>
            <a:off x="784670" y="5667242"/>
            <a:ext cx="6509776" cy="954107"/>
          </a:xfrm>
          <a:prstGeom prst="rect">
            <a:avLst/>
          </a:prstGeom>
          <a:blipFill dpi="0" rotWithShape="1">
            <a:blip r:embed="rId3"/>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2800">
                <a:latin typeface="楷体" pitchFamily="49" charset="-122"/>
                <a:ea typeface="楷体" pitchFamily="49" charset="-122"/>
                <a:sym typeface="宋体" pitchFamily="2" charset="-122"/>
              </a:rPr>
              <a:t> </a:t>
            </a:r>
            <a:r>
              <a:rPr lang="en-US" altLang="zh-CN" sz="2800" b="1">
                <a:latin typeface="楷体" pitchFamily="49" charset="-122"/>
                <a:ea typeface="楷体" pitchFamily="49" charset="-122"/>
                <a:sym typeface="宋体" pitchFamily="2" charset="-122"/>
              </a:rPr>
              <a:t>19</a:t>
            </a:r>
            <a:r>
              <a:rPr lang="zh-CN" altLang="en-US" sz="2800" b="1">
                <a:latin typeface="楷体" pitchFamily="49" charset="-122"/>
                <a:ea typeface="楷体" pitchFamily="49" charset="-122"/>
                <a:sym typeface="宋体" pitchFamily="2" charset="-122"/>
              </a:rPr>
              <a:t>世纪以来，</a:t>
            </a:r>
            <a:r>
              <a:rPr lang="zh-CN" altLang="en-US" sz="2800" b="1">
                <a:solidFill>
                  <a:srgbClr val="FF0000"/>
                </a:solidFill>
                <a:latin typeface="楷体" pitchFamily="49" charset="-122"/>
                <a:ea typeface="楷体" pitchFamily="49" charset="-122"/>
                <a:sym typeface="宋体" pitchFamily="2" charset="-122"/>
              </a:rPr>
              <a:t>武装斗争</a:t>
            </a:r>
            <a:r>
              <a:rPr lang="zh-CN" altLang="en-US" sz="2800" b="1">
                <a:latin typeface="楷体" pitchFamily="49" charset="-122"/>
                <a:ea typeface="楷体" pitchFamily="49" charset="-122"/>
                <a:sym typeface="宋体" pitchFamily="2" charset="-122"/>
              </a:rPr>
              <a:t>成为非洲人民的主要斗争形式。</a:t>
            </a:r>
            <a:endParaRPr lang="zh-CN" altLang="en-US" sz="2800" b="1"/>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bldLvl="0" animBg="1"/>
      <p:bldP spid="11" grpId="1"/>
    </p:bldLst>
  </p:timing>
</p:sld>
</file>

<file path=ppt/slides/slide1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normAutofit fontScale="90000"/>
          </a:bodyPr>
          <a:lstStyle/>
          <a:p>
            <a:r>
              <a:rPr lang="zh-CN" altLang="en-US"/>
              <a:t>非洲的抗争</a:t>
            </a:r>
          </a:p>
        </p:txBody>
      </p:sp>
      <p:sp>
        <p:nvSpPr>
          <p:cNvPr id="24" name="文本框 23"/>
          <p:cNvSpPr txBox="1"/>
          <p:nvPr/>
        </p:nvSpPr>
        <p:spPr>
          <a:xfrm>
            <a:off x="695325" y="844550"/>
            <a:ext cx="3427541" cy="584775"/>
          </a:xfrm>
          <a:prstGeom prst="rect">
            <a:avLst/>
          </a:prstGeom>
          <a:noFill/>
        </p:spPr>
        <p:txBody>
          <a:bodyPr wrap="none" rtlCol="0" anchor="t">
            <a:spAutoFit/>
          </a:bodyPr>
          <a:lstStyle/>
          <a:p>
            <a:pPr lvl="0" algn="l">
              <a:buClrTx/>
              <a:buSzTx/>
              <a:buFontTx/>
            </a:pPr>
            <a:r>
              <a:rPr lang="en-US" altLang="zh-CN" sz="3200" b="1">
                <a:latin typeface="書體坊顏體㊣" panose="02010600030101010101" pitchFamily="2" charset="-122"/>
                <a:ea typeface="書體坊顏體㊣" panose="02010600030101010101" pitchFamily="2" charset="-122"/>
                <a:cs typeface="書體坊顏體㊣" panose="02010600030101010101" pitchFamily="2" charset="-122"/>
                <a:sym typeface="+mn-ea"/>
              </a:rPr>
              <a:t>2</a:t>
            </a:r>
            <a:r>
              <a:rPr lang="zh-CN" altLang="en-US" sz="3200" b="1">
                <a:latin typeface="書體坊顏體㊣" panose="02010600030101010101" pitchFamily="2" charset="-122"/>
                <a:ea typeface="書體坊顏體㊣" panose="02010600030101010101" pitchFamily="2" charset="-122"/>
                <a:cs typeface="書體坊顏體㊣" panose="02010600030101010101" pitchFamily="2" charset="-122"/>
                <a:sym typeface="+mn-ea"/>
              </a:rPr>
              <a:t>.非洲抗争的概况</a:t>
            </a:r>
          </a:p>
        </p:txBody>
      </p:sp>
      <p:sp>
        <p:nvSpPr>
          <p:cNvPr id="8" name="矩形 7">
            <a:extLst>
              <a:ext uri="{FF2B5EF4-FFF2-40B4-BE49-F238E27FC236}">
                <a16:creationId xmlns:a16="http://schemas.microsoft.com/office/drawing/2014/main" id="{7843E9AD-693C-47C0-94C1-CA99DF648E94}"/>
              </a:ext>
            </a:extLst>
          </p:cNvPr>
          <p:cNvSpPr/>
          <p:nvPr/>
        </p:nvSpPr>
        <p:spPr>
          <a:xfrm>
            <a:off x="1093505" y="2027931"/>
            <a:ext cx="9090399" cy="861774"/>
          </a:xfrm>
          <a:prstGeom prst="rect">
            <a:avLst/>
          </a:prstGeom>
        </p:spPr>
        <p:txBody>
          <a:bodyPr wrap="square">
            <a:spAutoFit/>
          </a:bodyPr>
          <a:lstStyle/>
          <a:p>
            <a:r>
              <a:rPr lang="zh-CN" altLang="zh-CN" sz="2500" b="1" noProof="1">
                <a:solidFill>
                  <a:prstClr val="black"/>
                </a:solidFill>
                <a:latin typeface="+mn-ea"/>
              </a:rPr>
              <a:t>（</a:t>
            </a:r>
            <a:r>
              <a:rPr lang="en-US" altLang="zh-CN" sz="2500" b="1" noProof="1">
                <a:solidFill>
                  <a:prstClr val="black"/>
                </a:solidFill>
                <a:latin typeface="+mn-ea"/>
              </a:rPr>
              <a:t>1</a:t>
            </a:r>
            <a:r>
              <a:rPr lang="zh-CN" altLang="zh-CN" sz="2500" b="1" noProof="1">
                <a:solidFill>
                  <a:prstClr val="black"/>
                </a:solidFill>
                <a:latin typeface="+mn-ea"/>
              </a:rPr>
              <a:t>）埃及祖国党提出“埃及是埃及人的埃及”的口号。</a:t>
            </a:r>
          </a:p>
          <a:p>
            <a:r>
              <a:rPr lang="zh-CN" altLang="zh-CN" sz="2500" b="1" noProof="1">
                <a:solidFill>
                  <a:prstClr val="black"/>
                </a:solidFill>
                <a:latin typeface="+mn-ea"/>
              </a:rPr>
              <a:t>（</a:t>
            </a:r>
            <a:r>
              <a:rPr lang="en-US" altLang="zh-CN" sz="2500" b="1" noProof="1">
                <a:solidFill>
                  <a:prstClr val="black"/>
                </a:solidFill>
                <a:latin typeface="+mn-ea"/>
              </a:rPr>
              <a:t>2</a:t>
            </a:r>
            <a:r>
              <a:rPr lang="zh-CN" altLang="zh-CN" sz="2500" b="1" noProof="1">
                <a:solidFill>
                  <a:prstClr val="black"/>
                </a:solidFill>
                <a:latin typeface="+mn-ea"/>
              </a:rPr>
              <a:t>）</a:t>
            </a:r>
            <a:r>
              <a:rPr lang="en-US" altLang="zh-CN" sz="2500" b="1" noProof="1">
                <a:solidFill>
                  <a:prstClr val="black"/>
                </a:solidFill>
                <a:latin typeface="+mn-ea"/>
              </a:rPr>
              <a:t>1882</a:t>
            </a:r>
            <a:r>
              <a:rPr lang="zh-CN" altLang="zh-CN" sz="2500" b="1" noProof="1">
                <a:solidFill>
                  <a:prstClr val="black"/>
                </a:solidFill>
                <a:latin typeface="+mn-ea"/>
              </a:rPr>
              <a:t>年阿拉比领导埃及军民反抗英国侵略，后抵抗失败。</a:t>
            </a:r>
          </a:p>
        </p:txBody>
      </p:sp>
      <p:sp>
        <p:nvSpPr>
          <p:cNvPr id="12" name="矩形 4">
            <a:extLst>
              <a:ext uri="{FF2B5EF4-FFF2-40B4-BE49-F238E27FC236}">
                <a16:creationId xmlns:a16="http://schemas.microsoft.com/office/drawing/2014/main" id="{E14A09D3-E09C-4B6E-8B32-8D981C08D2A1}"/>
              </a:ext>
            </a:extLst>
          </p:cNvPr>
          <p:cNvSpPr>
            <a:spLocks noChangeArrowheads="1"/>
          </p:cNvSpPr>
          <p:nvPr/>
        </p:nvSpPr>
        <p:spPr bwMode="auto">
          <a:xfrm>
            <a:off x="1093507" y="1505644"/>
            <a:ext cx="32226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000000"/>
                </a:solidFill>
                <a:latin typeface="宋体" pitchFamily="2" charset="-122"/>
              </a:rPr>
              <a:t>1</a:t>
            </a:r>
            <a:r>
              <a:rPr lang="zh-CN" altLang="zh-CN" sz="2800" b="1">
                <a:solidFill>
                  <a:srgbClr val="000000"/>
                </a:solidFill>
                <a:latin typeface="宋体" pitchFamily="2" charset="-122"/>
              </a:rPr>
              <a:t>、埃及的抗英斗争</a:t>
            </a:r>
          </a:p>
        </p:txBody>
      </p:sp>
      <p:sp>
        <p:nvSpPr>
          <p:cNvPr id="13" name="矩形 2">
            <a:extLst>
              <a:ext uri="{FF2B5EF4-FFF2-40B4-BE49-F238E27FC236}">
                <a16:creationId xmlns:a16="http://schemas.microsoft.com/office/drawing/2014/main" id="{A61ABD39-FDB8-4A75-A96C-E4909578A4FF}"/>
              </a:ext>
            </a:extLst>
          </p:cNvPr>
          <p:cNvSpPr>
            <a:spLocks noChangeArrowheads="1"/>
          </p:cNvSpPr>
          <p:nvPr/>
        </p:nvSpPr>
        <p:spPr bwMode="auto">
          <a:xfrm>
            <a:off x="1214157" y="3205819"/>
            <a:ext cx="32226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000000"/>
                </a:solidFill>
                <a:latin typeface="宋体" pitchFamily="2" charset="-122"/>
              </a:rPr>
              <a:t>2</a:t>
            </a:r>
            <a:r>
              <a:rPr lang="zh-CN" altLang="zh-CN" sz="2800" b="1">
                <a:solidFill>
                  <a:srgbClr val="000000"/>
                </a:solidFill>
                <a:latin typeface="宋体" pitchFamily="2" charset="-122"/>
              </a:rPr>
              <a:t>、苏丹马赫迪起义</a:t>
            </a:r>
          </a:p>
        </p:txBody>
      </p:sp>
      <p:sp>
        <p:nvSpPr>
          <p:cNvPr id="14" name="矩形 13">
            <a:extLst>
              <a:ext uri="{FF2B5EF4-FFF2-40B4-BE49-F238E27FC236}">
                <a16:creationId xmlns:a16="http://schemas.microsoft.com/office/drawing/2014/main" id="{546C846C-9A56-40AE-AA61-6662045F8AE1}"/>
              </a:ext>
            </a:extLst>
          </p:cNvPr>
          <p:cNvSpPr/>
          <p:nvPr/>
        </p:nvSpPr>
        <p:spPr>
          <a:xfrm>
            <a:off x="1093506" y="3796713"/>
            <a:ext cx="10346648" cy="492443"/>
          </a:xfrm>
          <a:prstGeom prst="rect">
            <a:avLst/>
          </a:prstGeom>
        </p:spPr>
        <p:txBody>
          <a:bodyPr wrap="square">
            <a:spAutoFit/>
          </a:bodyPr>
          <a:lstStyle/>
          <a:p>
            <a:r>
              <a:rPr lang="en-US" altLang="zh-CN" sz="2600" b="1" noProof="1">
                <a:solidFill>
                  <a:prstClr val="black"/>
                </a:solidFill>
                <a:latin typeface="+mn-ea"/>
              </a:rPr>
              <a:t>1881</a:t>
            </a:r>
            <a:r>
              <a:rPr lang="zh-CN" altLang="en-US" sz="2600" b="1" noProof="1">
                <a:solidFill>
                  <a:prstClr val="black"/>
                </a:solidFill>
                <a:latin typeface="+mn-ea"/>
              </a:rPr>
              <a:t>年，苏丹爆发反英大起义，持续近</a:t>
            </a:r>
            <a:r>
              <a:rPr lang="en-US" altLang="zh-CN" sz="2600" b="1" noProof="1">
                <a:solidFill>
                  <a:prstClr val="black"/>
                </a:solidFill>
                <a:latin typeface="+mn-ea"/>
              </a:rPr>
              <a:t>20</a:t>
            </a:r>
            <a:r>
              <a:rPr lang="zh-CN" altLang="en-US" sz="2600" b="1" noProof="1">
                <a:solidFill>
                  <a:prstClr val="black"/>
                </a:solidFill>
                <a:latin typeface="+mn-ea"/>
              </a:rPr>
              <a:t>年，曾占领苏丹大部分地区。</a:t>
            </a:r>
          </a:p>
        </p:txBody>
      </p:sp>
      <p:sp>
        <p:nvSpPr>
          <p:cNvPr id="15" name="文本框 6">
            <a:extLst>
              <a:ext uri="{FF2B5EF4-FFF2-40B4-BE49-F238E27FC236}">
                <a16:creationId xmlns:a16="http://schemas.microsoft.com/office/drawing/2014/main" id="{DA74196E-7DE9-4D8B-8A45-C4D207AA2A2A}"/>
              </a:ext>
            </a:extLst>
          </p:cNvPr>
          <p:cNvSpPr txBox="1">
            <a:spLocks noChangeArrowheads="1"/>
          </p:cNvSpPr>
          <p:nvPr/>
        </p:nvSpPr>
        <p:spPr bwMode="auto">
          <a:xfrm>
            <a:off x="1093506" y="4687955"/>
            <a:ext cx="361188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a:latin typeface="黑体" pitchFamily="49" charset="-122"/>
                <a:ea typeface="黑体" pitchFamily="49" charset="-122"/>
                <a:sym typeface="宋体" pitchFamily="2" charset="-122"/>
              </a:rPr>
              <a:t>3</a:t>
            </a:r>
            <a:r>
              <a:rPr lang="zh-CN" altLang="en-US" sz="2800">
                <a:latin typeface="黑体" pitchFamily="49" charset="-122"/>
                <a:ea typeface="黑体" pitchFamily="49" charset="-122"/>
                <a:sym typeface="宋体" pitchFamily="2" charset="-122"/>
              </a:rPr>
              <a:t>、</a:t>
            </a:r>
            <a:r>
              <a:rPr lang="zh-CN" altLang="zh-CN" sz="2800">
                <a:latin typeface="黑体" pitchFamily="49" charset="-122"/>
                <a:ea typeface="黑体" pitchFamily="49" charset="-122"/>
                <a:sym typeface="宋体" pitchFamily="2" charset="-122"/>
              </a:rPr>
              <a:t>埃塞俄比亚的抗争</a:t>
            </a:r>
            <a:endParaRPr lang="zh-CN" altLang="en-US" sz="2800">
              <a:latin typeface="黑体" pitchFamily="49" charset="-122"/>
              <a:ea typeface="黑体" pitchFamily="49" charset="-122"/>
            </a:endParaRPr>
          </a:p>
        </p:txBody>
      </p:sp>
      <p:sp>
        <p:nvSpPr>
          <p:cNvPr id="16" name="文本框 15">
            <a:extLst>
              <a:ext uri="{FF2B5EF4-FFF2-40B4-BE49-F238E27FC236}">
                <a16:creationId xmlns:a16="http://schemas.microsoft.com/office/drawing/2014/main" id="{4136EB21-884C-4007-86C2-44610332AB67}"/>
              </a:ext>
            </a:extLst>
          </p:cNvPr>
          <p:cNvSpPr txBox="1">
            <a:spLocks noChangeArrowheads="1"/>
          </p:cNvSpPr>
          <p:nvPr/>
        </p:nvSpPr>
        <p:spPr bwMode="auto">
          <a:xfrm>
            <a:off x="1093506" y="5270048"/>
            <a:ext cx="1057854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zh-CN" sz="2800" b="1">
                <a:latin typeface="+mj-ea"/>
                <a:ea typeface="+mj-ea"/>
                <a:sym typeface="宋体" pitchFamily="2" charset="-122"/>
              </a:rPr>
              <a:t>封建统治者发表诏书动员民众；封建统治者亲自领导武装斗争；全国民众团结一心、英勇抵抗；打败意大利侵略者，保持了国家独立。</a:t>
            </a:r>
            <a:endParaRPr lang="zh-CN" altLang="zh-CN" sz="2800" b="1">
              <a:latin typeface="+mj-ea"/>
              <a:ea typeface="+mj-ea"/>
            </a:endParaRPr>
          </a:p>
        </p:txBody>
      </p:sp>
    </p:spTree>
    <p:extLst>
      <p:ext uri="{BB962C8B-B14F-4D97-AF65-F5344CB8AC3E}">
        <p14:creationId xmlns:p14="http://schemas.microsoft.com/office/powerpoint/2010/main" val="126641034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sld>
</file>

<file path=ppt/slides/slide1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normAutofit fontScale="90000"/>
          </a:bodyPr>
          <a:lstStyle/>
          <a:p>
            <a:r>
              <a:rPr lang="zh-CN" altLang="en-US"/>
              <a:t>非洲的抗争</a:t>
            </a:r>
          </a:p>
        </p:txBody>
      </p:sp>
      <p:sp>
        <p:nvSpPr>
          <p:cNvPr id="24" name="文本框 23"/>
          <p:cNvSpPr txBox="1"/>
          <p:nvPr/>
        </p:nvSpPr>
        <p:spPr>
          <a:xfrm>
            <a:off x="695325" y="844550"/>
            <a:ext cx="3427541" cy="584775"/>
          </a:xfrm>
          <a:prstGeom prst="rect">
            <a:avLst/>
          </a:prstGeom>
          <a:noFill/>
        </p:spPr>
        <p:txBody>
          <a:bodyPr wrap="none" rtlCol="0" anchor="t">
            <a:spAutoFit/>
          </a:bodyPr>
          <a:lstStyle/>
          <a:p>
            <a:pPr lvl="0" algn="l">
              <a:buClrTx/>
              <a:buSzTx/>
              <a:buFontTx/>
            </a:pPr>
            <a:r>
              <a:rPr lang="en-US" altLang="zh-CN" sz="3200" b="1">
                <a:latin typeface="書體坊顏體㊣" panose="02010600030101010101" pitchFamily="2" charset="-122"/>
                <a:ea typeface="書體坊顏體㊣" panose="02010600030101010101" pitchFamily="2" charset="-122"/>
                <a:cs typeface="書體坊顏體㊣" panose="02010600030101010101" pitchFamily="2" charset="-122"/>
                <a:sym typeface="+mn-ea"/>
              </a:rPr>
              <a:t>2</a:t>
            </a:r>
            <a:r>
              <a:rPr lang="zh-CN" altLang="en-US" sz="3200" b="1">
                <a:latin typeface="書體坊顏體㊣" panose="02010600030101010101" pitchFamily="2" charset="-122"/>
                <a:ea typeface="書體坊顏體㊣" panose="02010600030101010101" pitchFamily="2" charset="-122"/>
                <a:cs typeface="書體坊顏體㊣" panose="02010600030101010101" pitchFamily="2" charset="-122"/>
                <a:sym typeface="+mn-ea"/>
              </a:rPr>
              <a:t>.非洲抗争的概况</a:t>
            </a:r>
          </a:p>
        </p:txBody>
      </p:sp>
      <p:graphicFrame>
        <p:nvGraphicFramePr>
          <p:cNvPr id="10" name="Group 3">
            <a:extLst>
              <a:ext uri="{FF2B5EF4-FFF2-40B4-BE49-F238E27FC236}">
                <a16:creationId xmlns:a16="http://schemas.microsoft.com/office/drawing/2014/main" id="{9F8480B9-DB33-4B83-A413-DD96972EC5A3}"/>
              </a:ext>
            </a:extLst>
          </p:cNvPr>
          <p:cNvGraphicFramePr/>
          <p:nvPr>
            <p:custDataLst>
              <p:tags r:id="rId2"/>
            </p:custDataLst>
            <p:extLst>
              <p:ext uri="{D42A27DB-BD31-4B8C-83A1-F6EECF244321}">
                <p14:modId xmlns:p14="http://schemas.microsoft.com/office/powerpoint/2010/main" val="1914430346"/>
              </p:ext>
            </p:extLst>
          </p:nvPr>
        </p:nvGraphicFramePr>
        <p:xfrm>
          <a:off x="695325" y="1752600"/>
          <a:ext cx="7341674" cy="4540623"/>
        </p:xfrm>
        <a:graphic>
          <a:graphicData uri="http://schemas.openxmlformats.org/drawingml/2006/table">
            <a:tbl>
              <a:tblPr/>
              <a:tblGrid>
                <a:gridCol w="983918">
                  <a:extLst>
                    <a:ext uri="{9D8B030D-6E8A-4147-A177-3AD203B41FA5}">
                      <a16:colId xmlns:a16="http://schemas.microsoft.com/office/drawing/2014/main" val="20000"/>
                    </a:ext>
                  </a:extLst>
                </a:gridCol>
                <a:gridCol w="1171651">
                  <a:extLst>
                    <a:ext uri="{9D8B030D-6E8A-4147-A177-3AD203B41FA5}">
                      <a16:colId xmlns:a16="http://schemas.microsoft.com/office/drawing/2014/main" val="20001"/>
                    </a:ext>
                  </a:extLst>
                </a:gridCol>
                <a:gridCol w="1714733">
                  <a:extLst>
                    <a:ext uri="{9D8B030D-6E8A-4147-A177-3AD203B41FA5}">
                      <a16:colId xmlns:a16="http://schemas.microsoft.com/office/drawing/2014/main" val="20002"/>
                    </a:ext>
                  </a:extLst>
                </a:gridCol>
                <a:gridCol w="741479">
                  <a:extLst>
                    <a:ext uri="{9D8B030D-6E8A-4147-A177-3AD203B41FA5}">
                      <a16:colId xmlns:a16="http://schemas.microsoft.com/office/drawing/2014/main" val="20003"/>
                    </a:ext>
                  </a:extLst>
                </a:gridCol>
                <a:gridCol w="2729893">
                  <a:extLst>
                    <a:ext uri="{9D8B030D-6E8A-4147-A177-3AD203B41FA5}">
                      <a16:colId xmlns:a16="http://schemas.microsoft.com/office/drawing/2014/main" val="20004"/>
                    </a:ext>
                  </a:extLst>
                </a:gridCol>
              </a:tblGrid>
              <a:tr h="1078163">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000" b="1" i="0" u="none" strike="noStrike" cap="none" normalizeH="0" baseline="0">
                          <a:ln>
                            <a:noFill/>
                          </a:ln>
                          <a:solidFill>
                            <a:srgbClr val="FFFFFF"/>
                          </a:solidFill>
                          <a:effectLst/>
                          <a:latin typeface="Calibri" pitchFamily="34" charset="0"/>
                          <a:ea typeface="宋体" pitchFamily="2" charset="-122"/>
                        </a:rPr>
                        <a:t>国家</a:t>
                      </a: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000" b="1" i="0" u="none" strike="noStrike" cap="none" normalizeH="0" baseline="0">
                          <a:ln>
                            <a:noFill/>
                          </a:ln>
                          <a:solidFill>
                            <a:srgbClr val="FFFFFF"/>
                          </a:solidFill>
                          <a:effectLst/>
                          <a:latin typeface="Calibri" pitchFamily="34" charset="0"/>
                          <a:ea typeface="宋体" pitchFamily="2" charset="-122"/>
                        </a:rPr>
                        <a:t>殖民国</a:t>
                      </a: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000" b="1" i="0" u="none" strike="noStrike" cap="none" normalizeH="0" baseline="0">
                          <a:ln>
                            <a:noFill/>
                          </a:ln>
                          <a:solidFill>
                            <a:srgbClr val="FFFFFF"/>
                          </a:solidFill>
                          <a:effectLst/>
                          <a:latin typeface="Calibri" pitchFamily="34" charset="0"/>
                          <a:ea typeface="宋体" pitchFamily="2" charset="-122"/>
                        </a:rPr>
                        <a:t>动员手段</a:t>
                      </a: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000" b="1" i="0" u="none" strike="noStrike" cap="none" normalizeH="0" baseline="0">
                          <a:ln>
                            <a:noFill/>
                          </a:ln>
                          <a:solidFill>
                            <a:srgbClr val="FFFFFF"/>
                          </a:solidFill>
                          <a:effectLst/>
                          <a:latin typeface="Calibri" pitchFamily="34" charset="0"/>
                          <a:ea typeface="宋体" pitchFamily="2" charset="-122"/>
                        </a:rPr>
                        <a:t>斗争形式</a:t>
                      </a: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000" b="1" i="0" u="none" strike="noStrike" cap="none" normalizeH="0" baseline="0">
                          <a:ln>
                            <a:noFill/>
                          </a:ln>
                          <a:solidFill>
                            <a:srgbClr val="FFFFFF"/>
                          </a:solidFill>
                          <a:effectLst/>
                          <a:latin typeface="Calibri" pitchFamily="34" charset="0"/>
                          <a:ea typeface="宋体" pitchFamily="2" charset="-122"/>
                        </a:rPr>
                        <a:t>结果</a:t>
                      </a: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extLst>
                  <a:ext uri="{0D108BD9-81ED-4DB2-BD59-A6C34878D82A}">
                    <a16:rowId xmlns:a16="http://schemas.microsoft.com/office/drawing/2014/main" val="10000"/>
                  </a:ext>
                </a:extLst>
              </a:tr>
              <a:tr h="1131059">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000" b="1" i="0" u="none" strike="noStrike" cap="none" normalizeH="0" baseline="0">
                          <a:ln>
                            <a:noFill/>
                          </a:ln>
                          <a:solidFill>
                            <a:srgbClr val="000000"/>
                          </a:solidFill>
                          <a:effectLst/>
                          <a:latin typeface="Calibri" pitchFamily="34" charset="0"/>
                          <a:ea typeface="宋体" pitchFamily="2" charset="-122"/>
                        </a:rPr>
                        <a:t>埃及</a:t>
                      </a:r>
                      <a:endParaRPr kumimoji="0" lang="en-US" altLang="zh-CN" sz="2000" b="1" i="0" u="none" strike="noStrike" cap="none" normalizeH="0" baseline="0">
                        <a:ln>
                          <a:noFill/>
                        </a:ln>
                        <a:solidFill>
                          <a:srgbClr val="000000"/>
                        </a:solidFill>
                        <a:effectLst/>
                        <a:latin typeface="Calibri" pitchFamily="34" charset="0"/>
                        <a:ea typeface="宋体" pitchFamily="2"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en-US" altLang="zh-CN" sz="2000" b="1" i="0" u="none" strike="noStrike" cap="none" normalizeH="0" baseline="0">
                          <a:ln>
                            <a:noFill/>
                          </a:ln>
                          <a:solidFill>
                            <a:srgbClr val="000000"/>
                          </a:solidFill>
                          <a:effectLst/>
                          <a:latin typeface="Calibri" pitchFamily="34" charset="0"/>
                          <a:ea typeface="宋体" pitchFamily="2" charset="-122"/>
                        </a:rPr>
                        <a:t>1882</a:t>
                      </a:r>
                      <a:endParaRPr kumimoji="0" lang="zh-CN" altLang="en-US" sz="2000" b="1" i="0" u="none" strike="noStrike" cap="none" normalizeH="0" baseline="0">
                        <a:ln>
                          <a:noFill/>
                        </a:ln>
                        <a:solidFill>
                          <a:srgbClr val="000000"/>
                        </a:solidFill>
                        <a:effectLst/>
                        <a:latin typeface="Calibri" pitchFamily="34" charset="0"/>
                        <a:ea typeface="宋体" pitchFamily="2" charset="-122"/>
                      </a:endParaRP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2000" b="1" i="0" u="none" strike="noStrike" cap="none" normalizeH="0" baseline="0">
                        <a:ln>
                          <a:noFill/>
                        </a:ln>
                        <a:solidFill>
                          <a:srgbClr val="000000"/>
                        </a:solidFill>
                        <a:effectLst/>
                        <a:latin typeface="Calibri" pitchFamily="34" charset="0"/>
                        <a:ea typeface="宋体" pitchFamily="2" charset="-122"/>
                      </a:endParaRP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2000" b="1" i="0" u="none" strike="noStrike" cap="none" normalizeH="0" baseline="0">
                        <a:ln>
                          <a:noFill/>
                        </a:ln>
                        <a:solidFill>
                          <a:srgbClr val="000000"/>
                        </a:solidFill>
                        <a:effectLst/>
                        <a:latin typeface="Calibri" pitchFamily="34" charset="0"/>
                        <a:ea typeface="宋体" pitchFamily="2" charset="-122"/>
                      </a:endParaRP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3">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2000" b="1" i="0" u="none" strike="noStrike" cap="none" normalizeH="0" baseline="0">
                        <a:ln>
                          <a:noFill/>
                        </a:ln>
                        <a:solidFill>
                          <a:srgbClr val="000000"/>
                        </a:solidFill>
                        <a:effectLst/>
                        <a:latin typeface="Calibri" pitchFamily="34" charset="0"/>
                        <a:ea typeface="宋体" pitchFamily="2" charset="-122"/>
                      </a:endParaRP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2000" b="1" i="0" u="none" strike="noStrike" cap="none" normalizeH="0" baseline="0">
                        <a:ln>
                          <a:noFill/>
                        </a:ln>
                        <a:solidFill>
                          <a:srgbClr val="000000"/>
                        </a:solidFill>
                        <a:effectLst/>
                        <a:latin typeface="Calibri" pitchFamily="34" charset="0"/>
                        <a:ea typeface="宋体" pitchFamily="2" charset="-122"/>
                      </a:endParaRP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1131059">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000" b="1" i="0" u="none" strike="noStrike" cap="none" normalizeH="0" baseline="0">
                          <a:ln>
                            <a:noFill/>
                          </a:ln>
                          <a:solidFill>
                            <a:srgbClr val="000000"/>
                          </a:solidFill>
                          <a:effectLst/>
                          <a:latin typeface="Calibri" pitchFamily="34" charset="0"/>
                          <a:ea typeface="宋体" pitchFamily="2" charset="-122"/>
                        </a:rPr>
                        <a:t>苏丹</a:t>
                      </a:r>
                      <a:endParaRPr kumimoji="0" lang="en-US" altLang="zh-CN" sz="2000" b="1" i="0" u="none" strike="noStrike" cap="none" normalizeH="0" baseline="0">
                        <a:ln>
                          <a:noFill/>
                        </a:ln>
                        <a:solidFill>
                          <a:srgbClr val="000000"/>
                        </a:solidFill>
                        <a:effectLst/>
                        <a:latin typeface="Calibri" pitchFamily="34" charset="0"/>
                        <a:ea typeface="宋体" pitchFamily="2"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en-US" altLang="zh-CN" sz="2000" b="1" i="0" u="none" strike="noStrike" cap="none" normalizeH="0" baseline="0">
                          <a:ln>
                            <a:noFill/>
                          </a:ln>
                          <a:solidFill>
                            <a:srgbClr val="000000"/>
                          </a:solidFill>
                          <a:effectLst/>
                          <a:latin typeface="Calibri" pitchFamily="34" charset="0"/>
                          <a:ea typeface="宋体" pitchFamily="2" charset="-122"/>
                        </a:rPr>
                        <a:t>1881</a:t>
                      </a:r>
                      <a:endParaRPr kumimoji="0" lang="zh-CN" altLang="en-US" sz="2000" b="1" i="0" u="none" strike="noStrike" cap="none" normalizeH="0" baseline="0">
                        <a:ln>
                          <a:noFill/>
                        </a:ln>
                        <a:solidFill>
                          <a:srgbClr val="000000"/>
                        </a:solidFill>
                        <a:effectLst/>
                        <a:latin typeface="Calibri" pitchFamily="34" charset="0"/>
                        <a:ea typeface="宋体" pitchFamily="2" charset="-122"/>
                      </a:endParaRP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2000" b="1" i="0" u="none" strike="noStrike" cap="none" normalizeH="0" baseline="0">
                        <a:ln>
                          <a:noFill/>
                        </a:ln>
                        <a:solidFill>
                          <a:srgbClr val="000000"/>
                        </a:solidFill>
                        <a:effectLst/>
                        <a:latin typeface="Calibri" pitchFamily="34" charset="0"/>
                        <a:ea typeface="宋体" pitchFamily="2" charset="-122"/>
                      </a:endParaRP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2000" b="1" i="0" u="none" strike="noStrike" cap="none" normalizeH="0" baseline="0">
                        <a:ln>
                          <a:noFill/>
                        </a:ln>
                        <a:solidFill>
                          <a:srgbClr val="000000"/>
                        </a:solidFill>
                        <a:effectLst/>
                        <a:latin typeface="Calibri" pitchFamily="34" charset="0"/>
                        <a:ea typeface="宋体" pitchFamily="2" charset="-122"/>
                      </a:endParaRP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vMerge="1">
                  <a:txBody>
                    <a:bodyPr vert="horz" wrap="square"/>
                    <a:lstStyle/>
                    <a:p>
                      <a:endParaRPr lang="zh-CN"/>
                    </a:p>
                  </a:txBody>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2000" b="1" i="0" u="none" strike="noStrike" cap="none" normalizeH="0" baseline="0">
                        <a:ln>
                          <a:noFill/>
                        </a:ln>
                        <a:solidFill>
                          <a:srgbClr val="000000"/>
                        </a:solidFill>
                        <a:effectLst/>
                        <a:latin typeface="Calibri" pitchFamily="34" charset="0"/>
                        <a:ea typeface="宋体" pitchFamily="2" charset="-122"/>
                      </a:endParaRP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1200342">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zh-CN" altLang="en-US" sz="2000" b="1" i="0" u="none" strike="noStrike" cap="none" normalizeH="0" baseline="0">
                          <a:ln>
                            <a:noFill/>
                          </a:ln>
                          <a:solidFill>
                            <a:srgbClr val="000000"/>
                          </a:solidFill>
                          <a:effectLst/>
                          <a:latin typeface="Calibri" pitchFamily="34" charset="0"/>
                          <a:ea typeface="宋体" pitchFamily="2" charset="-122"/>
                        </a:rPr>
                        <a:t>埃塞俄比亚</a:t>
                      </a:r>
                      <a:endParaRPr kumimoji="0" lang="en-US" altLang="zh-CN" sz="2000" b="1" i="0" u="none" strike="noStrike" cap="none" normalizeH="0" baseline="0">
                        <a:ln>
                          <a:noFill/>
                        </a:ln>
                        <a:solidFill>
                          <a:srgbClr val="000000"/>
                        </a:solidFill>
                        <a:effectLst/>
                        <a:latin typeface="Calibri" pitchFamily="34" charset="0"/>
                        <a:ea typeface="宋体" pitchFamily="2"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r>
                        <a:rPr kumimoji="0" lang="en-US" altLang="zh-CN" sz="2000" b="1" i="0" u="none" strike="noStrike" cap="none" normalizeH="0" baseline="0">
                          <a:ln>
                            <a:noFill/>
                          </a:ln>
                          <a:solidFill>
                            <a:srgbClr val="000000"/>
                          </a:solidFill>
                          <a:effectLst/>
                          <a:latin typeface="Calibri" pitchFamily="34" charset="0"/>
                          <a:ea typeface="宋体" pitchFamily="2" charset="-122"/>
                        </a:rPr>
                        <a:t>1894</a:t>
                      </a:r>
                      <a:endParaRPr kumimoji="0" lang="zh-CN" altLang="en-US" sz="2000" b="1" i="0" u="none" strike="noStrike" cap="none" normalizeH="0" baseline="0">
                        <a:ln>
                          <a:noFill/>
                        </a:ln>
                        <a:solidFill>
                          <a:srgbClr val="000000"/>
                        </a:solidFill>
                        <a:effectLst/>
                        <a:latin typeface="Calibri" pitchFamily="34" charset="0"/>
                        <a:ea typeface="宋体" pitchFamily="2" charset="-122"/>
                      </a:endParaRP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2000" b="1" i="0" u="none" strike="noStrike" cap="none" normalizeH="0" baseline="0">
                        <a:ln>
                          <a:noFill/>
                        </a:ln>
                        <a:solidFill>
                          <a:srgbClr val="000000"/>
                        </a:solidFill>
                        <a:effectLst/>
                        <a:latin typeface="Calibri" pitchFamily="34" charset="0"/>
                        <a:ea typeface="宋体" pitchFamily="2" charset="-122"/>
                      </a:endParaRP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2000" b="1" i="0" u="none" strike="noStrike" cap="none" normalizeH="0" baseline="0">
                        <a:ln>
                          <a:noFill/>
                        </a:ln>
                        <a:solidFill>
                          <a:srgbClr val="000000"/>
                        </a:solidFill>
                        <a:effectLst/>
                        <a:latin typeface="Calibri" pitchFamily="34" charset="0"/>
                        <a:ea typeface="宋体" pitchFamily="2" charset="-122"/>
                      </a:endParaRP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vMerge="1">
                  <a:txBody>
                    <a:bodyPr vert="horz" wrap="square"/>
                    <a:lstStyle/>
                    <a:p>
                      <a:endParaRPr lang="zh-CN"/>
                    </a:p>
                  </a:txBody>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itchFamily="2" charset="2"/>
                        <a:buNone/>
                      </a:pPr>
                      <a:endParaRPr kumimoji="0" lang="zh-CN" altLang="en-US" sz="2000" b="1" i="0" u="none" strike="noStrike" cap="none" normalizeH="0" baseline="0">
                        <a:ln>
                          <a:noFill/>
                        </a:ln>
                        <a:solidFill>
                          <a:srgbClr val="000000"/>
                        </a:solidFill>
                        <a:effectLst/>
                        <a:latin typeface="Calibri" pitchFamily="34" charset="0"/>
                        <a:ea typeface="宋体" pitchFamily="2" charset="-122"/>
                      </a:endParaRPr>
                    </a:p>
                  </a:txBody>
                  <a:tcPr marL="68580" marR="68580" marT="34292" marB="3429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bl>
          </a:graphicData>
        </a:graphic>
      </p:graphicFrame>
      <p:sp>
        <p:nvSpPr>
          <p:cNvPr id="11" name="TextBox 34">
            <a:extLst>
              <a:ext uri="{FF2B5EF4-FFF2-40B4-BE49-F238E27FC236}">
                <a16:creationId xmlns:a16="http://schemas.microsoft.com/office/drawing/2014/main" id="{570DF0E4-49FD-4F86-9585-103CE07523C7}"/>
              </a:ext>
            </a:extLst>
          </p:cNvPr>
          <p:cNvSpPr txBox="1"/>
          <p:nvPr/>
        </p:nvSpPr>
        <p:spPr>
          <a:xfrm>
            <a:off x="1766572" y="3081262"/>
            <a:ext cx="917972" cy="500137"/>
          </a:xfrm>
          <a:prstGeom prst="rect">
            <a:avLst/>
          </a:prstGeom>
          <a:noFill/>
          <a:ln w="9525">
            <a:noFill/>
          </a:ln>
        </p:spPr>
        <p:txBody>
          <a:bodyPr lIns="68580" tIns="34290" rIns="68580" bIns="34290">
            <a:spAutoFit/>
          </a:bodyPr>
          <a:lstStyle/>
          <a:p>
            <a:pPr eaLnBrk="1" hangingPunct="1"/>
            <a:r>
              <a:rPr lang="zh-CN" altLang="en-US" sz="2800" b="1">
                <a:solidFill>
                  <a:srgbClr val="C00000"/>
                </a:solidFill>
                <a:latin typeface="Calibri" pitchFamily="34" charset="0"/>
              </a:rPr>
              <a:t>英国</a:t>
            </a:r>
          </a:p>
        </p:txBody>
      </p:sp>
      <p:sp>
        <p:nvSpPr>
          <p:cNvPr id="17" name="TextBox 35">
            <a:extLst>
              <a:ext uri="{FF2B5EF4-FFF2-40B4-BE49-F238E27FC236}">
                <a16:creationId xmlns:a16="http://schemas.microsoft.com/office/drawing/2014/main" id="{5D293D3C-6B34-42BC-99B5-B71303E1C1C8}"/>
              </a:ext>
            </a:extLst>
          </p:cNvPr>
          <p:cNvSpPr txBox="1"/>
          <p:nvPr/>
        </p:nvSpPr>
        <p:spPr>
          <a:xfrm>
            <a:off x="1759429" y="4275476"/>
            <a:ext cx="972741" cy="500137"/>
          </a:xfrm>
          <a:prstGeom prst="rect">
            <a:avLst/>
          </a:prstGeom>
          <a:noFill/>
          <a:ln w="9525">
            <a:noFill/>
          </a:ln>
        </p:spPr>
        <p:txBody>
          <a:bodyPr lIns="68580" tIns="34290" rIns="68580" bIns="34290">
            <a:spAutoFit/>
          </a:bodyPr>
          <a:lstStyle/>
          <a:p>
            <a:pPr eaLnBrk="1" hangingPunct="1"/>
            <a:r>
              <a:rPr lang="zh-CN" altLang="en-US" sz="2800" b="1">
                <a:solidFill>
                  <a:srgbClr val="C00000"/>
                </a:solidFill>
                <a:latin typeface="Calibri" pitchFamily="34" charset="0"/>
              </a:rPr>
              <a:t>英国</a:t>
            </a:r>
          </a:p>
        </p:txBody>
      </p:sp>
      <p:sp>
        <p:nvSpPr>
          <p:cNvPr id="18" name="TextBox 36">
            <a:extLst>
              <a:ext uri="{FF2B5EF4-FFF2-40B4-BE49-F238E27FC236}">
                <a16:creationId xmlns:a16="http://schemas.microsoft.com/office/drawing/2014/main" id="{FF28FF31-7737-49E5-BA3A-CE9B3BC861BA}"/>
              </a:ext>
            </a:extLst>
          </p:cNvPr>
          <p:cNvSpPr txBox="1"/>
          <p:nvPr/>
        </p:nvSpPr>
        <p:spPr>
          <a:xfrm>
            <a:off x="1601513" y="5447838"/>
            <a:ext cx="1288571" cy="500137"/>
          </a:xfrm>
          <a:prstGeom prst="rect">
            <a:avLst/>
          </a:prstGeom>
          <a:noFill/>
          <a:ln w="9525">
            <a:noFill/>
          </a:ln>
        </p:spPr>
        <p:txBody>
          <a:bodyPr wrap="square" lIns="68580" tIns="34290" rIns="68580" bIns="34290">
            <a:spAutoFit/>
          </a:bodyPr>
          <a:lstStyle/>
          <a:p>
            <a:pPr eaLnBrk="1" hangingPunct="1"/>
            <a:r>
              <a:rPr lang="zh-CN" altLang="en-US" sz="2800" b="1">
                <a:solidFill>
                  <a:srgbClr val="C00000"/>
                </a:solidFill>
                <a:latin typeface="Calibri" pitchFamily="34" charset="0"/>
              </a:rPr>
              <a:t>意大利</a:t>
            </a:r>
          </a:p>
        </p:txBody>
      </p:sp>
      <p:sp>
        <p:nvSpPr>
          <p:cNvPr id="19" name="TextBox 37">
            <a:extLst>
              <a:ext uri="{FF2B5EF4-FFF2-40B4-BE49-F238E27FC236}">
                <a16:creationId xmlns:a16="http://schemas.microsoft.com/office/drawing/2014/main" id="{5CAF8613-DF46-4A1F-984B-C7F072FF1F81}"/>
              </a:ext>
            </a:extLst>
          </p:cNvPr>
          <p:cNvSpPr txBox="1"/>
          <p:nvPr/>
        </p:nvSpPr>
        <p:spPr>
          <a:xfrm>
            <a:off x="2838800" y="3120389"/>
            <a:ext cx="1913019" cy="500137"/>
          </a:xfrm>
          <a:prstGeom prst="rect">
            <a:avLst/>
          </a:prstGeom>
          <a:noFill/>
          <a:ln w="9525">
            <a:noFill/>
          </a:ln>
        </p:spPr>
        <p:txBody>
          <a:bodyPr wrap="square" lIns="68580" tIns="34290" rIns="68580" bIns="34290">
            <a:spAutoFit/>
          </a:bodyPr>
          <a:lstStyle/>
          <a:p>
            <a:pPr eaLnBrk="1" hangingPunct="1"/>
            <a:r>
              <a:rPr lang="zh-CN" altLang="en-US" sz="2800" b="1">
                <a:solidFill>
                  <a:srgbClr val="C00000"/>
                </a:solidFill>
                <a:latin typeface="Calibri" pitchFamily="34" charset="0"/>
              </a:rPr>
              <a:t>政党组织</a:t>
            </a:r>
          </a:p>
        </p:txBody>
      </p:sp>
      <p:sp>
        <p:nvSpPr>
          <p:cNvPr id="20" name="TextBox 38">
            <a:extLst>
              <a:ext uri="{FF2B5EF4-FFF2-40B4-BE49-F238E27FC236}">
                <a16:creationId xmlns:a16="http://schemas.microsoft.com/office/drawing/2014/main" id="{E3F92D4F-4F0A-411F-A464-E1A889A8AB3A}"/>
              </a:ext>
            </a:extLst>
          </p:cNvPr>
          <p:cNvSpPr txBox="1"/>
          <p:nvPr/>
        </p:nvSpPr>
        <p:spPr>
          <a:xfrm>
            <a:off x="2866781" y="4121587"/>
            <a:ext cx="1752600" cy="931024"/>
          </a:xfrm>
          <a:prstGeom prst="rect">
            <a:avLst/>
          </a:prstGeom>
          <a:noFill/>
          <a:ln w="9525">
            <a:noFill/>
          </a:ln>
        </p:spPr>
        <p:txBody>
          <a:bodyPr wrap="square" lIns="68580" tIns="34290" rIns="68580" bIns="34290">
            <a:spAutoFit/>
          </a:bodyPr>
          <a:lstStyle/>
          <a:p>
            <a:pPr eaLnBrk="1" hangingPunct="1"/>
            <a:r>
              <a:rPr lang="zh-CN" altLang="en-US" sz="2800" b="1">
                <a:solidFill>
                  <a:srgbClr val="C00000"/>
                </a:solidFill>
                <a:latin typeface="Calibri" pitchFamily="34" charset="0"/>
              </a:rPr>
              <a:t>马赫迪</a:t>
            </a:r>
            <a:endParaRPr lang="en-US" altLang="zh-CN" sz="2800" b="1">
              <a:solidFill>
                <a:srgbClr val="C00000"/>
              </a:solidFill>
              <a:latin typeface="Calibri" pitchFamily="34" charset="0"/>
            </a:endParaRPr>
          </a:p>
          <a:p>
            <a:pPr eaLnBrk="1" hangingPunct="1"/>
            <a:r>
              <a:rPr lang="zh-CN" altLang="en-US" sz="2800" b="1">
                <a:solidFill>
                  <a:srgbClr val="C00000"/>
                </a:solidFill>
                <a:latin typeface="Calibri" pitchFamily="34" charset="0"/>
              </a:rPr>
              <a:t>宗教组织</a:t>
            </a:r>
          </a:p>
        </p:txBody>
      </p:sp>
      <p:sp>
        <p:nvSpPr>
          <p:cNvPr id="21" name="TextBox 39">
            <a:extLst>
              <a:ext uri="{FF2B5EF4-FFF2-40B4-BE49-F238E27FC236}">
                <a16:creationId xmlns:a16="http://schemas.microsoft.com/office/drawing/2014/main" id="{A79902D1-9829-4D4B-A363-8452F91BD6D1}"/>
              </a:ext>
            </a:extLst>
          </p:cNvPr>
          <p:cNvSpPr txBox="1"/>
          <p:nvPr/>
        </p:nvSpPr>
        <p:spPr>
          <a:xfrm>
            <a:off x="2890084" y="5390711"/>
            <a:ext cx="2133599" cy="500137"/>
          </a:xfrm>
          <a:prstGeom prst="rect">
            <a:avLst/>
          </a:prstGeom>
          <a:noFill/>
          <a:ln w="9525">
            <a:noFill/>
          </a:ln>
        </p:spPr>
        <p:txBody>
          <a:bodyPr wrap="square" lIns="68580" tIns="34290" rIns="68580" bIns="34290">
            <a:spAutoFit/>
          </a:bodyPr>
          <a:lstStyle/>
          <a:p>
            <a:pPr eaLnBrk="1" hangingPunct="1"/>
            <a:r>
              <a:rPr lang="zh-CN" altLang="en-US" sz="2800" b="1">
                <a:solidFill>
                  <a:srgbClr val="C00000"/>
                </a:solidFill>
                <a:latin typeface="Calibri" pitchFamily="34" charset="0"/>
              </a:rPr>
              <a:t>皇帝号召</a:t>
            </a:r>
          </a:p>
        </p:txBody>
      </p:sp>
      <p:sp>
        <p:nvSpPr>
          <p:cNvPr id="22" name="TextBox 40">
            <a:extLst>
              <a:ext uri="{FF2B5EF4-FFF2-40B4-BE49-F238E27FC236}">
                <a16:creationId xmlns:a16="http://schemas.microsoft.com/office/drawing/2014/main" id="{7B223A37-707A-40DB-A6E3-143B32FA224A}"/>
              </a:ext>
            </a:extLst>
          </p:cNvPr>
          <p:cNvSpPr txBox="1"/>
          <p:nvPr/>
        </p:nvSpPr>
        <p:spPr>
          <a:xfrm>
            <a:off x="4780043" y="3751802"/>
            <a:ext cx="304800" cy="1792798"/>
          </a:xfrm>
          <a:prstGeom prst="rect">
            <a:avLst/>
          </a:prstGeom>
          <a:noFill/>
          <a:ln w="9525">
            <a:noFill/>
          </a:ln>
        </p:spPr>
        <p:txBody>
          <a:bodyPr wrap="square" lIns="68580" tIns="34290" rIns="68580" bIns="34290">
            <a:spAutoFit/>
          </a:bodyPr>
          <a:lstStyle/>
          <a:p>
            <a:pPr eaLnBrk="1" hangingPunct="1"/>
            <a:r>
              <a:rPr lang="zh-CN" altLang="en-US" sz="2800" b="1">
                <a:solidFill>
                  <a:srgbClr val="C00000"/>
                </a:solidFill>
                <a:latin typeface="Calibri" pitchFamily="34" charset="0"/>
              </a:rPr>
              <a:t>武装斗争</a:t>
            </a:r>
          </a:p>
        </p:txBody>
      </p:sp>
      <p:sp>
        <p:nvSpPr>
          <p:cNvPr id="23" name="TextBox 41">
            <a:extLst>
              <a:ext uri="{FF2B5EF4-FFF2-40B4-BE49-F238E27FC236}">
                <a16:creationId xmlns:a16="http://schemas.microsoft.com/office/drawing/2014/main" id="{0DADC7A2-7486-45D8-BFC3-18C1EEE5B07F}"/>
              </a:ext>
            </a:extLst>
          </p:cNvPr>
          <p:cNvSpPr txBox="1"/>
          <p:nvPr/>
        </p:nvSpPr>
        <p:spPr>
          <a:xfrm>
            <a:off x="5428199" y="3034409"/>
            <a:ext cx="2478603" cy="807913"/>
          </a:xfrm>
          <a:prstGeom prst="rect">
            <a:avLst/>
          </a:prstGeom>
          <a:noFill/>
          <a:ln w="9525">
            <a:noFill/>
          </a:ln>
        </p:spPr>
        <p:txBody>
          <a:bodyPr wrap="square" lIns="68580" tIns="34290" rIns="68580" bIns="34290">
            <a:spAutoFit/>
          </a:bodyPr>
          <a:lstStyle/>
          <a:p>
            <a:pPr eaLnBrk="1" hangingPunct="1"/>
            <a:r>
              <a:rPr lang="zh-CN" altLang="en-US" sz="2400" b="1">
                <a:solidFill>
                  <a:srgbClr val="C00000"/>
                </a:solidFill>
                <a:latin typeface="Calibri" pitchFamily="34" charset="0"/>
              </a:rPr>
              <a:t>抵抗失败，</a:t>
            </a:r>
            <a:endParaRPr lang="en-US" altLang="zh-CN" sz="2400" b="1">
              <a:solidFill>
                <a:srgbClr val="C00000"/>
              </a:solidFill>
              <a:latin typeface="Calibri" pitchFamily="34" charset="0"/>
            </a:endParaRPr>
          </a:p>
          <a:p>
            <a:pPr eaLnBrk="1" hangingPunct="1"/>
            <a:r>
              <a:rPr lang="zh-CN" altLang="en-US" sz="2400" b="1">
                <a:solidFill>
                  <a:srgbClr val="C00000"/>
                </a:solidFill>
                <a:latin typeface="Calibri" pitchFamily="34" charset="0"/>
              </a:rPr>
              <a:t>英国占领埃及</a:t>
            </a:r>
          </a:p>
        </p:txBody>
      </p:sp>
      <p:sp>
        <p:nvSpPr>
          <p:cNvPr id="25" name="TextBox 42">
            <a:extLst>
              <a:ext uri="{FF2B5EF4-FFF2-40B4-BE49-F238E27FC236}">
                <a16:creationId xmlns:a16="http://schemas.microsoft.com/office/drawing/2014/main" id="{F7624344-5937-48C4-BA8C-F16C9CC953DE}"/>
              </a:ext>
            </a:extLst>
          </p:cNvPr>
          <p:cNvSpPr txBox="1"/>
          <p:nvPr/>
        </p:nvSpPr>
        <p:spPr>
          <a:xfrm>
            <a:off x="5347447" y="3936921"/>
            <a:ext cx="2707203" cy="1177245"/>
          </a:xfrm>
          <a:prstGeom prst="rect">
            <a:avLst/>
          </a:prstGeom>
          <a:noFill/>
          <a:ln w="9525">
            <a:noFill/>
          </a:ln>
        </p:spPr>
        <p:txBody>
          <a:bodyPr wrap="square" lIns="68580" tIns="34290" rIns="68580" bIns="34290">
            <a:spAutoFit/>
          </a:bodyPr>
          <a:lstStyle/>
          <a:p>
            <a:pPr eaLnBrk="1" hangingPunct="1"/>
            <a:r>
              <a:rPr lang="zh-CN" altLang="en-US" sz="2400" b="1">
                <a:solidFill>
                  <a:srgbClr val="C00000"/>
                </a:solidFill>
                <a:latin typeface="Calibri" pitchFamily="34" charset="0"/>
              </a:rPr>
              <a:t>虽沉重打击英国侵略者，但失败后英国控制了苏丹</a:t>
            </a:r>
          </a:p>
        </p:txBody>
      </p:sp>
      <p:sp>
        <p:nvSpPr>
          <p:cNvPr id="26" name="TextBox 43">
            <a:extLst>
              <a:ext uri="{FF2B5EF4-FFF2-40B4-BE49-F238E27FC236}">
                <a16:creationId xmlns:a16="http://schemas.microsoft.com/office/drawing/2014/main" id="{0045CD9E-6694-4753-A991-7FCC540B88D1}"/>
              </a:ext>
            </a:extLst>
          </p:cNvPr>
          <p:cNvSpPr txBox="1"/>
          <p:nvPr/>
        </p:nvSpPr>
        <p:spPr>
          <a:xfrm>
            <a:off x="5426038" y="5390711"/>
            <a:ext cx="2610959" cy="807913"/>
          </a:xfrm>
          <a:prstGeom prst="rect">
            <a:avLst/>
          </a:prstGeom>
          <a:noFill/>
          <a:ln w="9525">
            <a:noFill/>
          </a:ln>
        </p:spPr>
        <p:txBody>
          <a:bodyPr wrap="square" lIns="68580" tIns="34290" rIns="68580" bIns="34290">
            <a:spAutoFit/>
          </a:bodyPr>
          <a:lstStyle/>
          <a:p>
            <a:pPr eaLnBrk="1" hangingPunct="1"/>
            <a:r>
              <a:rPr lang="zh-CN" altLang="en-US" sz="2400" b="1">
                <a:solidFill>
                  <a:srgbClr val="C00000"/>
                </a:solidFill>
                <a:latin typeface="Calibri" pitchFamily="34" charset="0"/>
              </a:rPr>
              <a:t>打败侵埃意军，</a:t>
            </a:r>
            <a:endParaRPr lang="en-US" altLang="zh-CN" sz="2400" b="1">
              <a:solidFill>
                <a:srgbClr val="C00000"/>
              </a:solidFill>
              <a:latin typeface="Calibri" pitchFamily="34" charset="0"/>
            </a:endParaRPr>
          </a:p>
          <a:p>
            <a:pPr eaLnBrk="1" hangingPunct="1"/>
            <a:r>
              <a:rPr lang="zh-CN" altLang="en-US" sz="2400" b="1">
                <a:solidFill>
                  <a:srgbClr val="C00000"/>
                </a:solidFill>
                <a:latin typeface="Calibri" pitchFamily="34" charset="0"/>
              </a:rPr>
              <a:t>保持了独立</a:t>
            </a:r>
          </a:p>
        </p:txBody>
      </p:sp>
      <p:pic>
        <p:nvPicPr>
          <p:cNvPr id="27" name="图片 26">
            <a:extLst>
              <a:ext uri="{FF2B5EF4-FFF2-40B4-BE49-F238E27FC236}">
                <a16:creationId xmlns:a16="http://schemas.microsoft.com/office/drawing/2014/main" id="{29BC6364-D4B6-4CC0-9F09-4ED7BEDD09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6998" y="1208320"/>
            <a:ext cx="3581399" cy="4746159"/>
          </a:xfrm>
          <a:prstGeom prst="rect">
            <a:avLst/>
          </a:prstGeom>
        </p:spPr>
      </p:pic>
      <p:sp>
        <p:nvSpPr>
          <p:cNvPr id="28" name="文本框 3">
            <a:extLst>
              <a:ext uri="{FF2B5EF4-FFF2-40B4-BE49-F238E27FC236}">
                <a16:creationId xmlns:a16="http://schemas.microsoft.com/office/drawing/2014/main" id="{0E1CD6F2-6A5B-4800-98F3-7E3179D1BC1D}"/>
              </a:ext>
            </a:extLst>
          </p:cNvPr>
          <p:cNvSpPr txBox="1"/>
          <p:nvPr/>
        </p:nvSpPr>
        <p:spPr>
          <a:xfrm>
            <a:off x="8095722" y="1214910"/>
            <a:ext cx="3662471" cy="5078313"/>
          </a:xfrm>
          <a:prstGeom prst="rect">
            <a:avLst/>
          </a:prstGeom>
          <a:blipFill rotWithShape="1">
            <a:blip r:embed="rId4"/>
            <a:tile tx="0" ty="0" sx="100000" sy="100000" flip="none" algn="tl"/>
          </a:blipFill>
          <a:ln w="28575" cmpd="dbl">
            <a:solidFill>
              <a:schemeClr val="accent1">
                <a:shade val="50000"/>
              </a:schemeClr>
            </a:solidFill>
            <a:prstDash val="solid"/>
          </a:ln>
        </p:spPr>
        <p:txBody>
          <a:bodyPr wrap="square" rtlCol="0" anchor="t">
            <a:spAutoFit/>
          </a:bodyPr>
          <a:lstStyle/>
          <a:p>
            <a:r>
              <a:rPr lang="en-US" altLang="zh-CN" sz="3600">
                <a:latin typeface="楷体" charset="-122"/>
                <a:ea typeface="楷体" charset="-122"/>
                <a:cs typeface="楷体" panose="02010609060101010101" charset="-122"/>
              </a:rPr>
              <a:t> </a:t>
            </a:r>
            <a:r>
              <a:rPr lang="en-US" altLang="zh-CN" sz="2400" b="1">
                <a:latin typeface="楷体" charset="-122"/>
                <a:ea typeface="楷体" charset="-122"/>
                <a:cs typeface="楷体" panose="02010609060101010101" charset="-122"/>
              </a:rPr>
              <a:t>19</a:t>
            </a:r>
            <a:r>
              <a:rPr lang="zh-CN" altLang="en-US" sz="2400" b="1">
                <a:latin typeface="楷体" charset="-122"/>
                <a:ea typeface="楷体" charset="-122"/>
                <a:cs typeface="楷体" panose="02010609060101010101" charset="-122"/>
              </a:rPr>
              <a:t>世纪末非洲抗争</a:t>
            </a:r>
            <a:r>
              <a:rPr lang="zh-CN" altLang="en-US" sz="2400" b="1">
                <a:solidFill>
                  <a:srgbClr val="FF0000"/>
                </a:solidFill>
                <a:latin typeface="楷体" charset="-122"/>
                <a:ea typeface="楷体" charset="-122"/>
                <a:cs typeface="楷体" panose="02010609060101010101" charset="-122"/>
              </a:rPr>
              <a:t>特点：</a:t>
            </a:r>
          </a:p>
          <a:p>
            <a:r>
              <a:rPr lang="zh-CN" altLang="en-US" sz="2400" b="1">
                <a:latin typeface="Calibri" pitchFamily="34" charset="0"/>
                <a:ea typeface="楷体" charset="-122"/>
                <a:cs typeface="楷体" panose="02010609060101010101" charset="-122"/>
              </a:rPr>
              <a:t>①</a:t>
            </a:r>
            <a:r>
              <a:rPr lang="zh-CN" altLang="en-US" sz="2400" b="1">
                <a:solidFill>
                  <a:srgbClr val="FF0000"/>
                </a:solidFill>
                <a:latin typeface="楷体" charset="-122"/>
                <a:ea typeface="楷体" charset="-122"/>
                <a:cs typeface="楷体" panose="02010609060101010101" charset="-122"/>
              </a:rPr>
              <a:t>武装斗争</a:t>
            </a:r>
            <a:r>
              <a:rPr lang="zh-CN" altLang="en-US" sz="2400" b="1">
                <a:latin typeface="楷体" charset="-122"/>
                <a:ea typeface="楷体" charset="-122"/>
                <a:cs typeface="楷体" panose="02010609060101010101" charset="-122"/>
              </a:rPr>
              <a:t>是反殖民侵略斗争的主要形式；</a:t>
            </a:r>
          </a:p>
          <a:p>
            <a:r>
              <a:rPr lang="zh-CN" altLang="en-US" sz="2400" b="1">
                <a:latin typeface="Calibri" pitchFamily="34" charset="0"/>
                <a:ea typeface="楷体" charset="-122"/>
                <a:cs typeface="楷体" panose="02010609060101010101" charset="-122"/>
              </a:rPr>
              <a:t>②</a:t>
            </a:r>
            <a:r>
              <a:rPr lang="zh-CN" altLang="en-US" sz="2400" b="1">
                <a:solidFill>
                  <a:srgbClr val="FF0000"/>
                </a:solidFill>
                <a:latin typeface="楷体" charset="-122"/>
                <a:ea typeface="楷体" charset="-122"/>
                <a:cs typeface="楷体" panose="02010609060101010101" charset="-122"/>
              </a:rPr>
              <a:t>有组织的、大规模的武装反抗</a:t>
            </a:r>
            <a:r>
              <a:rPr lang="zh-CN" altLang="en-US" sz="2400" b="1">
                <a:latin typeface="楷体" charset="-122"/>
                <a:ea typeface="楷体" charset="-122"/>
                <a:cs typeface="楷体" panose="02010609060101010101" charset="-122"/>
              </a:rPr>
              <a:t>甚至发展成为全国性的卫国战争；</a:t>
            </a:r>
          </a:p>
          <a:p>
            <a:r>
              <a:rPr lang="zh-CN" altLang="en-US" sz="2400" b="1">
                <a:latin typeface="Calibri" pitchFamily="34" charset="0"/>
                <a:ea typeface="楷体" charset="-122"/>
                <a:cs typeface="楷体" panose="02010609060101010101" charset="-122"/>
              </a:rPr>
              <a:t>③</a:t>
            </a:r>
            <a:r>
              <a:rPr lang="zh-CN" altLang="en-US" sz="2400" b="1">
                <a:latin typeface="楷体" charset="-122"/>
                <a:ea typeface="楷体" charset="-122"/>
                <a:cs typeface="楷体" panose="02010609060101010101" charset="-122"/>
              </a:rPr>
              <a:t>领导者</a:t>
            </a:r>
            <a:r>
              <a:rPr lang="zh-CN" altLang="en-US" sz="2400" b="1">
                <a:sym typeface="+mn-ea"/>
              </a:rPr>
              <a:t>领导力量多样，有宗教领袖、国王、知识分子等。</a:t>
            </a:r>
            <a:endParaRPr lang="zh-CN" altLang="en-US" sz="2400" b="1">
              <a:latin typeface="楷体" charset="-122"/>
              <a:ea typeface="楷体" charset="-122"/>
              <a:cs typeface="楷体" panose="02010609060101010101" charset="-122"/>
            </a:endParaRPr>
          </a:p>
          <a:p>
            <a:r>
              <a:rPr lang="zh-CN" altLang="en-US" sz="2400" b="1">
                <a:latin typeface="宋体" pitchFamily="2" charset="-122"/>
                <a:ea typeface="宋体" pitchFamily="2" charset="-122"/>
                <a:cs typeface="楷体" panose="02010609060101010101" charset="-122"/>
              </a:rPr>
              <a:t>④</a:t>
            </a:r>
            <a:r>
              <a:rPr lang="zh-CN" altLang="en-US" sz="2400" b="1">
                <a:solidFill>
                  <a:srgbClr val="FF0000"/>
                </a:solidFill>
                <a:latin typeface="楷体" charset="-122"/>
                <a:ea typeface="楷体" charset="-122"/>
                <a:cs typeface="楷体" panose="02010609060101010101" charset="-122"/>
              </a:rPr>
              <a:t>宗教</a:t>
            </a:r>
            <a:r>
              <a:rPr lang="zh-CN" altLang="en-US" sz="2400" b="1">
                <a:latin typeface="楷体" charset="-122"/>
                <a:ea typeface="楷体" charset="-122"/>
                <a:cs typeface="楷体" panose="02010609060101010101" charset="-122"/>
              </a:rPr>
              <a:t>在号召、组织民众中发挥重要作用；</a:t>
            </a:r>
          </a:p>
          <a:p>
            <a:r>
              <a:rPr lang="zh-CN" altLang="en-US" sz="2400" b="1">
                <a:latin typeface="宋体" pitchFamily="2" charset="-122"/>
                <a:ea typeface="宋体" pitchFamily="2" charset="-122"/>
                <a:cs typeface="楷体" panose="02010609060101010101" charset="-122"/>
              </a:rPr>
              <a:t>⑤</a:t>
            </a:r>
            <a:r>
              <a:rPr lang="zh-CN" altLang="en-US" sz="2400" b="1">
                <a:latin typeface="楷体" charset="-122"/>
                <a:ea typeface="楷体" charset="-122"/>
                <a:cs typeface="楷体" panose="02010609060101010101" charset="-122"/>
              </a:rPr>
              <a:t>非洲第一个政党出现，</a:t>
            </a:r>
            <a:r>
              <a:rPr lang="zh-CN" altLang="en-US" sz="2400" b="1">
                <a:solidFill>
                  <a:srgbClr val="FF0000"/>
                </a:solidFill>
                <a:latin typeface="楷体" charset="-122"/>
                <a:ea typeface="楷体" charset="-122"/>
                <a:cs typeface="楷体" panose="02010609060101010101" charset="-122"/>
              </a:rPr>
              <a:t>近代民族意识觉醒</a:t>
            </a:r>
            <a:r>
              <a:rPr lang="zh-CN" altLang="en-US" sz="2400" b="1">
                <a:latin typeface="楷体" charset="-122"/>
                <a:ea typeface="楷体" charset="-122"/>
                <a:cs typeface="楷体" panose="02010609060101010101" charset="-122"/>
              </a:rPr>
              <a:t>。等等</a:t>
            </a:r>
          </a:p>
        </p:txBody>
      </p:sp>
    </p:spTree>
    <p:extLst>
      <p:ext uri="{BB962C8B-B14F-4D97-AF65-F5344CB8AC3E}">
        <p14:creationId xmlns:p14="http://schemas.microsoft.com/office/powerpoint/2010/main" val="363414860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 calcmode="lin" valueType="num">
                                      <p:cBhvr additive="base">
                                        <p:cTn id="7"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0" end="0"/>
                                            </p:txEl>
                                          </p:spTgt>
                                        </p:tgtEl>
                                        <p:attrNameLst>
                                          <p:attrName>style.visibility</p:attrName>
                                        </p:attrNameLst>
                                      </p:cBhvr>
                                      <p:to>
                                        <p:strVal val="visible"/>
                                      </p:to>
                                    </p:set>
                                    <p:anim calcmode="lin" valueType="num">
                                      <p:cBhvr additive="base">
                                        <p:cTn id="19"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3">
                                            <p:txEl>
                                              <p:pRg st="0" end="0"/>
                                            </p:txEl>
                                          </p:spTgt>
                                        </p:tgtEl>
                                        <p:attrNameLst>
                                          <p:attrName>style.visibility</p:attrName>
                                        </p:attrNameLst>
                                      </p:cBhvr>
                                      <p:to>
                                        <p:strVal val="visible"/>
                                      </p:to>
                                    </p:set>
                                    <p:anim calcmode="lin" valueType="num">
                                      <p:cBhvr additive="base">
                                        <p:cTn id="25" dur="500" fill="hold"/>
                                        <p:tgtEl>
                                          <p:spTgt spid="2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3">
                                            <p:txEl>
                                              <p:pRg st="1" end="1"/>
                                            </p:txEl>
                                          </p:spTgt>
                                        </p:tgtEl>
                                        <p:attrNameLst>
                                          <p:attrName>style.visibility</p:attrName>
                                        </p:attrNameLst>
                                      </p:cBhvr>
                                      <p:to>
                                        <p:strVal val="visible"/>
                                      </p:to>
                                    </p:set>
                                    <p:anim calcmode="lin" valueType="num">
                                      <p:cBhvr additive="base">
                                        <p:cTn id="31" dur="500" fill="hold"/>
                                        <p:tgtEl>
                                          <p:spTgt spid="23">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ppt_x"/>
                                          </p:val>
                                        </p:tav>
                                        <p:tav tm="100000">
                                          <p:val>
                                            <p:strVal val="#ppt_x"/>
                                          </p:val>
                                        </p:tav>
                                      </p:tavLst>
                                    </p:anim>
                                    <p:anim calcmode="lin" valueType="num">
                                      <p:cBhvr additive="base">
                                        <p:cTn id="3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ppt_x"/>
                                          </p:val>
                                        </p:tav>
                                        <p:tav tm="100000">
                                          <p:val>
                                            <p:strVal val="#ppt_x"/>
                                          </p:val>
                                        </p:tav>
                                      </p:tavLst>
                                    </p:anim>
                                    <p:anim calcmode="lin" valueType="num">
                                      <p:cBhvr additive="base">
                                        <p:cTn id="4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500" fill="hold"/>
                                        <p:tgtEl>
                                          <p:spTgt spid="25"/>
                                        </p:tgtEl>
                                        <p:attrNameLst>
                                          <p:attrName>ppt_x</p:attrName>
                                        </p:attrNameLst>
                                      </p:cBhvr>
                                      <p:tavLst>
                                        <p:tav tm="0">
                                          <p:val>
                                            <p:strVal val="#ppt_x"/>
                                          </p:val>
                                        </p:tav>
                                        <p:tav tm="100000">
                                          <p:val>
                                            <p:strVal val="#ppt_x"/>
                                          </p:val>
                                        </p:tav>
                                      </p:tavLst>
                                    </p:anim>
                                    <p:anim calcmode="lin" valueType="num">
                                      <p:cBhvr additive="base">
                                        <p:cTn id="5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after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additive="base">
                                        <p:cTn id="67" dur="500" fill="hold"/>
                                        <p:tgtEl>
                                          <p:spTgt spid="26"/>
                                        </p:tgtEl>
                                        <p:attrNameLst>
                                          <p:attrName>ppt_x</p:attrName>
                                        </p:attrNameLst>
                                      </p:cBhvr>
                                      <p:tavLst>
                                        <p:tav tm="0">
                                          <p:val>
                                            <p:strVal val="#ppt_x"/>
                                          </p:val>
                                        </p:tav>
                                        <p:tav tm="100000">
                                          <p:val>
                                            <p:strVal val="#ppt_x"/>
                                          </p:val>
                                        </p:tav>
                                      </p:tavLst>
                                    </p:anim>
                                    <p:anim calcmode="lin" valueType="num">
                                      <p:cBhvr additive="base">
                                        <p:cTn id="6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afterGroup">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7" grpId="0"/>
      <p:bldP spid="18" grpId="0"/>
      <p:bldP spid="20" grpId="0"/>
      <p:bldP spid="21" grpId="0"/>
      <p:bldP spid="25" grpId="0"/>
      <p:bldP spid="26" grpId="0"/>
      <p:bldP spid="28" grpId="0" bldLvl="0" animBg="1"/>
      <p:bldP spid="28" grpId="1"/>
    </p:bldLst>
  </p:timing>
</p:sld>
</file>

<file path=ppt/slides/slide1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3" name="灯片编号占位符 2"/>
          <p:cNvSpPr>
            <a:spLocks noGrp="1"/>
          </p:cNvSpPr>
          <p:nvPr>
            <p:ph type="sldNum" sz="quarter" idx="12"/>
          </p:nvPr>
        </p:nvSpPr>
        <p:spPr/>
        <p:txBody>
          <a:bodyPr/>
          <a:lstStyle/>
          <a:p>
            <a:fld id="{565CE74E-AB26-4998-AD42-012C4C1AD076}" type="slidenum">
              <a:rPr lang="zh-CN" altLang="en-US" smtClean="0"/>
              <a:t>15</a:t>
            </a:fld>
            <a:endParaRPr lang="zh-CN" altLang="en-US"/>
          </a:p>
        </p:txBody>
      </p:sp>
      <p:sp>
        <p:nvSpPr>
          <p:cNvPr id="4" name="文本框 3"/>
          <p:cNvSpPr txBox="1"/>
          <p:nvPr/>
        </p:nvSpPr>
        <p:spPr>
          <a:xfrm>
            <a:off x="839470" y="3948430"/>
            <a:ext cx="7650480" cy="2030095"/>
          </a:xfrm>
          <a:prstGeom prst="rect">
            <a:avLst/>
          </a:prstGeom>
          <a:noFill/>
        </p:spPr>
        <p:txBody>
          <a:bodyPr wrap="none" rtlCol="0" anchor="t">
            <a:spAutoFit/>
          </a:bodyPr>
          <a:lstStyle/>
          <a:p>
            <a:pPr eaLnBrk="0" hangingPunct="0">
              <a:lnSpc>
                <a:spcPct val="150000"/>
              </a:lnSpc>
            </a:pPr>
            <a:r>
              <a:rPr lang="zh-CN" altLang="en-US" sz="2800">
                <a:solidFill>
                  <a:srgbClr val="000000"/>
                </a:solidFill>
                <a:latin typeface="黑体" pitchFamily="49" charset="-122"/>
                <a:ea typeface="黑体" pitchFamily="49" charset="-122"/>
                <a:sym typeface="+mn-ea"/>
              </a:rPr>
              <a:t>亚非拉民族独立运动打击了帝国主义侵略势力；</a:t>
            </a:r>
          </a:p>
          <a:p>
            <a:pPr eaLnBrk="0" hangingPunct="0">
              <a:lnSpc>
                <a:spcPct val="150000"/>
              </a:lnSpc>
            </a:pPr>
            <a:r>
              <a:rPr lang="zh-CN" altLang="en-US" sz="2800">
                <a:solidFill>
                  <a:srgbClr val="000000"/>
                </a:solidFill>
                <a:latin typeface="黑体" pitchFamily="49" charset="-122"/>
                <a:ea typeface="黑体" pitchFamily="49" charset="-122"/>
                <a:sym typeface="+mn-ea"/>
              </a:rPr>
              <a:t>削弱了本国的封建势力；</a:t>
            </a:r>
          </a:p>
          <a:p>
            <a:pPr eaLnBrk="0" hangingPunct="0">
              <a:lnSpc>
                <a:spcPct val="150000"/>
              </a:lnSpc>
            </a:pPr>
            <a:r>
              <a:rPr lang="zh-CN" altLang="en-US" sz="2800">
                <a:solidFill>
                  <a:srgbClr val="000000"/>
                </a:solidFill>
                <a:latin typeface="黑体" pitchFamily="49" charset="-122"/>
                <a:ea typeface="黑体" pitchFamily="49" charset="-122"/>
                <a:sym typeface="+mn-ea"/>
              </a:rPr>
              <a:t>推动了民族独立和世界历史的发展。</a:t>
            </a:r>
          </a:p>
        </p:txBody>
      </p:sp>
      <p:sp>
        <p:nvSpPr>
          <p:cNvPr id="8" name="文本框 7"/>
          <p:cNvSpPr txBox="1"/>
          <p:nvPr/>
        </p:nvSpPr>
        <p:spPr>
          <a:xfrm>
            <a:off x="839470" y="1040765"/>
            <a:ext cx="10645140" cy="2676525"/>
          </a:xfrm>
          <a:prstGeom prst="rect">
            <a:avLst/>
          </a:prstGeom>
          <a:noFill/>
        </p:spPr>
        <p:txBody>
          <a:bodyPr wrap="square" rtlCol="0" anchor="t">
            <a:spAutoFit/>
          </a:bodyPr>
          <a:lstStyle/>
          <a:p>
            <a:r>
              <a:rPr lang="zh-CN" altLang="en-US" sz="2800">
                <a:latin typeface="書體坊顏體㊣" panose="02010600030101010101" pitchFamily="2" charset="-122"/>
                <a:ea typeface="書體坊顏體㊣" panose="02010600030101010101" pitchFamily="2" charset="-122"/>
                <a:cs typeface="書體坊顏體㊣" panose="02010600030101010101" pitchFamily="2" charset="-122"/>
              </a:rPr>
              <a:t>欧洲殖民者在亚非拉地区的殖民统治，激起了亚非拉人民的反抗，拉丁美洲人民虽然经过艰苦斗争使拉美国家基本获得独立，但仍面临反帝反封建的艰巨任务。与此同时亚洲也掀起了反帝反封建的民族民主运动的新高潮，即</a:t>
            </a:r>
            <a:r>
              <a:rPr lang="en-US" altLang="zh-CN" sz="2800">
                <a:latin typeface="書體坊顏體㊣" panose="02010600030101010101" pitchFamily="2" charset="-122"/>
                <a:ea typeface="書體坊顏體㊣" panose="02010600030101010101" pitchFamily="2" charset="-122"/>
                <a:cs typeface="書體坊顏體㊣" panose="02010600030101010101" pitchFamily="2" charset="-122"/>
              </a:rPr>
              <a:t>“</a:t>
            </a:r>
            <a:r>
              <a:rPr lang="zh-CN" altLang="en-US" sz="2800">
                <a:latin typeface="書體坊顏體㊣" panose="02010600030101010101" pitchFamily="2" charset="-122"/>
                <a:ea typeface="書體坊顏體㊣" panose="02010600030101010101" pitchFamily="2" charset="-122"/>
                <a:cs typeface="書體坊顏體㊣" panose="02010600030101010101" pitchFamily="2" charset="-122"/>
              </a:rPr>
              <a:t>亚洲的觉醒</a:t>
            </a:r>
            <a:r>
              <a:rPr lang="en-US" altLang="zh-CN" sz="2800">
                <a:latin typeface="書體坊顏體㊣" panose="02010600030101010101" pitchFamily="2" charset="-122"/>
                <a:ea typeface="書體坊顏體㊣" panose="02010600030101010101" pitchFamily="2" charset="-122"/>
                <a:cs typeface="書體坊顏體㊣" panose="02010600030101010101" pitchFamily="2" charset="-122"/>
              </a:rPr>
              <a:t>”</a:t>
            </a:r>
            <a:r>
              <a:rPr lang="zh-CN" altLang="en-US" sz="2800">
                <a:latin typeface="書體坊顏體㊣" panose="02010600030101010101" pitchFamily="2" charset="-122"/>
                <a:ea typeface="書體坊顏體㊣" panose="02010600030101010101" pitchFamily="2" charset="-122"/>
                <a:cs typeface="書體坊顏體㊣" panose="02010600030101010101" pitchFamily="2" charset="-122"/>
              </a:rPr>
              <a:t>。非洲国家的独立运动尽管多数失败了，但沉重打击了帝国主义的侵略势力。亚非拉地区的民族独立运动，推动了民族独立和世界历史的发展。</a:t>
            </a:r>
          </a:p>
        </p:txBody>
      </p:sp>
      <p:sp>
        <p:nvSpPr>
          <p:cNvPr id="10" name="标题 9"/>
          <p:cNvSpPr>
            <a:spLocks noGrp="1"/>
          </p:cNvSpPr>
          <p:nvPr>
            <p:ph type="title"/>
          </p:nvPr>
        </p:nvSpPr>
        <p:spPr/>
        <p:txBody>
          <a:bodyPr>
            <a:normAutofit fontScale="90000"/>
          </a:bodyPr>
          <a:lstStyle/>
          <a:p>
            <a:r>
              <a:rPr lang="zh-CN" altLang="en-US"/>
              <a:t>亚非拉民族独立运动的意义</a:t>
            </a:r>
          </a:p>
        </p:txBody>
      </p:sp>
      <p:pic>
        <p:nvPicPr>
          <p:cNvPr id="13" name="图片 12"/>
          <p:cNvPicPr>
            <a:picLocks noChangeAspect="1"/>
          </p:cNvPicPr>
          <p:nvPr/>
        </p:nvPicPr>
        <p:blipFill>
          <a:blip r:embed="rId2"/>
          <a:stretch>
            <a:fillRect/>
          </a:stretch>
        </p:blipFill>
        <p:spPr>
          <a:xfrm>
            <a:off x="8352155" y="3792220"/>
            <a:ext cx="3132455" cy="236664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3" name="灯片编号占位符 2">
            <a:extLst>
              <a:ext uri="{FF2B5EF4-FFF2-40B4-BE49-F238E27FC236}">
                <a16:creationId xmlns:a16="http://schemas.microsoft.com/office/drawing/2014/main" id="{2B81BE27-7D52-4B8E-A893-8172B61D9D18}"/>
              </a:ext>
            </a:extLst>
          </p:cNvPr>
          <p:cNvSpPr>
            <a:spLocks noGrp="1"/>
          </p:cNvSpPr>
          <p:nvPr>
            <p:ph type="sldNum" sz="quarter" idx="12"/>
          </p:nvPr>
        </p:nvSpPr>
        <p:spPr/>
        <p:txBody>
          <a:bodyPr/>
          <a:lstStyle/>
          <a:p>
            <a:fld id="{565CE74E-AB26-4998-AD42-012C4C1AD076}" type="slidenum">
              <a:rPr lang="zh-CN" altLang="en-US" smtClean="0"/>
              <a:t>16</a:t>
            </a:fld>
            <a:endParaRPr lang="zh-CN" altLang="en-US"/>
          </a:p>
        </p:txBody>
      </p:sp>
      <p:sp>
        <p:nvSpPr>
          <p:cNvPr id="4" name="矩形 3">
            <a:extLst>
              <a:ext uri="{FF2B5EF4-FFF2-40B4-BE49-F238E27FC236}">
                <a16:creationId xmlns:a16="http://schemas.microsoft.com/office/drawing/2014/main" id="{1251901B-8714-42B9-B9A0-80A27B4AB10A}"/>
              </a:ext>
            </a:extLst>
          </p:cNvPr>
          <p:cNvSpPr/>
          <p:nvPr/>
        </p:nvSpPr>
        <p:spPr>
          <a:xfrm>
            <a:off x="539245" y="198806"/>
            <a:ext cx="2348720" cy="523220"/>
          </a:xfrm>
          <a:prstGeom prst="rect">
            <a:avLst/>
          </a:prstGeom>
        </p:spPr>
        <p:txBody>
          <a:bodyPr wrap="none">
            <a:spAutoFit/>
          </a:bodyPr>
          <a:lstStyle/>
          <a:p>
            <a:pPr algn="just">
              <a:spcAft>
                <a:spcPct val="0"/>
              </a:spcAft>
            </a:pPr>
            <a:r>
              <a:rPr lang="zh-CN" altLang="zh-CN" sz="2800" b="1" kern="100">
                <a:solidFill>
                  <a:srgbClr val="000000"/>
                </a:solidFill>
                <a:latin typeface="Calibri" pitchFamily="34" charset="0"/>
                <a:ea typeface="宋体" pitchFamily="2" charset="-122"/>
                <a:cs typeface="Times New Roman" panose="02020603050405020304" pitchFamily="18" charset="0"/>
              </a:rPr>
              <a:t>【课</a:t>
            </a:r>
            <a:r>
              <a:rPr lang="zh-CN" altLang="en-US" sz="2800" b="1" kern="100">
                <a:solidFill>
                  <a:srgbClr val="000000"/>
                </a:solidFill>
                <a:latin typeface="Calibri" pitchFamily="34" charset="0"/>
                <a:ea typeface="宋体" pitchFamily="2" charset="-122"/>
                <a:cs typeface="Times New Roman" panose="02020603050405020304" pitchFamily="18" charset="0"/>
              </a:rPr>
              <a:t>堂小结</a:t>
            </a:r>
            <a:r>
              <a:rPr lang="zh-CN" altLang="zh-CN" sz="2800" b="1" kern="100">
                <a:solidFill>
                  <a:srgbClr val="000000"/>
                </a:solidFill>
                <a:latin typeface="Calibri" pitchFamily="34" charset="0"/>
                <a:ea typeface="宋体" pitchFamily="2" charset="-122"/>
                <a:cs typeface="Times New Roman" panose="02020603050405020304" pitchFamily="18" charset="0"/>
              </a:rPr>
              <a:t>】</a:t>
            </a:r>
            <a:endParaRPr lang="en-US" altLang="zh-CN" sz="2800" b="1" kern="100">
              <a:solidFill>
                <a:srgbClr val="000000"/>
              </a:solidFill>
              <a:latin typeface="Calibri" pitchFamily="34" charset="0"/>
              <a:ea typeface="宋体" pitchFamily="2" charset="-122"/>
              <a:cs typeface="Times New Roman" panose="02020603050405020304" pitchFamily="18" charset="0"/>
            </a:endParaRPr>
          </a:p>
        </p:txBody>
      </p:sp>
      <p:sp>
        <p:nvSpPr>
          <p:cNvPr id="5" name="文本框 4">
            <a:extLst>
              <a:ext uri="{FF2B5EF4-FFF2-40B4-BE49-F238E27FC236}">
                <a16:creationId xmlns:a16="http://schemas.microsoft.com/office/drawing/2014/main" id="{9D4F1AB1-D058-4ABE-B87E-89F9D9F80222}"/>
              </a:ext>
            </a:extLst>
          </p:cNvPr>
          <p:cNvSpPr txBox="1"/>
          <p:nvPr/>
        </p:nvSpPr>
        <p:spPr>
          <a:xfrm>
            <a:off x="1883410" y="1000068"/>
            <a:ext cx="4185761" cy="4585871"/>
          </a:xfrm>
          <a:prstGeom prst="rect">
            <a:avLst/>
          </a:prstGeom>
          <a:noFill/>
        </p:spPr>
        <p:txBody>
          <a:bodyPr wrap="none" rtlCol="0">
            <a:spAutoFit/>
          </a:bodyPr>
          <a:lstStyle/>
          <a:p>
            <a:pPr>
              <a:lnSpc>
                <a:spcPts val="2600"/>
              </a:lnSpc>
            </a:pPr>
            <a:r>
              <a:rPr lang="zh-CN" altLang="en-US" sz="2400" b="1"/>
              <a:t>一、拉丁美洲的民族独立运动</a:t>
            </a:r>
            <a:endParaRPr lang="en-US" altLang="zh-CN" sz="2400" b="1"/>
          </a:p>
          <a:p>
            <a:pPr>
              <a:lnSpc>
                <a:spcPts val="2600"/>
              </a:lnSpc>
            </a:pPr>
            <a:endParaRPr lang="en-US" altLang="zh-CN" sz="2400" b="1"/>
          </a:p>
          <a:p>
            <a:pPr>
              <a:lnSpc>
                <a:spcPts val="2600"/>
              </a:lnSpc>
            </a:pPr>
            <a:endParaRPr lang="en-US" altLang="zh-CN" sz="2400" b="1"/>
          </a:p>
          <a:p>
            <a:pPr>
              <a:lnSpc>
                <a:spcPts val="2600"/>
              </a:lnSpc>
            </a:pPr>
            <a:endParaRPr lang="en-US" altLang="zh-CN" sz="2400" b="1"/>
          </a:p>
          <a:p>
            <a:pPr>
              <a:lnSpc>
                <a:spcPts val="2600"/>
              </a:lnSpc>
            </a:pPr>
            <a:endParaRPr lang="en-US" altLang="zh-CN" sz="2400" b="1"/>
          </a:p>
          <a:p>
            <a:pPr>
              <a:lnSpc>
                <a:spcPts val="2600"/>
              </a:lnSpc>
            </a:pPr>
            <a:endParaRPr lang="en-US" altLang="zh-CN" sz="2400" b="1"/>
          </a:p>
          <a:p>
            <a:pPr>
              <a:lnSpc>
                <a:spcPts val="2600"/>
              </a:lnSpc>
            </a:pPr>
            <a:r>
              <a:rPr lang="zh-CN" altLang="en-US" sz="2400" b="1"/>
              <a:t>二、亚洲的觉醒</a:t>
            </a:r>
            <a:endParaRPr lang="en-US" altLang="zh-CN" sz="2400" b="1"/>
          </a:p>
          <a:p>
            <a:pPr>
              <a:lnSpc>
                <a:spcPts val="2600"/>
              </a:lnSpc>
            </a:pPr>
            <a:endParaRPr lang="en-US" altLang="zh-CN" sz="2400" b="1"/>
          </a:p>
          <a:p>
            <a:pPr>
              <a:lnSpc>
                <a:spcPts val="2600"/>
              </a:lnSpc>
            </a:pPr>
            <a:endParaRPr lang="en-US" altLang="zh-CN" sz="2400" b="1"/>
          </a:p>
          <a:p>
            <a:pPr>
              <a:lnSpc>
                <a:spcPts val="2600"/>
              </a:lnSpc>
            </a:pPr>
            <a:endParaRPr lang="en-US" altLang="zh-CN" sz="2400" b="1"/>
          </a:p>
          <a:p>
            <a:pPr>
              <a:lnSpc>
                <a:spcPts val="2600"/>
              </a:lnSpc>
            </a:pPr>
            <a:endParaRPr lang="en-US" altLang="zh-CN" sz="2400" b="1"/>
          </a:p>
          <a:p>
            <a:pPr>
              <a:lnSpc>
                <a:spcPts val="2600"/>
              </a:lnSpc>
            </a:pPr>
            <a:r>
              <a:rPr lang="zh-CN" altLang="en-US" sz="2400" b="1"/>
              <a:t>三、 非洲的抗争</a:t>
            </a:r>
            <a:endParaRPr lang="en-US" altLang="zh-CN" sz="2400" b="1"/>
          </a:p>
          <a:p>
            <a:endParaRPr lang="zh-CN" altLang="en-US" sz="3200" b="1"/>
          </a:p>
        </p:txBody>
      </p:sp>
      <p:sp>
        <p:nvSpPr>
          <p:cNvPr id="6" name="文本框 5">
            <a:extLst>
              <a:ext uri="{FF2B5EF4-FFF2-40B4-BE49-F238E27FC236}">
                <a16:creationId xmlns:a16="http://schemas.microsoft.com/office/drawing/2014/main" id="{E1E0901D-A16F-479D-AC8D-43DE1F311479}"/>
              </a:ext>
            </a:extLst>
          </p:cNvPr>
          <p:cNvSpPr txBox="1"/>
          <p:nvPr/>
        </p:nvSpPr>
        <p:spPr>
          <a:xfrm>
            <a:off x="9946960" y="2681638"/>
            <a:ext cx="595035" cy="2062103"/>
          </a:xfrm>
          <a:prstGeom prst="rect">
            <a:avLst/>
          </a:prstGeom>
          <a:noFill/>
        </p:spPr>
        <p:txBody>
          <a:bodyPr wrap="none" rtlCol="0">
            <a:spAutoFit/>
          </a:bodyPr>
          <a:lstStyle>
            <a:defPPr>
              <a:defRPr lang="zh-CN"/>
            </a:defPPr>
            <a:lvl1pPr>
              <a:lnSpc>
                <a:spcPct val="200000"/>
              </a:lnSpc>
              <a:defRPr sz="3200" b="1"/>
            </a:lvl1pPr>
          </a:lstStyle>
          <a:p>
            <a:pPr>
              <a:lnSpc>
                <a:spcPct val="100000"/>
              </a:lnSpc>
            </a:pPr>
            <a:r>
              <a:rPr lang="zh-CN" altLang="en-US"/>
              <a:t>意</a:t>
            </a:r>
            <a:endParaRPr lang="en-US" altLang="zh-CN"/>
          </a:p>
          <a:p>
            <a:pPr>
              <a:lnSpc>
                <a:spcPct val="100000"/>
              </a:lnSpc>
            </a:pPr>
            <a:endParaRPr lang="en-US" altLang="zh-CN"/>
          </a:p>
          <a:p>
            <a:pPr>
              <a:lnSpc>
                <a:spcPct val="100000"/>
              </a:lnSpc>
            </a:pPr>
            <a:endParaRPr lang="en-US" altLang="zh-CN"/>
          </a:p>
          <a:p>
            <a:pPr>
              <a:lnSpc>
                <a:spcPct val="100000"/>
              </a:lnSpc>
            </a:pPr>
            <a:r>
              <a:rPr lang="zh-CN" altLang="en-US"/>
              <a:t>义</a:t>
            </a:r>
          </a:p>
        </p:txBody>
      </p:sp>
      <p:sp>
        <p:nvSpPr>
          <p:cNvPr id="7" name="右大括号 6">
            <a:extLst>
              <a:ext uri="{FF2B5EF4-FFF2-40B4-BE49-F238E27FC236}">
                <a16:creationId xmlns:a16="http://schemas.microsoft.com/office/drawing/2014/main" id="{66B68C81-71F7-4895-88B2-082C5134FC53}"/>
              </a:ext>
            </a:extLst>
          </p:cNvPr>
          <p:cNvSpPr/>
          <p:nvPr/>
        </p:nvSpPr>
        <p:spPr>
          <a:xfrm>
            <a:off x="8847075" y="1226509"/>
            <a:ext cx="573885" cy="4970032"/>
          </a:xfrm>
          <a:prstGeom prst="rightBrace">
            <a:avLst/>
          </a:prstGeom>
          <a:solidFill>
            <a:schemeClr val="bg1"/>
          </a:solidFill>
          <a:ln w="571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文本框 7">
            <a:extLst>
              <a:ext uri="{FF2B5EF4-FFF2-40B4-BE49-F238E27FC236}">
                <a16:creationId xmlns:a16="http://schemas.microsoft.com/office/drawing/2014/main" id="{920B8DEA-8DF6-4444-949B-8DE85B8A405F}"/>
              </a:ext>
            </a:extLst>
          </p:cNvPr>
          <p:cNvSpPr txBox="1"/>
          <p:nvPr/>
        </p:nvSpPr>
        <p:spPr>
          <a:xfrm>
            <a:off x="1194022" y="59568"/>
            <a:ext cx="10308590" cy="646331"/>
          </a:xfrm>
          <a:prstGeom prst="rect">
            <a:avLst/>
          </a:prstGeom>
          <a:noFill/>
        </p:spPr>
        <p:txBody>
          <a:bodyPr wrap="square" rtlCol="0">
            <a:spAutoFit/>
            <a:scene3d>
              <a:camera prst="orthographicFront"/>
              <a:lightRig rig="threePt" dir="t"/>
            </a:scene3d>
          </a:bodyPr>
          <a:lstStyle/>
          <a:p>
            <a:pPr algn="ctr"/>
            <a:r>
              <a:rPr lang="zh-CN" altLang="en-US" sz="3600">
                <a:solidFill>
                  <a:schemeClr val="tx1"/>
                </a:solidFill>
                <a:effectLst>
                  <a:outerShdw blurRad="38100" dist="19050" dir="2700000" algn="tl" rotWithShape="0">
                    <a:schemeClr val="dk1">
                      <a:alpha val="40000"/>
                    </a:schemeClr>
                  </a:outerShdw>
                </a:effectLst>
              </a:rPr>
              <a:t>第 1</a:t>
            </a:r>
            <a:r>
              <a:rPr lang="en-US" altLang="zh-CN" sz="3600">
                <a:solidFill>
                  <a:schemeClr val="tx1"/>
                </a:solidFill>
                <a:effectLst>
                  <a:outerShdw blurRad="38100" dist="19050" dir="2700000" algn="tl" rotWithShape="0">
                    <a:schemeClr val="dk1">
                      <a:alpha val="40000"/>
                    </a:schemeClr>
                  </a:outerShdw>
                </a:effectLst>
              </a:rPr>
              <a:t>3</a:t>
            </a:r>
            <a:r>
              <a:rPr lang="zh-CN" altLang="en-US" sz="3600">
                <a:solidFill>
                  <a:schemeClr val="tx1"/>
                </a:solidFill>
                <a:effectLst>
                  <a:outerShdw blurRad="38100" dist="19050" dir="2700000" algn="tl" rotWithShape="0">
                    <a:schemeClr val="dk1">
                      <a:alpha val="40000"/>
                    </a:schemeClr>
                  </a:outerShdw>
                </a:effectLst>
              </a:rPr>
              <a:t> 课  </a:t>
            </a:r>
            <a:r>
              <a:rPr lang="zh-CN" altLang="en-US" sz="3600">
                <a:effectLst>
                  <a:outerShdw blurRad="38100" dist="19050" dir="2700000" algn="tl" rotWithShape="0">
                    <a:schemeClr val="dk1">
                      <a:alpha val="40000"/>
                    </a:schemeClr>
                  </a:outerShdw>
                </a:effectLst>
              </a:rPr>
              <a:t>亚非拉民族独立运动</a:t>
            </a:r>
            <a:endParaRPr lang="zh-CN" altLang="en-US" sz="3600">
              <a:solidFill>
                <a:schemeClr val="tx1"/>
              </a:solidFill>
              <a:effectLst>
                <a:outerShdw blurRad="38100" dist="19050" dir="2700000" algn="tl" rotWithShape="0">
                  <a:schemeClr val="dk1">
                    <a:alpha val="40000"/>
                  </a:schemeClr>
                </a:outerShdw>
              </a:effectLst>
            </a:endParaRPr>
          </a:p>
        </p:txBody>
      </p:sp>
      <p:sp>
        <p:nvSpPr>
          <p:cNvPr id="9" name="文本框 8">
            <a:extLst>
              <a:ext uri="{FF2B5EF4-FFF2-40B4-BE49-F238E27FC236}">
                <a16:creationId xmlns:a16="http://schemas.microsoft.com/office/drawing/2014/main" id="{0039AA90-DB82-4FEC-A169-2531548B134E}"/>
              </a:ext>
            </a:extLst>
          </p:cNvPr>
          <p:cNvSpPr txBox="1"/>
          <p:nvPr/>
        </p:nvSpPr>
        <p:spPr>
          <a:xfrm>
            <a:off x="2660875" y="1414109"/>
            <a:ext cx="2970685" cy="1569660"/>
          </a:xfrm>
          <a:prstGeom prst="rect">
            <a:avLst/>
          </a:prstGeom>
          <a:noFill/>
        </p:spPr>
        <p:txBody>
          <a:bodyPr wrap="none" rtlCol="0">
            <a:spAutoFit/>
          </a:bodyPr>
          <a:lstStyle/>
          <a:p>
            <a:r>
              <a:rPr lang="en-US" altLang="zh-CN" sz="2400" b="1">
                <a:latin typeface="宋体" pitchFamily="2" charset="-122"/>
                <a:ea typeface="宋体" pitchFamily="2" charset="-122"/>
              </a:rPr>
              <a:t>1</a:t>
            </a:r>
            <a:r>
              <a:rPr lang="zh-CN" altLang="en-US" sz="2400" b="1">
                <a:latin typeface="宋体" pitchFamily="2" charset="-122"/>
                <a:ea typeface="宋体" pitchFamily="2" charset="-122"/>
              </a:rPr>
              <a:t>、背景：</a:t>
            </a:r>
            <a:endParaRPr lang="en-US" altLang="zh-CN" sz="2400" b="1">
              <a:latin typeface="宋体" pitchFamily="2" charset="-122"/>
              <a:ea typeface="宋体" pitchFamily="2" charset="-122"/>
            </a:endParaRPr>
          </a:p>
          <a:p>
            <a:r>
              <a:rPr lang="en-US" altLang="zh-CN" sz="2400" b="1">
                <a:latin typeface="宋体" pitchFamily="2" charset="-122"/>
                <a:ea typeface="宋体" pitchFamily="2" charset="-122"/>
                <a:sym typeface="Wingdings" pitchFamily="2" charset="2"/>
              </a:rPr>
              <a:t>2</a:t>
            </a:r>
            <a:r>
              <a:rPr lang="zh-CN" altLang="en-US" sz="2400" b="1">
                <a:latin typeface="宋体" pitchFamily="2" charset="-122"/>
                <a:ea typeface="宋体" pitchFamily="2" charset="-122"/>
                <a:sym typeface="Wingdings" pitchFamily="2" charset="2"/>
              </a:rPr>
              <a:t>、概况：</a:t>
            </a:r>
            <a:endParaRPr lang="en-US" altLang="zh-CN" sz="2400" b="1">
              <a:latin typeface="宋体" pitchFamily="2" charset="-122"/>
              <a:ea typeface="宋体" pitchFamily="2" charset="-122"/>
              <a:sym typeface="Wingdings" pitchFamily="2" charset="2"/>
            </a:endParaRPr>
          </a:p>
          <a:p>
            <a:r>
              <a:rPr lang="en-US" altLang="zh-CN" sz="2400" b="1">
                <a:latin typeface="宋体" pitchFamily="2" charset="-122"/>
                <a:ea typeface="宋体" pitchFamily="2" charset="-122"/>
                <a:sym typeface="Wingdings" pitchFamily="2" charset="2"/>
              </a:rPr>
              <a:t>3</a:t>
            </a:r>
            <a:r>
              <a:rPr lang="zh-CN" altLang="en-US" sz="2400" b="1">
                <a:latin typeface="宋体" pitchFamily="2" charset="-122"/>
                <a:ea typeface="宋体" pitchFamily="2" charset="-122"/>
                <a:sym typeface="Wingdings" pitchFamily="2" charset="2"/>
              </a:rPr>
              <a:t>、独立后状况：</a:t>
            </a:r>
            <a:endParaRPr lang="en-US" altLang="zh-CN" sz="2400" b="1">
              <a:latin typeface="宋体" pitchFamily="2" charset="-122"/>
              <a:ea typeface="宋体" pitchFamily="2" charset="-122"/>
              <a:sym typeface="Wingdings" pitchFamily="2" charset="2"/>
            </a:endParaRPr>
          </a:p>
          <a:p>
            <a:r>
              <a:rPr lang="en-US" altLang="zh-CN" sz="2400" b="1">
                <a:latin typeface="宋体" pitchFamily="2" charset="-122"/>
                <a:ea typeface="宋体" pitchFamily="2" charset="-122"/>
                <a:sym typeface="Wingdings" pitchFamily="2" charset="2"/>
              </a:rPr>
              <a:t>4</a:t>
            </a:r>
            <a:r>
              <a:rPr lang="zh-CN" altLang="en-US" sz="2400" b="1">
                <a:latin typeface="宋体" pitchFamily="2" charset="-122"/>
                <a:ea typeface="宋体" pitchFamily="2" charset="-122"/>
                <a:sym typeface="Wingdings" pitchFamily="2" charset="2"/>
              </a:rPr>
              <a:t>、民族民主革命：</a:t>
            </a:r>
            <a:r>
              <a:rPr lang="en-US" altLang="zh-CN" sz="2400" b="1">
                <a:latin typeface="宋体" pitchFamily="2" charset="-122"/>
                <a:ea typeface="宋体" pitchFamily="2" charset="-122"/>
                <a:sym typeface="Wingdings" pitchFamily="2" charset="2"/>
              </a:rPr>
              <a:t> </a:t>
            </a:r>
            <a:endParaRPr lang="zh-CN" altLang="en-US" sz="2400" b="1">
              <a:latin typeface="宋体" pitchFamily="2" charset="-122"/>
              <a:ea typeface="宋体" pitchFamily="2" charset="-122"/>
            </a:endParaRPr>
          </a:p>
        </p:txBody>
      </p:sp>
      <p:sp>
        <p:nvSpPr>
          <p:cNvPr id="10" name="文本框 9">
            <a:extLst>
              <a:ext uri="{FF2B5EF4-FFF2-40B4-BE49-F238E27FC236}">
                <a16:creationId xmlns:a16="http://schemas.microsoft.com/office/drawing/2014/main" id="{B7FDD5E7-1118-40A7-B90B-CC6DF7D6CD66}"/>
              </a:ext>
            </a:extLst>
          </p:cNvPr>
          <p:cNvSpPr txBox="1"/>
          <p:nvPr/>
        </p:nvSpPr>
        <p:spPr>
          <a:xfrm>
            <a:off x="4205884" y="1414109"/>
            <a:ext cx="3023585" cy="400110"/>
          </a:xfrm>
          <a:prstGeom prst="rect">
            <a:avLst/>
          </a:prstGeom>
          <a:noFill/>
        </p:spPr>
        <p:txBody>
          <a:bodyPr wrap="none" rtlCol="0">
            <a:spAutoFit/>
          </a:bodyPr>
          <a:lstStyle/>
          <a:p>
            <a:r>
              <a:rPr lang="zh-CN" altLang="en-US" sz="2000" b="1">
                <a:solidFill>
                  <a:srgbClr val="0000FF"/>
                </a:solidFill>
                <a:latin typeface="宋体" pitchFamily="2" charset="-122"/>
                <a:ea typeface="宋体" pitchFamily="2" charset="-122"/>
              </a:rPr>
              <a:t>政治、经济、思想、外因</a:t>
            </a:r>
          </a:p>
        </p:txBody>
      </p:sp>
      <p:sp>
        <p:nvSpPr>
          <p:cNvPr id="11" name="文本框 10">
            <a:extLst>
              <a:ext uri="{FF2B5EF4-FFF2-40B4-BE49-F238E27FC236}">
                <a16:creationId xmlns:a16="http://schemas.microsoft.com/office/drawing/2014/main" id="{C310A2B1-8271-4046-BCFA-6C3AC701F553}"/>
              </a:ext>
            </a:extLst>
          </p:cNvPr>
          <p:cNvSpPr txBox="1"/>
          <p:nvPr/>
        </p:nvSpPr>
        <p:spPr>
          <a:xfrm>
            <a:off x="4205884" y="1817874"/>
            <a:ext cx="2765501" cy="400110"/>
          </a:xfrm>
          <a:prstGeom prst="rect">
            <a:avLst/>
          </a:prstGeom>
          <a:noFill/>
        </p:spPr>
        <p:txBody>
          <a:bodyPr wrap="none" rtlCol="0">
            <a:spAutoFit/>
          </a:bodyPr>
          <a:lstStyle/>
          <a:p>
            <a:r>
              <a:rPr lang="zh-CN" altLang="en-US" sz="2000" b="1">
                <a:solidFill>
                  <a:srgbClr val="0000FF"/>
                </a:solidFill>
                <a:latin typeface="宋体" pitchFamily="2" charset="-122"/>
                <a:ea typeface="宋体" pitchFamily="2" charset="-122"/>
              </a:rPr>
              <a:t>序幕、西属拉美、巴西</a:t>
            </a:r>
          </a:p>
        </p:txBody>
      </p:sp>
      <p:sp>
        <p:nvSpPr>
          <p:cNvPr id="12" name="文本框 11">
            <a:extLst>
              <a:ext uri="{FF2B5EF4-FFF2-40B4-BE49-F238E27FC236}">
                <a16:creationId xmlns:a16="http://schemas.microsoft.com/office/drawing/2014/main" id="{AF4205B7-8A65-4C3C-AFFA-F112EE775E77}"/>
              </a:ext>
            </a:extLst>
          </p:cNvPr>
          <p:cNvSpPr txBox="1"/>
          <p:nvPr/>
        </p:nvSpPr>
        <p:spPr>
          <a:xfrm>
            <a:off x="5087997" y="2140345"/>
            <a:ext cx="2765501" cy="400110"/>
          </a:xfrm>
          <a:prstGeom prst="rect">
            <a:avLst/>
          </a:prstGeom>
          <a:noFill/>
        </p:spPr>
        <p:txBody>
          <a:bodyPr wrap="none" rtlCol="0">
            <a:spAutoFit/>
          </a:bodyPr>
          <a:lstStyle/>
          <a:p>
            <a:r>
              <a:rPr lang="zh-CN" altLang="en-US" sz="2000" b="1">
                <a:solidFill>
                  <a:srgbClr val="0000FF"/>
                </a:solidFill>
                <a:latin typeface="宋体" pitchFamily="2" charset="-122"/>
                <a:ea typeface="宋体" pitchFamily="2" charset="-122"/>
              </a:rPr>
              <a:t>内部、英美、门罗主义</a:t>
            </a:r>
          </a:p>
        </p:txBody>
      </p:sp>
      <p:sp>
        <p:nvSpPr>
          <p:cNvPr id="13" name="文本框 12">
            <a:extLst>
              <a:ext uri="{FF2B5EF4-FFF2-40B4-BE49-F238E27FC236}">
                <a16:creationId xmlns:a16="http://schemas.microsoft.com/office/drawing/2014/main" id="{0376C1FE-65A5-489C-98D2-04B3D4F95386}"/>
              </a:ext>
            </a:extLst>
          </p:cNvPr>
          <p:cNvSpPr txBox="1"/>
          <p:nvPr/>
        </p:nvSpPr>
        <p:spPr>
          <a:xfrm>
            <a:off x="5108374" y="2585487"/>
            <a:ext cx="1863011" cy="400110"/>
          </a:xfrm>
          <a:prstGeom prst="rect">
            <a:avLst/>
          </a:prstGeom>
          <a:noFill/>
        </p:spPr>
        <p:txBody>
          <a:bodyPr wrap="none" rtlCol="0">
            <a:spAutoFit/>
          </a:bodyPr>
          <a:lstStyle/>
          <a:p>
            <a:r>
              <a:rPr lang="zh-CN" altLang="en-US" sz="2000" b="1">
                <a:solidFill>
                  <a:srgbClr val="0000FF"/>
                </a:solidFill>
                <a:latin typeface="宋体" pitchFamily="2" charset="-122"/>
                <a:ea typeface="宋体" pitchFamily="2" charset="-122"/>
              </a:rPr>
              <a:t> 巴西、墨西哥</a:t>
            </a:r>
          </a:p>
        </p:txBody>
      </p:sp>
      <p:sp>
        <p:nvSpPr>
          <p:cNvPr id="14" name="文本框 13">
            <a:extLst>
              <a:ext uri="{FF2B5EF4-FFF2-40B4-BE49-F238E27FC236}">
                <a16:creationId xmlns:a16="http://schemas.microsoft.com/office/drawing/2014/main" id="{E62FE393-50CF-4994-82F5-24BEAA89B6E8}"/>
              </a:ext>
            </a:extLst>
          </p:cNvPr>
          <p:cNvSpPr txBox="1"/>
          <p:nvPr/>
        </p:nvSpPr>
        <p:spPr>
          <a:xfrm>
            <a:off x="2687883" y="3377361"/>
            <a:ext cx="1577676" cy="1436932"/>
          </a:xfrm>
          <a:prstGeom prst="rect">
            <a:avLst/>
          </a:prstGeom>
          <a:noFill/>
        </p:spPr>
        <p:txBody>
          <a:bodyPr wrap="none" rtlCol="0">
            <a:spAutoFit/>
          </a:bodyPr>
          <a:lstStyle/>
          <a:p>
            <a:r>
              <a:rPr lang="en-US" altLang="zh-CN" sz="2400" b="1">
                <a:latin typeface="宋体" pitchFamily="2" charset="-122"/>
                <a:ea typeface="宋体" pitchFamily="2" charset="-122"/>
              </a:rPr>
              <a:t>1</a:t>
            </a:r>
            <a:r>
              <a:rPr lang="zh-CN" altLang="en-US" sz="2400" b="1">
                <a:latin typeface="宋体" pitchFamily="2" charset="-122"/>
                <a:ea typeface="宋体" pitchFamily="2" charset="-122"/>
              </a:rPr>
              <a:t>、背景：</a:t>
            </a:r>
            <a:endParaRPr lang="en-US" altLang="zh-CN" sz="2400" b="1">
              <a:latin typeface="宋体" pitchFamily="2" charset="-122"/>
              <a:ea typeface="宋体" pitchFamily="2" charset="-122"/>
            </a:endParaRPr>
          </a:p>
          <a:p>
            <a:r>
              <a:rPr lang="en-US" altLang="zh-CN" sz="2400" b="1">
                <a:latin typeface="宋体" pitchFamily="2" charset="-122"/>
                <a:ea typeface="宋体" pitchFamily="2" charset="-122"/>
                <a:sym typeface="Wingdings" pitchFamily="2" charset="2"/>
              </a:rPr>
              <a:t>2</a:t>
            </a:r>
            <a:r>
              <a:rPr lang="zh-CN" altLang="en-US" sz="2400" b="1">
                <a:latin typeface="宋体" pitchFamily="2" charset="-122"/>
                <a:ea typeface="宋体" pitchFamily="2" charset="-122"/>
                <a:sym typeface="Wingdings" pitchFamily="2" charset="2"/>
              </a:rPr>
              <a:t>、概况：</a:t>
            </a:r>
            <a:endParaRPr lang="en-US" altLang="zh-CN" sz="2400" b="1">
              <a:latin typeface="宋体" pitchFamily="2" charset="-122"/>
              <a:ea typeface="宋体" pitchFamily="2" charset="-122"/>
              <a:sym typeface="Wingdings" pitchFamily="2" charset="2"/>
            </a:endParaRPr>
          </a:p>
          <a:p>
            <a:pPr>
              <a:lnSpc>
                <a:spcPct val="200000"/>
              </a:lnSpc>
            </a:pPr>
            <a:r>
              <a:rPr lang="en-US" altLang="zh-CN" sz="2400" b="1">
                <a:latin typeface="宋体" pitchFamily="2" charset="-122"/>
                <a:ea typeface="宋体" pitchFamily="2" charset="-122"/>
                <a:sym typeface="Wingdings" pitchFamily="2" charset="2"/>
              </a:rPr>
              <a:t> </a:t>
            </a:r>
            <a:endParaRPr lang="zh-CN" altLang="en-US" sz="2400" b="1">
              <a:latin typeface="宋体" pitchFamily="2" charset="-122"/>
              <a:ea typeface="宋体" pitchFamily="2" charset="-122"/>
            </a:endParaRPr>
          </a:p>
        </p:txBody>
      </p:sp>
      <p:sp>
        <p:nvSpPr>
          <p:cNvPr id="15" name="文本框 14">
            <a:extLst>
              <a:ext uri="{FF2B5EF4-FFF2-40B4-BE49-F238E27FC236}">
                <a16:creationId xmlns:a16="http://schemas.microsoft.com/office/drawing/2014/main" id="{9073C921-FF4E-4EA0-83AD-1802EA209651}"/>
              </a:ext>
            </a:extLst>
          </p:cNvPr>
          <p:cNvSpPr txBox="1"/>
          <p:nvPr/>
        </p:nvSpPr>
        <p:spPr>
          <a:xfrm>
            <a:off x="2628208" y="5043603"/>
            <a:ext cx="1577676" cy="830997"/>
          </a:xfrm>
          <a:prstGeom prst="rect">
            <a:avLst/>
          </a:prstGeom>
          <a:noFill/>
        </p:spPr>
        <p:txBody>
          <a:bodyPr wrap="none" rtlCol="0">
            <a:spAutoFit/>
          </a:bodyPr>
          <a:lstStyle/>
          <a:p>
            <a:r>
              <a:rPr lang="en-US" altLang="zh-CN" sz="2400" b="1">
                <a:latin typeface="宋体" pitchFamily="2" charset="-122"/>
                <a:ea typeface="宋体" pitchFamily="2" charset="-122"/>
              </a:rPr>
              <a:t>1</a:t>
            </a:r>
            <a:r>
              <a:rPr lang="zh-CN" altLang="en-US" sz="2400" b="1">
                <a:latin typeface="宋体" pitchFamily="2" charset="-122"/>
                <a:ea typeface="宋体" pitchFamily="2" charset="-122"/>
              </a:rPr>
              <a:t>、背景：</a:t>
            </a:r>
            <a:endParaRPr lang="en-US" altLang="zh-CN" sz="2400" b="1">
              <a:latin typeface="宋体" pitchFamily="2" charset="-122"/>
              <a:ea typeface="宋体" pitchFamily="2" charset="-122"/>
            </a:endParaRPr>
          </a:p>
          <a:p>
            <a:r>
              <a:rPr lang="en-US" altLang="zh-CN" sz="2400" b="1">
                <a:latin typeface="宋体" pitchFamily="2" charset="-122"/>
                <a:ea typeface="宋体" pitchFamily="2" charset="-122"/>
                <a:sym typeface="Wingdings" pitchFamily="2" charset="2"/>
              </a:rPr>
              <a:t>2</a:t>
            </a:r>
            <a:r>
              <a:rPr lang="zh-CN" altLang="en-US" sz="2400" b="1">
                <a:latin typeface="宋体" pitchFamily="2" charset="-122"/>
                <a:ea typeface="宋体" pitchFamily="2" charset="-122"/>
                <a:sym typeface="Wingdings" pitchFamily="2" charset="2"/>
              </a:rPr>
              <a:t>、概况：</a:t>
            </a:r>
            <a:endParaRPr lang="en-US" altLang="zh-CN" sz="2400" b="1">
              <a:latin typeface="宋体" pitchFamily="2" charset="-122"/>
              <a:ea typeface="宋体" pitchFamily="2" charset="-122"/>
              <a:sym typeface="Wingdings" pitchFamily="2" charset="2"/>
            </a:endParaRPr>
          </a:p>
        </p:txBody>
      </p:sp>
      <p:sp>
        <p:nvSpPr>
          <p:cNvPr id="16" name="文本框 15">
            <a:extLst>
              <a:ext uri="{FF2B5EF4-FFF2-40B4-BE49-F238E27FC236}">
                <a16:creationId xmlns:a16="http://schemas.microsoft.com/office/drawing/2014/main" id="{C4FCF8B8-B66C-4F2A-AB39-0618E51E7866}"/>
              </a:ext>
            </a:extLst>
          </p:cNvPr>
          <p:cNvSpPr txBox="1"/>
          <p:nvPr/>
        </p:nvSpPr>
        <p:spPr>
          <a:xfrm>
            <a:off x="4016167" y="3406897"/>
            <a:ext cx="2276585" cy="369332"/>
          </a:xfrm>
          <a:prstGeom prst="rect">
            <a:avLst/>
          </a:prstGeom>
          <a:noFill/>
        </p:spPr>
        <p:txBody>
          <a:bodyPr wrap="none" rtlCol="0">
            <a:spAutoFit/>
          </a:bodyPr>
          <a:lstStyle/>
          <a:p>
            <a:r>
              <a:rPr lang="zh-CN" altLang="en-US" b="1">
                <a:solidFill>
                  <a:srgbClr val="0000FF"/>
                </a:solidFill>
                <a:latin typeface="宋体" pitchFamily="2" charset="-122"/>
                <a:ea typeface="宋体" pitchFamily="2" charset="-122"/>
              </a:rPr>
              <a:t>政治、经济、思想、</a:t>
            </a:r>
          </a:p>
        </p:txBody>
      </p:sp>
      <p:sp>
        <p:nvSpPr>
          <p:cNvPr id="17" name="矩形 16">
            <a:extLst>
              <a:ext uri="{FF2B5EF4-FFF2-40B4-BE49-F238E27FC236}">
                <a16:creationId xmlns:a16="http://schemas.microsoft.com/office/drawing/2014/main" id="{C2EE89FD-F06D-4102-8F7A-7580019B9875}"/>
              </a:ext>
            </a:extLst>
          </p:cNvPr>
          <p:cNvSpPr/>
          <p:nvPr/>
        </p:nvSpPr>
        <p:spPr>
          <a:xfrm>
            <a:off x="3931440" y="3845513"/>
            <a:ext cx="3090911" cy="369332"/>
          </a:xfrm>
          <a:prstGeom prst="rect">
            <a:avLst/>
          </a:prstGeom>
        </p:spPr>
        <p:txBody>
          <a:bodyPr wrap="none">
            <a:spAutoFit/>
          </a:bodyPr>
          <a:lstStyle/>
          <a:p>
            <a:pPr marL="267970" indent="-267970" algn="just">
              <a:spcAft>
                <a:spcPct val="0"/>
              </a:spcAft>
            </a:pPr>
            <a:r>
              <a:rPr lang="zh-CN" altLang="zh-CN" b="1" kern="100">
                <a:solidFill>
                  <a:srgbClr val="0033CC"/>
                </a:solidFill>
                <a:latin typeface="Calibri" pitchFamily="34" charset="0"/>
                <a:ea typeface="宋体" pitchFamily="2" charset="-122"/>
                <a:cs typeface="Times New Roman" panose="02020603050405020304" pitchFamily="18" charset="0"/>
              </a:rPr>
              <a:t>（</a:t>
            </a:r>
            <a:r>
              <a:rPr lang="en-US" altLang="zh-CN" b="1" kern="100">
                <a:solidFill>
                  <a:srgbClr val="0033CC"/>
                </a:solidFill>
                <a:latin typeface="Calibri" pitchFamily="34" charset="0"/>
                <a:ea typeface="宋体" pitchFamily="2" charset="-122"/>
                <a:cs typeface="Times New Roman" panose="02020603050405020304" pitchFamily="18" charset="0"/>
              </a:rPr>
              <a:t>1</a:t>
            </a:r>
            <a:r>
              <a:rPr lang="zh-CN" altLang="zh-CN" b="1" kern="100">
                <a:solidFill>
                  <a:srgbClr val="0033CC"/>
                </a:solidFill>
                <a:latin typeface="Calibri" pitchFamily="34" charset="0"/>
                <a:ea typeface="宋体" pitchFamily="2" charset="-122"/>
                <a:cs typeface="Times New Roman" panose="02020603050405020304" pitchFamily="18" charset="0"/>
              </a:rPr>
              <a:t>）印度的民族解放运动：</a:t>
            </a:r>
            <a:endParaRPr lang="zh-CN" altLang="zh-CN" kern="100">
              <a:solidFill>
                <a:srgbClr val="0033CC"/>
              </a:solidFill>
              <a:effectLst/>
              <a:latin typeface="Calibri" pitchFamily="34" charset="0"/>
              <a:ea typeface="宋体" pitchFamily="2" charset="-122"/>
              <a:cs typeface="Times New Roman" panose="02020603050405020304" pitchFamily="18" charset="0"/>
            </a:endParaRPr>
          </a:p>
        </p:txBody>
      </p:sp>
      <p:sp>
        <p:nvSpPr>
          <p:cNvPr id="18" name="矩形 17">
            <a:extLst>
              <a:ext uri="{FF2B5EF4-FFF2-40B4-BE49-F238E27FC236}">
                <a16:creationId xmlns:a16="http://schemas.microsoft.com/office/drawing/2014/main" id="{3D387058-D389-45A2-A0B5-309EC3766249}"/>
              </a:ext>
            </a:extLst>
          </p:cNvPr>
          <p:cNvSpPr/>
          <p:nvPr/>
        </p:nvSpPr>
        <p:spPr>
          <a:xfrm>
            <a:off x="3931440" y="4105989"/>
            <a:ext cx="2624436" cy="369332"/>
          </a:xfrm>
          <a:prstGeom prst="rect">
            <a:avLst/>
          </a:prstGeom>
        </p:spPr>
        <p:txBody>
          <a:bodyPr wrap="none">
            <a:spAutoFit/>
          </a:bodyPr>
          <a:lstStyle/>
          <a:p>
            <a:pPr marL="267970" indent="-267970" algn="just">
              <a:spcAft>
                <a:spcPct val="0"/>
              </a:spcAft>
            </a:pPr>
            <a:r>
              <a:rPr lang="zh-CN" altLang="zh-CN" b="1" kern="100">
                <a:solidFill>
                  <a:srgbClr val="0033CC"/>
                </a:solidFill>
                <a:latin typeface="Calibri" pitchFamily="34" charset="0"/>
                <a:ea typeface="宋体" pitchFamily="2" charset="-122"/>
                <a:cs typeface="Times New Roman" panose="02020603050405020304" pitchFamily="18" charset="0"/>
              </a:rPr>
              <a:t>（</a:t>
            </a:r>
            <a:r>
              <a:rPr lang="en-US" altLang="zh-CN" b="1" kern="100">
                <a:solidFill>
                  <a:srgbClr val="0033CC"/>
                </a:solidFill>
                <a:latin typeface="Calibri" pitchFamily="34" charset="0"/>
                <a:ea typeface="宋体" pitchFamily="2" charset="-122"/>
                <a:cs typeface="Times New Roman" panose="02020603050405020304" pitchFamily="18" charset="0"/>
              </a:rPr>
              <a:t>2</a:t>
            </a:r>
            <a:r>
              <a:rPr lang="zh-CN" altLang="zh-CN" b="1" kern="100">
                <a:solidFill>
                  <a:srgbClr val="0033CC"/>
                </a:solidFill>
                <a:latin typeface="Calibri" pitchFamily="34" charset="0"/>
                <a:ea typeface="宋体" pitchFamily="2" charset="-122"/>
                <a:cs typeface="Times New Roman" panose="02020603050405020304" pitchFamily="18" charset="0"/>
              </a:rPr>
              <a:t>）伊朗的立宪革命</a:t>
            </a:r>
            <a:r>
              <a:rPr lang="zh-CN" altLang="zh-CN" kern="100">
                <a:solidFill>
                  <a:srgbClr val="0033CC"/>
                </a:solidFill>
                <a:latin typeface="Calibri" pitchFamily="34" charset="0"/>
                <a:ea typeface="宋体" pitchFamily="2" charset="-122"/>
                <a:cs typeface="Times New Roman" panose="02020603050405020304" pitchFamily="18" charset="0"/>
              </a:rPr>
              <a:t>：</a:t>
            </a:r>
            <a:endParaRPr lang="zh-CN" altLang="zh-CN" kern="100">
              <a:solidFill>
                <a:srgbClr val="0033CC"/>
              </a:solidFill>
              <a:effectLst/>
              <a:latin typeface="Calibri" pitchFamily="34" charset="0"/>
              <a:ea typeface="宋体" pitchFamily="2" charset="-122"/>
              <a:cs typeface="Times New Roman" panose="02020603050405020304" pitchFamily="18" charset="0"/>
            </a:endParaRPr>
          </a:p>
        </p:txBody>
      </p:sp>
      <p:sp>
        <p:nvSpPr>
          <p:cNvPr id="19" name="矩形 18">
            <a:extLst>
              <a:ext uri="{FF2B5EF4-FFF2-40B4-BE49-F238E27FC236}">
                <a16:creationId xmlns:a16="http://schemas.microsoft.com/office/drawing/2014/main" id="{0D3F6DD7-79C0-4106-8543-A8E50E841803}"/>
              </a:ext>
            </a:extLst>
          </p:cNvPr>
          <p:cNvSpPr/>
          <p:nvPr/>
        </p:nvSpPr>
        <p:spPr>
          <a:xfrm>
            <a:off x="3926534" y="4423771"/>
            <a:ext cx="3094117" cy="369332"/>
          </a:xfrm>
          <a:prstGeom prst="rect">
            <a:avLst/>
          </a:prstGeom>
        </p:spPr>
        <p:txBody>
          <a:bodyPr wrap="none">
            <a:spAutoFit/>
          </a:bodyPr>
          <a:lstStyle/>
          <a:p>
            <a:pPr algn="just">
              <a:spcAft>
                <a:spcPct val="0"/>
              </a:spcAft>
            </a:pPr>
            <a:r>
              <a:rPr lang="zh-CN" altLang="zh-CN" b="1" kern="100">
                <a:solidFill>
                  <a:srgbClr val="0033CC"/>
                </a:solidFill>
                <a:latin typeface="Calibri" pitchFamily="34" charset="0"/>
                <a:ea typeface="宋体" pitchFamily="2" charset="-122"/>
                <a:cs typeface="Times New Roman" panose="02020603050405020304" pitchFamily="18" charset="0"/>
              </a:rPr>
              <a:t>（</a:t>
            </a:r>
            <a:r>
              <a:rPr lang="en-US" altLang="zh-CN" b="1" kern="100">
                <a:solidFill>
                  <a:srgbClr val="0033CC"/>
                </a:solidFill>
                <a:latin typeface="Calibri" pitchFamily="34" charset="0"/>
                <a:ea typeface="宋体" pitchFamily="2" charset="-122"/>
                <a:cs typeface="Times New Roman" panose="02020603050405020304" pitchFamily="18" charset="0"/>
              </a:rPr>
              <a:t>3</a:t>
            </a:r>
            <a:r>
              <a:rPr lang="zh-CN" altLang="zh-CN" b="1" kern="100">
                <a:solidFill>
                  <a:srgbClr val="0033CC"/>
                </a:solidFill>
                <a:latin typeface="Calibri" pitchFamily="34" charset="0"/>
                <a:ea typeface="宋体" pitchFamily="2" charset="-122"/>
                <a:cs typeface="Times New Roman" panose="02020603050405020304" pitchFamily="18" charset="0"/>
              </a:rPr>
              <a:t>）中国</a:t>
            </a:r>
            <a:r>
              <a:rPr lang="en-US" altLang="zh-CN" b="1" kern="100">
                <a:solidFill>
                  <a:srgbClr val="0033CC"/>
                </a:solidFill>
                <a:latin typeface="Calibri" pitchFamily="34" charset="0"/>
                <a:ea typeface="宋体" pitchFamily="2" charset="-122"/>
                <a:cs typeface="Times New Roman" panose="02020603050405020304" pitchFamily="18" charset="0"/>
              </a:rPr>
              <a:t>1911</a:t>
            </a:r>
            <a:r>
              <a:rPr lang="zh-CN" altLang="zh-CN" b="1" kern="100">
                <a:solidFill>
                  <a:srgbClr val="0033CC"/>
                </a:solidFill>
                <a:latin typeface="Calibri" pitchFamily="34" charset="0"/>
                <a:ea typeface="宋体" pitchFamily="2" charset="-122"/>
                <a:cs typeface="Times New Roman" panose="02020603050405020304" pitchFamily="18" charset="0"/>
              </a:rPr>
              <a:t>年辛亥革命：</a:t>
            </a:r>
            <a:endParaRPr lang="zh-CN" altLang="zh-CN" kern="100">
              <a:solidFill>
                <a:srgbClr val="0033CC"/>
              </a:solidFill>
              <a:effectLst/>
              <a:latin typeface="Calibri" pitchFamily="34" charset="0"/>
              <a:ea typeface="宋体" pitchFamily="2" charset="-122"/>
              <a:cs typeface="Times New Roman" panose="02020603050405020304" pitchFamily="18" charset="0"/>
            </a:endParaRPr>
          </a:p>
        </p:txBody>
      </p:sp>
      <p:sp>
        <p:nvSpPr>
          <p:cNvPr id="20" name="文本框 19">
            <a:extLst>
              <a:ext uri="{FF2B5EF4-FFF2-40B4-BE49-F238E27FC236}">
                <a16:creationId xmlns:a16="http://schemas.microsoft.com/office/drawing/2014/main" id="{40C2AE4E-48A2-43F0-BD39-B5EC02980E32}"/>
              </a:ext>
            </a:extLst>
          </p:cNvPr>
          <p:cNvSpPr txBox="1"/>
          <p:nvPr/>
        </p:nvSpPr>
        <p:spPr>
          <a:xfrm>
            <a:off x="6772549" y="3775124"/>
            <a:ext cx="2053767" cy="369332"/>
          </a:xfrm>
          <a:prstGeom prst="rect">
            <a:avLst/>
          </a:prstGeom>
          <a:noFill/>
        </p:spPr>
        <p:txBody>
          <a:bodyPr wrap="none" rtlCol="0">
            <a:spAutoFit/>
          </a:bodyPr>
          <a:lstStyle/>
          <a:p>
            <a:r>
              <a:rPr lang="en-US" altLang="zh-CN" b="1">
                <a:solidFill>
                  <a:srgbClr val="FF0000"/>
                </a:solidFill>
                <a:latin typeface="宋体" pitchFamily="2" charset="-122"/>
                <a:ea typeface="宋体" pitchFamily="2" charset="-122"/>
              </a:rPr>
              <a:t>1895—1905—1908</a:t>
            </a:r>
            <a:endParaRPr lang="zh-CN" altLang="en-US" b="1">
              <a:solidFill>
                <a:srgbClr val="FF0000"/>
              </a:solidFill>
              <a:latin typeface="宋体" pitchFamily="2" charset="-122"/>
              <a:ea typeface="宋体" pitchFamily="2" charset="-122"/>
            </a:endParaRPr>
          </a:p>
        </p:txBody>
      </p:sp>
      <p:sp>
        <p:nvSpPr>
          <p:cNvPr id="21" name="文本框 20">
            <a:extLst>
              <a:ext uri="{FF2B5EF4-FFF2-40B4-BE49-F238E27FC236}">
                <a16:creationId xmlns:a16="http://schemas.microsoft.com/office/drawing/2014/main" id="{9CA73E1E-31F5-4EC0-9204-73EBFD9B20A4}"/>
              </a:ext>
            </a:extLst>
          </p:cNvPr>
          <p:cNvSpPr txBox="1"/>
          <p:nvPr/>
        </p:nvSpPr>
        <p:spPr>
          <a:xfrm>
            <a:off x="6779666" y="4076331"/>
            <a:ext cx="1346844" cy="369332"/>
          </a:xfrm>
          <a:prstGeom prst="rect">
            <a:avLst/>
          </a:prstGeom>
          <a:noFill/>
        </p:spPr>
        <p:txBody>
          <a:bodyPr wrap="none" rtlCol="0">
            <a:spAutoFit/>
          </a:bodyPr>
          <a:lstStyle/>
          <a:p>
            <a:r>
              <a:rPr lang="zh-CN" altLang="en-US" b="1">
                <a:solidFill>
                  <a:srgbClr val="FF0000"/>
                </a:solidFill>
                <a:latin typeface="宋体" pitchFamily="2" charset="-122"/>
                <a:ea typeface="宋体" pitchFamily="2" charset="-122"/>
              </a:rPr>
              <a:t>概况、意义</a:t>
            </a:r>
          </a:p>
        </p:txBody>
      </p:sp>
      <p:sp>
        <p:nvSpPr>
          <p:cNvPr id="22" name="文本框 21">
            <a:extLst>
              <a:ext uri="{FF2B5EF4-FFF2-40B4-BE49-F238E27FC236}">
                <a16:creationId xmlns:a16="http://schemas.microsoft.com/office/drawing/2014/main" id="{7838576A-BCAC-4380-9F14-B0C65BE9D7ED}"/>
              </a:ext>
            </a:extLst>
          </p:cNvPr>
          <p:cNvSpPr txBox="1"/>
          <p:nvPr/>
        </p:nvSpPr>
        <p:spPr>
          <a:xfrm>
            <a:off x="6807246" y="4402581"/>
            <a:ext cx="1463862" cy="369332"/>
          </a:xfrm>
          <a:prstGeom prst="rect">
            <a:avLst/>
          </a:prstGeom>
          <a:noFill/>
        </p:spPr>
        <p:txBody>
          <a:bodyPr wrap="none" rtlCol="0">
            <a:spAutoFit/>
          </a:bodyPr>
          <a:lstStyle/>
          <a:p>
            <a:r>
              <a:rPr lang="zh-CN" altLang="en-US" b="1">
                <a:solidFill>
                  <a:srgbClr val="FF0000"/>
                </a:solidFill>
                <a:latin typeface="宋体" pitchFamily="2" charset="-122"/>
                <a:ea typeface="宋体" pitchFamily="2" charset="-122"/>
              </a:rPr>
              <a:t>意义：</a:t>
            </a:r>
            <a:r>
              <a:rPr lang="en-US" altLang="zh-CN" b="1">
                <a:solidFill>
                  <a:srgbClr val="FF0000"/>
                </a:solidFill>
                <a:latin typeface="宋体" pitchFamily="2" charset="-122"/>
                <a:ea typeface="宋体" pitchFamily="2" charset="-122"/>
              </a:rPr>
              <a:t>7</a:t>
            </a:r>
            <a:r>
              <a:rPr lang="zh-CN" altLang="en-US" b="1">
                <a:solidFill>
                  <a:srgbClr val="FF0000"/>
                </a:solidFill>
                <a:latin typeface="宋体" pitchFamily="2" charset="-122"/>
                <a:ea typeface="宋体" pitchFamily="2" charset="-122"/>
              </a:rPr>
              <a:t>个了</a:t>
            </a:r>
          </a:p>
        </p:txBody>
      </p:sp>
      <p:sp>
        <p:nvSpPr>
          <p:cNvPr id="23" name="文本框 22">
            <a:extLst>
              <a:ext uri="{FF2B5EF4-FFF2-40B4-BE49-F238E27FC236}">
                <a16:creationId xmlns:a16="http://schemas.microsoft.com/office/drawing/2014/main" id="{AE7FEE4D-5261-4F39-9E77-CCCF988C812F}"/>
              </a:ext>
            </a:extLst>
          </p:cNvPr>
          <p:cNvSpPr txBox="1"/>
          <p:nvPr/>
        </p:nvSpPr>
        <p:spPr>
          <a:xfrm>
            <a:off x="4013222" y="5132075"/>
            <a:ext cx="2276585" cy="369332"/>
          </a:xfrm>
          <a:prstGeom prst="rect">
            <a:avLst/>
          </a:prstGeom>
          <a:noFill/>
        </p:spPr>
        <p:txBody>
          <a:bodyPr wrap="none" rtlCol="0">
            <a:spAutoFit/>
          </a:bodyPr>
          <a:lstStyle/>
          <a:p>
            <a:r>
              <a:rPr lang="zh-CN" altLang="en-US" b="1">
                <a:solidFill>
                  <a:srgbClr val="0000FF"/>
                </a:solidFill>
                <a:latin typeface="宋体" pitchFamily="2" charset="-122"/>
                <a:ea typeface="宋体" pitchFamily="2" charset="-122"/>
              </a:rPr>
              <a:t>一直抗争、武装斗争</a:t>
            </a:r>
          </a:p>
        </p:txBody>
      </p:sp>
      <p:sp>
        <p:nvSpPr>
          <p:cNvPr id="24" name="矩形 23">
            <a:extLst>
              <a:ext uri="{FF2B5EF4-FFF2-40B4-BE49-F238E27FC236}">
                <a16:creationId xmlns:a16="http://schemas.microsoft.com/office/drawing/2014/main" id="{4CBCB9DC-A9FC-46EE-B223-453D197A9BC7}"/>
              </a:ext>
            </a:extLst>
          </p:cNvPr>
          <p:cNvSpPr/>
          <p:nvPr/>
        </p:nvSpPr>
        <p:spPr>
          <a:xfrm>
            <a:off x="3824226" y="5485946"/>
            <a:ext cx="2356735" cy="338554"/>
          </a:xfrm>
          <a:prstGeom prst="rect">
            <a:avLst/>
          </a:prstGeom>
        </p:spPr>
        <p:txBody>
          <a:bodyPr wrap="none">
            <a:spAutoFit/>
          </a:bodyPr>
          <a:lstStyle/>
          <a:p>
            <a:pPr marL="267970" indent="-267970" algn="just">
              <a:spcAft>
                <a:spcPct val="0"/>
              </a:spcAft>
            </a:pPr>
            <a:r>
              <a:rPr lang="zh-CN" altLang="zh-CN" sz="1600" b="1" kern="100">
                <a:solidFill>
                  <a:srgbClr val="0033CC"/>
                </a:solidFill>
                <a:latin typeface="Calibri" pitchFamily="34" charset="0"/>
                <a:ea typeface="宋体" pitchFamily="2" charset="-122"/>
                <a:cs typeface="Times New Roman" panose="02020603050405020304" pitchFamily="18" charset="0"/>
              </a:rPr>
              <a:t>（</a:t>
            </a:r>
            <a:r>
              <a:rPr lang="en-US" altLang="zh-CN" sz="1600" b="1" kern="100">
                <a:solidFill>
                  <a:srgbClr val="0033CC"/>
                </a:solidFill>
                <a:latin typeface="Calibri" pitchFamily="34" charset="0"/>
                <a:ea typeface="宋体" pitchFamily="2" charset="-122"/>
                <a:cs typeface="Times New Roman" panose="02020603050405020304" pitchFamily="18" charset="0"/>
              </a:rPr>
              <a:t>1</a:t>
            </a:r>
            <a:r>
              <a:rPr lang="zh-CN" altLang="zh-CN" sz="1600" b="1" kern="100">
                <a:solidFill>
                  <a:srgbClr val="0033CC"/>
                </a:solidFill>
                <a:latin typeface="Calibri" pitchFamily="34" charset="0"/>
                <a:ea typeface="宋体" pitchFamily="2" charset="-122"/>
                <a:cs typeface="Times New Roman" panose="02020603050405020304" pitchFamily="18" charset="0"/>
              </a:rPr>
              <a:t>）</a:t>
            </a:r>
            <a:r>
              <a:rPr lang="zh-CN" altLang="en-US" sz="1600" b="1" kern="100">
                <a:solidFill>
                  <a:srgbClr val="0033CC"/>
                </a:solidFill>
                <a:latin typeface="Calibri" pitchFamily="34" charset="0"/>
                <a:ea typeface="宋体" pitchFamily="2" charset="-122"/>
                <a:cs typeface="Times New Roman" panose="02020603050405020304" pitchFamily="18" charset="0"/>
              </a:rPr>
              <a:t>埃及的抗英斗争</a:t>
            </a:r>
            <a:r>
              <a:rPr lang="zh-CN" altLang="zh-CN" sz="1600" b="1" kern="100">
                <a:solidFill>
                  <a:srgbClr val="0033CC"/>
                </a:solidFill>
                <a:latin typeface="Calibri" pitchFamily="34" charset="0"/>
                <a:ea typeface="宋体" pitchFamily="2" charset="-122"/>
                <a:cs typeface="Times New Roman" panose="02020603050405020304" pitchFamily="18" charset="0"/>
              </a:rPr>
              <a:t>：</a:t>
            </a:r>
            <a:endParaRPr lang="zh-CN" altLang="zh-CN" sz="1600" kern="100">
              <a:solidFill>
                <a:srgbClr val="0033CC"/>
              </a:solidFill>
              <a:effectLst/>
              <a:latin typeface="Calibri" pitchFamily="34" charset="0"/>
              <a:ea typeface="宋体" pitchFamily="2" charset="-122"/>
              <a:cs typeface="Times New Roman" panose="02020603050405020304" pitchFamily="18" charset="0"/>
            </a:endParaRPr>
          </a:p>
        </p:txBody>
      </p:sp>
      <p:sp>
        <p:nvSpPr>
          <p:cNvPr id="25" name="矩形 24">
            <a:extLst>
              <a:ext uri="{FF2B5EF4-FFF2-40B4-BE49-F238E27FC236}">
                <a16:creationId xmlns:a16="http://schemas.microsoft.com/office/drawing/2014/main" id="{3A77B104-AD07-42C4-80AB-9D4881B93221}"/>
              </a:ext>
            </a:extLst>
          </p:cNvPr>
          <p:cNvSpPr/>
          <p:nvPr/>
        </p:nvSpPr>
        <p:spPr>
          <a:xfrm>
            <a:off x="3723881" y="5771806"/>
            <a:ext cx="2624436" cy="369332"/>
          </a:xfrm>
          <a:prstGeom prst="rect">
            <a:avLst/>
          </a:prstGeom>
        </p:spPr>
        <p:txBody>
          <a:bodyPr wrap="none">
            <a:spAutoFit/>
          </a:bodyPr>
          <a:lstStyle/>
          <a:p>
            <a:pPr marL="267970" indent="-267970" algn="just">
              <a:spcAft>
                <a:spcPct val="0"/>
              </a:spcAft>
            </a:pPr>
            <a:r>
              <a:rPr lang="zh-CN" altLang="zh-CN" b="1" kern="100">
                <a:solidFill>
                  <a:srgbClr val="0033CC"/>
                </a:solidFill>
                <a:latin typeface="Calibri" pitchFamily="34" charset="0"/>
                <a:ea typeface="宋体" pitchFamily="2" charset="-122"/>
                <a:cs typeface="Times New Roman" panose="02020603050405020304" pitchFamily="18" charset="0"/>
              </a:rPr>
              <a:t>（</a:t>
            </a:r>
            <a:r>
              <a:rPr lang="en-US" altLang="zh-CN" b="1" kern="100">
                <a:solidFill>
                  <a:srgbClr val="0033CC"/>
                </a:solidFill>
                <a:latin typeface="Calibri" pitchFamily="34" charset="0"/>
                <a:ea typeface="宋体" pitchFamily="2" charset="-122"/>
                <a:cs typeface="Times New Roman" panose="02020603050405020304" pitchFamily="18" charset="0"/>
              </a:rPr>
              <a:t>2</a:t>
            </a:r>
            <a:r>
              <a:rPr lang="zh-CN" altLang="zh-CN" b="1" kern="100">
                <a:solidFill>
                  <a:srgbClr val="0033CC"/>
                </a:solidFill>
                <a:latin typeface="Calibri" pitchFamily="34" charset="0"/>
                <a:ea typeface="宋体" pitchFamily="2" charset="-122"/>
                <a:cs typeface="Times New Roman" panose="02020603050405020304" pitchFamily="18" charset="0"/>
              </a:rPr>
              <a:t>）</a:t>
            </a:r>
            <a:r>
              <a:rPr lang="zh-CN" altLang="en-US" b="1" kern="100">
                <a:solidFill>
                  <a:srgbClr val="0033CC"/>
                </a:solidFill>
                <a:latin typeface="Calibri" pitchFamily="34" charset="0"/>
                <a:ea typeface="宋体" pitchFamily="2" charset="-122"/>
                <a:cs typeface="Times New Roman" panose="02020603050405020304" pitchFamily="18" charset="0"/>
              </a:rPr>
              <a:t>苏丹马赫迪起义</a:t>
            </a:r>
            <a:r>
              <a:rPr lang="zh-CN" altLang="zh-CN" kern="100">
                <a:solidFill>
                  <a:srgbClr val="0033CC"/>
                </a:solidFill>
                <a:latin typeface="Calibri" pitchFamily="34" charset="0"/>
                <a:ea typeface="宋体" pitchFamily="2" charset="-122"/>
                <a:cs typeface="Times New Roman" panose="02020603050405020304" pitchFamily="18" charset="0"/>
              </a:rPr>
              <a:t>：</a:t>
            </a:r>
            <a:endParaRPr lang="zh-CN" altLang="zh-CN" kern="100">
              <a:solidFill>
                <a:srgbClr val="0033CC"/>
              </a:solidFill>
              <a:effectLst/>
              <a:latin typeface="Calibri" pitchFamily="34" charset="0"/>
              <a:ea typeface="宋体" pitchFamily="2" charset="-122"/>
              <a:cs typeface="Times New Roman" panose="02020603050405020304" pitchFamily="18" charset="0"/>
            </a:endParaRPr>
          </a:p>
        </p:txBody>
      </p:sp>
      <p:sp>
        <p:nvSpPr>
          <p:cNvPr id="26" name="矩形 25">
            <a:extLst>
              <a:ext uri="{FF2B5EF4-FFF2-40B4-BE49-F238E27FC236}">
                <a16:creationId xmlns:a16="http://schemas.microsoft.com/office/drawing/2014/main" id="{42CD0FC0-FF8D-41F1-BF6A-568CB385C784}"/>
              </a:ext>
            </a:extLst>
          </p:cNvPr>
          <p:cNvSpPr/>
          <p:nvPr/>
        </p:nvSpPr>
        <p:spPr>
          <a:xfrm>
            <a:off x="3685409" y="6057192"/>
            <a:ext cx="3323346" cy="369332"/>
          </a:xfrm>
          <a:prstGeom prst="rect">
            <a:avLst/>
          </a:prstGeom>
        </p:spPr>
        <p:txBody>
          <a:bodyPr wrap="none">
            <a:spAutoFit/>
          </a:bodyPr>
          <a:lstStyle/>
          <a:p>
            <a:pPr algn="just">
              <a:spcAft>
                <a:spcPct val="0"/>
              </a:spcAft>
            </a:pPr>
            <a:r>
              <a:rPr lang="zh-CN" altLang="zh-CN" b="1" kern="100">
                <a:solidFill>
                  <a:srgbClr val="0033CC"/>
                </a:solidFill>
                <a:latin typeface="Calibri" pitchFamily="34" charset="0"/>
                <a:ea typeface="宋体" pitchFamily="2" charset="-122"/>
                <a:cs typeface="Times New Roman" panose="02020603050405020304" pitchFamily="18" charset="0"/>
              </a:rPr>
              <a:t>（</a:t>
            </a:r>
            <a:r>
              <a:rPr lang="en-US" altLang="zh-CN" b="1" kern="100">
                <a:solidFill>
                  <a:srgbClr val="0033CC"/>
                </a:solidFill>
                <a:latin typeface="Calibri" pitchFamily="34" charset="0"/>
                <a:ea typeface="宋体" pitchFamily="2" charset="-122"/>
                <a:cs typeface="Times New Roman" panose="02020603050405020304" pitchFamily="18" charset="0"/>
              </a:rPr>
              <a:t>3</a:t>
            </a:r>
            <a:r>
              <a:rPr lang="zh-CN" altLang="zh-CN" b="1" kern="100">
                <a:solidFill>
                  <a:srgbClr val="0033CC"/>
                </a:solidFill>
                <a:latin typeface="Calibri" pitchFamily="34" charset="0"/>
                <a:ea typeface="宋体" pitchFamily="2" charset="-122"/>
                <a:cs typeface="Times New Roman" panose="02020603050405020304" pitchFamily="18" charset="0"/>
              </a:rPr>
              <a:t>）</a:t>
            </a:r>
            <a:r>
              <a:rPr lang="zh-CN" altLang="en-US" b="1" kern="100">
                <a:solidFill>
                  <a:srgbClr val="0033CC"/>
                </a:solidFill>
                <a:latin typeface="Calibri" pitchFamily="34" charset="0"/>
                <a:ea typeface="宋体" pitchFamily="2" charset="-122"/>
                <a:cs typeface="Times New Roman" panose="02020603050405020304" pitchFamily="18" charset="0"/>
              </a:rPr>
              <a:t>埃塞俄比亚的抗意战争</a:t>
            </a:r>
            <a:r>
              <a:rPr lang="zh-CN" altLang="zh-CN" b="1" kern="100">
                <a:solidFill>
                  <a:srgbClr val="0033CC"/>
                </a:solidFill>
                <a:latin typeface="Calibri" pitchFamily="34" charset="0"/>
                <a:ea typeface="宋体" pitchFamily="2" charset="-122"/>
                <a:cs typeface="Times New Roman" panose="02020603050405020304" pitchFamily="18" charset="0"/>
              </a:rPr>
              <a:t>：</a:t>
            </a:r>
            <a:endParaRPr lang="zh-CN" altLang="zh-CN" kern="100">
              <a:solidFill>
                <a:srgbClr val="0033CC"/>
              </a:solidFill>
              <a:effectLst/>
              <a:latin typeface="Calibri" pitchFamily="34" charset="0"/>
              <a:ea typeface="宋体" pitchFamily="2" charset="-122"/>
              <a:cs typeface="Times New Roman" panose="02020603050405020304" pitchFamily="18" charset="0"/>
            </a:endParaRPr>
          </a:p>
        </p:txBody>
      </p:sp>
      <p:sp>
        <p:nvSpPr>
          <p:cNvPr id="27" name="文本框 26">
            <a:extLst>
              <a:ext uri="{FF2B5EF4-FFF2-40B4-BE49-F238E27FC236}">
                <a16:creationId xmlns:a16="http://schemas.microsoft.com/office/drawing/2014/main" id="{F29C6814-1059-4448-A566-AADCF81E42AC}"/>
              </a:ext>
            </a:extLst>
          </p:cNvPr>
          <p:cNvSpPr txBox="1"/>
          <p:nvPr/>
        </p:nvSpPr>
        <p:spPr>
          <a:xfrm>
            <a:off x="6039879" y="5485946"/>
            <a:ext cx="2044149" cy="369332"/>
          </a:xfrm>
          <a:prstGeom prst="rect">
            <a:avLst/>
          </a:prstGeom>
          <a:noFill/>
        </p:spPr>
        <p:txBody>
          <a:bodyPr wrap="none" rtlCol="0">
            <a:spAutoFit/>
          </a:bodyPr>
          <a:lstStyle/>
          <a:p>
            <a:r>
              <a:rPr lang="zh-CN" altLang="en-US" b="1">
                <a:solidFill>
                  <a:srgbClr val="FF0000"/>
                </a:solidFill>
                <a:latin typeface="宋体" pitchFamily="2" charset="-122"/>
                <a:ea typeface="宋体" pitchFamily="2" charset="-122"/>
              </a:rPr>
              <a:t>政党、口号、人物</a:t>
            </a:r>
          </a:p>
        </p:txBody>
      </p:sp>
      <p:sp>
        <p:nvSpPr>
          <p:cNvPr id="28" name="文本框 27">
            <a:extLst>
              <a:ext uri="{FF2B5EF4-FFF2-40B4-BE49-F238E27FC236}">
                <a16:creationId xmlns:a16="http://schemas.microsoft.com/office/drawing/2014/main" id="{30D77B5F-4F46-4047-9797-04E6393BCF5E}"/>
              </a:ext>
            </a:extLst>
          </p:cNvPr>
          <p:cNvSpPr txBox="1"/>
          <p:nvPr/>
        </p:nvSpPr>
        <p:spPr>
          <a:xfrm>
            <a:off x="6039879" y="5771569"/>
            <a:ext cx="1346844" cy="369332"/>
          </a:xfrm>
          <a:prstGeom prst="rect">
            <a:avLst/>
          </a:prstGeom>
          <a:noFill/>
        </p:spPr>
        <p:txBody>
          <a:bodyPr wrap="none" rtlCol="0">
            <a:spAutoFit/>
          </a:bodyPr>
          <a:lstStyle/>
          <a:p>
            <a:r>
              <a:rPr lang="zh-CN" altLang="en-US" b="1">
                <a:solidFill>
                  <a:srgbClr val="FF0000"/>
                </a:solidFill>
                <a:latin typeface="宋体" pitchFamily="2" charset="-122"/>
                <a:ea typeface="宋体" pitchFamily="2" charset="-122"/>
              </a:rPr>
              <a:t>概况、意义</a:t>
            </a:r>
          </a:p>
        </p:txBody>
      </p:sp>
      <p:sp>
        <p:nvSpPr>
          <p:cNvPr id="29" name="文本框 28">
            <a:extLst>
              <a:ext uri="{FF2B5EF4-FFF2-40B4-BE49-F238E27FC236}">
                <a16:creationId xmlns:a16="http://schemas.microsoft.com/office/drawing/2014/main" id="{40C1303E-C0A7-4998-93AB-C2B8F5BB1DF3}"/>
              </a:ext>
            </a:extLst>
          </p:cNvPr>
          <p:cNvSpPr txBox="1"/>
          <p:nvPr/>
        </p:nvSpPr>
        <p:spPr>
          <a:xfrm>
            <a:off x="6619694" y="6039828"/>
            <a:ext cx="2044149" cy="369332"/>
          </a:xfrm>
          <a:prstGeom prst="rect">
            <a:avLst/>
          </a:prstGeom>
          <a:noFill/>
        </p:spPr>
        <p:txBody>
          <a:bodyPr wrap="none" rtlCol="0">
            <a:spAutoFit/>
          </a:bodyPr>
          <a:lstStyle/>
          <a:p>
            <a:r>
              <a:rPr lang="zh-CN" altLang="en-US" b="1">
                <a:solidFill>
                  <a:srgbClr val="FF0000"/>
                </a:solidFill>
                <a:latin typeface="宋体" pitchFamily="2" charset="-122"/>
                <a:ea typeface="宋体" pitchFamily="2" charset="-122"/>
              </a:rPr>
              <a:t>背景、概况、结果</a:t>
            </a:r>
          </a:p>
        </p:txBody>
      </p:sp>
      <p:pic>
        <p:nvPicPr>
          <p:cNvPr id="30" name="New picture" hidden="1"/>
          <p:cNvPicPr/>
          <p:nvPr/>
        </p:nvPicPr>
        <p:blipFill>
          <a:blip r:embed="rId2"/>
          <a:stretch>
            <a:fillRect/>
          </a:stretch>
        </p:blipFill>
        <p:spPr>
          <a:xfrm>
            <a:off x="10947400" y="11036300"/>
            <a:ext cx="330200" cy="330200"/>
          </a:xfrm>
          <a:prstGeom prst="cube">
            <a:avLst/>
          </a:prstGeom>
        </p:spPr>
      </p:pic>
    </p:spTree>
    <p:extLst>
      <p:ext uri="{BB962C8B-B14F-4D97-AF65-F5344CB8AC3E}">
        <p14:creationId xmlns:p14="http://schemas.microsoft.com/office/powerpoint/2010/main" val="26131427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xml><?xml version="1.0" encoding="utf-8"?>
<p:tagLst xmlns:p="http://schemas.openxmlformats.org/presentationml/2006/main">
  <p:tag name="KSO_WM_UNIT_PLACING_PICTURE_USER_VIEWPORT" val="{&quot;height&quot;:3170,&quot;width&quot;:4117.5007874015746}"/>
</p:tagLst>
</file>

<file path=ppt/tags/tag7.xml><?xml version="1.0" encoding="utf-8"?>
<p:tagLst xmlns:p="http://schemas.openxmlformats.org/presentationml/2006/main">
  <p:tag name="KSO_WM_UNIT_PLACING_PICTURE_USER_VIEWPORT" val="{&quot;height&quot;:3097.4992125984249,&quot;width&quot;:4292.5007874015746}"/>
</p:tagLst>
</file>

<file path=ppt/tags/tag8.xml><?xml version="1.0" encoding="utf-8"?>
<p:tagLst xmlns:p="http://schemas.openxmlformats.org/presentationml/2006/main">
  <p:tag name="KSO_WM_UNIT_TABLE_BEAUTIFY" val="smartTable{6f58c997-034a-4788-a81b-aef0bef20d42}"/>
</p:tagLst>
</file>

<file path=ppt/tags/tag9.xml><?xml version="1.0" encoding="utf-8"?>
<p:tagLst xmlns:p="http://schemas.openxmlformats.org/presentationml/2006/main">
  <p:tag name="AS_NET" val="4.0.30319.42000"/>
  <p:tag name="AS_OS" val="Microsoft Windows NT 6.1.7601 Service Pack 1"/>
  <p:tag name="AS_RELEASE_DATE" val="2018.10.10"/>
  <p:tag name="AS_TITLE" val="Aspose.Slides for .NET 4.0 Client Profile"/>
  <p:tag name="AS_VERSION" val="18.10"/>
</p:tagLst>
</file>

<file path=ppt/theme/theme1.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181</Paragraphs>
  <Slides>16</Slides>
  <Notes>2</Notes>
  <TotalTime>0</TotalTime>
  <HiddenSlides>0</HiddenSlides>
  <MMClips>0</MMClips>
  <ScaleCrop>0</ScaleCrop>
  <HeadingPairs>
    <vt:vector baseType="variant" size="4">
      <vt:variant>
        <vt:lpstr>Theme</vt:lpstr>
      </vt:variant>
      <vt:variant>
        <vt:i4>1</vt:i4>
      </vt:variant>
      <vt:variant>
        <vt:lpstr>Slide Titles</vt:lpstr>
      </vt:variant>
      <vt:variant>
        <vt:i4>16</vt:i4>
      </vt:variant>
    </vt:vector>
  </HeadingPairs>
  <TitlesOfParts>
    <vt:vector baseType="lpstr" size="17">
      <vt:lpstr>Office Theme</vt:lpstr>
      <vt:lpstr>Slide 1</vt:lpstr>
      <vt:lpstr>拉丁美洲的民族独立运动</vt:lpstr>
      <vt:lpstr>拉丁美洲的民族独立运动</vt:lpstr>
      <vt:lpstr>拉丁美洲的民族独立运动</vt:lpstr>
      <vt:lpstr>拉丁美洲的民族独立运动</vt:lpstr>
      <vt:lpstr>拉丁美洲的民族独立运动</vt:lpstr>
      <vt:lpstr>拉丁美洲的民族独立运动</vt:lpstr>
      <vt:lpstr>拉丁美洲的民族独立运动</vt:lpstr>
      <vt:lpstr>拉丁美洲的民族独立运动</vt:lpstr>
      <vt:lpstr>亚洲的觉醒</vt:lpstr>
      <vt:lpstr>亚洲的觉醒</vt:lpstr>
      <vt:lpstr>非洲的抗争</vt:lpstr>
      <vt:lpstr>非洲的抗争</vt:lpstr>
      <vt:lpstr>非洲的抗争</vt:lpstr>
      <vt:lpstr>亚非拉民族独立运动的意义</vt:lpstr>
      <vt:lpstr>Slide 16</vt:lpstr>
    </vt:vector>
  </TitlesOfParts>
  <LinksUpToDate>0</LinksUpToDate>
  <SharedDoc>0</SharedDoc>
  <HyperlinksChanged>0</HyperlinksChanged>
  <Application>Aspose.Slides for .NET</Application>
  <AppVersion>18.1000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第二部150套微立体全部图表合集</dc:title>
  <cp:revision>263</cp:revision>
  <dcterms:created xsi:type="dcterms:W3CDTF">2016-04-26T08:47:00Z</dcterms:created>
  <dcterms:modified xsi:type="dcterms:W3CDTF">2020-06-13T07:40:14Z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