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2" r:id="rId4"/>
    <p:sldMasterId id="2147483683" r:id="rId5"/>
    <p:sldMasterId id="2147483694" r:id="rId6"/>
    <p:sldMasterId id="2147483705" r:id="rId7"/>
  </p:sldMasterIdLst>
  <p:notesMasterIdLst>
    <p:notesMasterId r:id="rId9"/>
  </p:notesMasterIdLst>
  <p:handoutMasterIdLst>
    <p:handoutMasterId r:id="rId20"/>
  </p:handoutMasterIdLst>
  <p:sldIdLst>
    <p:sldId id="295" r:id="rId8"/>
    <p:sldId id="319" r:id="rId10"/>
    <p:sldId id="296" r:id="rId11"/>
    <p:sldId id="423" r:id="rId12"/>
    <p:sldId id="431" r:id="rId13"/>
    <p:sldId id="430" r:id="rId14"/>
    <p:sldId id="433" r:id="rId15"/>
    <p:sldId id="428" r:id="rId16"/>
    <p:sldId id="432" r:id="rId17"/>
    <p:sldId id="425" r:id="rId18"/>
    <p:sldId id="414" r:id="rId1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33CC"/>
    <a:srgbClr val="FEFEF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21" autoAdjust="0"/>
    <p:restoredTop sz="87410" autoAdjust="0"/>
  </p:normalViewPr>
  <p:slideViewPr>
    <p:cSldViewPr snapToGrid="0">
      <p:cViewPr varScale="1">
        <p:scale>
          <a:sx n="65" d="100"/>
          <a:sy n="65" d="100"/>
        </p:scale>
        <p:origin x="1032" y="66"/>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handoutMaster" Target="handoutMasters/handoutMaster1.xml"/><Relationship Id="rId2" Type="http://schemas.openxmlformats.org/officeDocument/2006/relationships/theme" Target="theme/theme1.xml"/><Relationship Id="rId19" Type="http://schemas.openxmlformats.org/officeDocument/2006/relationships/slide" Target="slides/slide1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7" Type="http://schemas.openxmlformats.org/officeDocument/2006/relationships/image" Target="../media/image1.jpeg"/><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1.jpeg"/><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16" name="日期占位符 15"/>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3"/>
            </p:custDataLst>
          </p:nvPr>
        </p:nvSpPr>
        <p:spPr/>
        <p:txBody>
          <a:bodyPr/>
          <a:lstStyle/>
          <a:p>
            <a:endParaRPr lang="zh-CN" altLang="en-US" dirty="0"/>
          </a:p>
        </p:txBody>
      </p:sp>
      <p:sp>
        <p:nvSpPr>
          <p:cNvPr id="18" name="灯片编号占位符 17"/>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pic>
        <p:nvPicPr>
          <p:cNvPr id="4" name="图片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4.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tags" Target="../tags/tag67.xml"/><Relationship Id="rId14" Type="http://schemas.openxmlformats.org/officeDocument/2006/relationships/tags" Target="../tags/tag66.xml"/><Relationship Id="rId13" Type="http://schemas.openxmlformats.org/officeDocument/2006/relationships/tags" Target="../tags/tag65.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6" Type="http://schemas.openxmlformats.org/officeDocument/2006/relationships/theme" Target="../theme/theme3.xml"/><Relationship Id="rId15" Type="http://schemas.openxmlformats.org/officeDocument/2006/relationships/tags" Target="../tags/tag70.xml"/><Relationship Id="rId14" Type="http://schemas.openxmlformats.org/officeDocument/2006/relationships/tags" Target="../tags/tag69.xml"/><Relationship Id="rId13" Type="http://schemas.openxmlformats.org/officeDocument/2006/relationships/tags" Target="../tags/tag68.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1.xml"/><Relationship Id="rId8" Type="http://schemas.openxmlformats.org/officeDocument/2006/relationships/slideLayout" Target="../slideLayouts/slideLayout40.xml"/><Relationship Id="rId7" Type="http://schemas.openxmlformats.org/officeDocument/2006/relationships/slideLayout" Target="../slideLayouts/slideLayout39.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3" Type="http://schemas.openxmlformats.org/officeDocument/2006/relationships/slideLayout" Target="../slideLayouts/slideLayout35.xml"/><Relationship Id="rId2" Type="http://schemas.openxmlformats.org/officeDocument/2006/relationships/slideLayout" Target="../slideLayouts/slideLayout34.xml"/><Relationship Id="rId16" Type="http://schemas.openxmlformats.org/officeDocument/2006/relationships/theme" Target="../theme/theme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42.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1.xml"/><Relationship Id="rId8" Type="http://schemas.openxmlformats.org/officeDocument/2006/relationships/slideLayout" Target="../slideLayouts/slideLayout50.xml"/><Relationship Id="rId7" Type="http://schemas.openxmlformats.org/officeDocument/2006/relationships/slideLayout" Target="../slideLayouts/slideLayout49.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3" Type="http://schemas.openxmlformats.org/officeDocument/2006/relationships/slideLayout" Target="../slideLayouts/slideLayout45.xml"/><Relationship Id="rId2" Type="http://schemas.openxmlformats.org/officeDocument/2006/relationships/slideLayout" Target="../slideLayouts/slideLayout44.xml"/><Relationship Id="rId16" Type="http://schemas.openxmlformats.org/officeDocument/2006/relationships/theme" Target="../theme/theme5.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52.xml"/><Relationship Id="rId1"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1.xml"/><Relationship Id="rId8" Type="http://schemas.openxmlformats.org/officeDocument/2006/relationships/slideLayout" Target="../slideLayouts/slideLayout60.xml"/><Relationship Id="rId7" Type="http://schemas.openxmlformats.org/officeDocument/2006/relationships/slideLayout" Target="../slideLayouts/slideLayout59.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3" Type="http://schemas.openxmlformats.org/officeDocument/2006/relationships/slideLayout" Target="../slideLayouts/slideLayout55.xml"/><Relationship Id="rId2" Type="http://schemas.openxmlformats.org/officeDocument/2006/relationships/slideLayout" Target="../slideLayouts/slideLayout54.xml"/><Relationship Id="rId13" Type="http://schemas.openxmlformats.org/officeDocument/2006/relationships/theme" Target="../theme/theme6.xml"/><Relationship Id="rId12" Type="http://schemas.openxmlformats.org/officeDocument/2006/relationships/image" Target="../media/image4.jpeg"/><Relationship Id="rId11" Type="http://schemas.openxmlformats.org/officeDocument/2006/relationships/slideLayout" Target="../slideLayouts/slideLayout63.xml"/><Relationship Id="rId10" Type="http://schemas.openxmlformats.org/officeDocument/2006/relationships/slideLayout" Target="../slideLayouts/slideLayout62.xml"/><Relationship Id="rId1"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7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01444" y="896584"/>
            <a:ext cx="12064181" cy="830997"/>
          </a:xfrm>
          <a:prstGeom prst="rect">
            <a:avLst/>
          </a:prstGeom>
          <a:noFill/>
        </p:spPr>
        <p:txBody>
          <a:bodyPr wrap="square" rtlCol="0">
            <a:spAutoFit/>
            <a:scene3d>
              <a:camera prst="orthographicFront"/>
              <a:lightRig rig="threePt" dir="t"/>
            </a:scene3d>
          </a:bodyPr>
          <a:lstStyle/>
          <a:p>
            <a:r>
              <a:rPr lang="zh-CN" altLang="en-US" sz="4800" b="1" dirty="0"/>
              <a:t>第</a:t>
            </a:r>
            <a:r>
              <a:rPr lang="en-US" altLang="zh-CN" sz="4800" b="1" dirty="0"/>
              <a:t>6</a:t>
            </a:r>
            <a:r>
              <a:rPr lang="zh-CN" altLang="en-US" sz="4800" b="1" dirty="0"/>
              <a:t>课 近代以来中国的官员选拔与管理制度</a:t>
            </a:r>
            <a:endParaRPr lang="zh-CN" altLang="zh-CN" sz="4800" dirty="0"/>
          </a:p>
        </p:txBody>
      </p:sp>
      <p:sp>
        <p:nvSpPr>
          <p:cNvPr id="3" name="矩形 2"/>
          <p:cNvSpPr/>
          <p:nvPr/>
        </p:nvSpPr>
        <p:spPr>
          <a:xfrm>
            <a:off x="1090825" y="2257879"/>
            <a:ext cx="10444130" cy="3539430"/>
          </a:xfrm>
          <a:prstGeom prst="rect">
            <a:avLst/>
          </a:prstGeom>
        </p:spPr>
        <p:txBody>
          <a:bodyPr wrap="square">
            <a:spAutoFit/>
          </a:bodyPr>
          <a:lstStyle/>
          <a:p>
            <a:pPr algn="just">
              <a:spcAft>
                <a:spcPts val="0"/>
              </a:spcAft>
            </a:pPr>
            <a:r>
              <a:rPr lang="zh-CN" altLang="zh-CN" sz="40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过本单元学习，了解中国古代官员的选拔、考核与监察制度，了解西方近代文官制度与近现代中国公务员制度。</a:t>
            </a: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endParaRPr lang="zh-CN" altLang="en-US" sz="2400" kern="10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4047903" cy="461665"/>
          </a:xfrm>
          <a:prstGeom prst="rect">
            <a:avLst/>
          </a:prstGeom>
          <a:noFill/>
        </p:spPr>
        <p:txBody>
          <a:bodyPr wrap="none" rtlCol="0">
            <a:spAutoFit/>
          </a:bodyPr>
          <a:lstStyle/>
          <a:p>
            <a:r>
              <a:rPr lang="zh-CN" altLang="en-US" sz="2400" dirty="0" smtClean="0"/>
              <a:t>第</a:t>
            </a:r>
            <a:r>
              <a:rPr lang="zh-CN" altLang="en-US" sz="2400" dirty="0"/>
              <a:t>二</a:t>
            </a:r>
            <a:r>
              <a:rPr lang="zh-CN" altLang="en-US" sz="2400" dirty="0" smtClean="0"/>
              <a:t>单元  官员的选拔与管理</a:t>
            </a:r>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5" name="Rectangle 5"/>
          <p:cNvSpPr>
            <a:spLocks noChangeArrowheads="1"/>
          </p:cNvSpPr>
          <p:nvPr/>
        </p:nvSpPr>
        <p:spPr bwMode="auto">
          <a:xfrm>
            <a:off x="1356575" y="1179255"/>
            <a:ext cx="9645721" cy="4524315"/>
          </a:xfrm>
          <a:prstGeom prst="rect">
            <a:avLst/>
          </a:prstGeom>
          <a:noFill/>
          <a:ln w="38100">
            <a:solidFill>
              <a:srgbClr val="0033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dirty="0" smtClean="0">
                <a:solidFill>
                  <a:srgbClr val="0033CC"/>
                </a:solidFill>
              </a:rPr>
              <a:t>       近</a:t>
            </a:r>
            <a:r>
              <a:rPr lang="zh-CN" altLang="en-US" sz="3600" b="1" dirty="0">
                <a:solidFill>
                  <a:srgbClr val="0033CC"/>
                </a:solidFill>
              </a:rPr>
              <a:t>代以来中国的选官制度西方公务员制度的起源受到了中国科举考试制度的影响，科举制“在形式上是特别是现代的、和平的和官僚体制化的代表”</a:t>
            </a:r>
            <a:r>
              <a:rPr lang="en-US" altLang="zh-CN" sz="3600" b="1" dirty="0">
                <a:solidFill>
                  <a:srgbClr val="0033CC"/>
                </a:solidFill>
              </a:rPr>
              <a:t>(</a:t>
            </a:r>
            <a:r>
              <a:rPr lang="zh-CN" altLang="en-US" sz="3600" b="1" dirty="0">
                <a:solidFill>
                  <a:srgbClr val="0033CC"/>
                </a:solidFill>
              </a:rPr>
              <a:t>书伯语</a:t>
            </a:r>
            <a:r>
              <a:rPr lang="en-US" altLang="zh-CN" sz="3600" b="1" dirty="0">
                <a:solidFill>
                  <a:srgbClr val="0033CC"/>
                </a:solidFill>
              </a:rPr>
              <a:t>)</a:t>
            </a:r>
            <a:r>
              <a:rPr lang="zh-CN" altLang="en-US" sz="3600" b="1" dirty="0">
                <a:solidFill>
                  <a:srgbClr val="0033CC"/>
                </a:solidFill>
              </a:rPr>
              <a:t>，</a:t>
            </a:r>
            <a:r>
              <a:rPr lang="en-US" altLang="zh-CN" sz="3600" b="1" dirty="0">
                <a:solidFill>
                  <a:srgbClr val="0033CC"/>
                </a:solidFill>
              </a:rPr>
              <a:t>)</a:t>
            </a:r>
            <a:r>
              <a:rPr lang="zh-CN" altLang="en-US" sz="3600" b="1" dirty="0">
                <a:solidFill>
                  <a:srgbClr val="0033CC"/>
                </a:solidFill>
              </a:rPr>
              <a:t>麦杜思在</a:t>
            </a:r>
            <a:r>
              <a:rPr lang="en-US" altLang="zh-CN" sz="3600" b="1" dirty="0">
                <a:solidFill>
                  <a:srgbClr val="0033CC"/>
                </a:solidFill>
              </a:rPr>
              <a:t>《</a:t>
            </a:r>
            <a:r>
              <a:rPr lang="zh-CN" altLang="en-US" sz="3600" b="1" dirty="0">
                <a:solidFill>
                  <a:srgbClr val="0033CC"/>
                </a:solidFill>
              </a:rPr>
              <a:t>中国札记</a:t>
            </a:r>
            <a:r>
              <a:rPr lang="en-US" altLang="zh-CN" sz="3600" b="1" dirty="0">
                <a:solidFill>
                  <a:srgbClr val="0033CC"/>
                </a:solidFill>
              </a:rPr>
              <a:t>》</a:t>
            </a:r>
            <a:r>
              <a:rPr lang="zh-CN" altLang="en-US" sz="3600" b="1" dirty="0">
                <a:solidFill>
                  <a:srgbClr val="0033CC"/>
                </a:solidFill>
              </a:rPr>
              <a:t>中就强烈呼吁建立向全体臣民开放的竞争性考试制度，直到</a:t>
            </a:r>
            <a:r>
              <a:rPr lang="en-US" altLang="zh-CN" sz="3600" b="1" dirty="0">
                <a:solidFill>
                  <a:srgbClr val="0033CC"/>
                </a:solidFill>
              </a:rPr>
              <a:t>19</a:t>
            </a:r>
            <a:r>
              <a:rPr lang="zh-CN" altLang="en-US" sz="3600" b="1" dirty="0">
                <a:solidFill>
                  <a:srgbClr val="0033CC"/>
                </a:solidFill>
              </a:rPr>
              <a:t>世纪晚期，英国现代公务员制度正式确立。</a:t>
            </a:r>
            <a:endParaRPr lang="zh-CN" altLang="en-US" sz="3600" b="1" dirty="0">
              <a:solidFill>
                <a:srgbClr val="0033CC"/>
              </a:solidFill>
            </a:endParaRPr>
          </a:p>
          <a:p>
            <a:pPr>
              <a:spcBef>
                <a:spcPct val="0"/>
              </a:spcBef>
              <a:buFontTx/>
              <a:buNone/>
            </a:pPr>
            <a:r>
              <a:rPr lang="en-US" altLang="zh-CN" sz="3600" b="1" dirty="0" smtClean="0"/>
              <a:t>             ——</a:t>
            </a:r>
            <a:r>
              <a:rPr lang="zh-CN" altLang="en-US" sz="3600" b="1" dirty="0"/>
              <a:t>摘编自</a:t>
            </a:r>
            <a:r>
              <a:rPr lang="en-US" altLang="zh-CN" sz="3600" b="1" dirty="0"/>
              <a:t>《</a:t>
            </a:r>
            <a:r>
              <a:rPr lang="zh-CN" altLang="en-US" sz="3600" b="1" dirty="0"/>
              <a:t>西方公务员制度的起源</a:t>
            </a:r>
            <a:r>
              <a:rPr lang="en-US" altLang="zh-CN" sz="3600" b="1" dirty="0"/>
              <a:t>》</a:t>
            </a:r>
            <a:endParaRPr lang="en-US" altLang="zh-CN" sz="36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568620" y="2381154"/>
            <a:ext cx="5929828" cy="3046988"/>
          </a:xfrm>
          <a:prstGeom prst="rect">
            <a:avLst/>
          </a:prstGeom>
          <a:noFill/>
        </p:spPr>
        <p:txBody>
          <a:bodyPr wrap="none" rtlCol="0">
            <a:spAutoFit/>
          </a:bodyPr>
          <a:lstStyle/>
          <a:p>
            <a:r>
              <a:rPr lang="zh-CN" altLang="en-US" sz="3200" b="1" dirty="0" smtClean="0"/>
              <a:t>一</a:t>
            </a:r>
            <a:r>
              <a:rPr lang="zh-CN" altLang="en-US" sz="3200" b="1" dirty="0"/>
              <a:t>、晚清选官制度的变革：</a:t>
            </a:r>
            <a:endParaRPr lang="en-US" altLang="zh-CN" sz="3200" b="1" dirty="0" smtClean="0"/>
          </a:p>
          <a:p>
            <a:endParaRPr lang="zh-CN" altLang="zh-CN" sz="3200" dirty="0"/>
          </a:p>
          <a:p>
            <a:r>
              <a:rPr lang="zh-CN" altLang="en-US" sz="3200" b="1" dirty="0"/>
              <a:t>二、民国时期的官员选拔制度：</a:t>
            </a:r>
            <a:endParaRPr lang="en-US" altLang="zh-CN" sz="3200" b="1" dirty="0" smtClean="0"/>
          </a:p>
          <a:p>
            <a:endParaRPr lang="en-US" altLang="zh-CN" sz="3200" b="1" dirty="0"/>
          </a:p>
          <a:p>
            <a:r>
              <a:rPr lang="zh-CN" altLang="en-US" sz="3200" b="1" dirty="0"/>
              <a:t>三、中华人民共和国的干</a:t>
            </a:r>
            <a:r>
              <a:rPr lang="zh-CN" altLang="en-US" sz="3200" b="1" dirty="0" smtClean="0"/>
              <a:t>部</a:t>
            </a:r>
            <a:endParaRPr lang="en-US" altLang="zh-CN" sz="3200" b="1" dirty="0" smtClean="0"/>
          </a:p>
          <a:p>
            <a:r>
              <a:rPr lang="zh-CN" altLang="en-US" sz="3200" b="1" dirty="0" smtClean="0"/>
              <a:t>        制度和</a:t>
            </a:r>
            <a:r>
              <a:rPr lang="zh-CN" altLang="en-US" sz="3200" b="1" dirty="0"/>
              <a:t>公务员制度</a:t>
            </a:r>
            <a:endParaRPr lang="en-US" altLang="zh-CN" sz="3200" b="1" dirty="0"/>
          </a:p>
        </p:txBody>
      </p:sp>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9" name="文本框 8"/>
          <p:cNvSpPr txBox="1"/>
          <p:nvPr/>
        </p:nvSpPr>
        <p:spPr>
          <a:xfrm>
            <a:off x="501444" y="896584"/>
            <a:ext cx="12064181" cy="830997"/>
          </a:xfrm>
          <a:prstGeom prst="rect">
            <a:avLst/>
          </a:prstGeom>
          <a:noFill/>
        </p:spPr>
        <p:txBody>
          <a:bodyPr wrap="square" rtlCol="0">
            <a:spAutoFit/>
            <a:scene3d>
              <a:camera prst="orthographicFront"/>
              <a:lightRig rig="threePt" dir="t"/>
            </a:scene3d>
          </a:bodyPr>
          <a:lstStyle/>
          <a:p>
            <a:r>
              <a:rPr lang="zh-CN" altLang="en-US" sz="4800" b="1" dirty="0"/>
              <a:t>第</a:t>
            </a:r>
            <a:r>
              <a:rPr lang="en-US" altLang="zh-CN" sz="4800" b="1" dirty="0"/>
              <a:t>6</a:t>
            </a:r>
            <a:r>
              <a:rPr lang="zh-CN" altLang="en-US" sz="4800" b="1" dirty="0"/>
              <a:t>课 近代以来中国的官员选拔与管理制度</a:t>
            </a:r>
            <a:endParaRPr lang="zh-CN" altLang="zh-CN" sz="4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7" name="文本框 6"/>
          <p:cNvSpPr txBox="1"/>
          <p:nvPr/>
        </p:nvSpPr>
        <p:spPr>
          <a:xfrm>
            <a:off x="397717" y="611348"/>
            <a:ext cx="5109091" cy="584775"/>
          </a:xfrm>
          <a:prstGeom prst="rect">
            <a:avLst/>
          </a:prstGeom>
          <a:noFill/>
        </p:spPr>
        <p:txBody>
          <a:bodyPr wrap="none" rtlCol="0">
            <a:spAutoFit/>
          </a:bodyPr>
          <a:lstStyle/>
          <a:p>
            <a:r>
              <a:rPr lang="zh-CN" altLang="en-US" sz="3200" b="1" dirty="0" smtClean="0"/>
              <a:t>一</a:t>
            </a:r>
            <a:r>
              <a:rPr lang="zh-CN" altLang="en-US" sz="3200" b="1" dirty="0"/>
              <a:t>、晚清选官制度的变革</a:t>
            </a:r>
            <a:r>
              <a:rPr lang="zh-CN" altLang="en-US" sz="3200" b="1" dirty="0" smtClean="0"/>
              <a:t>：</a:t>
            </a:r>
            <a:endParaRPr lang="en-US" altLang="zh-CN" sz="3200" b="1" dirty="0" smtClean="0"/>
          </a:p>
        </p:txBody>
      </p:sp>
      <p:sp>
        <p:nvSpPr>
          <p:cNvPr id="2" name="矩形 1"/>
          <p:cNvSpPr/>
          <p:nvPr/>
        </p:nvSpPr>
        <p:spPr>
          <a:xfrm>
            <a:off x="397717" y="1510436"/>
            <a:ext cx="4244752" cy="4401205"/>
          </a:xfrm>
          <a:prstGeom prst="rect">
            <a:avLst/>
          </a:prstGeom>
        </p:spPr>
        <p:txBody>
          <a:bodyPr wrap="none">
            <a:spAutoFit/>
          </a:bodyPr>
          <a:lstStyle/>
          <a:p>
            <a:pPr indent="267970">
              <a:lnSpc>
                <a:spcPts val="1600"/>
              </a:lnSpc>
            </a:pPr>
            <a:r>
              <a:rPr lang="en-US" altLang="zh-CN" sz="28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28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800" b="1" kern="0" dirty="0" smtClean="0">
                <a:solidFill>
                  <a:srgbClr val="000000"/>
                </a:solidFill>
                <a:latin typeface="Calibri" panose="020F0502020204030204" pitchFamily="34" charset="0"/>
                <a:ea typeface="宋体" panose="02010600030101010101" pitchFamily="2" charset="-122"/>
                <a:cs typeface="Songti SC"/>
              </a:rPr>
              <a:t>科</a:t>
            </a:r>
            <a:r>
              <a:rPr lang="zh-CN" altLang="zh-CN" sz="2800" b="1" kern="0" dirty="0">
                <a:solidFill>
                  <a:srgbClr val="000000"/>
                </a:solidFill>
                <a:latin typeface="Calibri" panose="020F0502020204030204" pitchFamily="34" charset="0"/>
                <a:ea typeface="宋体" panose="02010600030101010101" pitchFamily="2" charset="-122"/>
                <a:cs typeface="Songti SC"/>
              </a:rPr>
              <a:t>举制度</a:t>
            </a:r>
            <a:r>
              <a:rPr lang="zh-CN" altLang="zh-CN" sz="2800" b="1" kern="0" dirty="0" smtClean="0">
                <a:solidFill>
                  <a:srgbClr val="000000"/>
                </a:solidFill>
                <a:latin typeface="Calibri" panose="020F0502020204030204" pitchFamily="34" charset="0"/>
                <a:ea typeface="宋体" panose="02010600030101010101" pitchFamily="2" charset="-122"/>
                <a:cs typeface="Songti SC"/>
              </a:rPr>
              <a:t>的</a:t>
            </a:r>
            <a:r>
              <a:rPr lang="zh-CN" altLang="en-US" sz="2800" b="1" kern="0" dirty="0" smtClean="0">
                <a:solidFill>
                  <a:srgbClr val="000000"/>
                </a:solidFill>
                <a:latin typeface="Calibri" panose="020F0502020204030204" pitchFamily="34" charset="0"/>
                <a:ea typeface="宋体" panose="02010600030101010101" pitchFamily="2" charset="-122"/>
                <a:cs typeface="Songti SC"/>
              </a:rPr>
              <a:t>变革：</a:t>
            </a: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8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1600"/>
              </a:lnSpc>
            </a:pPr>
            <a:endParaRPr lang="en-US" altLang="zh-CN"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600"/>
              </a:lnSpc>
            </a:pPr>
            <a:endParaRPr lang="en-US" altLang="zh-CN" sz="2800" b="1" kern="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1600"/>
              </a:lnSpc>
            </a:pPr>
            <a:r>
              <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rPr>
              <a:t>、清末选官制度改</a:t>
            </a:r>
            <a:r>
              <a:rPr lang="zh-CN" altLang="en-US"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革：</a:t>
            </a:r>
            <a:endPar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1135628" y="1800346"/>
            <a:ext cx="10471354" cy="3416320"/>
          </a:xfrm>
          <a:prstGeom prst="rect">
            <a:avLst/>
          </a:prstGeom>
        </p:spPr>
        <p:txBody>
          <a:bodyPr wrap="square">
            <a:spAutoFit/>
          </a:bodyPr>
          <a:lstStyle/>
          <a:p>
            <a:pPr indent="266700"/>
            <a:r>
              <a:rPr lang="en-US" altLang="zh-CN" sz="2400" b="1" kern="0" dirty="0" smtClean="0">
                <a:solidFill>
                  <a:srgbClr val="000000"/>
                </a:solidFill>
                <a:latin typeface="+mj-ea"/>
                <a:ea typeface="+mj-ea"/>
                <a:cs typeface="Songti SC"/>
              </a:rPr>
              <a:t>    </a:t>
            </a:r>
            <a:r>
              <a:rPr lang="zh-CN" altLang="en-US" sz="2400" b="1" kern="0" dirty="0" smtClean="0">
                <a:solidFill>
                  <a:srgbClr val="000000"/>
                </a:solidFill>
                <a:latin typeface="+mj-ea"/>
                <a:ea typeface="+mj-ea"/>
                <a:cs typeface="Songti SC"/>
              </a:rPr>
              <a:t>材料：</a:t>
            </a:r>
            <a:r>
              <a:rPr lang="zh-CN" altLang="zh-CN" sz="2400" b="1" kern="0" dirty="0" smtClean="0">
                <a:solidFill>
                  <a:srgbClr val="0033CC"/>
                </a:solidFill>
                <a:latin typeface="+mj-ea"/>
                <a:ea typeface="+mj-ea"/>
                <a:cs typeface="Songti SC"/>
              </a:rPr>
              <a:t>随</a:t>
            </a:r>
            <a:r>
              <a:rPr lang="zh-CN" altLang="zh-CN" sz="2400" b="1" kern="0" dirty="0">
                <a:solidFill>
                  <a:srgbClr val="0033CC"/>
                </a:solidFill>
                <a:latin typeface="+mj-ea"/>
                <a:ea typeface="+mj-ea"/>
                <a:cs typeface="Songti SC"/>
              </a:rPr>
              <a:t>着西学的传播和洋务运动的开展，</a:t>
            </a:r>
            <a:r>
              <a:rPr lang="en-US" altLang="zh-CN" sz="2400" b="1" kern="0" dirty="0">
                <a:solidFill>
                  <a:srgbClr val="0033CC"/>
                </a:solidFill>
                <a:latin typeface="+mj-ea"/>
                <a:ea typeface="+mj-ea"/>
                <a:cs typeface="Songti SC"/>
              </a:rPr>
              <a:t>19</a:t>
            </a:r>
            <a:r>
              <a:rPr lang="zh-CN" altLang="zh-CN" sz="2400" b="1" kern="0" dirty="0">
                <a:solidFill>
                  <a:srgbClr val="0033CC"/>
                </a:solidFill>
                <a:latin typeface="+mj-ea"/>
                <a:ea typeface="+mj-ea"/>
                <a:cs typeface="Songti SC"/>
              </a:rPr>
              <a:t>世纪</a:t>
            </a:r>
            <a:r>
              <a:rPr lang="en-US" altLang="zh-CN" sz="2400" b="1" kern="0" dirty="0">
                <a:solidFill>
                  <a:srgbClr val="0033CC"/>
                </a:solidFill>
                <a:latin typeface="+mj-ea"/>
                <a:ea typeface="+mj-ea"/>
                <a:cs typeface="Songti SC"/>
              </a:rPr>
              <a:t>80</a:t>
            </a:r>
            <a:r>
              <a:rPr lang="zh-CN" altLang="zh-CN" sz="2400" b="1" kern="0" dirty="0">
                <a:solidFill>
                  <a:srgbClr val="0033CC"/>
                </a:solidFill>
                <a:latin typeface="+mj-ea"/>
                <a:ea typeface="+mj-ea"/>
                <a:cs typeface="Songti SC"/>
              </a:rPr>
              <a:t>年代后，科举制度发生一系列改变。</a:t>
            </a:r>
            <a:r>
              <a:rPr lang="en-US" altLang="zh-CN" sz="2400" b="1" kern="0" dirty="0">
                <a:solidFill>
                  <a:srgbClr val="0033CC"/>
                </a:solidFill>
                <a:latin typeface="+mj-ea"/>
                <a:ea typeface="+mj-ea"/>
                <a:cs typeface="Songti SC"/>
              </a:rPr>
              <a:t>1898</a:t>
            </a:r>
            <a:r>
              <a:rPr lang="zh-CN" altLang="zh-CN" sz="2400" b="1" kern="0" dirty="0">
                <a:solidFill>
                  <a:srgbClr val="0033CC"/>
                </a:solidFill>
                <a:latin typeface="+mj-ea"/>
                <a:ea typeface="+mj-ea"/>
                <a:cs typeface="Songti SC"/>
              </a:rPr>
              <a:t>年，清政府加设经济特科，选拔经时济变之才；在康有为等人的建议下，废八股，改试策论</a:t>
            </a:r>
            <a:r>
              <a:rPr lang="en-US" altLang="zh-CN" sz="2400" b="1" kern="0" dirty="0">
                <a:solidFill>
                  <a:srgbClr val="0033CC"/>
                </a:solidFill>
                <a:latin typeface="+mj-ea"/>
                <a:ea typeface="+mj-ea"/>
                <a:cs typeface="Songti SC"/>
              </a:rPr>
              <a:t>,</a:t>
            </a:r>
            <a:r>
              <a:rPr lang="zh-CN" altLang="zh-CN" sz="2400" b="1" kern="0" dirty="0">
                <a:solidFill>
                  <a:srgbClr val="0033CC"/>
                </a:solidFill>
                <a:latin typeface="+mj-ea"/>
                <a:ea typeface="+mj-ea"/>
                <a:cs typeface="Songti SC"/>
              </a:rPr>
              <a:t>以时务策命题。戊戌变法失败后，慈禧太后下令所有考试悉照旧制。</a:t>
            </a:r>
            <a:endParaRPr lang="zh-CN" altLang="zh-CN" sz="2400" b="1" kern="100" dirty="0">
              <a:solidFill>
                <a:srgbClr val="0033CC"/>
              </a:solidFill>
              <a:latin typeface="+mj-ea"/>
              <a:ea typeface="+mj-ea"/>
              <a:cs typeface="Times New Roman" panose="02020603050405020304" pitchFamily="18" charset="0"/>
            </a:endParaRPr>
          </a:p>
          <a:p>
            <a:pPr indent="266700"/>
            <a:r>
              <a:rPr lang="en-US" altLang="zh-CN" sz="2400" b="1" kern="0" dirty="0" smtClean="0">
                <a:solidFill>
                  <a:srgbClr val="0033CC"/>
                </a:solidFill>
                <a:latin typeface="+mj-ea"/>
                <a:ea typeface="+mj-ea"/>
                <a:cs typeface="Songti SC"/>
              </a:rPr>
              <a:t>  1901</a:t>
            </a:r>
            <a:r>
              <a:rPr lang="zh-CN" altLang="zh-CN" sz="2400" b="1" kern="0" dirty="0">
                <a:solidFill>
                  <a:srgbClr val="0033CC"/>
                </a:solidFill>
                <a:latin typeface="+mj-ea"/>
                <a:ea typeface="+mj-ea"/>
                <a:cs typeface="Songti SC"/>
              </a:rPr>
              <a:t>年，清政府实行新政，通令各省书院一律改为大学堂，各府州县学改为中小学堂</a:t>
            </a:r>
            <a:r>
              <a:rPr lang="en-US" altLang="zh-CN" sz="2400" b="1" kern="0" dirty="0">
                <a:solidFill>
                  <a:srgbClr val="0033CC"/>
                </a:solidFill>
                <a:latin typeface="+mj-ea"/>
                <a:ea typeface="+mj-ea"/>
                <a:cs typeface="Songti SC"/>
              </a:rPr>
              <a:t>, </a:t>
            </a:r>
            <a:r>
              <a:rPr lang="zh-CN" altLang="zh-CN" sz="2400" b="1" kern="0" dirty="0">
                <a:solidFill>
                  <a:srgbClr val="0033CC"/>
                </a:solidFill>
                <a:latin typeface="+mj-ea"/>
                <a:ea typeface="+mj-ea"/>
                <a:cs typeface="Songti SC"/>
              </a:rPr>
              <a:t>并多设蒙养学堂。</a:t>
            </a:r>
            <a:r>
              <a:rPr lang="en-US" altLang="zh-CN" sz="2400" b="1" kern="0" dirty="0">
                <a:solidFill>
                  <a:srgbClr val="0033CC"/>
                </a:solidFill>
                <a:latin typeface="+mj-ea"/>
                <a:ea typeface="+mj-ea"/>
                <a:cs typeface="Songti SC"/>
              </a:rPr>
              <a:t>1905</a:t>
            </a:r>
            <a:r>
              <a:rPr lang="zh-CN" altLang="zh-CN" sz="2400" b="1" kern="0" dirty="0">
                <a:solidFill>
                  <a:srgbClr val="0033CC"/>
                </a:solidFill>
                <a:latin typeface="+mj-ea"/>
                <a:ea typeface="+mj-ea"/>
                <a:cs typeface="Songti SC"/>
              </a:rPr>
              <a:t>年，光绪帝决定自</a:t>
            </a:r>
            <a:r>
              <a:rPr lang="en-US" altLang="zh-CN" sz="2400" b="1" kern="0" dirty="0">
                <a:solidFill>
                  <a:srgbClr val="0033CC"/>
                </a:solidFill>
                <a:latin typeface="+mj-ea"/>
                <a:ea typeface="+mj-ea"/>
                <a:cs typeface="Songti SC"/>
              </a:rPr>
              <a:t>1906</a:t>
            </a:r>
            <a:r>
              <a:rPr lang="zh-CN" altLang="zh-CN" sz="2400" b="1" kern="0" dirty="0">
                <a:solidFill>
                  <a:srgbClr val="0033CC"/>
                </a:solidFill>
                <a:latin typeface="+mj-ea"/>
                <a:ea typeface="+mj-ea"/>
                <a:cs typeface="Songti SC"/>
              </a:rPr>
              <a:t>年起，所有乡会试一律停止，并令学务大臣迅速颁发各种教科书，抓紧于城乡各处遍设学堂，将育人、取才合于学校一途。至此，在中国历史上延续了</a:t>
            </a:r>
            <a:r>
              <a:rPr lang="en-US" altLang="zh-CN" sz="2400" b="1" kern="0" dirty="0">
                <a:solidFill>
                  <a:srgbClr val="0033CC"/>
                </a:solidFill>
                <a:latin typeface="+mj-ea"/>
                <a:ea typeface="+mj-ea"/>
                <a:cs typeface="Songti SC"/>
              </a:rPr>
              <a:t>1 000</a:t>
            </a:r>
            <a:r>
              <a:rPr lang="zh-CN" altLang="zh-CN" sz="2400" b="1" kern="0" dirty="0">
                <a:solidFill>
                  <a:srgbClr val="0033CC"/>
                </a:solidFill>
                <a:latin typeface="+mj-ea"/>
                <a:ea typeface="+mj-ea"/>
                <a:cs typeface="Songti SC"/>
              </a:rPr>
              <a:t>多年的科举制度最终被废除。</a:t>
            </a:r>
            <a:endParaRPr lang="zh-CN" altLang="zh-CN" sz="2400" b="1" kern="100" dirty="0">
              <a:solidFill>
                <a:srgbClr val="0033CC"/>
              </a:solidFill>
              <a:effectLst/>
              <a:latin typeface="+mj-ea"/>
              <a:ea typeface="+mj-ea"/>
              <a:cs typeface="Times New Roman" panose="02020603050405020304" pitchFamily="18" charset="0"/>
            </a:endParaRPr>
          </a:p>
        </p:txBody>
      </p:sp>
      <p:sp>
        <p:nvSpPr>
          <p:cNvPr id="4" name="文本框 3"/>
          <p:cNvSpPr txBox="1"/>
          <p:nvPr/>
        </p:nvSpPr>
        <p:spPr>
          <a:xfrm>
            <a:off x="4456366" y="1312778"/>
            <a:ext cx="6955750" cy="461665"/>
          </a:xfrm>
          <a:prstGeom prst="rect">
            <a:avLst/>
          </a:prstGeom>
          <a:noFill/>
        </p:spPr>
        <p:txBody>
          <a:bodyPr wrap="none" rtlCol="0">
            <a:spAutoFit/>
          </a:bodyPr>
          <a:lstStyle/>
          <a:p>
            <a:r>
              <a:rPr lang="zh-CN" altLang="en-US" sz="2400" b="1" dirty="0" smtClean="0"/>
              <a:t>根据材料回答，晚清科举制度变化的背景和表现？</a:t>
            </a:r>
            <a:endParaRPr lang="zh-CN" altLang="en-US"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7" name="文本框 6"/>
          <p:cNvSpPr txBox="1"/>
          <p:nvPr/>
        </p:nvSpPr>
        <p:spPr>
          <a:xfrm>
            <a:off x="397717" y="611348"/>
            <a:ext cx="5109091" cy="584775"/>
          </a:xfrm>
          <a:prstGeom prst="rect">
            <a:avLst/>
          </a:prstGeom>
          <a:noFill/>
        </p:spPr>
        <p:txBody>
          <a:bodyPr wrap="none" rtlCol="0">
            <a:spAutoFit/>
          </a:bodyPr>
          <a:lstStyle/>
          <a:p>
            <a:r>
              <a:rPr lang="zh-CN" altLang="en-US" sz="3200" b="1" dirty="0" smtClean="0"/>
              <a:t>一</a:t>
            </a:r>
            <a:r>
              <a:rPr lang="zh-CN" altLang="en-US" sz="3200" b="1" dirty="0"/>
              <a:t>、晚清选官制度的变革</a:t>
            </a:r>
            <a:r>
              <a:rPr lang="zh-CN" altLang="en-US" sz="3200" b="1" dirty="0" smtClean="0"/>
              <a:t>：</a:t>
            </a:r>
            <a:endParaRPr lang="en-US" altLang="zh-CN" sz="3200" b="1" dirty="0" smtClean="0"/>
          </a:p>
        </p:txBody>
      </p:sp>
      <p:sp>
        <p:nvSpPr>
          <p:cNvPr id="4" name="矩形 3"/>
          <p:cNvSpPr/>
          <p:nvPr/>
        </p:nvSpPr>
        <p:spPr>
          <a:xfrm>
            <a:off x="397717" y="1351566"/>
            <a:ext cx="4244752" cy="3017429"/>
          </a:xfrm>
          <a:prstGeom prst="rect">
            <a:avLst/>
          </a:prstGeom>
        </p:spPr>
        <p:txBody>
          <a:bodyPr wrap="none">
            <a:spAutoFit/>
          </a:bodyPr>
          <a:lstStyle/>
          <a:p>
            <a:pPr indent="267970">
              <a:lnSpc>
                <a:spcPts val="1500"/>
              </a:lnSpc>
            </a:pPr>
            <a:r>
              <a:rPr lang="en-US" altLang="zh-CN" sz="28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28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800" b="1" kern="0" dirty="0" smtClean="0">
                <a:solidFill>
                  <a:srgbClr val="000000"/>
                </a:solidFill>
                <a:latin typeface="Calibri" panose="020F0502020204030204" pitchFamily="34" charset="0"/>
                <a:ea typeface="宋体" panose="02010600030101010101" pitchFamily="2" charset="-122"/>
                <a:cs typeface="Songti SC"/>
              </a:rPr>
              <a:t>科</a:t>
            </a:r>
            <a:r>
              <a:rPr lang="zh-CN" altLang="zh-CN" sz="2800" b="1" kern="0" dirty="0">
                <a:solidFill>
                  <a:srgbClr val="000000"/>
                </a:solidFill>
                <a:latin typeface="Calibri" panose="020F0502020204030204" pitchFamily="34" charset="0"/>
                <a:ea typeface="宋体" panose="02010600030101010101" pitchFamily="2" charset="-122"/>
                <a:cs typeface="Songti SC"/>
              </a:rPr>
              <a:t>举制度</a:t>
            </a:r>
            <a:r>
              <a:rPr lang="zh-CN" altLang="zh-CN" sz="2800" b="1" kern="0" dirty="0" smtClean="0">
                <a:solidFill>
                  <a:srgbClr val="000000"/>
                </a:solidFill>
                <a:latin typeface="Calibri" panose="020F0502020204030204" pitchFamily="34" charset="0"/>
                <a:ea typeface="宋体" panose="02010600030101010101" pitchFamily="2" charset="-122"/>
                <a:cs typeface="Songti SC"/>
              </a:rPr>
              <a:t>的</a:t>
            </a:r>
            <a:r>
              <a:rPr lang="zh-CN" altLang="en-US" sz="2800" b="1" kern="0" dirty="0" smtClean="0">
                <a:solidFill>
                  <a:srgbClr val="000000"/>
                </a:solidFill>
                <a:latin typeface="Calibri" panose="020F0502020204030204" pitchFamily="34" charset="0"/>
                <a:ea typeface="宋体" panose="02010600030101010101" pitchFamily="2" charset="-122"/>
                <a:cs typeface="Songti SC"/>
              </a:rPr>
              <a:t>变革：</a:t>
            </a: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r>
              <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rPr>
              <a:t>、清末选官制度改</a:t>
            </a:r>
            <a:r>
              <a:rPr lang="zh-CN" altLang="en-US"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革：</a:t>
            </a:r>
            <a:endPar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矩形 1"/>
          <p:cNvSpPr/>
          <p:nvPr/>
        </p:nvSpPr>
        <p:spPr>
          <a:xfrm>
            <a:off x="1115050" y="1632424"/>
            <a:ext cx="10668910" cy="2246769"/>
          </a:xfrm>
          <a:prstGeom prst="rect">
            <a:avLst/>
          </a:prstGeom>
        </p:spPr>
        <p:txBody>
          <a:bodyPr wrap="square">
            <a:spAutoFit/>
          </a:bodyPr>
          <a:lstStyle/>
          <a:p>
            <a:r>
              <a:rPr lang="zh-CN" altLang="en-US" sz="2000" b="1" dirty="0">
                <a:solidFill>
                  <a:srgbClr val="0033CC"/>
                </a:solidFill>
                <a:latin typeface="+mj-ea"/>
                <a:ea typeface="+mj-ea"/>
              </a:rPr>
              <a:t>(1)背景</a:t>
            </a:r>
            <a:r>
              <a:rPr lang="zh-CN" altLang="en-US" sz="2000" b="1" dirty="0" smtClean="0">
                <a:solidFill>
                  <a:srgbClr val="0033CC"/>
                </a:solidFill>
                <a:latin typeface="+mj-ea"/>
                <a:ea typeface="+mj-ea"/>
              </a:rPr>
              <a:t>：</a:t>
            </a:r>
            <a:r>
              <a:rPr lang="zh-CN" altLang="en-US" sz="2000" b="1" dirty="0" smtClean="0">
                <a:solidFill>
                  <a:srgbClr val="FF0000"/>
                </a:solidFill>
                <a:latin typeface="+mj-ea"/>
                <a:ea typeface="+mj-ea"/>
              </a:rPr>
              <a:t>随</a:t>
            </a:r>
            <a:r>
              <a:rPr lang="zh-CN" altLang="en-US" sz="2000" b="1" dirty="0">
                <a:solidFill>
                  <a:srgbClr val="FF0000"/>
                </a:solidFill>
                <a:latin typeface="+mj-ea"/>
                <a:ea typeface="+mj-ea"/>
              </a:rPr>
              <a:t>着西学的传播和洋务运动的开</a:t>
            </a:r>
            <a:r>
              <a:rPr lang="zh-CN" altLang="en-US" sz="2000" b="1" dirty="0" smtClean="0">
                <a:solidFill>
                  <a:srgbClr val="FF0000"/>
                </a:solidFill>
                <a:latin typeface="+mj-ea"/>
                <a:ea typeface="+mj-ea"/>
              </a:rPr>
              <a:t>展；维新变法运动和清末新政的推动。</a:t>
            </a:r>
            <a:endParaRPr lang="zh-CN" altLang="en-US" sz="2000" b="1" dirty="0">
              <a:solidFill>
                <a:srgbClr val="FF0000"/>
              </a:solidFill>
              <a:latin typeface="+mj-ea"/>
              <a:ea typeface="+mj-ea"/>
            </a:endParaRPr>
          </a:p>
          <a:p>
            <a:r>
              <a:rPr lang="zh-CN" altLang="en-US" sz="2000" b="1" dirty="0">
                <a:solidFill>
                  <a:srgbClr val="0033CC"/>
                </a:solidFill>
                <a:latin typeface="+mj-ea"/>
                <a:ea typeface="+mj-ea"/>
              </a:rPr>
              <a:t>(2</a:t>
            </a:r>
            <a:r>
              <a:rPr lang="zh-CN" altLang="en-US" sz="2000" b="1" dirty="0" smtClean="0">
                <a:solidFill>
                  <a:srgbClr val="0033CC"/>
                </a:solidFill>
                <a:latin typeface="+mj-ea"/>
                <a:ea typeface="+mj-ea"/>
              </a:rPr>
              <a:t>)表现：</a:t>
            </a:r>
            <a:endParaRPr lang="zh-CN" altLang="en-US" sz="2000" b="1" dirty="0">
              <a:solidFill>
                <a:srgbClr val="0033CC"/>
              </a:solidFill>
              <a:latin typeface="+mj-ea"/>
              <a:ea typeface="+mj-ea"/>
            </a:endParaRPr>
          </a:p>
          <a:p>
            <a:r>
              <a:rPr lang="zh-CN" altLang="en-US" sz="2000" b="1" dirty="0">
                <a:latin typeface="+mj-ea"/>
                <a:ea typeface="+mj-ea"/>
              </a:rPr>
              <a:t>①维新变法时期：</a:t>
            </a:r>
            <a:r>
              <a:rPr lang="zh-CN" altLang="en-US" sz="2000" b="1" dirty="0">
                <a:solidFill>
                  <a:srgbClr val="FF0000"/>
                </a:solidFill>
                <a:latin typeface="+mj-ea"/>
                <a:ea typeface="+mj-ea"/>
              </a:rPr>
              <a:t>加设经济特科，选拔经时济变之才；废八股，改试策论，以时务策命题</a:t>
            </a:r>
            <a:r>
              <a:rPr lang="zh-CN" altLang="en-US" sz="2000" b="1" dirty="0" smtClean="0">
                <a:solidFill>
                  <a:srgbClr val="FF0000"/>
                </a:solidFill>
                <a:latin typeface="+mj-ea"/>
                <a:ea typeface="+mj-ea"/>
              </a:rPr>
              <a:t>。</a:t>
            </a:r>
            <a:endParaRPr lang="en-US" altLang="zh-CN" sz="2000" b="1" dirty="0" smtClean="0">
              <a:solidFill>
                <a:srgbClr val="FF0000"/>
              </a:solidFill>
              <a:latin typeface="+mj-ea"/>
              <a:ea typeface="+mj-ea"/>
            </a:endParaRPr>
          </a:p>
          <a:p>
            <a:r>
              <a:rPr lang="en-US" altLang="zh-CN" sz="2000" b="1" dirty="0">
                <a:solidFill>
                  <a:srgbClr val="FF0000"/>
                </a:solidFill>
                <a:latin typeface="+mj-ea"/>
                <a:ea typeface="+mj-ea"/>
              </a:rPr>
              <a:t> </a:t>
            </a:r>
            <a:r>
              <a:rPr lang="en-US" altLang="zh-CN" sz="2000" b="1" dirty="0" smtClean="0">
                <a:solidFill>
                  <a:srgbClr val="FF0000"/>
                </a:solidFill>
                <a:latin typeface="+mj-ea"/>
                <a:ea typeface="+mj-ea"/>
              </a:rPr>
              <a:t>                         </a:t>
            </a:r>
            <a:r>
              <a:rPr lang="zh-CN" altLang="en-US" sz="2000" b="1" dirty="0" smtClean="0">
                <a:solidFill>
                  <a:srgbClr val="0033CC"/>
                </a:solidFill>
                <a:latin typeface="+mj-ea"/>
                <a:ea typeface="+mj-ea"/>
              </a:rPr>
              <a:t>变</a:t>
            </a:r>
            <a:r>
              <a:rPr lang="zh-CN" altLang="en-US" sz="2000" b="1" dirty="0">
                <a:solidFill>
                  <a:srgbClr val="0033CC"/>
                </a:solidFill>
                <a:latin typeface="+mj-ea"/>
                <a:ea typeface="+mj-ea"/>
              </a:rPr>
              <a:t>法失败后，</a:t>
            </a:r>
            <a:r>
              <a:rPr lang="zh-CN" altLang="en-US" sz="2000" b="1" dirty="0">
                <a:solidFill>
                  <a:srgbClr val="FF0000"/>
                </a:solidFill>
                <a:latin typeface="+mj-ea"/>
                <a:ea typeface="+mj-ea"/>
              </a:rPr>
              <a:t>恢复旧制。</a:t>
            </a:r>
            <a:endParaRPr lang="zh-CN" altLang="en-US" sz="2000" b="1" dirty="0">
              <a:solidFill>
                <a:srgbClr val="FF0000"/>
              </a:solidFill>
              <a:latin typeface="+mj-ea"/>
              <a:ea typeface="+mj-ea"/>
            </a:endParaRPr>
          </a:p>
          <a:p>
            <a:r>
              <a:rPr lang="zh-CN" altLang="en-US" sz="2000" b="1" dirty="0">
                <a:latin typeface="+mj-ea"/>
                <a:ea typeface="+mj-ea"/>
              </a:rPr>
              <a:t>②清末新政时期：</a:t>
            </a:r>
            <a:r>
              <a:rPr lang="zh-CN" altLang="en-US" sz="2000" b="1" dirty="0">
                <a:solidFill>
                  <a:srgbClr val="0033CC"/>
                </a:solidFill>
                <a:latin typeface="+mj-ea"/>
                <a:ea typeface="+mj-ea"/>
              </a:rPr>
              <a:t>1901年</a:t>
            </a:r>
            <a:r>
              <a:rPr lang="zh-CN" altLang="en-US" sz="2000" b="1" dirty="0" smtClean="0">
                <a:solidFill>
                  <a:srgbClr val="FF0000"/>
                </a:solidFill>
                <a:latin typeface="+mj-ea"/>
                <a:ea typeface="+mj-ea"/>
              </a:rPr>
              <a:t>，各</a:t>
            </a:r>
            <a:r>
              <a:rPr lang="zh-CN" altLang="en-US" sz="2000" b="1" dirty="0">
                <a:solidFill>
                  <a:srgbClr val="FF0000"/>
                </a:solidFill>
                <a:latin typeface="+mj-ea"/>
                <a:ea typeface="+mj-ea"/>
              </a:rPr>
              <a:t>省书院一律改为大学堂，各府州县学改为中小学堂，并多设蒙养学堂</a:t>
            </a:r>
            <a:r>
              <a:rPr lang="zh-CN" altLang="en-US" sz="2000" b="1" dirty="0" smtClean="0">
                <a:solidFill>
                  <a:srgbClr val="FF0000"/>
                </a:solidFill>
                <a:latin typeface="+mj-ea"/>
                <a:ea typeface="+mj-ea"/>
              </a:rPr>
              <a:t>。</a:t>
            </a:r>
            <a:r>
              <a:rPr lang="en-US" altLang="zh-CN" sz="2000" b="1" dirty="0" smtClean="0">
                <a:solidFill>
                  <a:srgbClr val="0033CC"/>
                </a:solidFill>
                <a:latin typeface="+mj-ea"/>
                <a:ea typeface="+mj-ea"/>
              </a:rPr>
              <a:t>1905</a:t>
            </a:r>
            <a:r>
              <a:rPr lang="zh-CN" altLang="en-US" sz="2000" b="1" dirty="0" smtClean="0">
                <a:solidFill>
                  <a:srgbClr val="FF0000"/>
                </a:solidFill>
                <a:latin typeface="+mj-ea"/>
                <a:ea typeface="+mj-ea"/>
              </a:rPr>
              <a:t>年决定自</a:t>
            </a:r>
            <a:r>
              <a:rPr lang="zh-CN" altLang="en-US" sz="2000" b="1" dirty="0">
                <a:solidFill>
                  <a:srgbClr val="FF0000"/>
                </a:solidFill>
                <a:latin typeface="+mj-ea"/>
                <a:ea typeface="+mj-ea"/>
              </a:rPr>
              <a:t>1906年起，所有乡会试一律停止，令学务大臣颁发教科书，城乡各处遍设学堂，育人、取才合于学校一途。至此，科举制最终废除。</a:t>
            </a:r>
            <a:endParaRPr lang="zh-CN" altLang="en-US" sz="2000" b="1" dirty="0">
              <a:solidFill>
                <a:srgbClr val="FF0000"/>
              </a:solidFill>
              <a:latin typeface="+mj-ea"/>
              <a:ea typeface="+mj-ea"/>
            </a:endParaRPr>
          </a:p>
        </p:txBody>
      </p:sp>
      <p:sp>
        <p:nvSpPr>
          <p:cNvPr id="3" name="矩形 2"/>
          <p:cNvSpPr/>
          <p:nvPr/>
        </p:nvSpPr>
        <p:spPr>
          <a:xfrm>
            <a:off x="397717" y="4315494"/>
            <a:ext cx="11606981" cy="2246769"/>
          </a:xfrm>
          <a:prstGeom prst="rect">
            <a:avLst/>
          </a:prstGeom>
        </p:spPr>
        <p:txBody>
          <a:bodyPr wrap="square">
            <a:spAutoFit/>
          </a:bodyPr>
          <a:lstStyle/>
          <a:p>
            <a:pPr indent="26670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1</a:t>
            </a:r>
            <a:r>
              <a:rPr lang="zh-CN" altLang="en-US" sz="2000" b="1" kern="0" dirty="0" smtClean="0">
                <a:solidFill>
                  <a:srgbClr val="0033CC"/>
                </a:solidFill>
                <a:latin typeface="+mj-ea"/>
                <a:ea typeface="+mj-ea"/>
                <a:cs typeface="Songti SC"/>
              </a:rPr>
              <a:t>）</a:t>
            </a:r>
            <a:r>
              <a:rPr lang="zh-CN" altLang="zh-CN" sz="2000" b="1" kern="0" dirty="0" smtClean="0">
                <a:solidFill>
                  <a:srgbClr val="0033CC"/>
                </a:solidFill>
                <a:latin typeface="+mj-ea"/>
                <a:ea typeface="+mj-ea"/>
                <a:cs typeface="Songti SC"/>
              </a:rPr>
              <a:t>官</a:t>
            </a:r>
            <a:r>
              <a:rPr lang="zh-CN" altLang="zh-CN" sz="2000" b="1" kern="0" dirty="0">
                <a:solidFill>
                  <a:srgbClr val="0033CC"/>
                </a:solidFill>
                <a:latin typeface="+mj-ea"/>
                <a:ea typeface="+mj-ea"/>
                <a:cs typeface="Songti SC"/>
              </a:rPr>
              <a:t>制改</a:t>
            </a:r>
            <a:r>
              <a:rPr lang="zh-CN" altLang="zh-CN" sz="2000" b="1" kern="0" dirty="0" smtClean="0">
                <a:solidFill>
                  <a:srgbClr val="0033CC"/>
                </a:solidFill>
                <a:latin typeface="+mj-ea"/>
                <a:ea typeface="+mj-ea"/>
                <a:cs typeface="Songti SC"/>
              </a:rPr>
              <a:t>革</a:t>
            </a:r>
            <a:r>
              <a:rPr lang="zh-CN" altLang="en-US" sz="2000" b="1" kern="0" dirty="0" smtClean="0">
                <a:solidFill>
                  <a:srgbClr val="0033CC"/>
                </a:solidFill>
                <a:latin typeface="+mj-ea"/>
                <a:ea typeface="+mj-ea"/>
                <a:cs typeface="Songti SC"/>
              </a:rPr>
              <a:t>：</a:t>
            </a:r>
            <a:r>
              <a:rPr lang="zh-CN" altLang="zh-CN" sz="2000" b="1" kern="0" dirty="0" smtClean="0">
                <a:solidFill>
                  <a:srgbClr val="FF0000"/>
                </a:solidFill>
                <a:latin typeface="+mj-ea"/>
                <a:ea typeface="+mj-ea"/>
                <a:cs typeface="Songti SC"/>
              </a:rPr>
              <a:t>清</a:t>
            </a:r>
            <a:r>
              <a:rPr lang="zh-CN" altLang="zh-CN" sz="2000" b="1" kern="0" dirty="0">
                <a:solidFill>
                  <a:srgbClr val="FF0000"/>
                </a:solidFill>
                <a:latin typeface="+mj-ea"/>
                <a:ea typeface="+mj-ea"/>
                <a:cs typeface="Songti SC"/>
              </a:rPr>
              <a:t>政</a:t>
            </a:r>
            <a:r>
              <a:rPr lang="zh-CN" altLang="zh-CN" sz="2000" b="1" kern="0" dirty="0" smtClean="0">
                <a:solidFill>
                  <a:srgbClr val="FF0000"/>
                </a:solidFill>
                <a:latin typeface="+mj-ea"/>
                <a:ea typeface="+mj-ea"/>
                <a:cs typeface="Songti SC"/>
              </a:rPr>
              <a:t>府，</a:t>
            </a:r>
            <a:r>
              <a:rPr lang="zh-CN" altLang="zh-CN" sz="2000" b="1" kern="0" dirty="0">
                <a:solidFill>
                  <a:srgbClr val="FF0000"/>
                </a:solidFill>
                <a:latin typeface="+mj-ea"/>
                <a:ea typeface="+mj-ea"/>
                <a:cs typeface="Songti SC"/>
              </a:rPr>
              <a:t>裁减冗署冗官，改总理衙门为外务部，陆续设农工商部、巡警部、学部等部门，瓦解了传统的六部建制</a:t>
            </a:r>
            <a:r>
              <a:rPr lang="zh-CN" altLang="zh-CN" sz="2000" b="1" kern="0" dirty="0" smtClean="0">
                <a:solidFill>
                  <a:srgbClr val="FF0000"/>
                </a:solidFill>
                <a:latin typeface="+mj-ea"/>
                <a:ea typeface="+mj-ea"/>
                <a:cs typeface="Songti SC"/>
              </a:rPr>
              <a:t>；</a:t>
            </a:r>
            <a:endParaRPr lang="en-US" altLang="zh-CN" sz="2000" b="1" kern="0" dirty="0" smtClean="0">
              <a:solidFill>
                <a:srgbClr val="FF0000"/>
              </a:solidFill>
              <a:latin typeface="+mj-ea"/>
              <a:ea typeface="+mj-ea"/>
              <a:cs typeface="Songti SC"/>
            </a:endParaRPr>
          </a:p>
          <a:p>
            <a:pPr indent="26670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2</a:t>
            </a:r>
            <a:r>
              <a:rPr lang="zh-CN" altLang="en-US" sz="2000" b="1" kern="0" dirty="0" smtClean="0">
                <a:solidFill>
                  <a:srgbClr val="0033CC"/>
                </a:solidFill>
                <a:latin typeface="+mj-ea"/>
                <a:ea typeface="+mj-ea"/>
                <a:cs typeface="Songti SC"/>
              </a:rPr>
              <a:t>）确立学堂选官制度：</a:t>
            </a:r>
            <a:r>
              <a:rPr lang="zh-CN" altLang="en-US" sz="2000" b="1" kern="0" dirty="0" smtClean="0">
                <a:solidFill>
                  <a:srgbClr val="FF0000"/>
                </a:solidFill>
                <a:latin typeface="+mj-ea"/>
                <a:ea typeface="+mj-ea"/>
                <a:cs typeface="Songti SC"/>
              </a:rPr>
              <a:t>清政府还对</a:t>
            </a:r>
            <a:r>
              <a:rPr lang="zh-CN" altLang="zh-CN" sz="2000" b="1" kern="0" dirty="0" smtClean="0">
                <a:solidFill>
                  <a:srgbClr val="FF0000"/>
                </a:solidFill>
                <a:latin typeface="+mj-ea"/>
                <a:ea typeface="+mj-ea"/>
                <a:cs typeface="Songti SC"/>
              </a:rPr>
              <a:t>选</a:t>
            </a:r>
            <a:r>
              <a:rPr lang="zh-CN" altLang="zh-CN" sz="2000" b="1" kern="0" dirty="0">
                <a:solidFill>
                  <a:srgbClr val="FF0000"/>
                </a:solidFill>
                <a:latin typeface="+mj-ea"/>
                <a:ea typeface="+mj-ea"/>
                <a:cs typeface="Songti SC"/>
              </a:rPr>
              <a:t>官制度进行部分更新，规定凡学堂考试合格毕业者，均给予贡生、举人、进士等出身</a:t>
            </a:r>
            <a:r>
              <a:rPr lang="en-US" altLang="zh-CN" sz="2000" b="1" kern="0" dirty="0">
                <a:solidFill>
                  <a:srgbClr val="FF0000"/>
                </a:solidFill>
                <a:latin typeface="+mj-ea"/>
                <a:ea typeface="+mj-ea"/>
                <a:cs typeface="Songti SC"/>
              </a:rPr>
              <a:t>, </a:t>
            </a:r>
            <a:r>
              <a:rPr lang="zh-CN" altLang="zh-CN" sz="2000" b="1" kern="0" dirty="0">
                <a:solidFill>
                  <a:srgbClr val="FF0000"/>
                </a:solidFill>
                <a:latin typeface="+mj-ea"/>
                <a:ea typeface="+mj-ea"/>
                <a:cs typeface="Songti SC"/>
              </a:rPr>
              <a:t>对成绩优秀者进行殿试后，“酌加擢用，优予官阶</a:t>
            </a:r>
            <a:r>
              <a:rPr lang="zh-CN" altLang="zh-CN" sz="2000" b="1" kern="0" dirty="0" smtClean="0">
                <a:solidFill>
                  <a:srgbClr val="FF0000"/>
                </a:solidFill>
                <a:latin typeface="+mj-ea"/>
                <a:ea typeface="+mj-ea"/>
                <a:cs typeface="Songti SC"/>
              </a:rPr>
              <a:t>”。</a:t>
            </a:r>
            <a:r>
              <a:rPr lang="en-US" altLang="zh-CN" sz="2000" b="1" kern="0" dirty="0" smtClean="0">
                <a:solidFill>
                  <a:srgbClr val="0033CC"/>
                </a:solidFill>
                <a:latin typeface="+mj-ea"/>
                <a:ea typeface="+mj-ea"/>
                <a:cs typeface="Songti SC"/>
              </a:rPr>
              <a:t>1904</a:t>
            </a:r>
            <a:r>
              <a:rPr lang="zh-CN" altLang="zh-CN" sz="2000" b="1" kern="0" dirty="0">
                <a:solidFill>
                  <a:srgbClr val="0033CC"/>
                </a:solidFill>
                <a:latin typeface="+mj-ea"/>
                <a:ea typeface="+mj-ea"/>
                <a:cs typeface="Songti SC"/>
              </a:rPr>
              <a:t>年初</a:t>
            </a:r>
            <a:r>
              <a:rPr lang="zh-CN" altLang="zh-CN" sz="2000" b="1" kern="0" dirty="0">
                <a:solidFill>
                  <a:srgbClr val="FF0000"/>
                </a:solidFill>
                <a:latin typeface="+mj-ea"/>
                <a:ea typeface="+mj-ea"/>
                <a:cs typeface="Songti SC"/>
              </a:rPr>
              <a:t>，清政府颁布《奏定学堂章程》，统一全国学制，学堂选官制度由此正式设立。</a:t>
            </a:r>
            <a:endParaRPr lang="zh-CN" altLang="zh-CN" sz="2000" b="1" kern="100" dirty="0">
              <a:solidFill>
                <a:srgbClr val="FF0000"/>
              </a:solidFill>
              <a:latin typeface="+mj-ea"/>
              <a:ea typeface="+mj-ea"/>
              <a:cs typeface="Times New Roman" panose="02020603050405020304" pitchFamily="18" charset="0"/>
            </a:endParaRPr>
          </a:p>
          <a:p>
            <a:pPr indent="26670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3</a:t>
            </a:r>
            <a:r>
              <a:rPr lang="zh-CN" altLang="en-US" sz="2000" b="1" kern="0" dirty="0" smtClean="0">
                <a:solidFill>
                  <a:srgbClr val="0033CC"/>
                </a:solidFill>
                <a:latin typeface="+mj-ea"/>
                <a:ea typeface="+mj-ea"/>
                <a:cs typeface="Songti SC"/>
              </a:rPr>
              <a:t>）确立留学毕业生选官制度：</a:t>
            </a:r>
            <a:r>
              <a:rPr lang="zh-CN" altLang="zh-CN" sz="2000" b="1" kern="0" dirty="0" smtClean="0">
                <a:solidFill>
                  <a:srgbClr val="FF0000"/>
                </a:solidFill>
                <a:latin typeface="+mj-ea"/>
                <a:ea typeface="+mj-ea"/>
                <a:cs typeface="Songti SC"/>
              </a:rPr>
              <a:t>不</a:t>
            </a:r>
            <a:r>
              <a:rPr lang="zh-CN" altLang="zh-CN" sz="2000" b="1" kern="0" dirty="0">
                <a:solidFill>
                  <a:srgbClr val="FF0000"/>
                </a:solidFill>
                <a:latin typeface="+mj-ea"/>
                <a:ea typeface="+mj-ea"/>
                <a:cs typeface="Songti SC"/>
              </a:rPr>
              <a:t>久，清政府制定了《考验游学毕业生章程》，确立了留学毕业生选官制度</a:t>
            </a:r>
            <a:r>
              <a:rPr lang="zh-CN" altLang="zh-CN" sz="2000" b="1" kern="0" dirty="0" smtClean="0">
                <a:solidFill>
                  <a:srgbClr val="FF0000"/>
                </a:solidFill>
                <a:latin typeface="+mj-ea"/>
                <a:ea typeface="+mj-ea"/>
                <a:cs typeface="Songti SC"/>
              </a:rPr>
              <a:t>。</a:t>
            </a:r>
            <a:r>
              <a:rPr lang="en-US" altLang="zh-CN" sz="2000" b="1" kern="0" dirty="0" smtClean="0">
                <a:solidFill>
                  <a:srgbClr val="FF0000"/>
                </a:solidFill>
                <a:latin typeface="+mj-ea"/>
                <a:ea typeface="+mj-ea"/>
                <a:cs typeface="Songti SC"/>
              </a:rPr>
              <a:t>1905</a:t>
            </a:r>
            <a:r>
              <a:rPr lang="zh-CN" altLang="zh-CN" sz="2000" b="1" kern="0" dirty="0">
                <a:solidFill>
                  <a:srgbClr val="FF0000"/>
                </a:solidFill>
                <a:latin typeface="+mj-ea"/>
                <a:ea typeface="+mj-ea"/>
                <a:cs typeface="Songti SC"/>
              </a:rPr>
              <a:t>年废除科举制度后，学堂选官、留学毕业生选官一直是清政府官员选拔的</a:t>
            </a:r>
            <a:r>
              <a:rPr lang="zh-CN" altLang="zh-CN" sz="2000" b="1" kern="0" dirty="0">
                <a:solidFill>
                  <a:srgbClr val="0033CC"/>
                </a:solidFill>
                <a:latin typeface="+mj-ea"/>
                <a:ea typeface="+mj-ea"/>
                <a:cs typeface="Songti SC"/>
              </a:rPr>
              <a:t>主要方式</a:t>
            </a:r>
            <a:r>
              <a:rPr lang="zh-CN" altLang="zh-CN" sz="2000" b="1" kern="0" dirty="0">
                <a:solidFill>
                  <a:srgbClr val="000000"/>
                </a:solidFill>
                <a:latin typeface="+mj-ea"/>
                <a:ea typeface="+mj-ea"/>
                <a:cs typeface="Songti SC"/>
              </a:rPr>
              <a:t>。</a:t>
            </a:r>
            <a:endParaRPr lang="zh-CN" altLang="zh-CN" sz="2000" b="1" kern="100" dirty="0">
              <a:effectLst/>
              <a:latin typeface="+mj-ea"/>
              <a:ea typeface="+mj-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7" name="文本框 6"/>
          <p:cNvSpPr txBox="1"/>
          <p:nvPr/>
        </p:nvSpPr>
        <p:spPr>
          <a:xfrm>
            <a:off x="338723" y="596600"/>
            <a:ext cx="5929828" cy="584775"/>
          </a:xfrm>
          <a:prstGeom prst="rect">
            <a:avLst/>
          </a:prstGeom>
          <a:noFill/>
        </p:spPr>
        <p:txBody>
          <a:bodyPr wrap="none" rtlCol="0">
            <a:spAutoFit/>
          </a:bodyPr>
          <a:lstStyle/>
          <a:p>
            <a:r>
              <a:rPr lang="zh-CN" altLang="en-US" sz="3200" b="1" dirty="0" smtClean="0"/>
              <a:t>二</a:t>
            </a:r>
            <a:r>
              <a:rPr lang="zh-CN" altLang="en-US" sz="3200" b="1" dirty="0"/>
              <a:t>、民国时期的官员选拔制度</a:t>
            </a:r>
            <a:r>
              <a:rPr lang="zh-CN" altLang="en-US" sz="3200" b="1" dirty="0" smtClean="0"/>
              <a:t>：</a:t>
            </a:r>
            <a:endParaRPr lang="en-US" altLang="zh-CN" sz="3200" b="1" dirty="0" smtClean="0"/>
          </a:p>
        </p:txBody>
      </p:sp>
      <p:sp>
        <p:nvSpPr>
          <p:cNvPr id="2" name="矩形 1"/>
          <p:cNvSpPr/>
          <p:nvPr/>
        </p:nvSpPr>
        <p:spPr>
          <a:xfrm>
            <a:off x="0" y="1181375"/>
            <a:ext cx="3704540" cy="4670509"/>
          </a:xfrm>
          <a:prstGeom prst="rect">
            <a:avLst/>
          </a:prstGeom>
        </p:spPr>
        <p:txBody>
          <a:bodyPr wrap="none">
            <a:spAutoFit/>
          </a:bodyPr>
          <a:lstStyle/>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r>
              <a:rPr lang="en-US" altLang="zh-CN" sz="24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南</a:t>
            </a:r>
            <a:r>
              <a:rPr lang="zh-CN" altLang="zh-CN" sz="2400" b="1" kern="0" dirty="0">
                <a:solidFill>
                  <a:srgbClr val="000000"/>
                </a:solidFill>
                <a:latin typeface="Calibri" panose="020F0502020204030204" pitchFamily="34" charset="0"/>
                <a:ea typeface="宋体" panose="02010600030101010101" pitchFamily="2" charset="-122"/>
                <a:cs typeface="Songti SC"/>
              </a:rPr>
              <a:t>京临时政</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府</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时期：</a:t>
            </a: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r>
              <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、北洋军阀政府时期：</a:t>
            </a: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r>
              <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3</a:t>
            </a:r>
            <a:r>
              <a:rPr lang="zh-CN" altLang="en-US"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、南京国民政府时期：</a:t>
            </a:r>
            <a:endPar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文本框 2"/>
          <p:cNvSpPr txBox="1"/>
          <p:nvPr/>
        </p:nvSpPr>
        <p:spPr>
          <a:xfrm>
            <a:off x="521460" y="1766150"/>
            <a:ext cx="4362092" cy="1200329"/>
          </a:xfrm>
          <a:prstGeom prst="rect">
            <a:avLst/>
          </a:prstGeom>
          <a:noFill/>
        </p:spPr>
        <p:txBody>
          <a:bodyPr wrap="none" rtlCol="0">
            <a:spAutoFit/>
          </a:bodyPr>
          <a:lstStyle/>
          <a:p>
            <a:r>
              <a:rPr lang="zh-CN" altLang="en-US" sz="2400" b="1" dirty="0" smtClean="0">
                <a:solidFill>
                  <a:srgbClr val="0033CC"/>
                </a:solidFill>
                <a:latin typeface="宋体" panose="02010600030101010101" pitchFamily="2" charset="-122"/>
                <a:ea typeface="宋体" panose="02010600030101010101" pitchFamily="2" charset="-122"/>
              </a:rPr>
              <a:t>（</a:t>
            </a:r>
            <a:r>
              <a:rPr lang="en-US" altLang="zh-CN" sz="2400" b="1" dirty="0" smtClean="0">
                <a:solidFill>
                  <a:srgbClr val="0033CC"/>
                </a:solidFill>
                <a:latin typeface="宋体" panose="02010600030101010101" pitchFamily="2" charset="-122"/>
                <a:ea typeface="宋体" panose="02010600030101010101" pitchFamily="2" charset="-122"/>
              </a:rPr>
              <a:t>1</a:t>
            </a:r>
            <a:r>
              <a:rPr lang="zh-CN" altLang="en-US" sz="2400" b="1" dirty="0" smtClean="0">
                <a:solidFill>
                  <a:srgbClr val="0033CC"/>
                </a:solidFill>
                <a:latin typeface="宋体" panose="02010600030101010101" pitchFamily="2" charset="-122"/>
                <a:ea typeface="宋体" panose="02010600030101010101" pitchFamily="2" charset="-122"/>
              </a:rPr>
              <a:t>）孙中山的文管考试思想：</a:t>
            </a:r>
            <a:endParaRPr lang="en-US" altLang="zh-CN" sz="2400" b="1" dirty="0" smtClean="0">
              <a:solidFill>
                <a:srgbClr val="0033CC"/>
              </a:solidFill>
              <a:latin typeface="宋体" panose="02010600030101010101" pitchFamily="2" charset="-122"/>
              <a:ea typeface="宋体" panose="02010600030101010101" pitchFamily="2" charset="-122"/>
            </a:endParaRPr>
          </a:p>
          <a:p>
            <a:endParaRPr lang="en-US" altLang="zh-CN" sz="2400" b="1" dirty="0">
              <a:solidFill>
                <a:srgbClr val="0033CC"/>
              </a:solidFill>
              <a:latin typeface="宋体" panose="02010600030101010101" pitchFamily="2" charset="-122"/>
              <a:ea typeface="宋体" panose="02010600030101010101" pitchFamily="2" charset="-122"/>
            </a:endParaRPr>
          </a:p>
          <a:p>
            <a:r>
              <a:rPr lang="zh-CN" altLang="en-US" sz="2400" b="1" dirty="0" smtClean="0">
                <a:solidFill>
                  <a:srgbClr val="0033CC"/>
                </a:solidFill>
                <a:latin typeface="宋体" panose="02010600030101010101" pitchFamily="2" charset="-122"/>
                <a:ea typeface="宋体" panose="02010600030101010101" pitchFamily="2" charset="-122"/>
              </a:rPr>
              <a:t>（</a:t>
            </a:r>
            <a:r>
              <a:rPr lang="en-US" altLang="zh-CN" sz="2400" b="1" dirty="0" smtClean="0">
                <a:solidFill>
                  <a:srgbClr val="0033CC"/>
                </a:solidFill>
                <a:latin typeface="宋体" panose="02010600030101010101" pitchFamily="2" charset="-122"/>
                <a:ea typeface="宋体" panose="02010600030101010101" pitchFamily="2" charset="-122"/>
              </a:rPr>
              <a:t>2</a:t>
            </a:r>
            <a:r>
              <a:rPr lang="zh-CN" altLang="en-US" sz="2400" b="1" dirty="0" smtClean="0">
                <a:solidFill>
                  <a:srgbClr val="0033CC"/>
                </a:solidFill>
                <a:latin typeface="宋体" panose="02010600030101010101" pitchFamily="2" charset="-122"/>
                <a:ea typeface="宋体" panose="02010600030101010101" pitchFamily="2" charset="-122"/>
              </a:rPr>
              <a:t>）影响：</a:t>
            </a:r>
            <a:endParaRPr lang="zh-CN" altLang="en-US" sz="2400" b="1" dirty="0">
              <a:solidFill>
                <a:srgbClr val="0033CC"/>
              </a:solidFill>
              <a:latin typeface="宋体" panose="02010600030101010101" pitchFamily="2" charset="-122"/>
              <a:ea typeface="宋体" panose="02010600030101010101" pitchFamily="2" charset="-122"/>
            </a:endParaRPr>
          </a:p>
        </p:txBody>
      </p:sp>
      <p:sp>
        <p:nvSpPr>
          <p:cNvPr id="6" name="文本框 1"/>
          <p:cNvSpPr txBox="1">
            <a:spLocks noChangeArrowheads="1"/>
          </p:cNvSpPr>
          <p:nvPr/>
        </p:nvSpPr>
        <p:spPr bwMode="auto">
          <a:xfrm>
            <a:off x="4578821" y="1296112"/>
            <a:ext cx="724938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400" dirty="0" smtClean="0">
                <a:solidFill>
                  <a:srgbClr val="0033CC"/>
                </a:solidFill>
                <a:latin typeface="宋体" panose="02010600030101010101" pitchFamily="2" charset="-122"/>
              </a:rPr>
              <a:t>①</a:t>
            </a:r>
            <a:r>
              <a:rPr lang="zh-CN" altLang="en-US" sz="2400" dirty="0" smtClean="0">
                <a:solidFill>
                  <a:srgbClr val="FF0000"/>
                </a:solidFill>
                <a:latin typeface="黑体" panose="02010609060101010101" pitchFamily="49" charset="-122"/>
                <a:ea typeface="黑体" panose="02010609060101010101" pitchFamily="49" charset="-122"/>
              </a:rPr>
              <a:t>以</a:t>
            </a:r>
            <a:r>
              <a:rPr lang="zh-CN" altLang="en-US" sz="2400" dirty="0">
                <a:solidFill>
                  <a:srgbClr val="FF0000"/>
                </a:solidFill>
                <a:latin typeface="黑体" panose="02010609060101010101" pitchFamily="49" charset="-122"/>
                <a:ea typeface="黑体" panose="02010609060101010101" pitchFamily="49" charset="-122"/>
              </a:rPr>
              <a:t>考试制度为主，在“五权宪法”的框架内，国家建立考试院，主管人才选拔与任用</a:t>
            </a:r>
            <a:r>
              <a:rPr lang="zh-CN" altLang="en-US" sz="2400" dirty="0" smtClean="0">
                <a:solidFill>
                  <a:srgbClr val="FF0000"/>
                </a:solidFill>
                <a:latin typeface="黑体" panose="02010609060101010101" pitchFamily="49" charset="-122"/>
                <a:ea typeface="黑体" panose="02010609060101010101" pitchFamily="49" charset="-122"/>
              </a:rPr>
              <a:t>；</a:t>
            </a:r>
            <a:r>
              <a:rPr lang="zh-CN" altLang="en-US" sz="2400" dirty="0" smtClean="0">
                <a:solidFill>
                  <a:srgbClr val="0033CC"/>
                </a:solidFill>
                <a:latin typeface="宋体" panose="02010600030101010101" pitchFamily="2" charset="-122"/>
              </a:rPr>
              <a:t>②</a:t>
            </a:r>
            <a:r>
              <a:rPr lang="zh-CN" altLang="en-US" sz="2400" dirty="0" smtClean="0">
                <a:solidFill>
                  <a:srgbClr val="FF0000"/>
                </a:solidFill>
                <a:latin typeface="黑体" panose="02010609060101010101" pitchFamily="49" charset="-122"/>
                <a:ea typeface="黑体" panose="02010609060101010101" pitchFamily="49" charset="-122"/>
              </a:rPr>
              <a:t>完</a:t>
            </a:r>
            <a:r>
              <a:rPr lang="zh-CN" altLang="en-US" sz="2400" dirty="0">
                <a:solidFill>
                  <a:srgbClr val="FF0000"/>
                </a:solidFill>
                <a:latin typeface="黑体" panose="02010609060101010101" pitchFamily="49" charset="-122"/>
                <a:ea typeface="黑体" panose="02010609060101010101" pitchFamily="49" charset="-122"/>
              </a:rPr>
              <a:t>善国家政治制度，建立文官培养、任用、监察等方面的运行机制</a:t>
            </a:r>
            <a:r>
              <a:rPr lang="zh-CN" altLang="en-US" sz="2400" dirty="0" smtClean="0">
                <a:solidFill>
                  <a:srgbClr val="FF0000"/>
                </a:solidFill>
                <a:latin typeface="黑体" panose="02010609060101010101" pitchFamily="49" charset="-122"/>
                <a:ea typeface="黑体" panose="02010609060101010101" pitchFamily="49" charset="-122"/>
              </a:rPr>
              <a:t>。</a:t>
            </a:r>
            <a:endParaRPr lang="zh-CN" altLang="en-US" sz="2400" dirty="0">
              <a:solidFill>
                <a:srgbClr val="FF0000"/>
              </a:solidFill>
              <a:latin typeface="黑体" panose="02010609060101010101" pitchFamily="49" charset="-122"/>
              <a:ea typeface="黑体" panose="02010609060101010101" pitchFamily="49" charset="-122"/>
            </a:endParaRPr>
          </a:p>
        </p:txBody>
      </p:sp>
      <p:sp>
        <p:nvSpPr>
          <p:cNvPr id="8" name="文本框 1"/>
          <p:cNvSpPr txBox="1">
            <a:spLocks noChangeArrowheads="1"/>
          </p:cNvSpPr>
          <p:nvPr/>
        </p:nvSpPr>
        <p:spPr bwMode="auto">
          <a:xfrm>
            <a:off x="2056220" y="2496441"/>
            <a:ext cx="107601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smtClean="0">
                <a:solidFill>
                  <a:srgbClr val="FF0000"/>
                </a:solidFill>
                <a:latin typeface="黑体" panose="02010609060101010101" pitchFamily="49" charset="-122"/>
                <a:ea typeface="黑体" panose="02010609060101010101" pitchFamily="49" charset="-122"/>
              </a:rPr>
              <a:t>进</a:t>
            </a:r>
            <a:r>
              <a:rPr lang="zh-CN" altLang="en-US" sz="2400" dirty="0">
                <a:solidFill>
                  <a:srgbClr val="FF0000"/>
                </a:solidFill>
                <a:latin typeface="黑体" panose="02010609060101010101" pitchFamily="49" charset="-122"/>
                <a:ea typeface="黑体" panose="02010609060101010101" pitchFamily="49" charset="-122"/>
              </a:rPr>
              <a:t>一步奠定了中国文官制度的基础，</a:t>
            </a:r>
            <a:r>
              <a:rPr lang="zh-CN" altLang="en-US" sz="2400" dirty="0" smtClean="0">
                <a:solidFill>
                  <a:srgbClr val="FF0000"/>
                </a:solidFill>
                <a:latin typeface="黑体" panose="02010609060101010101" pitchFamily="49" charset="-122"/>
                <a:ea typeface="黑体" panose="02010609060101010101" pitchFamily="49" charset="-122"/>
              </a:rPr>
              <a:t>对民</a:t>
            </a:r>
            <a:r>
              <a:rPr lang="zh-CN" altLang="en-US" sz="2400" dirty="0">
                <a:solidFill>
                  <a:srgbClr val="FF0000"/>
                </a:solidFill>
                <a:latin typeface="黑体" panose="02010609060101010101" pitchFamily="49" charset="-122"/>
                <a:ea typeface="黑体" panose="02010609060101010101" pitchFamily="49" charset="-122"/>
              </a:rPr>
              <a:t>国文官制度的建设产生重要影响。</a:t>
            </a:r>
            <a:endParaRPr lang="zh-CN" altLang="en-US" sz="2400" dirty="0">
              <a:solidFill>
                <a:srgbClr val="FF0000"/>
              </a:solidFill>
              <a:latin typeface="黑体" panose="02010609060101010101" pitchFamily="49" charset="-122"/>
              <a:ea typeface="黑体" panose="02010609060101010101" pitchFamily="49" charset="-122"/>
            </a:endParaRPr>
          </a:p>
        </p:txBody>
      </p:sp>
      <p:sp>
        <p:nvSpPr>
          <p:cNvPr id="4" name="矩形 3"/>
          <p:cNvSpPr/>
          <p:nvPr/>
        </p:nvSpPr>
        <p:spPr>
          <a:xfrm>
            <a:off x="552237" y="3465937"/>
            <a:ext cx="3433953" cy="461665"/>
          </a:xfrm>
          <a:prstGeom prst="rect">
            <a:avLst/>
          </a:prstGeom>
          <a:noFill/>
        </p:spPr>
        <p:txBody>
          <a:bodyPr wrap="none" rtlCol="0">
            <a:spAutoFit/>
          </a:bodyPr>
          <a:lstStyle/>
          <a:p>
            <a:r>
              <a:rPr lang="zh-CN" altLang="en-US" sz="2400" b="1" dirty="0">
                <a:solidFill>
                  <a:srgbClr val="0033CC"/>
                </a:solidFill>
                <a:latin typeface="宋体" panose="02010600030101010101" pitchFamily="2" charset="-122"/>
                <a:ea typeface="宋体" panose="02010600030101010101" pitchFamily="2" charset="-122"/>
              </a:rPr>
              <a:t>（</a:t>
            </a:r>
            <a:r>
              <a:rPr lang="en-US" altLang="zh-CN" sz="2400" b="1" dirty="0">
                <a:solidFill>
                  <a:srgbClr val="0033CC"/>
                </a:solidFill>
                <a:latin typeface="宋体" panose="02010600030101010101" pitchFamily="2" charset="-122"/>
                <a:ea typeface="宋体" panose="02010600030101010101" pitchFamily="2" charset="-122"/>
              </a:rPr>
              <a:t>1</a:t>
            </a:r>
            <a:r>
              <a:rPr lang="zh-CN" altLang="en-US" sz="2400" b="1" dirty="0">
                <a:solidFill>
                  <a:srgbClr val="0033CC"/>
                </a:solidFill>
                <a:latin typeface="宋体" panose="02010600030101010101" pitchFamily="2" charset="-122"/>
                <a:ea typeface="宋体" panose="02010600030101010101" pitchFamily="2" charset="-122"/>
              </a:rPr>
              <a:t>）</a:t>
            </a:r>
            <a:r>
              <a:rPr lang="zh-CN" altLang="zh-CN" sz="2400" b="1" dirty="0">
                <a:solidFill>
                  <a:srgbClr val="0033CC"/>
                </a:solidFill>
                <a:latin typeface="宋体" panose="02010600030101010101" pitchFamily="2" charset="-122"/>
                <a:ea typeface="宋体" panose="02010600030101010101" pitchFamily="2" charset="-122"/>
              </a:rPr>
              <a:t>考试方式</a:t>
            </a:r>
            <a:r>
              <a:rPr lang="zh-CN" altLang="en-US" sz="2400" b="1" dirty="0">
                <a:solidFill>
                  <a:srgbClr val="0033CC"/>
                </a:solidFill>
                <a:latin typeface="宋体" panose="02010600030101010101" pitchFamily="2" charset="-122"/>
                <a:ea typeface="宋体" panose="02010600030101010101" pitchFamily="2" charset="-122"/>
              </a:rPr>
              <a:t>及概况：</a:t>
            </a:r>
            <a:endParaRPr lang="zh-CN" altLang="en-US" sz="2400" b="1" dirty="0">
              <a:solidFill>
                <a:srgbClr val="0033CC"/>
              </a:solidFill>
              <a:latin typeface="宋体" panose="02010600030101010101" pitchFamily="2" charset="-122"/>
              <a:ea typeface="宋体" panose="02010600030101010101" pitchFamily="2" charset="-122"/>
            </a:endParaRPr>
          </a:p>
        </p:txBody>
      </p:sp>
      <p:sp>
        <p:nvSpPr>
          <p:cNvPr id="9" name="矩形 8"/>
          <p:cNvSpPr/>
          <p:nvPr/>
        </p:nvSpPr>
        <p:spPr>
          <a:xfrm>
            <a:off x="396746" y="4281544"/>
            <a:ext cx="3589444" cy="461665"/>
          </a:xfrm>
          <a:prstGeom prst="rect">
            <a:avLst/>
          </a:prstGeom>
          <a:noFill/>
        </p:spPr>
        <p:txBody>
          <a:bodyPr wrap="none" rtlCol="0">
            <a:spAutoFit/>
          </a:bodyPr>
          <a:lstStyle/>
          <a:p>
            <a:r>
              <a:rPr lang="en-US" altLang="zh-CN" sz="2400" b="1" dirty="0">
                <a:solidFill>
                  <a:srgbClr val="0033CC"/>
                </a:solidFill>
                <a:latin typeface="宋体" panose="02010600030101010101" pitchFamily="2" charset="-122"/>
                <a:ea typeface="宋体" panose="02010600030101010101" pitchFamily="2" charset="-122"/>
              </a:rPr>
              <a:t> </a:t>
            </a:r>
            <a:r>
              <a:rPr lang="zh-CN" altLang="en-US" sz="2400" b="1" dirty="0">
                <a:solidFill>
                  <a:srgbClr val="0033CC"/>
                </a:solidFill>
                <a:latin typeface="宋体" panose="02010600030101010101" pitchFamily="2" charset="-122"/>
                <a:ea typeface="宋体" panose="02010600030101010101" pitchFamily="2" charset="-122"/>
              </a:rPr>
              <a:t>（</a:t>
            </a:r>
            <a:r>
              <a:rPr lang="en-US" altLang="zh-CN" sz="2400" b="1" dirty="0">
                <a:solidFill>
                  <a:srgbClr val="0033CC"/>
                </a:solidFill>
                <a:latin typeface="宋体" panose="02010600030101010101" pitchFamily="2" charset="-122"/>
                <a:ea typeface="宋体" panose="02010600030101010101" pitchFamily="2" charset="-122"/>
              </a:rPr>
              <a:t>2</a:t>
            </a:r>
            <a:r>
              <a:rPr lang="zh-CN" altLang="en-US" sz="2400" b="1" dirty="0">
                <a:solidFill>
                  <a:srgbClr val="0033CC"/>
                </a:solidFill>
                <a:latin typeface="宋体" panose="02010600030101010101" pitchFamily="2" charset="-122"/>
                <a:ea typeface="宋体" panose="02010600030101010101" pitchFamily="2" charset="-122"/>
              </a:rPr>
              <a:t>）</a:t>
            </a:r>
            <a:r>
              <a:rPr lang="zh-CN" altLang="zh-CN" sz="2400" b="1" dirty="0">
                <a:solidFill>
                  <a:srgbClr val="0033CC"/>
                </a:solidFill>
                <a:latin typeface="宋体" panose="02010600030101010101" pitchFamily="2" charset="-122"/>
                <a:ea typeface="宋体" panose="02010600030101010101" pitchFamily="2" charset="-122"/>
              </a:rPr>
              <a:t>甄别方式</a:t>
            </a:r>
            <a:r>
              <a:rPr lang="zh-CN" altLang="en-US" sz="2400" b="1" dirty="0">
                <a:solidFill>
                  <a:srgbClr val="0033CC"/>
                </a:solidFill>
                <a:latin typeface="宋体" panose="02010600030101010101" pitchFamily="2" charset="-122"/>
                <a:ea typeface="宋体" panose="02010600030101010101" pitchFamily="2" charset="-122"/>
              </a:rPr>
              <a:t>及意义：</a:t>
            </a:r>
            <a:endParaRPr lang="zh-CN" altLang="en-US" sz="2400" b="1" dirty="0">
              <a:solidFill>
                <a:srgbClr val="0033CC"/>
              </a:solidFill>
              <a:latin typeface="宋体" panose="02010600030101010101" pitchFamily="2" charset="-122"/>
              <a:ea typeface="宋体" panose="02010600030101010101" pitchFamily="2" charset="-122"/>
            </a:endParaRPr>
          </a:p>
        </p:txBody>
      </p:sp>
      <p:sp>
        <p:nvSpPr>
          <p:cNvPr id="10" name="矩形 9"/>
          <p:cNvSpPr/>
          <p:nvPr/>
        </p:nvSpPr>
        <p:spPr>
          <a:xfrm>
            <a:off x="3704540" y="3023847"/>
            <a:ext cx="832792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Font typeface="Arial" panose="020B0604020202020204" pitchFamily="34" charset="0"/>
            </a:pPr>
            <a:r>
              <a:rPr lang="en-US" altLang="zh-CN" sz="2400" dirty="0">
                <a:solidFill>
                  <a:srgbClr val="0033CC"/>
                </a:solidFill>
                <a:latin typeface="黑体" panose="02010609060101010101" pitchFamily="49" charset="-122"/>
                <a:ea typeface="黑体" panose="02010609060101010101" pitchFamily="49" charset="-122"/>
              </a:rPr>
              <a:t>1913</a:t>
            </a:r>
            <a:r>
              <a:rPr lang="zh-CN" altLang="zh-CN" sz="2400" dirty="0">
                <a:solidFill>
                  <a:srgbClr val="0033CC"/>
                </a:solidFill>
                <a:latin typeface="黑体" panose="02010609060101010101" pitchFamily="49" charset="-122"/>
                <a:ea typeface="黑体" panose="02010609060101010101" pitchFamily="49" charset="-122"/>
              </a:rPr>
              <a:t>年初，</a:t>
            </a:r>
            <a:r>
              <a:rPr lang="zh-CN" altLang="zh-CN" sz="2400" dirty="0">
                <a:solidFill>
                  <a:srgbClr val="FF0000"/>
                </a:solidFill>
                <a:latin typeface="黑体" panose="02010609060101010101" pitchFamily="49" charset="-122"/>
                <a:ea typeface="黑体" panose="02010609060101010101" pitchFamily="49" charset="-122"/>
              </a:rPr>
              <a:t>北洋政府颁布了《典试委员会编制法草案》《文官考试法草案》，这是</a:t>
            </a:r>
            <a:r>
              <a:rPr lang="zh-CN" altLang="zh-CN" sz="2400" dirty="0">
                <a:solidFill>
                  <a:srgbClr val="0033CC"/>
                </a:solidFill>
                <a:latin typeface="黑体" panose="02010609060101010101" pitchFamily="49" charset="-122"/>
                <a:ea typeface="黑体" panose="02010609060101010101" pitchFamily="49" charset="-122"/>
              </a:rPr>
              <a:t>文官考试制度建立的标志</a:t>
            </a:r>
            <a:r>
              <a:rPr lang="zh-CN" altLang="zh-CN" sz="2400" dirty="0" smtClean="0">
                <a:solidFill>
                  <a:srgbClr val="FF0000"/>
                </a:solidFill>
                <a:latin typeface="黑体" panose="02010609060101010101" pitchFamily="49" charset="-122"/>
                <a:ea typeface="黑体" panose="02010609060101010101" pitchFamily="49" charset="-122"/>
              </a:rPr>
              <a:t>。文</a:t>
            </a:r>
            <a:r>
              <a:rPr lang="zh-CN" altLang="zh-CN" sz="2400" dirty="0">
                <a:solidFill>
                  <a:srgbClr val="FF0000"/>
                </a:solidFill>
                <a:latin typeface="黑体" panose="02010609060101010101" pitchFamily="49" charset="-122"/>
                <a:ea typeface="黑体" panose="02010609060101010101" pitchFamily="49" charset="-122"/>
              </a:rPr>
              <a:t>官考试由</a:t>
            </a:r>
            <a:r>
              <a:rPr lang="zh-CN" altLang="zh-CN" sz="2400" dirty="0">
                <a:solidFill>
                  <a:srgbClr val="0033CC"/>
                </a:solidFill>
                <a:latin typeface="黑体" panose="02010609060101010101" pitchFamily="49" charset="-122"/>
                <a:ea typeface="黑体" panose="02010609060101010101" pitchFamily="49" charset="-122"/>
              </a:rPr>
              <a:t>政事堂栓叙局负责</a:t>
            </a:r>
            <a:r>
              <a:rPr lang="zh-CN" altLang="zh-CN" sz="2400" dirty="0">
                <a:solidFill>
                  <a:srgbClr val="FF0000"/>
                </a:solidFill>
                <a:latin typeface="黑体" panose="02010609060101010101" pitchFamily="49" charset="-122"/>
                <a:ea typeface="黑体" panose="02010609060101010101" pitchFamily="49" charset="-122"/>
              </a:rPr>
              <a:t>，</a:t>
            </a:r>
            <a:r>
              <a:rPr lang="zh-CN" altLang="en-US" sz="2400" dirty="0">
                <a:solidFill>
                  <a:srgbClr val="0033CC"/>
                </a:solidFill>
                <a:latin typeface="黑体" panose="02010609060101010101" pitchFamily="49" charset="-122"/>
                <a:ea typeface="黑体" panose="02010609060101010101" pitchFamily="49" charset="-122"/>
              </a:rPr>
              <a:t>男子满</a:t>
            </a:r>
            <a:r>
              <a:rPr lang="en-US" altLang="zh-CN" sz="2400" dirty="0">
                <a:solidFill>
                  <a:srgbClr val="0033CC"/>
                </a:solidFill>
                <a:latin typeface="黑体" panose="02010609060101010101" pitchFamily="49" charset="-122"/>
                <a:ea typeface="黑体" panose="02010609060101010101" pitchFamily="49" charset="-122"/>
              </a:rPr>
              <a:t>21</a:t>
            </a:r>
            <a:r>
              <a:rPr lang="zh-CN" altLang="en-US" sz="2400" dirty="0">
                <a:solidFill>
                  <a:srgbClr val="0033CC"/>
                </a:solidFill>
                <a:latin typeface="黑体" panose="02010609060101010101" pitchFamily="49" charset="-122"/>
                <a:ea typeface="黑体" panose="02010609060101010101" pitchFamily="49" charset="-122"/>
              </a:rPr>
              <a:t>岁</a:t>
            </a:r>
            <a:r>
              <a:rPr lang="zh-CN" altLang="en-US" sz="2400" dirty="0">
                <a:solidFill>
                  <a:srgbClr val="FF0000"/>
                </a:solidFill>
                <a:latin typeface="黑体" panose="02010609060101010101" pitchFamily="49" charset="-122"/>
                <a:ea typeface="黑体" panose="02010609060101010101" pitchFamily="49" charset="-122"/>
              </a:rPr>
              <a:t>者得应文管考试。</a:t>
            </a:r>
            <a:endParaRPr lang="zh-CN" altLang="en-US" sz="2400" dirty="0">
              <a:solidFill>
                <a:srgbClr val="FF0000"/>
              </a:solidFill>
              <a:latin typeface="黑体" panose="02010609060101010101" pitchFamily="49" charset="-122"/>
              <a:ea typeface="黑体" panose="02010609060101010101" pitchFamily="49" charset="-122"/>
            </a:endParaRPr>
          </a:p>
        </p:txBody>
      </p:sp>
      <p:sp>
        <p:nvSpPr>
          <p:cNvPr id="11" name="矩形 10"/>
          <p:cNvSpPr/>
          <p:nvPr/>
        </p:nvSpPr>
        <p:spPr>
          <a:xfrm>
            <a:off x="3870515" y="4328051"/>
            <a:ext cx="78759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Font typeface="Arial" panose="020B0604020202020204" pitchFamily="34" charset="0"/>
            </a:pPr>
            <a:r>
              <a:rPr lang="zh-CN" altLang="zh-CN" sz="2400" dirty="0">
                <a:solidFill>
                  <a:srgbClr val="0033CC"/>
                </a:solidFill>
                <a:latin typeface="黑体" panose="02010609060101010101" pitchFamily="49" charset="-122"/>
                <a:ea typeface="黑体" panose="02010609060101010101" pitchFamily="49" charset="-122"/>
              </a:rPr>
              <a:t>甄别主要是</a:t>
            </a:r>
            <a:r>
              <a:rPr lang="zh-CN" altLang="zh-CN" sz="2400" dirty="0" smtClean="0">
                <a:solidFill>
                  <a:srgbClr val="0033CC"/>
                </a:solidFill>
                <a:latin typeface="黑体" panose="02010609060101010101" pitchFamily="49" charset="-122"/>
                <a:ea typeface="黑体" panose="02010609060101010101" pitchFamily="49" charset="-122"/>
              </a:rPr>
              <a:t>指</a:t>
            </a:r>
            <a:r>
              <a:rPr lang="zh-CN" altLang="zh-CN" sz="2400" dirty="0" smtClean="0">
                <a:solidFill>
                  <a:srgbClr val="FF0000"/>
                </a:solidFill>
                <a:latin typeface="黑体" panose="02010609060101010101" pitchFamily="49" charset="-122"/>
                <a:ea typeface="黑体" panose="02010609060101010101" pitchFamily="49" charset="-122"/>
              </a:rPr>
              <a:t>对已经在文官职位上工作的人，通过检验毕业文凭、调查经历、检查工作成绩、考查学识与工作经验等决定其能否留任。</a:t>
            </a:r>
            <a:r>
              <a:rPr lang="en-US" altLang="zh-CN" sz="2400" dirty="0" smtClean="0">
                <a:solidFill>
                  <a:srgbClr val="FF0000"/>
                </a:solidFill>
                <a:latin typeface="黑体" panose="02010609060101010101" pitchFamily="49" charset="-122"/>
                <a:ea typeface="黑体" panose="02010609060101010101" pitchFamily="49" charset="-122"/>
              </a:rPr>
              <a:t>    </a:t>
            </a:r>
            <a:endParaRPr lang="en-US" altLang="zh-CN" sz="2400" dirty="0" smtClean="0">
              <a:solidFill>
                <a:srgbClr val="FF0000"/>
              </a:solidFill>
              <a:latin typeface="黑体" panose="02010609060101010101" pitchFamily="49" charset="-122"/>
              <a:ea typeface="黑体" panose="02010609060101010101" pitchFamily="49" charset="-122"/>
            </a:endParaRPr>
          </a:p>
          <a:p>
            <a:pPr>
              <a:buFont typeface="Arial" panose="020B0604020202020204" pitchFamily="34" charset="0"/>
            </a:pPr>
            <a:r>
              <a:rPr lang="zh-CN" altLang="en-US" sz="2400" dirty="0" smtClean="0">
                <a:solidFill>
                  <a:srgbClr val="0033CC"/>
                </a:solidFill>
                <a:latin typeface="黑体" panose="02010609060101010101" pitchFamily="49" charset="-122"/>
                <a:ea typeface="黑体" panose="02010609060101010101" pitchFamily="49" charset="-122"/>
              </a:rPr>
              <a:t>意</a:t>
            </a:r>
            <a:r>
              <a:rPr lang="zh-CN" altLang="en-US" sz="2400" dirty="0">
                <a:solidFill>
                  <a:srgbClr val="0033CC"/>
                </a:solidFill>
                <a:latin typeface="黑体" panose="02010609060101010101" pitchFamily="49" charset="-122"/>
                <a:ea typeface="黑体" panose="02010609060101010101" pitchFamily="49" charset="-122"/>
              </a:rPr>
              <a:t>义：</a:t>
            </a:r>
            <a:r>
              <a:rPr lang="zh-CN" altLang="zh-CN" sz="2400" dirty="0">
                <a:solidFill>
                  <a:srgbClr val="FF0000"/>
                </a:solidFill>
                <a:latin typeface="黑体" panose="02010609060101010101" pitchFamily="49" charset="-122"/>
                <a:ea typeface="黑体" panose="02010609060101010101" pitchFamily="49" charset="-122"/>
              </a:rPr>
              <a:t>这是旧人事制度向现代文官制度</a:t>
            </a:r>
            <a:r>
              <a:rPr lang="zh-CN" altLang="zh-CN" sz="2400" dirty="0" smtClean="0">
                <a:solidFill>
                  <a:srgbClr val="FF0000"/>
                </a:solidFill>
                <a:latin typeface="黑体" panose="02010609060101010101" pitchFamily="49" charset="-122"/>
                <a:ea typeface="黑体" panose="02010609060101010101" pitchFamily="49" charset="-122"/>
              </a:rPr>
              <a:t>转变</a:t>
            </a:r>
            <a:r>
              <a:rPr lang="zh-CN" altLang="zh-CN" sz="2400" dirty="0">
                <a:solidFill>
                  <a:srgbClr val="FF0000"/>
                </a:solidFill>
                <a:latin typeface="黑体" panose="02010609060101010101" pitchFamily="49" charset="-122"/>
                <a:ea typeface="黑体" panose="02010609060101010101" pitchFamily="49" charset="-122"/>
              </a:rPr>
              <a:t>的一个重要措施，用意在于保持行政的连续性与稳定性。</a:t>
            </a:r>
            <a:endParaRPr lang="zh-CN" altLang="zh-CN" sz="2400"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8" grpId="0"/>
      <p:bldP spid="4"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7" name="文本框 6"/>
          <p:cNvSpPr txBox="1"/>
          <p:nvPr/>
        </p:nvSpPr>
        <p:spPr>
          <a:xfrm>
            <a:off x="338723" y="596600"/>
            <a:ext cx="5929828" cy="584775"/>
          </a:xfrm>
          <a:prstGeom prst="rect">
            <a:avLst/>
          </a:prstGeom>
          <a:noFill/>
        </p:spPr>
        <p:txBody>
          <a:bodyPr wrap="none" rtlCol="0">
            <a:spAutoFit/>
          </a:bodyPr>
          <a:lstStyle/>
          <a:p>
            <a:r>
              <a:rPr lang="zh-CN" altLang="en-US" sz="3200" b="1" dirty="0" smtClean="0"/>
              <a:t>二</a:t>
            </a:r>
            <a:r>
              <a:rPr lang="zh-CN" altLang="en-US" sz="3200" b="1" dirty="0"/>
              <a:t>、民国时期的官员选拔制度</a:t>
            </a:r>
            <a:r>
              <a:rPr lang="zh-CN" altLang="en-US" sz="3200" b="1" dirty="0" smtClean="0"/>
              <a:t>：</a:t>
            </a:r>
            <a:endParaRPr lang="en-US" altLang="zh-CN" sz="3200" b="1" dirty="0" smtClean="0"/>
          </a:p>
        </p:txBody>
      </p:sp>
      <p:sp>
        <p:nvSpPr>
          <p:cNvPr id="2" name="矩形 1"/>
          <p:cNvSpPr/>
          <p:nvPr/>
        </p:nvSpPr>
        <p:spPr>
          <a:xfrm>
            <a:off x="338723" y="1061186"/>
            <a:ext cx="3704540" cy="2516073"/>
          </a:xfrm>
          <a:prstGeom prst="rect">
            <a:avLst/>
          </a:prstGeom>
        </p:spPr>
        <p:txBody>
          <a:bodyPr wrap="none">
            <a:spAutoFit/>
          </a:bodyPr>
          <a:lstStyle/>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r>
              <a:rPr lang="en-US" altLang="zh-CN" sz="24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南</a:t>
            </a:r>
            <a:r>
              <a:rPr lang="zh-CN" altLang="zh-CN" sz="2400" b="1" kern="0" dirty="0">
                <a:solidFill>
                  <a:srgbClr val="000000"/>
                </a:solidFill>
                <a:latin typeface="Calibri" panose="020F0502020204030204" pitchFamily="34" charset="0"/>
                <a:ea typeface="宋体" panose="02010600030101010101" pitchFamily="2" charset="-122"/>
                <a:cs typeface="Songti SC"/>
              </a:rPr>
              <a:t>京临时政</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府</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时期：</a:t>
            </a: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2100"/>
              </a:lnSpc>
            </a:pPr>
            <a:r>
              <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、北洋军阀政府时期：</a:t>
            </a:r>
            <a:endParaRPr lang="en-US" altLang="zh-CN" sz="24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r>
              <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3</a:t>
            </a:r>
            <a:r>
              <a:rPr lang="zh-CN" altLang="en-US"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、南京国民政府时期：</a:t>
            </a:r>
            <a:endPar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000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文本框 2"/>
          <p:cNvSpPr txBox="1"/>
          <p:nvPr/>
        </p:nvSpPr>
        <p:spPr>
          <a:xfrm>
            <a:off x="819782" y="1638488"/>
            <a:ext cx="6064481" cy="461665"/>
          </a:xfrm>
          <a:prstGeom prst="rect">
            <a:avLst/>
          </a:prstGeom>
          <a:noFill/>
        </p:spPr>
        <p:txBody>
          <a:bodyPr wrap="none" rtlCol="0">
            <a:spAutoFit/>
          </a:bodyPr>
          <a:lstStyle/>
          <a:p>
            <a:r>
              <a:rPr lang="zh-CN" altLang="en-US" sz="2400" b="1" dirty="0" smtClean="0">
                <a:solidFill>
                  <a:srgbClr val="0033CC"/>
                </a:solidFill>
                <a:latin typeface="宋体" panose="02010600030101010101" pitchFamily="2" charset="-122"/>
                <a:ea typeface="宋体" panose="02010600030101010101" pitchFamily="2" charset="-122"/>
              </a:rPr>
              <a:t>（</a:t>
            </a:r>
            <a:r>
              <a:rPr lang="en-US" altLang="zh-CN" sz="2400" b="1" dirty="0" smtClean="0">
                <a:solidFill>
                  <a:srgbClr val="0033CC"/>
                </a:solidFill>
                <a:latin typeface="宋体" panose="02010600030101010101" pitchFamily="2" charset="-122"/>
                <a:ea typeface="宋体" panose="02010600030101010101" pitchFamily="2" charset="-122"/>
              </a:rPr>
              <a:t>1</a:t>
            </a:r>
            <a:r>
              <a:rPr lang="zh-CN" altLang="en-US" sz="2400" b="1" dirty="0" smtClean="0">
                <a:solidFill>
                  <a:srgbClr val="0033CC"/>
                </a:solidFill>
                <a:latin typeface="宋体" panose="02010600030101010101" pitchFamily="2" charset="-122"/>
                <a:ea typeface="宋体" panose="02010600030101010101" pitchFamily="2" charset="-122"/>
              </a:rPr>
              <a:t>）孙中山的文管考试思想：（</a:t>
            </a:r>
            <a:r>
              <a:rPr lang="en-US" altLang="zh-CN" sz="2400" b="1" dirty="0" smtClean="0">
                <a:solidFill>
                  <a:srgbClr val="0033CC"/>
                </a:solidFill>
                <a:latin typeface="宋体" panose="02010600030101010101" pitchFamily="2" charset="-122"/>
                <a:ea typeface="宋体" panose="02010600030101010101" pitchFamily="2" charset="-122"/>
              </a:rPr>
              <a:t>2</a:t>
            </a:r>
            <a:r>
              <a:rPr lang="zh-CN" altLang="en-US" sz="2400" b="1" dirty="0" smtClean="0">
                <a:solidFill>
                  <a:srgbClr val="0033CC"/>
                </a:solidFill>
                <a:latin typeface="宋体" panose="02010600030101010101" pitchFamily="2" charset="-122"/>
                <a:ea typeface="宋体" panose="02010600030101010101" pitchFamily="2" charset="-122"/>
              </a:rPr>
              <a:t>）影响：</a:t>
            </a:r>
            <a:endParaRPr lang="zh-CN" altLang="en-US" sz="2400" b="1" dirty="0">
              <a:solidFill>
                <a:srgbClr val="0033CC"/>
              </a:solidFill>
              <a:latin typeface="宋体" panose="02010600030101010101" pitchFamily="2" charset="-122"/>
              <a:ea typeface="宋体" panose="02010600030101010101" pitchFamily="2" charset="-122"/>
            </a:endParaRPr>
          </a:p>
        </p:txBody>
      </p:sp>
      <p:sp>
        <p:nvSpPr>
          <p:cNvPr id="4" name="矩形 3"/>
          <p:cNvSpPr/>
          <p:nvPr/>
        </p:nvSpPr>
        <p:spPr>
          <a:xfrm>
            <a:off x="819782" y="2377388"/>
            <a:ext cx="3433953" cy="461665"/>
          </a:xfrm>
          <a:prstGeom prst="rect">
            <a:avLst/>
          </a:prstGeom>
          <a:noFill/>
        </p:spPr>
        <p:txBody>
          <a:bodyPr wrap="none" rtlCol="0">
            <a:spAutoFit/>
          </a:bodyPr>
          <a:lstStyle/>
          <a:p>
            <a:r>
              <a:rPr lang="zh-CN" altLang="en-US" sz="2400" b="1" dirty="0">
                <a:solidFill>
                  <a:srgbClr val="0033CC"/>
                </a:solidFill>
                <a:latin typeface="宋体" panose="02010600030101010101" pitchFamily="2" charset="-122"/>
                <a:ea typeface="宋体" panose="02010600030101010101" pitchFamily="2" charset="-122"/>
              </a:rPr>
              <a:t>（</a:t>
            </a:r>
            <a:r>
              <a:rPr lang="en-US" altLang="zh-CN" sz="2400" b="1" dirty="0">
                <a:solidFill>
                  <a:srgbClr val="0033CC"/>
                </a:solidFill>
                <a:latin typeface="宋体" panose="02010600030101010101" pitchFamily="2" charset="-122"/>
                <a:ea typeface="宋体" panose="02010600030101010101" pitchFamily="2" charset="-122"/>
              </a:rPr>
              <a:t>1</a:t>
            </a:r>
            <a:r>
              <a:rPr lang="zh-CN" altLang="en-US" sz="2400" b="1" dirty="0">
                <a:solidFill>
                  <a:srgbClr val="0033CC"/>
                </a:solidFill>
                <a:latin typeface="宋体" panose="02010600030101010101" pitchFamily="2" charset="-122"/>
                <a:ea typeface="宋体" panose="02010600030101010101" pitchFamily="2" charset="-122"/>
              </a:rPr>
              <a:t>）</a:t>
            </a:r>
            <a:r>
              <a:rPr lang="zh-CN" altLang="zh-CN" sz="2400" b="1" dirty="0">
                <a:solidFill>
                  <a:srgbClr val="0033CC"/>
                </a:solidFill>
                <a:latin typeface="宋体" panose="02010600030101010101" pitchFamily="2" charset="-122"/>
                <a:ea typeface="宋体" panose="02010600030101010101" pitchFamily="2" charset="-122"/>
              </a:rPr>
              <a:t>考试方式</a:t>
            </a:r>
            <a:r>
              <a:rPr lang="zh-CN" altLang="en-US" sz="2400" b="1" dirty="0">
                <a:solidFill>
                  <a:srgbClr val="0033CC"/>
                </a:solidFill>
                <a:latin typeface="宋体" panose="02010600030101010101" pitchFamily="2" charset="-122"/>
                <a:ea typeface="宋体" panose="02010600030101010101" pitchFamily="2" charset="-122"/>
              </a:rPr>
              <a:t>及概况：</a:t>
            </a:r>
            <a:endParaRPr lang="zh-CN" altLang="en-US" sz="2400" b="1" dirty="0">
              <a:solidFill>
                <a:srgbClr val="0033CC"/>
              </a:solidFill>
              <a:latin typeface="宋体" panose="02010600030101010101" pitchFamily="2" charset="-122"/>
              <a:ea typeface="宋体" panose="02010600030101010101" pitchFamily="2" charset="-122"/>
            </a:endParaRPr>
          </a:p>
        </p:txBody>
      </p:sp>
      <p:sp>
        <p:nvSpPr>
          <p:cNvPr id="9" name="矩形 8"/>
          <p:cNvSpPr/>
          <p:nvPr/>
        </p:nvSpPr>
        <p:spPr>
          <a:xfrm>
            <a:off x="4011208" y="2377388"/>
            <a:ext cx="3433953" cy="461665"/>
          </a:xfrm>
          <a:prstGeom prst="rect">
            <a:avLst/>
          </a:prstGeom>
          <a:noFill/>
        </p:spPr>
        <p:txBody>
          <a:bodyPr wrap="none" rtlCol="0">
            <a:spAutoFit/>
          </a:bodyPr>
          <a:lstStyle/>
          <a:p>
            <a:r>
              <a:rPr lang="zh-CN" altLang="en-US" sz="2400" b="1" dirty="0" smtClean="0">
                <a:solidFill>
                  <a:srgbClr val="0033CC"/>
                </a:solidFill>
                <a:latin typeface="宋体" panose="02010600030101010101" pitchFamily="2" charset="-122"/>
                <a:ea typeface="宋体" panose="02010600030101010101" pitchFamily="2" charset="-122"/>
              </a:rPr>
              <a:t>（</a:t>
            </a:r>
            <a:r>
              <a:rPr lang="en-US" altLang="zh-CN" sz="2400" b="1" dirty="0">
                <a:solidFill>
                  <a:srgbClr val="0033CC"/>
                </a:solidFill>
                <a:latin typeface="宋体" panose="02010600030101010101" pitchFamily="2" charset="-122"/>
                <a:ea typeface="宋体" panose="02010600030101010101" pitchFamily="2" charset="-122"/>
              </a:rPr>
              <a:t>2</a:t>
            </a:r>
            <a:r>
              <a:rPr lang="zh-CN" altLang="en-US" sz="2400" b="1" dirty="0">
                <a:solidFill>
                  <a:srgbClr val="0033CC"/>
                </a:solidFill>
                <a:latin typeface="宋体" panose="02010600030101010101" pitchFamily="2" charset="-122"/>
                <a:ea typeface="宋体" panose="02010600030101010101" pitchFamily="2" charset="-122"/>
              </a:rPr>
              <a:t>）</a:t>
            </a:r>
            <a:r>
              <a:rPr lang="zh-CN" altLang="zh-CN" sz="2400" b="1" dirty="0">
                <a:solidFill>
                  <a:srgbClr val="0033CC"/>
                </a:solidFill>
                <a:latin typeface="宋体" panose="02010600030101010101" pitchFamily="2" charset="-122"/>
                <a:ea typeface="宋体" panose="02010600030101010101" pitchFamily="2" charset="-122"/>
              </a:rPr>
              <a:t>甄别方式</a:t>
            </a:r>
            <a:r>
              <a:rPr lang="zh-CN" altLang="en-US" sz="2400" b="1" dirty="0">
                <a:solidFill>
                  <a:srgbClr val="0033CC"/>
                </a:solidFill>
                <a:latin typeface="宋体" panose="02010600030101010101" pitchFamily="2" charset="-122"/>
                <a:ea typeface="宋体" panose="02010600030101010101" pitchFamily="2" charset="-122"/>
              </a:rPr>
              <a:t>及意义：</a:t>
            </a:r>
            <a:endParaRPr lang="zh-CN" altLang="en-US" sz="2400" b="1" dirty="0">
              <a:solidFill>
                <a:srgbClr val="0033CC"/>
              </a:solidFill>
              <a:latin typeface="宋体" panose="02010600030101010101" pitchFamily="2" charset="-122"/>
              <a:ea typeface="宋体" panose="02010600030101010101" pitchFamily="2" charset="-122"/>
            </a:endParaRPr>
          </a:p>
        </p:txBody>
      </p:sp>
      <p:sp>
        <p:nvSpPr>
          <p:cNvPr id="12" name="文本框 1"/>
          <p:cNvSpPr txBox="1">
            <a:spLocks noChangeArrowheads="1"/>
          </p:cNvSpPr>
          <p:nvPr/>
        </p:nvSpPr>
        <p:spPr bwMode="auto">
          <a:xfrm>
            <a:off x="442693" y="3220532"/>
            <a:ext cx="356851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smtClean="0">
                <a:solidFill>
                  <a:srgbClr val="0033CC"/>
                </a:solidFill>
                <a:latin typeface="+mj-ea"/>
                <a:ea typeface="+mj-ea"/>
              </a:rPr>
              <a:t>（</a:t>
            </a:r>
            <a:r>
              <a:rPr lang="en-US" altLang="zh-CN" sz="2400" b="1" dirty="0" smtClean="0">
                <a:solidFill>
                  <a:srgbClr val="0033CC"/>
                </a:solidFill>
                <a:latin typeface="+mj-ea"/>
                <a:ea typeface="+mj-ea"/>
              </a:rPr>
              <a:t>1</a:t>
            </a:r>
            <a:r>
              <a:rPr lang="zh-CN" altLang="en-US" sz="2400" b="1" dirty="0" smtClean="0">
                <a:solidFill>
                  <a:srgbClr val="0033CC"/>
                </a:solidFill>
                <a:latin typeface="+mj-ea"/>
                <a:ea typeface="+mj-ea"/>
              </a:rPr>
              <a:t>）公务员制度建立：</a:t>
            </a:r>
            <a:endParaRPr lang="en-US" altLang="zh-CN" sz="2400" b="1" dirty="0" smtClean="0">
              <a:solidFill>
                <a:srgbClr val="0033CC"/>
              </a:solidFill>
              <a:latin typeface="+mj-ea"/>
              <a:ea typeface="+mj-ea"/>
            </a:endParaRPr>
          </a:p>
          <a:p>
            <a:pPr eaLnBrk="1" hangingPunct="1"/>
            <a:endParaRPr lang="en-US" altLang="zh-CN" sz="2400" b="1" dirty="0">
              <a:solidFill>
                <a:srgbClr val="0033CC"/>
              </a:solidFill>
              <a:latin typeface="+mj-ea"/>
              <a:ea typeface="+mj-ea"/>
            </a:endParaRPr>
          </a:p>
          <a:p>
            <a:pPr eaLnBrk="1" hangingPunct="1"/>
            <a:r>
              <a:rPr lang="zh-CN" altLang="en-US" sz="2400" b="1" dirty="0" smtClean="0">
                <a:solidFill>
                  <a:srgbClr val="FF0000"/>
                </a:solidFill>
                <a:latin typeface="+mj-ea"/>
                <a:ea typeface="+mj-ea"/>
              </a:rPr>
              <a:t> </a:t>
            </a:r>
            <a:r>
              <a:rPr lang="zh-CN" altLang="en-US" sz="2400" b="1" dirty="0" smtClean="0">
                <a:solidFill>
                  <a:srgbClr val="0033CC"/>
                </a:solidFill>
                <a:latin typeface="+mj-ea"/>
                <a:ea typeface="+mj-ea"/>
              </a:rPr>
              <a:t>(</a:t>
            </a:r>
            <a:r>
              <a:rPr lang="en-US" altLang="zh-CN" sz="2400" b="1" dirty="0" smtClean="0">
                <a:solidFill>
                  <a:srgbClr val="0033CC"/>
                </a:solidFill>
                <a:latin typeface="+mj-ea"/>
                <a:ea typeface="+mj-ea"/>
              </a:rPr>
              <a:t>2</a:t>
            </a:r>
            <a:r>
              <a:rPr lang="zh-CN" altLang="en-US" sz="2400" b="1" dirty="0" smtClean="0">
                <a:solidFill>
                  <a:srgbClr val="0033CC"/>
                </a:solidFill>
                <a:latin typeface="+mj-ea"/>
                <a:ea typeface="+mj-ea"/>
              </a:rPr>
              <a:t>)</a:t>
            </a:r>
            <a:r>
              <a:rPr lang="zh-CN" altLang="en-US" sz="2400" b="1" dirty="0">
                <a:solidFill>
                  <a:srgbClr val="0033CC"/>
                </a:solidFill>
                <a:latin typeface="+mj-ea"/>
                <a:ea typeface="+mj-ea"/>
              </a:rPr>
              <a:t>基础</a:t>
            </a:r>
            <a:r>
              <a:rPr lang="zh-CN" altLang="en-US" sz="2400" b="1" dirty="0" smtClean="0">
                <a:solidFill>
                  <a:srgbClr val="0033CC"/>
                </a:solidFill>
                <a:latin typeface="+mj-ea"/>
                <a:ea typeface="+mj-ea"/>
              </a:rPr>
              <a:t>：</a:t>
            </a:r>
            <a:endParaRPr lang="en-US" altLang="zh-CN" sz="2400" b="1" dirty="0" smtClean="0">
              <a:solidFill>
                <a:srgbClr val="FF0000"/>
              </a:solidFill>
              <a:latin typeface="+mj-ea"/>
              <a:ea typeface="+mj-ea"/>
            </a:endParaRPr>
          </a:p>
          <a:p>
            <a:endParaRPr lang="en-US" altLang="zh-CN" sz="2400" b="1" dirty="0">
              <a:solidFill>
                <a:srgbClr val="FF0000"/>
              </a:solidFill>
              <a:latin typeface="+mj-ea"/>
              <a:ea typeface="+mj-ea"/>
            </a:endParaRPr>
          </a:p>
          <a:p>
            <a:r>
              <a:rPr lang="zh-CN" altLang="en-US" sz="2400" b="1" dirty="0" smtClean="0">
                <a:solidFill>
                  <a:srgbClr val="0033CC"/>
                </a:solidFill>
                <a:latin typeface="+mj-ea"/>
                <a:ea typeface="+mj-ea"/>
              </a:rPr>
              <a:t>(</a:t>
            </a:r>
            <a:r>
              <a:rPr lang="en-US" altLang="zh-CN" sz="2400" b="1" dirty="0" smtClean="0">
                <a:solidFill>
                  <a:srgbClr val="0033CC"/>
                </a:solidFill>
                <a:latin typeface="+mj-ea"/>
                <a:ea typeface="+mj-ea"/>
              </a:rPr>
              <a:t>3</a:t>
            </a:r>
            <a:r>
              <a:rPr lang="zh-CN" altLang="en-US" sz="2400" b="1" dirty="0" smtClean="0">
                <a:solidFill>
                  <a:srgbClr val="0033CC"/>
                </a:solidFill>
                <a:latin typeface="+mj-ea"/>
                <a:ea typeface="+mj-ea"/>
              </a:rPr>
              <a:t>)</a:t>
            </a:r>
            <a:r>
              <a:rPr lang="zh-CN" altLang="en-US" sz="2400" b="1" dirty="0">
                <a:solidFill>
                  <a:srgbClr val="0033CC"/>
                </a:solidFill>
                <a:latin typeface="+mj-ea"/>
                <a:ea typeface="+mj-ea"/>
              </a:rPr>
              <a:t>内容</a:t>
            </a:r>
            <a:r>
              <a:rPr lang="zh-CN" altLang="en-US" sz="2400" b="1" dirty="0" smtClean="0">
                <a:solidFill>
                  <a:srgbClr val="0033CC"/>
                </a:solidFill>
                <a:latin typeface="+mj-ea"/>
                <a:ea typeface="+mj-ea"/>
              </a:rPr>
              <a:t>：</a:t>
            </a:r>
            <a:endParaRPr lang="en-US" altLang="zh-CN" sz="2400" b="1" dirty="0" smtClean="0">
              <a:solidFill>
                <a:srgbClr val="FF0000"/>
              </a:solidFill>
              <a:latin typeface="+mj-ea"/>
              <a:ea typeface="+mj-ea"/>
            </a:endParaRPr>
          </a:p>
          <a:p>
            <a:pPr eaLnBrk="1" hangingPunct="1"/>
            <a:endParaRPr lang="en-US" altLang="zh-CN" sz="2400" b="1" dirty="0">
              <a:solidFill>
                <a:srgbClr val="FF0000"/>
              </a:solidFill>
              <a:latin typeface="+mj-ea"/>
              <a:ea typeface="+mj-ea"/>
            </a:endParaRPr>
          </a:p>
          <a:p>
            <a:pPr eaLnBrk="1" hangingPunct="1"/>
            <a:r>
              <a:rPr lang="zh-CN" altLang="en-US" sz="2400" b="1" dirty="0" smtClean="0">
                <a:solidFill>
                  <a:srgbClr val="0033CC"/>
                </a:solidFill>
                <a:latin typeface="+mj-ea"/>
                <a:ea typeface="+mj-ea"/>
              </a:rPr>
              <a:t>(</a:t>
            </a:r>
            <a:r>
              <a:rPr lang="en-US" altLang="zh-CN" sz="2400" b="1" dirty="0" smtClean="0">
                <a:solidFill>
                  <a:srgbClr val="0033CC"/>
                </a:solidFill>
                <a:latin typeface="+mj-ea"/>
                <a:ea typeface="+mj-ea"/>
              </a:rPr>
              <a:t>4</a:t>
            </a:r>
            <a:r>
              <a:rPr lang="zh-CN" altLang="en-US" sz="2400" b="1" dirty="0" smtClean="0">
                <a:solidFill>
                  <a:srgbClr val="0033CC"/>
                </a:solidFill>
                <a:latin typeface="+mj-ea"/>
                <a:ea typeface="+mj-ea"/>
              </a:rPr>
              <a:t>)</a:t>
            </a:r>
            <a:r>
              <a:rPr lang="zh-CN" altLang="en-US" sz="2400" b="1" dirty="0">
                <a:solidFill>
                  <a:srgbClr val="0033CC"/>
                </a:solidFill>
                <a:latin typeface="+mj-ea"/>
                <a:ea typeface="+mj-ea"/>
              </a:rPr>
              <a:t>特点</a:t>
            </a:r>
            <a:r>
              <a:rPr lang="zh-CN" altLang="en-US" sz="2400" b="1" dirty="0" smtClean="0">
                <a:solidFill>
                  <a:srgbClr val="0033CC"/>
                </a:solidFill>
                <a:latin typeface="+mj-ea"/>
                <a:ea typeface="+mj-ea"/>
              </a:rPr>
              <a:t>：</a:t>
            </a:r>
            <a:endParaRPr lang="en-US" altLang="zh-CN" sz="2400" b="1" dirty="0" smtClean="0">
              <a:solidFill>
                <a:srgbClr val="FF0000"/>
              </a:solidFill>
              <a:latin typeface="+mj-ea"/>
              <a:ea typeface="+mj-ea"/>
            </a:endParaRPr>
          </a:p>
          <a:p>
            <a:pPr eaLnBrk="1" hangingPunct="1"/>
            <a:endParaRPr lang="en-US" altLang="zh-CN" sz="2400" b="1" dirty="0">
              <a:solidFill>
                <a:srgbClr val="FF0000"/>
              </a:solidFill>
              <a:latin typeface="+mj-ea"/>
              <a:ea typeface="+mj-ea"/>
            </a:endParaRPr>
          </a:p>
          <a:p>
            <a:pPr eaLnBrk="1" hangingPunct="1"/>
            <a:r>
              <a:rPr lang="zh-CN" altLang="en-US" sz="2400" b="1" dirty="0" smtClean="0">
                <a:solidFill>
                  <a:srgbClr val="0033CC"/>
                </a:solidFill>
                <a:latin typeface="+mj-ea"/>
                <a:ea typeface="+mj-ea"/>
              </a:rPr>
              <a:t>(</a:t>
            </a:r>
            <a:r>
              <a:rPr lang="en-US" altLang="zh-CN" sz="2400" b="1" dirty="0" smtClean="0">
                <a:solidFill>
                  <a:srgbClr val="0033CC"/>
                </a:solidFill>
                <a:latin typeface="+mj-ea"/>
                <a:ea typeface="+mj-ea"/>
              </a:rPr>
              <a:t>5</a:t>
            </a:r>
            <a:r>
              <a:rPr lang="zh-CN" altLang="en-US" sz="2400" b="1" dirty="0" smtClean="0">
                <a:solidFill>
                  <a:srgbClr val="0033CC"/>
                </a:solidFill>
                <a:latin typeface="+mj-ea"/>
                <a:ea typeface="+mj-ea"/>
              </a:rPr>
              <a:t>)局限性：</a:t>
            </a:r>
            <a:endParaRPr lang="zh-CN" altLang="en-US" sz="2400" b="1" dirty="0" smtClean="0">
              <a:solidFill>
                <a:srgbClr val="FF0000"/>
              </a:solidFill>
              <a:latin typeface="+mj-ea"/>
              <a:ea typeface="+mj-ea"/>
            </a:endParaRPr>
          </a:p>
        </p:txBody>
      </p:sp>
      <p:sp>
        <p:nvSpPr>
          <p:cNvPr id="13" name="文本框 1"/>
          <p:cNvSpPr txBox="1">
            <a:spLocks noChangeArrowheads="1"/>
          </p:cNvSpPr>
          <p:nvPr/>
        </p:nvSpPr>
        <p:spPr bwMode="auto">
          <a:xfrm>
            <a:off x="673019" y="3145863"/>
            <a:ext cx="11651716"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smtClean="0">
                <a:solidFill>
                  <a:srgbClr val="FF0000"/>
                </a:solidFill>
                <a:latin typeface="+mj-ea"/>
                <a:ea typeface="+mj-ea"/>
              </a:rPr>
              <a:t>                                  从</a:t>
            </a:r>
            <a:r>
              <a:rPr lang="en-US" altLang="zh-CN" sz="2400" b="1" dirty="0" smtClean="0">
                <a:solidFill>
                  <a:srgbClr val="FF0000"/>
                </a:solidFill>
                <a:latin typeface="+mj-ea"/>
                <a:ea typeface="+mj-ea"/>
              </a:rPr>
              <a:t>1929</a:t>
            </a:r>
            <a:r>
              <a:rPr lang="zh-CN" altLang="en-US" sz="2400" b="1" dirty="0" smtClean="0">
                <a:solidFill>
                  <a:srgbClr val="FF0000"/>
                </a:solidFill>
                <a:latin typeface="+mj-ea"/>
                <a:ea typeface="+mj-ea"/>
              </a:rPr>
              <a:t>年制定</a:t>
            </a:r>
            <a:r>
              <a:rPr lang="en-US" altLang="zh-CN" sz="2400" b="1" dirty="0" smtClean="0">
                <a:solidFill>
                  <a:srgbClr val="FF0000"/>
                </a:solidFill>
                <a:latin typeface="+mj-ea"/>
                <a:ea typeface="+mj-ea"/>
              </a:rPr>
              <a:t>《</a:t>
            </a:r>
            <a:r>
              <a:rPr lang="zh-CN" altLang="en-US" sz="2400" b="1" dirty="0" smtClean="0">
                <a:solidFill>
                  <a:srgbClr val="FF0000"/>
                </a:solidFill>
                <a:latin typeface="+mj-ea"/>
                <a:ea typeface="+mj-ea"/>
              </a:rPr>
              <a:t>公务员任用条例</a:t>
            </a:r>
            <a:r>
              <a:rPr lang="en-US" altLang="zh-CN" sz="2400" b="1" dirty="0" smtClean="0">
                <a:solidFill>
                  <a:srgbClr val="FF0000"/>
                </a:solidFill>
                <a:latin typeface="+mj-ea"/>
                <a:ea typeface="+mj-ea"/>
              </a:rPr>
              <a:t>》</a:t>
            </a:r>
            <a:r>
              <a:rPr lang="zh-CN" altLang="en-US" sz="2400" b="1" dirty="0" smtClean="0">
                <a:solidFill>
                  <a:srgbClr val="FF0000"/>
                </a:solidFill>
                <a:latin typeface="+mj-ea"/>
                <a:ea typeface="+mj-ea"/>
              </a:rPr>
              <a:t>，到</a:t>
            </a:r>
            <a:r>
              <a:rPr lang="en-US" altLang="zh-CN" sz="2400" b="1" dirty="0" smtClean="0">
                <a:solidFill>
                  <a:srgbClr val="FF0000"/>
                </a:solidFill>
                <a:latin typeface="+mj-ea"/>
                <a:ea typeface="+mj-ea"/>
              </a:rPr>
              <a:t>1933</a:t>
            </a:r>
            <a:r>
              <a:rPr lang="zh-CN" altLang="en-US" sz="2400" b="1" dirty="0" smtClean="0">
                <a:solidFill>
                  <a:srgbClr val="FF0000"/>
                </a:solidFill>
                <a:latin typeface="+mj-ea"/>
                <a:ea typeface="+mj-ea"/>
              </a:rPr>
              <a:t>年颁布</a:t>
            </a:r>
            <a:endParaRPr lang="en-US" altLang="zh-CN" sz="2400" b="1" dirty="0" smtClean="0">
              <a:solidFill>
                <a:srgbClr val="FF0000"/>
              </a:solidFill>
              <a:latin typeface="+mj-ea"/>
              <a:ea typeface="+mj-ea"/>
            </a:endParaRPr>
          </a:p>
          <a:p>
            <a:pPr eaLnBrk="1" hangingPunct="1"/>
            <a:r>
              <a:rPr lang="en-US" altLang="zh-CN" sz="2400" b="1" dirty="0">
                <a:solidFill>
                  <a:srgbClr val="FF0000"/>
                </a:solidFill>
                <a:latin typeface="+mj-ea"/>
                <a:ea typeface="+mj-ea"/>
              </a:rPr>
              <a:t> </a:t>
            </a:r>
            <a:r>
              <a:rPr lang="en-US" altLang="zh-CN" sz="2400" b="1" dirty="0" smtClean="0">
                <a:solidFill>
                  <a:srgbClr val="FF0000"/>
                </a:solidFill>
                <a:latin typeface="+mj-ea"/>
                <a:ea typeface="+mj-ea"/>
              </a:rPr>
              <a:t>                                《</a:t>
            </a:r>
            <a:r>
              <a:rPr lang="zh-CN" altLang="en-US" sz="2400" b="1" dirty="0" smtClean="0">
                <a:solidFill>
                  <a:srgbClr val="FF0000"/>
                </a:solidFill>
                <a:latin typeface="+mj-ea"/>
                <a:ea typeface="+mj-ea"/>
              </a:rPr>
              <a:t>公务员任用法</a:t>
            </a:r>
            <a:r>
              <a:rPr lang="en-US" altLang="zh-CN" sz="2400" b="1" dirty="0" smtClean="0">
                <a:solidFill>
                  <a:srgbClr val="FF0000"/>
                </a:solidFill>
                <a:latin typeface="+mj-ea"/>
                <a:ea typeface="+mj-ea"/>
              </a:rPr>
              <a:t>》</a:t>
            </a:r>
            <a:r>
              <a:rPr lang="zh-CN" altLang="en-US" sz="2400" b="1" dirty="0" smtClean="0">
                <a:solidFill>
                  <a:srgbClr val="FF0000"/>
                </a:solidFill>
                <a:latin typeface="+mj-ea"/>
                <a:ea typeface="+mj-ea"/>
              </a:rPr>
              <a:t>，标志着公务员制度的建立。</a:t>
            </a:r>
            <a:endParaRPr lang="zh-CN" altLang="en-US" sz="2400" b="1" dirty="0">
              <a:solidFill>
                <a:srgbClr val="FF0000"/>
              </a:solidFill>
              <a:latin typeface="+mj-ea"/>
              <a:ea typeface="+mj-ea"/>
            </a:endParaRPr>
          </a:p>
          <a:p>
            <a:pPr eaLnBrk="1" hangingPunct="1"/>
            <a:r>
              <a:rPr lang="zh-CN" altLang="en-US" sz="2400" b="1" dirty="0" smtClean="0">
                <a:solidFill>
                  <a:srgbClr val="FF0000"/>
                </a:solidFill>
                <a:latin typeface="+mj-ea"/>
                <a:ea typeface="+mj-ea"/>
              </a:rPr>
              <a:t>               以</a:t>
            </a:r>
            <a:r>
              <a:rPr lang="zh-CN" altLang="en-US" sz="2400" b="1" dirty="0">
                <a:solidFill>
                  <a:srgbClr val="FF0000"/>
                </a:solidFill>
                <a:latin typeface="+mj-ea"/>
                <a:ea typeface="+mj-ea"/>
              </a:rPr>
              <a:t>北洋政府时期的文官制度为基础，继承、吸收了中国传统考试监察制</a:t>
            </a:r>
            <a:r>
              <a:rPr lang="zh-CN" altLang="en-US" sz="2400" b="1" dirty="0" smtClean="0">
                <a:solidFill>
                  <a:srgbClr val="FF0000"/>
                </a:solidFill>
                <a:latin typeface="+mj-ea"/>
                <a:ea typeface="+mj-ea"/>
              </a:rPr>
              <a:t>度</a:t>
            </a:r>
            <a:endParaRPr lang="en-US" altLang="zh-CN" sz="2400" b="1" dirty="0" smtClean="0">
              <a:solidFill>
                <a:srgbClr val="FF0000"/>
              </a:solidFill>
              <a:latin typeface="+mj-ea"/>
              <a:ea typeface="+mj-ea"/>
            </a:endParaRPr>
          </a:p>
          <a:p>
            <a:pPr eaLnBrk="1" hangingPunct="1"/>
            <a:r>
              <a:rPr lang="en-US" altLang="zh-CN" sz="2400" b="1" dirty="0">
                <a:solidFill>
                  <a:srgbClr val="FF0000"/>
                </a:solidFill>
                <a:latin typeface="+mj-ea"/>
                <a:ea typeface="+mj-ea"/>
              </a:rPr>
              <a:t> </a:t>
            </a:r>
            <a:r>
              <a:rPr lang="en-US" altLang="zh-CN" sz="2400" b="1" dirty="0" smtClean="0">
                <a:solidFill>
                  <a:srgbClr val="FF0000"/>
                </a:solidFill>
                <a:latin typeface="+mj-ea"/>
                <a:ea typeface="+mj-ea"/>
              </a:rPr>
              <a:t>              </a:t>
            </a:r>
            <a:r>
              <a:rPr lang="zh-CN" altLang="en-US" sz="2400" b="1" dirty="0" smtClean="0">
                <a:solidFill>
                  <a:srgbClr val="FF0000"/>
                </a:solidFill>
                <a:latin typeface="+mj-ea"/>
                <a:ea typeface="+mj-ea"/>
              </a:rPr>
              <a:t>和</a:t>
            </a:r>
            <a:r>
              <a:rPr lang="zh-CN" altLang="en-US" sz="2400" b="1" dirty="0">
                <a:solidFill>
                  <a:srgbClr val="FF0000"/>
                </a:solidFill>
                <a:latin typeface="+mj-ea"/>
                <a:ea typeface="+mj-ea"/>
              </a:rPr>
              <a:t>西方文官制度的精华。</a:t>
            </a:r>
            <a:endParaRPr lang="zh-CN" altLang="en-US" sz="2400" b="1" dirty="0">
              <a:solidFill>
                <a:srgbClr val="FF0000"/>
              </a:solidFill>
              <a:latin typeface="+mj-ea"/>
              <a:ea typeface="+mj-ea"/>
            </a:endParaRPr>
          </a:p>
          <a:p>
            <a:r>
              <a:rPr lang="zh-CN" altLang="en-US" sz="2400" b="1" dirty="0" smtClean="0">
                <a:solidFill>
                  <a:srgbClr val="FF0000"/>
                </a:solidFill>
                <a:latin typeface="+mj-ea"/>
                <a:ea typeface="+mj-ea"/>
              </a:rPr>
              <a:t>              公</a:t>
            </a:r>
            <a:r>
              <a:rPr lang="zh-CN" altLang="en-US" sz="2400" b="1" dirty="0">
                <a:solidFill>
                  <a:srgbClr val="FF0000"/>
                </a:solidFill>
                <a:latin typeface="+mj-ea"/>
                <a:ea typeface="+mj-ea"/>
              </a:rPr>
              <a:t>务员的选任由最高考试机关——考试院负责，“所有公务员均须依法</a:t>
            </a:r>
            <a:r>
              <a:rPr lang="zh-CN" altLang="en-US" sz="2400" b="1" dirty="0" smtClean="0">
                <a:solidFill>
                  <a:srgbClr val="FF0000"/>
                </a:solidFill>
                <a:latin typeface="+mj-ea"/>
                <a:ea typeface="+mj-ea"/>
              </a:rPr>
              <a:t>律</a:t>
            </a:r>
            <a:r>
              <a:rPr lang="zh-CN" altLang="en-US" sz="2400" b="1" dirty="0">
                <a:solidFill>
                  <a:srgbClr val="FF0000"/>
                </a:solidFill>
                <a:latin typeface="+mj-ea"/>
                <a:ea typeface="+mj-ea"/>
              </a:rPr>
              <a:t>，</a:t>
            </a:r>
            <a:endParaRPr lang="en-US" altLang="zh-CN" sz="2400" b="1" dirty="0" smtClean="0">
              <a:solidFill>
                <a:srgbClr val="FF0000"/>
              </a:solidFill>
              <a:latin typeface="+mj-ea"/>
              <a:ea typeface="+mj-ea"/>
            </a:endParaRPr>
          </a:p>
          <a:p>
            <a:pPr eaLnBrk="1" hangingPunct="1"/>
            <a:r>
              <a:rPr lang="en-US" altLang="zh-CN" sz="2400" b="1" dirty="0">
                <a:solidFill>
                  <a:srgbClr val="FF0000"/>
                </a:solidFill>
                <a:latin typeface="+mj-ea"/>
                <a:ea typeface="+mj-ea"/>
              </a:rPr>
              <a:t> </a:t>
            </a:r>
            <a:r>
              <a:rPr lang="en-US" altLang="zh-CN" sz="2400" b="1" dirty="0" smtClean="0">
                <a:solidFill>
                  <a:srgbClr val="FF0000"/>
                </a:solidFill>
                <a:latin typeface="+mj-ea"/>
                <a:ea typeface="+mj-ea"/>
              </a:rPr>
              <a:t>              </a:t>
            </a:r>
            <a:r>
              <a:rPr lang="zh-CN" altLang="en-US" sz="2400" b="1" dirty="0" smtClean="0">
                <a:solidFill>
                  <a:srgbClr val="FF0000"/>
                </a:solidFill>
                <a:latin typeface="+mj-ea"/>
                <a:ea typeface="+mj-ea"/>
              </a:rPr>
              <a:t>经</a:t>
            </a:r>
            <a:r>
              <a:rPr lang="zh-CN" altLang="en-US" sz="2400" b="1" dirty="0">
                <a:solidFill>
                  <a:srgbClr val="FF0000"/>
                </a:solidFill>
                <a:latin typeface="+mj-ea"/>
                <a:ea typeface="+mj-ea"/>
              </a:rPr>
              <a:t>考试院考试、铨叙，方得任用”。</a:t>
            </a:r>
            <a:endParaRPr lang="zh-CN" altLang="en-US" sz="2400" b="1" dirty="0">
              <a:solidFill>
                <a:srgbClr val="FF0000"/>
              </a:solidFill>
              <a:latin typeface="+mj-ea"/>
              <a:ea typeface="+mj-ea"/>
            </a:endParaRPr>
          </a:p>
          <a:p>
            <a:pPr eaLnBrk="1" hangingPunct="1"/>
            <a:r>
              <a:rPr lang="zh-CN" altLang="en-US" sz="2400" b="1" dirty="0" smtClean="0">
                <a:solidFill>
                  <a:srgbClr val="FF0000"/>
                </a:solidFill>
                <a:latin typeface="+mj-ea"/>
                <a:ea typeface="+mj-ea"/>
              </a:rPr>
              <a:t>               允许女子参加考试，具有更强的开放性与平等性。</a:t>
            </a:r>
            <a:endParaRPr lang="en-US" altLang="zh-CN" sz="2400" b="1" dirty="0" smtClean="0">
              <a:solidFill>
                <a:srgbClr val="FF0000"/>
              </a:solidFill>
              <a:latin typeface="+mj-ea"/>
              <a:ea typeface="+mj-ea"/>
            </a:endParaRPr>
          </a:p>
          <a:p>
            <a:pPr eaLnBrk="1" hangingPunct="1"/>
            <a:r>
              <a:rPr lang="en-US" altLang="zh-CN" sz="2400" b="1" dirty="0" smtClean="0">
                <a:solidFill>
                  <a:srgbClr val="FF0000"/>
                </a:solidFill>
                <a:latin typeface="+mj-ea"/>
                <a:ea typeface="+mj-ea"/>
              </a:rPr>
              <a:t>               </a:t>
            </a:r>
            <a:r>
              <a:rPr lang="zh-CN" altLang="en-US" sz="2400" b="1" dirty="0" smtClean="0">
                <a:solidFill>
                  <a:srgbClr val="FF0000"/>
                </a:solidFill>
                <a:latin typeface="+mj-ea"/>
                <a:ea typeface="+mj-ea"/>
              </a:rPr>
              <a:t>孙中山关于文官考试的思想主张，几乎全部以法律条文的形式得到确立。</a:t>
            </a:r>
            <a:endParaRPr lang="zh-CN" altLang="en-US" sz="2400" b="1" dirty="0" smtClean="0">
              <a:solidFill>
                <a:srgbClr val="FF0000"/>
              </a:solidFill>
              <a:latin typeface="+mj-ea"/>
              <a:ea typeface="+mj-ea"/>
            </a:endParaRPr>
          </a:p>
          <a:p>
            <a:pPr eaLnBrk="1" hangingPunct="1"/>
            <a:r>
              <a:rPr lang="zh-CN" altLang="en-US" sz="2400" b="1" dirty="0" smtClean="0">
                <a:solidFill>
                  <a:srgbClr val="FF0000"/>
                </a:solidFill>
                <a:latin typeface="+mj-ea"/>
                <a:ea typeface="+mj-ea"/>
              </a:rPr>
              <a:t>               实施过程中漏洞百出，任用私人现象无法禁绝。</a:t>
            </a:r>
            <a:endParaRPr lang="zh-CN" altLang="en-US" sz="2400" b="1" dirty="0">
              <a:solidFill>
                <a:srgbClr val="FF0000"/>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7" name="文本框 6"/>
          <p:cNvSpPr txBox="1"/>
          <p:nvPr/>
        </p:nvSpPr>
        <p:spPr>
          <a:xfrm>
            <a:off x="382417" y="596600"/>
            <a:ext cx="14557148" cy="523220"/>
          </a:xfrm>
          <a:prstGeom prst="rect">
            <a:avLst/>
          </a:prstGeom>
          <a:noFill/>
        </p:spPr>
        <p:txBody>
          <a:bodyPr wrap="square" rtlCol="0">
            <a:spAutoFit/>
          </a:bodyPr>
          <a:lstStyle/>
          <a:p>
            <a:r>
              <a:rPr lang="zh-CN" altLang="en-US" sz="2800" b="1" dirty="0" smtClean="0"/>
              <a:t>三</a:t>
            </a:r>
            <a:r>
              <a:rPr lang="zh-CN" altLang="en-US" sz="2800" b="1" dirty="0"/>
              <a:t>、中华人民共和国的干</a:t>
            </a:r>
            <a:r>
              <a:rPr lang="zh-CN" altLang="en-US" sz="2800" b="1" dirty="0" smtClean="0"/>
              <a:t>部制度和</a:t>
            </a:r>
            <a:r>
              <a:rPr lang="zh-CN" altLang="en-US" sz="2800" b="1" dirty="0"/>
              <a:t>公务员制度</a:t>
            </a:r>
            <a:endParaRPr lang="en-US" altLang="zh-CN" sz="2800" b="1" dirty="0"/>
          </a:p>
        </p:txBody>
      </p:sp>
      <p:sp>
        <p:nvSpPr>
          <p:cNvPr id="4" name="矩形 3"/>
          <p:cNvSpPr/>
          <p:nvPr/>
        </p:nvSpPr>
        <p:spPr>
          <a:xfrm>
            <a:off x="175939" y="1234557"/>
            <a:ext cx="3162725" cy="4516621"/>
          </a:xfrm>
          <a:prstGeom prst="rect">
            <a:avLst/>
          </a:prstGeom>
        </p:spPr>
        <p:txBody>
          <a:bodyPr wrap="none">
            <a:spAutoFit/>
          </a:bodyPr>
          <a:lstStyle/>
          <a:p>
            <a:pPr indent="267970">
              <a:lnSpc>
                <a:spcPts val="1500"/>
              </a:lnSpc>
            </a:pPr>
            <a:r>
              <a:rPr lang="en-US" altLang="zh-CN" sz="28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2800" b="1" kern="0" dirty="0" smtClean="0">
                <a:solidFill>
                  <a:srgbClr val="000000"/>
                </a:solidFill>
                <a:latin typeface="Calibri" panose="020F0502020204030204" pitchFamily="34" charset="0"/>
                <a:ea typeface="宋体" panose="02010600030101010101" pitchFamily="2" charset="-122"/>
                <a:cs typeface="Songti SC"/>
              </a:rPr>
              <a:t>、干部制度：</a:t>
            </a: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r>
              <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、公务员制度：</a:t>
            </a:r>
            <a:endPar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矩形 1"/>
          <p:cNvSpPr/>
          <p:nvPr/>
        </p:nvSpPr>
        <p:spPr>
          <a:xfrm>
            <a:off x="575188" y="1426286"/>
            <a:ext cx="11194025" cy="3785652"/>
          </a:xfrm>
          <a:prstGeom prst="rect">
            <a:avLst/>
          </a:prstGeom>
        </p:spPr>
        <p:txBody>
          <a:bodyPr wrap="square">
            <a:spAutoFit/>
          </a:bodyPr>
          <a:lstStyle/>
          <a:p>
            <a:r>
              <a:rPr lang="zh-CN" altLang="en-US" sz="2400" b="1" dirty="0">
                <a:latin typeface="+mj-ea"/>
                <a:ea typeface="+mj-ea"/>
              </a:rPr>
              <a:t>(1)建立</a:t>
            </a:r>
            <a:r>
              <a:rPr lang="zh-CN" altLang="en-US" sz="2400" b="1" dirty="0" smtClean="0">
                <a:latin typeface="+mj-ea"/>
                <a:ea typeface="+mj-ea"/>
              </a:rPr>
              <a:t>：</a:t>
            </a:r>
            <a:endParaRPr lang="en-US" altLang="zh-CN" sz="2400" b="1" dirty="0" smtClean="0">
              <a:latin typeface="+mj-ea"/>
              <a:ea typeface="+mj-ea"/>
            </a:endParaRPr>
          </a:p>
          <a:p>
            <a:r>
              <a:rPr lang="zh-CN" altLang="en-US" sz="2400" b="1" dirty="0" smtClean="0">
                <a:solidFill>
                  <a:srgbClr val="0033CC"/>
                </a:solidFill>
                <a:latin typeface="+mj-ea"/>
                <a:ea typeface="+mj-ea"/>
              </a:rPr>
              <a:t>中</a:t>
            </a:r>
            <a:r>
              <a:rPr lang="zh-CN" altLang="en-US" sz="2400" b="1" dirty="0">
                <a:solidFill>
                  <a:srgbClr val="0033CC"/>
                </a:solidFill>
                <a:latin typeface="+mj-ea"/>
                <a:ea typeface="+mj-ea"/>
              </a:rPr>
              <a:t>华人民共和国</a:t>
            </a:r>
            <a:r>
              <a:rPr lang="zh-CN" altLang="en-US" sz="2400" b="1" dirty="0">
                <a:solidFill>
                  <a:srgbClr val="FF0000"/>
                </a:solidFill>
                <a:latin typeface="+mj-ea"/>
                <a:ea typeface="+mj-ea"/>
              </a:rPr>
              <a:t>成立初期</a:t>
            </a:r>
            <a:r>
              <a:rPr lang="zh-CN" altLang="en-US" sz="2400" b="1" dirty="0">
                <a:solidFill>
                  <a:srgbClr val="0033CC"/>
                </a:solidFill>
                <a:latin typeface="+mj-ea"/>
                <a:ea typeface="+mj-ea"/>
              </a:rPr>
              <a:t>,沿用民主革命时期由中共中央及各级党委组织部门统一管理的干部制度</a:t>
            </a:r>
            <a:r>
              <a:rPr lang="zh-CN" altLang="en-US" sz="2400" b="1" dirty="0" smtClean="0">
                <a:solidFill>
                  <a:srgbClr val="0033CC"/>
                </a:solidFill>
                <a:latin typeface="+mj-ea"/>
                <a:ea typeface="+mj-ea"/>
              </a:rPr>
              <a:t>。 </a:t>
            </a:r>
            <a:r>
              <a:rPr lang="zh-CN" altLang="en-US" sz="2400" b="1" dirty="0" smtClean="0">
                <a:solidFill>
                  <a:srgbClr val="FF0000"/>
                </a:solidFill>
                <a:latin typeface="+mj-ea"/>
                <a:ea typeface="+mj-ea"/>
              </a:rPr>
              <a:t>后</a:t>
            </a:r>
            <a:r>
              <a:rPr lang="zh-CN" altLang="en-US" sz="2400" b="1" dirty="0">
                <a:solidFill>
                  <a:srgbClr val="FF0000"/>
                </a:solidFill>
                <a:latin typeface="+mj-ea"/>
                <a:ea typeface="+mj-ea"/>
              </a:rPr>
              <a:t>来</a:t>
            </a:r>
            <a:r>
              <a:rPr lang="zh-CN" altLang="en-US" sz="2400" b="1" dirty="0">
                <a:solidFill>
                  <a:srgbClr val="0033CC"/>
                </a:solidFill>
                <a:latin typeface="+mj-ea"/>
                <a:ea typeface="+mj-ea"/>
              </a:rPr>
              <a:t>我国又建立了在中共中央及各级党委组织部统一领导、统一管理下的分类管理的干部制度。</a:t>
            </a:r>
            <a:endParaRPr lang="zh-CN" altLang="en-US" sz="2400" b="1" dirty="0">
              <a:solidFill>
                <a:srgbClr val="0033CC"/>
              </a:solidFill>
              <a:latin typeface="+mj-ea"/>
              <a:ea typeface="+mj-ea"/>
            </a:endParaRPr>
          </a:p>
          <a:p>
            <a:r>
              <a:rPr lang="zh-CN" altLang="en-US" sz="2400" b="1" dirty="0">
                <a:latin typeface="+mj-ea"/>
                <a:ea typeface="+mj-ea"/>
              </a:rPr>
              <a:t>(2)发展、完善：</a:t>
            </a:r>
            <a:endParaRPr lang="zh-CN" altLang="en-US" sz="2400" b="1" dirty="0">
              <a:latin typeface="+mj-ea"/>
              <a:ea typeface="+mj-ea"/>
            </a:endParaRPr>
          </a:p>
          <a:p>
            <a:r>
              <a:rPr lang="zh-CN" altLang="en-US" sz="2400" b="1" dirty="0">
                <a:solidFill>
                  <a:srgbClr val="FF0000"/>
                </a:solidFill>
                <a:latin typeface="+mj-ea"/>
                <a:ea typeface="+mj-ea"/>
              </a:rPr>
              <a:t>①表现</a:t>
            </a:r>
            <a:r>
              <a:rPr lang="zh-CN" altLang="en-US" sz="2400" b="1" dirty="0" smtClean="0">
                <a:solidFill>
                  <a:srgbClr val="FF0000"/>
                </a:solidFill>
                <a:latin typeface="+mj-ea"/>
                <a:ea typeface="+mj-ea"/>
              </a:rPr>
              <a:t>:</a:t>
            </a:r>
            <a:r>
              <a:rPr lang="zh-CN" altLang="en-US" sz="2400" b="1" dirty="0" smtClean="0">
                <a:solidFill>
                  <a:srgbClr val="0033CC"/>
                </a:solidFill>
                <a:latin typeface="+mj-ea"/>
                <a:ea typeface="+mj-ea"/>
              </a:rPr>
              <a:t>改革开放后。在干部选拔、任用、考核、奖惩、离休、退休、培训、工资、回避制度等方面进行改革。废止领导干部职务终身制等。</a:t>
            </a:r>
            <a:endParaRPr lang="zh-CN" altLang="en-US" sz="2400" b="1" dirty="0">
              <a:solidFill>
                <a:srgbClr val="0033CC"/>
              </a:solidFill>
              <a:latin typeface="+mj-ea"/>
              <a:ea typeface="+mj-ea"/>
            </a:endParaRPr>
          </a:p>
          <a:p>
            <a:r>
              <a:rPr lang="zh-CN" altLang="en-US" sz="2400" b="1" dirty="0">
                <a:solidFill>
                  <a:srgbClr val="FF0000"/>
                </a:solidFill>
                <a:latin typeface="+mj-ea"/>
                <a:ea typeface="+mj-ea"/>
              </a:rPr>
              <a:t>②意义:</a:t>
            </a:r>
            <a:r>
              <a:rPr lang="zh-CN" altLang="en-US" sz="2400" b="1" dirty="0">
                <a:solidFill>
                  <a:srgbClr val="0033CC"/>
                </a:solidFill>
                <a:latin typeface="+mj-ea"/>
                <a:ea typeface="+mj-ea"/>
              </a:rPr>
              <a:t>在坚持贯</a:t>
            </a:r>
            <a:r>
              <a:rPr lang="zh-CN" altLang="en-US" sz="2400" b="1" dirty="0" smtClean="0">
                <a:solidFill>
                  <a:srgbClr val="0033CC"/>
                </a:solidFill>
                <a:latin typeface="+mj-ea"/>
                <a:ea typeface="+mj-ea"/>
              </a:rPr>
              <a:t>彻中</a:t>
            </a:r>
            <a:r>
              <a:rPr lang="zh-CN" altLang="en-US" sz="2400" b="1" dirty="0">
                <a:solidFill>
                  <a:srgbClr val="0033CC"/>
                </a:solidFill>
                <a:latin typeface="+mj-ea"/>
                <a:ea typeface="+mj-ea"/>
              </a:rPr>
              <a:t>国共产党管理干部的根本原则下，逐步实现干部管理的科学化、民主化、法制化、现代化，特别是在干部管理体制上不断加强法制建设，初步建立起中国特色社会主义干部管理制度。</a:t>
            </a:r>
            <a:endParaRPr lang="zh-CN" altLang="en-US" sz="2400" b="1" dirty="0">
              <a:solidFill>
                <a:srgbClr val="0033CC"/>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7" name="文本框 6"/>
          <p:cNvSpPr txBox="1"/>
          <p:nvPr/>
        </p:nvSpPr>
        <p:spPr>
          <a:xfrm>
            <a:off x="382417" y="596600"/>
            <a:ext cx="7979918" cy="523220"/>
          </a:xfrm>
          <a:prstGeom prst="rect">
            <a:avLst/>
          </a:prstGeom>
          <a:noFill/>
        </p:spPr>
        <p:txBody>
          <a:bodyPr wrap="square" rtlCol="0">
            <a:spAutoFit/>
          </a:bodyPr>
          <a:lstStyle/>
          <a:p>
            <a:r>
              <a:rPr lang="zh-CN" altLang="en-US" sz="2800" b="1" dirty="0" smtClean="0"/>
              <a:t>三</a:t>
            </a:r>
            <a:r>
              <a:rPr lang="zh-CN" altLang="en-US" sz="2800" b="1" dirty="0"/>
              <a:t>、中华人民共和国的干</a:t>
            </a:r>
            <a:r>
              <a:rPr lang="zh-CN" altLang="en-US" sz="2800" b="1" dirty="0" smtClean="0"/>
              <a:t>部制度和</a:t>
            </a:r>
            <a:r>
              <a:rPr lang="zh-CN" altLang="en-US" sz="2800" b="1" dirty="0"/>
              <a:t>公务员制度</a:t>
            </a:r>
            <a:endParaRPr lang="en-US" altLang="zh-CN" sz="2800" b="1" dirty="0"/>
          </a:p>
        </p:txBody>
      </p:sp>
      <p:sp>
        <p:nvSpPr>
          <p:cNvPr id="4" name="矩形 3"/>
          <p:cNvSpPr/>
          <p:nvPr/>
        </p:nvSpPr>
        <p:spPr>
          <a:xfrm>
            <a:off x="220184" y="1396789"/>
            <a:ext cx="3162725" cy="1054135"/>
          </a:xfrm>
          <a:prstGeom prst="rect">
            <a:avLst/>
          </a:prstGeom>
        </p:spPr>
        <p:txBody>
          <a:bodyPr wrap="none">
            <a:spAutoFit/>
          </a:bodyPr>
          <a:lstStyle/>
          <a:p>
            <a:pPr indent="267970">
              <a:lnSpc>
                <a:spcPts val="1500"/>
              </a:lnSpc>
            </a:pPr>
            <a:r>
              <a:rPr lang="en-US" altLang="zh-CN" sz="2800" b="1" kern="0" dirty="0" smtClean="0">
                <a:solidFill>
                  <a:srgbClr val="000000"/>
                </a:solidFill>
                <a:latin typeface="Calibri" panose="020F0502020204030204" pitchFamily="34" charset="0"/>
                <a:ea typeface="宋体" panose="02010600030101010101" pitchFamily="2" charset="-122"/>
                <a:cs typeface="Songti SC"/>
              </a:rPr>
              <a:t>1</a:t>
            </a:r>
            <a:r>
              <a:rPr lang="zh-CN" altLang="en-US" sz="2800" b="1" kern="0" dirty="0" smtClean="0">
                <a:solidFill>
                  <a:srgbClr val="000000"/>
                </a:solidFill>
                <a:latin typeface="Calibri" panose="020F0502020204030204" pitchFamily="34" charset="0"/>
                <a:ea typeface="宋体" panose="02010600030101010101" pitchFamily="2" charset="-122"/>
                <a:cs typeface="Songti SC"/>
              </a:rPr>
              <a:t>、干部制度：</a:t>
            </a: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r>
              <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、公务员制度：</a:t>
            </a:r>
            <a:endParaRPr lang="zh-CN" altLang="zh-CN" sz="2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2844844" y="1122987"/>
            <a:ext cx="4579895" cy="830997"/>
          </a:xfrm>
          <a:prstGeom prst="rect">
            <a:avLst/>
          </a:prstGeom>
        </p:spPr>
        <p:txBody>
          <a:bodyPr wrap="square">
            <a:spAutoFit/>
          </a:bodyPr>
          <a:lstStyle/>
          <a:p>
            <a:r>
              <a:rPr lang="zh-CN" altLang="en-US" sz="2400" b="1" dirty="0">
                <a:latin typeface="+mj-ea"/>
                <a:ea typeface="+mj-ea"/>
              </a:rPr>
              <a:t>(1)建立</a:t>
            </a:r>
            <a:r>
              <a:rPr lang="zh-CN" altLang="en-US" sz="2400" b="1" dirty="0" smtClean="0">
                <a:latin typeface="+mj-ea"/>
                <a:ea typeface="+mj-ea"/>
              </a:rPr>
              <a:t>：</a:t>
            </a:r>
            <a:r>
              <a:rPr lang="zh-CN" altLang="en-US" sz="2400" b="1" dirty="0" smtClean="0">
                <a:solidFill>
                  <a:srgbClr val="FF0000"/>
                </a:solidFill>
                <a:latin typeface="+mj-ea"/>
                <a:ea typeface="+mj-ea"/>
              </a:rPr>
              <a:t>成</a:t>
            </a:r>
            <a:r>
              <a:rPr lang="zh-CN" altLang="en-US" sz="2400" b="1" dirty="0">
                <a:solidFill>
                  <a:srgbClr val="FF0000"/>
                </a:solidFill>
                <a:latin typeface="+mj-ea"/>
                <a:ea typeface="+mj-ea"/>
              </a:rPr>
              <a:t>立初</a:t>
            </a:r>
            <a:r>
              <a:rPr lang="zh-CN" altLang="en-US" sz="2400" b="1" dirty="0" smtClean="0">
                <a:solidFill>
                  <a:srgbClr val="FF0000"/>
                </a:solidFill>
                <a:latin typeface="+mj-ea"/>
                <a:ea typeface="+mj-ea"/>
              </a:rPr>
              <a:t>期、后来</a:t>
            </a:r>
            <a:endParaRPr lang="zh-CN" altLang="en-US" sz="2400" b="1" dirty="0">
              <a:solidFill>
                <a:srgbClr val="0033CC"/>
              </a:solidFill>
              <a:latin typeface="+mj-ea"/>
              <a:ea typeface="+mj-ea"/>
            </a:endParaRPr>
          </a:p>
          <a:p>
            <a:r>
              <a:rPr lang="zh-CN" altLang="en-US" sz="2400" b="1" dirty="0">
                <a:latin typeface="+mj-ea"/>
                <a:ea typeface="+mj-ea"/>
              </a:rPr>
              <a:t>(2)发展、完善</a:t>
            </a:r>
            <a:r>
              <a:rPr lang="zh-CN" altLang="en-US" sz="2400" b="1" dirty="0" smtClean="0">
                <a:latin typeface="+mj-ea"/>
                <a:ea typeface="+mj-ea"/>
              </a:rPr>
              <a:t>：</a:t>
            </a:r>
            <a:r>
              <a:rPr lang="zh-CN" altLang="en-US" sz="2400" b="1" dirty="0" smtClean="0">
                <a:solidFill>
                  <a:srgbClr val="FF0000"/>
                </a:solidFill>
                <a:latin typeface="+mj-ea"/>
                <a:ea typeface="+mj-ea"/>
              </a:rPr>
              <a:t>①</a:t>
            </a:r>
            <a:r>
              <a:rPr lang="zh-CN" altLang="en-US" sz="2400" b="1" dirty="0">
                <a:solidFill>
                  <a:srgbClr val="FF0000"/>
                </a:solidFill>
                <a:latin typeface="+mj-ea"/>
                <a:ea typeface="+mj-ea"/>
              </a:rPr>
              <a:t>表现</a:t>
            </a:r>
            <a:r>
              <a:rPr lang="zh-CN" altLang="en-US" sz="2400" b="1" dirty="0" smtClean="0">
                <a:solidFill>
                  <a:srgbClr val="FF0000"/>
                </a:solidFill>
                <a:latin typeface="+mj-ea"/>
                <a:ea typeface="+mj-ea"/>
              </a:rPr>
              <a:t>:②</a:t>
            </a:r>
            <a:r>
              <a:rPr lang="zh-CN" altLang="en-US" sz="2400" b="1" dirty="0">
                <a:solidFill>
                  <a:srgbClr val="FF0000"/>
                </a:solidFill>
                <a:latin typeface="+mj-ea"/>
                <a:ea typeface="+mj-ea"/>
              </a:rPr>
              <a:t>意义</a:t>
            </a:r>
            <a:r>
              <a:rPr lang="zh-CN" altLang="en-US" sz="2400" b="1" dirty="0" smtClean="0">
                <a:solidFill>
                  <a:srgbClr val="FF0000"/>
                </a:solidFill>
                <a:latin typeface="+mj-ea"/>
                <a:ea typeface="+mj-ea"/>
              </a:rPr>
              <a:t>:</a:t>
            </a:r>
            <a:endParaRPr lang="zh-CN" altLang="en-US" sz="2400" b="1" dirty="0">
              <a:solidFill>
                <a:srgbClr val="0033CC"/>
              </a:solidFill>
              <a:latin typeface="+mj-ea"/>
              <a:ea typeface="+mj-ea"/>
            </a:endParaRPr>
          </a:p>
        </p:txBody>
      </p:sp>
      <p:sp>
        <p:nvSpPr>
          <p:cNvPr id="8" name="文本框 1"/>
          <p:cNvSpPr txBox="1">
            <a:spLocks noChangeArrowheads="1"/>
          </p:cNvSpPr>
          <p:nvPr/>
        </p:nvSpPr>
        <p:spPr bwMode="auto">
          <a:xfrm>
            <a:off x="486697" y="2450924"/>
            <a:ext cx="11474246"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smtClean="0">
                <a:latin typeface="+mj-ea"/>
                <a:ea typeface="+mj-ea"/>
              </a:rPr>
              <a:t>(</a:t>
            </a:r>
            <a:r>
              <a:rPr lang="zh-CN" altLang="en-US" sz="2400" b="1" dirty="0">
                <a:latin typeface="+mj-ea"/>
                <a:ea typeface="+mj-ea"/>
              </a:rPr>
              <a:t>1)确立</a:t>
            </a:r>
            <a:r>
              <a:rPr lang="zh-CN" altLang="en-US" sz="2400" b="1" dirty="0" smtClean="0">
                <a:latin typeface="+mj-ea"/>
                <a:ea typeface="+mj-ea"/>
              </a:rPr>
              <a:t>：</a:t>
            </a:r>
            <a:endParaRPr lang="en-US" altLang="zh-CN" sz="2400" b="1" dirty="0" smtClean="0">
              <a:latin typeface="+mj-ea"/>
              <a:ea typeface="+mj-ea"/>
            </a:endParaRPr>
          </a:p>
          <a:p>
            <a:pPr eaLnBrk="1" hangingPunct="1"/>
            <a:r>
              <a:rPr lang="zh-CN" altLang="en-US" sz="2400" b="1" dirty="0" smtClean="0">
                <a:solidFill>
                  <a:srgbClr val="FF0000"/>
                </a:solidFill>
                <a:latin typeface="+mj-ea"/>
                <a:ea typeface="+mj-ea"/>
              </a:rPr>
              <a:t>1993</a:t>
            </a:r>
            <a:r>
              <a:rPr lang="zh-CN" altLang="en-US" sz="2400" b="1" dirty="0">
                <a:solidFill>
                  <a:srgbClr val="FF0000"/>
                </a:solidFill>
                <a:latin typeface="+mj-ea"/>
                <a:ea typeface="+mj-ea"/>
              </a:rPr>
              <a:t>年，</a:t>
            </a:r>
            <a:r>
              <a:rPr lang="zh-CN" altLang="en-US" sz="2400" b="1" dirty="0">
                <a:solidFill>
                  <a:srgbClr val="0033CC"/>
                </a:solidFill>
                <a:latin typeface="+mj-ea"/>
                <a:ea typeface="+mj-ea"/>
              </a:rPr>
              <a:t>公务员制度开始推行,随后公务员考试录用制度建立。</a:t>
            </a:r>
            <a:r>
              <a:rPr lang="zh-CN" altLang="en-US" sz="2400" b="1" dirty="0">
                <a:solidFill>
                  <a:srgbClr val="FF0000"/>
                </a:solidFill>
                <a:latin typeface="+mj-ea"/>
                <a:ea typeface="+mj-ea"/>
              </a:rPr>
              <a:t>2005年</a:t>
            </a:r>
            <a:r>
              <a:rPr lang="zh-CN" altLang="en-US" sz="2400" b="1" dirty="0">
                <a:solidFill>
                  <a:srgbClr val="0033CC"/>
                </a:solidFill>
                <a:latin typeface="+mj-ea"/>
                <a:ea typeface="+mj-ea"/>
              </a:rPr>
              <a:t>，全国人大常委会通过《中华人民共和国公务员法》,标志着国家公务员制度正式形成。</a:t>
            </a:r>
            <a:endParaRPr lang="zh-CN" altLang="en-US" sz="2400" b="1" dirty="0">
              <a:solidFill>
                <a:srgbClr val="0033CC"/>
              </a:solidFill>
              <a:latin typeface="+mj-ea"/>
              <a:ea typeface="+mj-ea"/>
            </a:endParaRPr>
          </a:p>
          <a:p>
            <a:pPr eaLnBrk="1" hangingPunct="1"/>
            <a:r>
              <a:rPr lang="zh-CN" altLang="en-US" sz="2400" b="1" dirty="0">
                <a:latin typeface="+mj-ea"/>
                <a:ea typeface="+mj-ea"/>
              </a:rPr>
              <a:t>(2)内容</a:t>
            </a:r>
            <a:r>
              <a:rPr lang="zh-CN" altLang="en-US" sz="2400" b="1" dirty="0" smtClean="0">
                <a:latin typeface="+mj-ea"/>
                <a:ea typeface="+mj-ea"/>
              </a:rPr>
              <a:t>：</a:t>
            </a:r>
            <a:endParaRPr lang="en-US" altLang="zh-CN" sz="2400" b="1" dirty="0" smtClean="0">
              <a:latin typeface="+mj-ea"/>
              <a:ea typeface="+mj-ea"/>
            </a:endParaRPr>
          </a:p>
          <a:p>
            <a:pPr eaLnBrk="1" hangingPunct="1"/>
            <a:r>
              <a:rPr lang="zh-CN" altLang="en-US" sz="2400" b="1" dirty="0" smtClean="0">
                <a:solidFill>
                  <a:srgbClr val="0033CC"/>
                </a:solidFill>
                <a:latin typeface="+mj-ea"/>
                <a:ea typeface="+mj-ea"/>
              </a:rPr>
              <a:t>录</a:t>
            </a:r>
            <a:r>
              <a:rPr lang="zh-CN" altLang="en-US" sz="2400" b="1" dirty="0">
                <a:solidFill>
                  <a:srgbClr val="0033CC"/>
                </a:solidFill>
                <a:latin typeface="+mj-ea"/>
                <a:ea typeface="+mj-ea"/>
              </a:rPr>
              <a:t>用担任主任科员以下以及其他相当职务层次的非领导职务公务员,采用</a:t>
            </a:r>
            <a:r>
              <a:rPr lang="zh-CN" altLang="en-US" sz="2400" b="1" dirty="0">
                <a:solidFill>
                  <a:srgbClr val="FF0000"/>
                </a:solidFill>
                <a:latin typeface="+mj-ea"/>
                <a:ea typeface="+mj-ea"/>
              </a:rPr>
              <a:t>公开考试、严格考察、平等竞争、择优录取</a:t>
            </a:r>
            <a:r>
              <a:rPr lang="zh-CN" altLang="en-US" sz="2400" b="1" dirty="0">
                <a:solidFill>
                  <a:srgbClr val="0033CC"/>
                </a:solidFill>
                <a:latin typeface="+mj-ea"/>
                <a:ea typeface="+mj-ea"/>
              </a:rPr>
              <a:t>的办法，公务员考录工作正式进入</a:t>
            </a:r>
            <a:r>
              <a:rPr lang="zh-CN" altLang="en-US" sz="2400" b="1" dirty="0">
                <a:solidFill>
                  <a:srgbClr val="FF0000"/>
                </a:solidFill>
                <a:latin typeface="+mj-ea"/>
                <a:ea typeface="+mj-ea"/>
              </a:rPr>
              <a:t>法制化</a:t>
            </a:r>
            <a:r>
              <a:rPr lang="zh-CN" altLang="en-US" sz="2400" b="1" dirty="0">
                <a:solidFill>
                  <a:srgbClr val="0033CC"/>
                </a:solidFill>
                <a:latin typeface="+mj-ea"/>
                <a:ea typeface="+mj-ea"/>
              </a:rPr>
              <a:t>轨道。</a:t>
            </a:r>
            <a:endParaRPr lang="zh-CN" altLang="en-US" sz="2400" b="1" dirty="0">
              <a:solidFill>
                <a:srgbClr val="0033CC"/>
              </a:solidFill>
              <a:latin typeface="+mj-ea"/>
              <a:ea typeface="+mj-ea"/>
            </a:endParaRPr>
          </a:p>
          <a:p>
            <a:pPr eaLnBrk="1" hangingPunct="1"/>
            <a:r>
              <a:rPr lang="zh-CN" altLang="en-US" sz="2400" b="1" dirty="0">
                <a:latin typeface="+mj-ea"/>
                <a:ea typeface="+mj-ea"/>
              </a:rPr>
              <a:t>(3)特征</a:t>
            </a:r>
            <a:r>
              <a:rPr lang="zh-CN" altLang="en-US" sz="2400" b="1" dirty="0" smtClean="0">
                <a:latin typeface="+mj-ea"/>
                <a:ea typeface="+mj-ea"/>
              </a:rPr>
              <a:t>：</a:t>
            </a:r>
            <a:endParaRPr lang="en-US" altLang="zh-CN" sz="2400" b="1" dirty="0" smtClean="0">
              <a:latin typeface="+mj-ea"/>
              <a:ea typeface="+mj-ea"/>
            </a:endParaRPr>
          </a:p>
          <a:p>
            <a:pPr eaLnBrk="1" hangingPunct="1"/>
            <a:r>
              <a:rPr lang="zh-CN" altLang="en-US" sz="2400" b="1" dirty="0" smtClean="0">
                <a:solidFill>
                  <a:srgbClr val="0033CC"/>
                </a:solidFill>
                <a:latin typeface="+mj-ea"/>
                <a:ea typeface="+mj-ea"/>
              </a:rPr>
              <a:t>报</a:t>
            </a:r>
            <a:r>
              <a:rPr lang="zh-CN" altLang="en-US" sz="2400" b="1" dirty="0">
                <a:solidFill>
                  <a:srgbClr val="0033CC"/>
                </a:solidFill>
                <a:latin typeface="+mj-ea"/>
                <a:ea typeface="+mj-ea"/>
              </a:rPr>
              <a:t>考公务员人</a:t>
            </a:r>
            <a:r>
              <a:rPr lang="zh-CN" altLang="en-US" sz="2400" b="1" dirty="0">
                <a:solidFill>
                  <a:srgbClr val="FF0000"/>
                </a:solidFill>
                <a:latin typeface="+mj-ea"/>
                <a:ea typeface="+mj-ea"/>
              </a:rPr>
              <a:t>数不断增多</a:t>
            </a:r>
            <a:r>
              <a:rPr lang="zh-CN" altLang="en-US" sz="2400" b="1" dirty="0">
                <a:latin typeface="+mj-ea"/>
                <a:ea typeface="+mj-ea"/>
              </a:rPr>
              <a:t>；</a:t>
            </a:r>
            <a:r>
              <a:rPr lang="zh-CN" altLang="en-US" sz="2400" b="1" dirty="0">
                <a:solidFill>
                  <a:srgbClr val="0033CC"/>
                </a:solidFill>
                <a:latin typeface="+mj-ea"/>
                <a:ea typeface="+mj-ea"/>
              </a:rPr>
              <a:t>文化程度呈现</a:t>
            </a:r>
            <a:r>
              <a:rPr lang="zh-CN" altLang="en-US" sz="2400" b="1" dirty="0">
                <a:solidFill>
                  <a:srgbClr val="FF0000"/>
                </a:solidFill>
                <a:latin typeface="+mj-ea"/>
                <a:ea typeface="+mj-ea"/>
              </a:rPr>
              <a:t>高学历化</a:t>
            </a:r>
            <a:r>
              <a:rPr lang="zh-CN" altLang="en-US" sz="2400" b="1" dirty="0">
                <a:solidFill>
                  <a:srgbClr val="0033CC"/>
                </a:solidFill>
                <a:latin typeface="+mj-ea"/>
                <a:ea typeface="+mj-ea"/>
              </a:rPr>
              <a:t>的特点</a:t>
            </a:r>
            <a:r>
              <a:rPr lang="zh-CN" altLang="en-US" sz="2400" b="1" dirty="0" smtClean="0">
                <a:solidFill>
                  <a:srgbClr val="0033CC"/>
                </a:solidFill>
                <a:latin typeface="+mj-ea"/>
                <a:ea typeface="+mj-ea"/>
              </a:rPr>
              <a:t>；</a:t>
            </a:r>
            <a:endParaRPr lang="en-US" altLang="zh-CN" sz="2400" b="1" dirty="0" smtClean="0">
              <a:solidFill>
                <a:srgbClr val="0033CC"/>
              </a:solidFill>
              <a:latin typeface="+mj-ea"/>
              <a:ea typeface="+mj-ea"/>
            </a:endParaRPr>
          </a:p>
          <a:p>
            <a:pPr eaLnBrk="1" hangingPunct="1"/>
            <a:r>
              <a:rPr lang="zh-CN" altLang="en-US" sz="2400" b="1" dirty="0" smtClean="0">
                <a:solidFill>
                  <a:srgbClr val="0033CC"/>
                </a:solidFill>
                <a:latin typeface="+mj-ea"/>
                <a:ea typeface="+mj-ea"/>
              </a:rPr>
              <a:t>考</a:t>
            </a:r>
            <a:r>
              <a:rPr lang="zh-CN" altLang="en-US" sz="2400" b="1" dirty="0">
                <a:solidFill>
                  <a:srgbClr val="0033CC"/>
                </a:solidFill>
                <a:latin typeface="+mj-ea"/>
                <a:ea typeface="+mj-ea"/>
              </a:rPr>
              <a:t>试录用的</a:t>
            </a:r>
            <a:r>
              <a:rPr lang="zh-CN" altLang="en-US" sz="2400" b="1" dirty="0">
                <a:solidFill>
                  <a:srgbClr val="FF0000"/>
                </a:solidFill>
                <a:latin typeface="+mj-ea"/>
                <a:ea typeface="+mj-ea"/>
              </a:rPr>
              <a:t>规模和范围扩大</a:t>
            </a:r>
            <a:r>
              <a:rPr lang="zh-CN" altLang="en-US" sz="2400" b="1" dirty="0">
                <a:latin typeface="+mj-ea"/>
                <a:ea typeface="+mj-ea"/>
              </a:rPr>
              <a:t>；</a:t>
            </a:r>
            <a:r>
              <a:rPr lang="zh-CN" altLang="en-US" sz="2400" b="1" dirty="0">
                <a:solidFill>
                  <a:srgbClr val="0033CC"/>
                </a:solidFill>
                <a:latin typeface="+mj-ea"/>
                <a:ea typeface="+mj-ea"/>
              </a:rPr>
              <a:t>录用过程</a:t>
            </a:r>
            <a:r>
              <a:rPr lang="zh-CN" altLang="en-US" sz="2400" b="1" dirty="0">
                <a:solidFill>
                  <a:srgbClr val="FF0000"/>
                </a:solidFill>
                <a:latin typeface="+mj-ea"/>
                <a:ea typeface="+mj-ea"/>
              </a:rPr>
              <a:t>透明化、公开化和平等化</a:t>
            </a:r>
            <a:r>
              <a:rPr lang="zh-CN" altLang="en-US" sz="2400" b="1" dirty="0">
                <a:latin typeface="+mj-ea"/>
                <a:ea typeface="+mj-ea"/>
              </a:rPr>
              <a:t>。</a:t>
            </a:r>
            <a:endParaRPr lang="zh-CN" altLang="en-US" sz="2400" b="1" dirty="0">
              <a:latin typeface="+mj-ea"/>
              <a:ea typeface="+mj-ea"/>
            </a:endParaRPr>
          </a:p>
          <a:p>
            <a:pPr eaLnBrk="1" hangingPunct="1"/>
            <a:r>
              <a:rPr lang="zh-CN" altLang="en-US" sz="2400" b="1" dirty="0">
                <a:latin typeface="+mj-ea"/>
                <a:ea typeface="+mj-ea"/>
              </a:rPr>
              <a:t>(4)意义</a:t>
            </a:r>
            <a:r>
              <a:rPr lang="zh-CN" altLang="en-US" sz="2400" b="1" dirty="0" smtClean="0">
                <a:latin typeface="+mj-ea"/>
                <a:ea typeface="+mj-ea"/>
              </a:rPr>
              <a:t>：</a:t>
            </a:r>
            <a:endParaRPr lang="en-US" altLang="zh-CN" sz="2400" b="1" dirty="0" smtClean="0">
              <a:latin typeface="+mj-ea"/>
              <a:ea typeface="+mj-ea"/>
            </a:endParaRPr>
          </a:p>
          <a:p>
            <a:pPr eaLnBrk="1" hangingPunct="1"/>
            <a:r>
              <a:rPr lang="zh-CN" altLang="en-US" sz="2400" b="1" dirty="0" smtClean="0">
                <a:solidFill>
                  <a:srgbClr val="0033CC"/>
                </a:solidFill>
                <a:latin typeface="+mj-ea"/>
                <a:ea typeface="+mj-ea"/>
              </a:rPr>
              <a:t>公</a:t>
            </a:r>
            <a:r>
              <a:rPr lang="zh-CN" altLang="en-US" sz="2400" b="1" dirty="0">
                <a:solidFill>
                  <a:srgbClr val="0033CC"/>
                </a:solidFill>
                <a:latin typeface="+mj-ea"/>
                <a:ea typeface="+mj-ea"/>
              </a:rPr>
              <a:t>务员政治、文化</a:t>
            </a:r>
            <a:r>
              <a:rPr lang="zh-CN" altLang="en-US" sz="2400" b="1" dirty="0">
                <a:solidFill>
                  <a:srgbClr val="FF0000"/>
                </a:solidFill>
                <a:latin typeface="+mj-ea"/>
                <a:ea typeface="+mj-ea"/>
              </a:rPr>
              <a:t>素质不断提升</a:t>
            </a:r>
            <a:r>
              <a:rPr lang="zh-CN" altLang="en-US" sz="2400" b="1" dirty="0">
                <a:latin typeface="+mj-ea"/>
                <a:ea typeface="+mj-ea"/>
              </a:rPr>
              <a:t>，</a:t>
            </a:r>
            <a:r>
              <a:rPr lang="zh-CN" altLang="en-US" sz="2400" b="1" dirty="0">
                <a:solidFill>
                  <a:srgbClr val="0033CC"/>
                </a:solidFill>
                <a:latin typeface="+mj-ea"/>
                <a:ea typeface="+mj-ea"/>
              </a:rPr>
              <a:t>为国家管理人员的</a:t>
            </a:r>
            <a:r>
              <a:rPr lang="zh-CN" altLang="en-US" sz="2400" b="1" dirty="0">
                <a:solidFill>
                  <a:srgbClr val="FF0000"/>
                </a:solidFill>
                <a:latin typeface="+mj-ea"/>
                <a:ea typeface="+mj-ea"/>
              </a:rPr>
              <a:t>队伍建设</a:t>
            </a:r>
            <a:r>
              <a:rPr lang="zh-CN" altLang="en-US" sz="2400" b="1" dirty="0">
                <a:solidFill>
                  <a:srgbClr val="0033CC"/>
                </a:solidFill>
                <a:latin typeface="+mj-ea"/>
                <a:ea typeface="+mj-ea"/>
              </a:rPr>
              <a:t>增添了活力。</a:t>
            </a:r>
            <a:endParaRPr lang="zh-CN" altLang="en-US" sz="2400" b="1" dirty="0">
              <a:solidFill>
                <a:srgbClr val="0033CC"/>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a:spLocks noChangeArrowheads="1"/>
          </p:cNvSpPr>
          <p:nvPr/>
        </p:nvSpPr>
        <p:spPr bwMode="auto">
          <a:xfrm>
            <a:off x="589936" y="1597199"/>
            <a:ext cx="10618838" cy="466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4500"/>
              </a:lnSpc>
            </a:pPr>
            <a:r>
              <a:rPr lang="zh-CN" altLang="en-US" sz="3200" b="1" dirty="0">
                <a:solidFill>
                  <a:srgbClr val="FF0000"/>
                </a:solidFill>
                <a:latin typeface="+mj-ea"/>
                <a:ea typeface="+mj-ea"/>
              </a:rPr>
              <a:t>(1)不搞“政治中立”。</a:t>
            </a:r>
            <a:r>
              <a:rPr lang="zh-CN" altLang="en-US" sz="3200" b="1" dirty="0">
                <a:latin typeface="+mj-ea"/>
                <a:ea typeface="+mj-ea"/>
              </a:rPr>
              <a:t>中国公务员必须与党中央保持一致，坚决捍卫和执行党的路线、方针、政策。</a:t>
            </a:r>
            <a:endParaRPr lang="zh-CN" altLang="en-US" sz="3200" b="1" dirty="0">
              <a:latin typeface="+mj-ea"/>
              <a:ea typeface="+mj-ea"/>
            </a:endParaRPr>
          </a:p>
          <a:p>
            <a:pPr eaLnBrk="1" hangingPunct="1">
              <a:lnSpc>
                <a:spcPts val="4500"/>
              </a:lnSpc>
            </a:pPr>
            <a:r>
              <a:rPr lang="zh-CN" altLang="en-US" sz="3200" b="1" dirty="0">
                <a:solidFill>
                  <a:srgbClr val="FF0000"/>
                </a:solidFill>
                <a:latin typeface="+mj-ea"/>
                <a:ea typeface="+mj-ea"/>
              </a:rPr>
              <a:t>(2)坚持党管干部。</a:t>
            </a:r>
            <a:r>
              <a:rPr lang="zh-CN" altLang="en-US" sz="3200" b="1" dirty="0">
                <a:latin typeface="+mj-ea"/>
                <a:ea typeface="+mj-ea"/>
              </a:rPr>
              <a:t>强调坚持党的组织领导，贯彻党的组织路线,保持党对政府重要领导人选的推荐权。</a:t>
            </a:r>
            <a:endParaRPr lang="zh-CN" altLang="en-US" sz="3200" b="1" dirty="0">
              <a:latin typeface="+mj-ea"/>
              <a:ea typeface="+mj-ea"/>
            </a:endParaRPr>
          </a:p>
          <a:p>
            <a:pPr eaLnBrk="1" hangingPunct="1">
              <a:lnSpc>
                <a:spcPts val="4500"/>
              </a:lnSpc>
            </a:pPr>
            <a:r>
              <a:rPr lang="zh-CN" altLang="en-US" sz="3200" b="1" dirty="0">
                <a:solidFill>
                  <a:srgbClr val="FF0000"/>
                </a:solidFill>
                <a:latin typeface="+mj-ea"/>
                <a:ea typeface="+mj-ea"/>
              </a:rPr>
              <a:t>(3)不搞“两官分途”。</a:t>
            </a:r>
            <a:r>
              <a:rPr lang="zh-CN" altLang="en-US" sz="3200" b="1" dirty="0">
                <a:latin typeface="+mj-ea"/>
                <a:ea typeface="+mj-ea"/>
              </a:rPr>
              <a:t>我国公务员制度没有“政务官”和“事务官”的划分。</a:t>
            </a:r>
            <a:endParaRPr lang="zh-CN" altLang="en-US" sz="3200" b="1" dirty="0">
              <a:latin typeface="+mj-ea"/>
              <a:ea typeface="+mj-ea"/>
            </a:endParaRPr>
          </a:p>
          <a:p>
            <a:pPr eaLnBrk="1" hangingPunct="1">
              <a:lnSpc>
                <a:spcPts val="4500"/>
              </a:lnSpc>
            </a:pPr>
            <a:r>
              <a:rPr lang="zh-CN" altLang="en-US" sz="3200" b="1" dirty="0">
                <a:solidFill>
                  <a:srgbClr val="FF0000"/>
                </a:solidFill>
                <a:latin typeface="+mj-ea"/>
                <a:ea typeface="+mj-ea"/>
              </a:rPr>
              <a:t>(4)坚持服务于民的宗旨。</a:t>
            </a:r>
            <a:r>
              <a:rPr lang="zh-CN" altLang="en-US" sz="3200" b="1" dirty="0">
                <a:latin typeface="+mj-ea"/>
                <a:ea typeface="+mj-ea"/>
              </a:rPr>
              <a:t>做人民公仆，为人民办事，对人民负责，受人民监督。</a:t>
            </a:r>
            <a:endParaRPr lang="zh-CN" altLang="en-US" sz="3200" b="1" dirty="0">
              <a:latin typeface="+mj-ea"/>
              <a:ea typeface="+mj-ea"/>
            </a:endParaRPr>
          </a:p>
        </p:txBody>
      </p:sp>
      <p:sp>
        <p:nvSpPr>
          <p:cNvPr id="5" name="文本框 4"/>
          <p:cNvSpPr txBox="1">
            <a:spLocks noChangeArrowheads="1"/>
          </p:cNvSpPr>
          <p:nvPr/>
        </p:nvSpPr>
        <p:spPr bwMode="auto">
          <a:xfrm>
            <a:off x="1002614" y="685588"/>
            <a:ext cx="1044388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b="1" dirty="0">
                <a:latin typeface="黑体" panose="02010609060101010101" pitchFamily="49" charset="-122"/>
                <a:ea typeface="黑体" panose="02010609060101010101" pitchFamily="49" charset="-122"/>
              </a:rPr>
              <a:t>现代中国的公务员制度与西方文官制度的区别</a:t>
            </a:r>
            <a:endParaRPr lang="zh-CN" altLang="en-US" sz="4000" b="1" dirty="0">
              <a:latin typeface="黑体" panose="02010609060101010101" pitchFamily="49" charset="-122"/>
              <a:ea typeface="黑体" panose="02010609060101010101" pitchFamily="49" charset="-122"/>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2" name="文本框 11"/>
          <p:cNvSpPr txBox="1">
            <a:spLocks noChangeArrowheads="1"/>
          </p:cNvSpPr>
          <p:nvPr/>
        </p:nvSpPr>
        <p:spPr bwMode="auto">
          <a:xfrm>
            <a:off x="420116" y="6041367"/>
            <a:ext cx="88360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latin typeface="黑体" panose="02010609060101010101" pitchFamily="49" charset="-122"/>
                <a:ea typeface="黑体" panose="02010609060101010101" pitchFamily="49" charset="-122"/>
              </a:rPr>
              <a:t>现代中国的公务员制度与西方文官制度的区</a:t>
            </a:r>
            <a:r>
              <a:rPr lang="zh-CN" altLang="en-US" sz="3200" b="1" dirty="0" smtClean="0">
                <a:latin typeface="黑体" panose="02010609060101010101" pitchFamily="49" charset="-122"/>
                <a:ea typeface="黑体" panose="02010609060101010101" pitchFamily="49" charset="-122"/>
              </a:rPr>
              <a:t>别？</a:t>
            </a:r>
            <a:endParaRPr lang="zh-CN" altLang="en-US" sz="3200" b="1" dirty="0">
              <a:latin typeface="黑体" panose="02010609060101010101" pitchFamily="49" charset="-122"/>
              <a:ea typeface="黑体" panose="02010609060101010101" pitchFamily="49" charset="-122"/>
            </a:endParaRPr>
          </a:p>
        </p:txBody>
      </p:sp>
      <p:sp>
        <p:nvSpPr>
          <p:cNvPr id="13" name="文本框 1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6</a:t>
            </a:r>
            <a:r>
              <a:rPr lang="zh-CN" altLang="en-US" dirty="0"/>
              <a:t>课 近代以来中国的官员选拔与管理制度</a:t>
            </a:r>
            <a:endParaRPr lang="zh-CN" altLang="en-US" dirty="0"/>
          </a:p>
        </p:txBody>
      </p:sp>
      <p:sp>
        <p:nvSpPr>
          <p:cNvPr id="14" name="文本框 13"/>
          <p:cNvSpPr txBox="1"/>
          <p:nvPr/>
        </p:nvSpPr>
        <p:spPr>
          <a:xfrm>
            <a:off x="1706865" y="683878"/>
            <a:ext cx="9113536" cy="646331"/>
          </a:xfrm>
          <a:prstGeom prst="rect">
            <a:avLst/>
          </a:prstGeom>
          <a:noFill/>
        </p:spPr>
        <p:txBody>
          <a:bodyPr wrap="square" rtlCol="0">
            <a:spAutoFit/>
            <a:scene3d>
              <a:camera prst="orthographicFront"/>
              <a:lightRig rig="threePt" dir="t"/>
            </a:scene3d>
          </a:bodyPr>
          <a:lstStyle/>
          <a:p>
            <a:r>
              <a:rPr lang="zh-CN" altLang="en-US" sz="3600" b="1" dirty="0"/>
              <a:t>第</a:t>
            </a:r>
            <a:r>
              <a:rPr lang="en-US" altLang="zh-CN" sz="3600" b="1" dirty="0"/>
              <a:t>6</a:t>
            </a:r>
            <a:r>
              <a:rPr lang="zh-CN" altLang="en-US" sz="3600" b="1" dirty="0"/>
              <a:t>课 近代以来中国的官员选拔与管理制度</a:t>
            </a:r>
            <a:endParaRPr lang="zh-CN" altLang="zh-CN" sz="3600" dirty="0"/>
          </a:p>
        </p:txBody>
      </p:sp>
      <p:sp>
        <p:nvSpPr>
          <p:cNvPr id="15" name="文本框 14"/>
          <p:cNvSpPr txBox="1"/>
          <p:nvPr/>
        </p:nvSpPr>
        <p:spPr>
          <a:xfrm>
            <a:off x="420116" y="1294277"/>
            <a:ext cx="8709136" cy="3639586"/>
          </a:xfrm>
          <a:prstGeom prst="rect">
            <a:avLst/>
          </a:prstGeom>
          <a:noFill/>
        </p:spPr>
        <p:txBody>
          <a:bodyPr wrap="square" rtlCol="0">
            <a:spAutoFit/>
          </a:bodyPr>
          <a:lstStyle/>
          <a:p>
            <a:pPr>
              <a:lnSpc>
                <a:spcPts val="4000"/>
              </a:lnSpc>
            </a:pPr>
            <a:r>
              <a:rPr lang="zh-CN" altLang="en-US" sz="2800" b="1" dirty="0" smtClean="0"/>
              <a:t>一</a:t>
            </a:r>
            <a:r>
              <a:rPr lang="zh-CN" altLang="en-US" sz="2800" b="1" dirty="0"/>
              <a:t>、晚清选官制度的变革</a:t>
            </a:r>
            <a:r>
              <a:rPr lang="zh-CN" altLang="en-US" sz="2800" b="1" dirty="0" smtClean="0"/>
              <a:t>：</a:t>
            </a:r>
            <a:endParaRPr lang="en-US" altLang="zh-CN" sz="2800" b="1" dirty="0" smtClean="0"/>
          </a:p>
          <a:p>
            <a:pPr>
              <a:lnSpc>
                <a:spcPts val="4000"/>
              </a:lnSpc>
            </a:pPr>
            <a:endParaRPr lang="en-US" altLang="zh-CN" sz="2800" b="1" dirty="0" smtClean="0"/>
          </a:p>
          <a:p>
            <a:pPr>
              <a:lnSpc>
                <a:spcPts val="4000"/>
              </a:lnSpc>
            </a:pPr>
            <a:endParaRPr lang="zh-CN" altLang="zh-CN" sz="2800" dirty="0"/>
          </a:p>
          <a:p>
            <a:pPr>
              <a:lnSpc>
                <a:spcPts val="4000"/>
              </a:lnSpc>
            </a:pPr>
            <a:r>
              <a:rPr lang="zh-CN" altLang="en-US" sz="2800" b="1" dirty="0"/>
              <a:t>二、民国时期的官员选拔制度</a:t>
            </a:r>
            <a:r>
              <a:rPr lang="zh-CN" altLang="en-US" sz="2800" b="1" dirty="0" smtClean="0"/>
              <a:t>：</a:t>
            </a:r>
            <a:endParaRPr lang="en-US" altLang="zh-CN" sz="2800" b="1" dirty="0" smtClean="0"/>
          </a:p>
          <a:p>
            <a:pPr>
              <a:lnSpc>
                <a:spcPts val="4000"/>
              </a:lnSpc>
            </a:pPr>
            <a:endParaRPr lang="en-US" altLang="zh-CN" sz="2800" b="1" dirty="0" smtClean="0"/>
          </a:p>
          <a:p>
            <a:pPr>
              <a:lnSpc>
                <a:spcPts val="4000"/>
              </a:lnSpc>
            </a:pPr>
            <a:endParaRPr lang="en-US" altLang="zh-CN" sz="2800" b="1" dirty="0"/>
          </a:p>
          <a:p>
            <a:pPr>
              <a:lnSpc>
                <a:spcPts val="4000"/>
              </a:lnSpc>
            </a:pPr>
            <a:r>
              <a:rPr lang="zh-CN" altLang="en-US" sz="2800" b="1" dirty="0"/>
              <a:t>三、中华人民共和国的干</a:t>
            </a:r>
            <a:r>
              <a:rPr lang="zh-CN" altLang="en-US" sz="2800" b="1" dirty="0" smtClean="0"/>
              <a:t>部制度和</a:t>
            </a:r>
            <a:r>
              <a:rPr lang="zh-CN" altLang="en-US" sz="2800" b="1" dirty="0"/>
              <a:t>公务员制度</a:t>
            </a:r>
            <a:endParaRPr lang="en-US" altLang="zh-CN" sz="2800" b="1" dirty="0"/>
          </a:p>
        </p:txBody>
      </p:sp>
      <p:sp>
        <p:nvSpPr>
          <p:cNvPr id="16" name="矩形 15"/>
          <p:cNvSpPr/>
          <p:nvPr/>
        </p:nvSpPr>
        <p:spPr>
          <a:xfrm>
            <a:off x="426557" y="2012472"/>
            <a:ext cx="4244752" cy="759182"/>
          </a:xfrm>
          <a:prstGeom prst="rect">
            <a:avLst/>
          </a:prstGeom>
        </p:spPr>
        <p:txBody>
          <a:bodyPr wrap="none">
            <a:spAutoFit/>
          </a:bodyPr>
          <a:lstStyle/>
          <a:p>
            <a:pPr indent="267970">
              <a:lnSpc>
                <a:spcPts val="1300"/>
              </a:lnSpc>
            </a:pPr>
            <a:r>
              <a:rPr lang="en-US" altLang="zh-CN" sz="2800" b="1" kern="0" dirty="0" smtClean="0">
                <a:solidFill>
                  <a:srgbClr val="0033CC"/>
                </a:solidFill>
                <a:latin typeface="Calibri" panose="020F0502020204030204" pitchFamily="34" charset="0"/>
                <a:ea typeface="宋体" panose="02010600030101010101" pitchFamily="2" charset="-122"/>
                <a:cs typeface="Songti SC"/>
              </a:rPr>
              <a:t>1</a:t>
            </a:r>
            <a:r>
              <a:rPr lang="zh-CN" altLang="en-US" sz="2800" b="1" kern="0" dirty="0" smtClean="0">
                <a:solidFill>
                  <a:srgbClr val="0033CC"/>
                </a:solidFill>
                <a:latin typeface="Calibri" panose="020F0502020204030204" pitchFamily="34" charset="0"/>
                <a:ea typeface="宋体" panose="02010600030101010101" pitchFamily="2" charset="-122"/>
                <a:cs typeface="Songti SC"/>
              </a:rPr>
              <a:t>、</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科</a:t>
            </a:r>
            <a:r>
              <a:rPr lang="zh-CN" altLang="zh-CN" sz="2800" b="1" kern="0" dirty="0">
                <a:solidFill>
                  <a:srgbClr val="0033CC"/>
                </a:solidFill>
                <a:latin typeface="Calibri" panose="020F0502020204030204" pitchFamily="34" charset="0"/>
                <a:ea typeface="宋体" panose="02010600030101010101" pitchFamily="2" charset="-122"/>
                <a:cs typeface="Songti SC"/>
              </a:rPr>
              <a:t>举制度</a:t>
            </a:r>
            <a:r>
              <a:rPr lang="zh-CN" altLang="zh-CN" sz="2800" b="1" kern="0" dirty="0" smtClean="0">
                <a:solidFill>
                  <a:srgbClr val="0033CC"/>
                </a:solidFill>
                <a:latin typeface="Calibri" panose="020F0502020204030204" pitchFamily="34" charset="0"/>
                <a:ea typeface="宋体" panose="02010600030101010101" pitchFamily="2" charset="-122"/>
                <a:cs typeface="Songti SC"/>
              </a:rPr>
              <a:t>的</a:t>
            </a:r>
            <a:r>
              <a:rPr lang="zh-CN" altLang="en-US" sz="2800" b="1" kern="0" dirty="0" smtClean="0">
                <a:solidFill>
                  <a:srgbClr val="0033CC"/>
                </a:solidFill>
                <a:latin typeface="Calibri" panose="020F0502020204030204" pitchFamily="34" charset="0"/>
                <a:ea typeface="宋体" panose="02010600030101010101" pitchFamily="2" charset="-122"/>
                <a:cs typeface="Songti SC"/>
              </a:rPr>
              <a:t>变革：</a:t>
            </a:r>
            <a:endParaRPr lang="en-US" altLang="zh-CN" sz="28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300"/>
              </a:lnSpc>
            </a:pPr>
            <a:endParaRPr lang="en-US" altLang="zh-CN" sz="28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300"/>
              </a:lnSpc>
            </a:pPr>
            <a:endParaRPr lang="en-US" altLang="zh-CN" sz="2800" b="1" kern="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1300"/>
              </a:lnSpc>
            </a:pPr>
            <a:r>
              <a:rPr lang="en-US" altLang="zh-CN" sz="28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dirty="0">
                <a:solidFill>
                  <a:srgbClr val="0033CC"/>
                </a:solidFill>
                <a:latin typeface="Calibri" panose="020F0502020204030204" pitchFamily="34" charset="0"/>
                <a:ea typeface="宋体" panose="02010600030101010101" pitchFamily="2" charset="-122"/>
                <a:cs typeface="Times New Roman" panose="02020603050405020304" pitchFamily="18" charset="0"/>
              </a:rPr>
              <a:t>、清末选官制度改</a:t>
            </a:r>
            <a:r>
              <a:rPr lang="zh-CN" altLang="en-US" sz="28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革：</a:t>
            </a:r>
            <a:endParaRPr lang="zh-CN" altLang="zh-CN" sz="2800"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文本框 1"/>
          <p:cNvSpPr txBox="1"/>
          <p:nvPr/>
        </p:nvSpPr>
        <p:spPr>
          <a:xfrm>
            <a:off x="4137538" y="1818278"/>
            <a:ext cx="7606570" cy="461665"/>
          </a:xfrm>
          <a:prstGeom prst="rect">
            <a:avLst/>
          </a:prstGeom>
          <a:noFill/>
        </p:spPr>
        <p:txBody>
          <a:bodyPr wrap="none" rtlCol="0">
            <a:spAutoFit/>
          </a:bodyPr>
          <a:lstStyle/>
          <a:p>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）背景；（</a:t>
            </a:r>
            <a:r>
              <a:rPr lang="en-US" altLang="zh-CN" sz="2400" b="1" dirty="0" smtClean="0">
                <a:solidFill>
                  <a:srgbClr val="FF0000"/>
                </a:solidFill>
                <a:latin typeface="宋体" panose="02010600030101010101" pitchFamily="2" charset="-122"/>
                <a:ea typeface="宋体" panose="02010600030101010101" pitchFamily="2" charset="-122"/>
              </a:rPr>
              <a:t>2</a:t>
            </a:r>
            <a:r>
              <a:rPr lang="zh-CN" altLang="en-US" sz="2400" b="1" dirty="0" smtClean="0">
                <a:solidFill>
                  <a:srgbClr val="FF0000"/>
                </a:solidFill>
                <a:latin typeface="宋体" panose="02010600030101010101" pitchFamily="2" charset="-122"/>
                <a:ea typeface="宋体" panose="02010600030101010101" pitchFamily="2" charset="-122"/>
              </a:rPr>
              <a:t>）表现：维新变法时期、清末新政时期</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17" name="文本框 16"/>
          <p:cNvSpPr txBox="1"/>
          <p:nvPr/>
        </p:nvSpPr>
        <p:spPr>
          <a:xfrm>
            <a:off x="4137538" y="2279943"/>
            <a:ext cx="7920758" cy="461665"/>
          </a:xfrm>
          <a:prstGeom prst="rect">
            <a:avLst/>
          </a:prstGeom>
          <a:noFill/>
        </p:spPr>
        <p:txBody>
          <a:bodyPr wrap="none" rtlCol="0">
            <a:spAutoFit/>
          </a:bodyPr>
          <a:lstStyle/>
          <a:p>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）官制改革（</a:t>
            </a:r>
            <a:r>
              <a:rPr lang="en-US" altLang="zh-CN" sz="2400" b="1" dirty="0" smtClean="0">
                <a:solidFill>
                  <a:srgbClr val="FF0000"/>
                </a:solidFill>
                <a:latin typeface="宋体" panose="02010600030101010101" pitchFamily="2" charset="-122"/>
                <a:ea typeface="宋体" panose="02010600030101010101" pitchFamily="2" charset="-122"/>
              </a:rPr>
              <a:t>2</a:t>
            </a:r>
            <a:r>
              <a:rPr lang="zh-CN" altLang="en-US" sz="2400" b="1" dirty="0" smtClean="0">
                <a:solidFill>
                  <a:srgbClr val="FF0000"/>
                </a:solidFill>
                <a:latin typeface="宋体" panose="02010600030101010101" pitchFamily="2" charset="-122"/>
                <a:ea typeface="宋体" panose="02010600030101010101" pitchFamily="2" charset="-122"/>
              </a:rPr>
              <a:t>）</a:t>
            </a:r>
            <a:r>
              <a:rPr lang="zh-CN" altLang="en-US" sz="2400" b="1" dirty="0">
                <a:solidFill>
                  <a:srgbClr val="FF0000"/>
                </a:solidFill>
                <a:latin typeface="宋体" panose="02010600030101010101" pitchFamily="2" charset="-122"/>
                <a:ea typeface="宋体" panose="02010600030101010101" pitchFamily="2" charset="-122"/>
              </a:rPr>
              <a:t>确立学堂选官、留学毕业生选</a:t>
            </a:r>
            <a:r>
              <a:rPr lang="zh-CN" altLang="en-US" sz="2400" b="1" dirty="0" smtClean="0">
                <a:solidFill>
                  <a:srgbClr val="FF0000"/>
                </a:solidFill>
                <a:latin typeface="宋体" panose="02010600030101010101" pitchFamily="2" charset="-122"/>
                <a:ea typeface="宋体" panose="02010600030101010101" pitchFamily="2" charset="-122"/>
              </a:rPr>
              <a:t>官制度</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18" name="矩形 17"/>
          <p:cNvSpPr/>
          <p:nvPr/>
        </p:nvSpPr>
        <p:spPr>
          <a:xfrm>
            <a:off x="426557" y="3216645"/>
            <a:ext cx="3704540" cy="1464503"/>
          </a:xfrm>
          <a:prstGeom prst="rect">
            <a:avLst/>
          </a:prstGeom>
        </p:spPr>
        <p:txBody>
          <a:bodyPr wrap="none">
            <a:spAutoFit/>
          </a:bodyPr>
          <a:lstStyle/>
          <a:p>
            <a:pPr indent="267970">
              <a:lnSpc>
                <a:spcPts val="2100"/>
              </a:lnSpc>
            </a:pPr>
            <a:endParaRPr lang="en-US" altLang="zh-CN" sz="24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300"/>
              </a:lnSpc>
            </a:pPr>
            <a:r>
              <a:rPr lang="en-US" altLang="zh-CN" sz="2400" b="1" kern="0" dirty="0" smtClean="0">
                <a:solidFill>
                  <a:srgbClr val="0033CC"/>
                </a:solidFill>
                <a:latin typeface="Calibri" panose="020F0502020204030204" pitchFamily="34" charset="0"/>
                <a:ea typeface="宋体" panose="02010600030101010101" pitchFamily="2" charset="-122"/>
                <a:cs typeface="Songti SC"/>
              </a:rPr>
              <a:t>1</a:t>
            </a:r>
            <a:r>
              <a:rPr lang="zh-CN" altLang="en-US" sz="2400" b="1" kern="0" dirty="0" smtClean="0">
                <a:solidFill>
                  <a:srgbClr val="0033CC"/>
                </a:solidFill>
                <a:latin typeface="Calibri" panose="020F0502020204030204" pitchFamily="34" charset="0"/>
                <a:ea typeface="宋体" panose="02010600030101010101" pitchFamily="2" charset="-122"/>
                <a:cs typeface="Songti SC"/>
              </a:rPr>
              <a:t>、</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南</a:t>
            </a:r>
            <a:r>
              <a:rPr lang="zh-CN" altLang="zh-CN" sz="2400" b="1" kern="0" dirty="0">
                <a:solidFill>
                  <a:srgbClr val="0033CC"/>
                </a:solidFill>
                <a:latin typeface="Calibri" panose="020F0502020204030204" pitchFamily="34" charset="0"/>
                <a:ea typeface="宋体" panose="02010600030101010101" pitchFamily="2" charset="-122"/>
                <a:cs typeface="Songti SC"/>
              </a:rPr>
              <a:t>京临时政</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府</a:t>
            </a:r>
            <a:r>
              <a:rPr lang="zh-CN" altLang="en-US" sz="2400" b="1" kern="0" dirty="0" smtClean="0">
                <a:solidFill>
                  <a:srgbClr val="0033CC"/>
                </a:solidFill>
                <a:latin typeface="Calibri" panose="020F0502020204030204" pitchFamily="34" charset="0"/>
                <a:ea typeface="宋体" panose="02010600030101010101" pitchFamily="2" charset="-122"/>
                <a:cs typeface="Songti SC"/>
              </a:rPr>
              <a:t>时期：</a:t>
            </a:r>
            <a:endParaRPr lang="en-US" altLang="zh-CN" sz="24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300"/>
              </a:lnSpc>
            </a:pPr>
            <a:endParaRPr lang="en-US" altLang="zh-CN" sz="24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300"/>
              </a:lnSpc>
            </a:pPr>
            <a:r>
              <a:rPr lang="en-US" altLang="zh-CN" sz="24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2</a:t>
            </a:r>
            <a:r>
              <a:rPr lang="zh-CN" altLang="en-US" sz="24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、北洋军阀政府时期：</a:t>
            </a:r>
            <a:endParaRPr lang="en-US" altLang="zh-CN" sz="24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300"/>
              </a:lnSpc>
            </a:pPr>
            <a:endParaRPr lang="en-US" altLang="zh-CN" sz="2400" b="1" kern="0" dirty="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1300"/>
              </a:lnSpc>
            </a:pPr>
            <a:r>
              <a:rPr lang="en-US" altLang="zh-CN" sz="2400" b="1" kern="0" dirty="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3</a:t>
            </a:r>
            <a:r>
              <a:rPr lang="zh-CN" altLang="en-US" sz="2400" b="1" kern="0" dirty="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rPr>
              <a:t>、南京国民政府时期：</a:t>
            </a:r>
            <a:endParaRPr lang="en-US" altLang="zh-CN" sz="2400" b="1" kern="0" dirty="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a:p>
            <a:pPr indent="267970">
              <a:lnSpc>
                <a:spcPts val="2100"/>
              </a:lnSpc>
            </a:pPr>
            <a:endParaRPr lang="en-US" altLang="zh-CN" sz="2400" b="1" kern="0" dirty="0" smtClean="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9" name="文本框 18"/>
          <p:cNvSpPr txBox="1"/>
          <p:nvPr/>
        </p:nvSpPr>
        <p:spPr>
          <a:xfrm>
            <a:off x="3864341" y="3301412"/>
            <a:ext cx="6064481" cy="461665"/>
          </a:xfrm>
          <a:prstGeom prst="rect">
            <a:avLst/>
          </a:prstGeom>
          <a:noFill/>
        </p:spPr>
        <p:txBody>
          <a:bodyPr wrap="none" rtlCol="0">
            <a:spAutoFit/>
          </a:bodyPr>
          <a:lstStyle/>
          <a:p>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smtClean="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）孙中山的文管考试思想：（</a:t>
            </a:r>
            <a:r>
              <a:rPr lang="en-US" altLang="zh-CN" sz="2400" b="1" dirty="0" smtClean="0">
                <a:solidFill>
                  <a:srgbClr val="FF0000"/>
                </a:solidFill>
                <a:latin typeface="宋体" panose="02010600030101010101" pitchFamily="2" charset="-122"/>
                <a:ea typeface="宋体" panose="02010600030101010101" pitchFamily="2" charset="-122"/>
              </a:rPr>
              <a:t>2</a:t>
            </a:r>
            <a:r>
              <a:rPr lang="zh-CN" altLang="en-US" sz="2400" b="1" dirty="0" smtClean="0">
                <a:solidFill>
                  <a:srgbClr val="FF0000"/>
                </a:solidFill>
                <a:latin typeface="宋体" panose="02010600030101010101" pitchFamily="2" charset="-122"/>
                <a:ea typeface="宋体" panose="02010600030101010101" pitchFamily="2" charset="-122"/>
              </a:rPr>
              <a:t>）影响：</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20" name="矩形 19"/>
          <p:cNvSpPr/>
          <p:nvPr/>
        </p:nvSpPr>
        <p:spPr>
          <a:xfrm>
            <a:off x="3787390" y="3656755"/>
            <a:ext cx="3433953" cy="461665"/>
          </a:xfrm>
          <a:prstGeom prst="rect">
            <a:avLst/>
          </a:prstGeom>
          <a:noFill/>
        </p:spPr>
        <p:txBody>
          <a:bodyPr wrap="none" rtlCol="0">
            <a:spAutoFit/>
          </a:bodyPr>
          <a:lstStyle/>
          <a:p>
            <a:r>
              <a:rPr lang="zh-CN" altLang="en-US" sz="2400" b="1" dirty="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1</a:t>
            </a:r>
            <a:r>
              <a:rPr lang="zh-CN" altLang="en-US" sz="2400" b="1" dirty="0">
                <a:solidFill>
                  <a:srgbClr val="FF0000"/>
                </a:solidFill>
                <a:latin typeface="宋体" panose="02010600030101010101" pitchFamily="2" charset="-122"/>
                <a:ea typeface="宋体" panose="02010600030101010101" pitchFamily="2" charset="-122"/>
              </a:rPr>
              <a:t>）</a:t>
            </a:r>
            <a:r>
              <a:rPr lang="zh-CN" altLang="zh-CN" sz="2400" b="1" dirty="0">
                <a:solidFill>
                  <a:srgbClr val="FF0000"/>
                </a:solidFill>
                <a:latin typeface="宋体" panose="02010600030101010101" pitchFamily="2" charset="-122"/>
                <a:ea typeface="宋体" panose="02010600030101010101" pitchFamily="2" charset="-122"/>
              </a:rPr>
              <a:t>考试方式</a:t>
            </a:r>
            <a:r>
              <a:rPr lang="zh-CN" altLang="en-US" sz="2400" b="1" dirty="0">
                <a:solidFill>
                  <a:srgbClr val="FF0000"/>
                </a:solidFill>
                <a:latin typeface="宋体" panose="02010600030101010101" pitchFamily="2" charset="-122"/>
                <a:ea typeface="宋体" panose="02010600030101010101" pitchFamily="2" charset="-122"/>
              </a:rPr>
              <a:t>及概况：</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21" name="矩形 20"/>
          <p:cNvSpPr/>
          <p:nvPr/>
        </p:nvSpPr>
        <p:spPr>
          <a:xfrm>
            <a:off x="6978816" y="3656755"/>
            <a:ext cx="3433953" cy="461665"/>
          </a:xfrm>
          <a:prstGeom prst="rect">
            <a:avLst/>
          </a:prstGeom>
          <a:noFill/>
        </p:spPr>
        <p:txBody>
          <a:bodyPr wrap="none" rtlCol="0">
            <a:spAutoFit/>
          </a:bodyPr>
          <a:lstStyle/>
          <a:p>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2</a:t>
            </a:r>
            <a:r>
              <a:rPr lang="zh-CN" altLang="en-US" sz="2400" b="1" dirty="0">
                <a:solidFill>
                  <a:srgbClr val="FF0000"/>
                </a:solidFill>
                <a:latin typeface="宋体" panose="02010600030101010101" pitchFamily="2" charset="-122"/>
                <a:ea typeface="宋体" panose="02010600030101010101" pitchFamily="2" charset="-122"/>
              </a:rPr>
              <a:t>）</a:t>
            </a:r>
            <a:r>
              <a:rPr lang="zh-CN" altLang="zh-CN" sz="2400" b="1" dirty="0">
                <a:solidFill>
                  <a:srgbClr val="FF0000"/>
                </a:solidFill>
                <a:latin typeface="宋体" panose="02010600030101010101" pitchFamily="2" charset="-122"/>
                <a:ea typeface="宋体" panose="02010600030101010101" pitchFamily="2" charset="-122"/>
              </a:rPr>
              <a:t>甄别方式</a:t>
            </a:r>
            <a:r>
              <a:rPr lang="zh-CN" altLang="en-US" sz="2400" b="1" dirty="0">
                <a:solidFill>
                  <a:srgbClr val="FF0000"/>
                </a:solidFill>
                <a:latin typeface="宋体" panose="02010600030101010101" pitchFamily="2" charset="-122"/>
                <a:ea typeface="宋体" panose="02010600030101010101" pitchFamily="2" charset="-122"/>
              </a:rPr>
              <a:t>及意义：</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22" name="文本框 1"/>
          <p:cNvSpPr txBox="1">
            <a:spLocks noChangeArrowheads="1"/>
          </p:cNvSpPr>
          <p:nvPr/>
        </p:nvSpPr>
        <p:spPr bwMode="auto">
          <a:xfrm>
            <a:off x="3733801" y="3977235"/>
            <a:ext cx="801030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smtClean="0">
                <a:solidFill>
                  <a:srgbClr val="FF0000"/>
                </a:solidFill>
                <a:latin typeface="宋体" panose="02010600030101010101" pitchFamily="2" charset="-122"/>
              </a:rPr>
              <a:t>（</a:t>
            </a:r>
            <a:r>
              <a:rPr lang="en-US" altLang="zh-CN" sz="2400" b="1" dirty="0" smtClean="0">
                <a:solidFill>
                  <a:srgbClr val="FF0000"/>
                </a:solidFill>
                <a:latin typeface="宋体" panose="02010600030101010101" pitchFamily="2" charset="-122"/>
              </a:rPr>
              <a:t>1</a:t>
            </a:r>
            <a:r>
              <a:rPr lang="zh-CN" altLang="en-US" sz="2400" b="1" dirty="0" smtClean="0">
                <a:solidFill>
                  <a:srgbClr val="FF0000"/>
                </a:solidFill>
                <a:latin typeface="宋体" panose="02010600030101010101" pitchFamily="2" charset="-122"/>
              </a:rPr>
              <a:t>）公务员制度建立 (</a:t>
            </a:r>
            <a:r>
              <a:rPr lang="en-US" altLang="zh-CN" sz="2400" b="1" dirty="0" smtClean="0">
                <a:solidFill>
                  <a:srgbClr val="FF0000"/>
                </a:solidFill>
                <a:latin typeface="宋体" panose="02010600030101010101" pitchFamily="2" charset="-122"/>
              </a:rPr>
              <a:t>2</a:t>
            </a:r>
            <a:r>
              <a:rPr lang="zh-CN" altLang="en-US" sz="2400" b="1" dirty="0" smtClean="0">
                <a:solidFill>
                  <a:srgbClr val="FF0000"/>
                </a:solidFill>
                <a:latin typeface="宋体" panose="02010600030101010101" pitchFamily="2" charset="-122"/>
              </a:rPr>
              <a:t>)</a:t>
            </a:r>
            <a:r>
              <a:rPr lang="zh-CN" altLang="en-US" sz="2400" b="1" dirty="0">
                <a:solidFill>
                  <a:srgbClr val="FF0000"/>
                </a:solidFill>
                <a:latin typeface="宋体" panose="02010600030101010101" pitchFamily="2" charset="-122"/>
              </a:rPr>
              <a:t>基</a:t>
            </a:r>
            <a:r>
              <a:rPr lang="zh-CN" altLang="en-US" sz="2400" b="1" dirty="0" smtClean="0">
                <a:solidFill>
                  <a:srgbClr val="FF0000"/>
                </a:solidFill>
                <a:latin typeface="宋体" panose="02010600030101010101" pitchFamily="2" charset="-122"/>
              </a:rPr>
              <a:t>础 (</a:t>
            </a:r>
            <a:r>
              <a:rPr lang="en-US" altLang="zh-CN" sz="2400" b="1" dirty="0" smtClean="0">
                <a:solidFill>
                  <a:srgbClr val="FF0000"/>
                </a:solidFill>
                <a:latin typeface="宋体" panose="02010600030101010101" pitchFamily="2" charset="-122"/>
              </a:rPr>
              <a:t>3</a:t>
            </a:r>
            <a:r>
              <a:rPr lang="zh-CN" altLang="en-US" sz="2400" b="1" dirty="0" smtClean="0">
                <a:solidFill>
                  <a:srgbClr val="FF0000"/>
                </a:solidFill>
                <a:latin typeface="宋体" panose="02010600030101010101" pitchFamily="2" charset="-122"/>
              </a:rPr>
              <a:t>)</a:t>
            </a:r>
            <a:r>
              <a:rPr lang="zh-CN" altLang="en-US" sz="2400" b="1" dirty="0">
                <a:solidFill>
                  <a:srgbClr val="FF0000"/>
                </a:solidFill>
                <a:latin typeface="宋体" panose="02010600030101010101" pitchFamily="2" charset="-122"/>
              </a:rPr>
              <a:t>内</a:t>
            </a:r>
            <a:r>
              <a:rPr lang="zh-CN" altLang="en-US" sz="2400" b="1" dirty="0" smtClean="0">
                <a:solidFill>
                  <a:srgbClr val="FF0000"/>
                </a:solidFill>
                <a:latin typeface="宋体" panose="02010600030101010101" pitchFamily="2" charset="-122"/>
              </a:rPr>
              <a:t>容 (</a:t>
            </a:r>
            <a:r>
              <a:rPr lang="en-US" altLang="zh-CN" sz="2400" b="1" dirty="0" smtClean="0">
                <a:solidFill>
                  <a:srgbClr val="FF0000"/>
                </a:solidFill>
                <a:latin typeface="宋体" panose="02010600030101010101" pitchFamily="2" charset="-122"/>
              </a:rPr>
              <a:t>4</a:t>
            </a:r>
            <a:r>
              <a:rPr lang="zh-CN" altLang="en-US" sz="2400" b="1" dirty="0" smtClean="0">
                <a:solidFill>
                  <a:srgbClr val="FF0000"/>
                </a:solidFill>
                <a:latin typeface="宋体" panose="02010600030101010101" pitchFamily="2" charset="-122"/>
              </a:rPr>
              <a:t>)</a:t>
            </a:r>
            <a:r>
              <a:rPr lang="zh-CN" altLang="en-US" sz="2400" b="1" dirty="0">
                <a:solidFill>
                  <a:srgbClr val="FF0000"/>
                </a:solidFill>
                <a:latin typeface="宋体" panose="02010600030101010101" pitchFamily="2" charset="-122"/>
              </a:rPr>
              <a:t>特</a:t>
            </a:r>
            <a:r>
              <a:rPr lang="zh-CN" altLang="en-US" sz="2400" b="1" dirty="0" smtClean="0">
                <a:solidFill>
                  <a:srgbClr val="FF0000"/>
                </a:solidFill>
                <a:latin typeface="宋体" panose="02010600030101010101" pitchFamily="2" charset="-122"/>
              </a:rPr>
              <a:t>点 (</a:t>
            </a:r>
            <a:r>
              <a:rPr lang="en-US" altLang="zh-CN" sz="2400" b="1" dirty="0" smtClean="0">
                <a:solidFill>
                  <a:srgbClr val="FF0000"/>
                </a:solidFill>
                <a:latin typeface="宋体" panose="02010600030101010101" pitchFamily="2" charset="-122"/>
              </a:rPr>
              <a:t>5</a:t>
            </a:r>
            <a:r>
              <a:rPr lang="zh-CN" altLang="en-US" sz="2400" b="1" dirty="0" smtClean="0">
                <a:solidFill>
                  <a:srgbClr val="FF0000"/>
                </a:solidFill>
                <a:latin typeface="宋体" panose="02010600030101010101" pitchFamily="2" charset="-122"/>
              </a:rPr>
              <a:t>)局限性</a:t>
            </a:r>
            <a:endParaRPr lang="zh-CN" altLang="en-US" sz="2400" b="1" dirty="0" smtClean="0">
              <a:solidFill>
                <a:srgbClr val="FF0000"/>
              </a:solidFill>
              <a:latin typeface="宋体" panose="02010600030101010101" pitchFamily="2" charset="-122"/>
            </a:endParaRPr>
          </a:p>
        </p:txBody>
      </p:sp>
      <p:sp>
        <p:nvSpPr>
          <p:cNvPr id="23" name="矩形 22"/>
          <p:cNvSpPr/>
          <p:nvPr/>
        </p:nvSpPr>
        <p:spPr>
          <a:xfrm>
            <a:off x="426557" y="5104421"/>
            <a:ext cx="3162725" cy="861774"/>
          </a:xfrm>
          <a:prstGeom prst="rect">
            <a:avLst/>
          </a:prstGeom>
        </p:spPr>
        <p:txBody>
          <a:bodyPr wrap="none">
            <a:spAutoFit/>
          </a:bodyPr>
          <a:lstStyle/>
          <a:p>
            <a:pPr indent="267970">
              <a:lnSpc>
                <a:spcPts val="1500"/>
              </a:lnSpc>
            </a:pPr>
            <a:r>
              <a:rPr lang="en-US" altLang="zh-CN" sz="2800" b="1" kern="0" dirty="0" smtClean="0">
                <a:solidFill>
                  <a:srgbClr val="0033CC"/>
                </a:solidFill>
                <a:latin typeface="Calibri" panose="020F0502020204030204" pitchFamily="34" charset="0"/>
                <a:ea typeface="宋体" panose="02010600030101010101" pitchFamily="2" charset="-122"/>
                <a:cs typeface="Songti SC"/>
              </a:rPr>
              <a:t>1</a:t>
            </a:r>
            <a:r>
              <a:rPr lang="zh-CN" altLang="en-US" sz="2800" b="1" kern="0" dirty="0" smtClean="0">
                <a:solidFill>
                  <a:srgbClr val="0033CC"/>
                </a:solidFill>
                <a:latin typeface="Calibri" panose="020F0502020204030204" pitchFamily="34" charset="0"/>
                <a:ea typeface="宋体" panose="02010600030101010101" pitchFamily="2" charset="-122"/>
                <a:cs typeface="Songti SC"/>
              </a:rPr>
              <a:t>、干部制度：</a:t>
            </a:r>
            <a:endParaRPr lang="en-US" altLang="zh-CN" sz="28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33CC"/>
              </a:solidFill>
              <a:latin typeface="Calibri" panose="020F0502020204030204" pitchFamily="34" charset="0"/>
              <a:ea typeface="宋体" panose="02010600030101010101" pitchFamily="2" charset="-122"/>
              <a:cs typeface="Songti SC"/>
            </a:endParaRPr>
          </a:p>
          <a:p>
            <a:pPr indent="267970">
              <a:lnSpc>
                <a:spcPts val="1500"/>
              </a:lnSpc>
            </a:pPr>
            <a:endParaRPr lang="en-US" altLang="zh-CN" sz="28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ts val="1500"/>
              </a:lnSpc>
            </a:pPr>
            <a:r>
              <a:rPr lang="en-US" altLang="zh-CN" sz="28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2</a:t>
            </a:r>
            <a:r>
              <a:rPr lang="zh-CN" altLang="en-US" sz="2800" b="1" kern="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、公务员制度：</a:t>
            </a:r>
            <a:endParaRPr lang="zh-CN" altLang="zh-CN" sz="2800"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4" name="矩形 23"/>
          <p:cNvSpPr/>
          <p:nvPr/>
        </p:nvSpPr>
        <p:spPr>
          <a:xfrm>
            <a:off x="3076749" y="4910198"/>
            <a:ext cx="8691543" cy="461665"/>
          </a:xfrm>
          <a:prstGeom prst="rect">
            <a:avLst/>
          </a:prstGeom>
        </p:spPr>
        <p:txBody>
          <a:bodyPr wrap="square">
            <a:spAutoFit/>
          </a:bodyPr>
          <a:lstStyle/>
          <a:p>
            <a:r>
              <a:rPr lang="zh-CN" altLang="en-US" sz="2400" b="1" dirty="0">
                <a:solidFill>
                  <a:srgbClr val="FF0000"/>
                </a:solidFill>
                <a:latin typeface="宋体" panose="02010600030101010101" pitchFamily="2" charset="-122"/>
                <a:ea typeface="宋体" panose="02010600030101010101" pitchFamily="2" charset="-122"/>
              </a:rPr>
              <a:t>(1)建立</a:t>
            </a:r>
            <a:r>
              <a:rPr lang="zh-CN" altLang="en-US" sz="2400" b="1" dirty="0" smtClean="0">
                <a:solidFill>
                  <a:srgbClr val="FF0000"/>
                </a:solidFill>
                <a:latin typeface="宋体" panose="02010600030101010101" pitchFamily="2" charset="-122"/>
                <a:ea typeface="宋体" panose="02010600030101010101" pitchFamily="2" charset="-122"/>
              </a:rPr>
              <a:t>：成</a:t>
            </a:r>
            <a:r>
              <a:rPr lang="zh-CN" altLang="en-US" sz="2400" b="1" dirty="0">
                <a:solidFill>
                  <a:srgbClr val="FF0000"/>
                </a:solidFill>
                <a:latin typeface="宋体" panose="02010600030101010101" pitchFamily="2" charset="-122"/>
                <a:ea typeface="宋体" panose="02010600030101010101" pitchFamily="2" charset="-122"/>
              </a:rPr>
              <a:t>立初</a:t>
            </a:r>
            <a:r>
              <a:rPr lang="zh-CN" altLang="en-US" sz="2400" b="1" dirty="0" smtClean="0">
                <a:solidFill>
                  <a:srgbClr val="FF0000"/>
                </a:solidFill>
                <a:latin typeface="宋体" panose="02010600030101010101" pitchFamily="2" charset="-122"/>
                <a:ea typeface="宋体" panose="02010600030101010101" pitchFamily="2" charset="-122"/>
              </a:rPr>
              <a:t>期、后来(</a:t>
            </a:r>
            <a:r>
              <a:rPr lang="zh-CN" altLang="en-US" sz="2400" b="1" dirty="0">
                <a:solidFill>
                  <a:srgbClr val="FF0000"/>
                </a:solidFill>
                <a:latin typeface="宋体" panose="02010600030101010101" pitchFamily="2" charset="-122"/>
                <a:ea typeface="宋体" panose="02010600030101010101" pitchFamily="2" charset="-122"/>
              </a:rPr>
              <a:t>2)发展、完善</a:t>
            </a:r>
            <a:r>
              <a:rPr lang="zh-CN" altLang="en-US" sz="2400" b="1" dirty="0" smtClean="0">
                <a:solidFill>
                  <a:srgbClr val="FF0000"/>
                </a:solidFill>
                <a:latin typeface="宋体" panose="02010600030101010101" pitchFamily="2" charset="-122"/>
                <a:ea typeface="宋体" panose="02010600030101010101" pitchFamily="2" charset="-122"/>
              </a:rPr>
              <a:t>：①</a:t>
            </a:r>
            <a:r>
              <a:rPr lang="zh-CN" altLang="en-US" sz="2400" b="1" dirty="0">
                <a:solidFill>
                  <a:srgbClr val="FF0000"/>
                </a:solidFill>
                <a:latin typeface="宋体" panose="02010600030101010101" pitchFamily="2" charset="-122"/>
                <a:ea typeface="宋体" panose="02010600030101010101" pitchFamily="2" charset="-122"/>
              </a:rPr>
              <a:t>表现</a:t>
            </a:r>
            <a:r>
              <a:rPr lang="zh-CN" altLang="en-US" sz="2400" b="1" dirty="0" smtClean="0">
                <a:solidFill>
                  <a:srgbClr val="FF0000"/>
                </a:solidFill>
                <a:latin typeface="宋体" panose="02010600030101010101" pitchFamily="2" charset="-122"/>
                <a:ea typeface="宋体" panose="02010600030101010101" pitchFamily="2" charset="-122"/>
              </a:rPr>
              <a:t>:②</a:t>
            </a:r>
            <a:r>
              <a:rPr lang="zh-CN" altLang="en-US" sz="2400" b="1" dirty="0">
                <a:solidFill>
                  <a:srgbClr val="FF0000"/>
                </a:solidFill>
                <a:latin typeface="宋体" panose="02010600030101010101" pitchFamily="2" charset="-122"/>
                <a:ea typeface="宋体" panose="02010600030101010101" pitchFamily="2" charset="-122"/>
              </a:rPr>
              <a:t>意义</a:t>
            </a:r>
            <a:r>
              <a:rPr lang="zh-CN" altLang="en-US" sz="2400" b="1" dirty="0" smtClean="0">
                <a:solidFill>
                  <a:srgbClr val="FF0000"/>
                </a:solidFill>
                <a:latin typeface="宋体" panose="02010600030101010101" pitchFamily="2" charset="-122"/>
                <a:ea typeface="宋体" panose="02010600030101010101" pitchFamily="2" charset="-122"/>
              </a:rPr>
              <a:t>:</a:t>
            </a:r>
            <a:endParaRPr lang="zh-CN" altLang="en-US" sz="2400" b="1" dirty="0">
              <a:solidFill>
                <a:srgbClr val="FF0000"/>
              </a:solidFill>
              <a:latin typeface="宋体" panose="02010600030101010101" pitchFamily="2" charset="-122"/>
              <a:ea typeface="宋体" panose="02010600030101010101" pitchFamily="2" charset="-122"/>
            </a:endParaRPr>
          </a:p>
        </p:txBody>
      </p:sp>
      <p:sp>
        <p:nvSpPr>
          <p:cNvPr id="25" name="矩形 24"/>
          <p:cNvSpPr/>
          <p:nvPr/>
        </p:nvSpPr>
        <p:spPr>
          <a:xfrm>
            <a:off x="3315219" y="5460648"/>
            <a:ext cx="8691543" cy="461665"/>
          </a:xfrm>
          <a:prstGeom prst="rect">
            <a:avLst/>
          </a:prstGeom>
        </p:spPr>
        <p:txBody>
          <a:bodyPr wrap="square">
            <a:spAutoFit/>
          </a:bodyPr>
          <a:lstStyle/>
          <a:p>
            <a:r>
              <a:rPr lang="zh-CN" altLang="en-US" sz="2400" b="1" dirty="0">
                <a:solidFill>
                  <a:srgbClr val="FF0000"/>
                </a:solidFill>
                <a:latin typeface="宋体" panose="02010600030101010101" pitchFamily="2" charset="-122"/>
                <a:ea typeface="宋体" panose="02010600030101010101" pitchFamily="2" charset="-122"/>
              </a:rPr>
              <a:t>(1</a:t>
            </a:r>
            <a:r>
              <a:rPr lang="zh-CN" altLang="en-US" sz="2400" b="1" dirty="0" smtClean="0">
                <a:solidFill>
                  <a:srgbClr val="FF0000"/>
                </a:solidFill>
                <a:latin typeface="宋体" panose="02010600030101010101" pitchFamily="2" charset="-122"/>
                <a:ea typeface="宋体" panose="02010600030101010101" pitchFamily="2" charset="-122"/>
              </a:rPr>
              <a:t>)确立  （</a:t>
            </a:r>
            <a:r>
              <a:rPr lang="en-US" altLang="zh-CN" sz="2400" b="1" dirty="0" smtClean="0">
                <a:solidFill>
                  <a:srgbClr val="FF0000"/>
                </a:solidFill>
                <a:latin typeface="宋体" panose="02010600030101010101" pitchFamily="2" charset="-122"/>
                <a:ea typeface="宋体" panose="02010600030101010101" pitchFamily="2" charset="-122"/>
              </a:rPr>
              <a:t>2</a:t>
            </a:r>
            <a:r>
              <a:rPr lang="zh-CN" altLang="en-US" sz="2400" b="1" dirty="0" smtClean="0">
                <a:solidFill>
                  <a:srgbClr val="FF0000"/>
                </a:solidFill>
                <a:latin typeface="宋体" panose="02010600030101010101" pitchFamily="2" charset="-122"/>
                <a:ea typeface="宋体" panose="02010600030101010101" pitchFamily="2" charset="-122"/>
              </a:rPr>
              <a:t>）内容  </a:t>
            </a:r>
            <a:r>
              <a:rPr lang="en-US" altLang="zh-CN" sz="2400" b="1" dirty="0" smtClean="0">
                <a:solidFill>
                  <a:srgbClr val="FF0000"/>
                </a:solidFill>
                <a:latin typeface="宋体" panose="02010600030101010101" pitchFamily="2" charset="-122"/>
                <a:ea typeface="宋体" panose="02010600030101010101" pitchFamily="2" charset="-122"/>
              </a:rPr>
              <a:t>(3)</a:t>
            </a:r>
            <a:r>
              <a:rPr lang="zh-CN" altLang="en-US" sz="2400" b="1" dirty="0" smtClean="0">
                <a:solidFill>
                  <a:srgbClr val="FF0000"/>
                </a:solidFill>
                <a:latin typeface="宋体" panose="02010600030101010101" pitchFamily="2" charset="-122"/>
                <a:ea typeface="宋体" panose="02010600030101010101" pitchFamily="2" charset="-122"/>
              </a:rPr>
              <a:t>特征   （</a:t>
            </a:r>
            <a:r>
              <a:rPr lang="en-US" altLang="zh-CN" sz="2400" b="1" dirty="0" smtClean="0">
                <a:solidFill>
                  <a:srgbClr val="FF0000"/>
                </a:solidFill>
                <a:latin typeface="宋体" panose="02010600030101010101" pitchFamily="2" charset="-122"/>
                <a:ea typeface="宋体" panose="02010600030101010101" pitchFamily="2" charset="-122"/>
              </a:rPr>
              <a:t>4</a:t>
            </a:r>
            <a:r>
              <a:rPr lang="zh-CN" altLang="en-US" sz="2400" b="1" dirty="0" smtClean="0">
                <a:solidFill>
                  <a:srgbClr val="FF0000"/>
                </a:solidFill>
                <a:latin typeface="宋体" panose="02010600030101010101" pitchFamily="2" charset="-122"/>
                <a:ea typeface="宋体" panose="02010600030101010101" pitchFamily="2" charset="-122"/>
              </a:rPr>
              <a:t>）意义</a:t>
            </a:r>
            <a:endParaRPr lang="zh-CN" altLang="en-US" sz="2400" b="1" dirty="0">
              <a:solidFill>
                <a:srgbClr val="FF0000"/>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7.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3450</Words>
  <Application>WPS 演示</Application>
  <PresentationFormat>宽屏</PresentationFormat>
  <Paragraphs>285</Paragraphs>
  <Slides>11</Slides>
  <Notes>10</Notes>
  <HiddenSlides>0</HiddenSlides>
  <MMClips>0</MMClips>
  <ScaleCrop>false</ScaleCrop>
  <HeadingPairs>
    <vt:vector size="6" baseType="variant">
      <vt:variant>
        <vt:lpstr>已用的字体</vt:lpstr>
      </vt:variant>
      <vt:variant>
        <vt:i4>13</vt:i4>
      </vt:variant>
      <vt:variant>
        <vt:lpstr>主题</vt:lpstr>
      </vt:variant>
      <vt:variant>
        <vt:i4>6</vt:i4>
      </vt:variant>
      <vt:variant>
        <vt:lpstr>幻灯片标题</vt:lpstr>
      </vt:variant>
      <vt:variant>
        <vt:i4>11</vt:i4>
      </vt:variant>
    </vt:vector>
  </HeadingPairs>
  <TitlesOfParts>
    <vt:vector size="30" baseType="lpstr">
      <vt:lpstr>Arial</vt:lpstr>
      <vt:lpstr>宋体</vt:lpstr>
      <vt:lpstr>Wingdings</vt:lpstr>
      <vt:lpstr>黑体</vt:lpstr>
      <vt:lpstr>Times New Roman</vt:lpstr>
      <vt:lpstr>微软雅黑</vt:lpstr>
      <vt:lpstr>Calibri</vt:lpstr>
      <vt:lpstr>Songti SC</vt:lpstr>
      <vt:lpstr>Segoe Print</vt:lpstr>
      <vt:lpstr>华文隶书</vt:lpstr>
      <vt:lpstr>华文新魏</vt:lpstr>
      <vt:lpstr>华文行楷</vt:lpstr>
      <vt:lpstr>Arial Unicode MS</vt:lpstr>
      <vt:lpstr>Office 主题​​</vt:lpstr>
      <vt:lpstr>Office 主题</vt:lpstr>
      <vt:lpstr>1_Office 主题</vt:lpstr>
      <vt:lpstr>2_Office 主题</vt:lpstr>
      <vt:lpstr>3_Office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Administrator</cp:lastModifiedBy>
  <cp:revision>364</cp:revision>
  <dcterms:created xsi:type="dcterms:W3CDTF">2020-02-08T05:56:00Z</dcterms:created>
  <dcterms:modified xsi:type="dcterms:W3CDTF">2021-01-01T03:49:26Z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