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p:sldMasterIdLst>
    <p:sldMasterId id="2147483648" r:id="rId1"/>
  </p:sldMasterIdLst>
  <p:sldIdLst>
    <p:sldId id="256" r:id="rId2"/>
    <p:sldId id="392" r:id="rId3"/>
    <p:sldId id="416" r:id="rId4"/>
    <p:sldId id="458" r:id="rId5"/>
    <p:sldId id="459" r:id="rId6"/>
    <p:sldId id="460" r:id="rId7"/>
    <p:sldId id="461" r:id="rId8"/>
    <p:sldId id="462" r:id="rId9"/>
    <p:sldId id="463" r:id="rId10"/>
    <p:sldId id="464" r:id="rId11"/>
    <p:sldId id="465" r:id="rId12"/>
    <p:sldId id="466" r:id="rId13"/>
    <p:sldId id="467" r:id="rId14"/>
    <p:sldId id="419" r:id="rId15"/>
    <p:sldId id="420" r:id="rId16"/>
    <p:sldId id="468" r:id="rId17"/>
    <p:sldId id="469" r:id="rId18"/>
    <p:sldId id="470" r:id="rId19"/>
    <p:sldId id="471" r:id="rId20"/>
    <p:sldId id="472" r:id="rId21"/>
    <p:sldId id="473" r:id="rId22"/>
    <p:sldId id="474" r:id="rId23"/>
    <p:sldId id="475" r:id="rId24"/>
    <p:sldId id="476" r:id="rId25"/>
    <p:sldId id="477" r:id="rId26"/>
    <p:sldId id="478" r:id="rId27"/>
    <p:sldId id="479" r:id="rId28"/>
    <p:sldId id="480" r:id="rId29"/>
    <p:sldId id="481" r:id="rId30"/>
    <p:sldId id="482" r:id="rId31"/>
    <p:sldId id="483" r:id="rId32"/>
    <p:sldId id="484" r:id="rId33"/>
    <p:sldId id="485" r:id="rId34"/>
    <p:sldId id="486" r:id="rId35"/>
  </p:sldIdLst>
  <p:sldSz cx="12192000" cy="6858000"/>
  <p:notesSz cx="6858000" cy="9144000"/>
  <p:custDataLst>
    <p:tags r:id="rId3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840" y="-102"/>
      </p:cViewPr>
      <p:guideLst>
        <p:guide orient="horz" pos="2160"/>
        <p:guide pos="3840"/>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9.xml" /><Relationship Id="rId11" Type="http://schemas.openxmlformats.org/officeDocument/2006/relationships/slide" Target="slides/slide10.xml" /><Relationship Id="rId12" Type="http://schemas.openxmlformats.org/officeDocument/2006/relationships/slide" Target="slides/slide11.xml" /><Relationship Id="rId13" Type="http://schemas.openxmlformats.org/officeDocument/2006/relationships/slide" Target="slides/slide12.xml" /><Relationship Id="rId14" Type="http://schemas.openxmlformats.org/officeDocument/2006/relationships/slide" Target="slides/slide13.xml" /><Relationship Id="rId15" Type="http://schemas.openxmlformats.org/officeDocument/2006/relationships/slide" Target="slides/slide14.xml" /><Relationship Id="rId16" Type="http://schemas.openxmlformats.org/officeDocument/2006/relationships/slide" Target="slides/slide15.xml" /><Relationship Id="rId17" Type="http://schemas.openxmlformats.org/officeDocument/2006/relationships/slide" Target="slides/slide16.xml" /><Relationship Id="rId18" Type="http://schemas.openxmlformats.org/officeDocument/2006/relationships/slide" Target="slides/slide17.xml" /><Relationship Id="rId19" Type="http://schemas.openxmlformats.org/officeDocument/2006/relationships/slide" Target="slides/slide18.xml" /><Relationship Id="rId2" Type="http://schemas.openxmlformats.org/officeDocument/2006/relationships/slide" Target="slides/slide1.xml" /><Relationship Id="rId20" Type="http://schemas.openxmlformats.org/officeDocument/2006/relationships/slide" Target="slides/slide19.xml" /><Relationship Id="rId21" Type="http://schemas.openxmlformats.org/officeDocument/2006/relationships/slide" Target="slides/slide20.xml" /><Relationship Id="rId22" Type="http://schemas.openxmlformats.org/officeDocument/2006/relationships/slide" Target="slides/slide21.xml" /><Relationship Id="rId23" Type="http://schemas.openxmlformats.org/officeDocument/2006/relationships/slide" Target="slides/slide22.xml" /><Relationship Id="rId24" Type="http://schemas.openxmlformats.org/officeDocument/2006/relationships/slide" Target="slides/slide23.xml" /><Relationship Id="rId25" Type="http://schemas.openxmlformats.org/officeDocument/2006/relationships/slide" Target="slides/slide24.xml" /><Relationship Id="rId26" Type="http://schemas.openxmlformats.org/officeDocument/2006/relationships/slide" Target="slides/slide25.xml" /><Relationship Id="rId27" Type="http://schemas.openxmlformats.org/officeDocument/2006/relationships/slide" Target="slides/slide26.xml" /><Relationship Id="rId28" Type="http://schemas.openxmlformats.org/officeDocument/2006/relationships/slide" Target="slides/slide27.xml" /><Relationship Id="rId29" Type="http://schemas.openxmlformats.org/officeDocument/2006/relationships/slide" Target="slides/slide28.xml" /><Relationship Id="rId3" Type="http://schemas.openxmlformats.org/officeDocument/2006/relationships/slide" Target="slides/slide2.xml" /><Relationship Id="rId30" Type="http://schemas.openxmlformats.org/officeDocument/2006/relationships/slide" Target="slides/slide29.xml" /><Relationship Id="rId31" Type="http://schemas.openxmlformats.org/officeDocument/2006/relationships/slide" Target="slides/slide30.xml" /><Relationship Id="rId32" Type="http://schemas.openxmlformats.org/officeDocument/2006/relationships/slide" Target="slides/slide31.xml" /><Relationship Id="rId33" Type="http://schemas.openxmlformats.org/officeDocument/2006/relationships/slide" Target="slides/slide32.xml" /><Relationship Id="rId34" Type="http://schemas.openxmlformats.org/officeDocument/2006/relationships/slide" Target="slides/slide33.xml" /><Relationship Id="rId35" Type="http://schemas.openxmlformats.org/officeDocument/2006/relationships/slide" Target="slides/slide34.xml" /><Relationship Id="rId36" Type="http://schemas.openxmlformats.org/officeDocument/2006/relationships/tags" Target="tags/tag1.xml" /><Relationship Id="rId37" Type="http://schemas.openxmlformats.org/officeDocument/2006/relationships/presProps" Target="presProps.xml" /><Relationship Id="rId38" Type="http://schemas.openxmlformats.org/officeDocument/2006/relationships/viewProps" Target="viewProps.xml" /><Relationship Id="rId39" Type="http://schemas.openxmlformats.org/officeDocument/2006/relationships/theme" Target="theme/theme1.xml" /><Relationship Id="rId4" Type="http://schemas.openxmlformats.org/officeDocument/2006/relationships/slide" Target="slides/slide3.xml" /><Relationship Id="rId40" Type="http://schemas.openxmlformats.org/officeDocument/2006/relationships/tableStyles" Target="tableStyles.xml" /><Relationship Id="rId5" Type="http://schemas.openxmlformats.org/officeDocument/2006/relationships/slide" Target="slides/slide4.xml" /><Relationship Id="rId6" Type="http://schemas.openxmlformats.org/officeDocument/2006/relationships/slide" Target="slides/slide5.xml" /><Relationship Id="rId7" Type="http://schemas.openxmlformats.org/officeDocument/2006/relationships/slide" Target="slides/slide6.xml" /><Relationship Id="rId8" Type="http://schemas.openxmlformats.org/officeDocument/2006/relationships/slide" Target="slides/slide7.xml" /><Relationship Id="rId9" Type="http://schemas.openxmlformats.org/officeDocument/2006/relationships/slide" Target="slides/slide8.xml" /></Relationship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竖版">
    <p:spTree>
      <p:nvGrpSpPr>
        <p:cNvPr id="1" name=""/>
        <p:cNvGrpSpPr/>
        <p:nvPr/>
      </p:nvGrpSpPr>
      <p:grpSpPr>
        <a:xfrm>
          <a:off x="0" y="0"/>
          <a: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Only" preserve="1">
  <p:cSld name="内容">
    <p:spTree>
      <p:nvGrpSpPr>
        <p:cNvPr id="1" name=""/>
        <p:cNvGrpSpPr/>
        <p:nvPr/>
      </p:nvGrpSpPr>
      <p:grpSpPr>
        <a:xfrm>
          <a:off x="0" y="0"/>
          <a: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2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2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2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2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2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3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3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3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3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3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3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3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3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3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3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4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4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4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4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4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slideLayout" Target="../slideLayouts/slideLayout15.xml" /><Relationship Id="rId16" Type="http://schemas.openxmlformats.org/officeDocument/2006/relationships/slideLayout" Target="../slideLayouts/slideLayout16.xml" /><Relationship Id="rId17" Type="http://schemas.openxmlformats.org/officeDocument/2006/relationships/slideLayout" Target="../slideLayouts/slideLayout17.xml" /><Relationship Id="rId18" Type="http://schemas.openxmlformats.org/officeDocument/2006/relationships/slideLayout" Target="../slideLayouts/slideLayout18.xml" /><Relationship Id="rId19" Type="http://schemas.openxmlformats.org/officeDocument/2006/relationships/slideLayout" Target="../slideLayouts/slideLayout19.xml" /><Relationship Id="rId2" Type="http://schemas.openxmlformats.org/officeDocument/2006/relationships/slideLayout" Target="../slideLayouts/slideLayout2.xml" /><Relationship Id="rId20" Type="http://schemas.openxmlformats.org/officeDocument/2006/relationships/slideLayout" Target="../slideLayouts/slideLayout20.xml" /><Relationship Id="rId21" Type="http://schemas.openxmlformats.org/officeDocument/2006/relationships/slideLayout" Target="../slideLayouts/slideLayout21.xml" /><Relationship Id="rId22" Type="http://schemas.openxmlformats.org/officeDocument/2006/relationships/slideLayout" Target="../slideLayouts/slideLayout22.xml" /><Relationship Id="rId23" Type="http://schemas.openxmlformats.org/officeDocument/2006/relationships/slideLayout" Target="../slideLayouts/slideLayout23.xml" /><Relationship Id="rId24" Type="http://schemas.openxmlformats.org/officeDocument/2006/relationships/slideLayout" Target="../slideLayouts/slideLayout24.xml" /><Relationship Id="rId25" Type="http://schemas.openxmlformats.org/officeDocument/2006/relationships/slideLayout" Target="../slideLayouts/slideLayout25.xml" /><Relationship Id="rId26" Type="http://schemas.openxmlformats.org/officeDocument/2006/relationships/slideLayout" Target="../slideLayouts/slideLayout26.xml" /><Relationship Id="rId27" Type="http://schemas.openxmlformats.org/officeDocument/2006/relationships/slideLayout" Target="../slideLayouts/slideLayout27.xml" /><Relationship Id="rId28" Type="http://schemas.openxmlformats.org/officeDocument/2006/relationships/slideLayout" Target="../slideLayouts/slideLayout28.xml" /><Relationship Id="rId29" Type="http://schemas.openxmlformats.org/officeDocument/2006/relationships/slideLayout" Target="../slideLayouts/slideLayout29.xml" /><Relationship Id="rId3" Type="http://schemas.openxmlformats.org/officeDocument/2006/relationships/slideLayout" Target="../slideLayouts/slideLayout3.xml" /><Relationship Id="rId30" Type="http://schemas.openxmlformats.org/officeDocument/2006/relationships/slideLayout" Target="../slideLayouts/slideLayout30.xml" /><Relationship Id="rId31" Type="http://schemas.openxmlformats.org/officeDocument/2006/relationships/slideLayout" Target="../slideLayouts/slideLayout31.xml" /><Relationship Id="rId32" Type="http://schemas.openxmlformats.org/officeDocument/2006/relationships/slideLayout" Target="../slideLayouts/slideLayout32.xml" /><Relationship Id="rId33" Type="http://schemas.openxmlformats.org/officeDocument/2006/relationships/slideLayout" Target="../slideLayouts/slideLayout33.xml" /><Relationship Id="rId34" Type="http://schemas.openxmlformats.org/officeDocument/2006/relationships/slideLayout" Target="../slideLayouts/slideLayout34.xml" /><Relationship Id="rId35" Type="http://schemas.openxmlformats.org/officeDocument/2006/relationships/slideLayout" Target="../slideLayouts/slideLayout35.xml" /><Relationship Id="rId36" Type="http://schemas.openxmlformats.org/officeDocument/2006/relationships/slideLayout" Target="../slideLayouts/slideLayout36.xml" /><Relationship Id="rId37" Type="http://schemas.openxmlformats.org/officeDocument/2006/relationships/slideLayout" Target="../slideLayouts/slideLayout37.xml" /><Relationship Id="rId38" Type="http://schemas.openxmlformats.org/officeDocument/2006/relationships/slideLayout" Target="../slideLayouts/slideLayout38.xml" /><Relationship Id="rId39" Type="http://schemas.openxmlformats.org/officeDocument/2006/relationships/slideLayout" Target="../slideLayouts/slideLayout39.xml" /><Relationship Id="rId4" Type="http://schemas.openxmlformats.org/officeDocument/2006/relationships/slideLayout" Target="../slideLayouts/slideLayout4.xml" /><Relationship Id="rId40" Type="http://schemas.openxmlformats.org/officeDocument/2006/relationships/slideLayout" Target="../slideLayouts/slideLayout40.xml" /><Relationship Id="rId41" Type="http://schemas.openxmlformats.org/officeDocument/2006/relationships/slideLayout" Target="../slideLayouts/slideLayout41.xml" /><Relationship Id="rId42" Type="http://schemas.openxmlformats.org/officeDocument/2006/relationships/slideLayout" Target="../slideLayouts/slideLayout42.xml" /><Relationship Id="rId43" Type="http://schemas.openxmlformats.org/officeDocument/2006/relationships/slideLayout" Target="../slideLayouts/slideLayout43.xml" /><Relationship Id="rId44" Type="http://schemas.openxmlformats.org/officeDocument/2006/relationships/slideLayout" Target="../slideLayouts/slideLayout44.xml" /><Relationship Id="rId45" Type="http://schemas.openxmlformats.org/officeDocument/2006/relationships/theme" Target="../theme/theme1.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 id="2147483684" r:id="rId36"/>
    <p:sldLayoutId id="2147483685" r:id="rId37"/>
    <p:sldLayoutId id="2147483686" r:id="rId38"/>
    <p:sldLayoutId id="2147483687" r:id="rId39"/>
    <p:sldLayoutId id="2147483688" r:id="rId40"/>
    <p:sldLayoutId id="2147483689" r:id="rId41"/>
    <p:sldLayoutId id="2147483690" r:id="rId42"/>
    <p:sldLayoutId id="2147483691" r:id="rId43"/>
    <p:sldLayoutId id="2147483692" r:id="rId44"/>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3.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4.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5.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6.xml" /><Relationship Id="rId2" Type="http://schemas.openxmlformats.org/officeDocument/2006/relationships/image" Target="../media/image1.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7.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8.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9.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0.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1.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3.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4.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5.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6.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7.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8.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9.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30.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31.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32.xml" /><Relationship Id="rId2" Type="http://schemas.openxmlformats.org/officeDocument/2006/relationships/image" Target="../media/image2.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33.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34.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35.xml" /><Relationship Id="rId2" Type="http://schemas.openxmlformats.org/officeDocument/2006/relationships/image" Target="../media/image3.pn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36.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37.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38.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39.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40.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41.xml" /><Relationship Id="rId2" Type="http://schemas.openxmlformats.org/officeDocument/2006/relationships/image" Target="../media/image4.png"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42.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43.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44.xml" /><Relationship Id="rId2" Type="http://schemas.openxmlformats.org/officeDocument/2006/relationships/image" Target="../media/image5.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终止符 6"/>
          <p:cNvSpPr/>
          <p:nvPr/>
        </p:nvSpPr>
        <p:spPr>
          <a:xfrm>
            <a:off x="7565841" y="4261352"/>
            <a:ext cx="3501758" cy="692416"/>
          </a:xfrm>
          <a:custGeom>
            <a:gdLst>
              <a:gd name="connsiteX0" fmla="*/ 3475 w 21600"/>
              <a:gd name="connsiteY0" fmla="*/ 0 h 21600"/>
              <a:gd name="connsiteX1" fmla="*/ 18125 w 21600"/>
              <a:gd name="connsiteY1" fmla="*/ 0 h 21600"/>
              <a:gd name="connsiteX2" fmla="*/ 21600 w 21600"/>
              <a:gd name="connsiteY2" fmla="*/ 10800 h 21600"/>
              <a:gd name="connsiteX3" fmla="*/ 18125 w 21600"/>
              <a:gd name="connsiteY3" fmla="*/ 21600 h 21600"/>
              <a:gd name="connsiteX4" fmla="*/ 3475 w 21600"/>
              <a:gd name="connsiteY4" fmla="*/ 21600 h 21600"/>
              <a:gd name="connsiteX5" fmla="*/ 0 w 21600"/>
              <a:gd name="connsiteY5" fmla="*/ 10800 h 21600"/>
              <a:gd name="connsiteX6" fmla="*/ 3475 w 21600"/>
              <a:gd name="connsiteY6" fmla="*/ 0 h 21600"/>
              <a:gd name="connsiteX0-1" fmla="*/ 2498 w 20623"/>
              <a:gd name="connsiteY0-2" fmla="*/ 0 h 21600"/>
              <a:gd name="connsiteX1-3" fmla="*/ 17148 w 20623"/>
              <a:gd name="connsiteY1-4" fmla="*/ 0 h 21600"/>
              <a:gd name="connsiteX2-5" fmla="*/ 20623 w 20623"/>
              <a:gd name="connsiteY2-6" fmla="*/ 10800 h 21600"/>
              <a:gd name="connsiteX3-7" fmla="*/ 17148 w 20623"/>
              <a:gd name="connsiteY3-8" fmla="*/ 21600 h 21600"/>
              <a:gd name="connsiteX4-9" fmla="*/ 2498 w 20623"/>
              <a:gd name="connsiteY4-10" fmla="*/ 21600 h 21600"/>
              <a:gd name="connsiteX5-11" fmla="*/ 0 w 20623"/>
              <a:gd name="connsiteY5-12" fmla="*/ 11308 h 21600"/>
              <a:gd name="connsiteX6-13" fmla="*/ 2498 w 20623"/>
              <a:gd name="connsiteY6-14" fmla="*/ 0 h 21600"/>
              <a:gd name="connsiteX0-15" fmla="*/ 2498 w 19499"/>
              <a:gd name="connsiteY0-16" fmla="*/ 0 h 21600"/>
              <a:gd name="connsiteX1-17" fmla="*/ 17148 w 19499"/>
              <a:gd name="connsiteY1-18" fmla="*/ 0 h 21600"/>
              <a:gd name="connsiteX2-19" fmla="*/ 19499 w 19499"/>
              <a:gd name="connsiteY2-20" fmla="*/ 11054 h 21600"/>
              <a:gd name="connsiteX3-21" fmla="*/ 17148 w 19499"/>
              <a:gd name="connsiteY3-22" fmla="*/ 21600 h 21600"/>
              <a:gd name="connsiteX4-23" fmla="*/ 2498 w 19499"/>
              <a:gd name="connsiteY4-24" fmla="*/ 21600 h 21600"/>
              <a:gd name="connsiteX5-25" fmla="*/ 0 w 19499"/>
              <a:gd name="connsiteY5-26" fmla="*/ 11308 h 21600"/>
              <a:gd name="connsiteX6-27" fmla="*/ 2498 w 19499"/>
              <a:gd name="connsiteY6-28" fmla="*/ 0 h 21600"/>
              <a:gd name="connsiteX0-29" fmla="*/ 2498 w 19890"/>
              <a:gd name="connsiteY0-30" fmla="*/ 0 h 21600"/>
              <a:gd name="connsiteX1-31" fmla="*/ 17148 w 19890"/>
              <a:gd name="connsiteY1-32" fmla="*/ 0 h 21600"/>
              <a:gd name="connsiteX2-33" fmla="*/ 19890 w 19890"/>
              <a:gd name="connsiteY2-34" fmla="*/ 11054 h 21600"/>
              <a:gd name="connsiteX3-35" fmla="*/ 17148 w 19890"/>
              <a:gd name="connsiteY3-36" fmla="*/ 21600 h 21600"/>
              <a:gd name="connsiteX4-37" fmla="*/ 2498 w 19890"/>
              <a:gd name="connsiteY4-38" fmla="*/ 21600 h 21600"/>
              <a:gd name="connsiteX5-39" fmla="*/ 0 w 19890"/>
              <a:gd name="connsiteY5-40" fmla="*/ 11308 h 21600"/>
              <a:gd name="connsiteX6-41" fmla="*/ 2498 w 19890"/>
              <a:gd name="connsiteY6-42" fmla="*/ 0 h 21600"/>
              <a:gd name="connsiteX0-43" fmla="*/ 2742 w 20134"/>
              <a:gd name="connsiteY0-44" fmla="*/ 0 h 21600"/>
              <a:gd name="connsiteX1-45" fmla="*/ 17392 w 20134"/>
              <a:gd name="connsiteY1-46" fmla="*/ 0 h 21600"/>
              <a:gd name="connsiteX2-47" fmla="*/ 20134 w 20134"/>
              <a:gd name="connsiteY2-48" fmla="*/ 11054 h 21600"/>
              <a:gd name="connsiteX3-49" fmla="*/ 17392 w 20134"/>
              <a:gd name="connsiteY3-50" fmla="*/ 21600 h 21600"/>
              <a:gd name="connsiteX4-51" fmla="*/ 2742 w 20134"/>
              <a:gd name="connsiteY4-52" fmla="*/ 21600 h 21600"/>
              <a:gd name="connsiteX5-53" fmla="*/ 0 w 20134"/>
              <a:gd name="connsiteY5-54" fmla="*/ 11562 h 21600"/>
              <a:gd name="connsiteX6-55" fmla="*/ 2742 w 20134"/>
              <a:gd name="connsiteY6-56" fmla="*/ 0 h 21600"/>
            </a:gd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20134" h="21600">
                <a:moveTo>
                  <a:pt x="2742" y="0"/>
                </a:moveTo>
                <a:lnTo>
                  <a:pt x="17392" y="0"/>
                </a:lnTo>
                <a:cubicBezTo>
                  <a:pt x="19311" y="0"/>
                  <a:pt x="20134" y="5089"/>
                  <a:pt x="20134" y="11054"/>
                </a:cubicBezTo>
                <a:cubicBezTo>
                  <a:pt x="20134" y="17019"/>
                  <a:pt x="19311" y="21600"/>
                  <a:pt x="17392" y="21600"/>
                </a:cubicBezTo>
                <a:lnTo>
                  <a:pt x="2742" y="21600"/>
                </a:lnTo>
                <a:cubicBezTo>
                  <a:pt x="823" y="21600"/>
                  <a:pt x="0" y="17527"/>
                  <a:pt x="0" y="11562"/>
                </a:cubicBezTo>
                <a:cubicBezTo>
                  <a:pt x="0" y="5597"/>
                  <a:pt x="823" y="0"/>
                  <a:pt x="274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kumimoji="1" lang="zh-CN" altLang="en-US" sz="2600" b="1" spc="300" smtClean="0">
                <a:solidFill>
                  <a:srgbClr val="649226"/>
                </a:solidFill>
                <a:latin typeface="微软雅黑" panose="020b0503020204020204" pitchFamily="34" charset="-122"/>
                <a:ea typeface="微软雅黑" panose="020b0503020204020204" pitchFamily="34" charset="-122"/>
              </a:rPr>
              <a:t>中外历史纲要 下</a:t>
            </a:r>
            <a:endParaRPr kumimoji="1" lang="zh-CN" altLang="en-US" sz="2600" b="1" spc="300">
              <a:solidFill>
                <a:srgbClr val="649226"/>
              </a:solidFill>
              <a:latin typeface="微软雅黑" panose="020b0503020204020204" pitchFamily="34" charset="-122"/>
              <a:ea typeface="微软雅黑" panose="020b0503020204020204" pitchFamily="34" charset="-122"/>
            </a:endParaRP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内容占位符 1"/>
          <p:cNvSpPr>
            <a:spLocks noGrp="1"/>
          </p:cNvSpPr>
          <p:nvPr>
            <p:ph sz="quarter" idx="10"/>
          </p:nvPr>
        </p:nvSpPr>
        <p:spPr>
          <a:xfrm>
            <a:off x="1647823" y="3451623"/>
            <a:ext cx="9253539" cy="768350"/>
          </a:xfrm>
        </p:spPr>
        <p:txBody>
          <a:bodyPr/>
          <a:lstStyle/>
          <a:p>
            <a:r>
              <a:rPr lang="zh-CN" altLang="en-US"/>
              <a:t>中古时期的西欧</a:t>
            </a:r>
          </a:p>
        </p:txBody>
      </p:sp>
      <p:sp>
        <p:nvSpPr>
          <p:cNvPr id="3" name="内容占位符 2"/>
          <p:cNvSpPr>
            <a:spLocks noGrp="1"/>
          </p:cNvSpPr>
          <p:nvPr>
            <p:ph sz="quarter" idx="11"/>
          </p:nvPr>
        </p:nvSpPr>
        <p:spPr>
          <a:xfrm>
            <a:off x="5479816" y="1045541"/>
            <a:ext cx="1269774" cy="1088390"/>
          </a:xfrm>
        </p:spPr>
        <p:txBody>
          <a:bodyPr/>
          <a:lstStyle/>
          <a:p>
            <a:r>
              <a:rPr lang="en-US" altLang="zh-CN"/>
              <a:t>01</a:t>
            </a:r>
            <a:endParaRPr lang="zh-CN" altLang="en-US"/>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817357" y="3599823"/>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717664" y="1659121"/>
            <a:ext cx="9311533" cy="1754326"/>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1</a:t>
            </a:r>
            <a:r>
              <a:rPr lang="zh-CN" altLang="en-US">
                <a:latin typeface="微软雅黑" panose="020b0503020204020204" pitchFamily="34" charset="-122"/>
                <a:ea typeface="微软雅黑" panose="020b0503020204020204" pitchFamily="34" charset="-122"/>
              </a:rPr>
              <a:t>．有大量的文献表明，在中世纪的西欧，一旦领主违反惯例，同样会受到庄园法庭的惩罚，一些庄园法庭甚至作出完全不利于领主的裁判。这说明</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．庄园法庭在一定程度上维护领主的利益</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．庄园法庭在一定程度上限制领主的特权</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．领主可以凭借庄园法庭奴役佃户</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．佃户一直受到领主的剥削压迫</a:t>
            </a:r>
          </a:p>
        </p:txBody>
      </p:sp>
      <p:sp>
        <p:nvSpPr>
          <p:cNvPr id="8" name="文本框 7"/>
          <p:cNvSpPr txBox="1"/>
          <p:nvPr/>
        </p:nvSpPr>
        <p:spPr>
          <a:xfrm>
            <a:off x="6331585" y="1980046"/>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B</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a:t>
            </a:r>
            <a:r>
              <a:rPr lang="zh-CN" altLang="en-US"/>
              <a:t>基础</a:t>
            </a:r>
          </a:p>
        </p:txBody>
      </p:sp>
      <p:sp>
        <p:nvSpPr>
          <p:cNvPr id="4" name="矩形 3"/>
          <p:cNvSpPr/>
          <p:nvPr/>
        </p:nvSpPr>
        <p:spPr>
          <a:xfrm>
            <a:off x="840700" y="4021365"/>
            <a:ext cx="9065459" cy="646331"/>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本题考查西欧庄园。根据“一旦领主违反惯例，同样会受到庄园法庭的惩罚”可知材料主要说明的是庄园法庭在一定程度上限制领主的特权，选</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项。</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课时</a:t>
            </a:r>
            <a:r>
              <a:rPr lang="en-US" altLang="zh-CN" smtClean="0"/>
              <a:t>1</a:t>
            </a:r>
            <a:r>
              <a:rPr lang="zh-CN" altLang="en-US"/>
              <a:t>　中古时期的西欧</a:t>
            </a:r>
          </a:p>
        </p:txBody>
      </p:sp>
      <p:sp>
        <p:nvSpPr>
          <p:cNvPr id="10" name="矩形 9"/>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1</a:t>
            </a:r>
            <a:r>
              <a:rPr kumimoji="1" lang="zh-CN" altLang="en-US" sz="2200" b="1">
                <a:solidFill>
                  <a:srgbClr val="649226"/>
                </a:solidFill>
                <a:latin typeface="微软雅黑" panose="020b0503020204020204" pitchFamily="34" charset="-122"/>
                <a:ea typeface="微软雅黑" panose="020b0503020204020204" pitchFamily="34" charset="-122"/>
              </a:rPr>
              <a:t>　西欧封建庄园</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7"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8"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2"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5"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3"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P spid="10" grpId="7"/>
      <p:bldP spid="11" grpId="8"/>
    </p:bldLst>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794014" y="2953492"/>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717664" y="1659121"/>
            <a:ext cx="9311533" cy="1200329"/>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2</a:t>
            </a:r>
            <a:r>
              <a:rPr lang="zh-CN" altLang="en-US">
                <a:latin typeface="微软雅黑" panose="020b0503020204020204" pitchFamily="34" charset="-122"/>
                <a:ea typeface="微软雅黑" panose="020b0503020204020204" pitchFamily="34" charset="-122"/>
              </a:rPr>
              <a:t>．这是一套独特的仪式，即臣服礼。封臣将双手放在封君合拢的手掌中说：“阁下，我是您的人了。从现在起，我将像一个封臣对封君那样真诚无欺地效忠于您。”这一仪式在</a:t>
            </a:r>
            <a:r>
              <a:rPr lang="en-US" altLang="zh-CN">
                <a:latin typeface="微软雅黑" panose="020b0503020204020204" pitchFamily="34" charset="-122"/>
                <a:ea typeface="微软雅黑" panose="020b0503020204020204" pitchFamily="34" charset="-122"/>
              </a:rPr>
              <a:t>8</a:t>
            </a:r>
            <a:r>
              <a:rPr lang="zh-CN" altLang="en-US">
                <a:latin typeface="微软雅黑" panose="020b0503020204020204" pitchFamily="34" charset="-122"/>
                <a:ea typeface="微软雅黑" panose="020b0503020204020204" pitchFamily="34" charset="-122"/>
              </a:rPr>
              <a:t>世纪初开始存在于</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．东罗马  </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．阿拉伯  </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．西欧  </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．日本</a:t>
            </a:r>
          </a:p>
        </p:txBody>
      </p:sp>
      <p:sp>
        <p:nvSpPr>
          <p:cNvPr id="8" name="文本框 7"/>
          <p:cNvSpPr txBox="1"/>
          <p:nvPr/>
        </p:nvSpPr>
        <p:spPr>
          <a:xfrm>
            <a:off x="2545398" y="2164196"/>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C</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a:t>
            </a:r>
            <a:r>
              <a:rPr lang="zh-CN" altLang="en-US"/>
              <a:t>基础</a:t>
            </a:r>
          </a:p>
        </p:txBody>
      </p:sp>
      <p:sp>
        <p:nvSpPr>
          <p:cNvPr id="4" name="矩形 3"/>
          <p:cNvSpPr/>
          <p:nvPr/>
        </p:nvSpPr>
        <p:spPr>
          <a:xfrm>
            <a:off x="817357" y="3375034"/>
            <a:ext cx="9065459" cy="646331"/>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本题考查西欧封君封臣制度的出现。材料所表现的是封君封臣仪式，结合所学知识，这一仪式在</a:t>
            </a:r>
            <a:r>
              <a:rPr lang="en-US" altLang="zh-CN">
                <a:latin typeface="微软雅黑" panose="020b0503020204020204" pitchFamily="34" charset="-122"/>
                <a:ea typeface="微软雅黑" panose="020b0503020204020204" pitchFamily="34" charset="-122"/>
              </a:rPr>
              <a:t>8</a:t>
            </a:r>
            <a:r>
              <a:rPr lang="zh-CN" altLang="en-US">
                <a:latin typeface="微软雅黑" panose="020b0503020204020204" pitchFamily="34" charset="-122"/>
                <a:ea typeface="微软雅黑" panose="020b0503020204020204" pitchFamily="34" charset="-122"/>
              </a:rPr>
              <a:t>世纪开始出现在西欧，故</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正确。</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课时</a:t>
            </a:r>
            <a:r>
              <a:rPr lang="en-US" altLang="zh-CN" smtClean="0"/>
              <a:t>1</a:t>
            </a:r>
            <a:r>
              <a:rPr lang="zh-CN" altLang="en-US"/>
              <a:t>　中古时期的西欧</a:t>
            </a:r>
          </a:p>
        </p:txBody>
      </p:sp>
      <p:sp>
        <p:nvSpPr>
          <p:cNvPr id="10" name="矩形 9"/>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1</a:t>
            </a:r>
            <a:r>
              <a:rPr kumimoji="1" lang="zh-CN" altLang="en-US" sz="2200" b="1">
                <a:solidFill>
                  <a:srgbClr val="649226"/>
                </a:solidFill>
                <a:latin typeface="微软雅黑" panose="020b0503020204020204" pitchFamily="34" charset="-122"/>
                <a:ea typeface="微软雅黑" panose="020b0503020204020204" pitchFamily="34" charset="-122"/>
              </a:rPr>
              <a:t>　西欧封建庄园</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7"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8"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2"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5"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3"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P spid="10" grpId="7"/>
      <p:bldP spid="11" grpId="8"/>
    </p:bldLst>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794014" y="2953492"/>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717664" y="1659121"/>
            <a:ext cx="9311533" cy="1200329"/>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3</a:t>
            </a:r>
            <a:r>
              <a:rPr lang="zh-CN" altLang="en-US">
                <a:latin typeface="微软雅黑" panose="020b0503020204020204" pitchFamily="34" charset="-122"/>
                <a:ea typeface="微软雅黑" panose="020b0503020204020204" pitchFamily="34" charset="-122"/>
              </a:rPr>
              <a:t>．“封君封臣关系不仅仅表现为一种忠诚与否的关系，它有着深刻的经济因素。要解除关系意味着封土必须收回，显然没有重大的理由，封臣不会这样做。”这表明维系西欧封臣和封君关系的基础是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．人口  </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．土地  </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．血缘  </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．忠诚</a:t>
            </a:r>
          </a:p>
        </p:txBody>
      </p:sp>
      <p:sp>
        <p:nvSpPr>
          <p:cNvPr id="8" name="文本框 7"/>
          <p:cNvSpPr txBox="1"/>
          <p:nvPr/>
        </p:nvSpPr>
        <p:spPr>
          <a:xfrm>
            <a:off x="3017203" y="2210667"/>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B</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a:t>
            </a:r>
            <a:r>
              <a:rPr lang="zh-CN" altLang="en-US"/>
              <a:t>基础</a:t>
            </a:r>
          </a:p>
        </p:txBody>
      </p:sp>
      <p:sp>
        <p:nvSpPr>
          <p:cNvPr id="4" name="矩形 3"/>
          <p:cNvSpPr/>
          <p:nvPr/>
        </p:nvSpPr>
        <p:spPr>
          <a:xfrm>
            <a:off x="817357" y="3375034"/>
            <a:ext cx="9065459" cy="923330"/>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本题考查封君封臣制度的内容。材料突出的是维系封君和封臣之间关系的经济因素，结合“意味着封土必须收回”的表述，可知土地是维系封君和封臣之间关系的基础，故</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正确。</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课时</a:t>
            </a:r>
            <a:r>
              <a:rPr lang="en-US" altLang="zh-CN" smtClean="0"/>
              <a:t>1</a:t>
            </a:r>
            <a:r>
              <a:rPr lang="zh-CN" altLang="en-US"/>
              <a:t>　中古时期的西欧</a:t>
            </a:r>
          </a:p>
        </p:txBody>
      </p:sp>
      <p:sp>
        <p:nvSpPr>
          <p:cNvPr id="10" name="矩形 9"/>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1</a:t>
            </a:r>
            <a:r>
              <a:rPr kumimoji="1" lang="zh-CN" altLang="en-US" sz="2200" b="1">
                <a:solidFill>
                  <a:srgbClr val="649226"/>
                </a:solidFill>
                <a:latin typeface="微软雅黑" panose="020b0503020204020204" pitchFamily="34" charset="-122"/>
                <a:ea typeface="微软雅黑" panose="020b0503020204020204" pitchFamily="34" charset="-122"/>
              </a:rPr>
              <a:t>　西欧封建庄园</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7"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8"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2"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5"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3"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P spid="10" grpId="7"/>
      <p:bldP spid="11" grpId="8"/>
    </p:bldLst>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794014" y="2953492"/>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717664" y="1659121"/>
            <a:ext cx="9311533" cy="923330"/>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4</a:t>
            </a:r>
            <a:r>
              <a:rPr lang="zh-CN" altLang="en-US">
                <a:latin typeface="微软雅黑" panose="020b0503020204020204" pitchFamily="34" charset="-122"/>
                <a:ea typeface="微软雅黑" panose="020b0503020204020204" pitchFamily="34" charset="-122"/>
              </a:rPr>
              <a:t>．请为以下三幅图片选一个正确的主题</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．亚非的文明  </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．欧亚的文明</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．封建的西欧  </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．封建的亚洲</a:t>
            </a:r>
          </a:p>
        </p:txBody>
      </p:sp>
      <p:sp>
        <p:nvSpPr>
          <p:cNvPr id="8" name="文本框 7"/>
          <p:cNvSpPr txBox="1"/>
          <p:nvPr/>
        </p:nvSpPr>
        <p:spPr>
          <a:xfrm>
            <a:off x="4878281" y="1625063"/>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C</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a:t>
            </a:r>
            <a:r>
              <a:rPr lang="zh-CN" altLang="en-US"/>
              <a:t>基础</a:t>
            </a:r>
          </a:p>
        </p:txBody>
      </p:sp>
      <p:sp>
        <p:nvSpPr>
          <p:cNvPr id="4" name="矩形 3"/>
          <p:cNvSpPr/>
          <p:nvPr/>
        </p:nvSpPr>
        <p:spPr>
          <a:xfrm>
            <a:off x="817357" y="3375034"/>
            <a:ext cx="9065459" cy="646331"/>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本题考查中古时期的西欧。三幅图片分别反映的是农奴制、庄园经济和封君封臣制度，故三幅图片的主题是封建社会下的西欧，</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正确。</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课时</a:t>
            </a:r>
            <a:r>
              <a:rPr lang="en-US" altLang="zh-CN" smtClean="0"/>
              <a:t>1</a:t>
            </a:r>
            <a:r>
              <a:rPr lang="zh-CN" altLang="en-US"/>
              <a:t>　中古时期的西欧</a:t>
            </a:r>
          </a:p>
        </p:txBody>
      </p:sp>
      <p:sp>
        <p:nvSpPr>
          <p:cNvPr id="10" name="矩形 9"/>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1</a:t>
            </a:r>
            <a:r>
              <a:rPr kumimoji="1" lang="zh-CN" altLang="en-US" sz="2200" b="1">
                <a:solidFill>
                  <a:srgbClr val="649226"/>
                </a:solidFill>
                <a:latin typeface="微软雅黑" panose="020b0503020204020204" pitchFamily="34" charset="-122"/>
                <a:ea typeface="微软雅黑" panose="020b0503020204020204" pitchFamily="34" charset="-122"/>
              </a:rPr>
              <a:t>　西欧封建庄园</a:t>
            </a: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538788" y="1393507"/>
            <a:ext cx="6000750" cy="173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7"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8"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2"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10" presetClass="entr" presetSubtype="0" fill="hold" nodeType="withEffect">
                                  <p:stCondLst>
                                    <p:cond delay="0"/>
                                  </p:stCondLst>
                                  <p:childTnLst>
                                    <p:set>
                                      <p:cBhvr>
                                        <p:cTn id="18" dur="1" fill="hold">
                                          <p:stCondLst>
                                            <p:cond delay="0"/>
                                          </p:stCondLst>
                                        </p:cTn>
                                        <p:tgtEl>
                                          <p:spTgt spid="10242"/>
                                        </p:tgtEl>
                                        <p:attrNameLst>
                                          <p:attrName>style.visibility</p:attrName>
                                        </p:attrNameLst>
                                      </p:cBhvr>
                                      <p:to>
                                        <p:strVal val="visible"/>
                                      </p:to>
                                    </p:set>
                                    <p:animEffect transition="in" filter="fade">
                                      <p:cBhvr>
                                        <p:cTn id="19" dur="500"/>
                                        <p:tgtEl>
                                          <p:spTgt spid="10242"/>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par>
                                <p:cTn id="26" presetID="10" presetClass="entr" presetSubtype="0" fill="hold" grpId="5"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500"/>
                                        <p:tgtEl>
                                          <p:spTgt spid="4"/>
                                        </p:tgtEl>
                                      </p:cBhvr>
                                    </p:animEffect>
                                  </p:childTnLst>
                                </p:cTn>
                              </p:par>
                            </p:childTnLst>
                          </p:cTn>
                        </p:par>
                      </p:childTnLst>
                    </p:cTn>
                  </p:par>
                  <p:par>
                    <p:cTn id="29" fill="hold" nodeType="clickPar">
                      <p:stCondLst>
                        <p:cond delay="indefinite"/>
                      </p:stCondLst>
                      <p:childTnLst>
                        <p:par>
                          <p:cTn id="30" fill="hold" nodeType="withGroup">
                            <p:stCondLst>
                              <p:cond delay="indefinite"/>
                            </p:stCondLst>
                          </p:cTn>
                        </p:par>
                        <p:par>
                          <p:cTn id="31" fill="hold" nodeType="afterGroup">
                            <p:stCondLst>
                              <p:cond delay="0"/>
                            </p:stCondLst>
                            <p:childTnLst>
                              <p:par>
                                <p:cTn id="32" presetID="10" presetClass="entr" presetSubtype="0" fill="hold" grpId="3" nodeType="click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P spid="10" grpId="7"/>
      <p:bldP spid="11" grpId="8"/>
    </p:bldLs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770671" y="3119347"/>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717664" y="1659121"/>
            <a:ext cx="9311533" cy="1477328"/>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5</a:t>
            </a:r>
            <a:r>
              <a:rPr lang="zh-CN" altLang="en-US">
                <a:latin typeface="微软雅黑" panose="020b0503020204020204" pitchFamily="34" charset="-122"/>
                <a:ea typeface="微软雅黑" panose="020b0503020204020204" pitchFamily="34" charset="-122"/>
              </a:rPr>
              <a:t>．庄园是西欧中古时期乡村的典型组织形式。下列关于西欧庄园的表述，正确的是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．庄园是一个自给自足的生产组织</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．庄园领主的土地称为“份地”</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．庄园中的自由农民无须承担劳役</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．庄园法庭只维护领主的权益</a:t>
            </a:r>
          </a:p>
        </p:txBody>
      </p:sp>
      <p:sp>
        <p:nvSpPr>
          <p:cNvPr id="8" name="文本框 7"/>
          <p:cNvSpPr txBox="1"/>
          <p:nvPr/>
        </p:nvSpPr>
        <p:spPr>
          <a:xfrm>
            <a:off x="9387668" y="1659121"/>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A</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a:t>
            </a:r>
            <a:r>
              <a:rPr lang="zh-CN" altLang="en-US"/>
              <a:t>基础</a:t>
            </a:r>
          </a:p>
        </p:txBody>
      </p:sp>
      <p:sp>
        <p:nvSpPr>
          <p:cNvPr id="4" name="矩形 3"/>
          <p:cNvSpPr/>
          <p:nvPr/>
        </p:nvSpPr>
        <p:spPr>
          <a:xfrm>
            <a:off x="794014" y="3540889"/>
            <a:ext cx="9065459" cy="1477328"/>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本题考查西欧中古时期的庄园。根据所学可知，西欧中古时期的庄园属于自给自足的自然经济，所以</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正确；庄园中的土地是领主自营地，农民从领主处领有的土地为份地，故</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错误；自由农民从领主处领取土地，每年要为领主服一定时间的劳役，故</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错误；庄园法庭审理庄园内的各种案件，维护庄园的秩序，“只维护领主的权益”说法过于绝对，故</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错误。</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课时</a:t>
            </a:r>
            <a:r>
              <a:rPr lang="en-US" altLang="zh-CN" smtClean="0"/>
              <a:t>1</a:t>
            </a:r>
            <a:r>
              <a:rPr lang="zh-CN" altLang="en-US"/>
              <a:t>　中古时期的西欧</a:t>
            </a:r>
          </a:p>
        </p:txBody>
      </p:sp>
      <p:sp>
        <p:nvSpPr>
          <p:cNvPr id="10" name="矩形 9"/>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1</a:t>
            </a:r>
            <a:r>
              <a:rPr kumimoji="1" lang="zh-CN" altLang="en-US" sz="2200" b="1">
                <a:solidFill>
                  <a:srgbClr val="649226"/>
                </a:solidFill>
                <a:latin typeface="微软雅黑" panose="020b0503020204020204" pitchFamily="34" charset="-122"/>
                <a:ea typeface="微软雅黑" panose="020b0503020204020204" pitchFamily="34" charset="-122"/>
              </a:rPr>
              <a:t>　西欧封建庄园</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7"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8"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2"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5"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3"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P spid="10" grpId="7"/>
      <p:bldP spid="11" grpId="8"/>
    </p:bldLst>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770671" y="3119347"/>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717664" y="1659121"/>
            <a:ext cx="9311533" cy="1477328"/>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6</a:t>
            </a:r>
            <a:r>
              <a:rPr lang="zh-CN" altLang="en-US">
                <a:latin typeface="微软雅黑" panose="020b0503020204020204" pitchFamily="34" charset="-122"/>
                <a:ea typeface="微软雅黑" panose="020b0503020204020204" pitchFamily="34" charset="-122"/>
              </a:rPr>
              <a:t>．下列关于欧洲农奴身份的叙述，正确的是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．农奴就是奴隶，他们必须无偿为领主服务</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．农奴无人身自由，是与领主有明显人身依附关系的独立生产者</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．农奴类似农民，与领主没有人身依附关系，他们可以随意离开</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．农奴只需对领主承担劳役地租，无须承担其他义务</a:t>
            </a:r>
          </a:p>
        </p:txBody>
      </p:sp>
      <p:sp>
        <p:nvSpPr>
          <p:cNvPr id="8" name="文本框 7"/>
          <p:cNvSpPr txBox="1"/>
          <p:nvPr/>
        </p:nvSpPr>
        <p:spPr>
          <a:xfrm>
            <a:off x="5373430" y="1608455"/>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B</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a:t>
            </a:r>
            <a:r>
              <a:rPr lang="zh-CN" altLang="en-US"/>
              <a:t>基础</a:t>
            </a:r>
          </a:p>
        </p:txBody>
      </p:sp>
      <p:sp>
        <p:nvSpPr>
          <p:cNvPr id="4" name="矩形 3"/>
          <p:cNvSpPr/>
          <p:nvPr/>
        </p:nvSpPr>
        <p:spPr>
          <a:xfrm>
            <a:off x="794014" y="3540889"/>
            <a:ext cx="9065459" cy="1477328"/>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西欧中古时期的庄园。农奴在法律上是非自由人，被固着于土地上，需要自备工具为领主服一定时间的劳役。但农奴与奴隶不同，他们既有义务，又有权利。农奴受到保护，拥有一块份地，以维持自己和全家的生活；他们必须耕种耕地中留给封建主的那些田地，为封建主做家务及其他农田杂活，并将自己收入的一部分交给封建主。 所以</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错误，</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正确。</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课时</a:t>
            </a:r>
            <a:r>
              <a:rPr lang="en-US" altLang="zh-CN" smtClean="0"/>
              <a:t>1</a:t>
            </a:r>
            <a:r>
              <a:rPr lang="zh-CN" altLang="en-US"/>
              <a:t>　中古时期的西欧</a:t>
            </a:r>
          </a:p>
        </p:txBody>
      </p:sp>
      <p:sp>
        <p:nvSpPr>
          <p:cNvPr id="10" name="矩形 9"/>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1</a:t>
            </a:r>
            <a:r>
              <a:rPr kumimoji="1" lang="zh-CN" altLang="en-US" sz="2200" b="1">
                <a:solidFill>
                  <a:srgbClr val="649226"/>
                </a:solidFill>
                <a:latin typeface="微软雅黑" panose="020b0503020204020204" pitchFamily="34" charset="-122"/>
                <a:ea typeface="微软雅黑" panose="020b0503020204020204" pitchFamily="34" charset="-122"/>
              </a:rPr>
              <a:t>　西欧封建庄园</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7"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8"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2"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5"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3"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P spid="10" grpId="7"/>
      <p:bldP spid="11" grpId="8"/>
    </p:bldLst>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770671" y="3628797"/>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70976" y="1608455"/>
            <a:ext cx="9311533" cy="2031325"/>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7</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496</a:t>
            </a:r>
            <a:r>
              <a:rPr lang="zh-CN" altLang="en-US">
                <a:latin typeface="微软雅黑" panose="020b0503020204020204" pitchFamily="34" charset="-122"/>
                <a:ea typeface="微软雅黑" panose="020b0503020204020204" pitchFamily="34" charset="-122"/>
              </a:rPr>
              <a:t>年法兰克国王克洛维皈依基督教，从此获得基督教会支持。</a:t>
            </a:r>
            <a:r>
              <a:rPr lang="en-US" altLang="zh-CN">
                <a:latin typeface="微软雅黑" panose="020b0503020204020204" pitchFamily="34" charset="-122"/>
                <a:ea typeface="微软雅黑" panose="020b0503020204020204" pitchFamily="34" charset="-122"/>
              </a:rPr>
              <a:t>6—7</a:t>
            </a:r>
            <a:r>
              <a:rPr lang="zh-CN" altLang="en-US">
                <a:latin typeface="微软雅黑" panose="020b0503020204020204" pitchFamily="34" charset="-122"/>
                <a:ea typeface="微软雅黑" panose="020b0503020204020204" pitchFamily="34" charset="-122"/>
              </a:rPr>
              <a:t>世纪的西欧，唯一有文化的人是教士， 唯一的精神生活是在修道院。这样，日耳曼国王控制着西欧国家的政权，但精神文化生活的领导权却属于基督教会。这些反映了</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．中古时期的西欧文化一片黑暗</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．基督教会在中古西欧地位显赫</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．法兰克征服者与教会平起平坐</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．教会控制中古西欧的一切权力</a:t>
            </a:r>
          </a:p>
        </p:txBody>
      </p:sp>
      <p:sp>
        <p:nvSpPr>
          <p:cNvPr id="8" name="文本框 7"/>
          <p:cNvSpPr txBox="1"/>
          <p:nvPr/>
        </p:nvSpPr>
        <p:spPr>
          <a:xfrm>
            <a:off x="6803390" y="2151380"/>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B</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a:t>
            </a:r>
            <a:r>
              <a:rPr lang="zh-CN" altLang="en-US"/>
              <a:t>基础</a:t>
            </a:r>
          </a:p>
        </p:txBody>
      </p:sp>
      <p:sp>
        <p:nvSpPr>
          <p:cNvPr id="4" name="矩形 3"/>
          <p:cNvSpPr/>
          <p:nvPr/>
        </p:nvSpPr>
        <p:spPr>
          <a:xfrm>
            <a:off x="794014" y="4050339"/>
            <a:ext cx="9065459" cy="923330"/>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本题考查中古时期西欧基督教会的地位。依据材料自</a:t>
            </a:r>
            <a:r>
              <a:rPr lang="en-US" altLang="zh-CN">
                <a:latin typeface="微软雅黑" panose="020b0503020204020204" pitchFamily="34" charset="-122"/>
                <a:ea typeface="微软雅黑" panose="020b0503020204020204" pitchFamily="34" charset="-122"/>
              </a:rPr>
              <a:t>496</a:t>
            </a:r>
            <a:r>
              <a:rPr lang="zh-CN" altLang="en-US">
                <a:latin typeface="微软雅黑" panose="020b0503020204020204" pitchFamily="34" charset="-122"/>
                <a:ea typeface="微软雅黑" panose="020b0503020204020204" pitchFamily="34" charset="-122"/>
              </a:rPr>
              <a:t>年法兰克国王寻求教会支持，到</a:t>
            </a:r>
            <a:r>
              <a:rPr lang="en-US" altLang="zh-CN">
                <a:latin typeface="微软雅黑" panose="020b0503020204020204" pitchFamily="34" charset="-122"/>
                <a:ea typeface="微软雅黑" panose="020b0503020204020204" pitchFamily="34" charset="-122"/>
              </a:rPr>
              <a:t>6—7</a:t>
            </a:r>
            <a:r>
              <a:rPr lang="zh-CN" altLang="en-US">
                <a:latin typeface="微软雅黑" panose="020b0503020204020204" pitchFamily="34" charset="-122"/>
                <a:ea typeface="微软雅黑" panose="020b0503020204020204" pitchFamily="34" charset="-122"/>
              </a:rPr>
              <a:t>世纪时基督教会成为精神文化生活的领导者，可知基督教会在中古西欧地位显赫，故</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正确。</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课时</a:t>
            </a:r>
            <a:r>
              <a:rPr lang="en-US" altLang="zh-CN" smtClean="0"/>
              <a:t>1</a:t>
            </a:r>
            <a:r>
              <a:rPr lang="zh-CN" altLang="en-US"/>
              <a:t>　中古时期的西欧</a:t>
            </a:r>
          </a:p>
        </p:txBody>
      </p:sp>
      <p:sp>
        <p:nvSpPr>
          <p:cNvPr id="10" name="矩形 9"/>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2</a:t>
            </a:r>
            <a:r>
              <a:rPr kumimoji="1" lang="zh-CN" altLang="en-US" sz="2200" b="1">
                <a:solidFill>
                  <a:srgbClr val="649226"/>
                </a:solidFill>
                <a:latin typeface="微软雅黑" panose="020b0503020204020204" pitchFamily="34" charset="-122"/>
                <a:ea typeface="微软雅黑" panose="020b0503020204020204" pitchFamily="34" charset="-122"/>
              </a:rPr>
              <a:t>　中古西欧的王权、教会与城市</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7"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8"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2"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5"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3"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P spid="10" grpId="7"/>
      <p:bldP spid="11" grpId="8"/>
    </p:bldLs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690245" y="3110440"/>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70976" y="1608455"/>
            <a:ext cx="9311533" cy="1477328"/>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8</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10—11</a:t>
            </a:r>
            <a:r>
              <a:rPr lang="zh-CN" altLang="en-US">
                <a:latin typeface="微软雅黑" panose="020b0503020204020204" pitchFamily="34" charset="-122"/>
                <a:ea typeface="微软雅黑" panose="020b0503020204020204" pitchFamily="34" charset="-122"/>
              </a:rPr>
              <a:t>世纪，西欧各地城市再度兴起。中古时期西欧城市的最初居民主要是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．手工业者和商人  </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．自耕农和农奴</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．封建领主和农民  </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．封建领主和商人</a:t>
            </a:r>
          </a:p>
        </p:txBody>
      </p:sp>
      <p:sp>
        <p:nvSpPr>
          <p:cNvPr id="8" name="文本框 7"/>
          <p:cNvSpPr txBox="1"/>
          <p:nvPr/>
        </p:nvSpPr>
        <p:spPr>
          <a:xfrm>
            <a:off x="8789352" y="1570672"/>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A</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a:t>
            </a:r>
            <a:r>
              <a:rPr lang="zh-CN" altLang="en-US"/>
              <a:t>基础</a:t>
            </a:r>
          </a:p>
        </p:txBody>
      </p:sp>
      <p:sp>
        <p:nvSpPr>
          <p:cNvPr id="4" name="矩形 3"/>
          <p:cNvSpPr/>
          <p:nvPr/>
        </p:nvSpPr>
        <p:spPr>
          <a:xfrm>
            <a:off x="713588" y="3531982"/>
            <a:ext cx="9065459" cy="646331"/>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本题考查中古时期西欧城市的兴起。中古时期西欧城市位于封建主的土地上，以工商业城市为主，这一时期的居民主要是手工业者和商人，故</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正确。</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课时</a:t>
            </a:r>
            <a:r>
              <a:rPr lang="en-US" altLang="zh-CN" smtClean="0"/>
              <a:t>1</a:t>
            </a:r>
            <a:r>
              <a:rPr lang="zh-CN" altLang="en-US"/>
              <a:t>　中古时期的西欧</a:t>
            </a:r>
          </a:p>
        </p:txBody>
      </p:sp>
      <p:sp>
        <p:nvSpPr>
          <p:cNvPr id="10" name="矩形 9"/>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2</a:t>
            </a:r>
            <a:r>
              <a:rPr kumimoji="1" lang="zh-CN" altLang="en-US" sz="2200" b="1">
                <a:solidFill>
                  <a:srgbClr val="649226"/>
                </a:solidFill>
                <a:latin typeface="微软雅黑" panose="020b0503020204020204" pitchFamily="34" charset="-122"/>
                <a:ea typeface="微软雅黑" panose="020b0503020204020204" pitchFamily="34" charset="-122"/>
              </a:rPr>
              <a:t>　中古西欧的王权、教会与城市</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7"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8"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2"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5"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3"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P spid="10" grpId="7"/>
      <p:bldP spid="11" grpId="8"/>
    </p:bldLst>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690245" y="3340569"/>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70976" y="1608455"/>
            <a:ext cx="9311533" cy="1754326"/>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9</a:t>
            </a:r>
            <a:r>
              <a:rPr lang="zh-CN" altLang="en-US">
                <a:latin typeface="微软雅黑" panose="020b0503020204020204" pitchFamily="34" charset="-122"/>
                <a:ea typeface="微软雅黑" panose="020b0503020204020204" pitchFamily="34" charset="-122"/>
              </a:rPr>
              <a:t>．乔尔</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科特金在</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全球城市史</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中说：“城市商人和手工业者躲在安全的城墙后面，他们享受到的独立性是东方城市居民所无法想象的。”这种“独立性”</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．源于封建等级制度之下的有限王权</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．源于国王的庇护和封建贵族的默许</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．源于城市的自治和商品经济的发展</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．源于没有民族国家和二元政治结构</a:t>
            </a:r>
          </a:p>
        </p:txBody>
      </p:sp>
      <p:sp>
        <p:nvSpPr>
          <p:cNvPr id="8" name="文本框 7"/>
          <p:cNvSpPr txBox="1"/>
          <p:nvPr/>
        </p:nvSpPr>
        <p:spPr>
          <a:xfrm>
            <a:off x="7689215" y="1890077"/>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C</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a:t>
            </a:r>
            <a:r>
              <a:rPr lang="zh-CN" altLang="en-US"/>
              <a:t>基础</a:t>
            </a:r>
          </a:p>
        </p:txBody>
      </p:sp>
      <p:sp>
        <p:nvSpPr>
          <p:cNvPr id="4" name="矩形 3"/>
          <p:cNvSpPr/>
          <p:nvPr/>
        </p:nvSpPr>
        <p:spPr>
          <a:xfrm>
            <a:off x="713588" y="3762111"/>
            <a:ext cx="9065459" cy="1200329"/>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本题考查西欧中世纪城市的发展。从</a:t>
            </a:r>
            <a:r>
              <a:rPr lang="en-US" altLang="zh-CN">
                <a:latin typeface="微软雅黑" panose="020b0503020204020204" pitchFamily="34" charset="-122"/>
                <a:ea typeface="微软雅黑" panose="020b0503020204020204" pitchFamily="34" charset="-122"/>
              </a:rPr>
              <a:t>11</a:t>
            </a:r>
            <a:r>
              <a:rPr lang="zh-CN" altLang="en-US">
                <a:latin typeface="微软雅黑" panose="020b0503020204020204" pitchFamily="34" charset="-122"/>
                <a:ea typeface="微软雅黑" panose="020b0503020204020204" pitchFamily="34" charset="-122"/>
              </a:rPr>
              <a:t>世纪开始，随着生产力的提高和商品经济的发展，西欧的城市再度兴起。中世纪城市为了维护自身利益，营造有利于商品经济发展的环境，与封建领主之间矛盾不断，争斗时起。争取自治是城市反对封建领主斗争的主要政治目的之一。故本题正确答案为</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课时</a:t>
            </a:r>
            <a:r>
              <a:rPr lang="en-US" altLang="zh-CN" smtClean="0"/>
              <a:t>1</a:t>
            </a:r>
            <a:r>
              <a:rPr lang="zh-CN" altLang="en-US"/>
              <a:t>　中古时期的西欧</a:t>
            </a:r>
          </a:p>
        </p:txBody>
      </p:sp>
      <p:sp>
        <p:nvSpPr>
          <p:cNvPr id="10" name="矩形 9"/>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2</a:t>
            </a:r>
            <a:r>
              <a:rPr kumimoji="1" lang="zh-CN" altLang="en-US" sz="2200" b="1">
                <a:solidFill>
                  <a:srgbClr val="649226"/>
                </a:solidFill>
                <a:latin typeface="微软雅黑" panose="020b0503020204020204" pitchFamily="34" charset="-122"/>
                <a:ea typeface="微软雅黑" panose="020b0503020204020204" pitchFamily="34" charset="-122"/>
              </a:rPr>
              <a:t>　中古西欧的王权、教会与城市</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7"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8"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2"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5"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3"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P spid="10" grpId="7"/>
      <p:bldP spid="11" grpId="8"/>
    </p:bldLst>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690245" y="3677252"/>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70976" y="1608455"/>
            <a:ext cx="9311533" cy="2031325"/>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10</a:t>
            </a:r>
            <a:r>
              <a:rPr lang="zh-CN" altLang="en-US">
                <a:latin typeface="微软雅黑" panose="020b0503020204020204" pitchFamily="34" charset="-122"/>
                <a:ea typeface="微软雅黑" panose="020b0503020204020204" pitchFamily="34" charset="-122"/>
              </a:rPr>
              <a:t>．中古时期的惯例是，如果一个农奴逃到城市，在那里住了一年零一天而未被捕捉到，他便成为自由人。正如当时的俗话所说的那样：“城市的空气能使人自由。”这表明中古时期的城市</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．孕育着自由平等的思想</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．追求自由平等是当时的主流</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．奴隶制已经开始被废除</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．逃离庄园的农奴是其主要居民</a:t>
            </a:r>
          </a:p>
        </p:txBody>
      </p:sp>
      <p:sp>
        <p:nvSpPr>
          <p:cNvPr id="8" name="文本框 7"/>
          <p:cNvSpPr txBox="1"/>
          <p:nvPr/>
        </p:nvSpPr>
        <p:spPr>
          <a:xfrm>
            <a:off x="2002790" y="2160904"/>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A</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a:t>
            </a:r>
            <a:r>
              <a:rPr lang="zh-CN" altLang="en-US"/>
              <a:t>基础</a:t>
            </a:r>
          </a:p>
        </p:txBody>
      </p:sp>
      <p:sp>
        <p:nvSpPr>
          <p:cNvPr id="4" name="矩形 3"/>
          <p:cNvSpPr/>
          <p:nvPr/>
        </p:nvSpPr>
        <p:spPr>
          <a:xfrm>
            <a:off x="713588" y="4098794"/>
            <a:ext cx="9065459" cy="1477328"/>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本题考查中古时期西欧城市的兴起。从材料中看出农奴逃到城市里就有可能获得自由之身，俗语也突出了城市自由平等的思想，故</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正确；追求自由平等只是一种萌芽状态，不是当时的主流，故</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错误；奴隶制已经被废除，材料中体现的是农奴制非奴隶制，故</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错误；城市的主要居民是手工业者和商人，逃离庄园的农奴只是其中很小的一部分，故</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错误。</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课时</a:t>
            </a:r>
            <a:r>
              <a:rPr lang="en-US" altLang="zh-CN" smtClean="0"/>
              <a:t>1</a:t>
            </a:r>
            <a:r>
              <a:rPr lang="zh-CN" altLang="en-US"/>
              <a:t>　中古时期的西欧</a:t>
            </a:r>
          </a:p>
        </p:txBody>
      </p:sp>
      <p:sp>
        <p:nvSpPr>
          <p:cNvPr id="10" name="矩形 9"/>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2</a:t>
            </a:r>
            <a:r>
              <a:rPr kumimoji="1" lang="zh-CN" altLang="en-US" sz="2200" b="1">
                <a:solidFill>
                  <a:srgbClr val="649226"/>
                </a:solidFill>
                <a:latin typeface="微软雅黑" panose="020b0503020204020204" pitchFamily="34" charset="-122"/>
                <a:ea typeface="微软雅黑" panose="020b0503020204020204" pitchFamily="34" charset="-122"/>
              </a:rPr>
              <a:t>　中古西欧的王权、教会与城市</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7"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8"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2"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5"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3"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P spid="10" grpId="7"/>
      <p:bldP spid="11" grpId="8"/>
    </p:bldLst>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690245" y="3677252"/>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70976" y="1608455"/>
            <a:ext cx="9311533" cy="2031325"/>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11</a:t>
            </a:r>
            <a:r>
              <a:rPr lang="zh-CN" altLang="en-US">
                <a:latin typeface="微软雅黑" panose="020b0503020204020204" pitchFamily="34" charset="-122"/>
                <a:ea typeface="微软雅黑" panose="020b0503020204020204" pitchFamily="34" charset="-122"/>
              </a:rPr>
              <a:t>．中古时期西欧大学里的学生和老师大多是外来人口，几乎不享有城镇的任何政治和民事权利。他们组成“同乡会”或行会，借此享有一些保护性特权，如免税收、免兵役、免受普通法院管辖等。材料强调了“同乡会”或行会</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．维护学生和老师的权益</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．联络同乡之间的友谊</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．开展同行间的学术交流</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．完全脱离教会的控制</a:t>
            </a:r>
          </a:p>
        </p:txBody>
      </p:sp>
      <p:sp>
        <p:nvSpPr>
          <p:cNvPr id="8" name="文本框 7"/>
          <p:cNvSpPr txBox="1"/>
          <p:nvPr/>
        </p:nvSpPr>
        <p:spPr>
          <a:xfrm>
            <a:off x="5974715" y="2255817"/>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A</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a:t>
            </a:r>
            <a:r>
              <a:rPr lang="zh-CN" altLang="en-US"/>
              <a:t>基础</a:t>
            </a:r>
          </a:p>
        </p:txBody>
      </p:sp>
      <p:sp>
        <p:nvSpPr>
          <p:cNvPr id="4" name="矩形 3"/>
          <p:cNvSpPr/>
          <p:nvPr/>
        </p:nvSpPr>
        <p:spPr>
          <a:xfrm>
            <a:off x="713588" y="4098794"/>
            <a:ext cx="9065459" cy="1200329"/>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中古时期大学的兴起。材料关注的是中古时期西欧大学里的学生和老师的情况，虽然学生和老师“几乎不享有城镇的任何政治和民事权利”，但是“同乡会”或行会为其提供了“免税收、免兵役、免受普通法院管辖”等保护性特权，维护了他们的利益，故</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正确。</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课时</a:t>
            </a:r>
            <a:r>
              <a:rPr lang="en-US" altLang="zh-CN" smtClean="0"/>
              <a:t>1</a:t>
            </a:r>
            <a:r>
              <a:rPr lang="zh-CN" altLang="en-US"/>
              <a:t>　中古时期的西欧</a:t>
            </a:r>
          </a:p>
        </p:txBody>
      </p:sp>
      <p:sp>
        <p:nvSpPr>
          <p:cNvPr id="10" name="矩形 9"/>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2</a:t>
            </a:r>
            <a:r>
              <a:rPr kumimoji="1" lang="zh-CN" altLang="en-US" sz="2200" b="1">
                <a:solidFill>
                  <a:srgbClr val="649226"/>
                </a:solidFill>
                <a:latin typeface="微软雅黑" panose="020b0503020204020204" pitchFamily="34" charset="-122"/>
                <a:ea typeface="微软雅黑" panose="020b0503020204020204" pitchFamily="34" charset="-122"/>
              </a:rPr>
              <a:t>　中古西欧的王权、教会与城市</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7"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8"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2"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5"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3"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P spid="10" grpId="7"/>
      <p:bldP spid="11" grpId="8"/>
    </p:bldLst>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内容占位符 1"/>
          <p:cNvSpPr>
            <a:spLocks noGrp="1"/>
          </p:cNvSpPr>
          <p:nvPr>
            <p:ph sz="quarter" idx="10"/>
          </p:nvPr>
        </p:nvSpPr>
        <p:spPr>
          <a:xfrm>
            <a:off x="1328738" y="3451623"/>
            <a:ext cx="9886949" cy="768350"/>
          </a:xfrm>
        </p:spPr>
        <p:txBody>
          <a:bodyPr/>
          <a:lstStyle/>
          <a:p>
            <a:r>
              <a:rPr lang="zh-CN" altLang="en-US"/>
              <a:t>拜占庭与俄罗斯</a:t>
            </a:r>
          </a:p>
        </p:txBody>
      </p:sp>
      <p:sp>
        <p:nvSpPr>
          <p:cNvPr id="3" name="内容占位符 2"/>
          <p:cNvSpPr>
            <a:spLocks noGrp="1"/>
          </p:cNvSpPr>
          <p:nvPr>
            <p:ph sz="quarter" idx="11"/>
          </p:nvPr>
        </p:nvSpPr>
        <p:spPr>
          <a:xfrm>
            <a:off x="5479816" y="1045541"/>
            <a:ext cx="1269774" cy="1088390"/>
          </a:xfrm>
        </p:spPr>
        <p:txBody>
          <a:bodyPr/>
          <a:lstStyle/>
          <a:p>
            <a:r>
              <a:rPr lang="en-US" altLang="zh-CN" smtClean="0"/>
              <a:t>02</a:t>
            </a:r>
            <a:endParaRPr lang="zh-CN" altLang="en-US"/>
          </a:p>
        </p:txBody>
      </p:sp>
    </p:spTree>
  </p:cSld>
  <p:clrMapOvr>
    <a:masterClrMapping/>
  </p:clrMapOvr>
  <p:transition/>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1</a:t>
            </a:r>
            <a:r>
              <a:rPr kumimoji="1" lang="zh-CN" altLang="en-US" sz="2200" b="1">
                <a:solidFill>
                  <a:srgbClr val="649226"/>
                </a:solidFill>
                <a:latin typeface="微软雅黑" panose="020b0503020204020204" pitchFamily="34" charset="-122"/>
                <a:ea typeface="微软雅黑" panose="020b0503020204020204" pitchFamily="34" charset="-122"/>
              </a:rPr>
              <a:t>　拜占庭帝国</a:t>
            </a:r>
          </a:p>
        </p:txBody>
      </p:sp>
      <p:sp>
        <p:nvSpPr>
          <p:cNvPr id="5" name="文本框 4"/>
          <p:cNvSpPr txBox="1"/>
          <p:nvPr/>
        </p:nvSpPr>
        <p:spPr>
          <a:xfrm>
            <a:off x="681034" y="3687338"/>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90245" y="1857375"/>
            <a:ext cx="9311533" cy="1754326"/>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1</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6</a:t>
            </a:r>
            <a:r>
              <a:rPr lang="zh-CN" altLang="en-US">
                <a:latin typeface="微软雅黑" panose="020b0503020204020204" pitchFamily="34" charset="-122"/>
                <a:ea typeface="微软雅黑" panose="020b0503020204020204" pitchFamily="34" charset="-122"/>
              </a:rPr>
              <a:t>世纪，拜占庭帝国的皇帝组建了一个法典编纂委员会，把</a:t>
            </a:r>
            <a:r>
              <a:rPr lang="en-US" altLang="zh-CN">
                <a:latin typeface="微软雅黑" panose="020b0503020204020204" pitchFamily="34" charset="-122"/>
                <a:ea typeface="微软雅黑" panose="020b0503020204020204" pitchFamily="34" charset="-122"/>
              </a:rPr>
              <a:t>2</a:t>
            </a:r>
            <a:r>
              <a:rPr lang="zh-CN" altLang="en-US">
                <a:latin typeface="微软雅黑" panose="020b0503020204020204" pitchFamily="34" charset="-122"/>
                <a:ea typeface="微软雅黑" panose="020b0503020204020204" pitchFamily="34" charset="-122"/>
              </a:rPr>
              <a:t>世纪初以来历任罗马皇帝颁布的法令收集在一起，剔除其中矛盾和过时的条例，编成了</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汉谟拉比法典</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十二铜表法</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查士丁尼法典</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权利法案</a:t>
            </a:r>
            <a:r>
              <a:rPr lang="en-US" altLang="zh-CN">
                <a:latin typeface="微软雅黑" panose="020b0503020204020204" pitchFamily="34" charset="-122"/>
                <a:ea typeface="微软雅黑" panose="020b0503020204020204" pitchFamily="34" charset="-122"/>
              </a:rPr>
              <a:t>》</a:t>
            </a:r>
          </a:p>
        </p:txBody>
      </p:sp>
      <p:sp>
        <p:nvSpPr>
          <p:cNvPr id="8" name="文本框 7"/>
          <p:cNvSpPr txBox="1"/>
          <p:nvPr/>
        </p:nvSpPr>
        <p:spPr>
          <a:xfrm>
            <a:off x="6803390" y="2117903"/>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C</a:t>
            </a:r>
            <a:endParaRPr lang="zh-CN" altLang="en-US"/>
          </a:p>
        </p:txBody>
      </p:sp>
      <p:sp>
        <p:nvSpPr>
          <p:cNvPr id="11" name="内容占位符 10"/>
          <p:cNvSpPr>
            <a:spLocks noGrp="1"/>
          </p:cNvSpPr>
          <p:nvPr>
            <p:ph sz="quarter" idx="10"/>
          </p:nvPr>
        </p:nvSpPr>
        <p:spPr>
          <a:xfrm>
            <a:off x="1021200" y="231456"/>
            <a:ext cx="5665349" cy="461963"/>
          </a:xfrm>
        </p:spPr>
        <p:txBody>
          <a:bodyPr/>
          <a:lstStyle/>
          <a:p>
            <a:r>
              <a:rPr lang="zh-CN" altLang="en-US" smtClean="0"/>
              <a:t>课时</a:t>
            </a:r>
            <a:r>
              <a:rPr lang="en-US" altLang="zh-CN" smtClean="0"/>
              <a:t>2 </a:t>
            </a:r>
            <a:r>
              <a:rPr lang="zh-CN" altLang="en-US" smtClean="0"/>
              <a:t>拜占庭</a:t>
            </a:r>
            <a:r>
              <a:rPr lang="zh-CN" altLang="en-US"/>
              <a:t>与俄罗斯</a:t>
            </a:r>
          </a:p>
        </p:txBody>
      </p:sp>
      <p:sp>
        <p:nvSpPr>
          <p:cNvPr id="13" name="内容占位符 12"/>
          <p:cNvSpPr>
            <a:spLocks noGrp="1"/>
          </p:cNvSpPr>
          <p:nvPr>
            <p:ph sz="quarter" idx="11"/>
          </p:nvPr>
        </p:nvSpPr>
        <p:spPr>
          <a:xfrm>
            <a:off x="6967760" y="323337"/>
            <a:ext cx="5224240" cy="341632"/>
          </a:xfrm>
        </p:spPr>
        <p:txBody>
          <a:bodyPr/>
          <a:lstStyle/>
          <a:p>
            <a:r>
              <a:rPr lang="zh-CN" altLang="en-US"/>
              <a:t>刷基础</a:t>
            </a:r>
          </a:p>
        </p:txBody>
      </p:sp>
      <p:sp>
        <p:nvSpPr>
          <p:cNvPr id="4" name="矩形 3"/>
          <p:cNvSpPr/>
          <p:nvPr/>
        </p:nvSpPr>
        <p:spPr>
          <a:xfrm>
            <a:off x="690245" y="4063315"/>
            <a:ext cx="8625733" cy="646331"/>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查士丁尼法典</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的编订。依据所学可知材料所指的是由查士丁尼组织编订而成的</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查士丁尼法典</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，所以</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正确。</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1"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4"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2"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7"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5"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1"/>
      <p:bldP spid="5" grpId="2"/>
      <p:bldP spid="5" grpId="3"/>
      <p:bldP spid="6" grpId="4"/>
      <p:bldP spid="8" grpId="5"/>
      <p:bldP spid="8" grpId="6"/>
      <p:bldP spid="4" grpId="7"/>
      <p:bldP spid="4" grpId="8"/>
    </p:bldLst>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1</a:t>
            </a:r>
            <a:r>
              <a:rPr kumimoji="1" lang="zh-CN" altLang="en-US" sz="2200" b="1">
                <a:solidFill>
                  <a:srgbClr val="649226"/>
                </a:solidFill>
                <a:latin typeface="微软雅黑" panose="020b0503020204020204" pitchFamily="34" charset="-122"/>
                <a:ea typeface="微软雅黑" panose="020b0503020204020204" pitchFamily="34" charset="-122"/>
              </a:rPr>
              <a:t>　拜占庭帝国</a:t>
            </a:r>
          </a:p>
        </p:txBody>
      </p:sp>
      <p:sp>
        <p:nvSpPr>
          <p:cNvPr id="5" name="文本框 4"/>
          <p:cNvSpPr txBox="1"/>
          <p:nvPr/>
        </p:nvSpPr>
        <p:spPr>
          <a:xfrm>
            <a:off x="681034" y="3687338"/>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90245" y="1857375"/>
            <a:ext cx="9311533" cy="1754326"/>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2</a:t>
            </a:r>
            <a:r>
              <a:rPr lang="zh-CN" altLang="en-US">
                <a:latin typeface="微软雅黑" panose="020b0503020204020204" pitchFamily="34" charset="-122"/>
                <a:ea typeface="微软雅黑" panose="020b0503020204020204" pitchFamily="34" charset="-122"/>
              </a:rPr>
              <a:t>．罗马法是欧洲历史上第一个比较系统完备的法律体系，影响广泛而深远。罗马法体系最终完成的标志是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罗马民法大全</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编纂完成</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．万民法取代公民法</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十二铜表法</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的制定</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．公民与非公民的差别消失</a:t>
            </a:r>
          </a:p>
        </p:txBody>
      </p:sp>
      <p:sp>
        <p:nvSpPr>
          <p:cNvPr id="8" name="文本框 7"/>
          <p:cNvSpPr txBox="1"/>
          <p:nvPr/>
        </p:nvSpPr>
        <p:spPr>
          <a:xfrm>
            <a:off x="2388553" y="2117903"/>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A</a:t>
            </a:r>
            <a:endParaRPr lang="zh-CN" altLang="en-US"/>
          </a:p>
        </p:txBody>
      </p:sp>
      <p:sp>
        <p:nvSpPr>
          <p:cNvPr id="11" name="内容占位符 10"/>
          <p:cNvSpPr>
            <a:spLocks noGrp="1"/>
          </p:cNvSpPr>
          <p:nvPr>
            <p:ph sz="quarter" idx="10"/>
          </p:nvPr>
        </p:nvSpPr>
        <p:spPr>
          <a:xfrm>
            <a:off x="1021200" y="231456"/>
            <a:ext cx="5665349" cy="461963"/>
          </a:xfrm>
        </p:spPr>
        <p:txBody>
          <a:bodyPr/>
          <a:lstStyle/>
          <a:p>
            <a:r>
              <a:rPr lang="zh-CN" altLang="en-US" smtClean="0"/>
              <a:t>课时</a:t>
            </a:r>
            <a:r>
              <a:rPr lang="en-US" altLang="zh-CN" smtClean="0"/>
              <a:t>2 </a:t>
            </a:r>
            <a:r>
              <a:rPr lang="zh-CN" altLang="en-US" smtClean="0"/>
              <a:t>拜占庭</a:t>
            </a:r>
            <a:r>
              <a:rPr lang="zh-CN" altLang="en-US"/>
              <a:t>与俄罗斯</a:t>
            </a:r>
          </a:p>
        </p:txBody>
      </p:sp>
      <p:sp>
        <p:nvSpPr>
          <p:cNvPr id="13" name="内容占位符 12"/>
          <p:cNvSpPr>
            <a:spLocks noGrp="1"/>
          </p:cNvSpPr>
          <p:nvPr>
            <p:ph sz="quarter" idx="11"/>
          </p:nvPr>
        </p:nvSpPr>
        <p:spPr>
          <a:xfrm>
            <a:off x="6967760" y="323337"/>
            <a:ext cx="5224240" cy="341632"/>
          </a:xfrm>
        </p:spPr>
        <p:txBody>
          <a:bodyPr/>
          <a:lstStyle/>
          <a:p>
            <a:r>
              <a:rPr lang="zh-CN" altLang="en-US"/>
              <a:t>刷基础</a:t>
            </a:r>
          </a:p>
        </p:txBody>
      </p:sp>
      <p:sp>
        <p:nvSpPr>
          <p:cNvPr id="4" name="矩形 3"/>
          <p:cNvSpPr/>
          <p:nvPr/>
        </p:nvSpPr>
        <p:spPr>
          <a:xfrm>
            <a:off x="690245" y="4063315"/>
            <a:ext cx="8625733" cy="1200329"/>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本题考查罗马法体系的形成。根据所学知识，查士丁尼在位期间编订的</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查士丁尼法典</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，使罗马法成为系统、完整的法律体系；它与同时或稍后编纂的</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法学汇纂</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法理概要</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新法典</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合称</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罗马民法大全</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。故罗马法体系最终完成的标志是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罗马民法大全</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编纂完成，</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正确。</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1"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4"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2"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7"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5"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1"/>
      <p:bldP spid="5" grpId="2"/>
      <p:bldP spid="5" grpId="3"/>
      <p:bldP spid="6" grpId="4"/>
      <p:bldP spid="8" grpId="5"/>
      <p:bldP spid="8" grpId="6"/>
      <p:bldP spid="4" grpId="7"/>
      <p:bldP spid="4" grpId="8"/>
    </p:bldLst>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1</a:t>
            </a:r>
            <a:r>
              <a:rPr kumimoji="1" lang="zh-CN" altLang="en-US" sz="2200" b="1">
                <a:solidFill>
                  <a:srgbClr val="649226"/>
                </a:solidFill>
                <a:latin typeface="微软雅黑" panose="020b0503020204020204" pitchFamily="34" charset="-122"/>
                <a:ea typeface="微软雅黑" panose="020b0503020204020204" pitchFamily="34" charset="-122"/>
              </a:rPr>
              <a:t>　拜占庭帝国</a:t>
            </a:r>
          </a:p>
        </p:txBody>
      </p:sp>
      <p:sp>
        <p:nvSpPr>
          <p:cNvPr id="5" name="文本框 4"/>
          <p:cNvSpPr txBox="1"/>
          <p:nvPr/>
        </p:nvSpPr>
        <p:spPr>
          <a:xfrm>
            <a:off x="681034" y="3687338"/>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90245" y="1857375"/>
            <a:ext cx="9311533" cy="1754326"/>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3</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查士丁尼法典</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要求“人人都应安分守法”，否则，要依法给予严厉制裁；法典还特别强调奴隶必须听命于其主人的安排，不许有任何反抗。这些规定说明</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．法典注重调解民事纠纷安定秩序</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．法典突出保护私有财产神圣不受侵犯</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．法典适用于罗马帝国境内的各族人</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．法典为维护奴隶主阶级统治地位服务</a:t>
            </a:r>
          </a:p>
        </p:txBody>
      </p:sp>
      <p:sp>
        <p:nvSpPr>
          <p:cNvPr id="8" name="文本框 7"/>
          <p:cNvSpPr txBox="1"/>
          <p:nvPr/>
        </p:nvSpPr>
        <p:spPr>
          <a:xfrm>
            <a:off x="7960678" y="2117903"/>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D</a:t>
            </a:r>
            <a:endParaRPr lang="zh-CN" altLang="en-US"/>
          </a:p>
        </p:txBody>
      </p:sp>
      <p:sp>
        <p:nvSpPr>
          <p:cNvPr id="11" name="内容占位符 10"/>
          <p:cNvSpPr>
            <a:spLocks noGrp="1"/>
          </p:cNvSpPr>
          <p:nvPr>
            <p:ph sz="quarter" idx="10"/>
          </p:nvPr>
        </p:nvSpPr>
        <p:spPr>
          <a:xfrm>
            <a:off x="1021200" y="231456"/>
            <a:ext cx="5665349" cy="461963"/>
          </a:xfrm>
        </p:spPr>
        <p:txBody>
          <a:bodyPr/>
          <a:lstStyle/>
          <a:p>
            <a:r>
              <a:rPr lang="zh-CN" altLang="en-US" smtClean="0"/>
              <a:t>课时</a:t>
            </a:r>
            <a:r>
              <a:rPr lang="en-US" altLang="zh-CN" smtClean="0"/>
              <a:t>2 </a:t>
            </a:r>
            <a:r>
              <a:rPr lang="zh-CN" altLang="en-US" smtClean="0"/>
              <a:t>拜占庭</a:t>
            </a:r>
            <a:r>
              <a:rPr lang="zh-CN" altLang="en-US"/>
              <a:t>与俄罗斯</a:t>
            </a:r>
          </a:p>
        </p:txBody>
      </p:sp>
      <p:sp>
        <p:nvSpPr>
          <p:cNvPr id="13" name="内容占位符 12"/>
          <p:cNvSpPr>
            <a:spLocks noGrp="1"/>
          </p:cNvSpPr>
          <p:nvPr>
            <p:ph sz="quarter" idx="11"/>
          </p:nvPr>
        </p:nvSpPr>
        <p:spPr>
          <a:xfrm>
            <a:off x="6967760" y="323337"/>
            <a:ext cx="5224240" cy="341632"/>
          </a:xfrm>
        </p:spPr>
        <p:txBody>
          <a:bodyPr/>
          <a:lstStyle/>
          <a:p>
            <a:r>
              <a:rPr lang="zh-CN" altLang="en-US"/>
              <a:t>刷基础</a:t>
            </a:r>
          </a:p>
        </p:txBody>
      </p:sp>
      <p:sp>
        <p:nvSpPr>
          <p:cNvPr id="4" name="矩形 3"/>
          <p:cNvSpPr/>
          <p:nvPr/>
        </p:nvSpPr>
        <p:spPr>
          <a:xfrm>
            <a:off x="690245" y="4063315"/>
            <a:ext cx="8625733" cy="1200329"/>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本题考查编订</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查士丁尼法典</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的目的。材料强调法典要求“人人都应安分守法”是突出其维护统治秩序的目的，另还特别强调“奴隶必须听命于其主人的安排，不许有任何反抗”，这体现了法典维护奴隶主的利益。综合材料，法典是为维护奴隶主阶级统治地位服务的，故</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正确。</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1"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4"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2"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7"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5"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1"/>
      <p:bldP spid="5" grpId="2"/>
      <p:bldP spid="5" grpId="3"/>
      <p:bldP spid="6" grpId="4"/>
      <p:bldP spid="8" grpId="5"/>
      <p:bldP spid="8" grpId="6"/>
      <p:bldP spid="4" grpId="7"/>
      <p:bldP spid="4" grpId="8"/>
    </p:bldLst>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1</a:t>
            </a:r>
            <a:r>
              <a:rPr kumimoji="1" lang="zh-CN" altLang="en-US" sz="2200" b="1">
                <a:solidFill>
                  <a:srgbClr val="649226"/>
                </a:solidFill>
                <a:latin typeface="微软雅黑" panose="020b0503020204020204" pitchFamily="34" charset="-122"/>
                <a:ea typeface="微软雅黑" panose="020b0503020204020204" pitchFamily="34" charset="-122"/>
              </a:rPr>
              <a:t>　拜占庭帝国</a:t>
            </a:r>
          </a:p>
        </p:txBody>
      </p:sp>
      <p:sp>
        <p:nvSpPr>
          <p:cNvPr id="5" name="文本框 4"/>
          <p:cNvSpPr txBox="1"/>
          <p:nvPr/>
        </p:nvSpPr>
        <p:spPr>
          <a:xfrm>
            <a:off x="681034" y="3687338"/>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90245" y="1857375"/>
            <a:ext cx="9311533" cy="1754326"/>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4</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查士丁尼法典</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序言中说“皇帝的威严光荣不但依靠兵器，而且须用法律来巩固，这样，无论在战时或平时，总是可以将国家治理得很好”。材料主旨强调</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．法律是巩固统治的工具</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．皇帝的威严是靠法律维护的</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．查士丁尼不赞同武力统治</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．强调皇帝权力的至高无上</a:t>
            </a:r>
          </a:p>
        </p:txBody>
      </p:sp>
      <p:sp>
        <p:nvSpPr>
          <p:cNvPr id="8" name="文本框 7"/>
          <p:cNvSpPr txBox="1"/>
          <p:nvPr/>
        </p:nvSpPr>
        <p:spPr>
          <a:xfrm>
            <a:off x="7960678" y="2117903"/>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A</a:t>
            </a:r>
            <a:endParaRPr lang="zh-CN" altLang="en-US"/>
          </a:p>
        </p:txBody>
      </p:sp>
      <p:sp>
        <p:nvSpPr>
          <p:cNvPr id="11" name="内容占位符 10"/>
          <p:cNvSpPr>
            <a:spLocks noGrp="1"/>
          </p:cNvSpPr>
          <p:nvPr>
            <p:ph sz="quarter" idx="10"/>
          </p:nvPr>
        </p:nvSpPr>
        <p:spPr>
          <a:xfrm>
            <a:off x="1021200" y="231456"/>
            <a:ext cx="5665349" cy="461963"/>
          </a:xfrm>
        </p:spPr>
        <p:txBody>
          <a:bodyPr/>
          <a:lstStyle/>
          <a:p>
            <a:r>
              <a:rPr lang="zh-CN" altLang="en-US" smtClean="0"/>
              <a:t>课时</a:t>
            </a:r>
            <a:r>
              <a:rPr lang="en-US" altLang="zh-CN" smtClean="0"/>
              <a:t>2 </a:t>
            </a:r>
            <a:r>
              <a:rPr lang="zh-CN" altLang="en-US" smtClean="0"/>
              <a:t>拜占庭</a:t>
            </a:r>
            <a:r>
              <a:rPr lang="zh-CN" altLang="en-US"/>
              <a:t>与俄罗斯</a:t>
            </a:r>
          </a:p>
        </p:txBody>
      </p:sp>
      <p:sp>
        <p:nvSpPr>
          <p:cNvPr id="13" name="内容占位符 12"/>
          <p:cNvSpPr>
            <a:spLocks noGrp="1"/>
          </p:cNvSpPr>
          <p:nvPr>
            <p:ph sz="quarter" idx="11"/>
          </p:nvPr>
        </p:nvSpPr>
        <p:spPr>
          <a:xfrm>
            <a:off x="6967760" y="323337"/>
            <a:ext cx="5224240" cy="341632"/>
          </a:xfrm>
        </p:spPr>
        <p:txBody>
          <a:bodyPr/>
          <a:lstStyle/>
          <a:p>
            <a:r>
              <a:rPr lang="zh-CN" altLang="en-US"/>
              <a:t>刷基础</a:t>
            </a:r>
          </a:p>
        </p:txBody>
      </p:sp>
      <p:sp>
        <p:nvSpPr>
          <p:cNvPr id="4" name="矩形 3"/>
          <p:cNvSpPr/>
          <p:nvPr/>
        </p:nvSpPr>
        <p:spPr>
          <a:xfrm>
            <a:off x="690245" y="4063315"/>
            <a:ext cx="8625733" cy="646331"/>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查士丁尼法典</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的作用。材料强调法律起到了与武力一样的维护皇帝威严、治理好国家的作用，所以</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正确。</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1"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4"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2"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7"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5"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1"/>
      <p:bldP spid="5" grpId="2"/>
      <p:bldP spid="5" grpId="3"/>
      <p:bldP spid="6" grpId="4"/>
      <p:bldP spid="8" grpId="5"/>
      <p:bldP spid="8" grpId="6"/>
      <p:bldP spid="4" grpId="7"/>
      <p:bldP spid="4" grpId="8"/>
    </p:bldLst>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1</a:t>
            </a:r>
            <a:r>
              <a:rPr kumimoji="1" lang="zh-CN" altLang="en-US" sz="2200" b="1">
                <a:solidFill>
                  <a:srgbClr val="649226"/>
                </a:solidFill>
                <a:latin typeface="微软雅黑" panose="020b0503020204020204" pitchFamily="34" charset="-122"/>
                <a:ea typeface="微软雅黑" panose="020b0503020204020204" pitchFamily="34" charset="-122"/>
              </a:rPr>
              <a:t>　拜占庭帝国</a:t>
            </a:r>
          </a:p>
        </p:txBody>
      </p:sp>
      <p:sp>
        <p:nvSpPr>
          <p:cNvPr id="5" name="文本框 4"/>
          <p:cNvSpPr txBox="1"/>
          <p:nvPr/>
        </p:nvSpPr>
        <p:spPr>
          <a:xfrm>
            <a:off x="671823" y="3826321"/>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90245" y="1857375"/>
            <a:ext cx="9311533" cy="2031325"/>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5</a:t>
            </a:r>
            <a:r>
              <a:rPr lang="zh-CN" altLang="en-US">
                <a:latin typeface="微软雅黑" panose="020b0503020204020204" pitchFamily="34" charset="-122"/>
                <a:ea typeface="微软雅黑" panose="020b0503020204020204" pitchFamily="34" charset="-122"/>
              </a:rPr>
              <a:t>．拜占庭帝国作为文化桥梁，必然得兼顾东西两头，否则桥面会不平整、桥梁也必然维持不久。在继承了以希腊罗马为代表的西方文化后，拜占庭帝国也“没放过”东边这头</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材料强调的是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．拜占庭帝国促进了东西方文化的交流发展</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．拜占庭帝国继承发展了古希腊罗马文化</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．拜占庭帝国的桥梁建筑闻名于东西方</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．拜占庭帝国是地跨欧亚非三洲的大帝国</a:t>
            </a:r>
          </a:p>
        </p:txBody>
      </p:sp>
      <p:sp>
        <p:nvSpPr>
          <p:cNvPr id="8" name="文本框 7"/>
          <p:cNvSpPr txBox="1"/>
          <p:nvPr/>
        </p:nvSpPr>
        <p:spPr>
          <a:xfrm>
            <a:off x="1974215" y="2330806"/>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A</a:t>
            </a:r>
            <a:endParaRPr lang="zh-CN" altLang="en-US"/>
          </a:p>
        </p:txBody>
      </p:sp>
      <p:sp>
        <p:nvSpPr>
          <p:cNvPr id="11" name="内容占位符 10"/>
          <p:cNvSpPr>
            <a:spLocks noGrp="1"/>
          </p:cNvSpPr>
          <p:nvPr>
            <p:ph sz="quarter" idx="10"/>
          </p:nvPr>
        </p:nvSpPr>
        <p:spPr>
          <a:xfrm>
            <a:off x="1021200" y="231456"/>
            <a:ext cx="5665349" cy="461963"/>
          </a:xfrm>
        </p:spPr>
        <p:txBody>
          <a:bodyPr/>
          <a:lstStyle/>
          <a:p>
            <a:r>
              <a:rPr lang="zh-CN" altLang="en-US" smtClean="0"/>
              <a:t>课时</a:t>
            </a:r>
            <a:r>
              <a:rPr lang="en-US" altLang="zh-CN" smtClean="0"/>
              <a:t>2 </a:t>
            </a:r>
            <a:r>
              <a:rPr lang="zh-CN" altLang="en-US" smtClean="0"/>
              <a:t>拜占庭</a:t>
            </a:r>
            <a:r>
              <a:rPr lang="zh-CN" altLang="en-US"/>
              <a:t>与俄罗斯</a:t>
            </a:r>
          </a:p>
        </p:txBody>
      </p:sp>
      <p:sp>
        <p:nvSpPr>
          <p:cNvPr id="13" name="内容占位符 12"/>
          <p:cNvSpPr>
            <a:spLocks noGrp="1"/>
          </p:cNvSpPr>
          <p:nvPr>
            <p:ph sz="quarter" idx="11"/>
          </p:nvPr>
        </p:nvSpPr>
        <p:spPr>
          <a:xfrm>
            <a:off x="6967760" y="323337"/>
            <a:ext cx="5224240" cy="341632"/>
          </a:xfrm>
        </p:spPr>
        <p:txBody>
          <a:bodyPr/>
          <a:lstStyle/>
          <a:p>
            <a:r>
              <a:rPr lang="zh-CN" altLang="en-US"/>
              <a:t>刷基础</a:t>
            </a:r>
          </a:p>
        </p:txBody>
      </p:sp>
      <p:sp>
        <p:nvSpPr>
          <p:cNvPr id="4" name="矩形 3"/>
          <p:cNvSpPr/>
          <p:nvPr/>
        </p:nvSpPr>
        <p:spPr>
          <a:xfrm>
            <a:off x="681034" y="4202298"/>
            <a:ext cx="8625733" cy="923330"/>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拜占庭帝国对东西方文化交流的作用。从“兼顾东西两头”“继承了以希腊罗马为代表的西方文化”“‘没放过’东边这头”可以分析得出，材料在强调拜占庭帝国在东西方文化的交流发展中起到桥梁的作用，故</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正确。</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1"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4"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2"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7"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5"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1"/>
      <p:bldP spid="5" grpId="2"/>
      <p:bldP spid="5" grpId="3"/>
      <p:bldP spid="6" grpId="4"/>
      <p:bldP spid="8" grpId="5"/>
      <p:bldP spid="8" grpId="6"/>
      <p:bldP spid="4" grpId="7"/>
      <p:bldP spid="4" grpId="8"/>
    </p:bldLst>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1</a:t>
            </a:r>
            <a:r>
              <a:rPr kumimoji="1" lang="zh-CN" altLang="en-US" sz="2200" b="1">
                <a:solidFill>
                  <a:srgbClr val="649226"/>
                </a:solidFill>
                <a:latin typeface="微软雅黑" panose="020b0503020204020204" pitchFamily="34" charset="-122"/>
                <a:ea typeface="微软雅黑" panose="020b0503020204020204" pitchFamily="34" charset="-122"/>
              </a:rPr>
              <a:t>　拜占庭帝国</a:t>
            </a:r>
          </a:p>
        </p:txBody>
      </p:sp>
      <p:sp>
        <p:nvSpPr>
          <p:cNvPr id="5" name="文本框 4"/>
          <p:cNvSpPr txBox="1"/>
          <p:nvPr/>
        </p:nvSpPr>
        <p:spPr>
          <a:xfrm>
            <a:off x="671823" y="3826321"/>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90245" y="1857375"/>
            <a:ext cx="9311533" cy="2031325"/>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6</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6</a:t>
            </a:r>
            <a:r>
              <a:rPr lang="zh-CN" altLang="en-US">
                <a:latin typeface="微软雅黑" panose="020b0503020204020204" pitchFamily="34" charset="-122"/>
                <a:ea typeface="微软雅黑" panose="020b0503020204020204" pitchFamily="34" charset="-122"/>
              </a:rPr>
              <a:t>世纪的拜占庭帝国，占有整个意大利、巴尔干半岛、小亚细亚，以及西班牙南部、北非沿海、中东沿海地区，加上整个地中海的控制权。到了</a:t>
            </a:r>
            <a:r>
              <a:rPr lang="en-US" altLang="zh-CN">
                <a:latin typeface="微软雅黑" panose="020b0503020204020204" pitchFamily="34" charset="-122"/>
                <a:ea typeface="微软雅黑" panose="020b0503020204020204" pitchFamily="34" charset="-122"/>
              </a:rPr>
              <a:t>15</a:t>
            </a:r>
            <a:r>
              <a:rPr lang="zh-CN" altLang="en-US">
                <a:latin typeface="微软雅黑" panose="020b0503020204020204" pitchFamily="34" charset="-122"/>
                <a:ea typeface="微软雅黑" panose="020b0503020204020204" pitchFamily="34" charset="-122"/>
              </a:rPr>
              <a:t>世纪中期，拜占庭帝国只剩下君士坦丁堡一城而已。由此，拜占庭帝国灭亡的客观因素之一是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．拜占庭帝国衰弱</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．外交政策灵活</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．突厥邻国协助</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．军事强大</a:t>
            </a:r>
          </a:p>
        </p:txBody>
      </p:sp>
      <p:sp>
        <p:nvSpPr>
          <p:cNvPr id="8" name="文本框 7"/>
          <p:cNvSpPr txBox="1"/>
          <p:nvPr/>
        </p:nvSpPr>
        <p:spPr>
          <a:xfrm>
            <a:off x="7203440" y="2470862"/>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A</a:t>
            </a:r>
            <a:endParaRPr lang="zh-CN" altLang="en-US"/>
          </a:p>
        </p:txBody>
      </p:sp>
      <p:sp>
        <p:nvSpPr>
          <p:cNvPr id="11" name="内容占位符 10"/>
          <p:cNvSpPr>
            <a:spLocks noGrp="1"/>
          </p:cNvSpPr>
          <p:nvPr>
            <p:ph sz="quarter" idx="10"/>
          </p:nvPr>
        </p:nvSpPr>
        <p:spPr>
          <a:xfrm>
            <a:off x="1021200" y="231456"/>
            <a:ext cx="5665349" cy="461963"/>
          </a:xfrm>
        </p:spPr>
        <p:txBody>
          <a:bodyPr/>
          <a:lstStyle/>
          <a:p>
            <a:r>
              <a:rPr lang="zh-CN" altLang="en-US" smtClean="0"/>
              <a:t>课时</a:t>
            </a:r>
            <a:r>
              <a:rPr lang="en-US" altLang="zh-CN" smtClean="0"/>
              <a:t>2 </a:t>
            </a:r>
            <a:r>
              <a:rPr lang="zh-CN" altLang="en-US" smtClean="0"/>
              <a:t>拜占庭</a:t>
            </a:r>
            <a:r>
              <a:rPr lang="zh-CN" altLang="en-US"/>
              <a:t>与俄罗斯</a:t>
            </a:r>
          </a:p>
        </p:txBody>
      </p:sp>
      <p:sp>
        <p:nvSpPr>
          <p:cNvPr id="13" name="内容占位符 12"/>
          <p:cNvSpPr>
            <a:spLocks noGrp="1"/>
          </p:cNvSpPr>
          <p:nvPr>
            <p:ph sz="quarter" idx="11"/>
          </p:nvPr>
        </p:nvSpPr>
        <p:spPr>
          <a:xfrm>
            <a:off x="6967760" y="323337"/>
            <a:ext cx="5224240" cy="341632"/>
          </a:xfrm>
        </p:spPr>
        <p:txBody>
          <a:bodyPr/>
          <a:lstStyle/>
          <a:p>
            <a:r>
              <a:rPr lang="zh-CN" altLang="en-US"/>
              <a:t>刷基础</a:t>
            </a:r>
          </a:p>
        </p:txBody>
      </p:sp>
      <p:sp>
        <p:nvSpPr>
          <p:cNvPr id="4" name="矩形 3"/>
          <p:cNvSpPr/>
          <p:nvPr/>
        </p:nvSpPr>
        <p:spPr>
          <a:xfrm>
            <a:off x="681034" y="4202298"/>
            <a:ext cx="8625733" cy="923330"/>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本题考查拜占庭帝国的衰败和灭亡。通过</a:t>
            </a:r>
            <a:r>
              <a:rPr lang="en-US" altLang="zh-CN">
                <a:latin typeface="微软雅黑" panose="020b0503020204020204" pitchFamily="34" charset="-122"/>
                <a:ea typeface="微软雅黑" panose="020b0503020204020204" pitchFamily="34" charset="-122"/>
              </a:rPr>
              <a:t>6</a:t>
            </a:r>
            <a:r>
              <a:rPr lang="zh-CN" altLang="en-US">
                <a:latin typeface="微软雅黑" panose="020b0503020204020204" pitchFamily="34" charset="-122"/>
                <a:ea typeface="微软雅黑" panose="020b0503020204020204" pitchFamily="34" charset="-122"/>
              </a:rPr>
              <a:t>世纪和</a:t>
            </a:r>
            <a:r>
              <a:rPr lang="en-US" altLang="zh-CN">
                <a:latin typeface="微软雅黑" panose="020b0503020204020204" pitchFamily="34" charset="-122"/>
                <a:ea typeface="微软雅黑" panose="020b0503020204020204" pitchFamily="34" charset="-122"/>
              </a:rPr>
              <a:t>15</a:t>
            </a:r>
            <a:r>
              <a:rPr lang="zh-CN" altLang="en-US">
                <a:latin typeface="微软雅黑" panose="020b0503020204020204" pitchFamily="34" charset="-122"/>
                <a:ea typeface="微软雅黑" panose="020b0503020204020204" pitchFamily="34" charset="-122"/>
              </a:rPr>
              <a:t>世纪拜占庭帝国的占有区域比较，可知</a:t>
            </a:r>
            <a:r>
              <a:rPr lang="en-US" altLang="zh-CN">
                <a:latin typeface="微软雅黑" panose="020b0503020204020204" pitchFamily="34" charset="-122"/>
                <a:ea typeface="微软雅黑" panose="020b0503020204020204" pitchFamily="34" charset="-122"/>
              </a:rPr>
              <a:t>15</a:t>
            </a:r>
            <a:r>
              <a:rPr lang="zh-CN" altLang="en-US">
                <a:latin typeface="微软雅黑" panose="020b0503020204020204" pitchFamily="34" charset="-122"/>
                <a:ea typeface="微软雅黑" panose="020b0503020204020204" pitchFamily="34" charset="-122"/>
              </a:rPr>
              <a:t>世纪中期的拜占庭帝国已经极大地衰落了，这一点是拜占庭帝国灭亡的客观原因之一，故</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正确。</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1"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4"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2"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7"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5"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1"/>
      <p:bldP spid="5" grpId="2"/>
      <p:bldP spid="5" grpId="3"/>
      <p:bldP spid="6" grpId="4"/>
      <p:bldP spid="8" grpId="5"/>
      <p:bldP spid="8" grpId="6"/>
      <p:bldP spid="4" grpId="7"/>
      <p:bldP spid="4" grpId="8"/>
    </p:bldLst>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2</a:t>
            </a:r>
            <a:r>
              <a:rPr kumimoji="1" lang="zh-CN" altLang="en-US" sz="2200" b="1">
                <a:solidFill>
                  <a:srgbClr val="649226"/>
                </a:solidFill>
                <a:latin typeface="微软雅黑" panose="020b0503020204020204" pitchFamily="34" charset="-122"/>
                <a:ea typeface="微软雅黑" panose="020b0503020204020204" pitchFamily="34" charset="-122"/>
              </a:rPr>
              <a:t>　俄罗斯</a:t>
            </a:r>
          </a:p>
        </p:txBody>
      </p:sp>
      <p:sp>
        <p:nvSpPr>
          <p:cNvPr id="5" name="文本框 4"/>
          <p:cNvSpPr txBox="1"/>
          <p:nvPr/>
        </p:nvSpPr>
        <p:spPr>
          <a:xfrm>
            <a:off x="671823" y="3826321"/>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90245" y="1857375"/>
            <a:ext cx="9311533" cy="1754326"/>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7</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1240</a:t>
            </a:r>
            <a:r>
              <a:rPr lang="zh-CN" altLang="en-US">
                <a:latin typeface="微软雅黑" panose="020b0503020204020204" pitchFamily="34" charset="-122"/>
                <a:ea typeface="微软雅黑" panose="020b0503020204020204" pitchFamily="34" charset="-122"/>
              </a:rPr>
              <a:t>年，盛极一时的基辅罗斯被蒙古彻底征服，成为金帐汗国的臣属。</a:t>
            </a:r>
            <a:r>
              <a:rPr lang="en-US" altLang="zh-CN">
                <a:latin typeface="微软雅黑" panose="020b0503020204020204" pitchFamily="34" charset="-122"/>
                <a:ea typeface="微软雅黑" panose="020b0503020204020204" pitchFamily="34" charset="-122"/>
              </a:rPr>
              <a:t>1453</a:t>
            </a:r>
            <a:r>
              <a:rPr lang="zh-CN" altLang="en-US">
                <a:latin typeface="微软雅黑" panose="020b0503020204020204" pitchFamily="34" charset="-122"/>
                <a:ea typeface="微软雅黑" panose="020b0503020204020204" pitchFamily="34" charset="-122"/>
              </a:rPr>
              <a:t>年，奥斯曼土耳其攻陷千年帝国拜占庭首都君士坦丁堡，拜占庭帝国灭亡。据此可知，两国</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．外族入侵是其灭亡的共同因素</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．先后都是被蒙古彻底征服的</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．都是被奥斯曼土耳其占领的</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．印证任何一个帝国都会盛极而衰</a:t>
            </a:r>
          </a:p>
        </p:txBody>
      </p:sp>
      <p:sp>
        <p:nvSpPr>
          <p:cNvPr id="8" name="文本框 7"/>
          <p:cNvSpPr txBox="1"/>
          <p:nvPr/>
        </p:nvSpPr>
        <p:spPr>
          <a:xfrm>
            <a:off x="9070864" y="2235187"/>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A</a:t>
            </a:r>
            <a:endParaRPr lang="zh-CN" altLang="en-US"/>
          </a:p>
        </p:txBody>
      </p:sp>
      <p:sp>
        <p:nvSpPr>
          <p:cNvPr id="11" name="内容占位符 10"/>
          <p:cNvSpPr>
            <a:spLocks noGrp="1"/>
          </p:cNvSpPr>
          <p:nvPr>
            <p:ph sz="quarter" idx="10"/>
          </p:nvPr>
        </p:nvSpPr>
        <p:spPr>
          <a:xfrm>
            <a:off x="1021200" y="231456"/>
            <a:ext cx="5665349" cy="461963"/>
          </a:xfrm>
        </p:spPr>
        <p:txBody>
          <a:bodyPr/>
          <a:lstStyle/>
          <a:p>
            <a:r>
              <a:rPr lang="zh-CN" altLang="en-US" smtClean="0"/>
              <a:t>课时</a:t>
            </a:r>
            <a:r>
              <a:rPr lang="en-US" altLang="zh-CN" smtClean="0"/>
              <a:t>2 </a:t>
            </a:r>
            <a:r>
              <a:rPr lang="zh-CN" altLang="en-US" smtClean="0"/>
              <a:t>拜占庭</a:t>
            </a:r>
            <a:r>
              <a:rPr lang="zh-CN" altLang="en-US"/>
              <a:t>与俄罗斯</a:t>
            </a:r>
          </a:p>
        </p:txBody>
      </p:sp>
      <p:sp>
        <p:nvSpPr>
          <p:cNvPr id="13" name="内容占位符 12"/>
          <p:cNvSpPr>
            <a:spLocks noGrp="1"/>
          </p:cNvSpPr>
          <p:nvPr>
            <p:ph sz="quarter" idx="11"/>
          </p:nvPr>
        </p:nvSpPr>
        <p:spPr>
          <a:xfrm>
            <a:off x="6967760" y="323337"/>
            <a:ext cx="5224240" cy="341632"/>
          </a:xfrm>
        </p:spPr>
        <p:txBody>
          <a:bodyPr/>
          <a:lstStyle/>
          <a:p>
            <a:r>
              <a:rPr lang="zh-CN" altLang="en-US"/>
              <a:t>刷基础</a:t>
            </a:r>
          </a:p>
        </p:txBody>
      </p:sp>
      <p:sp>
        <p:nvSpPr>
          <p:cNvPr id="4" name="矩形 3"/>
          <p:cNvSpPr/>
          <p:nvPr/>
        </p:nvSpPr>
        <p:spPr>
          <a:xfrm>
            <a:off x="681034" y="4202298"/>
            <a:ext cx="8625733" cy="646331"/>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本题考查基辅罗斯和拜占庭帝国灭亡的共同原因。材料显示基辅罗斯被蒙古征服，拜占庭被奥斯曼土耳其攻陷，两国都是外族入侵导致的灭亡，故</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正确。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1"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4"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2"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7"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5"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1"/>
      <p:bldP spid="5" grpId="2"/>
      <p:bldP spid="5" grpId="3"/>
      <p:bldP spid="6" grpId="4"/>
      <p:bldP spid="8" grpId="5"/>
      <p:bldP spid="8" grpId="6"/>
      <p:bldP spid="4" grpId="7"/>
      <p:bldP spid="4" grpId="8"/>
    </p:bldLst>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2</a:t>
            </a:r>
            <a:r>
              <a:rPr kumimoji="1" lang="zh-CN" altLang="en-US" sz="2200" b="1">
                <a:solidFill>
                  <a:srgbClr val="649226"/>
                </a:solidFill>
                <a:latin typeface="微软雅黑" panose="020b0503020204020204" pitchFamily="34" charset="-122"/>
                <a:ea typeface="微软雅黑" panose="020b0503020204020204" pitchFamily="34" charset="-122"/>
              </a:rPr>
              <a:t>　俄罗斯</a:t>
            </a:r>
          </a:p>
        </p:txBody>
      </p:sp>
      <p:sp>
        <p:nvSpPr>
          <p:cNvPr id="5" name="文本框 4"/>
          <p:cNvSpPr txBox="1"/>
          <p:nvPr/>
        </p:nvSpPr>
        <p:spPr>
          <a:xfrm>
            <a:off x="671823" y="3450344"/>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90245" y="1857375"/>
            <a:ext cx="9311533" cy="1477328"/>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8</a:t>
            </a:r>
            <a:r>
              <a:rPr lang="zh-CN" altLang="en-US">
                <a:latin typeface="微软雅黑" panose="020b0503020204020204" pitchFamily="34" charset="-122"/>
                <a:ea typeface="微软雅黑" panose="020b0503020204020204" pitchFamily="34" charset="-122"/>
              </a:rPr>
              <a:t>．下面两幅国徽图案反映的是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．两个国家的宗教信仰几乎是完全相同</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．两国之间存在着直接继承与被继承的关系</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．俄罗斯的发展深受拜占庭帝国的影响</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．俄罗斯比拜占庭帝国更加重视骑兵的建设</a:t>
            </a:r>
          </a:p>
        </p:txBody>
      </p:sp>
      <p:sp>
        <p:nvSpPr>
          <p:cNvPr id="8" name="文本框 7"/>
          <p:cNvSpPr txBox="1"/>
          <p:nvPr/>
        </p:nvSpPr>
        <p:spPr>
          <a:xfrm>
            <a:off x="3870214" y="1866887"/>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C</a:t>
            </a:r>
            <a:endParaRPr lang="zh-CN" altLang="en-US"/>
          </a:p>
        </p:txBody>
      </p:sp>
      <p:sp>
        <p:nvSpPr>
          <p:cNvPr id="11" name="内容占位符 10"/>
          <p:cNvSpPr>
            <a:spLocks noGrp="1"/>
          </p:cNvSpPr>
          <p:nvPr>
            <p:ph sz="quarter" idx="10"/>
          </p:nvPr>
        </p:nvSpPr>
        <p:spPr>
          <a:xfrm>
            <a:off x="1021200" y="231456"/>
            <a:ext cx="5665349" cy="461963"/>
          </a:xfrm>
        </p:spPr>
        <p:txBody>
          <a:bodyPr/>
          <a:lstStyle/>
          <a:p>
            <a:r>
              <a:rPr lang="zh-CN" altLang="en-US" smtClean="0"/>
              <a:t>课时</a:t>
            </a:r>
            <a:r>
              <a:rPr lang="en-US" altLang="zh-CN" smtClean="0"/>
              <a:t>2 </a:t>
            </a:r>
            <a:r>
              <a:rPr lang="zh-CN" altLang="en-US" smtClean="0"/>
              <a:t>拜占庭</a:t>
            </a:r>
            <a:r>
              <a:rPr lang="zh-CN" altLang="en-US"/>
              <a:t>与俄罗斯</a:t>
            </a:r>
          </a:p>
        </p:txBody>
      </p:sp>
      <p:sp>
        <p:nvSpPr>
          <p:cNvPr id="13" name="内容占位符 12"/>
          <p:cNvSpPr>
            <a:spLocks noGrp="1"/>
          </p:cNvSpPr>
          <p:nvPr>
            <p:ph sz="quarter" idx="11"/>
          </p:nvPr>
        </p:nvSpPr>
        <p:spPr>
          <a:xfrm>
            <a:off x="6967760" y="323337"/>
            <a:ext cx="5224240" cy="341632"/>
          </a:xfrm>
        </p:spPr>
        <p:txBody>
          <a:bodyPr/>
          <a:lstStyle/>
          <a:p>
            <a:r>
              <a:rPr lang="zh-CN" altLang="en-US"/>
              <a:t>刷基础</a:t>
            </a:r>
          </a:p>
        </p:txBody>
      </p:sp>
      <p:sp>
        <p:nvSpPr>
          <p:cNvPr id="4" name="矩形 3"/>
          <p:cNvSpPr/>
          <p:nvPr/>
        </p:nvSpPr>
        <p:spPr>
          <a:xfrm>
            <a:off x="681034" y="3826321"/>
            <a:ext cx="8625733" cy="1477328"/>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本题考查拜占庭帝国对俄罗斯的影响。图片显示两国的国徽有很多相似之处，联系所学知识可知后起的俄罗斯在发展过程中深受拜占庭帝国的影响，故</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正确。仅凭相似的国徽不能断定两国的宗教信仰完全相同，</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过于绝对；两国之间不存在直接的继承和被继承关系，</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错误；俄罗斯国徽中有骑兵形象，但不能说明俄罗斯比拜占庭帝国更加重视骑兵建设，</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错误。　</a:t>
            </a:r>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924550" y="1009801"/>
            <a:ext cx="5172075" cy="2809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1"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4"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10" presetClass="entr" presetSubtype="0" fill="hold" nodeType="withEffect">
                                  <p:stCondLst>
                                    <p:cond delay="0"/>
                                  </p:stCondLst>
                                  <p:childTnLst>
                                    <p:set>
                                      <p:cBhvr>
                                        <p:cTn id="18" dur="1" fill="hold">
                                          <p:stCondLst>
                                            <p:cond delay="0"/>
                                          </p:stCondLst>
                                        </p:cTn>
                                        <p:tgtEl>
                                          <p:spTgt spid="11266"/>
                                        </p:tgtEl>
                                        <p:attrNameLst>
                                          <p:attrName>style.visibility</p:attrName>
                                        </p:attrNameLst>
                                      </p:cBhvr>
                                      <p:to>
                                        <p:strVal val="visible"/>
                                      </p:to>
                                    </p:set>
                                    <p:animEffect transition="in" filter="fade">
                                      <p:cBhvr>
                                        <p:cTn id="19" dur="500"/>
                                        <p:tgtEl>
                                          <p:spTgt spid="11266"/>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0" presetClass="entr" presetSubtype="0" fill="hold" grpId="2"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par>
                                <p:cTn id="26" presetID="10" presetClass="entr" presetSubtype="0" fill="hold" grpId="7"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500"/>
                                        <p:tgtEl>
                                          <p:spTgt spid="4"/>
                                        </p:tgtEl>
                                      </p:cBhvr>
                                    </p:animEffect>
                                  </p:childTnLst>
                                </p:cTn>
                              </p:par>
                            </p:childTnLst>
                          </p:cTn>
                        </p:par>
                      </p:childTnLst>
                    </p:cTn>
                  </p:par>
                  <p:par>
                    <p:cTn id="29" fill="hold" nodeType="clickPar">
                      <p:stCondLst>
                        <p:cond delay="indefinite"/>
                      </p:stCondLst>
                      <p:childTnLst>
                        <p:par>
                          <p:cTn id="30" fill="hold" nodeType="withGroup">
                            <p:stCondLst>
                              <p:cond delay="indefinite"/>
                            </p:stCondLst>
                          </p:cTn>
                        </p:par>
                        <p:par>
                          <p:cTn id="31" fill="hold" nodeType="afterGroup">
                            <p:stCondLst>
                              <p:cond delay="0"/>
                            </p:stCondLst>
                            <p:childTnLst>
                              <p:par>
                                <p:cTn id="32" presetID="10" presetClass="entr" presetSubtype="0" fill="hold" grpId="5" nodeType="click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1"/>
      <p:bldP spid="5" grpId="2"/>
      <p:bldP spid="5" grpId="3"/>
      <p:bldP spid="6" grpId="4"/>
      <p:bldP spid="8" grpId="5"/>
      <p:bldP spid="8" grpId="6"/>
      <p:bldP spid="4" grpId="7"/>
      <p:bldP spid="4" grpId="8"/>
    </p:bldLst>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2</a:t>
            </a:r>
            <a:r>
              <a:rPr kumimoji="1" lang="zh-CN" altLang="en-US" sz="2200" b="1">
                <a:solidFill>
                  <a:srgbClr val="649226"/>
                </a:solidFill>
                <a:latin typeface="微软雅黑" panose="020b0503020204020204" pitchFamily="34" charset="-122"/>
                <a:ea typeface="微软雅黑" panose="020b0503020204020204" pitchFamily="34" charset="-122"/>
              </a:rPr>
              <a:t>　俄罗斯</a:t>
            </a:r>
          </a:p>
        </p:txBody>
      </p:sp>
      <p:sp>
        <p:nvSpPr>
          <p:cNvPr id="5" name="文本框 4"/>
          <p:cNvSpPr txBox="1"/>
          <p:nvPr/>
        </p:nvSpPr>
        <p:spPr>
          <a:xfrm>
            <a:off x="662612" y="3626653"/>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90245" y="1857375"/>
            <a:ext cx="9311533" cy="1754326"/>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9</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1547</a:t>
            </a:r>
            <a:r>
              <a:rPr lang="zh-CN" altLang="en-US">
                <a:latin typeface="微软雅黑" panose="020b0503020204020204" pitchFamily="34" charset="-122"/>
                <a:ea typeface="微软雅黑" panose="020b0503020204020204" pitchFamily="34" charset="-122"/>
              </a:rPr>
              <a:t>年，他正式加冕为沙皇。他颁布新法典、改组中央机关、镇压大贵族，实行“特辖领地制”，巩固和强化中央集权，取得了极高的政治成绩。“他”是指</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．查士丁尼</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．查理马特</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．伊凡四世</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．爱德华一世</a:t>
            </a:r>
          </a:p>
        </p:txBody>
      </p:sp>
      <p:sp>
        <p:nvSpPr>
          <p:cNvPr id="8" name="文本框 7"/>
          <p:cNvSpPr txBox="1"/>
          <p:nvPr/>
        </p:nvSpPr>
        <p:spPr>
          <a:xfrm>
            <a:off x="7970727" y="2235187"/>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C</a:t>
            </a:r>
            <a:endParaRPr lang="zh-CN" altLang="en-US"/>
          </a:p>
        </p:txBody>
      </p:sp>
      <p:sp>
        <p:nvSpPr>
          <p:cNvPr id="11" name="内容占位符 10"/>
          <p:cNvSpPr>
            <a:spLocks noGrp="1"/>
          </p:cNvSpPr>
          <p:nvPr>
            <p:ph sz="quarter" idx="10"/>
          </p:nvPr>
        </p:nvSpPr>
        <p:spPr>
          <a:xfrm>
            <a:off x="1021200" y="231456"/>
            <a:ext cx="5665349" cy="461963"/>
          </a:xfrm>
        </p:spPr>
        <p:txBody>
          <a:bodyPr/>
          <a:lstStyle/>
          <a:p>
            <a:r>
              <a:rPr lang="zh-CN" altLang="en-US" smtClean="0"/>
              <a:t>课时</a:t>
            </a:r>
            <a:r>
              <a:rPr lang="en-US" altLang="zh-CN" smtClean="0"/>
              <a:t>2 </a:t>
            </a:r>
            <a:r>
              <a:rPr lang="zh-CN" altLang="en-US" smtClean="0"/>
              <a:t>拜占庭</a:t>
            </a:r>
            <a:r>
              <a:rPr lang="zh-CN" altLang="en-US"/>
              <a:t>与俄罗斯</a:t>
            </a:r>
          </a:p>
        </p:txBody>
      </p:sp>
      <p:sp>
        <p:nvSpPr>
          <p:cNvPr id="13" name="内容占位符 12"/>
          <p:cNvSpPr>
            <a:spLocks noGrp="1"/>
          </p:cNvSpPr>
          <p:nvPr>
            <p:ph sz="quarter" idx="11"/>
          </p:nvPr>
        </p:nvSpPr>
        <p:spPr>
          <a:xfrm>
            <a:off x="6967760" y="323337"/>
            <a:ext cx="5224240" cy="341632"/>
          </a:xfrm>
        </p:spPr>
        <p:txBody>
          <a:bodyPr/>
          <a:lstStyle/>
          <a:p>
            <a:r>
              <a:rPr lang="zh-CN" altLang="en-US"/>
              <a:t>刷基础</a:t>
            </a:r>
          </a:p>
        </p:txBody>
      </p:sp>
      <p:sp>
        <p:nvSpPr>
          <p:cNvPr id="4" name="矩形 3"/>
          <p:cNvSpPr/>
          <p:nvPr/>
        </p:nvSpPr>
        <p:spPr>
          <a:xfrm>
            <a:off x="671823" y="4002630"/>
            <a:ext cx="8625733" cy="646331"/>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本题考查伊凡四世。结合所学知识，由材料中的“</a:t>
            </a:r>
            <a:r>
              <a:rPr lang="en-US" altLang="zh-CN">
                <a:latin typeface="微软雅黑" panose="020b0503020204020204" pitchFamily="34" charset="-122"/>
                <a:ea typeface="微软雅黑" panose="020b0503020204020204" pitchFamily="34" charset="-122"/>
              </a:rPr>
              <a:t>1547</a:t>
            </a:r>
            <a:r>
              <a:rPr lang="zh-CN" altLang="en-US">
                <a:latin typeface="微软雅黑" panose="020b0503020204020204" pitchFamily="34" charset="-122"/>
                <a:ea typeface="微软雅黑" panose="020b0503020204020204" pitchFamily="34" charset="-122"/>
              </a:rPr>
              <a:t>年”“沙皇”“特辖领地制”等关键词可知，材料中的“他”是伊凡四世，故</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正确。</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1"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4"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2"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7"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5"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1"/>
      <p:bldP spid="5" grpId="2"/>
      <p:bldP spid="5" grpId="3"/>
      <p:bldP spid="6" grpId="4"/>
      <p:bldP spid="8" grpId="5"/>
      <p:bldP spid="8" grpId="6"/>
      <p:bldP spid="4" grpId="7"/>
      <p:bldP spid="4" grpId="8"/>
    </p:bldLst>
  </p:timing>
</p:sld>
</file>

<file path=ppt/slides/slide2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2</a:t>
            </a:r>
            <a:r>
              <a:rPr kumimoji="1" lang="zh-CN" altLang="en-US" sz="2200" b="1">
                <a:solidFill>
                  <a:srgbClr val="649226"/>
                </a:solidFill>
                <a:latin typeface="微软雅黑" panose="020b0503020204020204" pitchFamily="34" charset="-122"/>
                <a:ea typeface="微软雅黑" panose="020b0503020204020204" pitchFamily="34" charset="-122"/>
              </a:rPr>
              <a:t>　俄罗斯</a:t>
            </a:r>
          </a:p>
        </p:txBody>
      </p:sp>
      <p:sp>
        <p:nvSpPr>
          <p:cNvPr id="5" name="文本框 4"/>
          <p:cNvSpPr txBox="1"/>
          <p:nvPr/>
        </p:nvSpPr>
        <p:spPr>
          <a:xfrm>
            <a:off x="690245" y="3845417"/>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90245" y="1857375"/>
            <a:ext cx="9311533" cy="2031325"/>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10</a:t>
            </a:r>
            <a:r>
              <a:rPr lang="zh-CN" altLang="en-US">
                <a:latin typeface="微软雅黑" panose="020b0503020204020204" pitchFamily="34" charset="-122"/>
                <a:ea typeface="微软雅黑" panose="020b0503020204020204" pitchFamily="34" charset="-122"/>
              </a:rPr>
              <a:t>．莫斯科市建于</a:t>
            </a:r>
            <a:r>
              <a:rPr lang="en-US" altLang="zh-CN">
                <a:latin typeface="微软雅黑" panose="020b0503020204020204" pitchFamily="34" charset="-122"/>
                <a:ea typeface="微软雅黑" panose="020b0503020204020204" pitchFamily="34" charset="-122"/>
              </a:rPr>
              <a:t>1147</a:t>
            </a:r>
            <a:r>
              <a:rPr lang="zh-CN" altLang="en-US">
                <a:latin typeface="微软雅黑" panose="020b0503020204020204" pitchFamily="34" charset="-122"/>
                <a:ea typeface="微软雅黑" panose="020b0503020204020204" pitchFamily="34" charset="-122"/>
              </a:rPr>
              <a:t>年，弗拉基米尔大公尤里</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多尔戈鲁基是其奠基人。他头戴战盔、身披铁甲、左手持盾、双腿跨马的纪念像一直矗立在莫斯科市中心特维尔大街中段莫斯科市政府前面的广场上。以莫斯科为中心的统一的国家建立于</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9</a:t>
            </a:r>
            <a:r>
              <a:rPr lang="zh-CN" altLang="en-US">
                <a:latin typeface="微软雅黑" panose="020b0503020204020204" pitchFamily="34" charset="-122"/>
                <a:ea typeface="微软雅黑" panose="020b0503020204020204" pitchFamily="34" charset="-122"/>
              </a:rPr>
              <a:t>世纪</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12</a:t>
            </a:r>
            <a:r>
              <a:rPr lang="zh-CN" altLang="en-US">
                <a:latin typeface="微软雅黑" panose="020b0503020204020204" pitchFamily="34" charset="-122"/>
                <a:ea typeface="微软雅黑" panose="020b0503020204020204" pitchFamily="34" charset="-122"/>
              </a:rPr>
              <a:t>世纪中叶</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13</a:t>
            </a:r>
            <a:r>
              <a:rPr lang="zh-CN" altLang="en-US">
                <a:latin typeface="微软雅黑" panose="020b0503020204020204" pitchFamily="34" charset="-122"/>
                <a:ea typeface="微软雅黑" panose="020b0503020204020204" pitchFamily="34" charset="-122"/>
              </a:rPr>
              <a:t>世纪中期</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16</a:t>
            </a:r>
            <a:r>
              <a:rPr lang="zh-CN" altLang="en-US">
                <a:latin typeface="微软雅黑" panose="020b0503020204020204" pitchFamily="34" charset="-122"/>
                <a:ea typeface="微软雅黑" panose="020b0503020204020204" pitchFamily="34" charset="-122"/>
              </a:rPr>
              <a:t>世纪初</a:t>
            </a:r>
          </a:p>
        </p:txBody>
      </p:sp>
      <p:sp>
        <p:nvSpPr>
          <p:cNvPr id="8" name="文本框 7"/>
          <p:cNvSpPr txBox="1"/>
          <p:nvPr/>
        </p:nvSpPr>
        <p:spPr>
          <a:xfrm>
            <a:off x="6880431" y="2419337"/>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D</a:t>
            </a:r>
            <a:endParaRPr lang="zh-CN" altLang="en-US"/>
          </a:p>
        </p:txBody>
      </p:sp>
      <p:sp>
        <p:nvSpPr>
          <p:cNvPr id="11" name="内容占位符 10"/>
          <p:cNvSpPr>
            <a:spLocks noGrp="1"/>
          </p:cNvSpPr>
          <p:nvPr>
            <p:ph sz="quarter" idx="10"/>
          </p:nvPr>
        </p:nvSpPr>
        <p:spPr>
          <a:xfrm>
            <a:off x="1021200" y="231456"/>
            <a:ext cx="5665349" cy="461963"/>
          </a:xfrm>
        </p:spPr>
        <p:txBody>
          <a:bodyPr/>
          <a:lstStyle/>
          <a:p>
            <a:r>
              <a:rPr lang="zh-CN" altLang="en-US" smtClean="0"/>
              <a:t>课时</a:t>
            </a:r>
            <a:r>
              <a:rPr lang="en-US" altLang="zh-CN" smtClean="0"/>
              <a:t>2 </a:t>
            </a:r>
            <a:r>
              <a:rPr lang="zh-CN" altLang="en-US" smtClean="0"/>
              <a:t>拜占庭</a:t>
            </a:r>
            <a:r>
              <a:rPr lang="zh-CN" altLang="en-US"/>
              <a:t>与俄罗斯</a:t>
            </a:r>
          </a:p>
        </p:txBody>
      </p:sp>
      <p:sp>
        <p:nvSpPr>
          <p:cNvPr id="13" name="内容占位符 12"/>
          <p:cNvSpPr>
            <a:spLocks noGrp="1"/>
          </p:cNvSpPr>
          <p:nvPr>
            <p:ph sz="quarter" idx="11"/>
          </p:nvPr>
        </p:nvSpPr>
        <p:spPr>
          <a:xfrm>
            <a:off x="6967760" y="323337"/>
            <a:ext cx="5224240" cy="341632"/>
          </a:xfrm>
        </p:spPr>
        <p:txBody>
          <a:bodyPr/>
          <a:lstStyle/>
          <a:p>
            <a:r>
              <a:rPr lang="zh-CN" altLang="en-US"/>
              <a:t>刷基础</a:t>
            </a:r>
          </a:p>
        </p:txBody>
      </p:sp>
      <p:sp>
        <p:nvSpPr>
          <p:cNvPr id="4" name="矩形 3"/>
          <p:cNvSpPr/>
          <p:nvPr/>
        </p:nvSpPr>
        <p:spPr>
          <a:xfrm>
            <a:off x="699456" y="4221394"/>
            <a:ext cx="8625733" cy="646331"/>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本题考查莫斯科统一国家的建立。结合所学知识可知以莫斯科为中心的统一国家建立于</a:t>
            </a:r>
            <a:r>
              <a:rPr lang="en-US" altLang="zh-CN">
                <a:latin typeface="微软雅黑" panose="020b0503020204020204" pitchFamily="34" charset="-122"/>
                <a:ea typeface="微软雅黑" panose="020b0503020204020204" pitchFamily="34" charset="-122"/>
              </a:rPr>
              <a:t>16</a:t>
            </a:r>
            <a:r>
              <a:rPr lang="zh-CN" altLang="en-US">
                <a:latin typeface="微软雅黑" panose="020b0503020204020204" pitchFamily="34" charset="-122"/>
                <a:ea typeface="微软雅黑" panose="020b0503020204020204" pitchFamily="34" charset="-122"/>
              </a:rPr>
              <a:t>世纪初，故</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正确。</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1"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4"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2"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7"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5"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1"/>
      <p:bldP spid="5" grpId="2"/>
      <p:bldP spid="5" grpId="3"/>
      <p:bldP spid="6" grpId="4"/>
      <p:bldP spid="8" grpId="5"/>
      <p:bldP spid="8" grpId="6"/>
      <p:bldP spid="4" grpId="7"/>
      <p:bldP spid="4" grpId="8"/>
    </p:bldLst>
  </p:timing>
</p:sld>
</file>

<file path=ppt/slides/slide2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699456" y="3209061"/>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90244" y="1488585"/>
            <a:ext cx="9311533" cy="1477328"/>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1</a:t>
            </a:r>
            <a:r>
              <a:rPr lang="zh-CN" altLang="en-US">
                <a:latin typeface="微软雅黑" panose="020b0503020204020204" pitchFamily="34" charset="-122"/>
                <a:ea typeface="微软雅黑" panose="020b0503020204020204" pitchFamily="34" charset="-122"/>
              </a:rPr>
              <a:t>．解读下边的示意图，能得到的有效信息是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．封臣要直接承担国家的赋税兵役义务</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．封君与封臣关系一经缔结就不能改变</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．西欧封建等级制度通过层层分封形成</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．西欧庄园是一个自给自足的经济单位</a:t>
            </a:r>
          </a:p>
        </p:txBody>
      </p:sp>
      <p:sp>
        <p:nvSpPr>
          <p:cNvPr id="8" name="文本框 7"/>
          <p:cNvSpPr txBox="1"/>
          <p:nvPr/>
        </p:nvSpPr>
        <p:spPr>
          <a:xfrm>
            <a:off x="5346011" y="1546198"/>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C</a:t>
            </a:r>
            <a:endParaRPr lang="zh-CN" altLang="en-US"/>
          </a:p>
        </p:txBody>
      </p:sp>
      <p:sp>
        <p:nvSpPr>
          <p:cNvPr id="11" name="内容占位符 10"/>
          <p:cNvSpPr>
            <a:spLocks noGrp="1"/>
          </p:cNvSpPr>
          <p:nvPr>
            <p:ph sz="quarter" idx="10"/>
          </p:nvPr>
        </p:nvSpPr>
        <p:spPr>
          <a:xfrm>
            <a:off x="1021200" y="231456"/>
            <a:ext cx="5665349" cy="461963"/>
          </a:xfrm>
        </p:spPr>
        <p:txBody>
          <a:bodyPr/>
          <a:lstStyle/>
          <a:p>
            <a:r>
              <a:rPr lang="zh-CN" altLang="en-US" smtClean="0"/>
              <a:t>课时</a:t>
            </a:r>
            <a:r>
              <a:rPr lang="en-US" altLang="zh-CN" smtClean="0"/>
              <a:t>2 </a:t>
            </a:r>
            <a:r>
              <a:rPr lang="zh-CN" altLang="en-US" smtClean="0"/>
              <a:t>拜占庭</a:t>
            </a:r>
            <a:r>
              <a:rPr lang="zh-CN" altLang="en-US"/>
              <a:t>与俄罗斯</a:t>
            </a:r>
          </a:p>
        </p:txBody>
      </p:sp>
      <p:sp>
        <p:nvSpPr>
          <p:cNvPr id="13" name="内容占位符 12"/>
          <p:cNvSpPr>
            <a:spLocks noGrp="1"/>
          </p:cNvSpPr>
          <p:nvPr>
            <p:ph sz="quarter" idx="11"/>
          </p:nvPr>
        </p:nvSpPr>
        <p:spPr>
          <a:xfrm>
            <a:off x="6967760" y="323337"/>
            <a:ext cx="5224240" cy="341632"/>
          </a:xfrm>
        </p:spPr>
        <p:txBody>
          <a:bodyPr/>
          <a:lstStyle/>
          <a:p>
            <a:r>
              <a:rPr lang="zh-CN" altLang="en-US" smtClean="0"/>
              <a:t>刷</a:t>
            </a:r>
            <a:r>
              <a:rPr lang="zh-CN" altLang="en-US"/>
              <a:t>提升</a:t>
            </a:r>
          </a:p>
        </p:txBody>
      </p:sp>
      <p:sp>
        <p:nvSpPr>
          <p:cNvPr id="4" name="矩形 3"/>
          <p:cNvSpPr/>
          <p:nvPr/>
        </p:nvSpPr>
        <p:spPr>
          <a:xfrm>
            <a:off x="708667" y="3585038"/>
            <a:ext cx="5109149" cy="923330"/>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本题考查西欧的封君封臣制度。图示显示出西欧中世纪社会从帝王到大封建主、小封建主，再到农民层层分封，等级森严，所以</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正确。</a:t>
            </a:r>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972175" y="989475"/>
            <a:ext cx="6219825" cy="4210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2"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12290"/>
                                        </p:tgtEl>
                                        <p:attrNameLst>
                                          <p:attrName>style.visibility</p:attrName>
                                        </p:attrNameLst>
                                      </p:cBhvr>
                                      <p:to>
                                        <p:strVal val="visible"/>
                                      </p:to>
                                    </p:set>
                                    <p:animEffect transition="in" filter="fade">
                                      <p:cBhvr>
                                        <p:cTn id="10" dur="500"/>
                                        <p:tgtEl>
                                          <p:spTgt spid="12290"/>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5"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0" presetClass="entr" presetSubtype="0" fill="hold" grpId="3"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Lst>
  </p:timing>
</p:sld>
</file>

<file path=ppt/slides/slide2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708667" y="3535693"/>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90244" y="1488585"/>
            <a:ext cx="9311533" cy="2030095"/>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2</a:t>
            </a:r>
            <a:r>
              <a:rPr lang="zh-CN" altLang="en-US">
                <a:latin typeface="微软雅黑" panose="020b0503020204020204" pitchFamily="34" charset="-122"/>
                <a:ea typeface="微软雅黑" panose="020b0503020204020204" pitchFamily="34" charset="-122"/>
              </a:rPr>
              <a:t>．有关封君封臣制度有如下的一些表述：“用拂特之制，民往往知有主而不必知有王”“领主的领主，不是我的领主”“附庸的附庸，不是我的附庸”。由此可知该制度</a:t>
            </a:r>
          </a:p>
          <a:p>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．有利于各地的经济交流</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．容易形成分裂割据势力</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．有利于加强中央集权</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．有利于王国统治的巩固</a:t>
            </a:r>
          </a:p>
        </p:txBody>
      </p:sp>
      <p:sp>
        <p:nvSpPr>
          <p:cNvPr id="8" name="文本框 7"/>
          <p:cNvSpPr txBox="1"/>
          <p:nvPr/>
        </p:nvSpPr>
        <p:spPr>
          <a:xfrm>
            <a:off x="871569" y="2135920"/>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B</a:t>
            </a:r>
            <a:endParaRPr lang="zh-CN" altLang="en-US"/>
          </a:p>
        </p:txBody>
      </p:sp>
      <p:sp>
        <p:nvSpPr>
          <p:cNvPr id="11" name="内容占位符 10"/>
          <p:cNvSpPr>
            <a:spLocks noGrp="1"/>
          </p:cNvSpPr>
          <p:nvPr>
            <p:ph sz="quarter" idx="10"/>
          </p:nvPr>
        </p:nvSpPr>
        <p:spPr>
          <a:xfrm>
            <a:off x="1021200" y="231456"/>
            <a:ext cx="5665349" cy="461963"/>
          </a:xfrm>
        </p:spPr>
        <p:txBody>
          <a:bodyPr/>
          <a:lstStyle/>
          <a:p>
            <a:r>
              <a:rPr lang="zh-CN" altLang="en-US" smtClean="0"/>
              <a:t>课时</a:t>
            </a:r>
            <a:r>
              <a:rPr lang="en-US" altLang="zh-CN" smtClean="0"/>
              <a:t>2 </a:t>
            </a:r>
            <a:r>
              <a:rPr lang="zh-CN" altLang="en-US" smtClean="0"/>
              <a:t>拜占庭</a:t>
            </a:r>
            <a:r>
              <a:rPr lang="zh-CN" altLang="en-US"/>
              <a:t>与俄罗斯</a:t>
            </a:r>
          </a:p>
        </p:txBody>
      </p:sp>
      <p:sp>
        <p:nvSpPr>
          <p:cNvPr id="13" name="内容占位符 12"/>
          <p:cNvSpPr>
            <a:spLocks noGrp="1"/>
          </p:cNvSpPr>
          <p:nvPr>
            <p:ph sz="quarter" idx="11"/>
          </p:nvPr>
        </p:nvSpPr>
        <p:spPr>
          <a:xfrm>
            <a:off x="6967760" y="323337"/>
            <a:ext cx="5224240" cy="341632"/>
          </a:xfrm>
        </p:spPr>
        <p:txBody>
          <a:bodyPr/>
          <a:lstStyle/>
          <a:p>
            <a:r>
              <a:rPr lang="zh-CN" altLang="en-US" smtClean="0"/>
              <a:t>刷</a:t>
            </a:r>
            <a:r>
              <a:rPr lang="zh-CN" altLang="en-US"/>
              <a:t>提升</a:t>
            </a:r>
          </a:p>
        </p:txBody>
      </p:sp>
      <p:sp>
        <p:nvSpPr>
          <p:cNvPr id="4" name="矩形 3"/>
          <p:cNvSpPr/>
          <p:nvPr/>
        </p:nvSpPr>
        <p:spPr>
          <a:xfrm>
            <a:off x="717878" y="3911670"/>
            <a:ext cx="8911897" cy="646331"/>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本题考查封君封臣制度的影响。三段表述都在突出领地内权力的独立性，由此分析封君封臣制度会导致不同程度的分裂割据势力出现，</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正确。</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2"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5"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3"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Lst>
  </p:timing>
</p:sld>
</file>

<file path=ppt/slides/slide2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708667" y="3858858"/>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90244" y="1488585"/>
            <a:ext cx="9311533" cy="2308324"/>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3</a:t>
            </a:r>
            <a:r>
              <a:rPr lang="zh-CN" altLang="en-US">
                <a:latin typeface="微软雅黑" panose="020b0503020204020204" pitchFamily="34" charset="-122"/>
                <a:ea typeface="微软雅黑" panose="020b0503020204020204" pitchFamily="34" charset="-122"/>
              </a:rPr>
              <a:t>．西欧叫“</a:t>
            </a:r>
            <a:r>
              <a:rPr lang="en-US" altLang="zh-CN">
                <a:latin typeface="微软雅黑" panose="020b0503020204020204" pitchFamily="34" charset="-122"/>
                <a:ea typeface="微软雅黑" panose="020b0503020204020204" pitchFamily="34" charset="-122"/>
              </a:rPr>
              <a:t>Manor”</a:t>
            </a:r>
            <a:r>
              <a:rPr lang="zh-CN" altLang="en-US">
                <a:latin typeface="微软雅黑" panose="020b0503020204020204" pitchFamily="34" charset="-122"/>
                <a:ea typeface="微软雅黑" panose="020b0503020204020204" pitchFamily="34" charset="-122"/>
              </a:rPr>
              <a:t>的，是从</a:t>
            </a:r>
            <a:r>
              <a:rPr lang="en-US" altLang="zh-CN">
                <a:latin typeface="微软雅黑" panose="020b0503020204020204" pitchFamily="34" charset="-122"/>
                <a:ea typeface="微软雅黑" panose="020b0503020204020204" pitchFamily="34" charset="-122"/>
              </a:rPr>
              <a:t>9</a:t>
            </a:r>
            <a:r>
              <a:rPr lang="zh-CN" altLang="en-US">
                <a:latin typeface="微软雅黑" panose="020b0503020204020204" pitchFamily="34" charset="-122"/>
                <a:ea typeface="微软雅黑" panose="020b0503020204020204" pitchFamily="34" charset="-122"/>
              </a:rPr>
              <a:t>世纪开始，规模大小不等，有的就是一个自然村落，有的包括好几个村落。村落里面有封建领主的堡垒、教堂、农奴的茅舍，有铁匠铺、木工房、酿酒坊等各种手工作坊，还有牲畜圈、磨坊、菜园、池塘、树林、草地。这说明“</a:t>
            </a:r>
            <a:r>
              <a:rPr lang="en-US" altLang="zh-CN">
                <a:latin typeface="微软雅黑" panose="020b0503020204020204" pitchFamily="34" charset="-122"/>
                <a:ea typeface="微软雅黑" panose="020b0503020204020204" pitchFamily="34" charset="-122"/>
              </a:rPr>
              <a:t>Manor”</a:t>
            </a:r>
            <a:r>
              <a:rPr lang="zh-CN" altLang="en-US">
                <a:latin typeface="微软雅黑" panose="020b0503020204020204" pitchFamily="34" charset="-122"/>
                <a:ea typeface="微软雅黑" panose="020b0503020204020204" pitchFamily="34" charset="-122"/>
              </a:rPr>
              <a:t>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．一个开放式的经济实体</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．一个以商品经济为主的经济实体</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．一个自给自足的经济实体</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．一个比较工业化的经济实体</a:t>
            </a:r>
          </a:p>
        </p:txBody>
      </p:sp>
      <p:sp>
        <p:nvSpPr>
          <p:cNvPr id="8" name="文本框 7"/>
          <p:cNvSpPr txBox="1"/>
          <p:nvPr/>
        </p:nvSpPr>
        <p:spPr>
          <a:xfrm>
            <a:off x="1116682" y="2458597"/>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C</a:t>
            </a:r>
            <a:endParaRPr lang="zh-CN" altLang="en-US"/>
          </a:p>
        </p:txBody>
      </p:sp>
      <p:sp>
        <p:nvSpPr>
          <p:cNvPr id="11" name="内容占位符 10"/>
          <p:cNvSpPr>
            <a:spLocks noGrp="1"/>
          </p:cNvSpPr>
          <p:nvPr>
            <p:ph sz="quarter" idx="10"/>
          </p:nvPr>
        </p:nvSpPr>
        <p:spPr>
          <a:xfrm>
            <a:off x="1021200" y="231456"/>
            <a:ext cx="5665349" cy="461963"/>
          </a:xfrm>
        </p:spPr>
        <p:txBody>
          <a:bodyPr/>
          <a:lstStyle/>
          <a:p>
            <a:r>
              <a:rPr lang="zh-CN" altLang="en-US" smtClean="0"/>
              <a:t>课时</a:t>
            </a:r>
            <a:r>
              <a:rPr lang="en-US" altLang="zh-CN" smtClean="0"/>
              <a:t>2 </a:t>
            </a:r>
            <a:r>
              <a:rPr lang="zh-CN" altLang="en-US" smtClean="0"/>
              <a:t>拜占庭</a:t>
            </a:r>
            <a:r>
              <a:rPr lang="zh-CN" altLang="en-US"/>
              <a:t>与俄罗斯</a:t>
            </a:r>
          </a:p>
        </p:txBody>
      </p:sp>
      <p:sp>
        <p:nvSpPr>
          <p:cNvPr id="13" name="内容占位符 12"/>
          <p:cNvSpPr>
            <a:spLocks noGrp="1"/>
          </p:cNvSpPr>
          <p:nvPr>
            <p:ph sz="quarter" idx="11"/>
          </p:nvPr>
        </p:nvSpPr>
        <p:spPr>
          <a:xfrm>
            <a:off x="6967760" y="323337"/>
            <a:ext cx="5224240" cy="341632"/>
          </a:xfrm>
        </p:spPr>
        <p:txBody>
          <a:bodyPr/>
          <a:lstStyle/>
          <a:p>
            <a:r>
              <a:rPr lang="zh-CN" altLang="en-US" smtClean="0"/>
              <a:t>刷</a:t>
            </a:r>
            <a:r>
              <a:rPr lang="zh-CN" altLang="en-US"/>
              <a:t>提升</a:t>
            </a:r>
          </a:p>
        </p:txBody>
      </p:sp>
      <p:sp>
        <p:nvSpPr>
          <p:cNvPr id="4" name="矩形 3"/>
          <p:cNvSpPr/>
          <p:nvPr/>
        </p:nvSpPr>
        <p:spPr>
          <a:xfrm>
            <a:off x="717878" y="4234835"/>
            <a:ext cx="8911897" cy="646331"/>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本题考查中古时期西欧庄园经济的特征。从材料中可以判断出“</a:t>
            </a:r>
            <a:r>
              <a:rPr lang="en-US" altLang="zh-CN">
                <a:latin typeface="微软雅黑" panose="020b0503020204020204" pitchFamily="34" charset="-122"/>
                <a:ea typeface="微软雅黑" panose="020b0503020204020204" pitchFamily="34" charset="-122"/>
              </a:rPr>
              <a:t>Manor”</a:t>
            </a:r>
            <a:r>
              <a:rPr lang="zh-CN" altLang="en-US">
                <a:latin typeface="微软雅黑" panose="020b0503020204020204" pitchFamily="34" charset="-122"/>
                <a:ea typeface="微软雅黑" panose="020b0503020204020204" pitchFamily="34" charset="-122"/>
              </a:rPr>
              <a:t>是中古时期西欧的庄园，是一个自给自足的经济实体，故</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正确。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2"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5"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3"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Lst>
  </p:timing>
</p:sld>
</file>

<file path=ppt/slides/slide2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708667" y="3252048"/>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90244" y="1488585"/>
            <a:ext cx="9311533" cy="1754326"/>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4</a:t>
            </a:r>
            <a:r>
              <a:rPr lang="zh-CN" altLang="en-US">
                <a:latin typeface="微软雅黑" panose="020b0503020204020204" pitchFamily="34" charset="-122"/>
                <a:ea typeface="微软雅黑" panose="020b0503020204020204" pitchFamily="34" charset="-122"/>
              </a:rPr>
              <a:t>．中世纪欧洲人们“只知有教，不知有国”，国家意识淡薄。</a:t>
            </a:r>
            <a:r>
              <a:rPr lang="en-US" altLang="zh-CN">
                <a:latin typeface="微软雅黑" panose="020b0503020204020204" pitchFamily="34" charset="-122"/>
                <a:ea typeface="微软雅黑" panose="020b0503020204020204" pitchFamily="34" charset="-122"/>
              </a:rPr>
              <a:t>11</a:t>
            </a:r>
            <a:r>
              <a:rPr lang="zh-CN" altLang="en-US">
                <a:latin typeface="微软雅黑" panose="020b0503020204020204" pitchFamily="34" charset="-122"/>
                <a:ea typeface="微软雅黑" panose="020b0503020204020204" pitchFamily="34" charset="-122"/>
              </a:rPr>
              <a:t>世纪以后此种情况有所改变，英法等国王权呈加强之势。出现这种改变的直接原因是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．城市自治运动的发展</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．基督教会威信的不断下降</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．封君封臣制度的逐渐废除</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．国王不断扩大其领地</a:t>
            </a:r>
          </a:p>
        </p:txBody>
      </p:sp>
      <p:sp>
        <p:nvSpPr>
          <p:cNvPr id="8" name="文本框 7"/>
          <p:cNvSpPr txBox="1"/>
          <p:nvPr/>
        </p:nvSpPr>
        <p:spPr>
          <a:xfrm>
            <a:off x="6817394" y="1758509"/>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D</a:t>
            </a:r>
            <a:endParaRPr lang="zh-CN" altLang="en-US"/>
          </a:p>
        </p:txBody>
      </p:sp>
      <p:sp>
        <p:nvSpPr>
          <p:cNvPr id="11" name="内容占位符 10"/>
          <p:cNvSpPr>
            <a:spLocks noGrp="1"/>
          </p:cNvSpPr>
          <p:nvPr>
            <p:ph sz="quarter" idx="10"/>
          </p:nvPr>
        </p:nvSpPr>
        <p:spPr>
          <a:xfrm>
            <a:off x="1021200" y="231456"/>
            <a:ext cx="5665349" cy="461963"/>
          </a:xfrm>
        </p:spPr>
        <p:txBody>
          <a:bodyPr/>
          <a:lstStyle/>
          <a:p>
            <a:r>
              <a:rPr lang="zh-CN" altLang="en-US" smtClean="0"/>
              <a:t>课时</a:t>
            </a:r>
            <a:r>
              <a:rPr lang="en-US" altLang="zh-CN" smtClean="0"/>
              <a:t>2 </a:t>
            </a:r>
            <a:r>
              <a:rPr lang="zh-CN" altLang="en-US" smtClean="0"/>
              <a:t>拜占庭</a:t>
            </a:r>
            <a:r>
              <a:rPr lang="zh-CN" altLang="en-US"/>
              <a:t>与俄罗斯</a:t>
            </a:r>
          </a:p>
        </p:txBody>
      </p:sp>
      <p:sp>
        <p:nvSpPr>
          <p:cNvPr id="13" name="内容占位符 12"/>
          <p:cNvSpPr>
            <a:spLocks noGrp="1"/>
          </p:cNvSpPr>
          <p:nvPr>
            <p:ph sz="quarter" idx="11"/>
          </p:nvPr>
        </p:nvSpPr>
        <p:spPr>
          <a:xfrm>
            <a:off x="6967760" y="323337"/>
            <a:ext cx="5224240" cy="341632"/>
          </a:xfrm>
        </p:spPr>
        <p:txBody>
          <a:bodyPr/>
          <a:lstStyle/>
          <a:p>
            <a:r>
              <a:rPr lang="zh-CN" altLang="en-US" smtClean="0"/>
              <a:t>刷</a:t>
            </a:r>
            <a:r>
              <a:rPr lang="zh-CN" altLang="en-US"/>
              <a:t>提升</a:t>
            </a:r>
          </a:p>
        </p:txBody>
      </p:sp>
      <p:sp>
        <p:nvSpPr>
          <p:cNvPr id="4" name="矩形 3"/>
          <p:cNvSpPr/>
          <p:nvPr/>
        </p:nvSpPr>
        <p:spPr>
          <a:xfrm>
            <a:off x="717878" y="3628025"/>
            <a:ext cx="8911897" cy="1200329"/>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本题考查西欧封建社会发展的新变化。结合所学知识，城市自治运动的发展是西欧国家王权加强的间接原因，排除</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；这一时期基督教会的威信没有下降，封君封臣制度继续存在并发挥作用，</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不符合史实；</a:t>
            </a:r>
            <a:r>
              <a:rPr lang="en-US" altLang="zh-CN">
                <a:latin typeface="微软雅黑" panose="020b0503020204020204" pitchFamily="34" charset="-122"/>
                <a:ea typeface="微软雅黑" panose="020b0503020204020204" pitchFamily="34" charset="-122"/>
              </a:rPr>
              <a:t>11</a:t>
            </a:r>
            <a:r>
              <a:rPr lang="zh-CN" altLang="en-US">
                <a:latin typeface="微软雅黑" panose="020b0503020204020204" pitchFamily="34" charset="-122"/>
                <a:ea typeface="微软雅黑" panose="020b0503020204020204" pitchFamily="34" charset="-122"/>
              </a:rPr>
              <a:t>世纪后英法等国国王逐步扩大王室领地，增强了其经济实力，这是王权呈加强之势的直接原因，故</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正确。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2"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5"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3"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Lst>
  </p:timing>
</p:sld>
</file>

<file path=ppt/slides/slide2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717878" y="2876071"/>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90244" y="1488585"/>
            <a:ext cx="9311533" cy="1200329"/>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5</a:t>
            </a:r>
            <a:r>
              <a:rPr lang="zh-CN" altLang="en-US">
                <a:latin typeface="微软雅黑" panose="020b0503020204020204" pitchFamily="34" charset="-122"/>
                <a:ea typeface="微软雅黑" panose="020b0503020204020204" pitchFamily="34" charset="-122"/>
              </a:rPr>
              <a:t>．“中世纪初期的西欧，罗马时代的城市大多皆告没落，工商业衰败，有的已成废墟，它们在经济上与农村无甚区别。”这时期造成城市没落的直接因素是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．罗马帝国的分裂  </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．庄园经济的推行</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．基督教会的控制  </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．日耳曼人的破坏</a:t>
            </a:r>
          </a:p>
        </p:txBody>
      </p:sp>
      <p:sp>
        <p:nvSpPr>
          <p:cNvPr id="8" name="文本框 7"/>
          <p:cNvSpPr txBox="1"/>
          <p:nvPr/>
        </p:nvSpPr>
        <p:spPr>
          <a:xfrm>
            <a:off x="7474619" y="1904599"/>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D</a:t>
            </a:r>
            <a:endParaRPr lang="zh-CN" altLang="en-US"/>
          </a:p>
        </p:txBody>
      </p:sp>
      <p:sp>
        <p:nvSpPr>
          <p:cNvPr id="11" name="内容占位符 10"/>
          <p:cNvSpPr>
            <a:spLocks noGrp="1"/>
          </p:cNvSpPr>
          <p:nvPr>
            <p:ph sz="quarter" idx="10"/>
          </p:nvPr>
        </p:nvSpPr>
        <p:spPr>
          <a:xfrm>
            <a:off x="1021200" y="231456"/>
            <a:ext cx="5665349" cy="461963"/>
          </a:xfrm>
        </p:spPr>
        <p:txBody>
          <a:bodyPr/>
          <a:lstStyle/>
          <a:p>
            <a:r>
              <a:rPr lang="zh-CN" altLang="en-US" smtClean="0"/>
              <a:t>课时</a:t>
            </a:r>
            <a:r>
              <a:rPr lang="en-US" altLang="zh-CN" smtClean="0"/>
              <a:t>2 </a:t>
            </a:r>
            <a:r>
              <a:rPr lang="zh-CN" altLang="en-US" smtClean="0"/>
              <a:t>拜占庭</a:t>
            </a:r>
            <a:r>
              <a:rPr lang="zh-CN" altLang="en-US"/>
              <a:t>与俄罗斯</a:t>
            </a:r>
          </a:p>
        </p:txBody>
      </p:sp>
      <p:sp>
        <p:nvSpPr>
          <p:cNvPr id="13" name="内容占位符 12"/>
          <p:cNvSpPr>
            <a:spLocks noGrp="1"/>
          </p:cNvSpPr>
          <p:nvPr>
            <p:ph sz="quarter" idx="11"/>
          </p:nvPr>
        </p:nvSpPr>
        <p:spPr>
          <a:xfrm>
            <a:off x="6967760" y="323337"/>
            <a:ext cx="5224240" cy="341632"/>
          </a:xfrm>
        </p:spPr>
        <p:txBody>
          <a:bodyPr/>
          <a:lstStyle/>
          <a:p>
            <a:r>
              <a:rPr lang="zh-CN" altLang="en-US" smtClean="0"/>
              <a:t>刷</a:t>
            </a:r>
            <a:r>
              <a:rPr lang="zh-CN" altLang="en-US"/>
              <a:t>提升</a:t>
            </a:r>
          </a:p>
        </p:txBody>
      </p:sp>
      <p:sp>
        <p:nvSpPr>
          <p:cNvPr id="4" name="矩形 3"/>
          <p:cNvSpPr/>
          <p:nvPr/>
        </p:nvSpPr>
        <p:spPr>
          <a:xfrm>
            <a:off x="727089" y="3252048"/>
            <a:ext cx="8911897" cy="646331"/>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本题考查中古时期城市的发展演变。西欧封建社会是日耳曼人在罗马帝国的废墟上建立起来的，在日耳曼人和罗马人的冲突中，罗马时代的城市大多没落 ，故</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正确。</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2"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5"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3"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Lst>
  </p:timing>
</p:sld>
</file>

<file path=ppt/slides/slide3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717878" y="2876071"/>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90244" y="1488585"/>
            <a:ext cx="9311533" cy="1477328"/>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6</a:t>
            </a:r>
            <a:r>
              <a:rPr lang="zh-CN" altLang="en-US">
                <a:latin typeface="微软雅黑" panose="020b0503020204020204" pitchFamily="34" charset="-122"/>
                <a:ea typeface="微软雅黑" panose="020b0503020204020204" pitchFamily="34" charset="-122"/>
              </a:rPr>
              <a:t>．中古时期西欧的城市“街道大部分狭窄，弯曲小巷中</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为防卫和隐蔽的目的</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人与兽穿梭来去</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猪可以自由行走于垃圾堆之间</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雨后街道泥泞数日</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城市均没铺路，对脚和鼻子都不太安全”。造成这种状况的根本原因是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．城市设施落后  </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．城市环境脏乱</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．瘟疫容易爆发  </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．经济发展水平制约</a:t>
            </a:r>
          </a:p>
        </p:txBody>
      </p:sp>
      <p:sp>
        <p:nvSpPr>
          <p:cNvPr id="8" name="文本框 7"/>
          <p:cNvSpPr txBox="1"/>
          <p:nvPr/>
        </p:nvSpPr>
        <p:spPr>
          <a:xfrm>
            <a:off x="5183037" y="2088749"/>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D</a:t>
            </a:r>
            <a:endParaRPr lang="zh-CN" altLang="en-US"/>
          </a:p>
        </p:txBody>
      </p:sp>
      <p:sp>
        <p:nvSpPr>
          <p:cNvPr id="11" name="内容占位符 10"/>
          <p:cNvSpPr>
            <a:spLocks noGrp="1"/>
          </p:cNvSpPr>
          <p:nvPr>
            <p:ph sz="quarter" idx="10"/>
          </p:nvPr>
        </p:nvSpPr>
        <p:spPr>
          <a:xfrm>
            <a:off x="1021200" y="231456"/>
            <a:ext cx="5665349" cy="461963"/>
          </a:xfrm>
        </p:spPr>
        <p:txBody>
          <a:bodyPr/>
          <a:lstStyle/>
          <a:p>
            <a:r>
              <a:rPr lang="zh-CN" altLang="en-US" smtClean="0"/>
              <a:t>课时</a:t>
            </a:r>
            <a:r>
              <a:rPr lang="en-US" altLang="zh-CN" smtClean="0"/>
              <a:t>2 </a:t>
            </a:r>
            <a:r>
              <a:rPr lang="zh-CN" altLang="en-US" smtClean="0"/>
              <a:t>拜占庭</a:t>
            </a:r>
            <a:r>
              <a:rPr lang="zh-CN" altLang="en-US"/>
              <a:t>与俄罗斯</a:t>
            </a:r>
          </a:p>
        </p:txBody>
      </p:sp>
      <p:sp>
        <p:nvSpPr>
          <p:cNvPr id="13" name="内容占位符 12"/>
          <p:cNvSpPr>
            <a:spLocks noGrp="1"/>
          </p:cNvSpPr>
          <p:nvPr>
            <p:ph sz="quarter" idx="11"/>
          </p:nvPr>
        </p:nvSpPr>
        <p:spPr>
          <a:xfrm>
            <a:off x="6967760" y="323337"/>
            <a:ext cx="5224240" cy="341632"/>
          </a:xfrm>
        </p:spPr>
        <p:txBody>
          <a:bodyPr/>
          <a:lstStyle/>
          <a:p>
            <a:r>
              <a:rPr lang="zh-CN" altLang="en-US" smtClean="0"/>
              <a:t>刷</a:t>
            </a:r>
            <a:r>
              <a:rPr lang="zh-CN" altLang="en-US"/>
              <a:t>提升</a:t>
            </a:r>
          </a:p>
        </p:txBody>
      </p:sp>
      <p:sp>
        <p:nvSpPr>
          <p:cNvPr id="4" name="矩形 3"/>
          <p:cNvSpPr/>
          <p:nvPr/>
        </p:nvSpPr>
        <p:spPr>
          <a:xfrm>
            <a:off x="727089" y="3252048"/>
            <a:ext cx="8911897" cy="646331"/>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本题考查中古时期西欧城市发展情况。材料显示中古时期西欧的城市较为脏乱落后，结合史实可知造成这种状况的根本原因是经济发展水平的制约，故</a:t>
            </a:r>
            <a:r>
              <a:rPr lang="en-US" altLang="zh-CN">
                <a:latin typeface="微软雅黑" panose="020b0503020204020204" pitchFamily="34" charset="-122"/>
                <a:ea typeface="微软雅黑" panose="020b0503020204020204" pitchFamily="34" charset="-122"/>
              </a:rPr>
              <a:t>D </a:t>
            </a:r>
            <a:r>
              <a:rPr lang="zh-CN" altLang="en-US">
                <a:latin typeface="微软雅黑" panose="020b0503020204020204" pitchFamily="34" charset="-122"/>
                <a:ea typeface="微软雅黑" panose="020b0503020204020204" pitchFamily="34" charset="-122"/>
              </a:rPr>
              <a:t>正确。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2"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5"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3"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Lst>
  </p:timing>
</p:sld>
</file>

<file path=ppt/slides/slide3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717878" y="3896270"/>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90244" y="1488585"/>
            <a:ext cx="9311533" cy="2308324"/>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7</a:t>
            </a:r>
            <a:r>
              <a:rPr lang="zh-CN" altLang="en-US">
                <a:latin typeface="微软雅黑" panose="020b0503020204020204" pitchFamily="34" charset="-122"/>
                <a:ea typeface="微软雅黑" panose="020b0503020204020204" pitchFamily="34" charset="-122"/>
              </a:rPr>
              <a:t>．下图是有着“欧洲大学之母”之称的意大利博洛尼亚大学的校徽。在历史上，教育只局限于贵族阶层，从这个意义上说，“我们现代人都是巴黎和博洛尼亚而非雅典和亚历山大的继承人和接班人”。材料突出了中古时期西欧大学的</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 </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．重视教化的宗教化特点  </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．神学为主的神学化特点</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．求实致用的世俗化特点  </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．培养官僚的官方化特点</a:t>
            </a:r>
          </a:p>
        </p:txBody>
      </p:sp>
      <p:sp>
        <p:nvSpPr>
          <p:cNvPr id="8" name="文本框 7"/>
          <p:cNvSpPr txBox="1"/>
          <p:nvPr/>
        </p:nvSpPr>
        <p:spPr>
          <a:xfrm>
            <a:off x="6368899" y="2088749"/>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C</a:t>
            </a:r>
            <a:endParaRPr lang="zh-CN" altLang="en-US"/>
          </a:p>
        </p:txBody>
      </p:sp>
      <p:sp>
        <p:nvSpPr>
          <p:cNvPr id="11" name="内容占位符 10"/>
          <p:cNvSpPr>
            <a:spLocks noGrp="1"/>
          </p:cNvSpPr>
          <p:nvPr>
            <p:ph sz="quarter" idx="10"/>
          </p:nvPr>
        </p:nvSpPr>
        <p:spPr>
          <a:xfrm>
            <a:off x="1021200" y="231456"/>
            <a:ext cx="5665349" cy="461963"/>
          </a:xfrm>
        </p:spPr>
        <p:txBody>
          <a:bodyPr/>
          <a:lstStyle/>
          <a:p>
            <a:r>
              <a:rPr lang="zh-CN" altLang="en-US" smtClean="0"/>
              <a:t>课时</a:t>
            </a:r>
            <a:r>
              <a:rPr lang="en-US" altLang="zh-CN" smtClean="0"/>
              <a:t>2 </a:t>
            </a:r>
            <a:r>
              <a:rPr lang="zh-CN" altLang="en-US" smtClean="0"/>
              <a:t>拜占庭</a:t>
            </a:r>
            <a:r>
              <a:rPr lang="zh-CN" altLang="en-US"/>
              <a:t>与俄罗斯</a:t>
            </a:r>
          </a:p>
        </p:txBody>
      </p:sp>
      <p:sp>
        <p:nvSpPr>
          <p:cNvPr id="13" name="内容占位符 12"/>
          <p:cNvSpPr>
            <a:spLocks noGrp="1"/>
          </p:cNvSpPr>
          <p:nvPr>
            <p:ph sz="quarter" idx="11"/>
          </p:nvPr>
        </p:nvSpPr>
        <p:spPr>
          <a:xfrm>
            <a:off x="6967760" y="323337"/>
            <a:ext cx="5224240" cy="341632"/>
          </a:xfrm>
        </p:spPr>
        <p:txBody>
          <a:bodyPr/>
          <a:lstStyle/>
          <a:p>
            <a:r>
              <a:rPr lang="zh-CN" altLang="en-US" smtClean="0"/>
              <a:t>刷</a:t>
            </a:r>
            <a:r>
              <a:rPr lang="zh-CN" altLang="en-US"/>
              <a:t>提升</a:t>
            </a:r>
          </a:p>
        </p:txBody>
      </p:sp>
      <p:sp>
        <p:nvSpPr>
          <p:cNvPr id="4" name="矩形 3"/>
          <p:cNvSpPr/>
          <p:nvPr/>
        </p:nvSpPr>
        <p:spPr>
          <a:xfrm>
            <a:off x="727089" y="4272247"/>
            <a:ext cx="8911897" cy="646331"/>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本题考查中古时期西欧大学的特征。“雅典和亚历山大”代表的是贵族教育，“巴黎和博洛尼亚”代表的是非贵族教育，材料是在强调大学世俗化的特点，故</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正确。</a:t>
            </a:r>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572061" y="2272899"/>
            <a:ext cx="2066925" cy="190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2"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13314"/>
                                        </p:tgtEl>
                                        <p:attrNameLst>
                                          <p:attrName>style.visibility</p:attrName>
                                        </p:attrNameLst>
                                      </p:cBhvr>
                                      <p:to>
                                        <p:strVal val="visible"/>
                                      </p:to>
                                    </p:set>
                                    <p:animEffect transition="in" filter="fade">
                                      <p:cBhvr>
                                        <p:cTn id="10" dur="500"/>
                                        <p:tgtEl>
                                          <p:spTgt spid="13314"/>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5"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0" presetClass="entr" presetSubtype="0" fill="hold" grpId="3"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Lst>
  </p:timing>
</p:sld>
</file>

<file path=ppt/slides/slide3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681033" y="2982985"/>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90244" y="1488585"/>
            <a:ext cx="9311533" cy="1477328"/>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8</a:t>
            </a:r>
            <a:r>
              <a:rPr lang="zh-CN" altLang="en-US">
                <a:latin typeface="微软雅黑" panose="020b0503020204020204" pitchFamily="34" charset="-122"/>
                <a:ea typeface="微软雅黑" panose="020b0503020204020204" pitchFamily="34" charset="-122"/>
              </a:rPr>
              <a:t>．梅因指出：“在古代世界中，一个社会的本地公民常常自以为是由于血统而结合在一起的，他们反对外来人主张平等权利，认为这是对他们生来固有权利的一种篡夺。”与古罗马人的这种意识密切相关的是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．习惯法的推行  </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．公民法的推行</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．万民法的推行  </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．陶片放逐法的推行</a:t>
            </a:r>
          </a:p>
        </p:txBody>
      </p:sp>
      <p:sp>
        <p:nvSpPr>
          <p:cNvPr id="8" name="文本框 7"/>
          <p:cNvSpPr txBox="1"/>
          <p:nvPr/>
        </p:nvSpPr>
        <p:spPr>
          <a:xfrm>
            <a:off x="3782862" y="2088749"/>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B</a:t>
            </a:r>
            <a:endParaRPr lang="zh-CN" altLang="en-US"/>
          </a:p>
        </p:txBody>
      </p:sp>
      <p:sp>
        <p:nvSpPr>
          <p:cNvPr id="11" name="内容占位符 10"/>
          <p:cNvSpPr>
            <a:spLocks noGrp="1"/>
          </p:cNvSpPr>
          <p:nvPr>
            <p:ph sz="quarter" idx="10"/>
          </p:nvPr>
        </p:nvSpPr>
        <p:spPr>
          <a:xfrm>
            <a:off x="1021200" y="231456"/>
            <a:ext cx="5665349" cy="461963"/>
          </a:xfrm>
        </p:spPr>
        <p:txBody>
          <a:bodyPr/>
          <a:lstStyle/>
          <a:p>
            <a:r>
              <a:rPr lang="zh-CN" altLang="en-US" smtClean="0"/>
              <a:t>课时</a:t>
            </a:r>
            <a:r>
              <a:rPr lang="en-US" altLang="zh-CN" smtClean="0"/>
              <a:t>2 </a:t>
            </a:r>
            <a:r>
              <a:rPr lang="zh-CN" altLang="en-US" smtClean="0"/>
              <a:t>拜占庭</a:t>
            </a:r>
            <a:r>
              <a:rPr lang="zh-CN" altLang="en-US"/>
              <a:t>与俄罗斯</a:t>
            </a:r>
          </a:p>
        </p:txBody>
      </p:sp>
      <p:sp>
        <p:nvSpPr>
          <p:cNvPr id="13" name="内容占位符 12"/>
          <p:cNvSpPr>
            <a:spLocks noGrp="1"/>
          </p:cNvSpPr>
          <p:nvPr>
            <p:ph sz="quarter" idx="11"/>
          </p:nvPr>
        </p:nvSpPr>
        <p:spPr>
          <a:xfrm>
            <a:off x="6967760" y="323337"/>
            <a:ext cx="5224240" cy="341632"/>
          </a:xfrm>
        </p:spPr>
        <p:txBody>
          <a:bodyPr/>
          <a:lstStyle/>
          <a:p>
            <a:r>
              <a:rPr lang="zh-CN" altLang="en-US" smtClean="0"/>
              <a:t>刷</a:t>
            </a:r>
            <a:r>
              <a:rPr lang="zh-CN" altLang="en-US"/>
              <a:t>提升</a:t>
            </a:r>
          </a:p>
        </p:txBody>
      </p:sp>
      <p:sp>
        <p:nvSpPr>
          <p:cNvPr id="4" name="矩形 3"/>
          <p:cNvSpPr/>
          <p:nvPr/>
        </p:nvSpPr>
        <p:spPr>
          <a:xfrm>
            <a:off x="690244" y="3358962"/>
            <a:ext cx="8911897" cy="2031325"/>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本题考查公民法的特征。习惯法是未经政府明确承认而被一般人接受并默认为社会生活中相互关系的行为规则，法官常常随心所欲地解释法律，损害平民利益，与材料中“本地公民”“反对外来人”不符，故</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项错误；在公民法下，罗马公民受到法律保护，并享有法律赋予的权利，与材料中“本地公民常常自以为是由于血统而结合在一起的，他们反对外来人”相符，故</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项正确；万民法成为适用于罗马统治范围内一切自由民的法律，与材料中“本地公民”“反对外来人主张平等权利”不符，故</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项错误；希腊民主政治采用陶片放逐法，与材料中“古罗马人”不符，故</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项错误。</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2"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5"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3"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Lst>
  </p:timing>
</p:sld>
</file>

<file path=ppt/slides/slide3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671822" y="3515952"/>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90244" y="1488585"/>
            <a:ext cx="9311533" cy="2031325"/>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9</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查士丁尼法典</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规定，“奴隶和隶农必须无条件地服从主人，服从命运，对逃亡的奴隶和隶农必须严加惩治”“奴隶不堪主人虐待的，官厅得强迫主人出卖之，无故杀戮奴隶的，按杀人罪处理”。这表明当时</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．法律承认奴隶制，但在一定程度上给予了奴隶保护</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．实现了建立在奴隶制基础之上的“法律平等”</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．奴隶是完全不受法律保护的</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．政府通过法律鼓励奴隶自由买卖</a:t>
            </a:r>
          </a:p>
        </p:txBody>
      </p:sp>
      <p:sp>
        <p:nvSpPr>
          <p:cNvPr id="8" name="文本框 7"/>
          <p:cNvSpPr txBox="1"/>
          <p:nvPr/>
        </p:nvSpPr>
        <p:spPr>
          <a:xfrm>
            <a:off x="4254667" y="2088749"/>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A</a:t>
            </a:r>
            <a:endParaRPr lang="zh-CN" altLang="en-US"/>
          </a:p>
        </p:txBody>
      </p:sp>
      <p:sp>
        <p:nvSpPr>
          <p:cNvPr id="11" name="内容占位符 10"/>
          <p:cNvSpPr>
            <a:spLocks noGrp="1"/>
          </p:cNvSpPr>
          <p:nvPr>
            <p:ph sz="quarter" idx="10"/>
          </p:nvPr>
        </p:nvSpPr>
        <p:spPr>
          <a:xfrm>
            <a:off x="1021200" y="231456"/>
            <a:ext cx="5665349" cy="461963"/>
          </a:xfrm>
        </p:spPr>
        <p:txBody>
          <a:bodyPr/>
          <a:lstStyle/>
          <a:p>
            <a:r>
              <a:rPr lang="zh-CN" altLang="en-US" smtClean="0"/>
              <a:t>课时</a:t>
            </a:r>
            <a:r>
              <a:rPr lang="en-US" altLang="zh-CN" smtClean="0"/>
              <a:t>2 </a:t>
            </a:r>
            <a:r>
              <a:rPr lang="zh-CN" altLang="en-US" smtClean="0"/>
              <a:t>拜占庭</a:t>
            </a:r>
            <a:r>
              <a:rPr lang="zh-CN" altLang="en-US"/>
              <a:t>与俄罗斯</a:t>
            </a:r>
          </a:p>
        </p:txBody>
      </p:sp>
      <p:sp>
        <p:nvSpPr>
          <p:cNvPr id="13" name="内容占位符 12"/>
          <p:cNvSpPr>
            <a:spLocks noGrp="1"/>
          </p:cNvSpPr>
          <p:nvPr>
            <p:ph sz="quarter" idx="11"/>
          </p:nvPr>
        </p:nvSpPr>
        <p:spPr>
          <a:xfrm>
            <a:off x="6967760" y="323337"/>
            <a:ext cx="5224240" cy="341632"/>
          </a:xfrm>
        </p:spPr>
        <p:txBody>
          <a:bodyPr/>
          <a:lstStyle/>
          <a:p>
            <a:r>
              <a:rPr lang="zh-CN" altLang="en-US" smtClean="0"/>
              <a:t>刷</a:t>
            </a:r>
            <a:r>
              <a:rPr lang="zh-CN" altLang="en-US"/>
              <a:t>提升</a:t>
            </a:r>
          </a:p>
        </p:txBody>
      </p:sp>
      <p:sp>
        <p:nvSpPr>
          <p:cNvPr id="4" name="矩形 3"/>
          <p:cNvSpPr/>
          <p:nvPr/>
        </p:nvSpPr>
        <p:spPr>
          <a:xfrm>
            <a:off x="681033" y="3891929"/>
            <a:ext cx="8911897" cy="923330"/>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查士丁尼法典</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的内容。材料中强调奴隶和隶农必须无条件服从和不得逃亡表明当时法律维护奴隶制，同时又强调不能虐待和无故杀戮奴隶，这是对奴隶的保护，所以</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正确。</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2"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5"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3"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Lst>
  </p:timing>
</p:sld>
</file>

<file path=ppt/slides/slide3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671822" y="3515952"/>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90244" y="1488585"/>
            <a:ext cx="9311533" cy="2031325"/>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10</a:t>
            </a:r>
            <a:r>
              <a:rPr lang="zh-CN" altLang="en-US">
                <a:latin typeface="微软雅黑" panose="020b0503020204020204" pitchFamily="34" charset="-122"/>
                <a:ea typeface="微软雅黑" panose="020b0503020204020204" pitchFamily="34" charset="-122"/>
              </a:rPr>
              <a:t>．俄罗斯人从</a:t>
            </a:r>
            <a:r>
              <a:rPr lang="en-US" altLang="zh-CN">
                <a:latin typeface="微软雅黑" panose="020b0503020204020204" pitchFamily="34" charset="-122"/>
                <a:ea typeface="微软雅黑" panose="020b0503020204020204" pitchFamily="34" charset="-122"/>
              </a:rPr>
              <a:t>1581</a:t>
            </a:r>
            <a:r>
              <a:rPr lang="zh-CN" altLang="en-US">
                <a:latin typeface="微软雅黑" panose="020b0503020204020204" pitchFamily="34" charset="-122"/>
                <a:ea typeface="微软雅黑" panose="020b0503020204020204" pitchFamily="34" charset="-122"/>
              </a:rPr>
              <a:t>年到</a:t>
            </a:r>
            <a:r>
              <a:rPr lang="en-US" altLang="zh-CN">
                <a:latin typeface="微软雅黑" panose="020b0503020204020204" pitchFamily="34" charset="-122"/>
                <a:ea typeface="微软雅黑" panose="020b0503020204020204" pitchFamily="34" charset="-122"/>
              </a:rPr>
              <a:t>1647</a:t>
            </a:r>
            <a:r>
              <a:rPr lang="zh-CN" altLang="en-US">
                <a:latin typeface="微软雅黑" panose="020b0503020204020204" pitchFamily="34" charset="-122"/>
                <a:ea typeface="微软雅黑" panose="020b0503020204020204" pitchFamily="34" charset="-122"/>
              </a:rPr>
              <a:t>年，仅半个多世纪的时间里，建立起了西起波罗的海，北到北冰洋，东达太平洋的“两洲帝国”。但到</a:t>
            </a:r>
            <a:r>
              <a:rPr lang="en-US" altLang="zh-CN">
                <a:latin typeface="微软雅黑" panose="020b0503020204020204" pitchFamily="34" charset="-122"/>
                <a:ea typeface="微软雅黑" panose="020b0503020204020204" pitchFamily="34" charset="-122"/>
              </a:rPr>
              <a:t>1763</a:t>
            </a:r>
            <a:r>
              <a:rPr lang="zh-CN" altLang="en-US">
                <a:latin typeface="微软雅黑" panose="020b0503020204020204" pitchFamily="34" charset="-122"/>
                <a:ea typeface="微软雅黑" panose="020b0503020204020204" pitchFamily="34" charset="-122"/>
              </a:rPr>
              <a:t>年，生活在西伯利亚的俄罗斯人仅</a:t>
            </a:r>
            <a:r>
              <a:rPr lang="en-US" altLang="zh-CN">
                <a:latin typeface="微软雅黑" panose="020b0503020204020204" pitchFamily="34" charset="-122"/>
                <a:ea typeface="微软雅黑" panose="020b0503020204020204" pitchFamily="34" charset="-122"/>
              </a:rPr>
              <a:t>42</a:t>
            </a:r>
            <a:r>
              <a:rPr lang="zh-CN" altLang="en-US">
                <a:latin typeface="微软雅黑" panose="020b0503020204020204" pitchFamily="34" charset="-122"/>
                <a:ea typeface="微软雅黑" panose="020b0503020204020204" pitchFamily="34" charset="-122"/>
              </a:rPr>
              <a:t>万。俄罗斯快速的征服和缓慢的移居殖民的原因最有可能是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．恶劣气候和自然环境的影响</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．伊凡四世统治时期政策严厉</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．受到金帐汗国的控制和奴役</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．俄罗斯传统上是个欧洲国家</a:t>
            </a:r>
          </a:p>
        </p:txBody>
      </p:sp>
      <p:sp>
        <p:nvSpPr>
          <p:cNvPr id="8" name="文本框 7"/>
          <p:cNvSpPr txBox="1"/>
          <p:nvPr/>
        </p:nvSpPr>
        <p:spPr>
          <a:xfrm>
            <a:off x="6369217" y="2088749"/>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A</a:t>
            </a:r>
            <a:endParaRPr lang="zh-CN" altLang="en-US"/>
          </a:p>
        </p:txBody>
      </p:sp>
      <p:sp>
        <p:nvSpPr>
          <p:cNvPr id="11" name="内容占位符 10"/>
          <p:cNvSpPr>
            <a:spLocks noGrp="1"/>
          </p:cNvSpPr>
          <p:nvPr>
            <p:ph sz="quarter" idx="10"/>
          </p:nvPr>
        </p:nvSpPr>
        <p:spPr>
          <a:xfrm>
            <a:off x="1021200" y="231456"/>
            <a:ext cx="5665349" cy="461963"/>
          </a:xfrm>
        </p:spPr>
        <p:txBody>
          <a:bodyPr/>
          <a:lstStyle/>
          <a:p>
            <a:r>
              <a:rPr lang="zh-CN" altLang="en-US" smtClean="0"/>
              <a:t>课时</a:t>
            </a:r>
            <a:r>
              <a:rPr lang="en-US" altLang="zh-CN" smtClean="0"/>
              <a:t>2 </a:t>
            </a:r>
            <a:r>
              <a:rPr lang="zh-CN" altLang="en-US" smtClean="0"/>
              <a:t>拜占庭</a:t>
            </a:r>
            <a:r>
              <a:rPr lang="zh-CN" altLang="en-US"/>
              <a:t>与俄罗斯</a:t>
            </a:r>
          </a:p>
        </p:txBody>
      </p:sp>
      <p:sp>
        <p:nvSpPr>
          <p:cNvPr id="13" name="内容占位符 12"/>
          <p:cNvSpPr>
            <a:spLocks noGrp="1"/>
          </p:cNvSpPr>
          <p:nvPr>
            <p:ph sz="quarter" idx="11"/>
          </p:nvPr>
        </p:nvSpPr>
        <p:spPr>
          <a:xfrm>
            <a:off x="6967760" y="323337"/>
            <a:ext cx="5224240" cy="341632"/>
          </a:xfrm>
        </p:spPr>
        <p:txBody>
          <a:bodyPr/>
          <a:lstStyle/>
          <a:p>
            <a:r>
              <a:rPr lang="zh-CN" altLang="en-US" smtClean="0"/>
              <a:t>刷</a:t>
            </a:r>
            <a:r>
              <a:rPr lang="zh-CN" altLang="en-US"/>
              <a:t>提升</a:t>
            </a:r>
          </a:p>
        </p:txBody>
      </p:sp>
      <p:sp>
        <p:nvSpPr>
          <p:cNvPr id="4" name="矩形 3"/>
          <p:cNvSpPr/>
          <p:nvPr/>
        </p:nvSpPr>
        <p:spPr>
          <a:xfrm>
            <a:off x="681033" y="3891929"/>
            <a:ext cx="8911897" cy="1200329"/>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俄罗斯发展成两洲帝国以及西伯利亚人口稀少的原因。解读本题要注意结合地理知识，也就是西伯利亚地区的特殊地理环境特点。俄罗斯人快速完成了征服，成为两洲帝国，很大程度上得益于西伯利亚的广大地区环境恶劣，人烟稀少，而且也是同样的环境原因使得移居殖民缓慢，故</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正确。</a:t>
            </a:r>
          </a:p>
        </p:txBody>
      </p:sp>
      <p:pic>
        <p:nvPicPr>
          <p:cNvPr id="14" name="New picture"/>
          <p:cNvPicPr/>
          <p:nvPr/>
        </p:nvPicPr>
        <p:blipFill>
          <a:blip r:embed="rId2"/>
          <a:stretch>
            <a:fillRect/>
          </a:stretch>
        </p:blipFill>
        <p:spPr>
          <a:xfrm>
            <a:off x="10807700" y="11442700"/>
            <a:ext cx="304800" cy="2286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2"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5"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3"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Lst>
  </p:timing>
</p:sld>
</file>

<file path=ppt/tags/tag1.xml><?xml version="1.0" encoding="utf-8"?>
<p:tagLst xmlns:p="http://schemas.openxmlformats.org/presentationml/2006/main">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C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324</Paragraphs>
  <Slides>34</Slides>
  <Notes>0</Notes>
  <TotalTime>0</TotalTime>
  <HiddenSlides>0</HiddenSlides>
  <MMClips>0</MMClips>
  <ScaleCrop>0</ScaleCrop>
  <HeadingPairs>
    <vt:vector baseType="variant" size="4">
      <vt:variant>
        <vt:lpstr>Theme</vt:lpstr>
      </vt:variant>
      <vt:variant>
        <vt:i4>1</vt:i4>
      </vt:variant>
      <vt:variant>
        <vt:lpstr>Slide Titles</vt:lpstr>
      </vt:variant>
      <vt:variant>
        <vt:i4>34</vt:i4>
      </vt:variant>
    </vt:vector>
  </HeadingPairs>
  <TitlesOfParts>
    <vt:vector baseType="lpstr" size="35">
      <vt:lpstr>Office 主题</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vector>
  </TitlesOfParts>
  <LinksUpToDate>0</LinksUpToDate>
  <SharedDoc>0</SharedDoc>
  <HyperlinksChanged>0</HyperlinksChanged>
  <Application>Aspose.Slides for Java</Application>
  <AppVersion>17.0600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2020-09-28T10:13:39.520</cp:lastPrinted>
  <dcterms:created xsi:type="dcterms:W3CDTF">2020-09-28T10:13:39Z</dcterms:created>
  <dcterms:modified xsi:type="dcterms:W3CDTF">2020-09-28T02:13:44Z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