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56" r:id="rId4"/>
    <p:sldId id="370" r:id="rId5"/>
    <p:sldId id="371" r:id="rId6"/>
    <p:sldId id="372" r:id="rId7"/>
    <p:sldId id="373" r:id="rId8"/>
    <p:sldId id="374" r:id="rId9"/>
    <p:sldId id="375" r:id="rId10"/>
    <p:sldId id="260" r:id="rId11"/>
    <p:sldId id="312" r:id="rId12"/>
    <p:sldId id="314" r:id="rId13"/>
    <p:sldId id="301" r:id="rId14"/>
    <p:sldId id="261" r:id="rId15"/>
    <p:sldId id="282" r:id="rId16"/>
    <p:sldId id="264" r:id="rId17"/>
    <p:sldId id="265" r:id="rId18"/>
    <p:sldId id="302" r:id="rId19"/>
    <p:sldId id="303" r:id="rId20"/>
    <p:sldId id="313" r:id="rId21"/>
    <p:sldId id="306" r:id="rId22"/>
    <p:sldId id="262" r:id="rId23"/>
    <p:sldId id="304" r:id="rId24"/>
    <p:sldId id="283" r:id="rId25"/>
    <p:sldId id="263" r:id="rId26"/>
    <p:sldId id="266" r:id="rId27"/>
    <p:sldId id="297" r:id="rId28"/>
    <p:sldId id="272" r:id="rId29"/>
    <p:sldId id="285" r:id="rId30"/>
    <p:sldId id="318" r:id="rId31"/>
    <p:sldId id="315" r:id="rId32"/>
    <p:sldId id="316" r:id="rId33"/>
    <p:sldId id="305" r:id="rId34"/>
    <p:sldId id="268" r:id="rId35"/>
    <p:sldId id="363" r:id="rId36"/>
    <p:sldId id="286" r:id="rId37"/>
    <p:sldId id="269" r:id="rId38"/>
    <p:sldId id="270" r:id="rId39"/>
    <p:sldId id="317" r:id="rId40"/>
    <p:sldId id="271" r:id="rId41"/>
    <p:sldId id="273" r:id="rId42"/>
    <p:sldId id="319" r:id="rId43"/>
    <p:sldId id="275" r:id="rId44"/>
    <p:sldId id="274" r:id="rId45"/>
    <p:sldId id="276" r:id="rId46"/>
    <p:sldId id="287" r:id="rId47"/>
    <p:sldId id="280" r:id="rId48"/>
    <p:sldId id="379" r:id="rId49"/>
    <p:sldId id="298" r:id="rId50"/>
    <p:sldId id="299" r:id="rId51"/>
    <p:sldId id="362" r:id="rId52"/>
    <p:sldId id="380" r:id="rId53"/>
    <p:sldId id="290" r:id="rId54"/>
    <p:sldId id="381" r:id="rId55"/>
    <p:sldId id="291" r:id="rId56"/>
    <p:sldId id="292" r:id="rId57"/>
    <p:sldId id="288" r:id="rId58"/>
    <p:sldId id="382" r:id="rId59"/>
    <p:sldId id="293" r:id="rId60"/>
  </p:sldIdLst>
  <p:sldSz cx="9144000" cy="6858000" type="screen4x3"/>
  <p:notesSz cx="6858000" cy="9144000"/>
  <p:custDataLst>
    <p:tags r:id="rId6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varScale="1">
        <p:scale>
          <a:sx n="84" d="100"/>
          <a:sy n="84" d="100"/>
        </p:scale>
        <p:origin x="-1548" y="-90"/>
      </p:cViewPr>
      <p:guideLst>
        <p:guide orient="horz" pos="2160"/>
        <p:guide pos="2879"/>
      </p:guideLst>
    </p:cSldViewPr>
  </p:slideViewPr>
  <p:notesTextViewPr>
    <p:cViewPr>
      <p:scale>
        <a:sx n="100" d="100"/>
        <a:sy n="100" d="100"/>
      </p:scale>
      <p:origin x="0" y="0"/>
    </p:cViewPr>
  </p:notesTextViewPr>
  <p:sorterViewPr>
    <p:cViewPr>
      <p:scale>
        <a:sx n="140" d="100"/>
        <a:sy n="140" d="100"/>
      </p:scale>
      <p:origin x="0" y="21966"/>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tags" Target="tags/tag35.xml" /><Relationship Id="rId62" Type="http://schemas.openxmlformats.org/officeDocument/2006/relationships/presProps" Target="presProps.xml" /><Relationship Id="rId63" Type="http://schemas.openxmlformats.org/officeDocument/2006/relationships/viewProps" Target="viewProps.xml" /><Relationship Id="rId64" Type="http://schemas.openxmlformats.org/officeDocument/2006/relationships/theme" Target="theme/theme1.xml" /><Relationship Id="rId65" Type="http://schemas.openxmlformats.org/officeDocument/2006/relationships/tableStyles" Target="tableStyles.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2ABCAA-6F02-4311-A862-2D2ABAA2D16A}"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7F9FCE-6874-433D-A706-C4A44C2C6BB1}" type="slidenum">
              <a:rPr lang="zh-CN" altLang="en-US" smtClean="0"/>
              <a:t>‹#›</a:t>
            </a:fld>
            <a:endParaRPr lang="zh-CN" altLang="en-US"/>
          </a:p>
        </p:txBody>
      </p:sp>
    </p:spTree>
    <p:extLst>
      <p:ext uri="{BB962C8B-B14F-4D97-AF65-F5344CB8AC3E}">
        <p14:creationId xmlns:p14="http://schemas.microsoft.com/office/powerpoint/2010/main" val="2850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5.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21.xml" /><Relationship Id="rId2" Type="http://schemas.openxmlformats.org/officeDocument/2006/relationships/tags" Target="../tags/tag22.xml" /><Relationship Id="rId3" Type="http://schemas.openxmlformats.org/officeDocument/2006/relationships/tags" Target="../tags/tag23.xml" /><Relationship Id="rId4" Type="http://schemas.openxmlformats.org/officeDocument/2006/relationships/tags" Target="../tags/tag24.xml" /><Relationship Id="rId5"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tags" Target="../tags/tag28.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bg>
      <p:bgRef idx="1003">
        <a:schemeClr val="bg2"/>
      </p:bgRef>
    </p:bg>
    <p:spTree>
      <p:nvGrpSpPr>
        <p:cNvPr id="1" name=""/>
        <p:cNvGrpSpPr/>
        <p:nvPr/>
      </p:nvGrpSpPr>
      <p:grpSpPr>
        <a:xfrm>
          <a:off x="0" y="0"/>
          <a:ext cx="0" cy="0"/>
        </a:xfrm>
      </p:grpSpPr>
      <p:sp>
        <p:nvSpPr>
          <p:cNvPr id="2" name="标题 1"/>
          <p:cNvSpPr>
            <a:spLocks noGrp="1"/>
          </p:cNvSpPr>
          <p:nvPr>
            <p:ph type="ctrTitle"/>
          </p:nvPr>
        </p:nvSpPr>
        <p:spPr>
          <a:xfrm>
            <a:off x="685800" y="1173158"/>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3">
        <a:schemeClr val="bg2"/>
      </p:bgRef>
    </p:bg>
    <p:spTree>
      <p:nvGrpSpPr>
        <p:cNvPr id="1" name=""/>
        <p:cNvGrpSpPr/>
        <p:nvPr/>
      </p:nvGrpSpPr>
      <p:grpSpPr>
        <a:xfrm>
          <a:off x="0" y="0"/>
          <a: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9"/>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7"/>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2" name="标题 1"/>
          <p:cNvSpPr>
            <a:spLocks noGrp="1"/>
          </p:cNvSpPr>
          <p:nvPr>
            <p:ph type="title"/>
          </p:nvPr>
        </p:nvSpPr>
        <p:spPr>
          <a:xfrm>
            <a:off x="457206"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1"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9"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3" y="2588284"/>
            <a:ext cx="8139178"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8"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2" y="2588282"/>
            <a:ext cx="8139178"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image" Target="../media/image1.png" /><Relationship Id="rId19" Type="http://schemas.openxmlformats.org/officeDocument/2006/relationships/image" Target="../media/image2.png" /><Relationship Id="rId2" Type="http://schemas.openxmlformats.org/officeDocument/2006/relationships/slideLayout" Target="../slideLayouts/slideLayout2.xml" /><Relationship Id="rId20"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2">
        <a:schemeClr val="bg2"/>
      </p:bgRef>
    </p:bg>
    <p:spTree>
      <p:nvGrpSpPr>
        <p:cNvPr id="1" name=""/>
        <p:cNvGrpSpPr/>
        <p:nvPr/>
      </p:nvGrpSpPr>
      <p:grpSpPr>
        <a:xfrm>
          <a:off x="0" y="0"/>
          <a:ext cx="0" cy="0"/>
        </a:xfrm>
      </p:grpSpPr>
      <p:pic>
        <p:nvPicPr>
          <p:cNvPr id="8" name="图片 7"/>
          <p:cNvPicPr>
            <a:picLocks noChangeAspect="1"/>
          </p:cNvPicPr>
          <p:nvPr/>
        </p:nvPicPr>
        <p:blipFill>
          <a:blip r:embed="rId18">
            <a:duotone>
              <a:schemeClr val="accent1"/>
              <a:srgbClr val="FFFFFF"/>
            </a:duotone>
            <a:lum bright="12000" contrast="40000"/>
          </a:blip>
          <a:stretch>
            <a:fillRect/>
          </a:stretch>
        </p:blipFill>
        <p:spPr>
          <a:xfrm>
            <a:off x="6667810" y="4915145"/>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9">
            <a:duotone>
              <a:schemeClr val="accent1"/>
              <a:srgbClr val="FFFFFF"/>
            </a:duotone>
            <a:lum bright="35000" contrast="40000"/>
          </a:blip>
          <a:stretch>
            <a:fillRect/>
          </a:stretch>
        </p:blipFill>
        <p:spPr>
          <a:xfrm>
            <a:off x="0" y="6420447"/>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2"/>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2"/>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3"/>
          </p:nvPr>
        </p:nvSpPr>
        <p:spPr>
          <a:xfrm>
            <a:off x="3124200" y="6356352"/>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2"/>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tags" Target="../tags/tag3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image" Target="../media/image7.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png" /><Relationship Id="rId4" Type="http://schemas.openxmlformats.org/officeDocument/2006/relationships/image" Target="../media/image11.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png" /><Relationship Id="rId3" Type="http://schemas.openxmlformats.org/officeDocument/2006/relationships/image" Target="../media/image13.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D:\&#36890;&#21490;&#29256;&#21382;&#21490;\AA13.TIF" TargetMode="External" /><Relationship Id="rId3" Type="http://schemas.openxmlformats.org/officeDocument/2006/relationships/image" Target="../media/image21.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3.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3.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 Id="rId3" Type="http://schemas.openxmlformats.org/officeDocument/2006/relationships/image" Target="../media/image25.png" /><Relationship Id="rId4" Type="http://schemas.openxmlformats.org/officeDocument/2006/relationships/image" Target="../media/image26.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5.jpeg" /><Relationship Id="rId11" Type="http://schemas.openxmlformats.org/officeDocument/2006/relationships/image" Target="../media/image36.jpeg" /><Relationship Id="rId12" Type="http://schemas.openxmlformats.org/officeDocument/2006/relationships/image" Target="../media/image37.jpeg" /><Relationship Id="rId13" Type="http://schemas.openxmlformats.org/officeDocument/2006/relationships/image" Target="../media/image38.jpeg" /><Relationship Id="rId2" Type="http://schemas.openxmlformats.org/officeDocument/2006/relationships/image" Target="../media/image27.png"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 Id="rId6" Type="http://schemas.openxmlformats.org/officeDocument/2006/relationships/image" Target="../media/image31.jpeg" /><Relationship Id="rId7" Type="http://schemas.openxmlformats.org/officeDocument/2006/relationships/image" Target="../media/image32.jpeg" /><Relationship Id="rId8" Type="http://schemas.openxmlformats.org/officeDocument/2006/relationships/image" Target="../media/image33.jpeg" /><Relationship Id="rId9" Type="http://schemas.openxmlformats.org/officeDocument/2006/relationships/image" Target="../media/image34.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0.png" /><Relationship Id="rId3" Type="http://schemas.openxmlformats.org/officeDocument/2006/relationships/image" Target="../media/image41.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2.pn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3.jpeg" /><Relationship Id="rId3" Type="http://schemas.openxmlformats.org/officeDocument/2006/relationships/image" Target="../media/image44.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5.png" /><Relationship Id="rId3" Type="http://schemas.openxmlformats.org/officeDocument/2006/relationships/image" Target="../media/image46.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7.jpeg" /><Relationship Id="rId3" Type="http://schemas.openxmlformats.org/officeDocument/2006/relationships/image" Target="../media/image48.jpe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9.png" /><Relationship Id="rId3" Type="http://schemas.openxmlformats.org/officeDocument/2006/relationships/image" Target="../media/image50.png"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normAutofit fontScale="90000"/>
          </a:bodyPr>
          <a:lstStyle/>
          <a:p>
            <a:pPr algn="ctr"/>
            <a:r>
              <a:rPr lang="zh-CN" altLang="en-US" smtClean="0"/>
              <a:t>第</a:t>
            </a:r>
            <a:r>
              <a:rPr lang="en-US" altLang="zh-CN" smtClean="0"/>
              <a:t>8</a:t>
            </a:r>
            <a:r>
              <a:rPr lang="zh-CN" altLang="en-US" smtClean="0"/>
              <a:t>课 </a:t>
            </a:r>
            <a:br>
              <a:rPr lang="en-US" altLang="zh-CN" smtClean="0"/>
            </a:br>
            <a:r>
              <a:rPr lang="zh-CN" altLang="en-US" smtClean="0"/>
              <a:t>欧洲的思想解放运动</a:t>
            </a:r>
            <a:endParaRPr lang="zh-CN" altLang="en-US"/>
          </a:p>
        </p:txBody>
      </p:sp>
      <p:sp>
        <p:nvSpPr>
          <p:cNvPr id="3" name="副标题 2"/>
          <p:cNvSpPr>
            <a:spLocks noGrp="1"/>
          </p:cNvSpPr>
          <p:nvPr>
            <p:ph type="subTitle" idx="1"/>
          </p:nvPr>
        </p:nvSpPr>
        <p:spPr>
          <a:xfrm>
            <a:off x="1043609" y="3140968"/>
            <a:ext cx="6670366" cy="1752600"/>
          </a:xfrm>
        </p:spPr>
        <p:txBody>
          <a:bodyPr/>
          <a:lstStyle/>
          <a:p>
            <a:r>
              <a:rPr lang="en-US" altLang="zh-CN" b="1" smtClean="0">
                <a:latin typeface="+mn-ea"/>
              </a:rPr>
              <a:t> </a:t>
            </a:r>
            <a:endParaRPr lang="zh-CN" altLang="en-US"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3502" y="1844824"/>
            <a:ext cx="8267065" cy="1039495"/>
          </a:xfrm>
          <a:solidFill>
            <a:srgbClr val="FF0000"/>
          </a:solidFill>
        </p:spPr>
        <p:txBody>
          <a:bodyPr>
            <a:normAutofit fontScale="90000"/>
          </a:bodyPr>
          <a:lstStyle/>
          <a:p>
            <a:r>
              <a:rPr sz="3200" b="1" err="1">
                <a:latin typeface="华文新魏" panose="02010800040101010101" pitchFamily="2" charset="-122"/>
                <a:ea typeface="华文新魏" panose="02010800040101010101" pitchFamily="2" charset="-122"/>
                <a:cs typeface="华文新魏" panose="02010800040101010101" pitchFamily="2" charset="-122"/>
                <a:sym typeface="+mn-ea"/>
              </a:rPr>
              <a:t>背景：</a:t>
            </a:r>
            <a:br>
              <a:rPr sz="3200" b="1" err="1">
                <a:latin typeface="华文新魏" panose="02010800040101010101" pitchFamily="2" charset="-122"/>
                <a:ea typeface="华文新魏" panose="02010800040101010101" pitchFamily="2" charset="-122"/>
                <a:cs typeface="华文新魏" panose="02010800040101010101" pitchFamily="2" charset="-122"/>
                <a:sym typeface="+mn-ea"/>
              </a:rPr>
            </a:br>
            <a:r>
              <a:rPr sz="3200" b="1" err="1">
                <a:latin typeface="华文新魏" panose="02010800040101010101" pitchFamily="2" charset="-122"/>
                <a:ea typeface="华文新魏" panose="02010800040101010101" pitchFamily="2" charset="-122"/>
                <a:cs typeface="华文新魏" panose="02010800040101010101" pitchFamily="2" charset="-122"/>
                <a:sym typeface="+mn-ea"/>
              </a:rPr>
              <a:t>（</a:t>
            </a:r>
            <a:r>
              <a:rPr lang="en-US" altLang="zh-CN" sz="3200" b="1">
                <a:latin typeface="华文新魏" panose="02010800040101010101" pitchFamily="2" charset="-122"/>
                <a:ea typeface="华文新魏" panose="02010800040101010101" pitchFamily="2" charset="-122"/>
                <a:cs typeface="华文新魏" panose="02010800040101010101" pitchFamily="2" charset="-122"/>
                <a:sym typeface="+mn-ea"/>
              </a:rPr>
              <a:t>1</a:t>
            </a:r>
            <a:r>
              <a:rPr sz="3200" b="1">
                <a:latin typeface="华文新魏" panose="02010800040101010101" pitchFamily="2" charset="-122"/>
                <a:ea typeface="华文新魏" panose="02010800040101010101" pitchFamily="2" charset="-122"/>
                <a:cs typeface="华文新魏" panose="02010800040101010101" pitchFamily="2" charset="-122"/>
                <a:sym typeface="+mn-ea"/>
              </a:rPr>
              <a:t>）资本主义生产关系的萌芽是根本原因；</a:t>
            </a:r>
            <a:endParaRPr lang="zh-CN" altLang="en-US" sz="3200" b="1">
              <a:latin typeface="华文新魏" pitchFamily="2" charset="-122"/>
              <a:ea typeface="华文新魏" pitchFamily="2" charset="-122"/>
              <a:cs typeface="华文新魏" panose="02010800040101010101" pitchFamily="2" charset="-122"/>
            </a:endParaRPr>
          </a:p>
        </p:txBody>
      </p:sp>
      <p:sp>
        <p:nvSpPr>
          <p:cNvPr id="66" name="矩形 65"/>
          <p:cNvSpPr/>
          <p:nvPr/>
        </p:nvSpPr>
        <p:spPr>
          <a:xfrm>
            <a:off x="997993" y="4457686"/>
            <a:ext cx="6718085" cy="472440"/>
          </a:xfrm>
          <a:prstGeom prst="rect">
            <a:avLst/>
          </a:prstGeom>
          <a:noFill/>
          <a:ln w="38100">
            <a:noFill/>
          </a:ln>
        </p:spPr>
        <p:txBody>
          <a:bodyPr wrap="square">
            <a:spAutoFit/>
          </a:bodyPr>
          <a:lstStyle/>
          <a:p>
            <a:pPr>
              <a:buClr>
                <a:schemeClr val="bg1"/>
              </a:buClr>
            </a:pPr>
            <a:endParaRPr lang="en-US" altLang="zh-CN" sz="2475" noProof="1">
              <a:latin typeface="华文新魏" pitchFamily="2" charset="-122"/>
              <a:ea typeface="华文新魏" pitchFamily="2" charset="-122"/>
            </a:endParaRPr>
          </a:p>
        </p:txBody>
      </p:sp>
      <p:sp>
        <p:nvSpPr>
          <p:cNvPr id="4" name="文本框 3"/>
          <p:cNvSpPr txBox="1"/>
          <p:nvPr/>
        </p:nvSpPr>
        <p:spPr>
          <a:xfrm>
            <a:off x="184785" y="4716145"/>
            <a:ext cx="8774430" cy="1568450"/>
          </a:xfrm>
          <a:prstGeom prst="rect">
            <a:avLst/>
          </a:prstGeom>
          <a:solidFill>
            <a:srgbClr val="FFFF00"/>
          </a:solidFill>
        </p:spPr>
        <p:txBody>
          <a:bodyPr wrap="square" rtlCol="0" anchor="t">
            <a:spAutoFit/>
          </a:bodyPr>
          <a:lstStyle/>
          <a:p>
            <a:pPr>
              <a:defRPr/>
            </a:pPr>
            <a:r>
              <a:rPr lang="en-US" altLang="zh-CN" sz="2400" b="1">
                <a:latin typeface="华文新魏" panose="02010800040101010101" pitchFamily="2" charset="-122"/>
                <a:ea typeface="华文新魏" panose="02010800040101010101" pitchFamily="2" charset="-122"/>
                <a:sym typeface="+mn-ea"/>
              </a:rPr>
              <a:t>    </a:t>
            </a:r>
            <a:r>
              <a:rPr lang="zh-CN" altLang="en-US" sz="2400" b="1">
                <a:latin typeface="华文新魏" panose="02010800040101010101" pitchFamily="2" charset="-122"/>
                <a:ea typeface="华文新魏" panose="02010800040101010101" pitchFamily="2" charset="-122"/>
                <a:sym typeface="+mn-ea"/>
              </a:rPr>
              <a:t>意大利是古罗马文化的中心和继承者，较多地</a:t>
            </a:r>
            <a:r>
              <a:rPr lang="zh-CN" altLang="en-US" sz="2400" b="1">
                <a:solidFill>
                  <a:srgbClr val="C00000"/>
                </a:solidFill>
                <a:latin typeface="华文新魏" panose="02010800040101010101" pitchFamily="2" charset="-122"/>
                <a:ea typeface="华文新魏" panose="02010800040101010101" pitchFamily="2" charset="-122"/>
                <a:sym typeface="+mn-ea"/>
              </a:rPr>
              <a:t>保留了古罗马文化</a:t>
            </a:r>
            <a:r>
              <a:rPr lang="zh-CN" altLang="en-US" sz="2400" b="1">
                <a:latin typeface="华文新魏" panose="02010800040101010101" pitchFamily="2" charset="-122"/>
                <a:ea typeface="华文新魏" panose="02010800040101010101" pitchFamily="2" charset="-122"/>
                <a:sym typeface="+mn-ea"/>
              </a:rPr>
              <a:t>；它那优越的地理位置有利于直接吸收、或通过拜占廷和阿拉伯人吸收</a:t>
            </a:r>
            <a:r>
              <a:rPr lang="zh-CN" altLang="en-US" sz="2400" b="1">
                <a:solidFill>
                  <a:srgbClr val="C00000"/>
                </a:solidFill>
                <a:latin typeface="华文新魏" panose="02010800040101010101" pitchFamily="2" charset="-122"/>
                <a:ea typeface="华文新魏" panose="02010800040101010101" pitchFamily="2" charset="-122"/>
                <a:sym typeface="+mn-ea"/>
              </a:rPr>
              <a:t>希腊文化</a:t>
            </a:r>
            <a:r>
              <a:rPr lang="en-US" altLang="zh-CN" sz="2400" b="1">
                <a:latin typeface="华文新魏" panose="02010800040101010101" pitchFamily="2" charset="-122"/>
                <a:ea typeface="华文新魏" panose="02010800040101010101" pitchFamily="2" charset="-122"/>
                <a:sym typeface="+mn-ea"/>
              </a:rPr>
              <a:t>……</a:t>
            </a:r>
            <a:r>
              <a:rPr lang="zh-CN" altLang="en-US" sz="2400" b="1">
                <a:latin typeface="华文新魏" panose="02010800040101010101" pitchFamily="2" charset="-122"/>
                <a:ea typeface="华文新魏" panose="02010800040101010101" pitchFamily="2" charset="-122"/>
                <a:sym typeface="+mn-ea"/>
              </a:rPr>
              <a:t>                                </a:t>
            </a:r>
            <a:endParaRPr lang="en-US" altLang="zh-CN" sz="2400" b="1">
              <a:latin typeface="华文新魏" pitchFamily="2" charset="-122"/>
              <a:ea typeface="华文新魏" pitchFamily="2" charset="-122"/>
            </a:endParaRPr>
          </a:p>
          <a:p>
            <a:pPr algn="r">
              <a:defRPr/>
            </a:pPr>
            <a:r>
              <a:rPr lang="zh-CN" altLang="en-US" sz="2400" b="1">
                <a:latin typeface="华文新魏" panose="02010800040101010101" pitchFamily="2" charset="-122"/>
                <a:ea typeface="华文新魏" panose="02010800040101010101" pitchFamily="2" charset="-122"/>
                <a:sym typeface="+mn-ea"/>
              </a:rPr>
              <a:t>  </a:t>
            </a:r>
            <a:r>
              <a:rPr lang="en-US" altLang="zh-CN" sz="2400" b="1">
                <a:latin typeface="华文新魏" panose="02010800040101010101" pitchFamily="2" charset="-122"/>
                <a:ea typeface="华文新魏" panose="02010800040101010101" pitchFamily="2" charset="-122"/>
                <a:sym typeface="+mn-ea"/>
              </a:rPr>
              <a:t>——</a:t>
            </a:r>
            <a:r>
              <a:rPr lang="zh-CN" altLang="en-US" sz="2400" b="1">
                <a:latin typeface="华文新魏" panose="02010800040101010101" pitchFamily="2" charset="-122"/>
                <a:ea typeface="华文新魏" panose="02010800040101010101" pitchFamily="2" charset="-122"/>
                <a:sym typeface="+mn-ea"/>
              </a:rPr>
              <a:t>孔祥民</a:t>
            </a:r>
            <a:r>
              <a:rPr lang="en-US" altLang="zh-CN" sz="2400" b="1">
                <a:latin typeface="华文新魏" panose="02010800040101010101" pitchFamily="2" charset="-122"/>
                <a:ea typeface="华文新魏" panose="02010800040101010101" pitchFamily="2" charset="-122"/>
                <a:sym typeface="+mn-ea"/>
              </a:rPr>
              <a:t>《</a:t>
            </a:r>
            <a:r>
              <a:rPr lang="zh-CN" altLang="en-US" sz="2400" b="1">
                <a:latin typeface="华文新魏" panose="02010800040101010101" pitchFamily="2" charset="-122"/>
                <a:ea typeface="华文新魏" panose="02010800040101010101" pitchFamily="2" charset="-122"/>
                <a:sym typeface="+mn-ea"/>
              </a:rPr>
              <a:t>世界中古史</a:t>
            </a:r>
            <a:r>
              <a:rPr lang="en-US" altLang="zh-CN" sz="2400" b="1">
                <a:latin typeface="华文新魏" panose="02010800040101010101" pitchFamily="2" charset="-122"/>
                <a:ea typeface="华文新魏" panose="02010800040101010101" pitchFamily="2" charset="-122"/>
                <a:sym typeface="+mn-ea"/>
              </a:rPr>
              <a:t>》</a:t>
            </a:r>
            <a:endParaRPr lang="zh-CN" altLang="en-US" sz="2400" b="1"/>
          </a:p>
        </p:txBody>
      </p:sp>
      <p:sp>
        <p:nvSpPr>
          <p:cNvPr id="5" name="标题 1"/>
          <p:cNvSpPr>
            <a:spLocks noGrp="1"/>
          </p:cNvSpPr>
          <p:nvPr/>
        </p:nvSpPr>
        <p:spPr>
          <a:xfrm>
            <a:off x="205740" y="3288665"/>
            <a:ext cx="8772525" cy="1288415"/>
          </a:xfrm>
          <a:prstGeom prst="rect">
            <a:avLst/>
          </a:prstGeom>
          <a:solidFill>
            <a:srgbClr val="FF0000"/>
          </a:solidFill>
        </p:spPr>
        <p:txBody>
          <a:bodyPr vert="horz" lIns="90170" tIns="46990" rIns="90170" bIns="46990" rtlCol="0" anchor="ctr" anchorCtr="0">
            <a:noAutofit/>
          </a:bodyPr>
          <a:lstStyle>
            <a:lvl1pPr marL="0" marR="0" algn="l" defTabSz="914400" rtl="0" eaLnBrk="1" fontAlgn="auto" latinLnBrk="0" hangingPunct="1">
              <a:lnSpc>
                <a:spcPct val="100000"/>
              </a:lnSpc>
              <a:spcBef>
                <a:spcPct val="0"/>
              </a:spcBef>
              <a:buNone/>
              <a:defRPr kumimoji="0" lang="zh-CN" altLang="en-US" sz="1800" b="0"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r>
              <a:rPr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lang="en-US" altLang="zh-CN" sz="3200" b="1">
                <a:latin typeface="华文新魏" panose="02010800040101010101" pitchFamily="2" charset="-122"/>
                <a:ea typeface="华文新魏" panose="02010800040101010101" pitchFamily="2" charset="-122"/>
                <a:cs typeface="华文新魏" panose="02010800040101010101" pitchFamily="2" charset="-122"/>
                <a:sym typeface="+mn-ea"/>
              </a:rPr>
              <a:t>2</a:t>
            </a:r>
            <a:r>
              <a:rPr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lang="zh-TW" altLang="zh-CN" sz="3200" b="1">
                <a:sym typeface="+mn-ea"/>
              </a:rPr>
              <a:t>意大利拥有丰厚的古希腊罗马文化积淀</a:t>
            </a:r>
            <a:r>
              <a:rPr altLang="zh-TW" sz="3200" b="1">
                <a:sym typeface="+mn-ea"/>
              </a:rPr>
              <a:t>；</a:t>
            </a:r>
            <a:endParaRPr altLang="zh-TW" sz="3200" b="1">
              <a:latin typeface="华文新魏" pitchFamily="2" charset="-122"/>
              <a:ea typeface="华文新魏" pitchFamily="2" charset="-122"/>
              <a:cs typeface="华文新魏" panose="02010800040101010101" pitchFamily="2" charset="-122"/>
              <a:sym typeface="+mn-ea"/>
            </a:endParaRPr>
          </a:p>
        </p:txBody>
      </p:sp>
      <p:sp>
        <p:nvSpPr>
          <p:cNvPr id="8" name="标题 1"/>
          <p:cNvSpPr txBox="1"/>
          <p:nvPr/>
        </p:nvSpPr>
        <p:spPr>
          <a:xfrm>
            <a:off x="899592" y="836712"/>
            <a:ext cx="3924300" cy="469900"/>
          </a:xfrm>
          <a:prstGeom prst="rect">
            <a:avLst/>
          </a:prstGeom>
        </p:spPr>
        <p:txBody>
          <a:bodyPr vert="horz" rtlCol="0" anchor="ctr">
            <a:no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sz="3200" b="1" smtClean="0"/>
              <a:t>一、文艺复兴</a:t>
            </a:r>
            <a:endParaRPr lang="zh-CN" altLang="en-US" sz="3200" b="1" smtClean="0"/>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dissolve">
                                      <p:cBhvr>
                                        <p:cTn id="7" dur="500"/>
                                        <p:tgtEl>
                                          <p:spTgt spid="66"/>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cond evt="onBegin" delay="0">
                          <p:tn val="13"/>
                        </p:cond>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6" grpId="0"/>
      <p:bldP spid="4" grpId="0"/>
      <p:bldP spid="5" grpId="0"/>
      <p:bldP spid="8"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04495" y="429260"/>
            <a:ext cx="8305800" cy="1109980"/>
          </a:xfrm>
          <a:solidFill>
            <a:srgbClr val="FF0000"/>
          </a:solidFill>
        </p:spPr>
        <p:txBody>
          <a:bodyPr/>
          <a:lstStyle/>
          <a:p>
            <a:r>
              <a:rPr lang="zh-CN" altLang="en-US" sz="3200" b="1">
                <a:latin typeface="华文新魏" panose="02010800040101010101" pitchFamily="2" charset="-122"/>
                <a:ea typeface="华文新魏" panose="02010800040101010101" pitchFamily="2" charset="-122"/>
                <a:cs typeface="华文新魏" panose="02010800040101010101" pitchFamily="2" charset="-122"/>
              </a:rPr>
              <a:t>（</a:t>
            </a:r>
            <a:r>
              <a:rPr lang="en-US" altLang="zh-CN" sz="3200" b="1">
                <a:latin typeface="华文新魏" panose="02010800040101010101" pitchFamily="2" charset="-122"/>
                <a:ea typeface="华文新魏" panose="02010800040101010101" pitchFamily="2" charset="-122"/>
                <a:cs typeface="华文新魏" panose="02010800040101010101" pitchFamily="2" charset="-122"/>
              </a:rPr>
              <a:t>3</a:t>
            </a:r>
            <a:r>
              <a:rPr lang="zh-CN" altLang="en-US" sz="3200" b="1">
                <a:latin typeface="华文新魏" panose="02010800040101010101" pitchFamily="2" charset="-122"/>
                <a:ea typeface="华文新魏" panose="02010800040101010101" pitchFamily="2" charset="-122"/>
                <a:cs typeface="华文新魏" panose="02010800040101010101" pitchFamily="2" charset="-122"/>
              </a:rPr>
              <a:t>）</a:t>
            </a:r>
            <a:r>
              <a:rPr lang="zh-TW" altLang="zh-CN" sz="3200" b="1">
                <a:latin typeface="华文新魏" panose="02010800040101010101" pitchFamily="2" charset="-122"/>
                <a:ea typeface="华文新魏" panose="02010800040101010101" pitchFamily="2" charset="-122"/>
                <a:cs typeface="华文新魏" panose="02010800040101010101" pitchFamily="2" charset="-122"/>
                <a:sym typeface="+mn-ea"/>
              </a:rPr>
              <a:t>西欧文化自身的传承与发展，奠定</a:t>
            </a:r>
            <a:r>
              <a:rPr altLang="zh-TW" sz="3200" b="1">
                <a:latin typeface="华文新魏" panose="02010800040101010101" pitchFamily="2" charset="-122"/>
                <a:ea typeface="华文新魏" panose="02010800040101010101" pitchFamily="2" charset="-122"/>
                <a:cs typeface="华文新魏" panose="02010800040101010101" pitchFamily="2" charset="-122"/>
                <a:sym typeface="+mn-ea"/>
              </a:rPr>
              <a:t>了</a:t>
            </a:r>
            <a:r>
              <a:rPr lang="zh-TW" altLang="zh-CN" sz="3200" b="1">
                <a:latin typeface="华文新魏" panose="02010800040101010101" pitchFamily="2" charset="-122"/>
                <a:ea typeface="华文新魏" panose="02010800040101010101" pitchFamily="2" charset="-122"/>
                <a:cs typeface="华文新魏" panose="02010800040101010101" pitchFamily="2" charset="-122"/>
                <a:sym typeface="+mn-ea"/>
              </a:rPr>
              <a:t>基础</a:t>
            </a:r>
            <a:r>
              <a:rPr altLang="zh-TW"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lang="zh-TW" altLang="zh-CN" sz="3200" b="1">
                <a:latin typeface="华文新魏" panose="02010800040101010101" pitchFamily="2" charset="-122"/>
                <a:ea typeface="华文新魏" panose="02010800040101010101" pitchFamily="2" charset="-122"/>
                <a:cs typeface="华文新魏" panose="02010800040101010101" pitchFamily="2" charset="-122"/>
                <a:sym typeface="+mn-ea"/>
              </a:rPr>
              <a:t>从东方汲取了大量文化养料</a:t>
            </a:r>
            <a:r>
              <a:rPr altLang="zh-TW" sz="3200" b="1">
                <a:latin typeface="华文新魏" panose="02010800040101010101" pitchFamily="2" charset="-122"/>
                <a:ea typeface="华文新魏" panose="02010800040101010101" pitchFamily="2" charset="-122"/>
                <a:cs typeface="华文新魏" panose="02010800040101010101" pitchFamily="2" charset="-122"/>
                <a:sym typeface="+mn-ea"/>
              </a:rPr>
              <a:t>；</a:t>
            </a:r>
          </a:p>
        </p:txBody>
      </p:sp>
      <p:pic>
        <p:nvPicPr>
          <p:cNvPr id="6" name="图片 5"/>
          <p:cNvPicPr>
            <a:picLocks noChangeAspect="1"/>
          </p:cNvPicPr>
          <p:nvPr/>
        </p:nvPicPr>
        <p:blipFill>
          <a:blip r:embed="rId2"/>
          <a:stretch>
            <a:fillRect/>
          </a:stretch>
        </p:blipFill>
        <p:spPr>
          <a:xfrm>
            <a:off x="4568825" y="1692910"/>
            <a:ext cx="4683760" cy="4995545"/>
          </a:xfrm>
          <a:prstGeom prst="rect">
            <a:avLst/>
          </a:prstGeom>
          <a:effectLst>
            <a:glow rad="228600">
              <a:schemeClr val="accent3">
                <a:satMod val="175000"/>
                <a:alpha val="40000"/>
              </a:schemeClr>
            </a:glow>
            <a:softEdge rad="127000"/>
          </a:effectLst>
        </p:spPr>
      </p:pic>
      <p:sp>
        <p:nvSpPr>
          <p:cNvPr id="3" name="内容占位符 2"/>
          <p:cNvSpPr>
            <a:spLocks noGrp="1"/>
          </p:cNvSpPr>
          <p:nvPr>
            <p:ph idx="1"/>
          </p:nvPr>
        </p:nvSpPr>
        <p:spPr>
          <a:xfrm>
            <a:off x="304165" y="2073275"/>
            <a:ext cx="4125595" cy="3892550"/>
          </a:xfrm>
        </p:spPr>
        <p:txBody>
          <a:bodyPr>
            <a:normAutofit/>
          </a:bodyPr>
          <a:lstStyle/>
          <a:p>
            <a:pPr marL="0" indent="0" fontAlgn="auto">
              <a:spcBef>
                <a:spcPct val="0"/>
              </a:spcBef>
              <a:buNone/>
            </a:pP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在基督教时代，古希腊、古罗马文化的传统更多地保留在意大利。一些意大利学者开始研究本土上的古代罗马的建筑遗址和文化手稿，…… 而且意大利各城市同拜占庭、阿拉伯一直有着经济和文化上的联系。因此意大利人更容易接触古希腊手稿和艺术古迹。</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19100" y="1605915"/>
            <a:ext cx="8222615" cy="4497705"/>
          </a:xfrm>
          <a:solidFill>
            <a:srgbClr val="FFFF00"/>
          </a:solidFill>
        </p:spPr>
        <p:txBody>
          <a:bodyPr>
            <a:noAutofit/>
          </a:bodyPr>
          <a:lstStyle/>
          <a:p>
            <a:pPr marL="0" indent="0" fontAlgn="auto">
              <a:spcBef>
                <a:spcPct val="0"/>
              </a:spcBef>
              <a:spcAft>
                <a:spcPct val="0"/>
              </a:spcAft>
              <a:buNone/>
              <a:defRPr/>
            </a:pP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无论是谁</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只要不是傻子就都不能</a:t>
            </a:r>
            <a:r>
              <a:rPr sz="2800" b="1" smtClean="0">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否认 </a:t>
            </a:r>
            <a:r>
              <a:rPr lang="en-US" altLang="zh-CN" sz="2800" b="1" smtClean="0">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哪个地方的商业能如佛罗伦萨这般兴旺发达呢</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又有哪个地方的才士俊杰比佛罗伦萨更多呢</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en-US" altLang="zh-CN" sz="2800" b="1">
              <a:solidFill>
                <a:schemeClr val="tx1"/>
              </a:solidFill>
              <a:latin typeface="华文新魏" pitchFamily="2" charset="-122"/>
              <a:ea typeface="华文新魏" pitchFamily="2" charset="-122"/>
              <a:cs typeface="华文新魏" panose="02010800040101010101" pitchFamily="2" charset="-122"/>
            </a:endParaRPr>
          </a:p>
          <a:p>
            <a:pPr marL="0" indent="0" algn="r">
              <a:buNone/>
            </a:pPr>
            <a:r>
              <a:rPr lang="en-US" altLang="zh-CN" sz="2800" b="1" smtClean="0">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意大利文艺复兴史上的主要问题</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endParaRPr>
          </a:p>
          <a:p>
            <a:pPr marL="0" indent="0">
              <a:buNone/>
            </a:pP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佛罗伦萨当时的统治音柯西莫・美第奇说："应该把这些有特殊天才的人们作为天上的神仙对待，而不是应该把他们看成是驮畜。”</a:t>
            </a:r>
            <a:endParaRPr lang="zh-CN" altLang="en-US" sz="2800" b="1">
              <a:solidFill>
                <a:schemeClr val="tx1"/>
              </a:solidFill>
              <a:latin typeface="华文新魏" pitchFamily="2" charset="-122"/>
              <a:ea typeface="华文新魏" pitchFamily="2" charset="-122"/>
              <a:cs typeface="华文新魏" panose="02010800040101010101" pitchFamily="2" charset="-122"/>
              <a:sym typeface="+mn-ea"/>
            </a:endParaRPr>
          </a:p>
        </p:txBody>
      </p:sp>
      <p:sp>
        <p:nvSpPr>
          <p:cNvPr id="4" name="文本框 3"/>
          <p:cNvSpPr txBox="1"/>
          <p:nvPr/>
        </p:nvSpPr>
        <p:spPr>
          <a:xfrm>
            <a:off x="419100" y="265430"/>
            <a:ext cx="8305800" cy="1076325"/>
          </a:xfrm>
          <a:prstGeom prst="rect">
            <a:avLst/>
          </a:prstGeom>
          <a:solidFill>
            <a:srgbClr val="FF0000"/>
          </a:solidFill>
        </p:spPr>
        <p:txBody>
          <a:bodyPr wrap="square" rtlCol="0">
            <a:spAutoFit/>
          </a:bodyPr>
          <a:lstStyle/>
          <a:p>
            <a:r>
              <a:rPr lang="zh-CN" altLang="zh-TW"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lang="en-US" altLang="zh-CN" sz="3200" b="1">
                <a:latin typeface="华文新魏" panose="02010800040101010101" pitchFamily="2" charset="-122"/>
                <a:ea typeface="华文新魏" panose="02010800040101010101" pitchFamily="2" charset="-122"/>
                <a:cs typeface="华文新魏" panose="02010800040101010101" pitchFamily="2" charset="-122"/>
                <a:sym typeface="+mn-ea"/>
              </a:rPr>
              <a:t>4</a:t>
            </a:r>
            <a:r>
              <a:rPr lang="zh-CN" altLang="zh-TW"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altLang="zh-TW" sz="3200" b="1">
                <a:latin typeface="华文新魏" panose="02010800040101010101" pitchFamily="2" charset="-122"/>
                <a:ea typeface="华文新魏" panose="02010800040101010101" pitchFamily="2" charset="-122"/>
                <a:cs typeface="华文新魏" panose="02010800040101010101" pitchFamily="2" charset="-122"/>
                <a:sym typeface="+mn-ea"/>
              </a:rPr>
              <a:t>一</a:t>
            </a:r>
            <a:r>
              <a:rPr lang="zh-TW" altLang="zh-CN" sz="3200" b="1">
                <a:latin typeface="华文新魏" panose="02010800040101010101" pitchFamily="2" charset="-122"/>
                <a:ea typeface="华文新魏" panose="02010800040101010101" pitchFamily="2" charset="-122"/>
                <a:cs typeface="华文新魏" panose="02010800040101010101" pitchFamily="2" charset="-122"/>
                <a:sym typeface="+mn-ea"/>
              </a:rPr>
              <a:t>批具有新思想的学者文人，成为文艺复兴的中坚力量。</a:t>
            </a:r>
            <a:endParaRPr lang="zh-CN" altLang="en-US" sz="3200">
              <a:latin typeface="华文新魏" pitchFamily="2" charset="-122"/>
              <a:ea typeface="华文新魏" pitchFamily="2" charset="-122"/>
              <a:cs typeface="华文新魏" panose="0201080004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02285" y="123825"/>
            <a:ext cx="8139430" cy="761365"/>
          </a:xfrm>
          <a:solidFill>
            <a:srgbClr val="FF0000"/>
          </a:solidFill>
        </p:spPr>
        <p:txBody>
          <a:bodyPr/>
          <a:lstStyle/>
          <a:p>
            <a:r>
              <a:rPr kumimoji="1"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kumimoji="1" lang="en-US" altLang="zh-CN" sz="3200" b="1">
                <a:latin typeface="华文新魏" panose="02010800040101010101" pitchFamily="2" charset="-122"/>
                <a:ea typeface="华文新魏" panose="02010800040101010101" pitchFamily="2" charset="-122"/>
                <a:cs typeface="华文新魏" panose="02010800040101010101" pitchFamily="2" charset="-122"/>
                <a:sym typeface="+mn-ea"/>
              </a:rPr>
              <a:t>5</a:t>
            </a:r>
            <a:r>
              <a:rPr kumimoji="1" sz="3200" b="1">
                <a:latin typeface="华文新魏" panose="02010800040101010101" pitchFamily="2" charset="-122"/>
                <a:ea typeface="华文新魏" panose="02010800040101010101" pitchFamily="2" charset="-122"/>
                <a:cs typeface="华文新魏" panose="02010800040101010101" pitchFamily="2" charset="-122"/>
                <a:sym typeface="+mn-ea"/>
              </a:rPr>
              <a:t>）新兴贵族、资产阶级的扶持；</a:t>
            </a:r>
            <a:endParaRPr lang="zh-CN" altLang="en-US" sz="3200">
              <a:latin typeface="华文新魏" panose="02010800040101010101" pitchFamily="2" charset="-122"/>
              <a:ea typeface="华文新魏" panose="02010800040101010101" pitchFamily="2" charset="-122"/>
              <a:cs typeface="华文新魏" panose="02010800040101010101" pitchFamily="2" charset="-122"/>
            </a:endParaRPr>
          </a:p>
        </p:txBody>
      </p:sp>
      <p:sp>
        <p:nvSpPr>
          <p:cNvPr id="3" name="内容占位符 2"/>
          <p:cNvSpPr>
            <a:spLocks noGrp="1"/>
          </p:cNvSpPr>
          <p:nvPr>
            <p:ph idx="1"/>
          </p:nvPr>
        </p:nvSpPr>
        <p:spPr>
          <a:xfrm>
            <a:off x="502285" y="1188720"/>
            <a:ext cx="8139430" cy="2887345"/>
          </a:xfrm>
          <a:solidFill>
            <a:srgbClr val="92D050"/>
          </a:solidFill>
        </p:spPr>
        <p:txBody>
          <a:bodyPr>
            <a:normAutofit/>
          </a:bodyPr>
          <a:lstStyle/>
          <a:p>
            <a:pPr marL="0" indent="0">
              <a:buNone/>
            </a:pPr>
            <a:r>
              <a:rPr lang="en-US" altLang="zh-CN" sz="2800" b="1">
                <a:solidFill>
                  <a:schemeClr val="tx1"/>
                </a:solidFill>
                <a:latin typeface="华文新魏" panose="02010800040101010101" pitchFamily="2" charset="-122"/>
                <a:ea typeface="华文新魏" panose="02010800040101010101" pitchFamily="2" charset="-122"/>
                <a:sym typeface="+mn-ea"/>
              </a:rPr>
              <a:t>    </a:t>
            </a:r>
            <a:r>
              <a:rPr sz="2800" b="1">
                <a:solidFill>
                  <a:schemeClr val="tx1"/>
                </a:solidFill>
                <a:latin typeface="华文新魏" panose="02010800040101010101" pitchFamily="2" charset="-122"/>
                <a:ea typeface="华文新魏" panose="02010800040101010101" pitchFamily="2" charset="-122"/>
                <a:sym typeface="+mn-ea"/>
              </a:rPr>
              <a:t>他们</a:t>
            </a:r>
            <a:r>
              <a:rPr sz="2800" b="1" smtClean="0">
                <a:solidFill>
                  <a:schemeClr val="tx1"/>
                </a:solidFill>
                <a:latin typeface="华文新魏" panose="02010800040101010101" pitchFamily="2" charset="-122"/>
                <a:ea typeface="华文新魏" panose="02010800040101010101" pitchFamily="2" charset="-122"/>
                <a:sym typeface="+mn-ea"/>
              </a:rPr>
              <a:t>依靠</a:t>
            </a:r>
            <a:r>
              <a:rPr sz="2800" b="1">
                <a:solidFill>
                  <a:schemeClr val="tx1"/>
                </a:solidFill>
                <a:latin typeface="华文新魏" panose="02010800040101010101" pitchFamily="2" charset="-122"/>
                <a:ea typeface="华文新魏" panose="02010800040101010101" pitchFamily="2" charset="-122"/>
                <a:sym typeface="+mn-ea"/>
              </a:rPr>
              <a:t>从商业、银行和工业活动中获得的财富，能够雇用大批诗人，学者和艺术家</a:t>
            </a:r>
            <a:r>
              <a:rPr lang="en-US" altLang="zh-CN" sz="2800" b="1">
                <a:solidFill>
                  <a:schemeClr val="tx1"/>
                </a:solidFill>
                <a:latin typeface="华文新魏" panose="02010800040101010101" pitchFamily="2" charset="-122"/>
                <a:ea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sym typeface="+mn-ea"/>
              </a:rPr>
              <a:t>通过这些人，资产阶级得以抒发他们自己的理想与价值观念。 </a:t>
            </a:r>
            <a:endParaRPr lang="en-US" altLang="zh-CN" sz="2800" b="1">
              <a:solidFill>
                <a:schemeClr val="tx1"/>
              </a:solidFill>
              <a:latin typeface="华文新魏" pitchFamily="2" charset="-122"/>
              <a:ea typeface="华文新魏" pitchFamily="2" charset="-122"/>
            </a:endParaRPr>
          </a:p>
          <a:p>
            <a:pPr marL="0" indent="0">
              <a:buNone/>
            </a:pPr>
            <a:r>
              <a:rPr lang="en-US" altLang="zh-CN" sz="2800" b="1">
                <a:solidFill>
                  <a:schemeClr val="tx1"/>
                </a:solidFill>
                <a:latin typeface="华文新魏" panose="02010800040101010101" pitchFamily="2" charset="-122"/>
                <a:ea typeface="华文新魏" panose="02010800040101010101" pitchFamily="2" charset="-122"/>
                <a:sym typeface="+mn-ea"/>
              </a:rPr>
              <a:t>         </a:t>
            </a:r>
            <a:r>
              <a:rPr lang="en-US" altLang="zh-CN" sz="2800" b="1" smtClean="0">
                <a:solidFill>
                  <a:schemeClr val="tx1"/>
                </a:solidFill>
                <a:latin typeface="华文新魏" panose="02010800040101010101" pitchFamily="2" charset="-122"/>
                <a:ea typeface="华文新魏" panose="02010800040101010101" pitchFamily="2" charset="-122"/>
                <a:sym typeface="+mn-ea"/>
              </a:rPr>
              <a:t>——</a:t>
            </a:r>
            <a:r>
              <a:rPr sz="2800" b="1" smtClean="0">
                <a:solidFill>
                  <a:schemeClr val="tx1"/>
                </a:solidFill>
                <a:latin typeface="华文新魏" panose="02010800040101010101" pitchFamily="2" charset="-122"/>
                <a:ea typeface="华文新魏" panose="02010800040101010101" pitchFamily="2" charset="-122"/>
                <a:sym typeface="+mn-ea"/>
              </a:rPr>
              <a:t>布鲁克尔</a:t>
            </a:r>
            <a:r>
              <a:rPr lang="en-US" altLang="zh-CN" sz="2800" b="1" smtClean="0">
                <a:solidFill>
                  <a:schemeClr val="tx1"/>
                </a:solidFill>
                <a:latin typeface="华文新魏" panose="02010800040101010101" pitchFamily="2" charset="-122"/>
                <a:ea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sym typeface="+mn-ea"/>
              </a:rPr>
              <a:t>文艺复兴时期的佛罗伦萨</a:t>
            </a:r>
            <a:r>
              <a:rPr lang="en-US" altLang="zh-CN" sz="2800" b="1" smtClean="0">
                <a:solidFill>
                  <a:schemeClr val="tx1"/>
                </a:solidFill>
                <a:latin typeface="华文新魏" panose="02010800040101010101" pitchFamily="2" charset="-122"/>
                <a:ea typeface="华文新魏" panose="02010800040101010101" pitchFamily="2" charset="-122"/>
                <a:sym typeface="+mn-ea"/>
              </a:rPr>
              <a:t>》</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502285" y="1358265"/>
            <a:ext cx="8139430" cy="4915535"/>
          </a:xfrm>
          <a:solidFill>
            <a:schemeClr val="accent2">
              <a:lumMod val="20000"/>
              <a:lumOff val="80000"/>
            </a:schemeClr>
          </a:solidFill>
        </p:spPr>
        <p:txBody>
          <a:bodyPr/>
          <a:lstStyle/>
          <a:p>
            <a:pPr marL="0" indent="0" fontAlgn="base">
              <a:lnSpc>
                <a:spcPct val="100000"/>
              </a:lnSpc>
              <a:spcAft>
                <a:spcPct val="0"/>
              </a:spcAft>
              <a:buNone/>
            </a:pP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14世纪中叶，在欧洲爆发了一场骇人听闻的大瘟疫，这就是黑死病。据统计，在黑死病肆虐的年代，大约有四分之一到三分之一的欧洲人口死于这场灾难。在许多人口密度较大的城市，死亡率超过50%以上。在许多地方，“尸体大多像垃圾一样被扔上手推车</a:t>
            </a:r>
            <a:r>
              <a:rPr lang="en-US" altLang="zh-CN"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，据史书记载，佛罗伦萨在1348年的灾难中死去了 4万人。</a:t>
            </a:r>
            <a:endParaRPr lang="zh-CN" altLang="en-US" sz="2800" b="1" strike="noStrike" noProof="1">
              <a:solidFill>
                <a:schemeClr val="tx1"/>
              </a:solidFill>
              <a:latin typeface="华文新魏" pitchFamily="2" charset="-122"/>
              <a:ea typeface="华文新魏" pitchFamily="2" charset="-122"/>
              <a:cs typeface="华文新魏" panose="02010800040101010101" pitchFamily="2" charset="-122"/>
            </a:endParaRPr>
          </a:p>
          <a:p>
            <a:pPr marL="0" indent="0" fontAlgn="base">
              <a:lnSpc>
                <a:spcPct val="100000"/>
              </a:lnSpc>
              <a:spcAft>
                <a:spcPct val="0"/>
              </a:spcAft>
              <a:buNone/>
            </a:pPr>
            <a:r>
              <a:rPr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     ——坚尼•布鲁克尔《文艺复兴时期的佛罗伦萨》</a:t>
            </a:r>
            <a:endParaRPr lang="zh-CN" altLang="en-US" sz="2800" b="1">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endParaRPr>
          </a:p>
        </p:txBody>
      </p:sp>
      <p:sp>
        <p:nvSpPr>
          <p:cNvPr id="4" name="标题 1"/>
          <p:cNvSpPr>
            <a:spLocks noGrp="1"/>
          </p:cNvSpPr>
          <p:nvPr/>
        </p:nvSpPr>
        <p:spPr>
          <a:xfrm>
            <a:off x="502285" y="123825"/>
            <a:ext cx="8139430" cy="761365"/>
          </a:xfrm>
          <a:prstGeom prst="rect">
            <a:avLst/>
          </a:prstGeom>
          <a:solidFill>
            <a:srgbClr val="FF0000"/>
          </a:solidFill>
        </p:spPr>
        <p:txBody>
          <a:bodyPr vert="horz" lIns="90170" tIns="46990" rIns="90170" bIns="46990" rtlCol="0" anchor="ctr" anchorCtr="0">
            <a:noAutofit/>
          </a:bodyPr>
          <a:lstStyle>
            <a:lvl1pPr marL="0" marR="0" algn="l" defTabSz="914400" rtl="0" eaLnBrk="1" fontAlgn="auto" latinLnBrk="0" hangingPunct="1">
              <a:lnSpc>
                <a:spcPct val="100000"/>
              </a:lnSpc>
              <a:spcBef>
                <a:spcPct val="0"/>
              </a:spcBef>
              <a:buNone/>
              <a:defRPr kumimoji="0" lang="zh-CN" altLang="en-US" sz="1800" b="0" i="0" u="none" strike="noStrike" kern="1200" cap="none" spc="200" normalizeH="0" baseline="0" noProof="1">
                <a:solidFill>
                  <a:schemeClr val="tx1"/>
                </a:solidFill>
                <a:uFillTx/>
                <a:latin typeface="Arial" panose="020b0604020202020204" pitchFamily="34" charset="0"/>
                <a:ea typeface="隶书" panose="02010509060101010101" charset="-122"/>
                <a:cs typeface="+mj-cs"/>
                <a:sym typeface="+mn-ea"/>
              </a:defRPr>
            </a:lvl1pPr>
          </a:lstStyle>
          <a:p>
            <a:r>
              <a:rPr kumimoji="1"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kumimoji="1" lang="en-US" altLang="zh-CN" sz="3200" b="1">
                <a:latin typeface="华文新魏" panose="02010800040101010101" pitchFamily="2" charset="-122"/>
                <a:ea typeface="华文新魏" panose="02010800040101010101" pitchFamily="2" charset="-122"/>
                <a:cs typeface="华文新魏" panose="02010800040101010101" pitchFamily="2" charset="-122"/>
                <a:sym typeface="+mn-ea"/>
              </a:rPr>
              <a:t>6</a:t>
            </a:r>
            <a:r>
              <a:rPr kumimoji="1" sz="3200" b="1">
                <a:latin typeface="华文新魏" panose="02010800040101010101" pitchFamily="2" charset="-122"/>
                <a:ea typeface="华文新魏" panose="02010800040101010101" pitchFamily="2" charset="-122"/>
                <a:cs typeface="华文新魏" panose="02010800040101010101" pitchFamily="2" charset="-122"/>
                <a:sym typeface="+mn-ea"/>
              </a:rPr>
              <a:t>）</a:t>
            </a:r>
            <a:r>
              <a:rPr sz="3200" b="1">
                <a:latin typeface="华文新魏" panose="02010800040101010101" pitchFamily="2" charset="-122"/>
                <a:ea typeface="华文新魏" panose="02010800040101010101" pitchFamily="2" charset="-122"/>
                <a:cs typeface="华文新魏" panose="02010800040101010101" pitchFamily="2" charset="-122"/>
                <a:sym typeface="+mn-ea"/>
              </a:rPr>
              <a:t>对宗教</a:t>
            </a:r>
            <a:r>
              <a:rPr sz="3200" b="1" smtClean="0">
                <a:latin typeface="华文新魏" panose="02010800040101010101" pitchFamily="2" charset="-122"/>
                <a:ea typeface="华文新魏" panose="02010800040101010101" pitchFamily="2" charset="-122"/>
                <a:cs typeface="华文新魏" panose="02010800040101010101" pitchFamily="2" charset="-122"/>
                <a:sym typeface="+mn-ea"/>
              </a:rPr>
              <a:t>信仰的</a:t>
            </a:r>
            <a:r>
              <a:rPr sz="3200" b="1">
                <a:latin typeface="华文新魏" panose="02010800040101010101" pitchFamily="2" charset="-122"/>
                <a:ea typeface="华文新魏" panose="02010800040101010101" pitchFamily="2" charset="-122"/>
                <a:cs typeface="华文新魏" panose="02010800040101010101" pitchFamily="2" charset="-122"/>
                <a:sym typeface="+mn-ea"/>
              </a:rPr>
              <a:t>反思与</a:t>
            </a:r>
            <a:r>
              <a:rPr sz="3200" b="1" smtClean="0">
                <a:latin typeface="华文新魏" panose="02010800040101010101" pitchFamily="2" charset="-122"/>
                <a:ea typeface="华文新魏" panose="02010800040101010101" pitchFamily="2" charset="-122"/>
                <a:cs typeface="华文新魏" panose="02010800040101010101" pitchFamily="2" charset="-122"/>
                <a:sym typeface="+mn-ea"/>
              </a:rPr>
              <a:t>怀疑。</a:t>
            </a:r>
            <a:endParaRPr lang="zh-CN" altLang="en-US" sz="3200">
              <a:latin typeface="华文新魏" panose="02010800040101010101" pitchFamily="2" charset="-122"/>
              <a:ea typeface="华文新魏" panose="02010800040101010101" pitchFamily="2" charset="-122"/>
              <a:cs typeface="华文新魏" panose="0201080004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02920" y="221615"/>
            <a:ext cx="8124825" cy="995680"/>
          </a:xfrm>
          <a:solidFill>
            <a:schemeClr val="bg2">
              <a:lumMod val="90000"/>
            </a:schemeClr>
          </a:solidFill>
        </p:spPr>
        <p:txBody>
          <a:bodyPr/>
          <a:lstStyle/>
          <a:p>
            <a:r>
              <a:rPr lang="zh-CN" altLang="en-US" sz="2800" b="1">
                <a:latin typeface="华文新魏" panose="02010800040101010101" pitchFamily="2" charset="-122"/>
                <a:ea typeface="华文新魏" panose="02010800040101010101" pitchFamily="2" charset="-122"/>
              </a:rPr>
              <a:t>阅读材料，掌握文艺复兴的号召、实质、精神内核。</a:t>
            </a:r>
          </a:p>
        </p:txBody>
      </p:sp>
      <p:sp>
        <p:nvSpPr>
          <p:cNvPr id="3" name="内容占位符 2"/>
          <p:cNvSpPr>
            <a:spLocks noGrp="1"/>
          </p:cNvSpPr>
          <p:nvPr>
            <p:ph idx="1"/>
          </p:nvPr>
        </p:nvSpPr>
        <p:spPr>
          <a:xfrm>
            <a:off x="502285" y="1217295"/>
            <a:ext cx="8222615" cy="5055235"/>
          </a:xfrm>
        </p:spPr>
        <p:txBody>
          <a:bodyPr>
            <a:noAutofit/>
          </a:bodyPr>
          <a:lstStyle/>
          <a:p>
            <a:pPr marL="0" indent="0">
              <a:lnSpc>
                <a:spcPct val="100000"/>
              </a:lnSpc>
              <a:spcAft>
                <a:spcPct val="0"/>
              </a:spcAft>
              <a:buNone/>
            </a:pPr>
            <a:r>
              <a:rPr lang="en-US" altLang="zh-TW" sz="3200" b="1">
                <a:latin typeface="华文新魏" panose="02010800040101010101" pitchFamily="2" charset="-122"/>
                <a:ea typeface="华文新魏" panose="02010800040101010101" pitchFamily="2" charset="-122"/>
                <a:cs typeface="华文新魏" panose="02010800040101010101" pitchFamily="2" charset="-122"/>
              </a:rPr>
              <a:t>    </a:t>
            </a:r>
            <a:r>
              <a:rPr lang="zh-TW" altLang="zh-CN" sz="3200" b="1">
                <a:latin typeface="华文新魏" panose="02010800040101010101" pitchFamily="2" charset="-122"/>
                <a:ea typeface="华文新魏" panose="02010800040101010101" pitchFamily="2" charset="-122"/>
                <a:cs typeface="华文新魏" panose="02010800040101010101" pitchFamily="2" charset="-122"/>
              </a:rPr>
              <a:t>文艺复兴以学习和恢复希腊罗马古典文化为号召，实质上却是创立符合新兴资产阶级需要的新文化，其精神内核是人文主义</a:t>
            </a:r>
            <a:r>
              <a:rPr altLang="zh-TW" sz="3200" b="1">
                <a:latin typeface="华文新魏" panose="02010800040101010101" pitchFamily="2" charset="-122"/>
                <a:ea typeface="华文新魏" panose="02010800040101010101" pitchFamily="2" charset="-122"/>
                <a:cs typeface="华文新魏" panose="02010800040101010101" pitchFamily="2" charset="-122"/>
              </a:rPr>
              <a:t>。</a:t>
            </a:r>
          </a:p>
          <a:p>
            <a:pPr marL="0" indent="0">
              <a:lnSpc>
                <a:spcPct val="100000"/>
              </a:lnSpc>
              <a:spcAft>
                <a:spcPct val="0"/>
              </a:spcAft>
              <a:buNone/>
            </a:pPr>
            <a:r>
              <a:rPr altLang="zh-TW" sz="3200" b="1">
                <a:latin typeface="华文新魏" panose="02010800040101010101" pitchFamily="2" charset="-122"/>
                <a:ea typeface="华文新魏" panose="02010800040101010101" pitchFamily="2" charset="-122"/>
                <a:cs typeface="华文新魏" panose="02010800040101010101" pitchFamily="2" charset="-122"/>
              </a:rPr>
              <a:t>    </a:t>
            </a:r>
            <a:r>
              <a:rPr lang="zh-TW" altLang="zh-CN" sz="3200" b="1">
                <a:latin typeface="华文新魏" panose="02010800040101010101" pitchFamily="2" charset="-122"/>
                <a:ea typeface="华文新魏" panose="02010800040101010101" pitchFamily="2" charset="-122"/>
                <a:cs typeface="华文新魏" panose="02010800040101010101" pitchFamily="2" charset="-122"/>
              </a:rPr>
              <a:t>人文主义以人为中心而不是以神为中心，提升人的地位，肯定人的价值和尊严；反对禁欲主 义，抨击教会腐败和守旧思想，崇尚理性；重视发挥人的才智和创造力，追求现世社会的幸福生活；提倡探索人与自然的奥秘</a:t>
            </a:r>
            <a:r>
              <a:rPr lang="zh-TW" altLang="zh-CN" sz="3200" b="1" smtClean="0">
                <a:latin typeface="华文新魏" panose="02010800040101010101" pitchFamily="2" charset="-122"/>
                <a:ea typeface="华文新魏" panose="02010800040101010101" pitchFamily="2" charset="-122"/>
                <a:cs typeface="华文新魏" panose="02010800040101010101" pitchFamily="2" charset="-122"/>
              </a:rPr>
              <a:t>。</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195736" y="116632"/>
            <a:ext cx="4104456" cy="792088"/>
          </a:xfrm>
        </p:spPr>
        <p:txBody>
          <a:bodyPr>
            <a:normAutofit/>
          </a:bodyPr>
          <a:lstStyle/>
          <a:p>
            <a:r>
              <a:rPr lang="zh-CN" altLang="en-US" smtClean="0"/>
              <a:t>文艺复兴的内涵</a:t>
            </a:r>
            <a:endParaRPr lang="zh-CN" altLang="en-US"/>
          </a:p>
        </p:txBody>
      </p:sp>
      <p:sp>
        <p:nvSpPr>
          <p:cNvPr id="3" name="内容占位符 2"/>
          <p:cNvSpPr>
            <a:spLocks noGrp="1"/>
          </p:cNvSpPr>
          <p:nvPr>
            <p:ph idx="1"/>
          </p:nvPr>
        </p:nvSpPr>
        <p:spPr>
          <a:xfrm>
            <a:off x="323528" y="1052736"/>
            <a:ext cx="8291264" cy="2044822"/>
          </a:xfrm>
        </p:spPr>
        <p:txBody>
          <a:bodyPr>
            <a:normAutofit/>
          </a:bodyPr>
          <a:lstStyle/>
          <a:p>
            <a:pPr marL="0" indent="0">
              <a:buNone/>
            </a:pPr>
            <a:r>
              <a:rPr lang="zh-TW" altLang="zh-CN" b="1" smtClean="0">
                <a:latin typeface="华文楷体" panose="02010600040101010101" pitchFamily="2" charset="-122"/>
                <a:ea typeface="华文楷体" panose="02010600040101010101" pitchFamily="2" charset="-122"/>
              </a:rPr>
              <a:t>号召</a:t>
            </a:r>
            <a:r>
              <a:rPr lang="zh-CN" altLang="en-US" b="1" smtClean="0">
                <a:latin typeface="华文楷体" panose="02010600040101010101" pitchFamily="2" charset="-122"/>
                <a:ea typeface="华文楷体" panose="02010600040101010101" pitchFamily="2" charset="-122"/>
              </a:rPr>
              <a:t>：</a:t>
            </a:r>
            <a:r>
              <a:rPr lang="zh-TW" altLang="zh-CN" b="1" smtClean="0">
                <a:latin typeface="华文楷体" panose="02010600040101010101" pitchFamily="2" charset="-122"/>
                <a:ea typeface="华文楷体" panose="02010600040101010101" pitchFamily="2" charset="-122"/>
              </a:rPr>
              <a:t>学习</a:t>
            </a:r>
            <a:r>
              <a:rPr lang="zh-TW" altLang="zh-CN" b="1">
                <a:latin typeface="华文楷体" panose="02010600040101010101" pitchFamily="2" charset="-122"/>
                <a:ea typeface="华文楷体" panose="02010600040101010101" pitchFamily="2" charset="-122"/>
              </a:rPr>
              <a:t>和恢复希腊罗马古典</a:t>
            </a:r>
            <a:r>
              <a:rPr lang="zh-TW" altLang="zh-CN" b="1" smtClean="0">
                <a:latin typeface="华文楷体" panose="02010600040101010101" pitchFamily="2" charset="-122"/>
                <a:ea typeface="华文楷体" panose="02010600040101010101" pitchFamily="2" charset="-122"/>
              </a:rPr>
              <a:t>文化</a:t>
            </a:r>
            <a:r>
              <a:rPr lang="zh-CN" altLang="en-US" b="1" smtClean="0">
                <a:latin typeface="华文楷体" panose="02010600040101010101" pitchFamily="2" charset="-122"/>
                <a:ea typeface="华文楷体" panose="02010600040101010101" pitchFamily="2" charset="-122"/>
              </a:rPr>
              <a:t>；</a:t>
            </a:r>
            <a:endParaRPr lang="en-US" altLang="zh-CN" b="1" smtClean="0">
              <a:latin typeface="华文楷体" panose="02010600040101010101" pitchFamily="2" charset="-122"/>
              <a:ea typeface="华文楷体" panose="02010600040101010101" pitchFamily="2" charset="-122"/>
            </a:endParaRPr>
          </a:p>
          <a:p>
            <a:pPr marL="0" indent="0">
              <a:buNone/>
            </a:pPr>
            <a:r>
              <a:rPr lang="zh-TW" altLang="zh-CN" b="1" smtClean="0">
                <a:latin typeface="华文楷体" panose="02010600040101010101" pitchFamily="2" charset="-122"/>
                <a:ea typeface="华文楷体" panose="02010600040101010101" pitchFamily="2" charset="-122"/>
              </a:rPr>
              <a:t>实质</a:t>
            </a:r>
            <a:r>
              <a:rPr lang="zh-CN" altLang="en-US" b="1" smtClean="0">
                <a:latin typeface="华文楷体" panose="02010600040101010101" pitchFamily="2" charset="-122"/>
                <a:ea typeface="华文楷体" panose="02010600040101010101" pitchFamily="2" charset="-122"/>
              </a:rPr>
              <a:t>：</a:t>
            </a:r>
            <a:r>
              <a:rPr lang="zh-TW" altLang="zh-CN" b="1" smtClean="0">
                <a:latin typeface="华文楷体" panose="02010600040101010101" pitchFamily="2" charset="-122"/>
                <a:ea typeface="华文楷体" panose="02010600040101010101" pitchFamily="2" charset="-122"/>
              </a:rPr>
              <a:t>创立</a:t>
            </a:r>
            <a:r>
              <a:rPr lang="zh-TW" altLang="zh-CN" b="1">
                <a:latin typeface="华文楷体" panose="02010600040101010101" pitchFamily="2" charset="-122"/>
                <a:ea typeface="华文楷体" panose="02010600040101010101" pitchFamily="2" charset="-122"/>
              </a:rPr>
              <a:t>符合新兴资产阶级需要的</a:t>
            </a:r>
            <a:r>
              <a:rPr lang="zh-TW" altLang="zh-CN" b="1" smtClean="0">
                <a:latin typeface="华文楷体" panose="02010600040101010101" pitchFamily="2" charset="-122"/>
                <a:ea typeface="华文楷体" panose="02010600040101010101" pitchFamily="2" charset="-122"/>
              </a:rPr>
              <a:t>新文化</a:t>
            </a:r>
            <a:r>
              <a:rPr lang="zh-CN" altLang="en-US" b="1" smtClean="0">
                <a:latin typeface="华文楷体" panose="02010600040101010101" pitchFamily="2" charset="-122"/>
                <a:ea typeface="华文楷体" panose="02010600040101010101" pitchFamily="2" charset="-122"/>
              </a:rPr>
              <a:t>；</a:t>
            </a:r>
            <a:endParaRPr lang="en-US" altLang="zh-CN" b="1" smtClean="0">
              <a:latin typeface="华文楷体" panose="02010600040101010101" pitchFamily="2" charset="-122"/>
              <a:ea typeface="华文楷体" panose="02010600040101010101" pitchFamily="2" charset="-122"/>
            </a:endParaRPr>
          </a:p>
          <a:p>
            <a:pPr marL="0" indent="0">
              <a:buNone/>
            </a:pPr>
            <a:r>
              <a:rPr lang="zh-TW" altLang="zh-CN" b="1" smtClean="0">
                <a:latin typeface="华文楷体" panose="02010600040101010101" pitchFamily="2" charset="-122"/>
                <a:ea typeface="华文楷体" panose="02010600040101010101" pitchFamily="2" charset="-122"/>
              </a:rPr>
              <a:t>精</a:t>
            </a:r>
            <a:r>
              <a:rPr lang="zh-TW" altLang="zh-CN" b="1">
                <a:latin typeface="华文楷体" panose="02010600040101010101" pitchFamily="2" charset="-122"/>
                <a:ea typeface="华文楷体" panose="02010600040101010101" pitchFamily="2" charset="-122"/>
              </a:rPr>
              <a:t>神</a:t>
            </a:r>
            <a:r>
              <a:rPr lang="zh-TW" altLang="zh-CN" b="1" smtClean="0">
                <a:latin typeface="华文楷体" panose="02010600040101010101" pitchFamily="2" charset="-122"/>
                <a:ea typeface="华文楷体" panose="02010600040101010101" pitchFamily="2" charset="-122"/>
              </a:rPr>
              <a:t>内核</a:t>
            </a:r>
            <a:r>
              <a:rPr lang="zh-CN" altLang="en-US" b="1" smtClean="0">
                <a:latin typeface="华文楷体" panose="02010600040101010101" pitchFamily="2" charset="-122"/>
                <a:ea typeface="华文楷体" panose="02010600040101010101" pitchFamily="2" charset="-122"/>
              </a:rPr>
              <a:t>：</a:t>
            </a:r>
            <a:r>
              <a:rPr lang="zh-TW" altLang="zh-CN" b="1" smtClean="0">
                <a:latin typeface="华文楷体" panose="02010600040101010101" pitchFamily="2" charset="-122"/>
                <a:ea typeface="华文楷体" panose="02010600040101010101" pitchFamily="2" charset="-122"/>
              </a:rPr>
              <a:t>人文主义</a:t>
            </a:r>
            <a:endParaRPr lang="en-US" altLang="zh-TW" b="1" smtClean="0">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915816" y="260648"/>
            <a:ext cx="3168352" cy="850106"/>
          </a:xfrm>
          <a:solidFill>
            <a:schemeClr val="bg2">
              <a:lumMod val="90000"/>
            </a:schemeClr>
          </a:solidFill>
        </p:spPr>
        <p:txBody>
          <a:bodyPr/>
          <a:lstStyle/>
          <a:p>
            <a:r>
              <a:rPr lang="zh-CN" altLang="en-US"/>
              <a:t>人文主义</a:t>
            </a:r>
          </a:p>
        </p:txBody>
      </p:sp>
      <p:sp>
        <p:nvSpPr>
          <p:cNvPr id="3" name="内容占位符 2"/>
          <p:cNvSpPr>
            <a:spLocks noGrp="1"/>
          </p:cNvSpPr>
          <p:nvPr>
            <p:ph idx="1"/>
          </p:nvPr>
        </p:nvSpPr>
        <p:spPr>
          <a:xfrm>
            <a:off x="323528" y="1340768"/>
            <a:ext cx="4752528" cy="4608512"/>
          </a:xfrm>
          <a:solidFill>
            <a:schemeClr val="bg1"/>
          </a:solidFill>
        </p:spPr>
        <p:txBody>
          <a:bodyPr>
            <a:normAutofit/>
          </a:bodyPr>
          <a:lstStyle/>
          <a:p>
            <a:pPr marL="0" indent="0">
              <a:buNone/>
            </a:pPr>
            <a:r>
              <a:rPr lang="zh-CN" altLang="en-US" sz="2800" b="1" smtClean="0">
                <a:latin typeface="宋体" panose="02010600030101010101" pitchFamily="2" charset="-122"/>
                <a:ea typeface="宋体" panose="02010600030101010101" pitchFamily="2" charset="-122"/>
              </a:rPr>
              <a:t>①以</a:t>
            </a:r>
            <a:r>
              <a:rPr lang="zh-CN" altLang="en-US" sz="2800" b="1">
                <a:latin typeface="宋体" panose="02010600030101010101" pitchFamily="2" charset="-122"/>
                <a:ea typeface="宋体" panose="02010600030101010101" pitchFamily="2" charset="-122"/>
              </a:rPr>
              <a:t>人为中心而不是以神为</a:t>
            </a:r>
            <a:r>
              <a:rPr lang="zh-CN" altLang="en-US" sz="2800" b="1" smtClean="0">
                <a:latin typeface="宋体" panose="02010600030101010101" pitchFamily="2" charset="-122"/>
                <a:ea typeface="宋体" panose="02010600030101010101" pitchFamily="2" charset="-122"/>
              </a:rPr>
              <a:t>中心</a:t>
            </a:r>
            <a:r>
              <a:rPr lang="zh-CN" altLang="en-US" sz="2800" b="1">
                <a:latin typeface="宋体" panose="02010600030101010101" pitchFamily="2" charset="-122"/>
                <a:ea typeface="宋体" panose="02010600030101010101" pitchFamily="2" charset="-122"/>
              </a:rPr>
              <a:t>，提升人的地位，肯定人的价值和尊严</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itchFamily="2" charset="-122"/>
              <a:ea typeface="宋体" panose="02010600030101010101" pitchFamily="2" charset="-122"/>
            </a:endParaRPr>
          </a:p>
          <a:p>
            <a:pPr marL="0" indent="0">
              <a:buNone/>
            </a:pPr>
            <a:r>
              <a:rPr lang="zh-CN" altLang="zh-CN" sz="2800" b="1">
                <a:latin typeface="宋体" panose="02010600030101010101" pitchFamily="2" charset="-122"/>
                <a:ea typeface="宋体" panose="02010600030101010101" pitchFamily="2" charset="-122"/>
              </a:rPr>
              <a:t>②</a:t>
            </a:r>
            <a:r>
              <a:rPr lang="zh-CN" altLang="en-US" sz="2800" b="1" smtClean="0">
                <a:latin typeface="宋体" panose="02010600030101010101" pitchFamily="2" charset="-122"/>
                <a:ea typeface="宋体" panose="02010600030101010101" pitchFamily="2" charset="-122"/>
              </a:rPr>
              <a:t>反对</a:t>
            </a:r>
            <a:r>
              <a:rPr lang="zh-CN" altLang="en-US" sz="2800" b="1">
                <a:latin typeface="宋体" panose="02010600030101010101" pitchFamily="2" charset="-122"/>
                <a:ea typeface="宋体" panose="02010600030101010101" pitchFamily="2" charset="-122"/>
              </a:rPr>
              <a:t>禁欲主 义，抨击教会腐败和守旧思想，崇尚理性</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zh-CN" sz="2800" b="1">
                <a:latin typeface="宋体" panose="02010600030101010101" pitchFamily="2" charset="-122"/>
                <a:ea typeface="宋体" panose="02010600030101010101" pitchFamily="2" charset="-122"/>
              </a:rPr>
              <a:t>③</a:t>
            </a:r>
            <a:r>
              <a:rPr lang="zh-CN" altLang="en-US" sz="2800" b="1" smtClean="0">
                <a:latin typeface="宋体" panose="02010600030101010101" pitchFamily="2" charset="-122"/>
                <a:ea typeface="宋体" panose="02010600030101010101" pitchFamily="2" charset="-122"/>
              </a:rPr>
              <a:t>重视</a:t>
            </a:r>
            <a:r>
              <a:rPr lang="zh-CN" altLang="en-US" sz="2800" b="1">
                <a:latin typeface="宋体" panose="02010600030101010101" pitchFamily="2" charset="-122"/>
                <a:ea typeface="宋体" panose="02010600030101010101" pitchFamily="2" charset="-122"/>
              </a:rPr>
              <a:t>发挥人的 才智和创造力，追求现世社会的幸福生活</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zh-CN" sz="2800" b="1">
                <a:latin typeface="宋体" panose="02010600030101010101" pitchFamily="2" charset="-122"/>
                <a:ea typeface="宋体" panose="02010600030101010101" pitchFamily="2" charset="-122"/>
              </a:rPr>
              <a:t>④</a:t>
            </a:r>
            <a:r>
              <a:rPr lang="zh-CN" altLang="en-US" sz="2800" b="1" smtClean="0">
                <a:latin typeface="宋体" panose="02010600030101010101" pitchFamily="2" charset="-122"/>
                <a:ea typeface="宋体" panose="02010600030101010101" pitchFamily="2" charset="-122"/>
              </a:rPr>
              <a:t>提倡</a:t>
            </a:r>
            <a:r>
              <a:rPr lang="zh-CN" altLang="en-US" sz="2800" b="1">
                <a:latin typeface="宋体" panose="02010600030101010101" pitchFamily="2" charset="-122"/>
                <a:ea typeface="宋体" panose="02010600030101010101" pitchFamily="2" charset="-122"/>
              </a:rPr>
              <a:t>探索人与 自然的奥秘</a:t>
            </a:r>
            <a:r>
              <a:rPr lang="zh-CN" altLang="en-US" sz="2800" b="1" smtClean="0">
                <a:latin typeface="宋体" panose="02010600030101010101" pitchFamily="2" charset="-122"/>
                <a:ea typeface="宋体" panose="02010600030101010101" pitchFamily="2" charset="-122"/>
              </a:rPr>
              <a:t>。</a:t>
            </a:r>
            <a:endParaRPr lang="zh-CN" altLang="en-US" sz="2800" b="1">
              <a:latin typeface="宋体" pitchFamily="2" charset="-122"/>
              <a:ea typeface="宋体" panose="02010600030101010101" pitchFamily="2" charset="-122"/>
            </a:endParaRPr>
          </a:p>
        </p:txBody>
      </p:sp>
      <p:sp>
        <p:nvSpPr>
          <p:cNvPr id="4" name="内容占位符 2"/>
          <p:cNvSpPr txBox="1"/>
          <p:nvPr/>
        </p:nvSpPr>
        <p:spPr>
          <a:xfrm>
            <a:off x="5364088" y="1628800"/>
            <a:ext cx="3384376" cy="3888432"/>
          </a:xfrm>
          <a:prstGeom prst="rect">
            <a:avLst/>
          </a:prstGeom>
          <a:solidFill>
            <a:schemeClr val="bg2">
              <a:lumMod val="75000"/>
            </a:schemeClr>
          </a:solidFill>
        </p:spPr>
        <p:txBody>
          <a:bodyPr vert="horz" rtlCol="0">
            <a:norm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buFont typeface="Wingdings 2" panose="05020102010507070707"/>
              <a:buNone/>
            </a:pPr>
            <a:r>
              <a:rPr lang="zh-CN" altLang="en-US" sz="2400" b="1" smtClean="0"/>
              <a:t>    中世纪的女人们认为，在私人领域以外，必须把头发藏好，要用帽子、头巾保护起来。</a:t>
            </a:r>
            <a:endParaRPr lang="en-US" altLang="zh-CN" sz="2400" b="1" smtClean="0"/>
          </a:p>
          <a:p>
            <a:pPr marL="0" indent="0">
              <a:buFont typeface="Wingdings 2" panose="05020102010507070707"/>
              <a:buNone/>
            </a:pPr>
            <a:r>
              <a:rPr lang="en-US" altLang="zh-CN" sz="2400" b="1"/>
              <a:t> </a:t>
            </a:r>
            <a:r>
              <a:rPr lang="en-US" altLang="zh-CN" sz="2400" b="1" smtClean="0"/>
              <a:t>   </a:t>
            </a:r>
            <a:r>
              <a:rPr lang="zh-CN" altLang="en-US" sz="2400" b="1" smtClean="0"/>
              <a:t>文艺复兴时期的女人们则用白色或黄色的蚕丝做成假发装饰品，在阳光灿烂的日子里整天在露天中度过，更加强调人性的复苏。</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504" y="5421"/>
            <a:ext cx="8928992" cy="1152128"/>
          </a:xfrm>
          <a:solidFill>
            <a:srgbClr val="FF0000"/>
          </a:solidFill>
        </p:spPr>
        <p:txBody>
          <a:bodyPr>
            <a:noAutofit/>
          </a:bodyPr>
          <a:lstStyle/>
          <a:p>
            <a:pPr algn="l"/>
            <a:r>
              <a:rPr lang="zh-CN" altLang="en-US" sz="3600" b="1" smtClean="0"/>
              <a:t>知识拓展：</a:t>
            </a:r>
            <a:br>
              <a:rPr lang="en-US" altLang="zh-CN" sz="3600" b="1" smtClean="0"/>
            </a:br>
            <a:r>
              <a:rPr lang="en-US" altLang="zh-CN" sz="3600" b="1" smtClean="0"/>
              <a:t>       </a:t>
            </a:r>
            <a:r>
              <a:rPr lang="zh-CN" altLang="zh-CN" sz="3600" b="1" smtClean="0"/>
              <a:t>正确</a:t>
            </a:r>
            <a:r>
              <a:rPr lang="zh-CN" altLang="zh-CN" sz="3600" b="1"/>
              <a:t>理解人文主义</a:t>
            </a:r>
            <a:r>
              <a:rPr lang="zh-CN" altLang="zh-CN" sz="3600" b="1" smtClean="0"/>
              <a:t>的影响</a:t>
            </a:r>
            <a:endParaRPr lang="zh-CN" altLang="en-US" sz="3600"/>
          </a:p>
        </p:txBody>
      </p:sp>
      <p:sp>
        <p:nvSpPr>
          <p:cNvPr id="3" name="内容占位符 2"/>
          <p:cNvSpPr>
            <a:spLocks noGrp="1"/>
          </p:cNvSpPr>
          <p:nvPr>
            <p:ph idx="1"/>
          </p:nvPr>
        </p:nvSpPr>
        <p:spPr>
          <a:xfrm>
            <a:off x="251520" y="1268760"/>
            <a:ext cx="8605464" cy="5184576"/>
          </a:xfrm>
        </p:spPr>
        <p:txBody>
          <a:bodyPr>
            <a:noAutofit/>
          </a:bodyPr>
          <a:lstStyle/>
          <a:p>
            <a:pPr marL="0" indent="0">
              <a:buNone/>
            </a:pPr>
            <a:r>
              <a:rPr lang="zh-CN" altLang="en-US" sz="2400" b="1" smtClean="0">
                <a:latin typeface="+mn-ea"/>
              </a:rPr>
              <a:t>积极：</a:t>
            </a:r>
            <a:endParaRPr lang="en-US" altLang="zh-CN" sz="2400" b="1" smtClean="0">
              <a:latin typeface="+mn-ea"/>
            </a:endParaRPr>
          </a:p>
          <a:p>
            <a:pPr marL="0" indent="0">
              <a:buNone/>
            </a:pPr>
            <a:r>
              <a:rPr lang="zh-CN" altLang="en-US" sz="2400" b="1" smtClean="0">
                <a:latin typeface="+mn-ea"/>
              </a:rPr>
              <a:t>①思想：冲破</a:t>
            </a:r>
            <a:r>
              <a:rPr lang="zh-CN" altLang="en-US" sz="2400" b="1">
                <a:latin typeface="+mn-ea"/>
              </a:rPr>
              <a:t>了基督教神学的桎梏，唤醒了人的自我意识，赞扬了为创造现世幸福而奋斗的精神，为后来启蒙思想的</a:t>
            </a:r>
            <a:r>
              <a:rPr lang="zh-CN" altLang="en-US" sz="2400" b="1" smtClean="0">
                <a:latin typeface="+mn-ea"/>
              </a:rPr>
              <a:t>出现奠定基础；</a:t>
            </a:r>
            <a:endParaRPr lang="zh-CN" altLang="en-US" sz="2400" b="1">
              <a:latin typeface="+mn-ea"/>
            </a:endParaRPr>
          </a:p>
          <a:p>
            <a:pPr marL="0" indent="0">
              <a:buNone/>
            </a:pPr>
            <a:r>
              <a:rPr lang="zh-CN" altLang="en-US" sz="2400" b="1" smtClean="0">
                <a:latin typeface="+mn-ea"/>
              </a:rPr>
              <a:t>②精神：为</a:t>
            </a:r>
            <a:r>
              <a:rPr lang="zh-CN" altLang="en-US" sz="2400" b="1">
                <a:latin typeface="+mn-ea"/>
              </a:rPr>
              <a:t>资本主义制度的胜利和发展</a:t>
            </a:r>
            <a:r>
              <a:rPr lang="zh-CN" altLang="en-US" sz="2400" b="1" smtClean="0">
                <a:latin typeface="+mn-ea"/>
              </a:rPr>
              <a:t>开辟道路；</a:t>
            </a:r>
            <a:endParaRPr lang="zh-CN" altLang="en-US" sz="2400" b="1">
              <a:latin typeface="+mn-ea"/>
            </a:endParaRPr>
          </a:p>
          <a:p>
            <a:pPr marL="0" indent="0">
              <a:buNone/>
            </a:pPr>
            <a:r>
              <a:rPr lang="zh-CN" altLang="en-US" sz="2400" b="1" smtClean="0">
                <a:latin typeface="+mn-ea"/>
              </a:rPr>
              <a:t>③</a:t>
            </a:r>
            <a:r>
              <a:rPr lang="zh-CN" altLang="en-US" sz="2400" b="1">
                <a:latin typeface="+mn-ea"/>
              </a:rPr>
              <a:t>文学</a:t>
            </a:r>
            <a:r>
              <a:rPr lang="zh-CN" altLang="en-US" sz="2400" b="1" smtClean="0">
                <a:latin typeface="+mn-ea"/>
              </a:rPr>
              <a:t>艺术：文艺复兴</a:t>
            </a:r>
            <a:r>
              <a:rPr lang="zh-CN" altLang="en-US" sz="2400" b="1">
                <a:latin typeface="+mn-ea"/>
              </a:rPr>
              <a:t>时期众多的精湛艺术成为人类艺术史上的绚烂篇章，永放</a:t>
            </a:r>
            <a:r>
              <a:rPr lang="zh-CN" altLang="en-US" sz="2400" b="1" smtClean="0">
                <a:latin typeface="+mn-ea"/>
              </a:rPr>
              <a:t>光芒；</a:t>
            </a:r>
            <a:endParaRPr lang="zh-CN" altLang="en-US" sz="2400" b="1">
              <a:latin typeface="+mn-ea"/>
            </a:endParaRPr>
          </a:p>
          <a:p>
            <a:pPr marL="0" indent="0">
              <a:buNone/>
            </a:pPr>
            <a:r>
              <a:rPr lang="zh-CN" altLang="en-US" sz="2400" b="1" smtClean="0">
                <a:latin typeface="+mn-ea"/>
              </a:rPr>
              <a:t>④自然科学：提倡</a:t>
            </a:r>
            <a:r>
              <a:rPr lang="zh-CN" altLang="en-US" sz="2400" b="1">
                <a:latin typeface="+mn-ea"/>
              </a:rPr>
              <a:t>科学实验、注重实践，催生了近代自然科学。</a:t>
            </a:r>
          </a:p>
          <a:p>
            <a:pPr marL="0" indent="0">
              <a:buNone/>
            </a:pPr>
            <a:r>
              <a:rPr lang="zh-CN" altLang="en-US" sz="2400" b="1" smtClean="0">
                <a:latin typeface="+mn-ea"/>
              </a:rPr>
              <a:t>消极：</a:t>
            </a:r>
            <a:endParaRPr lang="zh-CN" altLang="en-US" sz="2400" b="1">
              <a:latin typeface="+mn-ea"/>
            </a:endParaRPr>
          </a:p>
          <a:p>
            <a:pPr marL="0" indent="0">
              <a:buNone/>
            </a:pPr>
            <a:r>
              <a:rPr lang="zh-CN" altLang="en-US" sz="2400" b="1">
                <a:latin typeface="+mn-ea"/>
              </a:rPr>
              <a:t>    </a:t>
            </a:r>
            <a:r>
              <a:rPr lang="zh-CN" altLang="en-US" sz="2400" b="1" smtClean="0">
                <a:latin typeface="+mn-ea"/>
              </a:rPr>
              <a:t>①过分</a:t>
            </a:r>
            <a:r>
              <a:rPr lang="zh-CN" altLang="en-US" sz="2400" b="1">
                <a:latin typeface="+mn-ea"/>
              </a:rPr>
              <a:t>推崇，造成</a:t>
            </a:r>
            <a:r>
              <a:rPr lang="zh-CN" altLang="en-US" sz="2400" b="1" smtClean="0">
                <a:latin typeface="+mn-ea"/>
              </a:rPr>
              <a:t>了个人</a:t>
            </a:r>
            <a:r>
              <a:rPr lang="zh-CN" altLang="en-US" sz="2400" b="1">
                <a:latin typeface="+mn-ea"/>
              </a:rPr>
              <a:t>私欲的膨胀、泛滥和社会</a:t>
            </a:r>
            <a:r>
              <a:rPr lang="zh-CN" altLang="en-US" sz="2400" b="1" smtClean="0">
                <a:latin typeface="+mn-ea"/>
              </a:rPr>
              <a:t>混乱；</a:t>
            </a:r>
            <a:endParaRPr lang="zh-CN" altLang="en-US" sz="2400" b="1">
              <a:latin typeface="+mn-ea"/>
            </a:endParaRPr>
          </a:p>
          <a:p>
            <a:pPr marL="0" indent="0">
              <a:buNone/>
            </a:pPr>
            <a:r>
              <a:rPr lang="zh-CN" altLang="en-US" sz="2400" b="1">
                <a:latin typeface="+mn-ea"/>
              </a:rPr>
              <a:t>    ②它把资产阶级一个阶级的特性看做全人类普遍的人性，掩盖了资产阶级和人民的对立。</a:t>
            </a:r>
          </a:p>
          <a:p>
            <a:pPr marL="0" indent="0">
              <a:buNone/>
            </a:pPr>
            <a:endParaRPr lang="zh-CN" altLang="en-US" sz="24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arn(inVertical)">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barn(inVertical)">
                                      <p:cBhvr>
                                        <p:cTn id="28" dur="500"/>
                                        <p:tgtEl>
                                          <p:spTgt spid="3">
                                            <p:txEl>
                                              <p:pRg st="3" end="3"/>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barn(inVertical)">
                                      <p:cBhvr>
                                        <p:cTn id="33" dur="500"/>
                                        <p:tgtEl>
                                          <p:spTgt spid="3">
                                            <p:txEl>
                                              <p:pRg st="4" end="4"/>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barn(inVertical)">
                                      <p:cBhvr>
                                        <p:cTn id="38" dur="500"/>
                                        <p:tgtEl>
                                          <p:spTgt spid="3">
                                            <p:txEl>
                                              <p:pRg st="5" end="5"/>
                                            </p:txEl>
                                          </p:spTgt>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barn(inVertical)">
                                      <p:cBhvr>
                                        <p:cTn id="43" dur="500"/>
                                        <p:tgtEl>
                                          <p:spTgt spid="3">
                                            <p:txEl>
                                              <p:pRg st="6" end="6"/>
                                            </p:txEl>
                                          </p:spTgt>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barn(inVertical)">
                                      <p:cBhvr>
                                        <p:cTn id="4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9143880" cy="1138138"/>
          </a:xfrm>
          <a:solidFill>
            <a:srgbClr val="FF0000"/>
          </a:solidFill>
        </p:spPr>
        <p:txBody>
          <a:bodyPr>
            <a:normAutofit fontScale="90000"/>
          </a:bodyPr>
          <a:lstStyle/>
          <a:p>
            <a:pPr algn="l"/>
            <a:r>
              <a:rPr lang="zh-CN" altLang="en-US" b="1" smtClean="0">
                <a:solidFill>
                  <a:schemeClr val="tx1"/>
                </a:solidFill>
                <a:sym typeface="Wingdings" panose="05000000000000000000" pitchFamily="2" charset="2"/>
              </a:rPr>
              <a:t>探究：</a:t>
            </a:r>
            <a:br>
              <a:rPr lang="en-US" altLang="zh-CN" b="1" smtClean="0">
                <a:solidFill>
                  <a:schemeClr val="tx1"/>
                </a:solidFill>
                <a:sym typeface="Wingdings" panose="05000000000000000000" pitchFamily="2" charset="2"/>
              </a:rPr>
            </a:br>
            <a:r>
              <a:rPr lang="en-US" altLang="zh-CN" b="1" smtClean="0">
                <a:solidFill>
                  <a:schemeClr val="tx1"/>
                </a:solidFill>
                <a:sym typeface="Wingdings" panose="05000000000000000000" pitchFamily="2" charset="2"/>
              </a:rPr>
              <a:t>    </a:t>
            </a:r>
            <a:r>
              <a:rPr lang="zh-CN" altLang="en-US" b="1" smtClean="0">
                <a:solidFill>
                  <a:schemeClr val="tx1"/>
                </a:solidFill>
                <a:sym typeface="Wingdings" panose="05000000000000000000" pitchFamily="2" charset="2"/>
              </a:rPr>
              <a:t>文艺复兴对待</a:t>
            </a:r>
            <a:r>
              <a:rPr lang="zh-CN" altLang="en-US" b="1">
                <a:solidFill>
                  <a:schemeClr val="tx1"/>
                </a:solidFill>
                <a:sym typeface="Wingdings" panose="05000000000000000000" pitchFamily="2" charset="2"/>
              </a:rPr>
              <a:t>传统文化的态度及原因</a:t>
            </a:r>
            <a:endParaRPr lang="zh-CN" altLang="en-US">
              <a:solidFill>
                <a:schemeClr val="tx1"/>
              </a:solidFill>
            </a:endParaRPr>
          </a:p>
        </p:txBody>
      </p:sp>
      <p:sp>
        <p:nvSpPr>
          <p:cNvPr id="3" name="内容占位符 2"/>
          <p:cNvSpPr>
            <a:spLocks noGrp="1"/>
          </p:cNvSpPr>
          <p:nvPr>
            <p:ph idx="1"/>
          </p:nvPr>
        </p:nvSpPr>
        <p:spPr>
          <a:xfrm>
            <a:off x="9466" y="1340768"/>
            <a:ext cx="9027029" cy="4536504"/>
          </a:xfrm>
          <a:solidFill>
            <a:schemeClr val="bg2">
              <a:lumMod val="90000"/>
            </a:schemeClr>
          </a:solidFill>
        </p:spPr>
        <p:txBody>
          <a:bodyPr/>
          <a:lstStyle/>
          <a:p>
            <a:pPr marL="0" indent="0">
              <a:buNone/>
            </a:pPr>
            <a:r>
              <a:rPr lang="zh-CN" altLang="en-US" b="1" smtClean="0">
                <a:latin typeface="+mj-ea"/>
                <a:ea typeface="+mj-ea"/>
              </a:rPr>
              <a:t>态度：</a:t>
            </a:r>
            <a:endParaRPr lang="en-US" altLang="zh-CN" b="1" smtClean="0">
              <a:latin typeface="+mj-ea"/>
              <a:ea typeface="+mj-ea"/>
            </a:endParaRPr>
          </a:p>
          <a:p>
            <a:pPr marL="0" indent="0">
              <a:buNone/>
            </a:pPr>
            <a:r>
              <a:rPr lang="zh-CN" altLang="en-US" b="1" smtClean="0">
                <a:latin typeface="+mj-ea"/>
                <a:ea typeface="+mj-ea"/>
              </a:rPr>
              <a:t>借助</a:t>
            </a:r>
            <a:r>
              <a:rPr lang="zh-CN" altLang="en-US" b="1">
                <a:latin typeface="+mj-ea"/>
                <a:ea typeface="+mj-ea"/>
              </a:rPr>
              <a:t>古希腊罗马文化来表达资产阶级</a:t>
            </a:r>
            <a:r>
              <a:rPr lang="zh-CN" altLang="en-US" b="1" smtClean="0">
                <a:latin typeface="+mj-ea"/>
                <a:ea typeface="+mj-ea"/>
              </a:rPr>
              <a:t>需要</a:t>
            </a:r>
            <a:endParaRPr lang="en-US" altLang="zh-CN" b="1" smtClean="0">
              <a:latin typeface="+mj-ea"/>
              <a:ea typeface="+mj-ea"/>
            </a:endParaRPr>
          </a:p>
          <a:p>
            <a:pPr marL="0" indent="0">
              <a:lnSpc>
                <a:spcPct val="80000"/>
              </a:lnSpc>
              <a:buNone/>
            </a:pPr>
            <a:r>
              <a:rPr lang="zh-CN" altLang="en-US" b="1" smtClean="0">
                <a:latin typeface="+mj-ea"/>
                <a:ea typeface="+mj-ea"/>
              </a:rPr>
              <a:t>原因：</a:t>
            </a:r>
            <a:endParaRPr lang="en-US" altLang="zh-CN" b="1" smtClean="0">
              <a:latin typeface="+mj-ea"/>
              <a:ea typeface="+mj-ea"/>
            </a:endParaRPr>
          </a:p>
          <a:p>
            <a:pPr marL="0" indent="0">
              <a:lnSpc>
                <a:spcPct val="80000"/>
              </a:lnSpc>
              <a:buNone/>
            </a:pPr>
            <a:r>
              <a:rPr lang="zh-CN" altLang="en-US" b="1" smtClean="0">
                <a:latin typeface="+mj-ea"/>
                <a:ea typeface="+mj-ea"/>
              </a:rPr>
              <a:t>（</a:t>
            </a:r>
            <a:r>
              <a:rPr lang="en-US" altLang="zh-CN" b="1" smtClean="0">
                <a:latin typeface="+mj-ea"/>
                <a:ea typeface="+mj-ea"/>
              </a:rPr>
              <a:t>1</a:t>
            </a:r>
            <a:r>
              <a:rPr lang="zh-CN" altLang="en-US" b="1" smtClean="0">
                <a:latin typeface="+mj-ea"/>
                <a:ea typeface="+mj-ea"/>
              </a:rPr>
              <a:t>）新兴</a:t>
            </a:r>
            <a:r>
              <a:rPr lang="zh-CN" altLang="en-US" b="1">
                <a:latin typeface="+mj-ea"/>
                <a:ea typeface="+mj-ea"/>
              </a:rPr>
              <a:t>资产阶级力量弱，还没有成熟的</a:t>
            </a:r>
            <a:r>
              <a:rPr lang="zh-CN" altLang="en-US" b="1" smtClean="0">
                <a:latin typeface="+mj-ea"/>
                <a:ea typeface="+mj-ea"/>
              </a:rPr>
              <a:t>思想体系；</a:t>
            </a:r>
            <a:endParaRPr lang="zh-CN" altLang="en-US" b="1">
              <a:latin typeface="+mj-ea"/>
              <a:ea typeface="+mj-ea"/>
            </a:endParaRPr>
          </a:p>
          <a:p>
            <a:pPr marL="0" indent="0">
              <a:lnSpc>
                <a:spcPct val="80000"/>
              </a:lnSpc>
              <a:buNone/>
            </a:pPr>
            <a:r>
              <a:rPr lang="zh-CN" altLang="en-US" b="1" smtClean="0">
                <a:latin typeface="+mj-ea"/>
                <a:ea typeface="+mj-ea"/>
              </a:rPr>
              <a:t>（</a:t>
            </a:r>
            <a:r>
              <a:rPr lang="en-US" altLang="zh-CN" b="1" smtClean="0">
                <a:latin typeface="+mj-ea"/>
                <a:ea typeface="+mj-ea"/>
              </a:rPr>
              <a:t>2</a:t>
            </a:r>
            <a:r>
              <a:rPr lang="zh-CN" altLang="en-US" b="1" smtClean="0">
                <a:latin typeface="+mj-ea"/>
                <a:ea typeface="+mj-ea"/>
              </a:rPr>
              <a:t>）基督教</a:t>
            </a:r>
            <a:r>
              <a:rPr lang="zh-CN" altLang="en-US" b="1">
                <a:latin typeface="+mj-ea"/>
                <a:ea typeface="+mj-ea"/>
              </a:rPr>
              <a:t>会长期垄断文化，势力</a:t>
            </a:r>
            <a:r>
              <a:rPr lang="zh-CN" altLang="en-US" b="1" smtClean="0">
                <a:latin typeface="+mj-ea"/>
                <a:ea typeface="+mj-ea"/>
              </a:rPr>
              <a:t>强大；</a:t>
            </a:r>
            <a:endParaRPr lang="zh-CN" altLang="en-US" b="1">
              <a:latin typeface="+mj-ea"/>
              <a:ea typeface="+mj-ea"/>
            </a:endParaRPr>
          </a:p>
          <a:p>
            <a:pPr marL="0" indent="0">
              <a:lnSpc>
                <a:spcPct val="80000"/>
              </a:lnSpc>
              <a:buNone/>
            </a:pPr>
            <a:r>
              <a:rPr lang="zh-CN" altLang="en-US" b="1" smtClean="0">
                <a:latin typeface="+mj-ea"/>
                <a:ea typeface="+mj-ea"/>
              </a:rPr>
              <a:t>（</a:t>
            </a:r>
            <a:r>
              <a:rPr lang="en-US" altLang="zh-CN" b="1" smtClean="0">
                <a:latin typeface="+mj-ea"/>
                <a:ea typeface="+mj-ea"/>
              </a:rPr>
              <a:t>3</a:t>
            </a:r>
            <a:r>
              <a:rPr lang="zh-CN" altLang="en-US" b="1" smtClean="0">
                <a:latin typeface="+mj-ea"/>
                <a:ea typeface="+mj-ea"/>
              </a:rPr>
              <a:t>）希腊</a:t>
            </a:r>
            <a:r>
              <a:rPr lang="zh-CN" altLang="en-US" b="1">
                <a:latin typeface="+mj-ea"/>
                <a:ea typeface="+mj-ea"/>
              </a:rPr>
              <a:t>、罗马文化蕴涵了丰富的人文</a:t>
            </a:r>
            <a:r>
              <a:rPr lang="zh-CN" altLang="en-US" b="1" smtClean="0">
                <a:latin typeface="+mj-ea"/>
                <a:ea typeface="+mj-ea"/>
              </a:rPr>
              <a:t>精神</a:t>
            </a:r>
            <a:r>
              <a:rPr lang="en-US" altLang="zh-CN" b="1" smtClean="0">
                <a:latin typeface="+mj-ea"/>
                <a:ea typeface="+mj-ea"/>
              </a:rPr>
              <a:t>.</a:t>
            </a:r>
            <a:endParaRPr lang="zh-CN" altLang="en-US">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barn(inVertical)">
                                      <p:cBhvr>
                                        <p:cTn id="4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979712" y="116632"/>
            <a:ext cx="4464496" cy="720080"/>
          </a:xfrm>
        </p:spPr>
        <p:txBody>
          <a:bodyPr>
            <a:normAutofit fontScale="90000"/>
          </a:bodyPr>
          <a:lstStyle/>
          <a:p>
            <a:r>
              <a:rPr lang="zh-CN" altLang="en-US"/>
              <a:t>代表人物及</a:t>
            </a:r>
            <a:r>
              <a:rPr lang="zh-CN" altLang="en-US" smtClean="0"/>
              <a:t>成就</a:t>
            </a:r>
            <a:endParaRPr lang="zh-CN" altLang="en-US"/>
          </a:p>
        </p:txBody>
      </p:sp>
      <p:sp>
        <p:nvSpPr>
          <p:cNvPr id="3" name="内容占位符 2"/>
          <p:cNvSpPr>
            <a:spLocks noGrp="1"/>
          </p:cNvSpPr>
          <p:nvPr>
            <p:ph idx="1"/>
          </p:nvPr>
        </p:nvSpPr>
        <p:spPr>
          <a:xfrm>
            <a:off x="179512" y="1412776"/>
            <a:ext cx="8712968" cy="4525963"/>
          </a:xfrm>
        </p:spPr>
        <p:txBody>
          <a:bodyPr>
            <a:normAutofit fontScale="92500"/>
          </a:bodyPr>
          <a:lstStyle/>
          <a:p>
            <a:pPr marL="0" indent="0">
              <a:buNone/>
            </a:pPr>
            <a:r>
              <a:rPr lang="zh-CN" altLang="en-US" b="1" smtClean="0">
                <a:latin typeface="宋体" panose="02010600030101010101" pitchFamily="2" charset="-122"/>
                <a:ea typeface="宋体" panose="02010600030101010101" pitchFamily="2" charset="-122"/>
              </a:rPr>
              <a:t>    文艺复兴</a:t>
            </a:r>
            <a:r>
              <a:rPr lang="zh-CN" altLang="en-US" b="1">
                <a:latin typeface="宋体" panose="02010600030101010101" pitchFamily="2" charset="-122"/>
                <a:ea typeface="宋体" panose="02010600030101010101" pitchFamily="2" charset="-122"/>
              </a:rPr>
              <a:t>时期的意大利人才辈出</a:t>
            </a:r>
            <a:r>
              <a:rPr lang="zh-CN" altLang="en-US" b="1" smtClean="0">
                <a:latin typeface="宋体" panose="02010600030101010101" pitchFamily="2" charset="-122"/>
                <a:ea typeface="宋体" panose="02010600030101010101" pitchFamily="2" charset="-122"/>
              </a:rPr>
              <a:t>。</a:t>
            </a:r>
            <a:endParaRPr lang="en-US" altLang="zh-CN" b="1" smtClean="0">
              <a:latin typeface="宋体" pitchFamily="2" charset="-122"/>
              <a:ea typeface="宋体" panose="02010600030101010101" pitchFamily="2" charset="-122"/>
            </a:endParaRPr>
          </a:p>
          <a:p>
            <a:pPr marL="0" indent="0">
              <a:buNone/>
            </a:pPr>
            <a:r>
              <a:rPr lang="en-US" altLang="zh-CN" b="1">
                <a:latin typeface="宋体" panose="02010600030101010101" pitchFamily="2" charset="-122"/>
                <a:ea typeface="宋体" panose="02010600030101010101" pitchFamily="2" charset="-122"/>
              </a:rPr>
              <a:t> </a:t>
            </a:r>
            <a:r>
              <a:rPr lang="en-US" altLang="zh-CN" b="1" smtClean="0">
                <a:latin typeface="宋体" panose="02010600030101010101" pitchFamily="2" charset="-122"/>
                <a:ea typeface="宋体" panose="02010600030101010101" pitchFamily="2" charset="-122"/>
              </a:rPr>
              <a:t>   14</a:t>
            </a:r>
            <a:r>
              <a:rPr lang="zh-CN" altLang="en-US" b="1">
                <a:latin typeface="宋体" panose="02010600030101010101" pitchFamily="2" charset="-122"/>
                <a:ea typeface="宋体" panose="02010600030101010101" pitchFamily="2" charset="-122"/>
              </a:rPr>
              <a:t>世纪，产生</a:t>
            </a:r>
            <a:r>
              <a:rPr lang="zh-CN" altLang="en-US" b="1" smtClean="0">
                <a:latin typeface="宋体" panose="02010600030101010101" pitchFamily="2" charset="-122"/>
                <a:ea typeface="宋体" panose="02010600030101010101" pitchFamily="2" charset="-122"/>
              </a:rPr>
              <a:t>了但</a:t>
            </a:r>
            <a:r>
              <a:rPr lang="zh-CN" altLang="en-US" b="1">
                <a:latin typeface="宋体" panose="02010600030101010101" pitchFamily="2" charset="-122"/>
                <a:ea typeface="宋体" panose="02010600030101010101" pitchFamily="2" charset="-122"/>
              </a:rPr>
              <a:t>丁、彼特拉克、薄伽丘三位著名的开拓者，他们被称为 “文学三杰”。他们创作的诗篇和小说，讽刺教会的封建腐朽，宣扬人性的自由</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en-US" altLang="zh-CN" b="1">
                <a:latin typeface="宋体" panose="02010600030101010101" pitchFamily="2" charset="-122"/>
                <a:ea typeface="宋体" panose="02010600030101010101" pitchFamily="2" charset="-122"/>
              </a:rPr>
              <a:t> </a:t>
            </a:r>
            <a:r>
              <a:rPr lang="en-US" altLang="zh-CN" b="1" smtClean="0">
                <a:latin typeface="宋体" panose="02010600030101010101" pitchFamily="2" charset="-122"/>
                <a:ea typeface="宋体" panose="02010600030101010101" pitchFamily="2" charset="-122"/>
              </a:rPr>
              <a:t>   15</a:t>
            </a:r>
            <a:r>
              <a:rPr lang="zh-CN" altLang="en-US" b="1">
                <a:latin typeface="宋体" panose="02010600030101010101" pitchFamily="2" charset="-122"/>
                <a:ea typeface="宋体" panose="02010600030101010101" pitchFamily="2" charset="-122"/>
              </a:rPr>
              <a:t>世纪，出现了达</a:t>
            </a:r>
            <a:r>
              <a:rPr lang="en-US" altLang="zh-CN" b="1">
                <a:latin typeface="宋体" panose="02010600030101010101" pitchFamily="2" charset="-122"/>
                <a:ea typeface="宋体" panose="02010600030101010101" pitchFamily="2" charset="-122"/>
              </a:rPr>
              <a:t>•</a:t>
            </a:r>
            <a:r>
              <a:rPr lang="zh-CN" altLang="en-US" b="1">
                <a:latin typeface="宋体" panose="02010600030101010101" pitchFamily="2" charset="-122"/>
                <a:ea typeface="宋体" panose="02010600030101010101" pitchFamily="2" charset="-122"/>
              </a:rPr>
              <a:t>芬奇、米</a:t>
            </a:r>
            <a:r>
              <a:rPr lang="zh-CN" altLang="en-US" b="1" smtClean="0">
                <a:latin typeface="宋体" panose="02010600030101010101" pitchFamily="2" charset="-122"/>
                <a:ea typeface="宋体" panose="02010600030101010101" pitchFamily="2" charset="-122"/>
              </a:rPr>
              <a:t>开朗琪</a:t>
            </a:r>
            <a:r>
              <a:rPr lang="zh-CN" altLang="en-US" b="1">
                <a:latin typeface="宋体" panose="02010600030101010101" pitchFamily="2" charset="-122"/>
                <a:ea typeface="宋体" panose="02010600030101010101" pitchFamily="2" charset="-122"/>
              </a:rPr>
              <a:t>罗和拉斐尔，他们被称为“美术三杰”。他们的作品</a:t>
            </a:r>
            <a:r>
              <a:rPr lang="zh-CN" altLang="en-US" b="1" smtClean="0">
                <a:latin typeface="宋体" panose="02010600030101010101" pitchFamily="2" charset="-122"/>
                <a:ea typeface="宋体" panose="02010600030101010101" pitchFamily="2" charset="-122"/>
              </a:rPr>
              <a:t>运用</a:t>
            </a:r>
            <a:r>
              <a:rPr lang="zh-CN" altLang="en-US" b="1">
                <a:latin typeface="宋体" panose="02010600030101010101" pitchFamily="2" charset="-122"/>
                <a:ea typeface="宋体" panose="02010600030101010101" pitchFamily="2" charset="-122"/>
              </a:rPr>
              <a:t>高超的艺术表现手法，突破了中世纪呆板僵硬的风格</a:t>
            </a:r>
            <a:r>
              <a:rPr lang="en-US" altLang="zh-CN" b="1">
                <a:latin typeface="宋体" panose="02010600030101010101" pitchFamily="2" charset="-122"/>
                <a:ea typeface="宋体" panose="02010600030101010101" pitchFamily="2" charset="-122"/>
              </a:rPr>
              <a:t>, </a:t>
            </a:r>
            <a:r>
              <a:rPr lang="zh-CN" altLang="en-US" b="1">
                <a:latin typeface="宋体" panose="02010600030101010101" pitchFamily="2" charset="-122"/>
                <a:ea typeface="宋体" panose="02010600030101010101" pitchFamily="2" charset="-122"/>
              </a:rPr>
              <a:t>描绘现世生活，展现了人物的内心世界</a:t>
            </a:r>
            <a:r>
              <a:rPr lang="zh-CN" altLang="en-US" b="1" smtClean="0">
                <a:latin typeface="宋体" panose="02010600030101010101" pitchFamily="2" charset="-122"/>
                <a:ea typeface="宋体" panose="02010600030101010101" pitchFamily="2" charset="-122"/>
              </a:rPr>
              <a:t>。</a:t>
            </a:r>
            <a:endParaRPr lang="zh-CN" altLang="en-US" b="1">
              <a:latin typeface="宋体" pitchFamily="2" charset="-122"/>
              <a:ea typeface="宋体" panose="02010600030101010101" pitchFamily="2" charset="-122"/>
            </a:endParaRPr>
          </a:p>
        </p:txBody>
      </p:sp>
      <p:sp>
        <p:nvSpPr>
          <p:cNvPr id="4" name="TextBox 3"/>
          <p:cNvSpPr txBox="1"/>
          <p:nvPr/>
        </p:nvSpPr>
        <p:spPr>
          <a:xfrm>
            <a:off x="18436" y="764704"/>
            <a:ext cx="8748464" cy="523220"/>
          </a:xfrm>
          <a:prstGeom prst="rect">
            <a:avLst/>
          </a:prstGeom>
          <a:solidFill>
            <a:schemeClr val="bg2">
              <a:lumMod val="75000"/>
            </a:schemeClr>
          </a:solidFill>
        </p:spPr>
        <p:txBody>
          <a:bodyPr wrap="square" rtlCol="0">
            <a:spAutoFit/>
          </a:bodyPr>
          <a:lstStyle/>
          <a:p>
            <a:r>
              <a:rPr lang="zh-CN" altLang="en-US" sz="2800" b="1" smtClean="0"/>
              <a:t>阅读材料，总结概括文艺复兴时期的代表人物及成就</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graphicFrame>
        <p:nvGraphicFramePr>
          <p:cNvPr id="7" name="内容占位符 6"/>
          <p:cNvGraphicFramePr>
            <a:graphicFrameLocks noGrp="1"/>
          </p:cNvGraphicFramePr>
          <p:nvPr>
            <p:ph idx="1"/>
          </p:nvPr>
        </p:nvGraphicFramePr>
        <p:xfrm>
          <a:off x="35376" y="116633"/>
          <a:ext cx="9001120" cy="6959950"/>
        </p:xfrm>
        <a:graphic>
          <a:graphicData uri="http://schemas.openxmlformats.org/drawingml/2006/table">
            <a:tbl>
              <a:tblPr firstRow="1" bandRow="1">
                <a:tableStyleId>{5C22544A-7EE6-4342-B048-85BDC9FD1C3A}</a:tableStyleId>
              </a:tblPr>
              <a:tblGrid>
                <a:gridCol w="943787"/>
                <a:gridCol w="1742152"/>
                <a:gridCol w="2105101"/>
                <a:gridCol w="4210080"/>
              </a:tblGrid>
              <a:tr h="853505">
                <a:tc>
                  <a:txBody>
                    <a:bodyPr vert="horz" wrap="square"/>
                    <a:lstStyle/>
                    <a:p>
                      <a:r>
                        <a:rPr lang="zh-CN" altLang="en-US" sz="2400" b="1" smtClean="0">
                          <a:latin typeface="宋体" panose="02010600030101010101" pitchFamily="2" charset="-122"/>
                          <a:ea typeface="宋体" panose="02010600030101010101" pitchFamily="2" charset="-122"/>
                        </a:rPr>
                        <a:t>领域	</a:t>
                      </a:r>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代表人物</a:t>
                      </a:r>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代表作</a:t>
                      </a:r>
                      <a:endParaRPr lang="zh-CN" altLang="en-US" sz="2400" b="1">
                        <a:latin typeface="宋体" panose="02010600030101010101" pitchFamily="2" charset="-122"/>
                        <a:ea typeface="宋体" panose="02010600030101010101" pitchFamily="2" charset="-122"/>
                      </a:endParaRPr>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latin typeface="宋体" panose="02010600030101010101" pitchFamily="2" charset="-122"/>
                          <a:ea typeface="宋体" panose="02010600030101010101" pitchFamily="2" charset="-122"/>
                        </a:rPr>
                        <a:t>主要思想或地位</a:t>
                      </a:r>
                    </a:p>
                    <a:p>
                      <a:endParaRPr lang="zh-CN" altLang="en-US" sz="2400" b="1">
                        <a:latin typeface="宋体" panose="02010600030101010101" pitchFamily="2" charset="-122"/>
                        <a:ea typeface="宋体" panose="02010600030101010101" pitchFamily="2" charset="-122"/>
                      </a:endParaRPr>
                    </a:p>
                  </a:txBody>
                  <a:tcPr/>
                </a:tc>
              </a:tr>
              <a:tr h="650200">
                <a:tc rowSpan="4">
                  <a:txBody>
                    <a:bodyPr vert="horz" wrap="square"/>
                    <a:lstStyle/>
                    <a:p>
                      <a:r>
                        <a:rPr lang="zh-CN" altLang="en-US" sz="2400" b="1" smtClean="0">
                          <a:latin typeface="宋体" panose="02010600030101010101" pitchFamily="2" charset="-122"/>
                          <a:ea typeface="宋体" panose="02010600030101010101" pitchFamily="2" charset="-122"/>
                        </a:rPr>
                        <a:t>文学</a:t>
                      </a:r>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但丁</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对教会丑恶现象表达了憎恨</a:t>
                      </a:r>
                      <a:endParaRPr lang="zh-CN" altLang="en-US" sz="2400" b="1">
                        <a:latin typeface="宋体" panose="02010600030101010101" pitchFamily="2" charset="-122"/>
                        <a:ea typeface="宋体" panose="02010600030101010101" pitchFamily="2" charset="-122"/>
                      </a:endParaRPr>
                    </a:p>
                  </a:txBody>
                  <a:tcPr/>
                </a:tc>
              </a:tr>
              <a:tr h="853505">
                <a:tc vMerge="1">
                  <a:txBody>
                    <a:bodyPr vert="horz" wrap="square"/>
                    <a:lstStyle/>
                    <a:p>
                      <a:endParaRPr lang="zh-CN"/>
                    </a:p>
                  </a:txBody>
                  <a:tcPr/>
                </a:tc>
                <a:tc>
                  <a:txBody>
                    <a:bodyPr vert="horz" wrap="square"/>
                    <a:lstStyle/>
                    <a:p>
                      <a:r>
                        <a:rPr lang="zh-CN" altLang="en-US" sz="2400" b="1" smtClean="0">
                          <a:latin typeface="宋体" panose="02010600030101010101" pitchFamily="2" charset="-122"/>
                          <a:ea typeface="宋体" panose="02010600030101010101" pitchFamily="2" charset="-122"/>
                        </a:rPr>
                        <a:t>彼特拉克</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提出要以人的学问代替神的学问</a:t>
                      </a:r>
                      <a:endParaRPr lang="zh-CN" altLang="en-US" sz="2400" b="1">
                        <a:latin typeface="宋体" panose="02010600030101010101" pitchFamily="2" charset="-122"/>
                        <a:ea typeface="宋体" panose="02010600030101010101" pitchFamily="2" charset="-122"/>
                      </a:endParaRPr>
                    </a:p>
                  </a:txBody>
                  <a:tcPr/>
                </a:tc>
              </a:tr>
              <a:tr h="1232841">
                <a:tc vMerge="1">
                  <a:txBody>
                    <a:bodyPr vert="horz" wrap="square"/>
                    <a:lstStyle/>
                    <a:p>
                      <a:endParaRPr lang="zh-CN"/>
                    </a:p>
                  </a:txBody>
                  <a:tcPr/>
                </a:tc>
                <a:tc>
                  <a:txBody>
                    <a:bodyPr vert="horz" wrap="square"/>
                    <a:lstStyle/>
                    <a:p>
                      <a:r>
                        <a:rPr lang="zh-CN" altLang="en-US" sz="2400" b="1" smtClean="0">
                          <a:latin typeface="宋体" panose="02010600030101010101" pitchFamily="2" charset="-122"/>
                          <a:ea typeface="宋体" panose="02010600030101010101" pitchFamily="2" charset="-122"/>
                        </a:rPr>
                        <a:t>薄伽丘</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抨击封建道德和教会禁欲思想，宣扬人类平等，主张发展人的个性</a:t>
                      </a:r>
                      <a:endParaRPr lang="zh-CN" altLang="en-US" sz="2400" b="1">
                        <a:latin typeface="宋体" panose="02010600030101010101" pitchFamily="2" charset="-122"/>
                        <a:ea typeface="宋体" panose="02010600030101010101" pitchFamily="2" charset="-122"/>
                      </a:endParaRPr>
                    </a:p>
                  </a:txBody>
                  <a:tcPr/>
                </a:tc>
              </a:tr>
              <a:tr h="853505">
                <a:tc vMerge="1">
                  <a:txBody>
                    <a:bodyPr vert="horz" wrap="square"/>
                    <a:lstStyle/>
                    <a:p>
                      <a:endParaRPr lang="zh-CN"/>
                    </a:p>
                  </a:txBody>
                  <a:tcPr/>
                </a:tc>
                <a:tc>
                  <a:txBody>
                    <a:bodyPr vert="horz" wrap="square"/>
                    <a:lstStyle/>
                    <a:p>
                      <a:r>
                        <a:rPr lang="zh-CN" altLang="en-US" sz="2400" b="1" smtClean="0">
                          <a:latin typeface="宋体" panose="02010600030101010101" pitchFamily="2" charset="-122"/>
                          <a:ea typeface="宋体" panose="02010600030101010101" pitchFamily="2" charset="-122"/>
                        </a:rPr>
                        <a:t>莎士比亚</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热情讴歌人的伟大和高贵，称人是“宇宙精华，万物灵长”</a:t>
                      </a:r>
                      <a:endParaRPr lang="zh-CN" altLang="en-US" sz="2400" b="1">
                        <a:latin typeface="宋体" panose="02010600030101010101" pitchFamily="2" charset="-122"/>
                        <a:ea typeface="宋体" panose="02010600030101010101" pitchFamily="2" charset="-122"/>
                      </a:endParaRPr>
                    </a:p>
                  </a:txBody>
                  <a:tcPr/>
                </a:tc>
              </a:tr>
              <a:tr h="853505">
                <a:tc rowSpan="3">
                  <a:txBody>
                    <a:bodyPr vert="horz" wrap="square"/>
                    <a:lstStyle/>
                    <a:p>
                      <a:r>
                        <a:rPr lang="zh-CN" altLang="en-US" sz="2400" b="1" smtClean="0">
                          <a:latin typeface="宋体" panose="02010600030101010101" pitchFamily="2" charset="-122"/>
                          <a:ea typeface="宋体" panose="02010600030101010101" pitchFamily="2" charset="-122"/>
                        </a:rPr>
                        <a:t>艺术</a:t>
                      </a:r>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达</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芬奇</a:t>
                      </a: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《蒙娜丽莎》《最后的晚餐》</a:t>
                      </a:r>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歌颂人的美及人的丰富的思想感情</a:t>
                      </a:r>
                      <a:endParaRPr lang="zh-CN" altLang="en-US" sz="2400" b="1">
                        <a:latin typeface="宋体" panose="02010600030101010101" pitchFamily="2" charset="-122"/>
                        <a:ea typeface="宋体" panose="02010600030101010101" pitchFamily="2" charset="-122"/>
                      </a:endParaRPr>
                    </a:p>
                  </a:txBody>
                  <a:tcPr/>
                </a:tc>
              </a:tr>
              <a:tr h="853505">
                <a:tc vMerge="1">
                  <a:txBody>
                    <a:bodyPr vert="horz" wrap="square"/>
                    <a:lstStyle/>
                    <a:p>
                      <a:endParaRPr lang="zh-CN"/>
                    </a:p>
                  </a:txBody>
                  <a:tcPr/>
                </a:tc>
                <a:tc>
                  <a:txBody>
                    <a:bodyPr vert="horz" wrap="square"/>
                    <a:lstStyle/>
                    <a:p>
                      <a:r>
                        <a:rPr lang="zh-CN" altLang="en-US" sz="2400" b="1" smtClean="0">
                          <a:latin typeface="宋体" panose="02010600030101010101" pitchFamily="2" charset="-122"/>
                          <a:ea typeface="宋体" panose="02010600030101010101" pitchFamily="2" charset="-122"/>
                        </a:rPr>
                        <a:t>米开朗琪罗</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雕像体现人物的思想意志、精神气质</a:t>
                      </a:r>
                      <a:endParaRPr lang="zh-CN" altLang="en-US" sz="2400" b="1">
                        <a:latin typeface="宋体" panose="02010600030101010101" pitchFamily="2" charset="-122"/>
                        <a:ea typeface="宋体" panose="02010600030101010101" pitchFamily="2" charset="-122"/>
                      </a:endParaRPr>
                    </a:p>
                  </a:txBody>
                  <a:tcPr/>
                </a:tc>
              </a:tr>
              <a:tr h="474169">
                <a:tc vMerge="1">
                  <a:txBody>
                    <a:bodyPr vert="horz" wrap="square"/>
                    <a:lstStyle/>
                    <a:p>
                      <a:endParaRPr lang="zh-CN"/>
                    </a:p>
                  </a:txBody>
                  <a:tcPr/>
                </a:tc>
                <a:tc>
                  <a:txBody>
                    <a:bodyPr vert="horz"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400" b="1" smtClean="0">
                          <a:latin typeface="宋体" panose="02010600030101010101" pitchFamily="2" charset="-122"/>
                          <a:ea typeface="宋体" panose="02010600030101010101" pitchFamily="2" charset="-122"/>
                        </a:rPr>
                        <a:t>拉斐尔</a:t>
                      </a:r>
                    </a:p>
                  </a:txBody>
                  <a:tcPr/>
                </a:tc>
                <a:tc>
                  <a:txBody>
                    <a:bodyPr vert="horz" wrap="square"/>
                    <a:lstStyle/>
                    <a:p>
                      <a:endParaRPr lang="zh-CN" altLang="en-US" sz="2400" b="1">
                        <a:latin typeface="宋体" panose="02010600030101010101" pitchFamily="2" charset="-122"/>
                        <a:ea typeface="宋体" panose="02010600030101010101" pitchFamily="2" charset="-122"/>
                      </a:endParaRPr>
                    </a:p>
                  </a:txBody>
                  <a:tcPr/>
                </a:tc>
                <a:tc>
                  <a:txBody>
                    <a:bodyPr vert="horz" wrap="square"/>
                    <a:lstStyle/>
                    <a:p>
                      <a:r>
                        <a:rPr kumimoji="0" lang="zh-CN" altLang="zh-CN" sz="2400" b="1" kern="1200" smtClean="0">
                          <a:solidFill>
                            <a:schemeClr val="dk1"/>
                          </a:solidFill>
                          <a:effectLst/>
                          <a:latin typeface="宋体" panose="02010600030101010101" pitchFamily="2" charset="-122"/>
                          <a:ea typeface="宋体" panose="02010600030101010101" pitchFamily="2" charset="-122"/>
                          <a:cs typeface="+mn-cs"/>
                        </a:rPr>
                        <a:t>通过宗教题材展现人性的美</a:t>
                      </a:r>
                      <a:endParaRPr lang="zh-CN" altLang="en-US" sz="2400" b="1">
                        <a:latin typeface="宋体" pitchFamily="2" charset="-122"/>
                        <a:ea typeface="宋体" panose="02010600030101010101" pitchFamily="2" charset="-122"/>
                      </a:endParaRPr>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ppt_y</p:attrName>
                                        </p:attrNameLst>
                                      </p:cBhvr>
                                      <p:tavLst>
                                        <p:tav tm="0">
                                          <p:val>
                                            <p:strVal val="#ppt_y+#ppt_h*1.125000"/>
                                          </p:val>
                                        </p:tav>
                                        <p:tav tm="100000">
                                          <p:val>
                                            <p:strVal val="#ppt_y"/>
                                          </p:val>
                                        </p:tav>
                                      </p:tavLst>
                                    </p:anim>
                                    <p:animEffect transition="in" filter="wipe(up)">
                                      <p:cBhvr>
                                        <p:cTn id="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79512" y="764703"/>
            <a:ext cx="8712968" cy="3235871"/>
          </a:xfrm>
          <a:solidFill>
            <a:schemeClr val="bg2">
              <a:lumMod val="75000"/>
            </a:schemeClr>
          </a:solidFill>
        </p:spPr>
        <p:txBody>
          <a:bodyPr>
            <a:normAutofit/>
          </a:bodyPr>
          <a:lstStyle/>
          <a:p>
            <a:pPr marL="0" indent="0">
              <a:buNone/>
            </a:pPr>
            <a:r>
              <a:rPr lang="zh-CN" altLang="en-US" sz="2400" b="1" smtClean="0">
                <a:latin typeface="华文楷体" panose="02010600040101010101" pitchFamily="2" charset="-122"/>
                <a:ea typeface="华文楷体" panose="02010600040101010101" pitchFamily="2" charset="-122"/>
              </a:rPr>
              <a:t>     通过</a:t>
            </a:r>
            <a:r>
              <a:rPr lang="zh-CN" altLang="en-US" sz="2400" b="1">
                <a:latin typeface="华文楷体" panose="02010600040101010101" pitchFamily="2" charset="-122"/>
                <a:ea typeface="华文楷体" panose="02010600040101010101" pitchFamily="2" charset="-122"/>
              </a:rPr>
              <a:t>与地狱、炼狱以及天堂中各种著名人物的对话，反映出中古文化领域的成就和一些重大的问题，带有“百科全书”性质，从中也可隐约窥见文艺复兴时期人文主义思想的</a:t>
            </a:r>
            <a:r>
              <a:rPr lang="zh-CN" altLang="en-US" sz="2400" b="1" smtClean="0">
                <a:latin typeface="华文楷体" panose="02010600040101010101" pitchFamily="2" charset="-122"/>
                <a:ea typeface="华文楷体" panose="02010600040101010101" pitchFamily="2" charset="-122"/>
              </a:rPr>
              <a:t>曙光。</a:t>
            </a:r>
            <a:endParaRPr lang="zh-CN" altLang="en-US" sz="2400" b="1">
              <a:latin typeface="华文楷体" panose="02010600040101010101" pitchFamily="2" charset="-122"/>
              <a:ea typeface="华文楷体" panose="02010600040101010101" pitchFamily="2" charset="-122"/>
            </a:endParaRPr>
          </a:p>
          <a:p>
            <a:pPr marL="0" indent="0">
              <a:buNone/>
            </a:pPr>
            <a:r>
              <a:rPr lang="en-US" altLang="zh-TW" sz="2400" b="1" smtClean="0">
                <a:latin typeface="华文楷体" panose="02010600040101010101" pitchFamily="2" charset="-122"/>
                <a:ea typeface="华文楷体" panose="02010600040101010101" pitchFamily="2" charset="-122"/>
              </a:rPr>
              <a:t>    </a:t>
            </a:r>
            <a:r>
              <a:rPr lang="zh-CN" altLang="en-US" sz="2400" b="1" smtClean="0">
                <a:latin typeface="华文楷体" panose="02010600040101010101" pitchFamily="2" charset="-122"/>
                <a:ea typeface="华文楷体" panose="02010600040101010101" pitchFamily="2" charset="-122"/>
              </a:rPr>
              <a:t>“</a:t>
            </a:r>
            <a:r>
              <a:rPr lang="zh-TW" altLang="zh-CN" sz="2400" b="1" smtClean="0">
                <a:latin typeface="华文楷体" panose="02010600040101010101" pitchFamily="2" charset="-122"/>
                <a:ea typeface="华文楷体" panose="02010600040101010101" pitchFamily="2" charset="-122"/>
              </a:rPr>
              <a:t>封建</a:t>
            </a:r>
            <a:r>
              <a:rPr lang="zh-TW" altLang="zh-CN" sz="2400" b="1">
                <a:latin typeface="华文楷体" panose="02010600040101010101" pitchFamily="2" charset="-122"/>
                <a:ea typeface="华文楷体" panose="02010600040101010101" pitchFamily="2" charset="-122"/>
              </a:rPr>
              <a:t>的中世纪的终结和 现代资本主义纪元的开端， 是以一位大人物为标志的</a:t>
            </a:r>
            <a:r>
              <a:rPr lang="en-US" altLang="zh-CN" sz="2400" b="1">
                <a:latin typeface="华文楷体" panose="02010600040101010101" pitchFamily="2" charset="-122"/>
                <a:ea typeface="华文楷体" panose="02010600040101010101" pitchFamily="2" charset="-122"/>
              </a:rPr>
              <a:t>.. </a:t>
            </a:r>
            <a:r>
              <a:rPr lang="zh-TW" altLang="zh-CN" sz="2400" b="1">
                <a:latin typeface="华文楷体" panose="02010600040101010101" pitchFamily="2" charset="-122"/>
                <a:ea typeface="华文楷体" panose="02010600040101010101" pitchFamily="2" charset="-122"/>
              </a:rPr>
              <a:t>这位人物就是意大利人但 </a:t>
            </a:r>
            <a:r>
              <a:rPr lang="zh-TW" altLang="zh-CN" sz="2400" b="1" smtClean="0">
                <a:latin typeface="华文楷体" panose="02010600040101010101" pitchFamily="2" charset="-122"/>
                <a:ea typeface="华文楷体" panose="02010600040101010101" pitchFamily="2" charset="-122"/>
              </a:rPr>
              <a:t>丁</a:t>
            </a:r>
            <a:r>
              <a:rPr lang="zh-CN" altLang="en-US" sz="2400" b="1" smtClean="0">
                <a:latin typeface="华文楷体" panose="02010600040101010101" pitchFamily="2" charset="-122"/>
                <a:ea typeface="华文楷体" panose="02010600040101010101" pitchFamily="2" charset="-122"/>
              </a:rPr>
              <a:t>，</a:t>
            </a:r>
            <a:r>
              <a:rPr lang="zh-TW" altLang="zh-CN" sz="2400" b="1" smtClean="0">
                <a:latin typeface="华文楷体" panose="02010600040101010101" pitchFamily="2" charset="-122"/>
                <a:ea typeface="华文楷体" panose="02010600040101010101" pitchFamily="2" charset="-122"/>
              </a:rPr>
              <a:t>他</a:t>
            </a:r>
            <a:r>
              <a:rPr lang="zh-TW" altLang="zh-CN" sz="2400" b="1">
                <a:latin typeface="华文楷体" panose="02010600040101010101" pitchFamily="2" charset="-122"/>
                <a:ea typeface="华文楷体" panose="02010600040101010101" pitchFamily="2" charset="-122"/>
              </a:rPr>
              <a:t>是中世纪的最后一位 </a:t>
            </a:r>
            <a:r>
              <a:rPr lang="zh-TW" altLang="zh-CN" sz="2400" b="1" smtClean="0">
                <a:latin typeface="华文楷体" panose="02010600040101010101" pitchFamily="2" charset="-122"/>
                <a:ea typeface="华文楷体" panose="02010600040101010101" pitchFamily="2" charset="-122"/>
              </a:rPr>
              <a:t>诗人</a:t>
            </a:r>
            <a:r>
              <a:rPr lang="zh-CN" altLang="en-US" sz="2400" b="1" smtClean="0">
                <a:latin typeface="华文楷体" panose="02010600040101010101" pitchFamily="2" charset="-122"/>
                <a:ea typeface="华文楷体" panose="02010600040101010101" pitchFamily="2" charset="-122"/>
              </a:rPr>
              <a:t>，</a:t>
            </a:r>
            <a:r>
              <a:rPr lang="zh-TW" altLang="zh-CN" sz="2400" b="1" smtClean="0">
                <a:latin typeface="华文楷体" panose="02010600040101010101" pitchFamily="2" charset="-122"/>
                <a:ea typeface="华文楷体" panose="02010600040101010101" pitchFamily="2" charset="-122"/>
              </a:rPr>
              <a:t>同时</a:t>
            </a:r>
            <a:r>
              <a:rPr lang="zh-TW" altLang="zh-CN" sz="2400" b="1">
                <a:latin typeface="华文楷体" panose="02010600040101010101" pitchFamily="2" charset="-122"/>
                <a:ea typeface="华文楷体" panose="02010600040101010101" pitchFamily="2" charset="-122"/>
              </a:rPr>
              <a:t>又是新时代的</a:t>
            </a:r>
            <a:r>
              <a:rPr lang="zh-TW" altLang="zh-CN" sz="2400" b="1" smtClean="0">
                <a:latin typeface="华文楷体" panose="02010600040101010101" pitchFamily="2" charset="-122"/>
                <a:ea typeface="华文楷体" panose="02010600040101010101" pitchFamily="2" charset="-122"/>
              </a:rPr>
              <a:t>最初</a:t>
            </a:r>
            <a:r>
              <a:rPr lang="zh-CN" altLang="en-US" sz="2400" b="1" smtClean="0">
                <a:latin typeface="华文楷体" panose="02010600040101010101" pitchFamily="2" charset="-122"/>
                <a:ea typeface="华文楷体" panose="02010600040101010101" pitchFamily="2" charset="-122"/>
              </a:rPr>
              <a:t>一</a:t>
            </a:r>
            <a:r>
              <a:rPr lang="zh-TW" altLang="zh-CN" sz="2400" b="1" smtClean="0">
                <a:latin typeface="华文楷体" panose="02010600040101010101" pitchFamily="2" charset="-122"/>
                <a:ea typeface="华文楷体" panose="02010600040101010101" pitchFamily="2" charset="-122"/>
              </a:rPr>
              <a:t>位</a:t>
            </a:r>
            <a:r>
              <a:rPr lang="zh-TW" altLang="zh-CN" sz="2400" b="1">
                <a:latin typeface="华文楷体" panose="02010600040101010101" pitchFamily="2" charset="-122"/>
                <a:ea typeface="华文楷体" panose="02010600040101010101" pitchFamily="2" charset="-122"/>
              </a:rPr>
              <a:t>诗人</a:t>
            </a:r>
            <a:r>
              <a:rPr lang="zh-TW" altLang="zh-CN" sz="2400" b="1" smtClean="0">
                <a:latin typeface="华文楷体" panose="02010600040101010101" pitchFamily="2" charset="-122"/>
                <a:ea typeface="华文楷体" panose="02010600040101010101" pitchFamily="2" charset="-122"/>
              </a:rPr>
              <a:t>。</a:t>
            </a:r>
            <a:r>
              <a:rPr lang="zh-CN" altLang="en-US" sz="2400" b="1">
                <a:latin typeface="华文楷体" panose="02010600040101010101" pitchFamily="2" charset="-122"/>
                <a:ea typeface="华文楷体" panose="02010600040101010101" pitchFamily="2" charset="-122"/>
              </a:rPr>
              <a:t>”</a:t>
            </a:r>
            <a:endParaRPr lang="zh-CN" altLang="zh-CN" sz="2400" b="1">
              <a:latin typeface="华文楷体" panose="02010600040101010101" pitchFamily="2" charset="-122"/>
              <a:ea typeface="华文楷体" panose="02010600040101010101" pitchFamily="2" charset="-122"/>
            </a:endParaRPr>
          </a:p>
          <a:p>
            <a:pPr marL="0" indent="0">
              <a:buNone/>
            </a:pPr>
            <a:r>
              <a:rPr lang="en-US" altLang="zh-TW" sz="2400" b="1" smtClean="0">
                <a:latin typeface="华文楷体" panose="02010600040101010101" pitchFamily="2" charset="-122"/>
                <a:ea typeface="华文楷体" panose="02010600040101010101" pitchFamily="2" charset="-122"/>
              </a:rPr>
              <a:t>       </a:t>
            </a:r>
            <a:r>
              <a:rPr lang="zh-TW" altLang="zh-CN" sz="2400" b="1" smtClean="0">
                <a:latin typeface="华文楷体" panose="02010600040101010101" pitchFamily="2" charset="-122"/>
                <a:ea typeface="华文楷体" panose="02010600040101010101" pitchFamily="2" charset="-122"/>
              </a:rPr>
              <a:t>——</a:t>
            </a:r>
            <a:r>
              <a:rPr lang="zh-TW" altLang="zh-CN" sz="2400" b="1">
                <a:latin typeface="华文楷体" panose="02010600040101010101" pitchFamily="2" charset="-122"/>
                <a:ea typeface="华文楷体" panose="02010600040101010101" pitchFamily="2" charset="-122"/>
              </a:rPr>
              <a:t>［德］马克思、［德］ 恩格斯《共产党宣言》，</a:t>
            </a:r>
            <a:r>
              <a:rPr lang="zh-TW" altLang="zh-CN" sz="2400" b="1" smtClean="0">
                <a:latin typeface="华文楷体" panose="02010600040101010101" pitchFamily="2" charset="-122"/>
                <a:ea typeface="华文楷体" panose="02010600040101010101" pitchFamily="2" charset="-122"/>
              </a:rPr>
              <a:t>《马克思恩格斯文集》</a:t>
            </a:r>
            <a:r>
              <a:rPr lang="zh-TW" altLang="zh-CN" sz="2400" b="1">
                <a:latin typeface="华文楷体" panose="02010600040101010101" pitchFamily="2" charset="-122"/>
                <a:ea typeface="华文楷体" panose="02010600040101010101" pitchFamily="2" charset="-122"/>
              </a:rPr>
              <a:t>第二卷</a:t>
            </a:r>
            <a:endParaRPr lang="zh-CN" altLang="zh-CN" sz="2400" b="1">
              <a:latin typeface="华文楷体" panose="02010600040101010101" pitchFamily="2" charset="-122"/>
              <a:ea typeface="华文楷体" panose="02010600040101010101" pitchFamily="2" charset="-122"/>
            </a:endParaRPr>
          </a:p>
          <a:p>
            <a:pPr marL="0" indent="0">
              <a:buNone/>
            </a:pPr>
            <a:endParaRPr lang="zh-CN" altLang="en-US" sz="2400" b="1">
              <a:latin typeface="华文楷体" panose="02010600040101010101" pitchFamily="2" charset="-122"/>
              <a:ea typeface="华文楷体" panose="02010600040101010101" pitchFamily="2" charset="-122"/>
            </a:endParaRPr>
          </a:p>
        </p:txBody>
      </p:sp>
      <p:sp>
        <p:nvSpPr>
          <p:cNvPr id="4" name="标题 3"/>
          <p:cNvSpPr>
            <a:spLocks noGrp="1"/>
          </p:cNvSpPr>
          <p:nvPr>
            <p:ph type="title"/>
          </p:nvPr>
        </p:nvSpPr>
        <p:spPr>
          <a:xfrm>
            <a:off x="480180" y="116632"/>
            <a:ext cx="8229600" cy="576064"/>
          </a:xfrm>
        </p:spPr>
        <p:txBody>
          <a:bodyPr>
            <a:normAutofit fontScale="90000"/>
          </a:bodyPr>
          <a:lstStyle/>
          <a:p>
            <a:r>
              <a:rPr lang="zh-CN" altLang="en-US" smtClean="0"/>
              <a:t>但丁</a:t>
            </a:r>
            <a:endParaRPr lang="zh-CN" altLang="en-US"/>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4005064"/>
            <a:ext cx="4415468" cy="2602079"/>
          </a:xfrm>
          <a:prstGeom prst="rect">
            <a:avLst/>
          </a:prstGeom>
          <a:ln>
            <a:noFill/>
          </a:ln>
          <a:effectLst>
            <a:softEdge rad="112500"/>
          </a:effectLst>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4981" y="4000575"/>
            <a:ext cx="4402262" cy="2606568"/>
          </a:xfrm>
          <a:prstGeom prst="rect">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arn(inVertical)">
                                      <p:cBhvr>
                                        <p:cTn id="13" dur="500"/>
                                        <p:tgtEl>
                                          <p:spTgt spid="3">
                                            <p:bg/>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arn(inVertical)">
                                      <p:cBhvr>
                                        <p:cTn id="28" dur="500"/>
                                        <p:tgtEl>
                                          <p:spTgt spid="3">
                                            <p:txEl>
                                              <p:pRg st="2" end="2"/>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6" presetClass="entr" presetSubtype="21"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arn(inVertic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93205" y="332656"/>
            <a:ext cx="8229600" cy="922114"/>
          </a:xfrm>
        </p:spPr>
        <p:txBody>
          <a:bodyPr/>
          <a:lstStyle/>
          <a:p>
            <a:r>
              <a:rPr lang="zh-CN" altLang="en-US"/>
              <a:t>彼特拉克</a:t>
            </a:r>
          </a:p>
        </p:txBody>
      </p:sp>
      <p:sp>
        <p:nvSpPr>
          <p:cNvPr id="3" name="内容占位符 2"/>
          <p:cNvSpPr>
            <a:spLocks noGrp="1"/>
          </p:cNvSpPr>
          <p:nvPr>
            <p:ph idx="1"/>
          </p:nvPr>
        </p:nvSpPr>
        <p:spPr>
          <a:xfrm>
            <a:off x="247754" y="1268760"/>
            <a:ext cx="8577891" cy="2592288"/>
          </a:xfrm>
          <a:solidFill>
            <a:schemeClr val="bg1"/>
          </a:solidFill>
        </p:spPr>
        <p:txBody>
          <a:bodyPr>
            <a:noAutofit/>
          </a:bodyPr>
          <a:lstStyle/>
          <a:p>
            <a:pPr marL="0" indent="0">
              <a:buNone/>
            </a:pPr>
            <a:r>
              <a:rPr lang="zh-CN" altLang="en-US" sz="2800" b="1" smtClean="0">
                <a:latin typeface="宋体" panose="02010600030101010101" pitchFamily="2" charset="-122"/>
                <a:ea typeface="宋体" panose="02010600030101010101" pitchFamily="2" charset="-122"/>
              </a:rPr>
              <a:t>       意大利</a:t>
            </a:r>
            <a:r>
              <a:rPr lang="zh-CN" altLang="en-US" sz="2800" b="1">
                <a:latin typeface="宋体" panose="02010600030101010101" pitchFamily="2" charset="-122"/>
                <a:ea typeface="宋体" panose="02010600030101010101" pitchFamily="2" charset="-122"/>
              </a:rPr>
              <a:t>学者、诗人，文艺复兴第一个人文主义者，被誉为</a:t>
            </a:r>
            <a:r>
              <a:rPr lang="zh-CN" altLang="en-US" sz="2800" b="1" smtClean="0">
                <a:latin typeface="宋体" panose="02010600030101010101" pitchFamily="2" charset="-122"/>
                <a:ea typeface="宋体" panose="02010600030101010101" pitchFamily="2" charset="-122"/>
              </a:rPr>
              <a:t>“人文主义之父”。他</a:t>
            </a:r>
            <a:r>
              <a:rPr lang="zh-CN" altLang="en-US" sz="2800" b="1">
                <a:latin typeface="宋体" panose="02010600030101010101" pitchFamily="2" charset="-122"/>
                <a:ea typeface="宋体" panose="02010600030101010101" pitchFamily="2" charset="-122"/>
              </a:rPr>
              <a:t>以其十四行诗著称于世，为欧洲抒情诗的发展开辟了道路，后世人尊他为“诗圣”。他与但丁、薄伽丘齐名，文学史上称他们为“三颗巨星”</a:t>
            </a:r>
            <a:r>
              <a:rPr lang="zh-CN" altLang="en-US" sz="2800" b="1" smtClean="0">
                <a:latin typeface="宋体" panose="02010600030101010101" pitchFamily="2" charset="-122"/>
                <a:ea typeface="宋体" panose="02010600030101010101" pitchFamily="2" charset="-122"/>
              </a:rPr>
              <a:t>。</a:t>
            </a:r>
            <a:endParaRPr lang="zh-CN" altLang="en-US" sz="2800" b="1">
              <a:latin typeface="宋体" panose="02010600030101010101" pitchFamily="2" charset="-122"/>
              <a:ea typeface="宋体" panose="02010600030101010101" pitchFamily="2" charset="-122"/>
            </a:endParaRPr>
          </a:p>
        </p:txBody>
      </p:sp>
      <p:sp>
        <p:nvSpPr>
          <p:cNvPr id="4" name="矩形 3"/>
          <p:cNvSpPr/>
          <p:nvPr/>
        </p:nvSpPr>
        <p:spPr>
          <a:xfrm>
            <a:off x="247754" y="3933056"/>
            <a:ext cx="8712968" cy="1569660"/>
          </a:xfrm>
          <a:prstGeom prst="rect">
            <a:avLst/>
          </a:prstGeom>
          <a:solidFill>
            <a:srgbClr val="92D050"/>
          </a:solidFill>
        </p:spPr>
        <p:txBody>
          <a:bodyPr wrap="square">
            <a:spAutoFit/>
          </a:bodyPr>
          <a:lstStyle/>
          <a:p>
            <a:r>
              <a:rPr lang="zh-CN" altLang="en-US" sz="2400" b="1" smtClean="0">
                <a:latin typeface="+mn-ea"/>
              </a:rPr>
              <a:t>    “</a:t>
            </a:r>
            <a:r>
              <a:rPr lang="zh-CN" altLang="en-US" sz="2400" b="1">
                <a:latin typeface="+mn-ea"/>
              </a:rPr>
              <a:t>（教会）是黑暗的监狱，是充满欺骗的场所</a:t>
            </a:r>
            <a:r>
              <a:rPr lang="en-US" altLang="zh-CN" sz="2400" b="1">
                <a:latin typeface="+mn-ea"/>
              </a:rPr>
              <a:t>……</a:t>
            </a:r>
            <a:r>
              <a:rPr lang="zh-CN" altLang="en-US" sz="2400" b="1">
                <a:latin typeface="+mn-ea"/>
              </a:rPr>
              <a:t>我不想变成上帝，或者居住在永恒中</a:t>
            </a:r>
            <a:r>
              <a:rPr lang="en-US" altLang="zh-CN" sz="2400" b="1">
                <a:latin typeface="+mn-ea"/>
              </a:rPr>
              <a:t>……</a:t>
            </a:r>
            <a:r>
              <a:rPr lang="zh-CN" altLang="en-US" sz="2400" b="1">
                <a:latin typeface="+mn-ea"/>
              </a:rPr>
              <a:t>我自己是凡人，我只要求凡人的幸福。 ”</a:t>
            </a:r>
          </a:p>
          <a:p>
            <a:r>
              <a:rPr lang="en-US" altLang="zh-CN" sz="2400" b="1" smtClean="0">
                <a:latin typeface="+mn-ea"/>
              </a:rPr>
              <a:t>                                                                                --《</a:t>
            </a:r>
            <a:r>
              <a:rPr lang="zh-CN" altLang="en-US" sz="2400" b="1">
                <a:latin typeface="+mn-ea"/>
              </a:rPr>
              <a:t>歌集</a:t>
            </a:r>
            <a:r>
              <a:rPr lang="en-US" altLang="zh-CN" sz="2400" b="1">
                <a:latin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arn(inVertical)">
                                      <p:cBhvr>
                                        <p:cTn id="13" dur="500"/>
                                        <p:tgtEl>
                                          <p:spTgt spid="3">
                                            <p:bg/>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41784" y="0"/>
            <a:ext cx="8229600" cy="908720"/>
          </a:xfrm>
        </p:spPr>
        <p:txBody>
          <a:bodyPr/>
          <a:lstStyle/>
          <a:p>
            <a:r>
              <a:rPr lang="zh-CN" altLang="en-US" smtClean="0"/>
              <a:t>薄伽丘</a:t>
            </a:r>
            <a:endParaRPr lang="zh-CN" altLang="en-US"/>
          </a:p>
        </p:txBody>
      </p:sp>
      <p:sp>
        <p:nvSpPr>
          <p:cNvPr id="3" name="内容占位符 2"/>
          <p:cNvSpPr>
            <a:spLocks noGrp="1"/>
          </p:cNvSpPr>
          <p:nvPr>
            <p:ph idx="1"/>
          </p:nvPr>
        </p:nvSpPr>
        <p:spPr>
          <a:xfrm>
            <a:off x="3491880" y="3494514"/>
            <a:ext cx="4978896" cy="2908920"/>
          </a:xfrm>
          <a:solidFill>
            <a:schemeClr val="bg2">
              <a:lumMod val="75000"/>
            </a:schemeClr>
          </a:solidFill>
        </p:spPr>
        <p:txBody>
          <a:bodyPr>
            <a:normAutofit/>
          </a:bodyPr>
          <a:lstStyle/>
          <a:p>
            <a:pPr marL="0" indent="0">
              <a:buNone/>
            </a:pPr>
            <a:r>
              <a:rPr lang="zh-CN" altLang="en-US" sz="2400" b="1" smtClean="0">
                <a:latin typeface="+mn-ea"/>
              </a:rPr>
              <a:t>    “</a:t>
            </a:r>
            <a:r>
              <a:rPr lang="zh-CN" altLang="en-US" sz="2400" b="1">
                <a:latin typeface="+mn-ea"/>
              </a:rPr>
              <a:t>有人努力写着作品，替他们的时代增添光彩；有人贪得无厌，只知道面包，却象虫子一样无声无息地死去。</a:t>
            </a:r>
            <a:r>
              <a:rPr lang="zh-CN" altLang="en-US" sz="2400" b="1" smtClean="0">
                <a:latin typeface="+mn-ea"/>
              </a:rPr>
              <a:t>”</a:t>
            </a:r>
            <a:r>
              <a:rPr lang="en-US" altLang="zh-CN" sz="2400" b="1" smtClean="0">
                <a:latin typeface="+mn-ea"/>
              </a:rPr>
              <a:t>                                                      ——《</a:t>
            </a:r>
            <a:r>
              <a:rPr lang="zh-CN" altLang="en-US" sz="2400" b="1" smtClean="0">
                <a:latin typeface="+mn-ea"/>
              </a:rPr>
              <a:t>十日谈</a:t>
            </a:r>
            <a:r>
              <a:rPr lang="en-US" altLang="zh-CN" sz="2400" b="1" smtClean="0">
                <a:latin typeface="+mn-ea"/>
              </a:rPr>
              <a:t>》</a:t>
            </a:r>
            <a:endParaRPr lang="zh-CN" altLang="en-US" sz="2400" b="1">
              <a:latin typeface="+mn-ea"/>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rcRect b="61"/>
          <a:stretch>
            <a:fillRect/>
          </a:stretch>
        </p:blipFill>
        <p:spPr>
          <a:xfrm>
            <a:off x="341561" y="3140968"/>
            <a:ext cx="2520279" cy="3616012"/>
          </a:xfrm>
          <a:prstGeom prst="rect">
            <a:avLst/>
          </a:prstGeom>
          <a:ln>
            <a:noFill/>
          </a:ln>
          <a:effectLst>
            <a:softEdge rad="112500"/>
          </a:effectLst>
        </p:spPr>
      </p:pic>
      <p:sp>
        <p:nvSpPr>
          <p:cNvPr id="5" name="矩形 4"/>
          <p:cNvSpPr/>
          <p:nvPr/>
        </p:nvSpPr>
        <p:spPr>
          <a:xfrm>
            <a:off x="186409" y="980728"/>
            <a:ext cx="8550695" cy="1938992"/>
          </a:xfrm>
          <a:prstGeom prst="rect">
            <a:avLst/>
          </a:prstGeom>
        </p:spPr>
        <p:txBody>
          <a:bodyPr wrap="square">
            <a:spAutoFit/>
          </a:bodyPr>
          <a:lstStyle/>
          <a:p>
            <a:r>
              <a:rPr lang="zh-CN" altLang="en-US" sz="2400" b="1" smtClean="0">
                <a:latin typeface="宋体" panose="02010600030101010101" pitchFamily="2" charset="-122"/>
                <a:ea typeface="宋体" panose="02010600030101010101" pitchFamily="2" charset="-122"/>
              </a:rPr>
              <a:t>    批判</a:t>
            </a:r>
            <a:r>
              <a:rPr lang="zh-CN" altLang="en-US" sz="2400" b="1">
                <a:latin typeface="宋体" panose="02010600030101010101" pitchFamily="2" charset="-122"/>
                <a:ea typeface="宋体" panose="02010600030101010101" pitchFamily="2" charset="-122"/>
              </a:rPr>
              <a:t>天主教会，嘲笑教会传授黑暗和罪恶，赞美爱情是才华和高尚情操的源泉，谴责禁欲主义，无情暴露和鞭挞封建贵族的堕落和腐败，体现了人文主义思想。</a:t>
            </a:r>
          </a:p>
          <a:p>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十日谈</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是欧洲文学史上第一部现实主义巨著 ，世界上第一部短篇小说</a:t>
            </a:r>
            <a:r>
              <a:rPr lang="zh-CN" altLang="en-US" sz="2400" b="1" smtClean="0">
                <a:latin typeface="宋体" panose="02010600030101010101" pitchFamily="2" charset="-122"/>
                <a:ea typeface="宋体" panose="02010600030101010101" pitchFamily="2" charset="-122"/>
              </a:rPr>
              <a:t>集。</a:t>
            </a:r>
            <a:endParaRPr lang="zh-CN" altLang="en-US" sz="2400" b="1">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wipe(down)">
                                      <p:cBhvr>
                                        <p:cTn id="17" dur="500"/>
                                        <p:tgtEl>
                                          <p:spTgt spid="3">
                                            <p:bg/>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ipe(down)">
                                      <p:cBhvr>
                                        <p:cTn id="22" dur="500"/>
                                        <p:tgtEl>
                                          <p:spTgt spid="3">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b="1">
                <a:latin typeface="+mn-ea"/>
              </a:rPr>
              <a:t>达芬奇</a:t>
            </a:r>
            <a:endParaRPr lang="zh-CN" altLang="en-US"/>
          </a:p>
        </p:txBody>
      </p:sp>
      <p:sp>
        <p:nvSpPr>
          <p:cNvPr id="3" name="内容占位符 2"/>
          <p:cNvSpPr>
            <a:spLocks noGrp="1"/>
          </p:cNvSpPr>
          <p:nvPr>
            <p:ph idx="1"/>
          </p:nvPr>
        </p:nvSpPr>
        <p:spPr>
          <a:xfrm>
            <a:off x="395537" y="4293096"/>
            <a:ext cx="4546848" cy="2218852"/>
          </a:xfrm>
          <a:solidFill>
            <a:schemeClr val="bg2">
              <a:lumMod val="75000"/>
            </a:schemeClr>
          </a:solidFill>
        </p:spPr>
        <p:txBody>
          <a:bodyPr>
            <a:noAutofit/>
          </a:bodyPr>
          <a:lstStyle/>
          <a:p>
            <a:pPr marL="0" indent="0">
              <a:buNone/>
            </a:pPr>
            <a:r>
              <a:rPr lang="zh-CN" altLang="en-US" sz="2800" b="1" smtClean="0">
                <a:latin typeface="+mn-ea"/>
              </a:rPr>
              <a:t>      恩格斯</a:t>
            </a:r>
            <a:r>
              <a:rPr lang="zh-CN" altLang="en-US" sz="2800" b="1">
                <a:latin typeface="+mn-ea"/>
              </a:rPr>
              <a:t>称赞达芬奇“不仅是大画家</a:t>
            </a:r>
            <a:r>
              <a:rPr lang="en-US" altLang="zh-CN" sz="2800" b="1">
                <a:latin typeface="+mn-ea"/>
              </a:rPr>
              <a:t>,</a:t>
            </a:r>
            <a:r>
              <a:rPr lang="zh-CN" altLang="en-US" sz="2800" b="1">
                <a:latin typeface="+mn-ea"/>
              </a:rPr>
              <a:t>而且也是大数学家、力学家和工程师</a:t>
            </a:r>
            <a:r>
              <a:rPr lang="en-US" altLang="zh-CN" sz="2800" b="1">
                <a:latin typeface="+mn-ea"/>
              </a:rPr>
              <a:t>,</a:t>
            </a:r>
            <a:r>
              <a:rPr lang="zh-CN" altLang="en-US" sz="2800" b="1">
                <a:latin typeface="+mn-ea"/>
              </a:rPr>
              <a:t>他在物理学的各种不同部门中都有重要的发现”。 </a:t>
            </a:r>
          </a:p>
        </p:txBody>
      </p:sp>
      <p:grpSp>
        <p:nvGrpSpPr>
          <p:cNvPr id="4" name="组合 3"/>
          <p:cNvGrpSpPr/>
          <p:nvPr/>
        </p:nvGrpSpPr>
        <p:grpSpPr>
          <a:xfrm>
            <a:off x="395537" y="1508389"/>
            <a:ext cx="3528390" cy="2437560"/>
            <a:chOff x="1077408" y="2479652"/>
            <a:chExt cx="5083957" cy="3468264"/>
          </a:xfrm>
        </p:grpSpPr>
        <p:pic>
          <p:nvPicPr>
            <p:cNvPr id="5" name="Picture 10" descr="7lastsup"/>
            <p:cNvPicPr>
              <a:picLocks noChangeAspect="1" noChangeArrowheads="1"/>
            </p:cNvPicPr>
            <p:nvPr/>
          </p:nvPicPr>
          <p:blipFill>
            <a:blip r:embed="rId2"/>
            <a:stretch>
              <a:fillRect/>
            </a:stretch>
          </p:blipFill>
          <p:spPr bwMode="auto">
            <a:xfrm>
              <a:off x="1077408" y="2479652"/>
              <a:ext cx="5083957" cy="3287712"/>
            </a:xfrm>
            <a:prstGeom prst="roundRect">
              <a:avLst>
                <a:gd name="adj" fmla="val 8490"/>
              </a:avLst>
            </a:prstGeom>
            <a:ln>
              <a:noFill/>
            </a:ln>
            <a:effectLst>
              <a:outerShdw blurRad="292100" dist="139700" dir="2700000" algn="tl" rotWithShape="0">
                <a:srgbClr val="333333">
                  <a:alpha val="65000"/>
                </a:srgbClr>
              </a:outerShdw>
            </a:effectLst>
          </p:spPr>
        </p:pic>
        <p:sp>
          <p:nvSpPr>
            <p:cNvPr id="6" name="TextBox 5"/>
            <p:cNvSpPr txBox="1"/>
            <p:nvPr/>
          </p:nvSpPr>
          <p:spPr>
            <a:xfrm>
              <a:off x="1181161" y="5316220"/>
              <a:ext cx="4668943" cy="631696"/>
            </a:xfrm>
            <a:prstGeom prst="rect">
              <a:avLst/>
            </a:prstGeom>
            <a:noFill/>
          </p:spPr>
          <p:txBody>
            <a:bodyPr wrap="square" rtlCol="0">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2285" b="1" i="0" u="none" strike="noStrike" kern="0" cap="none" spc="0" normalizeH="0" baseline="0" noProof="0">
                  <a:ln>
                    <a:noFill/>
                  </a:ln>
                  <a:solidFill>
                    <a:sysClr val="window" lastClr="FFFFFF"/>
                  </a:solidFill>
                  <a:effectLst/>
                  <a:uLnTx/>
                  <a:uFillTx/>
                  <a:latin typeface="华文新魏" panose="02010800040101010101" pitchFamily="2" charset="-122"/>
                  <a:ea typeface="华文新魏" panose="02010800040101010101" pitchFamily="2" charset="-122"/>
                </a:rPr>
                <a:t>达芬奇</a:t>
              </a:r>
              <a:r>
                <a:rPr kumimoji="0" lang="en-US" altLang="zh-CN" sz="2285" b="1" i="0" u="none" strike="noStrike" kern="0" cap="none" spc="0" normalizeH="0" baseline="0" noProof="0">
                  <a:ln>
                    <a:noFill/>
                  </a:ln>
                  <a:solidFill>
                    <a:sysClr val="window" lastClr="FFFFFF"/>
                  </a:solidFill>
                  <a:effectLst/>
                  <a:uLnTx/>
                  <a:uFillTx/>
                  <a:latin typeface="华文新魏" panose="02010800040101010101" pitchFamily="2" charset="-122"/>
                  <a:ea typeface="华文新魏" panose="02010800040101010101" pitchFamily="2" charset="-122"/>
                </a:rPr>
                <a:t>《</a:t>
              </a:r>
              <a:r>
                <a:rPr kumimoji="0" lang="zh-CN" altLang="en-US" sz="2285" b="1" i="0" u="none" strike="noStrike" kern="0" cap="none" spc="0" normalizeH="0" baseline="0" noProof="0">
                  <a:ln>
                    <a:noFill/>
                  </a:ln>
                  <a:solidFill>
                    <a:sysClr val="window" lastClr="FFFFFF"/>
                  </a:solidFill>
                  <a:effectLst/>
                  <a:uLnTx/>
                  <a:uFillTx/>
                  <a:latin typeface="华文新魏" panose="02010800040101010101" pitchFamily="2" charset="-122"/>
                  <a:ea typeface="华文新魏" panose="02010800040101010101" pitchFamily="2" charset="-122"/>
                </a:rPr>
                <a:t>最后的晚餐</a:t>
              </a:r>
              <a:r>
                <a:rPr kumimoji="0" lang="en-US" altLang="zh-CN" sz="2285" b="1" i="0" u="none" strike="noStrike" kern="0" cap="none" spc="0" normalizeH="0" baseline="0" noProof="0">
                  <a:ln>
                    <a:noFill/>
                  </a:ln>
                  <a:solidFill>
                    <a:sysClr val="window" lastClr="FFFFFF"/>
                  </a:solidFill>
                  <a:effectLst/>
                  <a:uLnTx/>
                  <a:uFillTx/>
                  <a:latin typeface="华文新魏" panose="02010800040101010101" pitchFamily="2" charset="-122"/>
                  <a:ea typeface="华文新魏" panose="02010800040101010101" pitchFamily="2" charset="-122"/>
                </a:rPr>
                <a:t>》</a:t>
              </a:r>
              <a:endParaRPr kumimoji="0" lang="zh-CN" altLang="en-US" sz="2285" b="1" i="0" u="none" strike="noStrike" kern="0" cap="none" spc="0" normalizeH="0" baseline="0" noProof="0">
                <a:ln>
                  <a:noFill/>
                </a:ln>
                <a:solidFill>
                  <a:sysClr val="window" lastClr="FFFFFF"/>
                </a:solidFill>
                <a:effectLst/>
                <a:uLnTx/>
                <a:uFillTx/>
                <a:latin typeface="华文新魏" pitchFamily="2" charset="-122"/>
                <a:ea typeface="华文新魏" pitchFamily="2" charset="-122"/>
              </a:endParaRPr>
            </a:p>
          </p:txBody>
        </p:sp>
      </p:grpSp>
      <p:pic>
        <p:nvPicPr>
          <p:cNvPr id="10" name="Picture 5"/>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11960" y="1422020"/>
            <a:ext cx="4329208" cy="2403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1"/>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164915" y="3805222"/>
            <a:ext cx="3250018" cy="2952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3">
                                            <p:bg/>
                                          </p:spTgt>
                                        </p:tgtEl>
                                        <p:attrNameLst>
                                          <p:attrName>style.visibility</p:attrName>
                                        </p:attrNameLst>
                                      </p:cBhvr>
                                      <p:to>
                                        <p:strVal val="visible"/>
                                      </p:to>
                                    </p:set>
                                    <p:anim calcmode="lin" valueType="num">
                                      <p:cBhvr additive="base">
                                        <p:cTn id="29" dur="500"/>
                                        <p:tgtEl>
                                          <p:spTgt spid="3">
                                            <p:bg/>
                                          </p:spTgt>
                                        </p:tgtEl>
                                        <p:attrNameLst>
                                          <p:attrName>ppt_y</p:attrName>
                                        </p:attrNameLst>
                                      </p:cBhvr>
                                      <p:tavLst>
                                        <p:tav tm="0">
                                          <p:val>
                                            <p:strVal val="#ppt_y+#ppt_h*1.125000"/>
                                          </p:val>
                                        </p:tav>
                                        <p:tav tm="100000">
                                          <p:val>
                                            <p:strVal val="#ppt_y"/>
                                          </p:val>
                                        </p:tav>
                                      </p:tavLst>
                                    </p:anim>
                                    <p:animEffect transition="in" filter="wipe(up)">
                                      <p:cBhvr>
                                        <p:cTn id="30" dur="500"/>
                                        <p:tgtEl>
                                          <p:spTgt spid="3">
                                            <p:bg/>
                                          </p:spTgt>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additive="base">
                                        <p:cTn id="35"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274638"/>
            <a:ext cx="8229600" cy="1066130"/>
          </a:xfrm>
        </p:spPr>
        <p:txBody>
          <a:bodyPr/>
          <a:lstStyle/>
          <a:p>
            <a:r>
              <a:rPr lang="zh-CN" altLang="en-US" smtClean="0"/>
              <a:t>米开朗琪罗</a:t>
            </a:r>
            <a:endParaRPr lang="zh-CN" altLang="en-US"/>
          </a:p>
        </p:txBody>
      </p:sp>
      <p:sp>
        <p:nvSpPr>
          <p:cNvPr id="3" name="内容占位符 2"/>
          <p:cNvSpPr>
            <a:spLocks noGrp="1"/>
          </p:cNvSpPr>
          <p:nvPr>
            <p:ph idx="1"/>
          </p:nvPr>
        </p:nvSpPr>
        <p:spPr>
          <a:xfrm>
            <a:off x="4211960" y="1301727"/>
            <a:ext cx="4392488" cy="5223617"/>
          </a:xfrm>
        </p:spPr>
        <p:txBody>
          <a:bodyPr>
            <a:normAutofit fontScale="92500" lnSpcReduction="20000"/>
          </a:bodyPr>
          <a:lstStyle/>
          <a:p>
            <a:pPr marL="0" indent="0">
              <a:buNone/>
            </a:pPr>
            <a:r>
              <a:rPr lang="en-US" altLang="zh-CN" sz="2800" b="1" smtClean="0">
                <a:latin typeface="+mn-ea"/>
              </a:rPr>
              <a:t>    《</a:t>
            </a:r>
            <a:r>
              <a:rPr lang="zh-CN" altLang="en-US" sz="2800" b="1">
                <a:latin typeface="+mn-ea"/>
              </a:rPr>
              <a:t>大卫</a:t>
            </a:r>
            <a:r>
              <a:rPr lang="en-US" altLang="zh-CN" sz="2800" b="1" smtClean="0">
                <a:latin typeface="+mn-ea"/>
              </a:rPr>
              <a:t>》</a:t>
            </a:r>
            <a:r>
              <a:rPr lang="zh-CN" altLang="en-US" sz="2800" b="1" smtClean="0">
                <a:latin typeface="+mn-ea"/>
              </a:rPr>
              <a:t>体态</a:t>
            </a:r>
            <a:r>
              <a:rPr lang="zh-CN" altLang="en-US" sz="2800" b="1">
                <a:latin typeface="+mn-ea"/>
              </a:rPr>
              <a:t>健美、神情坚定、肌肉饱满、有生命力，似乎能够感觉到人物身体血管的跳动，更突出了大卫作为一名英雄的高大</a:t>
            </a:r>
            <a:r>
              <a:rPr lang="zh-CN" altLang="en-US" sz="2800" b="1" smtClean="0">
                <a:latin typeface="+mn-ea"/>
              </a:rPr>
              <a:t>形象。</a:t>
            </a:r>
            <a:endParaRPr lang="en-US" altLang="zh-CN" sz="2800" b="1" smtClean="0">
              <a:latin typeface="+mn-ea"/>
            </a:endParaRPr>
          </a:p>
          <a:p>
            <a:pPr marL="0" indent="0">
              <a:buNone/>
            </a:pPr>
            <a:r>
              <a:rPr lang="en-US" altLang="zh-CN" sz="2800" b="1" smtClean="0">
                <a:latin typeface="+mn-ea"/>
              </a:rPr>
              <a:t>    《</a:t>
            </a:r>
            <a:r>
              <a:rPr lang="zh-CN" altLang="en-US" sz="2800" b="1">
                <a:latin typeface="+mn-ea"/>
              </a:rPr>
              <a:t>创世纪</a:t>
            </a:r>
            <a:r>
              <a:rPr lang="en-US" altLang="zh-CN" sz="2800" b="1">
                <a:latin typeface="+mn-ea"/>
              </a:rPr>
              <a:t>》</a:t>
            </a:r>
            <a:r>
              <a:rPr lang="zh-CN" altLang="en-US" sz="2800" b="1">
                <a:latin typeface="+mn-ea"/>
              </a:rPr>
              <a:t>由“上帝创造世界”、“人间的堕落”、“不应有的牺牲”三部分组成，每幅场景都围绕着巨大的、各种形态坐着</a:t>
            </a:r>
            <a:r>
              <a:rPr lang="zh-CN" altLang="en-US" sz="2800" b="1" smtClean="0">
                <a:latin typeface="+mn-ea"/>
              </a:rPr>
              <a:t>的青年</a:t>
            </a:r>
            <a:r>
              <a:rPr lang="zh-CN" altLang="en-US" sz="2800" b="1">
                <a:latin typeface="+mn-ea"/>
              </a:rPr>
              <a:t>，壁画的两侧是生动的女巫、预言者和奴隶。整个画面气势磅礴，力度非凡，拱顶似以因无法承受它的重量在颤抖</a:t>
            </a:r>
            <a:r>
              <a:rPr lang="zh-CN" altLang="en-US" sz="2800" b="1" smtClean="0">
                <a:latin typeface="+mn-ea"/>
              </a:rPr>
              <a:t>。</a:t>
            </a:r>
            <a:endParaRPr lang="zh-CN" altLang="en-US" sz="2800" b="1">
              <a:latin typeface="+mn-ea"/>
            </a:endParaRPr>
          </a:p>
        </p:txBody>
      </p:sp>
      <p:pic>
        <p:nvPicPr>
          <p:cNvPr id="5" name="图片 4"/>
          <p:cNvPicPr>
            <a:picLocks noChangeAspect="1"/>
          </p:cNvPicPr>
          <p:nvPr/>
        </p:nvPicPr>
        <p:blipFill>
          <a:blip r:embed="rId2"/>
          <a:stretch>
            <a:fillRect/>
          </a:stretch>
        </p:blipFill>
        <p:spPr>
          <a:xfrm>
            <a:off x="402432" y="3933056"/>
            <a:ext cx="2945432" cy="2670776"/>
          </a:xfrm>
          <a:prstGeom prst="rect">
            <a:avLst/>
          </a:prstGeom>
          <a:effectLst>
            <a:softEdge rad="635000"/>
          </a:effectLst>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04" y="1301727"/>
            <a:ext cx="3960440" cy="261963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up)">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拉斐尔</a:t>
            </a:r>
            <a:endParaRPr lang="zh-CN" altLang="en-US"/>
          </a:p>
        </p:txBody>
      </p:sp>
      <p:sp>
        <p:nvSpPr>
          <p:cNvPr id="3" name="内容占位符 2"/>
          <p:cNvSpPr>
            <a:spLocks noGrp="1"/>
          </p:cNvSpPr>
          <p:nvPr>
            <p:ph idx="1"/>
          </p:nvPr>
        </p:nvSpPr>
        <p:spPr>
          <a:xfrm>
            <a:off x="3707904" y="2420889"/>
            <a:ext cx="4978896" cy="1872207"/>
          </a:xfrm>
        </p:spPr>
        <p:txBody>
          <a:bodyPr>
            <a:normAutofit/>
          </a:bodyPr>
          <a:lstStyle/>
          <a:p>
            <a:pPr marL="0" indent="0">
              <a:buNone/>
            </a:pPr>
            <a:r>
              <a:rPr lang="zh-CN" altLang="en-US" sz="2800" b="1" smtClean="0"/>
              <a:t>    作品</a:t>
            </a:r>
            <a:r>
              <a:rPr lang="zh-CN" altLang="en-US" sz="2800" b="1"/>
              <a:t>充分体现了安宁、协调、和谐、对称以及完美和恬静的</a:t>
            </a:r>
            <a:r>
              <a:rPr lang="zh-CN" altLang="en-US" sz="2800" b="1" smtClean="0"/>
              <a:t>秩序。</a:t>
            </a:r>
            <a:endParaRPr lang="zh-CN" altLang="en-US" sz="2800" b="1"/>
          </a:p>
          <a:p>
            <a:pPr marL="0" indent="0">
              <a:buNone/>
            </a:pPr>
            <a:endParaRPr lang="zh-CN" altLang="en-US" sz="2800" b="1"/>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1700808"/>
            <a:ext cx="3736975" cy="431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404664"/>
            <a:ext cx="8229600" cy="778098"/>
          </a:xfrm>
        </p:spPr>
        <p:txBody>
          <a:bodyPr/>
          <a:lstStyle/>
          <a:p>
            <a:r>
              <a:rPr lang="zh-CN" altLang="en-US" smtClean="0"/>
              <a:t>文艺复兴的扩展</a:t>
            </a:r>
            <a:endParaRPr lang="zh-CN" altLang="en-US"/>
          </a:p>
        </p:txBody>
      </p:sp>
      <p:sp>
        <p:nvSpPr>
          <p:cNvPr id="3" name="内容占位符 2"/>
          <p:cNvSpPr>
            <a:spLocks noGrp="1"/>
          </p:cNvSpPr>
          <p:nvPr>
            <p:ph idx="1"/>
          </p:nvPr>
        </p:nvSpPr>
        <p:spPr>
          <a:xfrm>
            <a:off x="4499992" y="1564724"/>
            <a:ext cx="4186807" cy="4608512"/>
          </a:xfrm>
        </p:spPr>
        <p:txBody>
          <a:bodyPr>
            <a:normAutofit/>
          </a:bodyPr>
          <a:lstStyle/>
          <a:p>
            <a:pPr marL="0" indent="0">
              <a:buNone/>
            </a:pPr>
            <a:r>
              <a:rPr lang="en-US" altLang="zh-CN" b="1">
                <a:latin typeface="宋体" panose="02010600030101010101" pitchFamily="2" charset="-122"/>
                <a:ea typeface="宋体" panose="02010600030101010101" pitchFamily="2" charset="-122"/>
              </a:rPr>
              <a:t>    15</a:t>
            </a:r>
            <a:r>
              <a:rPr lang="zh-CN" altLang="en-US" b="1">
                <a:latin typeface="宋体" panose="02010600030101010101" pitchFamily="2" charset="-122"/>
                <a:ea typeface="宋体" panose="02010600030101010101" pitchFamily="2" charset="-122"/>
              </a:rPr>
              <a:t>世纪后期，文艺复兴扩展到欧洲</a:t>
            </a:r>
            <a:r>
              <a:rPr lang="zh-CN" altLang="en-US" b="1" smtClean="0">
                <a:latin typeface="宋体" panose="02010600030101010101" pitchFamily="2" charset="-122"/>
                <a:ea typeface="宋体" panose="02010600030101010101" pitchFamily="2" charset="-122"/>
              </a:rPr>
              <a:t>各地。英国</a:t>
            </a:r>
            <a:r>
              <a:rPr lang="zh-CN" altLang="en-US" b="1">
                <a:latin typeface="宋体" panose="02010600030101010101" pitchFamily="2" charset="-122"/>
                <a:ea typeface="宋体" panose="02010600030101010101" pitchFamily="2" charset="-122"/>
              </a:rPr>
              <a:t>的</a:t>
            </a:r>
            <a:r>
              <a:rPr lang="zh-CN" altLang="en-US" b="1" smtClean="0">
                <a:latin typeface="宋体" panose="02010600030101010101" pitchFamily="2" charset="-122"/>
                <a:ea typeface="宋体" panose="02010600030101010101" pitchFamily="2" charset="-122"/>
              </a:rPr>
              <a:t>莎士比亚</a:t>
            </a:r>
            <a:r>
              <a:rPr lang="zh-CN" altLang="en-US" b="1">
                <a:latin typeface="宋体" panose="02010600030101010101" pitchFamily="2" charset="-122"/>
                <a:ea typeface="宋体" panose="02010600030101010101" pitchFamily="2" charset="-122"/>
              </a:rPr>
              <a:t>是文艺复兴后期的杰出代表。他的</a:t>
            </a:r>
            <a:r>
              <a:rPr lang="zh-CN" altLang="en-US" b="1" smtClean="0">
                <a:latin typeface="宋体" panose="02010600030101010101" pitchFamily="2" charset="-122"/>
                <a:ea typeface="宋体" panose="02010600030101010101" pitchFamily="2" charset="-122"/>
              </a:rPr>
              <a:t>作品充分</a:t>
            </a:r>
            <a:r>
              <a:rPr lang="zh-CN" altLang="en-US" b="1">
                <a:latin typeface="宋体" panose="02010600030101010101" pitchFamily="2" charset="-122"/>
                <a:ea typeface="宋体" panose="02010600030101010101" pitchFamily="2" charset="-122"/>
              </a:rPr>
              <a:t>体现了人文主义的政治理想和</a:t>
            </a:r>
            <a:r>
              <a:rPr lang="zh-CN" altLang="en-US" b="1" smtClean="0">
                <a:latin typeface="宋体" panose="02010600030101010101" pitchFamily="2" charset="-122"/>
                <a:ea typeface="宋体" panose="02010600030101010101" pitchFamily="2" charset="-122"/>
              </a:rPr>
              <a:t>道德</a:t>
            </a:r>
            <a:r>
              <a:rPr lang="zh-CN" altLang="en-US" b="1">
                <a:latin typeface="宋体" panose="02010600030101010101" pitchFamily="2" charset="-122"/>
                <a:ea typeface="宋体" panose="02010600030101010101" pitchFamily="2" charset="-122"/>
              </a:rPr>
              <a:t>观念</a:t>
            </a:r>
            <a:r>
              <a:rPr lang="zh-CN" altLang="en-US" b="1" smtClean="0">
                <a:latin typeface="宋体" panose="02010600030101010101" pitchFamily="2" charset="-122"/>
                <a:ea typeface="宋体" panose="02010600030101010101" pitchFamily="2" charset="-122"/>
              </a:rPr>
              <a:t>。</a:t>
            </a:r>
            <a:endParaRPr lang="zh-CN" altLang="en-US" b="1">
              <a:latin typeface="宋体" panose="02010600030101010101" pitchFamily="2" charset="-122"/>
              <a:ea typeface="宋体" panose="02010600030101010101" pitchFamily="2" charset="-122"/>
            </a:endParaRPr>
          </a:p>
        </p:txBody>
      </p:sp>
      <p:pic>
        <p:nvPicPr>
          <p:cNvPr id="4" name="图片 3" descr="20160627011553_9d6090d09d7e900f4d0afab92a5db059_2.jpeg"/>
          <p:cNvPicPr>
            <a:picLocks noChangeAspect="1"/>
          </p:cNvPicPr>
          <p:nvPr/>
        </p:nvPicPr>
        <p:blipFill>
          <a:blip r:embed="rId2"/>
          <a:stretch>
            <a:fillRect/>
          </a:stretch>
        </p:blipFill>
        <p:spPr>
          <a:xfrm>
            <a:off x="210245" y="1556792"/>
            <a:ext cx="4071966" cy="4576114"/>
          </a:xfrm>
          <a:prstGeom prst="rect">
            <a:avLst/>
          </a:prstGeom>
          <a:ln>
            <a:noFill/>
          </a:ln>
          <a:effectLst>
            <a:outerShdw blurRad="190500" algn="tl" rotWithShape="0">
              <a:srgbClr val="000000">
                <a:alpha val="70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Line 13"/>
          <p:cNvSpPr>
            <a:spLocks noChangeShapeType="1"/>
          </p:cNvSpPr>
          <p:nvPr/>
        </p:nvSpPr>
        <p:spPr bwMode="auto">
          <a:xfrm>
            <a:off x="1471000" y="5815476"/>
            <a:ext cx="270272" cy="215900"/>
          </a:xfrm>
          <a:prstGeom prst="line">
            <a:avLst/>
          </a:prstGeom>
          <a:noFill/>
          <a:ln w="9525">
            <a:noFill/>
            <a:round/>
            <a:tailEnd type="triangle" w="med" len="med"/>
          </a:ln>
        </p:spPr>
        <p:txBody>
          <a:bodyPr/>
          <a:lstStyle>
            <a:defPPr>
              <a:defRPr lang="zh-CN"/>
            </a:defPPr>
            <a:lvl1pPr marL="0" algn="l" defTabSz="1069975" rtl="0" eaLnBrk="1" latinLnBrk="0" hangingPunct="1">
              <a:defRPr sz="2100" kern="1200">
                <a:solidFill>
                  <a:schemeClr val="tx1"/>
                </a:solidFill>
                <a:latin typeface="+mn-lt"/>
                <a:ea typeface="+mn-ea"/>
                <a:cs typeface="+mn-cs"/>
              </a:defRPr>
            </a:lvl1pPr>
            <a:lvl2pPr marL="534670" algn="l" defTabSz="1069975" rtl="0" eaLnBrk="1" latinLnBrk="0" hangingPunct="1">
              <a:defRPr sz="2100" kern="1200">
                <a:solidFill>
                  <a:schemeClr val="tx1"/>
                </a:solidFill>
                <a:latin typeface="+mn-lt"/>
                <a:ea typeface="+mn-ea"/>
                <a:cs typeface="+mn-cs"/>
              </a:defRPr>
            </a:lvl2pPr>
            <a:lvl3pPr marL="1069975" algn="l" defTabSz="1069975" rtl="0" eaLnBrk="1" latinLnBrk="0" hangingPunct="1">
              <a:defRPr sz="2100" kern="1200">
                <a:solidFill>
                  <a:schemeClr val="tx1"/>
                </a:solidFill>
                <a:latin typeface="+mn-lt"/>
                <a:ea typeface="+mn-ea"/>
                <a:cs typeface="+mn-cs"/>
              </a:defRPr>
            </a:lvl3pPr>
            <a:lvl4pPr marL="1604645" algn="l" defTabSz="1069975" rtl="0" eaLnBrk="1" latinLnBrk="0" hangingPunct="1">
              <a:defRPr sz="2100" kern="1200">
                <a:solidFill>
                  <a:schemeClr val="tx1"/>
                </a:solidFill>
                <a:latin typeface="+mn-lt"/>
                <a:ea typeface="+mn-ea"/>
                <a:cs typeface="+mn-cs"/>
              </a:defRPr>
            </a:lvl4pPr>
            <a:lvl5pPr marL="2139950" algn="l" defTabSz="1069975" rtl="0" eaLnBrk="1" latinLnBrk="0" hangingPunct="1">
              <a:defRPr sz="2100" kern="1200">
                <a:solidFill>
                  <a:schemeClr val="tx1"/>
                </a:solidFill>
                <a:latin typeface="+mn-lt"/>
                <a:ea typeface="+mn-ea"/>
                <a:cs typeface="+mn-cs"/>
              </a:defRPr>
            </a:lvl5pPr>
            <a:lvl6pPr marL="2674620" algn="l" defTabSz="1069975" rtl="0" eaLnBrk="1" latinLnBrk="0" hangingPunct="1">
              <a:defRPr sz="2100" kern="1200">
                <a:solidFill>
                  <a:schemeClr val="tx1"/>
                </a:solidFill>
                <a:latin typeface="+mn-lt"/>
                <a:ea typeface="+mn-ea"/>
                <a:cs typeface="+mn-cs"/>
              </a:defRPr>
            </a:lvl6pPr>
            <a:lvl7pPr marL="3209290" algn="l" defTabSz="1069975" rtl="0" eaLnBrk="1" latinLnBrk="0" hangingPunct="1">
              <a:defRPr sz="2100" kern="1200">
                <a:solidFill>
                  <a:schemeClr val="tx1"/>
                </a:solidFill>
                <a:latin typeface="+mn-lt"/>
                <a:ea typeface="+mn-ea"/>
                <a:cs typeface="+mn-cs"/>
              </a:defRPr>
            </a:lvl7pPr>
            <a:lvl8pPr marL="3744595" algn="l" defTabSz="1069975" rtl="0" eaLnBrk="1" latinLnBrk="0" hangingPunct="1">
              <a:defRPr sz="2100" kern="1200">
                <a:solidFill>
                  <a:schemeClr val="tx1"/>
                </a:solidFill>
                <a:latin typeface="+mn-lt"/>
                <a:ea typeface="+mn-ea"/>
                <a:cs typeface="+mn-cs"/>
              </a:defRPr>
            </a:lvl8pPr>
            <a:lvl9pPr marL="4279265" algn="l" defTabSz="1069975" rtl="0" eaLnBrk="1" latinLnBrk="0" hangingPunct="1">
              <a:defRPr sz="2100" kern="1200">
                <a:solidFill>
                  <a:schemeClr val="tx1"/>
                </a:solidFill>
                <a:latin typeface="+mn-lt"/>
                <a:ea typeface="+mn-ea"/>
                <a:cs typeface="+mn-cs"/>
              </a:defRPr>
            </a:lvl9pPr>
          </a:lstStyle>
          <a:p>
            <a:endParaRPr lang="zh-CN" altLang="en-US" b="1">
              <a:solidFill>
                <a:prstClr val="black"/>
              </a:solidFill>
              <a:latin typeface="华文隶书" pitchFamily="2" charset="-122"/>
              <a:ea typeface="华文隶书" pitchFamily="2" charset="-122"/>
            </a:endParaRPr>
          </a:p>
        </p:txBody>
      </p:sp>
      <p:sp>
        <p:nvSpPr>
          <p:cNvPr id="7" name="矩形 6"/>
          <p:cNvSpPr/>
          <p:nvPr/>
        </p:nvSpPr>
        <p:spPr>
          <a:xfrm>
            <a:off x="3135664" y="588192"/>
            <a:ext cx="2920583" cy="769441"/>
          </a:xfrm>
          <a:prstGeom prst="rect">
            <a:avLst/>
          </a:prstGeom>
        </p:spPr>
        <p:txBody>
          <a:bodyPr wrap="square">
            <a:spAutoFit/>
          </a:bodyPr>
          <a:lstStyle/>
          <a:p>
            <a:r>
              <a:rPr lang="zh-CN" altLang="en-US" sz="4400" b="1">
                <a:solidFill>
                  <a:prstClr val="black"/>
                </a:solidFill>
                <a:latin typeface="隶书" panose="02010509060101010101" charset="-122"/>
                <a:ea typeface="隶书" panose="02010509060101010101" charset="-122"/>
              </a:rPr>
              <a:t>莎士比亚</a:t>
            </a:r>
          </a:p>
        </p:txBody>
      </p:sp>
      <p:pic>
        <p:nvPicPr>
          <p:cNvPr id="9" name="Picture 4" descr="莎士比亚"/>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5194" y="0"/>
            <a:ext cx="1426624" cy="188654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9"/>
          <p:cNvSpPr>
            <a:spLocks noChangeArrowheads="1"/>
          </p:cNvSpPr>
          <p:nvPr/>
        </p:nvSpPr>
        <p:spPr bwMode="auto">
          <a:xfrm>
            <a:off x="203528" y="2060848"/>
            <a:ext cx="8784976" cy="440120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kumimoji="1" lang="zh-CN" altLang="en-US" sz="2800" b="1" smtClean="0">
                <a:latin typeface="+mn-ea"/>
              </a:rPr>
              <a:t>     英国</a:t>
            </a:r>
            <a:r>
              <a:rPr kumimoji="1" lang="zh-CN" altLang="en-US" sz="2800" b="1">
                <a:latin typeface="+mn-ea"/>
              </a:rPr>
              <a:t>大文豪，人文主义者的杰出代表，被马克思称为“最伟大的戏剧天才</a:t>
            </a:r>
            <a:r>
              <a:rPr kumimoji="1" lang="zh-CN" altLang="en-US" sz="2800" b="1" smtClean="0">
                <a:latin typeface="+mn-ea"/>
              </a:rPr>
              <a:t>。” 他</a:t>
            </a:r>
            <a:r>
              <a:rPr kumimoji="1" lang="zh-CN" altLang="en-US" sz="2800" b="1">
                <a:latin typeface="+mn-ea"/>
              </a:rPr>
              <a:t>为世人留下了</a:t>
            </a:r>
            <a:r>
              <a:rPr kumimoji="1" lang="en-US" altLang="zh-CN" sz="2800" b="1">
                <a:latin typeface="+mn-ea"/>
              </a:rPr>
              <a:t>37</a:t>
            </a:r>
            <a:r>
              <a:rPr kumimoji="1" lang="zh-CN" altLang="en-US" sz="2800" b="1">
                <a:latin typeface="+mn-ea"/>
              </a:rPr>
              <a:t>个剧本，一卷</a:t>
            </a:r>
            <a:r>
              <a:rPr kumimoji="1" lang="en-US" altLang="zh-CN" sz="2800" b="1">
                <a:latin typeface="+mn-ea"/>
              </a:rPr>
              <a:t>14</a:t>
            </a:r>
            <a:r>
              <a:rPr kumimoji="1" lang="zh-CN" altLang="en-US" sz="2800" b="1">
                <a:latin typeface="+mn-ea"/>
              </a:rPr>
              <a:t>行诗和两部叙事长诗</a:t>
            </a:r>
            <a:r>
              <a:rPr kumimoji="1" lang="zh-CN" altLang="en-US" sz="2800" b="1" smtClean="0">
                <a:latin typeface="+mn-ea"/>
              </a:rPr>
              <a:t>。</a:t>
            </a:r>
            <a:r>
              <a:rPr kumimoji="1" lang="zh-CN" altLang="en-US" sz="2800" b="1">
                <a:latin typeface="+mn-ea"/>
              </a:rPr>
              <a:t>推动了人文主义在英国和欧洲的传播</a:t>
            </a:r>
            <a:r>
              <a:rPr kumimoji="1" lang="zh-CN" altLang="en-US" sz="2800" b="1" smtClean="0">
                <a:latin typeface="+mn-ea"/>
              </a:rPr>
              <a:t>。</a:t>
            </a:r>
            <a:r>
              <a:rPr lang="zh-CN" altLang="en-US" sz="2800" b="1">
                <a:latin typeface="+mn-ea"/>
              </a:rPr>
              <a:t>丘吉尔曾说：“我宁愿失去一个印度，也不肯失去一个莎士比亚。”</a:t>
            </a:r>
            <a:endParaRPr kumimoji="1" lang="zh-CN" altLang="en-US" sz="2800" b="1">
              <a:latin typeface="+mn-ea"/>
            </a:endParaRPr>
          </a:p>
          <a:p>
            <a:r>
              <a:rPr lang="zh-CN" altLang="en-US" sz="2800" b="1" smtClean="0">
                <a:latin typeface="+mn-ea"/>
              </a:rPr>
              <a:t>     后来，英国人</a:t>
            </a:r>
            <a:r>
              <a:rPr lang="zh-CN" altLang="en-US" sz="2800" b="1">
                <a:latin typeface="+mn-ea"/>
              </a:rPr>
              <a:t>把每年</a:t>
            </a:r>
            <a:r>
              <a:rPr lang="en-US" altLang="zh-CN" sz="2800" b="1">
                <a:latin typeface="+mn-ea"/>
              </a:rPr>
              <a:t>4</a:t>
            </a:r>
            <a:r>
              <a:rPr lang="zh-CN" altLang="en-US" sz="2800" b="1">
                <a:latin typeface="+mn-ea"/>
              </a:rPr>
              <a:t>月</a:t>
            </a:r>
            <a:r>
              <a:rPr lang="en-US" altLang="zh-CN" sz="2800" b="1">
                <a:latin typeface="+mn-ea"/>
              </a:rPr>
              <a:t>23</a:t>
            </a:r>
            <a:r>
              <a:rPr lang="zh-CN" altLang="en-US" sz="2800" b="1">
                <a:latin typeface="+mn-ea"/>
              </a:rPr>
              <a:t>日定为“莎士比亚”戏剧节。近年来，开始成为一项全球性的纪念活动。</a:t>
            </a:r>
            <a:endParaRPr kumimoji="1" lang="zh-CN" altLang="en-US" sz="2800" b="1">
              <a:latin typeface="+mn-ea"/>
            </a:endParaRPr>
          </a:p>
          <a:p>
            <a:r>
              <a:rPr lang="zh-CN" altLang="en-US" sz="2800" b="1" smtClean="0">
                <a:latin typeface="+mn-ea"/>
              </a:rPr>
              <a:t>悲剧：</a:t>
            </a:r>
            <a:r>
              <a:rPr lang="en-US" altLang="zh-CN" sz="2800" b="1" smtClean="0">
                <a:latin typeface="+mn-ea"/>
              </a:rPr>
              <a:t>《</a:t>
            </a:r>
            <a:r>
              <a:rPr lang="zh-CN" altLang="en-US" sz="2800" b="1">
                <a:latin typeface="+mn-ea"/>
              </a:rPr>
              <a:t>哈姆雷特</a:t>
            </a:r>
            <a:r>
              <a:rPr lang="en-US" altLang="zh-CN" sz="2800" b="1">
                <a:latin typeface="+mn-ea"/>
              </a:rPr>
              <a:t>》《</a:t>
            </a:r>
            <a:r>
              <a:rPr lang="zh-CN" altLang="en-US" sz="2800" b="1">
                <a:latin typeface="+mn-ea"/>
              </a:rPr>
              <a:t>奥赛罗</a:t>
            </a:r>
            <a:r>
              <a:rPr lang="en-US" altLang="zh-CN" sz="2800" b="1" smtClean="0">
                <a:latin typeface="+mn-ea"/>
              </a:rPr>
              <a:t>》《</a:t>
            </a:r>
            <a:r>
              <a:rPr lang="zh-CN" altLang="en-US" sz="2800" b="1">
                <a:latin typeface="+mn-ea"/>
              </a:rPr>
              <a:t>李尔王</a:t>
            </a:r>
            <a:r>
              <a:rPr lang="en-US" altLang="zh-CN" sz="2800" b="1">
                <a:latin typeface="+mn-ea"/>
              </a:rPr>
              <a:t>》《</a:t>
            </a:r>
            <a:r>
              <a:rPr lang="zh-CN" altLang="en-US" sz="2800" b="1">
                <a:latin typeface="+mn-ea"/>
              </a:rPr>
              <a:t>麦克白</a:t>
            </a:r>
            <a:r>
              <a:rPr lang="en-US" altLang="zh-CN" sz="2800" b="1">
                <a:latin typeface="+mn-ea"/>
              </a:rPr>
              <a:t>》</a:t>
            </a:r>
          </a:p>
          <a:p>
            <a:r>
              <a:rPr lang="en-US" altLang="zh-CN" sz="2800" b="1" smtClean="0">
                <a:latin typeface="+mn-ea"/>
              </a:rPr>
              <a:t>《</a:t>
            </a:r>
            <a:r>
              <a:rPr lang="zh-CN" altLang="en-US" sz="2800" b="1">
                <a:latin typeface="+mn-ea"/>
              </a:rPr>
              <a:t>罗密欧与朱丽叶</a:t>
            </a:r>
            <a:r>
              <a:rPr lang="en-US" altLang="zh-CN" sz="2800" b="1">
                <a:latin typeface="+mn-ea"/>
              </a:rPr>
              <a:t>》</a:t>
            </a:r>
          </a:p>
          <a:p>
            <a:r>
              <a:rPr lang="zh-CN" altLang="en-US" sz="2800" b="1">
                <a:latin typeface="+mn-ea"/>
              </a:rPr>
              <a:t>喜 剧：</a:t>
            </a:r>
            <a:r>
              <a:rPr lang="en-US" altLang="zh-CN" sz="2800" b="1">
                <a:latin typeface="+mn-ea"/>
              </a:rPr>
              <a:t>《</a:t>
            </a:r>
            <a:r>
              <a:rPr lang="zh-CN" altLang="en-US" sz="2800" b="1">
                <a:latin typeface="+mn-ea"/>
              </a:rPr>
              <a:t>仲夏夜之</a:t>
            </a:r>
            <a:r>
              <a:rPr lang="zh-CN" altLang="en-US" sz="2800" b="1" smtClean="0">
                <a:latin typeface="+mn-ea"/>
              </a:rPr>
              <a:t>梦</a:t>
            </a:r>
            <a:r>
              <a:rPr lang="en-US" altLang="zh-CN" sz="2800" b="1">
                <a:latin typeface="+mn-ea"/>
              </a:rPr>
              <a:t>》</a:t>
            </a:r>
            <a:r>
              <a:rPr lang="en-US" altLang="zh-CN" sz="2800" b="1" smtClean="0">
                <a:latin typeface="+mn-ea"/>
              </a:rPr>
              <a:t>《</a:t>
            </a:r>
            <a:r>
              <a:rPr lang="zh-CN" altLang="en-US" sz="2800" b="1">
                <a:latin typeface="+mn-ea"/>
              </a:rPr>
              <a:t>威尼斯商人</a:t>
            </a:r>
            <a:r>
              <a:rPr lang="en-US" altLang="zh-CN" sz="2800" b="1">
                <a:latin typeface="+mn-ea"/>
              </a:rPr>
              <a:t>》</a:t>
            </a:r>
            <a:r>
              <a:rPr lang="zh-CN" altLang="en-US" sz="2800" b="1" smtClean="0">
                <a:latin typeface="+mn-ea"/>
              </a:rPr>
              <a:t>等 </a:t>
            </a:r>
            <a:endParaRPr kumimoji="1" lang="zh-CN" altLang="en-US" sz="28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47664" y="600164"/>
            <a:ext cx="6347048" cy="850106"/>
          </a:xfrm>
        </p:spPr>
        <p:txBody>
          <a:bodyPr>
            <a:normAutofit/>
          </a:bodyPr>
          <a:lstStyle/>
          <a:p>
            <a:r>
              <a:rPr lang="zh-CN" altLang="en-US" sz="3200" b="1">
                <a:latin typeface="+mj-ea"/>
              </a:rPr>
              <a:t>文艺复兴时期思想家对宗教的</a:t>
            </a:r>
            <a:r>
              <a:rPr lang="zh-CN" altLang="en-US" sz="3200" b="1" smtClean="0">
                <a:latin typeface="+mj-ea"/>
              </a:rPr>
              <a:t>态度</a:t>
            </a:r>
            <a:endParaRPr lang="zh-CN" altLang="en-US" sz="3200" b="1">
              <a:latin typeface="+mj-ea"/>
            </a:endParaRPr>
          </a:p>
        </p:txBody>
      </p:sp>
      <p:sp>
        <p:nvSpPr>
          <p:cNvPr id="3" name="内容占位符 2"/>
          <p:cNvSpPr>
            <a:spLocks noGrp="1"/>
          </p:cNvSpPr>
          <p:nvPr>
            <p:ph idx="1"/>
          </p:nvPr>
        </p:nvSpPr>
        <p:spPr>
          <a:xfrm>
            <a:off x="467544" y="1556792"/>
            <a:ext cx="8229600" cy="4525963"/>
          </a:xfrm>
          <a:solidFill>
            <a:srgbClr val="92D050"/>
          </a:solidFill>
        </p:spPr>
        <p:txBody>
          <a:bodyPr>
            <a:normAutofit lnSpcReduction="10000"/>
          </a:bodyPr>
          <a:lstStyle/>
          <a:p>
            <a:pPr marL="0" indent="0">
              <a:buNone/>
            </a:pPr>
            <a:r>
              <a:rPr lang="zh-CN" altLang="en-US" sz="2800" b="1" smtClean="0">
                <a:latin typeface="宋体" panose="02010600030101010101" pitchFamily="2" charset="-122"/>
                <a:ea typeface="宋体" panose="02010600030101010101" pitchFamily="2" charset="-122"/>
              </a:rPr>
              <a:t>    基督教</a:t>
            </a:r>
            <a:r>
              <a:rPr lang="zh-CN" altLang="en-US" sz="2800" b="1">
                <a:latin typeface="宋体" panose="02010600030101010101" pitchFamily="2" charset="-122"/>
                <a:ea typeface="宋体" panose="02010600030101010101" pitchFamily="2" charset="-122"/>
              </a:rPr>
              <a:t>会垄断西欧文化教育千年之久，由于资本主义处于萌芽阶段，当时资产阶级还没有成熟的思想体系，只能借助于古希腊罗马的人文主义思想来表达自己的思想，通过宗教题材揭露教会的腐朽和黑暗</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这时</a:t>
            </a:r>
            <a:r>
              <a:rPr lang="zh-CN" altLang="en-US" sz="2800" b="1">
                <a:latin typeface="宋体" panose="02010600030101010101" pitchFamily="2" charset="-122"/>
                <a:ea typeface="宋体" panose="02010600030101010101" pitchFamily="2" charset="-122"/>
              </a:rPr>
              <a:t>的思想家在一定程度上认识并揭露教会的腐朽和罪恶，但并未放弃宗教，而是要求宗教世俗化、人性化。简言之，文艺复兴时期的思想家反对的是天主教神学的蒙昧主义和禁欲主义，并没有放弃宗教信仰，他们对教会势力持和解的态度，不愿走上宗教改革的道路。</a:t>
            </a:r>
          </a:p>
          <a:p>
            <a:pPr marL="0" indent="0">
              <a:buNone/>
            </a:pPr>
            <a:endParaRPr lang="zh-CN" altLang="en-US" sz="2800" b="1">
              <a:latin typeface="宋体" panose="02010600030101010101" pitchFamily="2" charset="-122"/>
              <a:ea typeface="宋体" panose="02010600030101010101" pitchFamily="2" charset="-122"/>
            </a:endParaRPr>
          </a:p>
        </p:txBody>
      </p:sp>
      <p:sp>
        <p:nvSpPr>
          <p:cNvPr id="4" name="TextBox 3"/>
          <p:cNvSpPr txBox="1"/>
          <p:nvPr/>
        </p:nvSpPr>
        <p:spPr>
          <a:xfrm>
            <a:off x="88430" y="0"/>
            <a:ext cx="2467345" cy="646331"/>
          </a:xfrm>
          <a:prstGeom prst="rect">
            <a:avLst/>
          </a:prstGeom>
          <a:solidFill>
            <a:srgbClr val="FF0000"/>
          </a:solidFill>
        </p:spPr>
        <p:txBody>
          <a:bodyPr wrap="square" rtlCol="0">
            <a:spAutoFit/>
          </a:bodyPr>
          <a:lstStyle/>
          <a:p>
            <a:r>
              <a:rPr lang="zh-CN" altLang="en-US" sz="3600" b="1" smtClean="0">
                <a:latin typeface="+mj-ea"/>
                <a:ea typeface="+mj-ea"/>
              </a:rPr>
              <a:t>史料阅读</a:t>
            </a:r>
            <a:endParaRPr lang="zh-CN" altLang="en-US" sz="36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wipe(down)">
                                      <p:cBhvr>
                                        <p:cTn id="17" dur="500"/>
                                        <p:tgtEl>
                                          <p:spTgt spid="3">
                                            <p:bg/>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ipe(down)">
                                      <p:cBhvr>
                                        <p:cTn id="22" dur="500"/>
                                        <p:tgtEl>
                                          <p:spTgt spid="3">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wipe(down)">
                                      <p:cBhvr>
                                        <p:cTn id="2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116632"/>
            <a:ext cx="8229600" cy="792088"/>
          </a:xfrm>
        </p:spPr>
        <p:txBody>
          <a:bodyPr>
            <a:normAutofit/>
          </a:bodyPr>
          <a:lstStyle/>
          <a:p>
            <a:r>
              <a:rPr lang="zh-CN" altLang="en-US" smtClean="0"/>
              <a:t>文艺复兴意义</a:t>
            </a:r>
            <a:endParaRPr lang="zh-CN" altLang="en-US"/>
          </a:p>
        </p:txBody>
      </p:sp>
      <p:sp>
        <p:nvSpPr>
          <p:cNvPr id="3" name="内容占位符 2"/>
          <p:cNvSpPr>
            <a:spLocks noGrp="1"/>
          </p:cNvSpPr>
          <p:nvPr>
            <p:ph idx="1"/>
          </p:nvPr>
        </p:nvSpPr>
        <p:spPr>
          <a:xfrm>
            <a:off x="284480" y="1124585"/>
            <a:ext cx="8330565" cy="1540510"/>
          </a:xfrm>
        </p:spPr>
        <p:txBody>
          <a:bodyPr>
            <a:normAutofit fontScale="97500" lnSpcReduction="10000"/>
          </a:bodyPr>
          <a:lstStyle/>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1</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文艺复兴</a:t>
            </a:r>
            <a:r>
              <a:rPr lang="zh-TW" altLang="zh-CN" b="1">
                <a:latin typeface="宋体" panose="02010600030101010101" pitchFamily="2" charset="-122"/>
                <a:ea typeface="宋体" panose="02010600030101010101" pitchFamily="2" charset="-122"/>
              </a:rPr>
              <a:t>在一定程度上冲击了封建秩序</a:t>
            </a:r>
            <a:r>
              <a:rPr lang="zh-CN" altLang="zh-TW" b="1">
                <a:latin typeface="宋体" panose="02010600030101010101" pitchFamily="2" charset="-122"/>
                <a:ea typeface="宋体" panose="02010600030101010101" pitchFamily="2" charset="-122"/>
              </a:rPr>
              <a:t>；</a:t>
            </a:r>
          </a:p>
          <a:p>
            <a:pPr marL="0" indent="0">
              <a:buNone/>
            </a:pPr>
            <a:r>
              <a:rPr lang="zh-CN" altLang="zh-TW" b="1">
                <a:latin typeface="宋体" panose="02010600030101010101" pitchFamily="2" charset="-122"/>
                <a:ea typeface="宋体" panose="02010600030101010101" pitchFamily="2" charset="-122"/>
              </a:rPr>
              <a:t>（</a:t>
            </a:r>
            <a:r>
              <a:rPr lang="en-US" altLang="zh-CN" b="1">
                <a:latin typeface="宋体" panose="02010600030101010101" pitchFamily="2" charset="-122"/>
                <a:ea typeface="宋体" panose="02010600030101010101" pitchFamily="2" charset="-122"/>
              </a:rPr>
              <a:t>2</a:t>
            </a:r>
            <a:r>
              <a:rPr lang="zh-CN" altLang="zh-TW" b="1">
                <a:latin typeface="宋体" panose="02010600030101010101" pitchFamily="2" charset="-122"/>
                <a:ea typeface="宋体" panose="02010600030101010101" pitchFamily="2" charset="-122"/>
              </a:rPr>
              <a:t>）</a:t>
            </a:r>
            <a:r>
              <a:rPr lang="zh-TW" altLang="zh-CN" b="1">
                <a:latin typeface="宋体" panose="02010600030101010101" pitchFamily="2" charset="-122"/>
                <a:ea typeface="宋体" panose="02010600030101010101" pitchFamily="2" charset="-122"/>
              </a:rPr>
              <a:t>解放了</a:t>
            </a:r>
            <a:r>
              <a:rPr lang="zh-TW" altLang="zh-CN" b="1" smtClean="0">
                <a:latin typeface="宋体" panose="02010600030101010101" pitchFamily="2" charset="-122"/>
                <a:ea typeface="宋体" panose="02010600030101010101" pitchFamily="2" charset="-122"/>
              </a:rPr>
              <a:t>长期被</a:t>
            </a:r>
            <a:r>
              <a:rPr lang="zh-TW" altLang="zh-CN" b="1">
                <a:latin typeface="宋体" panose="02010600030101010101" pitchFamily="2" charset="-122"/>
                <a:ea typeface="宋体" panose="02010600030101010101" pitchFamily="2" charset="-122"/>
              </a:rPr>
              <a:t>宗教戒律压抑和禁锢的人性，使人们开始更多地关注</a:t>
            </a:r>
            <a:r>
              <a:rPr lang="zh-TW" altLang="zh-CN" b="1" smtClean="0">
                <a:latin typeface="宋体" panose="02010600030101010101" pitchFamily="2" charset="-122"/>
                <a:ea typeface="宋体" panose="02010600030101010101" pitchFamily="2" charset="-122"/>
              </a:rPr>
              <a:t>人本身</a:t>
            </a:r>
            <a:r>
              <a:rPr lang="zh-TW" altLang="zh-CN" b="1">
                <a:latin typeface="宋体" panose="02010600030101010101" pitchFamily="2" charset="-122"/>
                <a:ea typeface="宋体" panose="02010600030101010101" pitchFamily="2" charset="-122"/>
              </a:rPr>
              <a:t>与现世世界。</a:t>
            </a:r>
            <a:endParaRPr lang="zh-CN" altLang="zh-CN" b="1">
              <a:latin typeface="宋体" pitchFamily="2" charset="-122"/>
              <a:ea typeface="宋体" panose="02010600030101010101" pitchFamily="2" charset="-122"/>
            </a:endParaRPr>
          </a:p>
          <a:p>
            <a:pPr marL="0" indent="0">
              <a:buNone/>
            </a:pPr>
            <a:endParaRPr lang="zh-CN" altLang="en-US" b="1">
              <a:latin typeface="宋体" panose="02010600030101010101" pitchFamily="2" charset="-122"/>
              <a:ea typeface="宋体" panose="02010600030101010101" pitchFamily="2" charset="-122"/>
            </a:endParaRPr>
          </a:p>
        </p:txBody>
      </p:sp>
      <p:pic>
        <p:nvPicPr>
          <p:cNvPr id="9" name="图片 9"/>
          <p:cNvPicPr>
            <a:picLocks noChangeAspect="1"/>
          </p:cNvPicPr>
          <p:nvPr/>
        </p:nvPicPr>
        <p:blipFill>
          <a:blip r:embed="rId2"/>
          <a:stretch>
            <a:fillRect/>
          </a:stretch>
        </p:blipFill>
        <p:spPr>
          <a:xfrm>
            <a:off x="561339" y="2948940"/>
            <a:ext cx="2459356" cy="2946400"/>
          </a:xfrm>
          <a:prstGeom prst="roundRect">
            <a:avLst/>
          </a:prstGeom>
          <a:noFill/>
          <a:ln>
            <a:noFill/>
          </a:ln>
        </p:spPr>
      </p:pic>
      <p:sp>
        <p:nvSpPr>
          <p:cNvPr id="5" name="文本框 4"/>
          <p:cNvSpPr txBox="1"/>
          <p:nvPr/>
        </p:nvSpPr>
        <p:spPr>
          <a:xfrm>
            <a:off x="3312795" y="3453130"/>
            <a:ext cx="5384800" cy="1938020"/>
          </a:xfrm>
          <a:prstGeom prst="rect">
            <a:avLst/>
          </a:prstGeom>
          <a:solidFill>
            <a:srgbClr val="FFFF00"/>
          </a:solidFill>
        </p:spPr>
        <p:txBody>
          <a:bodyPr wrap="square" rtlCol="0" anchor="t">
            <a:spAutoFit/>
          </a:bodyPr>
          <a:lstStyle/>
          <a:p>
            <a:pPr indent="0" fontAlgn="base"/>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    </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文艺复兴把人们的注意力由对神的崇拜转移到对人的认识上来，开始把人与神提到了并重的地位。</a:t>
            </a:r>
            <a:endParaRPr lang="zh-CN" altLang="en-US" sz="2400" b="1" strike="noStrike" noProof="1">
              <a:solidFill>
                <a:srgbClr val="FF0000"/>
              </a:solidFill>
              <a:latin typeface="楷体" charset="-122"/>
              <a:ea typeface="楷体" panose="02010609060101010101" charset="-122"/>
              <a:cs typeface="楷体" panose="02010609060101010101" charset="-122"/>
            </a:endParaRPr>
          </a:p>
          <a:p>
            <a:pPr indent="0" fontAlgn="base"/>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           ——雅各布</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布克哈特《意大利文艺复兴时期的文化》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771800" y="50045"/>
            <a:ext cx="3312368" cy="714659"/>
          </a:xfrm>
        </p:spPr>
        <p:txBody>
          <a:bodyPr>
            <a:normAutofit/>
          </a:bodyPr>
          <a:lstStyle/>
          <a:p>
            <a:r>
              <a:rPr lang="zh-TW" altLang="zh-CN" sz="4000" b="1" smtClean="0">
                <a:latin typeface="隶书" panose="02010509060101010101" charset="-122"/>
                <a:ea typeface="隶书" panose="02010509060101010101" charset="-122"/>
              </a:rPr>
              <a:t>宗教改革</a:t>
            </a:r>
            <a:endParaRPr lang="zh-CN" altLang="en-US" sz="4000" b="1">
              <a:latin typeface="隶书"/>
              <a:ea typeface="隶书" panose="02010509060101010101" charset="-122"/>
            </a:endParaRPr>
          </a:p>
        </p:txBody>
      </p:sp>
      <p:sp>
        <p:nvSpPr>
          <p:cNvPr id="3" name="内容占位符 2"/>
          <p:cNvSpPr>
            <a:spLocks noGrp="1"/>
          </p:cNvSpPr>
          <p:nvPr>
            <p:ph idx="1"/>
          </p:nvPr>
        </p:nvSpPr>
        <p:spPr>
          <a:xfrm>
            <a:off x="107504" y="1226369"/>
            <a:ext cx="8784976" cy="5439114"/>
          </a:xfrm>
        </p:spPr>
        <p:txBody>
          <a:bodyPr>
            <a:noAutofit/>
          </a:bodyPr>
          <a:lstStyle/>
          <a:p>
            <a:pPr marL="0" indent="0">
              <a:buNone/>
            </a:pPr>
            <a:r>
              <a:rPr lang="en-US" altLang="zh-TW" sz="2800" b="1" smtClean="0">
                <a:latin typeface="宋体" panose="02010600030101010101" pitchFamily="2" charset="-122"/>
                <a:ea typeface="宋体" panose="02010600030101010101" pitchFamily="2" charset="-122"/>
              </a:rPr>
              <a:t>    </a:t>
            </a:r>
            <a:r>
              <a:rPr lang="zh-TW" altLang="zh-CN" sz="2800" b="1" smtClean="0">
                <a:latin typeface="宋体" panose="02010600030101010101" pitchFamily="2" charset="-122"/>
                <a:ea typeface="宋体" panose="02010600030101010101" pitchFamily="2" charset="-122"/>
              </a:rPr>
              <a:t>文艺复兴</a:t>
            </a:r>
            <a:r>
              <a:rPr lang="zh-TW" altLang="zh-CN" sz="2800" b="1">
                <a:latin typeface="宋体" panose="02010600030101010101" pitchFamily="2" charset="-122"/>
                <a:ea typeface="宋体" panose="02010600030101010101" pitchFamily="2" charset="-122"/>
              </a:rPr>
              <a:t>使天主教会的权威受到越来越多的质疑，</a:t>
            </a:r>
            <a:r>
              <a:rPr lang="zh-TW" altLang="zh-CN" sz="2800" b="1" smtClean="0">
                <a:latin typeface="宋体" panose="02010600030101010101" pitchFamily="2" charset="-122"/>
                <a:ea typeface="宋体" panose="02010600030101010101" pitchFamily="2" charset="-122"/>
              </a:rPr>
              <a:t>人们</a:t>
            </a:r>
            <a:r>
              <a:rPr lang="zh-TW" altLang="zh-CN" sz="2800" b="1">
                <a:latin typeface="宋体" panose="02010600030101010101" pitchFamily="2" charset="-122"/>
                <a:ea typeface="宋体" panose="02010600030101010101" pitchFamily="2" charset="-122"/>
              </a:rPr>
              <a:t>对罗马教廷的长期盘剥日益</a:t>
            </a:r>
            <a:r>
              <a:rPr lang="zh-TW" altLang="zh-CN" sz="2800" b="1" smtClean="0">
                <a:latin typeface="宋体" panose="02010600030101010101" pitchFamily="2" charset="-122"/>
                <a:ea typeface="宋体" panose="02010600030101010101" pitchFamily="2" charset="-122"/>
              </a:rPr>
              <a:t>不满</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en-US" altLang="zh-TW" sz="2800" b="1" smtClean="0">
                <a:latin typeface="宋体" panose="02010600030101010101" pitchFamily="2" charset="-122"/>
                <a:ea typeface="宋体" panose="02010600030101010101" pitchFamily="2" charset="-122"/>
              </a:rPr>
              <a:t>    </a:t>
            </a:r>
            <a:r>
              <a:rPr lang="zh-TW" altLang="zh-CN" sz="2800" b="1" smtClean="0">
                <a:latin typeface="宋体" panose="02010600030101010101" pitchFamily="2" charset="-122"/>
                <a:ea typeface="宋体" panose="02010600030101010101" pitchFamily="2" charset="-122"/>
              </a:rPr>
              <a:t>1517年</a:t>
            </a:r>
            <a:r>
              <a:rPr lang="zh-TW" altLang="zh-CN" sz="2800" b="1">
                <a:latin typeface="宋体" panose="02010600030101010101" pitchFamily="2" charset="-122"/>
                <a:ea typeface="宋体" panose="02010600030101010101" pitchFamily="2" charset="-122"/>
              </a:rPr>
              <a:t>，德意志维</a:t>
            </a:r>
            <a:r>
              <a:rPr lang="zh-TW" altLang="zh-CN" sz="2800" b="1" smtClean="0">
                <a:latin typeface="宋体" panose="02010600030101010101" pitchFamily="2" charset="-122"/>
                <a:ea typeface="宋体" panose="02010600030101010101" pitchFamily="2" charset="-122"/>
              </a:rPr>
              <a:t>登堡</a:t>
            </a:r>
            <a:r>
              <a:rPr lang="zh-TW" altLang="zh-CN" sz="2800" b="1">
                <a:latin typeface="宋体" panose="02010600030101010101" pitchFamily="2" charset="-122"/>
                <a:ea typeface="宋体" panose="02010600030101010101" pitchFamily="2" charset="-122"/>
              </a:rPr>
              <a:t>大学神学教授马丁</a:t>
            </a:r>
            <a:r>
              <a:rPr lang="zh-CN" altLang="zh-CN" sz="2800" b="1">
                <a:latin typeface="宋体" panose="02010600030101010101" pitchFamily="2" charset="-122"/>
                <a:ea typeface="宋体" panose="02010600030101010101" pitchFamily="2" charset="-122"/>
              </a:rPr>
              <a:t>•路德</a:t>
            </a:r>
            <a:r>
              <a:rPr lang="zh-TW" altLang="zh-CN" sz="2800" b="1">
                <a:latin typeface="宋体" panose="02010600030101010101" pitchFamily="2" charset="-122"/>
                <a:ea typeface="宋体" panose="02010600030101010101" pitchFamily="2" charset="-122"/>
              </a:rPr>
              <a:t>撰写了著名的《九十五条论纲》, 痛斥教廷推销赎罪券的欺骗行为，拉开了宗教改革的序幕</a:t>
            </a:r>
            <a:r>
              <a:rPr lang="zh-TW" altLang="zh-CN" sz="2800" b="1" smtClean="0">
                <a:latin typeface="宋体" panose="02010600030101010101" pitchFamily="2" charset="-122"/>
                <a:ea typeface="宋体" panose="02010600030101010101" pitchFamily="2" charset="-122"/>
              </a:rPr>
              <a:t>。路德</a:t>
            </a:r>
            <a:r>
              <a:rPr lang="zh-TW" altLang="zh-CN" sz="2800" b="1">
                <a:latin typeface="宋体" panose="02010600030101010101" pitchFamily="2" charset="-122"/>
                <a:ea typeface="宋体" panose="02010600030101010101" pitchFamily="2" charset="-122"/>
              </a:rPr>
              <a:t>认为人的灵魂获救靠自己的信仰，不靠烦琐的宗教</a:t>
            </a:r>
            <a:r>
              <a:rPr lang="zh-TW" altLang="zh-CN" sz="2800" b="1" smtClean="0">
                <a:latin typeface="宋体" panose="02010600030101010101" pitchFamily="2" charset="-122"/>
                <a:ea typeface="宋体" panose="02010600030101010101" pitchFamily="2" charset="-122"/>
              </a:rPr>
              <a:t>仪式</a:t>
            </a:r>
            <a:r>
              <a:rPr lang="zh-TW" altLang="zh-CN" sz="2800" b="1">
                <a:latin typeface="宋体" panose="02010600030101010101" pitchFamily="2" charset="-122"/>
                <a:ea typeface="宋体" panose="02010600030101010101" pitchFamily="2" charset="-122"/>
              </a:rPr>
              <a:t>；上帝面前人人平等；主张建立独立的民族教会和</a:t>
            </a:r>
            <a:r>
              <a:rPr lang="zh-TW" altLang="zh-CN" sz="2800" b="1" smtClean="0">
                <a:latin typeface="宋体" panose="02010600030101010101" pitchFamily="2" charset="-122"/>
                <a:ea typeface="宋体" panose="02010600030101010101" pitchFamily="2" charset="-122"/>
              </a:rPr>
              <a:t>廉俭教会</a:t>
            </a:r>
            <a:r>
              <a:rPr lang="zh-TW" altLang="zh-CN" sz="2800" b="1">
                <a:latin typeface="宋体" panose="02010600030101010101" pitchFamily="2" charset="-122"/>
                <a:ea typeface="宋体" panose="02010600030101010101" pitchFamily="2" charset="-122"/>
              </a:rPr>
              <a:t>，力主用民族语言进行宗教活动</a:t>
            </a:r>
            <a:r>
              <a:rPr lang="zh-TW" altLang="zh-CN" sz="2800" b="1" smtClean="0">
                <a:latin typeface="宋体" panose="02010600030101010101" pitchFamily="2" charset="-122"/>
                <a:ea typeface="宋体" panose="02010600030101010101" pitchFamily="2" charset="-122"/>
              </a:rPr>
              <a:t>。</a:t>
            </a:r>
            <a:endParaRPr lang="en-US" altLang="zh-TW" sz="2800" b="1" smtClean="0">
              <a:latin typeface="宋体" pitchFamily="2" charset="-122"/>
              <a:ea typeface="宋体" panose="02010600030101010101" pitchFamily="2" charset="-122"/>
            </a:endParaRPr>
          </a:p>
          <a:p>
            <a:pPr marL="0" indent="0">
              <a:buNone/>
            </a:pPr>
            <a:r>
              <a:rPr lang="en-US" altLang="zh-TW" sz="2800" b="1">
                <a:latin typeface="宋体" panose="02010600030101010101" pitchFamily="2" charset="-122"/>
                <a:ea typeface="宋体" panose="02010600030101010101" pitchFamily="2" charset="-122"/>
              </a:rPr>
              <a:t> </a:t>
            </a:r>
            <a:r>
              <a:rPr lang="en-US" altLang="zh-TW" sz="2800" b="1" smtClean="0">
                <a:latin typeface="宋体" panose="02010600030101010101" pitchFamily="2" charset="-122"/>
                <a:ea typeface="宋体" panose="02010600030101010101" pitchFamily="2" charset="-122"/>
              </a:rPr>
              <a:t>   </a:t>
            </a:r>
            <a:r>
              <a:rPr lang="zh-TW" altLang="zh-CN" sz="2800" b="1" smtClean="0">
                <a:latin typeface="宋体" panose="02010600030101010101" pitchFamily="2" charset="-122"/>
                <a:ea typeface="宋体" panose="02010600030101010101" pitchFamily="2" charset="-122"/>
              </a:rPr>
              <a:t>德意志</a:t>
            </a:r>
            <a:r>
              <a:rPr lang="zh-TW" altLang="zh-CN" sz="2800" b="1">
                <a:latin typeface="宋体" panose="02010600030101010101" pitchFamily="2" charset="-122"/>
                <a:ea typeface="宋体" panose="02010600030101010101" pitchFamily="2" charset="-122"/>
              </a:rPr>
              <a:t>宗教改革形成</a:t>
            </a:r>
            <a:r>
              <a:rPr lang="zh-TW" altLang="zh-CN" sz="2800" b="1" smtClean="0">
                <a:latin typeface="宋体" panose="02010600030101010101" pitchFamily="2" charset="-122"/>
                <a:ea typeface="宋体" panose="02010600030101010101" pitchFamily="2" charset="-122"/>
              </a:rPr>
              <a:t>了新教</a:t>
            </a:r>
            <a:r>
              <a:rPr lang="zh-TW" altLang="zh-CN" sz="2800" b="1">
                <a:latin typeface="宋体" panose="02010600030101010101" pitchFamily="2" charset="-122"/>
                <a:ea typeface="宋体" panose="02010600030101010101" pitchFamily="2" charset="-122"/>
              </a:rPr>
              <a:t>中的路德派</a:t>
            </a:r>
            <a:r>
              <a:rPr lang="zh-TW" altLang="zh-CN" sz="2800" b="1" smtClean="0">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继徳意志之后，西欧其他一些国家也进行宗教改革</a:t>
            </a:r>
            <a:r>
              <a:rPr lang="en-US" altLang="zh-CN" sz="2800" b="1">
                <a:latin typeface="宋体" panose="02010600030101010101" pitchFamily="2" charset="-122"/>
                <a:ea typeface="宋体" panose="02010600030101010101" pitchFamily="2" charset="-122"/>
              </a:rPr>
              <a:t>, </a:t>
            </a:r>
            <a:r>
              <a:rPr lang="zh-CN" altLang="en-US" sz="2800" b="1">
                <a:latin typeface="宋体" panose="02010600030101010101" pitchFamily="2" charset="-122"/>
                <a:ea typeface="宋体" panose="02010600030101010101" pitchFamily="2" charset="-122"/>
              </a:rPr>
              <a:t>建立了独立于罗马教廷的新教，其中瑞士的加尔文派和英 国的国教影响最大。</a:t>
            </a:r>
          </a:p>
          <a:p>
            <a:pPr marL="0" indent="0">
              <a:buNone/>
            </a:pPr>
            <a:endParaRPr lang="zh-CN" altLang="zh-CN" sz="2800" b="1">
              <a:latin typeface="宋体" pitchFamily="2" charset="-122"/>
              <a:ea typeface="宋体" panose="02010600030101010101" pitchFamily="2" charset="-122"/>
            </a:endParaRPr>
          </a:p>
          <a:p>
            <a:pPr marL="0" indent="0">
              <a:buNone/>
            </a:pPr>
            <a:endParaRPr lang="zh-CN" altLang="en-US" sz="2800" b="1">
              <a:latin typeface="宋体" panose="02010600030101010101" pitchFamily="2" charset="-122"/>
              <a:ea typeface="宋体" panose="02010600030101010101" pitchFamily="2" charset="-122"/>
            </a:endParaRPr>
          </a:p>
        </p:txBody>
      </p:sp>
      <p:sp>
        <p:nvSpPr>
          <p:cNvPr id="4" name="TextBox 3"/>
          <p:cNvSpPr txBox="1"/>
          <p:nvPr/>
        </p:nvSpPr>
        <p:spPr>
          <a:xfrm>
            <a:off x="26527" y="764704"/>
            <a:ext cx="7992888" cy="461665"/>
          </a:xfrm>
          <a:prstGeom prst="rect">
            <a:avLst/>
          </a:prstGeom>
          <a:solidFill>
            <a:schemeClr val="bg2">
              <a:lumMod val="90000"/>
            </a:schemeClr>
          </a:solidFill>
        </p:spPr>
        <p:txBody>
          <a:bodyPr wrap="square" rtlCol="0">
            <a:spAutoFit/>
          </a:bodyPr>
          <a:lstStyle/>
          <a:p>
            <a:r>
              <a:rPr lang="zh-CN" altLang="en-US" sz="2400" b="1"/>
              <a:t>阅</a:t>
            </a:r>
            <a:r>
              <a:rPr lang="zh-CN" altLang="en-US" sz="2400" b="1" smtClean="0"/>
              <a:t>读材料，了解宗教改革的背景、代表改革及其内容</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34950" y="18415"/>
            <a:ext cx="8229600" cy="744220"/>
          </a:xfrm>
        </p:spPr>
        <p:txBody>
          <a:bodyPr>
            <a:normAutofit fontScale="90000"/>
          </a:bodyPr>
          <a:lstStyle/>
          <a:p>
            <a:r>
              <a:rPr lang="en-US" altLang="zh-CN" smtClean="0"/>
              <a:t>1</a:t>
            </a:r>
            <a:r>
              <a:rPr lang="zh-CN" altLang="en-US" smtClean="0"/>
              <a:t>、背景</a:t>
            </a:r>
            <a:endParaRPr lang="zh-CN" altLang="en-US"/>
          </a:p>
        </p:txBody>
      </p:sp>
      <p:sp>
        <p:nvSpPr>
          <p:cNvPr id="3" name="内容占位符 2"/>
          <p:cNvSpPr>
            <a:spLocks noGrp="1"/>
          </p:cNvSpPr>
          <p:nvPr>
            <p:ph idx="1"/>
          </p:nvPr>
        </p:nvSpPr>
        <p:spPr>
          <a:xfrm>
            <a:off x="234757" y="762795"/>
            <a:ext cx="8712968" cy="2592287"/>
          </a:xfrm>
          <a:solidFill>
            <a:schemeClr val="bg2">
              <a:lumMod val="90000"/>
            </a:schemeClr>
          </a:solidFill>
        </p:spPr>
        <p:txBody>
          <a:bodyPr/>
          <a:lstStyle/>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1</a:t>
            </a:r>
            <a:r>
              <a:rPr lang="zh-CN" altLang="en-US" b="1" smtClean="0">
                <a:latin typeface="宋体" panose="02010600030101010101" pitchFamily="2" charset="-122"/>
                <a:ea typeface="宋体" panose="02010600030101010101" pitchFamily="2" charset="-122"/>
              </a:rPr>
              <a:t>）文艺复兴</a:t>
            </a:r>
            <a:r>
              <a:rPr lang="zh-CN" altLang="en-US" b="1">
                <a:latin typeface="宋体" panose="02010600030101010101" pitchFamily="2" charset="-122"/>
                <a:ea typeface="宋体" panose="02010600030101010101" pitchFamily="2" charset="-122"/>
              </a:rPr>
              <a:t>解放了人民思想</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2</a:t>
            </a:r>
            <a:r>
              <a:rPr lang="zh-CN" altLang="en-US" b="1" smtClean="0">
                <a:latin typeface="宋体" panose="02010600030101010101" pitchFamily="2" charset="-122"/>
                <a:ea typeface="宋体" panose="02010600030101010101" pitchFamily="2" charset="-122"/>
              </a:rPr>
              <a:t>）德国</a:t>
            </a:r>
            <a:r>
              <a:rPr lang="zh-CN" altLang="en-US" b="1">
                <a:latin typeface="宋体" panose="02010600030101010101" pitchFamily="2" charset="-122"/>
                <a:ea typeface="宋体" panose="02010600030101010101" pitchFamily="2" charset="-122"/>
              </a:rPr>
              <a:t>资本主义发展</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3</a:t>
            </a:r>
            <a:r>
              <a:rPr lang="zh-CN" altLang="en-US" b="1" smtClean="0">
                <a:latin typeface="宋体" panose="02010600030101010101" pitchFamily="2" charset="-122"/>
                <a:ea typeface="宋体" panose="02010600030101010101" pitchFamily="2" charset="-122"/>
              </a:rPr>
              <a:t>）罗马教廷</a:t>
            </a:r>
            <a:r>
              <a:rPr lang="zh-CN" altLang="en-US" b="1">
                <a:latin typeface="宋体" panose="02010600030101010101" pitchFamily="2" charset="-122"/>
                <a:ea typeface="宋体" panose="02010600030101010101" pitchFamily="2" charset="-122"/>
              </a:rPr>
              <a:t>对德国的</a:t>
            </a:r>
            <a:r>
              <a:rPr lang="zh-CN" altLang="en-US" b="1" smtClean="0">
                <a:latin typeface="宋体" panose="02010600030101010101" pitchFamily="2" charset="-122"/>
                <a:ea typeface="宋体" panose="02010600030101010101" pitchFamily="2" charset="-122"/>
              </a:rPr>
              <a:t>盘剥，引发了社会矛盾；</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4</a:t>
            </a:r>
            <a:r>
              <a:rPr lang="zh-CN" altLang="en-US" b="1" smtClean="0">
                <a:latin typeface="宋体" panose="02010600030101010101" pitchFamily="2" charset="-122"/>
                <a:ea typeface="宋体" panose="02010600030101010101" pitchFamily="2" charset="-122"/>
              </a:rPr>
              <a:t>）马丁路德</a:t>
            </a:r>
            <a:r>
              <a:rPr lang="zh-CN" altLang="en-US" b="1">
                <a:latin typeface="宋体" panose="02010600030101010101" pitchFamily="2" charset="-122"/>
                <a:ea typeface="宋体" panose="02010600030101010101" pitchFamily="2" charset="-122"/>
              </a:rPr>
              <a:t>撰写</a:t>
            </a:r>
            <a:r>
              <a:rPr lang="en-US" altLang="zh-CN" b="1">
                <a:latin typeface="宋体" panose="02010600030101010101" pitchFamily="2" charset="-122"/>
                <a:ea typeface="宋体" panose="02010600030101010101" pitchFamily="2" charset="-122"/>
              </a:rPr>
              <a:t>《</a:t>
            </a:r>
            <a:r>
              <a:rPr lang="zh-CN" altLang="en-US" b="1">
                <a:latin typeface="宋体" panose="02010600030101010101" pitchFamily="2" charset="-122"/>
                <a:ea typeface="宋体" panose="02010600030101010101" pitchFamily="2" charset="-122"/>
              </a:rPr>
              <a:t>九十五条论纲</a:t>
            </a:r>
            <a:r>
              <a:rPr lang="en-US" altLang="zh-CN" b="1" smtClean="0">
                <a:latin typeface="宋体" panose="02010600030101010101" pitchFamily="2" charset="-122"/>
                <a:ea typeface="宋体" panose="02010600030101010101" pitchFamily="2" charset="-122"/>
              </a:rPr>
              <a:t>》</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3354705"/>
            <a:ext cx="8007350" cy="351536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6" presetClass="emph" presetSubtype="0" fill="hold" nodeType="clickEffect">
                                  <p:stCondLst>
                                    <p:cond delay="0"/>
                                  </p:stCondLst>
                                  <p:childTnLst>
                                    <p:animScale>
                                      <p:cBhvr>
                                        <p:cTn id="10" dur="2000" fill="hold"/>
                                        <p:tgtEl>
                                          <p:spTgt spid="4"/>
                                        </p:tgtEl>
                                      </p:cBhvr>
                                      <p:by x="150000" y="150000"/>
                                    </p:animScale>
                                  </p:childTnLst>
                                </p:cTn>
                              </p:par>
                            </p:childTnLst>
                          </p:cTn>
                        </p:par>
                      </p:childTnLst>
                    </p:cTn>
                  </p:par>
                  <p:par>
                    <p:cTn id="11" fill="hold" nodeType="clickPar">
                      <p:stCondLst>
                        <p:cond delay="indefinite"/>
                      </p:stCondLst>
                      <p:childTnLst>
                        <p:par>
                          <p:cTn id="12" fill="hold" nodeType="afterGroup">
                            <p:stCondLst>
                              <p:cond delay="0"/>
                            </p:stCondLst>
                            <p:childTnLst>
                              <p:par>
                                <p:cTn id="13" presetID="42" presetClass="exit" presetSubtype="0" fill="hold" nodeType="clickEffect">
                                  <p:stCondLst>
                                    <p:cond delay="0"/>
                                  </p:stCondLst>
                                  <p:childTnLst>
                                    <p:animEffect transition="out" filter="fade">
                                      <p:cBhvr>
                                        <p:cTn id="14" dur="1000"/>
                                        <p:tgtEl>
                                          <p:spTgt spid="4"/>
                                        </p:tgtEl>
                                      </p:cBhvr>
                                    </p:animEffect>
                                    <p:anim calcmode="lin" valueType="num">
                                      <p:cBhvr>
                                        <p:cTn id="15" dur="1000"/>
                                        <p:tgtEl>
                                          <p:spTgt spid="4"/>
                                        </p:tgtEl>
                                        <p:attrNameLst>
                                          <p:attrName>ppt_x</p:attrName>
                                        </p:attrNameLst>
                                      </p:cBhvr>
                                      <p:tavLst>
                                        <p:tav tm="0">
                                          <p:val>
                                            <p:strVal val="ppt_x"/>
                                          </p:val>
                                        </p:tav>
                                        <p:tav tm="100000">
                                          <p:val>
                                            <p:strVal val="ppt_x"/>
                                          </p:val>
                                        </p:tav>
                                      </p:tavLst>
                                    </p:anim>
                                    <p:anim calcmode="lin" valueType="num">
                                      <p:cBhvr>
                                        <p:cTn id="16" dur="1000"/>
                                        <p:tgtEl>
                                          <p:spTgt spid="4"/>
                                        </p:tgtEl>
                                        <p:attrNameLst>
                                          <p:attrName>ppt_y</p:attrName>
                                        </p:attrNameLst>
                                      </p:cBhvr>
                                      <p:tavLst>
                                        <p:tav tm="0">
                                          <p:val>
                                            <p:strVal val="ppt_y"/>
                                          </p:val>
                                        </p:tav>
                                        <p:tav tm="100000">
                                          <p:val>
                                            <p:strVal val="ppt_y+.1"/>
                                          </p:val>
                                        </p:tav>
                                      </p:tavLst>
                                    </p:anim>
                                    <p:set>
                                      <p:cBhvr>
                                        <p:cTn id="17" dur="1" fill="hold">
                                          <p:stCondLst>
                                            <p:cond delay="999"/>
                                          </p:stCondLst>
                                        </p:cTn>
                                        <p:tgtEl>
                                          <p:spTgt spid="4"/>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ppt_y</p:attrName>
                                        </p:attrNameLst>
                                      </p:cBhvr>
                                      <p:tavLst>
                                        <p:tav tm="0">
                                          <p:val>
                                            <p:strVal val="#ppt_y+#ppt_h*1.125000"/>
                                          </p:val>
                                        </p:tav>
                                        <p:tav tm="100000">
                                          <p:val>
                                            <p:strVal val="#ppt_y"/>
                                          </p:val>
                                        </p:tav>
                                      </p:tavLst>
                                    </p:anim>
                                    <p:animEffect transition="in" filter="wipe(up)">
                                      <p:cBhvr>
                                        <p:cTn id="23" dur="500"/>
                                        <p:tgtEl>
                                          <p:spTgt spid="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bg/>
                                          </p:spTgt>
                                        </p:tgtEl>
                                        <p:attrNameLst>
                                          <p:attrName>style.visibility</p:attrName>
                                        </p:attrNameLst>
                                      </p:cBhvr>
                                      <p:to>
                                        <p:strVal val="visible"/>
                                      </p:to>
                                    </p:set>
                                    <p:animEffect transition="in" filter="wipe(down)">
                                      <p:cBhvr>
                                        <p:cTn id="28" dur="500"/>
                                        <p:tgtEl>
                                          <p:spTgt spid="3">
                                            <p:bg/>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animEffect transition="in" filter="wipe(down)">
                                      <p:cBhvr>
                                        <p:cTn id="33" dur="500"/>
                                        <p:tgtEl>
                                          <p:spTgt spid="3">
                                            <p:txEl>
                                              <p:pRg st="0" end="0"/>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1" end="1"/>
                                            </p:txEl>
                                          </p:spTgt>
                                        </p:tgtEl>
                                        <p:attrNameLst>
                                          <p:attrName>style.visibility</p:attrName>
                                        </p:attrNameLst>
                                      </p:cBhvr>
                                      <p:to>
                                        <p:strVal val="visible"/>
                                      </p:to>
                                    </p:set>
                                    <p:animEffect transition="in" filter="wipe(down)">
                                      <p:cBhvr>
                                        <p:cTn id="38" dur="500"/>
                                        <p:tgtEl>
                                          <p:spTgt spid="3">
                                            <p:txEl>
                                              <p:pRg st="1" end="1"/>
                                            </p:txEl>
                                          </p:spTgt>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00"/>
                                        <p:tgtEl>
                                          <p:spTgt spid="3">
                                            <p:txEl>
                                              <p:pRg st="2" end="2"/>
                                            </p:txEl>
                                          </p:spTgt>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
                                            <p:txEl>
                                              <p:pRg st="3" end="3"/>
                                            </p:txEl>
                                          </p:spTgt>
                                        </p:tgtEl>
                                        <p:attrNameLst>
                                          <p:attrName>style.visibility</p:attrName>
                                        </p:attrNameLst>
                                      </p:cBhvr>
                                      <p:to>
                                        <p:strVal val="visible"/>
                                      </p:to>
                                    </p:set>
                                    <p:animEffect transition="in" filter="wipe(down)">
                                      <p:cBhvr>
                                        <p:cTn id="4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211960" y="620688"/>
            <a:ext cx="3837112" cy="720080"/>
          </a:xfrm>
        </p:spPr>
        <p:txBody>
          <a:bodyPr>
            <a:normAutofit fontScale="90000"/>
          </a:bodyPr>
          <a:lstStyle/>
          <a:p>
            <a:r>
              <a:rPr lang="zh-CN" altLang="en-US"/>
              <a:t>马丁 </a:t>
            </a:r>
            <a:r>
              <a:rPr lang="en-US" altLang="zh-CN"/>
              <a:t>•</a:t>
            </a:r>
            <a:r>
              <a:rPr lang="zh-CN" altLang="en-US"/>
              <a:t>路德</a:t>
            </a:r>
          </a:p>
        </p:txBody>
      </p:sp>
      <p:sp>
        <p:nvSpPr>
          <p:cNvPr id="3" name="内容占位符 2"/>
          <p:cNvSpPr>
            <a:spLocks noGrp="1"/>
          </p:cNvSpPr>
          <p:nvPr>
            <p:ph idx="1"/>
          </p:nvPr>
        </p:nvSpPr>
        <p:spPr>
          <a:xfrm>
            <a:off x="3635896" y="1600200"/>
            <a:ext cx="5050904" cy="5069160"/>
          </a:xfrm>
          <a:solidFill>
            <a:schemeClr val="bg2">
              <a:lumMod val="90000"/>
            </a:schemeClr>
          </a:solidFill>
        </p:spPr>
        <p:txBody>
          <a:bodyPr>
            <a:normAutofit lnSpcReduction="10000"/>
          </a:bodyPr>
          <a:lstStyle/>
          <a:p>
            <a:pPr marL="0" indent="0">
              <a:spcBef>
                <a:spcPct val="0"/>
              </a:spcBef>
              <a:buNone/>
            </a:pPr>
            <a:r>
              <a:rPr lang="en-US" altLang="zh-TW" sz="2800" b="1" smtClean="0">
                <a:latin typeface="华文楷体" panose="02010600040101010101" pitchFamily="2" charset="-122"/>
                <a:ea typeface="华文楷体" panose="02010600040101010101" pitchFamily="2" charset="-122"/>
              </a:rPr>
              <a:t>       </a:t>
            </a:r>
            <a:r>
              <a:rPr lang="zh-TW" altLang="zh-CN" sz="2800" b="1" smtClean="0">
                <a:latin typeface="华文楷体" panose="02010600040101010101" pitchFamily="2" charset="-122"/>
                <a:ea typeface="华文楷体" panose="02010600040101010101" pitchFamily="2" charset="-122"/>
              </a:rPr>
              <a:t>马丁 </a:t>
            </a:r>
            <a:r>
              <a:rPr lang="en-US" altLang="zh-CN" sz="2800" b="1">
                <a:latin typeface="华文楷体" panose="02010600040101010101" pitchFamily="2" charset="-122"/>
                <a:ea typeface="华文楷体" panose="02010600040101010101" pitchFamily="2" charset="-122"/>
              </a:rPr>
              <a:t>•</a:t>
            </a:r>
            <a:r>
              <a:rPr lang="zh-TW" altLang="zh-CN" sz="2800" b="1">
                <a:latin typeface="华文楷体" panose="02010600040101010101" pitchFamily="2" charset="-122"/>
                <a:ea typeface="华文楷体" panose="02010600040101010101" pitchFamily="2" charset="-122"/>
              </a:rPr>
              <a:t>路德是16世纪德意志 宗教改革的旗手 </a:t>
            </a:r>
            <a:r>
              <a:rPr lang="zh-CN" altLang="en-US" sz="2800" b="1" smtClean="0">
                <a:latin typeface="华文楷体" panose="02010600040101010101" pitchFamily="2" charset="-122"/>
                <a:ea typeface="华文楷体" panose="02010600040101010101" pitchFamily="2" charset="-122"/>
              </a:rPr>
              <a:t>，</a:t>
            </a:r>
            <a:r>
              <a:rPr lang="zh-TW" altLang="zh-CN" sz="2800" b="1" smtClean="0">
                <a:latin typeface="华文楷体" panose="02010600040101010101" pitchFamily="2" charset="-122"/>
                <a:ea typeface="华文楷体" panose="02010600040101010101" pitchFamily="2" charset="-122"/>
              </a:rPr>
              <a:t>他</a:t>
            </a:r>
            <a:r>
              <a:rPr lang="zh-TW" altLang="zh-CN" sz="2800" b="1">
                <a:latin typeface="华文楷体" panose="02010600040101010101" pitchFamily="2" charset="-122"/>
                <a:ea typeface="华文楷体" panose="02010600040101010101" pitchFamily="2" charset="-122"/>
              </a:rPr>
              <a:t>的</a:t>
            </a:r>
            <a:r>
              <a:rPr lang="zh-TW" altLang="zh-CN" sz="2800" b="1" smtClean="0">
                <a:latin typeface="华文楷体" panose="02010600040101010101" pitchFamily="2" charset="-122"/>
                <a:ea typeface="华文楷体" panose="02010600040101010101" pitchFamily="2" charset="-122"/>
              </a:rPr>
              <a:t>宗教改革思想</a:t>
            </a:r>
            <a:r>
              <a:rPr lang="zh-TW" altLang="zh-CN" sz="2800" b="1">
                <a:latin typeface="华文楷体" panose="02010600040101010101" pitchFamily="2" charset="-122"/>
                <a:ea typeface="华文楷体" panose="02010600040101010101" pitchFamily="2" charset="-122"/>
              </a:rPr>
              <a:t>体现了市民阶层要求建立</a:t>
            </a:r>
            <a:r>
              <a:rPr lang="zh-TW" altLang="zh-CN" sz="2800" b="1" smtClean="0">
                <a:latin typeface="华文楷体" panose="02010600040101010101" pitchFamily="2" charset="-122"/>
                <a:ea typeface="华文楷体" panose="02010600040101010101" pitchFamily="2" charset="-122"/>
              </a:rPr>
              <a:t>自己</a:t>
            </a:r>
            <a:r>
              <a:rPr lang="zh-TW" altLang="zh-CN" sz="2800" b="1">
                <a:latin typeface="华文楷体" panose="02010600040101010101" pitchFamily="2" charset="-122"/>
                <a:ea typeface="华文楷体" panose="02010600040101010101" pitchFamily="2" charset="-122"/>
              </a:rPr>
              <a:t>教会的</a:t>
            </a:r>
            <a:r>
              <a:rPr lang="zh-TW" altLang="zh-CN" sz="2800" b="1" smtClean="0">
                <a:latin typeface="华文楷体" panose="02010600040101010101" pitchFamily="2" charset="-122"/>
                <a:ea typeface="华文楷体" panose="02010600040101010101" pitchFamily="2" charset="-122"/>
              </a:rPr>
              <a:t>主张</a:t>
            </a:r>
            <a:r>
              <a:rPr lang="zh-CN" altLang="en-US" sz="2800" b="1">
                <a:latin typeface="华文楷体" panose="02010600040101010101" pitchFamily="2" charset="-122"/>
                <a:ea typeface="华文楷体" panose="02010600040101010101" pitchFamily="2" charset="-122"/>
              </a:rPr>
              <a:t>。</a:t>
            </a:r>
            <a:r>
              <a:rPr lang="zh-CN" altLang="en-US" sz="2800" b="1" smtClean="0">
                <a:latin typeface="华文楷体" panose="02010600040101010101" pitchFamily="2" charset="-122"/>
                <a:ea typeface="华文楷体" panose="02010600040101010101" pitchFamily="2" charset="-122"/>
              </a:rPr>
              <a:t>潘德荣在</a:t>
            </a:r>
            <a:r>
              <a:rPr lang="en-US" altLang="zh-CN" sz="2800" b="1" smtClean="0">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在德意志的语言中寻找上帝</a:t>
            </a:r>
            <a:r>
              <a:rPr lang="en-US" altLang="zh-CN" sz="2800" b="1" smtClean="0">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中写道：“路德进行宗教改革的依据是古典的</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圣经</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文本（希腊文，成书于公元</a:t>
            </a:r>
            <a:r>
              <a:rPr lang="en-US" altLang="zh-CN" sz="2800" b="1">
                <a:latin typeface="华文楷体" panose="02010600040101010101" pitchFamily="2" charset="-122"/>
                <a:ea typeface="华文楷体" panose="02010600040101010101" pitchFamily="2" charset="-122"/>
              </a:rPr>
              <a:t>1</a:t>
            </a:r>
            <a:r>
              <a:rPr lang="zh-CN" altLang="en-US" sz="2800" b="1">
                <a:latin typeface="华文楷体" panose="02010600040101010101" pitchFamily="2" charset="-122"/>
                <a:ea typeface="华文楷体" panose="02010600040101010101" pitchFamily="2" charset="-122"/>
              </a:rPr>
              <a:t>世纪左右），这不仅使他从中获得了新的活力和灵感，也使他的改革主张具有某种权威性和合法性</a:t>
            </a:r>
            <a:r>
              <a:rPr lang="zh-CN" altLang="en-US" sz="2800" b="1" smtClean="0">
                <a:latin typeface="华文楷体" panose="02010600040101010101" pitchFamily="2" charset="-122"/>
                <a:ea typeface="华文楷体" panose="02010600040101010101" pitchFamily="2" charset="-122"/>
              </a:rPr>
              <a:t>”。</a:t>
            </a:r>
            <a:endParaRPr lang="en-US" altLang="zh-CN" sz="2800" b="1">
              <a:latin typeface="华文楷体" panose="02010600040101010101" pitchFamily="2" charset="-122"/>
              <a:ea typeface="华文楷体" panose="02010600040101010101" pitchFamily="2" charset="-122"/>
            </a:endParaRPr>
          </a:p>
        </p:txBody>
      </p:sp>
      <p:pic>
        <p:nvPicPr>
          <p:cNvPr id="5" name="图片 4"/>
          <p:cNvPicPr>
            <a:picLocks noChangeAspect="1"/>
          </p:cNvPicPr>
          <p:nvPr/>
        </p:nvPicPr>
        <p:blipFill>
          <a:blip r:embed="rId2"/>
          <a:stretch>
            <a:fillRect/>
          </a:stretch>
        </p:blipFill>
        <p:spPr>
          <a:xfrm>
            <a:off x="395535" y="3933056"/>
            <a:ext cx="2952329" cy="2630292"/>
          </a:xfrm>
          <a:prstGeom prst="rect">
            <a:avLst/>
          </a:prstGeom>
          <a:effectLst>
            <a:softEdge rad="317500"/>
          </a:effectLst>
        </p:spPr>
      </p:pic>
      <p:pic>
        <p:nvPicPr>
          <p:cNvPr id="6" name="图片 5"/>
          <p:cNvPicPr>
            <a:picLocks noChangeAspect="1"/>
          </p:cNvPicPr>
          <p:nvPr/>
        </p:nvPicPr>
        <p:blipFill>
          <a:blip r:embed="rId3"/>
          <a:stretch>
            <a:fillRect/>
          </a:stretch>
        </p:blipFill>
        <p:spPr>
          <a:xfrm>
            <a:off x="395535" y="620688"/>
            <a:ext cx="2736305" cy="3113531"/>
          </a:xfrm>
          <a:prstGeom prst="rect">
            <a:avLst/>
          </a:prstGeom>
          <a:effectLst>
            <a:softEdge rad="317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up)">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 calcmode="lin" valueType="num">
                                      <p:cBhvr additive="base">
                                        <p:cTn id="18"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9"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 calcmode="lin" valueType="num">
                                      <p:cBhvr additive="base">
                                        <p:cTn id="2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4"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p:tgtEl>
                                          <p:spTgt spid="5"/>
                                        </p:tgtEl>
                                        <p:attrNameLst>
                                          <p:attrName>ppt_y</p:attrName>
                                        </p:attrNameLst>
                                      </p:cBhvr>
                                      <p:tavLst>
                                        <p:tav tm="0">
                                          <p:val>
                                            <p:strVal val="#ppt_y+#ppt_h*1.125000"/>
                                          </p:val>
                                        </p:tav>
                                        <p:tav tm="100000">
                                          <p:val>
                                            <p:strVal val="#ppt_y"/>
                                          </p:val>
                                        </p:tav>
                                      </p:tavLst>
                                    </p:anim>
                                    <p:animEffect transition="in" filter="wipe(up)">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7" y="116632"/>
            <a:ext cx="8229600" cy="720080"/>
          </a:xfrm>
        </p:spPr>
        <p:txBody>
          <a:bodyPr>
            <a:normAutofit fontScale="90000"/>
          </a:bodyPr>
          <a:lstStyle/>
          <a:p>
            <a:r>
              <a:rPr lang="en-US" altLang="zh-CN" smtClean="0"/>
              <a:t>2</a:t>
            </a:r>
            <a:r>
              <a:rPr lang="zh-CN" altLang="en-US" smtClean="0"/>
              <a:t>、</a:t>
            </a:r>
            <a:r>
              <a:rPr lang="zh-CN" altLang="en-US" sz="4900" smtClean="0"/>
              <a:t>内容</a:t>
            </a:r>
            <a:r>
              <a:rPr lang="en-US" altLang="zh-CN" smtClean="0"/>
              <a:t>——</a:t>
            </a:r>
            <a:r>
              <a:rPr lang="zh-CN" altLang="en-US" sz="3600" smtClean="0"/>
              <a:t>马丁路德改革</a:t>
            </a:r>
            <a:endParaRPr lang="zh-CN" altLang="en-US" sz="3600"/>
          </a:p>
        </p:txBody>
      </p:sp>
      <p:sp>
        <p:nvSpPr>
          <p:cNvPr id="3" name="内容占位符 2"/>
          <p:cNvSpPr>
            <a:spLocks noGrp="1"/>
          </p:cNvSpPr>
          <p:nvPr>
            <p:ph idx="1"/>
          </p:nvPr>
        </p:nvSpPr>
        <p:spPr>
          <a:xfrm>
            <a:off x="132656" y="4581128"/>
            <a:ext cx="8784976" cy="2160240"/>
          </a:xfrm>
          <a:solidFill>
            <a:schemeClr val="bg2">
              <a:lumMod val="90000"/>
            </a:schemeClr>
          </a:solidFill>
        </p:spPr>
        <p:txBody>
          <a:bodyPr>
            <a:noAutofit/>
          </a:bodyPr>
          <a:lstStyle/>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）人</a:t>
            </a:r>
            <a:r>
              <a:rPr lang="zh-CN" altLang="en-US" sz="2800" b="1">
                <a:latin typeface="宋体" panose="02010600030101010101" pitchFamily="2" charset="-122"/>
                <a:ea typeface="宋体" panose="02010600030101010101" pitchFamily="2" charset="-122"/>
              </a:rPr>
              <a:t>的灵魂获救靠自己的信仰，不</a:t>
            </a:r>
            <a:r>
              <a:rPr lang="zh-CN" altLang="en-US" sz="2800" b="1" smtClean="0">
                <a:latin typeface="宋体" panose="02010600030101010101" pitchFamily="2" charset="-122"/>
                <a:ea typeface="宋体" panose="02010600030101010101" pitchFamily="2" charset="-122"/>
              </a:rPr>
              <a:t>靠宗教</a:t>
            </a:r>
            <a:r>
              <a:rPr lang="zh-CN" altLang="en-US" sz="2800" b="1">
                <a:latin typeface="宋体" panose="02010600030101010101" pitchFamily="2" charset="-122"/>
                <a:ea typeface="宋体" panose="02010600030101010101" pitchFamily="2" charset="-122"/>
              </a:rPr>
              <a:t>仪式</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）上帝</a:t>
            </a:r>
            <a:r>
              <a:rPr lang="zh-CN" altLang="en-US" sz="2800" b="1">
                <a:latin typeface="宋体" panose="02010600030101010101" pitchFamily="2" charset="-122"/>
                <a:ea typeface="宋体" panose="02010600030101010101" pitchFamily="2" charset="-122"/>
              </a:rPr>
              <a:t>面前人人平等</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）主张</a:t>
            </a:r>
            <a:r>
              <a:rPr lang="zh-CN" altLang="en-US" sz="2800" b="1">
                <a:latin typeface="宋体" panose="02010600030101010101" pitchFamily="2" charset="-122"/>
                <a:ea typeface="宋体" panose="02010600030101010101" pitchFamily="2" charset="-122"/>
              </a:rPr>
              <a:t>建立独立的民族教会和廉俭教会，力主用民族语言进行宗教</a:t>
            </a:r>
            <a:r>
              <a:rPr lang="zh-CN" altLang="en-US" sz="2800" b="1" smtClean="0">
                <a:latin typeface="宋体" panose="02010600030101010101" pitchFamily="2" charset="-122"/>
                <a:ea typeface="宋体" panose="02010600030101010101" pitchFamily="2" charset="-122"/>
              </a:rPr>
              <a:t>活动。</a:t>
            </a:r>
            <a:endParaRPr lang="zh-CN" altLang="en-US" sz="2800" b="1">
              <a:latin typeface="宋体" panose="02010600030101010101" pitchFamily="2" charset="-122"/>
              <a:ea typeface="宋体" panose="02010600030101010101" pitchFamily="2" charset="-122"/>
            </a:endParaRPr>
          </a:p>
        </p:txBody>
      </p:sp>
      <p:pic>
        <p:nvPicPr>
          <p:cNvPr id="2050" name="图片 2" descr="D:\通史版历史\AA13.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293214" y="1988840"/>
            <a:ext cx="3926423" cy="2419529"/>
          </a:xfrm>
          <a:prstGeom prst="rect">
            <a:avLst/>
          </a:prstGeom>
          <a:solidFill>
            <a:schemeClr val="bg2">
              <a:lumMod val="90000"/>
            </a:schemeClr>
          </a:solidFill>
          <a:ln>
            <a:noFill/>
          </a:ln>
        </p:spPr>
      </p:pic>
      <p:sp>
        <p:nvSpPr>
          <p:cNvPr id="4" name="矩形 3"/>
          <p:cNvSpPr/>
          <p:nvPr/>
        </p:nvSpPr>
        <p:spPr>
          <a:xfrm>
            <a:off x="4692078" y="2134010"/>
            <a:ext cx="3888432" cy="2246769"/>
          </a:xfrm>
          <a:prstGeom prst="rect">
            <a:avLst/>
          </a:prstGeom>
          <a:solidFill>
            <a:srgbClr val="FFFF00"/>
          </a:solidFill>
        </p:spPr>
        <p:txBody>
          <a:bodyPr wrap="square">
            <a:spAutoFit/>
          </a:bodyPr>
          <a:lstStyle/>
          <a:p>
            <a:r>
              <a:rPr lang="zh-CN" altLang="en-US" sz="2000" b="1" smtClean="0">
                <a:latin typeface="+mn-ea"/>
              </a:rPr>
              <a:t>“</a:t>
            </a:r>
            <a:r>
              <a:rPr lang="zh-CN" altLang="en-US" sz="2000" b="1">
                <a:latin typeface="+mn-ea"/>
              </a:rPr>
              <a:t>当钱币投入钱柜中叮当作响的时候，增加的只是贪婪爱财的欲望，而不是灵魂升天。</a:t>
            </a:r>
            <a:r>
              <a:rPr lang="en-US" altLang="zh-CN" sz="2000" b="1">
                <a:latin typeface="+mn-ea"/>
              </a:rPr>
              <a:t>……</a:t>
            </a:r>
            <a:r>
              <a:rPr lang="zh-CN" altLang="en-US" sz="2000" b="1">
                <a:latin typeface="+mn-ea"/>
              </a:rPr>
              <a:t>信徒得救一不靠教皇，二不靠圣礼，只有靠终生“悔改”，才是基督的正道。</a:t>
            </a:r>
            <a:r>
              <a:rPr lang="zh-CN" altLang="en-US" sz="2000" b="1" smtClean="0">
                <a:latin typeface="+mn-ea"/>
              </a:rPr>
              <a:t>”</a:t>
            </a:r>
            <a:r>
              <a:rPr lang="zh-CN" altLang="en-US" sz="2000" b="1">
                <a:latin typeface="+mn-ea"/>
              </a:rPr>
              <a:t> </a:t>
            </a:r>
            <a:endParaRPr lang="en-US" altLang="zh-CN" sz="2000" b="1" smtClean="0">
              <a:latin typeface="+mn-ea"/>
            </a:endParaRPr>
          </a:p>
          <a:p>
            <a:r>
              <a:rPr lang="en-US" altLang="zh-CN" sz="2000" b="1" smtClean="0">
                <a:latin typeface="+mn-ea"/>
              </a:rPr>
              <a:t>    ——</a:t>
            </a:r>
            <a:r>
              <a:rPr lang="zh-CN" altLang="en-US" sz="2000" b="1" smtClean="0">
                <a:latin typeface="+mn-ea"/>
              </a:rPr>
              <a:t>马丁</a:t>
            </a:r>
            <a:r>
              <a:rPr lang="en-US" altLang="zh-CN" sz="2000" b="1">
                <a:latin typeface="+mn-ea"/>
              </a:rPr>
              <a:t>•</a:t>
            </a:r>
            <a:r>
              <a:rPr lang="zh-CN" altLang="en-US" sz="2000" b="1" smtClean="0">
                <a:latin typeface="+mn-ea"/>
              </a:rPr>
              <a:t>路德</a:t>
            </a:r>
            <a:r>
              <a:rPr lang="en-US" altLang="zh-CN" sz="2000" b="1" smtClean="0">
                <a:latin typeface="+mn-ea"/>
              </a:rPr>
              <a:t>《</a:t>
            </a:r>
            <a:r>
              <a:rPr lang="zh-CN" altLang="en-US" sz="2000" b="1">
                <a:latin typeface="+mn-ea"/>
              </a:rPr>
              <a:t>九十五条论纲</a:t>
            </a:r>
            <a:r>
              <a:rPr lang="en-US" altLang="zh-CN" sz="2000" b="1" smtClean="0">
                <a:latin typeface="+mn-ea"/>
              </a:rPr>
              <a:t>》</a:t>
            </a:r>
            <a:endParaRPr lang="zh-CN" altLang="en-US" sz="2000" b="1">
              <a:latin typeface="+mn-ea"/>
            </a:endParaRPr>
          </a:p>
        </p:txBody>
      </p:sp>
      <p:sp>
        <p:nvSpPr>
          <p:cNvPr id="5" name="TextBox 4"/>
          <p:cNvSpPr txBox="1"/>
          <p:nvPr/>
        </p:nvSpPr>
        <p:spPr>
          <a:xfrm>
            <a:off x="107504" y="1139551"/>
            <a:ext cx="8473006" cy="461665"/>
          </a:xfrm>
          <a:prstGeom prst="rect">
            <a:avLst/>
          </a:prstGeom>
          <a:solidFill>
            <a:schemeClr val="bg2">
              <a:lumMod val="90000"/>
            </a:schemeClr>
          </a:solidFill>
        </p:spPr>
        <p:txBody>
          <a:bodyPr wrap="square" rtlCol="0">
            <a:spAutoFit/>
          </a:bodyPr>
          <a:lstStyle/>
          <a:p>
            <a:r>
              <a:rPr lang="zh-CN" altLang="en-US" sz="2400" b="1"/>
              <a:t>结合</a:t>
            </a:r>
            <a:r>
              <a:rPr lang="zh-CN" altLang="en-US" sz="2400" b="1" smtClean="0"/>
              <a:t>材料和所学知识，概括马丁路德改革的内容</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2050"/>
                                        </p:tgtEl>
                                        <p:attrNameLst>
                                          <p:attrName>style.visibility</p:attrName>
                                        </p:attrNameLst>
                                      </p:cBhvr>
                                      <p:to>
                                        <p:strVal val="visible"/>
                                      </p:to>
                                    </p:set>
                                    <p:animEffect transition="in" filter="wipe(down)">
                                      <p:cBhvr>
                                        <p:cTn id="18" dur="500"/>
                                        <p:tgtEl>
                                          <p:spTgt spid="2050"/>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p:tgtEl>
                                          <p:spTgt spid="4"/>
                                        </p:tgtEl>
                                        <p:attrNameLst>
                                          <p:attrName>ppt_y</p:attrName>
                                        </p:attrNameLst>
                                      </p:cBhvr>
                                      <p:tavLst>
                                        <p:tav tm="0">
                                          <p:val>
                                            <p:strVal val="#ppt_y+#ppt_h*1.125000"/>
                                          </p:val>
                                        </p:tav>
                                        <p:tav tm="100000">
                                          <p:val>
                                            <p:strVal val="#ppt_y"/>
                                          </p:val>
                                        </p:tav>
                                      </p:tavLst>
                                    </p:anim>
                                    <p:animEffect transition="in" filter="wipe(up)">
                                      <p:cBhvr>
                                        <p:cTn id="24" dur="500"/>
                                        <p:tgtEl>
                                          <p:spTgt spid="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3">
                                            <p:bg/>
                                          </p:spTgt>
                                        </p:tgtEl>
                                        <p:attrNameLst>
                                          <p:attrName>style.visibility</p:attrName>
                                        </p:attrNameLst>
                                      </p:cBhvr>
                                      <p:to>
                                        <p:strVal val="visible"/>
                                      </p:to>
                                    </p:set>
                                    <p:animEffect transition="in" filter="wipe(down)">
                                      <p:cBhvr>
                                        <p:cTn id="29" dur="500"/>
                                        <p:tgtEl>
                                          <p:spTgt spid="3">
                                            <p:bg/>
                                          </p:spTgt>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3">
                                            <p:txEl>
                                              <p:pRg st="0" end="0"/>
                                            </p:txEl>
                                          </p:spTgt>
                                        </p:tgtEl>
                                        <p:attrNameLst>
                                          <p:attrName>style.visibility</p:attrName>
                                        </p:attrNameLst>
                                      </p:cBhvr>
                                      <p:to>
                                        <p:strVal val="visible"/>
                                      </p:to>
                                    </p:set>
                                    <p:animEffect transition="in" filter="wipe(down)">
                                      <p:cBhvr>
                                        <p:cTn id="34" dur="500"/>
                                        <p:tgtEl>
                                          <p:spTgt spid="3">
                                            <p:txEl>
                                              <p:pRg st="0" end="0"/>
                                            </p:txEl>
                                          </p:spTgt>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
                                            <p:txEl>
                                              <p:pRg st="1" end="1"/>
                                            </p:txEl>
                                          </p:spTgt>
                                        </p:tgtEl>
                                        <p:attrNameLst>
                                          <p:attrName>style.visibility</p:attrName>
                                        </p:attrNameLst>
                                      </p:cBhvr>
                                      <p:to>
                                        <p:strVal val="visible"/>
                                      </p:to>
                                    </p:set>
                                    <p:animEffect transition="in" filter="wipe(down)">
                                      <p:cBhvr>
                                        <p:cTn id="39" dur="500"/>
                                        <p:tgtEl>
                                          <p:spTgt spid="3">
                                            <p:txEl>
                                              <p:pRg st="1" end="1"/>
                                            </p:txEl>
                                          </p:spTgt>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xEl>
                                              <p:pRg st="2" end="2"/>
                                            </p:txEl>
                                          </p:spTgt>
                                        </p:tgtEl>
                                        <p:attrNameLst>
                                          <p:attrName>style.visibility</p:attrName>
                                        </p:attrNameLst>
                                      </p:cBhvr>
                                      <p:to>
                                        <p:strVal val="visible"/>
                                      </p:to>
                                    </p:set>
                                    <p:animEffect transition="in" filter="wipe(down)">
                                      <p:cBhvr>
                                        <p:cTn id="4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P spid="5"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534380" y="188640"/>
            <a:ext cx="8075240" cy="778098"/>
          </a:xfrm>
        </p:spPr>
        <p:txBody>
          <a:bodyPr/>
          <a:lstStyle/>
          <a:p>
            <a:r>
              <a:rPr lang="zh-CN" altLang="en-US" smtClean="0"/>
              <a:t>其他改革</a:t>
            </a:r>
            <a:endParaRPr lang="zh-CN" altLang="en-US"/>
          </a:p>
        </p:txBody>
      </p:sp>
      <p:sp>
        <p:nvSpPr>
          <p:cNvPr id="3" name="内容占位符 2"/>
          <p:cNvSpPr>
            <a:spLocks noGrp="1"/>
          </p:cNvSpPr>
          <p:nvPr>
            <p:ph idx="1"/>
          </p:nvPr>
        </p:nvSpPr>
        <p:spPr/>
        <p:txBody>
          <a:bodyPr/>
          <a:lstStyle/>
          <a:p>
            <a:endParaRPr lang="zh-CN" altLang="en-US"/>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96752"/>
            <a:ext cx="9144000" cy="5661248"/>
          </a:xfrm>
          <a:prstGeom prst="rect">
            <a:avLst/>
          </a:prstGeom>
        </p:spPr>
      </p:pic>
      <p:sp>
        <p:nvSpPr>
          <p:cNvPr id="6" name="椭圆 5"/>
          <p:cNvSpPr/>
          <p:nvPr/>
        </p:nvSpPr>
        <p:spPr>
          <a:xfrm>
            <a:off x="2267744" y="3252623"/>
            <a:ext cx="1296145" cy="945506"/>
          </a:xfrm>
          <a:prstGeom prst="ellipse">
            <a:avLst/>
          </a:prstGeom>
          <a:solidFill>
            <a:sysClr val="window" lastClr="FFFFFF"/>
          </a:solidFill>
          <a:ln w="25400" cap="flat" cmpd="sng" algn="ctr">
            <a:solidFill>
              <a:srgbClr val="4F81BD"/>
            </a:solidFill>
            <a:prstDash val="solid"/>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b="1" i="0" u="none" strike="noStrike" kern="0" cap="none" spc="0" normalizeH="0" baseline="0" noProof="0">
                <a:ln>
                  <a:noFill/>
                </a:ln>
                <a:solidFill>
                  <a:sysClr val="windowText" lastClr="000000"/>
                </a:solidFill>
                <a:effectLst/>
                <a:uLnTx/>
                <a:uFillTx/>
                <a:latin typeface="Calibri"/>
                <a:ea typeface="宋体" panose="02010600030101010101" pitchFamily="2" charset="-122"/>
                <a:cs typeface="+mn-cs"/>
              </a:rPr>
              <a:t>加尔</a:t>
            </a:r>
            <a:r>
              <a:rPr kumimoji="0" lang="zh-CN" altLang="en-US" b="1" i="0" u="none" strike="noStrike" kern="0" cap="none" spc="0" normalizeH="0" baseline="0" noProof="0" smtClean="0">
                <a:ln>
                  <a:noFill/>
                </a:ln>
                <a:solidFill>
                  <a:sysClr val="windowText" lastClr="000000"/>
                </a:solidFill>
                <a:effectLst/>
                <a:uLnTx/>
                <a:uFillTx/>
                <a:latin typeface="Calibri"/>
                <a:ea typeface="宋体" panose="02010600030101010101" pitchFamily="2" charset="-122"/>
                <a:cs typeface="+mn-cs"/>
              </a:rPr>
              <a:t>文宗</a:t>
            </a:r>
            <a:r>
              <a:rPr kumimoji="0" lang="en-US" altLang="zh-CN" b="1" i="0" u="none" strike="noStrike" kern="0" cap="none" spc="0" normalizeH="0" baseline="0" noProof="0" smtClean="0">
                <a:ln>
                  <a:noFill/>
                </a:ln>
                <a:solidFill>
                  <a:sysClr val="windowText" lastClr="000000"/>
                </a:solidFill>
                <a:effectLst/>
                <a:uLnTx/>
                <a:uFillTx/>
                <a:latin typeface="Calibri"/>
                <a:ea typeface="宋体" panose="02010600030101010101" pitchFamily="2" charset="-122"/>
                <a:cs typeface="+mn-cs"/>
              </a:rPr>
              <a:t>1536</a:t>
            </a:r>
            <a:endParaRPr kumimoji="0" lang="zh-CN" altLang="en-US" b="1" i="0" u="none" strike="noStrike" kern="0" cap="none" spc="0" normalizeH="0" baseline="0" noProof="0">
              <a:ln>
                <a:noFill/>
              </a:ln>
              <a:solidFill>
                <a:sysClr val="windowText" lastClr="000000"/>
              </a:solidFill>
              <a:effectLst/>
              <a:uLnTx/>
              <a:uFillTx/>
              <a:latin typeface="Calibri"/>
              <a:ea typeface="宋体" panose="02010600030101010101" pitchFamily="2" charset="-122"/>
              <a:cs typeface="+mn-cs"/>
            </a:endParaRPr>
          </a:p>
        </p:txBody>
      </p:sp>
      <p:sp>
        <p:nvSpPr>
          <p:cNvPr id="7" name="椭圆 6"/>
          <p:cNvSpPr/>
          <p:nvPr/>
        </p:nvSpPr>
        <p:spPr>
          <a:xfrm>
            <a:off x="683568" y="1639096"/>
            <a:ext cx="1440159" cy="1285847"/>
          </a:xfrm>
          <a:prstGeom prst="ellipse">
            <a:avLst/>
          </a:prstGeom>
          <a:solidFill>
            <a:sysClr val="window" lastClr="FFFFFF"/>
          </a:solidFill>
          <a:ln w="25400" cap="flat" cmpd="sng" algn="ctr">
            <a:solidFill>
              <a:srgbClr val="4F81BD"/>
            </a:solidFill>
            <a:prstDash val="solid"/>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b="1" i="0" u="none" strike="noStrike" kern="0" cap="none" spc="0" normalizeH="0" baseline="0" noProof="0">
                <a:ln>
                  <a:noFill/>
                </a:ln>
                <a:solidFill>
                  <a:sysClr val="windowText" lastClr="000000"/>
                </a:solidFill>
                <a:effectLst/>
                <a:uLnTx/>
                <a:uFillTx/>
                <a:latin typeface="Calibri"/>
                <a:ea typeface="宋体" panose="02010600030101010101" pitchFamily="2" charset="-122"/>
                <a:cs typeface="+mn-cs"/>
              </a:rPr>
              <a:t>英国</a:t>
            </a:r>
            <a:r>
              <a:rPr kumimoji="0" lang="zh-CN" altLang="en-US" b="1" i="0" u="none" strike="noStrike" kern="0" cap="none" spc="0" normalizeH="0" baseline="0" noProof="0" smtClean="0">
                <a:ln>
                  <a:noFill/>
                </a:ln>
                <a:solidFill>
                  <a:sysClr val="windowText" lastClr="000000"/>
                </a:solidFill>
                <a:effectLst/>
                <a:uLnTx/>
                <a:uFillTx/>
                <a:latin typeface="Calibri"/>
                <a:ea typeface="宋体" panose="02010600030101010101" pitchFamily="2" charset="-122"/>
                <a:cs typeface="+mn-cs"/>
              </a:rPr>
              <a:t>国教</a:t>
            </a:r>
            <a:endParaRPr kumimoji="0" lang="en-US" altLang="zh-CN" b="1" i="0" u="none" strike="noStrike" kern="0" cap="none" spc="0" normalizeH="0" baseline="0" noProof="0" smtClean="0">
              <a:ln>
                <a:noFill/>
              </a:ln>
              <a:solidFill>
                <a:sysClr val="windowText" lastClr="000000"/>
              </a:solidFill>
              <a:effectLst/>
              <a:uLnTx/>
              <a:uFillTx/>
              <a:latin typeface="Calibri"/>
              <a:ea typeface="宋体" panose="02010600030101010101" pitchFamily="2" charset="-122"/>
              <a:cs typeface="+mn-cs"/>
            </a:endParaRPr>
          </a:p>
          <a:p>
            <a:pPr marL="0" marR="0" lvl="0" indent="0" algn="ctr" defTabSz="914400" eaLnBrk="1" fontAlgn="auto" latinLnBrk="0" hangingPunct="1">
              <a:lnSpc>
                <a:spcPct val="100000"/>
              </a:lnSpc>
              <a:spcBef>
                <a:spcPct val="0"/>
              </a:spcBef>
              <a:spcAft>
                <a:spcPct val="0"/>
              </a:spcAft>
              <a:buClrTx/>
              <a:buSzTx/>
              <a:buFontTx/>
              <a:buNone/>
              <a:defRPr/>
            </a:pPr>
            <a:r>
              <a:rPr kumimoji="0" lang="en-US" altLang="zh-CN" b="1" i="0" u="none" strike="noStrike" kern="0" cap="none" spc="0" normalizeH="0" baseline="0" noProof="0" smtClean="0">
                <a:ln>
                  <a:noFill/>
                </a:ln>
                <a:solidFill>
                  <a:sysClr val="windowText" lastClr="000000"/>
                </a:solidFill>
                <a:effectLst/>
                <a:uLnTx/>
                <a:uFillTx/>
                <a:latin typeface="Calibri"/>
                <a:ea typeface="宋体" panose="02010600030101010101" pitchFamily="2" charset="-122"/>
                <a:cs typeface="+mn-cs"/>
              </a:rPr>
              <a:t>1534</a:t>
            </a:r>
            <a:endParaRPr kumimoji="0" lang="zh-CN" altLang="en-US" b="1" i="0" u="none" strike="noStrike" kern="0" cap="none" spc="0" normalizeH="0" baseline="0" noProof="0">
              <a:ln>
                <a:noFill/>
              </a:ln>
              <a:solidFill>
                <a:sysClr val="windowText" lastClr="000000"/>
              </a:solidFill>
              <a:effectLst/>
              <a:uLnTx/>
              <a:uFillTx/>
              <a:latin typeface="Calibri"/>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3"/>
          <p:cNvSpPr txBox="1"/>
          <p:nvPr/>
        </p:nvSpPr>
        <p:spPr>
          <a:xfrm>
            <a:off x="3059832" y="637489"/>
            <a:ext cx="2638839" cy="769441"/>
          </a:xfrm>
          <a:prstGeom prst="rect">
            <a:avLst/>
          </a:prstGeom>
          <a:blipFill>
            <a:blip r:embed="rId2"/>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solidFill>
                  <a:prstClr val="black"/>
                </a:solidFill>
                <a:latin typeface="华文行楷" panose="02010800040101010101" pitchFamily="2" charset="-122"/>
                <a:ea typeface="华文行楷" panose="02010800040101010101" pitchFamily="2" charset="-122"/>
              </a:rPr>
              <a:t>加</a:t>
            </a:r>
            <a:r>
              <a:rPr lang="zh-CN" altLang="en-US" sz="4400">
                <a:solidFill>
                  <a:prstClr val="black"/>
                </a:solidFill>
                <a:latin typeface="华文行楷" panose="02010800040101010101" pitchFamily="2" charset="-122"/>
                <a:ea typeface="华文行楷" panose="02010800040101010101" pitchFamily="2" charset="-122"/>
              </a:rPr>
              <a:t>尔文教</a:t>
            </a:r>
          </a:p>
        </p:txBody>
      </p:sp>
      <p:sp>
        <p:nvSpPr>
          <p:cNvPr id="4" name="矩形 3"/>
          <p:cNvSpPr/>
          <p:nvPr/>
        </p:nvSpPr>
        <p:spPr>
          <a:xfrm>
            <a:off x="4499992" y="1772816"/>
            <a:ext cx="4248472" cy="4832092"/>
          </a:xfrm>
          <a:prstGeom prst="rect">
            <a:avLst/>
          </a:prstGeom>
          <a:solidFill>
            <a:schemeClr val="bg1"/>
          </a:solidFill>
        </p:spPr>
        <p:txBody>
          <a:bodyPr wrap="square">
            <a:spAutoFit/>
          </a:bodyPr>
          <a:lstStyle/>
          <a:p>
            <a:r>
              <a:rPr lang="zh-CN" altLang="en-US" sz="2800" b="1" smtClean="0">
                <a:latin typeface="+mn-ea"/>
              </a:rPr>
              <a:t>        基督教</a:t>
            </a:r>
            <a:r>
              <a:rPr lang="zh-CN" altLang="en-US" sz="2800" b="1">
                <a:latin typeface="+mn-ea"/>
              </a:rPr>
              <a:t>的新教三个原始宗派之一，</a:t>
            </a:r>
            <a:r>
              <a:rPr lang="en-US" altLang="zh-CN" sz="2800" b="1">
                <a:latin typeface="+mn-ea"/>
              </a:rPr>
              <a:t>16</a:t>
            </a:r>
            <a:r>
              <a:rPr lang="zh-CN" altLang="en-US" sz="2800" b="1">
                <a:latin typeface="+mn-ea"/>
              </a:rPr>
              <a:t>世纪欧洲宗教改革运动时期产生于瑞士，并传布于苏格兰、荷兰等地，为尼德兰革命和</a:t>
            </a:r>
            <a:r>
              <a:rPr lang="en-US" altLang="zh-CN" sz="2800" b="1">
                <a:latin typeface="+mn-ea"/>
              </a:rPr>
              <a:t>17</a:t>
            </a:r>
            <a:r>
              <a:rPr lang="zh-CN" altLang="en-US" sz="2800" b="1">
                <a:latin typeface="+mn-ea"/>
              </a:rPr>
              <a:t>世纪英国资产阶级革命提供了理论依据，推动了资本主义的发展。加尔文宗宣称人因信仰得救，</a:t>
            </a:r>
            <a:r>
              <a:rPr lang="en-US" altLang="zh-CN" sz="2800" b="1">
                <a:latin typeface="+mn-ea"/>
              </a:rPr>
              <a:t>《</a:t>
            </a:r>
            <a:r>
              <a:rPr lang="zh-CN" altLang="en-US" sz="2800" b="1">
                <a:latin typeface="+mn-ea"/>
              </a:rPr>
              <a:t>圣经</a:t>
            </a:r>
            <a:r>
              <a:rPr lang="en-US" altLang="zh-CN" sz="2800" b="1">
                <a:latin typeface="+mn-ea"/>
              </a:rPr>
              <a:t>》</a:t>
            </a:r>
            <a:r>
              <a:rPr lang="zh-CN" altLang="en-US" sz="2800" b="1">
                <a:latin typeface="+mn-ea"/>
              </a:rPr>
              <a:t>是信仰的唯一</a:t>
            </a:r>
            <a:r>
              <a:rPr lang="zh-CN" altLang="en-US" sz="2800" b="1" smtClean="0">
                <a:latin typeface="+mn-ea"/>
              </a:rPr>
              <a:t>泉源。</a:t>
            </a:r>
            <a:endParaRPr lang="zh-CN" altLang="en-US" sz="2800" b="1">
              <a:latin typeface="+mn-ea"/>
            </a:endParaRPr>
          </a:p>
        </p:txBody>
      </p:sp>
      <p:sp>
        <p:nvSpPr>
          <p:cNvPr id="5" name="矩形 4"/>
          <p:cNvSpPr/>
          <p:nvPr/>
        </p:nvSpPr>
        <p:spPr>
          <a:xfrm>
            <a:off x="179512" y="2060848"/>
            <a:ext cx="4199739" cy="4093428"/>
          </a:xfrm>
          <a:prstGeom prst="rect">
            <a:avLst/>
          </a:prstGeom>
          <a:solidFill>
            <a:schemeClr val="bg2">
              <a:lumMod val="90000"/>
            </a:schemeClr>
          </a:solidFill>
        </p:spPr>
        <p:txBody>
          <a:bodyPr wrap="square">
            <a:spAutoFit/>
          </a:bodyPr>
          <a:lstStyle/>
          <a:p>
            <a:r>
              <a:rPr lang="zh-CN" altLang="en-US" sz="2000" b="1" smtClean="0">
                <a:latin typeface="+mn-ea"/>
              </a:rPr>
              <a:t>        你</a:t>
            </a:r>
            <a:r>
              <a:rPr lang="zh-CN" altLang="en-US" sz="2000" b="1">
                <a:latin typeface="+mn-ea"/>
              </a:rPr>
              <a:t>只要稍稍留意一下有关职业的数据统计</a:t>
            </a:r>
            <a:r>
              <a:rPr lang="en-US" altLang="zh-CN" sz="2000" b="1">
                <a:latin typeface="+mn-ea"/>
              </a:rPr>
              <a:t>……</a:t>
            </a:r>
            <a:r>
              <a:rPr lang="zh-CN" altLang="en-US" sz="2000" b="1">
                <a:latin typeface="+mn-ea"/>
              </a:rPr>
              <a:t>大部分商界领袖、资本所有者以及那些现代企业中的高级技工和接受过高级技术和商业培训的职员，基本上都是新教教徒。</a:t>
            </a:r>
          </a:p>
          <a:p>
            <a:r>
              <a:rPr lang="zh-CN" altLang="en-US" sz="2000" b="1" smtClean="0">
                <a:latin typeface="+mn-ea"/>
              </a:rPr>
              <a:t>        基于</a:t>
            </a:r>
            <a:r>
              <a:rPr lang="zh-CN" altLang="en-US" sz="2000" b="1">
                <a:latin typeface="+mn-ea"/>
              </a:rPr>
              <a:t>天职观念的理性行为，正是现代资本主义精神乃至整个现代文化的基本要素之一，而这种理性行为乃是源自基督教的禁欲主义精神。</a:t>
            </a:r>
          </a:p>
          <a:p>
            <a:r>
              <a:rPr lang="en-US" altLang="zh-CN" sz="2000" b="1" smtClean="0">
                <a:latin typeface="+mn-ea"/>
              </a:rPr>
              <a:t>     ——</a:t>
            </a:r>
            <a:r>
              <a:rPr lang="zh-CN" altLang="en-US" sz="2000" b="1">
                <a:latin typeface="+mn-ea"/>
              </a:rPr>
              <a:t>韦伯：</a:t>
            </a:r>
            <a:r>
              <a:rPr lang="en-US" altLang="zh-CN" sz="2000" b="1">
                <a:latin typeface="+mn-ea"/>
              </a:rPr>
              <a:t>《</a:t>
            </a:r>
            <a:r>
              <a:rPr lang="zh-CN" altLang="en-US" sz="2000" b="1">
                <a:latin typeface="+mn-ea"/>
              </a:rPr>
              <a:t>新教伦理与资本主义精神</a:t>
            </a:r>
            <a:r>
              <a:rPr lang="en-US" altLang="zh-CN" sz="2000" b="1" smtClean="0">
                <a:latin typeface="+mn-ea"/>
              </a:rPr>
              <a:t>》</a:t>
            </a:r>
          </a:p>
          <a:p>
            <a:endParaRPr lang="en-US" altLang="zh-CN" sz="20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5"/>
          <p:cNvSpPr txBox="1"/>
          <p:nvPr/>
        </p:nvSpPr>
        <p:spPr>
          <a:xfrm>
            <a:off x="2987824" y="717375"/>
            <a:ext cx="2808312" cy="769441"/>
          </a:xfrm>
          <a:prstGeom prst="rect">
            <a:avLst/>
          </a:prstGeom>
          <a:blipFill>
            <a:blip r:embed="rId2"/>
            <a:tile tx="0" ty="0" sx="100000" sy="100000" flip="none" algn="tl"/>
          </a:blipFill>
          <a:effectLst>
            <a:glow rad="228600">
              <a:schemeClr val="accent1">
                <a:satMod val="175000"/>
                <a:alpha val="40000"/>
              </a:schemeClr>
            </a:glow>
            <a:softEdge rad="127000"/>
          </a:effectLst>
        </p:spPr>
        <p:txBody>
          <a:bodyPr wrap="square" rtlCol="0">
            <a:spAutoFit/>
          </a:bodyPr>
          <a:lstStyle/>
          <a:p>
            <a:r>
              <a:rPr lang="zh-CN" altLang="en-US" sz="4400" smtClean="0">
                <a:solidFill>
                  <a:prstClr val="black"/>
                </a:solidFill>
                <a:latin typeface="华文行楷" panose="02010800040101010101" pitchFamily="2" charset="-122"/>
                <a:ea typeface="华文行楷" panose="02010800040101010101" pitchFamily="2" charset="-122"/>
              </a:rPr>
              <a:t>英</a:t>
            </a:r>
            <a:r>
              <a:rPr lang="zh-CN" altLang="en-US" sz="4400">
                <a:solidFill>
                  <a:prstClr val="black"/>
                </a:solidFill>
                <a:latin typeface="华文行楷" panose="02010800040101010101" pitchFamily="2" charset="-122"/>
                <a:ea typeface="华文行楷" panose="02010800040101010101" pitchFamily="2" charset="-122"/>
              </a:rPr>
              <a:t>国国教</a:t>
            </a:r>
          </a:p>
        </p:txBody>
      </p:sp>
      <p:sp>
        <p:nvSpPr>
          <p:cNvPr id="4" name="矩形 3"/>
          <p:cNvSpPr/>
          <p:nvPr/>
        </p:nvSpPr>
        <p:spPr>
          <a:xfrm>
            <a:off x="364106" y="1916832"/>
            <a:ext cx="8352928" cy="2554545"/>
          </a:xfrm>
          <a:prstGeom prst="rect">
            <a:avLst/>
          </a:prstGeom>
          <a:solidFill>
            <a:schemeClr val="bg2">
              <a:lumMod val="90000"/>
            </a:schemeClr>
          </a:solidFill>
        </p:spPr>
        <p:txBody>
          <a:bodyPr wrap="square">
            <a:spAutoFit/>
          </a:bodyPr>
          <a:lstStyle/>
          <a:p>
            <a:r>
              <a:rPr lang="zh-CN" altLang="en-US" sz="3200" b="1" smtClean="0">
                <a:latin typeface="+mn-ea"/>
              </a:rPr>
              <a:t>       基督</a:t>
            </a:r>
            <a:r>
              <a:rPr lang="zh-CN" altLang="en-US" sz="3200" b="1">
                <a:latin typeface="+mn-ea"/>
              </a:rPr>
              <a:t>新教三个原始宗派之一，</a:t>
            </a:r>
            <a:r>
              <a:rPr lang="en-US" altLang="zh-CN" sz="3200" b="1">
                <a:latin typeface="+mn-ea"/>
              </a:rPr>
              <a:t>16</a:t>
            </a:r>
            <a:r>
              <a:rPr lang="zh-CN" altLang="en-US" sz="3200" b="1">
                <a:latin typeface="+mn-ea"/>
              </a:rPr>
              <a:t>世纪宗教改革时期，英国的天主教会在国王亨利八世的带领下脱离</a:t>
            </a:r>
            <a:r>
              <a:rPr lang="zh-CN" altLang="en-US" sz="3200" b="1" smtClean="0">
                <a:latin typeface="+mn-ea"/>
              </a:rPr>
              <a:t>罗马教廷，经过</a:t>
            </a:r>
            <a:r>
              <a:rPr lang="zh-CN" altLang="en-US" sz="3200" b="1">
                <a:latin typeface="+mn-ea"/>
              </a:rPr>
              <a:t>玛丽一世的复辟，最终由伊丽莎白一世完成改革。大英帝国崛起之际，安立甘宗传入世界各地的</a:t>
            </a:r>
            <a:r>
              <a:rPr lang="zh-CN" altLang="en-US" sz="3200" b="1" smtClean="0">
                <a:latin typeface="+mn-ea"/>
              </a:rPr>
              <a:t>殖民地。</a:t>
            </a:r>
            <a:endParaRPr lang="zh-CN" altLang="en-US" sz="32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 Box 8"/>
          <p:cNvSpPr txBox="1">
            <a:spLocks noChangeArrowheads="1"/>
          </p:cNvSpPr>
          <p:nvPr/>
        </p:nvSpPr>
        <p:spPr bwMode="auto">
          <a:xfrm>
            <a:off x="323528" y="1340768"/>
            <a:ext cx="8352928" cy="3539430"/>
          </a:xfrm>
          <a:prstGeom prst="rect">
            <a:avLst/>
          </a:prstGeom>
          <a:solidFill>
            <a:schemeClr val="bg2">
              <a:lumMod val="9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b="1" smtClean="0">
                <a:latin typeface="宋体" panose="02010600030101010101" pitchFamily="2" charset="-122"/>
              </a:rPr>
              <a:t>特点：</a:t>
            </a:r>
            <a:endParaRPr lang="en-US" altLang="zh-CN" b="1" smtClean="0">
              <a:latin typeface="宋体" pitchFamily="2" charset="-122"/>
            </a:endParaRPr>
          </a:p>
          <a:p>
            <a:pPr>
              <a:spcBef>
                <a:spcPct val="0"/>
              </a:spcBef>
              <a:buFontTx/>
              <a:buNone/>
            </a:pPr>
            <a:r>
              <a:rPr lang="en-US" altLang="zh-CN" b="1">
                <a:latin typeface="宋体" panose="02010600030101010101" pitchFamily="2" charset="-122"/>
              </a:rPr>
              <a:t> </a:t>
            </a:r>
            <a:r>
              <a:rPr lang="en-US" altLang="zh-CN" b="1" smtClean="0">
                <a:latin typeface="宋体" panose="02010600030101010101" pitchFamily="2" charset="-122"/>
              </a:rPr>
              <a:t>   </a:t>
            </a:r>
            <a:r>
              <a:rPr lang="zh-CN" altLang="en-US" b="1" smtClean="0">
                <a:latin typeface="宋体" panose="02010600030101010101" pitchFamily="2" charset="-122"/>
              </a:rPr>
              <a:t>以</a:t>
            </a:r>
            <a:r>
              <a:rPr lang="zh-CN" altLang="en-US" b="1">
                <a:latin typeface="宋体" panose="02010600030101010101" pitchFamily="2" charset="-122"/>
              </a:rPr>
              <a:t>宗教神学异端的形式进行反封建斗争，挑战以</a:t>
            </a:r>
            <a:r>
              <a:rPr lang="zh-CN" altLang="en-US" b="1" smtClean="0">
                <a:latin typeface="宋体" panose="02010600030101010101" pitchFamily="2" charset="-122"/>
              </a:rPr>
              <a:t>教皇为首</a:t>
            </a:r>
            <a:r>
              <a:rPr lang="zh-CN" altLang="en-US" b="1">
                <a:latin typeface="宋体" panose="02010600030101010101" pitchFamily="2" charset="-122"/>
              </a:rPr>
              <a:t>的宗教权威，以反映时代特征的宗教理论进行宗教改革</a:t>
            </a:r>
            <a:r>
              <a:rPr lang="zh-CN" altLang="en-US" b="1" smtClean="0">
                <a:latin typeface="宋体" panose="02010600030101010101" pitchFamily="2" charset="-122"/>
              </a:rPr>
              <a:t>。</a:t>
            </a:r>
            <a:endParaRPr lang="en-US" altLang="zh-CN" b="1" smtClean="0">
              <a:latin typeface="宋体" panose="02010600030101010101" pitchFamily="2" charset="-122"/>
            </a:endParaRPr>
          </a:p>
          <a:p>
            <a:pPr>
              <a:spcBef>
                <a:spcPct val="0"/>
              </a:spcBef>
              <a:buFontTx/>
              <a:buNone/>
            </a:pPr>
            <a:r>
              <a:rPr lang="zh-CN" altLang="en-US" b="1">
                <a:latin typeface="宋体" panose="02010600030101010101" pitchFamily="2" charset="-122"/>
              </a:rPr>
              <a:t>原因</a:t>
            </a:r>
            <a:r>
              <a:rPr lang="zh-CN" altLang="en-US" b="1" smtClean="0">
                <a:latin typeface="宋体" panose="02010600030101010101" pitchFamily="2" charset="-122"/>
              </a:rPr>
              <a:t>：</a:t>
            </a:r>
            <a:endParaRPr lang="en-US" altLang="zh-CN" b="1" smtClean="0">
              <a:latin typeface="宋体" panose="02010600030101010101" pitchFamily="2" charset="-122"/>
            </a:endParaRPr>
          </a:p>
          <a:p>
            <a:pPr>
              <a:spcBef>
                <a:spcPct val="0"/>
              </a:spcBef>
              <a:buFontTx/>
              <a:buNone/>
            </a:pPr>
            <a:r>
              <a:rPr lang="zh-CN" altLang="en-US" b="1" smtClean="0">
                <a:latin typeface="宋体" panose="02010600030101010101" pitchFamily="2" charset="-122"/>
              </a:rPr>
              <a:t>  ①</a:t>
            </a:r>
            <a:r>
              <a:rPr lang="zh-CN" altLang="en-US" b="1">
                <a:latin typeface="宋体" panose="02010600030101010101" pitchFamily="2" charset="-122"/>
              </a:rPr>
              <a:t>资产阶级力量</a:t>
            </a:r>
            <a:r>
              <a:rPr lang="zh-CN" altLang="en-US" b="1" smtClean="0">
                <a:latin typeface="宋体" panose="02010600030101010101" pitchFamily="2" charset="-122"/>
              </a:rPr>
              <a:t>弱小；</a:t>
            </a:r>
            <a:endParaRPr lang="en-US" altLang="zh-CN" b="1" smtClean="0">
              <a:latin typeface="宋体" panose="02010600030101010101" pitchFamily="2" charset="-122"/>
            </a:endParaRPr>
          </a:p>
          <a:p>
            <a:pPr>
              <a:spcBef>
                <a:spcPct val="0"/>
              </a:spcBef>
              <a:buFontTx/>
              <a:buNone/>
            </a:pPr>
            <a:r>
              <a:rPr lang="zh-CN" altLang="en-US" b="1" smtClean="0">
                <a:latin typeface="宋体" panose="02010600030101010101" pitchFamily="2" charset="-122"/>
              </a:rPr>
              <a:t>  ②</a:t>
            </a:r>
            <a:r>
              <a:rPr lang="zh-CN" altLang="en-US" b="1">
                <a:latin typeface="宋体" panose="02010600030101010101" pitchFamily="2" charset="-122"/>
              </a:rPr>
              <a:t>天主教会势力强大。</a:t>
            </a:r>
          </a:p>
        </p:txBody>
      </p:sp>
      <p:sp>
        <p:nvSpPr>
          <p:cNvPr id="2" name="TextBox 1"/>
          <p:cNvSpPr txBox="1"/>
          <p:nvPr/>
        </p:nvSpPr>
        <p:spPr>
          <a:xfrm>
            <a:off x="2339752" y="332656"/>
            <a:ext cx="3816424" cy="646331"/>
          </a:xfrm>
          <a:prstGeom prst="rect">
            <a:avLst/>
          </a:prstGeom>
          <a:noFill/>
        </p:spPr>
        <p:txBody>
          <a:bodyPr wrap="square" rtlCol="0">
            <a:spAutoFit/>
          </a:bodyPr>
          <a:lstStyle/>
          <a:p>
            <a:r>
              <a:rPr lang="en-US" altLang="zh-CN" sz="3600" b="1" smtClean="0">
                <a:latin typeface="+mj-ea"/>
                <a:ea typeface="+mj-ea"/>
              </a:rPr>
              <a:t>3</a:t>
            </a:r>
            <a:r>
              <a:rPr lang="zh-CN" altLang="en-US" sz="3600" b="1" smtClean="0">
                <a:latin typeface="+mj-ea"/>
                <a:ea typeface="+mj-ea"/>
              </a:rPr>
              <a:t>、特点及原因</a:t>
            </a:r>
            <a:endParaRPr lang="zh-CN" altLang="en-US" sz="36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344295" y="48895"/>
            <a:ext cx="5472430" cy="783590"/>
          </a:xfrm>
        </p:spPr>
        <p:txBody>
          <a:bodyPr/>
          <a:lstStyle/>
          <a:p>
            <a:r>
              <a:rPr lang="en-US" altLang="zh-CN" smtClean="0"/>
              <a:t>3</a:t>
            </a:r>
            <a:r>
              <a:rPr lang="zh-CN" altLang="en-US" smtClean="0"/>
              <a:t>、意义</a:t>
            </a:r>
            <a:endParaRPr lang="zh-CN" altLang="en-US"/>
          </a:p>
        </p:txBody>
      </p:sp>
      <p:sp>
        <p:nvSpPr>
          <p:cNvPr id="3" name="内容占位符 2"/>
          <p:cNvSpPr>
            <a:spLocks noGrp="1"/>
          </p:cNvSpPr>
          <p:nvPr>
            <p:ph idx="1"/>
          </p:nvPr>
        </p:nvSpPr>
        <p:spPr>
          <a:xfrm>
            <a:off x="198120" y="3481705"/>
            <a:ext cx="8813800" cy="2980690"/>
          </a:xfrm>
        </p:spPr>
        <p:txBody>
          <a:bodyPr>
            <a:normAutofit/>
          </a:bodyPr>
          <a:lstStyle/>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1</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宗教改革</a:t>
            </a:r>
            <a:r>
              <a:rPr lang="zh-TW" altLang="zh-CN" b="1">
                <a:latin typeface="宋体" panose="02010600030101010101" pitchFamily="2" charset="-122"/>
                <a:ea typeface="宋体" panose="02010600030101010101" pitchFamily="2" charset="-122"/>
              </a:rPr>
              <a:t>进一步</a:t>
            </a:r>
            <a:r>
              <a:rPr lang="zh-TW" altLang="zh-CN" b="1" smtClean="0">
                <a:latin typeface="宋体" panose="02010600030101010101" pitchFamily="2" charset="-122"/>
                <a:ea typeface="宋体" panose="02010600030101010101" pitchFamily="2" charset="-122"/>
              </a:rPr>
              <a:t>解放</a:t>
            </a:r>
            <a:r>
              <a:rPr lang="zh-CN" altLang="en-US" b="1" smtClean="0">
                <a:latin typeface="宋体" panose="02010600030101010101" pitchFamily="2" charset="-122"/>
                <a:ea typeface="宋体" panose="02010600030101010101" pitchFamily="2" charset="-122"/>
              </a:rPr>
              <a:t>了</a:t>
            </a:r>
            <a:r>
              <a:rPr lang="zh-TW" altLang="zh-CN" b="1" smtClean="0">
                <a:latin typeface="宋体" panose="02010600030101010101" pitchFamily="2" charset="-122"/>
                <a:ea typeface="宋体" panose="02010600030101010101" pitchFamily="2" charset="-122"/>
              </a:rPr>
              <a:t>人们</a:t>
            </a:r>
            <a:r>
              <a:rPr lang="zh-TW" altLang="zh-CN" b="1">
                <a:latin typeface="宋体" panose="02010600030101010101" pitchFamily="2" charset="-122"/>
                <a:ea typeface="宋体" panose="02010600030101010101" pitchFamily="2" charset="-122"/>
              </a:rPr>
              <a:t>的思想，传播和发展了</a:t>
            </a:r>
            <a:r>
              <a:rPr lang="zh-TW" altLang="zh-CN" b="1" smtClean="0">
                <a:latin typeface="宋体" panose="02010600030101010101" pitchFamily="2" charset="-122"/>
                <a:ea typeface="宋体" panose="02010600030101010101" pitchFamily="2" charset="-122"/>
              </a:rPr>
              <a:t>人文主义</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2</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有利于</a:t>
            </a:r>
            <a:r>
              <a:rPr lang="zh-TW" altLang="zh-CN" b="1">
                <a:latin typeface="宋体" panose="02010600030101010101" pitchFamily="2" charset="-122"/>
                <a:ea typeface="宋体" panose="02010600030101010101" pitchFamily="2" charset="-122"/>
              </a:rPr>
              <a:t>欧洲资本主义的</a:t>
            </a:r>
            <a:r>
              <a:rPr lang="zh-TW" altLang="zh-CN" b="1" smtClean="0">
                <a:latin typeface="宋体" panose="02010600030101010101" pitchFamily="2" charset="-122"/>
                <a:ea typeface="宋体" panose="02010600030101010101" pitchFamily="2" charset="-122"/>
              </a:rPr>
              <a:t>成长</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3</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推动</a:t>
            </a:r>
            <a:r>
              <a:rPr lang="zh-TW" altLang="zh-CN" b="1">
                <a:latin typeface="宋体" panose="02010600030101010101" pitchFamily="2" charset="-122"/>
                <a:ea typeface="宋体" panose="02010600030101010101" pitchFamily="2" charset="-122"/>
              </a:rPr>
              <a:t>了欧洲民族</a:t>
            </a:r>
            <a:r>
              <a:rPr lang="zh-TW" altLang="zh-CN" b="1" smtClean="0">
                <a:latin typeface="宋体" panose="02010600030101010101" pitchFamily="2" charset="-122"/>
                <a:ea typeface="宋体" panose="02010600030101010101" pitchFamily="2" charset="-122"/>
              </a:rPr>
              <a:t>国家</a:t>
            </a:r>
            <a:r>
              <a:rPr lang="zh-TW" altLang="zh-CN" b="1">
                <a:latin typeface="宋体" panose="02010600030101010101" pitchFamily="2" charset="-122"/>
                <a:ea typeface="宋体" panose="02010600030101010101" pitchFamily="2" charset="-122"/>
              </a:rPr>
              <a:t>的形成和</a:t>
            </a:r>
            <a:r>
              <a:rPr lang="zh-TW" altLang="zh-CN" b="1" smtClean="0">
                <a:latin typeface="宋体" panose="02010600030101010101" pitchFamily="2" charset="-122"/>
                <a:ea typeface="宋体" panose="02010600030101010101" pitchFamily="2" charset="-122"/>
              </a:rPr>
              <a:t>文</a:t>
            </a:r>
            <a:r>
              <a:rPr lang="zh-CN" altLang="en-US" b="1" smtClean="0">
                <a:latin typeface="宋体" panose="02010600030101010101" pitchFamily="2" charset="-122"/>
                <a:ea typeface="宋体" panose="02010600030101010101" pitchFamily="2" charset="-122"/>
              </a:rPr>
              <a:t>化</a:t>
            </a:r>
            <a:r>
              <a:rPr lang="zh-TW" altLang="zh-CN" b="1" smtClean="0">
                <a:latin typeface="宋体" panose="02010600030101010101" pitchFamily="2" charset="-122"/>
                <a:ea typeface="宋体" panose="02010600030101010101" pitchFamily="2" charset="-122"/>
              </a:rPr>
              <a:t>教育</a:t>
            </a:r>
            <a:r>
              <a:rPr lang="zh-TW" altLang="zh-CN" b="1">
                <a:latin typeface="宋体" panose="02010600030101010101" pitchFamily="2" charset="-122"/>
                <a:ea typeface="宋体" panose="02010600030101010101" pitchFamily="2" charset="-122"/>
              </a:rPr>
              <a:t>事业的</a:t>
            </a:r>
            <a:r>
              <a:rPr lang="zh-TW" altLang="zh-CN" b="1" smtClean="0">
                <a:latin typeface="宋体" panose="02010600030101010101" pitchFamily="2" charset="-122"/>
                <a:ea typeface="宋体" panose="02010600030101010101" pitchFamily="2" charset="-122"/>
              </a:rPr>
              <a:t>发展</a:t>
            </a:r>
            <a:r>
              <a:rPr lang="zh-CN" altLang="en-US" b="1" smtClean="0">
                <a:latin typeface="宋体" panose="02010600030101010101" pitchFamily="2" charset="-122"/>
                <a:ea typeface="宋体" panose="02010600030101010101" pitchFamily="2" charset="-122"/>
              </a:rPr>
              <a:t>。</a:t>
            </a:r>
            <a:endParaRPr lang="zh-CN" altLang="zh-CN" b="1">
              <a:latin typeface="宋体" panose="02010600030101010101" pitchFamily="2" charset="-122"/>
              <a:ea typeface="宋体" panose="02010600030101010101" pitchFamily="2" charset="-122"/>
            </a:endParaRPr>
          </a:p>
        </p:txBody>
      </p:sp>
      <p:sp>
        <p:nvSpPr>
          <p:cNvPr id="5" name="内容占位符 2"/>
          <p:cNvSpPr txBox="1"/>
          <p:nvPr/>
        </p:nvSpPr>
        <p:spPr>
          <a:xfrm>
            <a:off x="100330" y="833120"/>
            <a:ext cx="8911590" cy="2648585"/>
          </a:xfrm>
          <a:prstGeom prst="rect">
            <a:avLst/>
          </a:prstGeom>
          <a:solidFill>
            <a:schemeClr val="bg2">
              <a:lumMod val="90000"/>
            </a:schemeClr>
          </a:solidFill>
        </p:spPr>
        <p:txBody>
          <a:bodyPr vert="horz" rtlCol="0">
            <a:norm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lgn="l">
              <a:buFont typeface="Wingdings 2" panose="05020102010507070707"/>
              <a:buNone/>
            </a:pPr>
            <a:r>
              <a:rPr lang="zh-CN" altLang="en-US" sz="2400" b="1" smtClean="0">
                <a:latin typeface="+mn-ea"/>
              </a:rPr>
              <a:t>       没有一人曾注意到宗教观念就是当日社会制度的关键。自由批判一旦发达，就会满足于嘲笑迷信而已吗？它攻击那些最受尊重的制度。它把怀疑与讽刺传布到各地。</a:t>
            </a:r>
          </a:p>
          <a:p>
            <a:pPr marL="0" indent="0" algn="l">
              <a:buFont typeface="Wingdings 2" panose="05020102010507070707"/>
              <a:buNone/>
            </a:pPr>
            <a:r>
              <a:rPr lang="en-US" altLang="zh-CN" sz="2400" b="1" smtClean="0">
                <a:latin typeface="+mn-ea"/>
              </a:rPr>
              <a:t>                                     ——</a:t>
            </a:r>
            <a:r>
              <a:rPr lang="zh-CN" altLang="en-US" sz="2400" b="1" smtClean="0">
                <a:latin typeface="+mn-ea"/>
              </a:rPr>
              <a:t>马迪厄：</a:t>
            </a:r>
            <a:r>
              <a:rPr lang="en-US" altLang="zh-CN" sz="2400" b="1" smtClean="0">
                <a:latin typeface="+mn-ea"/>
              </a:rPr>
              <a:t>《</a:t>
            </a:r>
            <a:r>
              <a:rPr lang="zh-CN" altLang="en-US" sz="2400" b="1" smtClean="0">
                <a:latin typeface="+mn-ea"/>
              </a:rPr>
              <a:t>法国大革命</a:t>
            </a:r>
            <a:r>
              <a:rPr lang="en-US" altLang="zh-CN" sz="2400" b="1" smtClean="0">
                <a:latin typeface="+mn-ea"/>
              </a:rPr>
              <a:t>》</a:t>
            </a:r>
          </a:p>
          <a:p>
            <a:pPr marL="0" indent="0" algn="l">
              <a:buFont typeface="Wingdings 2" panose="05020102010507070707"/>
              <a:buNone/>
            </a:pPr>
            <a:r>
              <a:rPr lang="zh-CN" altLang="en-US" sz="2400" b="1" smtClean="0">
                <a:latin typeface="+mn-ea"/>
                <a:sym typeface="+mn-ea"/>
              </a:rPr>
              <a:t>       不管</a:t>
            </a:r>
            <a:r>
              <a:rPr lang="zh-CN" altLang="en-US" sz="2400" b="1">
                <a:latin typeface="+mn-ea"/>
                <a:sym typeface="+mn-ea"/>
              </a:rPr>
              <a:t>哪国君主，只要他奉新教，路德就愿意承认他是本国的宗教首脑</a:t>
            </a:r>
            <a:r>
              <a:rPr lang="zh-CN" altLang="en-US" sz="2400" b="1" smtClean="0">
                <a:latin typeface="+mn-ea"/>
                <a:sym typeface="+mn-ea"/>
              </a:rPr>
              <a:t>。                  </a:t>
            </a:r>
            <a:r>
              <a:rPr lang="en-US" altLang="zh-CN" sz="2400" b="1" smtClean="0">
                <a:latin typeface="+mn-ea"/>
                <a:sym typeface="+mn-ea"/>
              </a:rPr>
              <a:t>——</a:t>
            </a:r>
            <a:r>
              <a:rPr lang="zh-CN" altLang="en-US" sz="2400" b="1">
                <a:latin typeface="+mn-ea"/>
                <a:sym typeface="+mn-ea"/>
              </a:rPr>
              <a:t>罗素：</a:t>
            </a:r>
            <a:r>
              <a:rPr lang="en-US" altLang="zh-CN" sz="2400" b="1">
                <a:latin typeface="+mn-ea"/>
                <a:sym typeface="+mn-ea"/>
              </a:rPr>
              <a:t>《</a:t>
            </a:r>
            <a:r>
              <a:rPr lang="zh-CN" altLang="en-US" sz="2400" b="1">
                <a:latin typeface="+mn-ea"/>
                <a:sym typeface="+mn-ea"/>
              </a:rPr>
              <a:t>西方哲学史</a:t>
            </a:r>
            <a:r>
              <a:rPr lang="en-US" altLang="zh-CN" sz="2400" b="1">
                <a:latin typeface="+mn-ea"/>
                <a:sym typeface="+mn-ea"/>
              </a:rPr>
              <a:t>》</a:t>
            </a:r>
            <a:endParaRPr lang="en-US" altLang="zh-CN" sz="2400" b="1" smtClean="0">
              <a:latin typeface="+mn-ea"/>
            </a:endParaRPr>
          </a:p>
          <a:p>
            <a:pPr marL="0" indent="0" algn="l">
              <a:buFont typeface="Wingdings 2" panose="05020102010507070707"/>
              <a:buNone/>
            </a:pPr>
            <a:endParaRPr lang="zh-CN" altLang="en-US" sz="2400"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up)">
                                      <p:cBhvr>
                                        <p:cTn id="13" dur="5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9" dur="500"/>
                                        <p:tgtEl>
                                          <p:spTgt spid="3">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5" dur="500"/>
                                        <p:tgtEl>
                                          <p:spTgt spid="3">
                                            <p:txEl>
                                              <p:pRg st="1" end="1"/>
                                            </p:txEl>
                                          </p:spTgt>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3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76860" y="2024380"/>
            <a:ext cx="8535035" cy="767715"/>
          </a:xfrm>
        </p:spPr>
        <p:txBody>
          <a:bodyPr/>
          <a:lstStyle/>
          <a:p>
            <a:pPr algn="l"/>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4</a:t>
            </a: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）推动欧洲科学革命发展</a:t>
            </a:r>
          </a:p>
        </p:txBody>
      </p:sp>
      <p:sp>
        <p:nvSpPr>
          <p:cNvPr id="3" name="内容占位符 2"/>
          <p:cNvSpPr>
            <a:spLocks noGrp="1"/>
          </p:cNvSpPr>
          <p:nvPr>
            <p:ph idx="1"/>
          </p:nvPr>
        </p:nvSpPr>
        <p:spPr>
          <a:xfrm>
            <a:off x="276225" y="181610"/>
            <a:ext cx="8591550" cy="1842770"/>
          </a:xfrm>
          <a:solidFill>
            <a:schemeClr val="bg2">
              <a:lumMod val="90000"/>
            </a:schemeClr>
          </a:solidFill>
        </p:spPr>
        <p:txBody>
          <a:bodyPr>
            <a:normAutofit fontScale="87500" lnSpcReduction="20000"/>
          </a:bodyPr>
          <a:lstStyle/>
          <a:p>
            <a:pPr marL="0" indent="0" algn="l" fontAlgn="auto">
              <a:lnSpc>
                <a:spcPct val="100000"/>
              </a:lnSpc>
              <a:spcBef>
                <a:spcPct val="0"/>
              </a:spcBef>
              <a:buFont typeface="Arial" panose="020b0604020202020204" pitchFamily="34" charset="0"/>
              <a:buNone/>
            </a:pPr>
            <a:r>
              <a:rPr lang="en-US" altLang="zh-CN" b="1">
                <a:solidFill>
                  <a:prstClr val="black"/>
                </a:solidFill>
                <a:latin typeface="宋体" panose="02010600030101010101" pitchFamily="2" charset="-122"/>
                <a:sym typeface="+mn-ea"/>
              </a:rPr>
              <a:t>    </a:t>
            </a:r>
            <a:r>
              <a:rPr lang="zh-CN" altLang="en-US" b="1">
                <a:solidFill>
                  <a:prstClr val="black"/>
                </a:solidFill>
                <a:latin typeface="宋体" panose="02010600030101010101" pitchFamily="2" charset="-122"/>
                <a:sym typeface="+mn-ea"/>
              </a:rPr>
              <a:t>“我们用两种方法认识神：第一是借着神的创造、保护并管理宇宙；就是在我们眼前一本佳作，在其中的一切受造之物，无论大小，都引导我们观摩神不</a:t>
            </a:r>
            <a:r>
              <a:rPr lang="zh-CN" altLang="en-US" b="1" smtClean="0">
                <a:solidFill>
                  <a:prstClr val="black"/>
                </a:solidFill>
                <a:latin typeface="宋体" panose="02010600030101010101" pitchFamily="2" charset="-122"/>
                <a:sym typeface="+mn-ea"/>
              </a:rPr>
              <a:t>可见的事</a:t>
            </a:r>
            <a:r>
              <a:rPr lang="en-US" altLang="zh-CN" b="1" smtClean="0">
                <a:solidFill>
                  <a:prstClr val="black"/>
                </a:solidFill>
                <a:latin typeface="宋体" panose="02010600030101010101" pitchFamily="2" charset="-122"/>
                <a:sym typeface="+mn-ea"/>
              </a:rPr>
              <a:t>……</a:t>
            </a:r>
            <a:r>
              <a:rPr lang="zh-CN" altLang="en-US" b="1" smtClean="0">
                <a:solidFill>
                  <a:prstClr val="black"/>
                </a:solidFill>
                <a:latin typeface="宋体" panose="02010600030101010101" pitchFamily="2" charset="-122"/>
                <a:sym typeface="+mn-ea"/>
              </a:rPr>
              <a:t>”</a:t>
            </a:r>
            <a:endParaRPr lang="en-US" altLang="zh-CN" b="1" smtClean="0">
              <a:solidFill>
                <a:prstClr val="black"/>
              </a:solidFill>
              <a:latin typeface="宋体" pitchFamily="2" charset="-122"/>
            </a:endParaRPr>
          </a:p>
          <a:p>
            <a:pPr marL="0" indent="0" algn="l" fontAlgn="auto">
              <a:lnSpc>
                <a:spcPct val="100000"/>
              </a:lnSpc>
              <a:spcBef>
                <a:spcPct val="0"/>
              </a:spcBef>
              <a:buFont typeface="Arial" panose="020b0604020202020204" pitchFamily="34" charset="0"/>
              <a:buNone/>
            </a:pPr>
            <a:r>
              <a:rPr lang="en-US" altLang="zh-CN" b="1">
                <a:solidFill>
                  <a:prstClr val="black"/>
                </a:solidFill>
                <a:latin typeface="宋体" panose="02010600030101010101" pitchFamily="2" charset="-122"/>
                <a:sym typeface="+mn-ea"/>
              </a:rPr>
              <a:t>                                 </a:t>
            </a:r>
            <a:r>
              <a:rPr lang="en-US" altLang="zh-CN" b="1" smtClean="0">
                <a:solidFill>
                  <a:prstClr val="black"/>
                </a:solidFill>
                <a:latin typeface="宋体" panose="02010600030101010101" pitchFamily="2" charset="-122"/>
                <a:sym typeface="+mn-ea"/>
              </a:rPr>
              <a:t>——《</a:t>
            </a:r>
            <a:r>
              <a:rPr lang="zh-CN" altLang="en-US" b="1" smtClean="0">
                <a:solidFill>
                  <a:prstClr val="black"/>
                </a:solidFill>
                <a:latin typeface="宋体" panose="02010600030101010101" pitchFamily="2" charset="-122"/>
                <a:sym typeface="+mn-ea"/>
              </a:rPr>
              <a:t>比利时信条</a:t>
            </a:r>
            <a:r>
              <a:rPr lang="en-US" altLang="zh-CN" b="1" smtClean="0">
                <a:solidFill>
                  <a:prstClr val="black"/>
                </a:solidFill>
                <a:latin typeface="宋体" panose="02010600030101010101" pitchFamily="2" charset="-122"/>
                <a:sym typeface="+mn-ea"/>
              </a:rPr>
              <a:t>》</a:t>
            </a:r>
            <a:endParaRPr lang="zh-CN" altLang="en-US"/>
          </a:p>
        </p:txBody>
      </p:sp>
      <p:sp>
        <p:nvSpPr>
          <p:cNvPr id="4" name="文本框 3"/>
          <p:cNvSpPr txBox="1"/>
          <p:nvPr/>
        </p:nvSpPr>
        <p:spPr>
          <a:xfrm>
            <a:off x="275590" y="2684145"/>
            <a:ext cx="8592820" cy="2676525"/>
          </a:xfrm>
          <a:prstGeom prst="rect">
            <a:avLst/>
          </a:prstGeom>
          <a:solidFill>
            <a:schemeClr val="bg2">
              <a:lumMod val="90000"/>
            </a:schemeClr>
          </a:solidFill>
        </p:spPr>
        <p:txBody>
          <a:bodyPr wrap="square" rtlCol="0" anchor="t">
            <a:spAutoFit/>
          </a:bodyPr>
          <a:lstStyle/>
          <a:p>
            <a:pPr algn="l" fontAlgn="auto">
              <a:lnSpc>
                <a:spcPct val="100000"/>
              </a:lnSpc>
              <a:buFont typeface="Arial" panose="020b0604020202020204" pitchFamily="34" charset="0"/>
              <a:buNone/>
            </a:pPr>
            <a:r>
              <a:rPr lang="en-US" altLang="zh-CN" b="1" smtClean="0">
                <a:solidFill>
                  <a:prstClr val="black"/>
                </a:solidFill>
                <a:latin typeface="宋体" panose="02010600030101010101" pitchFamily="2" charset="-122"/>
                <a:sym typeface="+mn-ea"/>
              </a:rPr>
              <a:t>    </a:t>
            </a:r>
            <a:r>
              <a:rPr lang="zh-CN" altLang="en-US" sz="2400" b="1" smtClean="0">
                <a:solidFill>
                  <a:prstClr val="black"/>
                </a:solidFill>
                <a:latin typeface="宋体" panose="02010600030101010101" pitchFamily="2" charset="-122"/>
                <a:sym typeface="+mn-ea"/>
              </a:rPr>
              <a:t>两大教派都声称自己是上帝的唯一代表，拥有独一无二的真理，这就第一次在许多欧洲人面前提出了一个生死攸关的大问题：究竟应该支持谁，谁真正代表真理？两派人说的都可靠吗？</a:t>
            </a:r>
            <a:r>
              <a:rPr lang="en-US" altLang="zh-CN" sz="2400" b="1" smtClean="0">
                <a:solidFill>
                  <a:prstClr val="black"/>
                </a:solidFill>
                <a:latin typeface="宋体" panose="02010600030101010101" pitchFamily="2" charset="-122"/>
                <a:sym typeface="+mn-ea"/>
              </a:rPr>
              <a:t>……</a:t>
            </a:r>
            <a:r>
              <a:rPr lang="zh-CN" altLang="en-US" sz="2400" b="1" smtClean="0">
                <a:solidFill>
                  <a:prstClr val="black"/>
                </a:solidFill>
                <a:latin typeface="宋体" panose="02010600030101010101" pitchFamily="2" charset="-122"/>
                <a:sym typeface="+mn-ea"/>
              </a:rPr>
              <a:t>由两大教派的存在与其论战所造成的人们对两大教派信仰的怀疑与思考，是导向信仰自由或思想自由的一种巨大的力量。</a:t>
            </a:r>
            <a:endParaRPr lang="en-US" altLang="zh-CN" sz="2400" b="1" smtClean="0">
              <a:solidFill>
                <a:prstClr val="black"/>
              </a:solidFill>
              <a:latin typeface="宋体" pitchFamily="2" charset="-122"/>
            </a:endParaRPr>
          </a:p>
          <a:p>
            <a:pPr algn="l" fontAlgn="auto">
              <a:lnSpc>
                <a:spcPct val="100000"/>
              </a:lnSpc>
              <a:buFont typeface="Arial" panose="020b0604020202020204" pitchFamily="34" charset="0"/>
              <a:buNone/>
            </a:pPr>
            <a:r>
              <a:rPr lang="en-US" altLang="zh-CN" sz="2400" b="1" smtClean="0">
                <a:solidFill>
                  <a:prstClr val="black"/>
                </a:solidFill>
                <a:latin typeface="宋体" panose="02010600030101010101" pitchFamily="2" charset="-122"/>
                <a:sym typeface="+mn-ea"/>
              </a:rPr>
              <a:t> ——</a:t>
            </a:r>
            <a:r>
              <a:rPr lang="zh-CN" altLang="en-US" sz="2400" b="1" smtClean="0">
                <a:solidFill>
                  <a:prstClr val="black"/>
                </a:solidFill>
                <a:latin typeface="宋体" panose="02010600030101010101" pitchFamily="2" charset="-122"/>
                <a:sym typeface="+mn-ea"/>
              </a:rPr>
              <a:t>王加丰</a:t>
            </a:r>
            <a:r>
              <a:rPr lang="en-US" altLang="zh-CN" sz="2400" b="1" smtClean="0">
                <a:solidFill>
                  <a:prstClr val="black"/>
                </a:solidFill>
                <a:latin typeface="宋体" panose="02010600030101010101" pitchFamily="2" charset="-122"/>
                <a:sym typeface="+mn-ea"/>
              </a:rPr>
              <a:t>《</a:t>
            </a:r>
            <a:r>
              <a:rPr lang="zh-CN" altLang="en-US" sz="2400" b="1" smtClean="0">
                <a:solidFill>
                  <a:prstClr val="black"/>
                </a:solidFill>
                <a:latin typeface="宋体" panose="02010600030101010101" pitchFamily="2" charset="-122"/>
                <a:sym typeface="+mn-ea"/>
              </a:rPr>
              <a:t>西欧</a:t>
            </a:r>
            <a:r>
              <a:rPr lang="en-US" altLang="zh-CN" sz="2400" b="1" smtClean="0">
                <a:solidFill>
                  <a:prstClr val="black"/>
                </a:solidFill>
                <a:latin typeface="宋体" panose="02010600030101010101" pitchFamily="2" charset="-122"/>
                <a:sym typeface="+mn-ea"/>
              </a:rPr>
              <a:t>16-17</a:t>
            </a:r>
            <a:r>
              <a:rPr lang="zh-CN" altLang="en-US" sz="2400" b="1" smtClean="0">
                <a:solidFill>
                  <a:prstClr val="black"/>
                </a:solidFill>
                <a:latin typeface="宋体" panose="02010600030101010101" pitchFamily="2" charset="-122"/>
                <a:sym typeface="+mn-ea"/>
              </a:rPr>
              <a:t>世纪的宗教与政治</a:t>
            </a:r>
            <a:r>
              <a:rPr lang="en-US" altLang="zh-CN" sz="2400" b="1" smtClean="0">
                <a:solidFill>
                  <a:prstClr val="black"/>
                </a:solidFill>
                <a:latin typeface="宋体" panose="02010600030101010101" pitchFamily="2" charset="-122"/>
                <a:sym typeface="+mn-ea"/>
              </a:rPr>
              <a:t>》</a:t>
            </a:r>
            <a:endParaRPr lang="zh-CN" altLang="en-US" sz="2400"/>
          </a:p>
        </p:txBody>
      </p:sp>
      <p:sp>
        <p:nvSpPr>
          <p:cNvPr id="5" name="文本框 4"/>
          <p:cNvSpPr txBox="1"/>
          <p:nvPr/>
        </p:nvSpPr>
        <p:spPr>
          <a:xfrm>
            <a:off x="137160" y="5540375"/>
            <a:ext cx="5523230" cy="521970"/>
          </a:xfrm>
          <a:prstGeom prst="rect">
            <a:avLst/>
          </a:prstGeom>
          <a:noFill/>
        </p:spPr>
        <p:txBody>
          <a:bodyPr wrap="square" rtlCol="0" anchor="t">
            <a:spAutoFit/>
          </a:bodyPr>
          <a:lstStyle/>
          <a:p>
            <a:pPr algn="ct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5</a:t>
            </a: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）奠定启蒙运动思想基础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diamond(in)">
                                      <p:cBhvr>
                                        <p:cTn id="7" dur="20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diamond(in)">
                                      <p:cBhvr>
                                        <p:cTn id="17" dur="20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2000"/>
                                        <p:tgtEl>
                                          <p:spTgt spid="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fill="hold"/>
                                        <p:tgtEl>
                                          <p:spTgt spid="5"/>
                                        </p:tgtEl>
                                        <p:attrNameLst>
                                          <p:attrName>ppt_x</p:attrName>
                                        </p:attrNameLst>
                                      </p:cBhvr>
                                      <p:tavLst>
                                        <p:tav tm="0">
                                          <p:val>
                                            <p:strVal val="#ppt_x"/>
                                          </p:val>
                                        </p:tav>
                                        <p:tav tm="100000">
                                          <p:val>
                                            <p:strVal val="#ppt_x"/>
                                          </p:val>
                                        </p:tav>
                                      </p:tavLst>
                                    </p:anim>
                                    <p:anim calcmode="lin" valueType="num">
                                      <p:cBhvr additive="base">
                                        <p:cTn id="3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P spid="5"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35217"/>
            <a:ext cx="9144000" cy="1017519"/>
          </a:xfrm>
          <a:solidFill>
            <a:srgbClr val="FF0000"/>
          </a:solidFill>
        </p:spPr>
        <p:txBody>
          <a:bodyPr>
            <a:normAutofit fontScale="90000"/>
          </a:bodyPr>
          <a:lstStyle/>
          <a:p>
            <a:pPr algn="l"/>
            <a:r>
              <a:rPr lang="zh-CN" altLang="en-US" b="1" smtClean="0"/>
              <a:t>探究：</a:t>
            </a:r>
            <a:br>
              <a:rPr lang="en-US" altLang="zh-CN" b="1" smtClean="0"/>
            </a:br>
            <a:r>
              <a:rPr lang="en-US" altLang="zh-CN" b="1" smtClean="0"/>
              <a:t>       </a:t>
            </a:r>
            <a:r>
              <a:rPr lang="zh-CN" altLang="en-US" b="1" smtClean="0"/>
              <a:t>理解</a:t>
            </a:r>
            <a:r>
              <a:rPr lang="zh-CN" altLang="en-US" b="1"/>
              <a:t>宗教改革资产阶级性质的</a:t>
            </a:r>
            <a:r>
              <a:rPr lang="zh-CN" altLang="en-US" b="1" smtClean="0"/>
              <a:t>体现</a:t>
            </a:r>
            <a:endParaRPr lang="zh-CN" altLang="en-US" b="1"/>
          </a:p>
        </p:txBody>
      </p:sp>
      <p:sp>
        <p:nvSpPr>
          <p:cNvPr id="3" name="内容占位符 2"/>
          <p:cNvSpPr>
            <a:spLocks noGrp="1"/>
          </p:cNvSpPr>
          <p:nvPr>
            <p:ph idx="1"/>
          </p:nvPr>
        </p:nvSpPr>
        <p:spPr>
          <a:xfrm>
            <a:off x="179512" y="1484785"/>
            <a:ext cx="8712968" cy="3600399"/>
          </a:xfrm>
          <a:solidFill>
            <a:schemeClr val="bg2">
              <a:lumMod val="75000"/>
            </a:schemeClr>
          </a:solidFill>
        </p:spPr>
        <p:txBody>
          <a:bodyPr>
            <a:normAutofit/>
          </a:bodyPr>
          <a:lstStyle/>
          <a:p>
            <a:pPr marL="0" indent="0">
              <a:buNone/>
            </a:pPr>
            <a:r>
              <a:rPr lang="en-US" altLang="zh-CN" b="1" smtClean="0">
                <a:latin typeface="+mn-ea"/>
              </a:rPr>
              <a:t>(</a:t>
            </a:r>
            <a:r>
              <a:rPr lang="en-US" altLang="zh-CN" b="1">
                <a:latin typeface="+mn-ea"/>
              </a:rPr>
              <a:t>1</a:t>
            </a:r>
            <a:r>
              <a:rPr lang="en-US" altLang="zh-CN" b="1" smtClean="0">
                <a:latin typeface="+mn-ea"/>
              </a:rPr>
              <a:t>)</a:t>
            </a:r>
            <a:r>
              <a:rPr lang="zh-CN" altLang="en-US" b="1" smtClean="0">
                <a:latin typeface="+mn-ea"/>
              </a:rPr>
              <a:t> 原因上，</a:t>
            </a:r>
            <a:r>
              <a:rPr lang="zh-CN" altLang="en-US" b="1">
                <a:latin typeface="+mn-ea"/>
              </a:rPr>
              <a:t>是欧洲资本主义的出现和</a:t>
            </a:r>
            <a:r>
              <a:rPr lang="zh-CN" altLang="en-US" b="1" smtClean="0">
                <a:latin typeface="+mn-ea"/>
              </a:rPr>
              <a:t>发展；</a:t>
            </a:r>
            <a:endParaRPr lang="zh-CN" altLang="en-US" b="1">
              <a:latin typeface="+mn-ea"/>
            </a:endParaRPr>
          </a:p>
          <a:p>
            <a:pPr marL="0" indent="0">
              <a:buNone/>
            </a:pPr>
            <a:r>
              <a:rPr lang="en-US" altLang="zh-CN" b="1">
                <a:latin typeface="+mn-ea"/>
              </a:rPr>
              <a:t>(2</a:t>
            </a:r>
            <a:r>
              <a:rPr lang="en-US" altLang="zh-CN" b="1" smtClean="0">
                <a:latin typeface="+mn-ea"/>
              </a:rPr>
              <a:t>)</a:t>
            </a:r>
            <a:r>
              <a:rPr lang="zh-CN" altLang="en-US" b="1" smtClean="0">
                <a:latin typeface="+mn-ea"/>
              </a:rPr>
              <a:t> 斗争对象，</a:t>
            </a:r>
            <a:r>
              <a:rPr lang="zh-CN" altLang="en-US" b="1">
                <a:latin typeface="+mn-ea"/>
              </a:rPr>
              <a:t>是欧洲最大</a:t>
            </a:r>
            <a:r>
              <a:rPr lang="zh-CN" altLang="en-US" b="1" smtClean="0">
                <a:latin typeface="+mn-ea"/>
              </a:rPr>
              <a:t>的天主教会；</a:t>
            </a:r>
            <a:endParaRPr lang="zh-CN" altLang="en-US" b="1">
              <a:latin typeface="+mn-ea"/>
            </a:endParaRPr>
          </a:p>
          <a:p>
            <a:pPr marL="0" indent="0">
              <a:buNone/>
            </a:pPr>
            <a:r>
              <a:rPr lang="en-US" altLang="zh-CN" b="1">
                <a:latin typeface="+mn-ea"/>
              </a:rPr>
              <a:t>(3</a:t>
            </a:r>
            <a:r>
              <a:rPr lang="en-US" altLang="zh-CN" b="1" smtClean="0">
                <a:latin typeface="+mn-ea"/>
              </a:rPr>
              <a:t>)</a:t>
            </a:r>
            <a:r>
              <a:rPr lang="zh-CN" altLang="en-US" b="1" smtClean="0">
                <a:latin typeface="+mn-ea"/>
              </a:rPr>
              <a:t> 内容上，</a:t>
            </a:r>
            <a:r>
              <a:rPr lang="zh-CN" altLang="en-US" b="1">
                <a:latin typeface="+mn-ea"/>
              </a:rPr>
              <a:t>简化宗教仪式，迎合了资本原始积累时期资产阶级的</a:t>
            </a:r>
            <a:r>
              <a:rPr lang="zh-CN" altLang="en-US" b="1" smtClean="0">
                <a:latin typeface="+mn-ea"/>
              </a:rPr>
              <a:t>要求；</a:t>
            </a:r>
            <a:endParaRPr lang="zh-CN" altLang="en-US" b="1">
              <a:latin typeface="+mn-ea"/>
            </a:endParaRPr>
          </a:p>
          <a:p>
            <a:pPr marL="0" indent="0">
              <a:buNone/>
            </a:pPr>
            <a:r>
              <a:rPr lang="en-US" altLang="zh-CN" b="1">
                <a:latin typeface="+mn-ea"/>
              </a:rPr>
              <a:t>(4</a:t>
            </a:r>
            <a:r>
              <a:rPr lang="en-US" altLang="zh-CN" b="1" smtClean="0">
                <a:latin typeface="+mn-ea"/>
              </a:rPr>
              <a:t>)</a:t>
            </a:r>
            <a:r>
              <a:rPr lang="zh-CN" altLang="en-US" b="1" smtClean="0">
                <a:latin typeface="+mn-ea"/>
              </a:rPr>
              <a:t> 结果上，从</a:t>
            </a:r>
            <a:r>
              <a:rPr lang="zh-CN" altLang="en-US" b="1">
                <a:latin typeface="+mn-ea"/>
              </a:rPr>
              <a:t>思想、政治、经济等方面沉重打击了天主教，有利于资本主义的发展。</a:t>
            </a:r>
          </a:p>
          <a:p>
            <a:pPr marL="0" indent="0">
              <a:buNone/>
            </a:pPr>
            <a:endParaRPr lang="zh-CN" altLang="en-US" b="1">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additive="base">
                                        <p:cTn id="3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260648"/>
            <a:ext cx="8229600" cy="835556"/>
          </a:xfrm>
        </p:spPr>
        <p:txBody>
          <a:bodyPr>
            <a:normAutofit/>
          </a:bodyPr>
          <a:lstStyle/>
          <a:p>
            <a:r>
              <a:rPr lang="zh-CN" altLang="zh-TW" sz="4000" b="1">
                <a:latin typeface="隶书" panose="02010509060101010101" charset="-122"/>
                <a:ea typeface="隶书" panose="02010509060101010101" charset="-122"/>
              </a:rPr>
              <a:t>三、</a:t>
            </a:r>
            <a:r>
              <a:rPr lang="zh-TW" altLang="zh-CN" sz="4000" b="1">
                <a:latin typeface="隶书" panose="02010509060101010101" charset="-122"/>
                <a:ea typeface="隶书" panose="02010509060101010101" charset="-122"/>
              </a:rPr>
              <a:t>近代科学的</a:t>
            </a:r>
            <a:r>
              <a:rPr lang="zh-TW" altLang="zh-CN" sz="4000" b="1" smtClean="0">
                <a:latin typeface="隶书" panose="02010509060101010101" charset="-122"/>
                <a:ea typeface="隶书" panose="02010509060101010101" charset="-122"/>
              </a:rPr>
              <a:t>兴起</a:t>
            </a:r>
            <a:endParaRPr lang="zh-CN" altLang="en-US" sz="4000" b="1">
              <a:latin typeface="隶书" panose="02010509060101010101" charset="-122"/>
              <a:ea typeface="隶书" panose="02010509060101010101" charset="-122"/>
            </a:endParaRPr>
          </a:p>
        </p:txBody>
      </p:sp>
      <p:sp>
        <p:nvSpPr>
          <p:cNvPr id="3" name="内容占位符 2"/>
          <p:cNvSpPr>
            <a:spLocks noGrp="1"/>
          </p:cNvSpPr>
          <p:nvPr>
            <p:ph idx="1"/>
          </p:nvPr>
        </p:nvSpPr>
        <p:spPr/>
        <p:txBody>
          <a:bodyPr/>
          <a:lstStyle/>
          <a:p>
            <a:pPr marL="0" indent="0">
              <a:buNone/>
            </a:pPr>
            <a:r>
              <a:rPr lang="en-US" altLang="zh-CN" b="1" smtClean="0">
                <a:latin typeface="华文楷体" panose="02010600040101010101" pitchFamily="2" charset="-122"/>
                <a:ea typeface="华文楷体" panose="02010600040101010101" pitchFamily="2" charset="-122"/>
              </a:rPr>
              <a:t>1</a:t>
            </a:r>
            <a:r>
              <a:rPr lang="zh-CN" altLang="en-US" b="1" smtClean="0">
                <a:latin typeface="华文楷体" panose="02010600040101010101" pitchFamily="2" charset="-122"/>
                <a:ea typeface="华文楷体" panose="02010600040101010101" pitchFamily="2" charset="-122"/>
              </a:rPr>
              <a:t>、背景：</a:t>
            </a:r>
            <a:endParaRPr lang="en-US" altLang="zh-CN" b="1" smtClean="0">
              <a:latin typeface="华文楷体" panose="02010600040101010101" pitchFamily="2" charset="-122"/>
              <a:ea typeface="华文楷体" panose="02010600040101010101" pitchFamily="2" charset="-122"/>
            </a:endParaRPr>
          </a:p>
          <a:p>
            <a:pPr marL="0" indent="0">
              <a:buNone/>
            </a:pPr>
            <a:r>
              <a:rPr lang="zh-CN" altLang="en-US" b="1" smtClean="0">
                <a:latin typeface="华文楷体" panose="02010600040101010101" pitchFamily="2" charset="-122"/>
                <a:ea typeface="华文楷体" panose="02010600040101010101" pitchFamily="2" charset="-122"/>
              </a:rPr>
              <a:t>（</a:t>
            </a:r>
            <a:r>
              <a:rPr lang="en-US" altLang="zh-CN" b="1" smtClean="0">
                <a:latin typeface="华文楷体" panose="02010600040101010101" pitchFamily="2" charset="-122"/>
                <a:ea typeface="华文楷体" panose="02010600040101010101" pitchFamily="2" charset="-122"/>
              </a:rPr>
              <a:t>1</a:t>
            </a:r>
            <a:r>
              <a:rPr lang="zh-CN" altLang="en-US" b="1" smtClean="0">
                <a:latin typeface="华文楷体" panose="02010600040101010101" pitchFamily="2" charset="-122"/>
                <a:ea typeface="华文楷体" panose="02010600040101010101" pitchFamily="2" charset="-122"/>
              </a:rPr>
              <a:t>）</a:t>
            </a:r>
            <a:r>
              <a:rPr lang="zh-TW" altLang="zh-CN" b="1" smtClean="0">
                <a:latin typeface="华文楷体" panose="02010600040101010101" pitchFamily="2" charset="-122"/>
                <a:ea typeface="华文楷体" panose="02010600040101010101" pitchFamily="2" charset="-122"/>
              </a:rPr>
              <a:t>文艺复兴</a:t>
            </a:r>
            <a:r>
              <a:rPr lang="zh-TW" altLang="zh-CN" b="1">
                <a:latin typeface="华文楷体" panose="02010600040101010101" pitchFamily="2" charset="-122"/>
                <a:ea typeface="华文楷体" panose="02010600040101010101" pitchFamily="2" charset="-122"/>
              </a:rPr>
              <a:t>和宗教改革的深入</a:t>
            </a:r>
            <a:r>
              <a:rPr lang="zh-TW" altLang="zh-CN" b="1" smtClean="0">
                <a:latin typeface="华文楷体" panose="02010600040101010101" pitchFamily="2" charset="-122"/>
                <a:ea typeface="华文楷体" panose="02010600040101010101" pitchFamily="2" charset="-122"/>
              </a:rPr>
              <a:t>发展</a:t>
            </a:r>
            <a:r>
              <a:rPr lang="zh-CN" altLang="en-US" b="1" smtClean="0">
                <a:latin typeface="华文楷体" panose="02010600040101010101" pitchFamily="2" charset="-122"/>
                <a:ea typeface="华文楷体" panose="02010600040101010101" pitchFamily="2" charset="-122"/>
              </a:rPr>
              <a:t>；</a:t>
            </a:r>
            <a:endParaRPr lang="en-US" altLang="zh-CN" b="1" smtClean="0">
              <a:latin typeface="华文楷体" panose="02010600040101010101" pitchFamily="2" charset="-122"/>
              <a:ea typeface="华文楷体" panose="02010600040101010101" pitchFamily="2" charset="-122"/>
            </a:endParaRPr>
          </a:p>
          <a:p>
            <a:pPr marL="0" indent="0">
              <a:buNone/>
            </a:pPr>
            <a:r>
              <a:rPr lang="zh-CN" altLang="en-US" b="1" smtClean="0">
                <a:latin typeface="华文楷体" panose="02010600040101010101" pitchFamily="2" charset="-122"/>
                <a:ea typeface="华文楷体" panose="02010600040101010101" pitchFamily="2" charset="-122"/>
              </a:rPr>
              <a:t>（</a:t>
            </a:r>
            <a:r>
              <a:rPr lang="en-US" altLang="zh-CN" b="1" smtClean="0">
                <a:latin typeface="华文楷体" panose="02010600040101010101" pitchFamily="2" charset="-122"/>
                <a:ea typeface="华文楷体" panose="02010600040101010101" pitchFamily="2" charset="-122"/>
              </a:rPr>
              <a:t>2</a:t>
            </a:r>
            <a:r>
              <a:rPr lang="zh-CN" altLang="en-US" b="1" smtClean="0">
                <a:latin typeface="华文楷体" panose="02010600040101010101" pitchFamily="2" charset="-122"/>
                <a:ea typeface="华文楷体" panose="02010600040101010101" pitchFamily="2" charset="-122"/>
              </a:rPr>
              <a:t>）</a:t>
            </a:r>
            <a:r>
              <a:rPr lang="en-US" altLang="zh-CN" b="1" smtClean="0">
                <a:latin typeface="华文楷体" panose="02010600040101010101" pitchFamily="2" charset="-122"/>
                <a:ea typeface="华文楷体" panose="02010600040101010101" pitchFamily="2" charset="-122"/>
              </a:rPr>
              <a:t>16-17</a:t>
            </a:r>
            <a:r>
              <a:rPr lang="zh-TW" altLang="zh-CN" b="1" smtClean="0">
                <a:latin typeface="华文楷体" panose="02010600040101010101" pitchFamily="2" charset="-122"/>
                <a:ea typeface="华文楷体" panose="02010600040101010101" pitchFamily="2" charset="-122"/>
              </a:rPr>
              <a:t>世纪</a:t>
            </a:r>
            <a:r>
              <a:rPr lang="zh-CN" altLang="en-US" b="1" smtClean="0">
                <a:latin typeface="华文楷体" panose="02010600040101010101" pitchFamily="2" charset="-122"/>
                <a:ea typeface="华文楷体" panose="02010600040101010101" pitchFamily="2" charset="-122"/>
              </a:rPr>
              <a:t>，</a:t>
            </a:r>
            <a:r>
              <a:rPr lang="zh-TW" altLang="zh-CN" b="1" smtClean="0">
                <a:latin typeface="华文楷体" panose="02010600040101010101" pitchFamily="2" charset="-122"/>
                <a:ea typeface="华文楷体" panose="02010600040101010101" pitchFamily="2" charset="-122"/>
              </a:rPr>
              <a:t>欧洲</a:t>
            </a:r>
            <a:r>
              <a:rPr lang="zh-TW" altLang="zh-CN" b="1">
                <a:latin typeface="华文楷体" panose="02010600040101010101" pitchFamily="2" charset="-122"/>
                <a:ea typeface="华文楷体" panose="02010600040101010101" pitchFamily="2" charset="-122"/>
              </a:rPr>
              <a:t>的</a:t>
            </a:r>
            <a:r>
              <a:rPr lang="zh-TW" altLang="zh-CN" b="1" smtClean="0">
                <a:latin typeface="华文楷体" panose="02010600040101010101" pitchFamily="2" charset="-122"/>
                <a:ea typeface="华文楷体" panose="02010600040101010101" pitchFamily="2" charset="-122"/>
              </a:rPr>
              <a:t>自然科学</a:t>
            </a:r>
            <a:r>
              <a:rPr lang="zh-TW" altLang="zh-CN" b="1">
                <a:latin typeface="华文楷体" panose="02010600040101010101" pitchFamily="2" charset="-122"/>
                <a:ea typeface="华文楷体" panose="02010600040101010101" pitchFamily="2" charset="-122"/>
              </a:rPr>
              <a:t>研究取得重大</a:t>
            </a:r>
            <a:r>
              <a:rPr lang="zh-TW" altLang="zh-CN" b="1" smtClean="0">
                <a:latin typeface="华文楷体" panose="02010600040101010101" pitchFamily="2" charset="-122"/>
                <a:ea typeface="华文楷体" panose="02010600040101010101" pitchFamily="2" charset="-122"/>
              </a:rPr>
              <a:t>突破</a:t>
            </a:r>
            <a:r>
              <a:rPr lang="zh-CN" altLang="en-US" b="1" smtClean="0">
                <a:latin typeface="华文楷体" panose="02010600040101010101" pitchFamily="2" charset="-122"/>
                <a:ea typeface="华文楷体" panose="02010600040101010101" pitchFamily="2" charset="-122"/>
              </a:rPr>
              <a:t>。</a:t>
            </a:r>
            <a:endParaRPr lang="zh-CN" altLang="zh-CN" b="1">
              <a:latin typeface="华文楷体" panose="02010600040101010101" pitchFamily="2" charset="-122"/>
              <a:ea typeface="华文楷体" panose="02010600040101010101" pitchFamily="2" charset="-122"/>
            </a:endParaRPr>
          </a:p>
          <a:p>
            <a:pPr marL="0" indent="0">
              <a:buNone/>
            </a:pPr>
            <a:endParaRPr lang="zh-CN" altLang="en-US" b="1">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23528" y="116632"/>
            <a:ext cx="8229600" cy="792088"/>
          </a:xfrm>
        </p:spPr>
        <p:txBody>
          <a:bodyPr>
            <a:normAutofit/>
          </a:bodyPr>
          <a:lstStyle/>
          <a:p>
            <a:r>
              <a:rPr lang="en-US" altLang="zh-CN" smtClean="0"/>
              <a:t>2</a:t>
            </a:r>
            <a:r>
              <a:rPr lang="zh-CN" altLang="en-US" smtClean="0"/>
              <a:t>、成就</a:t>
            </a:r>
            <a:endParaRPr lang="zh-CN" altLang="en-US"/>
          </a:p>
        </p:txBody>
      </p:sp>
      <p:sp>
        <p:nvSpPr>
          <p:cNvPr id="3" name="内容占位符 2"/>
          <p:cNvSpPr>
            <a:spLocks noGrp="1"/>
          </p:cNvSpPr>
          <p:nvPr>
            <p:ph idx="1"/>
          </p:nvPr>
        </p:nvSpPr>
        <p:spPr>
          <a:xfrm>
            <a:off x="251520" y="1700808"/>
            <a:ext cx="8424936" cy="3888432"/>
          </a:xfrm>
        </p:spPr>
        <p:txBody>
          <a:bodyPr>
            <a:normAutofit fontScale="92500" lnSpcReduction="10000"/>
          </a:bodyPr>
          <a:lstStyle/>
          <a:p>
            <a:pPr marL="0" indent="0">
              <a:buNone/>
            </a:pP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波兰</a:t>
            </a:r>
            <a:r>
              <a:rPr lang="zh-TW" altLang="zh-CN" b="1">
                <a:latin typeface="宋体" panose="02010600030101010101" pitchFamily="2" charset="-122"/>
                <a:ea typeface="宋体" panose="02010600030101010101" pitchFamily="2" charset="-122"/>
              </a:rPr>
              <a:t>天文学家哥白尼提出“日心说”，否定天主教</a:t>
            </a:r>
            <a:r>
              <a:rPr lang="zh-TW" altLang="zh-CN" b="1" smtClean="0">
                <a:latin typeface="宋体" panose="02010600030101010101" pitchFamily="2" charset="-122"/>
                <a:ea typeface="宋体" panose="02010600030101010101" pitchFamily="2" charset="-122"/>
              </a:rPr>
              <a:t>会宣扬</a:t>
            </a:r>
            <a:r>
              <a:rPr lang="zh-TW" altLang="zh-CN" b="1">
                <a:latin typeface="宋体" panose="02010600030101010101" pitchFamily="2" charset="-122"/>
                <a:ea typeface="宋体" panose="02010600030101010101" pitchFamily="2" charset="-122"/>
              </a:rPr>
              <a:t>的“地心说”，建立</a:t>
            </a:r>
            <a:r>
              <a:rPr lang="zh-TW" altLang="zh-CN" b="1" smtClean="0">
                <a:latin typeface="宋体" panose="02010600030101010101" pitchFamily="2" charset="-122"/>
                <a:ea typeface="宋体" panose="02010600030101010101" pitchFamily="2" charset="-122"/>
              </a:rPr>
              <a:t>起</a:t>
            </a:r>
            <a:r>
              <a:rPr lang="zh-CN" altLang="en-US" b="1" smtClean="0">
                <a:latin typeface="宋体" panose="02010600030101010101" pitchFamily="2" charset="-122"/>
                <a:ea typeface="宋体" panose="02010600030101010101" pitchFamily="2" charset="-122"/>
              </a:rPr>
              <a:t>一</a:t>
            </a:r>
            <a:r>
              <a:rPr lang="zh-TW" altLang="zh-CN" b="1" smtClean="0">
                <a:latin typeface="宋体" panose="02010600030101010101" pitchFamily="2" charset="-122"/>
                <a:ea typeface="宋体" panose="02010600030101010101" pitchFamily="2" charset="-122"/>
              </a:rPr>
              <a:t>种</a:t>
            </a:r>
            <a:r>
              <a:rPr lang="zh-TW" altLang="zh-CN" b="1">
                <a:latin typeface="宋体" panose="02010600030101010101" pitchFamily="2" charset="-122"/>
                <a:ea typeface="宋体" panose="02010600030101010101" pitchFamily="2" charset="-122"/>
              </a:rPr>
              <a:t>新的宇宙观</a:t>
            </a:r>
            <a:r>
              <a:rPr lang="zh-TW" altLang="zh-CN" b="1" smtClean="0">
                <a:latin typeface="宋体" panose="02010600030101010101" pitchFamily="2" charset="-122"/>
                <a:ea typeface="宋体" panose="02010600030101010101" pitchFamily="2" charset="-122"/>
              </a:rPr>
              <a:t>。</a:t>
            </a:r>
            <a:endParaRPr lang="en-US" altLang="zh-TW" b="1" smtClean="0">
              <a:latin typeface="宋体" pitchFamily="2" charset="-122"/>
              <a:ea typeface="宋体" panose="02010600030101010101" pitchFamily="2" charset="-122"/>
            </a:endParaRPr>
          </a:p>
          <a:p>
            <a:pPr marL="0" indent="0">
              <a:buNone/>
            </a:pPr>
            <a:r>
              <a:rPr lang="en-US" altLang="zh-TW" b="1">
                <a:latin typeface="宋体" panose="02010600030101010101" pitchFamily="2" charset="-122"/>
                <a:ea typeface="宋体" panose="02010600030101010101" pitchFamily="2" charset="-122"/>
              </a:rPr>
              <a:t> </a:t>
            </a: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英国科学家牛顿</a:t>
            </a:r>
            <a:r>
              <a:rPr lang="zh-TW" altLang="zh-CN" b="1">
                <a:latin typeface="宋体" panose="02010600030101010101" pitchFamily="2" charset="-122"/>
                <a:ea typeface="宋体" panose="02010600030101010101" pitchFamily="2" charset="-122"/>
              </a:rPr>
              <a:t>发现万有引力定律，确立了较为完整的力学体系，</a:t>
            </a:r>
            <a:r>
              <a:rPr lang="zh-TW" altLang="zh-CN" b="1" smtClean="0">
                <a:latin typeface="宋体" panose="02010600030101010101" pitchFamily="2" charset="-122"/>
                <a:ea typeface="宋体" panose="02010600030101010101" pitchFamily="2" charset="-122"/>
              </a:rPr>
              <a:t>为近代物理学</a:t>
            </a:r>
            <a:r>
              <a:rPr lang="zh-TW" altLang="zh-CN" b="1">
                <a:latin typeface="宋体" panose="02010600030101010101" pitchFamily="2" charset="-122"/>
                <a:ea typeface="宋体" panose="02010600030101010101" pitchFamily="2" charset="-122"/>
              </a:rPr>
              <a:t>的发展奠定了</a:t>
            </a:r>
            <a:r>
              <a:rPr lang="zh-TW" altLang="zh-CN" b="1" smtClean="0">
                <a:latin typeface="宋体" panose="02010600030101010101" pitchFamily="2" charset="-122"/>
                <a:ea typeface="宋体" panose="02010600030101010101" pitchFamily="2" charset="-122"/>
              </a:rPr>
              <a:t>基础</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en-US" altLang="zh-TW" b="1">
                <a:latin typeface="宋体" panose="02010600030101010101" pitchFamily="2" charset="-122"/>
                <a:ea typeface="宋体" panose="02010600030101010101" pitchFamily="2" charset="-122"/>
              </a:rPr>
              <a:t> </a:t>
            </a: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近代</a:t>
            </a:r>
            <a:r>
              <a:rPr lang="zh-TW" altLang="zh-CN" b="1">
                <a:latin typeface="宋体" panose="02010600030101010101" pitchFamily="2" charset="-122"/>
                <a:ea typeface="宋体" panose="02010600030101010101" pitchFamily="2" charset="-122"/>
              </a:rPr>
              <a:t>科学在光学、热学</a:t>
            </a:r>
            <a:r>
              <a:rPr lang="zh-TW" altLang="zh-CN" b="1" smtClean="0">
                <a:latin typeface="宋体" panose="02010600030101010101" pitchFamily="2" charset="-122"/>
                <a:ea typeface="宋体" panose="02010600030101010101" pitchFamily="2" charset="-122"/>
              </a:rPr>
              <a:t>、电磁学</a:t>
            </a:r>
            <a:r>
              <a:rPr lang="zh-TW" altLang="zh-CN" b="1">
                <a:latin typeface="宋体" panose="02010600030101010101" pitchFamily="2" charset="-122"/>
                <a:ea typeface="宋体" panose="02010600030101010101" pitchFamily="2" charset="-122"/>
              </a:rPr>
              <a:t>、解剖学等领域也取得了巨大进步</a:t>
            </a:r>
            <a:r>
              <a:rPr lang="zh-TW" altLang="zh-CN" b="1" smtClean="0">
                <a:latin typeface="宋体" panose="02010600030101010101" pitchFamily="2" charset="-122"/>
                <a:ea typeface="宋体" panose="02010600030101010101" pitchFamily="2" charset="-122"/>
              </a:rPr>
              <a:t>。</a:t>
            </a:r>
            <a:endParaRPr lang="zh-CN" altLang="zh-CN" b="1">
              <a:latin typeface="宋体" panose="02010600030101010101" pitchFamily="2" charset="-122"/>
              <a:ea typeface="宋体" panose="02010600030101010101" pitchFamily="2" charset="-122"/>
            </a:endParaRPr>
          </a:p>
        </p:txBody>
      </p:sp>
      <p:sp>
        <p:nvSpPr>
          <p:cNvPr id="4" name="TextBox 3"/>
          <p:cNvSpPr txBox="1"/>
          <p:nvPr/>
        </p:nvSpPr>
        <p:spPr>
          <a:xfrm>
            <a:off x="107504" y="890683"/>
            <a:ext cx="6480720" cy="523220"/>
          </a:xfrm>
          <a:prstGeom prst="rect">
            <a:avLst/>
          </a:prstGeom>
          <a:solidFill>
            <a:schemeClr val="bg2">
              <a:lumMod val="90000"/>
            </a:schemeClr>
          </a:solidFill>
        </p:spPr>
        <p:txBody>
          <a:bodyPr wrap="square" rtlCol="0">
            <a:spAutoFit/>
          </a:bodyPr>
          <a:lstStyle/>
          <a:p>
            <a:r>
              <a:rPr lang="zh-CN" altLang="en-US" sz="2800" b="1" smtClean="0"/>
              <a:t>阅读材料，概括近代科学革命的成就</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178215" y="332656"/>
            <a:ext cx="4038888" cy="3236564"/>
          </a:xfrm>
          <a:prstGeom prst="rect">
            <a:avLst/>
          </a:prstGeom>
          <a:effectLst>
            <a:softEdge rad="635000"/>
          </a:effectLst>
        </p:spPr>
      </p:pic>
      <p:pic>
        <p:nvPicPr>
          <p:cNvPr id="5" name="图片 4"/>
          <p:cNvPicPr>
            <a:picLocks noChangeAspect="1"/>
          </p:cNvPicPr>
          <p:nvPr/>
        </p:nvPicPr>
        <p:blipFill>
          <a:blip r:embed="rId3"/>
          <a:srcRect l="18817" t="-3540" r="18681" b="50953"/>
          <a:stretch>
            <a:fillRect/>
          </a:stretch>
        </p:blipFill>
        <p:spPr>
          <a:xfrm>
            <a:off x="4788024" y="404664"/>
            <a:ext cx="4108054" cy="2880320"/>
          </a:xfrm>
          <a:prstGeom prst="rect">
            <a:avLst/>
          </a:prstGeom>
          <a:effectLst>
            <a:softEdge rad="317500"/>
          </a:effectLst>
        </p:spPr>
      </p:pic>
      <p:pic>
        <p:nvPicPr>
          <p:cNvPr id="6" name="图片 5"/>
          <p:cNvPicPr>
            <a:picLocks noChangeAspect="1"/>
          </p:cNvPicPr>
          <p:nvPr/>
        </p:nvPicPr>
        <p:blipFill>
          <a:blip r:embed="rId4"/>
          <a:stretch>
            <a:fillRect/>
          </a:stretch>
        </p:blipFill>
        <p:spPr>
          <a:xfrm>
            <a:off x="549275" y="4010660"/>
            <a:ext cx="3204210" cy="2676525"/>
          </a:xfrm>
          <a:prstGeom prst="rect">
            <a:avLst/>
          </a:prstGeom>
          <a:effectLst>
            <a:softEdge rad="127000"/>
          </a:effectLst>
        </p:spPr>
      </p:pic>
      <p:sp>
        <p:nvSpPr>
          <p:cNvPr id="7" name="矩形 6"/>
          <p:cNvSpPr/>
          <p:nvPr/>
        </p:nvSpPr>
        <p:spPr>
          <a:xfrm>
            <a:off x="4572000" y="4581128"/>
            <a:ext cx="3672408" cy="1323439"/>
          </a:xfrm>
          <a:prstGeom prst="rect">
            <a:avLst/>
          </a:prstGeom>
          <a:solidFill>
            <a:schemeClr val="bg2">
              <a:lumMod val="90000"/>
            </a:schemeClr>
          </a:solidFill>
        </p:spPr>
        <p:txBody>
          <a:bodyPr wrap="square">
            <a:spAutoFit/>
          </a:bodyPr>
          <a:lstStyle/>
          <a:p>
            <a:pPr lvl="0"/>
            <a:r>
              <a:rPr lang="zh-CN" altLang="en-US" sz="2000" b="1" smtClean="0">
                <a:latin typeface="华文楷体" panose="02010600040101010101" pitchFamily="2" charset="-122"/>
                <a:ea typeface="华文楷体" panose="02010600040101010101" pitchFamily="2" charset="-122"/>
              </a:rPr>
              <a:t>       布</a:t>
            </a:r>
            <a:r>
              <a:rPr lang="zh-CN" altLang="en-US" sz="2000" b="1">
                <a:latin typeface="华文楷体" panose="02010600040101010101" pitchFamily="2" charset="-122"/>
                <a:ea typeface="华文楷体" panose="02010600040101010101" pitchFamily="2" charset="-122"/>
              </a:rPr>
              <a:t>鲁诺被宣布为“异教徒”，烧死于罗马；通过天文观测证实哥白尼学说的伽利略则被判处终身监禁。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en-US" altLang="zh-CN" smtClean="0"/>
              <a:t>3</a:t>
            </a:r>
            <a:r>
              <a:rPr lang="zh-CN" altLang="en-US" smtClean="0"/>
              <a:t>、意义</a:t>
            </a:r>
            <a:endParaRPr lang="zh-CN" altLang="en-US"/>
          </a:p>
        </p:txBody>
      </p:sp>
      <p:sp>
        <p:nvSpPr>
          <p:cNvPr id="3" name="内容占位符 2"/>
          <p:cNvSpPr>
            <a:spLocks noGrp="1"/>
          </p:cNvSpPr>
          <p:nvPr>
            <p:ph idx="1"/>
          </p:nvPr>
        </p:nvSpPr>
        <p:spPr>
          <a:xfrm>
            <a:off x="323528" y="1412776"/>
            <a:ext cx="8352928" cy="2980926"/>
          </a:xfrm>
        </p:spPr>
        <p:txBody>
          <a:bodyPr>
            <a:normAutofit lnSpcReduction="10000"/>
          </a:bodyPr>
          <a:lstStyle/>
          <a:p>
            <a:pPr marL="0" indent="0">
              <a:buNone/>
            </a:pPr>
            <a:r>
              <a:rPr lang="zh-CN" altLang="en-US" b="1" smtClean="0"/>
              <a:t>（</a:t>
            </a:r>
            <a:r>
              <a:rPr lang="en-US" altLang="zh-CN" b="1" smtClean="0"/>
              <a:t>1</a:t>
            </a:r>
            <a:r>
              <a:rPr lang="zh-CN" altLang="en-US" b="1" smtClean="0"/>
              <a:t>）科学</a:t>
            </a:r>
            <a:r>
              <a:rPr lang="zh-CN" altLang="en-US" b="1"/>
              <a:t>革命形成了重视经验和事实的理性化思维</a:t>
            </a:r>
            <a:r>
              <a:rPr lang="zh-CN" altLang="en-US" b="1" smtClean="0"/>
              <a:t>方式；</a:t>
            </a:r>
            <a:endParaRPr lang="en-US" altLang="zh-CN" b="1" smtClean="0"/>
          </a:p>
          <a:p>
            <a:pPr marL="0" indent="0">
              <a:buNone/>
            </a:pPr>
            <a:r>
              <a:rPr lang="zh-CN" altLang="en-US" b="1" smtClean="0"/>
              <a:t>（</a:t>
            </a:r>
            <a:r>
              <a:rPr lang="en-US" altLang="zh-CN" b="1" smtClean="0"/>
              <a:t>2</a:t>
            </a:r>
            <a:r>
              <a:rPr lang="zh-CN" altLang="en-US" b="1" smtClean="0"/>
              <a:t>）确立</a:t>
            </a:r>
            <a:r>
              <a:rPr lang="zh-CN" altLang="en-US" b="1"/>
              <a:t>了通过观察、实验、分析、归纳和综合等基本途径 发现自然规律的科学方法 </a:t>
            </a:r>
            <a:r>
              <a:rPr lang="zh-CN" altLang="en-US" b="1" smtClean="0"/>
              <a:t>；</a:t>
            </a:r>
            <a:endParaRPr lang="en-US" altLang="zh-CN" b="1" smtClean="0"/>
          </a:p>
          <a:p>
            <a:pPr marL="0" indent="0">
              <a:buNone/>
            </a:pPr>
            <a:r>
              <a:rPr lang="zh-CN" altLang="en-US" b="1" smtClean="0"/>
              <a:t>（</a:t>
            </a:r>
            <a:r>
              <a:rPr lang="en-US" altLang="zh-CN" b="1" smtClean="0"/>
              <a:t>3</a:t>
            </a:r>
            <a:r>
              <a:rPr lang="zh-CN" altLang="en-US" b="1" smtClean="0"/>
              <a:t>）科学</a:t>
            </a:r>
            <a:r>
              <a:rPr lang="zh-CN" altLang="en-US" b="1"/>
              <a:t>革命促进了思想解放</a:t>
            </a:r>
            <a:r>
              <a:rPr lang="zh-CN" altLang="en-US" b="1" smtClean="0"/>
              <a:t>和社会</a:t>
            </a:r>
            <a:r>
              <a:rPr lang="zh-CN" altLang="en-US" b="1"/>
              <a:t>进步。削弱了封建统治的精神支柱</a:t>
            </a:r>
            <a:r>
              <a:rPr lang="zh-CN" altLang="en-US" b="1" smtClean="0"/>
              <a:t>。</a:t>
            </a:r>
            <a:endParaRPr lang="zh-CN" altLang="en-US"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600" y="1156"/>
            <a:ext cx="1824096" cy="691540"/>
          </a:xfrm>
          <a:solidFill>
            <a:srgbClr val="FFFF00"/>
          </a:solidFill>
        </p:spPr>
        <p:txBody>
          <a:bodyPr>
            <a:normAutofit/>
          </a:bodyPr>
          <a:lstStyle/>
          <a:p>
            <a:r>
              <a:rPr lang="zh-TW" altLang="zh-CN" sz="3200" b="1">
                <a:latin typeface="隶书" panose="02010509060101010101" charset="-122"/>
                <a:ea typeface="隶书" panose="02010509060101010101" charset="-122"/>
              </a:rPr>
              <a:t>历史</a:t>
            </a:r>
            <a:r>
              <a:rPr lang="zh-TW" altLang="zh-CN" sz="3200" b="1" smtClean="0">
                <a:latin typeface="隶书" panose="02010509060101010101" charset="-122"/>
                <a:ea typeface="隶书" panose="02010509060101010101" charset="-122"/>
              </a:rPr>
              <a:t>纵横</a:t>
            </a:r>
            <a:endParaRPr lang="zh-CN" altLang="en-US" sz="3200" b="1">
              <a:latin typeface="隶书"/>
              <a:ea typeface="隶书" panose="02010509060101010101" charset="-122"/>
            </a:endParaRPr>
          </a:p>
        </p:txBody>
      </p:sp>
      <p:sp>
        <p:nvSpPr>
          <p:cNvPr id="3" name="内容占位符 2"/>
          <p:cNvSpPr>
            <a:spLocks noGrp="1"/>
          </p:cNvSpPr>
          <p:nvPr>
            <p:ph idx="1"/>
          </p:nvPr>
        </p:nvSpPr>
        <p:spPr>
          <a:xfrm>
            <a:off x="323528" y="836712"/>
            <a:ext cx="8363272" cy="5289453"/>
          </a:xfrm>
          <a:solidFill>
            <a:schemeClr val="bg2">
              <a:lumMod val="90000"/>
            </a:schemeClr>
          </a:solidFill>
        </p:spPr>
        <p:txBody>
          <a:bodyPr>
            <a:normAutofit/>
          </a:bodyPr>
          <a:lstStyle/>
          <a:p>
            <a:pPr marL="0" indent="0" algn="ctr">
              <a:buNone/>
            </a:pPr>
            <a:r>
              <a:rPr lang="en-US" altLang="zh-TW" b="1" smtClean="0">
                <a:latin typeface="华文楷体" panose="02010600040101010101" pitchFamily="2" charset="-122"/>
                <a:ea typeface="华文楷体" panose="02010600040101010101" pitchFamily="2" charset="-122"/>
              </a:rPr>
              <a:t>    </a:t>
            </a:r>
            <a:r>
              <a:rPr lang="zh-TW" altLang="zh-CN" b="1" smtClean="0">
                <a:latin typeface="华文楷体" panose="02010600040101010101" pitchFamily="2" charset="-122"/>
                <a:ea typeface="华文楷体" panose="02010600040101010101" pitchFamily="2" charset="-122"/>
              </a:rPr>
              <a:t>科学</a:t>
            </a:r>
            <a:r>
              <a:rPr lang="zh-TW" altLang="zh-CN" b="1">
                <a:latin typeface="华文楷体" panose="02010600040101010101" pitchFamily="2" charset="-122"/>
                <a:ea typeface="华文楷体" panose="02010600040101010101" pitchFamily="2" charset="-122"/>
              </a:rPr>
              <a:t>在与神学的艰难斗争中前进</a:t>
            </a:r>
            <a:endParaRPr lang="zh-CN" altLang="zh-CN" b="1">
              <a:latin typeface="华文楷体" panose="02010600040101010101" pitchFamily="2" charset="-122"/>
              <a:ea typeface="华文楷体" panose="02010600040101010101" pitchFamily="2" charset="-122"/>
            </a:endParaRPr>
          </a:p>
          <a:p>
            <a:pPr marL="0" indent="0">
              <a:buNone/>
            </a:pPr>
            <a:r>
              <a:rPr lang="zh-CN" altLang="en-US" b="1" smtClean="0">
                <a:latin typeface="华文楷体" panose="02010600040101010101" pitchFamily="2" charset="-122"/>
                <a:ea typeface="华文楷体" panose="02010600040101010101" pitchFamily="2" charset="-122"/>
              </a:rPr>
              <a:t>        近代</a:t>
            </a:r>
            <a:r>
              <a:rPr lang="zh-CN" altLang="en-US" b="1">
                <a:latin typeface="华文楷体" panose="02010600040101010101" pitchFamily="2" charset="-122"/>
                <a:ea typeface="华文楷体" panose="02010600040101010101" pitchFamily="2" charset="-122"/>
              </a:rPr>
              <a:t>科学革命中所形成的世界观和方法论，冲击了天主教世界观所茏罩的意识形态和神学</a:t>
            </a:r>
            <a:r>
              <a:rPr lang="zh-CN" altLang="en-US" b="1" smtClean="0">
                <a:latin typeface="华文楷体" panose="02010600040101010101" pitchFamily="2" charset="-122"/>
                <a:ea typeface="华文楷体" panose="02010600040101010101" pitchFamily="2" charset="-122"/>
              </a:rPr>
              <a:t>体系</a:t>
            </a:r>
            <a:r>
              <a:rPr lang="zh-CN" altLang="en-US" b="1">
                <a:latin typeface="华文楷体" panose="02010600040101010101" pitchFamily="2" charset="-122"/>
                <a:ea typeface="华文楷体" panose="02010600040101010101" pitchFamily="2" charset="-122"/>
              </a:rPr>
              <a:t>，引起教廷的</a:t>
            </a:r>
            <a:r>
              <a:rPr lang="zh-CN" altLang="en-US" b="1" smtClean="0">
                <a:latin typeface="华文楷体" panose="02010600040101010101" pitchFamily="2" charset="-122"/>
                <a:ea typeface="华文楷体" panose="02010600040101010101" pitchFamily="2" charset="-122"/>
              </a:rPr>
              <a:t>敌视哥白尼</a:t>
            </a:r>
            <a:r>
              <a:rPr lang="zh-CN" altLang="en-US" b="1">
                <a:latin typeface="华文楷体" panose="02010600040101010101" pitchFamily="2" charset="-122"/>
                <a:ea typeface="华文楷体" panose="02010600040101010101" pitchFamily="2" charset="-122"/>
              </a:rPr>
              <a:t>阐述“日心说”的</a:t>
            </a:r>
            <a:r>
              <a:rPr lang="en-US" altLang="zh-CN" b="1">
                <a:latin typeface="华文楷体" panose="02010600040101010101" pitchFamily="2" charset="-122"/>
                <a:ea typeface="华文楷体" panose="02010600040101010101" pitchFamily="2" charset="-122"/>
              </a:rPr>
              <a:t>《</a:t>
            </a:r>
            <a:r>
              <a:rPr lang="zh-CN" altLang="en-US" b="1">
                <a:latin typeface="华文楷体" panose="02010600040101010101" pitchFamily="2" charset="-122"/>
                <a:ea typeface="华文楷体" panose="02010600040101010101" pitchFamily="2" charset="-122"/>
              </a:rPr>
              <a:t>天体运行论</a:t>
            </a:r>
            <a:r>
              <a:rPr lang="en-US" altLang="zh-CN" b="1">
                <a:latin typeface="华文楷体" panose="02010600040101010101" pitchFamily="2" charset="-122"/>
                <a:ea typeface="华文楷体" panose="02010600040101010101" pitchFamily="2" charset="-122"/>
              </a:rPr>
              <a:t>》</a:t>
            </a:r>
            <a:r>
              <a:rPr lang="zh-CN" altLang="en-US" b="1">
                <a:latin typeface="华文楷体" panose="02010600040101010101" pitchFamily="2" charset="-122"/>
                <a:ea typeface="华文楷体" panose="02010600040101010101" pitchFamily="2" charset="-122"/>
              </a:rPr>
              <a:t>被罗马教廷宣布为禁书；布鲁诺通过天文 观测证实哥白尼学说的伽利略则被判处终身监禁但是，他们的科学精神和实践得到天文学家、数 学家和哲学家的</a:t>
            </a:r>
            <a:r>
              <a:rPr lang="zh-CN" altLang="en-US" b="1" smtClean="0">
                <a:latin typeface="华文楷体" panose="02010600040101010101" pitchFamily="2" charset="-122"/>
                <a:ea typeface="华文楷体" panose="02010600040101010101" pitchFamily="2" charset="-122"/>
              </a:rPr>
              <a:t>肯定。</a:t>
            </a:r>
            <a:endParaRPr lang="zh-CN" altLang="en-US" b="1">
              <a:latin typeface="华文楷体" panose="02010600040101010101" pitchFamily="2" charset="-122"/>
              <a:ea typeface="华文楷体" panose="02010600040101010101" pitchFamily="2" charset="-122"/>
            </a:endParaRPr>
          </a:p>
          <a:p>
            <a:pPr marL="0" indent="0">
              <a:buNone/>
            </a:pPr>
            <a:endParaRPr lang="zh-CN" altLang="en-US" b="1">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cBhvr>
                                    </p:anim>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95536" y="1600202"/>
            <a:ext cx="8280920" cy="3628997"/>
          </a:xfrm>
          <a:solidFill>
            <a:schemeClr val="bg2">
              <a:lumMod val="75000"/>
            </a:schemeClr>
          </a:solidFill>
        </p:spPr>
        <p:txBody>
          <a:bodyPr/>
          <a:lstStyle/>
          <a:p>
            <a:pPr marL="0" indent="0">
              <a:buNone/>
            </a:pPr>
            <a:r>
              <a:rPr lang="zh-CN" altLang="en-US" b="1" smtClean="0">
                <a:latin typeface="华文楷体" panose="02010600040101010101" pitchFamily="2" charset="-122"/>
                <a:ea typeface="华文楷体" panose="02010600040101010101" pitchFamily="2" charset="-122"/>
              </a:rPr>
              <a:t>        （</a:t>
            </a:r>
            <a:r>
              <a:rPr lang="en-US" altLang="zh-CN" b="1">
                <a:latin typeface="华文楷体" panose="02010600040101010101" pitchFamily="2" charset="-122"/>
                <a:ea typeface="华文楷体" panose="02010600040101010101" pitchFamily="2" charset="-122"/>
              </a:rPr>
              <a:t>14</a:t>
            </a:r>
            <a:r>
              <a:rPr lang="zh-CN" altLang="en-US" b="1">
                <a:latin typeface="华文楷体" panose="02010600040101010101" pitchFamily="2" charset="-122"/>
                <a:ea typeface="华文楷体" panose="02010600040101010101" pitchFamily="2" charset="-122"/>
              </a:rPr>
              <a:t>世纪到</a:t>
            </a:r>
            <a:r>
              <a:rPr lang="en-US" altLang="zh-CN" b="1">
                <a:latin typeface="华文楷体" panose="02010600040101010101" pitchFamily="2" charset="-122"/>
                <a:ea typeface="华文楷体" panose="02010600040101010101" pitchFamily="2" charset="-122"/>
              </a:rPr>
              <a:t>18</a:t>
            </a:r>
            <a:r>
              <a:rPr lang="zh-CN" altLang="en-US" b="1">
                <a:latin typeface="华文楷体" panose="02010600040101010101" pitchFamily="2" charset="-122"/>
                <a:ea typeface="华文楷体" panose="02010600040101010101" pitchFamily="2" charset="-122"/>
              </a:rPr>
              <a:t>世纪）所发生的思想革命，或叫做精神领域的革命</a:t>
            </a:r>
            <a:r>
              <a:rPr lang="en-US" altLang="zh-CN" b="1">
                <a:latin typeface="华文楷体" panose="02010600040101010101" pitchFamily="2" charset="-122"/>
                <a:ea typeface="华文楷体" panose="02010600040101010101" pitchFamily="2" charset="-122"/>
              </a:rPr>
              <a:t>……</a:t>
            </a:r>
            <a:r>
              <a:rPr lang="zh-CN" altLang="en-US" b="1">
                <a:latin typeface="华文楷体" panose="02010600040101010101" pitchFamily="2" charset="-122"/>
                <a:ea typeface="华文楷体" panose="02010600040101010101" pitchFamily="2" charset="-122"/>
              </a:rPr>
              <a:t>就是文艺复兴、宗教改革、启蒙运动相继联系、承接起来的“链条”。通过这个“革命”链条，“人”一步一步地从“神”的迷信中解放出来。</a:t>
            </a:r>
          </a:p>
          <a:p>
            <a:pPr marL="0" indent="0">
              <a:buNone/>
            </a:pPr>
            <a:r>
              <a:rPr lang="en-US" altLang="zh-CN" b="1" smtClean="0">
                <a:latin typeface="华文楷体" panose="02010600040101010101" pitchFamily="2" charset="-122"/>
                <a:ea typeface="华文楷体" panose="02010600040101010101" pitchFamily="2" charset="-122"/>
              </a:rPr>
              <a:t>                       ——</a:t>
            </a:r>
            <a:r>
              <a:rPr lang="zh-CN" altLang="en-US" b="1">
                <a:latin typeface="华文楷体" panose="02010600040101010101" pitchFamily="2" charset="-122"/>
                <a:ea typeface="华文楷体" panose="02010600040101010101" pitchFamily="2" charset="-122"/>
              </a:rPr>
              <a:t>陈乐民</a:t>
            </a:r>
            <a:r>
              <a:rPr lang="en-US" altLang="zh-CN" b="1">
                <a:latin typeface="华文楷体" panose="02010600040101010101" pitchFamily="2" charset="-122"/>
                <a:ea typeface="华文楷体" panose="02010600040101010101" pitchFamily="2" charset="-122"/>
              </a:rPr>
              <a:t>《</a:t>
            </a:r>
            <a:r>
              <a:rPr lang="zh-CN" altLang="en-US" b="1">
                <a:latin typeface="华文楷体" panose="02010600040101010101" pitchFamily="2" charset="-122"/>
                <a:ea typeface="华文楷体" panose="02010600040101010101" pitchFamily="2" charset="-122"/>
              </a:rPr>
              <a:t>欧洲文明的进程</a:t>
            </a:r>
            <a:r>
              <a:rPr lang="en-US" altLang="zh-CN" b="1" smtClean="0">
                <a:latin typeface="华文楷体" panose="02010600040101010101" pitchFamily="2" charset="-122"/>
                <a:ea typeface="华文楷体" panose="02010600040101010101" pitchFamily="2" charset="-122"/>
              </a:rPr>
              <a:t>》</a:t>
            </a:r>
            <a:endParaRPr lang="en-US" altLang="zh-CN" b="1">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plus(in)">
                                      <p:cBhvr>
                                        <p:cTn id="7" dur="20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plus(in)">
                                      <p:cBhvr>
                                        <p:cTn id="12" dur="20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3"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plus(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191453"/>
            <a:ext cx="8229600" cy="1143000"/>
          </a:xfrm>
        </p:spPr>
        <p:txBody>
          <a:bodyPr/>
          <a:lstStyle/>
          <a:p>
            <a:r>
              <a:rPr lang="zh-CN" altLang="en-US">
                <a:sym typeface="+mn-ea"/>
              </a:rPr>
              <a:t>四、启蒙运动</a:t>
            </a:r>
            <a:endParaRPr lang="zh-CN" altLang="en-US"/>
          </a:p>
        </p:txBody>
      </p:sp>
      <p:grpSp>
        <p:nvGrpSpPr>
          <p:cNvPr id="4" name="组合 3"/>
          <p:cNvGrpSpPr/>
          <p:nvPr/>
        </p:nvGrpSpPr>
        <p:grpSpPr>
          <a:xfrm>
            <a:off x="-1445260" y="1141095"/>
            <a:ext cx="12214225" cy="5678170"/>
            <a:chOff x="-1832457" y="-87807"/>
            <a:chExt cx="12215175" cy="6996975"/>
          </a:xfrm>
        </p:grpSpPr>
        <p:pic>
          <p:nvPicPr>
            <p:cNvPr id="19461"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558083" y="-87807"/>
              <a:ext cx="1932197" cy="2317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081994" y="-47606"/>
              <a:ext cx="2403336" cy="2246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2192547" y="2185929"/>
              <a:ext cx="2234788" cy="2698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图片 1"/>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102586" y="-76322"/>
              <a:ext cx="2256572" cy="22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图片 4"/>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4468880" y="-49023"/>
              <a:ext cx="2090218" cy="227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6" name="文本框 4"/>
            <p:cNvSpPr txBox="1">
              <a:spLocks noChangeArrowheads="1"/>
            </p:cNvSpPr>
            <p:nvPr/>
          </p:nvSpPr>
          <p:spPr bwMode="auto">
            <a:xfrm>
              <a:off x="4695019" y="1833776"/>
              <a:ext cx="5616575"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pPr>
              <a:r>
                <a:rPr lang="zh-CN" altLang="en-US" sz="1800" b="1">
                  <a:solidFill>
                    <a:srgbClr val="FFFFFF"/>
                  </a:solidFill>
                  <a:latin typeface="Times New Roman" panose="02020603050405020304" pitchFamily="18" charset="0"/>
                </a:rPr>
                <a:t>（法）孟德斯鸠</a:t>
              </a:r>
            </a:p>
          </p:txBody>
        </p:sp>
        <p:sp>
          <p:nvSpPr>
            <p:cNvPr id="17423" name="文本框 4"/>
            <p:cNvSpPr txBox="1">
              <a:spLocks noChangeArrowheads="1"/>
            </p:cNvSpPr>
            <p:nvPr/>
          </p:nvSpPr>
          <p:spPr bwMode="auto">
            <a:xfrm>
              <a:off x="390217" y="4122189"/>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（德</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康德</a:t>
              </a:r>
            </a:p>
          </p:txBody>
        </p:sp>
        <p:pic>
          <p:nvPicPr>
            <p:cNvPr id="19468" name="图片 14"/>
            <p:cNvPicPr>
              <a:picLocks noChangeAspect="1"/>
            </p:cNvPicPr>
            <p:nvPr/>
          </p:nvPicPr>
          <p:blipFill>
            <a:blip r:embed="rId7">
              <a:extLst>
                <a:ext uri="{28A0092B-C50C-407E-A947-70E740481C1C}">
                  <a14:useLocalDpi xmlns:a14="http://schemas.microsoft.com/office/drawing/2010/main" val="0"/>
                </a:ext>
              </a:extLst>
            </a:blip>
            <a:stretch>
              <a:fillRect/>
            </a:stretch>
          </p:blipFill>
          <p:spPr bwMode="auto">
            <a:xfrm>
              <a:off x="4406236" y="2244654"/>
              <a:ext cx="2187437" cy="2435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图片 16"/>
            <p:cNvPicPr>
              <a:picLocks noChangeAspect="1"/>
            </p:cNvPicPr>
            <p:nvPr/>
          </p:nvPicPr>
          <p:blipFill>
            <a:blip r:embed="rId8">
              <a:extLst>
                <a:ext uri="{28A0092B-C50C-407E-A947-70E740481C1C}">
                  <a14:useLocalDpi xmlns:a14="http://schemas.microsoft.com/office/drawing/2010/main" val="0"/>
                </a:ext>
              </a:extLst>
            </a:blip>
            <a:stretch>
              <a:fillRect/>
            </a:stretch>
          </p:blipFill>
          <p:spPr bwMode="auto">
            <a:xfrm>
              <a:off x="6558083" y="2237723"/>
              <a:ext cx="1946147" cy="2367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图片 18"/>
            <p:cNvPicPr>
              <a:picLocks noChangeAspect="1"/>
            </p:cNvPicPr>
            <p:nvPr/>
          </p:nvPicPr>
          <p:blipFill>
            <a:blip r:embed="rId9">
              <a:extLst>
                <a:ext uri="{28A0092B-C50C-407E-A947-70E740481C1C}">
                  <a14:useLocalDpi xmlns:a14="http://schemas.microsoft.com/office/drawing/2010/main" val="0"/>
                </a:ext>
              </a:extLst>
            </a:blip>
            <a:stretch>
              <a:fillRect/>
            </a:stretch>
          </p:blipFill>
          <p:spPr bwMode="auto">
            <a:xfrm>
              <a:off x="182713" y="4336182"/>
              <a:ext cx="2036127" cy="2539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9" name="文本框 4"/>
            <p:cNvSpPr txBox="1">
              <a:spLocks noChangeArrowheads="1"/>
            </p:cNvSpPr>
            <p:nvPr/>
          </p:nvSpPr>
          <p:spPr bwMode="auto">
            <a:xfrm>
              <a:off x="-1683220" y="6241473"/>
              <a:ext cx="5617012"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（法</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拉瓦锡</a:t>
              </a:r>
            </a:p>
          </p:txBody>
        </p:sp>
        <p:pic>
          <p:nvPicPr>
            <p:cNvPr id="19472" name="图片 20"/>
            <p:cNvPicPr>
              <a:picLocks noChangeAspect="1"/>
            </p:cNvPicPr>
            <p:nvPr/>
          </p:nvPicPr>
          <p:blipFill>
            <a:blip r:embed="rId10">
              <a:extLst>
                <a:ext uri="{28A0092B-C50C-407E-A947-70E740481C1C}">
                  <a14:useLocalDpi xmlns:a14="http://schemas.microsoft.com/office/drawing/2010/main" val="0"/>
                </a:ext>
              </a:extLst>
            </a:blip>
            <a:stretch>
              <a:fillRect/>
            </a:stretch>
          </p:blipFill>
          <p:spPr bwMode="auto">
            <a:xfrm>
              <a:off x="2218840" y="4519694"/>
              <a:ext cx="2051368" cy="23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1" name="文本框 4"/>
            <p:cNvSpPr txBox="1">
              <a:spLocks noChangeArrowheads="1"/>
            </p:cNvSpPr>
            <p:nvPr/>
          </p:nvSpPr>
          <p:spPr bwMode="auto">
            <a:xfrm>
              <a:off x="475948" y="6214487"/>
              <a:ext cx="5615423"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（奥地利</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莫扎特</a:t>
              </a:r>
            </a:p>
          </p:txBody>
        </p:sp>
        <p:pic>
          <p:nvPicPr>
            <p:cNvPr id="19474" name="图片 21"/>
            <p:cNvPicPr>
              <a:picLocks noChangeAspect="1"/>
            </p:cNvPicPr>
            <p:nvPr/>
          </p:nvPicPr>
          <p:blipFill>
            <a:blip r:embed="rId11">
              <a:extLst>
                <a:ext uri="{28A0092B-C50C-407E-A947-70E740481C1C}">
                  <a14:useLocalDpi xmlns:a14="http://schemas.microsoft.com/office/drawing/2010/main" val="0"/>
                </a:ext>
              </a:extLst>
            </a:blip>
            <a:stretch>
              <a:fillRect/>
            </a:stretch>
          </p:blipFill>
          <p:spPr bwMode="auto">
            <a:xfrm>
              <a:off x="4270208" y="4597798"/>
              <a:ext cx="1909911" cy="2270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3" name="文本框 4"/>
            <p:cNvSpPr txBox="1">
              <a:spLocks noChangeArrowheads="1"/>
            </p:cNvSpPr>
            <p:nvPr/>
          </p:nvSpPr>
          <p:spPr bwMode="auto">
            <a:xfrm>
              <a:off x="2649404" y="6212899"/>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（法</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大卫</a:t>
              </a:r>
            </a:p>
          </p:txBody>
        </p:sp>
        <p:pic>
          <p:nvPicPr>
            <p:cNvPr id="19476" name="图片 23"/>
            <p:cNvPicPr>
              <a:picLocks noChangeAspect="1"/>
            </p:cNvPicPr>
            <p:nvPr/>
          </p:nvPicPr>
          <p:blipFill>
            <a:blip r:embed="rId12">
              <a:extLst>
                <a:ext uri="{28A0092B-C50C-407E-A947-70E740481C1C}">
                  <a14:useLocalDpi xmlns:a14="http://schemas.microsoft.com/office/drawing/2010/main" val="0"/>
                </a:ext>
              </a:extLst>
            </a:blip>
            <a:stretch>
              <a:fillRect/>
            </a:stretch>
          </p:blipFill>
          <p:spPr bwMode="auto">
            <a:xfrm>
              <a:off x="6091530" y="4519694"/>
              <a:ext cx="2158533" cy="238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5" name="文本框 4"/>
            <p:cNvSpPr txBox="1">
              <a:spLocks noChangeArrowheads="1"/>
            </p:cNvSpPr>
            <p:nvPr/>
          </p:nvSpPr>
          <p:spPr bwMode="auto">
            <a:xfrm>
              <a:off x="4765707" y="6203374"/>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（德</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歌德</a:t>
              </a:r>
            </a:p>
          </p:txBody>
        </p:sp>
        <p:pic>
          <p:nvPicPr>
            <p:cNvPr id="19478" name="图片 9"/>
            <p:cNvPicPr>
              <a:picLocks noChangeAspect="1"/>
            </p:cNvPicPr>
            <p:nvPr/>
          </p:nvPicPr>
          <p:blipFill>
            <a:blip r:embed="rId13">
              <a:extLst>
                <a:ext uri="{28A0092B-C50C-407E-A947-70E740481C1C}">
                  <a14:useLocalDpi xmlns:a14="http://schemas.microsoft.com/office/drawing/2010/main" val="0"/>
                </a:ext>
              </a:extLst>
            </a:blip>
            <a:stretch>
              <a:fillRect/>
            </a:stretch>
          </p:blipFill>
          <p:spPr bwMode="auto">
            <a:xfrm>
              <a:off x="46596" y="2203676"/>
              <a:ext cx="2157591" cy="2377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文本框 4"/>
            <p:cNvSpPr txBox="1">
              <a:spLocks noChangeArrowheads="1"/>
            </p:cNvSpPr>
            <p:nvPr/>
          </p:nvSpPr>
          <p:spPr bwMode="auto">
            <a:xfrm>
              <a:off x="-1743550" y="4160289"/>
              <a:ext cx="5617012"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（法</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卢梭</a:t>
              </a:r>
            </a:p>
          </p:txBody>
        </p:sp>
        <p:sp>
          <p:nvSpPr>
            <p:cNvPr id="31" name="文本框 4"/>
            <p:cNvSpPr txBox="1">
              <a:spLocks noChangeArrowheads="1"/>
            </p:cNvSpPr>
            <p:nvPr/>
          </p:nvSpPr>
          <p:spPr bwMode="auto">
            <a:xfrm>
              <a:off x="252093" y="1775895"/>
              <a:ext cx="5707506"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（英</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洛克</a:t>
              </a:r>
            </a:p>
          </p:txBody>
        </p:sp>
        <p:sp>
          <p:nvSpPr>
            <p:cNvPr id="32" name="文本框 4"/>
            <p:cNvSpPr txBox="1">
              <a:spLocks noChangeArrowheads="1"/>
            </p:cNvSpPr>
            <p:nvPr/>
          </p:nvSpPr>
          <p:spPr bwMode="auto">
            <a:xfrm>
              <a:off x="-1832457" y="1788594"/>
              <a:ext cx="5617012"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（英</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霍布斯</a:t>
              </a:r>
            </a:p>
          </p:txBody>
        </p:sp>
        <p:sp>
          <p:nvSpPr>
            <p:cNvPr id="33" name="文本框 4"/>
            <p:cNvSpPr txBox="1">
              <a:spLocks noChangeArrowheads="1"/>
            </p:cNvSpPr>
            <p:nvPr/>
          </p:nvSpPr>
          <p:spPr bwMode="auto">
            <a:xfrm>
              <a:off x="2633528" y="1820345"/>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（法</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伏尔泰</a:t>
              </a:r>
            </a:p>
          </p:txBody>
        </p:sp>
        <p:sp>
          <p:nvSpPr>
            <p:cNvPr id="34" name="文本框 4"/>
            <p:cNvSpPr txBox="1">
              <a:spLocks noChangeArrowheads="1"/>
            </p:cNvSpPr>
            <p:nvPr/>
          </p:nvSpPr>
          <p:spPr bwMode="auto">
            <a:xfrm>
              <a:off x="4691088" y="4101551"/>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（法</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狄德罗</a:t>
              </a:r>
            </a:p>
          </p:txBody>
        </p:sp>
        <p:sp>
          <p:nvSpPr>
            <p:cNvPr id="35" name="文本框 4"/>
            <p:cNvSpPr txBox="1">
              <a:spLocks noChangeArrowheads="1"/>
            </p:cNvSpPr>
            <p:nvPr/>
          </p:nvSpPr>
          <p:spPr bwMode="auto">
            <a:xfrm>
              <a:off x="2681157" y="4099964"/>
              <a:ext cx="5617011" cy="453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Char char="•"/>
                <a:defRPr sz="3200">
                  <a:solidFill>
                    <a:schemeClr val="tx1"/>
                  </a:solidFill>
                  <a:latin typeface="Arial Black" panose="020b0a04020102020204" pitchFamily="34" charset="0"/>
                  <a:ea typeface="宋体" panose="02010600030101010101" pitchFamily="2" charset="-122"/>
                </a:defRPr>
              </a:lvl1pPr>
              <a:lvl2pPr marL="742950" indent="-285750">
                <a:spcBef>
                  <a:spcPct val="20000"/>
                </a:spcBef>
                <a:buClr>
                  <a:schemeClr val="folHlink"/>
                </a:buClr>
                <a:buChar char="•"/>
                <a:defRPr sz="2800">
                  <a:solidFill>
                    <a:schemeClr val="tx1"/>
                  </a:solidFill>
                  <a:latin typeface="Arial Black" panose="020b0a04020102020204" pitchFamily="34" charset="0"/>
                  <a:ea typeface="宋体" panose="02010600030101010101" pitchFamily="2" charset="-122"/>
                </a:defRPr>
              </a:lvl2pPr>
              <a:lvl3pPr marL="1143000" indent="-228600">
                <a:spcBef>
                  <a:spcPct val="20000"/>
                </a:spcBef>
                <a:buChar char="•"/>
                <a:defRPr sz="2400">
                  <a:solidFill>
                    <a:schemeClr val="tx1"/>
                  </a:solidFill>
                  <a:latin typeface="Arial Black" panose="020b0a04020102020204" pitchFamily="34" charset="0"/>
                  <a:ea typeface="宋体" panose="02010600030101010101" pitchFamily="2" charset="-122"/>
                </a:defRPr>
              </a:lvl3pPr>
              <a:lvl4pPr marL="16002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4pPr>
              <a:lvl5pPr marL="2057400" indent="-228600">
                <a:spcBef>
                  <a:spcPct val="20000"/>
                </a:spcBef>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5pPr>
              <a:lvl6pPr marL="25146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6pPr>
              <a:lvl7pPr marL="29718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7pPr>
              <a:lvl8pPr marL="34290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8pPr>
              <a:lvl9pPr marL="3886200" indent="-228600" eaLnBrk="0" fontAlgn="base" hangingPunct="0">
                <a:spcBef>
                  <a:spcPct val="20000"/>
                </a:spcBef>
                <a:spcAft>
                  <a:spcPct val="0"/>
                </a:spcAft>
                <a:buFont typeface="Times New Roman" panose="02020603050405020304" pitchFamily="18" charset="0"/>
                <a:buChar char="–"/>
                <a:defRPr sz="2000">
                  <a:solidFill>
                    <a:schemeClr val="tx1"/>
                  </a:solidFill>
                  <a:latin typeface="Arial Black" panose="020b0a04020102020204" pitchFamily="34" charset="0"/>
                  <a:ea typeface="宋体" panose="02010600030101010101" pitchFamily="2" charset="-122"/>
                </a:defRPr>
              </a:lvl9pPr>
            </a:lstStyle>
            <a:p>
              <a:pPr algn="ctr" eaLnBrk="1" hangingPunct="1">
                <a:spcBef>
                  <a:spcPct val="0"/>
                </a:spcBef>
                <a:buClrTx/>
                <a:buFontTx/>
                <a:buNone/>
                <a:defRPr/>
              </a:pPr>
              <a:r>
                <a:rPr lang="zh-CN" altLang="en-US" sz="1800" b="1" smtClean="0">
                  <a:solidFill>
                    <a:srgbClr val="FFFFFF"/>
                  </a:solidFill>
                  <a:latin typeface="+mn-ea"/>
                  <a:ea typeface="+mn-ea"/>
                </a:rPr>
                <a:t>（英</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亚当</a:t>
              </a:r>
              <a:r>
                <a:rPr lang="en-US" altLang="zh-CN" sz="1800" b="1" smtClean="0">
                  <a:solidFill>
                    <a:srgbClr val="FFFFFF"/>
                  </a:solidFill>
                  <a:latin typeface="+mn-ea"/>
                  <a:ea typeface="+mn-ea"/>
                </a:rPr>
                <a:t>·</a:t>
              </a:r>
              <a:r>
                <a:rPr lang="zh-CN" altLang="en-US" sz="1800" b="1" smtClean="0">
                  <a:solidFill>
                    <a:srgbClr val="FFFFFF"/>
                  </a:solidFill>
                  <a:latin typeface="+mn-ea"/>
                  <a:ea typeface="+mn-ea"/>
                </a:rPr>
                <a:t>斯密</a:t>
              </a:r>
            </a:p>
          </p:txBody>
        </p:sp>
      </p:grpSp>
      <p:sp>
        <p:nvSpPr>
          <p:cNvPr id="3" name="内容占位符 2"/>
          <p:cNvSpPr>
            <a:spLocks noGrp="1"/>
          </p:cNvSpPr>
          <p:nvPr>
            <p:ph idx="1"/>
          </p:nvPr>
        </p:nvSpPr>
        <p:spPr>
          <a:xfrm>
            <a:off x="125730" y="1173480"/>
            <a:ext cx="8750935" cy="5612130"/>
          </a:xfrm>
          <a:solidFill>
            <a:srgbClr val="FFFF00"/>
          </a:solidFill>
        </p:spPr>
        <p:txBody>
          <a:bodyPr>
            <a:normAutofit/>
          </a:bodyPr>
          <a:lstStyle/>
          <a:p>
            <a:pPr marL="0" indent="0">
              <a:buNone/>
            </a:pPr>
            <a:r>
              <a:rPr lang="en-US" altLang="zh-CN" sz="2800" b="1" smtClean="0">
                <a:latin typeface="宋体" panose="02010600030101010101" pitchFamily="2" charset="-122"/>
                <a:ea typeface="宋体" panose="02010600030101010101" pitchFamily="2" charset="-122"/>
                <a:cs typeface="宋体" panose="02010600030101010101" pitchFamily="2" charset="-122"/>
              </a:rPr>
              <a:t>1</a:t>
            </a:r>
            <a:r>
              <a:rPr lang="zh-CN" altLang="en-US" sz="2800" b="1" smtClean="0">
                <a:latin typeface="宋体" panose="02010600030101010101" pitchFamily="2" charset="-122"/>
                <a:ea typeface="宋体" panose="02010600030101010101" pitchFamily="2" charset="-122"/>
                <a:cs typeface="宋体" panose="02010600030101010101" pitchFamily="2" charset="-122"/>
              </a:rPr>
              <a:t>、含义：</a:t>
            </a:r>
            <a:endParaRPr lang="en-US" altLang="zh-CN" sz="2800" b="1" smtClean="0">
              <a:latin typeface="宋体" pitchFamily="2" charset="-122"/>
              <a:ea typeface="宋体" panose="02010600030101010101" pitchFamily="2" charset="-122"/>
              <a:cs typeface="宋体" panose="02010600030101010101" pitchFamily="2" charset="-122"/>
            </a:endParaRPr>
          </a:p>
          <a:p>
            <a:pPr marL="0" indent="0">
              <a:buNone/>
            </a:pPr>
            <a:r>
              <a:rPr lang="zh-CN" altLang="zh-CN" sz="2800" b="1" smtClean="0">
                <a:latin typeface="宋体" panose="02010600030101010101" pitchFamily="2" charset="-122"/>
                <a:ea typeface="宋体" panose="02010600030101010101" pitchFamily="2" charset="-122"/>
                <a:cs typeface="宋体" panose="02010600030101010101" pitchFamily="2" charset="-122"/>
              </a:rPr>
              <a:t>    “启</a:t>
            </a:r>
            <a:r>
              <a:rPr lang="en-US" altLang="zh-CN" sz="2800" b="1" smtClean="0">
                <a:latin typeface="宋体" panose="02010600030101010101" pitchFamily="2" charset="-122"/>
                <a:ea typeface="宋体" panose="02010600030101010101" pitchFamily="2" charset="-122"/>
                <a:cs typeface="宋体" panose="02010600030101010101" pitchFamily="2" charset="-122"/>
              </a:rPr>
              <a:t>蒙” </a:t>
            </a:r>
            <a:r>
              <a:rPr lang="en-US" altLang="zh-CN" sz="2800" b="1" err="1">
                <a:latin typeface="宋体" panose="02010600030101010101" pitchFamily="2" charset="-122"/>
                <a:ea typeface="宋体" panose="02010600030101010101" pitchFamily="2" charset="-122"/>
                <a:cs typeface="宋体" panose="02010600030101010101" pitchFamily="2" charset="-122"/>
              </a:rPr>
              <a:t>一词，法文原意为</a:t>
            </a:r>
            <a:r>
              <a:rPr lang="zh-CN" altLang="zh-CN" sz="2800" b="1">
                <a:latin typeface="宋体" panose="02010600030101010101" pitchFamily="2" charset="-122"/>
                <a:ea typeface="宋体" panose="02010600030101010101" pitchFamily="2" charset="-122"/>
                <a:cs typeface="宋体" panose="02010600030101010101" pitchFamily="2" charset="-122"/>
              </a:rPr>
              <a:t>“光</a:t>
            </a:r>
            <a:r>
              <a:rPr lang="en-US" altLang="zh-CN" sz="2800" b="1">
                <a:latin typeface="宋体" panose="02010600030101010101" pitchFamily="2" charset="-122"/>
                <a:ea typeface="宋体" panose="02010600030101010101" pitchFamily="2" charset="-122"/>
                <a:cs typeface="宋体" panose="02010600030101010101" pitchFamily="2" charset="-122"/>
              </a:rPr>
              <a:t>明” </a:t>
            </a:r>
            <a:r>
              <a:rPr lang="zh-CN" altLang="zh-CN" sz="2800" b="1">
                <a:latin typeface="宋体" panose="02010600030101010101" pitchFamily="2" charset="-122"/>
                <a:ea typeface="宋体" panose="02010600030101010101" pitchFamily="2" charset="-122"/>
                <a:cs typeface="宋体" panose="02010600030101010101" pitchFamily="2" charset="-122"/>
              </a:rPr>
              <a:t>“智</a:t>
            </a:r>
            <a:r>
              <a:rPr lang="en-US" altLang="zh-CN" sz="2800" b="1">
                <a:latin typeface="宋体" panose="02010600030101010101" pitchFamily="2" charset="-122"/>
                <a:ea typeface="宋体" panose="02010600030101010101" pitchFamily="2" charset="-122"/>
                <a:cs typeface="宋体" panose="02010600030101010101" pitchFamily="2" charset="-122"/>
              </a:rPr>
              <a:t>慧”。启蒙运动就是以</a:t>
            </a:r>
            <a:r>
              <a:rPr lang="en-US" altLang="zh-CN" sz="2800" b="1" err="1">
                <a:solidFill>
                  <a:srgbClr val="FF0000"/>
                </a:solidFill>
                <a:latin typeface="宋体" panose="02010600030101010101" pitchFamily="2" charset="-122"/>
                <a:ea typeface="宋体" panose="02010600030101010101" pitchFamily="2" charset="-122"/>
                <a:cs typeface="宋体" panose="02010600030101010101" pitchFamily="2" charset="-122"/>
              </a:rPr>
              <a:t>理性和科学</a:t>
            </a:r>
            <a:r>
              <a:rPr lang="en-US" altLang="zh-CN" sz="2800" b="1" err="1">
                <a:latin typeface="宋体" panose="02010600030101010101" pitchFamily="2" charset="-122"/>
                <a:ea typeface="宋体" panose="02010600030101010101" pitchFamily="2" charset="-122"/>
                <a:cs typeface="宋体" panose="02010600030101010101" pitchFamily="2" charset="-122"/>
              </a:rPr>
              <a:t>的光芒，驱散蒙昧、迷信、宗教狂热和专制统治带来的黑暗。</a:t>
            </a:r>
          </a:p>
          <a:p>
            <a:pPr marL="0" indent="0">
              <a:buNone/>
            </a:pPr>
            <a:r>
              <a:rPr lang="en-US" altLang="zh-CN" sz="2800" b="1">
                <a:latin typeface="宋体" panose="02010600030101010101" pitchFamily="2" charset="-122"/>
                <a:ea typeface="宋体" panose="02010600030101010101" pitchFamily="2" charset="-122"/>
                <a:cs typeface="宋体" panose="02010600030101010101" pitchFamily="2" charset="-122"/>
              </a:rPr>
              <a:t>    </a:t>
            </a:r>
            <a:r>
              <a:rPr lang="zh-CN" altLang="zh-CN" sz="2800" b="1" smtClean="0">
                <a:latin typeface="宋体" panose="02010600030101010101" pitchFamily="2" charset="-122"/>
                <a:ea typeface="宋体" panose="02010600030101010101" pitchFamily="2" charset="-122"/>
                <a:cs typeface="宋体" panose="02010600030101010101" pitchFamily="2" charset="-122"/>
                <a:sym typeface="+mn-ea"/>
              </a:rPr>
              <a:t>“理</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性”</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是启蒙运动的精神内核，强调独立思考与自主精神。启蒙思想家认为判断是非的标准是人的理性。他们相信进步，相信在科学和教育的</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作用</a:t>
            </a:r>
            <a:r>
              <a:rPr lang="zh-CN" altLang="en-US" sz="2800" b="1" smtClean="0">
                <a:latin typeface="宋体" panose="02010600030101010101" pitchFamily="2" charset="-122"/>
                <a:ea typeface="宋体" panose="02010600030101010101" pitchFamily="2" charset="-122"/>
                <a:cs typeface="宋体" panose="02010600030101010101" pitchFamily="2" charset="-122"/>
                <a:sym typeface="+mn-ea"/>
              </a:rPr>
              <a:t>下</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社会</a:t>
            </a:r>
            <a:r>
              <a:rPr lang="zh-CN" altLang="en-US" sz="2800" b="1" smtClean="0">
                <a:latin typeface="宋体" panose="02010600030101010101" pitchFamily="2" charset="-122"/>
                <a:ea typeface="宋体" panose="02010600030101010101" pitchFamily="2" charset="-122"/>
                <a:cs typeface="宋体" panose="02010600030101010101" pitchFamily="2" charset="-122"/>
                <a:sym typeface="+mn-ea"/>
              </a:rPr>
              <a:t>将</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趋于</a:t>
            </a:r>
            <a:r>
              <a:rPr lang="zh-TW" altLang="zh-CN" b="1">
                <a:latin typeface="宋体" panose="02010600030101010101" pitchFamily="2" charset="-122"/>
                <a:ea typeface="宋体" panose="02010600030101010101" pitchFamily="2" charset="-122"/>
                <a:cs typeface="宋体" panose="02010600030101010101" pitchFamily="2" charset="-122"/>
                <a:sym typeface="+mn-ea"/>
              </a:rPr>
              <a:t>完美</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。他们对未来社会</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提出</a:t>
            </a:r>
            <a:r>
              <a:rPr lang="zh-CN" altLang="en-US" sz="2800" b="1" smtClean="0">
                <a:latin typeface="宋体" panose="02010600030101010101" pitchFamily="2" charset="-122"/>
                <a:ea typeface="宋体" panose="02010600030101010101" pitchFamily="2" charset="-122"/>
                <a:cs typeface="宋体" panose="02010600030101010101" pitchFamily="2" charset="-122"/>
                <a:sym typeface="+mn-ea"/>
              </a:rPr>
              <a:t>了</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一些</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基本的政治思想，如</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天赋人权</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、平等、自由、法治和权力制衡等。</a:t>
            </a:r>
            <a:endParaRPr lang="zh-CN" altLang="en-US" sz="28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wipe(down)">
                                      <p:cBhvr>
                                        <p:cTn id="17" dur="500"/>
                                        <p:tgtEl>
                                          <p:spTgt spid="3">
                                            <p:bg/>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ipe(down)">
                                      <p:cBhvr>
                                        <p:cTn id="22" dur="500"/>
                                        <p:tgtEl>
                                          <p:spTgt spid="3">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wipe(down)">
                                      <p:cBhvr>
                                        <p:cTn id="27" dur="500"/>
                                        <p:tgtEl>
                                          <p:spTgt spid="3">
                                            <p:txEl>
                                              <p:pRg st="1" end="1"/>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wipe(down)">
                                      <p:cBhvr>
                                        <p:cTn id="3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116632"/>
            <a:ext cx="8229600" cy="792088"/>
          </a:xfrm>
        </p:spPr>
        <p:txBody>
          <a:bodyPr/>
          <a:lstStyle/>
          <a:p>
            <a:r>
              <a:rPr lang="en-US" altLang="zh-CN" smtClean="0">
                <a:sym typeface="+mn-ea"/>
              </a:rPr>
              <a:t>2</a:t>
            </a:r>
            <a:r>
              <a:rPr lang="zh-CN" altLang="en-US" smtClean="0">
                <a:sym typeface="+mn-ea"/>
              </a:rPr>
              <a:t>、背景</a:t>
            </a:r>
            <a:endParaRPr lang="zh-CN" altLang="en-US"/>
          </a:p>
        </p:txBody>
      </p:sp>
      <p:sp>
        <p:nvSpPr>
          <p:cNvPr id="8" name="Rectangle 6"/>
          <p:cNvSpPr>
            <a:spLocks noChangeArrowheads="1"/>
          </p:cNvSpPr>
          <p:nvPr/>
        </p:nvSpPr>
        <p:spPr bwMode="auto">
          <a:xfrm>
            <a:off x="196215" y="1548130"/>
            <a:ext cx="8629015" cy="4523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kumimoji="1"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kumimoji="1"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材料一：</a:t>
            </a:r>
            <a:r>
              <a:rPr kumimoji="1"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17</a:t>
            </a:r>
            <a:r>
              <a:rPr kumimoji="1"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kumimoji="1"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18</a:t>
            </a:r>
            <a:r>
              <a:rPr kumimoji="1"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世纪，西欧的资本主义已经有了较大发展，新兴资产阶级的力量日益壮大，他们掌握了越来越雄厚的经济力量，但是封建专制制度严重阻碍了资本主义的进一步发展，资产阶级要结束封建专制制度，资产阶级首先必须做好舆论准备。</a:t>
            </a:r>
          </a:p>
          <a:p>
            <a:r>
              <a:rPr kumimoji="1"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材料二：在这一时期，科学技术有了突飞猛进的发展，新的自然科学理论为人们提供了新的思想武器。自然科学的发展使人们认识到人类是可以征服自然的，也可以推动人类社会自身的不断前进。     </a:t>
            </a:r>
          </a:p>
          <a:p>
            <a:r>
              <a:rPr kumimoji="1"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材料三：文艺复兴解放了人的思想，宗教改革打破了天主教神学的思想禁锢，越来越多的人不再被经院哲学所束缚，他们相信社会是不断进步的。在此基础之上出现了启蒙运动。</a:t>
            </a:r>
          </a:p>
        </p:txBody>
      </p:sp>
      <p:sp>
        <p:nvSpPr>
          <p:cNvPr id="5" name="文本框 4"/>
          <p:cNvSpPr txBox="1"/>
          <p:nvPr/>
        </p:nvSpPr>
        <p:spPr>
          <a:xfrm>
            <a:off x="282575" y="908685"/>
            <a:ext cx="8414385" cy="460375"/>
          </a:xfrm>
          <a:prstGeom prst="rect">
            <a:avLst/>
          </a:prstGeom>
          <a:solidFill>
            <a:schemeClr val="bg2">
              <a:lumMod val="90000"/>
            </a:schemeClr>
          </a:solidFill>
        </p:spPr>
        <p:txBody>
          <a:bodyPr wrap="square" rtlCol="0">
            <a:spAutoFit/>
          </a:bodyPr>
          <a:lstStyle/>
          <a:p>
            <a:r>
              <a:rPr lang="zh-CN" altLang="en-US" sz="2400" b="1">
                <a:latin typeface="宋体" panose="02010600030101010101" pitchFamily="2" charset="-122"/>
                <a:ea typeface="宋体" panose="02010600030101010101" pitchFamily="2" charset="-122"/>
              </a:rPr>
              <a:t>阅读材料，结合教材分析启蒙运动的背景</a:t>
            </a:r>
          </a:p>
        </p:txBody>
      </p:sp>
      <p:sp>
        <p:nvSpPr>
          <p:cNvPr id="9" name="Rectangle 7"/>
          <p:cNvSpPr>
            <a:spLocks noChangeArrowheads="1"/>
          </p:cNvSpPr>
          <p:nvPr/>
        </p:nvSpPr>
        <p:spPr bwMode="auto">
          <a:xfrm>
            <a:off x="304165" y="1899285"/>
            <a:ext cx="8413750" cy="95313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17</a:t>
            </a:r>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18</a:t>
            </a:r>
            <a:r>
              <a:rPr lang="zh-CN" altLang="en-US" sz="2800" b="1">
                <a:latin typeface="宋体" panose="02010600030101010101" pitchFamily="2" charset="-122"/>
                <a:ea typeface="宋体" panose="02010600030101010101" pitchFamily="2" charset="-122"/>
                <a:cs typeface="宋体" panose="02010600030101010101" pitchFamily="2" charset="-122"/>
              </a:rPr>
              <a:t>世纪资本经济不断发展</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资产阶级力</a:t>
            </a:r>
            <a:r>
              <a:rPr lang="zh-CN" altLang="en-US" sz="2800" b="1" smtClean="0">
                <a:latin typeface="宋体" panose="02010600030101010101" pitchFamily="2" charset="-122"/>
                <a:ea typeface="宋体" panose="02010600030101010101" pitchFamily="2" charset="-122"/>
                <a:cs typeface="宋体" panose="02010600030101010101" pitchFamily="2" charset="-122"/>
              </a:rPr>
              <a:t>量日益壮</a:t>
            </a:r>
            <a:r>
              <a:rPr lang="zh-CN" altLang="en-US" sz="2800" b="1">
                <a:latin typeface="宋体" panose="02010600030101010101" pitchFamily="2" charset="-122"/>
                <a:ea typeface="宋体" panose="02010600030101010101" pitchFamily="2" charset="-122"/>
                <a:cs typeface="宋体" panose="02010600030101010101" pitchFamily="2" charset="-122"/>
              </a:rPr>
              <a:t>大</a:t>
            </a:r>
            <a:r>
              <a:rPr lang="zh-CN" altLang="en-US" sz="2800" b="1" smtClean="0">
                <a:latin typeface="宋体" panose="02010600030101010101" pitchFamily="2" charset="-122"/>
                <a:ea typeface="宋体" panose="02010600030101010101" pitchFamily="2" charset="-122"/>
                <a:cs typeface="宋体" panose="02010600030101010101" pitchFamily="2" charset="-122"/>
              </a:rPr>
              <a:t>，要求摆脱专制王权和教会的思想束缚；</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10" name="Rectangle 9"/>
          <p:cNvSpPr>
            <a:spLocks noChangeArrowheads="1"/>
          </p:cNvSpPr>
          <p:nvPr/>
        </p:nvSpPr>
        <p:spPr bwMode="auto">
          <a:xfrm>
            <a:off x="304165" y="3274695"/>
            <a:ext cx="8392795" cy="95313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）近代自然科学突飞猛进的发展，提供了锐利的思想武器； </a:t>
            </a:r>
          </a:p>
        </p:txBody>
      </p:sp>
      <p:sp>
        <p:nvSpPr>
          <p:cNvPr id="11" name="Rectangle 10"/>
          <p:cNvSpPr>
            <a:spLocks noChangeArrowheads="1"/>
          </p:cNvSpPr>
          <p:nvPr/>
        </p:nvSpPr>
        <p:spPr bwMode="auto">
          <a:xfrm>
            <a:off x="304165" y="5278438"/>
            <a:ext cx="8392160" cy="52197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）文艺复兴和宗教改革促进了人们思想的解放。</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heel(1)">
                                      <p:cBhvr>
                                        <p:cTn id="24" dur="2000"/>
                                        <p:tgtEl>
                                          <p:spTgt spid="9"/>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p:tgtEl>
                                          <p:spTgt spid="10"/>
                                        </p:tgtEl>
                                        <p:attrNameLst>
                                          <p:attrName>ppt_y</p:attrName>
                                        </p:attrNameLst>
                                      </p:cBhvr>
                                      <p:tavLst>
                                        <p:tav tm="0">
                                          <p:val>
                                            <p:strVal val="#ppt_y+#ppt_h*1.125000"/>
                                          </p:val>
                                        </p:tav>
                                        <p:tav tm="100000">
                                          <p:val>
                                            <p:strVal val="#ppt_y"/>
                                          </p:val>
                                        </p:tav>
                                      </p:tavLst>
                                    </p:anim>
                                    <p:animEffect transition="in" filter="wipe(up)">
                                      <p:cBhvr>
                                        <p:cTn id="30" dur="500"/>
                                        <p:tgtEl>
                                          <p:spTgt spid="10"/>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5" grpId="0"/>
      <p:bldP spid="9" grpId="0"/>
      <p:bldP spid="10" grpId="0"/>
      <p:bldP spid="11"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205740"/>
            <a:ext cx="8229600" cy="711835"/>
          </a:xfrm>
        </p:spPr>
        <p:txBody>
          <a:bodyPr>
            <a:normAutofit fontScale="90000"/>
          </a:bodyPr>
          <a:lstStyle/>
          <a:p>
            <a:r>
              <a:rPr lang="en-US" altLang="zh-CN" smtClean="0">
                <a:sym typeface="+mn-ea"/>
              </a:rPr>
              <a:t>3</a:t>
            </a:r>
            <a:r>
              <a:rPr lang="zh-CN" altLang="en-US" smtClean="0">
                <a:sym typeface="+mn-ea"/>
              </a:rPr>
              <a:t>、成就</a:t>
            </a:r>
          </a:p>
        </p:txBody>
      </p:sp>
      <p:sp>
        <p:nvSpPr>
          <p:cNvPr id="3" name="内容占位符 2"/>
          <p:cNvSpPr>
            <a:spLocks noGrp="1"/>
          </p:cNvSpPr>
          <p:nvPr>
            <p:ph idx="1"/>
          </p:nvPr>
        </p:nvSpPr>
        <p:spPr>
          <a:xfrm>
            <a:off x="165735" y="1376680"/>
            <a:ext cx="8702040" cy="5403850"/>
          </a:xfrm>
        </p:spPr>
        <p:txBody>
          <a:bodyPr>
            <a:normAutofit fontScale="90000"/>
          </a:bodyPr>
          <a:lstStyle/>
          <a:p>
            <a:pPr marL="0" indent="0">
              <a:buNone/>
            </a:pPr>
            <a:r>
              <a:rPr lang="en-US" altLang="zh-TW" sz="2800" b="1" smtClean="0">
                <a:latin typeface="宋体" panose="02010600030101010101" pitchFamily="2" charset="-122"/>
                <a:ea typeface="宋体" panose="02010600030101010101" pitchFamily="2" charset="-122"/>
                <a:cs typeface="宋体" panose="02010600030101010101" pitchFamily="2" charset="-122"/>
              </a:rPr>
              <a:t>    </a:t>
            </a:r>
            <a:r>
              <a:rPr lang="zh-TW" altLang="zh-CN" sz="2800" b="1" smtClean="0">
                <a:latin typeface="宋体" panose="02010600030101010101" pitchFamily="2" charset="-122"/>
                <a:ea typeface="宋体" panose="02010600030101010101" pitchFamily="2" charset="-122"/>
                <a:cs typeface="宋体" panose="02010600030101010101" pitchFamily="2" charset="-122"/>
              </a:rPr>
              <a:t>17世纪</a:t>
            </a:r>
            <a:r>
              <a:rPr lang="zh-TW" altLang="zh-CN" sz="2800" b="1">
                <a:latin typeface="宋体" panose="02010600030101010101" pitchFamily="2" charset="-122"/>
                <a:ea typeface="宋体" panose="02010600030101010101" pitchFamily="2" charset="-122"/>
                <a:cs typeface="宋体" panose="02010600030101010101" pitchFamily="2" charset="-122"/>
              </a:rPr>
              <a:t>，英国出现早期启蒙思想。18世纪，法国成为启蒙运动的中心，18世纪后期，启蒙运动达到高潮，并扩展到欧洲其他国家及北美地区。</a:t>
            </a:r>
          </a:p>
          <a:p>
            <a:pPr marL="0" indent="0">
              <a:buNone/>
            </a:pP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启蒙</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思想家的政治主张也存在差异。例如，尽管他们 都反对君主专制，但孟德斯鸠强调立法、司法、行政</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三权分立</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，相互监督、制衡；伏尔泰寄希望于“开明”君主进行改革，建立君主立宪制；卢梭主张主权在民和直接民主制</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endParaRPr lang="zh-CN" altLang="zh-CN" sz="2800" b="1">
              <a:latin typeface="宋体" pitchFamily="2" charset="-122"/>
              <a:ea typeface="宋体" panose="02010600030101010101" pitchFamily="2" charset="-122"/>
              <a:cs typeface="宋体" panose="02010600030101010101" pitchFamily="2" charset="-122"/>
            </a:endParaRPr>
          </a:p>
          <a:p>
            <a:pPr marL="0" indent="0">
              <a:buNone/>
            </a:pPr>
            <a:r>
              <a:rPr lang="en-US" altLang="zh-TW" sz="2800" b="1" smtClean="0">
                <a:latin typeface="宋体" panose="02010600030101010101" pitchFamily="2" charset="-122"/>
                <a:ea typeface="宋体" panose="02010600030101010101" pitchFamily="2" charset="-122"/>
                <a:cs typeface="宋体" panose="02010600030101010101" pitchFamily="2" charset="-122"/>
                <a:sym typeface="+mn-ea"/>
              </a:rPr>
              <a:t>    </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欧洲</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其他国家也涌现出一批启蒙思</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想家。</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英国的洛克、休谟和亚当</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•斯</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密等具有重要影响。亚当</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•斯</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密被尊为</a:t>
            </a:r>
            <a:r>
              <a:rPr lang="zh-CN" altLang="zh-CN" sz="2800" b="1">
                <a:latin typeface="宋体" panose="02010600030101010101" pitchFamily="2" charset="-122"/>
                <a:ea typeface="宋体" panose="02010600030101010101" pitchFamily="2" charset="-122"/>
                <a:cs typeface="宋体" panose="02010600030101010101" pitchFamily="2" charset="-122"/>
                <a:sym typeface="+mn-ea"/>
              </a:rPr>
              <a:t>“现代</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经济学之父”，他认为劳动是财富的源泉和衡量价值的尺度，主张自由竞争 德国哲学家康德是启蒙思想的集大成者，认为人应该独立思考，理性判断，主张民主、自由、平等。</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
        <p:nvSpPr>
          <p:cNvPr id="4" name="文本框 3"/>
          <p:cNvSpPr txBox="1"/>
          <p:nvPr/>
        </p:nvSpPr>
        <p:spPr>
          <a:xfrm>
            <a:off x="165735" y="806450"/>
            <a:ext cx="7882255" cy="521970"/>
          </a:xfrm>
          <a:prstGeom prst="rect">
            <a:avLst/>
          </a:prstGeom>
          <a:solidFill>
            <a:schemeClr val="bg2">
              <a:lumMod val="90000"/>
            </a:schemeClr>
          </a:solidFill>
        </p:spPr>
        <p:txBody>
          <a:bodyPr wrap="square" rtlCol="0">
            <a:spAutoFit/>
          </a:bodyPr>
          <a:lstStyle/>
          <a:p>
            <a:r>
              <a:rPr lang="zh-CN" altLang="en-US" sz="2800" b="1">
                <a:latin typeface="宋体" panose="02010600030101010101" pitchFamily="2" charset="-122"/>
                <a:ea typeface="宋体" panose="02010600030101010101" pitchFamily="2" charset="-122"/>
              </a:rPr>
              <a:t>阅读材料，总结启蒙运动的成就。</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barn(inVertic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nvPr>
        </p:nvGraphicFramePr>
        <p:xfrm>
          <a:off x="32385" y="109855"/>
          <a:ext cx="9059545" cy="6670675"/>
        </p:xfrm>
        <a:graphic>
          <a:graphicData uri="http://schemas.openxmlformats.org/drawingml/2006/table">
            <a:tbl>
              <a:tblPr firstRow="1" bandRow="1">
                <a:tableStyleId>{5C22544A-7EE6-4342-B048-85BDC9FD1C3A}</a:tableStyleId>
              </a:tblPr>
              <a:tblGrid>
                <a:gridCol w="1524635"/>
                <a:gridCol w="2556510"/>
                <a:gridCol w="4978400"/>
              </a:tblGrid>
              <a:tr h="562610">
                <a:tc>
                  <a:txBody>
                    <a:bodyPr vert="horz" wrap="square"/>
                    <a:lstStyle/>
                    <a:p>
                      <a:pPr algn="ctr">
                        <a:spcAft>
                          <a:spcPct val="0"/>
                        </a:spcAft>
                      </a:pPr>
                      <a:r>
                        <a:rPr lang="zh-CN" sz="2400" b="1" kern="100">
                          <a:effectLst/>
                          <a:latin typeface="宋体" panose="02010600030101010101" pitchFamily="2" charset="-122"/>
                          <a:ea typeface="宋体" panose="02010600030101010101" pitchFamily="2" charset="-122"/>
                        </a:rPr>
                        <a:t>代表人物</a:t>
                      </a:r>
                    </a:p>
                  </a:txBody>
                  <a:tcPr marL="68580" marR="68580" marT="0" marB="0" anchor="ctr"/>
                </a:tc>
                <a:tc>
                  <a:txBody>
                    <a:bodyPr vert="horz" wrap="square"/>
                    <a:lstStyle/>
                    <a:p>
                      <a:pPr algn="ctr">
                        <a:spcAft>
                          <a:spcPct val="0"/>
                        </a:spcAft>
                      </a:pPr>
                      <a:r>
                        <a:rPr lang="zh-CN" sz="2400" b="1" kern="100">
                          <a:effectLst/>
                          <a:latin typeface="宋体" panose="02010600030101010101" pitchFamily="2" charset="-122"/>
                          <a:ea typeface="宋体" panose="02010600030101010101" pitchFamily="2" charset="-122"/>
                        </a:rPr>
                        <a:t>主要著作</a:t>
                      </a:r>
                    </a:p>
                  </a:txBody>
                  <a:tcPr marL="68580" marR="68580" marT="0" marB="0" anchor="ctr"/>
                </a:tc>
                <a:tc>
                  <a:txBody>
                    <a:bodyPr vert="horz" wrap="square"/>
                    <a:lstStyle/>
                    <a:p>
                      <a:pPr indent="304800" algn="ctr">
                        <a:spcAft>
                          <a:spcPct val="0"/>
                        </a:spcAft>
                      </a:pPr>
                      <a:r>
                        <a:rPr lang="zh-CN" sz="2400" b="1" kern="100">
                          <a:effectLst/>
                          <a:latin typeface="宋体" panose="02010600030101010101" pitchFamily="2" charset="-122"/>
                          <a:ea typeface="宋体" panose="02010600030101010101" pitchFamily="2" charset="-122"/>
                        </a:rPr>
                        <a:t>思想主张</a:t>
                      </a:r>
                    </a:p>
                  </a:txBody>
                  <a:tcPr marL="68580" marR="68580" marT="0" marB="0" anchor="ctr"/>
                </a:tc>
              </a:tr>
              <a:tr h="1173480">
                <a:tc>
                  <a:txBody>
                    <a:bodyPr vert="horz" wrap="square"/>
                    <a:lstStyle/>
                    <a:p>
                      <a:pPr algn="ctr"/>
                      <a:r>
                        <a:rPr lang="zh-CN" altLang="en-US" sz="2400" b="1" smtClean="0">
                          <a:latin typeface="宋体" panose="02010600030101010101" pitchFamily="2" charset="-122"/>
                          <a:ea typeface="宋体" panose="02010600030101010101" pitchFamily="2" charset="-122"/>
                        </a:rPr>
                        <a:t>伏尔泰</a:t>
                      </a:r>
                    </a:p>
                  </a:txBody>
                  <a:tcP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《哲学通信》《路易十四时代》</a:t>
                      </a:r>
                    </a:p>
                  </a:txBody>
                  <a:tcPr marL="68580" marR="68580" marT="0" marB="0" anchor="ct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抨击天主教会；反对君主专制，倡导君主立宪；提倡天赋人权；法律面前</a:t>
                      </a:r>
                      <a:r>
                        <a:rPr lang="zh-CN" sz="2400" b="1" kern="100" smtClean="0">
                          <a:effectLst/>
                          <a:latin typeface="宋体" panose="02010600030101010101" pitchFamily="2" charset="-122"/>
                          <a:ea typeface="宋体" panose="02010600030101010101" pitchFamily="2" charset="-122"/>
                        </a:rPr>
                        <a:t>人人</a:t>
                      </a:r>
                      <a:r>
                        <a:rPr lang="zh-CN" altLang="en-US" sz="2400" b="1" kern="100" smtClean="0">
                          <a:effectLst/>
                          <a:latin typeface="宋体" panose="02010600030101010101" pitchFamily="2" charset="-122"/>
                          <a:ea typeface="宋体" panose="02010600030101010101" pitchFamily="2" charset="-122"/>
                        </a:rPr>
                        <a:t>平</a:t>
                      </a:r>
                      <a:r>
                        <a:rPr lang="zh-CN" sz="2400" b="1" kern="100" smtClean="0">
                          <a:effectLst/>
                          <a:latin typeface="宋体" panose="02010600030101010101" pitchFamily="2" charset="-122"/>
                          <a:ea typeface="宋体" panose="02010600030101010101" pitchFamily="2" charset="-122"/>
                        </a:rPr>
                        <a:t>等。</a:t>
                      </a:r>
                      <a:endParaRPr lang="zh-CN" sz="2400" b="1" kern="100">
                        <a:effectLst/>
                        <a:latin typeface="宋体" panose="02010600030101010101" pitchFamily="2" charset="-122"/>
                        <a:ea typeface="宋体" panose="02010600030101010101" pitchFamily="2" charset="-122"/>
                      </a:endParaRPr>
                    </a:p>
                  </a:txBody>
                  <a:tcPr marL="68580" marR="68580" marT="0" marB="0" anchor="ctr"/>
                </a:tc>
              </a:tr>
              <a:tr h="949325">
                <a:tc>
                  <a:txBody>
                    <a:bodyPr vert="horz" wrap="square"/>
                    <a:lstStyle/>
                    <a:p>
                      <a:pPr algn="ctr"/>
                      <a:r>
                        <a:rPr lang="zh-CN" altLang="en-US" sz="2400" b="1" smtClean="0">
                          <a:latin typeface="宋体" panose="02010600030101010101" pitchFamily="2" charset="-122"/>
                          <a:ea typeface="宋体" panose="02010600030101010101" pitchFamily="2" charset="-122"/>
                        </a:rPr>
                        <a:t>孟德斯鸠</a:t>
                      </a:r>
                    </a:p>
                  </a:txBody>
                  <a:tcP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《论法的精神》《波斯人信札》</a:t>
                      </a:r>
                    </a:p>
                  </a:txBody>
                  <a:tcPr marL="68580" marR="68580" marT="0" marB="0" anchor="ct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主张君主立宪；提出三权分立；法律是理性的体现。</a:t>
                      </a:r>
                    </a:p>
                  </a:txBody>
                  <a:tcPr marL="68580" marR="68580" marT="0" marB="0" anchor="ctr"/>
                </a:tc>
              </a:tr>
              <a:tr h="782320">
                <a:tc>
                  <a:txBody>
                    <a:bodyPr vert="horz" wrap="square"/>
                    <a:lstStyle/>
                    <a:p>
                      <a:pPr algn="ctr"/>
                      <a:r>
                        <a:rPr lang="zh-CN" altLang="en-US" sz="2400" b="1" smtClean="0">
                          <a:latin typeface="宋体" panose="02010600030101010101" pitchFamily="2" charset="-122"/>
                          <a:ea typeface="宋体" panose="02010600030101010101" pitchFamily="2" charset="-122"/>
                        </a:rPr>
                        <a:t>卢梭</a:t>
                      </a:r>
                    </a:p>
                  </a:txBody>
                  <a:tcP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《社会契约论》</a:t>
                      </a:r>
                    </a:p>
                  </a:txBody>
                  <a:tcPr marL="68580" marR="68580" marT="0" marB="0" anchor="ct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天赋人权；社会契约论；人民主权说。</a:t>
                      </a:r>
                    </a:p>
                  </a:txBody>
                  <a:tcPr marL="68580" marR="68580" marT="0" marB="0" anchor="ctr"/>
                </a:tc>
              </a:tr>
              <a:tr h="1955165">
                <a:tc>
                  <a:txBody>
                    <a:bodyPr vert="horz" wrap="square"/>
                    <a:lstStyle/>
                    <a:p>
                      <a:pPr algn="ctr"/>
                      <a:r>
                        <a:rPr lang="zh-CN" altLang="en-US" sz="2400" b="1" smtClean="0">
                          <a:latin typeface="宋体" panose="02010600030101010101" pitchFamily="2" charset="-122"/>
                          <a:ea typeface="宋体" panose="02010600030101010101" pitchFamily="2" charset="-122"/>
                        </a:rPr>
                        <a:t>康德</a:t>
                      </a:r>
                    </a:p>
                  </a:txBody>
                  <a:tcPr/>
                </a:tc>
                <a:tc>
                  <a:txBody>
                    <a:bodyPr vert="horz" wrap="square"/>
                    <a:lstStyle/>
                    <a:p>
                      <a:pPr algn="just">
                        <a:spcAft>
                          <a:spcPct val="0"/>
                        </a:spcAft>
                      </a:pPr>
                      <a:r>
                        <a:rPr lang="zh-CN" sz="2400" b="1" kern="100">
                          <a:effectLst/>
                          <a:latin typeface="宋体" panose="02010600030101010101" pitchFamily="2" charset="-122"/>
                          <a:ea typeface="宋体" panose="02010600030101010101" pitchFamily="2" charset="-122"/>
                        </a:rPr>
                        <a:t>《纯粹理性批判》</a:t>
                      </a:r>
                    </a:p>
                  </a:txBody>
                  <a:tcPr marL="68580" marR="68580" marT="0" marB="0" anchor="ctr"/>
                </a:tc>
                <a:tc>
                  <a:txBody>
                    <a:bodyPr vert="horz" wrap="square"/>
                    <a:lstStyle/>
                    <a:p>
                      <a:pPr algn="just">
                        <a:spcAft>
                          <a:spcPct val="0"/>
                        </a:spcAft>
                      </a:pPr>
                      <a:r>
                        <a:rPr lang="zh-CN" altLang="en-US" sz="2400" b="1" kern="100" smtClean="0">
                          <a:effectLst/>
                          <a:latin typeface="宋体" panose="02010600030101010101" pitchFamily="2" charset="-122"/>
                          <a:ea typeface="宋体" panose="02010600030101010101" pitchFamily="2" charset="-122"/>
                        </a:rPr>
                        <a:t>①启蒙运动的核心是人的理性判断②强调人的重要性，人不是工具；</a:t>
                      </a:r>
                    </a:p>
                    <a:p>
                      <a:pPr algn="just">
                        <a:spcAft>
                          <a:spcPct val="0"/>
                        </a:spcAft>
                      </a:pPr>
                      <a:r>
                        <a:rPr lang="zh-CN" altLang="en-US" sz="2400" b="1" kern="100" smtClean="0">
                          <a:effectLst/>
                          <a:latin typeface="宋体" panose="02010600030101010101" pitchFamily="2" charset="-122"/>
                          <a:ea typeface="宋体" panose="02010600030101010101" pitchFamily="2" charset="-122"/>
                        </a:rPr>
                        <a:t>③主权在民，自由平等是天赋的人权，但人要自律；</a:t>
                      </a:r>
                    </a:p>
                    <a:p>
                      <a:pPr algn="just">
                        <a:spcAft>
                          <a:spcPct val="0"/>
                        </a:spcAft>
                      </a:pPr>
                      <a:r>
                        <a:rPr lang="zh-CN" altLang="en-US" sz="2400" b="1" kern="100" smtClean="0">
                          <a:effectLst/>
                          <a:latin typeface="宋体" panose="02010600030101010101" pitchFamily="2" charset="-122"/>
                          <a:ea typeface="宋体" panose="02010600030101010101" pitchFamily="2" charset="-122"/>
                        </a:rPr>
                        <a:t>④自由平等只能在法律范围之内。</a:t>
                      </a:r>
                    </a:p>
                  </a:txBody>
                  <a:tcPr marL="68580" marR="68580" marT="0" marB="0" anchor="ctr"/>
                </a:tc>
              </a:tr>
              <a:tr h="1247775">
                <a:tc>
                  <a:txBody>
                    <a:bodyPr vert="horz" wrap="square"/>
                    <a:lstStyle/>
                    <a:p>
                      <a:pPr algn="ctr"/>
                      <a:r>
                        <a:rPr kumimoji="0" lang="zh-CN" altLang="zh-CN" sz="2400" b="1" kern="1200" smtClean="0">
                          <a:solidFill>
                            <a:schemeClr val="dk1"/>
                          </a:solidFill>
                          <a:effectLst/>
                          <a:latin typeface="宋体" panose="02010600030101010101" pitchFamily="2" charset="-122"/>
                          <a:ea typeface="宋体" panose="02010600030101010101" pitchFamily="2" charset="-122"/>
                          <a:cs typeface="宋体" panose="02010600030101010101" pitchFamily="2" charset="-122"/>
                        </a:rPr>
                        <a:t>亚当斯密</a:t>
                      </a:r>
                    </a:p>
                  </a:txBody>
                  <a:tcPr/>
                </a:tc>
                <a:tc>
                  <a:txBody>
                    <a:bodyPr vert="horz" wrap="square"/>
                    <a:lstStyle/>
                    <a:p>
                      <a:pPr algn="just">
                        <a:spcAft>
                          <a:spcPct val="0"/>
                        </a:spcAft>
                      </a:pPr>
                      <a:endParaRPr lang="zh-CN" sz="2400" b="1" kern="100">
                        <a:effectLst/>
                        <a:latin typeface="宋体" pitchFamily="2" charset="-122"/>
                        <a:ea typeface="宋体" panose="02010600030101010101" pitchFamily="2" charset="-122"/>
                      </a:endParaRPr>
                    </a:p>
                  </a:txBody>
                  <a:tcPr marL="68580" marR="68580" marT="0" marB="0" anchor="ctr"/>
                </a:tc>
                <a:tc>
                  <a:txBody>
                    <a:bodyPr vert="horz" wrap="square"/>
                    <a:lstStyle/>
                    <a:p>
                      <a:pPr algn="just">
                        <a:spcAft>
                          <a:spcPct val="0"/>
                        </a:spcAft>
                      </a:pPr>
                      <a:r>
                        <a:rPr kumimoji="0" lang="zh-CN" altLang="zh-CN" sz="2400" b="1" kern="1200" smtClean="0">
                          <a:solidFill>
                            <a:schemeClr val="dk1"/>
                          </a:solidFill>
                          <a:effectLst/>
                          <a:latin typeface="宋体" panose="02010600030101010101" pitchFamily="2" charset="-122"/>
                          <a:ea typeface="宋体" panose="02010600030101010101" pitchFamily="2" charset="-122"/>
                          <a:cs typeface="宋体" panose="02010600030101010101" pitchFamily="2" charset="-122"/>
                        </a:rPr>
                        <a:t>“现代经济学之父” 他认为劳动是财富的源泉，衡量价值的尺度，主张自由竞争。</a:t>
                      </a:r>
                    </a:p>
                  </a:txBody>
                  <a:tcPr marL="68580" marR="68580" marT="0" marB="0" anchor="ct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TW" altLang="zh-CN"/>
              <a:t>伏尔泰</a:t>
            </a:r>
            <a:endParaRPr lang="zh-CN" altLang="en-US"/>
          </a:p>
        </p:txBody>
      </p:sp>
      <p:sp>
        <p:nvSpPr>
          <p:cNvPr id="3" name="内容占位符 2"/>
          <p:cNvSpPr>
            <a:spLocks noGrp="1"/>
          </p:cNvSpPr>
          <p:nvPr>
            <p:ph idx="1"/>
          </p:nvPr>
        </p:nvSpPr>
        <p:spPr>
          <a:xfrm>
            <a:off x="3580130" y="1417320"/>
            <a:ext cx="5259705" cy="5168900"/>
          </a:xfrm>
          <a:solidFill>
            <a:schemeClr val="bg2">
              <a:lumMod val="90000"/>
            </a:schemeClr>
          </a:solidFill>
        </p:spPr>
        <p:txBody>
          <a:bodyPr>
            <a:normAutofit/>
          </a:bodyPr>
          <a:lstStyle/>
          <a:p>
            <a:pPr marL="0" indent="0">
              <a:buNone/>
            </a:pPr>
            <a:r>
              <a:rPr lang="en-US" altLang="zh-TW" sz="2400" b="1" smtClean="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伏尔泰</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1694—1778 </a:t>
            </a:r>
            <a:r>
              <a:rPr lang="zh-TW"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是启蒙运动的代表人物，他认为自然赋予人类以自由平等的权利他说：</a:t>
            </a:r>
            <a:r>
              <a:rPr lang="zh-CN"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“本身</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自由，周围的人与自己</a:t>
            </a:r>
            <a:r>
              <a:rPr lang="zh-TW"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rPr>
              <a:t>平等</a:t>
            </a:r>
            <a:r>
              <a:rPr lang="en-US"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TW"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rPr>
              <a:t>这</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才是</a:t>
            </a:r>
            <a:r>
              <a:rPr lang="zh-TW" altLang="zh-CN" sz="2400" b="1" smtClean="0">
                <a:solidFill>
                  <a:schemeClr val="tx1"/>
                </a:solidFill>
                <a:latin typeface="宋体" panose="02010600030101010101" pitchFamily="2" charset="-122"/>
                <a:ea typeface="宋体" panose="02010600030101010101" pitchFamily="2" charset="-122"/>
                <a:cs typeface="宋体" panose="02010600030101010101" pitchFamily="2" charset="-122"/>
              </a:rPr>
              <a:t>真正的</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生活，人们的自然生活</a:t>
            </a:r>
            <a:r>
              <a:rPr lang="zh-CN"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”他曾</a:t>
            </a:r>
            <a:r>
              <a:rPr lang="zh-TW"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因反抗专制制度两次被囚禁</a:t>
            </a:r>
            <a:r>
              <a:rPr lang="zh-CN" altLang="zh-TW"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甚至在其死后，统治者命令不准在公墓下葬遗体。     </a:t>
            </a:r>
          </a:p>
          <a:p>
            <a:pPr marL="0" indent="0">
              <a:buNone/>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1791年，法国大革命中的制宪会议作出决议，将伏尔泰的骨灰迁回巴黎，葬入先贤祠。迁葬这一天，巴黎有10万人为之送葬，60万人伫立街头迎送灵柩。</a:t>
            </a:r>
            <a:endParaRPr lang="zh-CN" altLang="en-US" sz="2400" b="1">
              <a:solidFill>
                <a:schemeClr val="tx1"/>
              </a:solidFill>
              <a:latin typeface="宋体" pitchFamily="2" charset="-122"/>
              <a:ea typeface="宋体" panose="02010600030101010101" pitchFamily="2" charset="-122"/>
              <a:cs typeface="宋体" panose="02010600030101010101" pitchFamily="2" charset="-122"/>
              <a:sym typeface="+mn-ea"/>
            </a:endParaRPr>
          </a:p>
        </p:txBody>
      </p:sp>
      <p:pic>
        <p:nvPicPr>
          <p:cNvPr id="5" name="图片 4"/>
          <p:cNvPicPr>
            <a:picLocks noChangeAspect="1"/>
          </p:cNvPicPr>
          <p:nvPr/>
        </p:nvPicPr>
        <p:blipFill>
          <a:blip r:embed="rId2"/>
          <a:stretch>
            <a:fillRect/>
          </a:stretch>
        </p:blipFill>
        <p:spPr>
          <a:xfrm>
            <a:off x="346132" y="1794048"/>
            <a:ext cx="2858078" cy="3586888"/>
          </a:xfrm>
          <a:prstGeom prst="rect">
            <a:avLst/>
          </a:prstGeom>
          <a:effectLst>
            <a:softEdge rad="635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normAutofit/>
          </a:bodyPr>
          <a:lstStyle/>
          <a:p>
            <a:r>
              <a:rPr lang="zh-CN" altLang="en-US"/>
              <a:t>孟德斯鸠</a:t>
            </a:r>
          </a:p>
        </p:txBody>
      </p:sp>
      <p:pic>
        <p:nvPicPr>
          <p:cNvPr id="4" name="内容占位符 3"/>
          <p:cNvPicPr>
            <a:picLocks noGrp="1" noChangeAspect="1"/>
          </p:cNvPicPr>
          <p:nvPr>
            <p:ph idx="1"/>
          </p:nvPr>
        </p:nvPicPr>
        <p:blipFill>
          <a:blip r:embed="rId2"/>
          <a:stretch>
            <a:fillRect/>
          </a:stretch>
        </p:blipFill>
        <p:spPr>
          <a:xfrm>
            <a:off x="176530" y="1600835"/>
            <a:ext cx="2914650" cy="3847465"/>
          </a:xfrm>
          <a:prstGeom prst="rect">
            <a:avLst/>
          </a:prstGeom>
        </p:spPr>
      </p:pic>
      <p:sp>
        <p:nvSpPr>
          <p:cNvPr id="5" name="文本框 4"/>
          <p:cNvSpPr txBox="1"/>
          <p:nvPr/>
        </p:nvSpPr>
        <p:spPr>
          <a:xfrm>
            <a:off x="3382645" y="1781175"/>
            <a:ext cx="5628640" cy="953135"/>
          </a:xfrm>
          <a:prstGeom prst="rect">
            <a:avLst/>
          </a:prstGeom>
          <a:solidFill>
            <a:schemeClr val="bg2">
              <a:lumMod val="90000"/>
            </a:schemeClr>
          </a:solidFill>
        </p:spPr>
        <p:txBody>
          <a:bodyPr wrap="square" rtlCol="0" anchor="t">
            <a:spAutoFit/>
          </a:bodyPr>
          <a:lstStyle/>
          <a:p>
            <a:r>
              <a:rPr lang="en-US" altLang="zh-CN" sz="2800" b="1">
                <a:latin typeface="宋体" panose="02010600030101010101" pitchFamily="2" charset="-122"/>
                <a:ea typeface="宋体" panose="02010600030101010101" pitchFamily="2" charset="-122"/>
                <a:sym typeface="+mn-ea"/>
              </a:rPr>
              <a:t>    </a:t>
            </a:r>
            <a:r>
              <a:rPr lang="zh-CN" altLang="en-US" sz="2800" b="1">
                <a:latin typeface="宋体" panose="02010600030101010101" pitchFamily="2" charset="-122"/>
                <a:ea typeface="宋体" panose="02010600030101010101" pitchFamily="2" charset="-122"/>
                <a:sym typeface="+mn-ea"/>
              </a:rPr>
              <a:t>孟德斯鸠强调立法、司法、行政三权分立，相互监督、制衡。</a:t>
            </a:r>
          </a:p>
        </p:txBody>
      </p:sp>
      <p:pic>
        <p:nvPicPr>
          <p:cNvPr id="8" name="图片 7"/>
          <p:cNvPicPr>
            <a:picLocks noChangeAspect="1"/>
          </p:cNvPicPr>
          <p:nvPr/>
        </p:nvPicPr>
        <p:blipFill>
          <a:blip r:embed="rId3"/>
          <a:stretch>
            <a:fillRect/>
          </a:stretch>
        </p:blipFill>
        <p:spPr>
          <a:xfrm>
            <a:off x="3230245" y="3164840"/>
            <a:ext cx="5781675" cy="34004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177800"/>
            <a:ext cx="8229600" cy="1031875"/>
          </a:xfrm>
        </p:spPr>
        <p:txBody>
          <a:bodyPr/>
          <a:lstStyle/>
          <a:p>
            <a:r>
              <a:rPr lang="zh-CN" altLang="en-US"/>
              <a:t>卢</a:t>
            </a:r>
            <a:r>
              <a:rPr lang="zh-CN" altLang="en-US" smtClean="0"/>
              <a:t>梭</a:t>
            </a:r>
            <a:endParaRPr lang="zh-CN" altLang="en-US"/>
          </a:p>
        </p:txBody>
      </p:sp>
      <p:pic>
        <p:nvPicPr>
          <p:cNvPr id="6" name="图片 5"/>
          <p:cNvPicPr>
            <a:picLocks noChangeAspect="1"/>
          </p:cNvPicPr>
          <p:nvPr/>
        </p:nvPicPr>
        <p:blipFill>
          <a:blip r:embed="rId2"/>
          <a:stretch>
            <a:fillRect/>
          </a:stretch>
        </p:blipFill>
        <p:spPr>
          <a:xfrm>
            <a:off x="41275" y="1600200"/>
            <a:ext cx="3662680" cy="4399280"/>
          </a:xfrm>
          <a:prstGeom prst="rect">
            <a:avLst/>
          </a:prstGeom>
          <a:effectLst>
            <a:softEdge rad="317500"/>
          </a:effectLst>
        </p:spPr>
      </p:pic>
      <p:sp>
        <p:nvSpPr>
          <p:cNvPr id="5" name="内容占位符 2"/>
          <p:cNvSpPr>
            <a:spLocks noGrp="1"/>
          </p:cNvSpPr>
          <p:nvPr/>
        </p:nvSpPr>
        <p:spPr>
          <a:xfrm>
            <a:off x="3704590" y="1515745"/>
            <a:ext cx="5188585" cy="5054600"/>
          </a:xfrm>
          <a:prstGeom prst="rect">
            <a:avLst/>
          </a:prstGeom>
          <a:solidFill>
            <a:schemeClr val="bg2">
              <a:lumMod val="90000"/>
            </a:schemeClr>
          </a:solidFill>
        </p:spPr>
        <p:txBody>
          <a:bodyPr vert="horz" rtlCol="0">
            <a:no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buNone/>
            </a:pPr>
            <a:r>
              <a:rPr lang="zh-CN" altLang="en-US" sz="2400" b="1" smtClean="0">
                <a:latin typeface="宋体" panose="02010600030101010101" pitchFamily="2" charset="-122"/>
                <a:ea typeface="宋体" panose="02010600030101010101" pitchFamily="2" charset="-122"/>
                <a:cs typeface="宋体" panose="02010600030101010101" pitchFamily="2" charset="-122"/>
              </a:rPr>
              <a:t>    国家</a:t>
            </a:r>
            <a:r>
              <a:rPr lang="zh-CN" altLang="en-US" sz="2400" b="1">
                <a:latin typeface="宋体" panose="02010600030101010101" pitchFamily="2" charset="-122"/>
                <a:ea typeface="宋体" panose="02010600030101010101" pitchFamily="2" charset="-122"/>
                <a:cs typeface="宋体" panose="02010600030101010101" pitchFamily="2" charset="-122"/>
              </a:rPr>
              <a:t>最高权力属于全体人民，人民是国家主权的主体、拥有者和行使者。主权“是完全绝对的、神圣的、完全不可侵犯的”。主权“永远不可转让；并且主权者既然只是一个集体的生命，所以就只能由他自己来代表本人”；“正如主权是不能转让的一样，同理，主权也是不能代表的”。人民主权只能通过直接民主实现。如果任何人拒不服从公共意志，全体就要强迫他服从，“这即是说，人们要迫使他自由”。  </a:t>
            </a:r>
            <a:endParaRPr lang="en-US" altLang="zh-CN" sz="2400" b="1" smtClean="0">
              <a:latin typeface="宋体" pitchFamily="2" charset="-122"/>
              <a:ea typeface="宋体" panose="02010600030101010101" pitchFamily="2" charset="-122"/>
              <a:cs typeface="宋体" panose="02010600030101010101" pitchFamily="2" charset="-122"/>
            </a:endParaRPr>
          </a:p>
          <a:p>
            <a:pPr marL="0" indent="0">
              <a:buNone/>
            </a:pPr>
            <a:r>
              <a:rPr lang="en-US" altLang="zh-CN" sz="2400" b="1">
                <a:latin typeface="宋体" panose="02010600030101010101" pitchFamily="2" charset="-122"/>
                <a:ea typeface="宋体" panose="02010600030101010101" pitchFamily="2" charset="-122"/>
                <a:cs typeface="宋体" panose="02010600030101010101" pitchFamily="2" charset="-122"/>
              </a:rPr>
              <a:t> </a:t>
            </a:r>
            <a:r>
              <a:rPr lang="en-US" altLang="zh-CN" sz="2400" b="1" smtClean="0">
                <a:latin typeface="宋体" panose="02010600030101010101" pitchFamily="2" charset="-122"/>
                <a:ea typeface="宋体" panose="02010600030101010101" pitchFamily="2" charset="-122"/>
                <a:cs typeface="宋体" panose="02010600030101010101" pitchFamily="2" charset="-122"/>
              </a:rPr>
              <a:t>     </a:t>
            </a: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摘编自卢梭</a:t>
            </a: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社会契约论</a:t>
            </a:r>
            <a:r>
              <a:rPr lang="en-US" altLang="zh-CN" sz="2400" b="1">
                <a:latin typeface="宋体" panose="02010600030101010101" pitchFamily="2" charset="-122"/>
                <a:ea typeface="宋体" panose="02010600030101010101" pitchFamily="2" charset="-122"/>
                <a:cs typeface="宋体" panose="02010600030101010101"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42415" y="1146810"/>
            <a:ext cx="6282055" cy="883920"/>
          </a:xfrm>
        </p:spPr>
        <p:txBody>
          <a:bodyPr>
            <a:normAutofit/>
          </a:bodyPr>
          <a:lstStyle/>
          <a:p>
            <a:r>
              <a:rPr lang="zh-CN" altLang="en-US" smtClean="0"/>
              <a:t>康德</a:t>
            </a:r>
            <a:endParaRPr lang="zh-CN" altLang="en-US"/>
          </a:p>
        </p:txBody>
      </p:sp>
      <p:sp>
        <p:nvSpPr>
          <p:cNvPr id="3" name="内容占位符 2"/>
          <p:cNvSpPr>
            <a:spLocks noGrp="1"/>
          </p:cNvSpPr>
          <p:nvPr>
            <p:ph idx="1"/>
          </p:nvPr>
        </p:nvSpPr>
        <p:spPr>
          <a:xfrm>
            <a:off x="76200" y="4695190"/>
            <a:ext cx="8991600" cy="1796415"/>
          </a:xfrm>
          <a:solidFill>
            <a:srgbClr val="FFFF00"/>
          </a:solidFill>
        </p:spPr>
        <p:txBody>
          <a:bodyPr>
            <a:normAutofit/>
          </a:bodyPr>
          <a:lstStyle/>
          <a:p>
            <a:pPr marL="0" indent="0">
              <a:buNone/>
            </a:pPr>
            <a:r>
              <a:rPr lang="zh-CN" altLang="en-US" sz="2400" b="1">
                <a:latin typeface="+mn-ea"/>
              </a:rPr>
              <a:t>①积极：对启蒙运动作了经典的总结，是近代西方哲学史上划时代的哲学家，他的理性批判哲学最终确立了人类的主体地位；</a:t>
            </a:r>
          </a:p>
          <a:p>
            <a:pPr marL="0" indent="0">
              <a:buNone/>
            </a:pPr>
            <a:r>
              <a:rPr lang="zh-CN" altLang="en-US" sz="2400" b="1">
                <a:latin typeface="+mn-ea"/>
              </a:rPr>
              <a:t>②局限：把公民分为积极公民和消极公民，学徒、妇女、仆人及雇工由于经济上不能独立，所以没有政治权利。</a:t>
            </a:r>
          </a:p>
        </p:txBody>
      </p:sp>
      <p:sp>
        <p:nvSpPr>
          <p:cNvPr id="4" name="Text Box 2"/>
          <p:cNvSpPr txBox="1"/>
          <p:nvPr/>
        </p:nvSpPr>
        <p:spPr>
          <a:xfrm>
            <a:off x="76200" y="2376170"/>
            <a:ext cx="8991600" cy="1597660"/>
          </a:xfrm>
          <a:prstGeom prst="rect">
            <a:avLst/>
          </a:prstGeom>
          <a:solidFill>
            <a:schemeClr val="bg2">
              <a:lumMod val="90000"/>
            </a:schemeClr>
          </a:solidFill>
          <a:ln w="9525">
            <a:noFill/>
          </a:ln>
        </p:spPr>
        <p:txBody>
          <a:bodyPr wrap="square" lIns="121917" tIns="60958" rIns="121917" bIns="60958">
            <a:spAutoFit/>
          </a:bodyPr>
          <a:lstStyle/>
          <a:p>
            <a:pPr fontAlgn="auto">
              <a:lnSpc>
                <a:spcPct val="100000"/>
              </a:lnSpc>
            </a:pP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    </a:t>
            </a:r>
            <a:r>
              <a:rPr lang="zh-CN" altLang="en-US" sz="2400" b="1" smtClean="0">
                <a:solidFill>
                  <a:schemeClr val="tx1"/>
                </a:solidFill>
                <a:latin typeface="华文新魏" panose="02010800040101010101" pitchFamily="2" charset="-122"/>
                <a:ea typeface="华文新魏" panose="02010800040101010101" pitchFamily="2" charset="-122"/>
                <a:cs typeface="华文新魏" panose="02010800040101010101" pitchFamily="2" charset="-122"/>
              </a:rPr>
              <a:t> 启蒙运动</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就是人类脱离自己所加之于自己的不成熟状态，不成熟状态就是不经别人的引导，就对运用自己的理智无能为力。</a:t>
            </a: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要有勇气运用你自己的理智</a:t>
            </a:r>
            <a:r>
              <a:rPr lang="zh-CN" altLang="en-US" sz="2400" b="1" smtClean="0">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endParaRPr lang="en-US" altLang="zh-CN" sz="2400" b="1" smtClean="0">
              <a:solidFill>
                <a:schemeClr val="tx1"/>
              </a:solidFill>
              <a:latin typeface="华文新魏" pitchFamily="2" charset="-122"/>
              <a:ea typeface="华文新魏" pitchFamily="2" charset="-122"/>
              <a:cs typeface="华文新魏" panose="02010800040101010101" pitchFamily="2" charset="-122"/>
            </a:endParaRPr>
          </a:p>
          <a:p>
            <a:pPr fontAlgn="auto">
              <a:lnSpc>
                <a:spcPct val="100000"/>
              </a:lnSpc>
            </a:pP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德</a:t>
            </a: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康德</a:t>
            </a: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答复一个问题：“什么叫做启蒙”？</a:t>
            </a:r>
            <a:r>
              <a:rPr lang="en-US" altLang="zh-CN"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p>
        </p:txBody>
      </p:sp>
      <p:pic>
        <p:nvPicPr>
          <p:cNvPr id="5" name="Picture 5"/>
          <p:cNvPicPr>
            <a:picLocks noChangeAspect="1"/>
          </p:cNvPicPr>
          <p:nvPr/>
        </p:nvPicPr>
        <p:blipFill>
          <a:blip r:embed="rId2"/>
          <a:stretch>
            <a:fillRect/>
          </a:stretch>
        </p:blipFill>
        <p:spPr>
          <a:xfrm>
            <a:off x="76036" y="4872"/>
            <a:ext cx="1646239" cy="2193925"/>
          </a:xfrm>
          <a:prstGeom prst="rect">
            <a:avLst/>
          </a:prstGeom>
          <a:noFill/>
          <a:ln w="9525">
            <a:noFill/>
          </a:ln>
        </p:spPr>
      </p:pic>
      <p:sp>
        <p:nvSpPr>
          <p:cNvPr id="6" name="文本框 5"/>
          <p:cNvSpPr txBox="1"/>
          <p:nvPr/>
        </p:nvSpPr>
        <p:spPr>
          <a:xfrm>
            <a:off x="240030" y="3973830"/>
            <a:ext cx="7409180" cy="583565"/>
          </a:xfrm>
          <a:prstGeom prst="rect">
            <a:avLst/>
          </a:prstGeom>
          <a:noFill/>
        </p:spPr>
        <p:txBody>
          <a:bodyPr wrap="square" rtlCol="0">
            <a:spAutoFit/>
          </a:bodyPr>
          <a:lstStyle/>
          <a:p>
            <a:pPr marL="0" indent="0">
              <a:buNone/>
            </a:pPr>
            <a:r>
              <a:rPr lang="zh-CN" altLang="en-US" sz="3200" b="1" smtClean="0">
                <a:solidFill>
                  <a:srgbClr val="FF0000"/>
                </a:solidFill>
                <a:latin typeface="+mn-ea"/>
                <a:sym typeface="+mn-ea"/>
              </a:rPr>
              <a:t>怎样评价康德对启蒙运动的认识？</a:t>
            </a:r>
          </a:p>
        </p:txBody>
      </p:sp>
      <p:pic>
        <p:nvPicPr>
          <p:cNvPr id="7" name="图片 6"/>
          <p:cNvPicPr>
            <a:picLocks noChangeAspect="1"/>
          </p:cNvPicPr>
          <p:nvPr/>
        </p:nvPicPr>
        <p:blipFill>
          <a:blip r:embed="rId3"/>
          <a:stretch>
            <a:fillRect/>
          </a:stretch>
        </p:blipFill>
        <p:spPr>
          <a:xfrm>
            <a:off x="6631305" y="101600"/>
            <a:ext cx="2436495" cy="2436495"/>
          </a:xfrm>
          <a:prstGeom prst="rect">
            <a:avLst/>
          </a:prstGeom>
          <a:effectLst>
            <a:softEdge rad="6350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2000"/>
                                        <p:tgtEl>
                                          <p:spTgt spid="4"/>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amond(in)">
                                      <p:cBhvr>
                                        <p:cTn id="24" dur="2000"/>
                                        <p:tgtEl>
                                          <p:spTgt spid="6"/>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
                                            <p:bg/>
                                          </p:spTgt>
                                        </p:tgtEl>
                                        <p:attrNameLst>
                                          <p:attrName>style.visibility</p:attrName>
                                        </p:attrNameLst>
                                      </p:cBhvr>
                                      <p:to>
                                        <p:strVal val="visible"/>
                                      </p:to>
                                    </p:set>
                                    <p:animEffect transition="in" filter="fade">
                                      <p:cBhvr>
                                        <p:cTn id="29" dur="1000"/>
                                        <p:tgtEl>
                                          <p:spTgt spid="3">
                                            <p:bg/>
                                          </p:spTgt>
                                        </p:tgtEl>
                                      </p:cBhvr>
                                    </p:animEffect>
                                    <p:anim calcmode="lin" valueType="num">
                                      <p:cBhvr>
                                        <p:cTn id="30" dur="1000" fill="hold"/>
                                        <p:tgtEl>
                                          <p:spTgt spid="3">
                                            <p:bg/>
                                          </p:spTgt>
                                        </p:tgtEl>
                                        <p:attrNameLst>
                                          <p:attrName>ppt_x</p:attrName>
                                        </p:attrNameLst>
                                      </p:cBhvr>
                                      <p:tavLst>
                                        <p:tav tm="0">
                                          <p:val>
                                            <p:strVal val="#ppt_x"/>
                                          </p:val>
                                        </p:tav>
                                        <p:tav tm="100000">
                                          <p:val>
                                            <p:strVal val="#ppt_x"/>
                                          </p:val>
                                        </p:tav>
                                      </p:tavLst>
                                    </p:anim>
                                    <p:anim calcmode="lin" valueType="num">
                                      <p:cBhvr>
                                        <p:cTn id="31"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3">
                                            <p:txEl>
                                              <p:pRg st="0" end="0"/>
                                            </p:txEl>
                                          </p:spTgt>
                                        </p:tgtEl>
                                        <p:attrNameLst>
                                          <p:attrName>style.visibility</p:attrName>
                                        </p:attrNameLst>
                                      </p:cBhvr>
                                      <p:to>
                                        <p:strVal val="visible"/>
                                      </p:to>
                                    </p:set>
                                    <p:animEffect transition="in" filter="fade">
                                      <p:cBhvr>
                                        <p:cTn id="36" dur="1000"/>
                                        <p:tgtEl>
                                          <p:spTgt spid="3">
                                            <p:txEl>
                                              <p:pRg st="0" end="0"/>
                                            </p:txEl>
                                          </p:spTgt>
                                        </p:tgtEl>
                                      </p:cBhvr>
                                    </p:animEffect>
                                    <p:anim calcmode="lin" valueType="num">
                                      <p:cBhvr>
                                        <p:cTn id="3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fade">
                                      <p:cBhvr>
                                        <p:cTn id="43" dur="1000"/>
                                        <p:tgtEl>
                                          <p:spTgt spid="3">
                                            <p:txEl>
                                              <p:pRg st="1" end="1"/>
                                            </p:txEl>
                                          </p:spTgt>
                                        </p:tgtEl>
                                      </p:cBhvr>
                                    </p:animEffect>
                                    <p:anim calcmode="lin" valueType="num">
                                      <p:cBhvr>
                                        <p:cTn id="4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P spid="6"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708785" y="205105"/>
            <a:ext cx="5920740" cy="1143000"/>
          </a:xfrm>
        </p:spPr>
        <p:txBody>
          <a:bodyPr/>
          <a:lstStyle/>
          <a:p>
            <a:r>
              <a:rPr lang="zh-CN" altLang="en-US" b="1">
                <a:solidFill>
                  <a:prstClr val="black"/>
                </a:solidFill>
                <a:latin typeface="宋体" panose="02010600030101010101" pitchFamily="2" charset="-122"/>
                <a:sym typeface="+mn-ea"/>
              </a:rPr>
              <a:t>亚当▪斯密</a:t>
            </a:r>
            <a:endParaRPr lang="zh-CN" altLang="en-US"/>
          </a:p>
        </p:txBody>
      </p:sp>
      <p:sp>
        <p:nvSpPr>
          <p:cNvPr id="3" name="内容占位符 2"/>
          <p:cNvSpPr>
            <a:spLocks noGrp="1"/>
          </p:cNvSpPr>
          <p:nvPr>
            <p:ph idx="1"/>
          </p:nvPr>
        </p:nvSpPr>
        <p:spPr>
          <a:xfrm>
            <a:off x="88900" y="1209040"/>
            <a:ext cx="8966835" cy="2259330"/>
          </a:xfrm>
          <a:solidFill>
            <a:schemeClr val="bg2">
              <a:lumMod val="90000"/>
            </a:schemeClr>
          </a:solidFill>
        </p:spPr>
        <p:txBody>
          <a:bodyPr>
            <a:normAutofit lnSpcReduction="10000"/>
          </a:bodyPr>
          <a:lstStyle/>
          <a:p>
            <a:pPr indent="0" fontAlgn="auto">
              <a:lnSpc>
                <a:spcPct val="100000"/>
              </a:lnSpc>
              <a:spcBef>
                <a:spcPct val="0"/>
              </a:spcBef>
              <a:buFont typeface="Arial" panose="020b0604020202020204" pitchFamily="34" charset="0"/>
              <a:buNone/>
            </a:pPr>
            <a:r>
              <a:rPr lang="zh-CN" altLang="en-US" b="1" smtClean="0">
                <a:solidFill>
                  <a:prstClr val="black"/>
                </a:solidFill>
                <a:latin typeface="宋体" panose="02010600030101010101" pitchFamily="2" charset="-122"/>
                <a:sym typeface="+mn-ea"/>
              </a:rPr>
              <a:t>   </a:t>
            </a:r>
            <a:r>
              <a:rPr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例如</a:t>
            </a:r>
            <a:r>
              <a:rPr lang="zh-CN" altLang="en-US"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在市场交换中，我的面包卖出去了，我的权利得到了实现，同样你也有面包吃，你的权利也得到了实现</a:t>
            </a:r>
            <a:r>
              <a:rPr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en-US" altLang="zh-CN" sz="2800" b="1" smtClean="0">
              <a:solidFill>
                <a:prstClr val="black"/>
              </a:solidFill>
              <a:latin typeface="华文新魏" pitchFamily="2" charset="-122"/>
              <a:ea typeface="华文新魏" pitchFamily="2" charset="-122"/>
              <a:cs typeface="华文新魏" panose="02010800040101010101" pitchFamily="2" charset="-122"/>
            </a:endParaRPr>
          </a:p>
          <a:p>
            <a:pPr indent="0" fontAlgn="auto">
              <a:lnSpc>
                <a:spcPct val="100000"/>
              </a:lnSpc>
              <a:spcBef>
                <a:spcPct val="0"/>
              </a:spcBef>
              <a:buFont typeface="Arial" panose="020b0604020202020204" pitchFamily="34" charset="0"/>
              <a:buNone/>
            </a:pPr>
            <a:r>
              <a:rPr lang="en-US" altLang="zh-CN"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lang="zh-CN" altLang="en-US"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李宏图</a:t>
            </a:r>
            <a:r>
              <a:rPr lang="en-US" altLang="zh-CN"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《18</a:t>
            </a:r>
            <a:r>
              <a:rPr lang="zh-CN" altLang="en-US"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世纪苏格兰启蒙运动的“商业社会”理论</a:t>
            </a:r>
            <a:r>
              <a:rPr lang="en-US" altLang="zh-CN"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lang="zh-CN" altLang="en-US"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以亚当▪ 斯密为中心的考察</a:t>
            </a:r>
            <a:r>
              <a:rPr lang="en-US" altLang="zh-CN" sz="2800" b="1">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zh-CN" altLang="en-US" sz="2800">
              <a:latin typeface="华文新魏" pitchFamily="2" charset="-122"/>
              <a:ea typeface="华文新魏" pitchFamily="2" charset="-122"/>
              <a:cs typeface="华文新魏" panose="02010800040101010101" pitchFamily="2" charset="-122"/>
            </a:endParaRPr>
          </a:p>
        </p:txBody>
      </p:sp>
      <p:pic>
        <p:nvPicPr>
          <p:cNvPr id="4" name="图片 3"/>
          <p:cNvPicPr>
            <a:picLocks noChangeAspect="1"/>
          </p:cNvPicPr>
          <p:nvPr/>
        </p:nvPicPr>
        <p:blipFill>
          <a:blip r:embed="rId2"/>
          <a:stretch>
            <a:fillRect/>
          </a:stretch>
        </p:blipFill>
        <p:spPr>
          <a:xfrm>
            <a:off x="1166495" y="3597910"/>
            <a:ext cx="3051810" cy="3322955"/>
          </a:xfrm>
          <a:prstGeom prst="rect">
            <a:avLst/>
          </a:prstGeom>
          <a:effectLst>
            <a:softEdge rad="635000"/>
          </a:effectLst>
        </p:spPr>
      </p:pic>
      <p:pic>
        <p:nvPicPr>
          <p:cNvPr id="6" name="图片 5"/>
          <p:cNvPicPr>
            <a:picLocks noChangeAspect="1"/>
          </p:cNvPicPr>
          <p:nvPr/>
        </p:nvPicPr>
        <p:blipFill>
          <a:blip r:embed="rId3"/>
          <a:stretch>
            <a:fillRect/>
          </a:stretch>
        </p:blipFill>
        <p:spPr>
          <a:xfrm>
            <a:off x="4531360" y="3597910"/>
            <a:ext cx="3304540" cy="3193415"/>
          </a:xfrm>
          <a:prstGeom prst="rect">
            <a:avLst/>
          </a:prstGeom>
          <a:effectLst>
            <a:softEdge rad="6350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wipe(down)">
                                      <p:cBhvr>
                                        <p:cTn id="13" dur="500"/>
                                        <p:tgtEl>
                                          <p:spTgt spid="3">
                                            <p:bg/>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0834" name="Rectangle 2"/>
          <p:cNvSpPr>
            <a:spLocks noChangeArrowheads="1"/>
          </p:cNvSpPr>
          <p:nvPr/>
        </p:nvSpPr>
        <p:spPr bwMode="auto">
          <a:xfrm>
            <a:off x="307340" y="1194435"/>
            <a:ext cx="8541385" cy="2306955"/>
          </a:xfrm>
          <a:prstGeom prst="rect">
            <a:avLst/>
          </a:prstGeom>
          <a:solidFill>
            <a:schemeClr val="bg2">
              <a:lumMod val="90000"/>
            </a:schemeClr>
          </a:solidFill>
          <a:ln w="25400">
            <a:solidFill>
              <a:schemeClr val="bg1"/>
            </a:solidFill>
            <a:miter lim="800000"/>
          </a:ln>
          <a:effectLst>
            <a:outerShdw dist="107763" dir="18900000" algn="ctr" rotWithShape="0">
              <a:schemeClr val="bg2">
                <a:alpha val="50000"/>
              </a:schemeClr>
            </a:outerShdw>
          </a:effectLst>
        </p:spPr>
        <p:txBody>
          <a:bodyPr wrap="square" anchor="ctr">
            <a:spAutoFit/>
          </a:bodyPr>
          <a:lstStyle/>
          <a:p>
            <a:r>
              <a:rPr lang="zh-CN" altLang="en-US" sz="2400" b="1">
                <a:latin typeface="楷体_GB2312" pitchFamily="49" charset="-122"/>
                <a:ea typeface="楷体_GB2312" pitchFamily="49" charset="-122"/>
              </a:rPr>
              <a:t>　　巴黎有两座著名的</a:t>
            </a:r>
            <a:r>
              <a:rPr lang="zh-CN" altLang="en-US" sz="2400" b="1">
                <a:solidFill>
                  <a:srgbClr val="FF0000"/>
                </a:solidFill>
                <a:latin typeface="华文中宋" panose="02010600040101010101" pitchFamily="2" charset="-122"/>
                <a:ea typeface="楷体_GB2312" pitchFamily="49" charset="-122"/>
              </a:rPr>
              <a:t>“</a:t>
            </a:r>
            <a:r>
              <a:rPr lang="zh-CN" altLang="en-US" sz="2400" b="1">
                <a:solidFill>
                  <a:srgbClr val="FF0000"/>
                </a:solidFill>
                <a:latin typeface="楷体_GB2312" pitchFamily="49" charset="-122"/>
                <a:ea typeface="楷体_GB2312" pitchFamily="49" charset="-122"/>
              </a:rPr>
              <a:t>坟</a:t>
            </a:r>
            <a:r>
              <a:rPr lang="zh-CN" altLang="en-US" sz="2400" b="1">
                <a:solidFill>
                  <a:srgbClr val="FF0000"/>
                </a:solidFill>
                <a:latin typeface="华文中宋" panose="02010600040101010101" pitchFamily="2" charset="-122"/>
                <a:ea typeface="楷体_GB2312" pitchFamily="49" charset="-122"/>
              </a:rPr>
              <a:t>”</a:t>
            </a:r>
            <a:r>
              <a:rPr lang="zh-CN" altLang="en-US" sz="2400" b="1">
                <a:solidFill>
                  <a:srgbClr val="FF0000"/>
                </a:solidFill>
                <a:latin typeface="楷体_GB2312" pitchFamily="49" charset="-122"/>
                <a:ea typeface="楷体_GB2312" pitchFamily="49" charset="-122"/>
              </a:rPr>
              <a:t>。</a:t>
            </a:r>
            <a:r>
              <a:rPr lang="zh-CN" altLang="en-US" sz="2400" b="1">
                <a:latin typeface="楷体_GB2312" pitchFamily="49" charset="-122"/>
                <a:ea typeface="楷体_GB2312" pitchFamily="49" charset="-122"/>
              </a:rPr>
              <a:t>一个是先贤祠，一个是荣军院（埋葬拿破仑）。先贤祠（万神殿）位于巴黎市中心塞纳河左岸的拉丁区，于</a:t>
            </a:r>
            <a:r>
              <a:rPr lang="en-US" altLang="zh-CN" sz="2400" b="1">
                <a:latin typeface="楷体_GB2312" pitchFamily="49" charset="-122"/>
                <a:ea typeface="楷体_GB2312" pitchFamily="49" charset="-122"/>
              </a:rPr>
              <a:t>1791</a:t>
            </a:r>
            <a:r>
              <a:rPr lang="zh-CN" altLang="en-US" sz="2400" b="1">
                <a:latin typeface="楷体_GB2312" pitchFamily="49" charset="-122"/>
                <a:ea typeface="楷体_GB2312" pitchFamily="49" charset="-122"/>
              </a:rPr>
              <a:t>年建成，是永久纪念法国历史名人的圣殿。先贤祠内安葬着伏尔泰、卢梭、雨果、左拉、大仲马、居里夫人、巴尔扎克等。至</a:t>
            </a:r>
            <a:r>
              <a:rPr lang="en-US" altLang="zh-CN" sz="2400" b="1">
                <a:latin typeface="楷体_GB2312" pitchFamily="49" charset="-122"/>
                <a:ea typeface="楷体_GB2312" pitchFamily="49" charset="-122"/>
              </a:rPr>
              <a:t>2002</a:t>
            </a:r>
            <a:r>
              <a:rPr lang="zh-CN" altLang="en-US" sz="2400" b="1">
                <a:latin typeface="楷体_GB2312" pitchFamily="49" charset="-122"/>
                <a:ea typeface="楷体_GB2312" pitchFamily="49" charset="-122"/>
              </a:rPr>
              <a:t>年</a:t>
            </a:r>
            <a:r>
              <a:rPr lang="en-US" altLang="zh-CN" sz="2400" b="1">
                <a:latin typeface="楷体_GB2312" pitchFamily="49" charset="-122"/>
                <a:ea typeface="楷体_GB2312" pitchFamily="49" charset="-122"/>
              </a:rPr>
              <a:t>11</a:t>
            </a:r>
            <a:r>
              <a:rPr lang="zh-CN" altLang="en-US" sz="2400" b="1">
                <a:latin typeface="楷体_GB2312" pitchFamily="49" charset="-122"/>
                <a:ea typeface="楷体_GB2312" pitchFamily="49" charset="-122"/>
              </a:rPr>
              <a:t>月，共有</a:t>
            </a:r>
            <a:r>
              <a:rPr lang="en-US" altLang="zh-CN" sz="2400" b="1">
                <a:latin typeface="楷体_GB2312" pitchFamily="49" charset="-122"/>
                <a:ea typeface="楷体_GB2312" pitchFamily="49" charset="-122"/>
              </a:rPr>
              <a:t>70</a:t>
            </a:r>
            <a:r>
              <a:rPr lang="zh-CN" altLang="en-US" sz="2400" b="1">
                <a:latin typeface="楷体_GB2312" pitchFamily="49" charset="-122"/>
                <a:ea typeface="楷体_GB2312" pitchFamily="49" charset="-122"/>
              </a:rPr>
              <a:t>位对法兰西做出非凡贡献的人享有这一殊荣。 </a:t>
            </a:r>
          </a:p>
        </p:txBody>
      </p:sp>
      <p:pic>
        <p:nvPicPr>
          <p:cNvPr id="120835" name="Picture 3" desc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88085" y="3631725"/>
            <a:ext cx="3086100" cy="2269331"/>
          </a:xfrm>
          <a:prstGeom prst="rect">
            <a:avLst/>
          </a:prstGeom>
          <a:noFill/>
          <a:extLst>
            <a:ext uri="{909E8E84-426E-40DD-AFC4-6F175D3DCCD1}">
              <a14:hiddenFill xmlns:a14="http://schemas.microsoft.com/office/drawing/2010/main">
                <a:solidFill>
                  <a:srgbClr val="FFFFFF"/>
                </a:solidFill>
              </a14:hiddenFill>
            </a:ext>
          </a:extLst>
        </p:spPr>
      </p:pic>
      <p:pic>
        <p:nvPicPr>
          <p:cNvPr id="120836" name="Picture 4" descr="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94250" y="3646012"/>
            <a:ext cx="3257550" cy="2255044"/>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nvSpPr>
        <p:spPr>
          <a:xfrm>
            <a:off x="457200" y="274638"/>
            <a:ext cx="8229600" cy="1143000"/>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a:t>史料阅读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20834"/>
                                        </p:tgtEl>
                                        <p:attrNameLst>
                                          <p:attrName>style.visibility</p:attrName>
                                        </p:attrNameLst>
                                      </p:cBhvr>
                                      <p:to>
                                        <p:strVal val="visible"/>
                                      </p:to>
                                    </p:set>
                                    <p:anim calcmode="lin" valueType="num">
                                      <p:cBhvr additive="base">
                                        <p:cTn id="12" dur="500"/>
                                        <p:tgtEl>
                                          <p:spTgt spid="120834"/>
                                        </p:tgtEl>
                                        <p:attrNameLst>
                                          <p:attrName>ppt_y</p:attrName>
                                        </p:attrNameLst>
                                      </p:cBhvr>
                                      <p:tavLst>
                                        <p:tav tm="0">
                                          <p:val>
                                            <p:strVal val="#ppt_y+#ppt_h*1.125000"/>
                                          </p:val>
                                        </p:tav>
                                        <p:tav tm="100000">
                                          <p:val>
                                            <p:strVal val="#ppt_y"/>
                                          </p:val>
                                        </p:tav>
                                      </p:tavLst>
                                    </p:anim>
                                    <p:animEffect transition="in" filter="wipe(up)">
                                      <p:cBhvr>
                                        <p:cTn id="13" dur="500"/>
                                        <p:tgtEl>
                                          <p:spTgt spid="12083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120835"/>
                                        </p:tgtEl>
                                        <p:attrNameLst>
                                          <p:attrName>style.visibility</p:attrName>
                                        </p:attrNameLst>
                                      </p:cBhvr>
                                      <p:to>
                                        <p:strVal val="visible"/>
                                      </p:to>
                                    </p:set>
                                    <p:animEffect transition="in" filter="wipe(down)">
                                      <p:cBhvr>
                                        <p:cTn id="18" dur="500"/>
                                        <p:tgtEl>
                                          <p:spTgt spid="120835"/>
                                        </p:tgtEl>
                                      </p:cBhvr>
                                    </p:animEffect>
                                  </p:childTnLst>
                                </p:cTn>
                              </p:par>
                              <p:par>
                                <p:cTn id="19" presetID="22" presetClass="entr" presetSubtype="4" fill="hold" nodeType="withEffect">
                                  <p:stCondLst>
                                    <p:cond delay="0"/>
                                  </p:stCondLst>
                                  <p:childTnLst>
                                    <p:set>
                                      <p:cBhvr>
                                        <p:cTn id="20" dur="1" fill="hold">
                                          <p:stCondLst>
                                            <p:cond delay="0"/>
                                          </p:stCondLst>
                                        </p:cTn>
                                        <p:tgtEl>
                                          <p:spTgt spid="120836"/>
                                        </p:tgtEl>
                                        <p:attrNameLst>
                                          <p:attrName>style.visibility</p:attrName>
                                        </p:attrNameLst>
                                      </p:cBhvr>
                                      <p:to>
                                        <p:strVal val="visible"/>
                                      </p:to>
                                    </p:set>
                                    <p:animEffect transition="in" filter="wipe(down)">
                                      <p:cBhvr>
                                        <p:cTn id="21" dur="5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p:bldP spid="2"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08940" y="1165860"/>
            <a:ext cx="8326755" cy="4526280"/>
          </a:xfrm>
          <a:solidFill>
            <a:srgbClr val="92D050"/>
          </a:solidFill>
        </p:spPr>
        <p:txBody>
          <a:bodyPr>
            <a:normAutofit lnSpcReduction="10000"/>
          </a:bodyPr>
          <a:lstStyle/>
          <a:p>
            <a:pPr marL="0" indent="0">
              <a:buNone/>
            </a:pPr>
            <a:r>
              <a:rPr lang="zh-CN" altLang="en-US" b="1" smtClean="0"/>
              <a:t>          启蒙运动</a:t>
            </a:r>
            <a:r>
              <a:rPr lang="zh-CN" altLang="en-US" b="1"/>
              <a:t>是欧洲文化史上光辉灿烂的一页。在启蒙时代，欧洲知识界对西方文明传统信仰和价值观重新思考，强有力地扫荡了笼罩着西方世界的封建思想、宗教思想和宗教神学的迷雾。启蒙在理论上为美国革命和法国以及欧洲和美洲的其他革命和改革做准备。</a:t>
            </a:r>
            <a:r>
              <a:rPr lang="en-US" altLang="zh-CN" b="1"/>
              <a:t>《</a:t>
            </a:r>
            <a:r>
              <a:rPr lang="zh-CN" altLang="en-US" b="1"/>
              <a:t>独立宣言</a:t>
            </a:r>
            <a:r>
              <a:rPr lang="en-US" altLang="zh-CN" b="1"/>
              <a:t>》《</a:t>
            </a:r>
            <a:r>
              <a:rPr lang="zh-CN" altLang="en-US" b="1"/>
              <a:t>人权宣言</a:t>
            </a:r>
            <a:r>
              <a:rPr lang="en-US" altLang="zh-CN" b="1"/>
              <a:t>》</a:t>
            </a:r>
            <a:r>
              <a:rPr lang="zh-CN" altLang="en-US" b="1"/>
              <a:t>是启蒙原则的法律化，某些立法原则在</a:t>
            </a:r>
            <a:r>
              <a:rPr lang="en-US" altLang="zh-CN" b="1"/>
              <a:t>《</a:t>
            </a:r>
            <a:r>
              <a:rPr lang="zh-CN" altLang="en-US" b="1"/>
              <a:t>拿破仑法典</a:t>
            </a:r>
            <a:r>
              <a:rPr lang="en-US" altLang="zh-CN" b="1"/>
              <a:t>》</a:t>
            </a:r>
            <a:r>
              <a:rPr lang="zh-CN" altLang="en-US" b="1"/>
              <a:t>中变为现实。</a:t>
            </a:r>
          </a:p>
          <a:p>
            <a:pPr marL="0" indent="0">
              <a:buNone/>
            </a:pPr>
            <a:r>
              <a:rPr lang="en-US" altLang="zh-CN" b="1"/>
              <a:t>          ——《</a:t>
            </a:r>
            <a:r>
              <a:rPr lang="zh-CN" altLang="en-US" b="1"/>
              <a:t>中国中学教学百科全书</a:t>
            </a:r>
            <a:r>
              <a:rPr lang="en-US" altLang="zh-CN" b="1"/>
              <a:t>•</a:t>
            </a:r>
            <a:r>
              <a:rPr lang="zh-CN" altLang="en-US" b="1"/>
              <a:t>历史卷</a:t>
            </a:r>
            <a:r>
              <a:rPr lang="en-US" altLang="zh-CN" b="1" smtClean="0"/>
              <a:t>》</a:t>
            </a:r>
            <a:endParaRPr lang="en-US" altLang="zh-CN"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8" name="图片 38"/>
          <p:cNvPicPr>
            <a:picLocks noGrp="1" noChangeAspect="1"/>
          </p:cNvPicPr>
          <p:nvPr>
            <p:ph idx="1"/>
          </p:nvPr>
        </p:nvPicPr>
        <p:blipFill>
          <a:blip r:embed="rId2"/>
          <a:stretch>
            <a:fillRect/>
          </a:stretch>
        </p:blipFill>
        <p:spPr>
          <a:xfrm>
            <a:off x="139065" y="1225550"/>
            <a:ext cx="5268595" cy="2438400"/>
          </a:xfrm>
          <a:prstGeom prst="roundRect">
            <a:avLst/>
          </a:prstGeom>
          <a:noFill/>
          <a:ln>
            <a:noFill/>
          </a:ln>
        </p:spPr>
      </p:pic>
      <p:sp>
        <p:nvSpPr>
          <p:cNvPr id="4" name="标题 1"/>
          <p:cNvSpPr>
            <a:spLocks noGrp="1"/>
          </p:cNvSpPr>
          <p:nvPr/>
        </p:nvSpPr>
        <p:spPr>
          <a:xfrm>
            <a:off x="457200" y="82233"/>
            <a:ext cx="8229600" cy="1143000"/>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en-US" altLang="zh-CN"/>
              <a:t>4</a:t>
            </a:r>
            <a:r>
              <a:rPr lang="zh-CN" altLang="en-US"/>
              <a:t>、意义</a:t>
            </a:r>
          </a:p>
        </p:txBody>
      </p:sp>
      <p:pic>
        <p:nvPicPr>
          <p:cNvPr id="44034" name="图片 4"/>
          <p:cNvPicPr>
            <a:picLocks noChangeAspect="1"/>
          </p:cNvPicPr>
          <p:nvPr/>
        </p:nvPicPr>
        <p:blipFill>
          <a:blip r:embed="rId3"/>
          <a:stretch>
            <a:fillRect/>
          </a:stretch>
        </p:blipFill>
        <p:spPr>
          <a:xfrm>
            <a:off x="5538470" y="1101090"/>
            <a:ext cx="3390900" cy="2559685"/>
          </a:xfrm>
          <a:prstGeom prst="rect">
            <a:avLst/>
          </a:prstGeom>
          <a:noFill/>
          <a:ln w="9525">
            <a:noFill/>
          </a:ln>
        </p:spPr>
      </p:pic>
      <p:sp>
        <p:nvSpPr>
          <p:cNvPr id="5" name="内容占位符 2"/>
          <p:cNvSpPr>
            <a:spLocks noGrp="1"/>
          </p:cNvSpPr>
          <p:nvPr/>
        </p:nvSpPr>
        <p:spPr>
          <a:xfrm>
            <a:off x="248285" y="3714750"/>
            <a:ext cx="8681720" cy="3023235"/>
          </a:xfrm>
          <a:prstGeom prst="rect">
            <a:avLst/>
          </a:prstGeom>
        </p:spPr>
        <p:txBody>
          <a:bodyPr vert="horz" rtlCol="0">
            <a:norm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buNone/>
            </a:pPr>
            <a:r>
              <a:rPr lang="zh-CN" altLang="en-US" sz="2400" b="1" smtClean="0">
                <a:latin typeface="宋体" panose="02010600030101010101" pitchFamily="2" charset="-122"/>
                <a:ea typeface="宋体" panose="02010600030101010101" pitchFamily="2" charset="-122"/>
                <a:cs typeface="宋体" panose="02010600030101010101" pitchFamily="2" charset="-122"/>
              </a:rPr>
              <a:t>意义：</a:t>
            </a:r>
            <a:endParaRPr lang="en-US" altLang="zh-CN" sz="2400" b="1" smtClean="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cs typeface="宋体" panose="02010600030101010101" pitchFamily="2" charset="-122"/>
              </a:rPr>
              <a:t>（</a:t>
            </a:r>
            <a:r>
              <a:rPr lang="en-US" altLang="zh-CN" sz="2400" b="1" smtClean="0">
                <a:latin typeface="宋体" panose="02010600030101010101" pitchFamily="2" charset="-122"/>
                <a:ea typeface="宋体" panose="02010600030101010101" pitchFamily="2" charset="-122"/>
                <a:cs typeface="宋体" panose="02010600030101010101" pitchFamily="2" charset="-122"/>
              </a:rPr>
              <a:t>1</a:t>
            </a:r>
            <a:r>
              <a:rPr lang="zh-CN" altLang="en-US" sz="2400" b="1" smtClean="0">
                <a:latin typeface="宋体" panose="02010600030101010101" pitchFamily="2" charset="-122"/>
                <a:ea typeface="宋体" panose="02010600030101010101" pitchFamily="2" charset="-122"/>
                <a:cs typeface="宋体" panose="02010600030101010101" pitchFamily="2" charset="-122"/>
              </a:rPr>
              <a:t>）</a:t>
            </a:r>
            <a:r>
              <a:rPr lang="en-US" altLang="zh-CN" sz="2400" b="1" err="1" smtClean="0">
                <a:latin typeface="宋体" panose="02010600030101010101" pitchFamily="2" charset="-122"/>
                <a:ea typeface="宋体" panose="02010600030101010101" pitchFamily="2" charset="-122"/>
                <a:cs typeface="宋体" panose="02010600030101010101" pitchFamily="2" charset="-122"/>
              </a:rPr>
              <a:t>启蒙运动进一步解放</a:t>
            </a:r>
            <a:r>
              <a:rPr lang="zh-CN" altLang="en-US" sz="2400" b="1" smtClean="0">
                <a:latin typeface="宋体" panose="02010600030101010101" pitchFamily="2" charset="-122"/>
                <a:ea typeface="宋体" panose="02010600030101010101" pitchFamily="2" charset="-122"/>
                <a:cs typeface="宋体" panose="02010600030101010101" pitchFamily="2" charset="-122"/>
              </a:rPr>
              <a:t>了</a:t>
            </a:r>
            <a:r>
              <a:rPr lang="en-US" altLang="zh-CN" sz="2400" b="1" err="1" smtClean="0">
                <a:latin typeface="宋体" panose="02010600030101010101" pitchFamily="2" charset="-122"/>
                <a:ea typeface="宋体" panose="02010600030101010101" pitchFamily="2" charset="-122"/>
                <a:cs typeface="宋体" panose="02010600030101010101" pitchFamily="2" charset="-122"/>
              </a:rPr>
              <a:t>人们的思想</a:t>
            </a:r>
            <a:r>
              <a:rPr lang="zh-CN" altLang="en-US" sz="2400" b="1" err="1" smtClean="0">
                <a:latin typeface="宋体" panose="02010600030101010101" pitchFamily="2" charset="-122"/>
                <a:ea typeface="宋体" panose="02010600030101010101" pitchFamily="2" charset="-122"/>
                <a:cs typeface="宋体" panose="02010600030101010101" pitchFamily="2" charset="-122"/>
              </a:rPr>
              <a:t>；</a:t>
            </a:r>
          </a:p>
          <a:p>
            <a:pPr marL="0" indent="0">
              <a:buNone/>
            </a:pPr>
            <a:r>
              <a:rPr lang="zh-CN" altLang="en-US" sz="2400" b="1" err="1" smtClean="0">
                <a:latin typeface="宋体" panose="02010600030101010101" pitchFamily="2" charset="-122"/>
                <a:ea typeface="宋体" panose="02010600030101010101" pitchFamily="2" charset="-122"/>
                <a:cs typeface="宋体" panose="02010600030101010101" pitchFamily="2" charset="-122"/>
              </a:rPr>
              <a:t>（</a:t>
            </a:r>
            <a:r>
              <a:rPr lang="en-US" altLang="zh-CN" sz="2400" b="1" err="1" smtClean="0">
                <a:latin typeface="宋体" panose="02010600030101010101" pitchFamily="2" charset="-122"/>
                <a:ea typeface="宋体" panose="02010600030101010101" pitchFamily="2" charset="-122"/>
                <a:cs typeface="宋体" panose="02010600030101010101" pitchFamily="2" charset="-122"/>
              </a:rPr>
              <a:t>2</a:t>
            </a:r>
            <a:r>
              <a:rPr lang="zh-CN" altLang="en-US" sz="2400" b="1" err="1" smtClean="0">
                <a:latin typeface="宋体" panose="02010600030101010101" pitchFamily="2" charset="-122"/>
                <a:ea typeface="宋体" panose="02010600030101010101" pitchFamily="2" charset="-122"/>
                <a:cs typeface="宋体" panose="02010600030101010101" pitchFamily="2" charset="-122"/>
              </a:rPr>
              <a:t>）</a:t>
            </a:r>
            <a:r>
              <a:rPr lang="en-US" altLang="zh-CN" sz="2400" b="1" err="1" smtClean="0">
                <a:latin typeface="宋体" panose="02010600030101010101" pitchFamily="2" charset="-122"/>
                <a:ea typeface="宋体" panose="02010600030101010101" pitchFamily="2" charset="-122"/>
                <a:cs typeface="宋体" panose="02010600030101010101" pitchFamily="2" charset="-122"/>
              </a:rPr>
              <a:t>为资本主义制度的建立作了理论准备和舆论宣传</a:t>
            </a:r>
            <a:r>
              <a:rPr lang="en-US" altLang="zh-CN" sz="2400" b="1" err="1">
                <a:latin typeface="宋体" panose="02010600030101010101" pitchFamily="2" charset="-122"/>
                <a:ea typeface="宋体" panose="02010600030101010101" pitchFamily="2" charset="-122"/>
                <a:cs typeface="宋体" panose="02010600030101010101" pitchFamily="2" charset="-122"/>
              </a:rPr>
              <a:t>，直接推动了美国独立战 争和法国大革命，有助于在这些国家建立资产阶级统治</a:t>
            </a:r>
            <a:r>
              <a:rPr lang="zh-CN" altLang="en-US" sz="2400" b="1" err="1">
                <a:latin typeface="宋体" panose="02010600030101010101" pitchFamily="2" charset="-122"/>
                <a:ea typeface="宋体" panose="02010600030101010101" pitchFamily="2" charset="-122"/>
                <a:cs typeface="宋体" panose="02010600030101010101" pitchFamily="2" charset="-122"/>
              </a:rPr>
              <a:t>；</a:t>
            </a:r>
          </a:p>
          <a:p>
            <a:pPr marL="0" indent="0">
              <a:buNone/>
            </a:pPr>
            <a:r>
              <a:rPr lang="zh-CN" altLang="en-US" sz="2400" b="1" err="1">
                <a:latin typeface="宋体" panose="02010600030101010101" pitchFamily="2" charset="-122"/>
                <a:ea typeface="宋体" panose="02010600030101010101" pitchFamily="2" charset="-122"/>
                <a:cs typeface="宋体" panose="02010600030101010101" pitchFamily="2" charset="-122"/>
              </a:rPr>
              <a:t>（</a:t>
            </a:r>
            <a:r>
              <a:rPr lang="en-US" altLang="zh-CN" sz="2400" b="1" err="1">
                <a:latin typeface="宋体" panose="02010600030101010101" pitchFamily="2" charset="-122"/>
                <a:ea typeface="宋体" panose="02010600030101010101" pitchFamily="2" charset="-122"/>
                <a:cs typeface="宋体" panose="02010600030101010101" pitchFamily="2" charset="-122"/>
              </a:rPr>
              <a:t>3</a:t>
            </a:r>
            <a:r>
              <a:rPr lang="zh-CN" altLang="en-US" sz="2400" b="1" err="1">
                <a:latin typeface="宋体" panose="02010600030101010101" pitchFamily="2" charset="-122"/>
                <a:ea typeface="宋体" panose="02010600030101010101" pitchFamily="2" charset="-122"/>
                <a:cs typeface="宋体" panose="02010600030101010101" pitchFamily="2" charset="-122"/>
              </a:rPr>
              <a:t>）</a:t>
            </a:r>
            <a:r>
              <a:rPr lang="en-US" altLang="zh-CN" sz="2400" b="1">
                <a:latin typeface="宋体" panose="02010600030101010101" pitchFamily="2" charset="-122"/>
                <a:ea typeface="宋体" panose="02010600030101010101" pitchFamily="2" charset="-122"/>
                <a:cs typeface="宋体" panose="02010600030101010101" pitchFamily="2" charset="-122"/>
              </a:rPr>
              <a:t> </a:t>
            </a:r>
            <a:r>
              <a:rPr lang="en-US" altLang="zh-CN" sz="2400" b="1" err="1" smtClean="0">
                <a:latin typeface="宋体" panose="02010600030101010101" pitchFamily="2" charset="-122"/>
                <a:ea typeface="宋体" panose="02010600030101010101" pitchFamily="2" charset="-122"/>
                <a:cs typeface="宋体" panose="02010600030101010101" pitchFamily="2" charset="-122"/>
              </a:rPr>
              <a:t>启蒙思想也成为殖民地半殖民地人民争取民族独立的精神武器</a:t>
            </a:r>
            <a:r>
              <a:rPr lang="zh-CN" altLang="en-US" sz="2400" b="1" smtClean="0">
                <a:latin typeface="宋体" panose="02010600030101010101" pitchFamily="2" charset="-122"/>
                <a:ea typeface="宋体" panose="02010600030101010101" pitchFamily="2" charset="-122"/>
                <a:cs typeface="宋体" panose="02010600030101010101" pitchFamily="2" charset="-122"/>
              </a:rPr>
              <a:t>。</a:t>
            </a:r>
            <a:endParaRPr lang="zh-CN" altLang="en-US" sz="24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p:tgtEl>
                                          <p:spTgt spid="38"/>
                                        </p:tgtEl>
                                        <p:attrNameLst>
                                          <p:attrName>ppt_y</p:attrName>
                                        </p:attrNameLst>
                                      </p:cBhvr>
                                      <p:tavLst>
                                        <p:tav tm="0">
                                          <p:val>
                                            <p:strVal val="#ppt_y+#ppt_h*1.125000"/>
                                          </p:val>
                                        </p:tav>
                                        <p:tav tm="100000">
                                          <p:val>
                                            <p:strVal val="#ppt_y"/>
                                          </p:val>
                                        </p:tav>
                                      </p:tavLst>
                                    </p:anim>
                                    <p:animEffect transition="in" filter="wipe(up)">
                                      <p:cBhvr>
                                        <p:cTn id="14" dur="500"/>
                                        <p:tgtEl>
                                          <p:spTgt spid="38"/>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4" fill="hold" nodeType="clickEffect">
                                  <p:stCondLst>
                                    <p:cond delay="0"/>
                                  </p:stCondLst>
                                  <p:childTnLst>
                                    <p:set>
                                      <p:cBhvr>
                                        <p:cTn id="18" dur="1" fill="hold">
                                          <p:stCondLst>
                                            <p:cond delay="0"/>
                                          </p:stCondLst>
                                        </p:cTn>
                                        <p:tgtEl>
                                          <p:spTgt spid="44034"/>
                                        </p:tgtEl>
                                        <p:attrNameLst>
                                          <p:attrName>style.visibility</p:attrName>
                                        </p:attrNameLst>
                                      </p:cBhvr>
                                      <p:to>
                                        <p:strVal val="visible"/>
                                      </p:to>
                                    </p:set>
                                    <p:animEffect transition="in" filter="wipe(down)">
                                      <p:cBhvr>
                                        <p:cTn id="19" dur="500"/>
                                        <p:tgtEl>
                                          <p:spTgt spid="44034"/>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7310" y="107950"/>
            <a:ext cx="9008110" cy="1271270"/>
          </a:xfrm>
          <a:solidFill>
            <a:srgbClr val="FF0000"/>
          </a:solidFill>
        </p:spPr>
        <p:txBody>
          <a:bodyPr>
            <a:normAutofit/>
          </a:bodyPr>
          <a:lstStyle/>
          <a:p>
            <a:pPr algn="l"/>
            <a:r>
              <a:rPr lang="zh-CN" altLang="en-US" sz="3600" smtClean="0"/>
              <a:t>探究</a:t>
            </a:r>
            <a:r>
              <a:rPr lang="en-US" altLang="zh-CN" sz="3600" smtClean="0"/>
              <a:t>1</a:t>
            </a:r>
            <a:r>
              <a:rPr lang="zh-CN" altLang="en-US" sz="3600" smtClean="0"/>
              <a:t>：</a:t>
            </a:r>
            <a:br>
              <a:rPr lang="zh-CN" altLang="en-US" sz="3600" smtClean="0"/>
            </a:br>
            <a:r>
              <a:rPr lang="zh-CN" altLang="en-US" sz="3600" smtClean="0"/>
              <a:t>    明清早期启蒙思想与欧洲启蒙思想的对比</a:t>
            </a:r>
          </a:p>
        </p:txBody>
      </p:sp>
      <p:sp>
        <p:nvSpPr>
          <p:cNvPr id="3" name="内容占位符 2"/>
          <p:cNvSpPr>
            <a:spLocks noGrp="1"/>
          </p:cNvSpPr>
          <p:nvPr>
            <p:ph idx="1"/>
          </p:nvPr>
        </p:nvSpPr>
        <p:spPr>
          <a:xfrm>
            <a:off x="248920" y="1558290"/>
            <a:ext cx="8673465" cy="5053330"/>
          </a:xfrm>
          <a:solidFill>
            <a:srgbClr val="FFFF00"/>
          </a:solidFill>
        </p:spPr>
        <p:txBody>
          <a:bodyPr>
            <a:normAutofit fontScale="92500" lnSpcReduction="10000"/>
          </a:bodyPr>
          <a:lstStyle/>
          <a:p>
            <a:pPr marL="0" indent="0">
              <a:buNone/>
            </a:pPr>
            <a:r>
              <a:rPr lang="en-US" altLang="zh-CN">
                <a:latin typeface="华文新魏" panose="02010800040101010101" pitchFamily="2" charset="-122"/>
                <a:ea typeface="华文新魏" panose="02010800040101010101" pitchFamily="2" charset="-122"/>
                <a:cs typeface="华文新魏" panose="02010800040101010101" pitchFamily="2" charset="-122"/>
              </a:rPr>
              <a:t>        16</a:t>
            </a:r>
            <a:r>
              <a:rPr lang="zh-CN" altLang="en-US">
                <a:latin typeface="华文新魏" panose="02010800040101010101" pitchFamily="2" charset="-122"/>
                <a:ea typeface="华文新魏" panose="02010800040101010101" pitchFamily="2" charset="-122"/>
                <a:cs typeface="华文新魏" panose="02010800040101010101" pitchFamily="2" charset="-122"/>
              </a:rPr>
              <a:t>至</a:t>
            </a:r>
            <a:r>
              <a:rPr lang="en-US" altLang="zh-CN">
                <a:latin typeface="华文新魏" panose="02010800040101010101" pitchFamily="2" charset="-122"/>
                <a:ea typeface="华文新魏" panose="02010800040101010101" pitchFamily="2" charset="-122"/>
                <a:cs typeface="华文新魏" panose="02010800040101010101" pitchFamily="2" charset="-122"/>
              </a:rPr>
              <a:t>17</a:t>
            </a:r>
            <a:r>
              <a:rPr lang="zh-CN" altLang="en-US">
                <a:latin typeface="华文新魏" panose="02010800040101010101" pitchFamily="2" charset="-122"/>
                <a:ea typeface="华文新魏" panose="02010800040101010101" pitchFamily="2" charset="-122"/>
                <a:cs typeface="华文新魏" panose="02010800040101010101" pitchFamily="2" charset="-122"/>
              </a:rPr>
              <a:t>世纪的中国，新的经济形态还十分微弱、脆嫩，明清时期的早期启蒙思想家们先天不足，具有一种时代性的缺陷</a:t>
            </a:r>
            <a:r>
              <a:rPr lang="en-US" altLang="zh-CN">
                <a:latin typeface="华文新魏" panose="02010800040101010101" pitchFamily="2" charset="-122"/>
                <a:ea typeface="华文新魏" panose="02010800040101010101" pitchFamily="2" charset="-122"/>
                <a:cs typeface="华文新魏" panose="02010800040101010101" pitchFamily="2" charset="-122"/>
              </a:rPr>
              <a:t>……</a:t>
            </a:r>
            <a:r>
              <a:rPr lang="zh-CN" altLang="en-US">
                <a:latin typeface="华文新魏" panose="02010800040101010101" pitchFamily="2" charset="-122"/>
                <a:ea typeface="华文新魏" panose="02010800040101010101" pitchFamily="2" charset="-122"/>
                <a:cs typeface="华文新魏" panose="02010800040101010101" pitchFamily="2" charset="-122"/>
              </a:rPr>
              <a:t>黄宗羲、唐甄们提不出新的社会方案，而只能用扩大相权、限制君权、提倡学校议政等办法来修补封建专制制度。孟德斯鸠、卢梭们则拿出了“三权分立”、君主立宪制、民主共和制这样的资产阶级国家蓝图。这表明，中国明清时期的进步思想与</a:t>
            </a:r>
            <a:r>
              <a:rPr lang="en-US" altLang="zh-CN">
                <a:latin typeface="华文新魏" panose="02010800040101010101" pitchFamily="2" charset="-122"/>
                <a:ea typeface="华文新魏" panose="02010800040101010101" pitchFamily="2" charset="-122"/>
                <a:cs typeface="华文新魏" panose="02010800040101010101" pitchFamily="2" charset="-122"/>
              </a:rPr>
              <a:t>18</a:t>
            </a:r>
            <a:r>
              <a:rPr lang="zh-CN" altLang="en-US">
                <a:latin typeface="华文新魏" panose="02010800040101010101" pitchFamily="2" charset="-122"/>
                <a:ea typeface="华文新魏" panose="02010800040101010101" pitchFamily="2" charset="-122"/>
                <a:cs typeface="华文新魏" panose="02010800040101010101" pitchFamily="2" charset="-122"/>
              </a:rPr>
              <a:t>世纪欧洲启蒙思想属于两个不同的历史范畴。前者是中世纪末期的产物，后者是近代社会的宣言书</a:t>
            </a:r>
            <a:r>
              <a:rPr lang="zh-CN" altLang="en-US" smtClean="0">
                <a:latin typeface="华文新魏" panose="02010800040101010101" pitchFamily="2" charset="-122"/>
                <a:ea typeface="华文新魏" panose="02010800040101010101" pitchFamily="2" charset="-122"/>
                <a:cs typeface="华文新魏" panose="02010800040101010101" pitchFamily="2" charset="-122"/>
              </a:rPr>
              <a:t>。</a:t>
            </a:r>
            <a:endParaRPr lang="en-US" altLang="zh-CN" smtClean="0">
              <a:latin typeface="华文新魏" pitchFamily="2" charset="-122"/>
              <a:ea typeface="华文新魏" pitchFamily="2" charset="-122"/>
              <a:cs typeface="华文新魏" panose="02010800040101010101" pitchFamily="2" charset="-122"/>
            </a:endParaRPr>
          </a:p>
          <a:p>
            <a:pPr marL="0" indent="0">
              <a:buNone/>
            </a:pPr>
            <a:r>
              <a:rPr lang="en-US" altLang="zh-CN">
                <a:latin typeface="华文新魏" panose="02010800040101010101" pitchFamily="2" charset="-122"/>
                <a:ea typeface="华文新魏" panose="02010800040101010101" pitchFamily="2" charset="-122"/>
                <a:cs typeface="华文新魏" panose="02010800040101010101" pitchFamily="2" charset="-122"/>
              </a:rPr>
              <a:t>    ——</a:t>
            </a:r>
            <a:r>
              <a:rPr lang="zh-CN" altLang="zh-CN">
                <a:latin typeface="华文新魏" panose="02010800040101010101" pitchFamily="2" charset="-122"/>
                <a:ea typeface="华文新魏" panose="02010800040101010101" pitchFamily="2" charset="-122"/>
                <a:cs typeface="华文新魏" panose="02010800040101010101" pitchFamily="2" charset="-122"/>
              </a:rPr>
              <a:t>摘自张岱年、方克立主编《中国文化概论》</a:t>
            </a:r>
            <a:endParaRPr lang="zh-CN" altLang="en-US">
              <a:latin typeface="华文新魏" pitchFamily="2" charset="-122"/>
              <a:ea typeface="华文新魏" pitchFamily="2" charset="-122"/>
              <a:cs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24460" y="98425"/>
            <a:ext cx="8928735" cy="6748780"/>
          </a:xfrm>
          <a:solidFill>
            <a:schemeClr val="bg2">
              <a:lumMod val="90000"/>
            </a:schemeClr>
          </a:solidFill>
        </p:spPr>
        <p:txBody>
          <a:bodyPr>
            <a:noAutofit/>
          </a:bodyPr>
          <a:lstStyle/>
          <a:p>
            <a:pPr marL="0" indent="0" fontAlgn="auto">
              <a:lnSpc>
                <a:spcPct val="100000"/>
              </a:lnSpc>
              <a:spcBef>
                <a:spcPct val="0"/>
              </a:spcBef>
              <a:buNone/>
            </a:pPr>
            <a:r>
              <a:rPr lang="zh-CN" altLang="zh-CN" sz="2000" b="1" smtClean="0">
                <a:latin typeface="宋体" panose="02010600030101010101" pitchFamily="2" charset="-122"/>
                <a:ea typeface="宋体" panose="02010600030101010101" pitchFamily="2" charset="-122"/>
                <a:cs typeface="宋体" panose="02010600030101010101" pitchFamily="2" charset="-122"/>
              </a:rPr>
              <a:t>⑴</a:t>
            </a:r>
            <a:r>
              <a:rPr lang="zh-CN" altLang="zh-CN" sz="2000" b="1">
                <a:latin typeface="宋体" panose="02010600030101010101" pitchFamily="2" charset="-122"/>
                <a:ea typeface="宋体" panose="02010600030101010101" pitchFamily="2" charset="-122"/>
                <a:cs typeface="宋体" panose="02010600030101010101" pitchFamily="2" charset="-122"/>
              </a:rPr>
              <a:t>产生条件：</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①政治条件：中国封建专制空前强化，自然经济占主导，还未形成资产阶级力量；而西方早已进入早期资产阶级革命时代，资产阶级力量壮大。</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②经济条件：明清之际资本主义萌芽发展缓慢；而欧洲重商主义和殖民掠夺加速了资本主义手工工场迅速发展。</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③文化条件：中国封建传统文化（宋明理学）仍占统治地位；欧洲文艺复兴使资产阶级文化迅速传播，为启蒙运动奠定基础。</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a:t>
            </a:r>
            <a:r>
              <a:rPr lang="en-US" altLang="zh-CN" sz="2000" b="1">
                <a:latin typeface="宋体" panose="02010600030101010101" pitchFamily="2" charset="-122"/>
                <a:ea typeface="宋体" panose="02010600030101010101" pitchFamily="2" charset="-122"/>
                <a:cs typeface="宋体" panose="02010600030101010101" pitchFamily="2" charset="-122"/>
              </a:rPr>
              <a:t>2</a:t>
            </a:r>
            <a:r>
              <a:rPr lang="zh-CN" altLang="zh-CN" sz="2000" b="1">
                <a:latin typeface="宋体" panose="02010600030101010101" pitchFamily="2" charset="-122"/>
                <a:ea typeface="宋体" panose="02010600030101010101" pitchFamily="2" charset="-122"/>
                <a:cs typeface="宋体" panose="02010600030101010101" pitchFamily="2" charset="-122"/>
              </a:rPr>
              <a:t>）内容：</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    中国抨击君主专制，提倡注重实际，具有初步的民主色彩，但未明确提出建立新的社会制度，也未形成完整的理论体系（对未来社会的设计未跳出明君贤臣的统治模式）；启蒙运动批判封建制度，并为之设立了一套政治方案，形成了完整的理论体系。</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a:t>
            </a:r>
            <a:r>
              <a:rPr lang="en-US" altLang="zh-CN" sz="2000" b="1">
                <a:latin typeface="宋体" panose="02010600030101010101" pitchFamily="2" charset="-122"/>
                <a:ea typeface="宋体" panose="02010600030101010101" pitchFamily="2" charset="-122"/>
                <a:cs typeface="宋体" panose="02010600030101010101" pitchFamily="2" charset="-122"/>
              </a:rPr>
              <a:t>3</a:t>
            </a:r>
            <a:r>
              <a:rPr lang="zh-CN" altLang="zh-CN" sz="2000" b="1">
                <a:latin typeface="宋体" panose="02010600030101010101" pitchFamily="2" charset="-122"/>
                <a:ea typeface="宋体" panose="02010600030101010101" pitchFamily="2" charset="-122"/>
                <a:cs typeface="宋体" panose="02010600030101010101" pitchFamily="2" charset="-122"/>
              </a:rPr>
              <a:t>）影响：</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    明清之际的民主思想对当时的封建专制起了一定的冲击作用，但无法动摇封建统治的理论基础，对后来的辛亥革命只起了一定的影响；启蒙运动则为法国大革命作了充分的思想动员，极大地推动了欧美资产阶级革命，对亚洲革命运动也起了一定作用。</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a:t>
            </a:r>
            <a:r>
              <a:rPr lang="en-US" altLang="zh-CN" sz="2000" b="1">
                <a:latin typeface="宋体" panose="02010600030101010101" pitchFamily="2" charset="-122"/>
                <a:ea typeface="宋体" panose="02010600030101010101" pitchFamily="2" charset="-122"/>
                <a:cs typeface="宋体" panose="02010600030101010101" pitchFamily="2" charset="-122"/>
              </a:rPr>
              <a:t>4</a:t>
            </a:r>
            <a:r>
              <a:rPr lang="zh-CN" altLang="zh-CN" sz="2000" b="1">
                <a:latin typeface="宋体" panose="02010600030101010101" pitchFamily="2" charset="-122"/>
                <a:ea typeface="宋体" panose="02010600030101010101" pitchFamily="2" charset="-122"/>
                <a:cs typeface="宋体" panose="02010600030101010101" pitchFamily="2" charset="-122"/>
              </a:rPr>
              <a:t>）性质：</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    中国早期启蒙思想本质上仍属于封建思想的范畴，而欧洲启蒙思想则是资产阶级反封建的理论武器。</a:t>
            </a:r>
          </a:p>
          <a:p>
            <a:pPr marL="0" indent="0" fontAlgn="auto">
              <a:lnSpc>
                <a:spcPct val="100000"/>
              </a:lnSpc>
              <a:spcBef>
                <a:spcPct val="0"/>
              </a:spcBef>
              <a:buNone/>
            </a:pPr>
            <a:r>
              <a:rPr lang="zh-CN" altLang="zh-CN" sz="2000" b="1">
                <a:latin typeface="宋体" panose="02010600030101010101" pitchFamily="2" charset="-122"/>
                <a:ea typeface="宋体" panose="02010600030101010101" pitchFamily="2" charset="-122"/>
                <a:cs typeface="宋体" panose="02010600030101010101" pitchFamily="2" charset="-122"/>
              </a:rPr>
              <a:t>（</a:t>
            </a:r>
            <a:r>
              <a:rPr lang="en-US" altLang="zh-CN" sz="2000" b="1">
                <a:latin typeface="宋体" panose="02010600030101010101" pitchFamily="2" charset="-122"/>
                <a:ea typeface="宋体" panose="02010600030101010101" pitchFamily="2" charset="-122"/>
                <a:cs typeface="宋体" panose="02010600030101010101" pitchFamily="2" charset="-122"/>
              </a:rPr>
              <a:t>5</a:t>
            </a:r>
            <a:r>
              <a:rPr lang="zh-CN" altLang="zh-CN" sz="2000" b="1">
                <a:latin typeface="宋体" panose="02010600030101010101" pitchFamily="2" charset="-122"/>
                <a:ea typeface="宋体" panose="02010600030101010101" pitchFamily="2" charset="-122"/>
                <a:cs typeface="宋体" panose="02010600030101010101" pitchFamily="2" charset="-122"/>
              </a:rPr>
              <a:t>）地位：中国早期启蒙思想没有成为当时的主流思想，而启蒙思想成为</a:t>
            </a:r>
            <a:r>
              <a:rPr lang="en-US" altLang="zh-CN" sz="2000" b="1">
                <a:latin typeface="宋体" panose="02010600030101010101" pitchFamily="2" charset="-122"/>
                <a:ea typeface="宋体" panose="02010600030101010101" pitchFamily="2" charset="-122"/>
                <a:cs typeface="宋体" panose="02010600030101010101" pitchFamily="2" charset="-122"/>
              </a:rPr>
              <a:t>17</a:t>
            </a:r>
            <a:r>
              <a:rPr lang="zh-CN" altLang="zh-CN" sz="2000" b="1">
                <a:latin typeface="宋体" panose="02010600030101010101" pitchFamily="2" charset="-122"/>
                <a:ea typeface="宋体" panose="02010600030101010101" pitchFamily="2" charset="-122"/>
                <a:cs typeface="宋体" panose="02010600030101010101" pitchFamily="2" charset="-122"/>
              </a:rPr>
              <a:t>、</a:t>
            </a:r>
            <a:r>
              <a:rPr lang="en-US" altLang="zh-CN" sz="2000" b="1">
                <a:latin typeface="宋体" panose="02010600030101010101" pitchFamily="2" charset="-122"/>
                <a:ea typeface="宋体" panose="02010600030101010101" pitchFamily="2" charset="-122"/>
                <a:cs typeface="宋体" panose="02010600030101010101" pitchFamily="2" charset="-122"/>
              </a:rPr>
              <a:t>18</a:t>
            </a:r>
            <a:r>
              <a:rPr lang="zh-CN" altLang="zh-CN" sz="2000" b="1">
                <a:latin typeface="宋体" panose="02010600030101010101" pitchFamily="2" charset="-122"/>
                <a:ea typeface="宋体" panose="02010600030101010101" pitchFamily="2" charset="-122"/>
                <a:cs typeface="宋体" panose="02010600030101010101" pitchFamily="2" charset="-122"/>
              </a:rPr>
              <a:t>世纪欧洲的主流思想。</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barn(inVertical)">
                                      <p:cBhvr>
                                        <p:cTn id="57" dur="500"/>
                                        <p:tgtEl>
                                          <p:spTgt spid="3">
                                            <p:txEl>
                                              <p:pRg st="9" end="9"/>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barn(inVertical)">
                                      <p:cBhvr>
                                        <p:cTn id="6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2400" y="93980"/>
            <a:ext cx="8798560" cy="795655"/>
          </a:xfrm>
          <a:solidFill>
            <a:srgbClr val="FF0000"/>
          </a:solidFill>
        </p:spPr>
        <p:txBody>
          <a:bodyPr>
            <a:normAutofit/>
          </a:bodyPr>
          <a:lstStyle/>
          <a:p>
            <a:r>
              <a:rPr lang="zh-CN" altLang="en-US"/>
              <a:t>探究</a:t>
            </a:r>
            <a:r>
              <a:rPr lang="en-US" altLang="zh-CN"/>
              <a:t>2</a:t>
            </a:r>
            <a:r>
              <a:rPr lang="zh-CN" altLang="en-US"/>
              <a:t>：启蒙运动的四大</a:t>
            </a:r>
            <a:r>
              <a:rPr lang="zh-CN" altLang="en-US" smtClean="0"/>
              <a:t>特点</a:t>
            </a:r>
            <a:endParaRPr lang="zh-CN" altLang="en-US"/>
          </a:p>
        </p:txBody>
      </p:sp>
      <p:sp>
        <p:nvSpPr>
          <p:cNvPr id="3" name="内容占位符 2"/>
          <p:cNvSpPr>
            <a:spLocks noGrp="1"/>
          </p:cNvSpPr>
          <p:nvPr>
            <p:ph idx="1"/>
          </p:nvPr>
        </p:nvSpPr>
        <p:spPr>
          <a:xfrm>
            <a:off x="152400" y="1114425"/>
            <a:ext cx="8798560" cy="5415280"/>
          </a:xfrm>
          <a:solidFill>
            <a:schemeClr val="bg2">
              <a:lumMod val="90000"/>
            </a:schemeClr>
          </a:solidFill>
        </p:spPr>
        <p:txBody>
          <a:bodyPr>
            <a:normAutofit fontScale="97500"/>
          </a:bodyPr>
          <a:lstStyle/>
          <a:p>
            <a:pPr marL="0" indent="0">
              <a:buNone/>
            </a:pPr>
            <a:r>
              <a:rPr lang="zh-CN" altLang="en-US" sz="2800" b="1" smtClean="0"/>
              <a:t>⑴</a:t>
            </a:r>
            <a:r>
              <a:rPr lang="zh-CN" altLang="en-US" sz="2800" b="1"/>
              <a:t>从批判的对象看，矛头指向专制主义、教权主义。</a:t>
            </a:r>
          </a:p>
          <a:p>
            <a:pPr marL="0" indent="0">
              <a:buNone/>
            </a:pPr>
            <a:r>
              <a:rPr lang="zh-CN" altLang="en-US" sz="2800" b="1"/>
              <a:t>伏尔泰倡导英国式的君主立宪制、孟德斯鸠明确提出三权分立的原则、卢梭提出“社会契约”论和“人民主权”说，其共同的本质就是反对专制主义。</a:t>
            </a:r>
          </a:p>
          <a:p>
            <a:pPr marL="0" indent="0">
              <a:buNone/>
            </a:pPr>
            <a:r>
              <a:rPr lang="zh-CN" altLang="en-US" sz="2800" b="1"/>
              <a:t>⑵从批判的方式上看，摆脱了宗教的束缚，诉诸理性。启蒙思想家宣传理性，对封建制度进行理性的批判，是科学进步与资产阶级强大的反映。</a:t>
            </a:r>
          </a:p>
          <a:p>
            <a:pPr marL="0" indent="0">
              <a:buNone/>
            </a:pPr>
            <a:r>
              <a:rPr lang="zh-CN" altLang="en-US" sz="2800" b="1"/>
              <a:t>⑶从批判的领域来看，集中于政治、思想领域。  即使是百科全书派，宣扬科学和理性的目的也是为了反对专制、教权和迷信。</a:t>
            </a:r>
          </a:p>
          <a:p>
            <a:pPr marL="0" indent="0">
              <a:buNone/>
            </a:pPr>
            <a:r>
              <a:rPr lang="zh-CN" altLang="en-US" sz="2800" b="1"/>
              <a:t>⑷从历史作用上看，主要是为资产阶级革命和资产阶级的统治做思想动员和理论准备。</a:t>
            </a:r>
          </a:p>
          <a:p>
            <a:pPr marL="0" indent="0">
              <a:buNone/>
            </a:pP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arn(inVertical)">
                                      <p:cBhvr>
                                        <p:cTn id="13" dur="500"/>
                                        <p:tgtEl>
                                          <p:spTgt spid="3">
                                            <p:bg/>
                                          </p:spTgt>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arn(inVertical)">
                                      <p:cBhvr>
                                        <p:cTn id="28" dur="500"/>
                                        <p:tgtEl>
                                          <p:spTgt spid="3">
                                            <p:txEl>
                                              <p:pRg st="2" end="2"/>
                                            </p:txEl>
                                          </p:spTgt>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barn(inVertical)">
                                      <p:cBhvr>
                                        <p:cTn id="33" dur="500"/>
                                        <p:tgtEl>
                                          <p:spTgt spid="3">
                                            <p:txEl>
                                              <p:pRg st="3" end="3"/>
                                            </p:tx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barn(inVertical)">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2390" y="1889760"/>
            <a:ext cx="8999855" cy="2074545"/>
          </a:xfrm>
          <a:solidFill>
            <a:srgbClr val="FF0000"/>
          </a:solidFill>
        </p:spPr>
        <p:txBody>
          <a:bodyPr>
            <a:normAutofit fontScale="90000"/>
          </a:bodyPr>
          <a:lstStyle/>
          <a:p>
            <a:pPr algn="l"/>
            <a:r>
              <a:rPr lang="zh-CN" altLang="en-US" b="1">
                <a:latin typeface="微软雅黑" panose="020b0503020204020204" charset="-122"/>
                <a:ea typeface="微软雅黑" panose="020b0503020204020204" charset="-122"/>
                <a:cs typeface="微软雅黑" panose="020b0503020204020204" charset="-122"/>
              </a:rPr>
              <a:t>探究</a:t>
            </a:r>
            <a:r>
              <a:rPr lang="en-US" altLang="zh-CN" b="1">
                <a:latin typeface="微软雅黑" panose="020b0503020204020204" charset="-122"/>
                <a:ea typeface="微软雅黑" panose="020b0503020204020204" charset="-122"/>
                <a:cs typeface="微软雅黑" panose="020b0503020204020204" charset="-122"/>
              </a:rPr>
              <a:t>3</a:t>
            </a:r>
            <a:r>
              <a:rPr lang="zh-CN" altLang="en-US" b="1">
                <a:latin typeface="微软雅黑" panose="020b0503020204020204" charset="-122"/>
                <a:ea typeface="微软雅黑" panose="020b0503020204020204" charset="-122"/>
                <a:cs typeface="微软雅黑" panose="020b0503020204020204" charset="-122"/>
              </a:rPr>
              <a:t>：</a:t>
            </a:r>
            <a:br>
              <a:rPr lang="zh-CN" altLang="en-US" b="1">
                <a:latin typeface="微软雅黑" panose="020b0503020204020204" charset="-122"/>
                <a:ea typeface="微软雅黑" panose="020b0503020204020204" charset="-122"/>
                <a:cs typeface="微软雅黑" panose="020b0503020204020204" charset="-122"/>
              </a:rPr>
            </a:br>
            <a:r>
              <a:rPr lang="zh-CN" altLang="en-US" b="1">
                <a:latin typeface="微软雅黑" panose="020b0503020204020204" charset="-122"/>
                <a:ea typeface="微软雅黑" panose="020b0503020204020204" charset="-122"/>
                <a:cs typeface="微软雅黑" panose="020b0503020204020204" charset="-122"/>
              </a:rPr>
              <a:t>     试比较文艺复兴、宗教改革、启蒙运动的异同</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nvPr>
        </p:nvGraphicFramePr>
        <p:xfrm>
          <a:off x="143318" y="124961"/>
          <a:ext cx="8856985" cy="6608264"/>
        </p:xfrm>
        <a:graphic>
          <a:graphicData uri="http://schemas.openxmlformats.org/drawingml/2006/table">
            <a:tbl>
              <a:tblPr firstRow="1" bandRow="1">
                <a:tableStyleId>{5C22544A-7EE6-4342-B048-85BDC9FD1C3A}</a:tableStyleId>
              </a:tblPr>
              <a:tblGrid>
                <a:gridCol w="1080120"/>
                <a:gridCol w="1296144"/>
                <a:gridCol w="1944216"/>
                <a:gridCol w="2376264"/>
                <a:gridCol w="2160241"/>
              </a:tblGrid>
              <a:tr h="547287">
                <a:tc gridSpan="2">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比较</a:t>
                      </a:r>
                      <a:endParaRPr lang="zh-CN" sz="2000" b="1" kern="100">
                        <a:effectLst/>
                        <a:latin typeface="宋体" panose="02010600030101010101" pitchFamily="2" charset="-122"/>
                        <a:ea typeface="宋体" panose="02010600030101010101" pitchFamily="2" charset="-122"/>
                        <a:cs typeface="Courier New" panose="02070309020205020404"/>
                      </a:endParaRPr>
                    </a:p>
                  </a:txBody>
                  <a:tcPr/>
                </a:tc>
                <a:tc hMerge="1">
                  <a:txBody>
                    <a:bodyPr vert="horz" wrap="square"/>
                    <a:lstStyle/>
                    <a:p>
                      <a:endParaRPr lang="zh-CN"/>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文艺复兴</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宗教改革</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启蒙运动</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547287">
                <a:tc rowSpan="5">
                  <a:txBody>
                    <a:bodyPr vert="horz" wrap="square"/>
                    <a:lstStyle/>
                    <a:p>
                      <a:r>
                        <a:rPr lang="zh-CN" altLang="en-US" sz="2000" b="1" smtClean="0">
                          <a:latin typeface="宋体" panose="02010600030101010101" pitchFamily="2" charset="-122"/>
                          <a:ea typeface="宋体" panose="02010600030101010101" pitchFamily="2" charset="-122"/>
                        </a:rPr>
                        <a:t>不同点</a:t>
                      </a:r>
                      <a:endParaRPr lang="zh-CN" altLang="en-US" sz="2000" b="1">
                        <a:latin typeface="宋体" pitchFamily="2" charset="-122"/>
                        <a:ea typeface="宋体" panose="02010600030101010101" pitchFamily="2" charset="-122"/>
                      </a:endParaRPr>
                    </a:p>
                  </a:txBody>
                  <a:tcP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时间</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en-US" sz="2000" b="1" kern="100">
                          <a:effectLst/>
                          <a:latin typeface="宋体" panose="02010600030101010101" pitchFamily="2" charset="-122"/>
                          <a:ea typeface="宋体" panose="02010600030101010101" pitchFamily="2" charset="-122"/>
                          <a:cs typeface="Courier New" panose="02070309020205020404"/>
                        </a:rPr>
                        <a:t>14</a:t>
                      </a:r>
                      <a:r>
                        <a:rPr lang="zh-CN" sz="2000" b="1" kern="100">
                          <a:effectLst/>
                          <a:latin typeface="宋体" panose="02010600030101010101" pitchFamily="2" charset="-122"/>
                          <a:ea typeface="宋体" panose="02010600030101010101" pitchFamily="2" charset="-122"/>
                          <a:cs typeface="Times New Roman" panose="02020603050405020304"/>
                        </a:rPr>
                        <a:t>～</a:t>
                      </a:r>
                      <a:r>
                        <a:rPr lang="en-US" sz="2000" b="1" kern="100">
                          <a:effectLst/>
                          <a:latin typeface="宋体" panose="02010600030101010101" pitchFamily="2" charset="-122"/>
                          <a:ea typeface="宋体" panose="02010600030101010101" pitchFamily="2" charset="-122"/>
                          <a:cs typeface="Courier New" panose="02070309020205020404"/>
                        </a:rPr>
                        <a:t>17</a:t>
                      </a:r>
                      <a:r>
                        <a:rPr lang="zh-CN" sz="2000" b="1" kern="100">
                          <a:effectLst/>
                          <a:latin typeface="宋体" panose="02010600030101010101" pitchFamily="2" charset="-122"/>
                          <a:ea typeface="宋体" panose="02010600030101010101" pitchFamily="2" charset="-122"/>
                          <a:cs typeface="Times New Roman" panose="02020603050405020304"/>
                        </a:rPr>
                        <a:t>世纪</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en-US" sz="2000" b="1" kern="100">
                          <a:effectLst/>
                          <a:latin typeface="宋体" panose="02010600030101010101" pitchFamily="2" charset="-122"/>
                          <a:ea typeface="宋体" panose="02010600030101010101" pitchFamily="2" charset="-122"/>
                          <a:cs typeface="Courier New" panose="02070309020205020404"/>
                        </a:rPr>
                        <a:t>16</a:t>
                      </a:r>
                      <a:r>
                        <a:rPr lang="zh-CN" sz="2000" b="1" kern="100">
                          <a:effectLst/>
                          <a:latin typeface="宋体" panose="02010600030101010101" pitchFamily="2" charset="-122"/>
                          <a:ea typeface="宋体" panose="02010600030101010101" pitchFamily="2" charset="-122"/>
                          <a:cs typeface="Times New Roman" panose="02020603050405020304"/>
                        </a:rPr>
                        <a:t>～</a:t>
                      </a:r>
                      <a:r>
                        <a:rPr lang="en-US" sz="2000" b="1" kern="100">
                          <a:effectLst/>
                          <a:latin typeface="宋体" panose="02010600030101010101" pitchFamily="2" charset="-122"/>
                          <a:ea typeface="宋体" panose="02010600030101010101" pitchFamily="2" charset="-122"/>
                          <a:cs typeface="Courier New" panose="02070309020205020404"/>
                        </a:rPr>
                        <a:t>17</a:t>
                      </a:r>
                      <a:r>
                        <a:rPr lang="zh-CN" sz="2000" b="1" kern="100">
                          <a:effectLst/>
                          <a:latin typeface="宋体" panose="02010600030101010101" pitchFamily="2" charset="-122"/>
                          <a:ea typeface="宋体" panose="02010600030101010101" pitchFamily="2" charset="-122"/>
                          <a:cs typeface="Times New Roman" panose="02020603050405020304"/>
                        </a:rPr>
                        <a:t>世纪</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en-US" sz="2000" b="1" kern="100">
                          <a:effectLst/>
                          <a:latin typeface="宋体" panose="02010600030101010101" pitchFamily="2" charset="-122"/>
                          <a:ea typeface="宋体" panose="02010600030101010101" pitchFamily="2" charset="-122"/>
                          <a:cs typeface="Courier New" panose="02070309020205020404"/>
                        </a:rPr>
                        <a:t>17</a:t>
                      </a:r>
                      <a:r>
                        <a:rPr lang="zh-CN" sz="2000" b="1" kern="100">
                          <a:effectLst/>
                          <a:latin typeface="宋体" panose="02010600030101010101" pitchFamily="2" charset="-122"/>
                          <a:ea typeface="宋体" panose="02010600030101010101" pitchFamily="2" charset="-122"/>
                          <a:cs typeface="Times New Roman" panose="02020603050405020304"/>
                        </a:rPr>
                        <a:t>～</a:t>
                      </a:r>
                      <a:r>
                        <a:rPr lang="en-US" sz="2000" b="1" kern="100">
                          <a:effectLst/>
                          <a:latin typeface="宋体" panose="02010600030101010101" pitchFamily="2" charset="-122"/>
                          <a:ea typeface="宋体" panose="02010600030101010101" pitchFamily="2" charset="-122"/>
                          <a:cs typeface="Courier New" panose="02070309020205020404"/>
                        </a:rPr>
                        <a:t>18</a:t>
                      </a:r>
                      <a:r>
                        <a:rPr lang="zh-CN" sz="2000" b="1" kern="100">
                          <a:effectLst/>
                          <a:latin typeface="宋体" panose="02010600030101010101" pitchFamily="2" charset="-122"/>
                          <a:ea typeface="宋体" panose="02010600030101010101" pitchFamily="2" charset="-122"/>
                          <a:cs typeface="Times New Roman" panose="02020603050405020304"/>
                        </a:rPr>
                        <a:t>世纪</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547287">
                <a:tc vMerge="1">
                  <a:txBody>
                    <a:bodyPr vert="horz" wrap="square"/>
                    <a:lstStyle/>
                    <a:p>
                      <a:endParaRPr lang="zh-CN"/>
                    </a:p>
                  </a:txBody>
                  <a:tcP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核心思想</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人文主义</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因信称义</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理性主义</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547287">
                <a:tc vMerge="1">
                  <a:txBody>
                    <a:bodyPr vert="horz" wrap="square"/>
                    <a:lstStyle/>
                    <a:p>
                      <a:endParaRPr lang="zh-CN"/>
                    </a:p>
                  </a:txBody>
                  <a:tcP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斗争矛头</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基督教神权</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教会特权</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专制王权</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1638379">
                <a:tc vMerge="1">
                  <a:txBody>
                    <a:bodyPr vert="horz" wrap="square"/>
                    <a:lstStyle/>
                    <a:p>
                      <a:endParaRPr lang="zh-CN"/>
                    </a:p>
                  </a:txBody>
                  <a:tcP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内容</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肯定人性，要求把人和人性从宗教束缚中解放出来</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宣扬</a:t>
                      </a:r>
                      <a:r>
                        <a:rPr lang="en-US" sz="2000" b="1" kern="100">
                          <a:effectLst/>
                          <a:latin typeface="宋体" panose="02010600030101010101" pitchFamily="2" charset="-122"/>
                          <a:ea typeface="宋体" panose="02010600030101010101" pitchFamily="2" charset="-122"/>
                          <a:cs typeface="Times New Roman" panose="02020603050405020304"/>
                        </a:rPr>
                        <a:t>“</a:t>
                      </a:r>
                      <a:r>
                        <a:rPr lang="zh-CN" sz="2000" b="1" kern="100">
                          <a:effectLst/>
                          <a:latin typeface="宋体" panose="02010600030101010101" pitchFamily="2" charset="-122"/>
                          <a:ea typeface="宋体" panose="02010600030101010101" pitchFamily="2" charset="-122"/>
                          <a:cs typeface="Times New Roman" panose="02020603050405020304"/>
                        </a:rPr>
                        <a:t>信仰得救</a:t>
                      </a:r>
                      <a:r>
                        <a:rPr lang="en-US" sz="2000" b="1" kern="100">
                          <a:effectLst/>
                          <a:latin typeface="宋体" panose="02010600030101010101" pitchFamily="2" charset="-122"/>
                          <a:ea typeface="宋体" panose="02010600030101010101" pitchFamily="2" charset="-122"/>
                          <a:cs typeface="Times New Roman" panose="02020603050405020304"/>
                        </a:rPr>
                        <a:t>”</a:t>
                      </a:r>
                      <a:r>
                        <a:rPr lang="zh-CN" sz="2000" b="1" kern="100">
                          <a:effectLst/>
                          <a:latin typeface="宋体" panose="02010600030101010101" pitchFamily="2" charset="-122"/>
                          <a:ea typeface="宋体" panose="02010600030101010101" pitchFamily="2" charset="-122"/>
                          <a:cs typeface="Times New Roman" panose="02020603050405020304"/>
                        </a:rPr>
                        <a:t>和简化宗教仪式，建立资产阶级化的新教</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批判专制主义和教权主义，追求自由、民主、平等、理性</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2085553">
                <a:tc vMerge="1">
                  <a:txBody>
                    <a:bodyPr vert="horz" wrap="square"/>
                    <a:lstStyle/>
                    <a:p>
                      <a:endParaRPr lang="zh-CN"/>
                    </a:p>
                  </a:txBody>
                  <a:tcPr/>
                </a:tc>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影响</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冲击封建神学的束缚，解放了人们的思想</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打击了欧洲的封建势力和天主教会，促进西欧各国民族文化和教育事业的发展</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进一步解放人们思想，为欧洲资产阶级革命和资本主义制度的构建奠定基础</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r>
              <a:tr h="695184">
                <a:tc>
                  <a:txBody>
                    <a:bodyPr vert="horz" wrap="square"/>
                    <a:lstStyle/>
                    <a:p>
                      <a:pPr algn="ctr"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相同点</a:t>
                      </a:r>
                      <a:endParaRPr lang="zh-CN" sz="2000" b="1" kern="100">
                        <a:effectLst/>
                        <a:latin typeface="宋体" panose="02010600030101010101" pitchFamily="2" charset="-122"/>
                        <a:ea typeface="宋体" panose="02010600030101010101" pitchFamily="2" charset="-122"/>
                        <a:cs typeface="Courier New" panose="02070309020205020404"/>
                      </a:endParaRPr>
                    </a:p>
                  </a:txBody>
                  <a:tcPr marL="68580" marR="68580" marT="0" marB="0" anchor="ctr"/>
                </a:tc>
                <a:tc gridSpan="4">
                  <a:txBody>
                    <a:bodyPr vert="horz" wrap="square"/>
                    <a:lstStyle/>
                    <a:p>
                      <a:pPr algn="l" hangingPunct="0">
                        <a:spcAft>
                          <a:spcPct val="0"/>
                        </a:spcAft>
                      </a:pPr>
                      <a:r>
                        <a:rPr lang="zh-CN" sz="2000" b="1" kern="100">
                          <a:effectLst/>
                          <a:latin typeface="宋体" panose="02010600030101010101" pitchFamily="2" charset="-122"/>
                          <a:ea typeface="宋体" panose="02010600030101010101" pitchFamily="2" charset="-122"/>
                          <a:cs typeface="Times New Roman" panose="02020603050405020304"/>
                        </a:rPr>
                        <a:t>都是资产阶级反封建的思想解放运动；都促进了人文精神的发展和思想解放；都有利于资本主义发展</a:t>
                      </a:r>
                      <a:endParaRPr lang="zh-CN" sz="2000" b="1" kern="100">
                        <a:effectLst/>
                        <a:latin typeface="宋体" pitchFamily="2" charset="-122"/>
                        <a:ea typeface="宋体" panose="02010600030101010101" pitchFamily="2" charset="-122"/>
                        <a:cs typeface="Courier New" panose="02070309020205020404"/>
                      </a:endParaRPr>
                    </a:p>
                  </a:txBody>
                  <a:tcPr marL="68580" marR="68580" marT="0" marB="0" anchor="ctr"/>
                </a:tc>
                <a:tc hMerge="1">
                  <a:txBody>
                    <a:bodyPr vert="horz" wrap="square"/>
                    <a:lstStyle/>
                    <a:p>
                      <a:endParaRPr lang="zh-CN"/>
                    </a:p>
                  </a:txBody>
                  <a:tcPr/>
                </a:tc>
                <a:tc hMerge="1">
                  <a:txBody>
                    <a:bodyPr vert="horz" wrap="square"/>
                    <a:lstStyle/>
                    <a:p>
                      <a:endParaRPr lang="zh-CN"/>
                    </a:p>
                  </a:txBody>
                  <a:tcPr/>
                </a:tc>
                <a:tc hMerge="1">
                  <a:txBody>
                    <a:bodyPr vert="horz" wrap="square"/>
                    <a:lstStyle/>
                    <a:p>
                      <a:endParaRPr lang="zh-CN"/>
                    </a:p>
                  </a:txBody>
                  <a:tcPr/>
                </a:tc>
              </a:tr>
            </a:tbl>
          </a:graphicData>
        </a:graphic>
      </p:graphicFrame>
      <p:pic>
        <p:nvPicPr>
          <p:cNvPr id="5" name="New picture" hidden="1"/>
          <p:cNvPicPr/>
          <p:nvPr/>
        </p:nvPicPr>
        <p:blipFill>
          <a:blip r:embed="rId2"/>
          <a:stretch>
            <a:fillRect/>
          </a:stretch>
        </p:blipFill>
        <p:spPr>
          <a:xfrm>
            <a:off x="12636500" y="11976100"/>
            <a:ext cx="469900" cy="3048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xml><?xml version="1.0" encoding="utf-8"?>
<p:tagLst xmlns:p="http://schemas.openxmlformats.org/presentationml/2006/main">
  <p:tag name="KSO_WM_BEAUTIFY_FLAG" val="#wm#"/>
  <p:tag name="KSO_WM_TEMPLATE_CATEGORY" val="custom"/>
  <p:tag name="KSO_WM_TEMPLATE_INDEX" val="20204130"/>
</p:tagLst>
</file>

<file path=ppt/tags/tag30.xml><?xml version="1.0" encoding="utf-8"?>
<p:tagLst xmlns:p="http://schemas.openxmlformats.org/presentationml/2006/main">
  <p:tag name="KSO_WM_BEAUTIFY_FLAG" val="#wm#"/>
  <p:tag name="KSO_WM_TEMPLATE_CATEGORY" val="custom"/>
  <p:tag name="KSO_WM_TEMPLATE_INDEX" val="20204130"/>
</p:tagLst>
</file>

<file path=ppt/tags/tag31.xml><?xml version="1.0" encoding="utf-8"?>
<p:tagLst xmlns:p="http://schemas.openxmlformats.org/presentationml/2006/main">
  <p:tag name="KSO_WM_BEAUTIFY_FLAG" val="#wm#"/>
  <p:tag name="KSO_WM_TEMPLATE_CATEGORY" val="custom"/>
  <p:tag name="KSO_WM_TEMPLATE_INDEX" val="20204130"/>
</p:tagLst>
</file>

<file path=ppt/tags/tag32.xml><?xml version="1.0" encoding="utf-8"?>
<p:tagLst xmlns:p="http://schemas.openxmlformats.org/presentationml/2006/main">
  <p:tag name="KSO_WM_BEAUTIFY_FLAG" val="#wm#"/>
  <p:tag name="KSO_WM_TEMPLATE_CATEGORY" val="custom"/>
  <p:tag name="KSO_WM_TEMPLATE_INDEX" val="20204130"/>
</p:tagLst>
</file>

<file path=ppt/tags/tag33.xml><?xml version="1.0" encoding="utf-8"?>
<p:tagLst xmlns:p="http://schemas.openxmlformats.org/presentationml/2006/main">
  <p:tag name="KSO_WM_BEAUTIFY_FLAG" val="#wm#"/>
  <p:tag name="KSO_WM_TEMPLATE_CATEGORY" val="custom"/>
  <p:tag name="KSO_WM_TEMPLATE_INDEX" val="20204130"/>
</p:tagLst>
</file>

<file path=ppt/tags/tag34.xml><?xml version="1.0" encoding="utf-8"?>
<p:tagLst xmlns:p="http://schemas.openxmlformats.org/presentationml/2006/main">
  <p:tag name="KSO_WM_TEMPLATE_CATEGORY" val="custom"/>
  <p:tag name="KSO_WM_TEMPLATE_INDEX" val="20204130"/>
</p:tagLst>
</file>

<file path=ppt/tags/tag35.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4.jpeg" /></Relationships>
</file>

<file path=ppt/theme/theme1.xml><?xml version="1.0" encoding="utf-8"?>
<a:theme xmlns:r="http://schemas.openxmlformats.org/officeDocument/2006/relationships"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Arial"/>
        <a:cs typeface="Arial"/>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Arial"/>
        <a:cs typeface="Arial"/>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r:embed="rId2">
            <a:duotone>
              <a:schemeClr val="phClr">
                <a:shade val="30000"/>
                <a:satMod val="555000"/>
              </a:schemeClr>
              <a:schemeClr val="phClr">
                <a:tint val="96000"/>
                <a:satMod val="120000"/>
              </a:schemeClr>
            </a:duotone>
          </a:blip>
          <a:stretch>
            <a:fillRect/>
          </a:stretch>
        </a:blip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240</Paragraphs>
  <Slides>57</Slides>
  <Notes>0</Notes>
  <TotalTime>3</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57</vt:i4>
      </vt:variant>
    </vt:vector>
  </HeadingPairs>
  <TitlesOfParts>
    <vt:vector baseType="lpstr" size="77">
      <vt:lpstr>Arial</vt:lpstr>
      <vt:lpstr>Maiandra GD</vt:lpstr>
      <vt:lpstr>Cambria</vt:lpstr>
      <vt:lpstr>Wingdings 2</vt:lpstr>
      <vt:lpstr>Calibri</vt:lpstr>
      <vt:lpstr>华文新魏</vt:lpstr>
      <vt:lpstr>隶书</vt:lpstr>
      <vt:lpstr>华文楷体</vt:lpstr>
      <vt:lpstr>宋体</vt:lpstr>
      <vt:lpstr>Wingdings</vt:lpstr>
      <vt:lpstr>华文隶书</vt:lpstr>
      <vt:lpstr>楷体</vt:lpstr>
      <vt:lpstr>华文行楷</vt:lpstr>
      <vt:lpstr>Arial Black</vt:lpstr>
      <vt:lpstr>Times New Roman</vt:lpstr>
      <vt:lpstr>楷体_GB2312</vt:lpstr>
      <vt:lpstr>华文中宋</vt:lpstr>
      <vt:lpstr>微软雅黑</vt:lpstr>
      <vt:lpstr>Courier New</vt:lpstr>
      <vt:lpstr>龙腾四海</vt:lpstr>
      <vt:lpstr>第8课 欧洲的思想解放运动</vt:lpstr>
      <vt:lpstr>背景：（1）资本主义生产关系的萌芽是根本原因；</vt:lpstr>
      <vt:lpstr>（3）西欧文化自身的传承与发展，奠定了基础；从东方汲取了大量文化养料；</vt:lpstr>
      <vt:lpstr>PowerPoint Presentation</vt:lpstr>
      <vt:lpstr>（5）新兴贵族、资产阶级的扶持；</vt:lpstr>
      <vt:lpstr>PowerPoint Presentation</vt:lpstr>
      <vt:lpstr>阅读材料，掌握文艺复兴的号召、实质、精神内核。</vt:lpstr>
      <vt:lpstr>文艺复兴的内涵</vt:lpstr>
      <vt:lpstr>人文主义</vt:lpstr>
      <vt:lpstr>知识拓展：       正确理解人文主义的影响</vt:lpstr>
      <vt:lpstr>探究：    文艺复兴对待传统文化的态度及原因</vt:lpstr>
      <vt:lpstr>代表人物及成就</vt:lpstr>
      <vt:lpstr>PowerPoint Presentation</vt:lpstr>
      <vt:lpstr>但丁</vt:lpstr>
      <vt:lpstr>彼特拉克</vt:lpstr>
      <vt:lpstr>薄伽丘</vt:lpstr>
      <vt:lpstr>达芬奇</vt:lpstr>
      <vt:lpstr>米开朗琪罗</vt:lpstr>
      <vt:lpstr>拉斐尔</vt:lpstr>
      <vt:lpstr>文艺复兴的扩展</vt:lpstr>
      <vt:lpstr>PowerPoint Presentation</vt:lpstr>
      <vt:lpstr>文艺复兴时期思想家对宗教的态度</vt:lpstr>
      <vt:lpstr>文艺复兴意义</vt:lpstr>
      <vt:lpstr>宗教改革</vt:lpstr>
      <vt:lpstr>1、背景</vt:lpstr>
      <vt:lpstr>马丁 •路德</vt:lpstr>
      <vt:lpstr>2、内容——马丁路德改革</vt:lpstr>
      <vt:lpstr>其他改革</vt:lpstr>
      <vt:lpstr>PowerPoint Presentation</vt:lpstr>
      <vt:lpstr>PowerPoint Presentation</vt:lpstr>
      <vt:lpstr>PowerPoint Presentation</vt:lpstr>
      <vt:lpstr>3、意义</vt:lpstr>
      <vt:lpstr>（4）推动欧洲科学革命发展</vt:lpstr>
      <vt:lpstr>探究：       理解宗教改革资产阶级性质的体现</vt:lpstr>
      <vt:lpstr>三、近代科学的兴起</vt:lpstr>
      <vt:lpstr>2、成就</vt:lpstr>
      <vt:lpstr>PowerPoint Presentation</vt:lpstr>
      <vt:lpstr>3、意义</vt:lpstr>
      <vt:lpstr>历史纵横</vt:lpstr>
      <vt:lpstr>PowerPoint Presentation</vt:lpstr>
      <vt:lpstr>四、启蒙运动</vt:lpstr>
      <vt:lpstr>2、背景</vt:lpstr>
      <vt:lpstr>3、成就</vt:lpstr>
      <vt:lpstr>PowerPoint Presentation</vt:lpstr>
      <vt:lpstr>伏尔泰</vt:lpstr>
      <vt:lpstr>孟德斯鸠</vt:lpstr>
      <vt:lpstr>卢梭</vt:lpstr>
      <vt:lpstr>康德</vt:lpstr>
      <vt:lpstr>亚当▪斯密</vt:lpstr>
      <vt:lpstr>PowerPoint Presentation</vt:lpstr>
      <vt:lpstr>PowerPoint Presentation</vt:lpstr>
      <vt:lpstr>PowerPoint Presentation</vt:lpstr>
      <vt:lpstr>探究1：    明清早期启蒙思想与欧洲启蒙思想的对比</vt:lpstr>
      <vt:lpstr>PowerPoint Presentation</vt:lpstr>
      <vt:lpstr>探究2：启蒙运动的四大特点</vt:lpstr>
      <vt:lpstr>探究3：     试比较文艺复兴、宗教改革、启蒙运动的异同</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72</cp:revision>
  <dcterms:created xsi:type="dcterms:W3CDTF">2020-02-25T01:17:00Z</dcterms:created>
  <dcterms:modified xsi:type="dcterms:W3CDTF">2020-07-06T02:01:49Z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2052-11.1.0.8472</vt:lpwstr>
  </property>
</Properties>
</file>