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removePersonalInfoOnSave="1">
  <p:sldMasterIdLst>
    <p:sldMasterId id="2147483648" r:id="rId1"/>
    <p:sldMasterId id="2147483654" r:id="rId2"/>
  </p:sldMasterIdLst>
  <p:notesMasterIdLst>
    <p:notesMasterId r:id="rId3"/>
  </p:notesMasterIdLst>
  <p:sldIdLst>
    <p:sldId id="636" r:id="rId4"/>
    <p:sldId id="596" r:id="rId5"/>
    <p:sldId id="623" r:id="rId6"/>
    <p:sldId id="519" r:id="rId7"/>
    <p:sldId id="651" r:id="rId8"/>
    <p:sldId id="514" r:id="rId9"/>
    <p:sldId id="625" r:id="rId10"/>
    <p:sldId id="617" r:id="rId11"/>
    <p:sldId id="663" r:id="rId12"/>
    <p:sldId id="608" r:id="rId13"/>
    <p:sldId id="650" r:id="rId14"/>
    <p:sldId id="576" r:id="rId15"/>
    <p:sldId id="303" r:id="rId16"/>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48" autoAdjust="0"/>
    <p:restoredTop sz="94173" autoAdjust="0"/>
  </p:normalViewPr>
  <p:slideViewPr>
    <p:cSldViewPr snapToGrid="0" showGuides="1">
      <p:cViewPr varScale="1">
        <p:scale>
          <a:sx n="66" d="100"/>
          <a:sy n="66" d="100"/>
        </p:scale>
        <p:origin x="-762" y="-114"/>
      </p:cViewPr>
      <p:guideLst>
        <p:guide orient="horz" pos="3966"/>
        <p:guide orient="horz" pos="1690"/>
        <p:guide pos="6088"/>
        <p:guide pos="2790"/>
        <p:guide pos="2188"/>
        <p:guide pos="4149"/>
      </p:guideLst>
    </p:cSldViewPr>
  </p:slideViewPr>
  <p:notesTextViewPr>
    <p:cViewPr>
      <p:scale>
        <a:sx n="20" d="100"/>
        <a:sy n="20" d="100"/>
      </p:scale>
      <p:origin x="0" y="0"/>
    </p:cViewPr>
  </p:notesTextViewPr>
  <p:sorterViewPr>
    <p:cViewPr varScale="1">
      <p:scale>
        <a:sx n="1" d="1"/>
        <a:sy n="1" d="1"/>
      </p:scale>
      <p:origin x="0" y="-2774"/>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tags" Target="tags/tag1.xml" /><Relationship Id="rId18" Type="http://schemas.openxmlformats.org/officeDocument/2006/relationships/presProps" Target="presProps.xml" /><Relationship Id="rId19" Type="http://schemas.openxmlformats.org/officeDocument/2006/relationships/viewProps" Target="viewProps.xml" /><Relationship Id="rId2" Type="http://schemas.openxmlformats.org/officeDocument/2006/relationships/slideMaster" Target="slideMasters/slideMaster2.xml" /><Relationship Id="rId20" Type="http://schemas.openxmlformats.org/officeDocument/2006/relationships/theme" Target="theme/theme1.xml" /><Relationship Id="rId21"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7388A-9CD3-4374-B6A7-100DA9D08128}"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EE0B30-C635-4C7C-98E8-12E41BE490BB}"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13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p:spTree>
      <p:nvGrpSpPr>
        <p:cNvPr id="1" name=""/>
        <p:cNvGrpSpPr/>
        <p:nvPr/>
      </p:nvGrpSpPr>
      <p:grpSpPr>
        <a:xfrm>
          <a:off x="0" y="0"/>
          <a:ext cx="0" cy="0"/>
        </a:xfrm>
      </p:grpSpPr>
      <p:pic>
        <p:nvPicPr>
          <p:cNvPr id="8" name="Picture 7" descr="hexa.png"/>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prstClr>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Title Slide">
    <p:spTree>
      <p:nvGrpSpPr>
        <p:cNvPr id="1" name=""/>
        <p:cNvGrpSpPr/>
        <p:nvPr/>
      </p:nvGrpSpPr>
      <p:grpSpPr>
        <a:xfrm>
          <a:off x="0" y="0"/>
          <a: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r>
              <a:rPr lang="en-US">
                <a:solidFill>
                  <a:prstClr val="white">
                    <a:lumMod val="65000"/>
                  </a:prstClr>
                </a:solidFill>
              </a:rPr>
              <a:t> </a:t>
            </a:r>
            <a:endParaRPr lang="en-US">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t/>
            </a:fld>
            <a:endParaRPr lang="en-US"/>
          </a:p>
        </p:txBody>
      </p:sp>
      <p:cxnSp>
        <p:nvCxnSpPr>
          <p:cNvPr id="7" name="直接连接符 6"/>
          <p:cNvCxnSpPr/>
          <p:nvPr userDrawn="1"/>
        </p:nvCxnSpPr>
        <p:spPr>
          <a:xfrm>
            <a:off x="3025297" y="509034"/>
            <a:ext cx="9166703" cy="10915"/>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hf hdr="0" dt="0"/>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t/>
            </a:fld>
            <a:endParaRPr lang="en-US">
              <a:solidFill>
                <a:prstClr val="black">
                  <a:tint val="75000"/>
                </a:prstClr>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仅标题">
    <p:spTree>
      <p:nvGrpSpPr>
        <p:cNvPr id="1" name=""/>
        <p:cNvGrpSpPr/>
        <p:nvPr/>
      </p:nvGrpSpPr>
      <p:grpSpPr>
        <a:xfrm>
          <a:off x="0" y="0"/>
          <a:ext cx="0" cy="0"/>
        </a:xfrm>
      </p:grpSpPr>
      <p:sp>
        <p:nvSpPr>
          <p:cNvPr id="2" name="标题 1"/>
          <p:cNvSpPr>
            <a:spLocks noGrp="1"/>
          </p:cNvSpPr>
          <p:nvPr>
            <p:ph type="title"/>
          </p:nvPr>
        </p:nvSpPr>
        <p:spPr>
          <a:xfrm>
            <a:off x="695472" y="231495"/>
            <a:ext cx="10515600" cy="516024"/>
          </a:xfrm>
        </p:spPr>
        <p:txBody>
          <a:bodyPr>
            <a:normAutofit/>
          </a:bodyPr>
          <a:lstStyle>
            <a:lvl1pPr>
              <a:defRPr sz="3200" b="1">
                <a:solidFill>
                  <a:srgbClr val="557FB5"/>
                </a:solidFill>
              </a:defRPr>
            </a:lvl1p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pic>
        <p:nvPicPr>
          <p:cNvPr id="7" name="图片 6"/>
          <p:cNvPicPr>
            <a:picLocks noChangeAspect="1"/>
          </p:cNvPicPr>
          <p:nvPr userDrawn="1"/>
        </p:nvPicPr>
        <p:blipFill>
          <a:blip r:embed="rId1"/>
          <a:stretch>
            <a:fillRect/>
          </a:stretch>
        </p:blipFill>
        <p:spPr>
          <a:xfrm flipH="1">
            <a:off x="0" y="0"/>
            <a:ext cx="821202" cy="897147"/>
          </a:xfrm>
          <a:prstGeom prst="rect">
            <a:avLst/>
          </a:prstGeom>
        </p:spPr>
      </p:pic>
      <p:cxnSp>
        <p:nvCxnSpPr>
          <p:cNvPr id="9" name="直接连接符 8"/>
          <p:cNvCxnSpPr/>
          <p:nvPr userDrawn="1"/>
        </p:nvCxnSpPr>
        <p:spPr>
          <a:xfrm>
            <a:off x="838200" y="782025"/>
            <a:ext cx="1115251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bg>
      <p:bgPr>
        <a:blipFill dpi="0" rotWithShape="1">
          <a:blip r:embed="rId1">
            <a:lum/>
          </a:blip>
          <a:stretch>
            <a:fillRect t="-7000" b="-7000"/>
          </a:stretch>
        </a:blipFill>
        <a:effectLst/>
      </p:bgPr>
    </p:bg>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Title Slide">
    <p:spTree>
      <p:nvGrpSpPr>
        <p:cNvPr id="1" name=""/>
        <p:cNvGrpSpPr/>
        <p:nvPr/>
      </p:nvGrpSpPr>
      <p:grpSpPr>
        <a:xfrm>
          <a:off x="0" y="0"/>
          <a:ext cx="0" cy="0"/>
        </a:xfrm>
      </p:grpSpPr>
      <p:pic>
        <p:nvPicPr>
          <p:cNvPr id="8" name="Picture 7" descr="hexa.png"/>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prstClr>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Title Slide">
    <p:spTree>
      <p:nvGrpSpPr>
        <p:cNvPr id="1" name=""/>
        <p:cNvGrpSpPr/>
        <p:nvPr/>
      </p:nvGrpSpPr>
      <p:grpSpPr>
        <a:xfrm>
          <a:off x="0" y="0"/>
          <a: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endParaRPr lang="en-US">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solidFill>
                  <a:prstClr val="black">
                    <a:lumMod val="50000"/>
                    <a:lumOff val="50000"/>
                  </a:prstClr>
                </a:solidFill>
              </a:rPr>
              <a:t/>
            </a:fld>
            <a:endParaRPr lang="en-US">
              <a:solidFill>
                <a:prstClr val="black">
                  <a:lumMod val="50000"/>
                  <a:lumOff val="50000"/>
                </a:prstClr>
              </a:solidFill>
            </a:endParaRPr>
          </a:p>
        </p:txBody>
      </p:sp>
      <p:cxnSp>
        <p:nvCxnSpPr>
          <p:cNvPr id="7" name="直接连接符 6"/>
          <p:cNvCxnSpPr/>
          <p:nvPr userDrawn="1"/>
        </p:nvCxnSpPr>
        <p:spPr>
          <a:xfrm>
            <a:off x="3025297" y="479824"/>
            <a:ext cx="9166703" cy="25117"/>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hf hdr="0" dt="0"/>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t/>
            </a:fld>
            <a:endParaRPr lang="en-US">
              <a:solidFill>
                <a:prstClr val="black">
                  <a:tint val="75000"/>
                </a:prstClr>
              </a:solidFill>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image" Target="../media/image1.png"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slideLayout" Target="../slideLayouts/slideLayout8.xml" /><Relationship Id="rId4" Type="http://schemas.openxmlformats.org/officeDocument/2006/relationships/image" Target="../media/image1.png" /><Relationship Id="rId5"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11" name="Freeform 5"/>
          <p:cNvSpPr/>
          <p:nvPr userDrawn="1"/>
        </p:nvSpPr>
        <p:spPr bwMode="auto">
          <a:xfrm rot="5400000">
            <a:off x="11246809" y="6043601"/>
            <a:ext cx="541580" cy="479998"/>
          </a:xfrm>
          <a:custGeom>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gradFill>
          <a:ln w="12700">
            <a:gradFill flip="none" rotWithShape="1">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mc:Choice xmlns:p14="http://schemas.microsoft.com/office/powerpoint/2010/main" Requires="p14">
      <p:transition spd="med" p14:dur="700">
        <p:fade/>
      </p:transition>
    </mc:Choice>
    <mc:Fallback>
      <p:transition spd="med">
        <p:fade/>
      </p:transition>
    </mc:Fallback>
  </mc:AlternateContent>
  <p:timing/>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10" name="Picture 9" descr="hexa.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11" name="Freeform 5"/>
          <p:cNvSpPr/>
          <p:nvPr userDrawn="1"/>
        </p:nvSpPr>
        <p:spPr bwMode="auto">
          <a:xfrm rot="5400000">
            <a:off x="11246809" y="6043601"/>
            <a:ext cx="541580" cy="479998"/>
          </a:xfrm>
          <a:custGeom>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gradFill>
          <a:ln w="12700">
            <a:gradFill flip="none" rotWithShape="1">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prstClr val="black"/>
              </a:solidFill>
            </a:endParaRPr>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t/>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solidFill>
                  <a:prstClr val="black">
                    <a:lumMod val="50000"/>
                    <a:lumOff val="50000"/>
                  </a:prstClr>
                </a:solidFill>
              </a:rPr>
              <a:t/>
            </a:fld>
            <a:endParaRPr lang="en-US">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mc:AlternateContent>
    <mc:Choice xmlns:p14="http://schemas.microsoft.com/office/powerpoint/2010/main" Requires="p14">
      <p:transition spd="med" p14:dur="700">
        <p:fade/>
      </p:transition>
    </mc:Choice>
    <mc:Fallback>
      <p:transition spd="med">
        <p:fade/>
      </p:transition>
    </mc:Fallback>
  </mc:AlternateContent>
  <p:timing/>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 Id="rId6" Type="http://schemas.openxmlformats.org/officeDocument/2006/relationships/image" Target="../media/image7.jpeg" /><Relationship Id="rId7" Type="http://schemas.openxmlformats.org/officeDocument/2006/relationships/image" Target="../media/image8.jpeg" /><Relationship Id="rId8" Type="http://schemas.openxmlformats.org/officeDocument/2006/relationships/image" Target="../media/image9.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image" Target="../media/image17.jpeg" /><Relationship Id="rId2" Type="http://schemas.openxmlformats.org/officeDocument/2006/relationships/notesSlide" Target="../notesSlides/notesSlide3.xml"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12.png" /><Relationship Id="rId6" Type="http://schemas.openxmlformats.org/officeDocument/2006/relationships/image" Target="../media/image13.jpeg" /><Relationship Id="rId7" Type="http://schemas.openxmlformats.org/officeDocument/2006/relationships/image" Target="../media/image14.jpeg" /><Relationship Id="rId8" Type="http://schemas.openxmlformats.org/officeDocument/2006/relationships/image" Target="../media/image15.jpeg" /><Relationship Id="rId9" Type="http://schemas.openxmlformats.org/officeDocument/2006/relationships/image" Target="../media/image16.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4.xml" /><Relationship Id="rId3" Type="http://schemas.openxmlformats.org/officeDocument/2006/relationships/image" Target="../media/image18.jpeg" /><Relationship Id="rId4" Type="http://schemas.openxmlformats.org/officeDocument/2006/relationships/image" Target="../media/image19.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6.xml" /><Relationship Id="rId3" Type="http://schemas.openxmlformats.org/officeDocument/2006/relationships/image" Target="../media/image20.jpeg" /><Relationship Id="rId4" Type="http://schemas.openxmlformats.org/officeDocument/2006/relationships/image" Target="../media/image21.png" /><Relationship Id="rId5" Type="http://schemas.openxmlformats.org/officeDocument/2006/relationships/image" Target="../media/image22.jpeg" /><Relationship Id="rId6" Type="http://schemas.openxmlformats.org/officeDocument/2006/relationships/image" Target="../media/image23.jpeg" /><Relationship Id="rId7" Type="http://schemas.openxmlformats.org/officeDocument/2006/relationships/image" Target="../media/image24.png" /><Relationship Id="rId8" Type="http://schemas.openxmlformats.org/officeDocument/2006/relationships/image" Target="../media/image25.jpeg" /><Relationship Id="rId9" Type="http://schemas.openxmlformats.org/officeDocument/2006/relationships/image" Target="../media/image26.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7.xml" /><Relationship Id="rId3" Type="http://schemas.openxmlformats.org/officeDocument/2006/relationships/image" Target="../media/image27.jpeg" /><Relationship Id="rId4" Type="http://schemas.openxmlformats.org/officeDocument/2006/relationships/image" Target="../media/image28.jpeg" /><Relationship Id="rId5" Type="http://schemas.openxmlformats.org/officeDocument/2006/relationships/image" Target="../media/image29.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9.xml" /><Relationship Id="rId3" Type="http://schemas.openxmlformats.org/officeDocument/2006/relationships/image" Target="../media/image30.jpeg" /><Relationship Id="rId4" Type="http://schemas.openxmlformats.org/officeDocument/2006/relationships/image" Target="../media/image31.jpeg" /><Relationship Id="rId5" Type="http://schemas.openxmlformats.org/officeDocument/2006/relationships/image" Target="../media/image32.jpeg" /><Relationship Id="rId6" Type="http://schemas.openxmlformats.org/officeDocument/2006/relationships/image" Target="../media/image33.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0.xml" /><Relationship Id="rId3" Type="http://schemas.openxmlformats.org/officeDocument/2006/relationships/image" Target="../media/image34.jpeg" /><Relationship Id="rId4" Type="http://schemas.openxmlformats.org/officeDocument/2006/relationships/image" Target="../media/image35.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3.xml" /><Relationship Id="rId3" Type="http://schemas.openxmlformats.org/officeDocument/2006/relationships/image" Target="../media/image36.png" /><Relationship Id="rId4" Type="http://schemas.openxmlformats.org/officeDocument/2006/relationships/image" Target="../media/image3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r>
              <a:rPr lang="en-US"/>
              <a:t>1</a:t>
            </a:r>
            <a:endParaRPr lang="en-US"/>
          </a:p>
        </p:txBody>
      </p:sp>
      <p:sp>
        <p:nvSpPr>
          <p:cNvPr id="196" name="文本框 195"/>
          <p:cNvSpPr txBox="1"/>
          <p:nvPr/>
        </p:nvSpPr>
        <p:spPr>
          <a:xfrm>
            <a:off x="2027811" y="1148468"/>
            <a:ext cx="8564949" cy="706755"/>
          </a:xfrm>
          <a:prstGeom prst="rect">
            <a:avLst/>
          </a:prstGeom>
          <a:noFill/>
          <a:ln>
            <a:noFill/>
          </a:ln>
        </p:spPr>
        <p:txBody>
          <a:bodyPr wrap="square" rtlCol="0">
            <a:spAutoFit/>
          </a:bodyPr>
          <a:lstStyle/>
          <a:p>
            <a:pPr algn="dist"/>
            <a:r>
              <a:rPr lang="zh-CN" altLang="en-US" sz="4000" b="1">
                <a:latin typeface="微软雅黑" panose="020b0503020204020204" pitchFamily="34" charset="-122"/>
                <a:ea typeface="微软雅黑" panose="020b0503020204020204" pitchFamily="34" charset="-122"/>
              </a:rPr>
              <a:t>第</a:t>
            </a:r>
            <a:r>
              <a:rPr lang="en-US" altLang="zh-CN" sz="4000" b="1">
                <a:latin typeface="微软雅黑" panose="020b0503020204020204" pitchFamily="34" charset="-122"/>
                <a:ea typeface="微软雅黑" panose="020b0503020204020204" pitchFamily="34" charset="-122"/>
              </a:rPr>
              <a:t>4</a:t>
            </a:r>
            <a:r>
              <a:rPr lang="zh-CN" altLang="en-US" sz="4000" b="1">
                <a:latin typeface="微软雅黑" panose="020b0503020204020204" pitchFamily="34" charset="-122"/>
                <a:ea typeface="微软雅黑" panose="020b0503020204020204" pitchFamily="34" charset="-122"/>
              </a:rPr>
              <a:t>课  古代的生产工具与劳作</a:t>
            </a:r>
            <a:endParaRPr lang="zh-CN" altLang="en-US" sz="4000" b="1">
              <a:latin typeface="微软雅黑" pitchFamily="34" charset="-122"/>
              <a:ea typeface="微软雅黑" pitchFamily="34" charset="-122"/>
            </a:endParaRPr>
          </a:p>
        </p:txBody>
      </p:sp>
      <p:sp>
        <p:nvSpPr>
          <p:cNvPr id="197" name="矩形 196"/>
          <p:cNvSpPr/>
          <p:nvPr/>
        </p:nvSpPr>
        <p:spPr>
          <a:xfrm>
            <a:off x="1337310" y="2026285"/>
            <a:ext cx="9945370" cy="3538220"/>
          </a:xfrm>
          <a:prstGeom prst="rect">
            <a:avLst/>
          </a:prstGeom>
          <a:ln w="3175">
            <a:solidFill>
              <a:schemeClr val="tx1"/>
            </a:solidFill>
            <a:prstDash val="sysDot"/>
          </a:ln>
        </p:spPr>
        <p:txBody>
          <a:bodyPr wrap="square">
            <a:spAutoFit/>
          </a:bodyPr>
          <a:lstStyle/>
          <a:p>
            <a:r>
              <a:rPr lang="en-US" altLang="zh-CN" sz="2800">
                <a:latin typeface="+mn-ea"/>
                <a:cs typeface="+mn-ea"/>
              </a:rPr>
              <a:t>    </a:t>
            </a:r>
            <a:r>
              <a:rPr lang="zh-CN" altLang="en-US" sz="3200">
                <a:latin typeface="+mn-ea"/>
                <a:cs typeface="+mn-ea"/>
              </a:rPr>
              <a:t>在世界古代史上，农业生产工具和手工业生产工具经历了漫长的演变。人们发明了多种多样的农业生产工具，不少生产工具在一定历史时期内较为稳定。农业家庭式劳作、农业庄园式劳作、手工业家庭式劳作与作坊式劳作是古代典型的劳作方式。……生产方式的变革对人类社会发展具有革命性的意义。</a:t>
            </a:r>
            <a:endParaRPr lang="zh-CN" altLang="en-US" sz="3200">
              <a:latin typeface="+mn-ea"/>
              <a:cs typeface="+mn-ea"/>
            </a:endParaRPr>
          </a:p>
          <a:p>
            <a:pPr algn="r"/>
            <a:r>
              <a:rPr lang="zh-CN" altLang="en-US" sz="3200">
                <a:latin typeface="+mn-ea"/>
                <a:cs typeface="+mn-ea"/>
              </a:rPr>
              <a:t>——节选自单元导语</a:t>
            </a:r>
            <a:endParaRPr lang="zh-CN" altLang="en-US" sz="3200">
              <a:latin typeface="+mn-ea"/>
              <a:cs typeface="+mn-ea"/>
            </a:endParaRPr>
          </a:p>
        </p:txBody>
      </p:sp>
      <p:grpSp>
        <p:nvGrpSpPr>
          <p:cNvPr id="201" name="组合 200"/>
          <p:cNvGrpSpPr/>
          <p:nvPr/>
        </p:nvGrpSpPr>
        <p:grpSpPr>
          <a:xfrm>
            <a:off x="6504940" y="5708650"/>
            <a:ext cx="4521466" cy="435611"/>
            <a:chOff x="2481804" y="4179888"/>
            <a:chExt cx="7313171" cy="325437"/>
          </a:xfrm>
          <a:solidFill>
            <a:srgbClr val="5F7797"/>
          </a:solidFill>
        </p:grpSpPr>
        <p:sp>
          <p:nvSpPr>
            <p:cNvPr id="202" name="Freeform 35"/>
            <p:cNvSpPr/>
            <p:nvPr/>
          </p:nvSpPr>
          <p:spPr bwMode="auto">
            <a:xfrm>
              <a:off x="9686693" y="4210050"/>
              <a:ext cx="108282" cy="19050"/>
            </a:xfrm>
            <a:custGeom>
              <a:gdLst>
                <a:gd name="T0" fmla="*/ 3 w 19"/>
                <a:gd name="T1" fmla="*/ 2 h 6"/>
                <a:gd name="T2" fmla="*/ 19 w 19"/>
                <a:gd name="T3" fmla="*/ 3 h 6"/>
                <a:gd name="T4" fmla="*/ 3 w 19"/>
                <a:gd name="T5" fmla="*/ 2 h 6"/>
              </a:gdLst>
              <a:cxnLst>
                <a:cxn ang="0">
                  <a:pos x="T0" y="T1"/>
                </a:cxn>
                <a:cxn ang="0">
                  <a:pos x="T2" y="T3"/>
                </a:cxn>
                <a:cxn ang="0">
                  <a:pos x="T4" y="T5"/>
                </a:cxn>
              </a:cxnLst>
              <a:rect l="0" t="0" r="r" b="b"/>
              <a:pathLst>
                <a:path w="19" h="6">
                  <a:moveTo>
                    <a:pt x="3" y="2"/>
                  </a:moveTo>
                  <a:cubicBezTo>
                    <a:pt x="7" y="4"/>
                    <a:pt x="14" y="0"/>
                    <a:pt x="19" y="3"/>
                  </a:cubicBezTo>
                  <a:cubicBezTo>
                    <a:pt x="14" y="3"/>
                    <a:pt x="0" y="6"/>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41"/>
            <p:cNvSpPr/>
            <p:nvPr/>
          </p:nvSpPr>
          <p:spPr bwMode="auto">
            <a:xfrm>
              <a:off x="9545093" y="4219575"/>
              <a:ext cx="91624" cy="9525"/>
            </a:xfrm>
            <a:custGeom>
              <a:gdLst>
                <a:gd name="T0" fmla="*/ 12 w 16"/>
                <a:gd name="T1" fmla="*/ 2 h 3"/>
                <a:gd name="T2" fmla="*/ 3 w 16"/>
                <a:gd name="T3" fmla="*/ 1 h 3"/>
                <a:gd name="T4" fmla="*/ 12 w 16"/>
                <a:gd name="T5" fmla="*/ 2 h 3"/>
              </a:gdLst>
              <a:cxnLst>
                <a:cxn ang="0">
                  <a:pos x="T0" y="T1"/>
                </a:cxn>
                <a:cxn ang="0">
                  <a:pos x="T2" y="T3"/>
                </a:cxn>
                <a:cxn ang="0">
                  <a:pos x="T4" y="T5"/>
                </a:cxn>
              </a:cxnLst>
              <a:rect l="0" t="0" r="r" b="b"/>
              <a:pathLst>
                <a:path w="16" h="3">
                  <a:moveTo>
                    <a:pt x="12" y="2"/>
                  </a:moveTo>
                  <a:cubicBezTo>
                    <a:pt x="10" y="2"/>
                    <a:pt x="0" y="3"/>
                    <a:pt x="3" y="1"/>
                  </a:cubicBezTo>
                  <a:cubicBezTo>
                    <a:pt x="6" y="1"/>
                    <a:pt x="16" y="0"/>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47"/>
            <p:cNvSpPr/>
            <p:nvPr/>
          </p:nvSpPr>
          <p:spPr bwMode="auto">
            <a:xfrm>
              <a:off x="9148061" y="4271963"/>
              <a:ext cx="108282" cy="14288"/>
            </a:xfrm>
            <a:custGeom>
              <a:gdLst>
                <a:gd name="T0" fmla="*/ 0 w 19"/>
                <a:gd name="T1" fmla="*/ 2 h 4"/>
                <a:gd name="T2" fmla="*/ 19 w 19"/>
                <a:gd name="T3" fmla="*/ 2 h 4"/>
                <a:gd name="T4" fmla="*/ 0 w 19"/>
                <a:gd name="T5" fmla="*/ 2 h 4"/>
              </a:gdLst>
              <a:cxnLst>
                <a:cxn ang="0">
                  <a:pos x="T0" y="T1"/>
                </a:cxn>
                <a:cxn ang="0">
                  <a:pos x="T2" y="T3"/>
                </a:cxn>
                <a:cxn ang="0">
                  <a:pos x="T4" y="T5"/>
                </a:cxn>
              </a:cxnLst>
              <a:rect l="0" t="0" r="r" b="b"/>
              <a:pathLst>
                <a:path w="19" h="4">
                  <a:moveTo>
                    <a:pt x="0" y="2"/>
                  </a:moveTo>
                  <a:cubicBezTo>
                    <a:pt x="8" y="1"/>
                    <a:pt x="12" y="0"/>
                    <a:pt x="19" y="2"/>
                  </a:cubicBezTo>
                  <a:cubicBezTo>
                    <a:pt x="13" y="2"/>
                    <a:pt x="4"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52"/>
            <p:cNvSpPr/>
            <p:nvPr/>
          </p:nvSpPr>
          <p:spPr bwMode="auto">
            <a:xfrm>
              <a:off x="8403973" y="4268788"/>
              <a:ext cx="161034" cy="17463"/>
            </a:xfrm>
            <a:custGeom>
              <a:gdLst>
                <a:gd name="T0" fmla="*/ 8 w 28"/>
                <a:gd name="T1" fmla="*/ 4 h 5"/>
                <a:gd name="T2" fmla="*/ 0 w 28"/>
                <a:gd name="T3" fmla="*/ 3 h 5"/>
                <a:gd name="T4" fmla="*/ 10 w 28"/>
                <a:gd name="T5" fmla="*/ 3 h 5"/>
                <a:gd name="T6" fmla="*/ 28 w 28"/>
                <a:gd name="T7" fmla="*/ 4 h 5"/>
                <a:gd name="T8" fmla="*/ 8 w 28"/>
                <a:gd name="T9" fmla="*/ 4 h 5"/>
              </a:gdLst>
              <a:cxnLst>
                <a:cxn ang="0">
                  <a:pos x="T0" y="T1"/>
                </a:cxn>
                <a:cxn ang="0">
                  <a:pos x="T2" y="T3"/>
                </a:cxn>
                <a:cxn ang="0">
                  <a:pos x="T4" y="T5"/>
                </a:cxn>
                <a:cxn ang="0">
                  <a:pos x="T6" y="T7"/>
                </a:cxn>
                <a:cxn ang="0">
                  <a:pos x="T8" y="T9"/>
                </a:cxn>
              </a:cxnLst>
              <a:rect l="0" t="0" r="r" b="b"/>
              <a:pathLst>
                <a:path w="28" h="5">
                  <a:moveTo>
                    <a:pt x="8" y="4"/>
                  </a:moveTo>
                  <a:cubicBezTo>
                    <a:pt x="6" y="3"/>
                    <a:pt x="0" y="5"/>
                    <a:pt x="0" y="3"/>
                  </a:cubicBezTo>
                  <a:cubicBezTo>
                    <a:pt x="3" y="3"/>
                    <a:pt x="7" y="3"/>
                    <a:pt x="10" y="3"/>
                  </a:cubicBezTo>
                  <a:cubicBezTo>
                    <a:pt x="16" y="4"/>
                    <a:pt x="26" y="0"/>
                    <a:pt x="28" y="4"/>
                  </a:cubicBezTo>
                  <a:cubicBezTo>
                    <a:pt x="22" y="3"/>
                    <a:pt x="16" y="5"/>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56"/>
            <p:cNvSpPr/>
            <p:nvPr/>
          </p:nvSpPr>
          <p:spPr bwMode="auto">
            <a:xfrm>
              <a:off x="8309574" y="4278313"/>
              <a:ext cx="88846" cy="11113"/>
            </a:xfrm>
            <a:custGeom>
              <a:gdLst>
                <a:gd name="T0" fmla="*/ 3 w 16"/>
                <a:gd name="T1" fmla="*/ 1 h 3"/>
                <a:gd name="T2" fmla="*/ 13 w 16"/>
                <a:gd name="T3" fmla="*/ 1 h 3"/>
                <a:gd name="T4" fmla="*/ 3 w 16"/>
                <a:gd name="T5" fmla="*/ 1 h 3"/>
              </a:gdLst>
              <a:cxnLst>
                <a:cxn ang="0">
                  <a:pos x="T0" y="T1"/>
                </a:cxn>
                <a:cxn ang="0">
                  <a:pos x="T2" y="T3"/>
                </a:cxn>
                <a:cxn ang="0">
                  <a:pos x="T4" y="T5"/>
                </a:cxn>
              </a:cxnLst>
              <a:rect l="0" t="0" r="r" b="b"/>
              <a:pathLst>
                <a:path w="16" h="3">
                  <a:moveTo>
                    <a:pt x="3" y="1"/>
                  </a:moveTo>
                  <a:cubicBezTo>
                    <a:pt x="6" y="1"/>
                    <a:pt x="16" y="0"/>
                    <a:pt x="13" y="1"/>
                  </a:cubicBezTo>
                  <a:cubicBezTo>
                    <a:pt x="11" y="1"/>
                    <a:pt x="0"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59"/>
            <p:cNvSpPr/>
            <p:nvPr/>
          </p:nvSpPr>
          <p:spPr bwMode="auto">
            <a:xfrm>
              <a:off x="8212397" y="4308475"/>
              <a:ext cx="33317" cy="12700"/>
            </a:xfrm>
            <a:custGeom>
              <a:gdLst>
                <a:gd name="T0" fmla="*/ 0 w 6"/>
                <a:gd name="T1" fmla="*/ 2 h 4"/>
                <a:gd name="T2" fmla="*/ 3 w 6"/>
                <a:gd name="T3" fmla="*/ 1 h 4"/>
                <a:gd name="T4" fmla="*/ 1 w 6"/>
                <a:gd name="T5" fmla="*/ 0 h 4"/>
                <a:gd name="T6" fmla="*/ 6 w 6"/>
                <a:gd name="T7" fmla="*/ 1 h 4"/>
                <a:gd name="T8" fmla="*/ 5 w 6"/>
                <a:gd name="T9" fmla="*/ 3 h 4"/>
                <a:gd name="T10" fmla="*/ 0 w 6"/>
                <a:gd name="T11" fmla="*/ 2 h 4"/>
              </a:gdLst>
              <a:cxnLst>
                <a:cxn ang="0">
                  <a:pos x="T0" y="T1"/>
                </a:cxn>
                <a:cxn ang="0">
                  <a:pos x="T2" y="T3"/>
                </a:cxn>
                <a:cxn ang="0">
                  <a:pos x="T4" y="T5"/>
                </a:cxn>
                <a:cxn ang="0">
                  <a:pos x="T6" y="T7"/>
                </a:cxn>
                <a:cxn ang="0">
                  <a:pos x="T8" y="T9"/>
                </a:cxn>
                <a:cxn ang="0">
                  <a:pos x="T10" y="T11"/>
                </a:cxn>
              </a:cxnLst>
              <a:rect l="0" t="0" r="r" b="b"/>
              <a:pathLst>
                <a:path w="6" h="4">
                  <a:moveTo>
                    <a:pt x="0" y="2"/>
                  </a:moveTo>
                  <a:cubicBezTo>
                    <a:pt x="1" y="2"/>
                    <a:pt x="3" y="2"/>
                    <a:pt x="3" y="1"/>
                  </a:cubicBezTo>
                  <a:cubicBezTo>
                    <a:pt x="2" y="1"/>
                    <a:pt x="1" y="1"/>
                    <a:pt x="1" y="0"/>
                  </a:cubicBezTo>
                  <a:cubicBezTo>
                    <a:pt x="3" y="1"/>
                    <a:pt x="6" y="0"/>
                    <a:pt x="6" y="1"/>
                  </a:cubicBezTo>
                  <a:cubicBezTo>
                    <a:pt x="5" y="1"/>
                    <a:pt x="5" y="2"/>
                    <a:pt x="5" y="3"/>
                  </a:cubicBezTo>
                  <a:cubicBezTo>
                    <a:pt x="3" y="3"/>
                    <a:pt x="1"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61"/>
            <p:cNvSpPr/>
            <p:nvPr/>
          </p:nvSpPr>
          <p:spPr bwMode="auto">
            <a:xfrm>
              <a:off x="8043034" y="4305300"/>
              <a:ext cx="99952" cy="19050"/>
            </a:xfrm>
            <a:custGeom>
              <a:gdLst>
                <a:gd name="T0" fmla="*/ 16 w 18"/>
                <a:gd name="T1" fmla="*/ 5 h 6"/>
                <a:gd name="T2" fmla="*/ 9 w 18"/>
                <a:gd name="T3" fmla="*/ 3 h 6"/>
                <a:gd name="T4" fmla="*/ 16 w 18"/>
                <a:gd name="T5" fmla="*/ 5 h 6"/>
              </a:gdLst>
              <a:cxnLst>
                <a:cxn ang="0">
                  <a:pos x="T0" y="T1"/>
                </a:cxn>
                <a:cxn ang="0">
                  <a:pos x="T2" y="T3"/>
                </a:cxn>
                <a:cxn ang="0">
                  <a:pos x="T4" y="T5"/>
                </a:cxn>
              </a:cxnLst>
              <a:rect l="0" t="0" r="r" b="b"/>
              <a:pathLst>
                <a:path w="18" h="6">
                  <a:moveTo>
                    <a:pt x="16" y="5"/>
                  </a:moveTo>
                  <a:cubicBezTo>
                    <a:pt x="12" y="6"/>
                    <a:pt x="13" y="3"/>
                    <a:pt x="9" y="3"/>
                  </a:cubicBezTo>
                  <a:cubicBezTo>
                    <a:pt x="0" y="3"/>
                    <a:pt x="18" y="0"/>
                    <a:pt x="1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68"/>
            <p:cNvSpPr/>
            <p:nvPr/>
          </p:nvSpPr>
          <p:spPr bwMode="auto">
            <a:xfrm>
              <a:off x="7429438" y="4286250"/>
              <a:ext cx="136047" cy="22225"/>
            </a:xfrm>
            <a:custGeom>
              <a:gdLst>
                <a:gd name="T0" fmla="*/ 0 w 24"/>
                <a:gd name="T1" fmla="*/ 4 h 7"/>
                <a:gd name="T2" fmla="*/ 23 w 24"/>
                <a:gd name="T3" fmla="*/ 4 h 7"/>
                <a:gd name="T4" fmla="*/ 0 w 24"/>
                <a:gd name="T5" fmla="*/ 4 h 7"/>
              </a:gdLst>
              <a:cxnLst>
                <a:cxn ang="0">
                  <a:pos x="T0" y="T1"/>
                </a:cxn>
                <a:cxn ang="0">
                  <a:pos x="T2" y="T3"/>
                </a:cxn>
                <a:cxn ang="0">
                  <a:pos x="T4" y="T5"/>
                </a:cxn>
              </a:cxnLst>
              <a:rect l="0" t="0" r="r" b="b"/>
              <a:pathLst>
                <a:path w="24" h="7">
                  <a:moveTo>
                    <a:pt x="0" y="4"/>
                  </a:moveTo>
                  <a:cubicBezTo>
                    <a:pt x="6" y="4"/>
                    <a:pt x="24" y="0"/>
                    <a:pt x="23" y="4"/>
                  </a:cubicBezTo>
                  <a:cubicBezTo>
                    <a:pt x="18" y="4"/>
                    <a:pt x="6" y="7"/>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73"/>
            <p:cNvSpPr/>
            <p:nvPr/>
          </p:nvSpPr>
          <p:spPr bwMode="auto">
            <a:xfrm>
              <a:off x="7179558" y="4341813"/>
              <a:ext cx="61082" cy="15875"/>
            </a:xfrm>
            <a:custGeom>
              <a:gdLst>
                <a:gd name="T0" fmla="*/ 11 w 11"/>
                <a:gd name="T1" fmla="*/ 2 h 5"/>
                <a:gd name="T2" fmla="*/ 7 w 11"/>
                <a:gd name="T3" fmla="*/ 5 h 5"/>
                <a:gd name="T4" fmla="*/ 0 w 11"/>
                <a:gd name="T5" fmla="*/ 2 h 5"/>
                <a:gd name="T6" fmla="*/ 11 w 11"/>
                <a:gd name="T7" fmla="*/ 2 h 5"/>
              </a:gdLst>
              <a:cxnLst>
                <a:cxn ang="0">
                  <a:pos x="T0" y="T1"/>
                </a:cxn>
                <a:cxn ang="0">
                  <a:pos x="T2" y="T3"/>
                </a:cxn>
                <a:cxn ang="0">
                  <a:pos x="T4" y="T5"/>
                </a:cxn>
                <a:cxn ang="0">
                  <a:pos x="T6" y="T7"/>
                </a:cxn>
              </a:cxnLst>
              <a:rect l="0" t="0" r="r" b="b"/>
              <a:pathLst>
                <a:path w="11" h="5">
                  <a:moveTo>
                    <a:pt x="11" y="2"/>
                  </a:moveTo>
                  <a:cubicBezTo>
                    <a:pt x="6" y="1"/>
                    <a:pt x="10" y="5"/>
                    <a:pt x="7" y="5"/>
                  </a:cubicBezTo>
                  <a:cubicBezTo>
                    <a:pt x="5" y="4"/>
                    <a:pt x="0" y="5"/>
                    <a:pt x="0" y="2"/>
                  </a:cubicBezTo>
                  <a:cubicBezTo>
                    <a:pt x="3" y="2"/>
                    <a:pt x="9" y="0"/>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74"/>
            <p:cNvSpPr/>
            <p:nvPr/>
          </p:nvSpPr>
          <p:spPr bwMode="auto">
            <a:xfrm>
              <a:off x="6951889" y="4324350"/>
              <a:ext cx="124941" cy="14288"/>
            </a:xfrm>
            <a:custGeom>
              <a:gdLst>
                <a:gd name="T0" fmla="*/ 22 w 22"/>
                <a:gd name="T1" fmla="*/ 2 h 4"/>
                <a:gd name="T2" fmla="*/ 0 w 22"/>
                <a:gd name="T3" fmla="*/ 2 h 4"/>
                <a:gd name="T4" fmla="*/ 22 w 22"/>
                <a:gd name="T5" fmla="*/ 2 h 4"/>
              </a:gdLst>
              <a:cxnLst>
                <a:cxn ang="0">
                  <a:pos x="T0" y="T1"/>
                </a:cxn>
                <a:cxn ang="0">
                  <a:pos x="T2" y="T3"/>
                </a:cxn>
                <a:cxn ang="0">
                  <a:pos x="T4" y="T5"/>
                </a:cxn>
              </a:cxnLst>
              <a:rect l="0" t="0" r="r" b="b"/>
              <a:pathLst>
                <a:path w="22" h="4">
                  <a:moveTo>
                    <a:pt x="22" y="2"/>
                  </a:moveTo>
                  <a:cubicBezTo>
                    <a:pt x="16" y="2"/>
                    <a:pt x="1" y="4"/>
                    <a:pt x="0" y="2"/>
                  </a:cubicBezTo>
                  <a:cubicBezTo>
                    <a:pt x="6" y="2"/>
                    <a:pt x="22" y="0"/>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76"/>
            <p:cNvSpPr/>
            <p:nvPr/>
          </p:nvSpPr>
          <p:spPr bwMode="auto">
            <a:xfrm>
              <a:off x="6907466" y="4308475"/>
              <a:ext cx="102730" cy="9525"/>
            </a:xfrm>
            <a:custGeom>
              <a:gdLst>
                <a:gd name="T0" fmla="*/ 0 w 18"/>
                <a:gd name="T1" fmla="*/ 2 h 3"/>
                <a:gd name="T2" fmla="*/ 18 w 18"/>
                <a:gd name="T3" fmla="*/ 2 h 3"/>
                <a:gd name="T4" fmla="*/ 0 w 18"/>
                <a:gd name="T5" fmla="*/ 2 h 3"/>
              </a:gdLst>
              <a:cxnLst>
                <a:cxn ang="0">
                  <a:pos x="T0" y="T1"/>
                </a:cxn>
                <a:cxn ang="0">
                  <a:pos x="T2" y="T3"/>
                </a:cxn>
                <a:cxn ang="0">
                  <a:pos x="T4" y="T5"/>
                </a:cxn>
              </a:cxnLst>
              <a:rect l="0" t="0" r="r" b="b"/>
              <a:pathLst>
                <a:path w="18" h="3">
                  <a:moveTo>
                    <a:pt x="0" y="2"/>
                  </a:moveTo>
                  <a:cubicBezTo>
                    <a:pt x="3" y="1"/>
                    <a:pt x="15" y="0"/>
                    <a:pt x="18" y="2"/>
                  </a:cubicBezTo>
                  <a:cubicBezTo>
                    <a:pt x="11" y="3"/>
                    <a:pt x="4" y="3"/>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79"/>
            <p:cNvSpPr/>
            <p:nvPr/>
          </p:nvSpPr>
          <p:spPr bwMode="auto">
            <a:xfrm>
              <a:off x="6771420" y="4314825"/>
              <a:ext cx="72188" cy="9525"/>
            </a:xfrm>
            <a:custGeom>
              <a:gdLst>
                <a:gd name="T0" fmla="*/ 11 w 13"/>
                <a:gd name="T1" fmla="*/ 0 h 3"/>
                <a:gd name="T2" fmla="*/ 13 w 13"/>
                <a:gd name="T3" fmla="*/ 2 h 3"/>
                <a:gd name="T4" fmla="*/ 11 w 13"/>
                <a:gd name="T5" fmla="*/ 0 h 3"/>
              </a:gdLst>
              <a:cxnLst>
                <a:cxn ang="0">
                  <a:pos x="T0" y="T1"/>
                </a:cxn>
                <a:cxn ang="0">
                  <a:pos x="T2" y="T3"/>
                </a:cxn>
                <a:cxn ang="0">
                  <a:pos x="T4" y="T5"/>
                </a:cxn>
              </a:cxnLst>
              <a:rect l="0" t="0" r="r" b="b"/>
              <a:pathLst>
                <a:path w="13" h="3">
                  <a:moveTo>
                    <a:pt x="11" y="0"/>
                  </a:moveTo>
                  <a:cubicBezTo>
                    <a:pt x="11" y="1"/>
                    <a:pt x="13" y="1"/>
                    <a:pt x="13" y="2"/>
                  </a:cubicBezTo>
                  <a:cubicBezTo>
                    <a:pt x="1" y="3"/>
                    <a:pt x="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80"/>
            <p:cNvSpPr/>
            <p:nvPr/>
          </p:nvSpPr>
          <p:spPr bwMode="auto">
            <a:xfrm>
              <a:off x="6629821" y="4330700"/>
              <a:ext cx="124941" cy="14288"/>
            </a:xfrm>
            <a:custGeom>
              <a:gdLst>
                <a:gd name="T0" fmla="*/ 0 w 22"/>
                <a:gd name="T1" fmla="*/ 2 h 4"/>
                <a:gd name="T2" fmla="*/ 22 w 22"/>
                <a:gd name="T3" fmla="*/ 2 h 4"/>
                <a:gd name="T4" fmla="*/ 0 w 22"/>
                <a:gd name="T5" fmla="*/ 2 h 4"/>
              </a:gdLst>
              <a:cxnLst>
                <a:cxn ang="0">
                  <a:pos x="T0" y="T1"/>
                </a:cxn>
                <a:cxn ang="0">
                  <a:pos x="T2" y="T3"/>
                </a:cxn>
                <a:cxn ang="0">
                  <a:pos x="T4" y="T5"/>
                </a:cxn>
              </a:cxnLst>
              <a:rect l="0" t="0" r="r" b="b"/>
              <a:pathLst>
                <a:path w="22" h="4">
                  <a:moveTo>
                    <a:pt x="0" y="2"/>
                  </a:moveTo>
                  <a:cubicBezTo>
                    <a:pt x="2" y="0"/>
                    <a:pt x="20" y="2"/>
                    <a:pt x="22" y="2"/>
                  </a:cubicBezTo>
                  <a:cubicBezTo>
                    <a:pt x="15" y="2"/>
                    <a:pt x="5"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81"/>
            <p:cNvSpPr/>
            <p:nvPr/>
          </p:nvSpPr>
          <p:spPr bwMode="auto">
            <a:xfrm>
              <a:off x="6646479" y="4318000"/>
              <a:ext cx="97177" cy="9525"/>
            </a:xfrm>
            <a:custGeom>
              <a:gdLst>
                <a:gd name="T0" fmla="*/ 2 w 17"/>
                <a:gd name="T1" fmla="*/ 1 h 3"/>
                <a:gd name="T2" fmla="*/ 15 w 17"/>
                <a:gd name="T3" fmla="*/ 2 h 3"/>
                <a:gd name="T4" fmla="*/ 2 w 17"/>
                <a:gd name="T5" fmla="*/ 1 h 3"/>
              </a:gdLst>
              <a:cxnLst>
                <a:cxn ang="0">
                  <a:pos x="T0" y="T1"/>
                </a:cxn>
                <a:cxn ang="0">
                  <a:pos x="T2" y="T3"/>
                </a:cxn>
                <a:cxn ang="0">
                  <a:pos x="T4" y="T5"/>
                </a:cxn>
              </a:cxnLst>
              <a:rect l="0" t="0" r="r" b="b"/>
              <a:pathLst>
                <a:path w="17" h="3">
                  <a:moveTo>
                    <a:pt x="2" y="1"/>
                  </a:moveTo>
                  <a:cubicBezTo>
                    <a:pt x="6" y="2"/>
                    <a:pt x="17" y="0"/>
                    <a:pt x="15" y="2"/>
                  </a:cubicBezTo>
                  <a:cubicBezTo>
                    <a:pt x="12" y="1"/>
                    <a:pt x="0" y="3"/>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83"/>
            <p:cNvSpPr/>
            <p:nvPr/>
          </p:nvSpPr>
          <p:spPr bwMode="auto">
            <a:xfrm>
              <a:off x="6452128" y="4318000"/>
              <a:ext cx="147153" cy="17463"/>
            </a:xfrm>
            <a:custGeom>
              <a:gdLst>
                <a:gd name="T0" fmla="*/ 0 w 26"/>
                <a:gd name="T1" fmla="*/ 3 h 5"/>
                <a:gd name="T2" fmla="*/ 26 w 26"/>
                <a:gd name="T3" fmla="*/ 3 h 5"/>
                <a:gd name="T4" fmla="*/ 0 w 26"/>
                <a:gd name="T5" fmla="*/ 3 h 5"/>
              </a:gdLst>
              <a:cxnLst>
                <a:cxn ang="0">
                  <a:pos x="T0" y="T1"/>
                </a:cxn>
                <a:cxn ang="0">
                  <a:pos x="T2" y="T3"/>
                </a:cxn>
                <a:cxn ang="0">
                  <a:pos x="T4" y="T5"/>
                </a:cxn>
              </a:cxnLst>
              <a:rect l="0" t="0" r="r" b="b"/>
              <a:pathLst>
                <a:path w="26" h="5">
                  <a:moveTo>
                    <a:pt x="0" y="3"/>
                  </a:moveTo>
                  <a:cubicBezTo>
                    <a:pt x="10" y="2"/>
                    <a:pt x="17" y="0"/>
                    <a:pt x="26" y="3"/>
                  </a:cubicBezTo>
                  <a:cubicBezTo>
                    <a:pt x="20" y="3"/>
                    <a:pt x="7"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85"/>
            <p:cNvSpPr/>
            <p:nvPr/>
          </p:nvSpPr>
          <p:spPr bwMode="auto">
            <a:xfrm>
              <a:off x="6402152" y="4200525"/>
              <a:ext cx="80518" cy="12700"/>
            </a:xfrm>
            <a:custGeom>
              <a:gdLst>
                <a:gd name="T0" fmla="*/ 13 w 14"/>
                <a:gd name="T1" fmla="*/ 3 h 4"/>
                <a:gd name="T2" fmla="*/ 1 w 14"/>
                <a:gd name="T3" fmla="*/ 4 h 4"/>
                <a:gd name="T4" fmla="*/ 13 w 14"/>
                <a:gd name="T5" fmla="*/ 3 h 4"/>
              </a:gdLst>
              <a:cxnLst>
                <a:cxn ang="0">
                  <a:pos x="T0" y="T1"/>
                </a:cxn>
                <a:cxn ang="0">
                  <a:pos x="T2" y="T3"/>
                </a:cxn>
                <a:cxn ang="0">
                  <a:pos x="T4" y="T5"/>
                </a:cxn>
              </a:cxnLst>
              <a:rect l="0" t="0" r="r" b="b"/>
              <a:pathLst>
                <a:path w="14" h="4">
                  <a:moveTo>
                    <a:pt x="13" y="3"/>
                  </a:moveTo>
                  <a:cubicBezTo>
                    <a:pt x="8" y="4"/>
                    <a:pt x="5" y="2"/>
                    <a:pt x="1" y="4"/>
                  </a:cubicBezTo>
                  <a:cubicBezTo>
                    <a:pt x="0" y="1"/>
                    <a:pt x="14"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87"/>
            <p:cNvSpPr/>
            <p:nvPr/>
          </p:nvSpPr>
          <p:spPr bwMode="auto">
            <a:xfrm>
              <a:off x="6304977" y="4252913"/>
              <a:ext cx="97177" cy="12700"/>
            </a:xfrm>
            <a:custGeom>
              <a:gdLst>
                <a:gd name="T0" fmla="*/ 15 w 17"/>
                <a:gd name="T1" fmla="*/ 2 h 4"/>
                <a:gd name="T2" fmla="*/ 3 w 17"/>
                <a:gd name="T3" fmla="*/ 2 h 4"/>
                <a:gd name="T4" fmla="*/ 15 w 17"/>
                <a:gd name="T5" fmla="*/ 2 h 4"/>
              </a:gdLst>
              <a:cxnLst>
                <a:cxn ang="0">
                  <a:pos x="T0" y="T1"/>
                </a:cxn>
                <a:cxn ang="0">
                  <a:pos x="T2" y="T3"/>
                </a:cxn>
                <a:cxn ang="0">
                  <a:pos x="T4" y="T5"/>
                </a:cxn>
              </a:cxnLst>
              <a:rect l="0" t="0" r="r" b="b"/>
              <a:pathLst>
                <a:path w="17" h="4">
                  <a:moveTo>
                    <a:pt x="15" y="2"/>
                  </a:moveTo>
                  <a:cubicBezTo>
                    <a:pt x="12" y="2"/>
                    <a:pt x="0" y="4"/>
                    <a:pt x="3" y="2"/>
                  </a:cubicBezTo>
                  <a:cubicBezTo>
                    <a:pt x="6" y="2"/>
                    <a:pt x="17" y="0"/>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88"/>
            <p:cNvSpPr/>
            <p:nvPr/>
          </p:nvSpPr>
          <p:spPr bwMode="auto">
            <a:xfrm>
              <a:off x="6266107" y="4321175"/>
              <a:ext cx="113835" cy="23813"/>
            </a:xfrm>
            <a:custGeom>
              <a:gdLst>
                <a:gd name="T0" fmla="*/ 0 w 20"/>
                <a:gd name="T1" fmla="*/ 3 h 7"/>
                <a:gd name="T2" fmla="*/ 20 w 20"/>
                <a:gd name="T3" fmla="*/ 4 h 7"/>
                <a:gd name="T4" fmla="*/ 0 w 20"/>
                <a:gd name="T5" fmla="*/ 3 h 7"/>
              </a:gdLst>
              <a:cxnLst>
                <a:cxn ang="0">
                  <a:pos x="T0" y="T1"/>
                </a:cxn>
                <a:cxn ang="0">
                  <a:pos x="T2" y="T3"/>
                </a:cxn>
                <a:cxn ang="0">
                  <a:pos x="T4" y="T5"/>
                </a:cxn>
              </a:cxnLst>
              <a:rect l="0" t="0" r="r" b="b"/>
              <a:pathLst>
                <a:path w="20" h="7">
                  <a:moveTo>
                    <a:pt x="0" y="3"/>
                  </a:moveTo>
                  <a:cubicBezTo>
                    <a:pt x="7" y="3"/>
                    <a:pt x="17" y="0"/>
                    <a:pt x="20" y="4"/>
                  </a:cubicBezTo>
                  <a:cubicBezTo>
                    <a:pt x="15" y="2"/>
                    <a:pt x="4" y="7"/>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92"/>
            <p:cNvSpPr/>
            <p:nvPr/>
          </p:nvSpPr>
          <p:spPr bwMode="auto">
            <a:xfrm>
              <a:off x="6157824" y="4327525"/>
              <a:ext cx="102730" cy="14288"/>
            </a:xfrm>
            <a:custGeom>
              <a:gdLst>
                <a:gd name="T0" fmla="*/ 0 w 18"/>
                <a:gd name="T1" fmla="*/ 3 h 4"/>
                <a:gd name="T2" fmla="*/ 18 w 18"/>
                <a:gd name="T3" fmla="*/ 2 h 4"/>
                <a:gd name="T4" fmla="*/ 0 w 18"/>
                <a:gd name="T5" fmla="*/ 3 h 4"/>
              </a:gdLst>
              <a:cxnLst>
                <a:cxn ang="0">
                  <a:pos x="T0" y="T1"/>
                </a:cxn>
                <a:cxn ang="0">
                  <a:pos x="T2" y="T3"/>
                </a:cxn>
                <a:cxn ang="0">
                  <a:pos x="T4" y="T5"/>
                </a:cxn>
              </a:cxnLst>
              <a:rect l="0" t="0" r="r" b="b"/>
              <a:pathLst>
                <a:path w="18" h="4">
                  <a:moveTo>
                    <a:pt x="0" y="3"/>
                  </a:moveTo>
                  <a:cubicBezTo>
                    <a:pt x="1" y="0"/>
                    <a:pt x="15" y="1"/>
                    <a:pt x="18" y="2"/>
                  </a:cubicBezTo>
                  <a:cubicBezTo>
                    <a:pt x="12" y="4"/>
                    <a:pt x="8"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93"/>
            <p:cNvSpPr/>
            <p:nvPr/>
          </p:nvSpPr>
          <p:spPr bwMode="auto">
            <a:xfrm>
              <a:off x="6113401" y="4348163"/>
              <a:ext cx="88846" cy="9525"/>
            </a:xfrm>
            <a:custGeom>
              <a:gdLst>
                <a:gd name="T0" fmla="*/ 3 w 16"/>
                <a:gd name="T1" fmla="*/ 1 h 3"/>
                <a:gd name="T2" fmla="*/ 12 w 16"/>
                <a:gd name="T3" fmla="*/ 2 h 3"/>
                <a:gd name="T4" fmla="*/ 3 w 16"/>
                <a:gd name="T5" fmla="*/ 1 h 3"/>
              </a:gdLst>
              <a:cxnLst>
                <a:cxn ang="0">
                  <a:pos x="T0" y="T1"/>
                </a:cxn>
                <a:cxn ang="0">
                  <a:pos x="T2" y="T3"/>
                </a:cxn>
                <a:cxn ang="0">
                  <a:pos x="T4" y="T5"/>
                </a:cxn>
              </a:cxnLst>
              <a:rect l="0" t="0" r="r" b="b"/>
              <a:pathLst>
                <a:path w="16" h="3">
                  <a:moveTo>
                    <a:pt x="3" y="1"/>
                  </a:moveTo>
                  <a:cubicBezTo>
                    <a:pt x="6" y="2"/>
                    <a:pt x="16" y="0"/>
                    <a:pt x="12" y="2"/>
                  </a:cubicBezTo>
                  <a:cubicBezTo>
                    <a:pt x="10" y="2"/>
                    <a:pt x="0"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94"/>
            <p:cNvSpPr/>
            <p:nvPr/>
          </p:nvSpPr>
          <p:spPr bwMode="auto">
            <a:xfrm>
              <a:off x="5308230" y="4206875"/>
              <a:ext cx="844041" cy="25400"/>
            </a:xfrm>
            <a:custGeom>
              <a:gdLst>
                <a:gd name="T0" fmla="*/ 0 w 149"/>
                <a:gd name="T1" fmla="*/ 5 h 8"/>
                <a:gd name="T2" fmla="*/ 149 w 149"/>
                <a:gd name="T3" fmla="*/ 3 h 8"/>
                <a:gd name="T4" fmla="*/ 74 w 149"/>
                <a:gd name="T5" fmla="*/ 6 h 8"/>
                <a:gd name="T6" fmla="*/ 0 w 149"/>
                <a:gd name="T7" fmla="*/ 5 h 8"/>
              </a:gdLst>
              <a:cxnLst>
                <a:cxn ang="0">
                  <a:pos x="T0" y="T1"/>
                </a:cxn>
                <a:cxn ang="0">
                  <a:pos x="T2" y="T3"/>
                </a:cxn>
                <a:cxn ang="0">
                  <a:pos x="T4" y="T5"/>
                </a:cxn>
                <a:cxn ang="0">
                  <a:pos x="T6" y="T7"/>
                </a:cxn>
              </a:cxnLst>
              <a:rect l="0" t="0" r="r" b="b"/>
              <a:pathLst>
                <a:path w="149" h="8">
                  <a:moveTo>
                    <a:pt x="0" y="5"/>
                  </a:moveTo>
                  <a:cubicBezTo>
                    <a:pt x="45" y="6"/>
                    <a:pt x="109" y="0"/>
                    <a:pt x="149" y="3"/>
                  </a:cubicBezTo>
                  <a:cubicBezTo>
                    <a:pt x="126" y="5"/>
                    <a:pt x="100" y="6"/>
                    <a:pt x="74" y="6"/>
                  </a:cubicBezTo>
                  <a:cubicBezTo>
                    <a:pt x="51" y="7"/>
                    <a:pt x="26" y="8"/>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95"/>
            <p:cNvSpPr/>
            <p:nvPr/>
          </p:nvSpPr>
          <p:spPr bwMode="auto">
            <a:xfrm>
              <a:off x="5941261" y="4351338"/>
              <a:ext cx="172140" cy="15875"/>
            </a:xfrm>
            <a:custGeom>
              <a:gdLst>
                <a:gd name="T0" fmla="*/ 0 w 30"/>
                <a:gd name="T1" fmla="*/ 1 h 5"/>
                <a:gd name="T2" fmla="*/ 30 w 30"/>
                <a:gd name="T3" fmla="*/ 2 h 5"/>
                <a:gd name="T4" fmla="*/ 0 w 30"/>
                <a:gd name="T5" fmla="*/ 1 h 5"/>
              </a:gdLst>
              <a:cxnLst>
                <a:cxn ang="0">
                  <a:pos x="T0" y="T1"/>
                </a:cxn>
                <a:cxn ang="0">
                  <a:pos x="T2" y="T3"/>
                </a:cxn>
                <a:cxn ang="0">
                  <a:pos x="T4" y="T5"/>
                </a:cxn>
              </a:cxnLst>
              <a:rect l="0" t="0" r="r" b="b"/>
              <a:pathLst>
                <a:path w="30" h="5">
                  <a:moveTo>
                    <a:pt x="0" y="1"/>
                  </a:moveTo>
                  <a:cubicBezTo>
                    <a:pt x="10" y="1"/>
                    <a:pt x="23" y="0"/>
                    <a:pt x="30" y="2"/>
                  </a:cubicBezTo>
                  <a:cubicBezTo>
                    <a:pt x="20" y="1"/>
                    <a:pt x="3" y="5"/>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96"/>
            <p:cNvSpPr/>
            <p:nvPr/>
          </p:nvSpPr>
          <p:spPr bwMode="auto">
            <a:xfrm>
              <a:off x="5624746" y="4338638"/>
              <a:ext cx="169364" cy="9525"/>
            </a:xfrm>
            <a:custGeom>
              <a:gdLst>
                <a:gd name="T0" fmla="*/ 0 w 30"/>
                <a:gd name="T1" fmla="*/ 2 h 3"/>
                <a:gd name="T2" fmla="*/ 30 w 30"/>
                <a:gd name="T3" fmla="*/ 1 h 3"/>
                <a:gd name="T4" fmla="*/ 0 w 30"/>
                <a:gd name="T5" fmla="*/ 2 h 3"/>
              </a:gdLst>
              <a:cxnLst>
                <a:cxn ang="0">
                  <a:pos x="T0" y="T1"/>
                </a:cxn>
                <a:cxn ang="0">
                  <a:pos x="T2" y="T3"/>
                </a:cxn>
                <a:cxn ang="0">
                  <a:pos x="T4" y="T5"/>
                </a:cxn>
              </a:cxnLst>
              <a:rect l="0" t="0" r="r" b="b"/>
              <a:pathLst>
                <a:path w="30" h="3">
                  <a:moveTo>
                    <a:pt x="0" y="2"/>
                  </a:moveTo>
                  <a:cubicBezTo>
                    <a:pt x="12" y="0"/>
                    <a:pt x="18" y="0"/>
                    <a:pt x="30" y="1"/>
                  </a:cubicBezTo>
                  <a:cubicBezTo>
                    <a:pt x="21" y="3"/>
                    <a:pt x="14" y="3"/>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00"/>
            <p:cNvSpPr/>
            <p:nvPr/>
          </p:nvSpPr>
          <p:spPr bwMode="auto">
            <a:xfrm>
              <a:off x="5438724" y="4341813"/>
              <a:ext cx="116611" cy="12700"/>
            </a:xfrm>
            <a:custGeom>
              <a:gdLst>
                <a:gd name="T0" fmla="*/ 0 w 21"/>
                <a:gd name="T1" fmla="*/ 2 h 4"/>
                <a:gd name="T2" fmla="*/ 21 w 21"/>
                <a:gd name="T3" fmla="*/ 1 h 4"/>
                <a:gd name="T4" fmla="*/ 0 w 21"/>
                <a:gd name="T5" fmla="*/ 2 h 4"/>
              </a:gdLst>
              <a:cxnLst>
                <a:cxn ang="0">
                  <a:pos x="T0" y="T1"/>
                </a:cxn>
                <a:cxn ang="0">
                  <a:pos x="T2" y="T3"/>
                </a:cxn>
                <a:cxn ang="0">
                  <a:pos x="T4" y="T5"/>
                </a:cxn>
              </a:cxnLst>
              <a:rect l="0" t="0" r="r" b="b"/>
              <a:pathLst>
                <a:path w="21" h="4">
                  <a:moveTo>
                    <a:pt x="0" y="2"/>
                  </a:moveTo>
                  <a:cubicBezTo>
                    <a:pt x="6" y="1"/>
                    <a:pt x="14" y="0"/>
                    <a:pt x="21" y="1"/>
                  </a:cubicBezTo>
                  <a:cubicBezTo>
                    <a:pt x="15" y="3"/>
                    <a:pt x="7"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01"/>
            <p:cNvSpPr/>
            <p:nvPr/>
          </p:nvSpPr>
          <p:spPr bwMode="auto">
            <a:xfrm>
              <a:off x="5466489" y="4179888"/>
              <a:ext cx="83293" cy="14288"/>
            </a:xfrm>
            <a:custGeom>
              <a:gdLst>
                <a:gd name="T0" fmla="*/ 12 w 15"/>
                <a:gd name="T1" fmla="*/ 2 h 4"/>
                <a:gd name="T2" fmla="*/ 2 w 15"/>
                <a:gd name="T3" fmla="*/ 4 h 4"/>
                <a:gd name="T4" fmla="*/ 12 w 15"/>
                <a:gd name="T5" fmla="*/ 2 h 4"/>
              </a:gdLst>
              <a:cxnLst>
                <a:cxn ang="0">
                  <a:pos x="T0" y="T1"/>
                </a:cxn>
                <a:cxn ang="0">
                  <a:pos x="T2" y="T3"/>
                </a:cxn>
                <a:cxn ang="0">
                  <a:pos x="T4" y="T5"/>
                </a:cxn>
              </a:cxnLst>
              <a:rect l="0" t="0" r="r" b="b"/>
              <a:pathLst>
                <a:path w="15" h="4">
                  <a:moveTo>
                    <a:pt x="12" y="2"/>
                  </a:moveTo>
                  <a:cubicBezTo>
                    <a:pt x="8" y="3"/>
                    <a:pt x="4" y="2"/>
                    <a:pt x="2" y="4"/>
                  </a:cubicBezTo>
                  <a:cubicBezTo>
                    <a:pt x="0" y="0"/>
                    <a:pt x="15" y="1"/>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02"/>
            <p:cNvSpPr/>
            <p:nvPr/>
          </p:nvSpPr>
          <p:spPr bwMode="auto">
            <a:xfrm>
              <a:off x="5283243" y="4338638"/>
              <a:ext cx="149928" cy="15875"/>
            </a:xfrm>
            <a:custGeom>
              <a:gdLst>
                <a:gd name="T0" fmla="*/ 26 w 26"/>
                <a:gd name="T1" fmla="*/ 4 h 5"/>
                <a:gd name="T2" fmla="*/ 0 w 26"/>
                <a:gd name="T3" fmla="*/ 3 h 5"/>
                <a:gd name="T4" fmla="*/ 26 w 26"/>
                <a:gd name="T5" fmla="*/ 4 h 5"/>
              </a:gdLst>
              <a:cxnLst>
                <a:cxn ang="0">
                  <a:pos x="T0" y="T1"/>
                </a:cxn>
                <a:cxn ang="0">
                  <a:pos x="T2" y="T3"/>
                </a:cxn>
                <a:cxn ang="0">
                  <a:pos x="T4" y="T5"/>
                </a:cxn>
              </a:cxnLst>
              <a:rect l="0" t="0" r="r" b="b"/>
              <a:pathLst>
                <a:path w="26" h="5">
                  <a:moveTo>
                    <a:pt x="26" y="4"/>
                  </a:moveTo>
                  <a:cubicBezTo>
                    <a:pt x="16" y="5"/>
                    <a:pt x="10" y="4"/>
                    <a:pt x="0" y="3"/>
                  </a:cubicBezTo>
                  <a:cubicBezTo>
                    <a:pt x="8" y="2"/>
                    <a:pt x="24" y="0"/>
                    <a:pt x="2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103"/>
            <p:cNvSpPr/>
            <p:nvPr/>
          </p:nvSpPr>
          <p:spPr bwMode="auto">
            <a:xfrm>
              <a:off x="5261032" y="4360863"/>
              <a:ext cx="141600" cy="9525"/>
            </a:xfrm>
            <a:custGeom>
              <a:gdLst>
                <a:gd name="T0" fmla="*/ 8 w 25"/>
                <a:gd name="T1" fmla="*/ 0 h 3"/>
                <a:gd name="T2" fmla="*/ 14 w 25"/>
                <a:gd name="T3" fmla="*/ 2 h 3"/>
                <a:gd name="T4" fmla="*/ 0 w 25"/>
                <a:gd name="T5" fmla="*/ 1 h 3"/>
                <a:gd name="T6" fmla="*/ 8 w 25"/>
                <a:gd name="T7" fmla="*/ 0 h 3"/>
              </a:gdLst>
              <a:cxnLst>
                <a:cxn ang="0">
                  <a:pos x="T0" y="T1"/>
                </a:cxn>
                <a:cxn ang="0">
                  <a:pos x="T2" y="T3"/>
                </a:cxn>
                <a:cxn ang="0">
                  <a:pos x="T4" y="T5"/>
                </a:cxn>
                <a:cxn ang="0">
                  <a:pos x="T6" y="T7"/>
                </a:cxn>
              </a:cxnLst>
              <a:rect l="0" t="0" r="r" b="b"/>
              <a:pathLst>
                <a:path w="25" h="3">
                  <a:moveTo>
                    <a:pt x="8" y="0"/>
                  </a:moveTo>
                  <a:cubicBezTo>
                    <a:pt x="11" y="0"/>
                    <a:pt x="25" y="1"/>
                    <a:pt x="14" y="2"/>
                  </a:cubicBezTo>
                  <a:cubicBezTo>
                    <a:pt x="11" y="2"/>
                    <a:pt x="5" y="3"/>
                    <a:pt x="0" y="1"/>
                  </a:cubicBezTo>
                  <a:cubicBezTo>
                    <a:pt x="3" y="1"/>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105"/>
            <p:cNvSpPr/>
            <p:nvPr/>
          </p:nvSpPr>
          <p:spPr bwMode="auto">
            <a:xfrm>
              <a:off x="5199950" y="4219575"/>
              <a:ext cx="88846" cy="17463"/>
            </a:xfrm>
            <a:custGeom>
              <a:gdLst>
                <a:gd name="T0" fmla="*/ 0 w 16"/>
                <a:gd name="T1" fmla="*/ 3 h 5"/>
                <a:gd name="T2" fmla="*/ 16 w 16"/>
                <a:gd name="T3" fmla="*/ 3 h 5"/>
                <a:gd name="T4" fmla="*/ 0 w 16"/>
                <a:gd name="T5" fmla="*/ 3 h 5"/>
              </a:gdLst>
              <a:cxnLst>
                <a:cxn ang="0">
                  <a:pos x="T0" y="T1"/>
                </a:cxn>
                <a:cxn ang="0">
                  <a:pos x="T2" y="T3"/>
                </a:cxn>
                <a:cxn ang="0">
                  <a:pos x="T4" y="T5"/>
                </a:cxn>
              </a:cxnLst>
              <a:rect l="0" t="0" r="r" b="b"/>
              <a:pathLst>
                <a:path w="16" h="5">
                  <a:moveTo>
                    <a:pt x="0" y="3"/>
                  </a:moveTo>
                  <a:cubicBezTo>
                    <a:pt x="2" y="2"/>
                    <a:pt x="12" y="0"/>
                    <a:pt x="16" y="3"/>
                  </a:cubicBezTo>
                  <a:cubicBezTo>
                    <a:pt x="11" y="3"/>
                    <a:pt x="3"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07"/>
            <p:cNvSpPr/>
            <p:nvPr/>
          </p:nvSpPr>
          <p:spPr bwMode="auto">
            <a:xfrm>
              <a:off x="5027810" y="4344988"/>
              <a:ext cx="136047" cy="12700"/>
            </a:xfrm>
            <a:custGeom>
              <a:gdLst>
                <a:gd name="T0" fmla="*/ 24 w 24"/>
                <a:gd name="T1" fmla="*/ 1 h 4"/>
                <a:gd name="T2" fmla="*/ 0 w 24"/>
                <a:gd name="T3" fmla="*/ 2 h 4"/>
                <a:gd name="T4" fmla="*/ 24 w 24"/>
                <a:gd name="T5" fmla="*/ 1 h 4"/>
              </a:gdLst>
              <a:cxnLst>
                <a:cxn ang="0">
                  <a:pos x="T0" y="T1"/>
                </a:cxn>
                <a:cxn ang="0">
                  <a:pos x="T2" y="T3"/>
                </a:cxn>
                <a:cxn ang="0">
                  <a:pos x="T4" y="T5"/>
                </a:cxn>
              </a:cxnLst>
              <a:rect l="0" t="0" r="r" b="b"/>
              <a:pathLst>
                <a:path w="24" h="4">
                  <a:moveTo>
                    <a:pt x="24" y="1"/>
                  </a:moveTo>
                  <a:cubicBezTo>
                    <a:pt x="15" y="4"/>
                    <a:pt x="8" y="4"/>
                    <a:pt x="0" y="2"/>
                  </a:cubicBezTo>
                  <a:cubicBezTo>
                    <a:pt x="7" y="2"/>
                    <a:pt x="18" y="0"/>
                    <a:pt x="2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08"/>
            <p:cNvSpPr/>
            <p:nvPr/>
          </p:nvSpPr>
          <p:spPr bwMode="auto">
            <a:xfrm>
              <a:off x="4433650" y="4222750"/>
              <a:ext cx="702443" cy="20638"/>
            </a:xfrm>
            <a:custGeom>
              <a:gdLst>
                <a:gd name="T0" fmla="*/ 0 w 124"/>
                <a:gd name="T1" fmla="*/ 0 h 6"/>
                <a:gd name="T2" fmla="*/ 123 w 124"/>
                <a:gd name="T3" fmla="*/ 1 h 6"/>
                <a:gd name="T4" fmla="*/ 123 w 124"/>
                <a:gd name="T5" fmla="*/ 3 h 6"/>
                <a:gd name="T6" fmla="*/ 22 w 124"/>
                <a:gd name="T7" fmla="*/ 3 h 6"/>
                <a:gd name="T8" fmla="*/ 0 w 124"/>
                <a:gd name="T9" fmla="*/ 0 h 6"/>
              </a:gdLst>
              <a:cxnLst>
                <a:cxn ang="0">
                  <a:pos x="T0" y="T1"/>
                </a:cxn>
                <a:cxn ang="0">
                  <a:pos x="T2" y="T3"/>
                </a:cxn>
                <a:cxn ang="0">
                  <a:pos x="T4" y="T5"/>
                </a:cxn>
                <a:cxn ang="0">
                  <a:pos x="T6" y="T7"/>
                </a:cxn>
                <a:cxn ang="0">
                  <a:pos x="T8" y="T9"/>
                </a:cxn>
              </a:cxnLst>
              <a:rect l="0" t="0" r="r" b="b"/>
              <a:pathLst>
                <a:path w="124" h="6">
                  <a:moveTo>
                    <a:pt x="0" y="0"/>
                  </a:moveTo>
                  <a:cubicBezTo>
                    <a:pt x="43" y="0"/>
                    <a:pt x="80" y="0"/>
                    <a:pt x="123" y="1"/>
                  </a:cubicBezTo>
                  <a:cubicBezTo>
                    <a:pt x="124" y="1"/>
                    <a:pt x="124" y="3"/>
                    <a:pt x="123" y="3"/>
                  </a:cubicBezTo>
                  <a:cubicBezTo>
                    <a:pt x="90" y="3"/>
                    <a:pt x="53" y="3"/>
                    <a:pt x="22" y="3"/>
                  </a:cubicBezTo>
                  <a:cubicBezTo>
                    <a:pt x="15" y="3"/>
                    <a:pt x="5"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09"/>
            <p:cNvSpPr/>
            <p:nvPr/>
          </p:nvSpPr>
          <p:spPr bwMode="auto">
            <a:xfrm>
              <a:off x="4955622" y="4305300"/>
              <a:ext cx="49976" cy="9525"/>
            </a:xfrm>
            <a:custGeom>
              <a:gdLst>
                <a:gd name="T0" fmla="*/ 0 w 9"/>
                <a:gd name="T1" fmla="*/ 1 h 3"/>
                <a:gd name="T2" fmla="*/ 9 w 9"/>
                <a:gd name="T3" fmla="*/ 2 h 3"/>
                <a:gd name="T4" fmla="*/ 0 w 9"/>
                <a:gd name="T5" fmla="*/ 1 h 3"/>
              </a:gdLst>
              <a:cxnLst>
                <a:cxn ang="0">
                  <a:pos x="T0" y="T1"/>
                </a:cxn>
                <a:cxn ang="0">
                  <a:pos x="T2" y="T3"/>
                </a:cxn>
                <a:cxn ang="0">
                  <a:pos x="T4" y="T5"/>
                </a:cxn>
              </a:cxnLst>
              <a:rect l="0" t="0" r="r" b="b"/>
              <a:pathLst>
                <a:path w="9" h="3">
                  <a:moveTo>
                    <a:pt x="0" y="1"/>
                  </a:moveTo>
                  <a:cubicBezTo>
                    <a:pt x="4" y="1"/>
                    <a:pt x="8" y="0"/>
                    <a:pt x="9" y="2"/>
                  </a:cubicBezTo>
                  <a:cubicBezTo>
                    <a:pt x="5" y="2"/>
                    <a:pt x="1" y="3"/>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10"/>
            <p:cNvSpPr/>
            <p:nvPr/>
          </p:nvSpPr>
          <p:spPr bwMode="auto">
            <a:xfrm>
              <a:off x="4902869" y="4256088"/>
              <a:ext cx="58306" cy="15875"/>
            </a:xfrm>
            <a:custGeom>
              <a:gdLst>
                <a:gd name="T0" fmla="*/ 0 w 10"/>
                <a:gd name="T1" fmla="*/ 2 h 5"/>
                <a:gd name="T2" fmla="*/ 9 w 10"/>
                <a:gd name="T3" fmla="*/ 3 h 5"/>
                <a:gd name="T4" fmla="*/ 0 w 10"/>
                <a:gd name="T5" fmla="*/ 2 h 5"/>
              </a:gdLst>
              <a:cxnLst>
                <a:cxn ang="0">
                  <a:pos x="T0" y="T1"/>
                </a:cxn>
                <a:cxn ang="0">
                  <a:pos x="T2" y="T3"/>
                </a:cxn>
                <a:cxn ang="0">
                  <a:pos x="T4" y="T5"/>
                </a:cxn>
              </a:cxnLst>
              <a:rect l="0" t="0" r="r" b="b"/>
              <a:pathLst>
                <a:path w="10" h="5">
                  <a:moveTo>
                    <a:pt x="0" y="2"/>
                  </a:moveTo>
                  <a:cubicBezTo>
                    <a:pt x="3" y="2"/>
                    <a:pt x="10" y="0"/>
                    <a:pt x="9" y="3"/>
                  </a:cubicBezTo>
                  <a:cubicBezTo>
                    <a:pt x="4" y="2"/>
                    <a:pt x="2" y="5"/>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11"/>
            <p:cNvSpPr/>
            <p:nvPr/>
          </p:nvSpPr>
          <p:spPr bwMode="auto">
            <a:xfrm>
              <a:off x="4814022" y="4489450"/>
              <a:ext cx="66635" cy="15875"/>
            </a:xfrm>
            <a:custGeom>
              <a:gdLst>
                <a:gd name="T0" fmla="*/ 0 w 12"/>
                <a:gd name="T1" fmla="*/ 1 h 5"/>
                <a:gd name="T2" fmla="*/ 12 w 12"/>
                <a:gd name="T3" fmla="*/ 2 h 5"/>
                <a:gd name="T4" fmla="*/ 0 w 12"/>
                <a:gd name="T5" fmla="*/ 1 h 5"/>
              </a:gdLst>
              <a:cxnLst>
                <a:cxn ang="0">
                  <a:pos x="T0" y="T1"/>
                </a:cxn>
                <a:cxn ang="0">
                  <a:pos x="T2" y="T3"/>
                </a:cxn>
                <a:cxn ang="0">
                  <a:pos x="T4" y="T5"/>
                </a:cxn>
              </a:cxnLst>
              <a:rect l="0" t="0" r="r" b="b"/>
              <a:pathLst>
                <a:path w="12" h="5">
                  <a:moveTo>
                    <a:pt x="0" y="1"/>
                  </a:moveTo>
                  <a:cubicBezTo>
                    <a:pt x="5" y="0"/>
                    <a:pt x="9" y="1"/>
                    <a:pt x="12" y="2"/>
                  </a:cubicBezTo>
                  <a:cubicBezTo>
                    <a:pt x="8" y="1"/>
                    <a:pt x="0" y="5"/>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112"/>
            <p:cNvSpPr/>
            <p:nvPr/>
          </p:nvSpPr>
          <p:spPr bwMode="auto">
            <a:xfrm>
              <a:off x="4575248" y="4271963"/>
              <a:ext cx="102730" cy="9525"/>
            </a:xfrm>
            <a:custGeom>
              <a:gdLst>
                <a:gd name="T0" fmla="*/ 18 w 18"/>
                <a:gd name="T1" fmla="*/ 1 h 3"/>
                <a:gd name="T2" fmla="*/ 0 w 18"/>
                <a:gd name="T3" fmla="*/ 0 h 3"/>
                <a:gd name="T4" fmla="*/ 18 w 18"/>
                <a:gd name="T5" fmla="*/ 1 h 3"/>
              </a:gdLst>
              <a:cxnLst>
                <a:cxn ang="0">
                  <a:pos x="T0" y="T1"/>
                </a:cxn>
                <a:cxn ang="0">
                  <a:pos x="T2" y="T3"/>
                </a:cxn>
                <a:cxn ang="0">
                  <a:pos x="T4" y="T5"/>
                </a:cxn>
              </a:cxnLst>
              <a:rect l="0" t="0" r="r" b="b"/>
              <a:pathLst>
                <a:path w="18" h="3">
                  <a:moveTo>
                    <a:pt x="18" y="1"/>
                  </a:moveTo>
                  <a:cubicBezTo>
                    <a:pt x="11" y="2"/>
                    <a:pt x="4" y="3"/>
                    <a:pt x="0" y="0"/>
                  </a:cubicBezTo>
                  <a:cubicBezTo>
                    <a:pt x="5" y="1"/>
                    <a:pt x="17" y="0"/>
                    <a:pt x="1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113"/>
            <p:cNvSpPr/>
            <p:nvPr/>
          </p:nvSpPr>
          <p:spPr bwMode="auto">
            <a:xfrm>
              <a:off x="3939442" y="4471988"/>
              <a:ext cx="44423" cy="14288"/>
            </a:xfrm>
            <a:custGeom>
              <a:gdLst>
                <a:gd name="T0" fmla="*/ 0 w 8"/>
                <a:gd name="T1" fmla="*/ 1 h 4"/>
                <a:gd name="T2" fmla="*/ 8 w 8"/>
                <a:gd name="T3" fmla="*/ 2 h 4"/>
                <a:gd name="T4" fmla="*/ 0 w 8"/>
                <a:gd name="T5" fmla="*/ 1 h 4"/>
              </a:gdLst>
              <a:cxnLst>
                <a:cxn ang="0">
                  <a:pos x="T0" y="T1"/>
                </a:cxn>
                <a:cxn ang="0">
                  <a:pos x="T2" y="T3"/>
                </a:cxn>
                <a:cxn ang="0">
                  <a:pos x="T4" y="T5"/>
                </a:cxn>
              </a:cxnLst>
              <a:rect l="0" t="0" r="r" b="b"/>
              <a:pathLst>
                <a:path w="8" h="4">
                  <a:moveTo>
                    <a:pt x="0" y="1"/>
                  </a:moveTo>
                  <a:cubicBezTo>
                    <a:pt x="3" y="2"/>
                    <a:pt x="8" y="0"/>
                    <a:pt x="8" y="2"/>
                  </a:cubicBezTo>
                  <a:cubicBezTo>
                    <a:pt x="5" y="3"/>
                    <a:pt x="2"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114"/>
            <p:cNvSpPr/>
            <p:nvPr/>
          </p:nvSpPr>
          <p:spPr bwMode="auto">
            <a:xfrm>
              <a:off x="3336951" y="4430713"/>
              <a:ext cx="63859" cy="12700"/>
            </a:xfrm>
            <a:custGeom>
              <a:gdLst>
                <a:gd name="T0" fmla="*/ 0 w 11"/>
                <a:gd name="T1" fmla="*/ 0 h 4"/>
                <a:gd name="T2" fmla="*/ 11 w 11"/>
                <a:gd name="T3" fmla="*/ 1 h 4"/>
                <a:gd name="T4" fmla="*/ 0 w 11"/>
                <a:gd name="T5" fmla="*/ 0 h 4"/>
              </a:gdLst>
              <a:cxnLst>
                <a:cxn ang="0">
                  <a:pos x="T0" y="T1"/>
                </a:cxn>
                <a:cxn ang="0">
                  <a:pos x="T2" y="T3"/>
                </a:cxn>
                <a:cxn ang="0">
                  <a:pos x="T4" y="T5"/>
                </a:cxn>
              </a:cxnLst>
              <a:rect l="0" t="0" r="r" b="b"/>
              <a:pathLst>
                <a:path w="11" h="4">
                  <a:moveTo>
                    <a:pt x="0" y="0"/>
                  </a:moveTo>
                  <a:cubicBezTo>
                    <a:pt x="4" y="0"/>
                    <a:pt x="8" y="0"/>
                    <a:pt x="11" y="1"/>
                  </a:cubicBezTo>
                  <a:cubicBezTo>
                    <a:pt x="7" y="0"/>
                    <a:pt x="0"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115"/>
            <p:cNvSpPr/>
            <p:nvPr/>
          </p:nvSpPr>
          <p:spPr bwMode="auto">
            <a:xfrm>
              <a:off x="3248105" y="4425950"/>
              <a:ext cx="88846" cy="14288"/>
            </a:xfrm>
            <a:custGeom>
              <a:gdLst>
                <a:gd name="T0" fmla="*/ 0 w 16"/>
                <a:gd name="T1" fmla="*/ 1 h 4"/>
                <a:gd name="T2" fmla="*/ 14 w 16"/>
                <a:gd name="T3" fmla="*/ 3 h 4"/>
                <a:gd name="T4" fmla="*/ 0 w 16"/>
                <a:gd name="T5" fmla="*/ 1 h 4"/>
              </a:gdLst>
              <a:cxnLst>
                <a:cxn ang="0">
                  <a:pos x="T0" y="T1"/>
                </a:cxn>
                <a:cxn ang="0">
                  <a:pos x="T2" y="T3"/>
                </a:cxn>
                <a:cxn ang="0">
                  <a:pos x="T4" y="T5"/>
                </a:cxn>
              </a:cxnLst>
              <a:rect l="0" t="0" r="r" b="b"/>
              <a:pathLst>
                <a:path w="16" h="4">
                  <a:moveTo>
                    <a:pt x="0" y="1"/>
                  </a:moveTo>
                  <a:cubicBezTo>
                    <a:pt x="3" y="0"/>
                    <a:pt x="16" y="0"/>
                    <a:pt x="14" y="3"/>
                  </a:cubicBezTo>
                  <a:cubicBezTo>
                    <a:pt x="11" y="1"/>
                    <a:pt x="4"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116"/>
            <p:cNvSpPr/>
            <p:nvPr/>
          </p:nvSpPr>
          <p:spPr bwMode="auto">
            <a:xfrm>
              <a:off x="2820531" y="4425950"/>
              <a:ext cx="410915" cy="20638"/>
            </a:xfrm>
            <a:custGeom>
              <a:gdLst>
                <a:gd name="T0" fmla="*/ 0 w 72"/>
                <a:gd name="T1" fmla="*/ 1 h 6"/>
                <a:gd name="T2" fmla="*/ 72 w 72"/>
                <a:gd name="T3" fmla="*/ 2 h 6"/>
                <a:gd name="T4" fmla="*/ 42 w 72"/>
                <a:gd name="T5" fmla="*/ 2 h 6"/>
                <a:gd name="T6" fmla="*/ 0 w 72"/>
                <a:gd name="T7" fmla="*/ 1 h 6"/>
              </a:gdLst>
              <a:cxnLst>
                <a:cxn ang="0">
                  <a:pos x="T0" y="T1"/>
                </a:cxn>
                <a:cxn ang="0">
                  <a:pos x="T2" y="T3"/>
                </a:cxn>
                <a:cxn ang="0">
                  <a:pos x="T4" y="T5"/>
                </a:cxn>
                <a:cxn ang="0">
                  <a:pos x="T6" y="T7"/>
                </a:cxn>
              </a:cxnLst>
              <a:rect l="0" t="0" r="r" b="b"/>
              <a:pathLst>
                <a:path w="72" h="6">
                  <a:moveTo>
                    <a:pt x="0" y="1"/>
                  </a:moveTo>
                  <a:cubicBezTo>
                    <a:pt x="24" y="1"/>
                    <a:pt x="50" y="0"/>
                    <a:pt x="72" y="2"/>
                  </a:cubicBezTo>
                  <a:cubicBezTo>
                    <a:pt x="63" y="3"/>
                    <a:pt x="53" y="2"/>
                    <a:pt x="42" y="2"/>
                  </a:cubicBezTo>
                  <a:cubicBezTo>
                    <a:pt x="27" y="2"/>
                    <a:pt x="10" y="6"/>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117"/>
            <p:cNvSpPr/>
            <p:nvPr/>
          </p:nvSpPr>
          <p:spPr bwMode="auto">
            <a:xfrm>
              <a:off x="2748344" y="4425950"/>
              <a:ext cx="55529" cy="20638"/>
            </a:xfrm>
            <a:custGeom>
              <a:gdLst>
                <a:gd name="T0" fmla="*/ 10 w 10"/>
                <a:gd name="T1" fmla="*/ 4 h 6"/>
                <a:gd name="T2" fmla="*/ 2 w 10"/>
                <a:gd name="T3" fmla="*/ 3 h 6"/>
                <a:gd name="T4" fmla="*/ 3 w 10"/>
                <a:gd name="T5" fmla="*/ 2 h 6"/>
                <a:gd name="T6" fmla="*/ 0 w 10"/>
                <a:gd name="T7" fmla="*/ 2 h 6"/>
                <a:gd name="T8" fmla="*/ 10 w 10"/>
                <a:gd name="T9" fmla="*/ 2 h 6"/>
                <a:gd name="T10" fmla="*/ 10 w 10"/>
                <a:gd name="T11" fmla="*/ 4 h 6"/>
              </a:gdLst>
              <a:cxnLst>
                <a:cxn ang="0">
                  <a:pos x="T0" y="T1"/>
                </a:cxn>
                <a:cxn ang="0">
                  <a:pos x="T2" y="T3"/>
                </a:cxn>
                <a:cxn ang="0">
                  <a:pos x="T4" y="T5"/>
                </a:cxn>
                <a:cxn ang="0">
                  <a:pos x="T6" y="T7"/>
                </a:cxn>
                <a:cxn ang="0">
                  <a:pos x="T8" y="T9"/>
                </a:cxn>
                <a:cxn ang="0">
                  <a:pos x="T10" y="T11"/>
                </a:cxn>
              </a:cxnLst>
              <a:rect l="0" t="0" r="r" b="b"/>
              <a:pathLst>
                <a:path w="10" h="6">
                  <a:moveTo>
                    <a:pt x="10" y="4"/>
                  </a:moveTo>
                  <a:cubicBezTo>
                    <a:pt x="8" y="4"/>
                    <a:pt x="3" y="6"/>
                    <a:pt x="2" y="3"/>
                  </a:cubicBezTo>
                  <a:cubicBezTo>
                    <a:pt x="3" y="3"/>
                    <a:pt x="4" y="3"/>
                    <a:pt x="3" y="2"/>
                  </a:cubicBezTo>
                  <a:cubicBezTo>
                    <a:pt x="2" y="2"/>
                    <a:pt x="0" y="3"/>
                    <a:pt x="0" y="2"/>
                  </a:cubicBezTo>
                  <a:cubicBezTo>
                    <a:pt x="2" y="0"/>
                    <a:pt x="9" y="0"/>
                    <a:pt x="10" y="2"/>
                  </a:cubicBezTo>
                  <a:cubicBezTo>
                    <a:pt x="9" y="2"/>
                    <a:pt x="10" y="3"/>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118"/>
            <p:cNvSpPr/>
            <p:nvPr/>
          </p:nvSpPr>
          <p:spPr bwMode="auto">
            <a:xfrm>
              <a:off x="2531781" y="4286250"/>
              <a:ext cx="124941" cy="15875"/>
            </a:xfrm>
            <a:custGeom>
              <a:gdLst>
                <a:gd name="T0" fmla="*/ 0 w 22"/>
                <a:gd name="T1" fmla="*/ 2 h 5"/>
                <a:gd name="T2" fmla="*/ 22 w 22"/>
                <a:gd name="T3" fmla="*/ 2 h 5"/>
                <a:gd name="T4" fmla="*/ 0 w 22"/>
                <a:gd name="T5" fmla="*/ 2 h 5"/>
              </a:gdLst>
              <a:cxnLst>
                <a:cxn ang="0">
                  <a:pos x="T0" y="T1"/>
                </a:cxn>
                <a:cxn ang="0">
                  <a:pos x="T2" y="T3"/>
                </a:cxn>
                <a:cxn ang="0">
                  <a:pos x="T4" y="T5"/>
                </a:cxn>
              </a:cxnLst>
              <a:rect l="0" t="0" r="r" b="b"/>
              <a:pathLst>
                <a:path w="22" h="5">
                  <a:moveTo>
                    <a:pt x="0" y="2"/>
                  </a:moveTo>
                  <a:cubicBezTo>
                    <a:pt x="7" y="1"/>
                    <a:pt x="18" y="0"/>
                    <a:pt x="22" y="2"/>
                  </a:cubicBezTo>
                  <a:cubicBezTo>
                    <a:pt x="11" y="2"/>
                    <a:pt x="8" y="5"/>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120"/>
            <p:cNvSpPr/>
            <p:nvPr/>
          </p:nvSpPr>
          <p:spPr bwMode="auto">
            <a:xfrm>
              <a:off x="2606746" y="4479925"/>
              <a:ext cx="49976" cy="9525"/>
            </a:xfrm>
            <a:custGeom>
              <a:gdLst>
                <a:gd name="T0" fmla="*/ 9 w 9"/>
                <a:gd name="T1" fmla="*/ 2 h 3"/>
                <a:gd name="T2" fmla="*/ 2 w 9"/>
                <a:gd name="T3" fmla="*/ 3 h 3"/>
                <a:gd name="T4" fmla="*/ 9 w 9"/>
                <a:gd name="T5" fmla="*/ 2 h 3"/>
              </a:gdLst>
              <a:cxnLst>
                <a:cxn ang="0">
                  <a:pos x="T0" y="T1"/>
                </a:cxn>
                <a:cxn ang="0">
                  <a:pos x="T2" y="T3"/>
                </a:cxn>
                <a:cxn ang="0">
                  <a:pos x="T4" y="T5"/>
                </a:cxn>
              </a:cxnLst>
              <a:rect l="0" t="0" r="r" b="b"/>
              <a:pathLst>
                <a:path w="9" h="3">
                  <a:moveTo>
                    <a:pt x="9" y="2"/>
                  </a:moveTo>
                  <a:cubicBezTo>
                    <a:pt x="8" y="3"/>
                    <a:pt x="5" y="3"/>
                    <a:pt x="2" y="3"/>
                  </a:cubicBezTo>
                  <a:cubicBezTo>
                    <a:pt x="0" y="0"/>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127"/>
            <p:cNvSpPr/>
            <p:nvPr/>
          </p:nvSpPr>
          <p:spPr bwMode="auto">
            <a:xfrm>
              <a:off x="9300765" y="4262438"/>
              <a:ext cx="222116" cy="15875"/>
            </a:xfrm>
            <a:custGeom>
              <a:gdLst>
                <a:gd name="T0" fmla="*/ 0 w 39"/>
                <a:gd name="T1" fmla="*/ 4 h 5"/>
                <a:gd name="T2" fmla="*/ 39 w 39"/>
                <a:gd name="T3" fmla="*/ 3 h 5"/>
                <a:gd name="T4" fmla="*/ 0 w 39"/>
                <a:gd name="T5" fmla="*/ 4 h 5"/>
              </a:gdLst>
              <a:cxnLst>
                <a:cxn ang="0">
                  <a:pos x="T0" y="T1"/>
                </a:cxn>
                <a:cxn ang="0">
                  <a:pos x="T2" y="T3"/>
                </a:cxn>
                <a:cxn ang="0">
                  <a:pos x="T4" y="T5"/>
                </a:cxn>
              </a:cxnLst>
              <a:rect l="0" t="0" r="r" b="b"/>
              <a:pathLst>
                <a:path w="39" h="5">
                  <a:moveTo>
                    <a:pt x="0" y="4"/>
                  </a:moveTo>
                  <a:cubicBezTo>
                    <a:pt x="10" y="2"/>
                    <a:pt x="31" y="0"/>
                    <a:pt x="39" y="3"/>
                  </a:cubicBezTo>
                  <a:cubicBezTo>
                    <a:pt x="28" y="3"/>
                    <a:pt x="7" y="5"/>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28"/>
            <p:cNvSpPr/>
            <p:nvPr/>
          </p:nvSpPr>
          <p:spPr bwMode="auto">
            <a:xfrm>
              <a:off x="9206366" y="4229100"/>
              <a:ext cx="191576" cy="14288"/>
            </a:xfrm>
            <a:custGeom>
              <a:gdLst>
                <a:gd name="T0" fmla="*/ 27 w 34"/>
                <a:gd name="T1" fmla="*/ 0 h 4"/>
                <a:gd name="T2" fmla="*/ 34 w 34"/>
                <a:gd name="T3" fmla="*/ 0 h 4"/>
                <a:gd name="T4" fmla="*/ 0 w 34"/>
                <a:gd name="T5" fmla="*/ 1 h 4"/>
                <a:gd name="T6" fmla="*/ 27 w 34"/>
                <a:gd name="T7" fmla="*/ 0 h 4"/>
              </a:gdLst>
              <a:cxnLst>
                <a:cxn ang="0">
                  <a:pos x="T0" y="T1"/>
                </a:cxn>
                <a:cxn ang="0">
                  <a:pos x="T2" y="T3"/>
                </a:cxn>
                <a:cxn ang="0">
                  <a:pos x="T4" y="T5"/>
                </a:cxn>
                <a:cxn ang="0">
                  <a:pos x="T6" y="T7"/>
                </a:cxn>
              </a:cxnLst>
              <a:rect l="0" t="0" r="r" b="b"/>
              <a:pathLst>
                <a:path w="34" h="4">
                  <a:moveTo>
                    <a:pt x="27" y="0"/>
                  </a:moveTo>
                  <a:cubicBezTo>
                    <a:pt x="29" y="0"/>
                    <a:pt x="32" y="0"/>
                    <a:pt x="34" y="0"/>
                  </a:cubicBezTo>
                  <a:cubicBezTo>
                    <a:pt x="23" y="2"/>
                    <a:pt x="6" y="4"/>
                    <a:pt x="0" y="1"/>
                  </a:cubicBezTo>
                  <a:cubicBezTo>
                    <a:pt x="7" y="1"/>
                    <a:pt x="18"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30"/>
            <p:cNvSpPr/>
            <p:nvPr/>
          </p:nvSpPr>
          <p:spPr bwMode="auto">
            <a:xfrm>
              <a:off x="8523359" y="4292600"/>
              <a:ext cx="69412" cy="12700"/>
            </a:xfrm>
            <a:custGeom>
              <a:gdLst>
                <a:gd name="T0" fmla="*/ 0 w 12"/>
                <a:gd name="T1" fmla="*/ 2 h 4"/>
                <a:gd name="T2" fmla="*/ 12 w 12"/>
                <a:gd name="T3" fmla="*/ 3 h 4"/>
                <a:gd name="T4" fmla="*/ 0 w 12"/>
                <a:gd name="T5" fmla="*/ 2 h 4"/>
              </a:gdLst>
              <a:cxnLst>
                <a:cxn ang="0">
                  <a:pos x="T0" y="T1"/>
                </a:cxn>
                <a:cxn ang="0">
                  <a:pos x="T2" y="T3"/>
                </a:cxn>
                <a:cxn ang="0">
                  <a:pos x="T4" y="T5"/>
                </a:cxn>
              </a:cxnLst>
              <a:rect l="0" t="0" r="r" b="b"/>
              <a:pathLst>
                <a:path w="12" h="4">
                  <a:moveTo>
                    <a:pt x="0" y="2"/>
                  </a:moveTo>
                  <a:cubicBezTo>
                    <a:pt x="4" y="4"/>
                    <a:pt x="8" y="0"/>
                    <a:pt x="12" y="3"/>
                  </a:cubicBezTo>
                  <a:cubicBezTo>
                    <a:pt x="8" y="4"/>
                    <a:pt x="1"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33"/>
            <p:cNvSpPr/>
            <p:nvPr/>
          </p:nvSpPr>
          <p:spPr bwMode="auto">
            <a:xfrm>
              <a:off x="8120775" y="4308475"/>
              <a:ext cx="74965" cy="15875"/>
            </a:xfrm>
            <a:custGeom>
              <a:gdLst>
                <a:gd name="T0" fmla="*/ 5 w 13"/>
                <a:gd name="T1" fmla="*/ 2 h 5"/>
                <a:gd name="T2" fmla="*/ 2 w 13"/>
                <a:gd name="T3" fmla="*/ 1 h 5"/>
                <a:gd name="T4" fmla="*/ 13 w 13"/>
                <a:gd name="T5" fmla="*/ 2 h 5"/>
                <a:gd name="T6" fmla="*/ 4 w 13"/>
                <a:gd name="T7" fmla="*/ 4 h 5"/>
                <a:gd name="T8" fmla="*/ 5 w 13"/>
                <a:gd name="T9" fmla="*/ 2 h 5"/>
              </a:gdLst>
              <a:cxnLst>
                <a:cxn ang="0">
                  <a:pos x="T0" y="T1"/>
                </a:cxn>
                <a:cxn ang="0">
                  <a:pos x="T2" y="T3"/>
                </a:cxn>
                <a:cxn ang="0">
                  <a:pos x="T4" y="T5"/>
                </a:cxn>
                <a:cxn ang="0">
                  <a:pos x="T6" y="T7"/>
                </a:cxn>
                <a:cxn ang="0">
                  <a:pos x="T8" y="T9"/>
                </a:cxn>
              </a:cxnLst>
              <a:rect l="0" t="0" r="r" b="b"/>
              <a:pathLst>
                <a:path w="13" h="5">
                  <a:moveTo>
                    <a:pt x="5" y="2"/>
                  </a:moveTo>
                  <a:cubicBezTo>
                    <a:pt x="3" y="2"/>
                    <a:pt x="0" y="2"/>
                    <a:pt x="2" y="1"/>
                  </a:cubicBezTo>
                  <a:cubicBezTo>
                    <a:pt x="5" y="2"/>
                    <a:pt x="12" y="0"/>
                    <a:pt x="13" y="2"/>
                  </a:cubicBezTo>
                  <a:cubicBezTo>
                    <a:pt x="8" y="2"/>
                    <a:pt x="7" y="5"/>
                    <a:pt x="4" y="4"/>
                  </a:cubicBezTo>
                  <a:cubicBezTo>
                    <a:pt x="4" y="4"/>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35"/>
            <p:cNvSpPr/>
            <p:nvPr/>
          </p:nvSpPr>
          <p:spPr bwMode="auto">
            <a:xfrm>
              <a:off x="7690424" y="4311650"/>
              <a:ext cx="347057" cy="33338"/>
            </a:xfrm>
            <a:custGeom>
              <a:gdLst>
                <a:gd name="T0" fmla="*/ 29 w 61"/>
                <a:gd name="T1" fmla="*/ 5 h 10"/>
                <a:gd name="T2" fmla="*/ 38 w 61"/>
                <a:gd name="T3" fmla="*/ 5 h 10"/>
                <a:gd name="T4" fmla="*/ 37 w 61"/>
                <a:gd name="T5" fmla="*/ 2 h 10"/>
                <a:gd name="T6" fmla="*/ 61 w 61"/>
                <a:gd name="T7" fmla="*/ 2 h 10"/>
                <a:gd name="T8" fmla="*/ 60 w 61"/>
                <a:gd name="T9" fmla="*/ 3 h 10"/>
                <a:gd name="T10" fmla="*/ 61 w 61"/>
                <a:gd name="T11" fmla="*/ 4 h 10"/>
                <a:gd name="T12" fmla="*/ 56 w 61"/>
                <a:gd name="T13" fmla="*/ 5 h 10"/>
                <a:gd name="T14" fmla="*/ 42 w 61"/>
                <a:gd name="T15" fmla="*/ 7 h 10"/>
                <a:gd name="T16" fmla="*/ 42 w 61"/>
                <a:gd name="T17" fmla="*/ 3 h 10"/>
                <a:gd name="T18" fmla="*/ 39 w 61"/>
                <a:gd name="T19" fmla="*/ 5 h 10"/>
                <a:gd name="T20" fmla="*/ 41 w 61"/>
                <a:gd name="T21" fmla="*/ 7 h 10"/>
                <a:gd name="T22" fmla="*/ 0 w 61"/>
                <a:gd name="T23" fmla="*/ 5 h 10"/>
                <a:gd name="T24" fmla="*/ 29 w 61"/>
                <a:gd name="T25" fmla="*/ 5 h 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10">
                  <a:moveTo>
                    <a:pt x="29" y="5"/>
                  </a:moveTo>
                  <a:cubicBezTo>
                    <a:pt x="35" y="4"/>
                    <a:pt x="32" y="3"/>
                    <a:pt x="38" y="5"/>
                  </a:cubicBezTo>
                  <a:cubicBezTo>
                    <a:pt x="37" y="4"/>
                    <a:pt x="36" y="3"/>
                    <a:pt x="37" y="2"/>
                  </a:cubicBezTo>
                  <a:cubicBezTo>
                    <a:pt x="44" y="3"/>
                    <a:pt x="53" y="0"/>
                    <a:pt x="61" y="2"/>
                  </a:cubicBezTo>
                  <a:cubicBezTo>
                    <a:pt x="60" y="2"/>
                    <a:pt x="59" y="2"/>
                    <a:pt x="60" y="3"/>
                  </a:cubicBezTo>
                  <a:cubicBezTo>
                    <a:pt x="60" y="3"/>
                    <a:pt x="61" y="3"/>
                    <a:pt x="61" y="4"/>
                  </a:cubicBezTo>
                  <a:cubicBezTo>
                    <a:pt x="58" y="4"/>
                    <a:pt x="54" y="2"/>
                    <a:pt x="56" y="5"/>
                  </a:cubicBezTo>
                  <a:cubicBezTo>
                    <a:pt x="49" y="5"/>
                    <a:pt x="47" y="2"/>
                    <a:pt x="42" y="7"/>
                  </a:cubicBezTo>
                  <a:cubicBezTo>
                    <a:pt x="41" y="5"/>
                    <a:pt x="46" y="3"/>
                    <a:pt x="42" y="3"/>
                  </a:cubicBezTo>
                  <a:cubicBezTo>
                    <a:pt x="41" y="3"/>
                    <a:pt x="39" y="4"/>
                    <a:pt x="39" y="5"/>
                  </a:cubicBezTo>
                  <a:cubicBezTo>
                    <a:pt x="40" y="5"/>
                    <a:pt x="41" y="5"/>
                    <a:pt x="41" y="7"/>
                  </a:cubicBezTo>
                  <a:cubicBezTo>
                    <a:pt x="30" y="10"/>
                    <a:pt x="9" y="10"/>
                    <a:pt x="0" y="5"/>
                  </a:cubicBezTo>
                  <a:cubicBezTo>
                    <a:pt x="11" y="5"/>
                    <a:pt x="28" y="1"/>
                    <a:pt x="2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136"/>
            <p:cNvSpPr>
              <a:spLocks noEditPoints="1"/>
            </p:cNvSpPr>
            <p:nvPr/>
          </p:nvSpPr>
          <p:spPr bwMode="auto">
            <a:xfrm>
              <a:off x="2498463" y="4229100"/>
              <a:ext cx="5225279" cy="184150"/>
            </a:xfrm>
            <a:custGeom>
              <a:gdLst>
                <a:gd name="T0" fmla="*/ 48 w 921"/>
                <a:gd name="T1" fmla="*/ 20 h 56"/>
                <a:gd name="T2" fmla="*/ 31 w 921"/>
                <a:gd name="T3" fmla="*/ 23 h 56"/>
                <a:gd name="T4" fmla="*/ 5 w 921"/>
                <a:gd name="T5" fmla="*/ 31 h 56"/>
                <a:gd name="T6" fmla="*/ 2 w 921"/>
                <a:gd name="T7" fmla="*/ 43 h 56"/>
                <a:gd name="T8" fmla="*/ 148 w 921"/>
                <a:gd name="T9" fmla="*/ 51 h 56"/>
                <a:gd name="T10" fmla="*/ 166 w 921"/>
                <a:gd name="T11" fmla="*/ 53 h 56"/>
                <a:gd name="T12" fmla="*/ 344 w 921"/>
                <a:gd name="T13" fmla="*/ 53 h 56"/>
                <a:gd name="T14" fmla="*/ 644 w 921"/>
                <a:gd name="T15" fmla="*/ 49 h 56"/>
                <a:gd name="T16" fmla="*/ 783 w 921"/>
                <a:gd name="T17" fmla="*/ 41 h 56"/>
                <a:gd name="T18" fmla="*/ 826 w 921"/>
                <a:gd name="T19" fmla="*/ 39 h 56"/>
                <a:gd name="T20" fmla="*/ 645 w 921"/>
                <a:gd name="T21" fmla="*/ 45 h 56"/>
                <a:gd name="T22" fmla="*/ 287 w 921"/>
                <a:gd name="T23" fmla="*/ 44 h 56"/>
                <a:gd name="T24" fmla="*/ 406 w 921"/>
                <a:gd name="T25" fmla="*/ 42 h 56"/>
                <a:gd name="T26" fmla="*/ 386 w 921"/>
                <a:gd name="T27" fmla="*/ 37 h 56"/>
                <a:gd name="T28" fmla="*/ 373 w 921"/>
                <a:gd name="T29" fmla="*/ 41 h 56"/>
                <a:gd name="T30" fmla="*/ 349 w 921"/>
                <a:gd name="T31" fmla="*/ 41 h 56"/>
                <a:gd name="T32" fmla="*/ 193 w 921"/>
                <a:gd name="T33" fmla="*/ 38 h 56"/>
                <a:gd name="T34" fmla="*/ 115 w 921"/>
                <a:gd name="T35" fmla="*/ 37 h 56"/>
                <a:gd name="T36" fmla="*/ 264 w 921"/>
                <a:gd name="T37" fmla="*/ 29 h 56"/>
                <a:gd name="T38" fmla="*/ 281 w 921"/>
                <a:gd name="T39" fmla="*/ 25 h 56"/>
                <a:gd name="T40" fmla="*/ 314 w 921"/>
                <a:gd name="T41" fmla="*/ 31 h 56"/>
                <a:gd name="T42" fmla="*/ 296 w 921"/>
                <a:gd name="T43" fmla="*/ 27 h 56"/>
                <a:gd name="T44" fmla="*/ 329 w 921"/>
                <a:gd name="T45" fmla="*/ 23 h 56"/>
                <a:gd name="T46" fmla="*/ 377 w 921"/>
                <a:gd name="T47" fmla="*/ 19 h 56"/>
                <a:gd name="T48" fmla="*/ 530 w 921"/>
                <a:gd name="T49" fmla="*/ 20 h 56"/>
                <a:gd name="T50" fmla="*/ 921 w 921"/>
                <a:gd name="T51" fmla="*/ 0 h 56"/>
                <a:gd name="T52" fmla="*/ 618 w 921"/>
                <a:gd name="T53" fmla="*/ 11 h 56"/>
                <a:gd name="T54" fmla="*/ 525 w 921"/>
                <a:gd name="T55" fmla="*/ 16 h 56"/>
                <a:gd name="T56" fmla="*/ 495 w 921"/>
                <a:gd name="T57" fmla="*/ 13 h 56"/>
                <a:gd name="T58" fmla="*/ 447 w 921"/>
                <a:gd name="T59" fmla="*/ 16 h 56"/>
                <a:gd name="T60" fmla="*/ 427 w 921"/>
                <a:gd name="T61" fmla="*/ 14 h 56"/>
                <a:gd name="T62" fmla="*/ 391 w 921"/>
                <a:gd name="T63" fmla="*/ 13 h 56"/>
                <a:gd name="T64" fmla="*/ 347 w 921"/>
                <a:gd name="T65" fmla="*/ 16 h 56"/>
                <a:gd name="T66" fmla="*/ 341 w 921"/>
                <a:gd name="T67" fmla="*/ 13 h 56"/>
                <a:gd name="T68" fmla="*/ 329 w 921"/>
                <a:gd name="T69" fmla="*/ 16 h 56"/>
                <a:gd name="T70" fmla="*/ 318 w 921"/>
                <a:gd name="T71" fmla="*/ 13 h 56"/>
                <a:gd name="T72" fmla="*/ 296 w 921"/>
                <a:gd name="T73" fmla="*/ 15 h 56"/>
                <a:gd name="T74" fmla="*/ 278 w 921"/>
                <a:gd name="T75" fmla="*/ 12 h 56"/>
                <a:gd name="T76" fmla="*/ 29 w 921"/>
                <a:gd name="T77" fmla="*/ 17 h 56"/>
                <a:gd name="T78" fmla="*/ 33 w 921"/>
                <a:gd name="T79" fmla="*/ 22 h 56"/>
                <a:gd name="T80" fmla="*/ 180 w 921"/>
                <a:gd name="T81" fmla="*/ 42 h 56"/>
                <a:gd name="T82" fmla="*/ 135 w 921"/>
                <a:gd name="T83" fmla="*/ 41 h 56"/>
                <a:gd name="T84" fmla="*/ 135 w 921"/>
                <a:gd name="T85" fmla="*/ 41 h 56"/>
                <a:gd name="T86" fmla="*/ 233 w 921"/>
                <a:gd name="T87" fmla="*/ 28 h 56"/>
                <a:gd name="T88" fmla="*/ 233 w 921"/>
                <a:gd name="T89" fmla="*/ 25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1" h="56">
                  <a:moveTo>
                    <a:pt x="33" y="22"/>
                  </a:moveTo>
                  <a:cubicBezTo>
                    <a:pt x="38" y="22"/>
                    <a:pt x="41" y="20"/>
                    <a:pt x="48" y="20"/>
                  </a:cubicBezTo>
                  <a:cubicBezTo>
                    <a:pt x="47" y="26"/>
                    <a:pt x="34" y="23"/>
                    <a:pt x="30" y="25"/>
                  </a:cubicBezTo>
                  <a:cubicBezTo>
                    <a:pt x="29" y="24"/>
                    <a:pt x="30" y="23"/>
                    <a:pt x="31" y="23"/>
                  </a:cubicBezTo>
                  <a:cubicBezTo>
                    <a:pt x="28" y="22"/>
                    <a:pt x="19" y="22"/>
                    <a:pt x="21" y="27"/>
                  </a:cubicBezTo>
                  <a:cubicBezTo>
                    <a:pt x="13" y="28"/>
                    <a:pt x="7" y="26"/>
                    <a:pt x="5" y="31"/>
                  </a:cubicBezTo>
                  <a:cubicBezTo>
                    <a:pt x="6" y="35"/>
                    <a:pt x="12" y="35"/>
                    <a:pt x="17" y="36"/>
                  </a:cubicBezTo>
                  <a:cubicBezTo>
                    <a:pt x="13" y="39"/>
                    <a:pt x="2" y="37"/>
                    <a:pt x="2" y="43"/>
                  </a:cubicBezTo>
                  <a:cubicBezTo>
                    <a:pt x="8" y="39"/>
                    <a:pt x="0" y="50"/>
                    <a:pt x="6" y="53"/>
                  </a:cubicBezTo>
                  <a:cubicBezTo>
                    <a:pt x="53" y="52"/>
                    <a:pt x="107" y="51"/>
                    <a:pt x="148" y="51"/>
                  </a:cubicBezTo>
                  <a:cubicBezTo>
                    <a:pt x="147" y="53"/>
                    <a:pt x="146" y="51"/>
                    <a:pt x="144" y="51"/>
                  </a:cubicBezTo>
                  <a:cubicBezTo>
                    <a:pt x="146" y="56"/>
                    <a:pt x="164" y="45"/>
                    <a:pt x="166" y="53"/>
                  </a:cubicBezTo>
                  <a:cubicBezTo>
                    <a:pt x="214" y="49"/>
                    <a:pt x="290" y="55"/>
                    <a:pt x="343" y="52"/>
                  </a:cubicBezTo>
                  <a:cubicBezTo>
                    <a:pt x="345" y="51"/>
                    <a:pt x="346" y="53"/>
                    <a:pt x="344" y="53"/>
                  </a:cubicBezTo>
                  <a:cubicBezTo>
                    <a:pt x="408" y="53"/>
                    <a:pt x="479" y="52"/>
                    <a:pt x="540" y="51"/>
                  </a:cubicBezTo>
                  <a:cubicBezTo>
                    <a:pt x="572" y="50"/>
                    <a:pt x="612" y="52"/>
                    <a:pt x="644" y="49"/>
                  </a:cubicBezTo>
                  <a:cubicBezTo>
                    <a:pt x="652" y="48"/>
                    <a:pt x="659" y="44"/>
                    <a:pt x="660" y="48"/>
                  </a:cubicBezTo>
                  <a:cubicBezTo>
                    <a:pt x="705" y="44"/>
                    <a:pt x="740" y="44"/>
                    <a:pt x="783" y="41"/>
                  </a:cubicBezTo>
                  <a:cubicBezTo>
                    <a:pt x="783" y="40"/>
                    <a:pt x="781" y="41"/>
                    <a:pt x="781" y="40"/>
                  </a:cubicBezTo>
                  <a:cubicBezTo>
                    <a:pt x="803" y="43"/>
                    <a:pt x="807" y="38"/>
                    <a:pt x="826" y="39"/>
                  </a:cubicBezTo>
                  <a:cubicBezTo>
                    <a:pt x="827" y="36"/>
                    <a:pt x="821" y="39"/>
                    <a:pt x="823" y="36"/>
                  </a:cubicBezTo>
                  <a:cubicBezTo>
                    <a:pt x="754" y="39"/>
                    <a:pt x="702" y="43"/>
                    <a:pt x="645" y="45"/>
                  </a:cubicBezTo>
                  <a:cubicBezTo>
                    <a:pt x="527" y="49"/>
                    <a:pt x="400" y="49"/>
                    <a:pt x="290" y="46"/>
                  </a:cubicBezTo>
                  <a:cubicBezTo>
                    <a:pt x="288" y="46"/>
                    <a:pt x="288" y="44"/>
                    <a:pt x="287" y="44"/>
                  </a:cubicBezTo>
                  <a:cubicBezTo>
                    <a:pt x="260" y="44"/>
                    <a:pt x="232" y="42"/>
                    <a:pt x="206" y="41"/>
                  </a:cubicBezTo>
                  <a:cubicBezTo>
                    <a:pt x="275" y="39"/>
                    <a:pt x="332" y="44"/>
                    <a:pt x="406" y="42"/>
                  </a:cubicBezTo>
                  <a:cubicBezTo>
                    <a:pt x="400" y="39"/>
                    <a:pt x="385" y="42"/>
                    <a:pt x="378" y="40"/>
                  </a:cubicBezTo>
                  <a:cubicBezTo>
                    <a:pt x="379" y="36"/>
                    <a:pt x="383" y="40"/>
                    <a:pt x="386" y="37"/>
                  </a:cubicBezTo>
                  <a:cubicBezTo>
                    <a:pt x="384" y="35"/>
                    <a:pt x="377" y="37"/>
                    <a:pt x="373" y="37"/>
                  </a:cubicBezTo>
                  <a:cubicBezTo>
                    <a:pt x="373" y="38"/>
                    <a:pt x="373" y="40"/>
                    <a:pt x="373" y="41"/>
                  </a:cubicBezTo>
                  <a:cubicBezTo>
                    <a:pt x="366" y="40"/>
                    <a:pt x="358" y="40"/>
                    <a:pt x="352" y="38"/>
                  </a:cubicBezTo>
                  <a:cubicBezTo>
                    <a:pt x="348" y="37"/>
                    <a:pt x="351" y="41"/>
                    <a:pt x="349" y="41"/>
                  </a:cubicBezTo>
                  <a:cubicBezTo>
                    <a:pt x="316" y="39"/>
                    <a:pt x="277" y="42"/>
                    <a:pt x="246" y="36"/>
                  </a:cubicBezTo>
                  <a:cubicBezTo>
                    <a:pt x="235" y="40"/>
                    <a:pt x="210" y="36"/>
                    <a:pt x="193" y="38"/>
                  </a:cubicBezTo>
                  <a:cubicBezTo>
                    <a:pt x="169" y="39"/>
                    <a:pt x="140" y="35"/>
                    <a:pt x="122" y="35"/>
                  </a:cubicBezTo>
                  <a:cubicBezTo>
                    <a:pt x="122" y="35"/>
                    <a:pt x="117" y="37"/>
                    <a:pt x="115" y="37"/>
                  </a:cubicBezTo>
                  <a:cubicBezTo>
                    <a:pt x="106" y="38"/>
                    <a:pt x="96" y="36"/>
                    <a:pt x="89" y="35"/>
                  </a:cubicBezTo>
                  <a:cubicBezTo>
                    <a:pt x="145" y="28"/>
                    <a:pt x="219" y="35"/>
                    <a:pt x="264" y="29"/>
                  </a:cubicBezTo>
                  <a:cubicBezTo>
                    <a:pt x="253" y="29"/>
                    <a:pt x="246" y="29"/>
                    <a:pt x="241" y="26"/>
                  </a:cubicBezTo>
                  <a:cubicBezTo>
                    <a:pt x="256" y="28"/>
                    <a:pt x="258" y="23"/>
                    <a:pt x="281" y="25"/>
                  </a:cubicBezTo>
                  <a:cubicBezTo>
                    <a:pt x="285" y="27"/>
                    <a:pt x="277" y="30"/>
                    <a:pt x="280" y="31"/>
                  </a:cubicBezTo>
                  <a:cubicBezTo>
                    <a:pt x="292" y="30"/>
                    <a:pt x="301" y="33"/>
                    <a:pt x="314" y="31"/>
                  </a:cubicBezTo>
                  <a:cubicBezTo>
                    <a:pt x="307" y="29"/>
                    <a:pt x="299" y="28"/>
                    <a:pt x="291" y="28"/>
                  </a:cubicBezTo>
                  <a:cubicBezTo>
                    <a:pt x="290" y="26"/>
                    <a:pt x="295" y="28"/>
                    <a:pt x="296" y="27"/>
                  </a:cubicBezTo>
                  <a:cubicBezTo>
                    <a:pt x="282" y="23"/>
                    <a:pt x="315" y="25"/>
                    <a:pt x="319" y="25"/>
                  </a:cubicBezTo>
                  <a:cubicBezTo>
                    <a:pt x="323" y="25"/>
                    <a:pt x="327" y="23"/>
                    <a:pt x="329" y="23"/>
                  </a:cubicBezTo>
                  <a:cubicBezTo>
                    <a:pt x="339" y="22"/>
                    <a:pt x="361" y="22"/>
                    <a:pt x="372" y="23"/>
                  </a:cubicBezTo>
                  <a:cubicBezTo>
                    <a:pt x="372" y="20"/>
                    <a:pt x="375" y="20"/>
                    <a:pt x="377" y="19"/>
                  </a:cubicBezTo>
                  <a:cubicBezTo>
                    <a:pt x="381" y="19"/>
                    <a:pt x="384" y="21"/>
                    <a:pt x="388" y="22"/>
                  </a:cubicBezTo>
                  <a:cubicBezTo>
                    <a:pt x="433" y="19"/>
                    <a:pt x="486" y="18"/>
                    <a:pt x="530" y="20"/>
                  </a:cubicBezTo>
                  <a:cubicBezTo>
                    <a:pt x="530" y="19"/>
                    <a:pt x="529" y="19"/>
                    <a:pt x="530" y="18"/>
                  </a:cubicBezTo>
                  <a:cubicBezTo>
                    <a:pt x="648" y="16"/>
                    <a:pt x="801" y="9"/>
                    <a:pt x="921" y="0"/>
                  </a:cubicBezTo>
                  <a:cubicBezTo>
                    <a:pt x="823" y="2"/>
                    <a:pt x="728" y="10"/>
                    <a:pt x="635" y="13"/>
                  </a:cubicBezTo>
                  <a:cubicBezTo>
                    <a:pt x="631" y="10"/>
                    <a:pt x="625" y="10"/>
                    <a:pt x="618" y="11"/>
                  </a:cubicBezTo>
                  <a:cubicBezTo>
                    <a:pt x="621" y="12"/>
                    <a:pt x="628" y="11"/>
                    <a:pt x="632" y="12"/>
                  </a:cubicBezTo>
                  <a:cubicBezTo>
                    <a:pt x="603" y="14"/>
                    <a:pt x="556" y="14"/>
                    <a:pt x="525" y="16"/>
                  </a:cubicBezTo>
                  <a:cubicBezTo>
                    <a:pt x="521" y="16"/>
                    <a:pt x="528" y="12"/>
                    <a:pt x="524" y="13"/>
                  </a:cubicBezTo>
                  <a:cubicBezTo>
                    <a:pt x="511" y="14"/>
                    <a:pt x="505" y="13"/>
                    <a:pt x="495" y="13"/>
                  </a:cubicBezTo>
                  <a:cubicBezTo>
                    <a:pt x="499" y="15"/>
                    <a:pt x="505" y="15"/>
                    <a:pt x="511" y="14"/>
                  </a:cubicBezTo>
                  <a:cubicBezTo>
                    <a:pt x="489" y="17"/>
                    <a:pt x="467" y="17"/>
                    <a:pt x="447" y="16"/>
                  </a:cubicBezTo>
                  <a:cubicBezTo>
                    <a:pt x="445" y="14"/>
                    <a:pt x="443" y="13"/>
                    <a:pt x="432" y="14"/>
                  </a:cubicBezTo>
                  <a:cubicBezTo>
                    <a:pt x="431" y="14"/>
                    <a:pt x="427" y="14"/>
                    <a:pt x="427" y="14"/>
                  </a:cubicBezTo>
                  <a:cubicBezTo>
                    <a:pt x="426" y="15"/>
                    <a:pt x="424" y="17"/>
                    <a:pt x="418" y="16"/>
                  </a:cubicBezTo>
                  <a:cubicBezTo>
                    <a:pt x="420" y="12"/>
                    <a:pt x="400" y="14"/>
                    <a:pt x="391" y="13"/>
                  </a:cubicBezTo>
                  <a:cubicBezTo>
                    <a:pt x="391" y="14"/>
                    <a:pt x="393" y="14"/>
                    <a:pt x="393" y="15"/>
                  </a:cubicBezTo>
                  <a:cubicBezTo>
                    <a:pt x="378" y="16"/>
                    <a:pt x="363" y="17"/>
                    <a:pt x="347" y="16"/>
                  </a:cubicBezTo>
                  <a:cubicBezTo>
                    <a:pt x="349" y="14"/>
                    <a:pt x="356" y="15"/>
                    <a:pt x="358" y="14"/>
                  </a:cubicBezTo>
                  <a:cubicBezTo>
                    <a:pt x="354" y="11"/>
                    <a:pt x="345" y="15"/>
                    <a:pt x="341" y="13"/>
                  </a:cubicBezTo>
                  <a:cubicBezTo>
                    <a:pt x="341" y="15"/>
                    <a:pt x="346" y="13"/>
                    <a:pt x="346" y="15"/>
                  </a:cubicBezTo>
                  <a:cubicBezTo>
                    <a:pt x="340" y="17"/>
                    <a:pt x="336" y="16"/>
                    <a:pt x="329" y="16"/>
                  </a:cubicBezTo>
                  <a:cubicBezTo>
                    <a:pt x="334" y="13"/>
                    <a:pt x="325" y="10"/>
                    <a:pt x="332" y="10"/>
                  </a:cubicBezTo>
                  <a:cubicBezTo>
                    <a:pt x="326" y="8"/>
                    <a:pt x="321" y="9"/>
                    <a:pt x="318" y="13"/>
                  </a:cubicBezTo>
                  <a:cubicBezTo>
                    <a:pt x="319" y="15"/>
                    <a:pt x="323" y="14"/>
                    <a:pt x="327" y="14"/>
                  </a:cubicBezTo>
                  <a:cubicBezTo>
                    <a:pt x="318" y="17"/>
                    <a:pt x="308" y="16"/>
                    <a:pt x="296" y="15"/>
                  </a:cubicBezTo>
                  <a:cubicBezTo>
                    <a:pt x="297" y="12"/>
                    <a:pt x="302" y="14"/>
                    <a:pt x="305" y="13"/>
                  </a:cubicBezTo>
                  <a:cubicBezTo>
                    <a:pt x="298" y="11"/>
                    <a:pt x="289" y="12"/>
                    <a:pt x="278" y="12"/>
                  </a:cubicBezTo>
                  <a:cubicBezTo>
                    <a:pt x="277" y="11"/>
                    <a:pt x="281" y="10"/>
                    <a:pt x="277" y="8"/>
                  </a:cubicBezTo>
                  <a:cubicBezTo>
                    <a:pt x="194" y="2"/>
                    <a:pt x="109" y="12"/>
                    <a:pt x="29" y="17"/>
                  </a:cubicBezTo>
                  <a:cubicBezTo>
                    <a:pt x="28" y="21"/>
                    <a:pt x="34" y="18"/>
                    <a:pt x="36" y="19"/>
                  </a:cubicBezTo>
                  <a:cubicBezTo>
                    <a:pt x="37" y="21"/>
                    <a:pt x="31" y="18"/>
                    <a:pt x="33" y="22"/>
                  </a:cubicBezTo>
                  <a:close/>
                  <a:moveTo>
                    <a:pt x="162" y="41"/>
                  </a:moveTo>
                  <a:cubicBezTo>
                    <a:pt x="168" y="40"/>
                    <a:pt x="177" y="38"/>
                    <a:pt x="180" y="42"/>
                  </a:cubicBezTo>
                  <a:cubicBezTo>
                    <a:pt x="174" y="42"/>
                    <a:pt x="165" y="44"/>
                    <a:pt x="162" y="41"/>
                  </a:cubicBezTo>
                  <a:close/>
                  <a:moveTo>
                    <a:pt x="135" y="41"/>
                  </a:moveTo>
                  <a:cubicBezTo>
                    <a:pt x="148" y="41"/>
                    <a:pt x="152" y="40"/>
                    <a:pt x="161" y="42"/>
                  </a:cubicBezTo>
                  <a:cubicBezTo>
                    <a:pt x="152" y="42"/>
                    <a:pt x="141" y="44"/>
                    <a:pt x="135" y="41"/>
                  </a:cubicBezTo>
                  <a:close/>
                  <a:moveTo>
                    <a:pt x="233" y="25"/>
                  </a:moveTo>
                  <a:cubicBezTo>
                    <a:pt x="233" y="26"/>
                    <a:pt x="233" y="27"/>
                    <a:pt x="233" y="28"/>
                  </a:cubicBezTo>
                  <a:cubicBezTo>
                    <a:pt x="225" y="30"/>
                    <a:pt x="216" y="27"/>
                    <a:pt x="208" y="25"/>
                  </a:cubicBezTo>
                  <a:cubicBezTo>
                    <a:pt x="218" y="23"/>
                    <a:pt x="225" y="26"/>
                    <a:pt x="233"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137"/>
            <p:cNvSpPr/>
            <p:nvPr/>
          </p:nvSpPr>
          <p:spPr bwMode="auto">
            <a:xfrm flipH="1">
              <a:off x="4922305" y="4271963"/>
              <a:ext cx="0" cy="3175"/>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138"/>
            <p:cNvSpPr/>
            <p:nvPr/>
          </p:nvSpPr>
          <p:spPr bwMode="auto">
            <a:xfrm>
              <a:off x="7609908" y="4324350"/>
              <a:ext cx="52753" cy="14288"/>
            </a:xfrm>
            <a:custGeom>
              <a:gdLst>
                <a:gd name="T0" fmla="*/ 9 w 9"/>
                <a:gd name="T1" fmla="*/ 2 h 4"/>
                <a:gd name="T2" fmla="*/ 6 w 9"/>
                <a:gd name="T3" fmla="*/ 3 h 4"/>
                <a:gd name="T4" fmla="*/ 6 w 9"/>
                <a:gd name="T5" fmla="*/ 4 h 4"/>
                <a:gd name="T6" fmla="*/ 0 w 9"/>
                <a:gd name="T7" fmla="*/ 4 h 4"/>
                <a:gd name="T8" fmla="*/ 0 w 9"/>
                <a:gd name="T9" fmla="*/ 1 h 4"/>
                <a:gd name="T10" fmla="*/ 9 w 9"/>
                <a:gd name="T11" fmla="*/ 2 h 4"/>
              </a:gdLst>
              <a:cxnLst>
                <a:cxn ang="0">
                  <a:pos x="T0" y="T1"/>
                </a:cxn>
                <a:cxn ang="0">
                  <a:pos x="T2" y="T3"/>
                </a:cxn>
                <a:cxn ang="0">
                  <a:pos x="T4" y="T5"/>
                </a:cxn>
                <a:cxn ang="0">
                  <a:pos x="T6" y="T7"/>
                </a:cxn>
                <a:cxn ang="0">
                  <a:pos x="T8" y="T9"/>
                </a:cxn>
                <a:cxn ang="0">
                  <a:pos x="T10" y="T11"/>
                </a:cxn>
              </a:cxnLst>
              <a:rect l="0" t="0" r="r" b="b"/>
              <a:pathLst>
                <a:path w="9" h="4">
                  <a:moveTo>
                    <a:pt x="9" y="2"/>
                  </a:moveTo>
                  <a:cubicBezTo>
                    <a:pt x="8" y="2"/>
                    <a:pt x="6" y="2"/>
                    <a:pt x="6" y="3"/>
                  </a:cubicBezTo>
                  <a:cubicBezTo>
                    <a:pt x="7" y="3"/>
                    <a:pt x="7" y="4"/>
                    <a:pt x="6" y="4"/>
                  </a:cubicBezTo>
                  <a:cubicBezTo>
                    <a:pt x="4" y="3"/>
                    <a:pt x="4" y="4"/>
                    <a:pt x="0" y="4"/>
                  </a:cubicBezTo>
                  <a:cubicBezTo>
                    <a:pt x="0" y="3"/>
                    <a:pt x="0" y="2"/>
                    <a:pt x="0" y="1"/>
                  </a:cubicBezTo>
                  <a:cubicBezTo>
                    <a:pt x="4" y="3"/>
                    <a:pt x="6"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39"/>
            <p:cNvSpPr/>
            <p:nvPr/>
          </p:nvSpPr>
          <p:spPr bwMode="auto">
            <a:xfrm>
              <a:off x="7207322" y="4298950"/>
              <a:ext cx="130494" cy="12700"/>
            </a:xfrm>
            <a:custGeom>
              <a:gdLst>
                <a:gd name="T0" fmla="*/ 23 w 23"/>
                <a:gd name="T1" fmla="*/ 2 h 4"/>
                <a:gd name="T2" fmla="*/ 2 w 23"/>
                <a:gd name="T3" fmla="*/ 2 h 4"/>
                <a:gd name="T4" fmla="*/ 23 w 23"/>
                <a:gd name="T5" fmla="*/ 2 h 4"/>
              </a:gdLst>
              <a:cxnLst>
                <a:cxn ang="0">
                  <a:pos x="T0" y="T1"/>
                </a:cxn>
                <a:cxn ang="0">
                  <a:pos x="T2" y="T3"/>
                </a:cxn>
                <a:cxn ang="0">
                  <a:pos x="T4" y="T5"/>
                </a:cxn>
              </a:cxnLst>
              <a:rect l="0" t="0" r="r" b="b"/>
              <a:pathLst>
                <a:path w="23" h="4">
                  <a:moveTo>
                    <a:pt x="23" y="2"/>
                  </a:moveTo>
                  <a:cubicBezTo>
                    <a:pt x="17" y="4"/>
                    <a:pt x="0" y="4"/>
                    <a:pt x="2" y="2"/>
                  </a:cubicBezTo>
                  <a:cubicBezTo>
                    <a:pt x="5" y="2"/>
                    <a:pt x="20" y="0"/>
                    <a:pt x="2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40"/>
            <p:cNvSpPr/>
            <p:nvPr/>
          </p:nvSpPr>
          <p:spPr bwMode="auto">
            <a:xfrm>
              <a:off x="7223981" y="4344988"/>
              <a:ext cx="63859" cy="15875"/>
            </a:xfrm>
            <a:custGeom>
              <a:gdLst>
                <a:gd name="T0" fmla="*/ 4 w 11"/>
                <a:gd name="T1" fmla="*/ 2 h 5"/>
                <a:gd name="T2" fmla="*/ 9 w 11"/>
                <a:gd name="T3" fmla="*/ 2 h 5"/>
                <a:gd name="T4" fmla="*/ 8 w 11"/>
                <a:gd name="T5" fmla="*/ 0 h 5"/>
                <a:gd name="T6" fmla="*/ 11 w 11"/>
                <a:gd name="T7" fmla="*/ 4 h 5"/>
                <a:gd name="T8" fmla="*/ 4 w 11"/>
                <a:gd name="T9" fmla="*/ 2 h 5"/>
              </a:gdLst>
              <a:cxnLst>
                <a:cxn ang="0">
                  <a:pos x="T0" y="T1"/>
                </a:cxn>
                <a:cxn ang="0">
                  <a:pos x="T2" y="T3"/>
                </a:cxn>
                <a:cxn ang="0">
                  <a:pos x="T4" y="T5"/>
                </a:cxn>
                <a:cxn ang="0">
                  <a:pos x="T6" y="T7"/>
                </a:cxn>
                <a:cxn ang="0">
                  <a:pos x="T8" y="T9"/>
                </a:cxn>
              </a:cxnLst>
              <a:rect l="0" t="0" r="r" b="b"/>
              <a:pathLst>
                <a:path w="11" h="5">
                  <a:moveTo>
                    <a:pt x="4" y="2"/>
                  </a:moveTo>
                  <a:cubicBezTo>
                    <a:pt x="3" y="4"/>
                    <a:pt x="9" y="3"/>
                    <a:pt x="9" y="2"/>
                  </a:cubicBezTo>
                  <a:cubicBezTo>
                    <a:pt x="7" y="2"/>
                    <a:pt x="7" y="0"/>
                    <a:pt x="8" y="0"/>
                  </a:cubicBezTo>
                  <a:cubicBezTo>
                    <a:pt x="8" y="3"/>
                    <a:pt x="11" y="2"/>
                    <a:pt x="11" y="4"/>
                  </a:cubicBezTo>
                  <a:cubicBezTo>
                    <a:pt x="8" y="4"/>
                    <a:pt x="0" y="5"/>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44"/>
            <p:cNvSpPr/>
            <p:nvPr/>
          </p:nvSpPr>
          <p:spPr bwMode="auto">
            <a:xfrm>
              <a:off x="6157824" y="4194175"/>
              <a:ext cx="238775" cy="28575"/>
            </a:xfrm>
            <a:custGeom>
              <a:gdLst>
                <a:gd name="T0" fmla="*/ 0 w 42"/>
                <a:gd name="T1" fmla="*/ 6 h 9"/>
                <a:gd name="T2" fmla="*/ 34 w 42"/>
                <a:gd name="T3" fmla="*/ 5 h 9"/>
                <a:gd name="T4" fmla="*/ 42 w 42"/>
                <a:gd name="T5" fmla="*/ 6 h 9"/>
                <a:gd name="T6" fmla="*/ 0 w 42"/>
                <a:gd name="T7" fmla="*/ 6 h 9"/>
              </a:gdLst>
              <a:cxnLst>
                <a:cxn ang="0">
                  <a:pos x="T0" y="T1"/>
                </a:cxn>
                <a:cxn ang="0">
                  <a:pos x="T2" y="T3"/>
                </a:cxn>
                <a:cxn ang="0">
                  <a:pos x="T4" y="T5"/>
                </a:cxn>
                <a:cxn ang="0">
                  <a:pos x="T6" y="T7"/>
                </a:cxn>
              </a:cxnLst>
              <a:rect l="0" t="0" r="r" b="b"/>
              <a:pathLst>
                <a:path w="42" h="9">
                  <a:moveTo>
                    <a:pt x="0" y="6"/>
                  </a:moveTo>
                  <a:cubicBezTo>
                    <a:pt x="8" y="3"/>
                    <a:pt x="23" y="5"/>
                    <a:pt x="34" y="5"/>
                  </a:cubicBezTo>
                  <a:cubicBezTo>
                    <a:pt x="36" y="5"/>
                    <a:pt x="42" y="0"/>
                    <a:pt x="42" y="6"/>
                  </a:cubicBezTo>
                  <a:cubicBezTo>
                    <a:pt x="29" y="6"/>
                    <a:pt x="4" y="9"/>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45"/>
            <p:cNvSpPr/>
            <p:nvPr/>
          </p:nvSpPr>
          <p:spPr bwMode="auto">
            <a:xfrm>
              <a:off x="5907944" y="4330700"/>
              <a:ext cx="97177" cy="14288"/>
            </a:xfrm>
            <a:custGeom>
              <a:gdLst>
                <a:gd name="T0" fmla="*/ 3 w 17"/>
                <a:gd name="T1" fmla="*/ 2 h 4"/>
                <a:gd name="T2" fmla="*/ 17 w 17"/>
                <a:gd name="T3" fmla="*/ 3 h 4"/>
                <a:gd name="T4" fmla="*/ 3 w 17"/>
                <a:gd name="T5" fmla="*/ 2 h 4"/>
              </a:gdLst>
              <a:cxnLst>
                <a:cxn ang="0">
                  <a:pos x="T0" y="T1"/>
                </a:cxn>
                <a:cxn ang="0">
                  <a:pos x="T2" y="T3"/>
                </a:cxn>
                <a:cxn ang="0">
                  <a:pos x="T4" y="T5"/>
                </a:cxn>
              </a:cxnLst>
              <a:rect l="0" t="0" r="r" b="b"/>
              <a:pathLst>
                <a:path w="17" h="4">
                  <a:moveTo>
                    <a:pt x="3" y="2"/>
                  </a:moveTo>
                  <a:cubicBezTo>
                    <a:pt x="4" y="2"/>
                    <a:pt x="14" y="0"/>
                    <a:pt x="17" y="3"/>
                  </a:cubicBezTo>
                  <a:cubicBezTo>
                    <a:pt x="15" y="4"/>
                    <a:pt x="0" y="3"/>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146"/>
            <p:cNvSpPr/>
            <p:nvPr/>
          </p:nvSpPr>
          <p:spPr bwMode="auto">
            <a:xfrm>
              <a:off x="5466489" y="4357688"/>
              <a:ext cx="397033" cy="9525"/>
            </a:xfrm>
            <a:custGeom>
              <a:gdLst>
                <a:gd name="T0" fmla="*/ 70 w 70"/>
                <a:gd name="T1" fmla="*/ 1 h 3"/>
                <a:gd name="T2" fmla="*/ 0 w 70"/>
                <a:gd name="T3" fmla="*/ 2 h 3"/>
                <a:gd name="T4" fmla="*/ 70 w 70"/>
                <a:gd name="T5" fmla="*/ 1 h 3"/>
              </a:gdLst>
              <a:cxnLst>
                <a:cxn ang="0">
                  <a:pos x="T0" y="T1"/>
                </a:cxn>
                <a:cxn ang="0">
                  <a:pos x="T2" y="T3"/>
                </a:cxn>
                <a:cxn ang="0">
                  <a:pos x="T4" y="T5"/>
                </a:cxn>
              </a:cxnLst>
              <a:rect l="0" t="0" r="r" b="b"/>
              <a:pathLst>
                <a:path w="70" h="3">
                  <a:moveTo>
                    <a:pt x="70" y="1"/>
                  </a:moveTo>
                  <a:cubicBezTo>
                    <a:pt x="40" y="2"/>
                    <a:pt x="28" y="3"/>
                    <a:pt x="0" y="2"/>
                  </a:cubicBezTo>
                  <a:cubicBezTo>
                    <a:pt x="22" y="1"/>
                    <a:pt x="51" y="0"/>
                    <a:pt x="7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48"/>
            <p:cNvSpPr/>
            <p:nvPr/>
          </p:nvSpPr>
          <p:spPr bwMode="auto">
            <a:xfrm>
              <a:off x="4808469" y="4354513"/>
              <a:ext cx="435904" cy="15875"/>
            </a:xfrm>
            <a:custGeom>
              <a:gdLst>
                <a:gd name="T0" fmla="*/ 14 w 77"/>
                <a:gd name="T1" fmla="*/ 0 h 5"/>
                <a:gd name="T2" fmla="*/ 21 w 77"/>
                <a:gd name="T3" fmla="*/ 3 h 5"/>
                <a:gd name="T4" fmla="*/ 62 w 77"/>
                <a:gd name="T5" fmla="*/ 3 h 5"/>
                <a:gd name="T6" fmla="*/ 53 w 77"/>
                <a:gd name="T7" fmla="*/ 5 h 5"/>
                <a:gd name="T8" fmla="*/ 0 w 77"/>
                <a:gd name="T9" fmla="*/ 3 h 5"/>
                <a:gd name="T10" fmla="*/ 14 w 77"/>
                <a:gd name="T11" fmla="*/ 0 h 5"/>
              </a:gdLst>
              <a:cxnLst>
                <a:cxn ang="0">
                  <a:pos x="T0" y="T1"/>
                </a:cxn>
                <a:cxn ang="0">
                  <a:pos x="T2" y="T3"/>
                </a:cxn>
                <a:cxn ang="0">
                  <a:pos x="T4" y="T5"/>
                </a:cxn>
                <a:cxn ang="0">
                  <a:pos x="T6" y="T7"/>
                </a:cxn>
                <a:cxn ang="0">
                  <a:pos x="T8" y="T9"/>
                </a:cxn>
                <a:cxn ang="0">
                  <a:pos x="T10" y="T11"/>
                </a:cxn>
              </a:cxnLst>
              <a:rect l="0" t="0" r="r" b="b"/>
              <a:pathLst>
                <a:path w="77" h="5">
                  <a:moveTo>
                    <a:pt x="14" y="0"/>
                  </a:moveTo>
                  <a:cubicBezTo>
                    <a:pt x="16" y="2"/>
                    <a:pt x="18" y="3"/>
                    <a:pt x="21" y="3"/>
                  </a:cubicBezTo>
                  <a:cubicBezTo>
                    <a:pt x="35" y="3"/>
                    <a:pt x="47" y="3"/>
                    <a:pt x="62" y="3"/>
                  </a:cubicBezTo>
                  <a:cubicBezTo>
                    <a:pt x="77" y="4"/>
                    <a:pt x="56" y="5"/>
                    <a:pt x="53" y="5"/>
                  </a:cubicBezTo>
                  <a:cubicBezTo>
                    <a:pt x="41" y="5"/>
                    <a:pt x="12" y="5"/>
                    <a:pt x="0" y="3"/>
                  </a:cubicBezTo>
                  <a:cubicBezTo>
                    <a:pt x="8" y="3"/>
                    <a:pt x="12" y="5"/>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49"/>
            <p:cNvSpPr/>
            <p:nvPr/>
          </p:nvSpPr>
          <p:spPr bwMode="auto">
            <a:xfrm>
              <a:off x="4466967" y="4479925"/>
              <a:ext cx="63859" cy="19050"/>
            </a:xfrm>
            <a:custGeom>
              <a:gdLst>
                <a:gd name="T0" fmla="*/ 8 w 11"/>
                <a:gd name="T1" fmla="*/ 3 h 6"/>
                <a:gd name="T2" fmla="*/ 7 w 11"/>
                <a:gd name="T3" fmla="*/ 4 h 6"/>
                <a:gd name="T4" fmla="*/ 9 w 11"/>
                <a:gd name="T5" fmla="*/ 5 h 6"/>
                <a:gd name="T6" fmla="*/ 3 w 11"/>
                <a:gd name="T7" fmla="*/ 2 h 6"/>
                <a:gd name="T8" fmla="*/ 8 w 11"/>
                <a:gd name="T9" fmla="*/ 3 h 6"/>
              </a:gdLst>
              <a:cxnLst>
                <a:cxn ang="0">
                  <a:pos x="T0" y="T1"/>
                </a:cxn>
                <a:cxn ang="0">
                  <a:pos x="T2" y="T3"/>
                </a:cxn>
                <a:cxn ang="0">
                  <a:pos x="T4" y="T5"/>
                </a:cxn>
                <a:cxn ang="0">
                  <a:pos x="T6" y="T7"/>
                </a:cxn>
                <a:cxn ang="0">
                  <a:pos x="T8" y="T9"/>
                </a:cxn>
              </a:cxnLst>
              <a:rect l="0" t="0" r="r" b="b"/>
              <a:pathLst>
                <a:path w="11" h="6">
                  <a:moveTo>
                    <a:pt x="8" y="3"/>
                  </a:moveTo>
                  <a:cubicBezTo>
                    <a:pt x="7" y="3"/>
                    <a:pt x="7" y="3"/>
                    <a:pt x="7" y="4"/>
                  </a:cubicBezTo>
                  <a:cubicBezTo>
                    <a:pt x="8" y="4"/>
                    <a:pt x="9" y="4"/>
                    <a:pt x="9" y="5"/>
                  </a:cubicBezTo>
                  <a:cubicBezTo>
                    <a:pt x="6" y="6"/>
                    <a:pt x="0" y="4"/>
                    <a:pt x="3" y="2"/>
                  </a:cubicBezTo>
                  <a:cubicBezTo>
                    <a:pt x="4" y="5"/>
                    <a:pt x="11" y="0"/>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50"/>
            <p:cNvSpPr/>
            <p:nvPr/>
          </p:nvSpPr>
          <p:spPr bwMode="auto">
            <a:xfrm>
              <a:off x="3770077" y="4475163"/>
              <a:ext cx="169364" cy="14288"/>
            </a:xfrm>
            <a:custGeom>
              <a:gdLst>
                <a:gd name="T0" fmla="*/ 0 w 30"/>
                <a:gd name="T1" fmla="*/ 2 h 4"/>
                <a:gd name="T2" fmla="*/ 30 w 30"/>
                <a:gd name="T3" fmla="*/ 4 h 4"/>
                <a:gd name="T4" fmla="*/ 0 w 30"/>
                <a:gd name="T5" fmla="*/ 2 h 4"/>
              </a:gdLst>
              <a:cxnLst>
                <a:cxn ang="0">
                  <a:pos x="T0" y="T1"/>
                </a:cxn>
                <a:cxn ang="0">
                  <a:pos x="T2" y="T3"/>
                </a:cxn>
                <a:cxn ang="0">
                  <a:pos x="T4" y="T5"/>
                </a:cxn>
              </a:cxnLst>
              <a:rect l="0" t="0" r="r" b="b"/>
              <a:pathLst>
                <a:path w="30" h="4">
                  <a:moveTo>
                    <a:pt x="0" y="2"/>
                  </a:moveTo>
                  <a:cubicBezTo>
                    <a:pt x="8" y="0"/>
                    <a:pt x="22" y="2"/>
                    <a:pt x="30" y="4"/>
                  </a:cubicBezTo>
                  <a:cubicBezTo>
                    <a:pt x="20" y="3"/>
                    <a:pt x="8"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51"/>
            <p:cNvSpPr/>
            <p:nvPr/>
          </p:nvSpPr>
          <p:spPr bwMode="auto">
            <a:xfrm>
              <a:off x="2481804" y="4249738"/>
              <a:ext cx="77741" cy="15875"/>
            </a:xfrm>
            <a:custGeom>
              <a:gdLst>
                <a:gd name="T0" fmla="*/ 14 w 14"/>
                <a:gd name="T1" fmla="*/ 2 h 5"/>
                <a:gd name="T2" fmla="*/ 14 w 14"/>
                <a:gd name="T3" fmla="*/ 4 h 5"/>
                <a:gd name="T4" fmla="*/ 1 w 14"/>
                <a:gd name="T5" fmla="*/ 5 h 5"/>
                <a:gd name="T6" fmla="*/ 14 w 14"/>
                <a:gd name="T7" fmla="*/ 2 h 5"/>
              </a:gdLst>
              <a:cxnLst>
                <a:cxn ang="0">
                  <a:pos x="T0" y="T1"/>
                </a:cxn>
                <a:cxn ang="0">
                  <a:pos x="T2" y="T3"/>
                </a:cxn>
                <a:cxn ang="0">
                  <a:pos x="T4" y="T5"/>
                </a:cxn>
                <a:cxn ang="0">
                  <a:pos x="T6" y="T7"/>
                </a:cxn>
              </a:cxnLst>
              <a:rect l="0" t="0" r="r" b="b"/>
              <a:pathLst>
                <a:path w="14" h="5">
                  <a:moveTo>
                    <a:pt x="14" y="2"/>
                  </a:moveTo>
                  <a:cubicBezTo>
                    <a:pt x="13" y="3"/>
                    <a:pt x="13" y="3"/>
                    <a:pt x="14" y="4"/>
                  </a:cubicBezTo>
                  <a:cubicBezTo>
                    <a:pt x="9" y="2"/>
                    <a:pt x="7" y="5"/>
                    <a:pt x="1" y="5"/>
                  </a:cubicBezTo>
                  <a:cubicBezTo>
                    <a:pt x="0" y="0"/>
                    <a:pt x="12" y="4"/>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53"/>
            <p:cNvSpPr/>
            <p:nvPr/>
          </p:nvSpPr>
          <p:spPr bwMode="auto">
            <a:xfrm>
              <a:off x="7526615" y="4327525"/>
              <a:ext cx="44423" cy="20638"/>
            </a:xfrm>
            <a:custGeom>
              <a:gdLst>
                <a:gd name="T0" fmla="*/ 8 w 8"/>
                <a:gd name="T1" fmla="*/ 3 h 6"/>
                <a:gd name="T2" fmla="*/ 2 w 8"/>
                <a:gd name="T3" fmla="*/ 6 h 6"/>
                <a:gd name="T4" fmla="*/ 0 w 8"/>
                <a:gd name="T5" fmla="*/ 2 h 6"/>
                <a:gd name="T6" fmla="*/ 8 w 8"/>
                <a:gd name="T7" fmla="*/ 3 h 6"/>
              </a:gdLst>
              <a:cxnLst>
                <a:cxn ang="0">
                  <a:pos x="T0" y="T1"/>
                </a:cxn>
                <a:cxn ang="0">
                  <a:pos x="T2" y="T3"/>
                </a:cxn>
                <a:cxn ang="0">
                  <a:pos x="T4" y="T5"/>
                </a:cxn>
                <a:cxn ang="0">
                  <a:pos x="T6" y="T7"/>
                </a:cxn>
              </a:cxnLst>
              <a:rect l="0" t="0" r="r" b="b"/>
              <a:pathLst>
                <a:path w="8" h="6">
                  <a:moveTo>
                    <a:pt x="8" y="3"/>
                  </a:moveTo>
                  <a:cubicBezTo>
                    <a:pt x="6" y="5"/>
                    <a:pt x="5" y="3"/>
                    <a:pt x="2" y="6"/>
                  </a:cubicBezTo>
                  <a:cubicBezTo>
                    <a:pt x="2" y="4"/>
                    <a:pt x="1" y="3"/>
                    <a:pt x="0" y="2"/>
                  </a:cubicBezTo>
                  <a:cubicBezTo>
                    <a:pt x="2" y="2"/>
                    <a:pt x="7" y="0"/>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54"/>
            <p:cNvSpPr/>
            <p:nvPr/>
          </p:nvSpPr>
          <p:spPr bwMode="auto">
            <a:xfrm>
              <a:off x="7371134" y="4330700"/>
              <a:ext cx="124941" cy="23813"/>
            </a:xfrm>
            <a:custGeom>
              <a:gdLst>
                <a:gd name="T0" fmla="*/ 22 w 22"/>
                <a:gd name="T1" fmla="*/ 2 h 7"/>
                <a:gd name="T2" fmla="*/ 22 w 22"/>
                <a:gd name="T3" fmla="*/ 4 h 7"/>
                <a:gd name="T4" fmla="*/ 0 w 22"/>
                <a:gd name="T5" fmla="*/ 7 h 7"/>
                <a:gd name="T6" fmla="*/ 0 w 22"/>
                <a:gd name="T7" fmla="*/ 2 h 7"/>
                <a:gd name="T8" fmla="*/ 22 w 22"/>
                <a:gd name="T9" fmla="*/ 2 h 7"/>
              </a:gdLst>
              <a:cxnLst>
                <a:cxn ang="0">
                  <a:pos x="T0" y="T1"/>
                </a:cxn>
                <a:cxn ang="0">
                  <a:pos x="T2" y="T3"/>
                </a:cxn>
                <a:cxn ang="0">
                  <a:pos x="T4" y="T5"/>
                </a:cxn>
                <a:cxn ang="0">
                  <a:pos x="T6" y="T7"/>
                </a:cxn>
                <a:cxn ang="0">
                  <a:pos x="T8" y="T9"/>
                </a:cxn>
              </a:cxnLst>
              <a:rect l="0" t="0" r="r" b="b"/>
              <a:pathLst>
                <a:path w="22" h="7">
                  <a:moveTo>
                    <a:pt x="22" y="2"/>
                  </a:moveTo>
                  <a:cubicBezTo>
                    <a:pt x="21" y="2"/>
                    <a:pt x="22" y="3"/>
                    <a:pt x="22" y="4"/>
                  </a:cubicBezTo>
                  <a:cubicBezTo>
                    <a:pt x="15" y="5"/>
                    <a:pt x="7" y="5"/>
                    <a:pt x="0" y="7"/>
                  </a:cubicBezTo>
                  <a:cubicBezTo>
                    <a:pt x="0" y="5"/>
                    <a:pt x="0" y="4"/>
                    <a:pt x="0" y="2"/>
                  </a:cubicBezTo>
                  <a:cubicBezTo>
                    <a:pt x="5" y="4"/>
                    <a:pt x="16" y="0"/>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55"/>
            <p:cNvSpPr/>
            <p:nvPr/>
          </p:nvSpPr>
          <p:spPr bwMode="auto">
            <a:xfrm>
              <a:off x="2645616" y="4449763"/>
              <a:ext cx="1043945" cy="42863"/>
            </a:xfrm>
            <a:custGeom>
              <a:gdLst>
                <a:gd name="T0" fmla="*/ 65 w 184"/>
                <a:gd name="T1" fmla="*/ 4 h 13"/>
                <a:gd name="T2" fmla="*/ 158 w 184"/>
                <a:gd name="T3" fmla="*/ 8 h 13"/>
                <a:gd name="T4" fmla="*/ 184 w 184"/>
                <a:gd name="T5" fmla="*/ 8 h 13"/>
                <a:gd name="T6" fmla="*/ 116 w 184"/>
                <a:gd name="T7" fmla="*/ 9 h 13"/>
                <a:gd name="T8" fmla="*/ 83 w 184"/>
                <a:gd name="T9" fmla="*/ 12 h 13"/>
                <a:gd name="T10" fmla="*/ 45 w 184"/>
                <a:gd name="T11" fmla="*/ 10 h 13"/>
                <a:gd name="T12" fmla="*/ 0 w 184"/>
                <a:gd name="T13" fmla="*/ 6 h 13"/>
                <a:gd name="T14" fmla="*/ 65 w 184"/>
                <a:gd name="T15" fmla="*/ 4 h 13"/>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3">
                  <a:moveTo>
                    <a:pt x="65" y="4"/>
                  </a:moveTo>
                  <a:cubicBezTo>
                    <a:pt x="97" y="12"/>
                    <a:pt x="129" y="5"/>
                    <a:pt x="158" y="8"/>
                  </a:cubicBezTo>
                  <a:cubicBezTo>
                    <a:pt x="160" y="4"/>
                    <a:pt x="177" y="7"/>
                    <a:pt x="184" y="8"/>
                  </a:cubicBezTo>
                  <a:cubicBezTo>
                    <a:pt x="167" y="13"/>
                    <a:pt x="142" y="9"/>
                    <a:pt x="116" y="9"/>
                  </a:cubicBezTo>
                  <a:cubicBezTo>
                    <a:pt x="104" y="10"/>
                    <a:pt x="93" y="12"/>
                    <a:pt x="83" y="12"/>
                  </a:cubicBezTo>
                  <a:cubicBezTo>
                    <a:pt x="71" y="11"/>
                    <a:pt x="60" y="10"/>
                    <a:pt x="45" y="10"/>
                  </a:cubicBezTo>
                  <a:cubicBezTo>
                    <a:pt x="31" y="10"/>
                    <a:pt x="12" y="12"/>
                    <a:pt x="0" y="6"/>
                  </a:cubicBezTo>
                  <a:cubicBezTo>
                    <a:pt x="19" y="0"/>
                    <a:pt x="44" y="11"/>
                    <a:pt x="6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 name="文本框 31"/>
          <p:cNvSpPr txBox="1"/>
          <p:nvPr/>
        </p:nvSpPr>
        <p:spPr>
          <a:xfrm>
            <a:off x="406400" y="277495"/>
            <a:ext cx="2675890" cy="460375"/>
          </a:xfrm>
          <a:prstGeom prst="rect">
            <a:avLst/>
          </a:prstGeom>
          <a:noFill/>
        </p:spPr>
        <p:txBody>
          <a:bodyPr wrap="square" rtlCol="0">
            <a:spAutoFit/>
          </a:bodyPr>
          <a:lstStyle/>
          <a:p>
            <a:r>
              <a:rPr lang="zh-CN" altLang="en-US" sz="2400">
                <a:solidFill>
                  <a:schemeClr val="bg1"/>
                </a:solidFill>
                <a:ea typeface="迷你简汉真广标" panose="02010609000101010101" pitchFamily="49" charset="-122"/>
              </a:rPr>
              <a:t>经济与社会生活</a:t>
            </a:r>
            <a:endParaRPr lang="zh-CN" altLang="en-US" sz="2400">
              <a:solidFill>
                <a:schemeClr val="bg1"/>
              </a:solidFill>
              <a:ea typeface="迷你简汉真广标" panose="02010609000101010101" pitchFamily="49" charset="-122"/>
            </a:endParaRPr>
          </a:p>
        </p:txBody>
      </p:sp>
      <p:cxnSp>
        <p:nvCxnSpPr>
          <p:cNvPr id="2" name="直接连接符 1"/>
          <p:cNvCxnSpPr/>
          <p:nvPr/>
        </p:nvCxnSpPr>
        <p:spPr>
          <a:xfrm flipV="1">
            <a:off x="5388610" y="2516505"/>
            <a:ext cx="2371725" cy="31115"/>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5" name="直接连接符 4"/>
          <p:cNvCxnSpPr/>
          <p:nvPr/>
        </p:nvCxnSpPr>
        <p:spPr>
          <a:xfrm>
            <a:off x="8610600" y="2516505"/>
            <a:ext cx="2444115"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7" name="直接连接符 6"/>
          <p:cNvCxnSpPr/>
          <p:nvPr/>
        </p:nvCxnSpPr>
        <p:spPr>
          <a:xfrm flipV="1">
            <a:off x="5133975" y="4474845"/>
            <a:ext cx="1583055" cy="15875"/>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7"/>
                                        </p:tgtEl>
                                        <p:attrNameLst>
                                          <p:attrName>style.visibility</p:attrName>
                                        </p:attrNameLst>
                                      </p:cBhvr>
                                      <p:to>
                                        <p:strVal val="visible"/>
                                      </p:to>
                                    </p:set>
                                    <p:animEffect transition="in" filter="wipe(left)">
                                      <p:cBhvr>
                                        <p:cTn id="7" dur="500"/>
                                        <p:tgtEl>
                                          <p:spTgt spid="1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6"/>
                                        </p:tgtEl>
                                        <p:attrNameLst>
                                          <p:attrName>style.visibility</p:attrName>
                                        </p:attrNameLst>
                                      </p:cBhvr>
                                      <p:to>
                                        <p:strVal val="visible"/>
                                      </p:to>
                                    </p:set>
                                    <p:animEffect transition="in" filter="wipe(left)">
                                      <p:cBhvr>
                                        <p:cTn id="27"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 grpId="0"/>
      <p:bldP spid="197"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r>
              <a:rPr lang="en-US"/>
              <a:t>2</a:t>
            </a:r>
            <a:endParaRPr lang="en-US"/>
          </a:p>
        </p:txBody>
      </p:sp>
      <p:sp>
        <p:nvSpPr>
          <p:cNvPr id="196" name="文本框 195"/>
          <p:cNvSpPr txBox="1"/>
          <p:nvPr/>
        </p:nvSpPr>
        <p:spPr>
          <a:xfrm>
            <a:off x="2095756" y="1013848"/>
            <a:ext cx="8564949" cy="706755"/>
          </a:xfrm>
          <a:prstGeom prst="rect">
            <a:avLst/>
          </a:prstGeom>
          <a:noFill/>
          <a:ln>
            <a:noFill/>
          </a:ln>
        </p:spPr>
        <p:txBody>
          <a:bodyPr wrap="square" rtlCol="0">
            <a:spAutoFit/>
          </a:bodyPr>
          <a:lstStyle/>
          <a:p>
            <a:pPr algn="dist"/>
            <a:r>
              <a:rPr lang="zh-CN" altLang="en-US" sz="4000" b="1">
                <a:latin typeface="微软雅黑" panose="020b0503020204020204" pitchFamily="34" charset="-122"/>
                <a:ea typeface="微软雅黑" panose="020b0503020204020204" pitchFamily="34" charset="-122"/>
              </a:rPr>
              <a:t>第</a:t>
            </a:r>
            <a:r>
              <a:rPr lang="en-US" altLang="zh-CN" sz="4000" b="1">
                <a:latin typeface="微软雅黑" panose="020b0503020204020204" pitchFamily="34" charset="-122"/>
                <a:ea typeface="微软雅黑" panose="020b0503020204020204" pitchFamily="34" charset="-122"/>
              </a:rPr>
              <a:t>4</a:t>
            </a:r>
            <a:r>
              <a:rPr lang="zh-CN" altLang="en-US" sz="4000" b="1">
                <a:latin typeface="微软雅黑" panose="020b0503020204020204" pitchFamily="34" charset="-122"/>
                <a:ea typeface="微软雅黑" panose="020b0503020204020204" pitchFamily="34" charset="-122"/>
              </a:rPr>
              <a:t>课  古代的生产工具与劳作</a:t>
            </a:r>
            <a:endParaRPr lang="zh-CN" altLang="en-US" sz="4000" b="1">
              <a:latin typeface="微软雅黑" panose="020b0503020204020204" pitchFamily="34" charset="-122"/>
              <a:ea typeface="微软雅黑" panose="020b0503020204020204" pitchFamily="34" charset="-122"/>
            </a:endParaRPr>
          </a:p>
        </p:txBody>
      </p:sp>
      <p:sp>
        <p:nvSpPr>
          <p:cNvPr id="32" name="文本框 31"/>
          <p:cNvSpPr txBox="1"/>
          <p:nvPr/>
        </p:nvSpPr>
        <p:spPr>
          <a:xfrm>
            <a:off x="406400" y="277495"/>
            <a:ext cx="2675890" cy="460375"/>
          </a:xfrm>
          <a:prstGeom prst="rect">
            <a:avLst/>
          </a:prstGeom>
          <a:noFill/>
        </p:spPr>
        <p:txBody>
          <a:bodyPr wrap="square" rtlCol="0">
            <a:spAutoFit/>
          </a:bodyPr>
          <a:lstStyle/>
          <a:p>
            <a:r>
              <a:rPr lang="zh-CN" altLang="en-US" sz="2400">
                <a:solidFill>
                  <a:schemeClr val="bg1"/>
                </a:solidFill>
                <a:ea typeface="迷你简汉真广标" panose="02010609000101010101" pitchFamily="49" charset="-122"/>
              </a:rPr>
              <a:t>经济与社会生活</a:t>
            </a:r>
            <a:endParaRPr lang="zh-CN" altLang="en-US" sz="2400">
              <a:solidFill>
                <a:schemeClr val="bg1"/>
              </a:solidFill>
              <a:ea typeface="迷你简汉真广标" panose="02010609000101010101" pitchFamily="49" charset="-122"/>
            </a:endParaRPr>
          </a:p>
        </p:txBody>
      </p:sp>
      <p:grpSp>
        <p:nvGrpSpPr>
          <p:cNvPr id="2" name="组合 1"/>
          <p:cNvGrpSpPr/>
          <p:nvPr/>
        </p:nvGrpSpPr>
        <p:grpSpPr>
          <a:xfrm>
            <a:off x="858114" y="4356710"/>
            <a:ext cx="3447848" cy="1880895"/>
            <a:chOff x="1544" y="3183"/>
            <a:chExt cx="5430" cy="2596"/>
          </a:xfrm>
        </p:grpSpPr>
        <p:pic>
          <p:nvPicPr>
            <p:cNvPr id="93" name="图片 92" descr="2"/>
            <p:cNvPicPr>
              <a:picLocks noChangeAspect="1"/>
            </p:cNvPicPr>
            <p:nvPr/>
          </p:nvPicPr>
          <p:blipFill>
            <a:blip r:embed="rId3"/>
            <a:stretch>
              <a:fillRect/>
            </a:stretch>
          </p:blipFill>
          <p:spPr>
            <a:xfrm>
              <a:off x="1544" y="3186"/>
              <a:ext cx="2622" cy="2592"/>
            </a:xfrm>
            <a:prstGeom prst="rect">
              <a:avLst/>
            </a:prstGeom>
          </p:spPr>
        </p:pic>
        <p:pic>
          <p:nvPicPr>
            <p:cNvPr id="94" name="图片 93" descr="1"/>
            <p:cNvPicPr>
              <a:picLocks noChangeAspect="1"/>
            </p:cNvPicPr>
            <p:nvPr/>
          </p:nvPicPr>
          <p:blipFill>
            <a:blip r:embed="rId4"/>
            <a:stretch>
              <a:fillRect/>
            </a:stretch>
          </p:blipFill>
          <p:spPr>
            <a:xfrm>
              <a:off x="4166" y="3183"/>
              <a:ext cx="2808" cy="2596"/>
            </a:xfrm>
            <a:prstGeom prst="rect">
              <a:avLst/>
            </a:prstGeom>
          </p:spPr>
        </p:pic>
      </p:grpSp>
      <p:grpSp>
        <p:nvGrpSpPr>
          <p:cNvPr id="4" name="组合 3"/>
          <p:cNvGrpSpPr/>
          <p:nvPr/>
        </p:nvGrpSpPr>
        <p:grpSpPr>
          <a:xfrm>
            <a:off x="4305935" y="4348480"/>
            <a:ext cx="3465830" cy="1896110"/>
            <a:chOff x="8376" y="6869"/>
            <a:chExt cx="5458" cy="2986"/>
          </a:xfrm>
        </p:grpSpPr>
        <p:pic>
          <p:nvPicPr>
            <p:cNvPr id="95" name="图片 94" descr="1"/>
            <p:cNvPicPr>
              <a:picLocks noChangeAspect="1"/>
            </p:cNvPicPr>
            <p:nvPr/>
          </p:nvPicPr>
          <p:blipFill>
            <a:blip r:embed="rId5"/>
            <a:stretch>
              <a:fillRect/>
            </a:stretch>
          </p:blipFill>
          <p:spPr>
            <a:xfrm>
              <a:off x="8376" y="6885"/>
              <a:ext cx="2645" cy="2961"/>
            </a:xfrm>
            <a:prstGeom prst="rect">
              <a:avLst/>
            </a:prstGeom>
          </p:spPr>
        </p:pic>
        <p:pic>
          <p:nvPicPr>
            <p:cNvPr id="96" name="图片 95" descr="C:\Users\lenovo\Desktop\2.jpg2"/>
            <p:cNvPicPr>
              <a:picLocks noChangeAspect="1"/>
            </p:cNvPicPr>
            <p:nvPr/>
          </p:nvPicPr>
          <p:blipFill>
            <a:blip r:embed="rId6"/>
            <a:stretch>
              <a:fillRect/>
            </a:stretch>
          </p:blipFill>
          <p:spPr>
            <a:xfrm>
              <a:off x="11021" y="6869"/>
              <a:ext cx="2813" cy="2986"/>
            </a:xfrm>
            <a:prstGeom prst="rect">
              <a:avLst/>
            </a:prstGeom>
          </p:spPr>
        </p:pic>
      </p:grpSp>
      <p:grpSp>
        <p:nvGrpSpPr>
          <p:cNvPr id="5" name="组合 4"/>
          <p:cNvGrpSpPr/>
          <p:nvPr/>
        </p:nvGrpSpPr>
        <p:grpSpPr>
          <a:xfrm>
            <a:off x="7771765" y="4358640"/>
            <a:ext cx="3512159" cy="1894840"/>
            <a:chOff x="12239" y="6864"/>
            <a:chExt cx="5532" cy="2984"/>
          </a:xfrm>
        </p:grpSpPr>
        <p:pic>
          <p:nvPicPr>
            <p:cNvPr id="97" name="图片 96" descr="4"/>
            <p:cNvPicPr>
              <a:picLocks noChangeAspect="1"/>
            </p:cNvPicPr>
            <p:nvPr/>
          </p:nvPicPr>
          <p:blipFill>
            <a:blip r:embed="rId7"/>
            <a:stretch>
              <a:fillRect/>
            </a:stretch>
          </p:blipFill>
          <p:spPr>
            <a:xfrm>
              <a:off x="14964" y="6888"/>
              <a:ext cx="2807" cy="2960"/>
            </a:xfrm>
            <a:prstGeom prst="rect">
              <a:avLst/>
            </a:prstGeom>
          </p:spPr>
        </p:pic>
        <p:pic>
          <p:nvPicPr>
            <p:cNvPr id="98" name="图片 97" descr="3"/>
            <p:cNvPicPr>
              <a:picLocks noChangeAspect="1"/>
            </p:cNvPicPr>
            <p:nvPr/>
          </p:nvPicPr>
          <p:blipFill>
            <a:blip r:embed="rId8"/>
            <a:stretch>
              <a:fillRect/>
            </a:stretch>
          </p:blipFill>
          <p:spPr>
            <a:xfrm>
              <a:off x="12239" y="6864"/>
              <a:ext cx="2786" cy="2984"/>
            </a:xfrm>
            <a:prstGeom prst="rect">
              <a:avLst/>
            </a:prstGeom>
          </p:spPr>
        </p:pic>
      </p:grpSp>
      <p:sp>
        <p:nvSpPr>
          <p:cNvPr id="6" name="矩形 5"/>
          <p:cNvSpPr/>
          <p:nvPr/>
        </p:nvSpPr>
        <p:spPr>
          <a:xfrm>
            <a:off x="789305" y="2193290"/>
            <a:ext cx="10613390" cy="1383665"/>
          </a:xfrm>
          <a:prstGeom prst="rect">
            <a:avLst/>
          </a:prstGeom>
          <a:ln w="3175">
            <a:solidFill>
              <a:schemeClr val="tx1"/>
            </a:solidFill>
            <a:prstDash val="sysDot"/>
          </a:ln>
        </p:spPr>
        <p:txBody>
          <a:bodyPr wrap="square">
            <a:spAutoFit/>
          </a:bodyPr>
          <a:lstStyle/>
          <a:p>
            <a:r>
              <a:rPr lang="zh-CN" altLang="en-US" sz="2800" b="1">
                <a:latin typeface="+mn-ea"/>
              </a:rPr>
              <a:t>课标要求：</a:t>
            </a:r>
            <a:endParaRPr lang="zh-CN" altLang="en-US" sz="2800">
              <a:latin typeface="+mn-ea"/>
            </a:endParaRPr>
          </a:p>
          <a:p>
            <a:r>
              <a:rPr lang="zh-CN" altLang="en-US" sz="2800">
                <a:latin typeface="+mn-ea"/>
              </a:rPr>
              <a:t>    </a:t>
            </a:r>
            <a:r>
              <a:rPr lang="zh-CN" altLang="en-US" sz="2800" b="1">
                <a:latin typeface="+mn-ea"/>
              </a:rPr>
              <a:t>了解</a:t>
            </a:r>
            <a:r>
              <a:rPr lang="zh-CN" altLang="en-US" sz="2800">
                <a:latin typeface="+mn-ea"/>
              </a:rPr>
              <a:t>历史上劳动工具的变化和主要劳作方式；</a:t>
            </a:r>
            <a:endParaRPr lang="zh-CN" altLang="en-US" sz="2800">
              <a:latin typeface="+mn-ea"/>
            </a:endParaRPr>
          </a:p>
          <a:p>
            <a:r>
              <a:rPr lang="zh-CN" altLang="en-US" sz="2800">
                <a:latin typeface="+mn-ea"/>
              </a:rPr>
              <a:t>    充分</a:t>
            </a:r>
            <a:r>
              <a:rPr lang="zh-CN" altLang="en-US" sz="2800" b="1">
                <a:latin typeface="+mn-ea"/>
              </a:rPr>
              <a:t>认识</a:t>
            </a:r>
            <a:r>
              <a:rPr lang="zh-CN" altLang="en-US" sz="2800">
                <a:latin typeface="+mn-ea"/>
              </a:rPr>
              <a:t>生产方式的变革对人类社会发展所具有的革命性意义。</a:t>
            </a:r>
            <a:endParaRPr lang="zh-CN" altLang="en-US" sz="2800">
              <a:latin typeface="+mn-ea"/>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一、农业工具的变化</a:t>
            </a:r>
            <a:endParaRPr lang="zh-CN" altLang="en-US" sz="2900">
              <a:cs typeface="+mn-ea"/>
            </a:endParaRPr>
          </a:p>
        </p:txBody>
      </p:sp>
      <p:sp>
        <p:nvSpPr>
          <p:cNvPr id="6" name="灯片编号占位符 5"/>
          <p:cNvSpPr>
            <a:spLocks noGrp="1"/>
          </p:cNvSpPr>
          <p:nvPr>
            <p:ph type="sldNum" sz="quarter" idx="12"/>
          </p:nvPr>
        </p:nvSpPr>
        <p:spPr>
          <a:xfrm>
            <a:off x="11308715" y="6213475"/>
            <a:ext cx="454660" cy="207645"/>
          </a:xfrm>
        </p:spPr>
        <p:txBody>
          <a:bodyPr/>
          <a:lstStyle/>
          <a:p>
            <a:r>
              <a:rPr lang="en-US"/>
              <a:t>3</a:t>
            </a:r>
            <a:endParaRPr lang="en-US"/>
          </a:p>
        </p:txBody>
      </p:sp>
      <p:cxnSp>
        <p:nvCxnSpPr>
          <p:cNvPr id="8" name="直接箭头连接符 7"/>
          <p:cNvCxnSpPr/>
          <p:nvPr/>
        </p:nvCxnSpPr>
        <p:spPr>
          <a:xfrm flipV="1">
            <a:off x="612140" y="1341120"/>
            <a:ext cx="11534140" cy="432816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0" name="椭圆 9"/>
          <p:cNvSpPr/>
          <p:nvPr/>
        </p:nvSpPr>
        <p:spPr>
          <a:xfrm>
            <a:off x="1262380" y="5249545"/>
            <a:ext cx="266700" cy="27622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467022" y="1767840"/>
            <a:ext cx="266700" cy="27622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8474075" y="2498725"/>
            <a:ext cx="266700" cy="27622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816090" y="3163570"/>
            <a:ext cx="266700" cy="27622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82595" y="4570730"/>
            <a:ext cx="266700" cy="27622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695325" y="5473065"/>
            <a:ext cx="148082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原始社会</a:t>
            </a:r>
            <a:endParaRPr lang="zh-CN" altLang="en-US" sz="2400"/>
          </a:p>
        </p:txBody>
      </p:sp>
      <p:sp>
        <p:nvSpPr>
          <p:cNvPr id="21" name="文本框 20"/>
          <p:cNvSpPr txBox="1"/>
          <p:nvPr/>
        </p:nvSpPr>
        <p:spPr>
          <a:xfrm>
            <a:off x="492760" y="4109085"/>
            <a:ext cx="2273935" cy="829945"/>
          </a:xfrm>
          <a:prstGeom prst="rect">
            <a:avLst/>
          </a:prstGeom>
          <a:noFill/>
          <a:ln w="9525">
            <a:noFill/>
          </a:ln>
        </p:spPr>
        <p:txBody>
          <a:bodyPr wrap="square" anchor="t">
            <a:spAutoFit/>
          </a:bodyPr>
          <a:lstStyle/>
          <a:p>
            <a:r>
              <a:rPr lang="zh-CN" altLang="en-US" sz="2400" b="1" smtClean="0">
                <a:solidFill>
                  <a:schemeClr val="tx1"/>
                </a:solidFill>
                <a:latin typeface="+mn-ea"/>
                <a:cs typeface="+mn-ea"/>
              </a:rPr>
              <a:t>石、木、</a:t>
            </a:r>
            <a:r>
              <a:rPr lang="zh-CN" altLang="en-US" sz="2400" b="1">
                <a:solidFill>
                  <a:schemeClr val="tx1"/>
                </a:solidFill>
                <a:latin typeface="+mn-ea"/>
                <a:cs typeface="+mn-ea"/>
              </a:rPr>
              <a:t>骨、蚌</a:t>
            </a:r>
            <a:r>
              <a:rPr lang="zh-CN" altLang="en-US" sz="2400" b="1">
                <a:latin typeface="+mn-ea"/>
                <a:cs typeface="+mn-ea"/>
                <a:sym typeface="+mn-ea"/>
              </a:rPr>
              <a:t>质的</a:t>
            </a:r>
            <a:r>
              <a:rPr lang="en-US" altLang="zh-CN" sz="2400" b="1">
                <a:latin typeface="+mn-ea"/>
                <a:cs typeface="+mn-ea"/>
                <a:sym typeface="+mn-ea"/>
              </a:rPr>
              <a:t>_____</a:t>
            </a:r>
            <a:r>
              <a:rPr lang="zh-CN" altLang="en-US" sz="2400" b="1">
                <a:latin typeface="+mn-ea"/>
                <a:cs typeface="+mn-ea"/>
                <a:sym typeface="+mn-ea"/>
              </a:rPr>
              <a:t>等</a:t>
            </a:r>
            <a:endParaRPr lang="zh-CN" altLang="en-US" sz="2400" b="1">
              <a:solidFill>
                <a:srgbClr val="0000FF"/>
              </a:solidFill>
              <a:latin typeface="+mn-ea"/>
              <a:cs typeface="+mn-ea"/>
            </a:endParaRPr>
          </a:p>
        </p:txBody>
      </p:sp>
      <p:sp>
        <p:nvSpPr>
          <p:cNvPr id="22" name="文本框 21"/>
          <p:cNvSpPr txBox="1"/>
          <p:nvPr/>
        </p:nvSpPr>
        <p:spPr>
          <a:xfrm>
            <a:off x="2239645" y="4939030"/>
            <a:ext cx="178498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新石器晚期</a:t>
            </a:r>
            <a:endParaRPr lang="zh-CN" altLang="en-US" sz="2400"/>
          </a:p>
        </p:txBody>
      </p:sp>
      <p:sp>
        <p:nvSpPr>
          <p:cNvPr id="23" name="文本框 22"/>
          <p:cNvSpPr txBox="1"/>
          <p:nvPr/>
        </p:nvSpPr>
        <p:spPr>
          <a:xfrm>
            <a:off x="2298700" y="3231515"/>
            <a:ext cx="2212975" cy="1198880"/>
          </a:xfrm>
          <a:prstGeom prst="rect">
            <a:avLst/>
          </a:prstGeom>
          <a:noFill/>
          <a:ln w="9525">
            <a:noFill/>
          </a:ln>
        </p:spPr>
        <p:txBody>
          <a:bodyPr wrap="square" anchor="t">
            <a:spAutoFit/>
          </a:bodyPr>
          <a:lstStyle/>
          <a:p>
            <a:r>
              <a:rPr lang="zh-CN" altLang="en-US" sz="2400" b="1">
                <a:solidFill>
                  <a:schemeClr val="tx1"/>
                </a:solidFill>
                <a:latin typeface="+mn-ea"/>
                <a:cs typeface="+mn-ea"/>
              </a:rPr>
              <a:t>出现</a:t>
            </a:r>
            <a:r>
              <a:rPr lang="en-US" altLang="zh-CN" sz="2400" b="1">
                <a:solidFill>
                  <a:schemeClr val="tx1"/>
                </a:solidFill>
                <a:latin typeface="+mn-ea"/>
                <a:cs typeface="+mn-ea"/>
              </a:rPr>
              <a:t>____</a:t>
            </a:r>
            <a:r>
              <a:rPr lang="en-US" altLang="zh-CN" sz="2400" b="1">
                <a:latin typeface="+mn-ea"/>
                <a:cs typeface="+mn-ea"/>
                <a:sym typeface="+mn-ea"/>
              </a:rPr>
              <a:t>____</a:t>
            </a:r>
            <a:r>
              <a:rPr lang="zh-CN" altLang="en-US" sz="2400" b="1">
                <a:solidFill>
                  <a:schemeClr val="tx1"/>
                </a:solidFill>
                <a:latin typeface="+mn-ea"/>
                <a:cs typeface="+mn-ea"/>
              </a:rPr>
              <a:t>的农具，数量有限</a:t>
            </a:r>
            <a:endParaRPr lang="zh-CN" altLang="en-US" sz="2400" b="1">
              <a:solidFill>
                <a:schemeClr val="tx1"/>
              </a:solidFill>
              <a:latin typeface="+mn-ea"/>
              <a:cs typeface="+mn-ea"/>
            </a:endParaRPr>
          </a:p>
        </p:txBody>
      </p:sp>
      <p:sp>
        <p:nvSpPr>
          <p:cNvPr id="26" name="文本框 25"/>
          <p:cNvSpPr txBox="1"/>
          <p:nvPr/>
        </p:nvSpPr>
        <p:spPr>
          <a:xfrm>
            <a:off x="6350000" y="3439160"/>
            <a:ext cx="154114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春秋战国</a:t>
            </a:r>
            <a:endParaRPr lang="zh-CN" altLang="en-US" sz="2400"/>
          </a:p>
        </p:txBody>
      </p:sp>
      <p:sp>
        <p:nvSpPr>
          <p:cNvPr id="28" name="文本框 27"/>
          <p:cNvSpPr txBox="1"/>
          <p:nvPr/>
        </p:nvSpPr>
        <p:spPr>
          <a:xfrm>
            <a:off x="6350000" y="1814830"/>
            <a:ext cx="1412240" cy="1198880"/>
          </a:xfrm>
          <a:prstGeom prst="rect">
            <a:avLst/>
          </a:prstGeom>
          <a:noFill/>
        </p:spPr>
        <p:txBody>
          <a:bodyPr wrap="none" rtlCol="0" anchor="t">
            <a:spAutoFit/>
          </a:bodyPr>
          <a:lstStyle/>
          <a:p>
            <a:r>
              <a:rPr lang="en-US" altLang="zh-CN" sz="2400" b="1">
                <a:solidFill>
                  <a:srgbClr val="FF0000"/>
                </a:solidFill>
                <a:latin typeface="+mn-ea"/>
                <a:sym typeface="+mn-ea"/>
              </a:rPr>
              <a:t>________</a:t>
            </a:r>
            <a:endParaRPr lang="zh-CN" altLang="en-US" sz="2400" b="1">
              <a:solidFill>
                <a:srgbClr val="FF0000"/>
              </a:solidFill>
              <a:latin typeface="+mn-ea"/>
              <a:sym typeface="+mn-ea"/>
            </a:endParaRPr>
          </a:p>
          <a:p>
            <a:r>
              <a:rPr lang="zh-CN" altLang="en-US" sz="2400" b="1">
                <a:latin typeface="+mn-ea"/>
                <a:sym typeface="+mn-ea"/>
              </a:rPr>
              <a:t>广泛用于</a:t>
            </a:r>
            <a:endParaRPr lang="zh-CN" altLang="en-US" sz="2400" b="1">
              <a:latin typeface="+mn-ea"/>
              <a:sym typeface="+mn-ea"/>
            </a:endParaRPr>
          </a:p>
          <a:p>
            <a:r>
              <a:rPr lang="zh-CN" altLang="en-US" sz="2400" b="1">
                <a:latin typeface="+mn-ea"/>
                <a:sym typeface="+mn-ea"/>
              </a:rPr>
              <a:t>农业生产</a:t>
            </a:r>
            <a:endParaRPr lang="zh-CN" altLang="en-US" sz="2400">
              <a:latin typeface="+mn-ea"/>
            </a:endParaRPr>
          </a:p>
        </p:txBody>
      </p:sp>
      <p:sp>
        <p:nvSpPr>
          <p:cNvPr id="30" name="文本框 29"/>
          <p:cNvSpPr txBox="1"/>
          <p:nvPr/>
        </p:nvSpPr>
        <p:spPr>
          <a:xfrm>
            <a:off x="4431772" y="823958"/>
            <a:ext cx="1292662" cy="3453765"/>
          </a:xfrm>
          <a:prstGeom prst="rect">
            <a:avLst/>
          </a:prstGeom>
          <a:noFill/>
        </p:spPr>
        <p:txBody>
          <a:bodyPr vert="eaVert" wrap="square" rtlCol="0">
            <a:spAutoFit/>
          </a:bodyPr>
          <a:lstStyle/>
          <a:p>
            <a:r>
              <a:rPr lang="en-US" altLang="zh-CN" sz="2400" b="1"/>
              <a:t>____</a:t>
            </a:r>
            <a:r>
              <a:rPr lang="en-US" altLang="zh-CN" sz="2400" b="1">
                <a:sym typeface="+mn-ea"/>
              </a:rPr>
              <a:t>__</a:t>
            </a:r>
            <a:r>
              <a:rPr lang="zh-CN" altLang="en-US" sz="2400" b="1"/>
              <a:t>人率先掌握冶铁技术，后传入两河流域</a:t>
            </a:r>
            <a:r>
              <a:rPr lang="zh-CN" altLang="en-US" sz="2400" b="1" smtClean="0"/>
              <a:t>、</a:t>
            </a:r>
            <a:endParaRPr lang="en-US" altLang="zh-CN" sz="2400" b="1" smtClean="0"/>
          </a:p>
          <a:p>
            <a:r>
              <a:rPr lang="zh-CN" altLang="en-US" sz="2400" b="1" smtClean="0"/>
              <a:t>中亚</a:t>
            </a:r>
            <a:r>
              <a:rPr lang="zh-CN" altLang="en-US" sz="2400" b="1"/>
              <a:t>、北非和欧洲</a:t>
            </a:r>
            <a:endParaRPr lang="zh-CN" altLang="en-US" sz="2400" b="1"/>
          </a:p>
        </p:txBody>
      </p:sp>
      <p:sp>
        <p:nvSpPr>
          <p:cNvPr id="32" name="正五边形 31"/>
          <p:cNvSpPr/>
          <p:nvPr/>
        </p:nvSpPr>
        <p:spPr>
          <a:xfrm>
            <a:off x="4925695" y="3863975"/>
            <a:ext cx="259080" cy="243840"/>
          </a:xfrm>
          <a:prstGeom prst="pent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8075930" y="2905760"/>
            <a:ext cx="124587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南北朝</a:t>
            </a:r>
            <a:endParaRPr lang="zh-CN" altLang="en-US" sz="2400"/>
          </a:p>
        </p:txBody>
      </p:sp>
      <p:sp>
        <p:nvSpPr>
          <p:cNvPr id="34" name="文本框 33"/>
          <p:cNvSpPr txBox="1"/>
          <p:nvPr/>
        </p:nvSpPr>
        <p:spPr>
          <a:xfrm>
            <a:off x="7790180" y="1537970"/>
            <a:ext cx="2122805" cy="829945"/>
          </a:xfrm>
          <a:prstGeom prst="rect">
            <a:avLst/>
          </a:prstGeom>
          <a:noFill/>
        </p:spPr>
        <p:txBody>
          <a:bodyPr wrap="square" rtlCol="0" anchor="t">
            <a:spAutoFit/>
          </a:bodyPr>
          <a:lstStyle/>
          <a:p>
            <a:r>
              <a:rPr lang="zh-CN" altLang="en-US" sz="2400" b="1">
                <a:latin typeface="+mn-ea"/>
                <a:sym typeface="+mn-ea"/>
              </a:rPr>
              <a:t>出现</a:t>
            </a:r>
            <a:r>
              <a:rPr lang="en-US" altLang="zh-CN" sz="2400" b="1">
                <a:solidFill>
                  <a:srgbClr val="FF0000"/>
                </a:solidFill>
                <a:latin typeface="+mn-ea"/>
                <a:sym typeface="+mn-ea"/>
              </a:rPr>
              <a:t>________</a:t>
            </a:r>
            <a:endParaRPr lang="zh-CN" altLang="en-US" sz="2400" b="1">
              <a:solidFill>
                <a:srgbClr val="FF0000"/>
              </a:solidFill>
              <a:latin typeface="+mn-ea"/>
              <a:sym typeface="+mn-ea"/>
            </a:endParaRPr>
          </a:p>
          <a:p>
            <a:r>
              <a:rPr lang="zh-CN" altLang="en-US" sz="2400" b="1">
                <a:solidFill>
                  <a:srgbClr val="000000"/>
                </a:solidFill>
                <a:latin typeface="+mn-ea"/>
                <a:cs typeface="+mn-ea"/>
                <a:sym typeface="+mn-ea"/>
              </a:rPr>
              <a:t>制作的铁农具</a:t>
            </a:r>
            <a:endParaRPr lang="zh-CN" altLang="en-US" sz="2400">
              <a:latin typeface="+mn-ea"/>
            </a:endParaRPr>
          </a:p>
        </p:txBody>
      </p:sp>
      <p:sp>
        <p:nvSpPr>
          <p:cNvPr id="35" name="文本框 34"/>
          <p:cNvSpPr txBox="1"/>
          <p:nvPr/>
        </p:nvSpPr>
        <p:spPr>
          <a:xfrm>
            <a:off x="10095230" y="2163445"/>
            <a:ext cx="101028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唐  朝</a:t>
            </a:r>
            <a:endParaRPr lang="zh-CN" altLang="en-US" sz="2400"/>
          </a:p>
        </p:txBody>
      </p:sp>
      <p:sp>
        <p:nvSpPr>
          <p:cNvPr id="36" name="文本框 35"/>
          <p:cNvSpPr txBox="1"/>
          <p:nvPr/>
        </p:nvSpPr>
        <p:spPr>
          <a:xfrm>
            <a:off x="9436735" y="804545"/>
            <a:ext cx="2326640" cy="829945"/>
          </a:xfrm>
          <a:prstGeom prst="rect">
            <a:avLst/>
          </a:prstGeom>
          <a:noFill/>
        </p:spPr>
        <p:txBody>
          <a:bodyPr wrap="none" rtlCol="0" anchor="t">
            <a:spAutoFit/>
          </a:bodyPr>
          <a:lstStyle/>
          <a:p>
            <a:pPr algn="ctr"/>
            <a:r>
              <a:rPr lang="en-US" altLang="zh-CN" sz="2400" b="1">
                <a:solidFill>
                  <a:srgbClr val="FF0000"/>
                </a:solidFill>
                <a:latin typeface="+mn-ea"/>
                <a:cs typeface="+mn-ea"/>
                <a:sym typeface="+mn-ea"/>
              </a:rPr>
              <a:t>_______</a:t>
            </a:r>
            <a:endParaRPr lang="zh-CN" altLang="en-US" sz="2400" b="1">
              <a:solidFill>
                <a:srgbClr val="FF0000"/>
              </a:solidFill>
              <a:latin typeface="+mn-ea"/>
              <a:cs typeface="+mn-ea"/>
              <a:sym typeface="+mn-ea"/>
            </a:endParaRPr>
          </a:p>
          <a:p>
            <a:r>
              <a:rPr lang="en-US" altLang="zh-CN" sz="2400" b="1">
                <a:latin typeface="+mn-ea"/>
                <a:cs typeface="+mn-ea"/>
                <a:sym typeface="+mn-ea"/>
              </a:rPr>
              <a:t>(</a:t>
            </a:r>
            <a:r>
              <a:rPr lang="zh-CN" altLang="en-US" sz="2400" b="1">
                <a:latin typeface="+mn-ea"/>
                <a:cs typeface="+mn-ea"/>
                <a:sym typeface="+mn-ea"/>
              </a:rPr>
              <a:t>标志步犁定型</a:t>
            </a:r>
            <a:r>
              <a:rPr lang="en-US" altLang="zh-CN" sz="2400" b="1">
                <a:latin typeface="+mn-ea"/>
                <a:cs typeface="+mn-ea"/>
                <a:sym typeface="+mn-ea"/>
              </a:rPr>
              <a:t>)</a:t>
            </a:r>
            <a:endParaRPr lang="zh-CN" altLang="en-US" sz="2400">
              <a:latin typeface="+mn-ea"/>
              <a:cs typeface="+mn-ea"/>
            </a:endParaRPr>
          </a:p>
        </p:txBody>
      </p:sp>
      <p:sp>
        <p:nvSpPr>
          <p:cNvPr id="37" name="文本框 63510"/>
          <p:cNvSpPr txBox="1"/>
          <p:nvPr/>
        </p:nvSpPr>
        <p:spPr>
          <a:xfrm>
            <a:off x="492760" y="818515"/>
            <a:ext cx="3964940"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一</a:t>
            </a:r>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耕作工具的变化</a:t>
            </a:r>
            <a:endParaRPr lang="zh-CN" altLang="en-US" sz="2800" b="1">
              <a:latin typeface="楷体_GB2312" pitchFamily="1" charset="-122"/>
              <a:ea typeface="楷体_GB2312" pitchFamily="1" charset="-122"/>
            </a:endParaRPr>
          </a:p>
        </p:txBody>
      </p:sp>
      <p:sp>
        <p:nvSpPr>
          <p:cNvPr id="160" name="文本框 159"/>
          <p:cNvSpPr txBox="1"/>
          <p:nvPr/>
        </p:nvSpPr>
        <p:spPr>
          <a:xfrm>
            <a:off x="1529080" y="4404995"/>
            <a:ext cx="91440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楷体_GB2312" pitchFamily="1" charset="-122"/>
                <a:ea typeface="楷体_GB2312" pitchFamily="1" charset="-122"/>
                <a:sym typeface="+mn-ea"/>
              </a:rPr>
              <a:t>耒耜</a:t>
            </a:r>
            <a:endParaRPr lang="zh-CN" altLang="en-US" sz="2400" b="1">
              <a:solidFill>
                <a:srgbClr val="FF0000"/>
              </a:solidFill>
              <a:latin typeface="楷体_GB2312" pitchFamily="1" charset="-122"/>
              <a:ea typeface="楷体_GB2312" pitchFamily="1" charset="-122"/>
              <a:sym typeface="+mn-ea"/>
            </a:endParaRPr>
          </a:p>
        </p:txBody>
      </p:sp>
      <p:sp>
        <p:nvSpPr>
          <p:cNvPr id="3" name="文本框 2"/>
          <p:cNvSpPr txBox="1"/>
          <p:nvPr/>
        </p:nvSpPr>
        <p:spPr>
          <a:xfrm>
            <a:off x="2982595" y="3161665"/>
            <a:ext cx="143065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楷体_GB2312" pitchFamily="1" charset="-122"/>
                <a:ea typeface="楷体_GB2312" pitchFamily="1" charset="-122"/>
                <a:sym typeface="+mn-ea"/>
              </a:rPr>
              <a:t>青铜铸造</a:t>
            </a:r>
            <a:endParaRPr lang="zh-CN" altLang="en-US" sz="2400" b="1">
              <a:solidFill>
                <a:srgbClr val="FF0000"/>
              </a:solidFill>
              <a:latin typeface="楷体_GB2312" pitchFamily="1" charset="-122"/>
              <a:ea typeface="楷体_GB2312" pitchFamily="1" charset="-122"/>
              <a:sym typeface="+mn-ea"/>
            </a:endParaRPr>
          </a:p>
        </p:txBody>
      </p:sp>
      <p:sp>
        <p:nvSpPr>
          <p:cNvPr id="4" name="文本框 3"/>
          <p:cNvSpPr txBox="1"/>
          <p:nvPr/>
        </p:nvSpPr>
        <p:spPr>
          <a:xfrm>
            <a:off x="6359525" y="1685925"/>
            <a:ext cx="143065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楷体_GB2312" pitchFamily="1" charset="-122"/>
                <a:ea typeface="楷体_GB2312" pitchFamily="1" charset="-122"/>
                <a:sym typeface="+mn-ea"/>
              </a:rPr>
              <a:t>铁制农具</a:t>
            </a:r>
            <a:endParaRPr lang="zh-CN" altLang="en-US" sz="2400" b="1">
              <a:solidFill>
                <a:srgbClr val="FF0000"/>
              </a:solidFill>
              <a:latin typeface="楷体_GB2312" pitchFamily="1" charset="-122"/>
              <a:ea typeface="楷体_GB2312" pitchFamily="1" charset="-122"/>
              <a:sym typeface="+mn-ea"/>
            </a:endParaRPr>
          </a:p>
        </p:txBody>
      </p:sp>
      <p:sp>
        <p:nvSpPr>
          <p:cNvPr id="5" name="文本框 4"/>
          <p:cNvSpPr txBox="1"/>
          <p:nvPr/>
        </p:nvSpPr>
        <p:spPr>
          <a:xfrm>
            <a:off x="8604250" y="1443990"/>
            <a:ext cx="130873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楷体_GB2312" pitchFamily="1" charset="-122"/>
                <a:ea typeface="楷体_GB2312" pitchFamily="1" charset="-122"/>
                <a:sym typeface="+mn-ea"/>
              </a:rPr>
              <a:t>灌钢法</a:t>
            </a:r>
            <a:endParaRPr lang="zh-CN" altLang="en-US" sz="2400" b="1">
              <a:solidFill>
                <a:srgbClr val="FF0000"/>
              </a:solidFill>
              <a:latin typeface="楷体_GB2312" pitchFamily="1" charset="-122"/>
              <a:ea typeface="楷体_GB2312" pitchFamily="1" charset="-122"/>
              <a:sym typeface="+mn-ea"/>
            </a:endParaRPr>
          </a:p>
        </p:txBody>
      </p:sp>
      <p:sp>
        <p:nvSpPr>
          <p:cNvPr id="7" name="文本框 6"/>
          <p:cNvSpPr txBox="1"/>
          <p:nvPr/>
        </p:nvSpPr>
        <p:spPr>
          <a:xfrm>
            <a:off x="9999980" y="748030"/>
            <a:ext cx="130873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楷体_GB2312" pitchFamily="1" charset="-122"/>
                <a:ea typeface="楷体_GB2312" pitchFamily="1" charset="-122"/>
                <a:sym typeface="+mn-ea"/>
              </a:rPr>
              <a:t>曲辕犁</a:t>
            </a:r>
            <a:endParaRPr lang="zh-CN" altLang="en-US" sz="2400" b="1">
              <a:solidFill>
                <a:srgbClr val="FF0000"/>
              </a:solidFill>
              <a:latin typeface="楷体_GB2312" pitchFamily="1" charset="-122"/>
              <a:ea typeface="楷体_GB2312" pitchFamily="1" charset="-122"/>
              <a:sym typeface="+mn-ea"/>
            </a:endParaRPr>
          </a:p>
        </p:txBody>
      </p:sp>
      <p:sp>
        <p:nvSpPr>
          <p:cNvPr id="9" name="文本框 8"/>
          <p:cNvSpPr txBox="1"/>
          <p:nvPr/>
        </p:nvSpPr>
        <p:spPr>
          <a:xfrm>
            <a:off x="5234940" y="804545"/>
            <a:ext cx="547370" cy="97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b="1">
                <a:solidFill>
                  <a:srgbClr val="FF0000"/>
                </a:solidFill>
                <a:latin typeface="+mn-ea"/>
                <a:ea typeface="+mn-ea"/>
                <a:sym typeface="+mn-ea"/>
              </a:rPr>
              <a:t>赫</a:t>
            </a:r>
            <a:endParaRPr lang="zh-CN" altLang="en-US" sz="2400" b="1">
              <a:solidFill>
                <a:srgbClr val="FF0000"/>
              </a:solidFill>
              <a:latin typeface="+mn-ea"/>
              <a:ea typeface="+mn-ea"/>
              <a:sym typeface="+mn-ea"/>
            </a:endParaRPr>
          </a:p>
          <a:p>
            <a:r>
              <a:rPr lang="zh-CN" altLang="en-US" sz="2400" b="1">
                <a:solidFill>
                  <a:srgbClr val="FF0000"/>
                </a:solidFill>
                <a:latin typeface="+mn-ea"/>
                <a:ea typeface="+mn-ea"/>
                <a:sym typeface="+mn-ea"/>
              </a:rPr>
              <a:t>梯</a:t>
            </a:r>
            <a:endParaRPr lang="zh-CN" altLang="en-US" sz="2400">
              <a:latin typeface="+mn-ea"/>
              <a:ea typeface="+mn-ea"/>
            </a:endParaRPr>
          </a:p>
        </p:txBody>
      </p:sp>
      <p:grpSp>
        <p:nvGrpSpPr>
          <p:cNvPr id="41" name="组合 40"/>
          <p:cNvGrpSpPr/>
          <p:nvPr/>
        </p:nvGrpSpPr>
        <p:grpSpPr>
          <a:xfrm>
            <a:off x="380365" y="1409700"/>
            <a:ext cx="1930404" cy="2454275"/>
            <a:chOff x="599" y="2220"/>
            <a:chExt cx="3021" cy="3865"/>
          </a:xfrm>
        </p:grpSpPr>
        <p:pic>
          <p:nvPicPr>
            <p:cNvPr id="11" name="图片 10" descr="微信图片_20181217213537"/>
            <p:cNvPicPr>
              <a:picLocks noChangeAspect="1"/>
            </p:cNvPicPr>
            <p:nvPr/>
          </p:nvPicPr>
          <p:blipFill>
            <a:blip r:embed="rId3"/>
            <a:stretch>
              <a:fillRect/>
            </a:stretch>
          </p:blipFill>
          <p:spPr>
            <a:xfrm>
              <a:off x="599" y="2220"/>
              <a:ext cx="3021" cy="3865"/>
            </a:xfrm>
            <a:prstGeom prst="rect">
              <a:avLst/>
            </a:prstGeom>
          </p:spPr>
        </p:pic>
        <p:sp>
          <p:nvSpPr>
            <p:cNvPr id="13" name="文本框 12"/>
            <p:cNvSpPr txBox="1"/>
            <p:nvPr/>
          </p:nvSpPr>
          <p:spPr>
            <a:xfrm>
              <a:off x="599" y="2220"/>
              <a:ext cx="1003" cy="822"/>
            </a:xfrm>
            <a:prstGeom prst="rect">
              <a:avLst/>
            </a:prstGeom>
            <a:noFill/>
          </p:spPr>
          <p:txBody>
            <a:bodyPr wrap="square" rtlCol="0" anchor="t">
              <a:spAutoFit/>
            </a:bodyPr>
            <a:lstStyle/>
            <a:p>
              <a:r>
                <a:rPr lang="zh-CN" altLang="en-US" sz="2800" b="1">
                  <a:solidFill>
                    <a:schemeClr val="tx1"/>
                  </a:solidFill>
                  <a:latin typeface="楷体_GB2312" pitchFamily="1" charset="-122"/>
                  <a:ea typeface="楷体_GB2312" pitchFamily="1" charset="-122"/>
                  <a:sym typeface="+mn-ea"/>
                </a:rPr>
                <a:t>耒</a:t>
              </a:r>
              <a:endParaRPr lang="zh-CN" altLang="en-US" sz="2800" b="1">
                <a:solidFill>
                  <a:schemeClr val="tx1"/>
                </a:solidFill>
                <a:latin typeface="楷体_GB2312" pitchFamily="1" charset="-122"/>
                <a:ea typeface="楷体_GB2312" pitchFamily="1" charset="-122"/>
                <a:sym typeface="+mn-ea"/>
              </a:endParaRPr>
            </a:p>
          </p:txBody>
        </p:sp>
      </p:grpSp>
      <p:grpSp>
        <p:nvGrpSpPr>
          <p:cNvPr id="42" name="组合 41"/>
          <p:cNvGrpSpPr/>
          <p:nvPr/>
        </p:nvGrpSpPr>
        <p:grpSpPr>
          <a:xfrm>
            <a:off x="2309495" y="1410335"/>
            <a:ext cx="1645920" cy="1752600"/>
            <a:chOff x="3637" y="2220"/>
            <a:chExt cx="2592" cy="2761"/>
          </a:xfrm>
        </p:grpSpPr>
        <p:pic>
          <p:nvPicPr>
            <p:cNvPr id="12" name="图片 11" descr="微信图片_20181217213528"/>
            <p:cNvPicPr>
              <a:picLocks noChangeAspect="1"/>
            </p:cNvPicPr>
            <p:nvPr/>
          </p:nvPicPr>
          <p:blipFill>
            <a:blip r:embed="rId4"/>
            <a:stretch>
              <a:fillRect/>
            </a:stretch>
          </p:blipFill>
          <p:spPr>
            <a:xfrm>
              <a:off x="3637" y="2220"/>
              <a:ext cx="2592" cy="2761"/>
            </a:xfrm>
            <a:prstGeom prst="rect">
              <a:avLst/>
            </a:prstGeom>
          </p:spPr>
        </p:pic>
        <p:sp>
          <p:nvSpPr>
            <p:cNvPr id="14" name="文本框 13"/>
            <p:cNvSpPr txBox="1"/>
            <p:nvPr/>
          </p:nvSpPr>
          <p:spPr>
            <a:xfrm>
              <a:off x="3637" y="2220"/>
              <a:ext cx="1003" cy="822"/>
            </a:xfrm>
            <a:prstGeom prst="rect">
              <a:avLst/>
            </a:prstGeom>
            <a:noFill/>
          </p:spPr>
          <p:txBody>
            <a:bodyPr wrap="square" rtlCol="0" anchor="t">
              <a:spAutoFit/>
            </a:bodyPr>
            <a:lstStyle/>
            <a:p>
              <a:r>
                <a:rPr lang="zh-CN" altLang="en-US" sz="2800" b="1">
                  <a:solidFill>
                    <a:schemeClr val="tx1"/>
                  </a:solidFill>
                  <a:latin typeface="楷体_GB2312" pitchFamily="1" charset="-122"/>
                  <a:ea typeface="楷体_GB2312" pitchFamily="1" charset="-122"/>
                  <a:sym typeface="+mn-ea"/>
                </a:rPr>
                <a:t>耜</a:t>
              </a:r>
              <a:endParaRPr lang="zh-CN" altLang="en-US" sz="2800" b="1">
                <a:solidFill>
                  <a:schemeClr val="tx1"/>
                </a:solidFill>
                <a:latin typeface="楷体_GB2312" pitchFamily="1" charset="-122"/>
                <a:ea typeface="楷体_GB2312" pitchFamily="1" charset="-122"/>
                <a:sym typeface="+mn-ea"/>
              </a:endParaRPr>
            </a:p>
          </p:txBody>
        </p:sp>
      </p:grpSp>
      <p:pic>
        <p:nvPicPr>
          <p:cNvPr id="25" name="图片 24" descr="1545054341(1)"/>
          <p:cNvPicPr>
            <a:picLocks noChangeAspect="1"/>
          </p:cNvPicPr>
          <p:nvPr/>
        </p:nvPicPr>
        <p:blipFill>
          <a:blip r:embed="rId5"/>
          <a:stretch>
            <a:fillRect/>
          </a:stretch>
        </p:blipFill>
        <p:spPr>
          <a:xfrm>
            <a:off x="7849235" y="3439795"/>
            <a:ext cx="1776095" cy="2019300"/>
          </a:xfrm>
          <a:prstGeom prst="rect">
            <a:avLst/>
          </a:prstGeom>
        </p:spPr>
      </p:pic>
      <p:pic>
        <p:nvPicPr>
          <p:cNvPr id="29" name="图片 28" descr="微信图片_20181217214833"/>
          <p:cNvPicPr>
            <a:picLocks noChangeAspect="1"/>
          </p:cNvPicPr>
          <p:nvPr/>
        </p:nvPicPr>
        <p:blipFill>
          <a:blip r:embed="rId6"/>
          <a:stretch>
            <a:fillRect/>
          </a:stretch>
        </p:blipFill>
        <p:spPr>
          <a:xfrm>
            <a:off x="9714230" y="2697480"/>
            <a:ext cx="2332355" cy="1880235"/>
          </a:xfrm>
          <a:prstGeom prst="rect">
            <a:avLst/>
          </a:prstGeom>
        </p:spPr>
      </p:pic>
      <p:grpSp>
        <p:nvGrpSpPr>
          <p:cNvPr id="43" name="组合 42"/>
          <p:cNvGrpSpPr/>
          <p:nvPr/>
        </p:nvGrpSpPr>
        <p:grpSpPr>
          <a:xfrm>
            <a:off x="414655" y="1443990"/>
            <a:ext cx="3575050" cy="2183130"/>
            <a:chOff x="5422" y="6470"/>
            <a:chExt cx="4049" cy="3315"/>
          </a:xfrm>
        </p:grpSpPr>
        <p:pic>
          <p:nvPicPr>
            <p:cNvPr id="31" name="图片 30" descr="2"/>
            <p:cNvPicPr>
              <a:picLocks noChangeAspect="1"/>
            </p:cNvPicPr>
            <p:nvPr/>
          </p:nvPicPr>
          <p:blipFill>
            <a:blip r:embed="rId7"/>
            <a:stretch>
              <a:fillRect/>
            </a:stretch>
          </p:blipFill>
          <p:spPr>
            <a:xfrm>
              <a:off x="5422" y="6470"/>
              <a:ext cx="2108" cy="3315"/>
            </a:xfrm>
            <a:prstGeom prst="rect">
              <a:avLst/>
            </a:prstGeom>
          </p:spPr>
        </p:pic>
        <p:pic>
          <p:nvPicPr>
            <p:cNvPr id="38" name="图片 37" descr="1"/>
            <p:cNvPicPr>
              <a:picLocks noChangeAspect="1"/>
            </p:cNvPicPr>
            <p:nvPr/>
          </p:nvPicPr>
          <p:blipFill>
            <a:blip r:embed="rId8"/>
            <a:stretch>
              <a:fillRect/>
            </a:stretch>
          </p:blipFill>
          <p:spPr>
            <a:xfrm>
              <a:off x="7530" y="6470"/>
              <a:ext cx="1941" cy="2869"/>
            </a:xfrm>
            <a:prstGeom prst="rect">
              <a:avLst/>
            </a:prstGeom>
          </p:spPr>
        </p:pic>
      </p:grpSp>
      <p:grpSp>
        <p:nvGrpSpPr>
          <p:cNvPr id="44" name="组合 43"/>
          <p:cNvGrpSpPr/>
          <p:nvPr/>
        </p:nvGrpSpPr>
        <p:grpSpPr>
          <a:xfrm>
            <a:off x="5699760" y="3973195"/>
            <a:ext cx="3665855" cy="2293620"/>
            <a:chOff x="8976" y="6257"/>
            <a:chExt cx="5773" cy="3612"/>
          </a:xfrm>
        </p:grpSpPr>
        <p:pic>
          <p:nvPicPr>
            <p:cNvPr id="18" name="图片 17" descr="微信图片_20181217214158"/>
            <p:cNvPicPr>
              <a:picLocks noChangeAspect="1"/>
            </p:cNvPicPr>
            <p:nvPr/>
          </p:nvPicPr>
          <p:blipFill>
            <a:blip r:embed="rId9"/>
            <a:stretch>
              <a:fillRect/>
            </a:stretch>
          </p:blipFill>
          <p:spPr>
            <a:xfrm>
              <a:off x="8977" y="6257"/>
              <a:ext cx="2834" cy="3528"/>
            </a:xfrm>
            <a:prstGeom prst="rect">
              <a:avLst/>
            </a:prstGeom>
          </p:spPr>
        </p:pic>
        <p:sp>
          <p:nvSpPr>
            <p:cNvPr id="19" name="文本框 18"/>
            <p:cNvSpPr txBox="1"/>
            <p:nvPr/>
          </p:nvSpPr>
          <p:spPr>
            <a:xfrm>
              <a:off x="10002" y="6946"/>
              <a:ext cx="932" cy="822"/>
            </a:xfrm>
            <a:prstGeom prst="rect">
              <a:avLst/>
            </a:prstGeom>
            <a:noFill/>
          </p:spPr>
          <p:txBody>
            <a:bodyPr wrap="square" rtlCol="0" anchor="t">
              <a:spAutoFit/>
            </a:bodyPr>
            <a:lstStyle/>
            <a:p>
              <a:r>
                <a:rPr lang="zh-CN" altLang="en-US" sz="2800" b="1">
                  <a:solidFill>
                    <a:schemeClr val="tx1"/>
                  </a:solidFill>
                  <a:latin typeface="楷体_GB2312" pitchFamily="1" charset="-122"/>
                  <a:ea typeface="楷体_GB2312" pitchFamily="1" charset="-122"/>
                  <a:sym typeface="+mn-ea"/>
                </a:rPr>
                <a:t>镰</a:t>
              </a:r>
              <a:endParaRPr lang="zh-CN" altLang="en-US" sz="2800" b="1">
                <a:solidFill>
                  <a:schemeClr val="tx1"/>
                </a:solidFill>
                <a:latin typeface="楷体_GB2312" pitchFamily="1" charset="-122"/>
                <a:ea typeface="楷体_GB2312" pitchFamily="1" charset="-122"/>
                <a:sym typeface="+mn-ea"/>
              </a:endParaRPr>
            </a:p>
          </p:txBody>
        </p:sp>
        <p:sp>
          <p:nvSpPr>
            <p:cNvPr id="24" name="文本框 23"/>
            <p:cNvSpPr txBox="1"/>
            <p:nvPr/>
          </p:nvSpPr>
          <p:spPr>
            <a:xfrm>
              <a:off x="8976" y="9047"/>
              <a:ext cx="954" cy="822"/>
            </a:xfrm>
            <a:prstGeom prst="rect">
              <a:avLst/>
            </a:prstGeom>
            <a:noFill/>
          </p:spPr>
          <p:txBody>
            <a:bodyPr wrap="square" rtlCol="0" anchor="t">
              <a:spAutoFit/>
            </a:bodyPr>
            <a:lstStyle/>
            <a:p>
              <a:r>
                <a:rPr lang="zh-CN" altLang="en-US" sz="2800" b="1">
                  <a:solidFill>
                    <a:schemeClr val="tx1"/>
                  </a:solidFill>
                  <a:latin typeface="楷体_GB2312" pitchFamily="1" charset="-122"/>
                  <a:ea typeface="楷体_GB2312" pitchFamily="1" charset="-122"/>
                  <a:sym typeface="+mn-ea"/>
                </a:rPr>
                <a:t>锄</a:t>
              </a:r>
              <a:endParaRPr lang="zh-CN" altLang="en-US" sz="2800" b="1">
                <a:solidFill>
                  <a:schemeClr val="tx1"/>
                </a:solidFill>
                <a:latin typeface="楷体_GB2312" pitchFamily="1" charset="-122"/>
                <a:ea typeface="楷体_GB2312" pitchFamily="1" charset="-122"/>
                <a:sym typeface="+mn-ea"/>
              </a:endParaRPr>
            </a:p>
          </p:txBody>
        </p:sp>
        <p:pic>
          <p:nvPicPr>
            <p:cNvPr id="39" name="图片 38" descr="微信图片_20181218080925"/>
            <p:cNvPicPr>
              <a:picLocks noChangeAspect="1"/>
            </p:cNvPicPr>
            <p:nvPr/>
          </p:nvPicPr>
          <p:blipFill>
            <a:blip r:embed="rId10"/>
            <a:stretch>
              <a:fillRect/>
            </a:stretch>
          </p:blipFill>
          <p:spPr>
            <a:xfrm>
              <a:off x="11810" y="6258"/>
              <a:ext cx="2939" cy="3527"/>
            </a:xfrm>
            <a:prstGeom prst="rect">
              <a:avLst/>
            </a:prstGeom>
          </p:spPr>
        </p:pic>
        <p:sp>
          <p:nvSpPr>
            <p:cNvPr id="40" name="文本框 39"/>
            <p:cNvSpPr txBox="1"/>
            <p:nvPr/>
          </p:nvSpPr>
          <p:spPr>
            <a:xfrm>
              <a:off x="12477" y="6257"/>
              <a:ext cx="1834" cy="822"/>
            </a:xfrm>
            <a:prstGeom prst="rect">
              <a:avLst/>
            </a:prstGeom>
            <a:noFill/>
          </p:spPr>
          <p:txBody>
            <a:bodyPr wrap="square" rtlCol="0" anchor="t">
              <a:spAutoFit/>
            </a:bodyPr>
            <a:lstStyle/>
            <a:p>
              <a:r>
                <a:rPr lang="zh-CN" altLang="en-US" sz="2800" b="1">
                  <a:solidFill>
                    <a:schemeClr val="tx1"/>
                  </a:solidFill>
                  <a:latin typeface="楷体_GB2312" pitchFamily="1" charset="-122"/>
                  <a:ea typeface="楷体_GB2312" pitchFamily="1" charset="-122"/>
                  <a:sym typeface="+mn-ea"/>
                </a:rPr>
                <a:t>犁铧</a:t>
              </a:r>
              <a:endParaRPr lang="zh-CN" altLang="en-US" sz="2800" b="1">
                <a:solidFill>
                  <a:schemeClr val="tx1"/>
                </a:solidFill>
                <a:latin typeface="楷体_GB2312" pitchFamily="1" charset="-122"/>
                <a:ea typeface="楷体_GB2312" pitchFamily="1" charset="-122"/>
                <a:sym typeface="+mn-ea"/>
              </a:endParaRPr>
            </a:p>
          </p:txBody>
        </p:sp>
      </p:grpSp>
      <p:sp>
        <p:nvSpPr>
          <p:cNvPr id="163" name="文本框 162"/>
          <p:cNvSpPr txBox="1"/>
          <p:nvPr/>
        </p:nvSpPr>
        <p:spPr>
          <a:xfrm>
            <a:off x="661035" y="6007100"/>
            <a:ext cx="1468755" cy="521970"/>
          </a:xfrm>
          <a:prstGeom prst="rect">
            <a:avLst/>
          </a:prstGeom>
          <a:solidFill>
            <a:schemeClr val="bg1"/>
          </a:solidFill>
          <a:ln w="9525">
            <a:noFill/>
          </a:ln>
        </p:spPr>
        <p:txBody>
          <a:bodyPr wrap="square" anchor="t">
            <a:spAutoFit/>
          </a:bodyPr>
          <a:lstStyle/>
          <a:p>
            <a:pPr algn="l"/>
            <a:r>
              <a:rPr lang="zh-CN" altLang="en-US" sz="2400" b="1">
                <a:latin typeface="Arial" panose="020b0604020202020204" pitchFamily="34" charset="0"/>
                <a:ea typeface="楷体_GB2312" pitchFamily="1" charset="-122"/>
              </a:rPr>
              <a:t>刀耕火种 </a:t>
            </a:r>
            <a:r>
              <a:rPr lang="zh-CN" altLang="en-US" sz="2800" b="1">
                <a:latin typeface="Arial" panose="020b0604020202020204" pitchFamily="34" charset="0"/>
                <a:ea typeface="楷体_GB2312" pitchFamily="1" charset="-122"/>
              </a:rPr>
              <a:t> </a:t>
            </a:r>
            <a:endParaRPr lang="zh-CN" altLang="en-US" sz="2800" b="1">
              <a:latin typeface="Arial" pitchFamily="34" charset="0"/>
              <a:ea typeface="楷体_GB2312" pitchFamily="1" charset="-122"/>
            </a:endParaRPr>
          </a:p>
        </p:txBody>
      </p:sp>
      <p:sp>
        <p:nvSpPr>
          <p:cNvPr id="167" name="文本框 166"/>
          <p:cNvSpPr txBox="1"/>
          <p:nvPr/>
        </p:nvSpPr>
        <p:spPr>
          <a:xfrm>
            <a:off x="2129790" y="5459095"/>
            <a:ext cx="1797685" cy="521970"/>
          </a:xfrm>
          <a:prstGeom prst="rect">
            <a:avLst/>
          </a:prstGeom>
          <a:solidFill>
            <a:schemeClr val="bg1"/>
          </a:solidFill>
          <a:ln w="9525">
            <a:noFill/>
          </a:ln>
        </p:spPr>
        <p:txBody>
          <a:bodyPr wrap="square" anchor="t">
            <a:spAutoFit/>
          </a:bodyPr>
          <a:lstStyle/>
          <a:p>
            <a:r>
              <a:rPr lang="zh-CN" altLang="en-US" sz="2400" b="1">
                <a:latin typeface="Arial" panose="020b0604020202020204" pitchFamily="34" charset="0"/>
                <a:ea typeface="楷体_GB2312" pitchFamily="1" charset="-122"/>
              </a:rPr>
              <a:t>锄耕</a:t>
            </a:r>
            <a:r>
              <a:rPr lang="zh-CN" altLang="en-US" sz="2800" b="1">
                <a:latin typeface="Arial" panose="020b0604020202020204" pitchFamily="34" charset="0"/>
                <a:ea typeface="楷体_GB2312" pitchFamily="1" charset="-122"/>
              </a:rPr>
              <a:t>、</a:t>
            </a:r>
            <a:r>
              <a:rPr lang="zh-CN" altLang="en-US" sz="2400" b="1">
                <a:latin typeface="Arial" panose="020b0604020202020204" pitchFamily="34" charset="0"/>
                <a:ea typeface="楷体_GB2312" pitchFamily="1" charset="-122"/>
              </a:rPr>
              <a:t>犁耕</a:t>
            </a:r>
            <a:endParaRPr lang="zh-CN" altLang="en-US" sz="2400" b="1">
              <a:latin typeface="Arial" pitchFamily="34" charset="0"/>
              <a:ea typeface="楷体_GB2312" pitchFamily="1" charset="-122"/>
            </a:endParaRPr>
          </a:p>
        </p:txBody>
      </p:sp>
      <p:sp>
        <p:nvSpPr>
          <p:cNvPr id="164" name="文本框 163"/>
          <p:cNvSpPr txBox="1"/>
          <p:nvPr/>
        </p:nvSpPr>
        <p:spPr>
          <a:xfrm>
            <a:off x="6359525" y="3944620"/>
            <a:ext cx="1456055" cy="460375"/>
          </a:xfrm>
          <a:prstGeom prst="rect">
            <a:avLst/>
          </a:prstGeom>
          <a:solidFill>
            <a:schemeClr val="bg1"/>
          </a:solidFill>
          <a:ln w="9525">
            <a:noFill/>
          </a:ln>
        </p:spPr>
        <p:txBody>
          <a:bodyPr wrap="square" anchor="t">
            <a:spAutoFit/>
          </a:bodyPr>
          <a:lstStyle/>
          <a:p>
            <a:r>
              <a:rPr lang="zh-CN" altLang="en-US" sz="2400" b="1">
                <a:latin typeface="Arial" panose="020b0604020202020204" pitchFamily="34" charset="0"/>
                <a:ea typeface="楷体_GB2312" pitchFamily="1" charset="-122"/>
              </a:rPr>
              <a:t>铁犁牛耕</a:t>
            </a:r>
            <a:endParaRPr lang="zh-CN" altLang="en-US" sz="2400" b="1">
              <a:latin typeface="Arial" panose="020b0604020202020204" pitchFamily="34" charset="0"/>
              <a:ea typeface="楷体_GB2312" pitchFamily="1"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blinds(horizontal)">
                                      <p:cBhvr>
                                        <p:cTn id="7" dur="500"/>
                                        <p:tgtEl>
                                          <p:spTgt spid="16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down)">
                                      <p:cBhvr>
                                        <p:cTn id="12" dur="500"/>
                                        <p:tgtEl>
                                          <p:spTgt spid="41"/>
                                        </p:tgtEl>
                                      </p:cBhvr>
                                    </p:animEffect>
                                  </p:childTnLst>
                                </p:cTn>
                              </p:par>
                              <p:par>
                                <p:cTn id="13" presetID="22" presetClass="entr" presetSubtype="4"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down)">
                                      <p:cBhvr>
                                        <p:cTn id="15" dur="500"/>
                                        <p:tgtEl>
                                          <p:spTgt spid="4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xit" presetSubtype="4" fill="hold" nodeType="clickEffect">
                                  <p:stCondLst>
                                    <p:cond delay="0"/>
                                  </p:stCondLst>
                                  <p:childTnLst>
                                    <p:animEffect transition="out" filter="wipe(down)">
                                      <p:cBhvr>
                                        <p:cTn id="19" dur="500"/>
                                        <p:tgtEl>
                                          <p:spTgt spid="41"/>
                                        </p:tgtEl>
                                      </p:cBhvr>
                                    </p:animEffect>
                                    <p:set>
                                      <p:cBhvr>
                                        <p:cTn id="20" dur="1" fill="hold">
                                          <p:stCondLst>
                                            <p:cond delay="499"/>
                                          </p:stCondLst>
                                        </p:cTn>
                                        <p:tgtEl>
                                          <p:spTgt spid="41"/>
                                        </p:tgtEl>
                                        <p:attrNameLst>
                                          <p:attrName>style.visibility</p:attrName>
                                        </p:attrNameLst>
                                      </p:cBhvr>
                                      <p:to>
                                        <p:strVal val="hidden"/>
                                      </p:to>
                                    </p:set>
                                  </p:childTnLst>
                                </p:cTn>
                              </p:par>
                              <p:par>
                                <p:cTn id="21" presetID="22" presetClass="exit" presetSubtype="4" fill="hold" nodeType="withEffect">
                                  <p:stCondLst>
                                    <p:cond delay="0"/>
                                  </p:stCondLst>
                                  <p:childTnLst>
                                    <p:animEffect transition="out" filter="wipe(down)">
                                      <p:cBhvr>
                                        <p:cTn id="22" dur="500"/>
                                        <p:tgtEl>
                                          <p:spTgt spid="42"/>
                                        </p:tgtEl>
                                      </p:cBhvr>
                                    </p:animEffect>
                                    <p:set>
                                      <p:cBhvr>
                                        <p:cTn id="23" dur="1" fill="hold">
                                          <p:stCondLst>
                                            <p:cond delay="499"/>
                                          </p:stCondLst>
                                        </p:cTn>
                                        <p:tgtEl>
                                          <p:spTgt spid="42"/>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linds(horizontal)">
                                      <p:cBhvr>
                                        <p:cTn id="28" dur="500"/>
                                        <p:tgtEl>
                                          <p:spTgt spid="3"/>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down)">
                                      <p:cBhvr>
                                        <p:cTn id="33" dur="500"/>
                                        <p:tgtEl>
                                          <p:spTgt spid="43"/>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xit" presetSubtype="10" fill="hold" nodeType="clickEffect">
                                  <p:stCondLst>
                                    <p:cond delay="0"/>
                                  </p:stCondLst>
                                  <p:childTnLst>
                                    <p:animEffect transition="out" filter="blinds(horizontal)">
                                      <p:cBhvr>
                                        <p:cTn id="37" dur="500"/>
                                        <p:tgtEl>
                                          <p:spTgt spid="43"/>
                                        </p:tgtEl>
                                      </p:cBhvr>
                                    </p:animEffect>
                                    <p:set>
                                      <p:cBhvr>
                                        <p:cTn id="38" dur="1" fill="hold">
                                          <p:stCondLst>
                                            <p:cond delay="499"/>
                                          </p:stCondLst>
                                        </p:cTn>
                                        <p:tgtEl>
                                          <p:spTgt spid="43"/>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500"/>
                                        <p:tgtEl>
                                          <p:spTgt spid="9"/>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linds(horizontal)">
                                      <p:cBhvr>
                                        <p:cTn id="48" dur="500"/>
                                        <p:tgtEl>
                                          <p:spTgt spid="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3" presetClass="entr" presetSubtype="10" fill="hold" nodeType="click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blinds(horizontal)">
                                      <p:cBhvr>
                                        <p:cTn id="53" dur="500"/>
                                        <p:tgtEl>
                                          <p:spTgt spid="44"/>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3" presetClass="exit" presetSubtype="10" fill="hold" nodeType="clickEffect">
                                  <p:stCondLst>
                                    <p:cond delay="0"/>
                                  </p:stCondLst>
                                  <p:childTnLst>
                                    <p:animEffect transition="out" filter="blinds(horizontal)">
                                      <p:cBhvr>
                                        <p:cTn id="57" dur="500"/>
                                        <p:tgtEl>
                                          <p:spTgt spid="44"/>
                                        </p:tgtEl>
                                      </p:cBhvr>
                                    </p:animEffect>
                                    <p:set>
                                      <p:cBhvr>
                                        <p:cTn id="58" dur="1" fill="hold">
                                          <p:stCondLst>
                                            <p:cond delay="499"/>
                                          </p:stCondLst>
                                        </p:cTn>
                                        <p:tgtEl>
                                          <p:spTgt spid="44"/>
                                        </p:tgtEl>
                                        <p:attrNameLst>
                                          <p:attrName>style.visibility</p:attrName>
                                        </p:attrNameLst>
                                      </p:cBhvr>
                                      <p:to>
                                        <p:strVal val="hidden"/>
                                      </p:to>
                                    </p:set>
                                  </p:childTnLst>
                                </p:cTn>
                              </p:par>
                            </p:childTnLst>
                          </p:cTn>
                        </p:par>
                      </p:childTnLst>
                    </p:cTn>
                  </p:par>
                  <p:par>
                    <p:cTn id="59" fill="hold" nodeType="clickPar">
                      <p:stCondLst>
                        <p:cond delay="indefinite"/>
                      </p:stCondLst>
                      <p:childTnLst>
                        <p:par>
                          <p:cTn id="60" fill="hold" nodeType="after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horizontal)">
                                      <p:cBhvr>
                                        <p:cTn id="63" dur="500"/>
                                        <p:tgtEl>
                                          <p:spTgt spid="5"/>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3" presetClass="entr" presetSubtype="10" fill="hold" nodeType="click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blinds(horizontal)">
                                      <p:cBhvr>
                                        <p:cTn id="68" dur="500"/>
                                        <p:tgtEl>
                                          <p:spTgt spid="25"/>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3" presetClass="exit" presetSubtype="10" fill="hold" nodeType="clickEffect">
                                  <p:stCondLst>
                                    <p:cond delay="0"/>
                                  </p:stCondLst>
                                  <p:childTnLst>
                                    <p:animEffect transition="out" filter="blinds(horizontal)">
                                      <p:cBhvr>
                                        <p:cTn id="72" dur="500"/>
                                        <p:tgtEl>
                                          <p:spTgt spid="25"/>
                                        </p:tgtEl>
                                      </p:cBhvr>
                                    </p:animEffect>
                                    <p:set>
                                      <p:cBhvr>
                                        <p:cTn id="73" dur="1" fill="hold">
                                          <p:stCondLst>
                                            <p:cond delay="499"/>
                                          </p:stCondLst>
                                        </p:cTn>
                                        <p:tgtEl>
                                          <p:spTgt spid="25"/>
                                        </p:tgtEl>
                                        <p:attrNameLst>
                                          <p:attrName>style.visibility</p:attrName>
                                        </p:attrNameLst>
                                      </p:cBhvr>
                                      <p:to>
                                        <p:strVal val="hidden"/>
                                      </p:to>
                                    </p:set>
                                  </p:childTnLst>
                                </p:cTn>
                              </p:par>
                            </p:childTnLst>
                          </p:cTn>
                        </p:par>
                      </p:childTnLst>
                    </p:cTn>
                  </p:par>
                  <p:par>
                    <p:cTn id="74" fill="hold" nodeType="clickPar">
                      <p:stCondLst>
                        <p:cond delay="indefinite"/>
                      </p:stCondLst>
                      <p:childTnLst>
                        <p:par>
                          <p:cTn id="75" fill="hold" nodeType="afterGroup">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linds(horizontal)">
                                      <p:cBhvr>
                                        <p:cTn id="78" dur="500"/>
                                        <p:tgtEl>
                                          <p:spTgt spid="7"/>
                                        </p:tgtEl>
                                      </p:cBhvr>
                                    </p:animEffect>
                                  </p:childTnLst>
                                </p:cTn>
                              </p:par>
                            </p:childTnLst>
                          </p:cTn>
                        </p:par>
                      </p:childTnLst>
                    </p:cTn>
                  </p:par>
                  <p:par>
                    <p:cTn id="79" fill="hold" nodeType="clickPar">
                      <p:stCondLst>
                        <p:cond delay="indefinite"/>
                      </p:stCondLst>
                      <p:childTnLst>
                        <p:par>
                          <p:cTn id="80" fill="hold" nodeType="afterGroup">
                            <p:stCondLst>
                              <p:cond delay="0"/>
                            </p:stCondLst>
                            <p:childTnLst>
                              <p:par>
                                <p:cTn id="81" presetID="3" presetClass="entr" presetSubtype="10" fill="hold" nodeType="click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blinds(horizontal)">
                                      <p:cBhvr>
                                        <p:cTn id="83" dur="500"/>
                                        <p:tgtEl>
                                          <p:spTgt spid="29"/>
                                        </p:tgtEl>
                                      </p:cBhvr>
                                    </p:animEffect>
                                  </p:childTnLst>
                                </p:cTn>
                              </p:par>
                            </p:childTnLst>
                          </p:cTn>
                        </p:par>
                      </p:childTnLst>
                    </p:cTn>
                  </p:par>
                  <p:par>
                    <p:cTn id="84" fill="hold" nodeType="clickPar">
                      <p:stCondLst>
                        <p:cond delay="indefinite"/>
                      </p:stCondLst>
                      <p:childTnLst>
                        <p:par>
                          <p:cTn id="85" fill="hold" nodeType="afterGroup">
                            <p:stCondLst>
                              <p:cond delay="0"/>
                            </p:stCondLst>
                            <p:childTnLst>
                              <p:par>
                                <p:cTn id="86" presetID="3" presetClass="exit" presetSubtype="10" fill="hold" nodeType="clickEffect">
                                  <p:stCondLst>
                                    <p:cond delay="0"/>
                                  </p:stCondLst>
                                  <p:childTnLst>
                                    <p:animEffect transition="out" filter="blinds(horizontal)">
                                      <p:cBhvr>
                                        <p:cTn id="87" dur="500"/>
                                        <p:tgtEl>
                                          <p:spTgt spid="29"/>
                                        </p:tgtEl>
                                      </p:cBhvr>
                                    </p:animEffect>
                                    <p:set>
                                      <p:cBhvr>
                                        <p:cTn id="88" dur="1" fill="hold">
                                          <p:stCondLst>
                                            <p:cond delay="499"/>
                                          </p:stCondLst>
                                        </p:cTn>
                                        <p:tgtEl>
                                          <p:spTgt spid="29"/>
                                        </p:tgtEl>
                                        <p:attrNameLst>
                                          <p:attrName>style.visibility</p:attrName>
                                        </p:attrNameLst>
                                      </p:cBhvr>
                                      <p:to>
                                        <p:strVal val="hidden"/>
                                      </p:to>
                                    </p:set>
                                  </p:childTnLst>
                                </p:cTn>
                              </p:par>
                            </p:childTnLst>
                          </p:cTn>
                        </p:par>
                      </p:childTnLst>
                    </p:cTn>
                  </p:par>
                  <p:par>
                    <p:cTn id="89" fill="hold" nodeType="clickPar">
                      <p:stCondLst>
                        <p:cond delay="indefinite"/>
                      </p:stCondLst>
                      <p:childTnLst>
                        <p:par>
                          <p:cTn id="90" fill="hold" nodeType="afterGroup">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163"/>
                                        </p:tgtEl>
                                        <p:attrNameLst>
                                          <p:attrName>style.visibility</p:attrName>
                                        </p:attrNameLst>
                                      </p:cBhvr>
                                      <p:to>
                                        <p:strVal val="visible"/>
                                      </p:to>
                                    </p:set>
                                    <p:anim calcmode="lin" valueType="num">
                                      <p:cBhvr>
                                        <p:cTn id="93" dur="500" fill="hold"/>
                                        <p:tgtEl>
                                          <p:spTgt spid="163"/>
                                        </p:tgtEl>
                                        <p:attrNameLst>
                                          <p:attrName>ppt_x</p:attrName>
                                        </p:attrNameLst>
                                      </p:cBhvr>
                                      <p:tavLst>
                                        <p:tav tm="0">
                                          <p:val>
                                            <p:strVal val="#ppt_x"/>
                                          </p:val>
                                        </p:tav>
                                        <p:tav tm="100000">
                                          <p:val>
                                            <p:strVal val="#ppt_x"/>
                                          </p:val>
                                        </p:tav>
                                      </p:tavLst>
                                    </p:anim>
                                    <p:anim calcmode="lin" valueType="num">
                                      <p:cBhvr>
                                        <p:cTn id="94" dur="500" fill="hold"/>
                                        <p:tgtEl>
                                          <p:spTgt spid="163"/>
                                        </p:tgtEl>
                                        <p:attrNameLst>
                                          <p:attrName>ppt_y</p:attrName>
                                        </p:attrNameLst>
                                      </p:cBhvr>
                                      <p:tavLst>
                                        <p:tav tm="0">
                                          <p:val>
                                            <p:strVal val="1+#ppt_h/2"/>
                                          </p:val>
                                        </p:tav>
                                        <p:tav tm="100000">
                                          <p:val>
                                            <p:strVal val="#ppt_y"/>
                                          </p:val>
                                        </p:tav>
                                      </p:tavLst>
                                    </p:anim>
                                  </p:childTnLst>
                                </p:cTn>
                              </p:par>
                            </p:childTnLst>
                          </p:cTn>
                        </p:par>
                      </p:childTnLst>
                    </p:cTn>
                  </p:par>
                  <p:par>
                    <p:cTn id="95" fill="hold" nodeType="clickPar">
                      <p:stCondLst>
                        <p:cond delay="indefinite"/>
                      </p:stCondLst>
                      <p:childTnLst>
                        <p:par>
                          <p:cTn id="96" fill="hold" nodeType="afterGroup">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167"/>
                                        </p:tgtEl>
                                        <p:attrNameLst>
                                          <p:attrName>style.visibility</p:attrName>
                                        </p:attrNameLst>
                                      </p:cBhvr>
                                      <p:to>
                                        <p:strVal val="visible"/>
                                      </p:to>
                                    </p:set>
                                    <p:anim calcmode="lin" valueType="num">
                                      <p:cBhvr>
                                        <p:cTn id="99" dur="500" fill="hold"/>
                                        <p:tgtEl>
                                          <p:spTgt spid="167"/>
                                        </p:tgtEl>
                                        <p:attrNameLst>
                                          <p:attrName>ppt_x</p:attrName>
                                        </p:attrNameLst>
                                      </p:cBhvr>
                                      <p:tavLst>
                                        <p:tav tm="0">
                                          <p:val>
                                            <p:strVal val="#ppt_x"/>
                                          </p:val>
                                        </p:tav>
                                        <p:tav tm="100000">
                                          <p:val>
                                            <p:strVal val="#ppt_x"/>
                                          </p:val>
                                        </p:tav>
                                      </p:tavLst>
                                    </p:anim>
                                    <p:anim calcmode="lin" valueType="num">
                                      <p:cBhvr>
                                        <p:cTn id="100" dur="500" fill="hold"/>
                                        <p:tgtEl>
                                          <p:spTgt spid="167"/>
                                        </p:tgtEl>
                                        <p:attrNameLst>
                                          <p:attrName>ppt_y</p:attrName>
                                        </p:attrNameLst>
                                      </p:cBhvr>
                                      <p:tavLst>
                                        <p:tav tm="0">
                                          <p:val>
                                            <p:strVal val="1+#ppt_h/2"/>
                                          </p:val>
                                        </p:tav>
                                        <p:tav tm="100000">
                                          <p:val>
                                            <p:strVal val="#ppt_y"/>
                                          </p:val>
                                        </p:tav>
                                      </p:tavLst>
                                    </p:anim>
                                  </p:childTnLst>
                                </p:cTn>
                              </p:par>
                            </p:childTnLst>
                          </p:cTn>
                        </p:par>
                      </p:childTnLst>
                    </p:cTn>
                  </p:par>
                  <p:par>
                    <p:cTn id="101" fill="hold" nodeType="clickPar">
                      <p:stCondLst>
                        <p:cond delay="indefinite"/>
                      </p:stCondLst>
                      <p:childTnLst>
                        <p:par>
                          <p:cTn id="102" fill="hold" nodeType="afterGroup">
                            <p:stCondLst>
                              <p:cond delay="0"/>
                            </p:stCondLst>
                            <p:childTnLst>
                              <p:par>
                                <p:cTn id="103" presetID="2" presetClass="entr" presetSubtype="4" fill="hold" grpId="0" nodeType="clickEffect">
                                  <p:stCondLst>
                                    <p:cond delay="0"/>
                                  </p:stCondLst>
                                  <p:childTnLst>
                                    <p:set>
                                      <p:cBhvr>
                                        <p:cTn id="104" dur="1" fill="hold">
                                          <p:stCondLst>
                                            <p:cond delay="0"/>
                                          </p:stCondLst>
                                        </p:cTn>
                                        <p:tgtEl>
                                          <p:spTgt spid="164"/>
                                        </p:tgtEl>
                                        <p:attrNameLst>
                                          <p:attrName>style.visibility</p:attrName>
                                        </p:attrNameLst>
                                      </p:cBhvr>
                                      <p:to>
                                        <p:strVal val="visible"/>
                                      </p:to>
                                    </p:set>
                                    <p:anim calcmode="lin" valueType="num">
                                      <p:cBhvr>
                                        <p:cTn id="105" dur="500" fill="hold"/>
                                        <p:tgtEl>
                                          <p:spTgt spid="164"/>
                                        </p:tgtEl>
                                        <p:attrNameLst>
                                          <p:attrName>ppt_x</p:attrName>
                                        </p:attrNameLst>
                                      </p:cBhvr>
                                      <p:tavLst>
                                        <p:tav tm="0">
                                          <p:val>
                                            <p:strVal val="#ppt_x"/>
                                          </p:val>
                                        </p:tav>
                                        <p:tav tm="100000">
                                          <p:val>
                                            <p:strVal val="#ppt_x"/>
                                          </p:val>
                                        </p:tav>
                                      </p:tavLst>
                                    </p:anim>
                                    <p:anim calcmode="lin" valueType="num">
                                      <p:cBhvr>
                                        <p:cTn id="106" dur="500" fill="hold"/>
                                        <p:tgtEl>
                                          <p:spTgt spid="1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 grpId="0"/>
      <p:bldP spid="3" grpId="0"/>
      <p:bldP spid="4" grpId="0"/>
      <p:bldP spid="5" grpId="0"/>
      <p:bldP spid="7" grpId="0"/>
      <p:bldP spid="9" grpId="0"/>
      <p:bldP spid="163" grpId="0"/>
      <p:bldP spid="167" grpId="0"/>
      <p:bldP spid="16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一、农业工具的变化</a:t>
            </a:r>
            <a:endParaRPr lang="zh-CN" altLang="en-US" sz="2800">
              <a:latin typeface="黑体"/>
              <a:ea typeface="黑体"/>
              <a:cs typeface="+mn-ea"/>
            </a:endParaRPr>
          </a:p>
        </p:txBody>
      </p:sp>
      <p:sp>
        <p:nvSpPr>
          <p:cNvPr id="20502" name="文本框 63510"/>
          <p:cNvSpPr txBox="1"/>
          <p:nvPr/>
        </p:nvSpPr>
        <p:spPr>
          <a:xfrm>
            <a:off x="604520" y="877570"/>
            <a:ext cx="3872865"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二</a:t>
            </a:r>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灌溉工具的变化</a:t>
            </a:r>
            <a:endParaRPr lang="zh-CN" altLang="en-US" sz="2800" b="1">
              <a:latin typeface="楷体_GB2312" pitchFamily="1" charset="-122"/>
              <a:ea typeface="楷体_GB2312" pitchFamily="1" charset="-122"/>
            </a:endParaRPr>
          </a:p>
        </p:txBody>
      </p:sp>
      <p:sp>
        <p:nvSpPr>
          <p:cNvPr id="5" name="灯片编号占位符 2"/>
          <p:cNvSpPr>
            <a:spLocks noGrp="1"/>
          </p:cNvSpPr>
          <p:nvPr>
            <p:ph type="sldNum" sz="quarter" idx="12"/>
          </p:nvPr>
        </p:nvSpPr>
        <p:spPr>
          <a:xfrm>
            <a:off x="11282884" y="6144296"/>
            <a:ext cx="480000" cy="304800"/>
          </a:xfrm>
        </p:spPr>
        <p:txBody>
          <a:bodyPr/>
          <a:lstStyle/>
          <a:p>
            <a:r>
              <a:rPr lang="en-US"/>
              <a:t>4</a:t>
            </a:r>
            <a:endParaRPr lang="en-US"/>
          </a:p>
        </p:txBody>
      </p:sp>
      <p:sp>
        <p:nvSpPr>
          <p:cNvPr id="6" name="文本框 5"/>
          <p:cNvSpPr txBox="1"/>
          <p:nvPr/>
        </p:nvSpPr>
        <p:spPr>
          <a:xfrm>
            <a:off x="1838960" y="2528570"/>
            <a:ext cx="102171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陶器</a:t>
            </a:r>
            <a:endParaRPr lang="zh-CN" altLang="en-US" sz="2400">
              <a:latin typeface="微软雅黑" pitchFamily="34" charset="-122"/>
              <a:ea typeface="微软雅黑" pitchFamily="34" charset="-122"/>
            </a:endParaRPr>
          </a:p>
        </p:txBody>
      </p:sp>
      <p:sp>
        <p:nvSpPr>
          <p:cNvPr id="13" name="文本框 12"/>
          <p:cNvSpPr txBox="1"/>
          <p:nvPr/>
        </p:nvSpPr>
        <p:spPr>
          <a:xfrm>
            <a:off x="6969760" y="1529080"/>
            <a:ext cx="147828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三国时期</a:t>
            </a:r>
            <a:endParaRPr lang="zh-CN" altLang="en-US" sz="2400"/>
          </a:p>
        </p:txBody>
      </p:sp>
      <p:sp>
        <p:nvSpPr>
          <p:cNvPr id="89" name="矩形 49"/>
          <p:cNvSpPr>
            <a:spLocks noChangeArrowheads="1"/>
          </p:cNvSpPr>
          <p:nvPr/>
        </p:nvSpPr>
        <p:spPr bwMode="auto">
          <a:xfrm>
            <a:off x="1357630" y="2163445"/>
            <a:ext cx="10033635" cy="412750"/>
          </a:xfrm>
          <a:prstGeom prst="rect">
            <a:avLst/>
          </a:prstGeom>
          <a:solidFill>
            <a:srgbClr val="A23C8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sz="2400">
              <a:solidFill>
                <a:srgbClr val="FFFFFF"/>
              </a:solidFill>
              <a:latin typeface="宋体" pitchFamily="2" charset="-122"/>
              <a:ea typeface="微软雅黑" pitchFamily="34" charset="-122"/>
              <a:sym typeface="宋体" pitchFamily="2" charset="-122"/>
            </a:endParaRPr>
          </a:p>
        </p:txBody>
      </p:sp>
      <p:sp>
        <p:nvSpPr>
          <p:cNvPr id="27" name="文本框 26"/>
          <p:cNvSpPr txBox="1"/>
          <p:nvPr/>
        </p:nvSpPr>
        <p:spPr>
          <a:xfrm>
            <a:off x="1421130" y="1515110"/>
            <a:ext cx="215074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原始社会末期</a:t>
            </a:r>
            <a:endParaRPr lang="zh-CN" altLang="en-US" sz="2400"/>
          </a:p>
        </p:txBody>
      </p:sp>
      <p:sp>
        <p:nvSpPr>
          <p:cNvPr id="28" name="文本框 27"/>
          <p:cNvSpPr txBox="1"/>
          <p:nvPr/>
        </p:nvSpPr>
        <p:spPr>
          <a:xfrm>
            <a:off x="4477385" y="1529080"/>
            <a:ext cx="160210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东汉末期</a:t>
            </a:r>
            <a:endParaRPr lang="zh-CN" altLang="en-US" sz="2400"/>
          </a:p>
        </p:txBody>
      </p:sp>
      <p:sp>
        <p:nvSpPr>
          <p:cNvPr id="29" name="文本框 28"/>
          <p:cNvSpPr txBox="1"/>
          <p:nvPr/>
        </p:nvSpPr>
        <p:spPr>
          <a:xfrm>
            <a:off x="3992245" y="2576195"/>
            <a:ext cx="238315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翻车（</a:t>
            </a:r>
            <a:r>
              <a:rPr lang="zh-CN" altLang="en-US" sz="2400">
                <a:latin typeface="微软雅黑" panose="020b0503020204020204" pitchFamily="34" charset="-122"/>
                <a:ea typeface="微软雅黑" panose="020b0503020204020204" pitchFamily="34" charset="-122"/>
                <a:sym typeface="+mn-ea"/>
              </a:rPr>
              <a:t>毕岚发明</a:t>
            </a:r>
            <a:r>
              <a:rPr lang="zh-CN" altLang="en-US" sz="2400">
                <a:latin typeface="微软雅黑" panose="020b0503020204020204" pitchFamily="34" charset="-122"/>
                <a:ea typeface="微软雅黑" panose="020b0503020204020204" pitchFamily="34" charset="-122"/>
              </a:rPr>
              <a:t>）</a:t>
            </a:r>
            <a:endParaRPr lang="zh-CN" altLang="en-US" sz="2400">
              <a:latin typeface="微软雅黑" panose="020b0503020204020204" pitchFamily="34" charset="-122"/>
              <a:ea typeface="微软雅黑" panose="020b0503020204020204" pitchFamily="34" charset="-122"/>
            </a:endParaRPr>
          </a:p>
        </p:txBody>
      </p:sp>
      <p:sp>
        <p:nvSpPr>
          <p:cNvPr id="30" name="文本框 29"/>
          <p:cNvSpPr txBox="1"/>
          <p:nvPr/>
        </p:nvSpPr>
        <p:spPr>
          <a:xfrm>
            <a:off x="6504940" y="2576195"/>
            <a:ext cx="240855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翻车（</a:t>
            </a:r>
            <a:r>
              <a:rPr lang="zh-CN" altLang="en-US" sz="2400">
                <a:latin typeface="微软雅黑" panose="020b0503020204020204" pitchFamily="34" charset="-122"/>
                <a:ea typeface="微软雅黑" panose="020b0503020204020204" pitchFamily="34" charset="-122"/>
                <a:sym typeface="+mn-ea"/>
              </a:rPr>
              <a:t>马钧改进</a:t>
            </a:r>
            <a:r>
              <a:rPr lang="zh-CN" altLang="en-US" sz="2400">
                <a:latin typeface="微软雅黑" panose="020b0503020204020204" pitchFamily="34" charset="-122"/>
                <a:ea typeface="微软雅黑" panose="020b0503020204020204" pitchFamily="34" charset="-122"/>
              </a:rPr>
              <a:t>）</a:t>
            </a:r>
            <a:endParaRPr lang="zh-CN" altLang="en-US" sz="2400">
              <a:latin typeface="微软雅黑" panose="020b0503020204020204" pitchFamily="34" charset="-122"/>
              <a:ea typeface="微软雅黑" panose="020b0503020204020204" pitchFamily="34" charset="-122"/>
            </a:endParaRPr>
          </a:p>
        </p:txBody>
      </p:sp>
      <p:sp>
        <p:nvSpPr>
          <p:cNvPr id="31" name="文本框 30"/>
          <p:cNvSpPr txBox="1"/>
          <p:nvPr/>
        </p:nvSpPr>
        <p:spPr>
          <a:xfrm>
            <a:off x="9664700" y="1515110"/>
            <a:ext cx="147828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唐    代</a:t>
            </a:r>
            <a:endParaRPr lang="zh-CN" altLang="en-US" sz="2400"/>
          </a:p>
        </p:txBody>
      </p:sp>
      <p:sp>
        <p:nvSpPr>
          <p:cNvPr id="32" name="文本框 31"/>
          <p:cNvSpPr txBox="1"/>
          <p:nvPr/>
        </p:nvSpPr>
        <p:spPr>
          <a:xfrm>
            <a:off x="9664700" y="2576195"/>
            <a:ext cx="131318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筒    车</a:t>
            </a:r>
            <a:endParaRPr lang="zh-CN" altLang="en-US" sz="2400">
              <a:latin typeface="微软雅黑" panose="020b0503020204020204" pitchFamily="34" charset="-122"/>
              <a:ea typeface="微软雅黑" panose="020b0503020204020204" pitchFamily="34" charset="-122"/>
            </a:endParaRPr>
          </a:p>
        </p:txBody>
      </p:sp>
      <p:pic>
        <p:nvPicPr>
          <p:cNvPr id="33" name="图片 32" descr="1"/>
          <p:cNvPicPr>
            <a:picLocks noChangeAspect="1"/>
          </p:cNvPicPr>
          <p:nvPr/>
        </p:nvPicPr>
        <p:blipFill>
          <a:blip r:embed="rId3"/>
          <a:stretch>
            <a:fillRect/>
          </a:stretch>
        </p:blipFill>
        <p:spPr>
          <a:xfrm>
            <a:off x="6733540" y="3134995"/>
            <a:ext cx="2179955" cy="2916555"/>
          </a:xfrm>
          <a:prstGeom prst="rect">
            <a:avLst/>
          </a:prstGeom>
        </p:spPr>
      </p:pic>
      <p:pic>
        <p:nvPicPr>
          <p:cNvPr id="102" name="图片 101" descr="C:\Users\lenovo\Desktop\2.jpg2"/>
          <p:cNvPicPr>
            <a:picLocks noChangeAspect="1"/>
          </p:cNvPicPr>
          <p:nvPr/>
        </p:nvPicPr>
        <p:blipFill>
          <a:blip r:embed="rId4"/>
          <a:stretch>
            <a:fillRect/>
          </a:stretch>
        </p:blipFill>
        <p:spPr>
          <a:xfrm>
            <a:off x="9253855" y="3110230"/>
            <a:ext cx="2137410" cy="2941320"/>
          </a:xfrm>
          <a:prstGeom prst="rect">
            <a:avLst/>
          </a:prstGeom>
        </p:spPr>
      </p:pic>
      <p:sp>
        <p:nvSpPr>
          <p:cNvPr id="2" name="椭圆 1"/>
          <p:cNvSpPr/>
          <p:nvPr/>
        </p:nvSpPr>
        <p:spPr>
          <a:xfrm>
            <a:off x="1954530" y="2162810"/>
            <a:ext cx="480060" cy="41338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0081260" y="2163445"/>
            <a:ext cx="480060" cy="41338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7468870" y="2162810"/>
            <a:ext cx="480060" cy="41338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4943475" y="2163445"/>
            <a:ext cx="480060" cy="41338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63510"/>
          <p:cNvSpPr txBox="1"/>
          <p:nvPr/>
        </p:nvSpPr>
        <p:spPr>
          <a:xfrm>
            <a:off x="600075" y="3261995"/>
            <a:ext cx="3188335"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三</a:t>
            </a:r>
            <a:r>
              <a:rPr lang="zh-CN" altLang="en-US" sz="2800" b="1" smtClean="0">
                <a:latin typeface="楷体_GB2312" pitchFamily="1" charset="-122"/>
                <a:ea typeface="楷体_GB2312" pitchFamily="1" charset="-122"/>
              </a:rPr>
              <a:t>）</a:t>
            </a:r>
            <a:r>
              <a:rPr lang="zh-CN" altLang="en-US" sz="2800" b="1">
                <a:latin typeface="楷体_GB2312" pitchFamily="1" charset="-122"/>
                <a:ea typeface="楷体_GB2312" pitchFamily="1" charset="-122"/>
              </a:rPr>
              <a:t>驯化工具</a:t>
            </a:r>
            <a:endParaRPr lang="zh-CN" altLang="en-US" sz="2800" b="1">
              <a:latin typeface="楷体_GB2312" pitchFamily="1" charset="-122"/>
              <a:ea typeface="楷体_GB2312" pitchFamily="1" charset="-122"/>
            </a:endParaRPr>
          </a:p>
        </p:txBody>
      </p:sp>
      <p:sp>
        <p:nvSpPr>
          <p:cNvPr id="10" name="文本框 9"/>
          <p:cNvSpPr txBox="1"/>
          <p:nvPr/>
        </p:nvSpPr>
        <p:spPr>
          <a:xfrm>
            <a:off x="1165860" y="3938270"/>
            <a:ext cx="186817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饲养禽畜</a:t>
            </a:r>
            <a:r>
              <a:rPr lang="zh-CN" altLang="en-US" sz="2800">
                <a:sym typeface="+mn-ea"/>
              </a:rPr>
              <a:t>：</a:t>
            </a:r>
            <a:endParaRPr lang="zh-CN" altLang="en-US" sz="2800"/>
          </a:p>
        </p:txBody>
      </p:sp>
      <p:sp>
        <p:nvSpPr>
          <p:cNvPr id="11" name="文本框 10"/>
          <p:cNvSpPr txBox="1"/>
          <p:nvPr/>
        </p:nvSpPr>
        <p:spPr>
          <a:xfrm>
            <a:off x="1165860" y="5432425"/>
            <a:ext cx="19939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捕捉动物：</a:t>
            </a:r>
            <a:endParaRPr lang="zh-CN" altLang="en-US" sz="2800"/>
          </a:p>
        </p:txBody>
      </p:sp>
      <p:sp>
        <p:nvSpPr>
          <p:cNvPr id="12" name="文本框 11"/>
          <p:cNvSpPr txBox="1"/>
          <p:nvPr/>
        </p:nvSpPr>
        <p:spPr>
          <a:xfrm>
            <a:off x="1165860" y="4712335"/>
            <a:ext cx="1636395"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喂       马：</a:t>
            </a:r>
            <a:endParaRPr lang="zh-CN" altLang="en-US" sz="2800"/>
          </a:p>
        </p:txBody>
      </p:sp>
      <p:sp>
        <p:nvSpPr>
          <p:cNvPr id="14" name="文本框 13"/>
          <p:cNvSpPr txBox="1"/>
          <p:nvPr/>
        </p:nvSpPr>
        <p:spPr>
          <a:xfrm>
            <a:off x="3034030" y="4798060"/>
            <a:ext cx="989965" cy="521970"/>
          </a:xfrm>
          <a:prstGeom prst="rect">
            <a:avLst/>
          </a:prstGeom>
          <a:noFill/>
        </p:spPr>
        <p:txBody>
          <a:bodyPr wrap="square" rtlCol="0" anchor="t">
            <a:spAutoFit/>
          </a:bodyPr>
          <a:lstStyle/>
          <a:p>
            <a:r>
              <a:rPr lang="zh-CN" altLang="en-US" sz="2800">
                <a:solidFill>
                  <a:srgbClr val="000000"/>
                </a:solidFill>
                <a:latin typeface="微软雅黑" panose="020b0503020204020204" pitchFamily="34" charset="-122"/>
                <a:ea typeface="微软雅黑" panose="020b0503020204020204" pitchFamily="34" charset="-122"/>
                <a:sym typeface="+mn-ea"/>
              </a:rPr>
              <a:t>马槽</a:t>
            </a:r>
            <a:endParaRPr lang="zh-CN" altLang="en-US"/>
          </a:p>
        </p:txBody>
      </p:sp>
      <p:sp>
        <p:nvSpPr>
          <p:cNvPr id="15" name="文本框 14"/>
          <p:cNvSpPr txBox="1"/>
          <p:nvPr/>
        </p:nvSpPr>
        <p:spPr>
          <a:xfrm>
            <a:off x="3034030" y="4023995"/>
            <a:ext cx="897890" cy="521970"/>
          </a:xfrm>
          <a:prstGeom prst="rect">
            <a:avLst/>
          </a:prstGeom>
          <a:noFill/>
        </p:spPr>
        <p:txBody>
          <a:bodyPr wrap="none" rtlCol="0" anchor="t">
            <a:spAutoFit/>
          </a:bodyPr>
          <a:lstStyle/>
          <a:p>
            <a:r>
              <a:rPr lang="zh-CN" altLang="en-US" sz="2800" b="1">
                <a:sym typeface="+mn-ea"/>
              </a:rPr>
              <a:t>圏厩</a:t>
            </a:r>
            <a:endParaRPr lang="zh-CN" altLang="en-US" sz="2800" b="1">
              <a:sym typeface="+mn-ea"/>
            </a:endParaRPr>
          </a:p>
        </p:txBody>
      </p:sp>
      <p:sp>
        <p:nvSpPr>
          <p:cNvPr id="16" name="文本框 15"/>
          <p:cNvSpPr txBox="1"/>
          <p:nvPr/>
        </p:nvSpPr>
        <p:spPr>
          <a:xfrm>
            <a:off x="3034030" y="5518150"/>
            <a:ext cx="1612900" cy="521970"/>
          </a:xfrm>
          <a:prstGeom prst="rect">
            <a:avLst/>
          </a:prstGeom>
          <a:noFill/>
        </p:spPr>
        <p:txBody>
          <a:bodyPr wrap="none" rtlCol="0" anchor="t">
            <a:spAutoFit/>
          </a:bodyPr>
          <a:lstStyle/>
          <a:p>
            <a:r>
              <a:rPr lang="zh-CN" altLang="en-US" sz="2800" b="1">
                <a:sym typeface="+mn-ea"/>
              </a:rPr>
              <a:t>弓箭、网</a:t>
            </a:r>
            <a:endParaRPr lang="zh-CN" altLang="en-US" sz="2800" b="1"/>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linds(horizontal)">
                                      <p:cBhvr>
                                        <p:cTn id="12" dur="500"/>
                                        <p:tgtEl>
                                          <p:spTgt spid="2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blinds(horizontal)">
                                      <p:cBhvr>
                                        <p:cTn id="17" dur="500"/>
                                        <p:tgtEl>
                                          <p:spTgt spid="3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blinds(horizontal)">
                                      <p:cBhvr>
                                        <p:cTn id="22" dur="500"/>
                                        <p:tgtEl>
                                          <p:spTgt spid="3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nodeType="clickEffect">
                                  <p:stCondLst>
                                    <p:cond delay="0"/>
                                  </p:stCondLst>
                                  <p:childTnLst>
                                    <p:animEffect transition="out" filter="wipe(down)">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blinds(horizontal)">
                                      <p:cBhvr>
                                        <p:cTn id="32" dur="500"/>
                                        <p:tgtEl>
                                          <p:spTgt spid="3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2"/>
                                        </p:tgtEl>
                                        <p:attrNameLst>
                                          <p:attrName>style.visibility</p:attrName>
                                        </p:attrNameLst>
                                      </p:cBhvr>
                                      <p:to>
                                        <p:strVal val="visible"/>
                                      </p:to>
                                    </p:set>
                                    <p:animEffect transition="in" filter="blinds(horizontal)">
                                      <p:cBhvr>
                                        <p:cTn id="37" dur="500"/>
                                        <p:tgtEl>
                                          <p:spTgt spid="10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xit" presetSubtype="4" fill="hold" nodeType="clickEffect">
                                  <p:stCondLst>
                                    <p:cond delay="0"/>
                                  </p:stCondLst>
                                  <p:childTnLst>
                                    <p:animEffect transition="out" filter="wipe(down)">
                                      <p:cBhvr>
                                        <p:cTn id="41" dur="500"/>
                                        <p:tgtEl>
                                          <p:spTgt spid="102"/>
                                        </p:tgtEl>
                                      </p:cBhvr>
                                    </p:animEffect>
                                    <p:set>
                                      <p:cBhvr>
                                        <p:cTn id="42" dur="1" fill="hold">
                                          <p:stCondLst>
                                            <p:cond delay="499"/>
                                          </p:stCondLst>
                                        </p:cTn>
                                        <p:tgtEl>
                                          <p:spTgt spid="102"/>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blinds(horizontal)">
                                      <p:cBhvr>
                                        <p:cTn id="47" dur="500"/>
                                        <p:tgtEl>
                                          <p:spTgt spid="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horizontal)">
                                      <p:cBhvr>
                                        <p:cTn id="52" dur="500"/>
                                        <p:tgtEl>
                                          <p:spTgt spid="10"/>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horizontal)">
                                      <p:cBhvr>
                                        <p:cTn id="55" dur="500"/>
                                        <p:tgtEl>
                                          <p:spTgt spid="11"/>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blinds(horizontal)">
                                      <p:cBhvr>
                                        <p:cTn id="58" dur="500"/>
                                        <p:tgtEl>
                                          <p:spTgt spid="12"/>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linds(horizontal)">
                                      <p:cBhvr>
                                        <p:cTn id="63" dur="500"/>
                                        <p:tgtEl>
                                          <p:spTgt spid="15"/>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blinds(horizontal)">
                                      <p:cBhvr>
                                        <p:cTn id="68" dur="500"/>
                                        <p:tgtEl>
                                          <p:spTgt spid="14"/>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linds(horizontal)">
                                      <p:cBhvr>
                                        <p:cTn id="7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9" grpId="0"/>
      <p:bldP spid="30" grpId="0"/>
      <p:bldP spid="32" grpId="0"/>
      <p:bldP spid="9" grpId="0"/>
      <p:bldP spid="10" grpId="0"/>
      <p:bldP spid="11" grpId="0"/>
      <p:bldP spid="12" grpId="0"/>
      <p:bldP spid="14" grpId="0"/>
      <p:bldP spid="15" grpId="0"/>
      <p:bldP spid="1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9</a:t>
            </a:r>
            <a:endParaRPr lang="en-US"/>
          </a:p>
        </p:txBody>
      </p:sp>
      <p:sp>
        <p:nvSpPr>
          <p:cNvPr id="8" name="标题 7"/>
          <p:cNvSpPr>
            <a:spLocks noGrp="1"/>
          </p:cNvSpPr>
          <p:nvPr>
            <p:ph type="title"/>
          </p:nvPr>
        </p:nvSpPr>
        <p:spPr>
          <a:xfrm>
            <a:off x="5066030" y="2190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探  究</a:t>
            </a:r>
            <a:endParaRPr lang="zh-CN" altLang="en-US" sz="2800">
              <a:latin typeface="黑体" panose="02010609060101010101" charset="-122"/>
              <a:ea typeface="黑体" panose="02010609060101010101" charset="-122"/>
              <a:cs typeface="+mn-ea"/>
            </a:endParaRPr>
          </a:p>
        </p:txBody>
      </p:sp>
      <p:sp>
        <p:nvSpPr>
          <p:cNvPr id="5" name="文本框 4"/>
          <p:cNvSpPr txBox="1"/>
          <p:nvPr/>
        </p:nvSpPr>
        <p:spPr>
          <a:xfrm>
            <a:off x="702945" y="840740"/>
            <a:ext cx="10593705" cy="521970"/>
          </a:xfrm>
          <a:prstGeom prst="rect">
            <a:avLst/>
          </a:prstGeom>
          <a:noFill/>
        </p:spPr>
        <p:txBody>
          <a:bodyPr wrap="square" rtlCol="0" anchor="t">
            <a:spAutoFit/>
          </a:bodyPr>
          <a:lstStyle/>
          <a:p>
            <a:r>
              <a:rPr lang="zh-CN" altLang="en-US" sz="2800" b="1">
                <a:latin typeface="+mn-ea"/>
                <a:sym typeface="+mn-ea"/>
              </a:rPr>
              <a:t>请思考，</a:t>
            </a:r>
            <a:r>
              <a:rPr lang="zh-CN" altLang="en-US" sz="2800" b="1" smtClean="0">
                <a:latin typeface="+mn-ea"/>
                <a:sym typeface="+mn-ea"/>
              </a:rPr>
              <a:t>耕</a:t>
            </a:r>
            <a:r>
              <a:rPr lang="zh-CN" altLang="en-US" sz="2800" b="1">
                <a:latin typeface="+mn-ea"/>
                <a:sym typeface="+mn-ea"/>
              </a:rPr>
              <a:t>作工具和灌溉工具的进步，是怎样促进农业生产发展的？</a:t>
            </a:r>
            <a:endParaRPr lang="zh-CN" altLang="en-US" sz="2800" b="1">
              <a:latin typeface="+mn-ea"/>
              <a:sym typeface="+mn-ea"/>
            </a:endParaRPr>
          </a:p>
        </p:txBody>
      </p:sp>
      <p:sp>
        <p:nvSpPr>
          <p:cNvPr id="7" name="文本框 6"/>
          <p:cNvSpPr txBox="1"/>
          <p:nvPr/>
        </p:nvSpPr>
        <p:spPr>
          <a:xfrm>
            <a:off x="702945" y="1362710"/>
            <a:ext cx="11059795" cy="3107690"/>
          </a:xfrm>
          <a:prstGeom prst="rect">
            <a:avLst/>
          </a:prstGeom>
          <a:noFill/>
        </p:spPr>
        <p:txBody>
          <a:bodyPr wrap="square" rtlCol="0" anchor="t">
            <a:spAutoFit/>
          </a:bodyPr>
          <a:lstStyle/>
          <a:p>
            <a:r>
              <a:rPr lang="zh-CN" altLang="en-US" sz="2800" b="1">
                <a:latin typeface="+mn-ea"/>
                <a:cs typeface="+mn-ea"/>
                <a:sym typeface="+mn-ea"/>
              </a:rPr>
              <a:t>参考点：</a:t>
            </a:r>
            <a:endParaRPr lang="zh-CN" altLang="en-US" sz="2800" b="1">
              <a:latin typeface="+mn-ea"/>
              <a:cs typeface="+mn-ea"/>
              <a:sym typeface="+mn-ea"/>
            </a:endParaRPr>
          </a:p>
          <a:p>
            <a:r>
              <a:rPr lang="zh-CN" altLang="en-US" sz="2800" b="1">
                <a:latin typeface="+mn-ea"/>
                <a:cs typeface="+mn-ea"/>
                <a:sym typeface="+mn-ea"/>
              </a:rPr>
              <a:t>    耕作工具和灌溉工具的进步对农业生产发展具有重要的促进作用。人类历史上的耕作工具种类繁多，从木、石、蚌、骨等质的耕作工具到青铜铸造的耕作工具再到铁制工具，经历了由粗到精的演进历程。金属耕作工具的发明，特别是铁制农具和牛耕的出现，大大提高了当时的农业生产力，使得大量荒地得到开垦，私田大量增加，并对精耕细作的农业生产模式和个体小农经济的形成具有革命性的意义。</a:t>
            </a:r>
            <a:endParaRPr lang="zh-CN" altLang="en-US" sz="2800" b="1">
              <a:latin typeface="+mn-ea"/>
              <a:cs typeface="+mn-ea"/>
              <a:sym typeface="+mn-ea"/>
            </a:endParaRPr>
          </a:p>
        </p:txBody>
      </p:sp>
      <p:sp>
        <p:nvSpPr>
          <p:cNvPr id="2" name="文本框 1"/>
          <p:cNvSpPr txBox="1"/>
          <p:nvPr/>
        </p:nvSpPr>
        <p:spPr>
          <a:xfrm>
            <a:off x="702945" y="4470400"/>
            <a:ext cx="11059160" cy="1814830"/>
          </a:xfrm>
          <a:prstGeom prst="rect">
            <a:avLst/>
          </a:prstGeom>
          <a:noFill/>
        </p:spPr>
        <p:txBody>
          <a:bodyPr wrap="square" rtlCol="0" anchor="t">
            <a:spAutoFit/>
          </a:bodyPr>
          <a:lstStyle/>
          <a:p>
            <a:r>
              <a:rPr lang="en-US" altLang="zh-CN" sz="2800" b="1">
                <a:latin typeface="+mn-ea"/>
                <a:cs typeface="+mn-ea"/>
                <a:sym typeface="+mn-ea"/>
              </a:rPr>
              <a:t>    </a:t>
            </a:r>
            <a:r>
              <a:rPr lang="zh-CN" altLang="en-US" sz="2800" b="1">
                <a:latin typeface="+mn-ea"/>
                <a:cs typeface="+mn-ea"/>
                <a:sym typeface="+mn-ea"/>
              </a:rPr>
              <a:t>同样，灌溉工具的进步也促进了农业生产的发展。人类从汲水灌溉到使用杠杆原理进行灌溉再到借助水力汲水入筒进行灌溉，大大提高了灌溉效率，使得更多的农田可以得到灌溉，推动了农业生产的快速发展。</a:t>
            </a:r>
            <a:endParaRPr lang="zh-CN" altLang="en-US" sz="2800"/>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wipe(left)">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6</a:t>
            </a:r>
            <a:endParaRPr lang="en-US"/>
          </a:p>
        </p:txBody>
      </p:sp>
      <p:graphicFrame>
        <p:nvGraphicFramePr>
          <p:cNvPr id="3" name="表格 2"/>
          <p:cNvGraphicFramePr>
            <a:graphicFrameLocks noGrp="1"/>
          </p:cNvGraphicFramePr>
          <p:nvPr/>
        </p:nvGraphicFramePr>
        <p:xfrm>
          <a:off x="384810" y="2161540"/>
          <a:ext cx="4984115" cy="3260090"/>
        </p:xfrm>
        <a:graphic>
          <a:graphicData uri="http://schemas.openxmlformats.org/drawingml/2006/table">
            <a:tbl>
              <a:tblPr firstRow="1" bandRow="1"/>
              <a:tblGrid>
                <a:gridCol w="1971675"/>
                <a:gridCol w="1361440"/>
                <a:gridCol w="1651000"/>
              </a:tblGrid>
              <a:tr h="518160">
                <a:tc gridSpan="3">
                  <a:txBody>
                    <a:bodyPr vert="horz" wrap="square"/>
                    <a:lstStyle/>
                    <a:p>
                      <a:pPr marL="0" marR="0" lvl="0" indent="0" algn="ctr" defTabSz="1218565" rtl="0" eaLnBrk="1" fontAlgn="auto" latinLnBrk="0" hangingPunct="1">
                        <a:lnSpc>
                          <a:spcPct val="100000"/>
                        </a:lnSpc>
                        <a:spcBef>
                          <a:spcPct val="0"/>
                        </a:spcBef>
                        <a:spcAft>
                          <a:spcPct val="0"/>
                        </a:spcAft>
                        <a:buClrTx/>
                        <a:buSzTx/>
                        <a:buFontTx/>
                        <a:buNone/>
                        <a:defRPr/>
                      </a:pPr>
                      <a:endParaRPr lang="zh-CN" altLang="en-US" sz="2800">
                        <a:latin typeface="+mn-ea"/>
                      </a:endParaRPr>
                    </a:p>
                  </a:txBody>
                  <a:tcPr>
                    <a:solidFill>
                      <a:srgbClr val="D4B1C9"/>
                    </a:solidFill>
                  </a:tcPr>
                </a:tc>
                <a:tc hMerge="1">
                  <a:txBody>
                    <a:bodyPr vert="horz" wrap="square"/>
                    <a:lstStyle/>
                    <a:p/>
                  </a:txBody>
                  <a:tcPr>
                    <a:solidFill>
                      <a:srgbClr val="D4B1C9"/>
                    </a:solidFill>
                  </a:tcPr>
                </a:tc>
                <a:tc hMerge="1">
                  <a:txBody>
                    <a:bodyPr vert="horz" wrap="square"/>
                    <a:lstStyle/>
                    <a:p/>
                  </a:txBody>
                  <a:tcPr>
                    <a:solidFill>
                      <a:srgbClr val="D4B1C9"/>
                    </a:solidFill>
                  </a:tcPr>
                </a:tc>
              </a:tr>
              <a:tr h="518160">
                <a:tc>
                  <a:txBody>
                    <a:bodyPr vert="horz" wrap="square"/>
                    <a:lstStyle/>
                    <a:p>
                      <a:pPr marL="0" marR="0" lvl="0" indent="0" algn="ctr" defTabSz="1218565" rtl="0" eaLnBrk="1" fontAlgn="auto" latinLnBrk="0" hangingPunct="1">
                        <a:lnSpc>
                          <a:spcPct val="100000"/>
                        </a:lnSpc>
                        <a:spcBef>
                          <a:spcPct val="0"/>
                        </a:spcBef>
                        <a:spcAft>
                          <a:spcPct val="0"/>
                        </a:spcAft>
                        <a:buClrTx/>
                        <a:buSzTx/>
                        <a:buFontTx/>
                        <a:buNone/>
                        <a:defRPr/>
                      </a:pPr>
                      <a:r>
                        <a:rPr lang="zh-CN" altLang="en-US" sz="2800">
                          <a:latin typeface="+mn-ea"/>
                        </a:rPr>
                        <a:t>时  期</a:t>
                      </a:r>
                      <a:endParaRPr lang="zh-CN" altLang="en-US" sz="2800">
                        <a:latin typeface="+mn-ea"/>
                      </a:endParaRPr>
                    </a:p>
                  </a:txBody>
                  <a:tcPr>
                    <a:solidFill>
                      <a:srgbClr val="D4B1C9"/>
                    </a:solidFill>
                  </a:tcPr>
                </a:tc>
                <a:tc>
                  <a:txBody>
                    <a:bodyPr vert="horz" wrap="square"/>
                    <a:lstStyle/>
                    <a:p>
                      <a:pPr marL="0" marR="0" lvl="0" indent="0" algn="ctr" defTabSz="1218565" rtl="0" eaLnBrk="1" fontAlgn="auto" latinLnBrk="0" hangingPunct="1">
                        <a:lnSpc>
                          <a:spcPct val="100000"/>
                        </a:lnSpc>
                        <a:spcBef>
                          <a:spcPct val="0"/>
                        </a:spcBef>
                        <a:spcAft>
                          <a:spcPct val="0"/>
                        </a:spcAft>
                        <a:buClrTx/>
                        <a:buSzTx/>
                        <a:buFontTx/>
                        <a:buNone/>
                        <a:defRPr/>
                      </a:pPr>
                      <a:r>
                        <a:rPr lang="zh-CN" altLang="en-US" sz="2800">
                          <a:latin typeface="+mn-ea"/>
                        </a:rPr>
                        <a:t>工  具</a:t>
                      </a:r>
                      <a:endParaRPr lang="zh-CN" altLang="en-US" sz="2800">
                        <a:latin typeface="+mn-ea"/>
                      </a:endParaRPr>
                    </a:p>
                  </a:txBody>
                  <a:tcPr>
                    <a:solidFill>
                      <a:srgbClr val="D4B1C9"/>
                    </a:solidFill>
                  </a:tcPr>
                </a:tc>
                <a:tc>
                  <a:txBody>
                    <a:bodyPr vert="horz" wrap="square"/>
                    <a:lstStyle/>
                    <a:p>
                      <a:pPr marL="0" marR="0" lvl="0" indent="0" algn="ctr" defTabSz="1218565" rtl="0" eaLnBrk="1" fontAlgn="auto" latinLnBrk="0" hangingPunct="1">
                        <a:lnSpc>
                          <a:spcPct val="100000"/>
                        </a:lnSpc>
                        <a:spcBef>
                          <a:spcPct val="0"/>
                        </a:spcBef>
                        <a:spcAft>
                          <a:spcPct val="0"/>
                        </a:spcAft>
                        <a:buClrTx/>
                        <a:buSzTx/>
                        <a:buFontTx/>
                        <a:buNone/>
                        <a:defRPr/>
                      </a:pPr>
                      <a:r>
                        <a:rPr lang="zh-CN" altLang="en-US" sz="2800">
                          <a:latin typeface="+mn-ea"/>
                        </a:rPr>
                        <a:t>用  途</a:t>
                      </a:r>
                      <a:endParaRPr lang="zh-CN" altLang="en-US" sz="2800">
                        <a:latin typeface="+mn-ea"/>
                      </a:endParaRPr>
                    </a:p>
                  </a:txBody>
                  <a:tcPr>
                    <a:solidFill>
                      <a:srgbClr val="D4B1C9"/>
                    </a:solidFill>
                  </a:tcPr>
                </a:tc>
              </a:tr>
              <a:tr h="579755">
                <a:tc>
                  <a:txBody>
                    <a:bodyPr vert="horz" wrap="square"/>
                    <a:lstStyle/>
                    <a:p>
                      <a:pPr marL="0" marR="0" lvl="0" indent="0" algn="ctr" defTabSz="1218565" rtl="0" eaLnBrk="1" fontAlgn="auto" latinLnBrk="0" hangingPunct="1">
                        <a:lnSpc>
                          <a:spcPct val="100000"/>
                        </a:lnSpc>
                        <a:spcBef>
                          <a:spcPct val="0"/>
                        </a:spcBef>
                        <a:spcAft>
                          <a:spcPct val="0"/>
                        </a:spcAft>
                        <a:buClrTx/>
                        <a:buSzTx/>
                        <a:buFontTx/>
                        <a:buNone/>
                        <a:defRPr/>
                      </a:pPr>
                      <a:r>
                        <a:rPr lang="en-US" altLang="zh-CN" sz="2800">
                          <a:latin typeface="+mn-ea"/>
                          <a:cs typeface="+mn-ea"/>
                        </a:rPr>
                        <a:t>3</a:t>
                      </a:r>
                      <a:r>
                        <a:rPr lang="zh-CN" altLang="en-US" sz="2800">
                          <a:latin typeface="+mn-ea"/>
                          <a:cs typeface="+mn-ea"/>
                        </a:rPr>
                        <a:t>万年前</a:t>
                      </a:r>
                      <a:endParaRPr lang="en-US" altLang="zh-CN" sz="2800">
                        <a:latin typeface="+mn-ea"/>
                        <a:cs typeface="+mn-ea"/>
                      </a:endParaRPr>
                    </a:p>
                  </a:txBody>
                  <a:tcPr>
                    <a:solidFill>
                      <a:srgbClr val="D4B1C9"/>
                    </a:solidFill>
                  </a:tcPr>
                </a:tc>
                <a:tc>
                  <a:txBody>
                    <a:bodyPr vert="horz" wrap="square"/>
                    <a:lstStyle/>
                    <a:p>
                      <a:pPr algn="ctr">
                        <a:spcBef>
                          <a:spcPct val="0"/>
                        </a:spcBef>
                        <a:spcAft>
                          <a:spcPct val="0"/>
                        </a:spcAft>
                        <a:buClrTx/>
                        <a:buSzTx/>
                        <a:buFontTx/>
                        <a:buNone/>
                        <a:defRPr/>
                      </a:pPr>
                      <a:endParaRPr lang="en-US" altLang="zh-CN" sz="2800">
                        <a:latin typeface="+mn-ea"/>
                        <a:sym typeface="+mn-ea"/>
                      </a:endParaRPr>
                    </a:p>
                  </a:txBody>
                  <a:tcPr>
                    <a:solidFill>
                      <a:srgbClr val="D4B1C9"/>
                    </a:solidFill>
                  </a:tcPr>
                </a:tc>
                <a:tc>
                  <a:txBody>
                    <a:bodyPr vert="horz" wrap="square"/>
                    <a:lstStyle/>
                    <a:p>
                      <a:pPr algn="ctr">
                        <a:spcBef>
                          <a:spcPct val="0"/>
                        </a:spcBef>
                        <a:spcAft>
                          <a:spcPct val="0"/>
                        </a:spcAft>
                        <a:buClrTx/>
                        <a:buSzTx/>
                        <a:buFontTx/>
                        <a:buNone/>
                        <a:defRPr/>
                      </a:pPr>
                      <a:r>
                        <a:rPr lang="en-US" altLang="zh-CN" sz="2800">
                          <a:latin typeface="+mn-ea"/>
                          <a:sym typeface="+mn-ea"/>
                        </a:rPr>
                        <a:t>缝制兽皮</a:t>
                      </a:r>
                      <a:endParaRPr lang="en-US" altLang="zh-CN" sz="2800">
                        <a:latin typeface="+mn-ea"/>
                        <a:sym typeface="+mn-ea"/>
                      </a:endParaRPr>
                    </a:p>
                  </a:txBody>
                  <a:tcPr>
                    <a:solidFill>
                      <a:srgbClr val="D4B1C9"/>
                    </a:solidFill>
                  </a:tcPr>
                </a:tc>
              </a:tr>
              <a:tr h="579120">
                <a:tc>
                  <a:txBody>
                    <a:bodyPr vert="horz" wrap="square"/>
                    <a:lstStyle/>
                    <a:p>
                      <a:pPr marL="0" marR="0" lvl="0" indent="0" algn="l" defTabSz="1218565" rtl="0" eaLnBrk="1" fontAlgn="auto" latinLnBrk="0" hangingPunct="1">
                        <a:lnSpc>
                          <a:spcPct val="100000"/>
                        </a:lnSpc>
                        <a:spcBef>
                          <a:spcPct val="0"/>
                        </a:spcBef>
                        <a:spcAft>
                          <a:spcPct val="0"/>
                        </a:spcAft>
                        <a:buClrTx/>
                        <a:buSzTx/>
                        <a:buFontTx/>
                        <a:buNone/>
                        <a:defRPr/>
                      </a:pPr>
                      <a:r>
                        <a:rPr lang="zh-CN" altLang="en-US" sz="2800">
                          <a:latin typeface="+mn-ea"/>
                        </a:rPr>
                        <a:t>新石器后期</a:t>
                      </a:r>
                      <a:endParaRPr lang="zh-CN" altLang="en-US" sz="2800">
                        <a:latin typeface="+mn-ea"/>
                      </a:endParaRPr>
                    </a:p>
                  </a:txBody>
                  <a:tcPr>
                    <a:solidFill>
                      <a:srgbClr val="D4B1C9"/>
                    </a:solidFill>
                  </a:tcPr>
                </a:tc>
                <a:tc>
                  <a:txBody>
                    <a:bodyPr vert="horz" wrap="square"/>
                    <a:lstStyle/>
                    <a:p>
                      <a:pPr algn="ctr">
                        <a:buNone/>
                      </a:pPr>
                      <a:endParaRPr lang="zh-CN" altLang="en-US" sz="2800">
                        <a:latin typeface="+mn-ea"/>
                        <a:sym typeface="+mn-ea"/>
                      </a:endParaRPr>
                    </a:p>
                  </a:txBody>
                  <a:tcPr>
                    <a:solidFill>
                      <a:srgbClr val="D4B1C9"/>
                    </a:solidFill>
                  </a:tcPr>
                </a:tc>
                <a:tc>
                  <a:txBody>
                    <a:bodyPr vert="horz" wrap="square"/>
                    <a:lstStyle/>
                    <a:p>
                      <a:pPr algn="ctr">
                        <a:buNone/>
                      </a:pPr>
                      <a:r>
                        <a:rPr lang="zh-CN" altLang="en-US" sz="2800">
                          <a:latin typeface="+mn-ea"/>
                        </a:rPr>
                        <a:t>纺线</a:t>
                      </a:r>
                      <a:endParaRPr lang="zh-CN" altLang="en-US" sz="2800">
                        <a:latin typeface="+mn-ea"/>
                      </a:endParaRPr>
                    </a:p>
                  </a:txBody>
                  <a:tcPr>
                    <a:solidFill>
                      <a:srgbClr val="D4B1C9"/>
                    </a:solidFill>
                  </a:tcPr>
                </a:tc>
              </a:tr>
              <a:tr h="546735">
                <a:tc>
                  <a:txBody>
                    <a:bodyPr vert="horz" wrap="square"/>
                    <a:lstStyle/>
                    <a:p>
                      <a:pPr algn="ctr"/>
                      <a:r>
                        <a:rPr lang="zh-CN" altLang="en-US" sz="2800">
                          <a:latin typeface="+mn-ea"/>
                          <a:cs typeface="+mn-ea"/>
                        </a:rPr>
                        <a:t>汉  代</a:t>
                      </a:r>
                      <a:endParaRPr lang="zh-CN" altLang="en-US" sz="2800">
                        <a:latin typeface="+mn-ea"/>
                        <a:cs typeface="+mn-ea"/>
                      </a:endParaRPr>
                    </a:p>
                  </a:txBody>
                  <a:tcPr>
                    <a:solidFill>
                      <a:srgbClr val="01ACBE">
                        <a:alpha val="47059"/>
                      </a:srgbClr>
                    </a:solidFill>
                  </a:tcPr>
                </a:tc>
                <a:tc>
                  <a:txBody>
                    <a:bodyPr vert="horz" wrap="square"/>
                    <a:lstStyle/>
                    <a:p>
                      <a:pPr algn="ctr">
                        <a:buNone/>
                      </a:pPr>
                      <a:endParaRPr lang="zh-CN" altLang="en-US" sz="2800">
                        <a:latin typeface="+mn-ea"/>
                        <a:cs typeface="+mn-ea"/>
                        <a:sym typeface="+mn-ea"/>
                      </a:endParaRPr>
                    </a:p>
                  </a:txBody>
                  <a:tcPr>
                    <a:solidFill>
                      <a:srgbClr val="01ACBE">
                        <a:alpha val="47059"/>
                      </a:srgbClr>
                    </a:solidFill>
                  </a:tcPr>
                </a:tc>
                <a:tc>
                  <a:txBody>
                    <a:bodyPr vert="horz" wrap="square"/>
                    <a:lstStyle/>
                    <a:p>
                      <a:pPr algn="ctr"/>
                      <a:r>
                        <a:rPr lang="zh-CN" altLang="en-US" sz="2800">
                          <a:latin typeface="+mn-ea"/>
                          <a:cs typeface="+mn-ea"/>
                          <a:sym typeface="+mn-ea"/>
                        </a:rPr>
                        <a:t>纺  纱</a:t>
                      </a:r>
                      <a:endParaRPr lang="zh-CN" altLang="en-US" sz="2800">
                        <a:latin typeface="+mn-ea"/>
                        <a:cs typeface="+mn-ea"/>
                        <a:sym typeface="+mn-ea"/>
                      </a:endParaRPr>
                    </a:p>
                  </a:txBody>
                  <a:tcPr>
                    <a:solidFill>
                      <a:srgbClr val="01ACBE">
                        <a:alpha val="47059"/>
                      </a:srgbClr>
                    </a:solidFill>
                  </a:tcPr>
                </a:tc>
              </a:tr>
              <a:tr h="516255">
                <a:tc>
                  <a:txBody>
                    <a:bodyPr vert="horz" wrap="square"/>
                    <a:lstStyle/>
                    <a:p>
                      <a:pPr algn="ctr"/>
                      <a:r>
                        <a:rPr lang="zh-CN" altLang="en-US" sz="2800">
                          <a:latin typeface="+mn-ea"/>
                        </a:rPr>
                        <a:t>元代以后</a:t>
                      </a:r>
                      <a:endParaRPr lang="zh-CN" altLang="en-US" sz="2800">
                        <a:latin typeface="+mn-ea"/>
                      </a:endParaRPr>
                    </a:p>
                  </a:txBody>
                  <a:tcPr>
                    <a:solidFill>
                      <a:srgbClr val="FF9999">
                        <a:alpha val="45098"/>
                      </a:srgbClr>
                    </a:solidFill>
                  </a:tcPr>
                </a:tc>
                <a:tc>
                  <a:txBody>
                    <a:bodyPr vert="horz" wrap="square"/>
                    <a:lstStyle/>
                    <a:p>
                      <a:pPr algn="ctr"/>
                      <a:endParaRPr lang="zh-CN" altLang="en-US" sz="2800">
                        <a:latin typeface="+mn-ea"/>
                        <a:sym typeface="+mn-ea"/>
                      </a:endParaRPr>
                    </a:p>
                  </a:txBody>
                  <a:tcPr>
                    <a:solidFill>
                      <a:srgbClr val="FF9999">
                        <a:alpha val="45098"/>
                      </a:srgbClr>
                    </a:solidFill>
                  </a:tcPr>
                </a:tc>
                <a:tc>
                  <a:txBody>
                    <a:bodyPr vert="horz" wrap="square"/>
                    <a:lstStyle/>
                    <a:p>
                      <a:pPr algn="ctr"/>
                      <a:r>
                        <a:rPr lang="zh-CN" altLang="en-US" sz="2800">
                          <a:latin typeface="+mn-ea"/>
                          <a:cs typeface="+mn-ea"/>
                          <a:sym typeface="+mn-ea"/>
                        </a:rPr>
                        <a:t>织  布</a:t>
                      </a:r>
                      <a:endParaRPr lang="zh-CN" altLang="en-US" sz="2800">
                        <a:latin typeface="+mn-ea"/>
                        <a:cs typeface="+mn-ea"/>
                        <a:sym typeface="+mn-ea"/>
                      </a:endParaRPr>
                    </a:p>
                  </a:txBody>
                  <a:tcPr>
                    <a:solidFill>
                      <a:srgbClr val="FF9999">
                        <a:alpha val="45098"/>
                      </a:srgbClr>
                    </a:solidFill>
                  </a:tcPr>
                </a:tc>
              </a:tr>
            </a:tbl>
          </a:graphicData>
        </a:graphic>
      </p:graphicFrame>
      <p:sp>
        <p:nvSpPr>
          <p:cNvPr id="100" name="文本框 99"/>
          <p:cNvSpPr txBox="1"/>
          <p:nvPr/>
        </p:nvSpPr>
        <p:spPr>
          <a:xfrm>
            <a:off x="1426845" y="2161540"/>
            <a:ext cx="3267075" cy="521970"/>
          </a:xfrm>
          <a:prstGeom prst="rect">
            <a:avLst/>
          </a:prstGeom>
          <a:noFill/>
          <a:ln w="9525">
            <a:noFill/>
          </a:ln>
        </p:spPr>
        <p:txBody>
          <a:bodyPr wrap="square">
            <a:spAutoFit/>
          </a:bodyPr>
          <a:lstStyle/>
          <a:p>
            <a:pPr indent="0" algn="l"/>
            <a:r>
              <a:rPr lang="zh-CN" sz="2800" b="0">
                <a:latin typeface="+mj-ea"/>
                <a:ea typeface="+mj-ea"/>
              </a:rPr>
              <a:t>纺织工具进步简表</a:t>
            </a:r>
            <a:endParaRPr lang="zh-CN" altLang="en-US" sz="2800" b="0">
              <a:latin typeface="+mj-ea"/>
              <a:ea typeface="+mj-ea"/>
            </a:endParaRPr>
          </a:p>
        </p:txBody>
      </p:sp>
      <p:sp>
        <p:nvSpPr>
          <p:cNvPr id="20502" name="文本框 63510"/>
          <p:cNvSpPr txBox="1"/>
          <p:nvPr/>
        </p:nvSpPr>
        <p:spPr>
          <a:xfrm>
            <a:off x="581025" y="830580"/>
            <a:ext cx="4314190"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（一）纺织</a:t>
            </a:r>
            <a:r>
              <a:rPr lang="zh-CN" altLang="en-US" sz="2800" b="1">
                <a:latin typeface="楷体_GB2312" pitchFamily="1" charset="-122"/>
                <a:ea typeface="楷体_GB2312" pitchFamily="1" charset="-122"/>
              </a:rPr>
              <a:t>工具的进步</a:t>
            </a:r>
            <a:endParaRPr lang="zh-CN" altLang="en-US" sz="2800" b="1">
              <a:latin typeface="楷体_GB2312" pitchFamily="1" charset="-122"/>
              <a:ea typeface="楷体_GB2312" pitchFamily="1" charset="-122"/>
            </a:endParaRPr>
          </a:p>
        </p:txBody>
      </p:sp>
      <p:pic>
        <p:nvPicPr>
          <p:cNvPr id="5" name="图片 4" descr="2"/>
          <p:cNvPicPr>
            <a:picLocks noChangeAspect="1"/>
          </p:cNvPicPr>
          <p:nvPr/>
        </p:nvPicPr>
        <p:blipFill>
          <a:blip r:embed="rId3"/>
          <a:stretch>
            <a:fillRect/>
          </a:stretch>
        </p:blipFill>
        <p:spPr>
          <a:xfrm>
            <a:off x="8751570" y="1454150"/>
            <a:ext cx="3110230" cy="2096135"/>
          </a:xfrm>
          <a:prstGeom prst="rect">
            <a:avLst/>
          </a:prstGeom>
        </p:spPr>
      </p:pic>
      <p:sp>
        <p:nvSpPr>
          <p:cNvPr id="10" name="标题 9"/>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二、手工业工具的进步</a:t>
            </a:r>
            <a:endParaRPr lang="zh-CN" altLang="en-US" sz="2800">
              <a:latin typeface="黑体" panose="02010609060101010101" charset="-122"/>
              <a:ea typeface="黑体" panose="02010609060101010101" charset="-122"/>
              <a:cs typeface="+mn-ea"/>
            </a:endParaRPr>
          </a:p>
        </p:txBody>
      </p:sp>
      <p:grpSp>
        <p:nvGrpSpPr>
          <p:cNvPr id="15" name="组合 14"/>
          <p:cNvGrpSpPr/>
          <p:nvPr/>
        </p:nvGrpSpPr>
        <p:grpSpPr>
          <a:xfrm>
            <a:off x="5537200" y="1453515"/>
            <a:ext cx="3214370" cy="2096770"/>
            <a:chOff x="8720" y="2289"/>
            <a:chExt cx="5062" cy="3302"/>
          </a:xfrm>
        </p:grpSpPr>
        <p:pic>
          <p:nvPicPr>
            <p:cNvPr id="2" name="图片 1" descr="1545055706(1)"/>
            <p:cNvPicPr>
              <a:picLocks noChangeAspect="1"/>
            </p:cNvPicPr>
            <p:nvPr/>
          </p:nvPicPr>
          <p:blipFill>
            <a:blip r:embed="rId4"/>
            <a:stretch>
              <a:fillRect/>
            </a:stretch>
          </p:blipFill>
          <p:spPr>
            <a:xfrm>
              <a:off x="8720" y="2289"/>
              <a:ext cx="5062" cy="3302"/>
            </a:xfrm>
            <a:prstGeom prst="rect">
              <a:avLst/>
            </a:prstGeom>
          </p:spPr>
        </p:pic>
        <p:sp>
          <p:nvSpPr>
            <p:cNvPr id="13" name="文本框 12"/>
            <p:cNvSpPr txBox="1"/>
            <p:nvPr/>
          </p:nvSpPr>
          <p:spPr>
            <a:xfrm>
              <a:off x="9013" y="2290"/>
              <a:ext cx="2158" cy="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骨针</a:t>
              </a:r>
              <a:endParaRPr lang="zh-CN" altLang="en-US" sz="2400"/>
            </a:p>
          </p:txBody>
        </p:sp>
      </p:grpSp>
      <p:sp>
        <p:nvSpPr>
          <p:cNvPr id="4" name="文本框 3"/>
          <p:cNvSpPr txBox="1"/>
          <p:nvPr/>
        </p:nvSpPr>
        <p:spPr>
          <a:xfrm>
            <a:off x="2416356" y="3125514"/>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solidFill>
                  <a:schemeClr val="tx1"/>
                </a:solidFill>
                <a:latin typeface="+mn-ea"/>
                <a:ea typeface="+mn-ea"/>
                <a:sym typeface="+mn-ea"/>
              </a:rPr>
              <a:t>骨  针</a:t>
            </a:r>
            <a:endParaRPr lang="zh-CN" altLang="en-US" sz="2400">
              <a:latin typeface="微软雅黑" panose="020b0503020204020204" pitchFamily="34" charset="-122"/>
              <a:ea typeface="微软雅黑" panose="020b0503020204020204" pitchFamily="34" charset="-122"/>
            </a:endParaRPr>
          </a:p>
        </p:txBody>
      </p:sp>
      <p:sp>
        <p:nvSpPr>
          <p:cNvPr id="9" name="文本框 8"/>
          <p:cNvSpPr txBox="1"/>
          <p:nvPr/>
        </p:nvSpPr>
        <p:spPr>
          <a:xfrm>
            <a:off x="2415994" y="3779564"/>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陶纺轮</a:t>
            </a:r>
            <a:endParaRPr lang="zh-CN" altLang="en-US" sz="2400">
              <a:latin typeface="微软雅黑" panose="020b0503020204020204" pitchFamily="34" charset="-122"/>
              <a:ea typeface="微软雅黑" panose="020b0503020204020204" pitchFamily="34" charset="-122"/>
            </a:endParaRPr>
          </a:p>
        </p:txBody>
      </p:sp>
      <p:sp>
        <p:nvSpPr>
          <p:cNvPr id="12" name="文本框 11"/>
          <p:cNvSpPr txBox="1"/>
          <p:nvPr/>
        </p:nvSpPr>
        <p:spPr>
          <a:xfrm>
            <a:off x="2416175" y="4813935"/>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织布机</a:t>
            </a:r>
            <a:endParaRPr lang="zh-CN" altLang="en-US" sz="2400">
              <a:latin typeface="微软雅黑" panose="020b0503020204020204" pitchFamily="34" charset="-122"/>
              <a:ea typeface="微软雅黑" panose="020b0503020204020204" pitchFamily="34" charset="-122"/>
            </a:endParaRPr>
          </a:p>
        </p:txBody>
      </p:sp>
      <p:sp>
        <p:nvSpPr>
          <p:cNvPr id="14" name="文本框 13"/>
          <p:cNvSpPr txBox="1"/>
          <p:nvPr/>
        </p:nvSpPr>
        <p:spPr>
          <a:xfrm>
            <a:off x="2416356" y="4313826"/>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cs typeface="+mn-ea"/>
                <a:sym typeface="+mn-ea"/>
              </a:rPr>
              <a:t>纺  车</a:t>
            </a:r>
            <a:endParaRPr lang="zh-CN" altLang="en-US" sz="240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5537200" y="1454150"/>
            <a:ext cx="6490970" cy="4572635"/>
            <a:chOff x="8720" y="5590"/>
            <a:chExt cx="10222" cy="3901"/>
          </a:xfrm>
        </p:grpSpPr>
        <p:grpSp>
          <p:nvGrpSpPr>
            <p:cNvPr id="16" name="组合 15"/>
            <p:cNvGrpSpPr/>
            <p:nvPr/>
          </p:nvGrpSpPr>
          <p:grpSpPr>
            <a:xfrm>
              <a:off x="8720" y="5591"/>
              <a:ext cx="5062" cy="3900"/>
              <a:chOff x="8720" y="5591"/>
              <a:chExt cx="5062" cy="3900"/>
            </a:xfrm>
          </p:grpSpPr>
          <p:pic>
            <p:nvPicPr>
              <p:cNvPr id="6" name="图片 5" descr="1"/>
              <p:cNvPicPr>
                <a:picLocks noChangeAspect="1"/>
              </p:cNvPicPr>
              <p:nvPr/>
            </p:nvPicPr>
            <p:blipFill>
              <a:blip r:embed="rId5"/>
              <a:stretch>
                <a:fillRect/>
              </a:stretch>
            </p:blipFill>
            <p:spPr>
              <a:xfrm>
                <a:off x="8720" y="5591"/>
                <a:ext cx="5062" cy="3900"/>
              </a:xfrm>
              <a:prstGeom prst="rect">
                <a:avLst/>
              </a:prstGeom>
            </p:spPr>
          </p:pic>
          <p:sp>
            <p:nvSpPr>
              <p:cNvPr id="11" name="文本框 10"/>
              <p:cNvSpPr txBox="1"/>
              <p:nvPr/>
            </p:nvSpPr>
            <p:spPr>
              <a:xfrm>
                <a:off x="12196" y="8649"/>
                <a:ext cx="1493" cy="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纺车</a:t>
                </a:r>
                <a:endParaRPr lang="zh-CN" altLang="en-US" sz="2400"/>
              </a:p>
            </p:txBody>
          </p:sp>
        </p:grpSp>
        <p:pic>
          <p:nvPicPr>
            <p:cNvPr id="18" name="图片 17" descr="3"/>
            <p:cNvPicPr>
              <a:picLocks noChangeAspect="1"/>
            </p:cNvPicPr>
            <p:nvPr/>
          </p:nvPicPr>
          <p:blipFill>
            <a:blip r:embed="rId6"/>
            <a:stretch>
              <a:fillRect/>
            </a:stretch>
          </p:blipFill>
          <p:spPr>
            <a:xfrm>
              <a:off x="13782" y="5590"/>
              <a:ext cx="5160" cy="3901"/>
            </a:xfrm>
            <a:prstGeom prst="rect">
              <a:avLst/>
            </a:prstGeom>
          </p:spPr>
        </p:pic>
      </p:grpSp>
      <p:pic>
        <p:nvPicPr>
          <p:cNvPr id="20" name="图片 19" descr="1545215724"/>
          <p:cNvPicPr>
            <a:picLocks noChangeAspect="1"/>
          </p:cNvPicPr>
          <p:nvPr/>
        </p:nvPicPr>
        <p:blipFill>
          <a:blip r:embed="rId7"/>
          <a:stretch>
            <a:fillRect/>
          </a:stretch>
        </p:blipFill>
        <p:spPr>
          <a:xfrm>
            <a:off x="5537200" y="1435100"/>
            <a:ext cx="6490970" cy="4610735"/>
          </a:xfrm>
          <a:prstGeom prst="rect">
            <a:avLst/>
          </a:prstGeom>
        </p:spPr>
      </p:pic>
      <p:grpSp>
        <p:nvGrpSpPr>
          <p:cNvPr id="22" name="组合 21"/>
          <p:cNvGrpSpPr/>
          <p:nvPr/>
        </p:nvGrpSpPr>
        <p:grpSpPr>
          <a:xfrm>
            <a:off x="5532120" y="1455420"/>
            <a:ext cx="6402705" cy="4571365"/>
            <a:chOff x="8720" y="2333"/>
            <a:chExt cx="9960" cy="6198"/>
          </a:xfrm>
        </p:grpSpPr>
        <p:grpSp>
          <p:nvGrpSpPr>
            <p:cNvPr id="23" name="组合 22"/>
            <p:cNvGrpSpPr/>
            <p:nvPr/>
          </p:nvGrpSpPr>
          <p:grpSpPr>
            <a:xfrm>
              <a:off x="13636" y="2333"/>
              <a:ext cx="5044" cy="6197"/>
              <a:chOff x="13782" y="5758"/>
              <a:chExt cx="5044" cy="3733"/>
            </a:xfrm>
          </p:grpSpPr>
          <p:pic>
            <p:nvPicPr>
              <p:cNvPr id="24" name="图片 23" descr="3"/>
              <p:cNvPicPr>
                <a:picLocks noChangeAspect="1"/>
              </p:cNvPicPr>
              <p:nvPr/>
            </p:nvPicPr>
            <p:blipFill>
              <a:blip r:embed="rId8"/>
              <a:stretch>
                <a:fillRect/>
              </a:stretch>
            </p:blipFill>
            <p:spPr>
              <a:xfrm>
                <a:off x="13782" y="5758"/>
                <a:ext cx="5044" cy="3733"/>
              </a:xfrm>
              <a:prstGeom prst="rect">
                <a:avLst/>
              </a:prstGeom>
            </p:spPr>
          </p:pic>
          <p:sp>
            <p:nvSpPr>
              <p:cNvPr id="25" name="文本框 24"/>
              <p:cNvSpPr txBox="1"/>
              <p:nvPr/>
            </p:nvSpPr>
            <p:spPr>
              <a:xfrm>
                <a:off x="16776" y="8649"/>
                <a:ext cx="1924"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400"/>
                  <a:t>织布机</a:t>
                </a:r>
                <a:endParaRPr lang="zh-CN" altLang="en-US" sz="2400"/>
              </a:p>
            </p:txBody>
          </p:sp>
        </p:grpSp>
        <p:pic>
          <p:nvPicPr>
            <p:cNvPr id="26" name="图片 25" descr="微信图片_20181219182018"/>
            <p:cNvPicPr>
              <a:picLocks noChangeAspect="1"/>
            </p:cNvPicPr>
            <p:nvPr/>
          </p:nvPicPr>
          <p:blipFill>
            <a:blip r:embed="rId9"/>
            <a:stretch>
              <a:fillRect/>
            </a:stretch>
          </p:blipFill>
          <p:spPr>
            <a:xfrm>
              <a:off x="8720" y="2333"/>
              <a:ext cx="4916" cy="6198"/>
            </a:xfrm>
            <a:prstGeom prst="rect">
              <a:avLst/>
            </a:prstGeom>
          </p:spPr>
        </p:pic>
      </p:gr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nodeType="clickEffect">
                                  <p:stCondLst>
                                    <p:cond delay="0"/>
                                  </p:stCondLst>
                                  <p:childTnLst>
                                    <p:animEffect transition="out" filter="blinds(horizontal)">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nodeType="clickEffect">
                                  <p:stCondLst>
                                    <p:cond delay="0"/>
                                  </p:stCondLst>
                                  <p:childTnLst>
                                    <p:animEffect transition="out" filter="blinds(horizontal)">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xit" presetSubtype="10" fill="hold" nodeType="clickEffect">
                                  <p:stCondLst>
                                    <p:cond delay="0"/>
                                  </p:stCondLst>
                                  <p:childTnLst>
                                    <p:animEffect transition="out" filter="blinds(horizontal)">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horizontal)">
                                      <p:cBhvr>
                                        <p:cTn id="52" dur="500"/>
                                        <p:tgtEl>
                                          <p:spTgt spid="20"/>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xit" presetSubtype="10" fill="hold" nodeType="clickEffect">
                                  <p:stCondLst>
                                    <p:cond delay="0"/>
                                  </p:stCondLst>
                                  <p:childTnLst>
                                    <p:animEffect transition="out" filter="blinds(horizontal)">
                                      <p:cBhvr>
                                        <p:cTn id="56" dur="500"/>
                                        <p:tgtEl>
                                          <p:spTgt spid="20"/>
                                        </p:tgtEl>
                                      </p:cBhvr>
                                    </p:animEffect>
                                    <p:set>
                                      <p:cBhvr>
                                        <p:cTn id="57" dur="1" fill="hold">
                                          <p:stCondLst>
                                            <p:cond delay="499"/>
                                          </p:stCondLst>
                                        </p:cTn>
                                        <p:tgtEl>
                                          <p:spTgt spid="20"/>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linds(horizontal)">
                                      <p:cBhvr>
                                        <p:cTn id="62" dur="500"/>
                                        <p:tgtEl>
                                          <p:spTgt spid="12"/>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linds(horizontal)">
                                      <p:cBhvr>
                                        <p:cTn id="67" dur="500"/>
                                        <p:tgtEl>
                                          <p:spTgt spid="22"/>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xit" presetSubtype="10" fill="hold" nodeType="clickEffect">
                                  <p:stCondLst>
                                    <p:cond delay="0"/>
                                  </p:stCondLst>
                                  <p:childTnLst>
                                    <p:animEffect transition="out" filter="blinds(horizontal)">
                                      <p:cBhvr>
                                        <p:cTn id="71" dur="500"/>
                                        <p:tgtEl>
                                          <p:spTgt spid="22"/>
                                        </p:tgtEl>
                                      </p:cBhvr>
                                    </p:animEffect>
                                    <p:set>
                                      <p:cBhvr>
                                        <p:cTn id="72"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4" grpId="0"/>
      <p:bldP spid="1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7</a:t>
            </a:r>
            <a:endParaRPr lang="en-US"/>
          </a:p>
        </p:txBody>
      </p:sp>
      <p:graphicFrame>
        <p:nvGraphicFramePr>
          <p:cNvPr id="3" name="表格 2"/>
          <p:cNvGraphicFramePr>
            <a:graphicFrameLocks noGrp="1"/>
          </p:cNvGraphicFramePr>
          <p:nvPr/>
        </p:nvGraphicFramePr>
        <p:xfrm>
          <a:off x="285115" y="2333625"/>
          <a:ext cx="7371715" cy="3660140"/>
        </p:xfrm>
        <a:graphic>
          <a:graphicData uri="http://schemas.openxmlformats.org/drawingml/2006/table">
            <a:tbl>
              <a:tblPr firstRow="1" bandRow="1"/>
              <a:tblGrid>
                <a:gridCol w="2091055"/>
                <a:gridCol w="1863090"/>
                <a:gridCol w="3417570"/>
              </a:tblGrid>
              <a:tr h="457200">
                <a:tc gridSpan="3">
                  <a:txBody>
                    <a:bodyPr vert="horz" wrap="square"/>
                    <a:lstStyle/>
                    <a:p>
                      <a:pPr algn="ctr"/>
                      <a:endParaRPr lang="zh-CN" altLang="en-US" sz="2800">
                        <a:latin typeface="+mn-ea"/>
                      </a:endParaRPr>
                    </a:p>
                  </a:txBody>
                  <a:tcPr>
                    <a:solidFill>
                      <a:srgbClr val="FFB850">
                        <a:alpha val="49020"/>
                      </a:srgbClr>
                    </a:solidFill>
                  </a:tcPr>
                </a:tc>
                <a:tc hMerge="1">
                  <a:txBody>
                    <a:bodyPr vert="horz" wrap="square"/>
                    <a:lstStyle/>
                    <a:p/>
                  </a:txBody>
                  <a:tcPr>
                    <a:solidFill>
                      <a:srgbClr val="FFB850">
                        <a:alpha val="49020"/>
                      </a:srgbClr>
                    </a:solidFill>
                  </a:tcPr>
                </a:tc>
                <a:tc hMerge="1">
                  <a:txBody>
                    <a:bodyPr vert="horz" wrap="square"/>
                    <a:lstStyle/>
                    <a:p/>
                  </a:txBody>
                  <a:tcPr/>
                </a:tc>
              </a:tr>
              <a:tr h="457200">
                <a:tc>
                  <a:txBody>
                    <a:bodyPr vert="horz" wrap="square"/>
                    <a:lstStyle/>
                    <a:p>
                      <a:pPr algn="ctr">
                        <a:buNone/>
                      </a:pPr>
                      <a:r>
                        <a:rPr lang="zh-CN" altLang="en-US" sz="2800">
                          <a:latin typeface="+mn-ea"/>
                          <a:cs typeface="+mn-ea"/>
                        </a:rPr>
                        <a:t>时  期</a:t>
                      </a:r>
                      <a:endParaRPr lang="zh-CN" altLang="en-US" sz="2800">
                        <a:latin typeface="+mn-ea"/>
                        <a:cs typeface="+mn-ea"/>
                      </a:endParaRPr>
                    </a:p>
                  </a:txBody>
                  <a:tcPr>
                    <a:solidFill>
                      <a:srgbClr val="A13C81">
                        <a:alpha val="34902"/>
                      </a:srgbClr>
                    </a:solidFill>
                  </a:tcPr>
                </a:tc>
                <a:tc>
                  <a:txBody>
                    <a:bodyPr vert="horz" wrap="square"/>
                    <a:lstStyle/>
                    <a:p>
                      <a:pPr algn="ctr">
                        <a:buNone/>
                      </a:pPr>
                      <a:r>
                        <a:rPr lang="zh-CN" altLang="en-US" sz="2800">
                          <a:latin typeface="+mn-ea"/>
                          <a:cs typeface="+mn-ea"/>
                        </a:rPr>
                        <a:t>工具</a:t>
                      </a:r>
                      <a:r>
                        <a:rPr lang="en-US" altLang="zh-CN" sz="2800">
                          <a:latin typeface="+mn-ea"/>
                          <a:cs typeface="+mn-ea"/>
                        </a:rPr>
                        <a:t>/</a:t>
                      </a:r>
                      <a:r>
                        <a:rPr lang="zh-CN" altLang="en-US" sz="2800">
                          <a:latin typeface="+mn-ea"/>
                          <a:cs typeface="+mn-ea"/>
                        </a:rPr>
                        <a:t>方式</a:t>
                      </a:r>
                      <a:endParaRPr lang="zh-CN" altLang="en-US" sz="2800">
                        <a:latin typeface="+mn-ea"/>
                        <a:cs typeface="+mn-ea"/>
                      </a:endParaRPr>
                    </a:p>
                  </a:txBody>
                  <a:tcPr>
                    <a:solidFill>
                      <a:srgbClr val="A13C81">
                        <a:alpha val="34902"/>
                      </a:srgbClr>
                    </a:solidFill>
                  </a:tcPr>
                </a:tc>
                <a:tc>
                  <a:txBody>
                    <a:bodyPr vert="horz" wrap="square"/>
                    <a:lstStyle/>
                    <a:p>
                      <a:pPr algn="ctr">
                        <a:buNone/>
                      </a:pPr>
                      <a:r>
                        <a:rPr lang="zh-CN" altLang="en-US" sz="2800">
                          <a:latin typeface="+mn-ea"/>
                        </a:rPr>
                        <a:t>用  途</a:t>
                      </a:r>
                      <a:endParaRPr lang="zh-CN" altLang="en-US" sz="2800">
                        <a:latin typeface="+mn-ea"/>
                      </a:endParaRPr>
                    </a:p>
                  </a:txBody>
                  <a:tcPr>
                    <a:solidFill>
                      <a:srgbClr val="A13C81">
                        <a:alpha val="34902"/>
                      </a:srgbClr>
                    </a:solidFill>
                  </a:tcPr>
                </a:tc>
              </a:tr>
              <a:tr h="457200">
                <a:tc>
                  <a:txBody>
                    <a:bodyPr vert="horz" wrap="square"/>
                    <a:lstStyle/>
                    <a:p>
                      <a:pPr algn="ctr"/>
                      <a:r>
                        <a:rPr lang="zh-CN" altLang="en-US" sz="2800">
                          <a:latin typeface="+mn-ea"/>
                          <a:cs typeface="+mn-ea"/>
                        </a:rPr>
                        <a:t>最  初</a:t>
                      </a:r>
                      <a:endParaRPr lang="zh-CN" altLang="en-US" sz="2800">
                        <a:latin typeface="+mn-ea"/>
                        <a:cs typeface="+mn-ea"/>
                      </a:endParaRPr>
                    </a:p>
                  </a:txBody>
                  <a:tcPr>
                    <a:solidFill>
                      <a:srgbClr val="A13C81">
                        <a:alpha val="34902"/>
                      </a:srgbClr>
                    </a:solidFill>
                  </a:tcPr>
                </a:tc>
                <a:tc>
                  <a:txBody>
                    <a:bodyPr vert="horz" wrap="square"/>
                    <a:lstStyle/>
                    <a:p>
                      <a:pPr algn="ctr">
                        <a:buNone/>
                      </a:pPr>
                      <a:endParaRPr lang="zh-CN" altLang="en-US" sz="2800">
                        <a:latin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制造陶器</a:t>
                      </a:r>
                      <a:endParaRPr lang="zh-CN" altLang="en-US" sz="2800">
                        <a:latin typeface="+mn-ea"/>
                        <a:sym typeface="+mn-ea"/>
                      </a:endParaRPr>
                    </a:p>
                  </a:txBody>
                  <a:tcPr>
                    <a:solidFill>
                      <a:srgbClr val="A13C81">
                        <a:alpha val="34902"/>
                      </a:srgbClr>
                    </a:solidFill>
                  </a:tcPr>
                </a:tc>
              </a:tr>
              <a:tr h="584835">
                <a:tc>
                  <a:txBody>
                    <a:bodyPr vert="horz" wrap="square"/>
                    <a:lstStyle/>
                    <a:p>
                      <a:pPr marL="0" marR="0" lvl="0" indent="0" algn="l" defTabSz="1218565" rtl="0" eaLnBrk="1" fontAlgn="auto" latinLnBrk="0" hangingPunct="1">
                        <a:lnSpc>
                          <a:spcPct val="100000"/>
                        </a:lnSpc>
                        <a:spcBef>
                          <a:spcPct val="0"/>
                        </a:spcBef>
                        <a:spcAft>
                          <a:spcPct val="0"/>
                        </a:spcAft>
                        <a:buClrTx/>
                        <a:buSzTx/>
                        <a:buFontTx/>
                        <a:buNone/>
                        <a:defRPr/>
                      </a:pPr>
                      <a:r>
                        <a:rPr lang="zh-CN" altLang="en-US" sz="2800">
                          <a:latin typeface="+mn-ea"/>
                        </a:rPr>
                        <a:t>新石器晚期</a:t>
                      </a:r>
                      <a:endParaRPr lang="zh-CN" altLang="en-US" sz="2800">
                        <a:latin typeface="+mn-ea"/>
                      </a:endParaRPr>
                    </a:p>
                  </a:txBody>
                  <a:tcPr>
                    <a:solidFill>
                      <a:srgbClr val="A13C81">
                        <a:alpha val="34902"/>
                      </a:srgbClr>
                    </a:solidFill>
                  </a:tcPr>
                </a:tc>
                <a:tc>
                  <a:txBody>
                    <a:bodyPr vert="horz" wrap="square"/>
                    <a:lstStyle/>
                    <a:p>
                      <a:pPr algn="ctr">
                        <a:buNone/>
                      </a:pPr>
                      <a:endParaRPr lang="zh-CN" altLang="en-US" sz="2800">
                        <a:latin typeface="+mn-ea"/>
                        <a:cs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制  坯</a:t>
                      </a:r>
                      <a:endParaRPr lang="zh-CN" altLang="en-US" sz="2800">
                        <a:latin typeface="+mn-ea"/>
                        <a:sym typeface="+mn-ea"/>
                      </a:endParaRPr>
                    </a:p>
                  </a:txBody>
                  <a:tcPr>
                    <a:solidFill>
                      <a:srgbClr val="A13C81">
                        <a:alpha val="34902"/>
                      </a:srgbClr>
                    </a:solidFill>
                  </a:tcPr>
                </a:tc>
              </a:tr>
              <a:tr h="883285">
                <a:tc>
                  <a:txBody>
                    <a:bodyPr vert="horz" wrap="square"/>
                    <a:lstStyle/>
                    <a:p>
                      <a:pPr algn="ctr"/>
                      <a:r>
                        <a:rPr lang="zh-CN" altLang="en-US" sz="2800">
                          <a:latin typeface="+mn-ea"/>
                        </a:rPr>
                        <a:t>中国南朝</a:t>
                      </a:r>
                      <a:endParaRPr lang="zh-CN" altLang="en-US" sz="2800">
                        <a:latin typeface="+mn-ea"/>
                      </a:endParaRPr>
                    </a:p>
                  </a:txBody>
                  <a:tcPr>
                    <a:solidFill>
                      <a:srgbClr val="01ACBE">
                        <a:alpha val="47059"/>
                      </a:srgbClr>
                    </a:solidFill>
                  </a:tcPr>
                </a:tc>
                <a:tc>
                  <a:txBody>
                    <a:bodyPr vert="horz" wrap="square"/>
                    <a:lstStyle/>
                    <a:p>
                      <a:pPr algn="ctr">
                        <a:buNone/>
                      </a:pPr>
                      <a:endParaRPr lang="zh-CN" altLang="en-US" sz="2800">
                        <a:latin typeface="+mn-ea"/>
                        <a:cs typeface="+mn-ea"/>
                        <a:sym typeface="+mn-ea"/>
                      </a:endParaRPr>
                    </a:p>
                  </a:txBody>
                  <a:tcPr>
                    <a:solidFill>
                      <a:srgbClr val="01ACBE">
                        <a:alpha val="47059"/>
                      </a:srgbClr>
                    </a:solidFill>
                  </a:tcPr>
                </a:tc>
                <a:tc>
                  <a:txBody>
                    <a:bodyPr vert="horz" wrap="square"/>
                    <a:lstStyle/>
                    <a:p>
                      <a:pPr algn="l">
                        <a:buNone/>
                      </a:pPr>
                      <a:r>
                        <a:rPr lang="zh-CN" altLang="en-US" sz="2800">
                          <a:latin typeface="+mn-ea"/>
                        </a:rPr>
                        <a:t>防止烧制过程中气体</a:t>
                      </a:r>
                      <a:endParaRPr lang="zh-CN" altLang="en-US" sz="2800">
                        <a:latin typeface="+mn-ea"/>
                      </a:endParaRPr>
                    </a:p>
                    <a:p>
                      <a:pPr algn="l">
                        <a:buNone/>
                      </a:pPr>
                      <a:r>
                        <a:rPr lang="zh-CN" altLang="en-US" sz="2800">
                          <a:latin typeface="+mn-ea"/>
                        </a:rPr>
                        <a:t>和有害物质污损坯件</a:t>
                      </a:r>
                      <a:endParaRPr lang="zh-CN" altLang="en-US" sz="2800">
                        <a:latin typeface="+mn-ea"/>
                      </a:endParaRPr>
                    </a:p>
                  </a:txBody>
                  <a:tcPr>
                    <a:solidFill>
                      <a:srgbClr val="01ACBE">
                        <a:alpha val="47059"/>
                      </a:srgbClr>
                    </a:solidFill>
                  </a:tcPr>
                </a:tc>
              </a:tr>
              <a:tr h="575945">
                <a:tc>
                  <a:txBody>
                    <a:bodyPr vert="horz" wrap="square"/>
                    <a:lstStyle/>
                    <a:p>
                      <a:pPr algn="ctr"/>
                      <a:r>
                        <a:rPr lang="zh-CN" altLang="en-US" sz="2800">
                          <a:latin typeface="+mn-ea"/>
                          <a:cs typeface="+mn-ea"/>
                        </a:rPr>
                        <a:t>唐  宋</a:t>
                      </a:r>
                      <a:endParaRPr lang="zh-CN" altLang="en-US" sz="2800">
                        <a:latin typeface="+mn-ea"/>
                        <a:cs typeface="+mn-ea"/>
                      </a:endParaRPr>
                    </a:p>
                  </a:txBody>
                  <a:tcPr>
                    <a:solidFill>
                      <a:srgbClr val="FF9999">
                        <a:alpha val="45098"/>
                      </a:srgbClr>
                    </a:solidFill>
                  </a:tcPr>
                </a:tc>
                <a:tc>
                  <a:txBody>
                    <a:bodyPr vert="horz" wrap="square"/>
                    <a:lstStyle/>
                    <a:p>
                      <a:pPr algn="ctr">
                        <a:buNone/>
                      </a:pPr>
                      <a:endParaRPr lang="zh-CN" altLang="en-US" sz="2800">
                        <a:latin typeface="+mn-ea"/>
                        <a:cs typeface="+mn-ea"/>
                        <a:sym typeface="+mn-ea"/>
                      </a:endParaRPr>
                    </a:p>
                  </a:txBody>
                  <a:tcPr>
                    <a:solidFill>
                      <a:srgbClr val="FF9999">
                        <a:alpha val="45098"/>
                      </a:srgbClr>
                    </a:solidFill>
                  </a:tcPr>
                </a:tc>
                <a:tc>
                  <a:txBody>
                    <a:bodyPr vert="horz" wrap="square"/>
                    <a:lstStyle/>
                    <a:p>
                      <a:pPr algn="ctr">
                        <a:buNone/>
                      </a:pPr>
                      <a:r>
                        <a:rPr lang="zh-CN" altLang="en-US" sz="2800">
                          <a:latin typeface="+mn-ea"/>
                          <a:sym typeface="+mn-ea"/>
                        </a:rPr>
                        <a:t>防止粘连</a:t>
                      </a:r>
                      <a:endParaRPr lang="zh-CN" altLang="en-US" sz="2800">
                        <a:latin typeface="+mn-ea"/>
                        <a:sym typeface="+mn-ea"/>
                      </a:endParaRPr>
                    </a:p>
                  </a:txBody>
                  <a:tcPr>
                    <a:solidFill>
                      <a:srgbClr val="FF9999">
                        <a:alpha val="45098"/>
                      </a:srgbClr>
                    </a:solidFill>
                  </a:tcPr>
                </a:tc>
              </a:tr>
            </a:tbl>
          </a:graphicData>
        </a:graphic>
      </p:graphicFrame>
      <p:sp>
        <p:nvSpPr>
          <p:cNvPr id="8" name="标题 7"/>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二、手工业工具的进步</a:t>
            </a:r>
            <a:endParaRPr lang="zh-CN" altLang="en-US" sz="2800">
              <a:latin typeface="黑体" panose="02010609060101010101" charset="-122"/>
              <a:ea typeface="黑体" panose="02010609060101010101" charset="-122"/>
              <a:cs typeface="+mn-ea"/>
            </a:endParaRPr>
          </a:p>
        </p:txBody>
      </p:sp>
      <p:sp>
        <p:nvSpPr>
          <p:cNvPr id="100" name="文本框 99"/>
          <p:cNvSpPr txBox="1"/>
          <p:nvPr/>
        </p:nvSpPr>
        <p:spPr>
          <a:xfrm>
            <a:off x="2408555" y="2333625"/>
            <a:ext cx="3124200" cy="521970"/>
          </a:xfrm>
          <a:prstGeom prst="rect">
            <a:avLst/>
          </a:prstGeom>
          <a:noFill/>
          <a:ln w="9525">
            <a:noFill/>
          </a:ln>
        </p:spPr>
        <p:txBody>
          <a:bodyPr wrap="square">
            <a:spAutoFit/>
          </a:bodyPr>
          <a:lstStyle/>
          <a:p>
            <a:pPr indent="0" algn="l"/>
            <a:r>
              <a:rPr lang="zh-CN" sz="2800" b="0">
                <a:latin typeface="+mj-ea"/>
                <a:ea typeface="+mj-ea"/>
              </a:rPr>
              <a:t>陶瓷工具进步简表</a:t>
            </a:r>
            <a:endParaRPr lang="zh-CN" altLang="en-US" sz="2800" b="0">
              <a:latin typeface="+mj-ea"/>
              <a:ea typeface="+mj-ea"/>
            </a:endParaRPr>
          </a:p>
        </p:txBody>
      </p:sp>
      <p:sp>
        <p:nvSpPr>
          <p:cNvPr id="20502" name="文本框 63510"/>
          <p:cNvSpPr txBox="1"/>
          <p:nvPr/>
        </p:nvSpPr>
        <p:spPr>
          <a:xfrm>
            <a:off x="603885" y="846455"/>
            <a:ext cx="4679315"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（二）陶瓷</a:t>
            </a:r>
            <a:r>
              <a:rPr lang="zh-CN" altLang="en-US" sz="2800" b="1">
                <a:latin typeface="楷体_GB2312" pitchFamily="1" charset="-122"/>
                <a:ea typeface="楷体_GB2312" pitchFamily="1" charset="-122"/>
              </a:rPr>
              <a:t>工具的进步</a:t>
            </a:r>
            <a:endParaRPr lang="zh-CN" altLang="en-US" sz="2800" b="1">
              <a:latin typeface="楷体_GB2312" pitchFamily="1" charset="-122"/>
              <a:ea typeface="楷体_GB2312" pitchFamily="1" charset="-122"/>
            </a:endParaRPr>
          </a:p>
        </p:txBody>
      </p:sp>
      <p:sp>
        <p:nvSpPr>
          <p:cNvPr id="4" name="文本框 3"/>
          <p:cNvSpPr txBox="1"/>
          <p:nvPr/>
        </p:nvSpPr>
        <p:spPr>
          <a:xfrm>
            <a:off x="2500630" y="3314065"/>
            <a:ext cx="169799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泥条盘筑</a:t>
            </a:r>
            <a:endParaRPr lang="zh-CN" altLang="en-US" sz="2400">
              <a:latin typeface="微软雅黑" panose="020b0503020204020204" pitchFamily="34" charset="-122"/>
              <a:ea typeface="微软雅黑" panose="020b0503020204020204" pitchFamily="34" charset="-122"/>
            </a:endParaRPr>
          </a:p>
        </p:txBody>
      </p:sp>
      <p:sp>
        <p:nvSpPr>
          <p:cNvPr id="2" name="文本框 1"/>
          <p:cNvSpPr txBox="1"/>
          <p:nvPr/>
        </p:nvSpPr>
        <p:spPr>
          <a:xfrm>
            <a:off x="2705735" y="3859530"/>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cs typeface="+mn-ea"/>
                <a:sym typeface="+mn-ea"/>
              </a:rPr>
              <a:t>坯  车</a:t>
            </a:r>
            <a:endParaRPr lang="zh-CN" altLang="en-US" sz="2400">
              <a:latin typeface="微软雅黑" panose="020b0503020204020204" pitchFamily="34" charset="-122"/>
              <a:ea typeface="微软雅黑" panose="020b0503020204020204" pitchFamily="34" charset="-122"/>
            </a:endParaRPr>
          </a:p>
        </p:txBody>
      </p:sp>
      <p:sp>
        <p:nvSpPr>
          <p:cNvPr id="5" name="文本框 4"/>
          <p:cNvSpPr txBox="1"/>
          <p:nvPr/>
        </p:nvSpPr>
        <p:spPr>
          <a:xfrm>
            <a:off x="2705735" y="4467225"/>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cs typeface="+mn-ea"/>
                <a:sym typeface="+mn-ea"/>
              </a:rPr>
              <a:t>匣  钵</a:t>
            </a:r>
            <a:endParaRPr lang="zh-CN" altLang="en-US" sz="2400">
              <a:latin typeface="微软雅黑" panose="020b0503020204020204" pitchFamily="34" charset="-122"/>
              <a:ea typeface="微软雅黑" panose="020b0503020204020204" pitchFamily="34" charset="-122"/>
            </a:endParaRPr>
          </a:p>
        </p:txBody>
      </p:sp>
      <p:sp>
        <p:nvSpPr>
          <p:cNvPr id="6" name="文本框 5"/>
          <p:cNvSpPr txBox="1"/>
          <p:nvPr/>
        </p:nvSpPr>
        <p:spPr>
          <a:xfrm>
            <a:off x="2705735" y="5386070"/>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cs typeface="+mn-ea"/>
                <a:sym typeface="+mn-ea"/>
              </a:rPr>
              <a:t>支  钉</a:t>
            </a:r>
            <a:endParaRPr lang="zh-CN" altLang="en-US" sz="2400">
              <a:latin typeface="微软雅黑" panose="020b0503020204020204" pitchFamily="34" charset="-122"/>
              <a:ea typeface="微软雅黑" panose="020b0503020204020204" pitchFamily="34" charset="-122"/>
            </a:endParaRPr>
          </a:p>
        </p:txBody>
      </p:sp>
      <p:pic>
        <p:nvPicPr>
          <p:cNvPr id="7" name="图片 6" descr="2"/>
          <p:cNvPicPr>
            <a:picLocks noChangeAspect="1"/>
          </p:cNvPicPr>
          <p:nvPr/>
        </p:nvPicPr>
        <p:blipFill>
          <a:blip r:embed="rId3"/>
          <a:stretch>
            <a:fillRect/>
          </a:stretch>
        </p:blipFill>
        <p:spPr>
          <a:xfrm>
            <a:off x="285115" y="1368425"/>
            <a:ext cx="10254615" cy="4775835"/>
          </a:xfrm>
          <a:prstGeom prst="rect">
            <a:avLst/>
          </a:prstGeom>
        </p:spPr>
      </p:pic>
      <p:grpSp>
        <p:nvGrpSpPr>
          <p:cNvPr id="10" name="组合 9"/>
          <p:cNvGrpSpPr/>
          <p:nvPr/>
        </p:nvGrpSpPr>
        <p:grpSpPr>
          <a:xfrm>
            <a:off x="5880735" y="748665"/>
            <a:ext cx="6184265" cy="2832100"/>
            <a:chOff x="9286" y="1178"/>
            <a:chExt cx="9739" cy="4460"/>
          </a:xfrm>
        </p:grpSpPr>
        <p:pic>
          <p:nvPicPr>
            <p:cNvPr id="9" name="图片 8" descr="微信图片_20181219185027"/>
            <p:cNvPicPr>
              <a:picLocks noChangeAspect="1"/>
            </p:cNvPicPr>
            <p:nvPr/>
          </p:nvPicPr>
          <p:blipFill>
            <a:blip r:embed="rId4"/>
            <a:stretch>
              <a:fillRect/>
            </a:stretch>
          </p:blipFill>
          <p:spPr>
            <a:xfrm>
              <a:off x="9286" y="1332"/>
              <a:ext cx="9739" cy="4306"/>
            </a:xfrm>
            <a:prstGeom prst="rect">
              <a:avLst/>
            </a:prstGeom>
          </p:spPr>
        </p:pic>
        <p:sp>
          <p:nvSpPr>
            <p:cNvPr id="25" name="文本框 24"/>
            <p:cNvSpPr txBox="1"/>
            <p:nvPr/>
          </p:nvSpPr>
          <p:spPr>
            <a:xfrm>
              <a:off x="9287" y="1178"/>
              <a:ext cx="2771"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en-US" altLang="zh-CN" sz="2000">
                  <a:latin typeface="黑体" panose="02010609060101010101" charset="-122"/>
                  <a:ea typeface="黑体" panose="02010609060101010101" charset="-122"/>
                </a:rPr>
                <a:t> </a:t>
              </a:r>
              <a:r>
                <a:rPr lang="zh-CN" altLang="en-US" sz="2000">
                  <a:latin typeface="黑体" panose="02010609060101010101" charset="-122"/>
                  <a:ea typeface="黑体" panose="02010609060101010101" charset="-122"/>
                </a:rPr>
                <a:t>新石器时代</a:t>
              </a:r>
              <a:endParaRPr lang="zh-CN" altLang="en-US" sz="2000">
                <a:latin typeface="黑体"/>
                <a:ea typeface="黑体"/>
              </a:endParaRPr>
            </a:p>
          </p:txBody>
        </p:sp>
      </p:grpSp>
      <p:pic>
        <p:nvPicPr>
          <p:cNvPr id="11" name="图片 10" descr="微信图片_20181219181937"/>
          <p:cNvPicPr>
            <a:picLocks noChangeAspect="1"/>
          </p:cNvPicPr>
          <p:nvPr/>
        </p:nvPicPr>
        <p:blipFill>
          <a:blip r:embed="rId5"/>
          <a:stretch>
            <a:fillRect/>
          </a:stretch>
        </p:blipFill>
        <p:spPr>
          <a:xfrm>
            <a:off x="285115" y="1570355"/>
            <a:ext cx="11623040" cy="4573905"/>
          </a:xfrm>
          <a:prstGeom prst="rect">
            <a:avLst/>
          </a:prstGeom>
        </p:spPr>
      </p:pic>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8" fill="hold" nodeType="clickEffect">
                                  <p:stCondLst>
                                    <p:cond delay="0"/>
                                  </p:stCondLst>
                                  <p:childTnLst>
                                    <p:animEffect transition="out" filter="wipe(left)">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linds(horizontal)">
                                      <p:cBhvr>
                                        <p:cTn id="32" dur="500"/>
                                        <p:tgtEl>
                                          <p:spTgt spid="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500"/>
                                        <p:tgtEl>
                                          <p:spTgt spid="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xit" presetSubtype="10" fill="hold" nodeType="clickEffect">
                                  <p:stCondLst>
                                    <p:cond delay="0"/>
                                  </p:stCondLst>
                                  <p:childTnLst>
                                    <p:animEffect transition="out" filter="blinds(horizontal)">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5" grpId="0"/>
      <p:bldP spid="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8</a:t>
            </a:r>
            <a:endParaRPr lang="en-US"/>
          </a:p>
        </p:txBody>
      </p:sp>
      <p:graphicFrame>
        <p:nvGraphicFramePr>
          <p:cNvPr id="9" name="表格 8"/>
          <p:cNvGraphicFramePr>
            <a:graphicFrameLocks noGrp="1"/>
          </p:cNvGraphicFramePr>
          <p:nvPr/>
        </p:nvGraphicFramePr>
        <p:xfrm>
          <a:off x="1184275" y="1447165"/>
          <a:ext cx="9573260" cy="4230370"/>
        </p:xfrm>
        <a:graphic>
          <a:graphicData uri="http://schemas.openxmlformats.org/drawingml/2006/table">
            <a:tbl>
              <a:tblPr firstRow="1" bandRow="1"/>
              <a:tblGrid>
                <a:gridCol w="2451735"/>
                <a:gridCol w="1737995"/>
                <a:gridCol w="5383530"/>
              </a:tblGrid>
              <a:tr h="518160">
                <a:tc gridSpan="3">
                  <a:txBody>
                    <a:bodyPr vert="horz" wrap="square"/>
                    <a:lstStyle/>
                    <a:p>
                      <a:pPr algn="ctr">
                        <a:buNone/>
                      </a:pPr>
                      <a:endParaRPr lang="zh-CN" altLang="en-US" sz="2800">
                        <a:latin typeface="+mn-ea"/>
                      </a:endParaRPr>
                    </a:p>
                  </a:txBody>
                  <a:tcPr>
                    <a:solidFill>
                      <a:srgbClr val="FFB850">
                        <a:alpha val="49020"/>
                      </a:srgbClr>
                    </a:solidFill>
                  </a:tcPr>
                </a:tc>
                <a:tc hMerge="1">
                  <a:txBody>
                    <a:bodyPr vert="horz" wrap="square"/>
                    <a:lstStyle/>
                    <a:p/>
                  </a:txBody>
                  <a:tcPr>
                    <a:solidFill>
                      <a:srgbClr val="FFB850">
                        <a:alpha val="49020"/>
                      </a:srgbClr>
                    </a:solidFill>
                  </a:tcPr>
                </a:tc>
                <a:tc hMerge="1">
                  <a:txBody>
                    <a:bodyPr vert="horz" wrap="square"/>
                    <a:lstStyle/>
                    <a:p/>
                  </a:txBody>
                  <a:tcPr>
                    <a:solidFill>
                      <a:srgbClr val="FFB850">
                        <a:alpha val="49020"/>
                      </a:srgbClr>
                    </a:solidFill>
                  </a:tcPr>
                </a:tc>
              </a:tr>
              <a:tr h="518160">
                <a:tc>
                  <a:txBody>
                    <a:bodyPr vert="horz" wrap="square"/>
                    <a:lstStyle/>
                    <a:p>
                      <a:pPr algn="ctr"/>
                      <a:r>
                        <a:rPr lang="zh-CN" altLang="en-US" sz="2800">
                          <a:latin typeface="+mn-ea"/>
                        </a:rPr>
                        <a:t>冶金方式</a:t>
                      </a:r>
                      <a:endParaRPr lang="zh-CN" altLang="en-US" sz="2800">
                        <a:latin typeface="+mn-ea"/>
                      </a:endParaRPr>
                    </a:p>
                  </a:txBody>
                  <a:tcPr>
                    <a:solidFill>
                      <a:srgbClr val="FFB850">
                        <a:alpha val="49020"/>
                      </a:srgbClr>
                    </a:solidFill>
                  </a:tcPr>
                </a:tc>
                <a:tc>
                  <a:txBody>
                    <a:bodyPr vert="horz" wrap="square"/>
                    <a:lstStyle/>
                    <a:p>
                      <a:pPr algn="ctr">
                        <a:buNone/>
                      </a:pPr>
                      <a:r>
                        <a:rPr lang="zh-CN" altLang="en-US" sz="2800">
                          <a:latin typeface="+mn-ea"/>
                        </a:rPr>
                        <a:t>冶金工具</a:t>
                      </a:r>
                      <a:endParaRPr lang="zh-CN" altLang="en-US" sz="2800">
                        <a:latin typeface="+mn-ea"/>
                      </a:endParaRPr>
                    </a:p>
                  </a:txBody>
                  <a:tcPr>
                    <a:solidFill>
                      <a:srgbClr val="FFB850">
                        <a:alpha val="49020"/>
                      </a:srgbClr>
                    </a:solidFill>
                  </a:tcPr>
                </a:tc>
                <a:tc>
                  <a:txBody>
                    <a:bodyPr vert="horz" wrap="square"/>
                    <a:lstStyle/>
                    <a:p>
                      <a:pPr algn="ctr">
                        <a:buNone/>
                      </a:pPr>
                      <a:r>
                        <a:rPr lang="zh-CN" altLang="en-US" sz="2800">
                          <a:latin typeface="+mn-ea"/>
                        </a:rPr>
                        <a:t>作用</a:t>
                      </a:r>
                      <a:endParaRPr lang="zh-CN" altLang="en-US" sz="2800">
                        <a:latin typeface="+mn-ea"/>
                      </a:endParaRPr>
                    </a:p>
                  </a:txBody>
                  <a:tcPr>
                    <a:solidFill>
                      <a:srgbClr val="FFB850">
                        <a:alpha val="49020"/>
                      </a:srgbClr>
                    </a:solidFill>
                  </a:tcPr>
                </a:tc>
              </a:tr>
              <a:tr h="518160">
                <a:tc rowSpan="3">
                  <a:txBody>
                    <a:bodyPr vert="horz" wrap="square"/>
                    <a:lstStyle/>
                    <a:p>
                      <a:pPr algn="ctr"/>
                      <a:endParaRPr lang="zh-CN" altLang="en-US" sz="2800">
                        <a:latin typeface="+mn-ea"/>
                      </a:endParaRPr>
                    </a:p>
                    <a:p>
                      <a:pPr algn="ctr"/>
                      <a:r>
                        <a:rPr lang="zh-CN" altLang="en-US" sz="2800">
                          <a:latin typeface="+mn-ea"/>
                        </a:rPr>
                        <a:t>锻打（小型）</a:t>
                      </a:r>
                      <a:endParaRPr lang="zh-CN" altLang="en-US" sz="2800">
                        <a:latin typeface="+mn-ea"/>
                      </a:endParaRPr>
                    </a:p>
                  </a:txBody>
                  <a:tcPr>
                    <a:solidFill>
                      <a:srgbClr val="A13C81">
                        <a:alpha val="34902"/>
                      </a:srgbClr>
                    </a:solidFill>
                  </a:tcPr>
                </a:tc>
                <a:tc>
                  <a:txBody>
                    <a:bodyPr vert="horz" wrap="square"/>
                    <a:lstStyle/>
                    <a:p>
                      <a:pPr algn="ctr"/>
                      <a:endParaRPr lang="zh-CN" altLang="en-US" sz="2800">
                        <a:latin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熔化金属原料</a:t>
                      </a:r>
                      <a:endParaRPr lang="zh-CN" altLang="en-US" sz="2800">
                        <a:latin typeface="+mn-ea"/>
                        <a:sym typeface="+mn-ea"/>
                      </a:endParaRPr>
                    </a:p>
                  </a:txBody>
                  <a:tcPr>
                    <a:solidFill>
                      <a:srgbClr val="A13C81">
                        <a:alpha val="34902"/>
                      </a:srgbClr>
                    </a:solidFill>
                  </a:tcPr>
                </a:tc>
              </a:tr>
              <a:tr h="518160">
                <a:tc vMerge="1">
                  <a:txBody>
                    <a:bodyPr vert="horz" wrap="square"/>
                    <a:lstStyle/>
                    <a:p/>
                  </a:txBody>
                  <a:tcPr>
                    <a:solidFill>
                      <a:srgbClr val="A13C81">
                        <a:alpha val="34902"/>
                      </a:srgbClr>
                    </a:solidFill>
                  </a:tcPr>
                </a:tc>
                <a:tc>
                  <a:txBody>
                    <a:bodyPr vert="horz" wrap="square"/>
                    <a:lstStyle/>
                    <a:p>
                      <a:pPr algn="ctr">
                        <a:buNone/>
                      </a:pPr>
                      <a:endParaRPr lang="zh-CN" altLang="en-US" sz="2800">
                        <a:latin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打击金属原料</a:t>
                      </a:r>
                      <a:endParaRPr lang="zh-CN" altLang="en-US" sz="2800">
                        <a:latin typeface="+mn-ea"/>
                        <a:sym typeface="+mn-ea"/>
                      </a:endParaRPr>
                    </a:p>
                  </a:txBody>
                  <a:tcPr>
                    <a:solidFill>
                      <a:srgbClr val="A13C81">
                        <a:alpha val="34902"/>
                      </a:srgbClr>
                    </a:solidFill>
                  </a:tcPr>
                </a:tc>
              </a:tr>
              <a:tr h="518160">
                <a:tc vMerge="1">
                  <a:txBody>
                    <a:bodyPr vert="horz" wrap="square"/>
                    <a:lstStyle/>
                    <a:p/>
                  </a:txBody>
                  <a:tcPr>
                    <a:solidFill>
                      <a:srgbClr val="A13C81">
                        <a:alpha val="34902"/>
                      </a:srgbClr>
                    </a:solidFill>
                  </a:tcPr>
                </a:tc>
                <a:tc>
                  <a:txBody>
                    <a:bodyPr vert="horz" wrap="square"/>
                    <a:lstStyle/>
                    <a:p>
                      <a:pPr algn="ctr">
                        <a:buNone/>
                      </a:pPr>
                      <a:endParaRPr lang="zh-CN" altLang="en-US" sz="2800">
                        <a:latin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磨平金属</a:t>
                      </a:r>
                      <a:endParaRPr lang="zh-CN" altLang="en-US" sz="2800">
                        <a:latin typeface="+mn-ea"/>
                        <a:sym typeface="+mn-ea"/>
                      </a:endParaRPr>
                    </a:p>
                  </a:txBody>
                  <a:tcPr>
                    <a:solidFill>
                      <a:srgbClr val="A13C81">
                        <a:alpha val="34902"/>
                      </a:srgbClr>
                    </a:solidFill>
                  </a:tcPr>
                </a:tc>
              </a:tr>
              <a:tr h="518160">
                <a:tc rowSpan="3">
                  <a:txBody>
                    <a:bodyPr vert="horz" wrap="square"/>
                    <a:lstStyle/>
                    <a:p>
                      <a:pPr algn="ctr"/>
                      <a:endParaRPr lang="zh-CN" altLang="en-US" sz="2800">
                        <a:latin typeface="+mn-ea"/>
                      </a:endParaRPr>
                    </a:p>
                    <a:p>
                      <a:pPr algn="ctr"/>
                      <a:r>
                        <a:rPr lang="zh-CN" altLang="en-US" sz="2800">
                          <a:latin typeface="+mn-ea"/>
                        </a:rPr>
                        <a:t>铸造（大型）</a:t>
                      </a:r>
                      <a:endParaRPr lang="zh-CN" altLang="en-US" sz="2800">
                        <a:latin typeface="+mn-ea"/>
                      </a:endParaRPr>
                    </a:p>
                  </a:txBody>
                  <a:tcPr>
                    <a:solidFill>
                      <a:srgbClr val="A13C81">
                        <a:alpha val="34902"/>
                      </a:srgbClr>
                    </a:solidFill>
                  </a:tcPr>
                </a:tc>
                <a:tc>
                  <a:txBody>
                    <a:bodyPr vert="horz" wrap="square"/>
                    <a:lstStyle/>
                    <a:p>
                      <a:pPr algn="ctr"/>
                      <a:endParaRPr lang="zh-CN" altLang="en-US" sz="2800">
                        <a:latin typeface="+mn-ea"/>
                        <a:sym typeface="+mn-ea"/>
                      </a:endParaRPr>
                    </a:p>
                  </a:txBody>
                  <a:tcPr>
                    <a:solidFill>
                      <a:srgbClr val="A13C81">
                        <a:alpha val="34902"/>
                      </a:srgbClr>
                    </a:solidFill>
                  </a:tcPr>
                </a:tc>
                <a:tc>
                  <a:txBody>
                    <a:bodyPr vert="horz" wrap="square"/>
                    <a:lstStyle/>
                    <a:p>
                      <a:pPr algn="ctr">
                        <a:buNone/>
                      </a:pPr>
                      <a:r>
                        <a:rPr lang="zh-CN" altLang="en-US" sz="2800">
                          <a:latin typeface="+mn-ea"/>
                          <a:sym typeface="+mn-ea"/>
                        </a:rPr>
                        <a:t>熔化金属</a:t>
                      </a:r>
                      <a:endParaRPr lang="zh-CN" altLang="en-US" sz="2800">
                        <a:latin typeface="+mn-ea"/>
                        <a:sym typeface="+mn-ea"/>
                      </a:endParaRPr>
                    </a:p>
                  </a:txBody>
                  <a:tcPr>
                    <a:solidFill>
                      <a:srgbClr val="A13C81">
                        <a:alpha val="34902"/>
                      </a:srgbClr>
                    </a:solidFill>
                  </a:tcPr>
                </a:tc>
              </a:tr>
              <a:tr h="518160">
                <a:tc vMerge="1">
                  <a:txBody>
                    <a:bodyPr vert="horz" wrap="square"/>
                    <a:lstStyle/>
                    <a:p/>
                  </a:txBody>
                  <a:tcPr>
                    <a:solidFill>
                      <a:srgbClr val="A13C81">
                        <a:alpha val="34902"/>
                      </a:srgbClr>
                    </a:solidFill>
                  </a:tcPr>
                </a:tc>
                <a:tc rowSpan="2">
                  <a:txBody>
                    <a:bodyPr vert="horz" wrap="square"/>
                    <a:lstStyle/>
                    <a:p>
                      <a:pPr algn="ctr">
                        <a:buNone/>
                      </a:pPr>
                      <a:endParaRPr lang="zh-CN" altLang="en-US" sz="2800">
                        <a:latin typeface="+mn-ea"/>
                      </a:endParaRPr>
                    </a:p>
                    <a:p>
                      <a:pPr algn="ctr">
                        <a:buNone/>
                      </a:pPr>
                      <a:endParaRPr lang="zh-CN" altLang="en-US" sz="2800">
                        <a:latin typeface="+mn-ea"/>
                      </a:endParaRPr>
                    </a:p>
                  </a:txBody>
                  <a:tcPr>
                    <a:solidFill>
                      <a:srgbClr val="A13C81">
                        <a:alpha val="34902"/>
                      </a:srgbClr>
                    </a:solidFill>
                  </a:tcPr>
                </a:tc>
                <a:tc>
                  <a:txBody>
                    <a:bodyPr vert="horz" wrap="square"/>
                    <a:lstStyle/>
                    <a:p>
                      <a:pPr algn="l">
                        <a:buNone/>
                      </a:pPr>
                      <a:r>
                        <a:rPr lang="zh-CN" altLang="en-US" sz="2800">
                          <a:latin typeface="+mn-ea"/>
                        </a:rPr>
                        <a:t>定型，商周时用于制作青铜器</a:t>
                      </a:r>
                      <a:endParaRPr lang="zh-CN" altLang="en-US" sz="2800">
                        <a:latin typeface="+mn-ea"/>
                      </a:endParaRPr>
                    </a:p>
                  </a:txBody>
                  <a:tcPr>
                    <a:solidFill>
                      <a:srgbClr val="A13C81">
                        <a:alpha val="34902"/>
                      </a:srgbClr>
                    </a:solidFill>
                  </a:tcPr>
                </a:tc>
              </a:tr>
              <a:tr h="603250">
                <a:tc vMerge="1">
                  <a:txBody>
                    <a:bodyPr vert="horz" wrap="square"/>
                    <a:lstStyle/>
                    <a:p/>
                  </a:txBody>
                  <a:tcPr>
                    <a:solidFill>
                      <a:srgbClr val="A13C81">
                        <a:alpha val="34902"/>
                      </a:srgbClr>
                    </a:solidFill>
                  </a:tcPr>
                </a:tc>
                <a:tc vMerge="1">
                  <a:txBody>
                    <a:bodyPr vert="horz" wrap="square"/>
                    <a:lstStyle/>
                    <a:p/>
                  </a:txBody>
                  <a:tcPr>
                    <a:solidFill>
                      <a:srgbClr val="A13C81">
                        <a:alpha val="34902"/>
                      </a:srgbClr>
                    </a:solidFill>
                  </a:tcPr>
                </a:tc>
                <a:tc>
                  <a:txBody>
                    <a:bodyPr vert="horz" wrap="square"/>
                    <a:lstStyle/>
                    <a:p>
                      <a:pPr algn="l">
                        <a:buNone/>
                      </a:pPr>
                      <a:r>
                        <a:rPr lang="zh-CN" altLang="en-US" sz="2800">
                          <a:latin typeface="+mn-ea"/>
                        </a:rPr>
                        <a:t>定型，战国以后用于制作铁农具</a:t>
                      </a:r>
                      <a:endParaRPr lang="zh-CN" altLang="en-US" sz="2800">
                        <a:latin typeface="+mn-ea"/>
                      </a:endParaRPr>
                    </a:p>
                  </a:txBody>
                  <a:tcPr>
                    <a:solidFill>
                      <a:srgbClr val="A13C81">
                        <a:alpha val="34902"/>
                      </a:srgbClr>
                    </a:solidFill>
                  </a:tcPr>
                </a:tc>
              </a:tr>
            </a:tbl>
          </a:graphicData>
        </a:graphic>
      </p:graphicFrame>
      <p:sp>
        <p:nvSpPr>
          <p:cNvPr id="2" name="文本框 1"/>
          <p:cNvSpPr txBox="1"/>
          <p:nvPr/>
        </p:nvSpPr>
        <p:spPr>
          <a:xfrm>
            <a:off x="4285615" y="1447165"/>
            <a:ext cx="3125470" cy="521970"/>
          </a:xfrm>
          <a:prstGeom prst="rect">
            <a:avLst/>
          </a:prstGeom>
          <a:noFill/>
        </p:spPr>
        <p:txBody>
          <a:bodyPr wrap="square" rtlCol="0" anchor="t">
            <a:spAutoFit/>
          </a:bodyPr>
          <a:lstStyle/>
          <a:p>
            <a:r>
              <a:rPr lang="zh-CN" altLang="en-US" sz="2800">
                <a:latin typeface="+mj-ea"/>
                <a:ea typeface="+mj-ea"/>
                <a:sym typeface="+mn-ea"/>
              </a:rPr>
              <a:t>冶金工具进步简表</a:t>
            </a:r>
            <a:endParaRPr lang="zh-CN" altLang="en-US" sz="2800">
              <a:latin typeface="+mj-ea"/>
              <a:ea typeface="+mj-ea"/>
            </a:endParaRPr>
          </a:p>
        </p:txBody>
      </p:sp>
      <p:sp>
        <p:nvSpPr>
          <p:cNvPr id="4" name="标题 3"/>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二、手工业工具的进步</a:t>
            </a:r>
            <a:endParaRPr lang="zh-CN" altLang="en-US" sz="2800">
              <a:latin typeface="黑体" panose="02010609060101010101" charset="-122"/>
              <a:ea typeface="黑体" panose="02010609060101010101" charset="-122"/>
              <a:cs typeface="+mn-ea"/>
            </a:endParaRPr>
          </a:p>
        </p:txBody>
      </p:sp>
      <p:sp>
        <p:nvSpPr>
          <p:cNvPr id="20502" name="文本框 63510"/>
          <p:cNvSpPr txBox="1"/>
          <p:nvPr/>
        </p:nvSpPr>
        <p:spPr>
          <a:xfrm>
            <a:off x="560705" y="831215"/>
            <a:ext cx="4679315"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（三）冶金</a:t>
            </a:r>
            <a:r>
              <a:rPr lang="zh-CN" altLang="en-US" sz="2800" b="1">
                <a:latin typeface="楷体_GB2312" pitchFamily="1" charset="-122"/>
                <a:ea typeface="楷体_GB2312" pitchFamily="1" charset="-122"/>
              </a:rPr>
              <a:t>工具的进步</a:t>
            </a:r>
            <a:endParaRPr lang="zh-CN" altLang="en-US" sz="2800" b="1">
              <a:latin typeface="楷体_GB2312" pitchFamily="1" charset="-122"/>
              <a:ea typeface="楷体_GB2312" pitchFamily="1" charset="-122"/>
            </a:endParaRPr>
          </a:p>
        </p:txBody>
      </p:sp>
      <p:sp>
        <p:nvSpPr>
          <p:cNvPr id="3" name="文本框 2"/>
          <p:cNvSpPr txBox="1"/>
          <p:nvPr/>
        </p:nvSpPr>
        <p:spPr>
          <a:xfrm>
            <a:off x="3796665" y="2474595"/>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土  炉</a:t>
            </a:r>
            <a:endParaRPr lang="zh-CN" altLang="en-US" sz="2400">
              <a:latin typeface="微软雅黑" panose="020b0503020204020204" pitchFamily="34" charset="-122"/>
              <a:ea typeface="微软雅黑" panose="020b0503020204020204" pitchFamily="34" charset="-122"/>
            </a:endParaRPr>
          </a:p>
        </p:txBody>
      </p:sp>
      <p:sp>
        <p:nvSpPr>
          <p:cNvPr id="5" name="文本框 4"/>
          <p:cNvSpPr txBox="1"/>
          <p:nvPr/>
        </p:nvSpPr>
        <p:spPr>
          <a:xfrm>
            <a:off x="4103370" y="3023235"/>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锤</a:t>
            </a:r>
            <a:endParaRPr lang="zh-CN" altLang="en-US" sz="2400">
              <a:latin typeface="微软雅黑" panose="020b0503020204020204" pitchFamily="34" charset="-122"/>
              <a:ea typeface="微软雅黑" panose="020b0503020204020204" pitchFamily="34" charset="-122"/>
            </a:endParaRPr>
          </a:p>
        </p:txBody>
      </p:sp>
      <p:sp>
        <p:nvSpPr>
          <p:cNvPr id="6" name="文本框 5"/>
          <p:cNvSpPr txBox="1"/>
          <p:nvPr/>
        </p:nvSpPr>
        <p:spPr>
          <a:xfrm>
            <a:off x="3796665" y="4017010"/>
            <a:ext cx="14528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坩  锅</a:t>
            </a:r>
            <a:endParaRPr lang="zh-CN" altLang="en-US" sz="2400">
              <a:latin typeface="微软雅黑" panose="020b0503020204020204" pitchFamily="34" charset="-122"/>
              <a:ea typeface="微软雅黑" panose="020b0503020204020204" pitchFamily="34" charset="-122"/>
            </a:endParaRPr>
          </a:p>
        </p:txBody>
      </p:sp>
      <p:sp>
        <p:nvSpPr>
          <p:cNvPr id="7" name="文本框 6"/>
          <p:cNvSpPr txBox="1"/>
          <p:nvPr/>
        </p:nvSpPr>
        <p:spPr>
          <a:xfrm>
            <a:off x="3796665" y="4895215"/>
            <a:ext cx="128778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en-US" altLang="zh-CN" sz="2400">
                <a:latin typeface="微软雅黑" panose="020b0503020204020204" pitchFamily="34" charset="-122"/>
                <a:ea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rPr>
              <a:t>范</a:t>
            </a:r>
            <a:endParaRPr lang="zh-CN" altLang="en-US" sz="2400">
              <a:latin typeface="微软雅黑" panose="020b0503020204020204" pitchFamily="34" charset="-122"/>
              <a:ea typeface="微软雅黑" panose="020b0503020204020204" pitchFamily="34" charset="-122"/>
            </a:endParaRPr>
          </a:p>
        </p:txBody>
      </p:sp>
      <p:sp>
        <p:nvSpPr>
          <p:cNvPr id="8" name="文本框 7"/>
          <p:cNvSpPr txBox="1"/>
          <p:nvPr/>
        </p:nvSpPr>
        <p:spPr>
          <a:xfrm>
            <a:off x="4103370" y="3505200"/>
            <a:ext cx="128778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800">
                <a:latin typeface="+mn-ea"/>
                <a:sym typeface="+mn-ea"/>
              </a:rPr>
              <a:t>锉</a:t>
            </a:r>
            <a:endParaRPr lang="zh-CN" altLang="en-US" sz="2400">
              <a:latin typeface="微软雅黑" panose="020b0503020204020204" pitchFamily="34" charset="-122"/>
              <a:ea typeface="微软雅黑" panose="020b0503020204020204" pitchFamily="34" charset="-122"/>
            </a:endParaRPr>
          </a:p>
        </p:txBody>
      </p:sp>
      <p:sp>
        <p:nvSpPr>
          <p:cNvPr id="10" name="文本框 63510"/>
          <p:cNvSpPr txBox="1"/>
          <p:nvPr/>
        </p:nvSpPr>
        <p:spPr>
          <a:xfrm>
            <a:off x="3600450" y="5771515"/>
            <a:ext cx="1036955" cy="521970"/>
          </a:xfrm>
          <a:prstGeom prst="rect">
            <a:avLst/>
          </a:prstGeom>
          <a:noFill/>
          <a:ln w="9525">
            <a:noFill/>
          </a:ln>
        </p:spPr>
        <p:txBody>
          <a:bodyPr wrap="square" anchor="t">
            <a:spAutoFit/>
          </a:bodyPr>
          <a:lstStyle/>
          <a:p>
            <a:r>
              <a:rPr lang="zh-CN" altLang="en-US" sz="2800" b="1">
                <a:latin typeface="+mn-ea"/>
              </a:rPr>
              <a:t>水排</a:t>
            </a:r>
            <a:endParaRPr lang="zh-CN" altLang="en-US" sz="2800" b="1">
              <a:latin typeface="+mn-ea"/>
            </a:endParaRPr>
          </a:p>
        </p:txBody>
      </p:sp>
      <p:sp>
        <p:nvSpPr>
          <p:cNvPr id="11" name="文本框 10"/>
          <p:cNvSpPr txBox="1"/>
          <p:nvPr/>
        </p:nvSpPr>
        <p:spPr>
          <a:xfrm>
            <a:off x="1052195" y="5771515"/>
            <a:ext cx="2548255" cy="521970"/>
          </a:xfrm>
          <a:prstGeom prst="rect">
            <a:avLst/>
          </a:prstGeom>
          <a:noFill/>
        </p:spPr>
        <p:txBody>
          <a:bodyPr wrap="square" rtlCol="0" anchor="t">
            <a:spAutoFit/>
          </a:bodyPr>
          <a:lstStyle/>
          <a:p>
            <a:r>
              <a:rPr lang="zh-CN" altLang="en-US" sz="2800" b="1">
                <a:latin typeface="+mn-ea"/>
                <a:sym typeface="+mn-ea"/>
              </a:rPr>
              <a:t>东汉杜诗发明：</a:t>
            </a:r>
            <a:endParaRPr lang="zh-CN" altLang="en-US" sz="2800">
              <a:latin typeface="+mn-ea"/>
            </a:endParaRPr>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1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8</a:t>
            </a:r>
            <a:endParaRPr lang="en-US"/>
          </a:p>
        </p:txBody>
      </p:sp>
      <p:sp>
        <p:nvSpPr>
          <p:cNvPr id="4" name="标题 3"/>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二、手工业工具的进步</a:t>
            </a:r>
            <a:endParaRPr lang="zh-CN" altLang="en-US" sz="2800">
              <a:latin typeface="黑体" panose="02010609060101010101" charset="-122"/>
              <a:ea typeface="黑体" panose="02010609060101010101" charset="-122"/>
              <a:cs typeface="+mn-ea"/>
            </a:endParaRPr>
          </a:p>
        </p:txBody>
      </p:sp>
      <p:sp>
        <p:nvSpPr>
          <p:cNvPr id="20502" name="文本框 63510"/>
          <p:cNvSpPr txBox="1"/>
          <p:nvPr/>
        </p:nvSpPr>
        <p:spPr>
          <a:xfrm>
            <a:off x="560705" y="831215"/>
            <a:ext cx="4679315" cy="521970"/>
          </a:xfrm>
          <a:prstGeom prst="rect">
            <a:avLst/>
          </a:prstGeom>
          <a:noFill/>
          <a:ln w="9525">
            <a:noFill/>
          </a:ln>
        </p:spPr>
        <p:txBody>
          <a:bodyPr wrap="square" anchor="t">
            <a:spAutoFit/>
          </a:bodyPr>
          <a:lstStyle/>
          <a:p>
            <a:r>
              <a:rPr lang="zh-CN" altLang="en-US" sz="2800" b="1" smtClean="0">
                <a:latin typeface="楷体_GB2312" pitchFamily="1" charset="-122"/>
                <a:ea typeface="楷体_GB2312" pitchFamily="1" charset="-122"/>
              </a:rPr>
              <a:t>（三）冶金</a:t>
            </a:r>
            <a:r>
              <a:rPr lang="zh-CN" altLang="en-US" sz="2800" b="1">
                <a:latin typeface="楷体_GB2312" pitchFamily="1" charset="-122"/>
                <a:ea typeface="楷体_GB2312" pitchFamily="1" charset="-122"/>
              </a:rPr>
              <a:t>工具的进步</a:t>
            </a:r>
            <a:endParaRPr lang="zh-CN" altLang="en-US" sz="2800" b="1">
              <a:latin typeface="楷体_GB2312" pitchFamily="1" charset="-122"/>
              <a:ea typeface="楷体_GB2312" pitchFamily="1" charset="-122"/>
            </a:endParaRPr>
          </a:p>
        </p:txBody>
      </p:sp>
      <p:pic>
        <p:nvPicPr>
          <p:cNvPr id="12" name="图片 11" descr="微信图片_20181219191431"/>
          <p:cNvPicPr>
            <a:picLocks noChangeAspect="1"/>
          </p:cNvPicPr>
          <p:nvPr/>
        </p:nvPicPr>
        <p:blipFill>
          <a:blip r:embed="rId3"/>
          <a:stretch>
            <a:fillRect/>
          </a:stretch>
        </p:blipFill>
        <p:spPr>
          <a:xfrm>
            <a:off x="852170" y="1743710"/>
            <a:ext cx="2482215" cy="4284345"/>
          </a:xfrm>
          <a:prstGeom prst="rect">
            <a:avLst/>
          </a:prstGeom>
        </p:spPr>
      </p:pic>
      <p:pic>
        <p:nvPicPr>
          <p:cNvPr id="13" name="图片 12" descr="微信图片_20181219191440"/>
          <p:cNvPicPr>
            <a:picLocks noChangeAspect="1"/>
          </p:cNvPicPr>
          <p:nvPr/>
        </p:nvPicPr>
        <p:blipFill>
          <a:blip r:embed="rId4"/>
          <a:stretch>
            <a:fillRect/>
          </a:stretch>
        </p:blipFill>
        <p:spPr>
          <a:xfrm>
            <a:off x="3441700" y="1744345"/>
            <a:ext cx="2530475" cy="4283710"/>
          </a:xfrm>
          <a:prstGeom prst="rect">
            <a:avLst/>
          </a:prstGeom>
        </p:spPr>
      </p:pic>
      <p:grpSp>
        <p:nvGrpSpPr>
          <p:cNvPr id="18" name="组合 17"/>
          <p:cNvGrpSpPr/>
          <p:nvPr/>
        </p:nvGrpSpPr>
        <p:grpSpPr>
          <a:xfrm>
            <a:off x="6082030" y="1775460"/>
            <a:ext cx="2533015" cy="4217670"/>
            <a:chOff x="9578" y="2796"/>
            <a:chExt cx="3989" cy="6642"/>
          </a:xfrm>
        </p:grpSpPr>
        <p:pic>
          <p:nvPicPr>
            <p:cNvPr id="14" name="图片 13" descr="微信图片_20181219192100"/>
            <p:cNvPicPr>
              <a:picLocks noChangeAspect="1"/>
            </p:cNvPicPr>
            <p:nvPr/>
          </p:nvPicPr>
          <p:blipFill>
            <a:blip r:embed="rId5"/>
            <a:stretch>
              <a:fillRect/>
            </a:stretch>
          </p:blipFill>
          <p:spPr>
            <a:xfrm>
              <a:off x="9578" y="2796"/>
              <a:ext cx="3989" cy="6643"/>
            </a:xfrm>
            <a:prstGeom prst="rect">
              <a:avLst/>
            </a:prstGeom>
          </p:spPr>
        </p:pic>
        <p:sp>
          <p:nvSpPr>
            <p:cNvPr id="16" name="文本框 15"/>
            <p:cNvSpPr txBox="1"/>
            <p:nvPr/>
          </p:nvSpPr>
          <p:spPr>
            <a:xfrm>
              <a:off x="11217" y="8598"/>
              <a:ext cx="2350" cy="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后母戊鼎</a:t>
              </a:r>
              <a:endParaRPr lang="zh-CN" altLang="en-US" sz="240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8724900" y="1775460"/>
            <a:ext cx="2602230" cy="4251960"/>
            <a:chOff x="13740" y="2796"/>
            <a:chExt cx="4098" cy="6696"/>
          </a:xfrm>
        </p:grpSpPr>
        <p:pic>
          <p:nvPicPr>
            <p:cNvPr id="15" name="图片 14" descr="微信图片_20181219192105"/>
            <p:cNvPicPr>
              <a:picLocks noChangeAspect="1"/>
            </p:cNvPicPr>
            <p:nvPr/>
          </p:nvPicPr>
          <p:blipFill>
            <a:blip r:embed="rId6"/>
            <a:stretch>
              <a:fillRect/>
            </a:stretch>
          </p:blipFill>
          <p:spPr>
            <a:xfrm>
              <a:off x="13740" y="2796"/>
              <a:ext cx="4098" cy="6697"/>
            </a:xfrm>
            <a:prstGeom prst="rect">
              <a:avLst/>
            </a:prstGeom>
          </p:spPr>
        </p:pic>
        <p:sp>
          <p:nvSpPr>
            <p:cNvPr id="17" name="文本框 16"/>
            <p:cNvSpPr txBox="1"/>
            <p:nvPr/>
          </p:nvSpPr>
          <p:spPr>
            <a:xfrm>
              <a:off x="16919" y="6558"/>
              <a:ext cx="919" cy="2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2000">
                  <a:solidFill>
                    <a:srgbClr val="000000"/>
                  </a:solidFill>
                  <a:latin typeface="書體坊顏體㊣" panose="02010600030101010101" pitchFamily="2" charset="-122"/>
                  <a:ea typeface="書體坊顏體㊣" panose="02010600030101010101" pitchFamily="2" charset="-122"/>
                </a:defRPr>
              </a:lvl1pPr>
            </a:lstStyle>
            <a:p>
              <a:r>
                <a:rPr lang="zh-CN" altLang="en-US" sz="2400">
                  <a:latin typeface="微软雅黑" panose="020b0503020204020204" pitchFamily="34" charset="-122"/>
                  <a:ea typeface="微软雅黑" panose="020b0503020204020204" pitchFamily="34" charset="-122"/>
                </a:rPr>
                <a:t>四</a:t>
              </a:r>
              <a:endParaRPr lang="zh-CN" altLang="en-US" sz="2400">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羊</a:t>
              </a:r>
              <a:endParaRPr lang="zh-CN" altLang="en-US" sz="2400">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方</a:t>
              </a:r>
              <a:endParaRPr lang="zh-CN" altLang="en-US" sz="2400">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尊</a:t>
              </a:r>
              <a:endParaRPr lang="zh-CN" altLang="en-US" sz="2400">
                <a:latin typeface="微软雅黑" panose="020b0503020204020204" pitchFamily="34" charset="-122"/>
                <a:ea typeface="微软雅黑" panose="020b0503020204020204" pitchFamily="34" charset="-122"/>
              </a:endParaRPr>
            </a:p>
          </p:txBody>
        </p:sp>
      </p:gr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par>
                                <p:cTn id="8" presetID="22" presetClass="entr" presetSubtype="8" fill="hold" nodeType="withEffect">
                                  <p:stCondLst>
                                    <p:cond delay="0"/>
                                  </p:stCondLst>
                                  <p:childTnLst>
                                    <p:set>
                                      <p:cBhvr>
                                        <p:cTn id="9" dur="2000" fill="hold">
                                          <p:stCondLst>
                                            <p:cond delay="0"/>
                                          </p:stCondLst>
                                        </p:cTn>
                                        <p:tgtEl>
                                          <p:spTgt spid="13"/>
                                        </p:tgtEl>
                                        <p:attrNameLst>
                                          <p:attrName>style.visibility</p:attrName>
                                        </p:attrNameLst>
                                      </p:cBhvr>
                                      <p:to>
                                        <p:strVal val="visible"/>
                                      </p:to>
                                    </p:set>
                                    <p:animEffect transition="in" filter="wipe(left)">
                                      <p:cBhvr>
                                        <p:cTn id="10" dur="2000"/>
                                        <p:tgtEl>
                                          <p:spTgt spid="13"/>
                                        </p:tgtEl>
                                      </p:cBhvr>
                                    </p:animEffect>
                                  </p:childTnLst>
                                </p:cTn>
                              </p:par>
                              <p:par>
                                <p:cTn id="11" presetID="22" presetClass="entr" presetSubtype="8" fill="hold" nodeType="withEffect">
                                  <p:stCondLst>
                                    <p:cond delay="0"/>
                                  </p:stCondLst>
                                  <p:childTnLst>
                                    <p:set>
                                      <p:cBhvr>
                                        <p:cTn id="12" dur="2000" fill="hold">
                                          <p:stCondLst>
                                            <p:cond delay="0"/>
                                          </p:stCondLst>
                                        </p:cTn>
                                        <p:tgtEl>
                                          <p:spTgt spid="18"/>
                                        </p:tgtEl>
                                        <p:attrNameLst>
                                          <p:attrName>style.visibility</p:attrName>
                                        </p:attrNameLst>
                                      </p:cBhvr>
                                      <p:to>
                                        <p:strVal val="visible"/>
                                      </p:to>
                                    </p:set>
                                    <p:animEffect transition="in" filter="wipe(left)">
                                      <p:cBhvr>
                                        <p:cTn id="13" dur="2000"/>
                                        <p:tgtEl>
                                          <p:spTgt spid="18"/>
                                        </p:tgtEl>
                                      </p:cBhvr>
                                    </p:animEffect>
                                  </p:childTnLst>
                                </p:cTn>
                              </p:par>
                              <p:par>
                                <p:cTn id="14" presetID="22" presetClass="entr" presetSubtype="8" fill="hold" nodeType="withEffect">
                                  <p:stCondLst>
                                    <p:cond delay="0"/>
                                  </p:stCondLst>
                                  <p:childTnLst>
                                    <p:set>
                                      <p:cBhvr>
                                        <p:cTn id="15" dur="2000" fill="hold">
                                          <p:stCondLst>
                                            <p:cond delay="0"/>
                                          </p:stCondLst>
                                        </p:cTn>
                                        <p:tgtEl>
                                          <p:spTgt spid="19"/>
                                        </p:tgtEl>
                                        <p:attrNameLst>
                                          <p:attrName>style.visibility</p:attrName>
                                        </p:attrNameLst>
                                      </p:cBhvr>
                                      <p:to>
                                        <p:strVal val="visible"/>
                                      </p:to>
                                    </p:set>
                                    <p:animEffect transition="in" filter="wipe(left)">
                                      <p:cBhvr>
                                        <p:cTn id="16"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9</a:t>
            </a:r>
            <a:endParaRPr lang="en-US"/>
          </a:p>
        </p:txBody>
      </p:sp>
      <p:sp>
        <p:nvSpPr>
          <p:cNvPr id="8" name="标题 7"/>
          <p:cNvSpPr>
            <a:spLocks noGrp="1"/>
          </p:cNvSpPr>
          <p:nvPr>
            <p:ph type="title"/>
          </p:nvPr>
        </p:nvSpPr>
        <p:spPr>
          <a:xfrm>
            <a:off x="695325" y="2317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三、劳作方式的发展</a:t>
            </a:r>
            <a:endParaRPr lang="zh-CN" altLang="en-US" sz="2800">
              <a:latin typeface="黑体" panose="02010609060101010101" charset="-122"/>
              <a:ea typeface="黑体" panose="02010609060101010101" charset="-122"/>
              <a:cs typeface="+mn-ea"/>
            </a:endParaRPr>
          </a:p>
        </p:txBody>
      </p:sp>
      <p:sp>
        <p:nvSpPr>
          <p:cNvPr id="449548" name="AutoShape 12"/>
          <p:cNvSpPr/>
          <p:nvPr/>
        </p:nvSpPr>
        <p:spPr bwMode="auto">
          <a:xfrm>
            <a:off x="2409825" y="1108075"/>
            <a:ext cx="173355" cy="1369695"/>
          </a:xfrm>
          <a:prstGeom prst="leftBrace">
            <a:avLst>
              <a:gd name="adj1" fmla="val 182692"/>
              <a:gd name="adj2" fmla="val 50000"/>
            </a:avLst>
          </a:prstGeom>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wrap="none" anchor="ctr"/>
          <a:lstStyle/>
          <a:p>
            <a:pPr fontAlgn="base">
              <a:spcBef>
                <a:spcPct val="0"/>
              </a:spcBef>
              <a:spcAft>
                <a:spcPct val="0"/>
              </a:spcAft>
            </a:pPr>
            <a:endParaRPr lang="zh-CN" altLang="en-US" sz="2800" smtClean="0">
              <a:solidFill>
                <a:srgbClr val="000000"/>
              </a:solidFill>
              <a:latin typeface="+mn-ea"/>
            </a:endParaRPr>
          </a:p>
        </p:txBody>
      </p:sp>
      <p:sp>
        <p:nvSpPr>
          <p:cNvPr id="2" name="AutoShape 12"/>
          <p:cNvSpPr/>
          <p:nvPr/>
        </p:nvSpPr>
        <p:spPr bwMode="auto">
          <a:xfrm>
            <a:off x="2298700" y="3997325"/>
            <a:ext cx="237490" cy="1245235"/>
          </a:xfrm>
          <a:prstGeom prst="leftBrace">
            <a:avLst>
              <a:gd name="adj1" fmla="val 131016"/>
              <a:gd name="adj2" fmla="val 50000"/>
            </a:avLst>
          </a:prstGeom>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txBody>
          <a:bodyPr wrap="none" anchor="ctr"/>
          <a:lstStyle/>
          <a:p>
            <a:pPr fontAlgn="base">
              <a:spcBef>
                <a:spcPct val="0"/>
              </a:spcBef>
              <a:spcAft>
                <a:spcPct val="0"/>
              </a:spcAft>
            </a:pPr>
            <a:endParaRPr lang="zh-CN" altLang="en-US" smtClean="0">
              <a:solidFill>
                <a:srgbClr val="000000"/>
              </a:solidFill>
            </a:endParaRPr>
          </a:p>
        </p:txBody>
      </p:sp>
      <p:sp>
        <p:nvSpPr>
          <p:cNvPr id="20502" name="文本框 63510"/>
          <p:cNvSpPr txBox="1"/>
          <p:nvPr/>
        </p:nvSpPr>
        <p:spPr>
          <a:xfrm>
            <a:off x="987425" y="1531620"/>
            <a:ext cx="1422400" cy="521970"/>
          </a:xfrm>
          <a:prstGeom prst="rect">
            <a:avLst/>
          </a:prstGeom>
          <a:noFill/>
          <a:ln w="9525">
            <a:noFill/>
          </a:ln>
        </p:spPr>
        <p:txBody>
          <a:bodyPr wrap="square" anchor="t">
            <a:spAutoFit/>
          </a:bodyPr>
          <a:lstStyle/>
          <a:p>
            <a:r>
              <a:rPr lang="zh-CN" altLang="en-US" sz="2800" b="1">
                <a:latin typeface="+mn-ea"/>
              </a:rPr>
              <a:t>农  业</a:t>
            </a:r>
            <a:endParaRPr lang="zh-CN" altLang="en-US" sz="2800" b="1">
              <a:latin typeface="+mn-ea"/>
            </a:endParaRPr>
          </a:p>
        </p:txBody>
      </p:sp>
      <p:sp>
        <p:nvSpPr>
          <p:cNvPr id="3" name="文本框 63510"/>
          <p:cNvSpPr txBox="1"/>
          <p:nvPr/>
        </p:nvSpPr>
        <p:spPr>
          <a:xfrm>
            <a:off x="887730" y="4358640"/>
            <a:ext cx="1422400" cy="521970"/>
          </a:xfrm>
          <a:prstGeom prst="rect">
            <a:avLst/>
          </a:prstGeom>
          <a:noFill/>
          <a:ln w="9525">
            <a:noFill/>
          </a:ln>
        </p:spPr>
        <p:txBody>
          <a:bodyPr wrap="square" anchor="t">
            <a:spAutoFit/>
          </a:bodyPr>
          <a:lstStyle/>
          <a:p>
            <a:r>
              <a:rPr lang="zh-CN" altLang="en-US" sz="2800" b="1">
                <a:latin typeface="楷体_GB2312" pitchFamily="1" charset="-122"/>
                <a:ea typeface="楷体_GB2312" pitchFamily="1" charset="-122"/>
              </a:rPr>
              <a:t>手工业</a:t>
            </a:r>
            <a:endParaRPr lang="zh-CN" altLang="en-US" sz="2800" b="1">
              <a:latin typeface="楷体_GB2312" pitchFamily="1" charset="-122"/>
              <a:ea typeface="楷体_GB2312" pitchFamily="1" charset="-122"/>
            </a:endParaRPr>
          </a:p>
        </p:txBody>
      </p:sp>
      <p:sp>
        <p:nvSpPr>
          <p:cNvPr id="12" name="文本框 11"/>
          <p:cNvSpPr txBox="1"/>
          <p:nvPr/>
        </p:nvSpPr>
        <p:spPr>
          <a:xfrm>
            <a:off x="2583180" y="915035"/>
            <a:ext cx="1665605"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集体劳作</a:t>
            </a:r>
            <a:endParaRPr lang="zh-CN" altLang="en-US" sz="2800">
              <a:latin typeface="+mn-ea"/>
              <a:ea typeface="+mn-ea"/>
            </a:endParaRPr>
          </a:p>
        </p:txBody>
      </p:sp>
      <p:sp>
        <p:nvSpPr>
          <p:cNvPr id="15" name="文本框 14"/>
          <p:cNvSpPr txBox="1"/>
          <p:nvPr/>
        </p:nvSpPr>
        <p:spPr>
          <a:xfrm>
            <a:off x="2583180" y="1479550"/>
            <a:ext cx="2277745"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家庭式劳作</a:t>
            </a:r>
            <a:endParaRPr lang="zh-CN" altLang="en-US" sz="2800">
              <a:latin typeface="+mn-ea"/>
              <a:ea typeface="+mn-ea"/>
            </a:endParaRPr>
          </a:p>
        </p:txBody>
      </p:sp>
      <p:sp>
        <p:nvSpPr>
          <p:cNvPr id="23" name="文本框 22"/>
          <p:cNvSpPr txBox="1"/>
          <p:nvPr/>
        </p:nvSpPr>
        <p:spPr>
          <a:xfrm>
            <a:off x="2583180" y="1968500"/>
            <a:ext cx="269494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农业庄园式劳作</a:t>
            </a:r>
            <a:endParaRPr lang="zh-CN" altLang="en-US" sz="2800">
              <a:latin typeface="+mn-ea"/>
              <a:ea typeface="+mn-ea"/>
            </a:endParaRPr>
          </a:p>
        </p:txBody>
      </p:sp>
      <p:sp>
        <p:nvSpPr>
          <p:cNvPr id="24" name="文本框 23"/>
          <p:cNvSpPr txBox="1"/>
          <p:nvPr/>
        </p:nvSpPr>
        <p:spPr>
          <a:xfrm>
            <a:off x="2536190" y="3823335"/>
            <a:ext cx="222123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家庭式劳作</a:t>
            </a:r>
            <a:endParaRPr lang="zh-CN" altLang="en-US" sz="2800"/>
          </a:p>
        </p:txBody>
      </p:sp>
      <p:sp>
        <p:nvSpPr>
          <p:cNvPr id="25" name="文本框 24"/>
          <p:cNvSpPr txBox="1"/>
          <p:nvPr/>
        </p:nvSpPr>
        <p:spPr>
          <a:xfrm>
            <a:off x="2536190" y="4718050"/>
            <a:ext cx="222123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20000"/>
              </a:lnSpc>
              <a:defRPr sz="1865">
                <a:solidFill>
                  <a:srgbClr val="000000"/>
                </a:solidFill>
                <a:latin typeface="微软雅黑" panose="020b0503020204020204" pitchFamily="34" charset="-122"/>
                <a:ea typeface="微软雅黑" panose="020b0503020204020204" pitchFamily="34" charset="-122"/>
              </a:defRPr>
            </a:lvl1pPr>
          </a:lstStyle>
          <a:p>
            <a:r>
              <a:rPr lang="zh-CN" altLang="en-US" sz="2800"/>
              <a:t>作坊式劳作</a:t>
            </a:r>
            <a:endParaRPr lang="zh-CN" altLang="en-US" sz="2800"/>
          </a:p>
        </p:txBody>
      </p:sp>
      <p:pic>
        <p:nvPicPr>
          <p:cNvPr id="26" name="图片 25" descr="4"/>
          <p:cNvPicPr>
            <a:picLocks noChangeAspect="1"/>
          </p:cNvPicPr>
          <p:nvPr/>
        </p:nvPicPr>
        <p:blipFill>
          <a:blip r:embed="rId3"/>
          <a:stretch>
            <a:fillRect/>
          </a:stretch>
        </p:blipFill>
        <p:spPr>
          <a:xfrm>
            <a:off x="6247130" y="3677285"/>
            <a:ext cx="5151755" cy="2356485"/>
          </a:xfrm>
          <a:prstGeom prst="rect">
            <a:avLst/>
          </a:prstGeom>
        </p:spPr>
      </p:pic>
      <p:pic>
        <p:nvPicPr>
          <p:cNvPr id="4" name="图片 3" descr="3"/>
          <p:cNvPicPr>
            <a:picLocks noChangeAspect="1"/>
          </p:cNvPicPr>
          <p:nvPr/>
        </p:nvPicPr>
        <p:blipFill>
          <a:blip r:embed="rId4"/>
          <a:stretch>
            <a:fillRect/>
          </a:stretch>
        </p:blipFill>
        <p:spPr>
          <a:xfrm>
            <a:off x="6246495" y="924560"/>
            <a:ext cx="5151755" cy="2640965"/>
          </a:xfrm>
          <a:prstGeom prst="rect">
            <a:avLst/>
          </a:prstGeom>
        </p:spPr>
      </p:pic>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23" grpId="0"/>
      <p:bldP spid="24" grpId="0"/>
      <p:bldP spid="2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9</a:t>
            </a:r>
            <a:endParaRPr lang="en-US"/>
          </a:p>
        </p:txBody>
      </p:sp>
      <p:sp>
        <p:nvSpPr>
          <p:cNvPr id="8" name="标题 7"/>
          <p:cNvSpPr>
            <a:spLocks noGrp="1"/>
          </p:cNvSpPr>
          <p:nvPr>
            <p:ph type="title"/>
          </p:nvPr>
        </p:nvSpPr>
        <p:spPr>
          <a:xfrm>
            <a:off x="5066030" y="219075"/>
            <a:ext cx="3602355" cy="516255"/>
          </a:xfrm>
        </p:spPr>
        <p:txBody>
          <a:bodyPr>
            <a:normAutofit fontScale="90000"/>
          </a:bodyPr>
          <a:lstStyle/>
          <a:p>
            <a:r>
              <a:rPr lang="zh-CN" altLang="en-US" sz="2800">
                <a:latin typeface="黑体" panose="02010609060101010101" charset="-122"/>
                <a:ea typeface="黑体" panose="02010609060101010101" charset="-122"/>
                <a:cs typeface="+mn-ea"/>
              </a:rPr>
              <a:t>探  究</a:t>
            </a:r>
            <a:endParaRPr lang="zh-CN" altLang="en-US" sz="2800">
              <a:latin typeface="黑体" panose="02010609060101010101" charset="-122"/>
              <a:ea typeface="黑体" panose="02010609060101010101" charset="-122"/>
              <a:cs typeface="+mn-ea"/>
            </a:endParaRPr>
          </a:p>
        </p:txBody>
      </p:sp>
      <p:sp>
        <p:nvSpPr>
          <p:cNvPr id="5" name="文本框 4"/>
          <p:cNvSpPr txBox="1"/>
          <p:nvPr/>
        </p:nvSpPr>
        <p:spPr>
          <a:xfrm>
            <a:off x="909139" y="946785"/>
            <a:ext cx="9628505" cy="521970"/>
          </a:xfrm>
          <a:prstGeom prst="rect">
            <a:avLst/>
          </a:prstGeom>
          <a:noFill/>
        </p:spPr>
        <p:txBody>
          <a:bodyPr wrap="square" rtlCol="0" anchor="t">
            <a:spAutoFit/>
          </a:bodyPr>
          <a:lstStyle/>
          <a:p>
            <a:r>
              <a:rPr lang="zh-CN" altLang="en-US" sz="2800" b="1">
                <a:latin typeface="楷体_GB2312" pitchFamily="1" charset="-122"/>
                <a:ea typeface="楷体_GB2312" pitchFamily="1" charset="-122"/>
                <a:sym typeface="+mn-ea"/>
              </a:rPr>
              <a:t>请思考，农业家庭式劳作对社会的发展起到了怎样的作用？</a:t>
            </a:r>
            <a:endParaRPr lang="zh-CN" altLang="en-US" sz="2800" b="1">
              <a:latin typeface="楷体_GB2312" pitchFamily="1" charset="-122"/>
              <a:ea typeface="楷体_GB2312" pitchFamily="1" charset="-122"/>
              <a:sym typeface="+mn-ea"/>
            </a:endParaRPr>
          </a:p>
        </p:txBody>
      </p:sp>
      <p:sp>
        <p:nvSpPr>
          <p:cNvPr id="7" name="文本框 6"/>
          <p:cNvSpPr txBox="1"/>
          <p:nvPr/>
        </p:nvSpPr>
        <p:spPr>
          <a:xfrm>
            <a:off x="909139" y="1367155"/>
            <a:ext cx="10789375" cy="2245360"/>
          </a:xfrm>
          <a:prstGeom prst="rect">
            <a:avLst/>
          </a:prstGeom>
          <a:noFill/>
        </p:spPr>
        <p:txBody>
          <a:bodyPr wrap="square" rtlCol="0" anchor="t">
            <a:spAutoFit/>
          </a:bodyPr>
          <a:lstStyle/>
          <a:p>
            <a:r>
              <a:rPr lang="zh-CN" altLang="en-US" sz="2800" b="1">
                <a:latin typeface="+mn-ea"/>
                <a:cs typeface="+mn-ea"/>
                <a:sym typeface="+mn-ea"/>
              </a:rPr>
              <a:t>参考点：</a:t>
            </a:r>
            <a:endParaRPr lang="zh-CN" altLang="en-US" sz="2800" b="1">
              <a:latin typeface="+mn-ea"/>
              <a:cs typeface="+mn-ea"/>
              <a:sym typeface="+mn-ea"/>
            </a:endParaRPr>
          </a:p>
          <a:p>
            <a:r>
              <a:rPr lang="zh-CN" altLang="en-US" sz="2800" b="1">
                <a:latin typeface="+mn-ea"/>
                <a:cs typeface="+mn-ea"/>
                <a:sym typeface="+mn-ea"/>
              </a:rPr>
              <a:t>    农业家庭式劳作促进社会向前发展。</a:t>
            </a:r>
            <a:endParaRPr lang="zh-CN" altLang="en-US" sz="2800" b="1">
              <a:latin typeface="+mn-ea"/>
              <a:cs typeface="+mn-ea"/>
              <a:sym typeface="+mn-ea"/>
            </a:endParaRPr>
          </a:p>
          <a:p>
            <a:r>
              <a:rPr lang="zh-CN" altLang="en-US" sz="2800" b="1">
                <a:latin typeface="+mn-ea"/>
                <a:cs typeface="+mn-ea"/>
                <a:sym typeface="+mn-ea"/>
              </a:rPr>
              <a:t>    第一，家庭式劳作下的农民在自己有限的土地上，努力提高耕作技术</a:t>
            </a:r>
            <a:r>
              <a:rPr lang="zh-CN" altLang="en-US" sz="2800" b="1" smtClean="0">
                <a:latin typeface="+mn-ea"/>
                <a:cs typeface="+mn-ea"/>
                <a:sym typeface="+mn-ea"/>
              </a:rPr>
              <a:t>，有利于促进精耕细作农业</a:t>
            </a:r>
            <a:r>
              <a:rPr lang="zh-CN" altLang="en-US" sz="2800" b="1">
                <a:latin typeface="+mn-ea"/>
                <a:cs typeface="+mn-ea"/>
                <a:sym typeface="+mn-ea"/>
              </a:rPr>
              <a:t>生产模式的</a:t>
            </a:r>
            <a:r>
              <a:rPr lang="zh-CN" altLang="en-US" sz="2800" b="1" smtClean="0">
                <a:latin typeface="+mn-ea"/>
                <a:cs typeface="+mn-ea"/>
                <a:sym typeface="+mn-ea"/>
              </a:rPr>
              <a:t>形成，提高社会生产力。</a:t>
            </a:r>
            <a:endParaRPr lang="en-US" altLang="zh-CN" sz="2800" b="1">
              <a:latin typeface="+mn-ea"/>
              <a:cs typeface="+mn-ea"/>
              <a:sym typeface="+mn-ea"/>
            </a:endParaRPr>
          </a:p>
        </p:txBody>
      </p:sp>
      <p:sp>
        <p:nvSpPr>
          <p:cNvPr id="2" name="文本框 1"/>
          <p:cNvSpPr txBox="1"/>
          <p:nvPr/>
        </p:nvSpPr>
        <p:spPr>
          <a:xfrm>
            <a:off x="909320" y="3510915"/>
            <a:ext cx="10608945" cy="1383665"/>
          </a:xfrm>
          <a:prstGeom prst="rect">
            <a:avLst/>
          </a:prstGeom>
          <a:noFill/>
        </p:spPr>
        <p:txBody>
          <a:bodyPr wrap="square" rtlCol="0" anchor="t">
            <a:spAutoFit/>
          </a:bodyPr>
          <a:lstStyle/>
          <a:p>
            <a:r>
              <a:rPr lang="en-US" altLang="zh-CN" sz="2800" b="1">
                <a:latin typeface="楷体_GB2312" pitchFamily="1" charset="-122"/>
                <a:ea typeface="楷体_GB2312" pitchFamily="1" charset="-122"/>
                <a:sym typeface="+mn-ea"/>
              </a:rPr>
              <a:t>    </a:t>
            </a:r>
            <a:r>
              <a:rPr lang="zh-CN" altLang="en-US" sz="2800" b="1">
                <a:latin typeface="+mn-ea"/>
                <a:cs typeface="+mn-ea"/>
                <a:sym typeface="+mn-ea"/>
              </a:rPr>
              <a:t>第二，农业家庭式劳作与家庭手工业相结合，促进了“男耕女织”式的经营方式的形成，使社会生产关系发生变革，推动社会前进。</a:t>
            </a:r>
            <a:endParaRPr lang="zh-CN" altLang="en-US" sz="2800">
              <a:latin typeface="+mn-ea"/>
              <a:cs typeface="+mn-ea"/>
            </a:endParaRPr>
          </a:p>
        </p:txBody>
      </p:sp>
      <p:sp>
        <p:nvSpPr>
          <p:cNvPr id="3" name="文本框 2"/>
          <p:cNvSpPr txBox="1"/>
          <p:nvPr/>
        </p:nvSpPr>
        <p:spPr>
          <a:xfrm>
            <a:off x="909320" y="4934585"/>
            <a:ext cx="10554335" cy="1383665"/>
          </a:xfrm>
          <a:prstGeom prst="rect">
            <a:avLst/>
          </a:prstGeom>
          <a:noFill/>
        </p:spPr>
        <p:txBody>
          <a:bodyPr wrap="none" rtlCol="0" anchor="t">
            <a:spAutoFit/>
          </a:bodyPr>
          <a:lstStyle/>
          <a:p>
            <a:r>
              <a:rPr lang="en-US" altLang="zh-CN" sz="2800" b="1">
                <a:latin typeface="楷体_GB2312" pitchFamily="1" charset="-122"/>
                <a:ea typeface="楷体_GB2312" pitchFamily="1" charset="-122"/>
                <a:sym typeface="+mn-ea"/>
              </a:rPr>
              <a:t>   </a:t>
            </a:r>
            <a:r>
              <a:rPr lang="en-US" altLang="zh-CN" sz="2800" b="1">
                <a:latin typeface="+mn-ea"/>
                <a:cs typeface="+mn-ea"/>
                <a:sym typeface="+mn-ea"/>
              </a:rPr>
              <a:t> </a:t>
            </a:r>
            <a:r>
              <a:rPr lang="zh-CN" altLang="en-US" sz="2800" b="1">
                <a:latin typeface="+mn-ea"/>
                <a:cs typeface="+mn-ea"/>
                <a:sym typeface="+mn-ea"/>
              </a:rPr>
              <a:t>第三，农业家庭式劳作是以家庭为单位进行农业生产的，随着</a:t>
            </a:r>
            <a:endParaRPr lang="zh-CN" altLang="en-US" sz="2800" b="1">
              <a:latin typeface="+mn-ea"/>
              <a:cs typeface="+mn-ea"/>
              <a:sym typeface="+mn-ea"/>
            </a:endParaRPr>
          </a:p>
          <a:p>
            <a:r>
              <a:rPr lang="zh-CN" altLang="en-US" sz="2800" b="1">
                <a:latin typeface="+mn-ea"/>
                <a:cs typeface="+mn-ea"/>
                <a:sym typeface="+mn-ea"/>
              </a:rPr>
              <a:t>一家一户的家庭劳作的日渐普及，社会的户数也随之增多，国家的</a:t>
            </a:r>
            <a:endParaRPr lang="zh-CN" altLang="en-US" sz="2800" b="1">
              <a:latin typeface="+mn-ea"/>
              <a:cs typeface="+mn-ea"/>
              <a:sym typeface="+mn-ea"/>
            </a:endParaRPr>
          </a:p>
          <a:p>
            <a:r>
              <a:rPr lang="zh-CN" altLang="en-US" sz="2800" b="1">
                <a:latin typeface="+mn-ea"/>
                <a:cs typeface="+mn-ea"/>
                <a:sym typeface="+mn-ea"/>
              </a:rPr>
              <a:t>税收也随之增多。</a:t>
            </a:r>
            <a:endParaRPr lang="zh-CN" altLang="en-US" sz="2800">
              <a:latin typeface="+mn-ea"/>
              <a:cs typeface="+mn-ea"/>
            </a:endParaRPr>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000"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wipe(left)">
                                      <p:cBhvr>
                                        <p:cTn id="12" dur="1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000" fill="hold">
                                          <p:stCondLst>
                                            <p:cond delay="0"/>
                                          </p:stCondLst>
                                        </p:cTn>
                                        <p:tgtEl>
                                          <p:spTgt spid="3"/>
                                        </p:tgtEl>
                                        <p:attrNameLst>
                                          <p:attrName>style.visibility</p:attrName>
                                        </p:attrNameLst>
                                      </p:cBhvr>
                                      <p:to>
                                        <p:strVal val="visible"/>
                                      </p:to>
                                    </p:set>
                                    <p:animEffect transition="in" filter="wipe(left)">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210175" y="205105"/>
            <a:ext cx="1664970" cy="516255"/>
          </a:xfrm>
        </p:spPr>
        <p:txBody>
          <a:bodyPr>
            <a:normAutofit fontScale="90000"/>
          </a:bodyPr>
          <a:lstStyle/>
          <a:p>
            <a:r>
              <a:rPr lang="zh-CN" altLang="en-US" sz="2800">
                <a:latin typeface="黑体" panose="02010609060101010101" charset="-122"/>
                <a:ea typeface="黑体" panose="02010609060101010101" charset="-122"/>
                <a:cs typeface="+mn-ea"/>
              </a:rPr>
              <a:t>小  结</a:t>
            </a:r>
            <a:endParaRPr lang="zh-CN" altLang="en-US" sz="2800">
              <a:latin typeface="黑体" panose="02010609060101010101" charset="-122"/>
              <a:ea typeface="黑体" panose="02010609060101010101" charset="-122"/>
              <a:cs typeface="+mn-ea"/>
            </a:endParaRPr>
          </a:p>
        </p:txBody>
      </p:sp>
      <p:sp>
        <p:nvSpPr>
          <p:cNvPr id="37" name="灯片编号占位符 2"/>
          <p:cNvSpPr>
            <a:spLocks noGrp="1"/>
          </p:cNvSpPr>
          <p:nvPr>
            <p:ph type="sldNum" sz="quarter" idx="12"/>
          </p:nvPr>
        </p:nvSpPr>
        <p:spPr>
          <a:xfrm>
            <a:off x="11282884" y="6144296"/>
            <a:ext cx="480000" cy="304800"/>
          </a:xfrm>
        </p:spPr>
        <p:txBody>
          <a:bodyPr/>
          <a:lstStyle/>
          <a:p>
            <a:r>
              <a:rPr lang="en-US"/>
              <a:t>26</a:t>
            </a:r>
            <a:endParaRPr lang="en-US"/>
          </a:p>
        </p:txBody>
      </p:sp>
      <p:sp>
        <p:nvSpPr>
          <p:cNvPr id="197" name="矩形 196"/>
          <p:cNvSpPr/>
          <p:nvPr/>
        </p:nvSpPr>
        <p:spPr>
          <a:xfrm>
            <a:off x="929640" y="2506980"/>
            <a:ext cx="10613390" cy="1383665"/>
          </a:xfrm>
          <a:prstGeom prst="rect">
            <a:avLst/>
          </a:prstGeom>
          <a:ln w="3175">
            <a:solidFill>
              <a:schemeClr val="tx1"/>
            </a:solidFill>
            <a:prstDash val="sysDot"/>
          </a:ln>
        </p:spPr>
        <p:txBody>
          <a:bodyPr wrap="square">
            <a:spAutoFit/>
          </a:bodyPr>
          <a:lstStyle/>
          <a:p>
            <a:r>
              <a:rPr lang="zh-CN" altLang="en-US" sz="2800" b="1">
                <a:latin typeface="+mn-ea"/>
              </a:rPr>
              <a:t>课标要求：</a:t>
            </a:r>
            <a:endParaRPr lang="zh-CN" altLang="en-US" sz="2800">
              <a:latin typeface="+mn-ea"/>
            </a:endParaRPr>
          </a:p>
          <a:p>
            <a:r>
              <a:rPr lang="zh-CN" altLang="en-US" sz="2800">
                <a:latin typeface="+mn-ea"/>
              </a:rPr>
              <a:t>    </a:t>
            </a:r>
            <a:r>
              <a:rPr lang="zh-CN" altLang="en-US" sz="2800" b="1">
                <a:latin typeface="+mn-ea"/>
              </a:rPr>
              <a:t>了解</a:t>
            </a:r>
            <a:r>
              <a:rPr lang="zh-CN" altLang="en-US" sz="2800">
                <a:latin typeface="+mn-ea"/>
              </a:rPr>
              <a:t>历史上劳动工具的变化和主要劳作方式；</a:t>
            </a:r>
            <a:endParaRPr lang="zh-CN" altLang="en-US" sz="2800">
              <a:latin typeface="+mn-ea"/>
            </a:endParaRPr>
          </a:p>
          <a:p>
            <a:r>
              <a:rPr lang="zh-CN" altLang="en-US" sz="2800">
                <a:latin typeface="+mn-ea"/>
              </a:rPr>
              <a:t>    充分</a:t>
            </a:r>
            <a:r>
              <a:rPr lang="zh-CN" altLang="en-US" sz="2800" b="1">
                <a:latin typeface="+mn-ea"/>
              </a:rPr>
              <a:t>认识</a:t>
            </a:r>
            <a:r>
              <a:rPr lang="zh-CN" altLang="en-US" sz="2800">
                <a:latin typeface="+mn-ea"/>
              </a:rPr>
              <a:t>生产方式的变革对人类社会发展所具有的革命性意义。</a:t>
            </a:r>
            <a:endParaRPr lang="zh-CN" altLang="en-US" sz="2800">
              <a:latin typeface="+mn-ea"/>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Box 37"/>
          <p:cNvSpPr>
            <a:spLocks noChangeArrowheads="1"/>
          </p:cNvSpPr>
          <p:nvPr/>
        </p:nvSpPr>
        <p:spPr bwMode="auto">
          <a:xfrm>
            <a:off x="2238375" y="3666490"/>
            <a:ext cx="3881120" cy="805815"/>
          </a:xfrm>
          <a:prstGeom prst="rect">
            <a:avLst/>
          </a:prstGeom>
          <a:noFill/>
          <a:ln>
            <a:noFill/>
          </a:ln>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913765" fontAlgn="auto">
              <a:spcBef>
                <a:spcPct val="0"/>
              </a:spcBef>
              <a:spcAft>
                <a:spcPct val="0"/>
              </a:spcAft>
              <a:buFont typeface="Arial" panose="020b0604020202020204" pitchFamily="34" charset="0"/>
              <a:buNone/>
              <a:defRPr/>
            </a:pPr>
            <a:r>
              <a:rPr lang="zh-CN" altLang="en-US" sz="4800" b="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谢谢聆听！</a:t>
            </a:r>
            <a:endParaRPr lang="zh-CN" altLang="en-US" sz="4800" b="1">
              <a:solidFill>
                <a:schemeClr val="tx1">
                  <a:lumMod val="65000"/>
                  <a:lumOff val="35000"/>
                </a:schemeClr>
              </a:solidFill>
              <a:latin typeface="Arial" pitchFamily="34" charset="0"/>
              <a:ea typeface="微软雅黑" pitchFamily="34" charset="-122"/>
              <a:cs typeface="Arial" pitchFamily="34" charset="0"/>
            </a:endParaRPr>
          </a:p>
        </p:txBody>
      </p:sp>
      <p:sp>
        <p:nvSpPr>
          <p:cNvPr id="6" name="灯片编号占位符 2"/>
          <p:cNvSpPr>
            <a:spLocks noGrp="1"/>
          </p:cNvSpPr>
          <p:nvPr>
            <p:ph type="sldNum" sz="quarter" idx="12"/>
          </p:nvPr>
        </p:nvSpPr>
        <p:spPr>
          <a:xfrm>
            <a:off x="11282884" y="6144296"/>
            <a:ext cx="480000" cy="304800"/>
          </a:xfrm>
        </p:spPr>
        <p:txBody>
          <a:bodyPr/>
          <a:lstStyle/>
          <a:p>
            <a:r>
              <a:rPr lang="en-US"/>
              <a:t>27</a:t>
            </a:r>
            <a:endParaRPr lang="en-US"/>
          </a:p>
        </p:txBody>
      </p:sp>
      <p:pic>
        <p:nvPicPr>
          <p:cNvPr id="2" name="图片 1"/>
          <p:cNvPicPr>
            <a:picLocks noChangeAspect="1"/>
          </p:cNvPicPr>
          <p:nvPr/>
        </p:nvPicPr>
        <p:blipFill>
          <a:blip r:embed="rId3">
            <a:clrChange>
              <a:clrFrom>
                <a:srgbClr val="FFFFFF"/>
              </a:clrFrom>
              <a:clrTo>
                <a:srgbClr val="FFFFFF">
                  <a:alpha val="0"/>
                </a:srgbClr>
              </a:clrTo>
            </a:clrChange>
          </a:blip>
          <a:stretch>
            <a:fillRect/>
          </a:stretch>
        </p:blipFill>
        <p:spPr>
          <a:xfrm rot="988783">
            <a:off x="6937806" y="1099423"/>
            <a:ext cx="4286250" cy="44196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New picture" hidden="1"/>
          <p:cNvPicPr/>
          <p:nvPr/>
        </p:nvPicPr>
        <p:blipFill>
          <a:blip r:embed="rId4"/>
          <a:stretch>
            <a:fillRect/>
          </a:stretch>
        </p:blipFill>
        <p:spPr>
          <a:xfrm>
            <a:off x="11658600" y="10502900"/>
            <a:ext cx="330200" cy="254000"/>
          </a:xfrm>
          <a:prstGeom prst="cube">
            <a:avLst/>
          </a:prstGeom>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134</Paragraphs>
  <Slides>13</Slides>
  <Notes>13</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13</vt:i4>
      </vt:variant>
    </vt:vector>
  </HeadingPairs>
  <TitlesOfParts>
    <vt:vector baseType="lpstr" size="27">
      <vt:lpstr>Arial</vt:lpstr>
      <vt:lpstr>Calibri</vt:lpstr>
      <vt:lpstr>Impact</vt:lpstr>
      <vt:lpstr>Signika</vt:lpstr>
      <vt:lpstr>Open Sans Extrabold</vt:lpstr>
      <vt:lpstr>LiHei Pro</vt:lpstr>
      <vt:lpstr>迷你简汉真广标</vt:lpstr>
      <vt:lpstr>Calibri Light</vt:lpstr>
      <vt:lpstr>微软雅黑</vt:lpstr>
      <vt:lpstr>黑体</vt:lpstr>
      <vt:lpstr>楷体_GB2312</vt:lpstr>
      <vt:lpstr>書體坊顏體㊣</vt:lpstr>
      <vt:lpstr>宋体</vt:lpstr>
      <vt:lpstr>Office Theme</vt:lpstr>
      <vt:lpstr>PowerPoint Presentation</vt:lpstr>
      <vt:lpstr>PowerPoint Presentation</vt:lpstr>
      <vt:lpstr>一、农业工具的变化</vt:lpstr>
      <vt:lpstr>一、农业工具的变化</vt:lpstr>
      <vt:lpstr>探  究</vt:lpstr>
      <vt:lpstr>二、手工业工具的进步</vt:lpstr>
      <vt:lpstr>二、手工业工具的进步</vt:lpstr>
      <vt:lpstr>二、手工业工具的进步</vt:lpstr>
      <vt:lpstr>二、手工业工具的进步</vt:lpstr>
      <vt:lpstr>三、劳作方式的发展</vt:lpstr>
      <vt:lpstr>探  究</vt:lpstr>
      <vt:lpstr>小  结</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2016-04-26T08:47:00Z</dcterms:created>
  <dcterms:modified xsi:type="dcterms:W3CDTF">2020-07-05T03:00:48Z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y fmtid="{D5CDD505-2E9C-101B-9397-08002B2CF9AE}" pid="3" name="KSORubyTemplateID">
    <vt:lpwstr>13</vt:lpwstr>
  </property>
</Properties>
</file>