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9" r:id="rId3"/>
    <p:sldId id="257" r:id="rId4"/>
    <p:sldId id="258" r:id="rId5"/>
    <p:sldId id="262" r:id="rId6"/>
    <p:sldId id="260" r:id="rId7"/>
    <p:sldId id="263" r:id="rId8"/>
    <p:sldId id="264" r:id="rId9"/>
    <p:sldId id="265" r:id="rId10"/>
    <p:sldId id="266" r:id="rId11"/>
    <p:sldId id="273" r:id="rId12"/>
    <p:sldId id="268" r:id="rId13"/>
    <p:sldId id="272" r:id="rId14"/>
    <p:sldId id="274" r:id="rId15"/>
    <p:sldId id="275" r:id="rId16"/>
    <p:sldId id="280" r:id="rId17"/>
    <p:sldId id="279" r:id="rId18"/>
    <p:sldId id="282" r:id="rId19"/>
    <p:sldId id="283" r:id="rId20"/>
    <p:sldId id="288" r:id="rId21"/>
    <p:sldId id="284" r:id="rId22"/>
    <p:sldId id="281" r:id="rId23"/>
    <p:sldId id="285" r:id="rId24"/>
    <p:sldId id="286" r:id="rId25"/>
    <p:sldId id="287" r:id="rId26"/>
  </p:sldIdLst>
  <p:sldSz cx="12192000" cy="6858000"/>
  <p:notesSz cx="7104063" cy="10234613"/>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8" d="100"/>
          <a:sy n="78" d="100"/>
        </p:scale>
        <p:origin x="-366" y="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fontAlgn="auto">
              <a:spcBef>
                <a:spcPts val="0"/>
              </a:spcBef>
              <a:spcAft>
                <a:spcPts val="0"/>
              </a:spcAft>
              <a:defRPr sz="1200" smtClean="0">
                <a:latin typeface="+mn-lt"/>
                <a:ea typeface="+mn-ea"/>
              </a:defRPr>
            </a:lvl1pPr>
          </a:lstStyle>
          <a:p>
            <a:pPr>
              <a:defRPr/>
            </a:pPr>
            <a:fld id="{BF7085A4-2784-4A98-AD54-137FCA8143AF}" type="datetimeFigureOut">
              <a:rPr lang="zh-CN" altLang="en-US"/>
              <a:pPr>
                <a:defRPr/>
              </a:pPr>
              <a:t>2017/8/31</a:t>
            </a:fld>
            <a:endParaRPr lang="zh-CN" altLang="en-US"/>
          </a:p>
        </p:txBody>
      </p:sp>
      <p:sp>
        <p:nvSpPr>
          <p:cNvPr id="4" name="幻灯片图像占位符 3"/>
          <p:cNvSpPr>
            <a:spLocks noGrp="1" noRot="1" noChangeAspect="1"/>
          </p:cNvSpPr>
          <p:nvPr>
            <p:ph type="sldImg" idx="2"/>
          </p:nvPr>
        </p:nvSpPr>
        <p:spPr>
          <a:xfrm>
            <a:off x="481013" y="1279525"/>
            <a:ext cx="6140450" cy="34544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709613" y="4926013"/>
            <a:ext cx="5683250" cy="4029075"/>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9720263"/>
            <a:ext cx="3078163" cy="51435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4024313" y="9720263"/>
            <a:ext cx="3078162" cy="514350"/>
          </a:xfrm>
          <a:prstGeom prst="rect">
            <a:avLst/>
          </a:prstGeom>
        </p:spPr>
        <p:txBody>
          <a:bodyPr vert="horz" lIns="91440" tIns="45720" rIns="91440" bIns="45720" rtlCol="0" anchor="b"/>
          <a:lstStyle>
            <a:lvl1pPr algn="r" fontAlgn="auto">
              <a:spcBef>
                <a:spcPts val="0"/>
              </a:spcBef>
              <a:spcAft>
                <a:spcPts val="0"/>
              </a:spcAft>
              <a:defRPr sz="1200" smtClean="0">
                <a:latin typeface="+mn-lt"/>
                <a:ea typeface="+mn-ea"/>
              </a:defRPr>
            </a:lvl1pPr>
          </a:lstStyle>
          <a:p>
            <a:pPr>
              <a:defRPr/>
            </a:pPr>
            <a:fld id="{7AC79441-232E-4456-95C3-8DF573E14762}"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幻灯片图像占位符 1"/>
          <p:cNvSpPr>
            <a:spLocks noGrp="1" noRot="1" noChangeAspect="1"/>
          </p:cNvSpPr>
          <p:nvPr>
            <p:ph type="sldImg"/>
          </p:nvPr>
        </p:nvSpPr>
        <p:spPr bwMode="auto">
          <a:noFill/>
          <a:ln>
            <a:solidFill>
              <a:srgbClr val="000000"/>
            </a:solidFill>
            <a:miter lim="800000"/>
            <a:headEnd/>
            <a:tailEnd/>
          </a:ln>
        </p:spPr>
      </p:sp>
      <p:sp>
        <p:nvSpPr>
          <p:cNvPr id="16386"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16387"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A2A7248-797E-43EF-BDD2-3E9EFE0BFB72}" type="slidenum">
              <a:rPr lang="zh-CN" altLang="en-US"/>
              <a:pPr fontAlgn="base">
                <a:spcBef>
                  <a:spcPct val="0"/>
                </a:spcBef>
                <a:spcAft>
                  <a:spcPct val="0"/>
                </a:spcAft>
              </a:pPr>
              <a:t>3</a:t>
            </a:fld>
            <a:endParaRPr lang="en-US"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幻灯片图像占位符 1"/>
          <p:cNvSpPr>
            <a:spLocks noGrp="1" noRot="1" noChangeAspect="1"/>
          </p:cNvSpPr>
          <p:nvPr>
            <p:ph type="sldImg"/>
          </p:nvPr>
        </p:nvSpPr>
        <p:spPr bwMode="auto">
          <a:noFill/>
          <a:ln>
            <a:solidFill>
              <a:srgbClr val="000000"/>
            </a:solidFill>
            <a:miter lim="800000"/>
            <a:headEnd/>
            <a:tailEnd/>
          </a:ln>
        </p:spPr>
      </p:sp>
      <p:sp>
        <p:nvSpPr>
          <p:cNvPr id="18434"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18435"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64D72B0-95CD-4C20-9947-53BEDFBB4652}" type="slidenum">
              <a:rPr lang="zh-CN" altLang="en-US"/>
              <a:pPr fontAlgn="base">
                <a:spcBef>
                  <a:spcPct val="0"/>
                </a:spcBef>
                <a:spcAft>
                  <a:spcPct val="0"/>
                </a:spcAft>
              </a:pPr>
              <a:t>4</a:t>
            </a:fld>
            <a:endParaRPr lang="en-US" alt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幻灯片图像占位符 1"/>
          <p:cNvSpPr>
            <a:spLocks noGrp="1" noRot="1" noChangeAspect="1"/>
          </p:cNvSpPr>
          <p:nvPr>
            <p:ph type="sldImg"/>
          </p:nvPr>
        </p:nvSpPr>
        <p:spPr bwMode="auto">
          <a:noFill/>
          <a:ln>
            <a:solidFill>
              <a:srgbClr val="000000"/>
            </a:solidFill>
            <a:miter lim="800000"/>
            <a:headEnd/>
            <a:tailEnd/>
          </a:ln>
        </p:spPr>
      </p:sp>
      <p:sp>
        <p:nvSpPr>
          <p:cNvPr id="21506"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21507"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4777559-80B2-4467-B7D2-08F1DF25436C}" type="slidenum">
              <a:rPr lang="zh-CN" altLang="en-US"/>
              <a:pPr fontAlgn="base">
                <a:spcBef>
                  <a:spcPct val="0"/>
                </a:spcBef>
                <a:spcAft>
                  <a:spcPct val="0"/>
                </a:spcAft>
              </a:pPr>
              <a:t>6</a:t>
            </a:fld>
            <a:endParaRPr lang="en-US" altLang="zh-C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幻灯片图像占位符 1"/>
          <p:cNvSpPr>
            <a:spLocks noGrp="1" noRot="1" noChangeAspect="1"/>
          </p:cNvSpPr>
          <p:nvPr>
            <p:ph type="sldImg"/>
          </p:nvPr>
        </p:nvSpPr>
        <p:spPr bwMode="auto">
          <a:noFill/>
          <a:ln>
            <a:solidFill>
              <a:srgbClr val="000000"/>
            </a:solidFill>
            <a:miter lim="800000"/>
            <a:headEnd/>
            <a:tailEnd/>
          </a:ln>
        </p:spPr>
      </p:sp>
      <p:sp>
        <p:nvSpPr>
          <p:cNvPr id="23554"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23555"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4D2656C-7BC0-409E-8B31-A7D5B2B37C1A}" type="slidenum">
              <a:rPr lang="zh-CN" altLang="en-US"/>
              <a:pPr fontAlgn="base">
                <a:spcBef>
                  <a:spcPct val="0"/>
                </a:spcBef>
                <a:spcAft>
                  <a:spcPct val="0"/>
                </a:spcAft>
              </a:pPr>
              <a:t>7</a:t>
            </a:fld>
            <a:endParaRPr lang="en-US" altLang="zh-C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幻灯片图像占位符 1"/>
          <p:cNvSpPr>
            <a:spLocks noGrp="1" noRot="1" noChangeAspect="1"/>
          </p:cNvSpPr>
          <p:nvPr>
            <p:ph type="sldImg"/>
          </p:nvPr>
        </p:nvSpPr>
        <p:spPr bwMode="auto">
          <a:noFill/>
          <a:ln>
            <a:solidFill>
              <a:srgbClr val="000000"/>
            </a:solidFill>
            <a:miter lim="800000"/>
            <a:headEnd/>
            <a:tailEnd/>
          </a:ln>
        </p:spPr>
      </p:sp>
      <p:sp>
        <p:nvSpPr>
          <p:cNvPr id="25602"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25603"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E3935CA-9872-45C9-8DBF-4D7A44F3E7A4}" type="slidenum">
              <a:rPr lang="zh-CN" altLang="en-US"/>
              <a:pPr fontAlgn="base">
                <a:spcBef>
                  <a:spcPct val="0"/>
                </a:spcBef>
                <a:spcAft>
                  <a:spcPct val="0"/>
                </a:spcAft>
              </a:pPr>
              <a:t>8</a:t>
            </a:fld>
            <a:endParaRPr lang="en-US" altLang="zh-C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幻灯片图像占位符 1"/>
          <p:cNvSpPr>
            <a:spLocks noGrp="1" noRot="1" noChangeAspect="1"/>
          </p:cNvSpPr>
          <p:nvPr>
            <p:ph type="sldImg"/>
          </p:nvPr>
        </p:nvSpPr>
        <p:spPr bwMode="auto">
          <a:noFill/>
          <a:ln>
            <a:solidFill>
              <a:srgbClr val="000000"/>
            </a:solidFill>
            <a:miter lim="800000"/>
            <a:headEnd/>
            <a:tailEnd/>
          </a:ln>
        </p:spPr>
      </p:sp>
      <p:sp>
        <p:nvSpPr>
          <p:cNvPr id="27650"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27651"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E675C0F-B8A9-439B-9991-6257AC9B471E}" type="slidenum">
              <a:rPr lang="zh-CN" altLang="en-US"/>
              <a:pPr fontAlgn="base">
                <a:spcBef>
                  <a:spcPct val="0"/>
                </a:spcBef>
                <a:spcAft>
                  <a:spcPct val="0"/>
                </a:spcAft>
              </a:pPr>
              <a:t>9</a:t>
            </a:fld>
            <a:endParaRPr lang="en-US" altLang="zh-C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幻灯片图像占位符 1"/>
          <p:cNvSpPr>
            <a:spLocks noGrp="1" noRot="1" noChangeAspect="1"/>
          </p:cNvSpPr>
          <p:nvPr>
            <p:ph type="sldImg"/>
          </p:nvPr>
        </p:nvSpPr>
        <p:spPr bwMode="auto">
          <a:noFill/>
          <a:ln>
            <a:solidFill>
              <a:srgbClr val="000000"/>
            </a:solidFill>
            <a:miter lim="800000"/>
            <a:headEnd/>
            <a:tailEnd/>
          </a:ln>
        </p:spPr>
      </p:sp>
      <p:sp>
        <p:nvSpPr>
          <p:cNvPr id="29698"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29699"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CBE4667-B4B7-4568-B29C-449F23C20A9B}" type="slidenum">
              <a:rPr lang="zh-CN" altLang="en-US"/>
              <a:pPr fontAlgn="base">
                <a:spcBef>
                  <a:spcPct val="0"/>
                </a:spcBef>
                <a:spcAft>
                  <a:spcPct val="0"/>
                </a:spcAft>
              </a:pPr>
              <a:t>10</a:t>
            </a:fld>
            <a:endParaRPr lang="en-US" altLang="zh-CN"/>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幻灯片图像占位符 1"/>
          <p:cNvSpPr>
            <a:spLocks noGrp="1" noRot="1" noChangeAspect="1"/>
          </p:cNvSpPr>
          <p:nvPr>
            <p:ph type="sldImg"/>
          </p:nvPr>
        </p:nvSpPr>
        <p:spPr bwMode="auto">
          <a:noFill/>
          <a:ln>
            <a:solidFill>
              <a:srgbClr val="000000"/>
            </a:solidFill>
            <a:miter lim="800000"/>
            <a:headEnd/>
            <a:tailEnd/>
          </a:ln>
        </p:spPr>
      </p:sp>
      <p:sp>
        <p:nvSpPr>
          <p:cNvPr id="31746"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31747"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9C66CFC-FC24-4431-9D50-ED53E00C4612}" type="slidenum">
              <a:rPr lang="zh-CN" altLang="en-US"/>
              <a:pPr fontAlgn="base">
                <a:spcBef>
                  <a:spcPct val="0"/>
                </a:spcBef>
                <a:spcAft>
                  <a:spcPct val="0"/>
                </a:spcAft>
              </a:pPr>
              <a:t>11</a:t>
            </a:fld>
            <a:endParaRPr lang="en-US" altLang="zh-CN"/>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幻灯片图像占位符 1"/>
          <p:cNvSpPr>
            <a:spLocks noGrp="1" noRot="1" noChangeAspect="1"/>
          </p:cNvSpPr>
          <p:nvPr>
            <p:ph type="sldImg"/>
          </p:nvPr>
        </p:nvSpPr>
        <p:spPr bwMode="auto">
          <a:noFill/>
          <a:ln>
            <a:solidFill>
              <a:srgbClr val="000000"/>
            </a:solidFill>
            <a:miter lim="800000"/>
            <a:headEnd/>
            <a:tailEnd/>
          </a:ln>
        </p:spPr>
      </p:sp>
      <p:sp>
        <p:nvSpPr>
          <p:cNvPr id="33794"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33795"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CD040F5-B321-4901-8890-C2EF019DA033}" type="slidenum">
              <a:rPr lang="zh-CN" altLang="en-US"/>
              <a:pPr fontAlgn="base">
                <a:spcBef>
                  <a:spcPct val="0"/>
                </a:spcBef>
                <a:spcAft>
                  <a:spcPct val="0"/>
                </a:spcAft>
              </a:pPr>
              <a:t>12</a:t>
            </a:fld>
            <a:endParaRPr lang="en-US" altLang="zh-CN"/>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幻灯片图像占位符 1"/>
          <p:cNvSpPr>
            <a:spLocks noGrp="1" noRot="1" noChangeAspect="1"/>
          </p:cNvSpPr>
          <p:nvPr>
            <p:ph type="sldImg"/>
          </p:nvPr>
        </p:nvSpPr>
        <p:spPr bwMode="auto">
          <a:noFill/>
          <a:ln>
            <a:solidFill>
              <a:srgbClr val="000000"/>
            </a:solidFill>
            <a:miter lim="800000"/>
            <a:headEnd/>
            <a:tailEnd/>
          </a:ln>
        </p:spPr>
      </p:sp>
      <p:sp>
        <p:nvSpPr>
          <p:cNvPr id="35842"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35843"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443C7EA-B88F-4354-BB7A-3696DF91C5B4}" type="slidenum">
              <a:rPr lang="zh-CN" altLang="en-US"/>
              <a:pPr fontAlgn="base">
                <a:spcBef>
                  <a:spcPct val="0"/>
                </a:spcBef>
                <a:spcAft>
                  <a:spcPct val="0"/>
                </a:spcAft>
              </a:pPr>
              <a:t>13</a:t>
            </a:fld>
            <a:endParaRPr lang="en-US" altLang="zh-CN"/>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幻灯片图像占位符 1"/>
          <p:cNvSpPr>
            <a:spLocks noGrp="1" noRot="1" noChangeAspect="1"/>
          </p:cNvSpPr>
          <p:nvPr>
            <p:ph type="sldImg"/>
          </p:nvPr>
        </p:nvSpPr>
        <p:spPr bwMode="auto">
          <a:noFill/>
          <a:ln>
            <a:solidFill>
              <a:srgbClr val="000000"/>
            </a:solidFill>
            <a:miter lim="800000"/>
            <a:headEnd/>
            <a:tailEnd/>
          </a:ln>
        </p:spPr>
      </p:sp>
      <p:sp>
        <p:nvSpPr>
          <p:cNvPr id="37890"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37891"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C2EAE87-65EE-4355-B55F-6952FAA87D35}" type="slidenum">
              <a:rPr lang="zh-CN" altLang="en-US"/>
              <a:pPr fontAlgn="base">
                <a:spcBef>
                  <a:spcPct val="0"/>
                </a:spcBef>
                <a:spcAft>
                  <a:spcPct val="0"/>
                </a:spcAft>
              </a:pPr>
              <a:t>14</a:t>
            </a:fld>
            <a:endParaRPr lang="en-US" altLang="zh-CN"/>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幻灯片图像占位符 1"/>
          <p:cNvSpPr>
            <a:spLocks noGrp="1" noRot="1" noChangeAspect="1"/>
          </p:cNvSpPr>
          <p:nvPr>
            <p:ph type="sldImg"/>
          </p:nvPr>
        </p:nvSpPr>
        <p:spPr bwMode="auto">
          <a:noFill/>
          <a:ln>
            <a:solidFill>
              <a:srgbClr val="000000"/>
            </a:solidFill>
            <a:miter lim="800000"/>
            <a:headEnd/>
            <a:tailEnd/>
          </a:ln>
        </p:spPr>
      </p:sp>
      <p:sp>
        <p:nvSpPr>
          <p:cNvPr id="39938"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39939"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AAE24E5-5E98-4470-80AA-E8FD9125B1F8}" type="slidenum">
              <a:rPr lang="zh-CN" altLang="en-US"/>
              <a:pPr fontAlgn="base">
                <a:spcBef>
                  <a:spcPct val="0"/>
                </a:spcBef>
                <a:spcAft>
                  <a:spcPct val="0"/>
                </a:spcAft>
              </a:pPr>
              <a:t>15</a:t>
            </a:fld>
            <a:endParaRPr lang="en-US" altLang="zh-CN"/>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幻灯片图像占位符 1"/>
          <p:cNvSpPr>
            <a:spLocks noGrp="1" noRot="1" noChangeAspect="1"/>
          </p:cNvSpPr>
          <p:nvPr>
            <p:ph type="sldImg"/>
          </p:nvPr>
        </p:nvSpPr>
        <p:spPr bwMode="auto">
          <a:noFill/>
          <a:ln>
            <a:solidFill>
              <a:srgbClr val="000000"/>
            </a:solidFill>
            <a:miter lim="800000"/>
            <a:headEnd/>
            <a:tailEnd/>
          </a:ln>
        </p:spPr>
      </p:sp>
      <p:sp>
        <p:nvSpPr>
          <p:cNvPr id="43010"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43011"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C4DEBB3-68B8-4BAE-9911-7E2B16144800}" type="slidenum">
              <a:rPr lang="zh-CN" altLang="en-US"/>
              <a:pPr fontAlgn="base">
                <a:spcBef>
                  <a:spcPct val="0"/>
                </a:spcBef>
                <a:spcAft>
                  <a:spcPct val="0"/>
                </a:spcAft>
              </a:pPr>
              <a:t>17</a:t>
            </a:fld>
            <a:endParaRPr lang="en-US" altLang="zh-CN"/>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幻灯片图像占位符 1"/>
          <p:cNvSpPr>
            <a:spLocks noGrp="1" noRot="1" noChangeAspect="1"/>
          </p:cNvSpPr>
          <p:nvPr>
            <p:ph type="sldImg"/>
          </p:nvPr>
        </p:nvSpPr>
        <p:spPr bwMode="auto">
          <a:noFill/>
          <a:ln>
            <a:solidFill>
              <a:srgbClr val="000000"/>
            </a:solidFill>
            <a:miter lim="800000"/>
            <a:headEnd/>
            <a:tailEnd/>
          </a:ln>
        </p:spPr>
      </p:sp>
      <p:sp>
        <p:nvSpPr>
          <p:cNvPr id="45058"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45059"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C1FB391-98F2-4D96-9F56-E8936A42987F}" type="slidenum">
              <a:rPr lang="zh-CN" altLang="en-US"/>
              <a:pPr fontAlgn="base">
                <a:spcBef>
                  <a:spcPct val="0"/>
                </a:spcBef>
                <a:spcAft>
                  <a:spcPct val="0"/>
                </a:spcAft>
              </a:pPr>
              <a:t>18</a:t>
            </a:fld>
            <a:endParaRPr lang="en-US" altLang="zh-CN"/>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幻灯片图像占位符 1"/>
          <p:cNvSpPr>
            <a:spLocks noGrp="1" noRot="1" noChangeAspect="1"/>
          </p:cNvSpPr>
          <p:nvPr>
            <p:ph type="sldImg"/>
          </p:nvPr>
        </p:nvSpPr>
        <p:spPr bwMode="auto">
          <a:noFill/>
          <a:ln>
            <a:solidFill>
              <a:srgbClr val="000000"/>
            </a:solidFill>
            <a:miter lim="800000"/>
            <a:headEnd/>
            <a:tailEnd/>
          </a:ln>
        </p:spPr>
      </p:sp>
      <p:sp>
        <p:nvSpPr>
          <p:cNvPr id="47106"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47107"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D336D12-5ADB-4800-9352-6DA8128B5EC6}" type="slidenum">
              <a:rPr lang="zh-CN" altLang="en-US"/>
              <a:pPr fontAlgn="base">
                <a:spcBef>
                  <a:spcPct val="0"/>
                </a:spcBef>
                <a:spcAft>
                  <a:spcPct val="0"/>
                </a:spcAft>
              </a:pPr>
              <a:t>19</a:t>
            </a:fld>
            <a:endParaRPr lang="en-US" altLang="zh-C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974B6960-210B-4DAD-A6B9-1212A98828B6}" type="datetimeFigureOut">
              <a:rPr lang="zh-CN" altLang="en-US"/>
              <a:pPr>
                <a:defRPr/>
              </a:pPr>
              <a:t>2017/8/31</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D872C491-ADAD-482C-A442-DB9046133E69}" type="slidenum">
              <a:rPr lang="zh-CN" altLang="en-US"/>
              <a:pPr>
                <a:defRPr/>
              </a:pPr>
              <a:t>‹#›</a:t>
            </a:fld>
            <a:endParaRPr lang="zh-CN" altLang="en-US"/>
          </a:p>
        </p:txBody>
      </p:sp>
    </p:spTree>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15F5E43F-43DE-4F16-912D-033D9B84345F}" type="datetimeFigureOut">
              <a:rPr lang="zh-CN" altLang="en-US"/>
              <a:pPr>
                <a:defRPr/>
              </a:pPr>
              <a:t>2017/8/31</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CCB3A161-9AB9-40C5-9451-1AAA6223B21C}" type="slidenum">
              <a:rPr lang="zh-CN" altLang="en-US"/>
              <a:pPr>
                <a:defRPr/>
              </a:pPr>
              <a:t>‹#›</a:t>
            </a:fld>
            <a:endParaRPr lang="zh-CN" altLang="en-US"/>
          </a:p>
        </p:txBody>
      </p:sp>
    </p:spTree>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B065F42A-6DB1-45AE-B65B-B452B804B160}" type="datetimeFigureOut">
              <a:rPr lang="zh-CN" altLang="en-US"/>
              <a:pPr>
                <a:defRPr/>
              </a:pPr>
              <a:t>2017/8/31</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E7F68B62-6021-4C8D-8780-CEB622618585}" type="slidenum">
              <a:rPr lang="zh-CN" altLang="en-US"/>
              <a:pPr>
                <a:defRPr/>
              </a:pPr>
              <a:t>‹#›</a:t>
            </a:fld>
            <a:endParaRPr lang="zh-CN" altLang="en-US"/>
          </a:p>
        </p:txBody>
      </p:sp>
    </p:spTree>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A468A429-B029-444A-95E7-208CC5682A6F}" type="datetimeFigureOut">
              <a:rPr lang="zh-CN" altLang="en-US"/>
              <a:pPr>
                <a:defRPr/>
              </a:pPr>
              <a:t>2017/8/31</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4976710C-BFB4-46AD-910E-A36A50E19AE1}" type="slidenum">
              <a:rPr lang="zh-CN" altLang="en-US"/>
              <a:pPr>
                <a:defRPr/>
              </a:pPr>
              <a:t>‹#›</a:t>
            </a:fld>
            <a:endParaRPr lang="zh-CN" altLang="en-US"/>
          </a:p>
        </p:txBody>
      </p:sp>
    </p:spTree>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E7916364-7306-49E2-B1F9-296EE848D477}" type="datetimeFigureOut">
              <a:rPr lang="zh-CN" altLang="en-US"/>
              <a:pPr>
                <a:defRPr/>
              </a:pPr>
              <a:t>2017/8/31</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F32300EB-D9B5-4CA9-9598-2533956393E1}" type="slidenum">
              <a:rPr lang="zh-CN" altLang="en-US"/>
              <a:pPr>
                <a:defRPr/>
              </a:pPr>
              <a:t>‹#›</a:t>
            </a:fld>
            <a:endParaRPr lang="zh-CN" altLang="en-US"/>
          </a:p>
        </p:txBody>
      </p:sp>
    </p:spTree>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BFE2381F-F03D-4D2F-829D-BACBB532226B}" type="datetimeFigureOut">
              <a:rPr lang="zh-CN" altLang="en-US"/>
              <a:pPr>
                <a:defRPr/>
              </a:pPr>
              <a:t>2017/8/31</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F237D46C-341E-478B-91E5-2A51D7A8A618}" type="slidenum">
              <a:rPr lang="zh-CN" altLang="en-US"/>
              <a:pPr>
                <a:defRPr/>
              </a:pPr>
              <a:t>‹#›</a:t>
            </a:fld>
            <a:endParaRPr lang="zh-CN" altLang="en-US"/>
          </a:p>
        </p:txBody>
      </p:sp>
    </p:spTree>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710C87F2-4FF4-43B9-95B6-A93701126778}" type="datetimeFigureOut">
              <a:rPr lang="zh-CN" altLang="en-US"/>
              <a:pPr>
                <a:defRPr/>
              </a:pPr>
              <a:t>2017/8/31</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E1FF5C78-A003-4E94-934B-023055911C94}" type="slidenum">
              <a:rPr lang="zh-CN" altLang="en-US"/>
              <a:pPr>
                <a:defRPr/>
              </a:pPr>
              <a:t>‹#›</a:t>
            </a:fld>
            <a:endParaRPr lang="zh-CN" altLang="en-US"/>
          </a:p>
        </p:txBody>
      </p:sp>
    </p:spTree>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86BA1AFA-98F1-410A-9271-20B4FD08C688}" type="datetimeFigureOut">
              <a:rPr lang="zh-CN" altLang="en-US"/>
              <a:pPr>
                <a:defRPr/>
              </a:pPr>
              <a:t>2017/8/31</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F424CAEF-203A-480B-9283-3B3E85EFA8AB}" type="slidenum">
              <a:rPr lang="zh-CN" altLang="en-US"/>
              <a:pPr>
                <a:defRPr/>
              </a:pPr>
              <a:t>‹#›</a:t>
            </a:fld>
            <a:endParaRPr lang="zh-CN" altLang="en-US"/>
          </a:p>
        </p:txBody>
      </p:sp>
    </p:spTree>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BF0EE920-4951-4F9D-932E-D1D3708FED8F}" type="datetimeFigureOut">
              <a:rPr lang="zh-CN" altLang="en-US"/>
              <a:pPr>
                <a:defRPr/>
              </a:pPr>
              <a:t>2017/8/31</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E5685BDA-6606-4380-9E5F-DA684495D68F}" type="slidenum">
              <a:rPr lang="zh-CN" altLang="en-US"/>
              <a:pPr>
                <a:defRPr/>
              </a:pPr>
              <a:t>‹#›</a:t>
            </a:fld>
            <a:endParaRPr lang="zh-CN" altLang="en-US"/>
          </a:p>
        </p:txBody>
      </p:sp>
    </p:spTree>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3"/>
          <p:cNvSpPr>
            <a:spLocks noGrp="1"/>
          </p:cNvSpPr>
          <p:nvPr>
            <p:ph type="dt" sz="half" idx="10"/>
          </p:nvPr>
        </p:nvSpPr>
        <p:spPr/>
        <p:txBody>
          <a:bodyPr/>
          <a:lstStyle>
            <a:lvl1pPr>
              <a:defRPr/>
            </a:lvl1pPr>
          </a:lstStyle>
          <a:p>
            <a:pPr>
              <a:defRPr/>
            </a:pPr>
            <a:fld id="{D937E874-319B-400B-BEE1-C8E7F4B93D2F}" type="datetimeFigureOut">
              <a:rPr lang="zh-CN" altLang="en-US"/>
              <a:pPr>
                <a:defRPr/>
              </a:pPr>
              <a:t>2017/8/31</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7EA7E7B4-EB3B-43FE-8C3F-D6EB7079E126}" type="slidenum">
              <a:rPr lang="zh-CN" altLang="en-US"/>
              <a:pPr>
                <a:defRPr/>
              </a:pPr>
              <a:t>‹#›</a:t>
            </a:fld>
            <a:endParaRPr lang="zh-CN" altLang="en-US"/>
          </a:p>
        </p:txBody>
      </p:sp>
    </p:spTree>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ea typeface="+mn-ea"/>
              </a:defRPr>
            </a:lvl1pPr>
          </a:lstStyle>
          <a:p>
            <a:pPr>
              <a:defRPr/>
            </a:pPr>
            <a:fld id="{DB74A0D3-8650-44D3-8786-2DA8A39D0F64}" type="datetimeFigureOut">
              <a:rPr lang="zh-CN" altLang="en-US"/>
              <a:pPr>
                <a:defRPr/>
              </a:pPr>
              <a:t>2017/8/31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ea typeface="+mn-ea"/>
              </a:defRPr>
            </a:lvl1pPr>
          </a:lstStyle>
          <a:p>
            <a:pPr>
              <a:defRPr/>
            </a:pPr>
            <a:fld id="{665A096F-15E4-4B94-B747-C3E919753AA5}"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658" r:id="rId1"/>
    <p:sldLayoutId id="2147483657" r:id="rId2"/>
    <p:sldLayoutId id="2147483656" r:id="rId3"/>
    <p:sldLayoutId id="2147483655" r:id="rId4"/>
    <p:sldLayoutId id="2147483654" r:id="rId5"/>
    <p:sldLayoutId id="2147483653" r:id="rId6"/>
    <p:sldLayoutId id="2147483652" r:id="rId7"/>
    <p:sldLayoutId id="2147483651" r:id="rId8"/>
    <p:sldLayoutId id="2147483650" r:id="rId9"/>
    <p:sldLayoutId id="2147483649" r:id="rId10"/>
  </p:sldLayoutIdLst>
  <p:transition spd="slow"/>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a:ea typeface="宋体" charset="-122"/>
        </a:defRPr>
      </a:lvl2pPr>
      <a:lvl3pPr algn="l" rtl="0" fontAlgn="base">
        <a:lnSpc>
          <a:spcPct val="90000"/>
        </a:lnSpc>
        <a:spcBef>
          <a:spcPct val="0"/>
        </a:spcBef>
        <a:spcAft>
          <a:spcPct val="0"/>
        </a:spcAft>
        <a:defRPr sz="4400">
          <a:solidFill>
            <a:schemeClr val="tx1"/>
          </a:solidFill>
          <a:latin typeface="Calibri Light"/>
          <a:ea typeface="宋体" charset="-122"/>
        </a:defRPr>
      </a:lvl3pPr>
      <a:lvl4pPr algn="l" rtl="0" fontAlgn="base">
        <a:lnSpc>
          <a:spcPct val="90000"/>
        </a:lnSpc>
        <a:spcBef>
          <a:spcPct val="0"/>
        </a:spcBef>
        <a:spcAft>
          <a:spcPct val="0"/>
        </a:spcAft>
        <a:defRPr sz="4400">
          <a:solidFill>
            <a:schemeClr val="tx1"/>
          </a:solidFill>
          <a:latin typeface="Calibri Light"/>
          <a:ea typeface="宋体" charset="-122"/>
        </a:defRPr>
      </a:lvl4pPr>
      <a:lvl5pPr algn="l" rtl="0" fontAlgn="base">
        <a:lnSpc>
          <a:spcPct val="90000"/>
        </a:lnSpc>
        <a:spcBef>
          <a:spcPct val="0"/>
        </a:spcBef>
        <a:spcAft>
          <a:spcPct val="0"/>
        </a:spcAft>
        <a:defRPr sz="4400">
          <a:solidFill>
            <a:schemeClr val="tx1"/>
          </a:solidFill>
          <a:latin typeface="Calibri Light"/>
          <a:ea typeface="宋体" charset="-122"/>
        </a:defRPr>
      </a:lvl5pPr>
      <a:lvl6pPr marL="457200" algn="l" rtl="0" fontAlgn="base">
        <a:lnSpc>
          <a:spcPct val="90000"/>
        </a:lnSpc>
        <a:spcBef>
          <a:spcPct val="0"/>
        </a:spcBef>
        <a:spcAft>
          <a:spcPct val="0"/>
        </a:spcAft>
        <a:defRPr sz="4400">
          <a:solidFill>
            <a:schemeClr val="tx1"/>
          </a:solidFill>
          <a:latin typeface="Calibri Light"/>
          <a:ea typeface="宋体" charset="-122"/>
        </a:defRPr>
      </a:lvl6pPr>
      <a:lvl7pPr marL="914400" algn="l" rtl="0" fontAlgn="base">
        <a:lnSpc>
          <a:spcPct val="90000"/>
        </a:lnSpc>
        <a:spcBef>
          <a:spcPct val="0"/>
        </a:spcBef>
        <a:spcAft>
          <a:spcPct val="0"/>
        </a:spcAft>
        <a:defRPr sz="4400">
          <a:solidFill>
            <a:schemeClr val="tx1"/>
          </a:solidFill>
          <a:latin typeface="Calibri Light"/>
          <a:ea typeface="宋体" charset="-122"/>
        </a:defRPr>
      </a:lvl7pPr>
      <a:lvl8pPr marL="1371600" algn="l" rtl="0" fontAlgn="base">
        <a:lnSpc>
          <a:spcPct val="90000"/>
        </a:lnSpc>
        <a:spcBef>
          <a:spcPct val="0"/>
        </a:spcBef>
        <a:spcAft>
          <a:spcPct val="0"/>
        </a:spcAft>
        <a:defRPr sz="4400">
          <a:solidFill>
            <a:schemeClr val="tx1"/>
          </a:solidFill>
          <a:latin typeface="Calibri Light"/>
          <a:ea typeface="宋体" charset="-122"/>
        </a:defRPr>
      </a:lvl8pPr>
      <a:lvl9pPr marL="1828800" algn="l" rtl="0" fontAlgn="base">
        <a:lnSpc>
          <a:spcPct val="90000"/>
        </a:lnSpc>
        <a:spcBef>
          <a:spcPct val="0"/>
        </a:spcBef>
        <a:spcAft>
          <a:spcPct val="0"/>
        </a:spcAft>
        <a:defRPr sz="4400">
          <a:solidFill>
            <a:schemeClr val="tx1"/>
          </a:solidFill>
          <a:latin typeface="Calibri Light"/>
          <a:ea typeface="宋体" charset="-122"/>
        </a:defRPr>
      </a:lvl9pPr>
    </p:titleStyle>
    <p:bodyStyle>
      <a:lvl1pPr marL="228600" indent="-228600" algn="l" rtl="0" fontAlgn="base">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6.gif"/><Relationship Id="rId4" Type="http://schemas.openxmlformats.org/officeDocument/2006/relationships/hyperlink" Target="&#31532;&#20108;&#27425;&#40486;&#29255;&#25112;&#20105;&#36807;&#31243;.swf"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21.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6.gif"/><Relationship Id="rId4" Type="http://schemas.openxmlformats.org/officeDocument/2006/relationships/hyperlink" Target="&#31532;&#20108;&#27425;&#40486;&#29255;&#25112;&#20105;&#36807;&#31243;.swf"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1.xml.rels><?xml version="1.0" encoding="UTF-8" standalone="yes"?>
<Relationships xmlns="http://schemas.openxmlformats.org/package/2006/relationships"><Relationship Id="rId3" Type="http://schemas.openxmlformats.org/officeDocument/2006/relationships/hyperlink" Target="&#30005;&#24433;&#28779;&#28903;&#22278;&#26126;&#22253;&#29255;&#27573;.MPG" TargetMode="External"/><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28.jpeg"/><Relationship Id="rId4" Type="http://schemas.openxmlformats.org/officeDocument/2006/relationships/image" Target="../media/image27.jpeg"/></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3.xml.rels><?xml version="1.0" encoding="UTF-8" standalone="yes"?>
<Relationships xmlns="http://schemas.openxmlformats.org/package/2006/relationships"><Relationship Id="rId8" Type="http://schemas.openxmlformats.org/officeDocument/2006/relationships/image" Target="../media/image38.jpeg"/><Relationship Id="rId13" Type="http://schemas.openxmlformats.org/officeDocument/2006/relationships/image" Target="../media/image43.jpeg"/><Relationship Id="rId18" Type="http://schemas.openxmlformats.org/officeDocument/2006/relationships/image" Target="../media/image48.jpeg"/><Relationship Id="rId3" Type="http://schemas.openxmlformats.org/officeDocument/2006/relationships/image" Target="../media/image33.png"/><Relationship Id="rId7" Type="http://schemas.openxmlformats.org/officeDocument/2006/relationships/image" Target="../media/image37.jpeg"/><Relationship Id="rId12" Type="http://schemas.openxmlformats.org/officeDocument/2006/relationships/image" Target="../media/image42.jpeg"/><Relationship Id="rId17" Type="http://schemas.openxmlformats.org/officeDocument/2006/relationships/image" Target="../media/image47.jpeg"/><Relationship Id="rId2" Type="http://schemas.openxmlformats.org/officeDocument/2006/relationships/notesSlide" Target="../notesSlides/notesSlide10.xml"/><Relationship Id="rId16" Type="http://schemas.openxmlformats.org/officeDocument/2006/relationships/image" Target="../media/image46.jpeg"/><Relationship Id="rId1" Type="http://schemas.openxmlformats.org/officeDocument/2006/relationships/slideLayout" Target="../slideLayouts/slideLayout1.xml"/><Relationship Id="rId6" Type="http://schemas.openxmlformats.org/officeDocument/2006/relationships/image" Target="../media/image36.jpeg"/><Relationship Id="rId11" Type="http://schemas.openxmlformats.org/officeDocument/2006/relationships/image" Target="../media/image41.jpeg"/><Relationship Id="rId5" Type="http://schemas.openxmlformats.org/officeDocument/2006/relationships/image" Target="../media/image35.png"/><Relationship Id="rId15" Type="http://schemas.openxmlformats.org/officeDocument/2006/relationships/image" Target="../media/image45.jpeg"/><Relationship Id="rId10" Type="http://schemas.openxmlformats.org/officeDocument/2006/relationships/image" Target="../media/image40.jpeg"/><Relationship Id="rId4" Type="http://schemas.openxmlformats.org/officeDocument/2006/relationships/image" Target="../media/image34.png"/><Relationship Id="rId9" Type="http://schemas.openxmlformats.org/officeDocument/2006/relationships/image" Target="../media/image39.jpeg"/><Relationship Id="rId14" Type="http://schemas.openxmlformats.org/officeDocument/2006/relationships/image" Target="../media/image44.jpeg"/></Relationships>
</file>

<file path=ppt/slides/_rels/slide14.xml.rels><?xml version="1.0" encoding="UTF-8" standalone="yes"?>
<Relationships xmlns="http://schemas.openxmlformats.org/package/2006/relationships"><Relationship Id="rId8" Type="http://schemas.openxmlformats.org/officeDocument/2006/relationships/image" Target="../media/image54.gif"/><Relationship Id="rId3" Type="http://schemas.openxmlformats.org/officeDocument/2006/relationships/image" Target="../media/image49.jpeg"/><Relationship Id="rId7" Type="http://schemas.openxmlformats.org/officeDocument/2006/relationships/image" Target="../media/image53.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15.xml.rels><?xml version="1.0" encoding="UTF-8" standalone="yes"?>
<Relationships xmlns="http://schemas.openxmlformats.org/package/2006/relationships"><Relationship Id="rId3" Type="http://schemas.openxmlformats.org/officeDocument/2006/relationships/image" Target="../media/image49.jpeg"/><Relationship Id="rId7" Type="http://schemas.openxmlformats.org/officeDocument/2006/relationships/image" Target="../media/image54.gif"/><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53.png"/><Relationship Id="rId5" Type="http://schemas.openxmlformats.org/officeDocument/2006/relationships/image" Target="../media/image55.png"/><Relationship Id="rId4" Type="http://schemas.openxmlformats.org/officeDocument/2006/relationships/image" Target="../media/image52.png"/></Relationships>
</file>

<file path=ppt/slides/_rels/slide1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17.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60.jpeg"/><Relationship Id="rId4" Type="http://schemas.openxmlformats.org/officeDocument/2006/relationships/slide" Target="slide3.xml"/></Relationships>
</file>

<file path=ppt/slides/_rels/slide18.xml.rels><?xml version="1.0" encoding="UTF-8" standalone="yes"?>
<Relationships xmlns="http://schemas.openxmlformats.org/package/2006/relationships"><Relationship Id="rId8" Type="http://schemas.openxmlformats.org/officeDocument/2006/relationships/image" Target="../media/image66.jpeg"/><Relationship Id="rId3" Type="http://schemas.openxmlformats.org/officeDocument/2006/relationships/image" Target="../media/image61.jpeg"/><Relationship Id="rId7" Type="http://schemas.openxmlformats.org/officeDocument/2006/relationships/image" Target="../media/image65.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64.jpeg"/><Relationship Id="rId5" Type="http://schemas.openxmlformats.org/officeDocument/2006/relationships/image" Target="../media/image63.png"/><Relationship Id="rId4" Type="http://schemas.openxmlformats.org/officeDocument/2006/relationships/image" Target="../media/image62.jpeg"/></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67.jpeg"/></Relationships>
</file>

<file path=ppt/slides/_rels/slide20.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标题 3"/>
          <p:cNvSpPr>
            <a:spLocks noGrp="1"/>
          </p:cNvSpPr>
          <p:nvPr>
            <p:ph type="title"/>
          </p:nvPr>
        </p:nvSpPr>
        <p:spPr/>
        <p:txBody>
          <a:bodyPr/>
          <a:lstStyle/>
          <a:p>
            <a:pPr algn="ctr"/>
            <a:r>
              <a:rPr lang="zh-CN" altLang="en-US" b="1" smtClean="0"/>
              <a:t>鸦片战争</a:t>
            </a:r>
          </a:p>
        </p:txBody>
      </p:sp>
      <p:sp>
        <p:nvSpPr>
          <p:cNvPr id="13314" name="内容占位符 4"/>
          <p:cNvSpPr>
            <a:spLocks noGrp="1"/>
          </p:cNvSpPr>
          <p:nvPr>
            <p:ph idx="1"/>
          </p:nvPr>
        </p:nvSpPr>
        <p:spPr/>
        <p:txBody>
          <a:bodyPr/>
          <a:lstStyle/>
          <a:p>
            <a:r>
              <a:rPr lang="zh-CN" altLang="en-US" sz="3200" b="1" smtClean="0"/>
              <a:t>时间：</a:t>
            </a:r>
          </a:p>
          <a:p>
            <a:endParaRPr lang="zh-CN" altLang="en-US" sz="3200" b="1" smtClean="0"/>
          </a:p>
          <a:p>
            <a:r>
              <a:rPr lang="zh-CN" altLang="en-US" sz="3200" b="1" smtClean="0"/>
              <a:t>原因：根本：</a:t>
            </a:r>
          </a:p>
          <a:p>
            <a:r>
              <a:rPr lang="zh-CN" altLang="en-US" sz="3200" b="1" smtClean="0"/>
              <a:t>             直接：</a:t>
            </a:r>
          </a:p>
          <a:p>
            <a:endParaRPr lang="zh-CN" altLang="en-US" sz="3200" b="1" smtClean="0"/>
          </a:p>
          <a:p>
            <a:r>
              <a:rPr lang="zh-CN" altLang="en-US" sz="3200" b="1" smtClean="0"/>
              <a:t>结果：</a:t>
            </a:r>
          </a:p>
          <a:p>
            <a:endParaRPr lang="zh-CN" altLang="en-US" sz="3200" b="1" smtClean="0"/>
          </a:p>
          <a:p>
            <a:r>
              <a:rPr lang="zh-CN" altLang="en-US" sz="3200" b="1" smtClean="0"/>
              <a:t>影响：</a:t>
            </a:r>
          </a:p>
        </p:txBody>
      </p:sp>
      <p:sp>
        <p:nvSpPr>
          <p:cNvPr id="6" name="文本框 5"/>
          <p:cNvSpPr txBox="1">
            <a:spLocks noChangeArrowheads="1"/>
          </p:cNvSpPr>
          <p:nvPr/>
        </p:nvSpPr>
        <p:spPr bwMode="auto">
          <a:xfrm>
            <a:off x="4881563" y="1825625"/>
            <a:ext cx="5284787" cy="584200"/>
          </a:xfrm>
          <a:prstGeom prst="rect">
            <a:avLst/>
          </a:prstGeom>
          <a:noFill/>
          <a:ln w="9525">
            <a:noFill/>
            <a:miter lim="800000"/>
            <a:headEnd/>
            <a:tailEnd/>
          </a:ln>
        </p:spPr>
        <p:txBody>
          <a:bodyPr>
            <a:spAutoFit/>
          </a:bodyPr>
          <a:lstStyle/>
          <a:p>
            <a:r>
              <a:rPr lang="en-US" altLang="zh-CN" sz="3200" b="1">
                <a:latin typeface="Calibri" pitchFamily="34" charset="0"/>
              </a:rPr>
              <a:t>1840-1842</a:t>
            </a:r>
            <a:r>
              <a:rPr lang="zh-CN" altLang="en-US" sz="3200" b="1">
                <a:latin typeface="Calibri" pitchFamily="34" charset="0"/>
              </a:rPr>
              <a:t>年</a:t>
            </a:r>
          </a:p>
        </p:txBody>
      </p:sp>
      <p:sp>
        <p:nvSpPr>
          <p:cNvPr id="7" name="文本框 6"/>
          <p:cNvSpPr txBox="1">
            <a:spLocks noChangeArrowheads="1"/>
          </p:cNvSpPr>
          <p:nvPr/>
        </p:nvSpPr>
        <p:spPr bwMode="auto">
          <a:xfrm>
            <a:off x="5008563" y="2873375"/>
            <a:ext cx="5284787" cy="577850"/>
          </a:xfrm>
          <a:prstGeom prst="rect">
            <a:avLst/>
          </a:prstGeom>
          <a:noFill/>
          <a:ln w="9525">
            <a:noFill/>
            <a:miter lim="800000"/>
            <a:headEnd/>
            <a:tailEnd/>
          </a:ln>
        </p:spPr>
        <p:txBody>
          <a:bodyPr>
            <a:spAutoFit/>
          </a:bodyPr>
          <a:lstStyle/>
          <a:p>
            <a:r>
              <a:rPr lang="zh-CN" altLang="en-US" sz="3200" b="1">
                <a:latin typeface="Calibri" pitchFamily="34" charset="0"/>
              </a:rPr>
              <a:t>英国要打开中国市场</a:t>
            </a:r>
          </a:p>
        </p:txBody>
      </p:sp>
      <p:sp>
        <p:nvSpPr>
          <p:cNvPr id="8" name="文本框 7"/>
          <p:cNvSpPr txBox="1">
            <a:spLocks noChangeArrowheads="1"/>
          </p:cNvSpPr>
          <p:nvPr/>
        </p:nvSpPr>
        <p:spPr bwMode="auto">
          <a:xfrm>
            <a:off x="5008563" y="3486150"/>
            <a:ext cx="5284787" cy="579438"/>
          </a:xfrm>
          <a:prstGeom prst="rect">
            <a:avLst/>
          </a:prstGeom>
          <a:noFill/>
          <a:ln w="9525">
            <a:noFill/>
            <a:miter lim="800000"/>
            <a:headEnd/>
            <a:tailEnd/>
          </a:ln>
        </p:spPr>
        <p:txBody>
          <a:bodyPr>
            <a:spAutoFit/>
          </a:bodyPr>
          <a:lstStyle/>
          <a:p>
            <a:r>
              <a:rPr lang="zh-CN" altLang="en-US" sz="3200" b="1">
                <a:latin typeface="Calibri" pitchFamily="34" charset="0"/>
              </a:rPr>
              <a:t>虎门销烟</a:t>
            </a:r>
          </a:p>
        </p:txBody>
      </p:sp>
      <p:sp>
        <p:nvSpPr>
          <p:cNvPr id="9" name="文本框 8"/>
          <p:cNvSpPr txBox="1">
            <a:spLocks noChangeArrowheads="1"/>
          </p:cNvSpPr>
          <p:nvPr/>
        </p:nvSpPr>
        <p:spPr bwMode="auto">
          <a:xfrm>
            <a:off x="5008563" y="4567238"/>
            <a:ext cx="5284787" cy="579437"/>
          </a:xfrm>
          <a:prstGeom prst="rect">
            <a:avLst/>
          </a:prstGeom>
          <a:noFill/>
          <a:ln w="9525">
            <a:noFill/>
            <a:miter lim="800000"/>
            <a:headEnd/>
            <a:tailEnd/>
          </a:ln>
        </p:spPr>
        <p:txBody>
          <a:bodyPr>
            <a:spAutoFit/>
          </a:bodyPr>
          <a:lstStyle/>
          <a:p>
            <a:r>
              <a:rPr lang="zh-CN" altLang="en-US" sz="3200" b="1">
                <a:latin typeface="Calibri" pitchFamily="34" charset="0"/>
              </a:rPr>
              <a:t>中国战败，签订《南京条约》</a:t>
            </a:r>
          </a:p>
        </p:txBody>
      </p:sp>
      <p:sp>
        <p:nvSpPr>
          <p:cNvPr id="10" name="文本框 9"/>
          <p:cNvSpPr txBox="1">
            <a:spLocks noChangeArrowheads="1"/>
          </p:cNvSpPr>
          <p:nvPr/>
        </p:nvSpPr>
        <p:spPr bwMode="auto">
          <a:xfrm>
            <a:off x="5008563" y="5602288"/>
            <a:ext cx="6345237" cy="1066800"/>
          </a:xfrm>
          <a:prstGeom prst="rect">
            <a:avLst/>
          </a:prstGeom>
          <a:noFill/>
          <a:ln w="9525">
            <a:noFill/>
            <a:miter lim="800000"/>
            <a:headEnd/>
            <a:tailEnd/>
          </a:ln>
        </p:spPr>
        <p:txBody>
          <a:bodyPr>
            <a:spAutoFit/>
          </a:bodyPr>
          <a:lstStyle/>
          <a:p>
            <a:r>
              <a:rPr lang="zh-CN" altLang="en-US" sz="3200" b="1">
                <a:latin typeface="Calibri" pitchFamily="34" charset="0"/>
              </a:rPr>
              <a:t>中国近代史的开端</a:t>
            </a:r>
          </a:p>
          <a:p>
            <a:r>
              <a:rPr lang="zh-CN" altLang="en-US" sz="3200" b="1">
                <a:latin typeface="Calibri" pitchFamily="34" charset="0"/>
              </a:rPr>
              <a:t>中国开始沦为半殖民地半封建社会</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ext Box 4"/>
          <p:cNvSpPr txBox="1">
            <a:spLocks noChangeArrowheads="1"/>
          </p:cNvSpPr>
          <p:nvPr/>
        </p:nvSpPr>
        <p:spPr bwMode="auto">
          <a:xfrm>
            <a:off x="1905000" y="765175"/>
            <a:ext cx="8534400" cy="2224088"/>
          </a:xfrm>
          <a:prstGeom prst="rect">
            <a:avLst/>
          </a:prstGeom>
          <a:solidFill>
            <a:schemeClr val="bg1"/>
          </a:solidFill>
          <a:ln w="9525">
            <a:noFill/>
            <a:miter lim="800000"/>
            <a:headEnd/>
            <a:tailEnd/>
          </a:ln>
        </p:spPr>
        <p:txBody>
          <a:bodyPr>
            <a:spAutoFit/>
          </a:bodyPr>
          <a:lstStyle/>
          <a:p>
            <a:pPr>
              <a:spcBef>
                <a:spcPct val="50000"/>
              </a:spcBef>
            </a:pPr>
            <a:r>
              <a:rPr lang="zh-CN" altLang="en-US" sz="2800" b="1">
                <a:solidFill>
                  <a:srgbClr val="3333FF"/>
                </a:solidFill>
                <a:latin typeface="华文新魏" pitchFamily="2" charset="-122"/>
                <a:ea typeface="华文新魏" pitchFamily="2" charset="-122"/>
              </a:rPr>
              <a:t>材料一：</a:t>
            </a:r>
            <a:r>
              <a:rPr lang="en-US" altLang="zh-CN" sz="2800" b="1">
                <a:solidFill>
                  <a:srgbClr val="000000"/>
                </a:solidFill>
                <a:latin typeface="华文新魏" pitchFamily="2" charset="-122"/>
                <a:ea typeface="华文新魏" pitchFamily="2" charset="-122"/>
              </a:rPr>
              <a:t>《</a:t>
            </a:r>
            <a:r>
              <a:rPr lang="zh-CN" altLang="en-US" sz="2800" b="1">
                <a:solidFill>
                  <a:srgbClr val="000000"/>
                </a:solidFill>
                <a:latin typeface="华文新魏" pitchFamily="2" charset="-122"/>
                <a:ea typeface="华文新魏" pitchFamily="2" charset="-122"/>
              </a:rPr>
              <a:t>南京条约</a:t>
            </a:r>
            <a:r>
              <a:rPr lang="en-US" altLang="zh-CN" sz="2800" b="1">
                <a:solidFill>
                  <a:srgbClr val="000000"/>
                </a:solidFill>
                <a:latin typeface="华文新魏" pitchFamily="2" charset="-122"/>
                <a:ea typeface="华文新魏" pitchFamily="2" charset="-122"/>
              </a:rPr>
              <a:t>》</a:t>
            </a:r>
            <a:r>
              <a:rPr lang="zh-CN" altLang="en-US" sz="2800" b="1">
                <a:solidFill>
                  <a:srgbClr val="000000"/>
                </a:solidFill>
                <a:latin typeface="华文新魏" pitchFamily="2" charset="-122"/>
                <a:ea typeface="华文新魏" pitchFamily="2" charset="-122"/>
              </a:rPr>
              <a:t>签定后，英国打开了中国的国门，资产阶级欣喜若狂，“一想到和三万万或四万万人开放贸易，大家好像发了疯似的”，“只要中国人每年需用一顶棉帽，不必更多，那英格兰现有的工厂就已经供给不上了”。</a:t>
            </a:r>
          </a:p>
        </p:txBody>
      </p:sp>
      <p:sp>
        <p:nvSpPr>
          <p:cNvPr id="14338" name="Text Box 5"/>
          <p:cNvSpPr txBox="1">
            <a:spLocks noChangeArrowheads="1"/>
          </p:cNvSpPr>
          <p:nvPr/>
        </p:nvSpPr>
        <p:spPr bwMode="auto">
          <a:xfrm>
            <a:off x="1916113" y="3094038"/>
            <a:ext cx="2057400" cy="517525"/>
          </a:xfrm>
          <a:prstGeom prst="rect">
            <a:avLst/>
          </a:prstGeom>
          <a:noFill/>
          <a:ln w="9525">
            <a:noFill/>
            <a:miter lim="800000"/>
            <a:headEnd/>
            <a:tailEnd/>
          </a:ln>
        </p:spPr>
        <p:txBody>
          <a:bodyPr>
            <a:spAutoFit/>
          </a:bodyPr>
          <a:lstStyle/>
          <a:p>
            <a:pPr>
              <a:spcBef>
                <a:spcPct val="50000"/>
              </a:spcBef>
            </a:pPr>
            <a:r>
              <a:rPr lang="zh-CN" altLang="en-US" sz="2800" b="1">
                <a:solidFill>
                  <a:srgbClr val="3333FF"/>
                </a:solidFill>
                <a:latin typeface="华文新魏" pitchFamily="2" charset="-122"/>
                <a:ea typeface="华文新魏" pitchFamily="2" charset="-122"/>
              </a:rPr>
              <a:t>材料二：</a:t>
            </a:r>
          </a:p>
        </p:txBody>
      </p:sp>
      <p:graphicFrame>
        <p:nvGraphicFramePr>
          <p:cNvPr id="14379" name="Group 43"/>
          <p:cNvGraphicFramePr>
            <a:graphicFrameLocks noGrp="1"/>
          </p:cNvGraphicFramePr>
          <p:nvPr/>
        </p:nvGraphicFramePr>
        <p:xfrm>
          <a:off x="3352800" y="3279775"/>
          <a:ext cx="7086600" cy="3027363"/>
        </p:xfrm>
        <a:graphic>
          <a:graphicData uri="http://schemas.openxmlformats.org/drawingml/2006/table">
            <a:tbl>
              <a:tblPr/>
              <a:tblGrid>
                <a:gridCol w="3543300"/>
                <a:gridCol w="3543300"/>
              </a:tblGrid>
              <a:tr h="234950">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r>
                        <a:rPr kumimoji="0" lang="zh-CN" altLang="en-US" sz="2800" b="1" i="0" u="none" strike="noStrike" cap="none" normalizeH="0" baseline="0" dirty="0" smtClean="0">
                          <a:ln>
                            <a:noFill/>
                          </a:ln>
                          <a:solidFill>
                            <a:srgbClr val="009900"/>
                          </a:solidFill>
                          <a:effectLst/>
                          <a:latin typeface="华文新魏" panose="02010800040101010101" pitchFamily="2" charset="-122"/>
                          <a:ea typeface="华文新魏" panose="02010800040101010101" pitchFamily="2" charset="-122"/>
                        </a:rPr>
                        <a:t>年代</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r>
                        <a:rPr kumimoji="0" lang="zh-CN" altLang="en-US" sz="2800" b="1" i="0" u="none" strike="noStrike" cap="none" normalizeH="0" baseline="0" dirty="0" smtClean="0">
                          <a:ln>
                            <a:noFill/>
                          </a:ln>
                          <a:solidFill>
                            <a:srgbClr val="009900"/>
                          </a:solidFill>
                          <a:effectLst/>
                          <a:latin typeface="华文新魏" panose="02010800040101010101" pitchFamily="2" charset="-122"/>
                          <a:ea typeface="华文新魏" panose="02010800040101010101" pitchFamily="2" charset="-122"/>
                        </a:rPr>
                        <a:t>英输华货物总值</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50000"/>
                      </a:srgbClr>
                    </a:solidFill>
                  </a:tcPr>
                </a:tc>
              </a:tr>
              <a:tr h="692150">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r>
                        <a:rPr kumimoji="0" lang="en-US" altLang="zh-CN" sz="2800" b="1" i="0" u="none" strike="noStrike" cap="none" normalizeH="0" baseline="0" smtClean="0">
                          <a:ln>
                            <a:noFill/>
                          </a:ln>
                          <a:solidFill>
                            <a:srgbClr val="990099"/>
                          </a:solidFill>
                          <a:effectLst/>
                          <a:latin typeface="华文新魏" panose="02010800040101010101" pitchFamily="2" charset="-122"/>
                          <a:ea typeface="华文新魏" panose="02010800040101010101" pitchFamily="2" charset="-122"/>
                        </a:rPr>
                        <a:t>1837——1839</a:t>
                      </a:r>
                      <a:r>
                        <a:rPr kumimoji="0" lang="zh-CN" altLang="en-US" sz="2800" b="1" i="0" u="none" strike="noStrike" cap="none" normalizeH="0" baseline="0" smtClean="0">
                          <a:ln>
                            <a:noFill/>
                          </a:ln>
                          <a:solidFill>
                            <a:srgbClr val="990099"/>
                          </a:solidFill>
                          <a:effectLst/>
                          <a:latin typeface="华文新魏" panose="02010800040101010101" pitchFamily="2" charset="-122"/>
                          <a:ea typeface="华文新魏" panose="02010800040101010101" pitchFamily="2" charset="-122"/>
                        </a:rPr>
                        <a:t>年</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r>
                        <a:rPr kumimoji="0" lang="zh-CN" altLang="en-US" sz="2800" b="1" i="0" u="none" strike="noStrike" cap="none" normalizeH="0" baseline="0" dirty="0" smtClean="0">
                          <a:ln>
                            <a:noFill/>
                          </a:ln>
                          <a:solidFill>
                            <a:srgbClr val="3333FF"/>
                          </a:solidFill>
                          <a:effectLst/>
                          <a:latin typeface="华文新魏" panose="02010800040101010101" pitchFamily="2" charset="-122"/>
                          <a:ea typeface="华文新魏" panose="02010800040101010101" pitchFamily="2" charset="-122"/>
                        </a:rPr>
                        <a:t>年均不到</a:t>
                      </a:r>
                      <a:r>
                        <a:rPr kumimoji="0" lang="en-US" altLang="zh-CN" sz="2800" b="1" i="0" u="none" strike="noStrike" cap="none" normalizeH="0" baseline="0" dirty="0" smtClean="0">
                          <a:ln>
                            <a:noFill/>
                          </a:ln>
                          <a:solidFill>
                            <a:srgbClr val="3333FF"/>
                          </a:solidFill>
                          <a:effectLst/>
                          <a:latin typeface="华文新魏" panose="02010800040101010101" pitchFamily="2" charset="-122"/>
                          <a:ea typeface="华文新魏" panose="02010800040101010101" pitchFamily="2" charset="-122"/>
                        </a:rPr>
                        <a:t>100</a:t>
                      </a:r>
                      <a:r>
                        <a:rPr kumimoji="0" lang="zh-CN" altLang="en-US" sz="2800" b="1" i="0" u="none" strike="noStrike" cap="none" normalizeH="0" baseline="0" dirty="0" smtClean="0">
                          <a:ln>
                            <a:noFill/>
                          </a:ln>
                          <a:solidFill>
                            <a:srgbClr val="3333FF"/>
                          </a:solidFill>
                          <a:effectLst/>
                          <a:latin typeface="华文新魏" panose="02010800040101010101" pitchFamily="2" charset="-122"/>
                          <a:ea typeface="华文新魏" panose="02010800040101010101" pitchFamily="2" charset="-122"/>
                        </a:rPr>
                        <a:t>万英磅</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50000"/>
                      </a:srgbClr>
                    </a:solidFill>
                  </a:tcPr>
                </a:tc>
              </a:tr>
              <a:tr h="604838">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r>
                        <a:rPr kumimoji="0" lang="en-US" altLang="zh-CN" sz="2800" b="1" i="0" u="none" strike="noStrike" cap="none" normalizeH="0" baseline="0" smtClean="0">
                          <a:ln>
                            <a:noFill/>
                          </a:ln>
                          <a:solidFill>
                            <a:srgbClr val="990099"/>
                          </a:solidFill>
                          <a:effectLst/>
                          <a:latin typeface="华文新魏" panose="02010800040101010101" pitchFamily="2" charset="-122"/>
                          <a:ea typeface="华文新魏" panose="02010800040101010101" pitchFamily="2" charset="-122"/>
                        </a:rPr>
                        <a:t>1845</a:t>
                      </a:r>
                      <a:r>
                        <a:rPr kumimoji="0" lang="zh-CN" altLang="en-US" sz="2800" b="1" i="0" u="none" strike="noStrike" cap="none" normalizeH="0" baseline="0" smtClean="0">
                          <a:ln>
                            <a:noFill/>
                          </a:ln>
                          <a:solidFill>
                            <a:srgbClr val="990099"/>
                          </a:solidFill>
                          <a:effectLst/>
                          <a:latin typeface="华文新魏" panose="02010800040101010101" pitchFamily="2" charset="-122"/>
                          <a:ea typeface="华文新魏" panose="02010800040101010101" pitchFamily="2" charset="-122"/>
                        </a:rPr>
                        <a:t>年</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r>
                        <a:rPr kumimoji="0" lang="zh-CN" altLang="en-US" sz="2800" b="1" i="0" u="none" strike="noStrike" cap="none" normalizeH="0" baseline="0" dirty="0" smtClean="0">
                          <a:ln>
                            <a:noFill/>
                          </a:ln>
                          <a:solidFill>
                            <a:srgbClr val="3333FF"/>
                          </a:solidFill>
                          <a:effectLst/>
                          <a:latin typeface="华文新魏" panose="02010800040101010101" pitchFamily="2" charset="-122"/>
                          <a:ea typeface="华文新魏" panose="02010800040101010101" pitchFamily="2" charset="-122"/>
                        </a:rPr>
                        <a:t>约</a:t>
                      </a:r>
                      <a:r>
                        <a:rPr kumimoji="0" lang="en-US" altLang="zh-CN" sz="2800" b="1" i="0" u="none" strike="noStrike" cap="none" normalizeH="0" baseline="0" dirty="0" smtClean="0">
                          <a:ln>
                            <a:noFill/>
                          </a:ln>
                          <a:solidFill>
                            <a:srgbClr val="3333FF"/>
                          </a:solidFill>
                          <a:effectLst/>
                          <a:latin typeface="华文新魏" panose="02010800040101010101" pitchFamily="2" charset="-122"/>
                          <a:ea typeface="华文新魏" panose="02010800040101010101" pitchFamily="2" charset="-122"/>
                        </a:rPr>
                        <a:t>239</a:t>
                      </a:r>
                      <a:r>
                        <a:rPr kumimoji="0" lang="zh-CN" altLang="en-US" sz="2800" b="1" i="0" u="none" strike="noStrike" cap="none" normalizeH="0" baseline="0" dirty="0" smtClean="0">
                          <a:ln>
                            <a:noFill/>
                          </a:ln>
                          <a:solidFill>
                            <a:srgbClr val="3333FF"/>
                          </a:solidFill>
                          <a:effectLst/>
                          <a:latin typeface="华文新魏" panose="02010800040101010101" pitchFamily="2" charset="-122"/>
                          <a:ea typeface="华文新魏" panose="02010800040101010101" pitchFamily="2" charset="-122"/>
                        </a:rPr>
                        <a:t>万英磅</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50000"/>
                      </a:srgbClr>
                    </a:solidFill>
                  </a:tcPr>
                </a:tc>
              </a:tr>
              <a:tr h="606425">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r>
                        <a:rPr kumimoji="0" lang="en-US" altLang="zh-CN" sz="2800" b="1" i="0" u="none" strike="noStrike" cap="none" normalizeH="0" baseline="0" smtClean="0">
                          <a:ln>
                            <a:noFill/>
                          </a:ln>
                          <a:solidFill>
                            <a:srgbClr val="990099"/>
                          </a:solidFill>
                          <a:effectLst/>
                          <a:latin typeface="华文新魏" panose="02010800040101010101" pitchFamily="2" charset="-122"/>
                          <a:ea typeface="华文新魏" panose="02010800040101010101" pitchFamily="2" charset="-122"/>
                        </a:rPr>
                        <a:t>1846</a:t>
                      </a:r>
                      <a:r>
                        <a:rPr kumimoji="0" lang="zh-CN" altLang="en-US" sz="2800" b="1" i="0" u="none" strike="noStrike" cap="none" normalizeH="0" baseline="0" smtClean="0">
                          <a:ln>
                            <a:noFill/>
                          </a:ln>
                          <a:solidFill>
                            <a:srgbClr val="990099"/>
                          </a:solidFill>
                          <a:effectLst/>
                          <a:latin typeface="华文新魏" panose="02010800040101010101" pitchFamily="2" charset="-122"/>
                          <a:ea typeface="华文新魏" panose="02010800040101010101" pitchFamily="2" charset="-122"/>
                        </a:rPr>
                        <a:t>年</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r>
                        <a:rPr kumimoji="0" lang="zh-CN" altLang="en-US" sz="2800" b="1" i="0" u="none" strike="noStrike" cap="none" normalizeH="0" baseline="0" dirty="0" smtClean="0">
                          <a:ln>
                            <a:noFill/>
                          </a:ln>
                          <a:solidFill>
                            <a:srgbClr val="3333FF"/>
                          </a:solidFill>
                          <a:effectLst/>
                          <a:latin typeface="华文新魏" panose="02010800040101010101" pitchFamily="2" charset="-122"/>
                          <a:ea typeface="华文新魏" panose="02010800040101010101" pitchFamily="2" charset="-122"/>
                        </a:rPr>
                        <a:t>约</a:t>
                      </a:r>
                      <a:r>
                        <a:rPr kumimoji="0" lang="en-US" altLang="zh-CN" sz="2800" b="1" i="0" u="none" strike="noStrike" cap="none" normalizeH="0" baseline="0" dirty="0" smtClean="0">
                          <a:ln>
                            <a:noFill/>
                          </a:ln>
                          <a:solidFill>
                            <a:srgbClr val="3333FF"/>
                          </a:solidFill>
                          <a:effectLst/>
                          <a:latin typeface="华文新魏" panose="02010800040101010101" pitchFamily="2" charset="-122"/>
                          <a:ea typeface="华文新魏" panose="02010800040101010101" pitchFamily="2" charset="-122"/>
                        </a:rPr>
                        <a:t>179</a:t>
                      </a:r>
                      <a:r>
                        <a:rPr kumimoji="0" lang="zh-CN" altLang="en-US" sz="2800" b="1" i="0" u="none" strike="noStrike" cap="none" normalizeH="0" baseline="0" dirty="0" smtClean="0">
                          <a:ln>
                            <a:noFill/>
                          </a:ln>
                          <a:solidFill>
                            <a:srgbClr val="3333FF"/>
                          </a:solidFill>
                          <a:effectLst/>
                          <a:latin typeface="华文新魏" panose="02010800040101010101" pitchFamily="2" charset="-122"/>
                          <a:ea typeface="华文新魏" panose="02010800040101010101" pitchFamily="2" charset="-122"/>
                        </a:rPr>
                        <a:t>万英磅</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50000"/>
                      </a:srgbClr>
                    </a:solidFill>
                  </a:tcPr>
                </a:tc>
              </a:tr>
              <a:tr h="604838">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r>
                        <a:rPr kumimoji="0" lang="en-US" altLang="zh-CN" sz="2800" b="1" i="0" u="none" strike="noStrike" cap="none" normalizeH="0" baseline="0" smtClean="0">
                          <a:ln>
                            <a:noFill/>
                          </a:ln>
                          <a:solidFill>
                            <a:srgbClr val="990099"/>
                          </a:solidFill>
                          <a:effectLst/>
                          <a:latin typeface="华文新魏" panose="02010800040101010101" pitchFamily="2" charset="-122"/>
                          <a:ea typeface="华文新魏" panose="02010800040101010101" pitchFamily="2" charset="-122"/>
                        </a:rPr>
                        <a:t>1854</a:t>
                      </a:r>
                      <a:r>
                        <a:rPr kumimoji="0" lang="zh-CN" altLang="en-US" sz="2800" b="1" i="0" u="none" strike="noStrike" cap="none" normalizeH="0" baseline="0" smtClean="0">
                          <a:ln>
                            <a:noFill/>
                          </a:ln>
                          <a:solidFill>
                            <a:srgbClr val="990099"/>
                          </a:solidFill>
                          <a:effectLst/>
                          <a:latin typeface="华文新魏" panose="02010800040101010101" pitchFamily="2" charset="-122"/>
                          <a:ea typeface="华文新魏" panose="02010800040101010101" pitchFamily="2" charset="-122"/>
                        </a:rPr>
                        <a:t>年</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CFFFF">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r>
                        <a:rPr kumimoji="0" lang="zh-CN" altLang="en-US" sz="2800" b="1" i="0" u="none" strike="noStrike" cap="none" normalizeH="0" baseline="0" dirty="0" smtClean="0">
                          <a:ln>
                            <a:noFill/>
                          </a:ln>
                          <a:solidFill>
                            <a:srgbClr val="3333FF"/>
                          </a:solidFill>
                          <a:effectLst/>
                          <a:latin typeface="华文新魏" panose="02010800040101010101" pitchFamily="2" charset="-122"/>
                          <a:ea typeface="华文新魏" panose="02010800040101010101" pitchFamily="2" charset="-122"/>
                        </a:rPr>
                        <a:t>约</a:t>
                      </a:r>
                      <a:r>
                        <a:rPr kumimoji="0" lang="en-US" altLang="zh-CN" sz="2800" b="1" i="0" u="none" strike="noStrike" cap="none" normalizeH="0" baseline="0" dirty="0" smtClean="0">
                          <a:ln>
                            <a:noFill/>
                          </a:ln>
                          <a:solidFill>
                            <a:srgbClr val="3333FF"/>
                          </a:solidFill>
                          <a:effectLst/>
                          <a:latin typeface="华文新魏" panose="02010800040101010101" pitchFamily="2" charset="-122"/>
                          <a:ea typeface="华文新魏" panose="02010800040101010101" pitchFamily="2" charset="-122"/>
                        </a:rPr>
                        <a:t>100</a:t>
                      </a:r>
                      <a:r>
                        <a:rPr kumimoji="0" lang="zh-CN" altLang="en-US" sz="2800" b="1" i="0" u="none" strike="noStrike" cap="none" normalizeH="0" baseline="0" dirty="0" smtClean="0">
                          <a:ln>
                            <a:noFill/>
                          </a:ln>
                          <a:solidFill>
                            <a:srgbClr val="3333FF"/>
                          </a:solidFill>
                          <a:effectLst/>
                          <a:latin typeface="华文新魏" panose="02010800040101010101" pitchFamily="2" charset="-122"/>
                          <a:ea typeface="华文新魏" panose="02010800040101010101" pitchFamily="2" charset="-122"/>
                        </a:rPr>
                        <a:t>万英磅</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CFFFF">
                        <a:alpha val="50000"/>
                      </a:srgbClr>
                    </a:solidFill>
                  </a:tcPr>
                </a:tc>
              </a:tr>
            </a:tbl>
          </a:graphicData>
        </a:graphic>
      </p:graphicFrame>
      <p:pic>
        <p:nvPicPr>
          <p:cNvPr id="14359" name="Picture 2"/>
          <p:cNvPicPr>
            <a:picLocks noChangeAspect="1" noChangeArrowheads="1"/>
          </p:cNvPicPr>
          <p:nvPr/>
        </p:nvPicPr>
        <p:blipFill>
          <a:blip r:embed="rId2"/>
          <a:srcRect/>
          <a:stretch>
            <a:fillRect/>
          </a:stretch>
        </p:blipFill>
        <p:spPr bwMode="auto">
          <a:xfrm rot="346921">
            <a:off x="1757363" y="-87313"/>
            <a:ext cx="2638425" cy="1212851"/>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2" name="直接连接符 31"/>
          <p:cNvCxnSpPr/>
          <p:nvPr/>
        </p:nvCxnSpPr>
        <p:spPr>
          <a:xfrm>
            <a:off x="1517650" y="247650"/>
            <a:ext cx="0" cy="249238"/>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29" name="Picture 8" descr="xinsrc_202110421200671881248"/>
          <p:cNvPicPr>
            <a:picLocks noChangeAspect="1" noChangeArrowheads="1"/>
          </p:cNvPicPr>
          <p:nvPr/>
        </p:nvPicPr>
        <p:blipFill>
          <a:blip r:embed="rId3"/>
          <a:srcRect/>
          <a:stretch>
            <a:fillRect/>
          </a:stretch>
        </p:blipFill>
        <p:spPr bwMode="auto">
          <a:xfrm>
            <a:off x="479425" y="2085975"/>
            <a:ext cx="4630738" cy="2984500"/>
          </a:xfrm>
          <a:prstGeom prst="rect">
            <a:avLst/>
          </a:prstGeom>
          <a:ln>
            <a:noFill/>
          </a:ln>
          <a:effectLst>
            <a:outerShdw blurRad="292100" dist="139700" dir="2700000" algn="tl" rotWithShape="0">
              <a:srgbClr val="333333">
                <a:alpha val="65000"/>
              </a:srgbClr>
            </a:outerShdw>
          </a:effectLst>
        </p:spPr>
      </p:pic>
      <p:sp>
        <p:nvSpPr>
          <p:cNvPr id="34" name="Rectangle 9"/>
          <p:cNvSpPr>
            <a:spLocks noChangeArrowheads="1"/>
          </p:cNvSpPr>
          <p:nvPr/>
        </p:nvSpPr>
        <p:spPr bwMode="auto">
          <a:xfrm>
            <a:off x="890588" y="620713"/>
            <a:ext cx="10444162" cy="579437"/>
          </a:xfrm>
          <a:prstGeom prst="rect">
            <a:avLst/>
          </a:prstGeom>
          <a:noFill/>
          <a:ln w="9525">
            <a:noFill/>
            <a:miter lim="800000"/>
          </a:ln>
          <a:effectLst/>
        </p:spPr>
        <p:txBody>
          <a:bodyPr anchor="ctr">
            <a:spAutoFit/>
          </a:bodyPr>
          <a:lstStyle/>
          <a:p>
            <a:pPr eaLnBrk="0" fontAlgn="auto" hangingPunct="0">
              <a:spcBef>
                <a:spcPts val="0"/>
              </a:spcBef>
              <a:spcAft>
                <a:spcPts val="0"/>
              </a:spcAft>
              <a:defRPr/>
            </a:pPr>
            <a:r>
              <a:rPr lang="zh-CN" altLang="en-US" sz="3200" b="1" dirty="0">
                <a:effectLst>
                  <a:outerShdw blurRad="38100" dist="38100" dir="2700000" algn="tl">
                    <a:srgbClr val="C0C0C0"/>
                  </a:outerShdw>
                </a:effectLst>
                <a:latin typeface="华文新魏" panose="02010800040101010101" pitchFamily="2" charset="-122"/>
                <a:ea typeface="华文新魏" panose="02010800040101010101" pitchFamily="2" charset="-122"/>
              </a:rPr>
              <a:t>面对这一现象，英国人有着这样的看法：</a:t>
            </a:r>
            <a:r>
              <a:rPr lang="zh-CN" altLang="en-US" sz="2285" b="1" dirty="0">
                <a:effectLst>
                  <a:outerShdw blurRad="38100" dist="38100" dir="2700000" algn="tl">
                    <a:srgbClr val="C0C0C0"/>
                  </a:outerShdw>
                </a:effectLst>
                <a:latin typeface="华文新魏" panose="02010800040101010101" pitchFamily="2" charset="-122"/>
                <a:ea typeface="华文新魏" panose="02010800040101010101" pitchFamily="2" charset="-122"/>
              </a:rPr>
              <a:t> </a:t>
            </a:r>
          </a:p>
        </p:txBody>
      </p:sp>
      <p:pic>
        <p:nvPicPr>
          <p:cNvPr id="48" name="图片 47" descr="Redocn_2013092811291678.jpg"/>
          <p:cNvPicPr>
            <a:picLocks noChangeAspect="1"/>
          </p:cNvPicPr>
          <p:nvPr/>
        </p:nvPicPr>
        <p:blipFill>
          <a:blip r:embed="rId4">
            <a:clrChange>
              <a:clrFrom>
                <a:srgbClr val="FFFFFF"/>
              </a:clrFrom>
              <a:clrTo>
                <a:srgbClr val="FFFFFF">
                  <a:alpha val="0"/>
                </a:srgbClr>
              </a:clrTo>
            </a:clrChange>
          </a:blip>
          <a:srcRect/>
          <a:stretch>
            <a:fillRect/>
          </a:stretch>
        </p:blipFill>
        <p:spPr bwMode="auto">
          <a:xfrm>
            <a:off x="6169025" y="3803650"/>
            <a:ext cx="874713" cy="2497138"/>
          </a:xfrm>
          <a:prstGeom prst="rect">
            <a:avLst/>
          </a:prstGeom>
          <a:noFill/>
          <a:ln w="9525">
            <a:noFill/>
            <a:miter lim="800000"/>
            <a:headEnd/>
            <a:tailEnd/>
          </a:ln>
        </p:spPr>
      </p:pic>
      <p:sp>
        <p:nvSpPr>
          <p:cNvPr id="49" name="圆角矩形标注 48"/>
          <p:cNvSpPr/>
          <p:nvPr/>
        </p:nvSpPr>
        <p:spPr>
          <a:xfrm>
            <a:off x="7252335" y="3905250"/>
            <a:ext cx="4290695" cy="2303145"/>
          </a:xfrm>
          <a:prstGeom prst="wedgeRoundRectCallout">
            <a:avLst>
              <a:gd name="adj1" fmla="val -58069"/>
              <a:gd name="adj2" fmla="val -81499"/>
              <a:gd name="adj3" fmla="val 16667"/>
            </a:avLst>
          </a:prstGeom>
          <a:solidFill>
            <a:schemeClr val="bg2">
              <a:lumMod val="75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715">
              <a:latin typeface="华文新魏" panose="02010800040101010101" pitchFamily="2" charset="-122"/>
              <a:ea typeface="华文新魏" panose="02010800040101010101" pitchFamily="2" charset="-122"/>
            </a:endParaRPr>
          </a:p>
        </p:txBody>
      </p:sp>
      <p:sp>
        <p:nvSpPr>
          <p:cNvPr id="43" name="TextBox 42"/>
          <p:cNvSpPr txBox="1"/>
          <p:nvPr/>
        </p:nvSpPr>
        <p:spPr>
          <a:xfrm>
            <a:off x="7253288" y="3983038"/>
            <a:ext cx="3810000" cy="2224087"/>
          </a:xfrm>
          <a:prstGeom prst="rect">
            <a:avLst/>
          </a:prstGeom>
          <a:noFill/>
        </p:spPr>
        <p:txBody>
          <a:bodyPr>
            <a:spAutoFit/>
          </a:bodyPr>
          <a:lstStyle/>
          <a:p>
            <a:pPr fontAlgn="auto">
              <a:spcBef>
                <a:spcPts val="0"/>
              </a:spcBef>
              <a:spcAft>
                <a:spcPts val="0"/>
              </a:spcAft>
              <a:defRPr/>
            </a:pPr>
            <a:r>
              <a:rPr lang="zh-CN" altLang="en-US" sz="1715" dirty="0">
                <a:latin typeface="华文新魏" panose="02010800040101010101" pitchFamily="2" charset="-122"/>
                <a:ea typeface="华文新魏" panose="02010800040101010101" pitchFamily="2" charset="-122"/>
              </a:rPr>
              <a:t> </a:t>
            </a:r>
            <a:r>
              <a:rPr lang="zh-CN" altLang="en-US" sz="2800" dirty="0">
                <a:latin typeface="华文新魏" panose="02010800040101010101" pitchFamily="2" charset="-122"/>
                <a:ea typeface="华文新魏" panose="02010800040101010101" pitchFamily="2" charset="-122"/>
              </a:rPr>
              <a:t>        我们的棉纺织品在中国滞销的原因是因为中国开放的口岸太少，我们在中国享受的特权太少。</a:t>
            </a:r>
            <a:endParaRPr lang="zh-CN" altLang="en-US" sz="2800" dirty="0">
              <a:latin typeface="华文新魏" panose="02010800040101010101" pitchFamily="2" charset="-122"/>
              <a:ea typeface="华文新魏" panose="02010800040101010101" pitchFamily="2" charset="-122"/>
            </a:endParaRPr>
          </a:p>
        </p:txBody>
      </p:sp>
      <p:sp>
        <p:nvSpPr>
          <p:cNvPr id="50" name="圆角矩形标注 49"/>
          <p:cNvSpPr/>
          <p:nvPr/>
        </p:nvSpPr>
        <p:spPr>
          <a:xfrm>
            <a:off x="7329721" y="2544530"/>
            <a:ext cx="2372196" cy="612326"/>
          </a:xfrm>
          <a:prstGeom prst="wedgeRoundRectCallout">
            <a:avLst>
              <a:gd name="adj1" fmla="val -70843"/>
              <a:gd name="adj2" fmla="val 101018"/>
              <a:gd name="adj3" fmla="val 16667"/>
            </a:avLst>
          </a:prstGeom>
          <a:solidFill>
            <a:schemeClr val="bg2">
              <a:lumMod val="75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715">
              <a:latin typeface="华文新魏" panose="02010800040101010101" pitchFamily="2" charset="-122"/>
              <a:ea typeface="华文新魏" panose="02010800040101010101" pitchFamily="2" charset="-122"/>
            </a:endParaRPr>
          </a:p>
        </p:txBody>
      </p:sp>
      <p:sp>
        <p:nvSpPr>
          <p:cNvPr id="51" name="TextBox 50"/>
          <p:cNvSpPr txBox="1"/>
          <p:nvPr/>
        </p:nvSpPr>
        <p:spPr>
          <a:xfrm>
            <a:off x="7397750" y="2532063"/>
            <a:ext cx="2303463" cy="614362"/>
          </a:xfrm>
          <a:prstGeom prst="rect">
            <a:avLst/>
          </a:prstGeom>
          <a:noFill/>
        </p:spPr>
        <p:txBody>
          <a:bodyPr>
            <a:spAutoFit/>
          </a:bodyPr>
          <a:lstStyle/>
          <a:p>
            <a:pPr fontAlgn="auto">
              <a:spcBef>
                <a:spcPts val="0"/>
              </a:spcBef>
              <a:spcAft>
                <a:spcPts val="0"/>
              </a:spcAft>
              <a:defRPr/>
            </a:pPr>
            <a:r>
              <a:rPr lang="zh-CN" altLang="en-US" sz="3050" dirty="0">
                <a:latin typeface="华文新魏" panose="02010800040101010101" pitchFamily="2" charset="-122"/>
                <a:ea typeface="华文新魏" panose="02010800040101010101" pitchFamily="2" charset="-122"/>
              </a:rPr>
              <a:t>我们要</a:t>
            </a:r>
            <a:r>
              <a:rPr lang="zh-CN" altLang="en-US" sz="3430" dirty="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修约</a:t>
            </a:r>
            <a:endParaRPr lang="zh-CN" altLang="en-US" sz="3430" dirty="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
        <p:nvSpPr>
          <p:cNvPr id="52" name="圆角矩形标注 51"/>
          <p:cNvSpPr/>
          <p:nvPr/>
        </p:nvSpPr>
        <p:spPr>
          <a:xfrm>
            <a:off x="7456723" y="4517579"/>
            <a:ext cx="3791886" cy="612326"/>
          </a:xfrm>
          <a:prstGeom prst="wedgeRoundRectCallout">
            <a:avLst>
              <a:gd name="adj1" fmla="val -66169"/>
              <a:gd name="adj2" fmla="val -173943"/>
              <a:gd name="adj3" fmla="val 16667"/>
            </a:avLst>
          </a:prstGeom>
          <a:solidFill>
            <a:schemeClr val="bg2">
              <a:lumMod val="75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715">
              <a:latin typeface="华文新魏" panose="02010800040101010101" pitchFamily="2" charset="-122"/>
              <a:ea typeface="华文新魏" panose="02010800040101010101" pitchFamily="2" charset="-122"/>
            </a:endParaRPr>
          </a:p>
        </p:txBody>
      </p:sp>
      <p:sp>
        <p:nvSpPr>
          <p:cNvPr id="53" name="TextBox 52"/>
          <p:cNvSpPr txBox="1"/>
          <p:nvPr/>
        </p:nvSpPr>
        <p:spPr>
          <a:xfrm>
            <a:off x="7542213" y="4573588"/>
            <a:ext cx="3656012" cy="496887"/>
          </a:xfrm>
          <a:prstGeom prst="rect">
            <a:avLst/>
          </a:prstGeom>
          <a:noFill/>
        </p:spPr>
        <p:txBody>
          <a:bodyPr>
            <a:spAutoFit/>
          </a:bodyPr>
          <a:lstStyle/>
          <a:p>
            <a:pPr fontAlgn="auto">
              <a:spcBef>
                <a:spcPts val="0"/>
              </a:spcBef>
              <a:spcAft>
                <a:spcPts val="0"/>
              </a:spcAft>
              <a:defRPr/>
            </a:pPr>
            <a:r>
              <a:rPr lang="zh-CN" altLang="en-US" sz="2665" dirty="0">
                <a:latin typeface="华文新魏" panose="02010800040101010101" pitchFamily="2" charset="-122"/>
                <a:ea typeface="华文新魏" panose="02010800040101010101" pitchFamily="2" charset="-122"/>
              </a:rPr>
              <a:t>只能在炮口上才有外交</a:t>
            </a:r>
            <a:endParaRPr lang="zh-CN" altLang="en-US" sz="2665" dirty="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pic>
        <p:nvPicPr>
          <p:cNvPr id="54" name="图片 53" descr="t019eb7b863e00e3ba4.jpg"/>
          <p:cNvPicPr>
            <a:picLocks noChangeAspect="1"/>
          </p:cNvPicPr>
          <p:nvPr/>
        </p:nvPicPr>
        <p:blipFill>
          <a:blip r:embed="rId5">
            <a:clrChange>
              <a:clrFrom>
                <a:srgbClr val="FFFFFF"/>
              </a:clrFrom>
              <a:clrTo>
                <a:srgbClr val="FFFFFF">
                  <a:alpha val="0"/>
                </a:srgbClr>
              </a:clrTo>
            </a:clrChange>
          </a:blip>
          <a:srcRect l="68980" t="26328" r="6615" b="10547"/>
          <a:stretch>
            <a:fillRect/>
          </a:stretch>
        </p:blipFill>
        <p:spPr bwMode="auto">
          <a:xfrm>
            <a:off x="5348288" y="4379913"/>
            <a:ext cx="611187" cy="2176462"/>
          </a:xfrm>
          <a:prstGeom prst="rect">
            <a:avLst/>
          </a:prstGeom>
          <a:noFill/>
          <a:ln w="9525">
            <a:noFill/>
            <a:miter lim="800000"/>
            <a:headEnd/>
            <a:tailEnd/>
          </a:ln>
        </p:spPr>
      </p:pic>
      <p:pic>
        <p:nvPicPr>
          <p:cNvPr id="55" name="图片 54" descr="mp36477059_1445237291875_5.jpg"/>
          <p:cNvPicPr>
            <a:picLocks noChangeAspect="1"/>
          </p:cNvPicPr>
          <p:nvPr/>
        </p:nvPicPr>
        <p:blipFill>
          <a:blip r:embed="rId6">
            <a:clrChange>
              <a:clrFrom>
                <a:srgbClr val="FEFEFE"/>
              </a:clrFrom>
              <a:clrTo>
                <a:srgbClr val="FEFEFE">
                  <a:alpha val="0"/>
                </a:srgbClr>
              </a:clrTo>
            </a:clrChange>
          </a:blip>
          <a:srcRect l="25626" t="10378" r="20000"/>
          <a:stretch>
            <a:fillRect/>
          </a:stretch>
        </p:blipFill>
        <p:spPr bwMode="auto">
          <a:xfrm>
            <a:off x="5348288" y="2408238"/>
            <a:ext cx="1109662" cy="1211262"/>
          </a:xfrm>
          <a:prstGeom prst="rect">
            <a:avLst/>
          </a:prstGeom>
          <a:noFill/>
          <a:ln w="9525">
            <a:noFill/>
            <a:miter lim="800000"/>
            <a:headEnd/>
            <a:tailEnd/>
          </a:ln>
        </p:spPr>
      </p:pic>
      <p:sp>
        <p:nvSpPr>
          <p:cNvPr id="56" name="圆角矩形标注 55"/>
          <p:cNvSpPr/>
          <p:nvPr/>
        </p:nvSpPr>
        <p:spPr>
          <a:xfrm>
            <a:off x="7184579" y="2408457"/>
            <a:ext cx="2671552" cy="612326"/>
          </a:xfrm>
          <a:prstGeom prst="wedgeRoundRectCallout">
            <a:avLst>
              <a:gd name="adj1" fmla="val -60267"/>
              <a:gd name="adj2" fmla="val 172128"/>
              <a:gd name="adj3" fmla="val 16667"/>
            </a:avLst>
          </a:prstGeom>
          <a:solidFill>
            <a:schemeClr val="bg2">
              <a:lumMod val="75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715">
              <a:latin typeface="华文新魏" panose="02010800040101010101" pitchFamily="2" charset="-122"/>
              <a:ea typeface="华文新魏" panose="02010800040101010101" pitchFamily="2" charset="-122"/>
            </a:endParaRPr>
          </a:p>
        </p:txBody>
      </p:sp>
      <p:sp>
        <p:nvSpPr>
          <p:cNvPr id="57" name="TextBox 56"/>
          <p:cNvSpPr txBox="1"/>
          <p:nvPr/>
        </p:nvSpPr>
        <p:spPr>
          <a:xfrm>
            <a:off x="7319963" y="2454275"/>
            <a:ext cx="2586037" cy="498475"/>
          </a:xfrm>
          <a:prstGeom prst="rect">
            <a:avLst/>
          </a:prstGeom>
          <a:noFill/>
        </p:spPr>
        <p:txBody>
          <a:bodyPr>
            <a:spAutoFit/>
          </a:bodyPr>
          <a:lstStyle/>
          <a:p>
            <a:pPr fontAlgn="auto">
              <a:spcBef>
                <a:spcPts val="0"/>
              </a:spcBef>
              <a:spcAft>
                <a:spcPts val="0"/>
              </a:spcAft>
              <a:defRPr/>
            </a:pPr>
            <a:r>
              <a:rPr lang="zh-CN" altLang="en-US" sz="2665" dirty="0">
                <a:latin typeface="华文新魏" panose="02010800040101010101" pitchFamily="2" charset="-122"/>
                <a:ea typeface="华文新魏" panose="02010800040101010101" pitchFamily="2" charset="-122"/>
              </a:rPr>
              <a:t>必须教训中国人</a:t>
            </a:r>
            <a:endParaRPr lang="zh-CN" altLang="en-US" sz="2665" dirty="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up)">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up)">
                                      <p:cBhvr>
                                        <p:cTn id="12" dur="500"/>
                                        <p:tgtEl>
                                          <p:spTgt spid="48"/>
                                        </p:tgtEl>
                                      </p:cBhvr>
                                    </p:animEffect>
                                  </p:childTnLst>
                                </p:cTn>
                              </p:par>
                              <p:par>
                                <p:cTn id="13" presetID="22" presetClass="entr" presetSubtype="1" fill="hold" nodeType="withEffect">
                                  <p:stCondLst>
                                    <p:cond delay="0"/>
                                  </p:stCondLst>
                                  <p:childTnLst>
                                    <p:set>
                                      <p:cBhvr>
                                        <p:cTn id="14" dur="1" fill="hold">
                                          <p:stCondLst>
                                            <p:cond delay="0"/>
                                          </p:stCondLst>
                                        </p:cTn>
                                        <p:tgtEl>
                                          <p:spTgt spid="49"/>
                                        </p:tgtEl>
                                        <p:attrNameLst>
                                          <p:attrName>style.visibility</p:attrName>
                                        </p:attrNameLst>
                                      </p:cBhvr>
                                      <p:to>
                                        <p:strVal val="visible"/>
                                      </p:to>
                                    </p:set>
                                    <p:animEffect transition="in" filter="wipe(up)">
                                      <p:cBhvr>
                                        <p:cTn id="15" dur="500"/>
                                        <p:tgtEl>
                                          <p:spTgt spid="49"/>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43"/>
                                        </p:tgtEl>
                                        <p:attrNameLst>
                                          <p:attrName>style.visibility</p:attrName>
                                        </p:attrNameLst>
                                      </p:cBhvr>
                                      <p:to>
                                        <p:strVal val="visible"/>
                                      </p:to>
                                    </p:set>
                                    <p:animEffect transition="in" filter="wipe(up)">
                                      <p:cBhvr>
                                        <p:cTn id="18" dur="500"/>
                                        <p:tgtEl>
                                          <p:spTgt spid="43"/>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nodeType="click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dissolve">
                                      <p:cBhvr>
                                        <p:cTn id="23" dur="500"/>
                                        <p:tgtEl>
                                          <p:spTgt spid="55"/>
                                        </p:tgtEl>
                                      </p:cBhvr>
                                    </p:animEffect>
                                  </p:childTnLst>
                                </p:cTn>
                              </p:par>
                              <p:par>
                                <p:cTn id="24" presetID="9" presetClass="entr" presetSubtype="0" fill="hold" nodeType="withEffect">
                                  <p:stCondLst>
                                    <p:cond delay="0"/>
                                  </p:stCondLst>
                                  <p:childTnLst>
                                    <p:set>
                                      <p:cBhvr>
                                        <p:cTn id="25" dur="1" fill="hold">
                                          <p:stCondLst>
                                            <p:cond delay="0"/>
                                          </p:stCondLst>
                                        </p:cTn>
                                        <p:tgtEl>
                                          <p:spTgt spid="54"/>
                                        </p:tgtEl>
                                        <p:attrNameLst>
                                          <p:attrName>style.visibility</p:attrName>
                                        </p:attrNameLst>
                                      </p:cBhvr>
                                      <p:to>
                                        <p:strVal val="visible"/>
                                      </p:to>
                                    </p:set>
                                    <p:animEffect transition="in" filter="dissolve">
                                      <p:cBhvr>
                                        <p:cTn id="26" dur="500"/>
                                        <p:tgtEl>
                                          <p:spTgt spid="54"/>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nodeType="click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wipe(up)">
                                      <p:cBhvr>
                                        <p:cTn id="31" dur="500"/>
                                        <p:tgtEl>
                                          <p:spTgt spid="50"/>
                                        </p:tgtEl>
                                      </p:cBhvr>
                                    </p:animEffect>
                                  </p:childTnLst>
                                </p:cTn>
                              </p:par>
                              <p:par>
                                <p:cTn id="32" presetID="22" presetClass="entr" presetSubtype="1" fill="hold" grpId="0" nodeType="withEffect">
                                  <p:stCondLst>
                                    <p:cond delay="0"/>
                                  </p:stCondLst>
                                  <p:childTnLst>
                                    <p:set>
                                      <p:cBhvr>
                                        <p:cTn id="33" dur="1" fill="hold">
                                          <p:stCondLst>
                                            <p:cond delay="0"/>
                                          </p:stCondLst>
                                        </p:cTn>
                                        <p:tgtEl>
                                          <p:spTgt spid="51"/>
                                        </p:tgtEl>
                                        <p:attrNameLst>
                                          <p:attrName>style.visibility</p:attrName>
                                        </p:attrNameLst>
                                      </p:cBhvr>
                                      <p:to>
                                        <p:strVal val="visible"/>
                                      </p:to>
                                    </p:set>
                                    <p:animEffect transition="in" filter="wipe(up)">
                                      <p:cBhvr>
                                        <p:cTn id="34" dur="500"/>
                                        <p:tgtEl>
                                          <p:spTgt spid="51"/>
                                        </p:tgtEl>
                                      </p:cBhvr>
                                    </p:animEffect>
                                  </p:childTnLst>
                                </p:cTn>
                              </p:par>
                            </p:childTnLst>
                          </p:cTn>
                        </p:par>
                      </p:childTnLst>
                    </p:cTn>
                  </p:par>
                  <p:par>
                    <p:cTn id="35" fill="hold">
                      <p:stCondLst>
                        <p:cond delay="indefinite"/>
                      </p:stCondLst>
                      <p:childTnLst>
                        <p:par>
                          <p:cTn id="36" fill="hold">
                            <p:stCondLst>
                              <p:cond delay="0"/>
                            </p:stCondLst>
                            <p:childTnLst>
                              <p:par>
                                <p:cTn id="37" presetID="4" presetClass="exit" presetSubtype="16" fill="hold" nodeType="clickEffect">
                                  <p:stCondLst>
                                    <p:cond delay="0"/>
                                  </p:stCondLst>
                                  <p:childTnLst>
                                    <p:animEffect transition="out" filter="box(in)">
                                      <p:cBhvr>
                                        <p:cTn id="38" dur="500"/>
                                        <p:tgtEl>
                                          <p:spTgt spid="50"/>
                                        </p:tgtEl>
                                      </p:cBhvr>
                                    </p:animEffect>
                                    <p:set>
                                      <p:cBhvr>
                                        <p:cTn id="39" dur="1" fill="hold">
                                          <p:stCondLst>
                                            <p:cond delay="499"/>
                                          </p:stCondLst>
                                        </p:cTn>
                                        <p:tgtEl>
                                          <p:spTgt spid="50"/>
                                        </p:tgtEl>
                                        <p:attrNameLst>
                                          <p:attrName>style.visibility</p:attrName>
                                        </p:attrNameLst>
                                      </p:cBhvr>
                                      <p:to>
                                        <p:strVal val="hidden"/>
                                      </p:to>
                                    </p:set>
                                  </p:childTnLst>
                                </p:cTn>
                              </p:par>
                              <p:par>
                                <p:cTn id="40" presetID="4" presetClass="exit" presetSubtype="16" fill="hold" grpId="1" nodeType="withEffect">
                                  <p:stCondLst>
                                    <p:cond delay="0"/>
                                  </p:stCondLst>
                                  <p:childTnLst>
                                    <p:animEffect transition="out" filter="box(in)">
                                      <p:cBhvr>
                                        <p:cTn id="41" dur="500"/>
                                        <p:tgtEl>
                                          <p:spTgt spid="51"/>
                                        </p:tgtEl>
                                      </p:cBhvr>
                                    </p:animEffect>
                                    <p:set>
                                      <p:cBhvr>
                                        <p:cTn id="42" dur="1" fill="hold">
                                          <p:stCondLst>
                                            <p:cond delay="499"/>
                                          </p:stCondLst>
                                        </p:cTn>
                                        <p:tgtEl>
                                          <p:spTgt spid="51"/>
                                        </p:tgtEl>
                                        <p:attrNameLst>
                                          <p:attrName>style.visibility</p:attrName>
                                        </p:attrNameLst>
                                      </p:cBhvr>
                                      <p:to>
                                        <p:strVal val="hidden"/>
                                      </p:to>
                                    </p:set>
                                  </p:childTnLst>
                                </p:cTn>
                              </p:par>
                              <p:par>
                                <p:cTn id="43" presetID="4" presetClass="exit" presetSubtype="16" fill="hold" grpId="1" nodeType="withEffect">
                                  <p:stCondLst>
                                    <p:cond delay="0"/>
                                  </p:stCondLst>
                                  <p:childTnLst>
                                    <p:animEffect transition="out" filter="box(in)">
                                      <p:cBhvr>
                                        <p:cTn id="44" dur="500"/>
                                        <p:tgtEl>
                                          <p:spTgt spid="43"/>
                                        </p:tgtEl>
                                      </p:cBhvr>
                                    </p:animEffect>
                                    <p:set>
                                      <p:cBhvr>
                                        <p:cTn id="45" dur="1" fill="hold">
                                          <p:stCondLst>
                                            <p:cond delay="499"/>
                                          </p:stCondLst>
                                        </p:cTn>
                                        <p:tgtEl>
                                          <p:spTgt spid="43"/>
                                        </p:tgtEl>
                                        <p:attrNameLst>
                                          <p:attrName>style.visibility</p:attrName>
                                        </p:attrNameLst>
                                      </p:cBhvr>
                                      <p:to>
                                        <p:strVal val="hidden"/>
                                      </p:to>
                                    </p:set>
                                  </p:childTnLst>
                                </p:cTn>
                              </p:par>
                              <p:par>
                                <p:cTn id="46" presetID="4" presetClass="exit" presetSubtype="16" fill="hold" nodeType="withEffect">
                                  <p:stCondLst>
                                    <p:cond delay="0"/>
                                  </p:stCondLst>
                                  <p:childTnLst>
                                    <p:animEffect transition="out" filter="box(in)">
                                      <p:cBhvr>
                                        <p:cTn id="47" dur="500"/>
                                        <p:tgtEl>
                                          <p:spTgt spid="49"/>
                                        </p:tgtEl>
                                      </p:cBhvr>
                                    </p:animEffect>
                                    <p:set>
                                      <p:cBhvr>
                                        <p:cTn id="48" dur="1" fill="hold">
                                          <p:stCondLst>
                                            <p:cond delay="499"/>
                                          </p:stCondLst>
                                        </p:cTn>
                                        <p:tgtEl>
                                          <p:spTgt spid="49"/>
                                        </p:tgtEl>
                                        <p:attrNameLst>
                                          <p:attrName>style.visibility</p:attrName>
                                        </p:attrNameLst>
                                      </p:cBhvr>
                                      <p:to>
                                        <p:strVal val="hidden"/>
                                      </p:to>
                                    </p:set>
                                  </p:childTnLst>
                                </p:cTn>
                              </p:par>
                            </p:childTnLst>
                          </p:cTn>
                        </p:par>
                      </p:childTnLst>
                    </p:cTn>
                  </p:par>
                  <p:par>
                    <p:cTn id="49" fill="hold">
                      <p:stCondLst>
                        <p:cond delay="indefinite"/>
                      </p:stCondLst>
                      <p:childTnLst>
                        <p:par>
                          <p:cTn id="50" fill="hold">
                            <p:stCondLst>
                              <p:cond delay="0"/>
                            </p:stCondLst>
                            <p:childTnLst>
                              <p:par>
                                <p:cTn id="51" presetID="22" presetClass="entr" presetSubtype="1" fill="hold" nodeType="clickEffect">
                                  <p:stCondLst>
                                    <p:cond delay="0"/>
                                  </p:stCondLst>
                                  <p:childTnLst>
                                    <p:set>
                                      <p:cBhvr>
                                        <p:cTn id="52" dur="1" fill="hold">
                                          <p:stCondLst>
                                            <p:cond delay="0"/>
                                          </p:stCondLst>
                                        </p:cTn>
                                        <p:tgtEl>
                                          <p:spTgt spid="52"/>
                                        </p:tgtEl>
                                        <p:attrNameLst>
                                          <p:attrName>style.visibility</p:attrName>
                                        </p:attrNameLst>
                                      </p:cBhvr>
                                      <p:to>
                                        <p:strVal val="visible"/>
                                      </p:to>
                                    </p:set>
                                    <p:animEffect transition="in" filter="wipe(up)">
                                      <p:cBhvr>
                                        <p:cTn id="53" dur="500"/>
                                        <p:tgtEl>
                                          <p:spTgt spid="52"/>
                                        </p:tgtEl>
                                      </p:cBhvr>
                                    </p:animEffect>
                                  </p:childTnLst>
                                </p:cTn>
                              </p:par>
                              <p:par>
                                <p:cTn id="54" presetID="22" presetClass="entr" presetSubtype="1" fill="hold" grpId="0" nodeType="with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wipe(up)">
                                      <p:cBhvr>
                                        <p:cTn id="56" dur="500"/>
                                        <p:tgtEl>
                                          <p:spTgt spid="53"/>
                                        </p:tgtEl>
                                      </p:cBhvr>
                                    </p:animEffect>
                                  </p:childTnLst>
                                </p:cTn>
                              </p:par>
                              <p:par>
                                <p:cTn id="57" presetID="22" presetClass="entr" presetSubtype="1" fill="hold" nodeType="withEffect">
                                  <p:stCondLst>
                                    <p:cond delay="0"/>
                                  </p:stCondLst>
                                  <p:childTnLst>
                                    <p:set>
                                      <p:cBhvr>
                                        <p:cTn id="58" dur="1" fill="hold">
                                          <p:stCondLst>
                                            <p:cond delay="0"/>
                                          </p:stCondLst>
                                        </p:cTn>
                                        <p:tgtEl>
                                          <p:spTgt spid="56"/>
                                        </p:tgtEl>
                                        <p:attrNameLst>
                                          <p:attrName>style.visibility</p:attrName>
                                        </p:attrNameLst>
                                      </p:cBhvr>
                                      <p:to>
                                        <p:strVal val="visible"/>
                                      </p:to>
                                    </p:set>
                                    <p:animEffect transition="in" filter="wipe(up)">
                                      <p:cBhvr>
                                        <p:cTn id="59" dur="500"/>
                                        <p:tgtEl>
                                          <p:spTgt spid="56"/>
                                        </p:tgtEl>
                                      </p:cBhvr>
                                    </p:animEffect>
                                  </p:childTnLst>
                                </p:cTn>
                              </p:par>
                              <p:par>
                                <p:cTn id="60" presetID="22" presetClass="entr" presetSubtype="1" fill="hold" grpId="0" nodeType="withEffect">
                                  <p:stCondLst>
                                    <p:cond delay="0"/>
                                  </p:stCondLst>
                                  <p:childTnLst>
                                    <p:set>
                                      <p:cBhvr>
                                        <p:cTn id="61" dur="1" fill="hold">
                                          <p:stCondLst>
                                            <p:cond delay="0"/>
                                          </p:stCondLst>
                                        </p:cTn>
                                        <p:tgtEl>
                                          <p:spTgt spid="57"/>
                                        </p:tgtEl>
                                        <p:attrNameLst>
                                          <p:attrName>style.visibility</p:attrName>
                                        </p:attrNameLst>
                                      </p:cBhvr>
                                      <p:to>
                                        <p:strVal val="visible"/>
                                      </p:to>
                                    </p:set>
                                    <p:animEffect transition="in" filter="wipe(up)">
                                      <p:cBhvr>
                                        <p:cTn id="62"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bldLvl="0" animBg="1"/>
      <p:bldP spid="43" grpId="0"/>
      <p:bldP spid="43" grpId="1"/>
      <p:bldP spid="51" grpId="0"/>
      <p:bldP spid="51" grpId="1"/>
      <p:bldP spid="53" grpId="0"/>
      <p:bldP spid="5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图片 22" descr="624f9a79jw1eelyzwvu5xj20b408t75j.jpg"/>
          <p:cNvPicPr>
            <a:picLocks noChangeAspect="1"/>
          </p:cNvPicPr>
          <p:nvPr/>
        </p:nvPicPr>
        <p:blipFill>
          <a:blip r:embed="rId3">
            <a:clrChange>
              <a:clrFrom>
                <a:srgbClr val="FFFFFF"/>
              </a:clrFrom>
              <a:clrTo>
                <a:srgbClr val="FFFFFF">
                  <a:alpha val="0"/>
                </a:srgbClr>
              </a:clrTo>
            </a:clrChange>
          </a:blip>
          <a:srcRect/>
          <a:stretch>
            <a:fillRect/>
          </a:stretch>
        </p:blipFill>
        <p:spPr bwMode="auto">
          <a:xfrm>
            <a:off x="609600" y="5089525"/>
            <a:ext cx="2232025" cy="1768475"/>
          </a:xfrm>
          <a:prstGeom prst="rect">
            <a:avLst/>
          </a:prstGeom>
          <a:noFill/>
          <a:ln w="9525">
            <a:noFill/>
            <a:miter lim="800000"/>
            <a:headEnd/>
            <a:tailEnd/>
          </a:ln>
        </p:spPr>
      </p:pic>
      <p:pic>
        <p:nvPicPr>
          <p:cNvPr id="24" name="图片 23" descr="001uslTozy6Jp7Tp2X9e3&amp;690.jpg"/>
          <p:cNvPicPr>
            <a:picLocks noChangeAspect="1"/>
          </p:cNvPicPr>
          <p:nvPr/>
        </p:nvPicPr>
        <p:blipFill>
          <a:blip r:embed="rId4">
            <a:duotone>
              <a:schemeClr val="bg2">
                <a:shade val="45000"/>
                <a:satMod val="135000"/>
              </a:schemeClr>
              <a:prstClr val="white"/>
            </a:duotone>
            <a:lum bright="-40000" contrast="40000"/>
          </a:blip>
          <a:srcRect b="9370"/>
          <a:stretch>
            <a:fillRect/>
          </a:stretch>
        </p:blipFill>
        <p:spPr>
          <a:xfrm>
            <a:off x="721227" y="909490"/>
            <a:ext cx="10965615" cy="3497059"/>
          </a:xfrm>
          <a:prstGeom prst="rect">
            <a:avLst/>
          </a:prstGeom>
          <a:ln>
            <a:noFill/>
          </a:ln>
          <a:effectLst>
            <a:outerShdw blurRad="292100" dist="139700" dir="2700000" algn="tl" rotWithShape="0">
              <a:srgbClr val="333333">
                <a:alpha val="65000"/>
              </a:srgbClr>
            </a:outerShdw>
          </a:effectLst>
        </p:spPr>
      </p:pic>
      <p:sp>
        <p:nvSpPr>
          <p:cNvPr id="25" name="TextBox 24"/>
          <p:cNvSpPr txBox="1"/>
          <p:nvPr/>
        </p:nvSpPr>
        <p:spPr>
          <a:xfrm>
            <a:off x="1839913" y="1728788"/>
            <a:ext cx="8934450" cy="612775"/>
          </a:xfrm>
          <a:prstGeom prst="rect">
            <a:avLst/>
          </a:prstGeom>
          <a:noFill/>
        </p:spPr>
        <p:txBody>
          <a:bodyPr wrap="none">
            <a:spAutoFit/>
          </a:bodyPr>
          <a:lstStyle/>
          <a:p>
            <a:pPr fontAlgn="auto">
              <a:spcBef>
                <a:spcPts val="0"/>
              </a:spcBef>
              <a:spcAft>
                <a:spcPts val="0"/>
              </a:spcAft>
              <a:defRPr/>
            </a:pPr>
            <a:r>
              <a:rPr lang="zh-CN" altLang="en-US" sz="3430" b="1"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第一单元  中国开始沦为半殖民地半封建社会</a:t>
            </a:r>
            <a:endParaRPr lang="zh-CN" altLang="en-US" sz="3430" b="1"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pic>
        <p:nvPicPr>
          <p:cNvPr id="17412" name="图片 26" descr="图片2.png"/>
          <p:cNvPicPr>
            <a:picLocks noChangeAspect="1"/>
          </p:cNvPicPr>
          <p:nvPr/>
        </p:nvPicPr>
        <p:blipFill>
          <a:blip r:embed="rId5"/>
          <a:srcRect/>
          <a:stretch>
            <a:fillRect/>
          </a:stretch>
        </p:blipFill>
        <p:spPr bwMode="auto">
          <a:xfrm>
            <a:off x="7999413" y="6218238"/>
            <a:ext cx="3471862" cy="569912"/>
          </a:xfrm>
          <a:prstGeom prst="rect">
            <a:avLst/>
          </a:prstGeom>
          <a:noFill/>
          <a:ln w="9525">
            <a:noFill/>
            <a:miter lim="800000"/>
            <a:headEnd/>
            <a:tailEnd/>
          </a:ln>
        </p:spPr>
      </p:pic>
      <p:pic>
        <p:nvPicPr>
          <p:cNvPr id="17413" name="图片 21" descr="图片1.png"/>
          <p:cNvPicPr>
            <a:picLocks noChangeAspect="1"/>
          </p:cNvPicPr>
          <p:nvPr/>
        </p:nvPicPr>
        <p:blipFill>
          <a:blip r:embed="rId6"/>
          <a:srcRect/>
          <a:stretch>
            <a:fillRect/>
          </a:stretch>
        </p:blipFill>
        <p:spPr bwMode="auto">
          <a:xfrm>
            <a:off x="2538413" y="2933700"/>
            <a:ext cx="7537450" cy="14732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标题 1"/>
          <p:cNvSpPr>
            <a:spLocks noGrp="1"/>
          </p:cNvSpPr>
          <p:nvPr>
            <p:ph type="title"/>
          </p:nvPr>
        </p:nvSpPr>
        <p:spPr/>
        <p:txBody>
          <a:bodyPr/>
          <a:lstStyle/>
          <a:p>
            <a:pPr algn="ctr"/>
            <a:r>
              <a:rPr lang="zh-CN" altLang="en-US" b="1" smtClean="0"/>
              <a:t>第二次鸦片战争</a:t>
            </a:r>
          </a:p>
        </p:txBody>
      </p:sp>
      <p:sp>
        <p:nvSpPr>
          <p:cNvPr id="3" name="内容占位符 2"/>
          <p:cNvSpPr>
            <a:spLocks noGrp="1"/>
          </p:cNvSpPr>
          <p:nvPr>
            <p:ph idx="1"/>
          </p:nvPr>
        </p:nvSpPr>
        <p:spPr>
          <a:xfrm>
            <a:off x="838200" y="1428750"/>
            <a:ext cx="10972800" cy="5099050"/>
          </a:xfrm>
        </p:spPr>
        <p:txBody>
          <a:bodyPr rtlCol="0">
            <a:normAutofit lnSpcReduction="20000"/>
          </a:bodyPr>
          <a:lstStyle/>
          <a:p>
            <a:pPr fontAlgn="auto">
              <a:spcAft>
                <a:spcPts val="0"/>
              </a:spcAft>
              <a:buFont typeface="Arial" panose="020B0604020202020204" pitchFamily="34" charset="0"/>
              <a:buChar char="•"/>
              <a:defRPr/>
            </a:pPr>
            <a:r>
              <a:rPr lang="zh-CN" altLang="en-US" sz="3200" b="1"/>
              <a:t>原因：</a:t>
            </a:r>
          </a:p>
          <a:p>
            <a:pPr fontAlgn="auto">
              <a:spcAft>
                <a:spcPts val="0"/>
              </a:spcAft>
              <a:buFont typeface="Arial" panose="020B0604020202020204" pitchFamily="34" charset="0"/>
              <a:buChar char="•"/>
              <a:defRPr/>
            </a:pPr>
            <a:r>
              <a:rPr lang="zh-CN" altLang="en-US" sz="3200" b="1" dirty="0">
                <a:latin typeface="华文新魏" panose="02010800040101010101" pitchFamily="2" charset="-122"/>
                <a:ea typeface="华文新魏" panose="02010800040101010101" pitchFamily="2" charset="-122"/>
                <a:sym typeface="+mn-ea"/>
              </a:rPr>
              <a:t>西方列强不满足既得利益，</a:t>
            </a:r>
            <a:r>
              <a:rPr lang="zh-CN" altLang="en-US" sz="3200" b="1" dirty="0" smtClean="0">
                <a:latin typeface="华文新魏" panose="02010800040101010101" pitchFamily="2" charset="-122"/>
                <a:ea typeface="华文新魏" panose="02010800040101010101" pitchFamily="2" charset="-122"/>
                <a:sym typeface="+mn-ea"/>
              </a:rPr>
              <a:t>企图</a:t>
            </a:r>
            <a:r>
              <a:rPr lang="zh-CN" altLang="en-US" sz="3200" b="1" dirty="0" smtClean="0">
                <a:solidFill>
                  <a:srgbClr val="FF0000"/>
                </a:solidFill>
                <a:latin typeface="华文新魏" panose="02010800040101010101" pitchFamily="2" charset="-122"/>
                <a:ea typeface="华文新魏" panose="02010800040101010101" pitchFamily="2" charset="-122"/>
                <a:sym typeface="+mn-ea"/>
              </a:rPr>
              <a:t>进一步</a:t>
            </a:r>
            <a:r>
              <a:rPr lang="zh-CN" altLang="en-US" sz="3200" b="1" dirty="0">
                <a:solidFill>
                  <a:srgbClr val="FF0000"/>
                </a:solidFill>
                <a:latin typeface="华文新魏" panose="02010800040101010101" pitchFamily="2" charset="-122"/>
                <a:ea typeface="华文新魏" panose="02010800040101010101" pitchFamily="2" charset="-122"/>
                <a:sym typeface="+mn-ea"/>
              </a:rPr>
              <a:t>打开中市场</a:t>
            </a:r>
            <a:r>
              <a:rPr lang="zh-CN" altLang="en-US" sz="3200" b="1" dirty="0">
                <a:latin typeface="华文新魏" panose="02010800040101010101" pitchFamily="2" charset="-122"/>
                <a:ea typeface="华文新魏" panose="02010800040101010101" pitchFamily="2" charset="-122"/>
                <a:sym typeface="+mn-ea"/>
              </a:rPr>
              <a:t>，扩大侵略</a:t>
            </a:r>
            <a:r>
              <a:rPr lang="zh-CN" altLang="en-US" sz="3200" b="1" dirty="0" smtClean="0">
                <a:latin typeface="华文新魏" panose="02010800040101010101" pitchFamily="2" charset="-122"/>
                <a:ea typeface="华文新魏" panose="02010800040101010101" pitchFamily="2" charset="-122"/>
                <a:sym typeface="+mn-ea"/>
              </a:rPr>
              <a:t>权益。</a:t>
            </a:r>
          </a:p>
          <a:p>
            <a:pPr fontAlgn="auto">
              <a:spcAft>
                <a:spcPts val="0"/>
              </a:spcAft>
              <a:buFont typeface="Arial" panose="020B0604020202020204" pitchFamily="34" charset="0"/>
              <a:buChar char="•"/>
              <a:defRPr/>
            </a:pPr>
            <a:r>
              <a:rPr lang="zh-CN" altLang="en-US" sz="3200" b="1">
                <a:solidFill>
                  <a:srgbClr val="FF0000"/>
                </a:solidFill>
              </a:rPr>
              <a:t>主凶：</a:t>
            </a:r>
          </a:p>
          <a:p>
            <a:pPr algn="ctr" fontAlgn="auto">
              <a:spcAft>
                <a:spcPts val="0"/>
              </a:spcAft>
              <a:buFont typeface="Arial" panose="020B0604020202020204" pitchFamily="34" charset="0"/>
              <a:buChar char="•"/>
              <a:defRPr/>
            </a:pPr>
            <a:r>
              <a:rPr lang="zh-CN" altLang="en-US" sz="3200" b="1">
                <a:solidFill>
                  <a:srgbClr val="FF0000"/>
                </a:solidFill>
              </a:rPr>
              <a:t>英国、法国</a:t>
            </a:r>
          </a:p>
          <a:p>
            <a:pPr fontAlgn="auto">
              <a:spcAft>
                <a:spcPts val="0"/>
              </a:spcAft>
              <a:buFont typeface="Arial" panose="020B0604020202020204" pitchFamily="34" charset="0"/>
              <a:buChar char="•"/>
              <a:defRPr/>
            </a:pPr>
            <a:r>
              <a:rPr lang="zh-CN" altLang="en-US" sz="3200" b="1"/>
              <a:t>帮凶：</a:t>
            </a:r>
          </a:p>
          <a:p>
            <a:pPr algn="ctr" fontAlgn="auto">
              <a:spcAft>
                <a:spcPts val="0"/>
              </a:spcAft>
              <a:buFont typeface="Arial" panose="020B0604020202020204" pitchFamily="34" charset="0"/>
              <a:buChar char="•"/>
              <a:defRPr/>
            </a:pPr>
            <a:r>
              <a:rPr lang="zh-CN" altLang="en-US" sz="3200" b="1"/>
              <a:t>美国、俄国</a:t>
            </a:r>
          </a:p>
          <a:p>
            <a:pPr fontAlgn="auto">
              <a:spcAft>
                <a:spcPts val="0"/>
              </a:spcAft>
              <a:buFont typeface="Arial" panose="020B0604020202020204" pitchFamily="34" charset="0"/>
              <a:buChar char="•"/>
              <a:defRPr/>
            </a:pPr>
            <a:r>
              <a:rPr lang="zh-CN" altLang="en-US" sz="3200" b="1"/>
              <a:t>时间：</a:t>
            </a:r>
          </a:p>
          <a:p>
            <a:pPr algn="ctr" fontAlgn="auto">
              <a:spcAft>
                <a:spcPts val="0"/>
              </a:spcAft>
              <a:buFont typeface="Arial" panose="020B0604020202020204" pitchFamily="34" charset="0"/>
              <a:buChar char="•"/>
              <a:defRPr/>
            </a:pPr>
            <a:r>
              <a:rPr lang="en-US" altLang="zh-CN" sz="3200" b="1"/>
              <a:t>1856-1860</a:t>
            </a:r>
            <a:r>
              <a:rPr lang="zh-CN" altLang="en-US" sz="3200" b="1"/>
              <a:t>年（咸丰）</a:t>
            </a:r>
          </a:p>
          <a:p>
            <a:pPr fontAlgn="auto">
              <a:spcAft>
                <a:spcPts val="0"/>
              </a:spcAft>
              <a:buFont typeface="Arial" panose="020B0604020202020204" pitchFamily="34" charset="0"/>
              <a:buChar char="•"/>
              <a:defRPr/>
            </a:pPr>
            <a:r>
              <a:rPr lang="zh-CN" altLang="en-US" sz="3200" b="1"/>
              <a:t>借口：</a:t>
            </a:r>
          </a:p>
          <a:p>
            <a:pPr algn="ctr" fontAlgn="auto">
              <a:spcAft>
                <a:spcPts val="0"/>
              </a:spcAft>
              <a:buFont typeface="Arial" panose="020B0604020202020204" pitchFamily="34" charset="0"/>
              <a:buChar char="•"/>
              <a:defRPr/>
            </a:pPr>
            <a:r>
              <a:rPr lang="zh-CN" altLang="en-US" sz="3200" b="1"/>
              <a:t>亚罗号（英国）、马神甫事件（法国）</a:t>
            </a:r>
          </a:p>
          <a:p>
            <a:pPr fontAlgn="auto">
              <a:spcAft>
                <a:spcPts val="0"/>
              </a:spcAft>
              <a:buFont typeface="Arial" panose="020B0604020202020204" pitchFamily="34" charset="0"/>
              <a:buChar char="•"/>
              <a:defRPr/>
            </a:pPr>
            <a:endParaRPr lang="zh-CN" altLang="en-US" sz="3200" b="1"/>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additive="base">
                                        <p:cTn id="3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 calcmode="lin" valueType="num">
                                      <p:cBhvr additive="base">
                                        <p:cTn id="3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bwMode="auto">
          <a:xfrm flipV="1">
            <a:off x="609298" y="6855303"/>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sz="1715" dirty="0">
              <a:ln>
                <a:solidFill>
                  <a:srgbClr val="660033"/>
                </a:solidFill>
              </a:ln>
            </a:endParaRPr>
          </a:p>
        </p:txBody>
      </p:sp>
      <p:cxnSp>
        <p:nvCxnSpPr>
          <p:cNvPr id="32" name="直接连接符 31"/>
          <p:cNvCxnSpPr/>
          <p:nvPr/>
        </p:nvCxnSpPr>
        <p:spPr>
          <a:xfrm>
            <a:off x="1517650" y="247650"/>
            <a:ext cx="0" cy="249238"/>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33" name="文本框 5"/>
          <p:cNvSpPr txBox="1"/>
          <p:nvPr/>
        </p:nvSpPr>
        <p:spPr>
          <a:xfrm>
            <a:off x="1524000" y="139700"/>
            <a:ext cx="2917825" cy="465138"/>
          </a:xfrm>
          <a:prstGeom prst="rect">
            <a:avLst/>
          </a:prstGeom>
          <a:noFill/>
        </p:spPr>
        <p:txBody>
          <a:bodyPr>
            <a:spAutoFit/>
          </a:bodyPr>
          <a:lstStyle/>
          <a:p>
            <a:pPr fontAlgn="auto">
              <a:spcBef>
                <a:spcPts val="0"/>
              </a:spcBef>
              <a:spcAft>
                <a:spcPts val="0"/>
              </a:spcAft>
              <a:defRPr/>
            </a:pPr>
            <a:r>
              <a:rPr lang="zh-CN" altLang="en-US" sz="2285" b="1" dirty="0">
                <a:solidFill>
                  <a:schemeClr val="bg1"/>
                </a:solidFill>
                <a:latin typeface="微软雅黑" panose="020B0503020204020204" charset="-122"/>
                <a:ea typeface="微软雅黑" panose="020B0503020204020204" charset="-122"/>
              </a:rPr>
              <a:t>人教版八年级上册</a:t>
            </a:r>
          </a:p>
        </p:txBody>
      </p:sp>
      <p:pic>
        <p:nvPicPr>
          <p:cNvPr id="20486" name="图片 21" descr="英方描绘中国人在亚罗号上的粗暴行为.jpg"/>
          <p:cNvPicPr>
            <a:picLocks noChangeAspect="1"/>
          </p:cNvPicPr>
          <p:nvPr/>
        </p:nvPicPr>
        <p:blipFill>
          <a:blip r:embed="rId3"/>
          <a:srcRect/>
          <a:stretch>
            <a:fillRect/>
          </a:stretch>
        </p:blipFill>
        <p:spPr bwMode="auto">
          <a:xfrm>
            <a:off x="911225" y="3760788"/>
            <a:ext cx="3128963" cy="2347912"/>
          </a:xfrm>
          <a:prstGeom prst="rect">
            <a:avLst/>
          </a:prstGeom>
          <a:noFill/>
          <a:ln w="9525">
            <a:noFill/>
            <a:miter lim="800000"/>
            <a:headEnd/>
            <a:tailEnd/>
          </a:ln>
        </p:spPr>
      </p:pic>
      <p:sp>
        <p:nvSpPr>
          <p:cNvPr id="25" name="矩形 24"/>
          <p:cNvSpPr/>
          <p:nvPr/>
        </p:nvSpPr>
        <p:spPr>
          <a:xfrm>
            <a:off x="215900" y="6289675"/>
            <a:ext cx="4398963" cy="382588"/>
          </a:xfrm>
          <a:prstGeom prst="rect">
            <a:avLst/>
          </a:prstGeom>
        </p:spPr>
        <p:txBody>
          <a:bodyPr>
            <a:spAutoFit/>
          </a:bodyPr>
          <a:lstStyle/>
          <a:p>
            <a:pPr fontAlgn="auto">
              <a:spcBef>
                <a:spcPts val="0"/>
              </a:spcBef>
              <a:spcAft>
                <a:spcPts val="0"/>
              </a:spcAft>
              <a:defRPr/>
            </a:pPr>
            <a:r>
              <a:rPr lang="zh-CN" altLang="en-US" sz="1905" b="1" dirty="0">
                <a:latin typeface="华文新魏" panose="02010800040101010101" pitchFamily="2" charset="-122"/>
                <a:ea typeface="华文新魏" panose="02010800040101010101" pitchFamily="2" charset="-122"/>
              </a:rPr>
              <a:t>英方描绘中国人在亚罗号上的粗暴行为</a:t>
            </a:r>
            <a:endParaRPr lang="zh-CN" altLang="en-US" sz="1905" b="1" dirty="0">
              <a:latin typeface="华文新魏" panose="02010800040101010101" pitchFamily="2" charset="-122"/>
              <a:ea typeface="华文新魏" panose="02010800040101010101" pitchFamily="2" charset="-122"/>
            </a:endParaRPr>
          </a:p>
        </p:txBody>
      </p:sp>
      <p:pic>
        <p:nvPicPr>
          <p:cNvPr id="26" name="图片 25" descr="Redocn_2010042915214815.jpg"/>
          <p:cNvPicPr>
            <a:picLocks noChangeAspect="1"/>
          </p:cNvPicPr>
          <p:nvPr/>
        </p:nvPicPr>
        <p:blipFill>
          <a:blip r:embed="rId4">
            <a:clrChange>
              <a:clrFrom>
                <a:srgbClr val="FFFFFF"/>
              </a:clrFrom>
              <a:clrTo>
                <a:srgbClr val="FFFFFF">
                  <a:alpha val="0"/>
                </a:srgbClr>
              </a:clrTo>
            </a:clrChange>
          </a:blip>
          <a:srcRect l="5456" t="29421" r="9611" b="31707"/>
          <a:stretch>
            <a:fillRect/>
          </a:stretch>
        </p:blipFill>
        <p:spPr>
          <a:xfrm>
            <a:off x="687395" y="247377"/>
            <a:ext cx="1360723" cy="767884"/>
          </a:xfrm>
          <a:prstGeom prst="rect">
            <a:avLst/>
          </a:prstGeom>
          <a:ln>
            <a:noFill/>
          </a:ln>
          <a:effectLst>
            <a:softEdge rad="112500"/>
          </a:effectLst>
        </p:spPr>
      </p:pic>
      <p:sp>
        <p:nvSpPr>
          <p:cNvPr id="27" name="TextBox 26"/>
          <p:cNvSpPr txBox="1"/>
          <p:nvPr/>
        </p:nvSpPr>
        <p:spPr>
          <a:xfrm>
            <a:off x="788988" y="247650"/>
            <a:ext cx="1157287" cy="557213"/>
          </a:xfrm>
          <a:prstGeom prst="rect">
            <a:avLst/>
          </a:prstGeom>
          <a:noFill/>
        </p:spPr>
        <p:txBody>
          <a:bodyPr wrap="none">
            <a:spAutoFit/>
          </a:bodyPr>
          <a:lstStyle/>
          <a:p>
            <a:pPr fontAlgn="auto">
              <a:spcBef>
                <a:spcPts val="0"/>
              </a:spcBef>
              <a:spcAft>
                <a:spcPts val="0"/>
              </a:spcAft>
              <a:defRPr/>
            </a:pPr>
            <a:r>
              <a:rPr lang="zh-CN" altLang="en-US" sz="3050" b="1"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借 口</a:t>
            </a:r>
            <a:endParaRPr lang="zh-CN" altLang="en-US" sz="3050" b="1"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
        <p:nvSpPr>
          <p:cNvPr id="42" name="矩形 41"/>
          <p:cNvSpPr/>
          <p:nvPr/>
        </p:nvSpPr>
        <p:spPr>
          <a:xfrm>
            <a:off x="788988" y="1016000"/>
            <a:ext cx="3251200" cy="496888"/>
          </a:xfrm>
          <a:prstGeom prst="rect">
            <a:avLst/>
          </a:prstGeom>
        </p:spPr>
        <p:txBody>
          <a:bodyPr wrap="none">
            <a:spAutoFit/>
          </a:bodyPr>
          <a:lstStyle/>
          <a:p>
            <a:pPr fontAlgn="auto">
              <a:spcBef>
                <a:spcPts val="0"/>
              </a:spcBef>
              <a:spcAft>
                <a:spcPts val="0"/>
              </a:spcAft>
              <a:defRPr/>
            </a:pPr>
            <a:r>
              <a:rPr lang="zh-CN" altLang="en-US" sz="2665" b="1" dirty="0">
                <a:effectLst>
                  <a:outerShdw blurRad="38100" dist="38100" dir="2700000" algn="tl">
                    <a:srgbClr val="C0C0C0"/>
                  </a:outerShdw>
                </a:effectLst>
                <a:latin typeface="华文新魏" panose="02010800040101010101" pitchFamily="2" charset="-122"/>
                <a:ea typeface="华文新魏" panose="02010800040101010101" pitchFamily="2" charset="-122"/>
              </a:rPr>
              <a:t>（英国）亚罗号事件</a:t>
            </a:r>
          </a:p>
        </p:txBody>
      </p:sp>
      <p:pic>
        <p:nvPicPr>
          <p:cNvPr id="20491" name="图片 44" descr="00114320debb0c3f80f728.jpg"/>
          <p:cNvPicPr>
            <a:picLocks noChangeAspect="1"/>
          </p:cNvPicPr>
          <p:nvPr/>
        </p:nvPicPr>
        <p:blipFill>
          <a:blip r:embed="rId5"/>
          <a:srcRect/>
          <a:stretch>
            <a:fillRect/>
          </a:stretch>
        </p:blipFill>
        <p:spPr bwMode="auto">
          <a:xfrm>
            <a:off x="911225" y="1512888"/>
            <a:ext cx="3133725" cy="2109787"/>
          </a:xfrm>
          <a:prstGeom prst="rect">
            <a:avLst/>
          </a:prstGeom>
          <a:noFill/>
          <a:ln w="9525">
            <a:noFill/>
            <a:miter lim="800000"/>
            <a:headEnd/>
            <a:tailEnd/>
          </a:ln>
        </p:spPr>
      </p:pic>
      <p:sp>
        <p:nvSpPr>
          <p:cNvPr id="19" name="矩形 18"/>
          <p:cNvSpPr/>
          <p:nvPr/>
        </p:nvSpPr>
        <p:spPr>
          <a:xfrm>
            <a:off x="6729413" y="803275"/>
            <a:ext cx="3252787" cy="498475"/>
          </a:xfrm>
          <a:prstGeom prst="rect">
            <a:avLst/>
          </a:prstGeom>
        </p:spPr>
        <p:txBody>
          <a:bodyPr wrap="none">
            <a:spAutoFit/>
          </a:bodyPr>
          <a:lstStyle/>
          <a:p>
            <a:pPr fontAlgn="auto">
              <a:spcBef>
                <a:spcPts val="0"/>
              </a:spcBef>
              <a:spcAft>
                <a:spcPts val="0"/>
              </a:spcAft>
              <a:defRPr/>
            </a:pPr>
            <a:r>
              <a:rPr lang="zh-CN" altLang="en-US" sz="2665" b="1" dirty="0">
                <a:effectLst>
                  <a:outerShdw blurRad="38100" dist="38100" dir="2700000" algn="tl">
                    <a:srgbClr val="C0C0C0"/>
                  </a:outerShdw>
                </a:effectLst>
                <a:latin typeface="华文新魏" panose="02010800040101010101" pitchFamily="2" charset="-122"/>
                <a:ea typeface="华文新魏" panose="02010800040101010101" pitchFamily="2" charset="-122"/>
              </a:rPr>
              <a:t>（法国）马神甫事件</a:t>
            </a:r>
          </a:p>
        </p:txBody>
      </p:sp>
      <p:pic>
        <p:nvPicPr>
          <p:cNvPr id="20493" name="图片 20" descr="fNR.jpg"/>
          <p:cNvPicPr>
            <a:picLocks noChangeAspect="1"/>
          </p:cNvPicPr>
          <p:nvPr/>
        </p:nvPicPr>
        <p:blipFill>
          <a:blip r:embed="rId6"/>
          <a:srcRect t="9375"/>
          <a:stretch>
            <a:fillRect/>
          </a:stretch>
        </p:blipFill>
        <p:spPr bwMode="auto">
          <a:xfrm>
            <a:off x="6970713" y="4130675"/>
            <a:ext cx="3738562" cy="2541588"/>
          </a:xfrm>
          <a:prstGeom prst="rect">
            <a:avLst/>
          </a:prstGeom>
          <a:noFill/>
          <a:ln w="9525">
            <a:noFill/>
            <a:miter lim="800000"/>
            <a:headEnd/>
            <a:tailEnd/>
          </a:ln>
        </p:spPr>
      </p:pic>
      <p:pic>
        <p:nvPicPr>
          <p:cNvPr id="20494" name="图片 4"/>
          <p:cNvPicPr>
            <a:picLocks noChangeAspect="1"/>
          </p:cNvPicPr>
          <p:nvPr/>
        </p:nvPicPr>
        <p:blipFill>
          <a:blip r:embed="rId7"/>
          <a:srcRect/>
          <a:stretch>
            <a:fillRect/>
          </a:stretch>
        </p:blipFill>
        <p:spPr bwMode="auto">
          <a:xfrm>
            <a:off x="7845425" y="1362075"/>
            <a:ext cx="1989138" cy="2413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图片 52" descr="7859401460525465.jpg"/>
          <p:cNvPicPr>
            <a:picLocks noChangeAspect="1"/>
          </p:cNvPicPr>
          <p:nvPr/>
        </p:nvPicPr>
        <p:blipFill>
          <a:blip r:embed="rId3">
            <a:clrChange>
              <a:clrFrom>
                <a:srgbClr val="F3F3F3"/>
              </a:clrFrom>
              <a:clrTo>
                <a:srgbClr val="F3F3F3">
                  <a:alpha val="0"/>
                </a:srgbClr>
              </a:clrTo>
            </a:clrChange>
          </a:blip>
          <a:srcRect b="19730"/>
          <a:stretch>
            <a:fillRect/>
          </a:stretch>
        </p:blipFill>
        <p:spPr bwMode="auto">
          <a:xfrm>
            <a:off x="609600" y="3700463"/>
            <a:ext cx="6426200" cy="3198812"/>
          </a:xfrm>
          <a:prstGeom prst="rect">
            <a:avLst/>
          </a:prstGeom>
          <a:noFill/>
          <a:ln w="9525">
            <a:noFill/>
            <a:miter lim="800000"/>
            <a:headEnd/>
            <a:tailEnd/>
          </a:ln>
        </p:spPr>
      </p:pic>
      <p:sp>
        <p:nvSpPr>
          <p:cNvPr id="10" name="矩形 9"/>
          <p:cNvSpPr/>
          <p:nvPr/>
        </p:nvSpPr>
        <p:spPr bwMode="auto">
          <a:xfrm flipV="1">
            <a:off x="609298" y="6855303"/>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sz="1715" dirty="0">
              <a:ln>
                <a:solidFill>
                  <a:srgbClr val="660033"/>
                </a:solidFill>
              </a:ln>
            </a:endParaRPr>
          </a:p>
        </p:txBody>
      </p:sp>
      <p:cxnSp>
        <p:nvCxnSpPr>
          <p:cNvPr id="32" name="直接连接符 31"/>
          <p:cNvCxnSpPr/>
          <p:nvPr/>
        </p:nvCxnSpPr>
        <p:spPr>
          <a:xfrm>
            <a:off x="1517650" y="247650"/>
            <a:ext cx="0" cy="249238"/>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22534" name="图片 42" descr="1.gif">
            <a:hlinkClick r:id="rId4" action="ppaction://hlinkfile"/>
          </p:cNvPr>
          <p:cNvPicPr>
            <a:picLocks noChangeAspect="1"/>
          </p:cNvPicPr>
          <p:nvPr/>
        </p:nvPicPr>
        <p:blipFill>
          <a:blip r:embed="rId5"/>
          <a:srcRect b="2831"/>
          <a:stretch>
            <a:fillRect/>
          </a:stretch>
        </p:blipFill>
        <p:spPr bwMode="auto">
          <a:xfrm>
            <a:off x="7048500" y="708025"/>
            <a:ext cx="4533900" cy="6130925"/>
          </a:xfrm>
          <a:prstGeom prst="rect">
            <a:avLst/>
          </a:prstGeom>
          <a:noFill/>
          <a:ln w="9525">
            <a:noFill/>
            <a:miter lim="800000"/>
            <a:headEnd/>
            <a:tailEnd/>
          </a:ln>
        </p:spPr>
      </p:pic>
      <p:pic>
        <p:nvPicPr>
          <p:cNvPr id="23" name="图片 22" descr="Redocn_2010042915214815.jpg"/>
          <p:cNvPicPr>
            <a:picLocks noChangeAspect="1"/>
          </p:cNvPicPr>
          <p:nvPr/>
        </p:nvPicPr>
        <p:blipFill>
          <a:blip r:embed="rId6">
            <a:clrChange>
              <a:clrFrom>
                <a:srgbClr val="FFFFFF"/>
              </a:clrFrom>
              <a:clrTo>
                <a:srgbClr val="FFFFFF">
                  <a:alpha val="0"/>
                </a:srgbClr>
              </a:clrTo>
            </a:clrChange>
          </a:blip>
          <a:srcRect l="5456" t="29421" r="9611" b="31707"/>
          <a:stretch>
            <a:fillRect/>
          </a:stretch>
        </p:blipFill>
        <p:spPr>
          <a:xfrm>
            <a:off x="585069" y="620030"/>
            <a:ext cx="1360723" cy="767884"/>
          </a:xfrm>
          <a:prstGeom prst="rect">
            <a:avLst/>
          </a:prstGeom>
          <a:ln>
            <a:noFill/>
          </a:ln>
          <a:effectLst>
            <a:softEdge rad="112500"/>
          </a:effectLst>
        </p:spPr>
      </p:pic>
      <p:sp>
        <p:nvSpPr>
          <p:cNvPr id="24" name="TextBox 23"/>
          <p:cNvSpPr txBox="1"/>
          <p:nvPr/>
        </p:nvSpPr>
        <p:spPr>
          <a:xfrm>
            <a:off x="720725" y="639763"/>
            <a:ext cx="962025" cy="555625"/>
          </a:xfrm>
          <a:prstGeom prst="rect">
            <a:avLst/>
          </a:prstGeom>
          <a:noFill/>
        </p:spPr>
        <p:txBody>
          <a:bodyPr wrap="none">
            <a:spAutoFit/>
          </a:bodyPr>
          <a:lstStyle/>
          <a:p>
            <a:pPr fontAlgn="auto">
              <a:spcBef>
                <a:spcPts val="0"/>
              </a:spcBef>
              <a:spcAft>
                <a:spcPts val="0"/>
              </a:spcAft>
              <a:defRPr/>
            </a:pPr>
            <a:r>
              <a:rPr lang="zh-CN" altLang="en-US" sz="3050" b="1"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经过</a:t>
            </a:r>
            <a:endParaRPr lang="zh-CN" altLang="en-US" sz="3050" b="1"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
        <p:nvSpPr>
          <p:cNvPr id="54" name="TextBox 53"/>
          <p:cNvSpPr txBox="1">
            <a:spLocks noChangeArrowheads="1"/>
          </p:cNvSpPr>
          <p:nvPr/>
        </p:nvSpPr>
        <p:spPr bwMode="auto">
          <a:xfrm>
            <a:off x="788988" y="1387475"/>
            <a:ext cx="6232525" cy="946150"/>
          </a:xfrm>
          <a:prstGeom prst="rect">
            <a:avLst/>
          </a:prstGeom>
          <a:noFill/>
          <a:ln w="9525">
            <a:noFill/>
            <a:miter lim="800000"/>
            <a:headEnd/>
            <a:tailEnd/>
          </a:ln>
        </p:spPr>
        <p:txBody>
          <a:bodyPr>
            <a:spAutoFit/>
          </a:bodyPr>
          <a:lstStyle/>
          <a:p>
            <a:r>
              <a:rPr lang="en-US" altLang="zh-CN" sz="2800" b="1">
                <a:solidFill>
                  <a:srgbClr val="C00000"/>
                </a:solidFill>
                <a:latin typeface="华文新魏" pitchFamily="2" charset="-122"/>
                <a:ea typeface="华文新魏" pitchFamily="2" charset="-122"/>
              </a:rPr>
              <a:t>1856</a:t>
            </a:r>
            <a:r>
              <a:rPr lang="zh-CN" altLang="en-US" sz="2800" b="1">
                <a:solidFill>
                  <a:srgbClr val="C00000"/>
                </a:solidFill>
                <a:latin typeface="华文新魏" pitchFamily="2" charset="-122"/>
                <a:ea typeface="华文新魏" pitchFamily="2" charset="-122"/>
              </a:rPr>
              <a:t>年</a:t>
            </a:r>
            <a:r>
              <a:rPr lang="en-US" altLang="zh-CN" sz="2800" b="1">
                <a:latin typeface="华文新魏" pitchFamily="2" charset="-122"/>
                <a:ea typeface="华文新魏" pitchFamily="2" charset="-122"/>
              </a:rPr>
              <a:t>10</a:t>
            </a:r>
            <a:r>
              <a:rPr lang="zh-CN" altLang="en-US" sz="2800" b="1">
                <a:latin typeface="华文新魏" pitchFamily="2" charset="-122"/>
                <a:ea typeface="华文新魏" pitchFamily="2" charset="-122"/>
              </a:rPr>
              <a:t>月，英军</a:t>
            </a:r>
            <a:r>
              <a:rPr lang="zh-CN" altLang="en-US" sz="2800" b="1">
                <a:solidFill>
                  <a:srgbClr val="C00000"/>
                </a:solidFill>
                <a:latin typeface="华文新魏" pitchFamily="2" charset="-122"/>
                <a:ea typeface="华文新魏" pitchFamily="2" charset="-122"/>
              </a:rPr>
              <a:t>炮轰广州</a:t>
            </a:r>
            <a:r>
              <a:rPr lang="zh-CN" altLang="en-US" sz="2800" b="1">
                <a:latin typeface="华文新魏" pitchFamily="2" charset="-122"/>
                <a:ea typeface="华文新魏" pitchFamily="2" charset="-122"/>
              </a:rPr>
              <a:t>，挑起战争。（开始标志）</a:t>
            </a:r>
          </a:p>
        </p:txBody>
      </p:sp>
      <p:sp>
        <p:nvSpPr>
          <p:cNvPr id="55" name="矩形 54"/>
          <p:cNvSpPr>
            <a:spLocks noChangeArrowheads="1"/>
          </p:cNvSpPr>
          <p:nvPr/>
        </p:nvSpPr>
        <p:spPr bwMode="auto">
          <a:xfrm>
            <a:off x="788988" y="2971800"/>
            <a:ext cx="5973762" cy="944563"/>
          </a:xfrm>
          <a:prstGeom prst="rect">
            <a:avLst/>
          </a:prstGeom>
          <a:noFill/>
          <a:ln w="9525">
            <a:noFill/>
            <a:miter lim="800000"/>
            <a:headEnd/>
            <a:tailEnd/>
          </a:ln>
        </p:spPr>
        <p:txBody>
          <a:bodyPr>
            <a:spAutoFit/>
          </a:bodyPr>
          <a:lstStyle/>
          <a:p>
            <a:r>
              <a:rPr lang="en-US" altLang="zh-CN" sz="2800" b="1">
                <a:solidFill>
                  <a:srgbClr val="C00000"/>
                </a:solidFill>
                <a:latin typeface="华文新魏" pitchFamily="2" charset="-122"/>
                <a:ea typeface="华文新魏" pitchFamily="2" charset="-122"/>
              </a:rPr>
              <a:t>1857</a:t>
            </a:r>
            <a:r>
              <a:rPr lang="zh-CN" altLang="en-US" sz="2800" b="1">
                <a:solidFill>
                  <a:srgbClr val="C00000"/>
                </a:solidFill>
                <a:latin typeface="华文新魏" pitchFamily="2" charset="-122"/>
                <a:ea typeface="华文新魏" pitchFamily="2" charset="-122"/>
              </a:rPr>
              <a:t>年</a:t>
            </a:r>
            <a:r>
              <a:rPr lang="zh-CN" altLang="en-US" sz="2800" b="1">
                <a:solidFill>
                  <a:srgbClr val="000000"/>
                </a:solidFill>
                <a:latin typeface="华文新魏" pitchFamily="2" charset="-122"/>
                <a:ea typeface="华文新魏" pitchFamily="2" charset="-122"/>
              </a:rPr>
              <a:t>，英国和法国联合出兵，</a:t>
            </a:r>
            <a:r>
              <a:rPr lang="zh-CN" altLang="en-US" sz="2800" b="1">
                <a:solidFill>
                  <a:srgbClr val="C00000"/>
                </a:solidFill>
                <a:latin typeface="华文新魏" pitchFamily="2" charset="-122"/>
                <a:ea typeface="华文新魏" pitchFamily="2" charset="-122"/>
              </a:rPr>
              <a:t>攻陷广州</a:t>
            </a:r>
            <a:r>
              <a:rPr lang="zh-CN" altLang="en-US" sz="2800" b="1">
                <a:solidFill>
                  <a:srgbClr val="000000"/>
                </a:solidFill>
                <a:latin typeface="华文新魏" pitchFamily="2" charset="-122"/>
                <a:ea typeface="华文新魏" pitchFamily="2" charset="-122"/>
              </a:rPr>
              <a:t>。</a:t>
            </a:r>
            <a:endParaRPr lang="zh-CN" altLang="en-US" sz="2800" b="1">
              <a:latin typeface="华文新魏" pitchFamily="2" charset="-122"/>
              <a:ea typeface="华文新魏" pitchFamily="2" charset="-122"/>
            </a:endParaRPr>
          </a:p>
        </p:txBody>
      </p:sp>
      <p:sp>
        <p:nvSpPr>
          <p:cNvPr id="56" name="矩形 55"/>
          <p:cNvSpPr>
            <a:spLocks noChangeArrowheads="1"/>
          </p:cNvSpPr>
          <p:nvPr/>
        </p:nvSpPr>
        <p:spPr bwMode="auto">
          <a:xfrm>
            <a:off x="722313" y="4468813"/>
            <a:ext cx="6040437" cy="517525"/>
          </a:xfrm>
          <a:prstGeom prst="rect">
            <a:avLst/>
          </a:prstGeom>
          <a:noFill/>
          <a:ln w="9525">
            <a:noFill/>
            <a:miter lim="800000"/>
            <a:headEnd/>
            <a:tailEnd/>
          </a:ln>
        </p:spPr>
        <p:txBody>
          <a:bodyPr>
            <a:spAutoFit/>
          </a:bodyPr>
          <a:lstStyle/>
          <a:p>
            <a:r>
              <a:rPr lang="en-US" altLang="zh-CN" sz="2800" b="1">
                <a:solidFill>
                  <a:srgbClr val="C00000"/>
                </a:solidFill>
                <a:latin typeface="华文新魏" pitchFamily="2" charset="-122"/>
                <a:ea typeface="华文新魏" pitchFamily="2" charset="-122"/>
              </a:rPr>
              <a:t>1858</a:t>
            </a:r>
            <a:r>
              <a:rPr lang="zh-CN" altLang="en-US" sz="2800" b="1">
                <a:solidFill>
                  <a:srgbClr val="C00000"/>
                </a:solidFill>
                <a:latin typeface="华文新魏" pitchFamily="2" charset="-122"/>
                <a:ea typeface="华文新魏" pitchFamily="2" charset="-122"/>
              </a:rPr>
              <a:t>年</a:t>
            </a:r>
            <a:r>
              <a:rPr lang="zh-CN" altLang="en-US" sz="2800" b="1">
                <a:solidFill>
                  <a:srgbClr val="000000"/>
                </a:solidFill>
                <a:latin typeface="华文新魏" pitchFamily="2" charset="-122"/>
                <a:ea typeface="华文新魏" pitchFamily="2" charset="-122"/>
              </a:rPr>
              <a:t>，攻陷大沽炮台，</a:t>
            </a:r>
            <a:r>
              <a:rPr lang="zh-CN" altLang="en-US" sz="2800" b="1">
                <a:solidFill>
                  <a:srgbClr val="C00000"/>
                </a:solidFill>
                <a:latin typeface="华文新魏" pitchFamily="2" charset="-122"/>
                <a:ea typeface="华文新魏" pitchFamily="2" charset="-122"/>
              </a:rPr>
              <a:t>逼近天津</a:t>
            </a:r>
            <a:r>
              <a:rPr lang="zh-CN" altLang="en-US" sz="2800" b="1">
                <a:solidFill>
                  <a:srgbClr val="000000"/>
                </a:solidFill>
                <a:latin typeface="华文新魏" pitchFamily="2" charset="-122"/>
                <a:ea typeface="华文新魏" pitchFamily="2" charset="-122"/>
              </a:rPr>
              <a:t>。</a:t>
            </a:r>
            <a:endParaRPr lang="zh-CN" altLang="en-US" sz="2800" b="1">
              <a:latin typeface="华文新魏" pitchFamily="2" charset="-122"/>
              <a:ea typeface="华文新魏" pitchFamily="2" charset="-122"/>
            </a:endParaRPr>
          </a:p>
        </p:txBody>
      </p:sp>
      <p:sp>
        <p:nvSpPr>
          <p:cNvPr id="57" name="下箭头 56"/>
          <p:cNvSpPr/>
          <p:nvPr/>
        </p:nvSpPr>
        <p:spPr>
          <a:xfrm>
            <a:off x="3442588" y="2610928"/>
            <a:ext cx="884470" cy="204109"/>
          </a:xfrm>
          <a:prstGeom prst="downArrow">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715"/>
          </a:p>
        </p:txBody>
      </p:sp>
      <p:sp>
        <p:nvSpPr>
          <p:cNvPr id="58" name="下箭头 57"/>
          <p:cNvSpPr/>
          <p:nvPr/>
        </p:nvSpPr>
        <p:spPr>
          <a:xfrm>
            <a:off x="3380993" y="3916130"/>
            <a:ext cx="884470" cy="204109"/>
          </a:xfrm>
          <a:prstGeom prst="downArrow">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715"/>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dissolve">
                                      <p:cBhvr>
                                        <p:cTn id="7" dur="500"/>
                                        <p:tgtEl>
                                          <p:spTgt spid="5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57"/>
                                        </p:tgtEl>
                                        <p:attrNameLst>
                                          <p:attrName>style.visibility</p:attrName>
                                        </p:attrNameLst>
                                      </p:cBhvr>
                                      <p:to>
                                        <p:strVal val="visible"/>
                                      </p:to>
                                    </p:set>
                                    <p:animEffect transition="in" filter="dissolve">
                                      <p:cBhvr>
                                        <p:cTn id="12" dur="500"/>
                                        <p:tgtEl>
                                          <p:spTgt spid="57"/>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dissolve">
                                      <p:cBhvr>
                                        <p:cTn id="17" dur="500"/>
                                        <p:tgtEl>
                                          <p:spTgt spid="55"/>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58"/>
                                        </p:tgtEl>
                                        <p:attrNameLst>
                                          <p:attrName>style.visibility</p:attrName>
                                        </p:attrNameLst>
                                      </p:cBhvr>
                                      <p:to>
                                        <p:strVal val="visible"/>
                                      </p:to>
                                    </p:set>
                                    <p:animEffect transition="in" filter="dissolve">
                                      <p:cBhvr>
                                        <p:cTn id="22" dur="500"/>
                                        <p:tgtEl>
                                          <p:spTgt spid="58"/>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56"/>
                                        </p:tgtEl>
                                        <p:attrNameLst>
                                          <p:attrName>style.visibility</p:attrName>
                                        </p:attrNameLst>
                                      </p:cBhvr>
                                      <p:to>
                                        <p:strVal val="visible"/>
                                      </p:to>
                                    </p:set>
                                    <p:animEffect transition="in" filter="dissolve">
                                      <p:cBhvr>
                                        <p:cTn id="27"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5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图片 53" descr="bizhensizhixiaoguobeijingsucai_5730857.jpg"/>
          <p:cNvPicPr>
            <a:picLocks noChangeAspect="1"/>
          </p:cNvPicPr>
          <p:nvPr/>
        </p:nvPicPr>
        <p:blipFill>
          <a:blip r:embed="rId3"/>
          <a:srcRect t="27747" b="22803"/>
          <a:stretch>
            <a:fillRect/>
          </a:stretch>
        </p:blipFill>
        <p:spPr bwMode="auto">
          <a:xfrm>
            <a:off x="609600" y="47625"/>
            <a:ext cx="10806113" cy="1514475"/>
          </a:xfrm>
          <a:prstGeom prst="rect">
            <a:avLst/>
          </a:prstGeom>
          <a:noFill/>
          <a:ln w="9525">
            <a:noFill/>
            <a:miter lim="800000"/>
            <a:headEnd/>
            <a:tailEnd/>
          </a:ln>
        </p:spPr>
      </p:pic>
      <p:sp>
        <p:nvSpPr>
          <p:cNvPr id="10" name="矩形 9"/>
          <p:cNvSpPr/>
          <p:nvPr/>
        </p:nvSpPr>
        <p:spPr bwMode="auto">
          <a:xfrm flipV="1">
            <a:off x="609298" y="6855303"/>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sz="1715" dirty="0">
              <a:ln>
                <a:solidFill>
                  <a:srgbClr val="660033"/>
                </a:solidFill>
              </a:ln>
            </a:endParaRPr>
          </a:p>
        </p:txBody>
      </p:sp>
      <p:cxnSp>
        <p:nvCxnSpPr>
          <p:cNvPr id="32" name="直接连接符 31"/>
          <p:cNvCxnSpPr/>
          <p:nvPr/>
        </p:nvCxnSpPr>
        <p:spPr>
          <a:xfrm>
            <a:off x="1517650" y="247650"/>
            <a:ext cx="0" cy="249238"/>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41" name="图片 40" descr="3_615983580x2706503469_21.jpg"/>
          <p:cNvPicPr>
            <a:picLocks noChangeAspect="1"/>
          </p:cNvPicPr>
          <p:nvPr/>
        </p:nvPicPr>
        <p:blipFill>
          <a:blip r:embed="rId4"/>
          <a:srcRect t="4581"/>
          <a:stretch>
            <a:fillRect/>
          </a:stretch>
        </p:blipFill>
        <p:spPr bwMode="auto">
          <a:xfrm>
            <a:off x="8869363" y="2786063"/>
            <a:ext cx="2765425" cy="1914525"/>
          </a:xfrm>
          <a:prstGeom prst="rect">
            <a:avLst/>
          </a:prstGeom>
          <a:noFill/>
          <a:ln w="9525">
            <a:noFill/>
            <a:miter lim="800000"/>
            <a:headEnd/>
            <a:tailEnd/>
          </a:ln>
        </p:spPr>
      </p:pic>
      <p:sp>
        <p:nvSpPr>
          <p:cNvPr id="42" name="TextBox 41"/>
          <p:cNvSpPr txBox="1"/>
          <p:nvPr/>
        </p:nvSpPr>
        <p:spPr>
          <a:xfrm>
            <a:off x="465138" y="1398588"/>
            <a:ext cx="2517775" cy="555625"/>
          </a:xfrm>
          <a:prstGeom prst="rect">
            <a:avLst/>
          </a:prstGeom>
          <a:noFill/>
        </p:spPr>
        <p:txBody>
          <a:bodyPr wrap="none">
            <a:spAutoFit/>
          </a:bodyPr>
          <a:lstStyle/>
          <a:p>
            <a:pPr fontAlgn="auto">
              <a:spcBef>
                <a:spcPts val="0"/>
              </a:spcBef>
              <a:spcAft>
                <a:spcPts val="0"/>
              </a:spcAft>
              <a:defRPr/>
            </a:pPr>
            <a:r>
              <a:rPr lang="en-US" altLang="zh-CN" sz="3050" b="1" dirty="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a:t>
            </a:r>
            <a:r>
              <a:rPr lang="zh-CN" altLang="en-US" sz="3050" b="1" dirty="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天津条约</a:t>
            </a:r>
            <a:r>
              <a:rPr lang="en-US" altLang="zh-CN" sz="3050" b="1" dirty="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a:t>
            </a:r>
            <a:endParaRPr lang="zh-CN" altLang="en-US" sz="3050" b="1" dirty="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
        <p:nvSpPr>
          <p:cNvPr id="43" name="TextBox 42"/>
          <p:cNvSpPr txBox="1"/>
          <p:nvPr/>
        </p:nvSpPr>
        <p:spPr>
          <a:xfrm>
            <a:off x="2982913" y="1654175"/>
            <a:ext cx="6021387" cy="555625"/>
          </a:xfrm>
          <a:prstGeom prst="rect">
            <a:avLst/>
          </a:prstGeom>
          <a:noFill/>
        </p:spPr>
        <p:txBody>
          <a:bodyPr wrap="none">
            <a:spAutoFit/>
          </a:bodyPr>
          <a:lstStyle/>
          <a:p>
            <a:pPr fontAlgn="auto">
              <a:spcBef>
                <a:spcPts val="0"/>
              </a:spcBef>
              <a:spcAft>
                <a:spcPts val="0"/>
              </a:spcAft>
              <a:defRPr/>
            </a:pPr>
            <a:r>
              <a:rPr lang="zh-CN" altLang="en-US" sz="3050" b="1" dirty="0">
                <a:latin typeface="华文新魏" panose="02010800040101010101" pitchFamily="2" charset="-122"/>
                <a:ea typeface="华文新魏" panose="02010800040101010101" pitchFamily="2" charset="-122"/>
              </a:rPr>
              <a:t>清政府与俄、美、英、法分别签订</a:t>
            </a:r>
          </a:p>
        </p:txBody>
      </p:sp>
      <p:sp>
        <p:nvSpPr>
          <p:cNvPr id="48" name="TextBox 47"/>
          <p:cNvSpPr txBox="1"/>
          <p:nvPr/>
        </p:nvSpPr>
        <p:spPr>
          <a:xfrm>
            <a:off x="789177" y="2680602"/>
            <a:ext cx="918729" cy="551699"/>
          </a:xfrm>
          <a:prstGeom prst="roundRect">
            <a:avLst/>
          </a:prstGeom>
          <a:solidFill>
            <a:schemeClr val="bg2">
              <a:lumMod val="75000"/>
            </a:schemeClr>
          </a:solidFill>
          <a:scene3d>
            <a:camera prst="orthographicFront"/>
            <a:lightRig rig="threePt" dir="t"/>
          </a:scene3d>
          <a:sp3d>
            <a:bevelT/>
          </a:sp3d>
        </p:spPr>
        <p:txBody>
          <a:bodyPr wrap="none">
            <a:spAutoFit/>
          </a:bodyPr>
          <a:lstStyle/>
          <a:p>
            <a:pPr fontAlgn="auto">
              <a:spcBef>
                <a:spcPts val="0"/>
              </a:spcBef>
              <a:spcAft>
                <a:spcPts val="0"/>
              </a:spcAft>
              <a:defRPr/>
            </a:pPr>
            <a:r>
              <a:rPr lang="zh-CN" altLang="en-US" sz="2665" b="1" dirty="0">
                <a:latin typeface="华文新魏" panose="02010800040101010101" pitchFamily="2" charset="-122"/>
                <a:ea typeface="华文新魏" panose="02010800040101010101" pitchFamily="2" charset="-122"/>
              </a:rPr>
              <a:t>内容</a:t>
            </a:r>
          </a:p>
        </p:txBody>
      </p:sp>
      <p:sp>
        <p:nvSpPr>
          <p:cNvPr id="49" name="TextBox 48"/>
          <p:cNvSpPr txBox="1"/>
          <p:nvPr/>
        </p:nvSpPr>
        <p:spPr>
          <a:xfrm>
            <a:off x="1809750" y="3089275"/>
            <a:ext cx="6396038" cy="1309688"/>
          </a:xfrm>
          <a:prstGeom prst="rect">
            <a:avLst/>
          </a:prstGeom>
          <a:noFill/>
        </p:spPr>
        <p:txBody>
          <a:bodyPr>
            <a:spAutoFit/>
          </a:bodyPr>
          <a:lstStyle/>
          <a:p>
            <a:pPr fontAlgn="auto">
              <a:spcBef>
                <a:spcPts val="0"/>
              </a:spcBef>
              <a:spcAft>
                <a:spcPts val="0"/>
              </a:spcAft>
              <a:defRPr/>
            </a:pPr>
            <a:r>
              <a:rPr lang="zh-CN" altLang="en-US" sz="2665" b="1" dirty="0">
                <a:latin typeface="华文新魏" panose="02010800040101010101" pitchFamily="2" charset="-122"/>
                <a:ea typeface="华文新魏" panose="02010800040101010101" pitchFamily="2" charset="-122"/>
              </a:rPr>
              <a:t>西方列强获得了外国公使进驻北京，增开</a:t>
            </a:r>
            <a:r>
              <a:rPr lang="zh-CN" altLang="en-US" sz="2665" b="1" dirty="0">
                <a:solidFill>
                  <a:srgbClr val="C00000"/>
                </a:solidFill>
                <a:latin typeface="华文新魏" panose="02010800040101010101" pitchFamily="2" charset="-122"/>
                <a:ea typeface="华文新魏" panose="02010800040101010101" pitchFamily="2" charset="-122"/>
              </a:rPr>
              <a:t>汉口</a:t>
            </a:r>
            <a:r>
              <a:rPr lang="zh-CN" altLang="en-US" sz="2665" b="1" dirty="0">
                <a:latin typeface="华文新魏" panose="02010800040101010101" pitchFamily="2" charset="-122"/>
                <a:ea typeface="华文新魏" panose="02010800040101010101" pitchFamily="2" charset="-122"/>
              </a:rPr>
              <a:t>、</a:t>
            </a:r>
            <a:r>
              <a:rPr lang="zh-CN" altLang="en-US" sz="2665" b="1" dirty="0">
                <a:solidFill>
                  <a:srgbClr val="C00000"/>
                </a:solidFill>
                <a:latin typeface="华文新魏" panose="02010800040101010101" pitchFamily="2" charset="-122"/>
                <a:ea typeface="华文新魏" panose="02010800040101010101" pitchFamily="2" charset="-122"/>
              </a:rPr>
              <a:t>南京</a:t>
            </a:r>
            <a:r>
              <a:rPr lang="zh-CN" altLang="en-US" sz="2665" b="1" dirty="0">
                <a:latin typeface="华文新魏" panose="02010800040101010101" pitchFamily="2" charset="-122"/>
                <a:ea typeface="华文新魏" panose="02010800040101010101" pitchFamily="2" charset="-122"/>
              </a:rPr>
              <a:t>等十处为通商口岸，外国商船和军舰可以在</a:t>
            </a:r>
            <a:r>
              <a:rPr lang="zh-CN" altLang="en-US" sz="2665" b="1" dirty="0">
                <a:solidFill>
                  <a:srgbClr val="C00000"/>
                </a:solidFill>
                <a:latin typeface="华文新魏" panose="02010800040101010101" pitchFamily="2" charset="-122"/>
                <a:ea typeface="华文新魏" panose="02010800040101010101" pitchFamily="2" charset="-122"/>
              </a:rPr>
              <a:t>长江各口岸</a:t>
            </a:r>
            <a:r>
              <a:rPr lang="zh-CN" altLang="en-US" sz="2665" b="1" dirty="0">
                <a:latin typeface="华文新魏" panose="02010800040101010101" pitchFamily="2" charset="-122"/>
                <a:ea typeface="华文新魏" panose="02010800040101010101" pitchFamily="2" charset="-122"/>
              </a:rPr>
              <a:t>自由航行等特权</a:t>
            </a:r>
            <a:r>
              <a:rPr lang="zh-CN" altLang="en-US" sz="2665" dirty="0">
                <a:latin typeface="华文新魏" panose="02010800040101010101" pitchFamily="2" charset="-122"/>
                <a:ea typeface="华文新魏" panose="02010800040101010101" pitchFamily="2" charset="-122"/>
              </a:rPr>
              <a:t>。</a:t>
            </a:r>
            <a:endParaRPr lang="zh-CN" altLang="en-US" sz="2665" dirty="0">
              <a:latin typeface="华文新魏" panose="02010800040101010101" pitchFamily="2" charset="-122"/>
              <a:ea typeface="华文新魏" panose="02010800040101010101" pitchFamily="2" charset="-122"/>
            </a:endParaRPr>
          </a:p>
        </p:txBody>
      </p:sp>
      <p:sp>
        <p:nvSpPr>
          <p:cNvPr id="50" name="TextBox 49"/>
          <p:cNvSpPr txBox="1"/>
          <p:nvPr/>
        </p:nvSpPr>
        <p:spPr>
          <a:xfrm>
            <a:off x="609600" y="4573588"/>
            <a:ext cx="4075113" cy="555625"/>
          </a:xfrm>
          <a:prstGeom prst="rect">
            <a:avLst/>
          </a:prstGeom>
          <a:noFill/>
        </p:spPr>
        <p:txBody>
          <a:bodyPr wrap="none">
            <a:spAutoFit/>
          </a:bodyPr>
          <a:lstStyle/>
          <a:p>
            <a:pPr fontAlgn="auto">
              <a:spcBef>
                <a:spcPts val="0"/>
              </a:spcBef>
              <a:spcAft>
                <a:spcPts val="0"/>
              </a:spcAft>
              <a:defRPr/>
            </a:pPr>
            <a:r>
              <a:rPr lang="en-US" altLang="zh-CN" sz="3050" b="1" dirty="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a:t>
            </a:r>
            <a:r>
              <a:rPr lang="zh-CN" altLang="en-US" sz="3050" b="1" dirty="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通商章程善后条约</a:t>
            </a:r>
            <a:r>
              <a:rPr lang="en-US" altLang="zh-CN" sz="3050" b="1" dirty="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a:t>
            </a:r>
            <a:endParaRPr lang="zh-CN" altLang="en-US" sz="3050" b="1" dirty="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
        <p:nvSpPr>
          <p:cNvPr id="51" name="TextBox 50"/>
          <p:cNvSpPr txBox="1"/>
          <p:nvPr/>
        </p:nvSpPr>
        <p:spPr>
          <a:xfrm>
            <a:off x="4598988" y="4573588"/>
            <a:ext cx="4465637" cy="555625"/>
          </a:xfrm>
          <a:prstGeom prst="rect">
            <a:avLst/>
          </a:prstGeom>
          <a:noFill/>
        </p:spPr>
        <p:txBody>
          <a:bodyPr wrap="none">
            <a:spAutoFit/>
          </a:bodyPr>
          <a:lstStyle/>
          <a:p>
            <a:pPr fontAlgn="auto">
              <a:spcBef>
                <a:spcPts val="0"/>
              </a:spcBef>
              <a:spcAft>
                <a:spcPts val="0"/>
              </a:spcAft>
              <a:defRPr/>
            </a:pPr>
            <a:r>
              <a:rPr lang="zh-CN" altLang="en-US" sz="3050" b="1" dirty="0">
                <a:latin typeface="华文新魏" panose="02010800040101010101" pitchFamily="2" charset="-122"/>
                <a:ea typeface="华文新魏" panose="02010800040101010101" pitchFamily="2" charset="-122"/>
              </a:rPr>
              <a:t>清政府与英、法、美签订</a:t>
            </a:r>
          </a:p>
        </p:txBody>
      </p:sp>
      <p:sp>
        <p:nvSpPr>
          <p:cNvPr id="52" name="TextBox 51"/>
          <p:cNvSpPr txBox="1"/>
          <p:nvPr/>
        </p:nvSpPr>
        <p:spPr>
          <a:xfrm>
            <a:off x="925249" y="5531095"/>
            <a:ext cx="918729" cy="551699"/>
          </a:xfrm>
          <a:prstGeom prst="roundRect">
            <a:avLst/>
          </a:prstGeom>
          <a:solidFill>
            <a:schemeClr val="bg2">
              <a:lumMod val="75000"/>
            </a:schemeClr>
          </a:solidFill>
          <a:scene3d>
            <a:camera prst="orthographicFront"/>
            <a:lightRig rig="threePt" dir="t"/>
          </a:scene3d>
          <a:sp3d>
            <a:bevelT/>
          </a:sp3d>
        </p:spPr>
        <p:txBody>
          <a:bodyPr wrap="none">
            <a:spAutoFit/>
          </a:bodyPr>
          <a:lstStyle/>
          <a:p>
            <a:pPr fontAlgn="auto">
              <a:spcBef>
                <a:spcPts val="0"/>
              </a:spcBef>
              <a:spcAft>
                <a:spcPts val="0"/>
              </a:spcAft>
              <a:defRPr/>
            </a:pPr>
            <a:r>
              <a:rPr lang="zh-CN" altLang="en-US" sz="2665" b="1" dirty="0">
                <a:latin typeface="华文新魏" panose="02010800040101010101" pitchFamily="2" charset="-122"/>
                <a:ea typeface="华文新魏" panose="02010800040101010101" pitchFamily="2" charset="-122"/>
              </a:rPr>
              <a:t>内容</a:t>
            </a:r>
            <a:endParaRPr lang="zh-CN" altLang="en-US" sz="2665" b="1" dirty="0">
              <a:latin typeface="华文新魏" panose="02010800040101010101" pitchFamily="2" charset="-122"/>
              <a:ea typeface="华文新魏" panose="02010800040101010101" pitchFamily="2" charset="-122"/>
            </a:endParaRPr>
          </a:p>
        </p:txBody>
      </p:sp>
      <p:sp>
        <p:nvSpPr>
          <p:cNvPr id="53" name="TextBox 52"/>
          <p:cNvSpPr txBox="1"/>
          <p:nvPr/>
        </p:nvSpPr>
        <p:spPr>
          <a:xfrm>
            <a:off x="1997075" y="5526088"/>
            <a:ext cx="6872288" cy="557212"/>
          </a:xfrm>
          <a:prstGeom prst="rect">
            <a:avLst/>
          </a:prstGeom>
          <a:noFill/>
        </p:spPr>
        <p:txBody>
          <a:bodyPr>
            <a:spAutoFit/>
          </a:bodyPr>
          <a:lstStyle/>
          <a:p>
            <a:pPr fontAlgn="auto">
              <a:spcBef>
                <a:spcPts val="0"/>
              </a:spcBef>
              <a:spcAft>
                <a:spcPts val="0"/>
              </a:spcAft>
              <a:defRPr/>
            </a:pPr>
            <a:r>
              <a:rPr lang="zh-CN" altLang="en-US" sz="3050" b="1" dirty="0">
                <a:latin typeface="华文新魏" panose="02010800040101010101" pitchFamily="2" charset="-122"/>
                <a:ea typeface="华文新魏" panose="02010800040101010101" pitchFamily="2" charset="-122"/>
              </a:rPr>
              <a:t>清政府被迫承认了鸦片贸易的合法化</a:t>
            </a:r>
            <a:endParaRPr lang="zh-CN" altLang="en-US" sz="3050" b="1" dirty="0">
              <a:latin typeface="华文新魏" panose="02010800040101010101" pitchFamily="2" charset="-122"/>
              <a:ea typeface="华文新魏" panose="02010800040101010101" pitchFamily="2" charset="-122"/>
            </a:endParaRPr>
          </a:p>
        </p:txBody>
      </p:sp>
      <p:sp>
        <p:nvSpPr>
          <p:cNvPr id="55" name="TextBox 54"/>
          <p:cNvSpPr txBox="1"/>
          <p:nvPr/>
        </p:nvSpPr>
        <p:spPr>
          <a:xfrm>
            <a:off x="731838" y="455613"/>
            <a:ext cx="10726737" cy="788987"/>
          </a:xfrm>
          <a:prstGeom prst="rect">
            <a:avLst/>
          </a:prstGeom>
          <a:noFill/>
        </p:spPr>
        <p:txBody>
          <a:bodyPr>
            <a:spAutoFit/>
          </a:bodyPr>
          <a:lstStyle/>
          <a:p>
            <a:pPr fontAlgn="auto">
              <a:spcBef>
                <a:spcPts val="0"/>
              </a:spcBef>
              <a:spcAft>
                <a:spcPts val="0"/>
              </a:spcAft>
              <a:defRPr/>
            </a:pPr>
            <a:r>
              <a:rPr lang="zh-CN" altLang="en-US" sz="2285" b="1" dirty="0">
                <a:solidFill>
                  <a:schemeClr val="bg1"/>
                </a:solidFill>
                <a:latin typeface="华文新魏" panose="02010800040101010101" pitchFamily="2" charset="-122"/>
                <a:ea typeface="华文新魏" panose="02010800040101010101" pitchFamily="2" charset="-122"/>
              </a:rPr>
              <a:t>归纳侵略者近逼天津，清政府被迫与哪些国家，签订了哪些条约？又丧失哪些主权？</a:t>
            </a:r>
            <a:endParaRPr lang="zh-CN" altLang="en-US" sz="2285" b="1" dirty="0">
              <a:solidFill>
                <a:schemeClr val="bg1"/>
              </a:solidFill>
              <a:latin typeface="华文新魏" panose="02010800040101010101" pitchFamily="2" charset="-122"/>
              <a:ea typeface="华文新魏" panose="02010800040101010101" pitchFamily="2" charset="-122"/>
            </a:endParaRPr>
          </a:p>
        </p:txBody>
      </p:sp>
      <p:pic>
        <p:nvPicPr>
          <p:cNvPr id="24596" name="图片 58" descr="f7261f68b4a488d62e31f9f1ceca7614f62b79f37cc2-e5UYwW_fw658.jpg"/>
          <p:cNvPicPr>
            <a:picLocks noChangeAspect="1"/>
          </p:cNvPicPr>
          <p:nvPr/>
        </p:nvPicPr>
        <p:blipFill>
          <a:blip r:embed="rId5">
            <a:clrChange>
              <a:clrFrom>
                <a:srgbClr val="FFFFFF"/>
              </a:clrFrom>
              <a:clrTo>
                <a:srgbClr val="FFFFFF">
                  <a:alpha val="0"/>
                </a:srgbClr>
              </a:clrTo>
            </a:clrChange>
          </a:blip>
          <a:srcRect/>
          <a:stretch>
            <a:fillRect/>
          </a:stretch>
        </p:blipFill>
        <p:spPr bwMode="auto">
          <a:xfrm>
            <a:off x="9871075" y="503238"/>
            <a:ext cx="1711325" cy="1616075"/>
          </a:xfrm>
          <a:prstGeom prst="rect">
            <a:avLst/>
          </a:prstGeom>
          <a:noFill/>
          <a:ln w="9525">
            <a:noFill/>
            <a:miter lim="800000"/>
            <a:headEnd/>
            <a:tailEnd/>
          </a:ln>
        </p:spPr>
      </p:pic>
      <p:pic>
        <p:nvPicPr>
          <p:cNvPr id="60" name="图片 59" descr="177766qn8gv0_b.jpg"/>
          <p:cNvPicPr>
            <a:picLocks noChangeAspect="1"/>
          </p:cNvPicPr>
          <p:nvPr/>
        </p:nvPicPr>
        <p:blipFill>
          <a:blip r:embed="rId6"/>
          <a:srcRect l="3074"/>
          <a:stretch>
            <a:fillRect/>
          </a:stretch>
        </p:blipFill>
        <p:spPr>
          <a:xfrm>
            <a:off x="9312275" y="4975225"/>
            <a:ext cx="2146300" cy="165893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dissolve">
                                      <p:cBhvr>
                                        <p:cTn id="7" dur="500"/>
                                        <p:tgtEl>
                                          <p:spTgt spid="42"/>
                                        </p:tgtEl>
                                      </p:cBhvr>
                                    </p:animEffect>
                                  </p:childTnLst>
                                </p:cTn>
                              </p:par>
                              <p:par>
                                <p:cTn id="8" presetID="9" presetClass="entr" presetSubtype="0" fill="hold"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dissolve">
                                      <p:cBhvr>
                                        <p:cTn id="10" dur="500"/>
                                        <p:tgtEl>
                                          <p:spTgt spid="41"/>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43"/>
                                        </p:tgtEl>
                                        <p:attrNameLst>
                                          <p:attrName>style.visibility</p:attrName>
                                        </p:attrNameLst>
                                      </p:cBhvr>
                                      <p:to>
                                        <p:strVal val="visible"/>
                                      </p:to>
                                    </p:set>
                                    <p:animEffect transition="in" filter="dissolve">
                                      <p:cBhvr>
                                        <p:cTn id="15" dur="500"/>
                                        <p:tgtEl>
                                          <p:spTgt spid="43"/>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nodeType="clickEffect">
                                  <p:stCondLst>
                                    <p:cond delay="0"/>
                                  </p:stCondLst>
                                  <p:childTnLst>
                                    <p:set>
                                      <p:cBhvr>
                                        <p:cTn id="19" dur="1" fill="hold">
                                          <p:stCondLst>
                                            <p:cond delay="0"/>
                                          </p:stCondLst>
                                        </p:cTn>
                                        <p:tgtEl>
                                          <p:spTgt spid="48"/>
                                        </p:tgtEl>
                                        <p:attrNameLst>
                                          <p:attrName>style.visibility</p:attrName>
                                        </p:attrNameLst>
                                      </p:cBhvr>
                                      <p:to>
                                        <p:strVal val="visible"/>
                                      </p:to>
                                    </p:set>
                                    <p:animEffect transition="in" filter="dissolve">
                                      <p:cBhvr>
                                        <p:cTn id="20" dur="500"/>
                                        <p:tgtEl>
                                          <p:spTgt spid="48"/>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49"/>
                                        </p:tgtEl>
                                        <p:attrNameLst>
                                          <p:attrName>style.visibility</p:attrName>
                                        </p:attrNameLst>
                                      </p:cBhvr>
                                      <p:to>
                                        <p:strVal val="visible"/>
                                      </p:to>
                                    </p:set>
                                    <p:animEffect transition="in" filter="dissolve">
                                      <p:cBhvr>
                                        <p:cTn id="25" dur="500"/>
                                        <p:tgtEl>
                                          <p:spTgt spid="49"/>
                                        </p:tgtEl>
                                      </p:cBhvr>
                                    </p:animEffect>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50"/>
                                        </p:tgtEl>
                                        <p:attrNameLst>
                                          <p:attrName>style.visibility</p:attrName>
                                        </p:attrNameLst>
                                      </p:cBhvr>
                                      <p:to>
                                        <p:strVal val="visible"/>
                                      </p:to>
                                    </p:set>
                                    <p:animEffect transition="in" filter="dissolve">
                                      <p:cBhvr>
                                        <p:cTn id="30" dur="500"/>
                                        <p:tgtEl>
                                          <p:spTgt spid="50"/>
                                        </p:tgtEl>
                                      </p:cBhvr>
                                    </p:animEffect>
                                  </p:childTnLst>
                                </p:cTn>
                              </p:par>
                              <p:par>
                                <p:cTn id="31" presetID="9" presetClass="entr" presetSubtype="0" fill="hold" nodeType="withEffect">
                                  <p:stCondLst>
                                    <p:cond delay="0"/>
                                  </p:stCondLst>
                                  <p:childTnLst>
                                    <p:set>
                                      <p:cBhvr>
                                        <p:cTn id="32" dur="1" fill="hold">
                                          <p:stCondLst>
                                            <p:cond delay="0"/>
                                          </p:stCondLst>
                                        </p:cTn>
                                        <p:tgtEl>
                                          <p:spTgt spid="60"/>
                                        </p:tgtEl>
                                        <p:attrNameLst>
                                          <p:attrName>style.visibility</p:attrName>
                                        </p:attrNameLst>
                                      </p:cBhvr>
                                      <p:to>
                                        <p:strVal val="visible"/>
                                      </p:to>
                                    </p:set>
                                    <p:animEffect transition="in" filter="dissolve">
                                      <p:cBhvr>
                                        <p:cTn id="33" dur="500"/>
                                        <p:tgtEl>
                                          <p:spTgt spid="60"/>
                                        </p:tgtEl>
                                      </p:cBhvr>
                                    </p:animEffect>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51"/>
                                        </p:tgtEl>
                                        <p:attrNameLst>
                                          <p:attrName>style.visibility</p:attrName>
                                        </p:attrNameLst>
                                      </p:cBhvr>
                                      <p:to>
                                        <p:strVal val="visible"/>
                                      </p:to>
                                    </p:set>
                                    <p:animEffect transition="in" filter="dissolve">
                                      <p:cBhvr>
                                        <p:cTn id="38" dur="500"/>
                                        <p:tgtEl>
                                          <p:spTgt spid="51"/>
                                        </p:tgtEl>
                                      </p:cBhvr>
                                    </p:animEffect>
                                  </p:childTnLst>
                                </p:cTn>
                              </p:par>
                            </p:childTnLst>
                          </p:cTn>
                        </p:par>
                      </p:childTnLst>
                    </p:cTn>
                  </p:par>
                  <p:par>
                    <p:cTn id="39" fill="hold">
                      <p:stCondLst>
                        <p:cond delay="indefinite"/>
                      </p:stCondLst>
                      <p:childTnLst>
                        <p:par>
                          <p:cTn id="40" fill="hold">
                            <p:stCondLst>
                              <p:cond delay="0"/>
                            </p:stCondLst>
                            <p:childTnLst>
                              <p:par>
                                <p:cTn id="41" presetID="9" presetClass="entr" presetSubtype="0" fill="hold" nodeType="click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dissolve">
                                      <p:cBhvr>
                                        <p:cTn id="43" dur="500"/>
                                        <p:tgtEl>
                                          <p:spTgt spid="52"/>
                                        </p:tgtEl>
                                      </p:cBhvr>
                                    </p:animEffect>
                                  </p:childTnLst>
                                </p:cTn>
                              </p:par>
                            </p:childTnLst>
                          </p:cTn>
                        </p:par>
                      </p:childTnLst>
                    </p:cTn>
                  </p:par>
                  <p:par>
                    <p:cTn id="44" fill="hold">
                      <p:stCondLst>
                        <p:cond delay="indefinite"/>
                      </p:stCondLst>
                      <p:childTnLst>
                        <p:par>
                          <p:cTn id="45" fill="hold">
                            <p:stCondLst>
                              <p:cond delay="0"/>
                            </p:stCondLst>
                            <p:childTnLst>
                              <p:par>
                                <p:cTn id="46" presetID="9" presetClass="entr" presetSubtype="0" fill="hold" grpId="0" nodeType="clickEffect">
                                  <p:stCondLst>
                                    <p:cond delay="0"/>
                                  </p:stCondLst>
                                  <p:childTnLst>
                                    <p:set>
                                      <p:cBhvr>
                                        <p:cTn id="47" dur="1" fill="hold">
                                          <p:stCondLst>
                                            <p:cond delay="0"/>
                                          </p:stCondLst>
                                        </p:cTn>
                                        <p:tgtEl>
                                          <p:spTgt spid="53"/>
                                        </p:tgtEl>
                                        <p:attrNameLst>
                                          <p:attrName>style.visibility</p:attrName>
                                        </p:attrNameLst>
                                      </p:cBhvr>
                                      <p:to>
                                        <p:strVal val="visible"/>
                                      </p:to>
                                    </p:set>
                                    <p:animEffect transition="in" filter="dissolve">
                                      <p:cBhvr>
                                        <p:cTn id="48"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9" grpId="0"/>
      <p:bldP spid="50" grpId="0"/>
      <p:bldP spid="51" grpId="0"/>
      <p:bldP spid="5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图片 52" descr="7859401460525465.jpg"/>
          <p:cNvPicPr>
            <a:picLocks noChangeAspect="1"/>
          </p:cNvPicPr>
          <p:nvPr/>
        </p:nvPicPr>
        <p:blipFill>
          <a:blip r:embed="rId3">
            <a:clrChange>
              <a:clrFrom>
                <a:srgbClr val="F3F3F3"/>
              </a:clrFrom>
              <a:clrTo>
                <a:srgbClr val="F3F3F3">
                  <a:alpha val="0"/>
                </a:srgbClr>
              </a:clrTo>
            </a:clrChange>
          </a:blip>
          <a:srcRect b="19730"/>
          <a:stretch>
            <a:fillRect/>
          </a:stretch>
        </p:blipFill>
        <p:spPr bwMode="auto">
          <a:xfrm>
            <a:off x="609600" y="3633788"/>
            <a:ext cx="6426200" cy="3197225"/>
          </a:xfrm>
          <a:prstGeom prst="rect">
            <a:avLst/>
          </a:prstGeom>
          <a:noFill/>
          <a:ln w="9525">
            <a:noFill/>
            <a:miter lim="800000"/>
            <a:headEnd/>
            <a:tailEnd/>
          </a:ln>
        </p:spPr>
      </p:pic>
      <p:sp>
        <p:nvSpPr>
          <p:cNvPr id="10" name="矩形 9"/>
          <p:cNvSpPr/>
          <p:nvPr/>
        </p:nvSpPr>
        <p:spPr bwMode="auto">
          <a:xfrm flipV="1">
            <a:off x="609298" y="6855303"/>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sz="1715" dirty="0">
              <a:ln>
                <a:solidFill>
                  <a:srgbClr val="660033"/>
                </a:solidFill>
              </a:ln>
            </a:endParaRPr>
          </a:p>
        </p:txBody>
      </p:sp>
      <p:cxnSp>
        <p:nvCxnSpPr>
          <p:cNvPr id="32" name="直接连接符 31"/>
          <p:cNvCxnSpPr/>
          <p:nvPr/>
        </p:nvCxnSpPr>
        <p:spPr>
          <a:xfrm>
            <a:off x="1517650" y="247650"/>
            <a:ext cx="0" cy="249238"/>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33" name="文本框 5"/>
          <p:cNvSpPr txBox="1"/>
          <p:nvPr/>
        </p:nvSpPr>
        <p:spPr>
          <a:xfrm>
            <a:off x="1524000" y="139700"/>
            <a:ext cx="2917825" cy="465138"/>
          </a:xfrm>
          <a:prstGeom prst="rect">
            <a:avLst/>
          </a:prstGeom>
          <a:noFill/>
        </p:spPr>
        <p:txBody>
          <a:bodyPr>
            <a:spAutoFit/>
          </a:bodyPr>
          <a:lstStyle/>
          <a:p>
            <a:pPr fontAlgn="auto">
              <a:spcBef>
                <a:spcPts val="0"/>
              </a:spcBef>
              <a:spcAft>
                <a:spcPts val="0"/>
              </a:spcAft>
              <a:defRPr/>
            </a:pPr>
            <a:r>
              <a:rPr lang="zh-CN" altLang="en-US" sz="2285" b="1" dirty="0">
                <a:solidFill>
                  <a:schemeClr val="bg1"/>
                </a:solidFill>
                <a:latin typeface="微软雅黑" panose="020B0503020204020204" charset="-122"/>
                <a:ea typeface="微软雅黑" panose="020B0503020204020204" charset="-122"/>
              </a:rPr>
              <a:t>人教版八年级上册</a:t>
            </a:r>
          </a:p>
        </p:txBody>
      </p:sp>
      <p:pic>
        <p:nvPicPr>
          <p:cNvPr id="26631" name="图片 42" descr="1.gif">
            <a:hlinkClick r:id="rId4" action="ppaction://hlinkfile"/>
          </p:cNvPr>
          <p:cNvPicPr>
            <a:picLocks noChangeAspect="1"/>
          </p:cNvPicPr>
          <p:nvPr/>
        </p:nvPicPr>
        <p:blipFill>
          <a:blip r:embed="rId5"/>
          <a:srcRect b="2831"/>
          <a:stretch>
            <a:fillRect/>
          </a:stretch>
        </p:blipFill>
        <p:spPr bwMode="auto">
          <a:xfrm>
            <a:off x="7048500" y="708025"/>
            <a:ext cx="4533900" cy="6130925"/>
          </a:xfrm>
          <a:prstGeom prst="rect">
            <a:avLst/>
          </a:prstGeom>
          <a:noFill/>
          <a:ln w="9525">
            <a:noFill/>
            <a:miter lim="800000"/>
            <a:headEnd/>
            <a:tailEnd/>
          </a:ln>
        </p:spPr>
      </p:pic>
      <p:pic>
        <p:nvPicPr>
          <p:cNvPr id="23" name="图片 22" descr="Redocn_2010042915214815.jpg"/>
          <p:cNvPicPr>
            <a:picLocks noChangeAspect="1"/>
          </p:cNvPicPr>
          <p:nvPr/>
        </p:nvPicPr>
        <p:blipFill>
          <a:blip r:embed="rId6">
            <a:clrChange>
              <a:clrFrom>
                <a:srgbClr val="FFFFFF"/>
              </a:clrFrom>
              <a:clrTo>
                <a:srgbClr val="FFFFFF">
                  <a:alpha val="0"/>
                </a:srgbClr>
              </a:clrTo>
            </a:clrChange>
          </a:blip>
          <a:srcRect l="5456" t="29421" r="9611" b="31707"/>
          <a:stretch>
            <a:fillRect/>
          </a:stretch>
        </p:blipFill>
        <p:spPr>
          <a:xfrm>
            <a:off x="585069" y="620030"/>
            <a:ext cx="1360723" cy="767884"/>
          </a:xfrm>
          <a:prstGeom prst="rect">
            <a:avLst/>
          </a:prstGeom>
          <a:ln>
            <a:noFill/>
          </a:ln>
          <a:effectLst>
            <a:softEdge rad="112500"/>
          </a:effectLst>
        </p:spPr>
      </p:pic>
      <p:sp>
        <p:nvSpPr>
          <p:cNvPr id="24" name="TextBox 23"/>
          <p:cNvSpPr txBox="1"/>
          <p:nvPr/>
        </p:nvSpPr>
        <p:spPr>
          <a:xfrm>
            <a:off x="720725" y="639763"/>
            <a:ext cx="962025" cy="555625"/>
          </a:xfrm>
          <a:prstGeom prst="rect">
            <a:avLst/>
          </a:prstGeom>
          <a:noFill/>
        </p:spPr>
        <p:txBody>
          <a:bodyPr wrap="none">
            <a:spAutoFit/>
          </a:bodyPr>
          <a:lstStyle/>
          <a:p>
            <a:pPr fontAlgn="auto">
              <a:spcBef>
                <a:spcPts val="0"/>
              </a:spcBef>
              <a:spcAft>
                <a:spcPts val="0"/>
              </a:spcAft>
              <a:defRPr/>
            </a:pPr>
            <a:r>
              <a:rPr lang="zh-CN" altLang="en-US" sz="3050" b="1"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经过</a:t>
            </a:r>
            <a:endParaRPr lang="zh-CN" altLang="en-US" sz="3050" b="1"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
        <p:nvSpPr>
          <p:cNvPr id="54" name="TextBox 53"/>
          <p:cNvSpPr txBox="1"/>
          <p:nvPr/>
        </p:nvSpPr>
        <p:spPr>
          <a:xfrm>
            <a:off x="788988" y="1387475"/>
            <a:ext cx="5459412" cy="354013"/>
          </a:xfrm>
          <a:prstGeom prst="rect">
            <a:avLst/>
          </a:prstGeom>
          <a:noFill/>
        </p:spPr>
        <p:txBody>
          <a:bodyPr wrap="none">
            <a:spAutoFit/>
          </a:bodyPr>
          <a:lstStyle/>
          <a:p>
            <a:pPr fontAlgn="auto">
              <a:spcBef>
                <a:spcPts val="0"/>
              </a:spcBef>
              <a:spcAft>
                <a:spcPts val="0"/>
              </a:spcAft>
              <a:defRPr/>
            </a:pPr>
            <a:r>
              <a:rPr lang="en-US" sz="1715" b="1" dirty="0">
                <a:solidFill>
                  <a:srgbClr val="C00000"/>
                </a:solidFill>
                <a:latin typeface="华文新魏" panose="02010800040101010101" pitchFamily="2" charset="-122"/>
                <a:ea typeface="华文新魏" panose="02010800040101010101" pitchFamily="2" charset="-122"/>
              </a:rPr>
              <a:t>1856</a:t>
            </a:r>
            <a:r>
              <a:rPr lang="zh-CN" altLang="en-US" sz="1715" b="1" dirty="0">
                <a:solidFill>
                  <a:srgbClr val="C00000"/>
                </a:solidFill>
                <a:latin typeface="华文新魏" panose="02010800040101010101" pitchFamily="2" charset="-122"/>
                <a:ea typeface="华文新魏" panose="02010800040101010101" pitchFamily="2" charset="-122"/>
              </a:rPr>
              <a:t>年</a:t>
            </a:r>
            <a:r>
              <a:rPr lang="en-US" sz="1715" b="1" dirty="0">
                <a:latin typeface="华文新魏" panose="02010800040101010101" pitchFamily="2" charset="-122"/>
                <a:ea typeface="华文新魏" panose="02010800040101010101" pitchFamily="2" charset="-122"/>
              </a:rPr>
              <a:t>10</a:t>
            </a:r>
            <a:r>
              <a:rPr lang="zh-CN" altLang="en-US" sz="1715" b="1" dirty="0">
                <a:latin typeface="华文新魏" panose="02010800040101010101" pitchFamily="2" charset="-122"/>
                <a:ea typeface="华文新魏" panose="02010800040101010101" pitchFamily="2" charset="-122"/>
              </a:rPr>
              <a:t>月，英军</a:t>
            </a:r>
            <a:r>
              <a:rPr lang="zh-CN" altLang="en-US" sz="1715" b="1" dirty="0">
                <a:solidFill>
                  <a:srgbClr val="C00000"/>
                </a:solidFill>
                <a:latin typeface="华文新魏" panose="02010800040101010101" pitchFamily="2" charset="-122"/>
                <a:ea typeface="华文新魏" panose="02010800040101010101" pitchFamily="2" charset="-122"/>
              </a:rPr>
              <a:t>炮轰广州</a:t>
            </a:r>
            <a:r>
              <a:rPr lang="zh-CN" altLang="en-US" sz="1715" b="1" dirty="0">
                <a:latin typeface="华文新魏" panose="02010800040101010101" pitchFamily="2" charset="-122"/>
                <a:ea typeface="华文新魏" panose="02010800040101010101" pitchFamily="2" charset="-122"/>
              </a:rPr>
              <a:t>，挑起战争。（开始标志）</a:t>
            </a:r>
            <a:endParaRPr lang="zh-CN" altLang="en-US" sz="1715" b="1" dirty="0">
              <a:latin typeface="华文新魏" panose="02010800040101010101" pitchFamily="2" charset="-122"/>
              <a:ea typeface="华文新魏" panose="02010800040101010101" pitchFamily="2" charset="-122"/>
            </a:endParaRPr>
          </a:p>
        </p:txBody>
      </p:sp>
      <p:sp>
        <p:nvSpPr>
          <p:cNvPr id="55" name="矩形 54"/>
          <p:cNvSpPr/>
          <p:nvPr/>
        </p:nvSpPr>
        <p:spPr>
          <a:xfrm>
            <a:off x="1333500" y="2081213"/>
            <a:ext cx="5715000" cy="352425"/>
          </a:xfrm>
          <a:prstGeom prst="rect">
            <a:avLst/>
          </a:prstGeom>
        </p:spPr>
        <p:txBody>
          <a:bodyPr>
            <a:spAutoFit/>
          </a:bodyPr>
          <a:lstStyle/>
          <a:p>
            <a:pPr fontAlgn="auto">
              <a:spcBef>
                <a:spcPts val="0"/>
              </a:spcBef>
              <a:spcAft>
                <a:spcPts val="0"/>
              </a:spcAft>
              <a:defRPr/>
            </a:pPr>
            <a:r>
              <a:rPr lang="en-US" sz="1715" b="1" dirty="0">
                <a:solidFill>
                  <a:srgbClr val="C00000"/>
                </a:solidFill>
                <a:latin typeface="华文新魏" panose="02010800040101010101" pitchFamily="2" charset="-122"/>
                <a:ea typeface="华文新魏" panose="02010800040101010101" pitchFamily="2" charset="-122"/>
              </a:rPr>
              <a:t>1857</a:t>
            </a:r>
            <a:r>
              <a:rPr lang="zh-CN" altLang="en-US" sz="1715" b="1" dirty="0">
                <a:solidFill>
                  <a:srgbClr val="C00000"/>
                </a:solidFill>
                <a:latin typeface="华文新魏" panose="02010800040101010101" pitchFamily="2" charset="-122"/>
                <a:ea typeface="华文新魏" panose="02010800040101010101" pitchFamily="2" charset="-122"/>
              </a:rPr>
              <a:t>年</a:t>
            </a:r>
            <a:r>
              <a:rPr lang="zh-CN" altLang="en-US" sz="1715" b="1" dirty="0">
                <a:solidFill>
                  <a:prstClr val="black"/>
                </a:solidFill>
                <a:latin typeface="华文新魏" panose="02010800040101010101" pitchFamily="2" charset="-122"/>
                <a:ea typeface="华文新魏" panose="02010800040101010101" pitchFamily="2" charset="-122"/>
              </a:rPr>
              <a:t>，英国和法国联合出兵，</a:t>
            </a:r>
            <a:r>
              <a:rPr lang="zh-CN" altLang="en-US" sz="1715" b="1" dirty="0">
                <a:solidFill>
                  <a:srgbClr val="C00000"/>
                </a:solidFill>
                <a:latin typeface="华文新魏" panose="02010800040101010101" pitchFamily="2" charset="-122"/>
                <a:ea typeface="华文新魏" panose="02010800040101010101" pitchFamily="2" charset="-122"/>
              </a:rPr>
              <a:t>攻陷广州</a:t>
            </a:r>
            <a:r>
              <a:rPr lang="zh-CN" altLang="en-US" sz="1715" b="1" dirty="0">
                <a:solidFill>
                  <a:prstClr val="black"/>
                </a:solidFill>
                <a:latin typeface="华文新魏" panose="02010800040101010101" pitchFamily="2" charset="-122"/>
                <a:ea typeface="华文新魏" panose="02010800040101010101" pitchFamily="2" charset="-122"/>
              </a:rPr>
              <a:t>。</a:t>
            </a:r>
            <a:endParaRPr lang="zh-CN" altLang="en-US" sz="1715" b="1" dirty="0">
              <a:latin typeface="华文新魏" panose="02010800040101010101" pitchFamily="2" charset="-122"/>
              <a:ea typeface="华文新魏" panose="02010800040101010101" pitchFamily="2" charset="-122"/>
            </a:endParaRPr>
          </a:p>
        </p:txBody>
      </p:sp>
      <p:sp>
        <p:nvSpPr>
          <p:cNvPr id="56" name="矩形 55"/>
          <p:cNvSpPr/>
          <p:nvPr/>
        </p:nvSpPr>
        <p:spPr>
          <a:xfrm>
            <a:off x="1604963" y="2760663"/>
            <a:ext cx="4422775" cy="354012"/>
          </a:xfrm>
          <a:prstGeom prst="rect">
            <a:avLst/>
          </a:prstGeom>
        </p:spPr>
        <p:txBody>
          <a:bodyPr>
            <a:spAutoFit/>
          </a:bodyPr>
          <a:lstStyle/>
          <a:p>
            <a:pPr fontAlgn="auto">
              <a:spcBef>
                <a:spcPts val="0"/>
              </a:spcBef>
              <a:spcAft>
                <a:spcPts val="0"/>
              </a:spcAft>
              <a:defRPr/>
            </a:pPr>
            <a:r>
              <a:rPr lang="en-US" sz="1715" b="1" dirty="0">
                <a:solidFill>
                  <a:srgbClr val="C00000"/>
                </a:solidFill>
                <a:latin typeface="华文新魏" panose="02010800040101010101" pitchFamily="2" charset="-122"/>
                <a:ea typeface="华文新魏" panose="02010800040101010101" pitchFamily="2" charset="-122"/>
              </a:rPr>
              <a:t>1858</a:t>
            </a:r>
            <a:r>
              <a:rPr lang="zh-CN" altLang="en-US" sz="1715" b="1" dirty="0">
                <a:solidFill>
                  <a:srgbClr val="C00000"/>
                </a:solidFill>
                <a:latin typeface="华文新魏" panose="02010800040101010101" pitchFamily="2" charset="-122"/>
                <a:ea typeface="华文新魏" panose="02010800040101010101" pitchFamily="2" charset="-122"/>
              </a:rPr>
              <a:t>年</a:t>
            </a:r>
            <a:r>
              <a:rPr lang="zh-CN" altLang="en-US" sz="1715" b="1" dirty="0">
                <a:solidFill>
                  <a:prstClr val="black"/>
                </a:solidFill>
                <a:latin typeface="华文新魏" panose="02010800040101010101" pitchFamily="2" charset="-122"/>
                <a:ea typeface="华文新魏" panose="02010800040101010101" pitchFamily="2" charset="-122"/>
              </a:rPr>
              <a:t>，攻陷大沽炮台，</a:t>
            </a:r>
            <a:r>
              <a:rPr lang="zh-CN" altLang="en-US" sz="1715" b="1" dirty="0">
                <a:solidFill>
                  <a:srgbClr val="C00000"/>
                </a:solidFill>
                <a:latin typeface="华文新魏" panose="02010800040101010101" pitchFamily="2" charset="-122"/>
                <a:ea typeface="华文新魏" panose="02010800040101010101" pitchFamily="2" charset="-122"/>
              </a:rPr>
              <a:t>逼近天津</a:t>
            </a:r>
            <a:r>
              <a:rPr lang="zh-CN" altLang="en-US" sz="1715" b="1" dirty="0">
                <a:solidFill>
                  <a:prstClr val="black"/>
                </a:solidFill>
                <a:latin typeface="华文新魏" panose="02010800040101010101" pitchFamily="2" charset="-122"/>
                <a:ea typeface="华文新魏" panose="02010800040101010101" pitchFamily="2" charset="-122"/>
              </a:rPr>
              <a:t>。</a:t>
            </a:r>
            <a:endParaRPr lang="zh-CN" altLang="en-US" sz="1715" b="1" dirty="0">
              <a:latin typeface="华文新魏" panose="02010800040101010101" pitchFamily="2" charset="-122"/>
              <a:ea typeface="华文新魏" panose="02010800040101010101" pitchFamily="2" charset="-122"/>
            </a:endParaRPr>
          </a:p>
        </p:txBody>
      </p:sp>
      <p:sp>
        <p:nvSpPr>
          <p:cNvPr id="57" name="下箭头 56"/>
          <p:cNvSpPr/>
          <p:nvPr/>
        </p:nvSpPr>
        <p:spPr>
          <a:xfrm>
            <a:off x="3442588" y="1864168"/>
            <a:ext cx="884470" cy="204109"/>
          </a:xfrm>
          <a:prstGeom prst="downArrow">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715"/>
          </a:p>
        </p:txBody>
      </p:sp>
      <p:sp>
        <p:nvSpPr>
          <p:cNvPr id="58" name="下箭头 57"/>
          <p:cNvSpPr/>
          <p:nvPr/>
        </p:nvSpPr>
        <p:spPr>
          <a:xfrm>
            <a:off x="3442588" y="2544530"/>
            <a:ext cx="884470" cy="204109"/>
          </a:xfrm>
          <a:prstGeom prst="downArrow">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715"/>
          </a:p>
        </p:txBody>
      </p:sp>
      <p:sp>
        <p:nvSpPr>
          <p:cNvPr id="27" name="下箭头 26"/>
          <p:cNvSpPr/>
          <p:nvPr/>
        </p:nvSpPr>
        <p:spPr>
          <a:xfrm>
            <a:off x="3442588" y="3292928"/>
            <a:ext cx="884470" cy="204109"/>
          </a:xfrm>
          <a:prstGeom prst="downArrow">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715"/>
          </a:p>
        </p:txBody>
      </p:sp>
      <p:sp>
        <p:nvSpPr>
          <p:cNvPr id="29" name="矩形 28"/>
          <p:cNvSpPr/>
          <p:nvPr/>
        </p:nvSpPr>
        <p:spPr>
          <a:xfrm>
            <a:off x="993775" y="3565525"/>
            <a:ext cx="5849938" cy="352425"/>
          </a:xfrm>
          <a:prstGeom prst="rect">
            <a:avLst/>
          </a:prstGeom>
        </p:spPr>
        <p:txBody>
          <a:bodyPr>
            <a:spAutoFit/>
          </a:bodyPr>
          <a:lstStyle/>
          <a:p>
            <a:pPr fontAlgn="auto">
              <a:spcBef>
                <a:spcPts val="0"/>
              </a:spcBef>
              <a:spcAft>
                <a:spcPts val="0"/>
              </a:spcAft>
              <a:defRPr/>
            </a:pPr>
            <a:r>
              <a:rPr lang="en-US" sz="1715" b="1" dirty="0">
                <a:solidFill>
                  <a:srgbClr val="C00000"/>
                </a:solidFill>
                <a:latin typeface="华文新魏" panose="02010800040101010101" pitchFamily="2" charset="-122"/>
                <a:ea typeface="华文新魏" panose="02010800040101010101" pitchFamily="2" charset="-122"/>
              </a:rPr>
              <a:t>1860</a:t>
            </a:r>
            <a:r>
              <a:rPr lang="zh-CN" altLang="en-US" sz="1715" b="1" dirty="0">
                <a:solidFill>
                  <a:srgbClr val="C00000"/>
                </a:solidFill>
                <a:latin typeface="华文新魏" panose="02010800040101010101" pitchFamily="2" charset="-122"/>
                <a:ea typeface="华文新魏" panose="02010800040101010101" pitchFamily="2" charset="-122"/>
              </a:rPr>
              <a:t>年</a:t>
            </a:r>
            <a:r>
              <a:rPr lang="en-US" altLang="zh-CN" sz="1715" b="1" dirty="0">
                <a:solidFill>
                  <a:srgbClr val="C00000"/>
                </a:solidFill>
                <a:latin typeface="华文新魏" panose="02010800040101010101" pitchFamily="2" charset="-122"/>
                <a:ea typeface="华文新魏" panose="02010800040101010101" pitchFamily="2" charset="-122"/>
              </a:rPr>
              <a:t>8</a:t>
            </a:r>
            <a:r>
              <a:rPr lang="zh-CN" altLang="en-US" sz="1715" b="1" dirty="0">
                <a:solidFill>
                  <a:srgbClr val="C00000"/>
                </a:solidFill>
                <a:latin typeface="华文新魏" panose="02010800040101010101" pitchFamily="2" charset="-122"/>
                <a:ea typeface="华文新魏" panose="02010800040101010101" pitchFamily="2" charset="-122"/>
              </a:rPr>
              <a:t>月</a:t>
            </a:r>
            <a:r>
              <a:rPr lang="zh-CN" altLang="en-US" sz="1715" b="1" dirty="0">
                <a:solidFill>
                  <a:prstClr val="black"/>
                </a:solidFill>
                <a:latin typeface="华文新魏" panose="02010800040101010101" pitchFamily="2" charset="-122"/>
                <a:ea typeface="华文新魏" panose="02010800040101010101" pitchFamily="2" charset="-122"/>
              </a:rPr>
              <a:t>，英、法再次出兵</a:t>
            </a:r>
            <a:r>
              <a:rPr lang="zh-CN" altLang="en-US" sz="1715" b="1" dirty="0">
                <a:solidFill>
                  <a:srgbClr val="C00000"/>
                </a:solidFill>
                <a:latin typeface="华文新魏" panose="02010800040101010101" pitchFamily="2" charset="-122"/>
                <a:ea typeface="华文新魏" panose="02010800040101010101" pitchFamily="2" charset="-122"/>
              </a:rPr>
              <a:t>占领天津</a:t>
            </a:r>
            <a:r>
              <a:rPr lang="zh-CN" altLang="en-US" sz="1715" b="1" dirty="0">
                <a:solidFill>
                  <a:prstClr val="black"/>
                </a:solidFill>
                <a:latin typeface="华文新魏" panose="02010800040101010101" pitchFamily="2" charset="-122"/>
                <a:ea typeface="华文新魏" panose="02010800040101010101" pitchFamily="2" charset="-122"/>
              </a:rPr>
              <a:t>，</a:t>
            </a:r>
            <a:r>
              <a:rPr lang="zh-CN" altLang="en-US" sz="1715" b="1" dirty="0">
                <a:solidFill>
                  <a:srgbClr val="C00000"/>
                </a:solidFill>
                <a:latin typeface="华文新魏" panose="02010800040101010101" pitchFamily="2" charset="-122"/>
                <a:ea typeface="华文新魏" panose="02010800040101010101" pitchFamily="2" charset="-122"/>
              </a:rPr>
              <a:t>进逼北京</a:t>
            </a:r>
            <a:r>
              <a:rPr lang="zh-CN" altLang="en-US" sz="1715" b="1" dirty="0">
                <a:solidFill>
                  <a:prstClr val="black"/>
                </a:solidFill>
                <a:latin typeface="华文新魏" panose="02010800040101010101" pitchFamily="2" charset="-122"/>
                <a:ea typeface="华文新魏" panose="02010800040101010101" pitchFamily="2" charset="-122"/>
              </a:rPr>
              <a:t>。</a:t>
            </a:r>
            <a:endParaRPr lang="zh-CN" altLang="en-US" sz="1715" b="1" dirty="0">
              <a:latin typeface="华文新魏" panose="02010800040101010101" pitchFamily="2" charset="-122"/>
              <a:ea typeface="华文新魏" panose="02010800040101010101" pitchFamily="2" charset="-122"/>
            </a:endParaRPr>
          </a:p>
        </p:txBody>
      </p:sp>
      <p:sp>
        <p:nvSpPr>
          <p:cNvPr id="34" name="下箭头 33"/>
          <p:cNvSpPr/>
          <p:nvPr/>
        </p:nvSpPr>
        <p:spPr>
          <a:xfrm>
            <a:off x="3442588" y="4109362"/>
            <a:ext cx="884470" cy="204109"/>
          </a:xfrm>
          <a:prstGeom prst="downArrow">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715"/>
          </a:p>
        </p:txBody>
      </p:sp>
      <p:sp>
        <p:nvSpPr>
          <p:cNvPr id="41" name="矩形 40"/>
          <p:cNvSpPr/>
          <p:nvPr/>
        </p:nvSpPr>
        <p:spPr>
          <a:xfrm>
            <a:off x="993775" y="4325938"/>
            <a:ext cx="5918200" cy="352425"/>
          </a:xfrm>
          <a:prstGeom prst="rect">
            <a:avLst/>
          </a:prstGeom>
        </p:spPr>
        <p:txBody>
          <a:bodyPr>
            <a:spAutoFit/>
          </a:bodyPr>
          <a:lstStyle/>
          <a:p>
            <a:pPr fontAlgn="auto">
              <a:spcBef>
                <a:spcPts val="0"/>
              </a:spcBef>
              <a:spcAft>
                <a:spcPts val="0"/>
              </a:spcAft>
              <a:defRPr/>
            </a:pPr>
            <a:r>
              <a:rPr lang="en-US" altLang="zh-CN" sz="1715" b="1" dirty="0">
                <a:solidFill>
                  <a:srgbClr val="C00000"/>
                </a:solidFill>
                <a:latin typeface="华文新魏" panose="02010800040101010101" pitchFamily="2" charset="-122"/>
                <a:ea typeface="华文新魏" panose="02010800040101010101" pitchFamily="2" charset="-122"/>
              </a:rPr>
              <a:t>1860</a:t>
            </a:r>
            <a:r>
              <a:rPr lang="zh-CN" altLang="en-US" sz="1715" b="1" dirty="0">
                <a:solidFill>
                  <a:srgbClr val="C00000"/>
                </a:solidFill>
                <a:latin typeface="华文新魏" panose="02010800040101010101" pitchFamily="2" charset="-122"/>
                <a:ea typeface="华文新魏" panose="02010800040101010101" pitchFamily="2" charset="-122"/>
              </a:rPr>
              <a:t>年</a:t>
            </a:r>
            <a:r>
              <a:rPr lang="en-US" altLang="zh-CN" sz="1715" b="1" dirty="0">
                <a:solidFill>
                  <a:srgbClr val="C00000"/>
                </a:solidFill>
                <a:latin typeface="华文新魏" panose="02010800040101010101" pitchFamily="2" charset="-122"/>
                <a:ea typeface="华文新魏" panose="02010800040101010101" pitchFamily="2" charset="-122"/>
              </a:rPr>
              <a:t>10</a:t>
            </a:r>
            <a:r>
              <a:rPr lang="zh-CN" altLang="en-US" sz="1715" b="1" dirty="0">
                <a:solidFill>
                  <a:srgbClr val="C00000"/>
                </a:solidFill>
                <a:latin typeface="华文新魏" panose="02010800040101010101" pitchFamily="2" charset="-122"/>
                <a:ea typeface="华文新魏" panose="02010800040101010101" pitchFamily="2" charset="-122"/>
              </a:rPr>
              <a:t>月</a:t>
            </a:r>
            <a:r>
              <a:rPr lang="zh-CN" altLang="en-US" sz="1715" b="1" dirty="0">
                <a:latin typeface="华文新魏" panose="02010800040101010101" pitchFamily="2" charset="-122"/>
                <a:ea typeface="华文新魏" panose="02010800040101010101" pitchFamily="2" charset="-122"/>
              </a:rPr>
              <a:t>，英法联军</a:t>
            </a:r>
            <a:r>
              <a:rPr lang="zh-CN" altLang="en-US" sz="1715" b="1" dirty="0">
                <a:solidFill>
                  <a:srgbClr val="C00000"/>
                </a:solidFill>
                <a:latin typeface="华文新魏" panose="02010800040101010101" pitchFamily="2" charset="-122"/>
                <a:ea typeface="华文新魏" panose="02010800040101010101" pitchFamily="2" charset="-122"/>
              </a:rPr>
              <a:t>占领安定门</a:t>
            </a:r>
            <a:r>
              <a:rPr lang="zh-CN" altLang="en-US" sz="1715" b="1" dirty="0">
                <a:latin typeface="华文新魏" panose="02010800040101010101" pitchFamily="2" charset="-122"/>
                <a:ea typeface="华文新魏" panose="02010800040101010101" pitchFamily="2" charset="-122"/>
              </a:rPr>
              <a:t>，</a:t>
            </a:r>
            <a:r>
              <a:rPr lang="zh-CN" altLang="en-US" sz="1715" b="1" dirty="0">
                <a:solidFill>
                  <a:srgbClr val="C00000"/>
                </a:solidFill>
                <a:latin typeface="华文新魏" panose="02010800040101010101" pitchFamily="2" charset="-122"/>
                <a:ea typeface="华文新魏" panose="02010800040101010101" pitchFamily="2" charset="-122"/>
              </a:rPr>
              <a:t>控制北京城</a:t>
            </a:r>
            <a:endParaRPr lang="zh-CN" altLang="en-US" sz="1715" b="1" dirty="0">
              <a:solidFill>
                <a:srgbClr val="C00000"/>
              </a:solidFill>
              <a:latin typeface="华文新魏" panose="02010800040101010101" pitchFamily="2" charset="-122"/>
              <a:ea typeface="华文新魏" panose="02010800040101010101" pitchFamily="2" charset="-122"/>
            </a:endParaRPr>
          </a:p>
        </p:txBody>
      </p:sp>
      <p:sp>
        <p:nvSpPr>
          <p:cNvPr id="42" name="圆角矩形 41"/>
          <p:cNvSpPr/>
          <p:nvPr/>
        </p:nvSpPr>
        <p:spPr>
          <a:xfrm>
            <a:off x="7116542" y="2544530"/>
            <a:ext cx="3946099" cy="1577806"/>
          </a:xfrm>
          <a:prstGeom prst="roundRect">
            <a:avLst/>
          </a:prstGeom>
          <a:solidFill>
            <a:schemeClr val="bg2">
              <a:lumMod val="75000"/>
            </a:schemeClr>
          </a:solidFill>
          <a:scene3d>
            <a:camera prst="orthographicFront"/>
            <a:lightRig rig="threePt" dir="t"/>
          </a:scene3d>
          <a:sp3d>
            <a:bevelT/>
          </a:sp3d>
        </p:spPr>
        <p:txBody>
          <a:bodyPr>
            <a:spAutoFit/>
          </a:bodyPr>
          <a:lstStyle/>
          <a:p>
            <a:pPr fontAlgn="auto">
              <a:spcBef>
                <a:spcPts val="0"/>
              </a:spcBef>
              <a:spcAft>
                <a:spcPts val="0"/>
              </a:spcAft>
              <a:defRPr/>
            </a:pPr>
            <a:r>
              <a:rPr lang="en-US" altLang="zh-CN" sz="1715" b="1" dirty="0">
                <a:latin typeface="+mn-lt"/>
                <a:ea typeface="+mn-ea"/>
              </a:rPr>
              <a:t>9</a:t>
            </a:r>
            <a:r>
              <a:rPr lang="zh-CN" altLang="en-US" sz="1715" b="1" dirty="0">
                <a:latin typeface="+mn-lt"/>
                <a:ea typeface="+mn-ea"/>
              </a:rPr>
              <a:t>月</a:t>
            </a:r>
            <a:r>
              <a:rPr lang="en-US" altLang="zh-CN" sz="1715" b="1" dirty="0">
                <a:latin typeface="+mn-lt"/>
                <a:ea typeface="+mn-ea"/>
              </a:rPr>
              <a:t>22</a:t>
            </a:r>
            <a:r>
              <a:rPr lang="zh-CN" altLang="en-US" sz="1715" b="1" dirty="0">
                <a:latin typeface="+mn-lt"/>
                <a:ea typeface="+mn-ea"/>
              </a:rPr>
              <a:t>日咸丰帝等</a:t>
            </a:r>
            <a:endParaRPr lang="en-US" altLang="zh-CN" sz="1715" b="1" dirty="0">
              <a:latin typeface="+mn-lt"/>
              <a:ea typeface="+mn-ea"/>
            </a:endParaRPr>
          </a:p>
          <a:p>
            <a:pPr fontAlgn="auto">
              <a:spcBef>
                <a:spcPts val="0"/>
              </a:spcBef>
              <a:spcAft>
                <a:spcPts val="0"/>
              </a:spcAft>
              <a:defRPr/>
            </a:pPr>
            <a:r>
              <a:rPr lang="zh-CN" altLang="en-US" sz="1715" b="1" dirty="0">
                <a:latin typeface="+mn-lt"/>
                <a:ea typeface="+mn-ea"/>
              </a:rPr>
              <a:t>则以北狩为名携</a:t>
            </a:r>
            <a:endParaRPr lang="en-US" altLang="zh-CN" sz="1715" b="1" dirty="0">
              <a:latin typeface="+mn-lt"/>
              <a:ea typeface="+mn-ea"/>
            </a:endParaRPr>
          </a:p>
          <a:p>
            <a:pPr fontAlgn="auto">
              <a:spcBef>
                <a:spcPts val="0"/>
              </a:spcBef>
              <a:spcAft>
                <a:spcPts val="0"/>
              </a:spcAft>
              <a:defRPr/>
            </a:pPr>
            <a:r>
              <a:rPr lang="zh-CN" altLang="en-US" sz="1715" b="1" dirty="0">
                <a:latin typeface="+mn-lt"/>
                <a:ea typeface="+mn-ea"/>
              </a:rPr>
              <a:t>皇后、懿贵妃等</a:t>
            </a:r>
            <a:endParaRPr lang="en-US" altLang="zh-CN" sz="1715" b="1" dirty="0">
              <a:latin typeface="+mn-lt"/>
              <a:ea typeface="+mn-ea"/>
            </a:endParaRPr>
          </a:p>
          <a:p>
            <a:pPr fontAlgn="auto">
              <a:spcBef>
                <a:spcPts val="0"/>
              </a:spcBef>
              <a:spcAft>
                <a:spcPts val="0"/>
              </a:spcAft>
              <a:defRPr/>
            </a:pPr>
            <a:r>
              <a:rPr lang="zh-CN" altLang="en-US" sz="1715" b="1" dirty="0">
                <a:latin typeface="+mn-lt"/>
                <a:ea typeface="+mn-ea"/>
              </a:rPr>
              <a:t>离京逃往热河避</a:t>
            </a:r>
            <a:endParaRPr lang="en-US" altLang="zh-CN" sz="1715" b="1" dirty="0">
              <a:latin typeface="+mn-lt"/>
              <a:ea typeface="+mn-ea"/>
            </a:endParaRPr>
          </a:p>
          <a:p>
            <a:pPr fontAlgn="auto">
              <a:spcBef>
                <a:spcPts val="0"/>
              </a:spcBef>
              <a:spcAft>
                <a:spcPts val="0"/>
              </a:spcAft>
              <a:defRPr/>
            </a:pPr>
            <a:r>
              <a:rPr lang="zh-CN" altLang="en-US" sz="1715" b="1" dirty="0">
                <a:latin typeface="+mn-lt"/>
                <a:ea typeface="+mn-ea"/>
              </a:rPr>
              <a:t>暑山庄。</a:t>
            </a:r>
            <a:endParaRPr lang="zh-CN" altLang="en-US" sz="1715" b="1" dirty="0">
              <a:latin typeface="+mn-lt"/>
              <a:ea typeface="+mn-ea"/>
            </a:endParaRPr>
          </a:p>
        </p:txBody>
      </p:sp>
      <p:pic>
        <p:nvPicPr>
          <p:cNvPr id="44" name="图片 43" descr="1.jpg"/>
          <p:cNvPicPr>
            <a:picLocks noChangeAspect="1"/>
          </p:cNvPicPr>
          <p:nvPr/>
        </p:nvPicPr>
        <p:blipFill>
          <a:blip r:embed="rId7"/>
          <a:stretch>
            <a:fillRect/>
          </a:stretch>
        </p:blipFill>
        <p:spPr>
          <a:xfrm>
            <a:off x="9498013" y="2681288"/>
            <a:ext cx="1058862" cy="142875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dissolve">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dissolve">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dissolve">
                                      <p:cBhvr>
                                        <p:cTn id="17" dur="500"/>
                                        <p:tgtEl>
                                          <p:spTgt spid="42"/>
                                        </p:tgtEl>
                                      </p:cBhvr>
                                    </p:animEffect>
                                  </p:childTnLst>
                                </p:cTn>
                              </p:par>
                              <p:par>
                                <p:cTn id="18" presetID="9" presetClass="entr" presetSubtype="0" fill="hold" nodeType="withEffect">
                                  <p:stCondLst>
                                    <p:cond delay="0"/>
                                  </p:stCondLst>
                                  <p:childTnLst>
                                    <p:set>
                                      <p:cBhvr>
                                        <p:cTn id="19" dur="1" fill="hold">
                                          <p:stCondLst>
                                            <p:cond delay="0"/>
                                          </p:stCondLst>
                                        </p:cTn>
                                        <p:tgtEl>
                                          <p:spTgt spid="44"/>
                                        </p:tgtEl>
                                        <p:attrNameLst>
                                          <p:attrName>style.visibility</p:attrName>
                                        </p:attrNameLst>
                                      </p:cBhvr>
                                      <p:to>
                                        <p:strVal val="visible"/>
                                      </p:to>
                                    </p:set>
                                    <p:animEffect transition="in" filter="dissolve">
                                      <p:cBhvr>
                                        <p:cTn id="20" dur="500"/>
                                        <p:tgtEl>
                                          <p:spTgt spid="44"/>
                                        </p:tgtEl>
                                      </p:cBhvr>
                                    </p:animEffect>
                                  </p:childTnLst>
                                </p:cTn>
                              </p:par>
                            </p:childTnLst>
                          </p:cTn>
                        </p:par>
                      </p:childTnLst>
                    </p:cTn>
                  </p:par>
                  <p:par>
                    <p:cTn id="21" fill="hold">
                      <p:stCondLst>
                        <p:cond delay="indefinite"/>
                      </p:stCondLst>
                      <p:childTnLst>
                        <p:par>
                          <p:cTn id="22" fill="hold">
                            <p:stCondLst>
                              <p:cond delay="0"/>
                            </p:stCondLst>
                            <p:childTnLst>
                              <p:par>
                                <p:cTn id="23" presetID="4" presetClass="exit" presetSubtype="16" fill="hold" nodeType="clickEffect">
                                  <p:stCondLst>
                                    <p:cond delay="0"/>
                                  </p:stCondLst>
                                  <p:childTnLst>
                                    <p:animEffect transition="out" filter="box(in)">
                                      <p:cBhvr>
                                        <p:cTn id="24" dur="500"/>
                                        <p:tgtEl>
                                          <p:spTgt spid="42"/>
                                        </p:tgtEl>
                                      </p:cBhvr>
                                    </p:animEffect>
                                    <p:set>
                                      <p:cBhvr>
                                        <p:cTn id="25" dur="1" fill="hold">
                                          <p:stCondLst>
                                            <p:cond delay="499"/>
                                          </p:stCondLst>
                                        </p:cTn>
                                        <p:tgtEl>
                                          <p:spTgt spid="42"/>
                                        </p:tgtEl>
                                        <p:attrNameLst>
                                          <p:attrName>style.visibility</p:attrName>
                                        </p:attrNameLst>
                                      </p:cBhvr>
                                      <p:to>
                                        <p:strVal val="hidden"/>
                                      </p:to>
                                    </p:set>
                                  </p:childTnLst>
                                </p:cTn>
                              </p:par>
                              <p:par>
                                <p:cTn id="26" presetID="4" presetClass="exit" presetSubtype="16" fill="hold" nodeType="withEffect">
                                  <p:stCondLst>
                                    <p:cond delay="0"/>
                                  </p:stCondLst>
                                  <p:childTnLst>
                                    <p:animEffect transition="out" filter="box(in)">
                                      <p:cBhvr>
                                        <p:cTn id="27" dur="500"/>
                                        <p:tgtEl>
                                          <p:spTgt spid="44"/>
                                        </p:tgtEl>
                                      </p:cBhvr>
                                    </p:animEffect>
                                    <p:set>
                                      <p:cBhvr>
                                        <p:cTn id="28" dur="1" fill="hold">
                                          <p:stCondLst>
                                            <p:cond delay="499"/>
                                          </p:stCondLst>
                                        </p:cTn>
                                        <p:tgtEl>
                                          <p:spTgt spid="44"/>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nodeType="click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dissolve">
                                      <p:cBhvr>
                                        <p:cTn id="33" dur="500"/>
                                        <p:tgtEl>
                                          <p:spTgt spid="34"/>
                                        </p:tgtEl>
                                      </p:cBhvr>
                                    </p:animEffect>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dissolve">
                                      <p:cBhvr>
                                        <p:cTn id="3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4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bwMode="auto">
          <a:xfrm flipV="1">
            <a:off x="609298" y="6855303"/>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sz="1715" dirty="0">
              <a:ln>
                <a:solidFill>
                  <a:srgbClr val="660033"/>
                </a:solidFill>
              </a:ln>
            </a:endParaRPr>
          </a:p>
        </p:txBody>
      </p:sp>
      <p:cxnSp>
        <p:nvCxnSpPr>
          <p:cNvPr id="32" name="直接连接符 31"/>
          <p:cNvCxnSpPr/>
          <p:nvPr/>
        </p:nvCxnSpPr>
        <p:spPr>
          <a:xfrm>
            <a:off x="1517650" y="247650"/>
            <a:ext cx="0" cy="249238"/>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8677" name="TextBox 19"/>
          <p:cNvSpPr txBox="1">
            <a:spLocks noChangeArrowheads="1"/>
          </p:cNvSpPr>
          <p:nvPr/>
        </p:nvSpPr>
        <p:spPr bwMode="auto">
          <a:xfrm>
            <a:off x="1946275" y="496888"/>
            <a:ext cx="7986713" cy="639762"/>
          </a:xfrm>
          <a:prstGeom prst="rect">
            <a:avLst/>
          </a:prstGeom>
          <a:noFill/>
          <a:ln w="9525">
            <a:noFill/>
            <a:miter lim="800000"/>
            <a:headEnd/>
            <a:tailEnd/>
          </a:ln>
        </p:spPr>
        <p:txBody>
          <a:bodyPr wrap="none">
            <a:spAutoFit/>
          </a:bodyPr>
          <a:lstStyle/>
          <a:p>
            <a:r>
              <a:rPr lang="zh-CN" altLang="en-US" sz="3600" b="1">
                <a:latin typeface="华文新魏" pitchFamily="2" charset="-122"/>
                <a:ea typeface="华文新魏" pitchFamily="2" charset="-122"/>
              </a:rPr>
              <a:t>第二次鸦片战争期间，列强的暴行</a:t>
            </a:r>
            <a:r>
              <a:rPr lang="en-US" altLang="zh-CN" sz="3600" b="1">
                <a:latin typeface="华文新魏" pitchFamily="2" charset="-122"/>
                <a:ea typeface="华文新魏" pitchFamily="2" charset="-122"/>
              </a:rPr>
              <a:t>——</a:t>
            </a:r>
            <a:endParaRPr lang="zh-CN" altLang="en-US" sz="3600" b="1">
              <a:latin typeface="华文新魏" pitchFamily="2" charset="-122"/>
              <a:ea typeface="华文新魏" pitchFamily="2" charset="-122"/>
            </a:endParaRPr>
          </a:p>
        </p:txBody>
      </p:sp>
      <p:pic>
        <p:nvPicPr>
          <p:cNvPr id="29" name="图片 28" descr="1.jpg"/>
          <p:cNvPicPr>
            <a:picLocks noChangeAspect="1"/>
          </p:cNvPicPr>
          <p:nvPr/>
        </p:nvPicPr>
        <p:blipFill>
          <a:blip r:embed="rId3">
            <a:grayscl/>
          </a:blip>
          <a:srcRect t="6205"/>
          <a:stretch>
            <a:fillRect/>
          </a:stretch>
        </p:blipFill>
        <p:spPr>
          <a:xfrm>
            <a:off x="1946275" y="2368550"/>
            <a:ext cx="3605213" cy="2097088"/>
          </a:xfrm>
          <a:prstGeom prst="rect">
            <a:avLst/>
          </a:prstGeom>
          <a:ln>
            <a:noFill/>
          </a:ln>
          <a:effectLst>
            <a:outerShdw blurRad="292100" dist="139700" dir="2700000" algn="tl" rotWithShape="0">
              <a:srgbClr val="333333">
                <a:alpha val="65000"/>
              </a:srgbClr>
            </a:outerShdw>
          </a:effectLst>
        </p:spPr>
      </p:pic>
      <p:pic>
        <p:nvPicPr>
          <p:cNvPr id="41" name="图片 40" descr="3.jpg"/>
          <p:cNvPicPr>
            <a:picLocks noChangeAspect="1"/>
          </p:cNvPicPr>
          <p:nvPr/>
        </p:nvPicPr>
        <p:blipFill>
          <a:blip r:embed="rId4"/>
          <a:stretch>
            <a:fillRect/>
          </a:stretch>
        </p:blipFill>
        <p:spPr>
          <a:xfrm>
            <a:off x="5891213" y="2339975"/>
            <a:ext cx="3444875" cy="2135188"/>
          </a:xfrm>
          <a:prstGeom prst="rect">
            <a:avLst/>
          </a:prstGeom>
          <a:ln>
            <a:noFill/>
          </a:ln>
          <a:effectLst>
            <a:outerShdw blurRad="292100" dist="139700" dir="2700000" algn="tl" rotWithShape="0">
              <a:srgbClr val="333333">
                <a:alpha val="65000"/>
              </a:srgbClr>
            </a:outerShdw>
          </a:effectLst>
        </p:spPr>
      </p:pic>
      <p:pic>
        <p:nvPicPr>
          <p:cNvPr id="42" name="图片 41" descr="4.jpg"/>
          <p:cNvPicPr>
            <a:picLocks noChangeAspect="1"/>
          </p:cNvPicPr>
          <p:nvPr/>
        </p:nvPicPr>
        <p:blipFill>
          <a:blip r:embed="rId5"/>
          <a:srcRect l="898" b="15999"/>
          <a:stretch>
            <a:fillRect/>
          </a:stretch>
        </p:blipFill>
        <p:spPr>
          <a:xfrm>
            <a:off x="1946275" y="4586288"/>
            <a:ext cx="3605213" cy="1893887"/>
          </a:xfrm>
          <a:prstGeom prst="rect">
            <a:avLst/>
          </a:prstGeom>
          <a:ln>
            <a:noFill/>
          </a:ln>
          <a:effectLst>
            <a:outerShdw blurRad="292100" dist="139700" dir="2700000" algn="tl" rotWithShape="0">
              <a:srgbClr val="333333">
                <a:alpha val="65000"/>
              </a:srgbClr>
            </a:outerShdw>
          </a:effectLst>
        </p:spPr>
      </p:pic>
      <p:pic>
        <p:nvPicPr>
          <p:cNvPr id="43" name="图片 42" descr="5.jpg"/>
          <p:cNvPicPr>
            <a:picLocks noChangeAspect="1"/>
          </p:cNvPicPr>
          <p:nvPr/>
        </p:nvPicPr>
        <p:blipFill>
          <a:blip r:embed="rId6">
            <a:grayscl/>
          </a:blip>
          <a:srcRect t="24433" b="8284"/>
          <a:stretch>
            <a:fillRect/>
          </a:stretch>
        </p:blipFill>
        <p:spPr>
          <a:xfrm>
            <a:off x="5891213" y="4586288"/>
            <a:ext cx="3402012" cy="1889125"/>
          </a:xfrm>
          <a:prstGeom prst="rect">
            <a:avLst/>
          </a:prstGeom>
          <a:ln>
            <a:noFill/>
          </a:ln>
          <a:effectLst>
            <a:outerShdw blurRad="292100" dist="139700" dir="2700000" algn="tl" rotWithShape="0">
              <a:srgbClr val="333333">
                <a:alpha val="65000"/>
              </a:srgbClr>
            </a:outerShdw>
          </a:effectLst>
        </p:spPr>
      </p:pic>
      <p:pic>
        <p:nvPicPr>
          <p:cNvPr id="45" name="图片 44" descr="4.jpg"/>
          <p:cNvPicPr>
            <a:picLocks noChangeAspect="1"/>
          </p:cNvPicPr>
          <p:nvPr/>
        </p:nvPicPr>
        <p:blipFill>
          <a:blip r:embed="rId5"/>
          <a:srcRect l="898" b="15999"/>
          <a:stretch>
            <a:fillRect/>
          </a:stretch>
        </p:blipFill>
        <p:spPr>
          <a:xfrm>
            <a:off x="1946275" y="4586288"/>
            <a:ext cx="3605213" cy="1893887"/>
          </a:xfrm>
          <a:prstGeom prst="rect">
            <a:avLst/>
          </a:prstGeom>
          <a:ln>
            <a:noFill/>
          </a:ln>
          <a:effectLst>
            <a:outerShdw blurRad="292100" dist="139700" dir="2700000" algn="tl" rotWithShape="0">
              <a:srgbClr val="333333">
                <a:alpha val="65000"/>
              </a:srgbClr>
            </a:outerShdw>
          </a:effectLst>
        </p:spPr>
      </p:pic>
      <p:pic>
        <p:nvPicPr>
          <p:cNvPr id="44" name="图片 43" descr="4.jpg"/>
          <p:cNvPicPr>
            <a:picLocks noChangeAspect="1"/>
          </p:cNvPicPr>
          <p:nvPr/>
        </p:nvPicPr>
        <p:blipFill>
          <a:blip r:embed="rId5"/>
          <a:srcRect l="898" b="15999"/>
          <a:stretch>
            <a:fillRect/>
          </a:stretch>
        </p:blipFill>
        <p:spPr>
          <a:xfrm>
            <a:off x="1946275" y="1423988"/>
            <a:ext cx="9271000" cy="4870450"/>
          </a:xfrm>
          <a:prstGeom prst="rect">
            <a:avLst/>
          </a:prstGeom>
          <a:ln>
            <a:noFill/>
          </a:ln>
          <a:effectLst>
            <a:outerShdw blurRad="292100" dist="139700" dir="2700000" algn="tl" rotWithShape="0">
              <a:srgbClr val="333333">
                <a:alpha val="65000"/>
              </a:srgbClr>
            </a:outerShdw>
          </a:effectLst>
        </p:spPr>
      </p:pic>
      <p:pic>
        <p:nvPicPr>
          <p:cNvPr id="47" name="图片 46" descr="图片1.png"/>
          <p:cNvPicPr>
            <a:picLocks noChangeAspect="1"/>
          </p:cNvPicPr>
          <p:nvPr/>
        </p:nvPicPr>
        <p:blipFill>
          <a:blip r:embed="rId7"/>
          <a:srcRect/>
          <a:stretch>
            <a:fillRect/>
          </a:stretch>
        </p:blipFill>
        <p:spPr bwMode="auto">
          <a:xfrm>
            <a:off x="8367713" y="1265238"/>
            <a:ext cx="2682875" cy="847725"/>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path" presetSubtype="0" accel="50000" decel="50000" fill="hold" nodeType="clickEffect">
                                  <p:stCondLst>
                                    <p:cond delay="0"/>
                                  </p:stCondLst>
                                  <p:childTnLst>
                                    <p:animMotion origin="layout" path="M -2.00717E-6 -3.25991E-6 L 0.16887 -0.18986 " pathEditMode="relative" rAng="0" ptsTypes="AA">
                                      <p:cBhvr>
                                        <p:cTn id="6" dur="2000" fill="hold"/>
                                        <p:tgtEl>
                                          <p:spTgt spid="45"/>
                                        </p:tgtEl>
                                        <p:attrNameLst>
                                          <p:attrName>ppt_x</p:attrName>
                                          <p:attrName>ppt_y</p:attrName>
                                        </p:attrNameLst>
                                      </p:cBhvr>
                                      <p:rCtr x="84" y="-95"/>
                                    </p:animMotion>
                                  </p:childTnLst>
                                </p:cTn>
                              </p:par>
                            </p:childTnLst>
                          </p:cTn>
                        </p:par>
                        <p:par>
                          <p:cTn id="7" fill="hold">
                            <p:stCondLst>
                              <p:cond delay="2000"/>
                            </p:stCondLst>
                            <p:childTnLst>
                              <p:par>
                                <p:cTn id="8" presetID="4" presetClass="entr" presetSubtype="32" fill="hold" nodeType="afterEffect">
                                  <p:stCondLst>
                                    <p:cond delay="0"/>
                                  </p:stCondLst>
                                  <p:childTnLst>
                                    <p:set>
                                      <p:cBhvr>
                                        <p:cTn id="9" dur="1" fill="hold">
                                          <p:stCondLst>
                                            <p:cond delay="0"/>
                                          </p:stCondLst>
                                        </p:cTn>
                                        <p:tgtEl>
                                          <p:spTgt spid="44"/>
                                        </p:tgtEl>
                                        <p:attrNameLst>
                                          <p:attrName>style.visibility</p:attrName>
                                        </p:attrNameLst>
                                      </p:cBhvr>
                                      <p:to>
                                        <p:strVal val="visible"/>
                                      </p:to>
                                    </p:set>
                                    <p:animEffect transition="in" filter="box(out)">
                                      <p:cBhvr>
                                        <p:cTn id="10" dur="500"/>
                                        <p:tgtEl>
                                          <p:spTgt spid="44"/>
                                        </p:tgtEl>
                                      </p:cBhvr>
                                    </p:animEffect>
                                  </p:childTnLst>
                                </p:cTn>
                              </p:par>
                              <p:par>
                                <p:cTn id="11" presetID="9" presetClass="entr" presetSubtype="0" fill="hold" nodeType="withEffect">
                                  <p:stCondLst>
                                    <p:cond delay="0"/>
                                  </p:stCondLst>
                                  <p:childTnLst>
                                    <p:set>
                                      <p:cBhvr>
                                        <p:cTn id="12" dur="1" fill="hold">
                                          <p:stCondLst>
                                            <p:cond delay="0"/>
                                          </p:stCondLst>
                                        </p:cTn>
                                        <p:tgtEl>
                                          <p:spTgt spid="47"/>
                                        </p:tgtEl>
                                        <p:attrNameLst>
                                          <p:attrName>style.visibility</p:attrName>
                                        </p:attrNameLst>
                                      </p:cBhvr>
                                      <p:to>
                                        <p:strVal val="visible"/>
                                      </p:to>
                                    </p:set>
                                    <p:animEffect transition="in" filter="dissolve">
                                      <p:cBhvr>
                                        <p:cTn id="13"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2" name="直接连接符 31"/>
          <p:cNvCxnSpPr/>
          <p:nvPr/>
        </p:nvCxnSpPr>
        <p:spPr>
          <a:xfrm>
            <a:off x="1517650" y="247650"/>
            <a:ext cx="0" cy="249238"/>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21" name="图片 20" descr="1.jpg">
            <a:hlinkClick r:id="rId3" action="ppaction://hlinkfile"/>
          </p:cNvPr>
          <p:cNvPicPr>
            <a:picLocks noChangeAspect="1"/>
          </p:cNvPicPr>
          <p:nvPr/>
        </p:nvPicPr>
        <p:blipFill>
          <a:blip r:embed="rId4"/>
          <a:srcRect b="14364"/>
          <a:stretch>
            <a:fillRect/>
          </a:stretch>
        </p:blipFill>
        <p:spPr>
          <a:xfrm>
            <a:off x="-76200" y="-11430"/>
            <a:ext cx="12258040" cy="6880225"/>
          </a:xfrm>
          <a:prstGeom prst="rect">
            <a:avLst/>
          </a:prstGeom>
          <a:ln>
            <a:noFill/>
          </a:ln>
          <a:effectLst>
            <a:softEdge rad="112500"/>
          </a:effectLst>
        </p:spPr>
      </p:pic>
      <p:pic>
        <p:nvPicPr>
          <p:cNvPr id="22" name="Picture 18" descr="2-17-15-12-30"/>
          <p:cNvPicPr>
            <a:picLocks noChangeAspect="1" noChangeArrowheads="1"/>
          </p:cNvPicPr>
          <p:nvPr/>
        </p:nvPicPr>
        <p:blipFill>
          <a:blip r:embed="rId5"/>
          <a:srcRect r="17571"/>
          <a:stretch>
            <a:fillRect/>
          </a:stretch>
        </p:blipFill>
        <p:spPr bwMode="auto">
          <a:xfrm>
            <a:off x="9624080" y="397314"/>
            <a:ext cx="1836977" cy="1682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0724" name="矩形 23"/>
          <p:cNvSpPr>
            <a:spLocks noChangeArrowheads="1"/>
          </p:cNvSpPr>
          <p:nvPr/>
        </p:nvSpPr>
        <p:spPr bwMode="auto">
          <a:xfrm>
            <a:off x="268288" y="247650"/>
            <a:ext cx="8029575" cy="2286000"/>
          </a:xfrm>
          <a:prstGeom prst="rect">
            <a:avLst/>
          </a:prstGeom>
          <a:noFill/>
          <a:ln w="9525">
            <a:noFill/>
            <a:miter lim="800000"/>
            <a:headEnd/>
            <a:tailEnd/>
          </a:ln>
        </p:spPr>
        <p:txBody>
          <a:bodyPr>
            <a:spAutoFit/>
          </a:bodyPr>
          <a:lstStyle/>
          <a:p>
            <a:pPr eaLnBrk="0" hangingPunct="0"/>
            <a:r>
              <a:rPr lang="en-US" altLang="zh-CN" sz="3600" b="1">
                <a:solidFill>
                  <a:schemeClr val="bg1"/>
                </a:solidFill>
                <a:latin typeface="华文新魏" pitchFamily="2" charset="-122"/>
                <a:ea typeface="华文新魏" pitchFamily="2" charset="-122"/>
              </a:rPr>
              <a:t>“</a:t>
            </a:r>
            <a:r>
              <a:rPr lang="zh-CN" altLang="en-US" sz="3600" b="1">
                <a:solidFill>
                  <a:schemeClr val="bg1"/>
                </a:solidFill>
                <a:latin typeface="华文新魏" pitchFamily="2" charset="-122"/>
                <a:ea typeface="华文新魏" pitchFamily="2" charset="-122"/>
              </a:rPr>
              <a:t>在地球的另一个角落，有一个人间奇迹，它叫夏宫</a:t>
            </a:r>
            <a:r>
              <a:rPr lang="en-US" altLang="zh-CN" sz="3600" b="1">
                <a:solidFill>
                  <a:schemeClr val="bg1"/>
                </a:solidFill>
                <a:latin typeface="华文新魏" pitchFamily="2" charset="-122"/>
                <a:ea typeface="华文新魏" pitchFamily="2" charset="-122"/>
              </a:rPr>
              <a:t>……</a:t>
            </a:r>
            <a:r>
              <a:rPr lang="zh-CN" altLang="en-US" sz="3600" b="1">
                <a:solidFill>
                  <a:schemeClr val="bg1"/>
                </a:solidFill>
                <a:latin typeface="华文新魏" pitchFamily="2" charset="-122"/>
                <a:ea typeface="华文新魏" pitchFamily="2" charset="-122"/>
              </a:rPr>
              <a:t>人民的想象力所能创造的一切几乎是神化性的东西都体现在这座宫殿之中。”</a:t>
            </a:r>
          </a:p>
        </p:txBody>
      </p:sp>
      <p:sp>
        <p:nvSpPr>
          <p:cNvPr id="25" name="矩形 24"/>
          <p:cNvSpPr/>
          <p:nvPr/>
        </p:nvSpPr>
        <p:spPr>
          <a:xfrm>
            <a:off x="9464675" y="2287588"/>
            <a:ext cx="1836738" cy="615950"/>
          </a:xfrm>
          <a:prstGeom prst="rect">
            <a:avLst/>
          </a:prstGeom>
        </p:spPr>
        <p:txBody>
          <a:bodyPr wrap="none">
            <a:spAutoFit/>
          </a:bodyPr>
          <a:lstStyle/>
          <a:p>
            <a:pPr eaLnBrk="0" fontAlgn="auto" hangingPunct="0">
              <a:spcBef>
                <a:spcPts val="0"/>
              </a:spcBef>
              <a:spcAft>
                <a:spcPts val="0"/>
              </a:spcAft>
              <a:defRPr/>
            </a:pPr>
            <a:r>
              <a:rPr lang="zh-CN" altLang="en-US" sz="1715" b="1" dirty="0">
                <a:solidFill>
                  <a:schemeClr val="bg1"/>
                </a:solidFill>
                <a:latin typeface="华文新魏" panose="02010800040101010101" pitchFamily="2" charset="-122"/>
                <a:ea typeface="华文新魏" panose="02010800040101010101" pitchFamily="2" charset="-122"/>
              </a:rPr>
              <a:t>    维克多</a:t>
            </a:r>
            <a:r>
              <a:rPr lang="en-US" altLang="zh-CN" sz="1715" b="1" dirty="0">
                <a:solidFill>
                  <a:schemeClr val="bg1"/>
                </a:solidFill>
                <a:latin typeface="华文新魏" panose="02010800040101010101" pitchFamily="2" charset="-122"/>
                <a:ea typeface="华文新魏" panose="02010800040101010101" pitchFamily="2" charset="-122"/>
              </a:rPr>
              <a:t>•</a:t>
            </a:r>
            <a:r>
              <a:rPr lang="zh-CN" altLang="en-US" sz="1715" b="1" dirty="0">
                <a:solidFill>
                  <a:schemeClr val="bg1"/>
                </a:solidFill>
                <a:latin typeface="华文新魏" panose="02010800040101010101" pitchFamily="2" charset="-122"/>
                <a:ea typeface="华文新魏" panose="02010800040101010101" pitchFamily="2" charset="-122"/>
              </a:rPr>
              <a:t>雨果</a:t>
            </a:r>
            <a:endParaRPr lang="en-US" altLang="zh-CN" sz="1715" b="1" dirty="0">
              <a:solidFill>
                <a:schemeClr val="bg1"/>
              </a:solidFill>
              <a:latin typeface="华文新魏" panose="02010800040101010101" pitchFamily="2" charset="-122"/>
              <a:ea typeface="华文新魏" panose="02010800040101010101" pitchFamily="2" charset="-122"/>
            </a:endParaRPr>
          </a:p>
          <a:p>
            <a:pPr eaLnBrk="0" fontAlgn="auto" hangingPunct="0">
              <a:spcBef>
                <a:spcPts val="0"/>
              </a:spcBef>
              <a:spcAft>
                <a:spcPts val="0"/>
              </a:spcAft>
              <a:defRPr/>
            </a:pPr>
            <a:r>
              <a:rPr lang="zh-CN" altLang="en-US" sz="1715" b="1" dirty="0">
                <a:solidFill>
                  <a:schemeClr val="bg1"/>
                </a:solidFill>
                <a:latin typeface="华文新魏" panose="02010800040101010101" pitchFamily="2" charset="-122"/>
                <a:ea typeface="华文新魏" panose="02010800040101010101" pitchFamily="2" charset="-122"/>
              </a:rPr>
              <a:t>（</a:t>
            </a:r>
            <a:r>
              <a:rPr lang="en-US" altLang="zh-CN" sz="1715" b="1" dirty="0">
                <a:solidFill>
                  <a:schemeClr val="bg1"/>
                </a:solidFill>
                <a:latin typeface="华文新魏" panose="02010800040101010101" pitchFamily="2" charset="-122"/>
                <a:ea typeface="华文新魏" panose="02010800040101010101" pitchFamily="2" charset="-122"/>
              </a:rPr>
              <a:t>l802</a:t>
            </a:r>
            <a:r>
              <a:rPr lang="zh-CN" altLang="en-US" sz="1715" b="1" dirty="0">
                <a:solidFill>
                  <a:schemeClr val="bg1"/>
                </a:solidFill>
                <a:latin typeface="华文新魏" panose="02010800040101010101" pitchFamily="2" charset="-122"/>
                <a:ea typeface="华文新魏" panose="02010800040101010101" pitchFamily="2" charset="-122"/>
              </a:rPr>
              <a:t>～</a:t>
            </a:r>
            <a:r>
              <a:rPr lang="en-US" altLang="zh-CN" sz="1715" b="1" dirty="0">
                <a:solidFill>
                  <a:schemeClr val="bg1"/>
                </a:solidFill>
                <a:latin typeface="华文新魏" panose="02010800040101010101" pitchFamily="2" charset="-122"/>
                <a:ea typeface="华文新魏" panose="02010800040101010101" pitchFamily="2" charset="-122"/>
              </a:rPr>
              <a:t>1885</a:t>
            </a:r>
            <a:r>
              <a:rPr lang="zh-CN" altLang="en-US" sz="1715" b="1" dirty="0">
                <a:solidFill>
                  <a:schemeClr val="bg1"/>
                </a:solidFill>
                <a:latin typeface="华文新魏" panose="02010800040101010101" pitchFamily="2" charset="-122"/>
                <a:ea typeface="华文新魏" panose="02010800040101010101" pitchFamily="2" charset="-122"/>
              </a:rPr>
              <a:t>）</a:t>
            </a:r>
            <a:r>
              <a:rPr lang="zh-CN" altLang="en-US" sz="1715" b="1" dirty="0">
                <a:solidFill>
                  <a:schemeClr val="bg1"/>
                </a:solidFill>
                <a:effectLst>
                  <a:outerShdw blurRad="38100" dist="38100" dir="2700000" algn="tl">
                    <a:srgbClr val="C0C0C0"/>
                  </a:outerShdw>
                </a:effectLst>
                <a:latin typeface="华文新魏" panose="02010800040101010101" pitchFamily="2" charset="-122"/>
                <a:ea typeface="华文新魏" panose="02010800040101010101" pitchFamily="2" charset="-122"/>
              </a:rPr>
              <a:t> </a:t>
            </a:r>
            <a:endParaRPr lang="zh-CN" altLang="en-US" sz="1715" b="1" dirty="0">
              <a:solidFill>
                <a:schemeClr val="bg1"/>
              </a:solidFill>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bwMode="auto">
          <a:xfrm flipV="1">
            <a:off x="609298" y="6855303"/>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sz="1715" dirty="0">
              <a:ln>
                <a:solidFill>
                  <a:srgbClr val="660033"/>
                </a:solidFill>
              </a:ln>
            </a:endParaRPr>
          </a:p>
        </p:txBody>
      </p:sp>
      <p:cxnSp>
        <p:nvCxnSpPr>
          <p:cNvPr id="32" name="直接连接符 31"/>
          <p:cNvCxnSpPr/>
          <p:nvPr/>
        </p:nvCxnSpPr>
        <p:spPr>
          <a:xfrm>
            <a:off x="1517650" y="247650"/>
            <a:ext cx="0" cy="249238"/>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16" name="Picture 2" descr="《圆明园》盛景重现"/>
          <p:cNvPicPr>
            <a:picLocks noChangeAspect="1" noChangeArrowheads="1"/>
          </p:cNvPicPr>
          <p:nvPr/>
        </p:nvPicPr>
        <p:blipFill>
          <a:blip r:embed="rId3"/>
          <a:srcRect/>
          <a:stretch>
            <a:fillRect/>
          </a:stretch>
        </p:blipFill>
        <p:spPr bwMode="auto">
          <a:xfrm>
            <a:off x="331788" y="103188"/>
            <a:ext cx="8539162" cy="4841875"/>
          </a:xfrm>
          <a:prstGeom prst="rect">
            <a:avLst/>
          </a:prstGeom>
          <a:ln>
            <a:noFill/>
          </a:ln>
          <a:effectLst>
            <a:outerShdw blurRad="292100" dist="139700" dir="2700000" algn="tl" rotWithShape="0">
              <a:srgbClr val="333333">
                <a:alpha val="65000"/>
              </a:srgbClr>
            </a:outerShdw>
          </a:effectLst>
        </p:spPr>
      </p:pic>
      <p:pic>
        <p:nvPicPr>
          <p:cNvPr id="4" name="Picture 2" descr="sddsd"/>
          <p:cNvPicPr>
            <a:picLocks noChangeAspect="1" noChangeArrowheads="1"/>
          </p:cNvPicPr>
          <p:nvPr/>
        </p:nvPicPr>
        <p:blipFill>
          <a:blip r:embed="rId4"/>
          <a:srcRect/>
          <a:stretch>
            <a:fillRect/>
          </a:stretch>
        </p:blipFill>
        <p:spPr bwMode="auto">
          <a:xfrm>
            <a:off x="1060450" y="1185863"/>
            <a:ext cx="9866313" cy="5251450"/>
          </a:xfrm>
          <a:prstGeom prst="rect">
            <a:avLst/>
          </a:prstGeom>
          <a:ln>
            <a:noFill/>
          </a:ln>
          <a:effectLst>
            <a:outerShdw blurRad="292100" dist="139700" dir="2700000" algn="tl" rotWithShape="0">
              <a:srgbClr val="333333">
                <a:alpha val="65000"/>
              </a:srgbClr>
            </a:outerShdw>
          </a:effectLst>
        </p:spPr>
      </p:pic>
      <p:pic>
        <p:nvPicPr>
          <p:cNvPr id="5" name="Picture 2" descr="极富梦幻色彩的皇家园林"/>
          <p:cNvPicPr>
            <a:picLocks noChangeAspect="1" noChangeArrowheads="1"/>
          </p:cNvPicPr>
          <p:nvPr/>
        </p:nvPicPr>
        <p:blipFill>
          <a:blip r:embed="rId5"/>
          <a:srcRect/>
          <a:stretch>
            <a:fillRect/>
          </a:stretch>
        </p:blipFill>
        <p:spPr bwMode="auto">
          <a:xfrm>
            <a:off x="993775" y="842963"/>
            <a:ext cx="10001250" cy="5087937"/>
          </a:xfrm>
          <a:prstGeom prst="rect">
            <a:avLst/>
          </a:prstGeom>
          <a:ln>
            <a:noFill/>
          </a:ln>
          <a:effectLst>
            <a:outerShdw blurRad="292100" dist="139700" dir="2700000" algn="tl" rotWithShape="0">
              <a:srgbClr val="333333">
                <a:alpha val="65000"/>
              </a:srgbClr>
            </a:outerShdw>
          </a:effectLst>
        </p:spPr>
      </p:pic>
      <p:grpSp>
        <p:nvGrpSpPr>
          <p:cNvPr id="6" name="组合 5"/>
          <p:cNvGrpSpPr>
            <a:grpSpLocks/>
          </p:cNvGrpSpPr>
          <p:nvPr/>
        </p:nvGrpSpPr>
        <p:grpSpPr bwMode="auto">
          <a:xfrm>
            <a:off x="1716088" y="971550"/>
            <a:ext cx="7383462" cy="5805488"/>
            <a:chOff x="2900" y="1436"/>
            <a:chExt cx="11628" cy="9141"/>
          </a:xfrm>
        </p:grpSpPr>
        <p:sp>
          <p:nvSpPr>
            <p:cNvPr id="7" name="Rectangle 18"/>
            <p:cNvSpPr>
              <a:spLocks noChangeArrowheads="1"/>
            </p:cNvSpPr>
            <p:nvPr/>
          </p:nvSpPr>
          <p:spPr bwMode="auto">
            <a:xfrm>
              <a:off x="5085" y="9792"/>
              <a:ext cx="8480" cy="785"/>
            </a:xfrm>
            <a:prstGeom prst="rect">
              <a:avLst/>
            </a:prstGeom>
            <a:noFill/>
            <a:ln w="9525">
              <a:noFill/>
              <a:miter lim="800000"/>
            </a:ln>
            <a:effectLst/>
          </p:spPr>
          <p:txBody>
            <a:bodyPr>
              <a:spAutoFit/>
            </a:bodyPr>
            <a:lstStyle/>
            <a:p>
              <a:pPr fontAlgn="auto">
                <a:spcBef>
                  <a:spcPts val="0"/>
                </a:spcBef>
                <a:spcAft>
                  <a:spcPts val="0"/>
                </a:spcAft>
                <a:defRPr/>
              </a:pPr>
              <a:r>
                <a:rPr lang="zh-CN" altLang="en-US" sz="2665" b="1" dirty="0">
                  <a:latin typeface="华文新魏" panose="02010800040101010101" pitchFamily="2" charset="-122"/>
                  <a:ea typeface="华文新魏" panose="02010800040101010101" pitchFamily="2" charset="-122"/>
                </a:rPr>
                <a:t>圆明园里的“海晏堂”十二生肖</a:t>
              </a:r>
            </a:p>
          </p:txBody>
        </p:sp>
        <p:pic>
          <p:nvPicPr>
            <p:cNvPr id="32778" name="Picture 21" descr="U996P28T3D1915727F326DT20080219103730"/>
            <p:cNvPicPr>
              <a:picLocks noChangeAspect="1" noChangeArrowheads="1"/>
            </p:cNvPicPr>
            <p:nvPr/>
          </p:nvPicPr>
          <p:blipFill>
            <a:blip r:embed="rId6"/>
            <a:srcRect/>
            <a:stretch>
              <a:fillRect/>
            </a:stretch>
          </p:blipFill>
          <p:spPr bwMode="auto">
            <a:xfrm>
              <a:off x="2900" y="1436"/>
              <a:ext cx="11629" cy="8245"/>
            </a:xfrm>
            <a:prstGeom prst="rect">
              <a:avLst/>
            </a:prstGeom>
            <a:noFill/>
            <a:ln w="9525">
              <a:noFill/>
              <a:miter lim="800000"/>
              <a:headEnd/>
              <a:tailEnd/>
            </a:ln>
          </p:spPr>
        </p:pic>
      </p:gr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dissolv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xit" presetSubtype="4" fill="hold" nodeType="clickEffect">
                                  <p:stCondLst>
                                    <p:cond delay="0"/>
                                  </p:stCondLst>
                                  <p:childTnLst>
                                    <p:anim calcmode="lin" valueType="num">
                                      <p:cBhvr additive="base">
                                        <p:cTn id="11" dur="500"/>
                                        <p:tgtEl>
                                          <p:spTgt spid="16"/>
                                        </p:tgtEl>
                                        <p:attrNameLst>
                                          <p:attrName>ppt_x</p:attrName>
                                        </p:attrNameLst>
                                      </p:cBhvr>
                                      <p:tavLst>
                                        <p:tav tm="0">
                                          <p:val>
                                            <p:strVal val="ppt_x"/>
                                          </p:val>
                                        </p:tav>
                                        <p:tav tm="100000">
                                          <p:val>
                                            <p:strVal val="ppt_x"/>
                                          </p:val>
                                        </p:tav>
                                      </p:tavLst>
                                    </p:anim>
                                    <p:anim calcmode="lin" valueType="num">
                                      <p:cBhvr additive="base">
                                        <p:cTn id="12" dur="500"/>
                                        <p:tgtEl>
                                          <p:spTgt spid="16"/>
                                        </p:tgtEl>
                                        <p:attrNameLst>
                                          <p:attrName>ppt_y</p:attrName>
                                        </p:attrNameLst>
                                      </p:cBhvr>
                                      <p:tavLst>
                                        <p:tav tm="0">
                                          <p:val>
                                            <p:strVal val="ppt_y"/>
                                          </p:val>
                                        </p:tav>
                                        <p:tav tm="100000">
                                          <p:val>
                                            <p:strVal val="1+ppt_h/2"/>
                                          </p:val>
                                        </p:tav>
                                      </p:tavLst>
                                    </p:anim>
                                    <p:set>
                                      <p:cBhvr>
                                        <p:cTn id="13" dur="1" fill="hold">
                                          <p:stCondLst>
                                            <p:cond delay="499"/>
                                          </p:stCondLst>
                                        </p:cTn>
                                        <p:tgtEl>
                                          <p:spTgt spid="16"/>
                                        </p:tgtEl>
                                        <p:attrNameLst>
                                          <p:attrName>style.visibility</p:attrName>
                                        </p:attrNameLst>
                                      </p:cBhvr>
                                      <p:to>
                                        <p:strVal val="hidden"/>
                                      </p:to>
                                    </p:set>
                                  </p:childTnLst>
                                </p:cTn>
                              </p:par>
                              <p:par>
                                <p:cTn id="14" presetID="9"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xit" presetSubtype="4" fill="hold" nodeType="clickEffect">
                                  <p:stCondLst>
                                    <p:cond delay="0"/>
                                  </p:stCondLst>
                                  <p:childTnLst>
                                    <p:anim calcmode="lin" valueType="num">
                                      <p:cBhvr additive="base">
                                        <p:cTn id="20" dur="500"/>
                                        <p:tgtEl>
                                          <p:spTgt spid="4"/>
                                        </p:tgtEl>
                                        <p:attrNameLst>
                                          <p:attrName>ppt_x</p:attrName>
                                        </p:attrNameLst>
                                      </p:cBhvr>
                                      <p:tavLst>
                                        <p:tav tm="0">
                                          <p:val>
                                            <p:strVal val="ppt_x"/>
                                          </p:val>
                                        </p:tav>
                                        <p:tav tm="100000">
                                          <p:val>
                                            <p:strVal val="ppt_x"/>
                                          </p:val>
                                        </p:tav>
                                      </p:tavLst>
                                    </p:anim>
                                    <p:anim calcmode="lin" valueType="num">
                                      <p:cBhvr additive="base">
                                        <p:cTn id="21" dur="500"/>
                                        <p:tgtEl>
                                          <p:spTgt spid="4"/>
                                        </p:tgtEl>
                                        <p:attrNameLst>
                                          <p:attrName>ppt_y</p:attrName>
                                        </p:attrNameLst>
                                      </p:cBhvr>
                                      <p:tavLst>
                                        <p:tav tm="0">
                                          <p:val>
                                            <p:strVal val="ppt_y"/>
                                          </p:val>
                                        </p:tav>
                                        <p:tav tm="100000">
                                          <p:val>
                                            <p:strVal val="1+ppt_h/2"/>
                                          </p:val>
                                        </p:tav>
                                      </p:tavLst>
                                    </p:anim>
                                    <p:set>
                                      <p:cBhvr>
                                        <p:cTn id="22" dur="1" fill="hold">
                                          <p:stCondLst>
                                            <p:cond delay="499"/>
                                          </p:stCondLst>
                                        </p:cTn>
                                        <p:tgtEl>
                                          <p:spTgt spid="4"/>
                                        </p:tgtEl>
                                        <p:attrNameLst>
                                          <p:attrName>style.visibility</p:attrName>
                                        </p:attrNameLst>
                                      </p:cBhvr>
                                      <p:to>
                                        <p:strVal val="hidden"/>
                                      </p:to>
                                    </p:set>
                                  </p:childTnLst>
                                </p:cTn>
                              </p:par>
                              <p:par>
                                <p:cTn id="23" presetID="9" presetClass="entr" presetSubtype="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dissolve">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xit" presetSubtype="4" fill="hold" nodeType="clickEffect">
                                  <p:stCondLst>
                                    <p:cond delay="0"/>
                                  </p:stCondLst>
                                  <p:childTnLst>
                                    <p:anim calcmode="lin" valueType="num">
                                      <p:cBhvr additive="base">
                                        <p:cTn id="29" dur="500"/>
                                        <p:tgtEl>
                                          <p:spTgt spid="5"/>
                                        </p:tgtEl>
                                        <p:attrNameLst>
                                          <p:attrName>ppt_x</p:attrName>
                                        </p:attrNameLst>
                                      </p:cBhvr>
                                      <p:tavLst>
                                        <p:tav tm="0">
                                          <p:val>
                                            <p:strVal val="ppt_x"/>
                                          </p:val>
                                        </p:tav>
                                        <p:tav tm="100000">
                                          <p:val>
                                            <p:strVal val="ppt_x"/>
                                          </p:val>
                                        </p:tav>
                                      </p:tavLst>
                                    </p:anim>
                                    <p:anim calcmode="lin" valueType="num">
                                      <p:cBhvr additive="base">
                                        <p:cTn id="30" dur="500"/>
                                        <p:tgtEl>
                                          <p:spTgt spid="5"/>
                                        </p:tgtEl>
                                        <p:attrNameLst>
                                          <p:attrName>ppt_y</p:attrName>
                                        </p:attrNameLst>
                                      </p:cBhvr>
                                      <p:tavLst>
                                        <p:tav tm="0">
                                          <p:val>
                                            <p:strVal val="ppt_y"/>
                                          </p:val>
                                        </p:tav>
                                        <p:tav tm="100000">
                                          <p:val>
                                            <p:strVal val="1+ppt_h/2"/>
                                          </p:val>
                                        </p:tav>
                                      </p:tavLst>
                                    </p:anim>
                                    <p:set>
                                      <p:cBhvr>
                                        <p:cTn id="31" dur="1" fill="hold">
                                          <p:stCondLst>
                                            <p:cond delay="499"/>
                                          </p:stCondLst>
                                        </p:cTn>
                                        <p:tgtEl>
                                          <p:spTgt spid="5"/>
                                        </p:tgtEl>
                                        <p:attrNameLst>
                                          <p:attrName>style.visibility</p:attrName>
                                        </p:attrNameLst>
                                      </p:cBhvr>
                                      <p:to>
                                        <p:strVal val="hidden"/>
                                      </p:to>
                                    </p:set>
                                  </p:childTnLst>
                                </p:cTn>
                              </p:par>
                              <p:par>
                                <p:cTn id="32" presetID="2" presetClass="entr" presetSubtype="4"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ppt_x"/>
                                          </p:val>
                                        </p:tav>
                                        <p:tav tm="100000">
                                          <p:val>
                                            <p:strVal val="#ppt_x"/>
                                          </p:val>
                                        </p:tav>
                                      </p:tavLst>
                                    </p:anim>
                                    <p:anim calcmode="lin" valueType="num">
                                      <p:cBhvr additive="base">
                                        <p:cTn id="3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bwMode="auto">
          <a:xfrm flipV="1">
            <a:off x="609298" y="6855303"/>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sz="1715" dirty="0">
              <a:ln>
                <a:solidFill>
                  <a:srgbClr val="660033"/>
                </a:solidFill>
              </a:ln>
            </a:endParaRPr>
          </a:p>
        </p:txBody>
      </p:sp>
      <p:cxnSp>
        <p:nvCxnSpPr>
          <p:cNvPr id="32" name="直接连接符 31"/>
          <p:cNvCxnSpPr/>
          <p:nvPr/>
        </p:nvCxnSpPr>
        <p:spPr>
          <a:xfrm>
            <a:off x="1517650" y="247650"/>
            <a:ext cx="0" cy="249238"/>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16" name="Picture 2" descr="1"/>
          <p:cNvPicPr>
            <a:picLocks noChangeAspect="1" noChangeArrowheads="1"/>
          </p:cNvPicPr>
          <p:nvPr/>
        </p:nvPicPr>
        <p:blipFill>
          <a:blip r:embed="rId3"/>
          <a:srcRect/>
          <a:stretch>
            <a:fillRect/>
          </a:stretch>
        </p:blipFill>
        <p:spPr bwMode="auto">
          <a:xfrm>
            <a:off x="1673225" y="987425"/>
            <a:ext cx="1989138" cy="1123950"/>
          </a:xfrm>
          <a:prstGeom prst="rect">
            <a:avLst/>
          </a:prstGeom>
          <a:ln>
            <a:noFill/>
          </a:ln>
          <a:effectLst>
            <a:outerShdw blurRad="292100" dist="139700" dir="2700000" algn="tl" rotWithShape="0">
              <a:srgbClr val="333333">
                <a:alpha val="65000"/>
              </a:srgbClr>
            </a:outerShdw>
          </a:effectLst>
        </p:spPr>
      </p:pic>
      <p:sp>
        <p:nvSpPr>
          <p:cNvPr id="17" name="Picture 3" descr="2"/>
          <p:cNvSpPr>
            <a:spLocks noChangeAspect="1" noChangeArrowheads="1"/>
          </p:cNvSpPr>
          <p:nvPr/>
        </p:nvSpPr>
        <p:spPr bwMode="auto">
          <a:xfrm>
            <a:off x="1673225" y="1828800"/>
            <a:ext cx="1208088" cy="928688"/>
          </a:xfrm>
          <a:prstGeom prst="rect">
            <a:avLst/>
          </a:prstGeom>
          <a:noFill/>
          <a:ln w="9525">
            <a:noFill/>
            <a:miter lim="800000"/>
          </a:ln>
        </p:spPr>
        <p:txBody>
          <a:bodyPr/>
          <a:lstStyle/>
          <a:p>
            <a:pPr fontAlgn="auto">
              <a:spcBef>
                <a:spcPts val="0"/>
              </a:spcBef>
              <a:spcAft>
                <a:spcPts val="0"/>
              </a:spcAft>
              <a:defRPr/>
            </a:pPr>
            <a:endParaRPr lang="zh-CN" altLang="en-US" sz="1715">
              <a:latin typeface="+mn-lt"/>
              <a:ea typeface="+mn-ea"/>
            </a:endParaRPr>
          </a:p>
        </p:txBody>
      </p:sp>
      <p:pic>
        <p:nvPicPr>
          <p:cNvPr id="18" name="Picture 4" descr="4"/>
          <p:cNvPicPr>
            <a:picLocks noChangeAspect="1" noChangeArrowheads="1"/>
          </p:cNvPicPr>
          <p:nvPr/>
        </p:nvPicPr>
        <p:blipFill>
          <a:blip r:embed="rId4"/>
          <a:srcRect/>
          <a:stretch>
            <a:fillRect/>
          </a:stretch>
        </p:blipFill>
        <p:spPr bwMode="auto">
          <a:xfrm>
            <a:off x="3833813" y="869950"/>
            <a:ext cx="1481137" cy="2225675"/>
          </a:xfrm>
          <a:prstGeom prst="rect">
            <a:avLst/>
          </a:prstGeom>
          <a:ln>
            <a:noFill/>
          </a:ln>
          <a:effectLst>
            <a:outerShdw blurRad="292100" dist="139700" dir="2700000" algn="tl" rotWithShape="0">
              <a:srgbClr val="333333">
                <a:alpha val="65000"/>
              </a:srgbClr>
            </a:outerShdw>
          </a:effectLst>
        </p:spPr>
      </p:pic>
      <p:pic>
        <p:nvPicPr>
          <p:cNvPr id="19" name="Picture 5" descr="5"/>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1879600" y="3235325"/>
            <a:ext cx="1438275" cy="1008063"/>
          </a:xfrm>
          <a:prstGeom prst="rect">
            <a:avLst/>
          </a:prstGeom>
          <a:ln>
            <a:noFill/>
          </a:ln>
          <a:effectLst>
            <a:outerShdw blurRad="292100" dist="139700" dir="2700000" algn="tl" rotWithShape="0">
              <a:srgbClr val="333333">
                <a:alpha val="65000"/>
              </a:srgbClr>
            </a:outerShdw>
          </a:effectLst>
        </p:spPr>
      </p:pic>
      <p:pic>
        <p:nvPicPr>
          <p:cNvPr id="20" name="Picture 6" descr="8"/>
          <p:cNvPicPr>
            <a:picLocks noChangeAspect="1" noChangeArrowheads="1"/>
          </p:cNvPicPr>
          <p:nvPr/>
        </p:nvPicPr>
        <p:blipFill>
          <a:blip r:embed="rId6"/>
          <a:srcRect/>
          <a:stretch>
            <a:fillRect/>
          </a:stretch>
        </p:blipFill>
        <p:spPr bwMode="auto">
          <a:xfrm>
            <a:off x="2290763" y="2446338"/>
            <a:ext cx="841375" cy="960437"/>
          </a:xfrm>
          <a:prstGeom prst="rect">
            <a:avLst/>
          </a:prstGeom>
          <a:ln>
            <a:noFill/>
          </a:ln>
          <a:effectLst>
            <a:outerShdw blurRad="292100" dist="139700" dir="2700000" algn="tl" rotWithShape="0">
              <a:srgbClr val="333333">
                <a:alpha val="65000"/>
              </a:srgbClr>
            </a:outerShdw>
          </a:effectLst>
        </p:spPr>
      </p:pic>
      <p:pic>
        <p:nvPicPr>
          <p:cNvPr id="21" name="Picture 7" descr="qzhyb"/>
          <p:cNvPicPr>
            <a:picLocks noChangeAspect="1" noChangeArrowheads="1"/>
          </p:cNvPicPr>
          <p:nvPr/>
        </p:nvPicPr>
        <p:blipFill>
          <a:blip r:embed="rId7"/>
          <a:srcRect/>
          <a:stretch>
            <a:fillRect/>
          </a:stretch>
        </p:blipFill>
        <p:spPr bwMode="auto">
          <a:xfrm>
            <a:off x="3455988" y="3200400"/>
            <a:ext cx="1646237" cy="1020763"/>
          </a:xfrm>
          <a:prstGeom prst="rect">
            <a:avLst/>
          </a:prstGeom>
          <a:ln>
            <a:noFill/>
          </a:ln>
          <a:effectLst>
            <a:outerShdw blurRad="292100" dist="139700" dir="2700000" algn="tl" rotWithShape="0">
              <a:srgbClr val="333333">
                <a:alpha val="65000"/>
              </a:srgbClr>
            </a:outerShdw>
          </a:effectLst>
        </p:spPr>
      </p:pic>
      <p:pic>
        <p:nvPicPr>
          <p:cNvPr id="22" name="Picture 8" descr="qzhyb"/>
          <p:cNvPicPr>
            <a:picLocks noChangeAspect="1" noChangeArrowheads="1"/>
          </p:cNvPicPr>
          <p:nvPr/>
        </p:nvPicPr>
        <p:blipFill>
          <a:blip r:embed="rId8"/>
          <a:srcRect/>
          <a:stretch>
            <a:fillRect/>
          </a:stretch>
        </p:blipFill>
        <p:spPr bwMode="auto">
          <a:xfrm>
            <a:off x="4843463" y="4333875"/>
            <a:ext cx="2001837" cy="1544638"/>
          </a:xfrm>
          <a:prstGeom prst="rect">
            <a:avLst/>
          </a:prstGeom>
          <a:ln>
            <a:noFill/>
          </a:ln>
          <a:effectLst>
            <a:outerShdw blurRad="292100" dist="139700" dir="2700000" algn="tl" rotWithShape="0">
              <a:srgbClr val="333333">
                <a:alpha val="65000"/>
              </a:srgbClr>
            </a:outerShdw>
          </a:effectLst>
        </p:spPr>
      </p:pic>
      <p:pic>
        <p:nvPicPr>
          <p:cNvPr id="23" name="Picture 9" descr="qzhyb"/>
          <p:cNvPicPr>
            <a:picLocks noChangeAspect="1" noChangeArrowheads="1"/>
          </p:cNvPicPr>
          <p:nvPr/>
        </p:nvPicPr>
        <p:blipFill>
          <a:blip r:embed="rId9"/>
          <a:srcRect/>
          <a:stretch>
            <a:fillRect/>
          </a:stretch>
        </p:blipFill>
        <p:spPr bwMode="auto">
          <a:xfrm>
            <a:off x="1793875" y="4333875"/>
            <a:ext cx="2486025" cy="1544638"/>
          </a:xfrm>
          <a:prstGeom prst="rect">
            <a:avLst/>
          </a:prstGeom>
          <a:ln>
            <a:noFill/>
          </a:ln>
          <a:effectLst>
            <a:outerShdw blurRad="292100" dist="139700" dir="2700000" algn="tl" rotWithShape="0">
              <a:srgbClr val="333333">
                <a:alpha val="65000"/>
              </a:srgbClr>
            </a:outerShdw>
          </a:effectLst>
        </p:spPr>
      </p:pic>
      <p:pic>
        <p:nvPicPr>
          <p:cNvPr id="24" name="Picture 10" descr="qzhyb"/>
          <p:cNvPicPr>
            <a:picLocks noChangeAspect="1" noChangeArrowheads="1"/>
          </p:cNvPicPr>
          <p:nvPr/>
        </p:nvPicPr>
        <p:blipFill>
          <a:blip r:embed="rId10"/>
          <a:srcRect/>
          <a:stretch>
            <a:fillRect/>
          </a:stretch>
        </p:blipFill>
        <p:spPr bwMode="auto">
          <a:xfrm>
            <a:off x="7313613" y="4333875"/>
            <a:ext cx="912812" cy="1544638"/>
          </a:xfrm>
          <a:prstGeom prst="rect">
            <a:avLst/>
          </a:prstGeom>
          <a:ln>
            <a:noFill/>
          </a:ln>
          <a:effectLst>
            <a:outerShdw blurRad="292100" dist="139700" dir="2700000" algn="tl" rotWithShape="0">
              <a:srgbClr val="333333">
                <a:alpha val="65000"/>
              </a:srgbClr>
            </a:outerShdw>
          </a:effectLst>
        </p:spPr>
      </p:pic>
      <p:pic>
        <p:nvPicPr>
          <p:cNvPr id="25" name="Picture 11" descr="qzhyb"/>
          <p:cNvPicPr>
            <a:picLocks noChangeAspect="1" noChangeArrowheads="1"/>
          </p:cNvPicPr>
          <p:nvPr/>
        </p:nvPicPr>
        <p:blipFill>
          <a:blip r:embed="rId11"/>
          <a:srcRect/>
          <a:stretch>
            <a:fillRect/>
          </a:stretch>
        </p:blipFill>
        <p:spPr bwMode="auto">
          <a:xfrm>
            <a:off x="8478838" y="4333875"/>
            <a:ext cx="874712" cy="1544638"/>
          </a:xfrm>
          <a:prstGeom prst="rect">
            <a:avLst/>
          </a:prstGeom>
          <a:ln>
            <a:noFill/>
          </a:ln>
          <a:effectLst>
            <a:outerShdw blurRad="292100" dist="139700" dir="2700000" algn="tl" rotWithShape="0">
              <a:srgbClr val="333333">
                <a:alpha val="65000"/>
              </a:srgbClr>
            </a:outerShdw>
          </a:effectLst>
        </p:spPr>
      </p:pic>
      <p:pic>
        <p:nvPicPr>
          <p:cNvPr id="26" name="Picture 12" descr="qzhyb"/>
          <p:cNvPicPr>
            <a:picLocks noChangeAspect="1" noChangeArrowheads="1"/>
          </p:cNvPicPr>
          <p:nvPr/>
        </p:nvPicPr>
        <p:blipFill>
          <a:blip r:embed="rId12"/>
          <a:srcRect/>
          <a:stretch>
            <a:fillRect/>
          </a:stretch>
        </p:blipFill>
        <p:spPr bwMode="auto">
          <a:xfrm>
            <a:off x="9575800" y="4333875"/>
            <a:ext cx="669925" cy="1544638"/>
          </a:xfrm>
          <a:prstGeom prst="rect">
            <a:avLst/>
          </a:prstGeom>
          <a:ln>
            <a:noFill/>
          </a:ln>
          <a:effectLst>
            <a:outerShdw blurRad="292100" dist="139700" dir="2700000" algn="tl" rotWithShape="0">
              <a:srgbClr val="333333">
                <a:alpha val="65000"/>
              </a:srgbClr>
            </a:outerShdw>
          </a:effectLst>
        </p:spPr>
      </p:pic>
      <p:pic>
        <p:nvPicPr>
          <p:cNvPr id="27" name="Picture 13" descr="qtlq"/>
          <p:cNvPicPr>
            <a:picLocks noChangeAspect="1" noChangeArrowheads="1"/>
          </p:cNvPicPr>
          <p:nvPr/>
        </p:nvPicPr>
        <p:blipFill>
          <a:blip r:embed="rId13"/>
          <a:srcRect/>
          <a:stretch>
            <a:fillRect/>
          </a:stretch>
        </p:blipFill>
        <p:spPr bwMode="auto">
          <a:xfrm>
            <a:off x="8926513" y="976313"/>
            <a:ext cx="1009650" cy="1303337"/>
          </a:xfrm>
          <a:prstGeom prst="rect">
            <a:avLst/>
          </a:prstGeom>
          <a:ln>
            <a:noFill/>
          </a:ln>
          <a:effectLst>
            <a:outerShdw blurRad="292100" dist="139700" dir="2700000" algn="tl" rotWithShape="0">
              <a:srgbClr val="333333">
                <a:alpha val="65000"/>
              </a:srgbClr>
            </a:outerShdw>
          </a:effectLst>
        </p:spPr>
      </p:pic>
      <p:pic>
        <p:nvPicPr>
          <p:cNvPr id="29" name="Picture 14" descr="qtlq"/>
          <p:cNvPicPr>
            <a:picLocks noChangeAspect="1" noChangeArrowheads="1"/>
          </p:cNvPicPr>
          <p:nvPr/>
        </p:nvPicPr>
        <p:blipFill>
          <a:blip r:embed="rId14"/>
          <a:srcRect/>
          <a:stretch>
            <a:fillRect/>
          </a:stretch>
        </p:blipFill>
        <p:spPr bwMode="auto">
          <a:xfrm>
            <a:off x="5802313" y="976313"/>
            <a:ext cx="1100137" cy="1303337"/>
          </a:xfrm>
          <a:prstGeom prst="rect">
            <a:avLst/>
          </a:prstGeom>
          <a:ln>
            <a:noFill/>
          </a:ln>
          <a:effectLst>
            <a:outerShdw blurRad="292100" dist="139700" dir="2700000" algn="tl" rotWithShape="0">
              <a:srgbClr val="333333">
                <a:alpha val="65000"/>
              </a:srgbClr>
            </a:outerShdw>
          </a:effectLst>
        </p:spPr>
      </p:pic>
      <p:pic>
        <p:nvPicPr>
          <p:cNvPr id="34" name="Picture 15" descr="qtlq"/>
          <p:cNvPicPr>
            <a:picLocks noChangeAspect="1" noChangeArrowheads="1"/>
          </p:cNvPicPr>
          <p:nvPr/>
        </p:nvPicPr>
        <p:blipFill>
          <a:blip r:embed="rId15"/>
          <a:srcRect/>
          <a:stretch>
            <a:fillRect/>
          </a:stretch>
        </p:blipFill>
        <p:spPr bwMode="auto">
          <a:xfrm>
            <a:off x="7405688" y="984250"/>
            <a:ext cx="977900" cy="1325563"/>
          </a:xfrm>
          <a:prstGeom prst="rect">
            <a:avLst/>
          </a:prstGeom>
          <a:ln>
            <a:noFill/>
          </a:ln>
          <a:effectLst>
            <a:outerShdw blurRad="292100" dist="139700" dir="2700000" algn="tl" rotWithShape="0">
              <a:srgbClr val="333333">
                <a:alpha val="65000"/>
              </a:srgbClr>
            </a:outerShdw>
          </a:effectLst>
        </p:spPr>
      </p:pic>
      <p:pic>
        <p:nvPicPr>
          <p:cNvPr id="41" name="Picture 16" descr="qtlq"/>
          <p:cNvPicPr>
            <a:picLocks noChangeAspect="1" noChangeArrowheads="1"/>
          </p:cNvPicPr>
          <p:nvPr/>
        </p:nvPicPr>
        <p:blipFill>
          <a:blip r:embed="rId16"/>
          <a:srcRect/>
          <a:stretch>
            <a:fillRect/>
          </a:stretch>
        </p:blipFill>
        <p:spPr bwMode="auto">
          <a:xfrm>
            <a:off x="8667750" y="2651125"/>
            <a:ext cx="1377950" cy="1579563"/>
          </a:xfrm>
          <a:prstGeom prst="rect">
            <a:avLst/>
          </a:prstGeom>
          <a:ln>
            <a:noFill/>
          </a:ln>
          <a:effectLst>
            <a:outerShdw blurRad="292100" dist="139700" dir="2700000" algn="tl" rotWithShape="0">
              <a:srgbClr val="333333">
                <a:alpha val="65000"/>
              </a:srgbClr>
            </a:outerShdw>
          </a:effectLst>
        </p:spPr>
      </p:pic>
      <p:pic>
        <p:nvPicPr>
          <p:cNvPr id="42" name="Picture 17" descr="qtlq"/>
          <p:cNvPicPr>
            <a:picLocks noChangeAspect="1" noChangeArrowheads="1"/>
          </p:cNvPicPr>
          <p:nvPr/>
        </p:nvPicPr>
        <p:blipFill>
          <a:blip r:embed="rId17"/>
          <a:srcRect/>
          <a:stretch>
            <a:fillRect/>
          </a:stretch>
        </p:blipFill>
        <p:spPr bwMode="auto">
          <a:xfrm>
            <a:off x="7023100" y="2584450"/>
            <a:ext cx="1373188" cy="1576388"/>
          </a:xfrm>
          <a:prstGeom prst="rect">
            <a:avLst/>
          </a:prstGeom>
          <a:ln>
            <a:noFill/>
          </a:ln>
          <a:effectLst>
            <a:outerShdw blurRad="292100" dist="139700" dir="2700000" algn="tl" rotWithShape="0">
              <a:srgbClr val="333333">
                <a:alpha val="65000"/>
              </a:srgbClr>
            </a:outerShdw>
          </a:effectLst>
        </p:spPr>
      </p:pic>
      <p:pic>
        <p:nvPicPr>
          <p:cNvPr id="43" name="Picture 18" descr="qtlq"/>
          <p:cNvPicPr>
            <a:picLocks noChangeAspect="1" noChangeArrowheads="1"/>
          </p:cNvPicPr>
          <p:nvPr/>
        </p:nvPicPr>
        <p:blipFill>
          <a:blip r:embed="rId18"/>
          <a:srcRect/>
          <a:stretch>
            <a:fillRect/>
          </a:stretch>
        </p:blipFill>
        <p:spPr bwMode="auto">
          <a:xfrm>
            <a:off x="5546725" y="3030538"/>
            <a:ext cx="1130300" cy="1235075"/>
          </a:xfrm>
          <a:prstGeom prst="rect">
            <a:avLst/>
          </a:prstGeom>
          <a:ln>
            <a:noFill/>
          </a:ln>
          <a:effectLst>
            <a:outerShdw blurRad="292100" dist="139700" dir="2700000" algn="tl" rotWithShape="0">
              <a:srgbClr val="333333">
                <a:alpha val="65000"/>
              </a:srgbClr>
            </a:outerShdw>
          </a:effectLst>
        </p:spPr>
      </p:pic>
      <p:sp>
        <p:nvSpPr>
          <p:cNvPr id="44" name="Rectangle 19"/>
          <p:cNvSpPr>
            <a:spLocks noChangeArrowheads="1"/>
          </p:cNvSpPr>
          <p:nvPr/>
        </p:nvSpPr>
        <p:spPr bwMode="auto">
          <a:xfrm>
            <a:off x="1538288" y="6038850"/>
            <a:ext cx="9388475" cy="788988"/>
          </a:xfrm>
          <a:prstGeom prst="rect">
            <a:avLst/>
          </a:prstGeom>
          <a:noFill/>
          <a:ln w="9525">
            <a:noFill/>
            <a:miter lim="800000"/>
          </a:ln>
        </p:spPr>
        <p:txBody>
          <a:bodyPr>
            <a:spAutoFit/>
          </a:bodyPr>
          <a:lstStyle/>
          <a:p>
            <a:pPr fontAlgn="auto">
              <a:spcBef>
                <a:spcPts val="0"/>
              </a:spcBef>
              <a:spcAft>
                <a:spcPts val="0"/>
              </a:spcAft>
              <a:defRPr/>
            </a:pPr>
            <a:r>
              <a:rPr lang="zh-CN" altLang="en-US" sz="2285" b="1" dirty="0">
                <a:latin typeface="华文新魏" panose="02010800040101010101" pitchFamily="2" charset="-122"/>
                <a:ea typeface="华文新魏" panose="02010800040101010101" pitchFamily="2" charset="-122"/>
              </a:rPr>
              <a:t>圆明园</a:t>
            </a:r>
            <a:r>
              <a:rPr lang="zh-CN" altLang="en-US" sz="2285" b="1" dirty="0">
                <a:latin typeface="华文新魏" panose="02010800040101010101" pitchFamily="2" charset="-122"/>
                <a:ea typeface="华文新魏" panose="02010800040101010101" pitchFamily="2" charset="-122"/>
              </a:rPr>
              <a:t>里藏有名人字画、秘府典籍、钟鼎宝器、金银珠宝和稀世文物不计其数。</a:t>
            </a:r>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7" descr="Travel_00000664"/>
          <p:cNvPicPr>
            <a:picLocks noChangeAspect="1" noChangeArrowheads="1"/>
          </p:cNvPicPr>
          <p:nvPr/>
        </p:nvPicPr>
        <p:blipFill>
          <a:blip r:embed="rId3">
            <a:clrChange>
              <a:clrFrom>
                <a:srgbClr val="CCD7D1"/>
              </a:clrFrom>
              <a:clrTo>
                <a:srgbClr val="CCD7D1">
                  <a:alpha val="0"/>
                </a:srgbClr>
              </a:clrTo>
            </a:clrChange>
            <a:duotone>
              <a:schemeClr val="bg2">
                <a:shade val="45000"/>
                <a:satMod val="135000"/>
              </a:schemeClr>
              <a:prstClr val="white"/>
            </a:duotone>
          </a:blip>
          <a:srcRect l="40083" t="41722" b="7722"/>
          <a:stretch>
            <a:fillRect/>
          </a:stretch>
        </p:blipFill>
        <p:spPr bwMode="auto">
          <a:xfrm>
            <a:off x="609298" y="3729851"/>
            <a:ext cx="4942412" cy="3128149"/>
          </a:xfrm>
          <a:prstGeom prst="rect">
            <a:avLst/>
          </a:prstGeom>
          <a:ln>
            <a:noFill/>
          </a:ln>
          <a:effectLst>
            <a:softEdge rad="112500"/>
          </a:effectLst>
        </p:spPr>
      </p:pic>
      <p:sp>
        <p:nvSpPr>
          <p:cNvPr id="10" name="矩形 9"/>
          <p:cNvSpPr/>
          <p:nvPr/>
        </p:nvSpPr>
        <p:spPr bwMode="auto">
          <a:xfrm flipV="1">
            <a:off x="609298" y="6855303"/>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sz="1715" dirty="0">
              <a:ln>
                <a:solidFill>
                  <a:srgbClr val="660033"/>
                </a:solidFill>
              </a:ln>
            </a:endParaRPr>
          </a:p>
        </p:txBody>
      </p:sp>
      <p:cxnSp>
        <p:nvCxnSpPr>
          <p:cNvPr id="32" name="直接连接符 31"/>
          <p:cNvCxnSpPr/>
          <p:nvPr/>
        </p:nvCxnSpPr>
        <p:spPr>
          <a:xfrm>
            <a:off x="1517650" y="247650"/>
            <a:ext cx="0" cy="249238"/>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7" name="Text Box 8"/>
          <p:cNvSpPr txBox="1">
            <a:spLocks noChangeArrowheads="1"/>
          </p:cNvSpPr>
          <p:nvPr/>
        </p:nvSpPr>
        <p:spPr bwMode="auto">
          <a:xfrm>
            <a:off x="1604963" y="3768725"/>
            <a:ext cx="8845550" cy="2530475"/>
          </a:xfrm>
          <a:prstGeom prst="rect">
            <a:avLst/>
          </a:prstGeom>
          <a:noFill/>
          <a:ln w="38100" algn="ctr">
            <a:noFill/>
            <a:miter lim="800000"/>
          </a:ln>
          <a:effectLst/>
        </p:spPr>
        <p:txBody>
          <a:bodyPr>
            <a:spAutoFit/>
          </a:bodyPr>
          <a:lstStyle/>
          <a:p>
            <a:pPr fontAlgn="auto">
              <a:spcBef>
                <a:spcPts val="0"/>
              </a:spcBef>
              <a:spcAft>
                <a:spcPts val="0"/>
              </a:spcAft>
              <a:defRPr/>
            </a:pPr>
            <a:r>
              <a:rPr lang="en-US" altLang="zh-CN" sz="2665" b="1" dirty="0">
                <a:latin typeface="华文新魏" panose="02010800040101010101" pitchFamily="2" charset="-122"/>
                <a:ea typeface="华文新魏" panose="02010800040101010101" pitchFamily="2" charset="-122"/>
              </a:rPr>
              <a:t>    </a:t>
            </a:r>
            <a:r>
              <a:rPr lang="en-US" altLang="zh-CN" sz="2665" b="1" dirty="0">
                <a:latin typeface="华文新魏" panose="02010800040101010101" pitchFamily="2" charset="-122"/>
                <a:ea typeface="华文新魏" panose="02010800040101010101" pitchFamily="2" charset="-122"/>
              </a:rPr>
              <a:t>    </a:t>
            </a:r>
            <a:r>
              <a:rPr lang="zh-CN" altLang="en-US" sz="2665" b="1" dirty="0">
                <a:latin typeface="华文新魏" panose="02010800040101010101" pitchFamily="2" charset="-122"/>
                <a:ea typeface="华文新魏" panose="02010800040101010101" pitchFamily="2" charset="-122"/>
              </a:rPr>
              <a:t>英国</a:t>
            </a:r>
            <a:r>
              <a:rPr lang="en-US" altLang="zh-CN" sz="2665" b="1" dirty="0">
                <a:latin typeface="华文新魏" panose="02010800040101010101" pitchFamily="2" charset="-122"/>
                <a:ea typeface="华文新魏" panose="02010800040101010101" pitchFamily="2" charset="-122"/>
              </a:rPr>
              <a:t>《</a:t>
            </a:r>
            <a:r>
              <a:rPr lang="zh-CN" altLang="en-US" sz="2665" b="1" dirty="0">
                <a:latin typeface="华文新魏" panose="02010800040101010101" pitchFamily="2" charset="-122"/>
                <a:ea typeface="华文新魏" panose="02010800040101010101" pitchFamily="2" charset="-122"/>
              </a:rPr>
              <a:t>泰晤士报</a:t>
            </a:r>
            <a:r>
              <a:rPr lang="en-US" altLang="zh-CN" sz="2665" b="1" dirty="0">
                <a:latin typeface="华文新魏" panose="02010800040101010101" pitchFamily="2" charset="-122"/>
                <a:ea typeface="华文新魏" panose="02010800040101010101" pitchFamily="2" charset="-122"/>
              </a:rPr>
              <a:t>》</a:t>
            </a:r>
            <a:r>
              <a:rPr lang="zh-CN" altLang="en-US" sz="2665" b="1" dirty="0">
                <a:latin typeface="华文新魏" panose="02010800040101010101" pitchFamily="2" charset="-122"/>
                <a:ea typeface="华文新魏" panose="02010800040101010101" pitchFamily="2" charset="-122"/>
              </a:rPr>
              <a:t>的随军记者写道：</a:t>
            </a:r>
          </a:p>
          <a:p>
            <a:pPr fontAlgn="auto">
              <a:spcBef>
                <a:spcPts val="0"/>
              </a:spcBef>
              <a:spcAft>
                <a:spcPts val="0"/>
              </a:spcAft>
              <a:defRPr/>
            </a:pPr>
            <a:r>
              <a:rPr lang="zh-CN" altLang="en-US" sz="2665" b="1" dirty="0">
                <a:latin typeface="华文新魏" panose="02010800040101010101" pitchFamily="2" charset="-122"/>
                <a:ea typeface="华文新魏" panose="02010800040101010101" pitchFamily="2" charset="-122"/>
              </a:rPr>
              <a:t>    </a:t>
            </a:r>
            <a:r>
              <a:rPr lang="zh-CN" altLang="en-US" sz="2665" b="1" dirty="0">
                <a:latin typeface="华文新魏" panose="02010800040101010101" pitchFamily="2" charset="-122"/>
                <a:ea typeface="华文新魏" panose="02010800040101010101" pitchFamily="2" charset="-122"/>
              </a:rPr>
              <a:t>    在场</a:t>
            </a:r>
            <a:r>
              <a:rPr lang="zh-CN" altLang="en-US" sz="2665" b="1" dirty="0">
                <a:latin typeface="华文新魏" panose="02010800040101010101" pitchFamily="2" charset="-122"/>
                <a:ea typeface="华文新魏" panose="02010800040101010101" pitchFamily="2" charset="-122"/>
              </a:rPr>
              <a:t>的每个军人都掠夺很多。在进入皇宫的宫殿后，谁也不知该拿什么东西。为了拿金子，而把银子丢了，为了拿镶有珠玉的饰品和宝石，又把金子丢了，无价的瓷器和珐琅器，因为太大不能运走，竟被</a:t>
            </a:r>
            <a:r>
              <a:rPr lang="zh-CN" altLang="en-US" sz="2665" b="1" dirty="0">
                <a:latin typeface="华文新魏" panose="02010800040101010101" pitchFamily="2" charset="-122"/>
                <a:ea typeface="华文新魏" panose="02010800040101010101" pitchFamily="2" charset="-122"/>
              </a:rPr>
              <a:t>打碎┅┅</a:t>
            </a:r>
            <a:r>
              <a:rPr lang="en-US" altLang="zh-CN" sz="2665" b="1" dirty="0">
                <a:latin typeface="华文新魏" panose="02010800040101010101" pitchFamily="2" charset="-122"/>
                <a:ea typeface="华文新魏" panose="02010800040101010101" pitchFamily="2" charset="-122"/>
              </a:rPr>
              <a:t>1860</a:t>
            </a:r>
            <a:r>
              <a:rPr lang="zh-CN" altLang="en-US" sz="2665" b="1" dirty="0">
                <a:latin typeface="华文新魏" panose="02010800040101010101" pitchFamily="2" charset="-122"/>
                <a:ea typeface="华文新魏" panose="02010800040101010101" pitchFamily="2" charset="-122"/>
              </a:rPr>
              <a:t>年</a:t>
            </a:r>
            <a:r>
              <a:rPr lang="en-US" altLang="zh-CN" sz="2665" b="1" dirty="0">
                <a:latin typeface="华文新魏" panose="02010800040101010101" pitchFamily="2" charset="-122"/>
                <a:ea typeface="华文新魏" panose="02010800040101010101" pitchFamily="2" charset="-122"/>
              </a:rPr>
              <a:t>10</a:t>
            </a:r>
            <a:r>
              <a:rPr lang="zh-CN" altLang="en-US" sz="2665" b="1" dirty="0">
                <a:latin typeface="华文新魏" panose="02010800040101010101" pitchFamily="2" charset="-122"/>
                <a:ea typeface="华文新魏" panose="02010800040101010101" pitchFamily="2" charset="-122"/>
              </a:rPr>
              <a:t>月</a:t>
            </a:r>
            <a:r>
              <a:rPr lang="en-US" altLang="zh-CN" sz="2665" b="1" dirty="0">
                <a:latin typeface="华文新魏" panose="02010800040101010101" pitchFamily="2" charset="-122"/>
                <a:ea typeface="华文新魏" panose="02010800040101010101" pitchFamily="2" charset="-122"/>
              </a:rPr>
              <a:t>18</a:t>
            </a:r>
            <a:r>
              <a:rPr lang="zh-CN" altLang="en-US" sz="2665" b="1" dirty="0">
                <a:latin typeface="华文新魏" panose="02010800040101010101" pitchFamily="2" charset="-122"/>
                <a:ea typeface="华文新魏" panose="02010800040101010101" pitchFamily="2" charset="-122"/>
              </a:rPr>
              <a:t>日英军骑兵</a:t>
            </a:r>
            <a:r>
              <a:rPr lang="en-US" altLang="zh-CN" sz="2665" b="1" dirty="0">
                <a:latin typeface="华文新魏" panose="02010800040101010101" pitchFamily="2" charset="-122"/>
                <a:ea typeface="华文新魏" panose="02010800040101010101" pitchFamily="2" charset="-122"/>
              </a:rPr>
              <a:t>3500</a:t>
            </a:r>
            <a:r>
              <a:rPr lang="zh-CN" altLang="en-US" sz="2665" b="1" dirty="0">
                <a:latin typeface="华文新魏" panose="02010800040101010101" pitchFamily="2" charset="-122"/>
                <a:ea typeface="华文新魏" panose="02010800040101010101" pitchFamily="2" charset="-122"/>
              </a:rPr>
              <a:t>人手持火把在园内到处纵火┅┅ </a:t>
            </a:r>
            <a:endParaRPr lang="zh-CN" altLang="en-US" sz="2665" b="1" dirty="0">
              <a:latin typeface="华文新魏" panose="02010800040101010101" pitchFamily="2" charset="-122"/>
              <a:ea typeface="华文新魏" panose="02010800040101010101" pitchFamily="2" charset="-122"/>
            </a:endParaRPr>
          </a:p>
        </p:txBody>
      </p:sp>
      <p:pic>
        <p:nvPicPr>
          <p:cNvPr id="36871" name="图片 23" descr="QQ截图20170810215333.png"/>
          <p:cNvPicPr>
            <a:picLocks noChangeAspect="1"/>
          </p:cNvPicPr>
          <p:nvPr/>
        </p:nvPicPr>
        <p:blipFill>
          <a:blip r:embed="rId4"/>
          <a:srcRect/>
          <a:stretch>
            <a:fillRect/>
          </a:stretch>
        </p:blipFill>
        <p:spPr bwMode="auto">
          <a:xfrm rot="-738986">
            <a:off x="633413" y="2711450"/>
            <a:ext cx="4191000" cy="681038"/>
          </a:xfrm>
          <a:prstGeom prst="rect">
            <a:avLst/>
          </a:prstGeom>
          <a:noFill/>
          <a:ln w="9525">
            <a:noFill/>
            <a:miter lim="800000"/>
            <a:headEnd/>
            <a:tailEnd/>
          </a:ln>
        </p:spPr>
      </p:pic>
      <p:pic>
        <p:nvPicPr>
          <p:cNvPr id="36872" name="图片 24" descr="1.png"/>
          <p:cNvPicPr>
            <a:picLocks noChangeAspect="1"/>
          </p:cNvPicPr>
          <p:nvPr/>
        </p:nvPicPr>
        <p:blipFill>
          <a:blip r:embed="rId5"/>
          <a:srcRect/>
          <a:stretch>
            <a:fillRect/>
          </a:stretch>
        </p:blipFill>
        <p:spPr bwMode="auto">
          <a:xfrm>
            <a:off x="609600" y="1660525"/>
            <a:ext cx="5514975" cy="568325"/>
          </a:xfrm>
          <a:prstGeom prst="rect">
            <a:avLst/>
          </a:prstGeom>
          <a:noFill/>
          <a:ln w="9525">
            <a:noFill/>
            <a:miter lim="800000"/>
            <a:headEnd/>
            <a:tailEnd/>
          </a:ln>
        </p:spPr>
      </p:pic>
      <p:pic>
        <p:nvPicPr>
          <p:cNvPr id="36873" name="图片 25" descr="2.png"/>
          <p:cNvPicPr>
            <a:picLocks noChangeAspect="1"/>
          </p:cNvPicPr>
          <p:nvPr/>
        </p:nvPicPr>
        <p:blipFill>
          <a:blip r:embed="rId6"/>
          <a:srcRect/>
          <a:stretch>
            <a:fillRect/>
          </a:stretch>
        </p:blipFill>
        <p:spPr bwMode="auto">
          <a:xfrm>
            <a:off x="7426325" y="247650"/>
            <a:ext cx="4341813" cy="1085850"/>
          </a:xfrm>
          <a:prstGeom prst="rect">
            <a:avLst/>
          </a:prstGeom>
          <a:noFill/>
          <a:ln w="9525">
            <a:noFill/>
            <a:miter lim="800000"/>
            <a:headEnd/>
            <a:tailEnd/>
          </a:ln>
        </p:spPr>
      </p:pic>
      <p:pic>
        <p:nvPicPr>
          <p:cNvPr id="36874" name="Picture 4" descr="logo"/>
          <p:cNvPicPr>
            <a:picLocks noChangeAspect="1" noChangeArrowheads="1"/>
          </p:cNvPicPr>
          <p:nvPr/>
        </p:nvPicPr>
        <p:blipFill>
          <a:blip r:embed="rId7"/>
          <a:srcRect b="20853"/>
          <a:stretch>
            <a:fillRect/>
          </a:stretch>
        </p:blipFill>
        <p:spPr bwMode="auto">
          <a:xfrm>
            <a:off x="857250" y="776288"/>
            <a:ext cx="2228850" cy="828675"/>
          </a:xfrm>
          <a:prstGeom prst="rect">
            <a:avLst/>
          </a:prstGeom>
          <a:blipFill dpi="0" rotWithShape="0">
            <a:blip r:embed="rId8"/>
            <a:srcRect b="20853"/>
            <a:stretch>
              <a:fillRect/>
            </a:stretch>
          </a:blipFill>
          <a:ln w="9525">
            <a:noFill/>
            <a:miter lim="800000"/>
            <a:headEnd/>
            <a:tailEnd/>
          </a:ln>
        </p:spPr>
      </p:pic>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bwMode="auto">
          <a:xfrm flipV="1">
            <a:off x="609298" y="6855303"/>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sz="1715" dirty="0">
              <a:ln>
                <a:solidFill>
                  <a:srgbClr val="660033"/>
                </a:solidFill>
              </a:ln>
            </a:endParaRPr>
          </a:p>
        </p:txBody>
      </p:sp>
      <p:cxnSp>
        <p:nvCxnSpPr>
          <p:cNvPr id="32" name="直接连接符 31"/>
          <p:cNvCxnSpPr/>
          <p:nvPr/>
        </p:nvCxnSpPr>
        <p:spPr>
          <a:xfrm>
            <a:off x="1517650" y="247650"/>
            <a:ext cx="0" cy="249238"/>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16" name="Picture 7" descr="Travel_00000664"/>
          <p:cNvPicPr>
            <a:picLocks noChangeAspect="1" noChangeArrowheads="1"/>
          </p:cNvPicPr>
          <p:nvPr/>
        </p:nvPicPr>
        <p:blipFill>
          <a:blip r:embed="rId3">
            <a:clrChange>
              <a:clrFrom>
                <a:srgbClr val="CCD7D1"/>
              </a:clrFrom>
              <a:clrTo>
                <a:srgbClr val="CCD7D1">
                  <a:alpha val="0"/>
                </a:srgbClr>
              </a:clrTo>
            </a:clrChange>
            <a:duotone>
              <a:schemeClr val="bg2">
                <a:shade val="45000"/>
                <a:satMod val="135000"/>
              </a:schemeClr>
              <a:prstClr val="white"/>
            </a:duotone>
          </a:blip>
          <a:srcRect l="40083" t="41722" b="7722"/>
          <a:stretch>
            <a:fillRect/>
          </a:stretch>
        </p:blipFill>
        <p:spPr bwMode="auto">
          <a:xfrm>
            <a:off x="609298" y="3729851"/>
            <a:ext cx="4942412" cy="3128149"/>
          </a:xfrm>
          <a:prstGeom prst="rect">
            <a:avLst/>
          </a:prstGeom>
          <a:ln>
            <a:noFill/>
          </a:ln>
          <a:effectLst>
            <a:softEdge rad="112500"/>
          </a:effectLst>
        </p:spPr>
      </p:pic>
      <p:pic>
        <p:nvPicPr>
          <p:cNvPr id="38918" name="图片 19" descr="2.png"/>
          <p:cNvPicPr>
            <a:picLocks noChangeAspect="1"/>
          </p:cNvPicPr>
          <p:nvPr/>
        </p:nvPicPr>
        <p:blipFill>
          <a:blip r:embed="rId4"/>
          <a:srcRect/>
          <a:stretch>
            <a:fillRect/>
          </a:stretch>
        </p:blipFill>
        <p:spPr bwMode="auto">
          <a:xfrm>
            <a:off x="7461250" y="247650"/>
            <a:ext cx="4341813" cy="1085850"/>
          </a:xfrm>
          <a:prstGeom prst="rect">
            <a:avLst/>
          </a:prstGeom>
          <a:noFill/>
          <a:ln w="9525">
            <a:noFill/>
            <a:miter lim="800000"/>
            <a:headEnd/>
            <a:tailEnd/>
          </a:ln>
        </p:spPr>
      </p:pic>
      <p:pic>
        <p:nvPicPr>
          <p:cNvPr id="38919" name="图片 20" descr="1.png"/>
          <p:cNvPicPr>
            <a:picLocks noChangeAspect="1"/>
          </p:cNvPicPr>
          <p:nvPr/>
        </p:nvPicPr>
        <p:blipFill>
          <a:blip r:embed="rId5"/>
          <a:srcRect/>
          <a:stretch>
            <a:fillRect/>
          </a:stretch>
        </p:blipFill>
        <p:spPr bwMode="auto">
          <a:xfrm>
            <a:off x="609600" y="1660525"/>
            <a:ext cx="5514975" cy="568325"/>
          </a:xfrm>
          <a:prstGeom prst="rect">
            <a:avLst/>
          </a:prstGeom>
          <a:noFill/>
          <a:ln w="9525">
            <a:noFill/>
            <a:miter lim="800000"/>
            <a:headEnd/>
            <a:tailEnd/>
          </a:ln>
        </p:spPr>
      </p:pic>
      <p:sp>
        <p:nvSpPr>
          <p:cNvPr id="22" name="矩形 21"/>
          <p:cNvSpPr/>
          <p:nvPr/>
        </p:nvSpPr>
        <p:spPr>
          <a:xfrm>
            <a:off x="1042988" y="2554288"/>
            <a:ext cx="10218737" cy="3748087"/>
          </a:xfrm>
          <a:prstGeom prst="rect">
            <a:avLst/>
          </a:prstGeom>
        </p:spPr>
        <p:txBody>
          <a:bodyPr>
            <a:spAutoFit/>
          </a:bodyPr>
          <a:lstStyle/>
          <a:p>
            <a:pPr fontAlgn="auto">
              <a:spcBef>
                <a:spcPts val="0"/>
              </a:spcBef>
              <a:spcAft>
                <a:spcPts val="0"/>
              </a:spcAft>
              <a:defRPr/>
            </a:pPr>
            <a:r>
              <a:rPr lang="zh-CN" altLang="en-US" sz="2665" b="1" dirty="0">
                <a:latin typeface="华文新魏" panose="02010800040101010101" pitchFamily="2" charset="-122"/>
                <a:ea typeface="华文新魏" panose="02010800040101010101" pitchFamily="2" charset="-122"/>
              </a:rPr>
              <a:t>        有一天，两个强盗闯入了夏宫（圆明园），一个动手抢劫，一个把它付之一炬。原来胜利就是进行一场掠夺</a:t>
            </a:r>
            <a:r>
              <a:rPr lang="en-US" altLang="zh-CN" sz="2665" b="1" dirty="0">
                <a:latin typeface="华文新魏" panose="02010800040101010101" pitchFamily="2" charset="-122"/>
                <a:ea typeface="华文新魏" panose="02010800040101010101" pitchFamily="2" charset="-122"/>
              </a:rPr>
              <a:t>……</a:t>
            </a:r>
            <a:r>
              <a:rPr lang="zh-CN" altLang="en-US" sz="2665" b="1" dirty="0">
                <a:latin typeface="华文新魏" panose="02010800040101010101" pitchFamily="2" charset="-122"/>
                <a:ea typeface="华文新魏" panose="02010800040101010101" pitchFamily="2" charset="-122"/>
              </a:rPr>
              <a:t>在将来交付审判的时候，一个强盗就会被人们叫做法兰西，另一个叫做英吉利</a:t>
            </a:r>
            <a:r>
              <a:rPr lang="en-US" altLang="zh-CN" sz="2665" b="1" dirty="0">
                <a:latin typeface="华文新魏" panose="02010800040101010101" pitchFamily="2" charset="-122"/>
                <a:ea typeface="华文新魏" panose="02010800040101010101" pitchFamily="2" charset="-122"/>
              </a:rPr>
              <a:t>……</a:t>
            </a:r>
            <a:r>
              <a:rPr lang="zh-CN" altLang="en-US" sz="2665" b="1" dirty="0">
                <a:latin typeface="华文新魏" panose="02010800040101010101" pitchFamily="2" charset="-122"/>
                <a:ea typeface="华文新魏" panose="02010800040101010101" pitchFamily="2" charset="-122"/>
              </a:rPr>
              <a:t>法兰西帝国从这次胜利中获得了一半赃物，现在它又天真得仿佛自己就是真正的物主似的，将圆明园辉煌的掠夺物拿出来展览。我渴望有朝一日法国能摆脱重负，清洗 罪恶，把这些财富归还被劫掠的中国。 </a:t>
            </a:r>
          </a:p>
          <a:p>
            <a:pPr algn="r" fontAlgn="auto">
              <a:spcBef>
                <a:spcPts val="0"/>
              </a:spcBef>
              <a:spcAft>
                <a:spcPts val="0"/>
              </a:spcAft>
              <a:defRPr/>
            </a:pPr>
            <a:r>
              <a:rPr lang="zh-CN" altLang="en-US" sz="2665" b="1" dirty="0">
                <a:latin typeface="华文新魏" panose="02010800040101010101" pitchFamily="2" charset="-122"/>
                <a:ea typeface="华文新魏" panose="02010800040101010101" pitchFamily="2" charset="-122"/>
              </a:rPr>
              <a:t>                                                            </a:t>
            </a:r>
            <a:r>
              <a:rPr lang="en-US" altLang="zh-CN" sz="2665" b="1" dirty="0">
                <a:latin typeface="华文新魏" panose="02010800040101010101" pitchFamily="2" charset="-122"/>
                <a:ea typeface="华文新魏" panose="02010800040101010101" pitchFamily="2" charset="-122"/>
              </a:rPr>
              <a:t>——</a:t>
            </a:r>
            <a:r>
              <a:rPr lang="zh-CN" altLang="en-US" sz="2665" b="1" dirty="0">
                <a:latin typeface="华文新魏" panose="02010800040101010101" pitchFamily="2" charset="-122"/>
                <a:ea typeface="华文新魏" panose="02010800040101010101" pitchFamily="2" charset="-122"/>
              </a:rPr>
              <a:t>法国作家雨果</a:t>
            </a:r>
            <a:endParaRPr lang="zh-CN" altLang="en-US" sz="2665" b="1" dirty="0">
              <a:latin typeface="华文新魏" panose="02010800040101010101" pitchFamily="2" charset="-122"/>
              <a:ea typeface="华文新魏" panose="02010800040101010101" pitchFamily="2" charset="-122"/>
            </a:endParaRPr>
          </a:p>
        </p:txBody>
      </p:sp>
      <p:pic>
        <p:nvPicPr>
          <p:cNvPr id="38921" name="Picture 4" descr="logo"/>
          <p:cNvPicPr>
            <a:picLocks noChangeAspect="1" noChangeArrowheads="1"/>
          </p:cNvPicPr>
          <p:nvPr/>
        </p:nvPicPr>
        <p:blipFill>
          <a:blip r:embed="rId6"/>
          <a:srcRect b="20853"/>
          <a:stretch>
            <a:fillRect/>
          </a:stretch>
        </p:blipFill>
        <p:spPr bwMode="auto">
          <a:xfrm>
            <a:off x="788988" y="708025"/>
            <a:ext cx="2228850" cy="830263"/>
          </a:xfrm>
          <a:prstGeom prst="rect">
            <a:avLst/>
          </a:prstGeom>
          <a:blipFill dpi="0" rotWithShape="0">
            <a:blip r:embed="rId7"/>
            <a:srcRect b="20853"/>
            <a:stretch>
              <a:fillRect/>
            </a:stretch>
          </a:blipFill>
          <a:ln w="9525">
            <a:noFill/>
            <a:miter lim="800000"/>
            <a:headEnd/>
            <a:tailEnd/>
          </a:ln>
        </p:spPr>
      </p:pic>
    </p:spTree>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标题 1"/>
          <p:cNvSpPr>
            <a:spLocks noGrp="1"/>
          </p:cNvSpPr>
          <p:nvPr>
            <p:ph type="title"/>
          </p:nvPr>
        </p:nvSpPr>
        <p:spPr>
          <a:xfrm>
            <a:off x="838200" y="365125"/>
            <a:ext cx="5380038" cy="1325563"/>
          </a:xfrm>
        </p:spPr>
        <p:txBody>
          <a:bodyPr/>
          <a:lstStyle/>
          <a:p>
            <a:pPr algn="ctr"/>
            <a:r>
              <a:rPr lang="zh-CN" altLang="en-US" b="1" smtClean="0"/>
              <a:t>圆明园现状</a:t>
            </a:r>
          </a:p>
        </p:txBody>
      </p:sp>
      <p:pic>
        <p:nvPicPr>
          <p:cNvPr id="40962" name="内容占位符 3"/>
          <p:cNvPicPr>
            <a:picLocks noChangeAspect="1"/>
          </p:cNvPicPr>
          <p:nvPr>
            <p:ph idx="1"/>
          </p:nvPr>
        </p:nvPicPr>
        <p:blipFill>
          <a:blip r:embed="rId2"/>
          <a:srcRect/>
          <a:stretch>
            <a:fillRect/>
          </a:stretch>
        </p:blipFill>
        <p:spPr>
          <a:xfrm>
            <a:off x="241300" y="2222500"/>
            <a:ext cx="6099175" cy="4351338"/>
          </a:xfrm>
        </p:spPr>
      </p:pic>
      <p:pic>
        <p:nvPicPr>
          <p:cNvPr id="40963" name="图片 4"/>
          <p:cNvPicPr>
            <a:picLocks noChangeAspect="1"/>
          </p:cNvPicPr>
          <p:nvPr/>
        </p:nvPicPr>
        <p:blipFill>
          <a:blip r:embed="rId3"/>
          <a:srcRect/>
          <a:stretch>
            <a:fillRect/>
          </a:stretch>
        </p:blipFill>
        <p:spPr bwMode="auto">
          <a:xfrm>
            <a:off x="6523038" y="26988"/>
            <a:ext cx="5302250" cy="3535362"/>
          </a:xfrm>
          <a:prstGeom prst="rect">
            <a:avLst/>
          </a:prstGeom>
          <a:noFill/>
          <a:ln w="9525">
            <a:noFill/>
            <a:miter lim="800000"/>
            <a:headEnd/>
            <a:tailEnd/>
          </a:ln>
        </p:spPr>
      </p:pic>
      <p:pic>
        <p:nvPicPr>
          <p:cNvPr id="40964" name="图片 5"/>
          <p:cNvPicPr>
            <a:picLocks noChangeAspect="1"/>
          </p:cNvPicPr>
          <p:nvPr/>
        </p:nvPicPr>
        <p:blipFill>
          <a:blip r:embed="rId4"/>
          <a:srcRect t="7584" b="8344"/>
          <a:stretch>
            <a:fillRect/>
          </a:stretch>
        </p:blipFill>
        <p:spPr bwMode="auto">
          <a:xfrm>
            <a:off x="6583363" y="3709988"/>
            <a:ext cx="5241925" cy="3100387"/>
          </a:xfrm>
          <a:prstGeom prst="rect">
            <a:avLst/>
          </a:prstGeom>
          <a:noFill/>
          <a:ln w="9525">
            <a:noFill/>
            <a:miter lim="800000"/>
            <a:headEnd/>
            <a:tailEnd/>
          </a:ln>
        </p:spPr>
      </p:pic>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bwMode="auto">
          <a:xfrm flipV="1">
            <a:off x="609298" y="6855303"/>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sz="1715" dirty="0">
              <a:ln>
                <a:solidFill>
                  <a:srgbClr val="660033"/>
                </a:solidFill>
              </a:ln>
            </a:endParaRPr>
          </a:p>
        </p:txBody>
      </p:sp>
      <p:cxnSp>
        <p:nvCxnSpPr>
          <p:cNvPr id="32" name="直接连接符 31"/>
          <p:cNvCxnSpPr/>
          <p:nvPr/>
        </p:nvCxnSpPr>
        <p:spPr>
          <a:xfrm>
            <a:off x="1517650" y="247650"/>
            <a:ext cx="0" cy="249238"/>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652463" y="944563"/>
            <a:ext cx="10614025" cy="1136650"/>
          </a:xfrm>
          <a:prstGeom prst="rect">
            <a:avLst/>
          </a:prstGeom>
        </p:spPr>
        <p:txBody>
          <a:bodyPr>
            <a:spAutoFit/>
          </a:bodyPr>
          <a:lstStyle/>
          <a:p>
            <a:pPr fontAlgn="auto">
              <a:spcBef>
                <a:spcPts val="0"/>
              </a:spcBef>
              <a:spcAft>
                <a:spcPts val="0"/>
              </a:spcAft>
              <a:defRPr/>
            </a:pPr>
            <a:r>
              <a:rPr lang="en-US" altLang="zh-CN" sz="2285" b="1" dirty="0">
                <a:latin typeface="华文新魏" panose="02010800040101010101" pitchFamily="2" charset="-122"/>
                <a:ea typeface="华文新魏" panose="02010800040101010101" pitchFamily="2" charset="-122"/>
              </a:rPr>
              <a:t>10</a:t>
            </a:r>
            <a:r>
              <a:rPr lang="zh-CN" altLang="en-US" sz="2285" b="1" dirty="0">
                <a:latin typeface="华文新魏" panose="02010800040101010101" pitchFamily="2" charset="-122"/>
                <a:ea typeface="华文新魏" panose="02010800040101010101" pitchFamily="2" charset="-122"/>
              </a:rPr>
              <a:t>月</a:t>
            </a:r>
            <a:r>
              <a:rPr lang="en-US" altLang="zh-CN" sz="2285" b="1" dirty="0">
                <a:latin typeface="华文新魏" panose="02010800040101010101" pitchFamily="2" charset="-122"/>
                <a:ea typeface="华文新魏" panose="02010800040101010101" pitchFamily="2" charset="-122"/>
              </a:rPr>
              <a:t>24</a:t>
            </a:r>
            <a:r>
              <a:rPr lang="zh-CN" altLang="en-US" sz="2285" b="1" dirty="0">
                <a:latin typeface="华文新魏" panose="02010800040101010101" pitchFamily="2" charset="-122"/>
                <a:ea typeface="华文新魏" panose="02010800040101010101" pitchFamily="2" charset="-122"/>
              </a:rPr>
              <a:t>日、</a:t>
            </a:r>
            <a:r>
              <a:rPr lang="en-US" altLang="zh-CN" sz="2285" b="1" dirty="0">
                <a:latin typeface="华文新魏" panose="02010800040101010101" pitchFamily="2" charset="-122"/>
                <a:ea typeface="华文新魏" panose="02010800040101010101" pitchFamily="2" charset="-122"/>
              </a:rPr>
              <a:t>25</a:t>
            </a:r>
            <a:r>
              <a:rPr lang="zh-CN" altLang="en-US" sz="2285" b="1" dirty="0">
                <a:latin typeface="华文新魏" panose="02010800040101010101" pitchFamily="2" charset="-122"/>
                <a:ea typeface="华文新魏" panose="02010800040101010101" pitchFamily="2" charset="-122"/>
              </a:rPr>
              <a:t>日，英法联军以焚毁紫禁城作为威胁，迫使恭亲王奕分别与额尔金、葛罗交换了</a:t>
            </a:r>
            <a:r>
              <a:rPr lang="en-US" altLang="zh-CN" sz="2285" b="1" dirty="0">
                <a:latin typeface="华文新魏" panose="02010800040101010101" pitchFamily="2" charset="-122"/>
                <a:ea typeface="华文新魏" panose="02010800040101010101" pitchFamily="2" charset="-122"/>
              </a:rPr>
              <a:t>《</a:t>
            </a:r>
            <a:r>
              <a:rPr lang="zh-CN" altLang="en-US" sz="2285" b="1" dirty="0">
                <a:latin typeface="华文新魏" panose="02010800040101010101" pitchFamily="2" charset="-122"/>
                <a:ea typeface="华文新魏" panose="02010800040101010101" pitchFamily="2" charset="-122"/>
              </a:rPr>
              <a:t>天津条约</a:t>
            </a:r>
            <a:r>
              <a:rPr lang="en-US" altLang="zh-CN" sz="2285" b="1" dirty="0">
                <a:latin typeface="华文新魏" panose="02010800040101010101" pitchFamily="2" charset="-122"/>
                <a:ea typeface="华文新魏" panose="02010800040101010101" pitchFamily="2" charset="-122"/>
              </a:rPr>
              <a:t>》</a:t>
            </a:r>
            <a:r>
              <a:rPr lang="zh-CN" altLang="en-US" sz="2285" b="1" dirty="0">
                <a:latin typeface="华文新魏" panose="02010800040101010101" pitchFamily="2" charset="-122"/>
                <a:ea typeface="华文新魏" panose="02010800040101010101" pitchFamily="2" charset="-122"/>
              </a:rPr>
              <a:t>批准书，并订立不平等的</a:t>
            </a:r>
            <a:r>
              <a:rPr lang="zh-CN" altLang="en-US" sz="2285" b="1" dirty="0">
                <a:solidFill>
                  <a:srgbClr val="FF0000"/>
                </a:solidFill>
                <a:latin typeface="华文新魏" panose="02010800040101010101" pitchFamily="2" charset="-122"/>
                <a:ea typeface="华文新魏" panose="02010800040101010101" pitchFamily="2" charset="-122"/>
              </a:rPr>
              <a:t>中英</a:t>
            </a:r>
            <a:r>
              <a:rPr lang="en-US" altLang="zh-CN" sz="2285" b="1" dirty="0">
                <a:solidFill>
                  <a:srgbClr val="FF0000"/>
                </a:solidFill>
                <a:latin typeface="华文新魏" panose="02010800040101010101" pitchFamily="2" charset="-122"/>
                <a:ea typeface="华文新魏" panose="02010800040101010101" pitchFamily="2" charset="-122"/>
              </a:rPr>
              <a:t>《</a:t>
            </a:r>
            <a:r>
              <a:rPr lang="zh-CN" altLang="en-US" sz="2285" b="1" dirty="0">
                <a:solidFill>
                  <a:srgbClr val="FF0000"/>
                </a:solidFill>
                <a:latin typeface="华文新魏" panose="02010800040101010101" pitchFamily="2" charset="-122"/>
                <a:ea typeface="华文新魏" panose="02010800040101010101" pitchFamily="2" charset="-122"/>
              </a:rPr>
              <a:t>北京条约</a:t>
            </a:r>
            <a:r>
              <a:rPr lang="en-US" altLang="zh-CN" sz="2285" b="1" dirty="0">
                <a:solidFill>
                  <a:srgbClr val="FF0000"/>
                </a:solidFill>
                <a:latin typeface="华文新魏" panose="02010800040101010101" pitchFamily="2" charset="-122"/>
                <a:ea typeface="华文新魏" panose="02010800040101010101" pitchFamily="2" charset="-122"/>
              </a:rPr>
              <a:t>》</a:t>
            </a:r>
            <a:r>
              <a:rPr lang="zh-CN" altLang="en-US" sz="2285" b="1" dirty="0">
                <a:solidFill>
                  <a:srgbClr val="FF0000"/>
                </a:solidFill>
                <a:latin typeface="华文新魏" panose="02010800040101010101" pitchFamily="2" charset="-122"/>
                <a:ea typeface="华文新魏" panose="02010800040101010101" pitchFamily="2" charset="-122"/>
              </a:rPr>
              <a:t>、中法</a:t>
            </a:r>
            <a:r>
              <a:rPr lang="en-US" altLang="zh-CN" sz="2285" b="1" dirty="0">
                <a:solidFill>
                  <a:srgbClr val="FF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a:t>
            </a:r>
            <a:r>
              <a:rPr lang="zh-CN" altLang="en-US" sz="2285" b="1" dirty="0">
                <a:solidFill>
                  <a:srgbClr val="FF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北京条约</a:t>
            </a:r>
            <a:r>
              <a:rPr lang="en-US" altLang="zh-CN" sz="2285" b="1" dirty="0">
                <a:solidFill>
                  <a:srgbClr val="FF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a:t>
            </a:r>
            <a:r>
              <a:rPr lang="zh-CN" altLang="en-US" sz="2285" b="1" dirty="0">
                <a:latin typeface="华文新魏" panose="02010800040101010101" pitchFamily="2" charset="-122"/>
                <a:ea typeface="华文新魏" panose="02010800040101010101" pitchFamily="2" charset="-122"/>
              </a:rPr>
              <a:t>，作为</a:t>
            </a:r>
            <a:r>
              <a:rPr lang="en-US" altLang="zh-CN" sz="2285" b="1" dirty="0">
                <a:latin typeface="华文新魏" panose="02010800040101010101" pitchFamily="2" charset="-122"/>
                <a:ea typeface="华文新魏" panose="02010800040101010101" pitchFamily="2" charset="-122"/>
              </a:rPr>
              <a:t>《</a:t>
            </a:r>
            <a:r>
              <a:rPr lang="zh-CN" altLang="en-US" sz="2285" b="1" dirty="0">
                <a:latin typeface="华文新魏" panose="02010800040101010101" pitchFamily="2" charset="-122"/>
                <a:ea typeface="华文新魏" panose="02010800040101010101" pitchFamily="2" charset="-122"/>
              </a:rPr>
              <a:t>天津条约</a:t>
            </a:r>
            <a:r>
              <a:rPr lang="en-US" altLang="zh-CN" sz="2285" b="1" dirty="0">
                <a:latin typeface="华文新魏" panose="02010800040101010101" pitchFamily="2" charset="-122"/>
                <a:ea typeface="华文新魏" panose="02010800040101010101" pitchFamily="2" charset="-122"/>
              </a:rPr>
              <a:t>》</a:t>
            </a:r>
            <a:r>
              <a:rPr lang="zh-CN" altLang="en-US" sz="2285" b="1" dirty="0">
                <a:latin typeface="华文新魏" panose="02010800040101010101" pitchFamily="2" charset="-122"/>
                <a:ea typeface="华文新魏" panose="02010800040101010101" pitchFamily="2" charset="-122"/>
              </a:rPr>
              <a:t>的补充。</a:t>
            </a:r>
            <a:endParaRPr lang="zh-CN" altLang="en-US" sz="2285" b="1" dirty="0">
              <a:latin typeface="华文新魏" panose="02010800040101010101" pitchFamily="2" charset="-122"/>
              <a:ea typeface="华文新魏" panose="02010800040101010101" pitchFamily="2" charset="-122"/>
            </a:endParaRPr>
          </a:p>
        </p:txBody>
      </p:sp>
      <p:sp>
        <p:nvSpPr>
          <p:cNvPr id="44" name="圆角矩形 43"/>
          <p:cNvSpPr/>
          <p:nvPr/>
        </p:nvSpPr>
        <p:spPr>
          <a:xfrm>
            <a:off x="857250" y="2884805"/>
            <a:ext cx="1492885" cy="620876"/>
          </a:xfrm>
          <a:prstGeom prst="roundRect">
            <a:avLst/>
          </a:prstGeom>
          <a:solidFill>
            <a:schemeClr val="bg2">
              <a:lumMod val="50000"/>
            </a:schemeClr>
          </a:solidFill>
          <a:scene3d>
            <a:camera prst="orthographicFront"/>
            <a:lightRig rig="threePt" dir="t"/>
          </a:scene3d>
          <a:sp3d>
            <a:bevelT/>
          </a:sp3d>
        </p:spPr>
        <p:txBody>
          <a:bodyPr>
            <a:spAutoFit/>
          </a:bodyPr>
          <a:lstStyle/>
          <a:p>
            <a:pPr fontAlgn="auto">
              <a:spcBef>
                <a:spcPts val="0"/>
              </a:spcBef>
              <a:spcAft>
                <a:spcPts val="0"/>
              </a:spcAft>
              <a:defRPr/>
            </a:pPr>
            <a:r>
              <a:rPr lang="zh-CN" altLang="en-US" sz="3050" b="1"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内容</a:t>
            </a:r>
            <a:endParaRPr lang="zh-CN" altLang="en-US" sz="3050" b="1"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
        <p:nvSpPr>
          <p:cNvPr id="45" name="矩形 44"/>
          <p:cNvSpPr/>
          <p:nvPr/>
        </p:nvSpPr>
        <p:spPr>
          <a:xfrm>
            <a:off x="652463" y="3973513"/>
            <a:ext cx="4627562" cy="1716087"/>
          </a:xfrm>
          <a:prstGeom prst="rect">
            <a:avLst/>
          </a:prstGeom>
        </p:spPr>
        <p:txBody>
          <a:bodyPr>
            <a:spAutoFit/>
          </a:bodyPr>
          <a:lstStyle/>
          <a:p>
            <a:pPr fontAlgn="auto">
              <a:spcBef>
                <a:spcPts val="0"/>
              </a:spcBef>
              <a:spcAft>
                <a:spcPts val="0"/>
              </a:spcAft>
              <a:defRPr/>
            </a:pPr>
            <a:r>
              <a:rPr lang="zh-CN" altLang="en-US" sz="2665" b="1" dirty="0">
                <a:latin typeface="华文新魏" panose="02010800040101010101" pitchFamily="2" charset="-122"/>
                <a:ea typeface="华文新魏" panose="02010800040101010101" pitchFamily="2" charset="-122"/>
              </a:rPr>
              <a:t>        清政府除承认</a:t>
            </a:r>
            <a:r>
              <a:rPr lang="en-US" altLang="zh-CN" sz="2665" b="1" dirty="0">
                <a:latin typeface="华文新魏" panose="02010800040101010101" pitchFamily="2" charset="-122"/>
                <a:ea typeface="华文新魏" panose="02010800040101010101" pitchFamily="2" charset="-122"/>
              </a:rPr>
              <a:t>《</a:t>
            </a:r>
            <a:r>
              <a:rPr lang="zh-CN" altLang="en-US" sz="2665" b="1" dirty="0">
                <a:latin typeface="华文新魏" panose="02010800040101010101" pitchFamily="2" charset="-122"/>
                <a:ea typeface="华文新魏" panose="02010800040101010101" pitchFamily="2" charset="-122"/>
              </a:rPr>
              <a:t>天津条约</a:t>
            </a:r>
            <a:r>
              <a:rPr lang="en-US" altLang="zh-CN" sz="2665" b="1" dirty="0">
                <a:latin typeface="华文新魏" panose="02010800040101010101" pitchFamily="2" charset="-122"/>
                <a:ea typeface="华文新魏" panose="02010800040101010101" pitchFamily="2" charset="-122"/>
              </a:rPr>
              <a:t>》</a:t>
            </a:r>
            <a:r>
              <a:rPr lang="zh-CN" altLang="en-US" sz="2665" b="1" dirty="0">
                <a:latin typeface="华文新魏" panose="02010800040101010101" pitchFamily="2" charset="-122"/>
                <a:ea typeface="华文新魏" panose="02010800040101010101" pitchFamily="2" charset="-122"/>
              </a:rPr>
              <a:t>继续有效外，又增开</a:t>
            </a:r>
            <a:r>
              <a:rPr lang="zh-CN" altLang="en-US" sz="2665" b="1" dirty="0">
                <a:solidFill>
                  <a:srgbClr val="C00000"/>
                </a:solidFill>
                <a:latin typeface="华文新魏" panose="02010800040101010101" pitchFamily="2" charset="-122"/>
                <a:ea typeface="华文新魏" panose="02010800040101010101" pitchFamily="2" charset="-122"/>
              </a:rPr>
              <a:t>天津</a:t>
            </a:r>
            <a:r>
              <a:rPr lang="zh-CN" altLang="en-US" sz="2665" b="1" dirty="0">
                <a:latin typeface="华文新魏" panose="02010800040101010101" pitchFamily="2" charset="-122"/>
                <a:ea typeface="华文新魏" panose="02010800040101010101" pitchFamily="2" charset="-122"/>
              </a:rPr>
              <a:t>为商埠，割</a:t>
            </a:r>
            <a:r>
              <a:rPr lang="zh-CN" altLang="en-US" sz="2665" b="1" dirty="0">
                <a:solidFill>
                  <a:srgbClr val="C00000"/>
                </a:solidFill>
                <a:latin typeface="华文新魏" panose="02010800040101010101" pitchFamily="2" charset="-122"/>
                <a:ea typeface="华文新魏" panose="02010800040101010101" pitchFamily="2" charset="-122"/>
              </a:rPr>
              <a:t>九龙司</a:t>
            </a:r>
            <a:r>
              <a:rPr lang="zh-CN" altLang="en-US" sz="2665" b="1" dirty="0">
                <a:latin typeface="华文新魏" panose="02010800040101010101" pitchFamily="2" charset="-122"/>
                <a:ea typeface="华文新魏" panose="02010800040101010101" pitchFamily="2" charset="-122"/>
              </a:rPr>
              <a:t>地方一区给英国，赔款额也大幅增加。</a:t>
            </a:r>
            <a:endParaRPr lang="zh-CN" altLang="en-US" sz="2665" b="1" dirty="0">
              <a:latin typeface="华文新魏" panose="02010800040101010101" pitchFamily="2" charset="-122"/>
              <a:ea typeface="华文新魏" panose="02010800040101010101" pitchFamily="2" charset="-122"/>
            </a:endParaRPr>
          </a:p>
        </p:txBody>
      </p:sp>
      <p:pic>
        <p:nvPicPr>
          <p:cNvPr id="46" name="图片 45" descr="qlay20141023014.jpg"/>
          <p:cNvPicPr>
            <a:picLocks noChangeAspect="1"/>
          </p:cNvPicPr>
          <p:nvPr/>
        </p:nvPicPr>
        <p:blipFill>
          <a:blip r:embed="rId3"/>
          <a:stretch>
            <a:fillRect/>
          </a:stretch>
        </p:blipFill>
        <p:spPr>
          <a:xfrm>
            <a:off x="5688013" y="3497263"/>
            <a:ext cx="5397500" cy="2381250"/>
          </a:xfrm>
          <a:prstGeom prst="rect">
            <a:avLst/>
          </a:prstGeom>
          <a:ln>
            <a:noFill/>
          </a:ln>
          <a:effectLst>
            <a:outerShdw blurRad="292100" dist="139700" dir="2700000" algn="tl" rotWithShape="0">
              <a:srgbClr val="333333">
                <a:alpha val="65000"/>
              </a:srgbClr>
            </a:outerShdw>
          </a:effectLst>
        </p:spPr>
      </p:pic>
      <p:pic>
        <p:nvPicPr>
          <p:cNvPr id="47" name="Picture 26" descr="9">
            <a:hlinkClick r:id="rId4" action="ppaction://hlinksldjump"/>
          </p:cNvPr>
          <p:cNvPicPr>
            <a:picLocks noChangeAspect="1" noChangeArrowheads="1"/>
          </p:cNvPicPr>
          <p:nvPr/>
        </p:nvPicPr>
        <p:blipFill>
          <a:blip r:embed="rId5">
            <a:clrChange>
              <a:clrFrom>
                <a:srgbClr val="FAFFFF"/>
              </a:clrFrom>
              <a:clrTo>
                <a:srgbClr val="FAFFFF">
                  <a:alpha val="0"/>
                </a:srgbClr>
              </a:clrTo>
            </a:clrChange>
          </a:blip>
          <a:srcRect/>
          <a:stretch>
            <a:fillRect/>
          </a:stretch>
        </p:blipFill>
        <p:spPr bwMode="auto">
          <a:xfrm>
            <a:off x="10790238" y="6173788"/>
            <a:ext cx="625475" cy="588962"/>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dissolve">
                                      <p:cBhvr>
                                        <p:cTn id="7" dur="500"/>
                                        <p:tgtEl>
                                          <p:spTgt spid="4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dissolve">
                                      <p:cBhvr>
                                        <p:cTn id="12" dur="500"/>
                                        <p:tgtEl>
                                          <p:spTgt spid="45"/>
                                        </p:tgtEl>
                                      </p:cBhvr>
                                    </p:animEffect>
                                  </p:childTnLst>
                                </p:cTn>
                              </p:par>
                            </p:childTnLst>
                          </p:cTn>
                        </p:par>
                        <p:par>
                          <p:cTn id="13" fill="hold">
                            <p:stCondLst>
                              <p:cond delay="500"/>
                            </p:stCondLst>
                            <p:childTnLst>
                              <p:par>
                                <p:cTn id="14" presetID="9" presetClass="entr" presetSubtype="0" fill="hold" nodeType="afterEffect">
                                  <p:stCondLst>
                                    <p:cond delay="0"/>
                                  </p:stCondLst>
                                  <p:childTnLst>
                                    <p:set>
                                      <p:cBhvr>
                                        <p:cTn id="15" dur="1" fill="hold">
                                          <p:stCondLst>
                                            <p:cond delay="0"/>
                                          </p:stCondLst>
                                        </p:cTn>
                                        <p:tgtEl>
                                          <p:spTgt spid="47"/>
                                        </p:tgtEl>
                                        <p:attrNameLst>
                                          <p:attrName>style.visibility</p:attrName>
                                        </p:attrNameLst>
                                      </p:cBhvr>
                                      <p:to>
                                        <p:strVal val="visible"/>
                                      </p:to>
                                    </p:set>
                                    <p:animEffect transition="in" filter="dissolve">
                                      <p:cBhvr>
                                        <p:cTn id="16"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bwMode="auto">
          <a:xfrm flipV="1">
            <a:off x="609298" y="6855303"/>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sz="1715" b="1" dirty="0">
              <a:ln>
                <a:solidFill>
                  <a:srgbClr val="660033"/>
                </a:solidFill>
              </a:ln>
              <a:effectLst>
                <a:outerShdw blurRad="38100" dist="38100" dir="2700000" algn="tl">
                  <a:srgbClr val="000000">
                    <a:alpha val="43137"/>
                  </a:srgbClr>
                </a:outerShdw>
              </a:effectLst>
            </a:endParaRPr>
          </a:p>
        </p:txBody>
      </p:sp>
      <p:cxnSp>
        <p:nvCxnSpPr>
          <p:cNvPr id="32" name="直接连接符 31"/>
          <p:cNvCxnSpPr/>
          <p:nvPr/>
        </p:nvCxnSpPr>
        <p:spPr>
          <a:xfrm>
            <a:off x="1517650" y="247650"/>
            <a:ext cx="0" cy="249238"/>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44037" name="Picture 29" descr="e4"/>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123950" y="3192463"/>
            <a:ext cx="2847975" cy="2076450"/>
          </a:xfrm>
          <a:prstGeom prst="rect">
            <a:avLst/>
          </a:prstGeom>
          <a:noFill/>
          <a:ln w="9525">
            <a:noFill/>
            <a:miter lim="800000"/>
            <a:headEnd/>
            <a:tailEnd/>
          </a:ln>
        </p:spPr>
      </p:pic>
      <p:pic>
        <p:nvPicPr>
          <p:cNvPr id="44038" name="Picture 30" descr="e0"/>
          <p:cNvPicPr>
            <a:picLocks noChangeAspect="1" noChangeArrowheads="1"/>
          </p:cNvPicPr>
          <p:nvPr/>
        </p:nvPicPr>
        <p:blipFill>
          <a:blip r:embed="rId4"/>
          <a:srcRect/>
          <a:stretch>
            <a:fillRect/>
          </a:stretch>
        </p:blipFill>
        <p:spPr bwMode="auto">
          <a:xfrm>
            <a:off x="1063625" y="1822450"/>
            <a:ext cx="8707438" cy="3927475"/>
          </a:xfrm>
          <a:prstGeom prst="rect">
            <a:avLst/>
          </a:prstGeom>
          <a:noFill/>
          <a:ln w="9525">
            <a:noFill/>
            <a:miter lim="800000"/>
            <a:headEnd/>
            <a:tailEnd/>
          </a:ln>
        </p:spPr>
      </p:pic>
      <p:sp>
        <p:nvSpPr>
          <p:cNvPr id="18" name="Freeform 31"/>
          <p:cNvSpPr/>
          <p:nvPr/>
        </p:nvSpPr>
        <p:spPr bwMode="auto">
          <a:xfrm>
            <a:off x="6573838" y="2482850"/>
            <a:ext cx="2036762" cy="1219200"/>
          </a:xfrm>
          <a:custGeom>
            <a:avLst/>
            <a:gdLst/>
            <a:ahLst/>
            <a:cxnLst>
              <a:cxn ang="0">
                <a:pos x="70" y="382"/>
              </a:cxn>
              <a:cxn ang="0">
                <a:pos x="157" y="339"/>
              </a:cxn>
              <a:cxn ang="0">
                <a:pos x="243" y="310"/>
              </a:cxn>
              <a:cxn ang="0">
                <a:pos x="272" y="267"/>
              </a:cxn>
              <a:cxn ang="0">
                <a:pos x="286" y="209"/>
              </a:cxn>
              <a:cxn ang="0">
                <a:pos x="329" y="195"/>
              </a:cxn>
              <a:cxn ang="0">
                <a:pos x="517" y="152"/>
              </a:cxn>
              <a:cxn ang="0">
                <a:pos x="603" y="109"/>
              </a:cxn>
              <a:cxn ang="0">
                <a:pos x="689" y="80"/>
              </a:cxn>
              <a:cxn ang="0">
                <a:pos x="761" y="224"/>
              </a:cxn>
              <a:cxn ang="0">
                <a:pos x="877" y="253"/>
              </a:cxn>
              <a:cxn ang="0">
                <a:pos x="1064" y="152"/>
              </a:cxn>
              <a:cxn ang="0">
                <a:pos x="1107" y="137"/>
              </a:cxn>
              <a:cxn ang="0">
                <a:pos x="1150" y="123"/>
              </a:cxn>
              <a:cxn ang="0">
                <a:pos x="1294" y="51"/>
              </a:cxn>
              <a:cxn ang="0">
                <a:pos x="1337" y="80"/>
              </a:cxn>
              <a:cxn ang="0">
                <a:pos x="1294" y="181"/>
              </a:cxn>
              <a:cxn ang="0">
                <a:pos x="1309" y="238"/>
              </a:cxn>
              <a:cxn ang="0">
                <a:pos x="1265" y="382"/>
              </a:cxn>
              <a:cxn ang="0">
                <a:pos x="1208" y="584"/>
              </a:cxn>
              <a:cxn ang="0">
                <a:pos x="1035" y="757"/>
              </a:cxn>
              <a:cxn ang="0">
                <a:pos x="934" y="800"/>
              </a:cxn>
              <a:cxn ang="0">
                <a:pos x="776" y="713"/>
              </a:cxn>
              <a:cxn ang="0">
                <a:pos x="704" y="656"/>
              </a:cxn>
              <a:cxn ang="0">
                <a:pos x="617" y="598"/>
              </a:cxn>
              <a:cxn ang="0">
                <a:pos x="603" y="555"/>
              </a:cxn>
              <a:cxn ang="0">
                <a:pos x="574" y="512"/>
              </a:cxn>
              <a:cxn ang="0">
                <a:pos x="517" y="425"/>
              </a:cxn>
              <a:cxn ang="0">
                <a:pos x="488" y="382"/>
              </a:cxn>
              <a:cxn ang="0">
                <a:pos x="157" y="325"/>
              </a:cxn>
              <a:cxn ang="0">
                <a:pos x="257" y="281"/>
              </a:cxn>
              <a:cxn ang="0">
                <a:pos x="315" y="152"/>
              </a:cxn>
              <a:cxn ang="0">
                <a:pos x="488" y="137"/>
              </a:cxn>
              <a:cxn ang="0">
                <a:pos x="718" y="65"/>
              </a:cxn>
              <a:cxn ang="0">
                <a:pos x="704" y="22"/>
              </a:cxn>
              <a:cxn ang="0">
                <a:pos x="632" y="80"/>
              </a:cxn>
              <a:cxn ang="0">
                <a:pos x="502" y="94"/>
              </a:cxn>
              <a:cxn ang="0">
                <a:pos x="329" y="152"/>
              </a:cxn>
            </a:cxnLst>
            <a:rect l="0" t="0" r="r" b="b"/>
            <a:pathLst>
              <a:path w="1347" h="806">
                <a:moveTo>
                  <a:pt x="70" y="382"/>
                </a:moveTo>
                <a:cubicBezTo>
                  <a:pt x="215" y="335"/>
                  <a:pt x="0" y="409"/>
                  <a:pt x="157" y="339"/>
                </a:cubicBezTo>
                <a:cubicBezTo>
                  <a:pt x="185" y="327"/>
                  <a:pt x="243" y="310"/>
                  <a:pt x="243" y="310"/>
                </a:cubicBezTo>
                <a:cubicBezTo>
                  <a:pt x="253" y="296"/>
                  <a:pt x="265" y="283"/>
                  <a:pt x="272" y="267"/>
                </a:cubicBezTo>
                <a:cubicBezTo>
                  <a:pt x="280" y="249"/>
                  <a:pt x="274" y="225"/>
                  <a:pt x="286" y="209"/>
                </a:cubicBezTo>
                <a:cubicBezTo>
                  <a:pt x="295" y="197"/>
                  <a:pt x="314" y="199"/>
                  <a:pt x="329" y="195"/>
                </a:cubicBezTo>
                <a:cubicBezTo>
                  <a:pt x="391" y="180"/>
                  <a:pt x="454" y="166"/>
                  <a:pt x="517" y="152"/>
                </a:cubicBezTo>
                <a:cubicBezTo>
                  <a:pt x="591" y="135"/>
                  <a:pt x="530" y="141"/>
                  <a:pt x="603" y="109"/>
                </a:cubicBezTo>
                <a:cubicBezTo>
                  <a:pt x="631" y="97"/>
                  <a:pt x="689" y="80"/>
                  <a:pt x="689" y="80"/>
                </a:cubicBezTo>
                <a:cubicBezTo>
                  <a:pt x="707" y="153"/>
                  <a:pt x="692" y="199"/>
                  <a:pt x="761" y="224"/>
                </a:cubicBezTo>
                <a:cubicBezTo>
                  <a:pt x="798" y="238"/>
                  <a:pt x="877" y="253"/>
                  <a:pt x="877" y="253"/>
                </a:cubicBezTo>
                <a:cubicBezTo>
                  <a:pt x="954" y="201"/>
                  <a:pt x="971" y="183"/>
                  <a:pt x="1064" y="152"/>
                </a:cubicBezTo>
                <a:cubicBezTo>
                  <a:pt x="1078" y="147"/>
                  <a:pt x="1093" y="142"/>
                  <a:pt x="1107" y="137"/>
                </a:cubicBezTo>
                <a:cubicBezTo>
                  <a:pt x="1121" y="132"/>
                  <a:pt x="1150" y="123"/>
                  <a:pt x="1150" y="123"/>
                </a:cubicBezTo>
                <a:cubicBezTo>
                  <a:pt x="1196" y="92"/>
                  <a:pt x="1241" y="68"/>
                  <a:pt x="1294" y="51"/>
                </a:cubicBezTo>
                <a:cubicBezTo>
                  <a:pt x="1308" y="61"/>
                  <a:pt x="1331" y="64"/>
                  <a:pt x="1337" y="80"/>
                </a:cubicBezTo>
                <a:cubicBezTo>
                  <a:pt x="1347" y="111"/>
                  <a:pt x="1308" y="160"/>
                  <a:pt x="1294" y="181"/>
                </a:cubicBezTo>
                <a:cubicBezTo>
                  <a:pt x="1299" y="200"/>
                  <a:pt x="1311" y="218"/>
                  <a:pt x="1309" y="238"/>
                </a:cubicBezTo>
                <a:cubicBezTo>
                  <a:pt x="1304" y="288"/>
                  <a:pt x="1279" y="334"/>
                  <a:pt x="1265" y="382"/>
                </a:cubicBezTo>
                <a:cubicBezTo>
                  <a:pt x="1251" y="429"/>
                  <a:pt x="1230" y="544"/>
                  <a:pt x="1208" y="584"/>
                </a:cubicBezTo>
                <a:cubicBezTo>
                  <a:pt x="1147" y="694"/>
                  <a:pt x="1135" y="707"/>
                  <a:pt x="1035" y="757"/>
                </a:cubicBezTo>
                <a:cubicBezTo>
                  <a:pt x="938" y="806"/>
                  <a:pt x="1052" y="769"/>
                  <a:pt x="934" y="800"/>
                </a:cubicBezTo>
                <a:cubicBezTo>
                  <a:pt x="905" y="711"/>
                  <a:pt x="869" y="727"/>
                  <a:pt x="776" y="713"/>
                </a:cubicBezTo>
                <a:cubicBezTo>
                  <a:pt x="722" y="633"/>
                  <a:pt x="778" y="697"/>
                  <a:pt x="704" y="656"/>
                </a:cubicBezTo>
                <a:cubicBezTo>
                  <a:pt x="674" y="639"/>
                  <a:pt x="617" y="598"/>
                  <a:pt x="617" y="598"/>
                </a:cubicBezTo>
                <a:cubicBezTo>
                  <a:pt x="612" y="584"/>
                  <a:pt x="610" y="568"/>
                  <a:pt x="603" y="555"/>
                </a:cubicBezTo>
                <a:cubicBezTo>
                  <a:pt x="595" y="540"/>
                  <a:pt x="581" y="528"/>
                  <a:pt x="574" y="512"/>
                </a:cubicBezTo>
                <a:cubicBezTo>
                  <a:pt x="537" y="424"/>
                  <a:pt x="593" y="476"/>
                  <a:pt x="517" y="425"/>
                </a:cubicBezTo>
                <a:cubicBezTo>
                  <a:pt x="507" y="411"/>
                  <a:pt x="503" y="391"/>
                  <a:pt x="488" y="382"/>
                </a:cubicBezTo>
                <a:cubicBezTo>
                  <a:pt x="400" y="327"/>
                  <a:pt x="245" y="331"/>
                  <a:pt x="157" y="325"/>
                </a:cubicBezTo>
                <a:cubicBezTo>
                  <a:pt x="184" y="318"/>
                  <a:pt x="239" y="310"/>
                  <a:pt x="257" y="281"/>
                </a:cubicBezTo>
                <a:cubicBezTo>
                  <a:pt x="277" y="249"/>
                  <a:pt x="284" y="161"/>
                  <a:pt x="315" y="152"/>
                </a:cubicBezTo>
                <a:cubicBezTo>
                  <a:pt x="371" y="136"/>
                  <a:pt x="430" y="142"/>
                  <a:pt x="488" y="137"/>
                </a:cubicBezTo>
                <a:cubicBezTo>
                  <a:pt x="544" y="54"/>
                  <a:pt x="616" y="76"/>
                  <a:pt x="718" y="65"/>
                </a:cubicBezTo>
                <a:cubicBezTo>
                  <a:pt x="713" y="51"/>
                  <a:pt x="718" y="29"/>
                  <a:pt x="704" y="22"/>
                </a:cubicBezTo>
                <a:cubicBezTo>
                  <a:pt x="660" y="0"/>
                  <a:pt x="652" y="73"/>
                  <a:pt x="632" y="80"/>
                </a:cubicBezTo>
                <a:cubicBezTo>
                  <a:pt x="591" y="95"/>
                  <a:pt x="545" y="89"/>
                  <a:pt x="502" y="94"/>
                </a:cubicBezTo>
                <a:cubicBezTo>
                  <a:pt x="439" y="142"/>
                  <a:pt x="408" y="152"/>
                  <a:pt x="329" y="152"/>
                </a:cubicBezTo>
              </a:path>
            </a:pathLst>
          </a:custGeom>
          <a:noFill/>
          <a:ln w="9525" cap="flat" cmpd="sng">
            <a:noFill/>
            <a:prstDash val="solid"/>
            <a:round/>
          </a:ln>
          <a:effectLst/>
        </p:spPr>
        <p:txBody>
          <a:bodyPr/>
          <a:lstStyle/>
          <a:p>
            <a:pPr fontAlgn="auto">
              <a:spcBef>
                <a:spcPts val="0"/>
              </a:spcBef>
              <a:spcAft>
                <a:spcPts val="0"/>
              </a:spcAft>
              <a:defRPr/>
            </a:pPr>
            <a:endParaRPr lang="zh-CN" altLang="en-US" sz="1715">
              <a:latin typeface="+mn-lt"/>
              <a:ea typeface="+mn-ea"/>
            </a:endParaRPr>
          </a:p>
        </p:txBody>
      </p:sp>
      <p:pic>
        <p:nvPicPr>
          <p:cNvPr id="19" name="Picture 32" descr="e1"/>
          <p:cNvPicPr>
            <a:picLocks noChangeAspect="1" noChangeArrowheads="1"/>
          </p:cNvPicPr>
          <p:nvPr/>
        </p:nvPicPr>
        <p:blipFill>
          <a:blip r:embed="rId5">
            <a:clrChange>
              <a:clrFrom>
                <a:srgbClr val="FCFEFC"/>
              </a:clrFrom>
              <a:clrTo>
                <a:srgbClr val="FCFEFC">
                  <a:alpha val="0"/>
                </a:srgbClr>
              </a:clrTo>
            </a:clrChange>
          </a:blip>
          <a:srcRect/>
          <a:stretch>
            <a:fillRect/>
          </a:stretch>
        </p:blipFill>
        <p:spPr bwMode="auto">
          <a:xfrm>
            <a:off x="6651625" y="2527300"/>
            <a:ext cx="2066925" cy="1514475"/>
          </a:xfrm>
          <a:prstGeom prst="rect">
            <a:avLst/>
          </a:prstGeom>
          <a:noFill/>
          <a:ln w="9525">
            <a:noFill/>
            <a:miter lim="800000"/>
            <a:headEnd/>
            <a:tailEnd/>
          </a:ln>
        </p:spPr>
      </p:pic>
      <p:pic>
        <p:nvPicPr>
          <p:cNvPr id="20" name="Picture 33" descr="e2"/>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8078788" y="2236788"/>
            <a:ext cx="1658937" cy="2359025"/>
          </a:xfrm>
          <a:prstGeom prst="rect">
            <a:avLst/>
          </a:prstGeom>
          <a:noFill/>
          <a:ln w="9525">
            <a:noFill/>
            <a:miter lim="800000"/>
            <a:headEnd/>
            <a:tailEnd/>
          </a:ln>
        </p:spPr>
      </p:pic>
      <p:pic>
        <p:nvPicPr>
          <p:cNvPr id="21" name="Picture 34" descr="e3"/>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1084263" y="2963863"/>
            <a:ext cx="2740025" cy="1941512"/>
          </a:xfrm>
          <a:prstGeom prst="rect">
            <a:avLst/>
          </a:prstGeom>
          <a:noFill/>
          <a:ln w="9525">
            <a:noFill/>
            <a:miter lim="800000"/>
            <a:headEnd/>
            <a:tailEnd/>
          </a:ln>
        </p:spPr>
      </p:pic>
      <p:pic>
        <p:nvPicPr>
          <p:cNvPr id="22" name="Picture 35" descr="e4"/>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062038" y="3224213"/>
            <a:ext cx="2847975" cy="2078037"/>
          </a:xfrm>
          <a:prstGeom prst="rect">
            <a:avLst/>
          </a:prstGeom>
          <a:noFill/>
          <a:ln w="9525">
            <a:noFill/>
            <a:miter lim="800000"/>
            <a:headEnd/>
            <a:tailEnd/>
          </a:ln>
        </p:spPr>
      </p:pic>
      <p:graphicFrame>
        <p:nvGraphicFramePr>
          <p:cNvPr id="23" name="Group 36"/>
          <p:cNvGraphicFramePr>
            <a:graphicFrameLocks noGrp="1"/>
          </p:cNvGraphicFramePr>
          <p:nvPr/>
        </p:nvGraphicFramePr>
        <p:xfrm>
          <a:off x="3987800" y="4360863"/>
          <a:ext cx="7210425" cy="2363787"/>
        </p:xfrm>
        <a:graphic>
          <a:graphicData uri="http://schemas.openxmlformats.org/drawingml/2006/table">
            <a:tbl>
              <a:tblPr/>
              <a:tblGrid>
                <a:gridCol w="2446655"/>
                <a:gridCol w="3446145"/>
                <a:gridCol w="1316990"/>
              </a:tblGrid>
              <a:tr h="378460">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条约名称</a:t>
                      </a:r>
                    </a:p>
                  </a:txBody>
                  <a:tcPr marL="87085" marR="87085" marT="43542" marB="4354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blipFill dpi="0" rotWithShape="0">
                      <a:blip r:embed="rId8"/>
                      <a:srcRect/>
                      <a:stretch>
                        <a:fillRect/>
                      </a:stretch>
                    </a:blip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pPr>
                      <a:r>
                        <a:rPr kumimoji="0" lang="zh-CN" altLang="en-US"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地理范围</a:t>
                      </a:r>
                    </a:p>
                  </a:txBody>
                  <a:tcPr marL="87085" marR="87085" marT="43542" marB="4354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blipFill dpi="0" rotWithShape="0">
                      <a:blip r:embed="rId8"/>
                      <a:srcRect/>
                      <a:stretch>
                        <a:fillRect/>
                      </a:stretch>
                    </a:blip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pPr>
                      <a:r>
                        <a:rPr kumimoji="0" lang="zh-CN" altLang="en-US"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面  积</a:t>
                      </a:r>
                    </a:p>
                  </a:txBody>
                  <a:tcPr marL="87085" marR="87085" marT="43542" marB="4354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blipFill dpi="0" rotWithShape="0">
                      <a:blip r:embed="rId8"/>
                      <a:srcRect/>
                      <a:stretch>
                        <a:fillRect/>
                      </a:stretch>
                    </a:blipFill>
                  </a:tcPr>
                </a:tc>
              </a:tr>
              <a:tr h="378460">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a:t>
                      </a:r>
                      <a:r>
                        <a:rPr kumimoji="0" lang="zh-CN" altLang="en-US"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瑷珲条约</a:t>
                      </a:r>
                      <a:r>
                        <a:rPr kumimoji="0" lang="en-US" altLang="zh-CN"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a:t>
                      </a:r>
                    </a:p>
                  </a:txBody>
                  <a:tcPr marL="87085" marR="87085" marT="43542" marB="4354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blipFill dpi="0" rotWithShape="0">
                      <a:blip r:embed="rId8"/>
                      <a:srcRect/>
                      <a:stretch>
                        <a:fillRect/>
                      </a:stretch>
                    </a:blip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pPr>
                      <a:endParaRPr kumimoji="0" lang="zh-CN" altLang="zh-CN"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87085" marR="87085" marT="43542" marB="4354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blipFill dpi="0" rotWithShape="0">
                      <a:blip r:embed="rId8"/>
                      <a:srcRect/>
                      <a:stretch>
                        <a:fillRect/>
                      </a:stretch>
                    </a:blipFill>
                  </a:tcPr>
                </a:tc>
                <a:tc rowSpan="4">
                  <a:txBody>
                    <a:bodyPr/>
                    <a:lstStyle/>
                    <a:p>
                      <a:pPr marL="0" marR="0" lvl="0" indent="0" algn="ctr" defTabSz="914400" rtl="0" eaLnBrk="1" fontAlgn="ctr" latinLnBrk="0" hangingPunct="1">
                        <a:lnSpc>
                          <a:spcPct val="100000"/>
                        </a:lnSpc>
                        <a:spcBef>
                          <a:spcPct val="20000"/>
                        </a:spcBef>
                        <a:spcAft>
                          <a:spcPct val="0"/>
                        </a:spcAft>
                        <a:buClrTx/>
                        <a:buSzTx/>
                        <a:buFontTx/>
                        <a:buNone/>
                      </a:pPr>
                      <a:endParaRPr kumimoji="0" lang="en-US" altLang="zh-CN"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p>
                      <a:pPr marL="0" marR="0" lvl="0" indent="0" algn="ctr" defTabSz="914400" rtl="0" eaLnBrk="1" fontAlgn="ctr" latinLnBrk="0" hangingPunct="1">
                        <a:lnSpc>
                          <a:spcPct val="100000"/>
                        </a:lnSpc>
                        <a:spcBef>
                          <a:spcPct val="20000"/>
                        </a:spcBef>
                        <a:spcAft>
                          <a:spcPct val="0"/>
                        </a:spcAft>
                        <a:buClrTx/>
                        <a:buSzTx/>
                        <a:buFontTx/>
                        <a:buNone/>
                      </a:pPr>
                      <a:endParaRPr kumimoji="0" lang="en-US" altLang="zh-CN"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p>
                      <a:pPr marL="0" marR="0" lvl="0" indent="0" algn="ctr" defTabSz="914400" rtl="0" eaLnBrk="1" fontAlgn="ctr" latinLnBrk="0" hangingPunct="1">
                        <a:lnSpc>
                          <a:spcPct val="100000"/>
                        </a:lnSpc>
                        <a:spcBef>
                          <a:spcPct val="20000"/>
                        </a:spcBef>
                        <a:spcAft>
                          <a:spcPct val="0"/>
                        </a:spcAft>
                        <a:buClrTx/>
                        <a:buSzTx/>
                        <a:buFontTx/>
                        <a:buNone/>
                      </a:pPr>
                      <a:endParaRPr kumimoji="0" lang="en-US" altLang="zh-CN"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p>
                      <a:pPr marL="0" marR="0" lvl="0" indent="0" algn="ctr" defTabSz="914400" rtl="0" eaLnBrk="1" fontAlgn="ctr" latinLnBrk="0" hangingPunct="1">
                        <a:lnSpc>
                          <a:spcPct val="100000"/>
                        </a:lnSpc>
                        <a:spcBef>
                          <a:spcPct val="20000"/>
                        </a:spcBef>
                        <a:spcAft>
                          <a:spcPct val="0"/>
                        </a:spcAft>
                        <a:buClrTx/>
                        <a:buSzTx/>
                        <a:buFontTx/>
                        <a:buNone/>
                      </a:pPr>
                      <a:endParaRPr kumimoji="0" lang="en-US" altLang="zh-CN"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87085" marR="87085" marT="43542" marB="4354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blipFill dpi="0" rotWithShape="0">
                      <a:blip r:embed="rId8"/>
                      <a:srcRect/>
                      <a:stretch>
                        <a:fillRect/>
                      </a:stretch>
                    </a:blipFill>
                  </a:tcPr>
                </a:tc>
              </a:tr>
              <a:tr h="378460">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a:t>
                      </a:r>
                      <a:r>
                        <a:rPr kumimoji="0" lang="zh-CN" altLang="en-US"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北京条约</a:t>
                      </a:r>
                      <a:r>
                        <a:rPr kumimoji="0" lang="en-US" altLang="zh-CN"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a:t>
                      </a:r>
                    </a:p>
                  </a:txBody>
                  <a:tcPr marL="87085" marR="87085" marT="43542" marB="4354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blipFill dpi="0" rotWithShape="0">
                      <a:blip r:embed="rId8"/>
                      <a:srcRect/>
                      <a:stretch>
                        <a:fillRect/>
                      </a:stretch>
                    </a:blip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pPr>
                      <a:endParaRPr kumimoji="0" lang="zh-CN" altLang="zh-CN"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87085" marR="87085" marT="43542" marB="4354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blipFill dpi="0" rotWithShape="0">
                      <a:blip r:embed="rId8"/>
                      <a:srcRect/>
                      <a:stretch>
                        <a:fillRect/>
                      </a:stretch>
                    </a:blipFill>
                  </a:tcPr>
                </a:tc>
                <a:tc vMerge="1">
                  <a:txBody>
                    <a:bodyPr/>
                    <a:lstStyle/>
                    <a:p>
                      <a:endParaRPr lang="zh-CN"/>
                    </a:p>
                  </a:txBody>
                  <a:tcPr/>
                </a:tc>
              </a:tr>
              <a:tr h="842010">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a:t>
                      </a:r>
                      <a:r>
                        <a:rPr kumimoji="0" lang="zh-CN" altLang="en-US"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北京条约</a:t>
                      </a:r>
                      <a:r>
                        <a:rPr kumimoji="0" lang="en-US" altLang="zh-CN"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a:t>
                      </a:r>
                    </a:p>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a:t>
                      </a:r>
                      <a:r>
                        <a:rPr kumimoji="0" lang="zh-CN" altLang="en-US"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勘分西北界约记</a:t>
                      </a:r>
                      <a:r>
                        <a:rPr kumimoji="0" lang="en-US" altLang="zh-CN"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a:t>
                      </a:r>
                    </a:p>
                  </a:txBody>
                  <a:tcPr marL="87085" marR="87085" marT="43542" marB="4354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blipFill dpi="0" rotWithShape="0">
                      <a:blip r:embed="rId8"/>
                      <a:srcRect/>
                      <a:stretch>
                        <a:fillRect/>
                      </a:stretch>
                    </a:blip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pPr>
                      <a:endParaRPr kumimoji="0" lang="zh-CN" altLang="zh-CN"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87085" marR="87085" marT="43542" marB="4354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blipFill dpi="0" rotWithShape="0">
                      <a:blip r:embed="rId8"/>
                      <a:srcRect/>
                      <a:stretch>
                        <a:fillRect/>
                      </a:stretch>
                    </a:blipFill>
                  </a:tcPr>
                </a:tc>
                <a:tc vMerge="1">
                  <a:txBody>
                    <a:bodyPr/>
                    <a:lstStyle/>
                    <a:p>
                      <a:endParaRPr lang="zh-CN"/>
                    </a:p>
                  </a:txBody>
                  <a:tcPr/>
                </a:tc>
              </a:tr>
              <a:tr h="386080">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a:t>
                      </a:r>
                      <a:r>
                        <a:rPr kumimoji="0" lang="zh-CN" altLang="en-US"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改订条约</a:t>
                      </a:r>
                      <a:r>
                        <a:rPr kumimoji="0" lang="en-US" altLang="zh-CN" sz="1905"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a:t>
                      </a:r>
                    </a:p>
                  </a:txBody>
                  <a:tcPr marL="87085" marR="87085" marT="43542" marB="4354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blipFill dpi="0" rotWithShape="0">
                      <a:blip r:embed="rId8"/>
                      <a:srcRect/>
                      <a:stretch>
                        <a:fillRect/>
                      </a:stretch>
                    </a:blip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pPr>
                      <a:endParaRPr kumimoji="0" lang="zh-CN" altLang="zh-CN" sz="1905"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endParaRPr>
                    </a:p>
                  </a:txBody>
                  <a:tcPr marL="87085" marR="87085" marT="43542" marB="4354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blipFill dpi="0" rotWithShape="0">
                      <a:blip r:embed="rId8"/>
                      <a:srcRect/>
                      <a:stretch>
                        <a:fillRect/>
                      </a:stretch>
                    </a:blipFill>
                  </a:tcPr>
                </a:tc>
                <a:tc vMerge="1">
                  <a:txBody>
                    <a:bodyPr/>
                    <a:lstStyle/>
                    <a:p>
                      <a:endParaRPr lang="zh-CN"/>
                    </a:p>
                  </a:txBody>
                  <a:tcPr/>
                </a:tc>
              </a:tr>
            </a:tbl>
          </a:graphicData>
        </a:graphic>
      </p:graphicFrame>
      <p:sp>
        <p:nvSpPr>
          <p:cNvPr id="24" name="Text Box 59"/>
          <p:cNvSpPr txBox="1">
            <a:spLocks noChangeArrowheads="1"/>
          </p:cNvSpPr>
          <p:nvPr/>
        </p:nvSpPr>
        <p:spPr bwMode="auto">
          <a:xfrm>
            <a:off x="7050088" y="5732463"/>
            <a:ext cx="2160587" cy="352425"/>
          </a:xfrm>
          <a:prstGeom prst="rect">
            <a:avLst/>
          </a:prstGeom>
          <a:solidFill>
            <a:schemeClr val="bg1"/>
          </a:solidFill>
          <a:ln w="9525" algn="ctr">
            <a:noFill/>
            <a:miter lim="800000"/>
          </a:ln>
          <a:effectLst/>
        </p:spPr>
        <p:txBody>
          <a:bodyPr wrap="none">
            <a:spAutoFit/>
          </a:bodyPr>
          <a:lstStyle/>
          <a:p>
            <a:pPr algn="ctr" fontAlgn="auto">
              <a:spcBef>
                <a:spcPts val="0"/>
              </a:spcBef>
              <a:spcAft>
                <a:spcPts val="0"/>
              </a:spcAft>
              <a:defRPr/>
            </a:pPr>
            <a:r>
              <a:rPr lang="zh-CN" altLang="en-US" sz="1715" b="1">
                <a:effectLst>
                  <a:outerShdw blurRad="38100" dist="38100" dir="2700000" algn="tl">
                    <a:srgbClr val="000000">
                      <a:alpha val="43137"/>
                    </a:srgbClr>
                  </a:outerShdw>
                </a:effectLst>
                <a:latin typeface="+mn-lt"/>
                <a:ea typeface="黑体" panose="02010609060101010101" pitchFamily="49" charset="-122"/>
              </a:rPr>
              <a:t>巴尔喀什湖以东以南</a:t>
            </a:r>
          </a:p>
        </p:txBody>
      </p:sp>
      <p:sp>
        <p:nvSpPr>
          <p:cNvPr id="25" name="Text Box 60"/>
          <p:cNvSpPr txBox="1">
            <a:spLocks noChangeArrowheads="1"/>
          </p:cNvSpPr>
          <p:nvPr/>
        </p:nvSpPr>
        <p:spPr bwMode="auto">
          <a:xfrm>
            <a:off x="6719888" y="4733925"/>
            <a:ext cx="2711450" cy="354013"/>
          </a:xfrm>
          <a:prstGeom prst="rect">
            <a:avLst/>
          </a:prstGeom>
          <a:noFill/>
          <a:ln w="9525" algn="ctr">
            <a:noFill/>
            <a:miter lim="800000"/>
          </a:ln>
          <a:effectLst/>
        </p:spPr>
        <p:txBody>
          <a:bodyPr wrap="none">
            <a:spAutoFit/>
          </a:bodyPr>
          <a:lstStyle/>
          <a:p>
            <a:pPr algn="ctr" fontAlgn="auto">
              <a:spcBef>
                <a:spcPts val="0"/>
              </a:spcBef>
              <a:spcAft>
                <a:spcPts val="0"/>
              </a:spcAft>
              <a:defRPr/>
            </a:pPr>
            <a:r>
              <a:rPr lang="zh-CN" altLang="en-US" sz="1715" b="1">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外兴安岭以南</a:t>
            </a:r>
            <a:r>
              <a:rPr lang="en-US" altLang="zh-CN" sz="1715" b="1">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1715" b="1">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黑龙江以北</a:t>
            </a:r>
          </a:p>
        </p:txBody>
      </p:sp>
      <p:sp>
        <p:nvSpPr>
          <p:cNvPr id="26" name="Text Box 61"/>
          <p:cNvSpPr txBox="1">
            <a:spLocks noChangeArrowheads="1"/>
          </p:cNvSpPr>
          <p:nvPr/>
        </p:nvSpPr>
        <p:spPr bwMode="auto">
          <a:xfrm>
            <a:off x="6561138" y="5099050"/>
            <a:ext cx="3149600" cy="352425"/>
          </a:xfrm>
          <a:prstGeom prst="rect">
            <a:avLst/>
          </a:prstGeom>
          <a:noFill/>
          <a:ln w="9525" algn="ctr">
            <a:noFill/>
            <a:miter lim="800000"/>
          </a:ln>
          <a:effectLst/>
        </p:spPr>
        <p:txBody>
          <a:bodyPr wrap="none">
            <a:spAutoFit/>
          </a:bodyPr>
          <a:lstStyle/>
          <a:p>
            <a:pPr algn="ctr" fontAlgn="auto">
              <a:spcBef>
                <a:spcPts val="0"/>
              </a:spcBef>
              <a:spcAft>
                <a:spcPts val="0"/>
              </a:spcAft>
              <a:defRPr/>
            </a:pPr>
            <a:r>
              <a:rPr lang="zh-CN" altLang="en-US" sz="1715" b="1">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乌苏里江以东</a:t>
            </a:r>
            <a:r>
              <a:rPr lang="en-US" altLang="zh-CN" sz="1715" b="1">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1715" b="1">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包括库页岛在内</a:t>
            </a:r>
          </a:p>
        </p:txBody>
      </p:sp>
      <p:sp>
        <p:nvSpPr>
          <p:cNvPr id="27" name="Text Box 62"/>
          <p:cNvSpPr txBox="1">
            <a:spLocks noChangeArrowheads="1"/>
          </p:cNvSpPr>
          <p:nvPr/>
        </p:nvSpPr>
        <p:spPr bwMode="auto">
          <a:xfrm>
            <a:off x="7529513" y="6329363"/>
            <a:ext cx="1062037" cy="352425"/>
          </a:xfrm>
          <a:prstGeom prst="rect">
            <a:avLst/>
          </a:prstGeom>
          <a:noFill/>
          <a:ln w="9525" algn="ctr">
            <a:noFill/>
            <a:miter lim="800000"/>
          </a:ln>
          <a:effectLst/>
        </p:spPr>
        <p:txBody>
          <a:bodyPr wrap="none">
            <a:spAutoFit/>
          </a:bodyPr>
          <a:lstStyle/>
          <a:p>
            <a:pPr algn="ctr" fontAlgn="auto">
              <a:spcBef>
                <a:spcPts val="0"/>
              </a:spcBef>
              <a:spcAft>
                <a:spcPts val="0"/>
              </a:spcAft>
              <a:defRPr/>
            </a:pPr>
            <a:r>
              <a:rPr lang="zh-CN" altLang="en-US" sz="1715" b="1">
                <a:effectLst>
                  <a:outerShdw blurRad="38100" dist="38100" dir="2700000" algn="tl">
                    <a:srgbClr val="000000">
                      <a:alpha val="43137"/>
                    </a:srgbClr>
                  </a:outerShdw>
                </a:effectLst>
                <a:latin typeface="+mn-lt"/>
                <a:ea typeface="黑体" panose="02010609060101010101" pitchFamily="49" charset="-122"/>
              </a:rPr>
              <a:t>西北地区</a:t>
            </a:r>
          </a:p>
        </p:txBody>
      </p:sp>
      <p:sp>
        <p:nvSpPr>
          <p:cNvPr id="29" name="Text Box 63"/>
          <p:cNvSpPr txBox="1">
            <a:spLocks noChangeArrowheads="1"/>
          </p:cNvSpPr>
          <p:nvPr/>
        </p:nvSpPr>
        <p:spPr bwMode="auto">
          <a:xfrm>
            <a:off x="9839325" y="5265738"/>
            <a:ext cx="1281113" cy="614362"/>
          </a:xfrm>
          <a:prstGeom prst="rect">
            <a:avLst/>
          </a:prstGeom>
          <a:noFill/>
          <a:ln w="9525" algn="ctr">
            <a:noFill/>
            <a:miter lim="800000"/>
          </a:ln>
          <a:effectLst/>
        </p:spPr>
        <p:txBody>
          <a:bodyPr wrap="none">
            <a:spAutoFit/>
          </a:bodyPr>
          <a:lstStyle/>
          <a:p>
            <a:pPr algn="ctr" fontAlgn="auto">
              <a:spcBef>
                <a:spcPts val="0"/>
              </a:spcBef>
              <a:spcAft>
                <a:spcPts val="0"/>
              </a:spcAft>
              <a:defRPr/>
            </a:pPr>
            <a:r>
              <a:rPr lang="zh-CN" altLang="en-US" sz="1715" b="1" dirty="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共计</a:t>
            </a:r>
            <a:r>
              <a:rPr lang="en-US" altLang="zh-CN" sz="1715" b="1" dirty="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150</a:t>
            </a:r>
            <a:r>
              <a:rPr lang="zh-CN" altLang="en-US" sz="1715" b="1" dirty="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多</a:t>
            </a:r>
          </a:p>
          <a:p>
            <a:pPr algn="ctr" fontAlgn="auto">
              <a:spcBef>
                <a:spcPts val="0"/>
              </a:spcBef>
              <a:spcAft>
                <a:spcPts val="0"/>
              </a:spcAft>
              <a:defRPr/>
            </a:pPr>
            <a:r>
              <a:rPr lang="zh-CN" altLang="en-US" sz="1715" b="1" dirty="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万平方公里</a:t>
            </a:r>
          </a:p>
        </p:txBody>
      </p:sp>
      <p:sp>
        <p:nvSpPr>
          <p:cNvPr id="34" name="TextBox 33"/>
          <p:cNvSpPr txBox="1"/>
          <p:nvPr/>
        </p:nvSpPr>
        <p:spPr>
          <a:xfrm>
            <a:off x="609600" y="349250"/>
            <a:ext cx="10793413" cy="903288"/>
          </a:xfrm>
          <a:prstGeom prst="rect">
            <a:avLst/>
          </a:prstGeom>
          <a:noFill/>
        </p:spPr>
        <p:txBody>
          <a:bodyPr>
            <a:spAutoFit/>
          </a:bodyPr>
          <a:lstStyle/>
          <a:p>
            <a:pPr fontAlgn="auto">
              <a:spcBef>
                <a:spcPts val="0"/>
              </a:spcBef>
              <a:spcAft>
                <a:spcPts val="0"/>
              </a:spcAft>
              <a:defRPr/>
            </a:pPr>
            <a:r>
              <a:rPr lang="zh-CN" altLang="en-US" sz="2665" b="1" dirty="0">
                <a:latin typeface="华文新魏" panose="02010800040101010101" pitchFamily="2" charset="-122"/>
                <a:ea typeface="华文新魏" panose="02010800040101010101" pitchFamily="2" charset="-122"/>
              </a:rPr>
              <a:t>第二次鸦片战争前后，</a:t>
            </a:r>
            <a:r>
              <a:rPr lang="zh-CN" altLang="en-US" sz="2665" b="1" dirty="0">
                <a:solidFill>
                  <a:srgbClr val="C00000"/>
                </a:solidFill>
                <a:latin typeface="华文新魏" panose="02010800040101010101" pitchFamily="2" charset="-122"/>
                <a:ea typeface="华文新魏" panose="02010800040101010101" pitchFamily="2" charset="-122"/>
              </a:rPr>
              <a:t>沙俄</a:t>
            </a:r>
            <a:r>
              <a:rPr lang="zh-CN" altLang="en-US" sz="2665" b="1" dirty="0">
                <a:latin typeface="华文新魏" panose="02010800040101010101" pitchFamily="2" charset="-122"/>
                <a:ea typeface="华文新魏" panose="02010800040101010101" pitchFamily="2" charset="-122"/>
              </a:rPr>
              <a:t>强迫清政府签订一不列不平等条约，共割占了中国</a:t>
            </a:r>
            <a:r>
              <a:rPr lang="zh-CN" altLang="en-US" sz="2665" b="1" dirty="0">
                <a:solidFill>
                  <a:srgbClr val="C00000"/>
                </a:solidFill>
                <a:latin typeface="华文新魏" panose="02010800040101010101" pitchFamily="2" charset="-122"/>
                <a:ea typeface="华文新魏" panose="02010800040101010101" pitchFamily="2" charset="-122"/>
              </a:rPr>
              <a:t>东北</a:t>
            </a:r>
            <a:r>
              <a:rPr lang="zh-CN" altLang="en-US" sz="2665" b="1" dirty="0">
                <a:latin typeface="华文新魏" panose="02010800040101010101" pitchFamily="2" charset="-122"/>
                <a:ea typeface="华文新魏" panose="02010800040101010101" pitchFamily="2" charset="-122"/>
              </a:rPr>
              <a:t>和</a:t>
            </a:r>
            <a:r>
              <a:rPr lang="zh-CN" altLang="en-US" sz="2665" b="1" dirty="0">
                <a:solidFill>
                  <a:srgbClr val="C00000"/>
                </a:solidFill>
                <a:latin typeface="华文新魏" panose="02010800040101010101" pitchFamily="2" charset="-122"/>
                <a:ea typeface="华文新魏" panose="02010800040101010101" pitchFamily="2" charset="-122"/>
              </a:rPr>
              <a:t>西北</a:t>
            </a:r>
            <a:r>
              <a:rPr lang="en-US" altLang="zh-CN" sz="2665" b="1" dirty="0">
                <a:solidFill>
                  <a:srgbClr val="C00000"/>
                </a:solidFill>
                <a:latin typeface="华文新魏" panose="02010800040101010101" pitchFamily="2" charset="-122"/>
                <a:ea typeface="华文新魏" panose="02010800040101010101" pitchFamily="2" charset="-122"/>
              </a:rPr>
              <a:t>150</a:t>
            </a:r>
            <a:r>
              <a:rPr lang="zh-CN" altLang="en-US" sz="2665" b="1" dirty="0">
                <a:solidFill>
                  <a:srgbClr val="C00000"/>
                </a:solidFill>
                <a:latin typeface="华文新魏" panose="02010800040101010101" pitchFamily="2" charset="-122"/>
                <a:ea typeface="华文新魏" panose="02010800040101010101" pitchFamily="2" charset="-122"/>
              </a:rPr>
              <a:t>多万平方千米</a:t>
            </a:r>
            <a:r>
              <a:rPr lang="zh-CN" altLang="en-US" sz="2665" b="1" dirty="0">
                <a:latin typeface="华文新魏" panose="02010800040101010101" pitchFamily="2" charset="-122"/>
                <a:ea typeface="华文新魏" panose="02010800040101010101" pitchFamily="2" charset="-122"/>
              </a:rPr>
              <a:t>领土。</a:t>
            </a:r>
            <a:endParaRPr lang="zh-CN" altLang="en-US" sz="2665" b="1" dirty="0">
              <a:latin typeface="华文新魏" panose="02010800040101010101" pitchFamily="2" charset="-122"/>
              <a:ea typeface="华文新魏" panose="02010800040101010101" pitchFamily="2"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2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wipe(left)">
                                      <p:cBhvr>
                                        <p:cTn id="16" dur="500"/>
                                        <p:tgtEl>
                                          <p:spTgt spid="20"/>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2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wipe(left)">
                                      <p:cBhvr>
                                        <p:cTn id="25" dur="500"/>
                                        <p:tgtEl>
                                          <p:spTgt spid="21"/>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499"/>
                                          </p:stCondLst>
                                        </p:cTn>
                                        <p:tgtEl>
                                          <p:spTgt spid="24"/>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wipe(left)">
                                      <p:cBhvr>
                                        <p:cTn id="34" dur="500"/>
                                        <p:tgtEl>
                                          <p:spTgt spid="22"/>
                                        </p:tgtEl>
                                      </p:cBhvr>
                                    </p:animEffec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2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p:cTn id="43" dur="500" fill="hold"/>
                                        <p:tgtEl>
                                          <p:spTgt spid="29"/>
                                        </p:tgtEl>
                                        <p:attrNameLst>
                                          <p:attrName>ppt_w</p:attrName>
                                        </p:attrNameLst>
                                      </p:cBhvr>
                                      <p:tavLst>
                                        <p:tav tm="0">
                                          <p:val>
                                            <p:fltVal val="0"/>
                                          </p:val>
                                        </p:tav>
                                        <p:tav tm="100000">
                                          <p:val>
                                            <p:strVal val="#ppt_w"/>
                                          </p:val>
                                        </p:tav>
                                      </p:tavLst>
                                    </p:anim>
                                    <p:anim calcmode="lin" valueType="num">
                                      <p:cBhvr>
                                        <p:cTn id="44" dur="500" fill="hold"/>
                                        <p:tgtEl>
                                          <p:spTgt spid="29"/>
                                        </p:tgtEl>
                                        <p:attrNameLst>
                                          <p:attrName>ppt_h</p:attrName>
                                        </p:attrNameLst>
                                      </p:cBhvr>
                                      <p:tavLst>
                                        <p:tav tm="0">
                                          <p:val>
                                            <p:fltVal val="0"/>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4" presetClass="exit" presetSubtype="16" fill="hold" nodeType="clickEffect">
                                  <p:stCondLst>
                                    <p:cond delay="0"/>
                                  </p:stCondLst>
                                  <p:childTnLst>
                                    <p:animEffect transition="out" filter="box(in)">
                                      <p:cBhvr>
                                        <p:cTn id="48" dur="500"/>
                                        <p:tgtEl>
                                          <p:spTgt spid="23"/>
                                        </p:tgtEl>
                                      </p:cBhvr>
                                    </p:animEffect>
                                    <p:set>
                                      <p:cBhvr>
                                        <p:cTn id="49" dur="1" fill="hold">
                                          <p:stCondLst>
                                            <p:cond delay="499"/>
                                          </p:stCondLst>
                                        </p:cTn>
                                        <p:tgtEl>
                                          <p:spTgt spid="23"/>
                                        </p:tgtEl>
                                        <p:attrNameLst>
                                          <p:attrName>style.visibility</p:attrName>
                                        </p:attrNameLst>
                                      </p:cBhvr>
                                      <p:to>
                                        <p:strVal val="hidden"/>
                                      </p:to>
                                    </p:set>
                                  </p:childTnLst>
                                </p:cTn>
                              </p:par>
                              <p:par>
                                <p:cTn id="50" presetID="4" presetClass="exit" presetSubtype="16" fill="hold" grpId="1" nodeType="withEffect">
                                  <p:stCondLst>
                                    <p:cond delay="0"/>
                                  </p:stCondLst>
                                  <p:childTnLst>
                                    <p:animEffect transition="out" filter="box(in)">
                                      <p:cBhvr>
                                        <p:cTn id="51" dur="500"/>
                                        <p:tgtEl>
                                          <p:spTgt spid="24"/>
                                        </p:tgtEl>
                                      </p:cBhvr>
                                    </p:animEffect>
                                    <p:set>
                                      <p:cBhvr>
                                        <p:cTn id="52" dur="1" fill="hold">
                                          <p:stCondLst>
                                            <p:cond delay="499"/>
                                          </p:stCondLst>
                                        </p:cTn>
                                        <p:tgtEl>
                                          <p:spTgt spid="24"/>
                                        </p:tgtEl>
                                        <p:attrNameLst>
                                          <p:attrName>style.visibility</p:attrName>
                                        </p:attrNameLst>
                                      </p:cBhvr>
                                      <p:to>
                                        <p:strVal val="hidden"/>
                                      </p:to>
                                    </p:set>
                                  </p:childTnLst>
                                </p:cTn>
                              </p:par>
                              <p:par>
                                <p:cTn id="53" presetID="4" presetClass="exit" presetSubtype="16" fill="hold" grpId="1" nodeType="withEffect">
                                  <p:stCondLst>
                                    <p:cond delay="0"/>
                                  </p:stCondLst>
                                  <p:childTnLst>
                                    <p:animEffect transition="out" filter="box(in)">
                                      <p:cBhvr>
                                        <p:cTn id="54" dur="500"/>
                                        <p:tgtEl>
                                          <p:spTgt spid="25"/>
                                        </p:tgtEl>
                                      </p:cBhvr>
                                    </p:animEffect>
                                    <p:set>
                                      <p:cBhvr>
                                        <p:cTn id="55" dur="1" fill="hold">
                                          <p:stCondLst>
                                            <p:cond delay="499"/>
                                          </p:stCondLst>
                                        </p:cTn>
                                        <p:tgtEl>
                                          <p:spTgt spid="25"/>
                                        </p:tgtEl>
                                        <p:attrNameLst>
                                          <p:attrName>style.visibility</p:attrName>
                                        </p:attrNameLst>
                                      </p:cBhvr>
                                      <p:to>
                                        <p:strVal val="hidden"/>
                                      </p:to>
                                    </p:set>
                                  </p:childTnLst>
                                </p:cTn>
                              </p:par>
                              <p:par>
                                <p:cTn id="56" presetID="4" presetClass="exit" presetSubtype="16" fill="hold" grpId="1" nodeType="withEffect">
                                  <p:stCondLst>
                                    <p:cond delay="0"/>
                                  </p:stCondLst>
                                  <p:childTnLst>
                                    <p:animEffect transition="out" filter="box(in)">
                                      <p:cBhvr>
                                        <p:cTn id="57" dur="500"/>
                                        <p:tgtEl>
                                          <p:spTgt spid="26"/>
                                        </p:tgtEl>
                                      </p:cBhvr>
                                    </p:animEffect>
                                    <p:set>
                                      <p:cBhvr>
                                        <p:cTn id="58" dur="1" fill="hold">
                                          <p:stCondLst>
                                            <p:cond delay="499"/>
                                          </p:stCondLst>
                                        </p:cTn>
                                        <p:tgtEl>
                                          <p:spTgt spid="26"/>
                                        </p:tgtEl>
                                        <p:attrNameLst>
                                          <p:attrName>style.visibility</p:attrName>
                                        </p:attrNameLst>
                                      </p:cBhvr>
                                      <p:to>
                                        <p:strVal val="hidden"/>
                                      </p:to>
                                    </p:set>
                                  </p:childTnLst>
                                </p:cTn>
                              </p:par>
                              <p:par>
                                <p:cTn id="59" presetID="4" presetClass="exit" presetSubtype="16" fill="hold" grpId="1" nodeType="withEffect">
                                  <p:stCondLst>
                                    <p:cond delay="0"/>
                                  </p:stCondLst>
                                  <p:childTnLst>
                                    <p:animEffect transition="out" filter="box(in)">
                                      <p:cBhvr>
                                        <p:cTn id="60" dur="500"/>
                                        <p:tgtEl>
                                          <p:spTgt spid="27"/>
                                        </p:tgtEl>
                                      </p:cBhvr>
                                    </p:animEffect>
                                    <p:set>
                                      <p:cBhvr>
                                        <p:cTn id="61" dur="1" fill="hold">
                                          <p:stCondLst>
                                            <p:cond delay="499"/>
                                          </p:stCondLst>
                                        </p:cTn>
                                        <p:tgtEl>
                                          <p:spTgt spid="27"/>
                                        </p:tgtEl>
                                        <p:attrNameLst>
                                          <p:attrName>style.visibility</p:attrName>
                                        </p:attrNameLst>
                                      </p:cBhvr>
                                      <p:to>
                                        <p:strVal val="hidden"/>
                                      </p:to>
                                    </p:set>
                                  </p:childTnLst>
                                </p:cTn>
                              </p:par>
                              <p:par>
                                <p:cTn id="62" presetID="4" presetClass="exit" presetSubtype="16" fill="hold" grpId="1" nodeType="withEffect">
                                  <p:stCondLst>
                                    <p:cond delay="0"/>
                                  </p:stCondLst>
                                  <p:childTnLst>
                                    <p:animEffect transition="out" filter="box(in)">
                                      <p:cBhvr>
                                        <p:cTn id="63" dur="500"/>
                                        <p:tgtEl>
                                          <p:spTgt spid="29"/>
                                        </p:tgtEl>
                                      </p:cBhvr>
                                    </p:animEffect>
                                    <p:set>
                                      <p:cBhvr>
                                        <p:cTn id="64" dur="1" fill="hold">
                                          <p:stCondLst>
                                            <p:cond delay="499"/>
                                          </p:stCondLst>
                                        </p:cTn>
                                        <p:tgtEl>
                                          <p:spTgt spid="29"/>
                                        </p:tgtEl>
                                        <p:attrNameLst>
                                          <p:attrName>style.visibility</p:attrName>
                                        </p:attrNameLst>
                                      </p:cBhvr>
                                      <p:to>
                                        <p:strVal val="hidden"/>
                                      </p:to>
                                    </p:set>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grpId="0" nodeType="clickEffect">
                                  <p:stCondLst>
                                    <p:cond delay="0"/>
                                  </p:stCondLst>
                                  <p:childTnLst>
                                    <p:set>
                                      <p:cBhvr>
                                        <p:cTn id="68" dur="1" fill="hold">
                                          <p:stCondLst>
                                            <p:cond delay="0"/>
                                          </p:stCondLst>
                                        </p:cTn>
                                        <p:tgtEl>
                                          <p:spTgt spid="34"/>
                                        </p:tgtEl>
                                        <p:attrNameLst>
                                          <p:attrName>style.visibility</p:attrName>
                                        </p:attrNameLst>
                                      </p:cBhvr>
                                      <p:to>
                                        <p:strVal val="visible"/>
                                      </p:to>
                                    </p:set>
                                    <p:anim calcmode="lin" valueType="num">
                                      <p:cBhvr additive="base">
                                        <p:cTn id="69" dur="500" fill="hold"/>
                                        <p:tgtEl>
                                          <p:spTgt spid="34"/>
                                        </p:tgtEl>
                                        <p:attrNameLst>
                                          <p:attrName>ppt_x</p:attrName>
                                        </p:attrNameLst>
                                      </p:cBhvr>
                                      <p:tavLst>
                                        <p:tav tm="0">
                                          <p:val>
                                            <p:strVal val="#ppt_x"/>
                                          </p:val>
                                        </p:tav>
                                        <p:tav tm="100000">
                                          <p:val>
                                            <p:strVal val="#ppt_x"/>
                                          </p:val>
                                        </p:tav>
                                      </p:tavLst>
                                    </p:anim>
                                    <p:anim calcmode="lin" valueType="num">
                                      <p:cBhvr additive="base">
                                        <p:cTn id="70"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ldLvl="0" animBg="1" autoUpdateAnimBg="0"/>
      <p:bldP spid="24" grpId="1" bldLvl="0" animBg="1"/>
      <p:bldP spid="25" grpId="0" bldLvl="0" animBg="1" autoUpdateAnimBg="0"/>
      <p:bldP spid="25" grpId="1" bldLvl="0" animBg="1"/>
      <p:bldP spid="26" grpId="0" bldLvl="0" animBg="1" autoUpdateAnimBg="0"/>
      <p:bldP spid="26" grpId="1" bldLvl="0" animBg="1"/>
      <p:bldP spid="27" grpId="0" bldLvl="0" animBg="1" autoUpdateAnimBg="0"/>
      <p:bldP spid="27" grpId="1" bldLvl="0" animBg="1"/>
      <p:bldP spid="29" grpId="0" bldLvl="0" animBg="1" autoUpdateAnimBg="0"/>
      <p:bldP spid="29" grpId="1" bldLvl="0" animBg="1"/>
      <p:bldP spid="3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bwMode="auto">
          <a:xfrm flipV="1">
            <a:off x="609298" y="6855303"/>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sz="1715" dirty="0">
              <a:ln>
                <a:solidFill>
                  <a:srgbClr val="660033"/>
                </a:solidFill>
              </a:ln>
            </a:endParaRPr>
          </a:p>
        </p:txBody>
      </p:sp>
      <p:cxnSp>
        <p:nvCxnSpPr>
          <p:cNvPr id="32" name="直接连接符 31"/>
          <p:cNvCxnSpPr/>
          <p:nvPr/>
        </p:nvCxnSpPr>
        <p:spPr>
          <a:xfrm>
            <a:off x="1517650" y="247650"/>
            <a:ext cx="0" cy="249238"/>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16" name="图片 15" descr="Redocn_2010042915214815.jpg"/>
          <p:cNvPicPr>
            <a:picLocks noChangeAspect="1"/>
          </p:cNvPicPr>
          <p:nvPr/>
        </p:nvPicPr>
        <p:blipFill>
          <a:blip r:embed="rId3">
            <a:clrChange>
              <a:clrFrom>
                <a:srgbClr val="FFFFFF"/>
              </a:clrFrom>
              <a:clrTo>
                <a:srgbClr val="FFFFFF">
                  <a:alpha val="0"/>
                </a:srgbClr>
              </a:clrTo>
            </a:clrChange>
          </a:blip>
          <a:srcRect l="5456" t="29421" r="9611" b="31707"/>
          <a:stretch>
            <a:fillRect/>
          </a:stretch>
        </p:blipFill>
        <p:spPr>
          <a:xfrm>
            <a:off x="585069" y="620030"/>
            <a:ext cx="1360723" cy="767884"/>
          </a:xfrm>
          <a:prstGeom prst="rect">
            <a:avLst/>
          </a:prstGeom>
          <a:ln>
            <a:noFill/>
          </a:ln>
          <a:effectLst>
            <a:softEdge rad="112500"/>
          </a:effectLst>
        </p:spPr>
      </p:pic>
      <p:sp>
        <p:nvSpPr>
          <p:cNvPr id="17" name="TextBox 16"/>
          <p:cNvSpPr txBox="1"/>
          <p:nvPr/>
        </p:nvSpPr>
        <p:spPr>
          <a:xfrm>
            <a:off x="720725" y="639763"/>
            <a:ext cx="1157288" cy="555625"/>
          </a:xfrm>
          <a:prstGeom prst="rect">
            <a:avLst/>
          </a:prstGeom>
          <a:noFill/>
        </p:spPr>
        <p:txBody>
          <a:bodyPr wrap="none">
            <a:spAutoFit/>
          </a:bodyPr>
          <a:lstStyle/>
          <a:p>
            <a:pPr fontAlgn="auto">
              <a:spcBef>
                <a:spcPts val="0"/>
              </a:spcBef>
              <a:spcAft>
                <a:spcPts val="0"/>
              </a:spcAft>
              <a:defRPr/>
            </a:pPr>
            <a:r>
              <a:rPr lang="zh-CN" altLang="en-US" sz="3050" b="1"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影 响</a:t>
            </a:r>
            <a:endParaRPr lang="zh-CN" altLang="en-US" sz="3050" b="1"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
        <p:nvSpPr>
          <p:cNvPr id="18" name="TextBox 17"/>
          <p:cNvSpPr txBox="1"/>
          <p:nvPr/>
        </p:nvSpPr>
        <p:spPr>
          <a:xfrm>
            <a:off x="720725" y="1728788"/>
            <a:ext cx="4491038" cy="2879725"/>
          </a:xfrm>
          <a:prstGeom prst="rect">
            <a:avLst/>
          </a:prstGeom>
          <a:noFill/>
        </p:spPr>
        <p:txBody>
          <a:bodyPr>
            <a:spAutoFit/>
          </a:bodyPr>
          <a:lstStyle/>
          <a:p>
            <a:pPr fontAlgn="auto">
              <a:spcBef>
                <a:spcPts val="0"/>
              </a:spcBef>
              <a:spcAft>
                <a:spcPts val="0"/>
              </a:spcAft>
              <a:defRPr/>
            </a:pPr>
            <a:r>
              <a:rPr lang="zh-CN" altLang="en-US" sz="3050" b="1" dirty="0">
                <a:solidFill>
                  <a:schemeClr val="tx1">
                    <a:lumMod val="95000"/>
                    <a:lumOff val="5000"/>
                  </a:schemeClr>
                </a:solidFill>
                <a:latin typeface="华文新魏" panose="02010800040101010101" pitchFamily="2" charset="-122"/>
                <a:ea typeface="华文新魏" panose="02010800040101010101" pitchFamily="2" charset="-122"/>
              </a:rPr>
              <a:t>①</a:t>
            </a:r>
            <a:r>
              <a:rPr lang="zh-CN" altLang="en-US" sz="3050" b="1" dirty="0">
                <a:latin typeface="华文新魏" panose="02010800040101010101" pitchFamily="2" charset="-122"/>
                <a:ea typeface="华文新魏" panose="02010800040101010101" pitchFamily="2" charset="-122"/>
              </a:rPr>
              <a:t>第二次鸦片战争使中国丧失更多主权，英国、法国、美国等西 方侵略势力由</a:t>
            </a:r>
            <a:r>
              <a:rPr lang="zh-CN" altLang="en-US" sz="3050" b="1" dirty="0">
                <a:solidFill>
                  <a:srgbClr val="C00000"/>
                </a:solidFill>
                <a:latin typeface="华文新魏" panose="02010800040101010101" pitchFamily="2" charset="-122"/>
                <a:ea typeface="华文新魏" panose="02010800040101010101" pitchFamily="2" charset="-122"/>
              </a:rPr>
              <a:t>东南一带</a:t>
            </a:r>
            <a:r>
              <a:rPr lang="zh-CN" altLang="en-US" sz="3050" b="1" dirty="0">
                <a:latin typeface="华文新魏" panose="02010800040101010101" pitchFamily="2" charset="-122"/>
                <a:ea typeface="华文新魏" panose="02010800040101010101" pitchFamily="2" charset="-122"/>
              </a:rPr>
              <a:t>深入到</a:t>
            </a:r>
            <a:r>
              <a:rPr lang="zh-CN" altLang="en-US" sz="3050" b="1" dirty="0">
                <a:solidFill>
                  <a:srgbClr val="C00000"/>
                </a:solidFill>
                <a:latin typeface="华文新魏" panose="02010800040101010101" pitchFamily="2" charset="-122"/>
                <a:ea typeface="华文新魏" panose="02010800040101010101" pitchFamily="2" charset="-122"/>
              </a:rPr>
              <a:t>长江中下游 地区</a:t>
            </a:r>
            <a:r>
              <a:rPr lang="zh-CN" altLang="en-US" sz="3050" b="1" dirty="0">
                <a:latin typeface="华文新魏" panose="02010800040101010101" pitchFamily="2" charset="-122"/>
                <a:ea typeface="华文新魏" panose="02010800040101010101" pitchFamily="2" charset="-122"/>
              </a:rPr>
              <a:t>，沙俄 占领中国北方大片领土。</a:t>
            </a:r>
            <a:endParaRPr lang="zh-CN" altLang="en-US" sz="3050" b="1" dirty="0">
              <a:latin typeface="华文新魏" panose="02010800040101010101" pitchFamily="2" charset="-122"/>
              <a:ea typeface="华文新魏" panose="02010800040101010101" pitchFamily="2" charset="-122"/>
            </a:endParaRPr>
          </a:p>
        </p:txBody>
      </p:sp>
      <p:sp>
        <p:nvSpPr>
          <p:cNvPr id="19" name="矩形 18"/>
          <p:cNvSpPr/>
          <p:nvPr/>
        </p:nvSpPr>
        <p:spPr>
          <a:xfrm>
            <a:off x="652463" y="4857750"/>
            <a:ext cx="4627562" cy="1020763"/>
          </a:xfrm>
          <a:prstGeom prst="rect">
            <a:avLst/>
          </a:prstGeom>
        </p:spPr>
        <p:txBody>
          <a:bodyPr>
            <a:spAutoFit/>
          </a:bodyPr>
          <a:lstStyle/>
          <a:p>
            <a:pPr fontAlgn="auto">
              <a:spcBef>
                <a:spcPts val="0"/>
              </a:spcBef>
              <a:spcAft>
                <a:spcPts val="0"/>
              </a:spcAft>
              <a:defRPr/>
            </a:pPr>
            <a:r>
              <a:rPr lang="zh-CN" altLang="en-US" sz="3050" b="1" dirty="0">
                <a:solidFill>
                  <a:schemeClr val="tx1">
                    <a:lumMod val="95000"/>
                    <a:lumOff val="5000"/>
                  </a:schemeClr>
                </a:solidFill>
                <a:latin typeface="华文新魏" panose="02010800040101010101" pitchFamily="2" charset="-122"/>
                <a:ea typeface="华文新魏" panose="02010800040101010101" pitchFamily="2" charset="-122"/>
              </a:rPr>
              <a:t>②</a:t>
            </a:r>
            <a:r>
              <a:rPr lang="zh-CN" altLang="en-US" sz="3050" b="1" dirty="0">
                <a:solidFill>
                  <a:prstClr val="black"/>
                </a:solidFill>
                <a:latin typeface="华文新魏" panose="02010800040101010101" pitchFamily="2" charset="-122"/>
                <a:ea typeface="华文新魏" panose="02010800040101010101" pitchFamily="2" charset="-122"/>
              </a:rPr>
              <a:t>中国的</a:t>
            </a:r>
            <a:r>
              <a:rPr lang="zh-CN" altLang="en-US" sz="3050" b="1" dirty="0">
                <a:solidFill>
                  <a:srgbClr val="C00000"/>
                </a:solidFill>
                <a:latin typeface="华文新魏" panose="02010800040101010101" pitchFamily="2" charset="-122"/>
                <a:ea typeface="华文新魏" panose="02010800040101010101" pitchFamily="2" charset="-122"/>
              </a:rPr>
              <a:t>半殖民地化</a:t>
            </a:r>
            <a:r>
              <a:rPr lang="zh-CN" altLang="en-US" sz="3050" b="1" dirty="0">
                <a:solidFill>
                  <a:prstClr val="black"/>
                </a:solidFill>
                <a:latin typeface="华文新魏" panose="02010800040101010101" pitchFamily="2" charset="-122"/>
                <a:ea typeface="华文新魏" panose="02010800040101010101" pitchFamily="2" charset="-122"/>
              </a:rPr>
              <a:t>程度进一步加深。</a:t>
            </a:r>
            <a:endParaRPr lang="zh-CN" altLang="en-US" sz="3050" b="1" dirty="0">
              <a:latin typeface="华文新魏" panose="02010800040101010101" pitchFamily="2" charset="-122"/>
              <a:ea typeface="华文新魏" panose="02010800040101010101" pitchFamily="2" charset="-122"/>
            </a:endParaRPr>
          </a:p>
        </p:txBody>
      </p:sp>
      <p:pic>
        <p:nvPicPr>
          <p:cNvPr id="20" name="图片 19" descr="t01a672365c4641d84f.jpg"/>
          <p:cNvPicPr>
            <a:picLocks noChangeAspect="1"/>
          </p:cNvPicPr>
          <p:nvPr/>
        </p:nvPicPr>
        <p:blipFill>
          <a:blip r:embed="rId4"/>
          <a:srcRect t="3636" b="5455"/>
          <a:stretch>
            <a:fillRect/>
          </a:stretch>
        </p:blipFill>
        <p:spPr>
          <a:xfrm>
            <a:off x="5414963" y="1795463"/>
            <a:ext cx="5888037" cy="4014787"/>
          </a:xfrm>
          <a:prstGeom prst="rect">
            <a:avLst/>
          </a:prstGeom>
          <a:ln>
            <a:solidFill>
              <a:schemeClr val="tx1">
                <a:lumMod val="65000"/>
                <a:lumOff val="35000"/>
              </a:schemeClr>
            </a:solidFill>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dissolv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dissolve">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18088" y="333375"/>
            <a:ext cx="1816100" cy="577850"/>
          </a:xfrm>
          <a:prstGeom prst="rect">
            <a:avLst/>
          </a:prstGeom>
          <a:solidFill>
            <a:schemeClr val="accent3">
              <a:lumMod val="20000"/>
              <a:lumOff val="80000"/>
            </a:schemeClr>
          </a:solidFill>
          <a:ln>
            <a:solidFill>
              <a:schemeClr val="accent2">
                <a:lumMod val="40000"/>
                <a:lumOff val="60000"/>
              </a:schemeClr>
            </a:solidFill>
          </a:ln>
        </p:spPr>
        <p:txBody>
          <a:bodyPr wrap="none">
            <a:spAutoFit/>
          </a:bodyPr>
          <a:lstStyle>
            <a:defPPr>
              <a:defRPr lang="zh-CN"/>
            </a:defPPr>
            <a:lvl1pPr>
              <a:defRPr sz="3200" b="1">
                <a:latin typeface="+mn-ea"/>
              </a:defRPr>
            </a:lvl1pPr>
          </a:lstStyle>
          <a:p>
            <a:pPr fontAlgn="auto">
              <a:spcBef>
                <a:spcPts val="0"/>
              </a:spcBef>
              <a:spcAft>
                <a:spcPts val="0"/>
              </a:spcAft>
              <a:defRPr/>
            </a:pPr>
            <a:r>
              <a:rPr lang="zh-CN" altLang="en-US" dirty="0">
                <a:ea typeface="+mn-ea"/>
              </a:rPr>
              <a:t>课堂小结</a:t>
            </a:r>
          </a:p>
        </p:txBody>
      </p:sp>
      <p:pic>
        <p:nvPicPr>
          <p:cNvPr id="48130" name="Picture 2"/>
          <p:cNvPicPr>
            <a:picLocks noChangeAspect="1" noChangeArrowheads="1"/>
          </p:cNvPicPr>
          <p:nvPr/>
        </p:nvPicPr>
        <p:blipFill>
          <a:blip r:embed="rId2"/>
          <a:srcRect/>
          <a:stretch>
            <a:fillRect/>
          </a:stretch>
        </p:blipFill>
        <p:spPr bwMode="auto">
          <a:xfrm>
            <a:off x="1919288" y="1412875"/>
            <a:ext cx="9132887" cy="4303713"/>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p:nvPr/>
        </p:nvGraphicFramePr>
        <p:xfrm>
          <a:off x="1265430" y="2204349"/>
          <a:ext cx="10137140" cy="2727325"/>
        </p:xfrm>
        <a:graphic>
          <a:graphicData uri="http://schemas.openxmlformats.org/drawingml/2006/table">
            <a:tbl>
              <a:tblPr/>
              <a:tblGrid>
                <a:gridCol w="2214245"/>
                <a:gridCol w="1165225"/>
                <a:gridCol w="1125855"/>
                <a:gridCol w="3051175"/>
                <a:gridCol w="2580640"/>
              </a:tblGrid>
              <a:tr h="494030">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2665" b="1" dirty="0">
                          <a:latin typeface="宋体" panose="02010600030101010101" pitchFamily="2" charset="-122"/>
                        </a:rPr>
                        <a:t>根本原因</a:t>
                      </a: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2665" b="1" dirty="0">
                          <a:latin typeface="宋体" panose="02010600030101010101" pitchFamily="2" charset="-122"/>
                          <a:ea typeface="Times New Roman" panose="02020603050405020304" pitchFamily="18" charset="0"/>
                        </a:rPr>
                        <a:t>时间</a:t>
                      </a:r>
                      <a:endParaRPr lang="zh-CN" altLang="en-US" sz="2665" b="1" dirty="0">
                        <a:latin typeface="宋体" panose="02010600030101010101" pitchFamily="2" charset="-122"/>
                      </a:endParaRP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2665" b="1" dirty="0">
                          <a:latin typeface="宋体" panose="02010600030101010101" pitchFamily="2" charset="-122"/>
                          <a:ea typeface="Times New Roman" panose="02020603050405020304" pitchFamily="18" charset="0"/>
                        </a:rPr>
                        <a:t>规模</a:t>
                      </a:r>
                      <a:endParaRPr lang="zh-CN" altLang="en-US" sz="2665" b="1" dirty="0">
                        <a:latin typeface="宋体" panose="02010600030101010101" pitchFamily="2" charset="-122"/>
                      </a:endParaRP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2665" b="1" dirty="0">
                          <a:latin typeface="宋体" panose="02010600030101010101" pitchFamily="2" charset="-122"/>
                        </a:rPr>
                        <a:t>目的</a:t>
                      </a: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2665" b="1" dirty="0">
                          <a:latin typeface="宋体" panose="02010600030101010101" pitchFamily="2" charset="-122"/>
                          <a:ea typeface="Times New Roman" panose="02020603050405020304" pitchFamily="18" charset="0"/>
                        </a:rPr>
                        <a:t>结果</a:t>
                      </a:r>
                      <a:endParaRPr lang="zh-CN" altLang="en-US" sz="2665" b="1" dirty="0">
                        <a:latin typeface="宋体" panose="02010600030101010101" pitchFamily="2" charset="-122"/>
                      </a:endParaRP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r>
              <a:tr h="984250">
                <a:tc rowSpan="2">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endParaRPr lang="zh-CN" altLang="en-US" sz="2665" b="1" dirty="0">
                        <a:latin typeface="宋体" panose="02010600030101010101" pitchFamily="2" charset="-122"/>
                      </a:endParaRP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endParaRPr lang="zh-CN" altLang="en-US" sz="2665" b="1" dirty="0">
                        <a:latin typeface="宋体" panose="02010600030101010101" pitchFamily="2" charset="-122"/>
                      </a:endParaRP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endParaRPr lang="zh-CN" altLang="en-US" sz="2665" b="1" dirty="0">
                        <a:latin typeface="宋体" panose="02010600030101010101" pitchFamily="2" charset="-122"/>
                      </a:endParaRP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endParaRPr lang="zh-CN" altLang="en-US" sz="2665" b="1" dirty="0">
                        <a:latin typeface="宋体" panose="02010600030101010101" pitchFamily="2" charset="-122"/>
                      </a:endParaRP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endParaRPr lang="zh-CN" altLang="en-US" sz="2665" b="1" dirty="0">
                        <a:latin typeface="宋体" panose="02010600030101010101" pitchFamily="2" charset="-122"/>
                      </a:endParaRP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r>
              <a:tr h="1249045">
                <a:tc vMerge="1">
                  <a:txBody>
                    <a:bodyPr/>
                    <a:lstStyle/>
                    <a:p>
                      <a:endParaRPr lang="zh-CN"/>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endParaRPr lang="zh-CN" altLang="en-US" sz="2665" b="1" dirty="0">
                        <a:latin typeface="宋体" panose="02010600030101010101" pitchFamily="2" charset="-122"/>
                      </a:endParaRP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endParaRPr lang="zh-CN" altLang="en-US" sz="2665" b="1" dirty="0">
                        <a:latin typeface="宋体" panose="02010600030101010101" pitchFamily="2" charset="-122"/>
                      </a:endParaRP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endParaRPr lang="zh-CN" altLang="en-US" sz="2665" b="1" dirty="0">
                        <a:latin typeface="宋体" panose="02010600030101010101" pitchFamily="2" charset="-122"/>
                      </a:endParaRP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endParaRPr lang="zh-CN" altLang="en-US" sz="2665" b="1" dirty="0">
                        <a:latin typeface="宋体" panose="02010600030101010101" pitchFamily="2" charset="-122"/>
                      </a:endParaRP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r>
            </a:tbl>
          </a:graphicData>
        </a:graphic>
      </p:graphicFrame>
      <p:sp>
        <p:nvSpPr>
          <p:cNvPr id="7" name="文本框 93210"/>
          <p:cNvSpPr txBox="1">
            <a:spLocks noChangeArrowheads="1"/>
          </p:cNvSpPr>
          <p:nvPr/>
        </p:nvSpPr>
        <p:spPr bwMode="auto">
          <a:xfrm>
            <a:off x="517525" y="1825625"/>
            <a:ext cx="679450" cy="3748088"/>
          </a:xfrm>
          <a:prstGeom prst="rect">
            <a:avLst/>
          </a:prstGeom>
          <a:noFill/>
          <a:ln w="9525">
            <a:noFill/>
            <a:miter lim="800000"/>
          </a:ln>
        </p:spPr>
        <p:txBody>
          <a:bodyPr>
            <a:spAutoFit/>
          </a:bodyPr>
          <a:lstStyle/>
          <a:p>
            <a:pPr algn="ctr" fontAlgn="auto">
              <a:spcBef>
                <a:spcPct val="50000"/>
              </a:spcBef>
              <a:spcAft>
                <a:spcPts val="0"/>
              </a:spcAft>
              <a:defRPr/>
            </a:pPr>
            <a:r>
              <a:rPr lang="zh-CN" altLang="en-US" sz="2665" b="1" dirty="0">
                <a:latin typeface="华文新魏" panose="02010800040101010101" pitchFamily="2" charset="-122"/>
                <a:ea typeface="华文新魏" panose="02010800040101010101" pitchFamily="2" charset="-122"/>
              </a:rPr>
              <a:t>两次鸦片战争的比较</a:t>
            </a:r>
          </a:p>
        </p:txBody>
      </p:sp>
      <p:sp>
        <p:nvSpPr>
          <p:cNvPr id="8" name="矩形 7"/>
          <p:cNvSpPr>
            <a:spLocks noChangeArrowheads="1"/>
          </p:cNvSpPr>
          <p:nvPr/>
        </p:nvSpPr>
        <p:spPr bwMode="auto">
          <a:xfrm>
            <a:off x="1401763" y="2747963"/>
            <a:ext cx="1768475" cy="1022350"/>
          </a:xfrm>
          <a:prstGeom prst="rect">
            <a:avLst/>
          </a:prstGeom>
          <a:noFill/>
          <a:ln w="9525">
            <a:noFill/>
            <a:miter lim="800000"/>
          </a:ln>
        </p:spPr>
        <p:txBody>
          <a:bodyPr>
            <a:spAutoFit/>
          </a:bodyPr>
          <a:lstStyle/>
          <a:p>
            <a:pPr fontAlgn="auto">
              <a:spcBef>
                <a:spcPts val="0"/>
              </a:spcBef>
              <a:spcAft>
                <a:spcPts val="0"/>
              </a:spcAft>
              <a:defRPr/>
            </a:pPr>
            <a:r>
              <a:rPr lang="zh-CN" altLang="en-US" sz="3050" b="1" dirty="0">
                <a:latin typeface="华文新魏" panose="02010800040101010101" pitchFamily="2" charset="-122"/>
                <a:ea typeface="华文新魏" panose="02010800040101010101" pitchFamily="2" charset="-122"/>
              </a:rPr>
              <a:t>打开中国市场</a:t>
            </a:r>
          </a:p>
        </p:txBody>
      </p:sp>
      <p:sp>
        <p:nvSpPr>
          <p:cNvPr id="9" name="矩形 8"/>
          <p:cNvSpPr>
            <a:spLocks noChangeArrowheads="1"/>
          </p:cNvSpPr>
          <p:nvPr/>
        </p:nvSpPr>
        <p:spPr bwMode="auto">
          <a:xfrm>
            <a:off x="3433763" y="2773363"/>
            <a:ext cx="1096962" cy="788987"/>
          </a:xfrm>
          <a:prstGeom prst="rect">
            <a:avLst/>
          </a:prstGeom>
          <a:noFill/>
          <a:ln w="9525">
            <a:noFill/>
            <a:miter lim="800000"/>
          </a:ln>
        </p:spPr>
        <p:txBody>
          <a:bodyPr>
            <a:spAutoFit/>
          </a:bodyPr>
          <a:lstStyle/>
          <a:p>
            <a:pPr algn="ctr" fontAlgn="auto">
              <a:spcBef>
                <a:spcPts val="0"/>
              </a:spcBef>
              <a:spcAft>
                <a:spcPts val="0"/>
              </a:spcAft>
              <a:defRPr/>
            </a:pPr>
            <a:r>
              <a:rPr lang="en-US" altLang="zh-CN" sz="2285" b="1" dirty="0">
                <a:latin typeface="宋体" panose="02010600030101010101" pitchFamily="2" charset="-122"/>
                <a:ea typeface="+mn-ea"/>
              </a:rPr>
              <a:t>1840</a:t>
            </a:r>
            <a:r>
              <a:rPr lang="zh-CN" altLang="en-US" sz="2285" b="1" dirty="0">
                <a:latin typeface="宋体" panose="02010600030101010101" pitchFamily="2" charset="-122"/>
                <a:ea typeface="+mn-ea"/>
              </a:rPr>
              <a:t>至</a:t>
            </a:r>
            <a:endParaRPr lang="en-US" altLang="zh-CN" sz="2285" b="1" dirty="0">
              <a:latin typeface="宋体" panose="02010600030101010101" pitchFamily="2" charset="-122"/>
              <a:ea typeface="+mn-ea"/>
            </a:endParaRPr>
          </a:p>
          <a:p>
            <a:pPr algn="ctr" fontAlgn="auto">
              <a:spcBef>
                <a:spcPts val="0"/>
              </a:spcBef>
              <a:spcAft>
                <a:spcPts val="0"/>
              </a:spcAft>
              <a:defRPr/>
            </a:pPr>
            <a:r>
              <a:rPr lang="en-US" altLang="zh-CN" sz="2285" b="1" dirty="0">
                <a:latin typeface="宋体" panose="02010600030101010101" pitchFamily="2" charset="-122"/>
                <a:ea typeface="+mn-ea"/>
              </a:rPr>
              <a:t>1842</a:t>
            </a:r>
            <a:endParaRPr lang="en-US" altLang="zh-CN" sz="2285" b="1" dirty="0">
              <a:latin typeface="宋体" panose="02010600030101010101" pitchFamily="2" charset="-122"/>
              <a:ea typeface="+mn-ea"/>
            </a:endParaRPr>
          </a:p>
        </p:txBody>
      </p:sp>
      <p:sp>
        <p:nvSpPr>
          <p:cNvPr id="10" name="矩形 9"/>
          <p:cNvSpPr>
            <a:spLocks noChangeArrowheads="1"/>
          </p:cNvSpPr>
          <p:nvPr/>
        </p:nvSpPr>
        <p:spPr bwMode="auto">
          <a:xfrm>
            <a:off x="3375025" y="3741738"/>
            <a:ext cx="1214438" cy="788987"/>
          </a:xfrm>
          <a:prstGeom prst="rect">
            <a:avLst/>
          </a:prstGeom>
          <a:noFill/>
          <a:ln w="9525">
            <a:noFill/>
            <a:miter lim="800000"/>
          </a:ln>
        </p:spPr>
        <p:txBody>
          <a:bodyPr>
            <a:spAutoFit/>
          </a:bodyPr>
          <a:lstStyle/>
          <a:p>
            <a:pPr algn="ctr" fontAlgn="auto">
              <a:spcBef>
                <a:spcPts val="0"/>
              </a:spcBef>
              <a:spcAft>
                <a:spcPts val="0"/>
              </a:spcAft>
              <a:defRPr/>
            </a:pPr>
            <a:r>
              <a:rPr lang="en-US" altLang="zh-CN" sz="2285" b="1" dirty="0">
                <a:latin typeface="宋体" panose="02010600030101010101" pitchFamily="2" charset="-122"/>
                <a:ea typeface="+mn-ea"/>
              </a:rPr>
              <a:t>1856</a:t>
            </a:r>
            <a:r>
              <a:rPr lang="zh-CN" altLang="en-US" sz="2285" b="1" dirty="0">
                <a:latin typeface="宋体" panose="02010600030101010101" pitchFamily="2" charset="-122"/>
                <a:ea typeface="+mn-ea"/>
              </a:rPr>
              <a:t>至</a:t>
            </a:r>
            <a:endParaRPr lang="en-US" altLang="zh-CN" sz="2285" b="1" dirty="0">
              <a:latin typeface="宋体" panose="02010600030101010101" pitchFamily="2" charset="-122"/>
              <a:ea typeface="+mn-ea"/>
            </a:endParaRPr>
          </a:p>
          <a:p>
            <a:pPr algn="ctr" fontAlgn="auto">
              <a:spcBef>
                <a:spcPts val="0"/>
              </a:spcBef>
              <a:spcAft>
                <a:spcPts val="0"/>
              </a:spcAft>
              <a:defRPr/>
            </a:pPr>
            <a:r>
              <a:rPr lang="en-US" altLang="zh-CN" sz="2285" b="1" dirty="0">
                <a:latin typeface="宋体" panose="02010600030101010101" pitchFamily="2" charset="-122"/>
                <a:ea typeface="+mn-ea"/>
              </a:rPr>
              <a:t>1860</a:t>
            </a:r>
          </a:p>
        </p:txBody>
      </p:sp>
      <p:sp>
        <p:nvSpPr>
          <p:cNvPr id="11" name="矩形 10"/>
          <p:cNvSpPr>
            <a:spLocks noChangeArrowheads="1"/>
          </p:cNvSpPr>
          <p:nvPr/>
        </p:nvSpPr>
        <p:spPr bwMode="auto">
          <a:xfrm>
            <a:off x="4735513" y="2930525"/>
            <a:ext cx="923925" cy="498475"/>
          </a:xfrm>
          <a:prstGeom prst="rect">
            <a:avLst/>
          </a:prstGeom>
          <a:noFill/>
          <a:ln w="9525">
            <a:noFill/>
            <a:miter lim="800000"/>
          </a:ln>
        </p:spPr>
        <p:txBody>
          <a:bodyPr>
            <a:spAutoFit/>
          </a:bodyPr>
          <a:lstStyle/>
          <a:p>
            <a:pPr algn="ctr" fontAlgn="auto">
              <a:spcBef>
                <a:spcPts val="0"/>
              </a:spcBef>
              <a:spcAft>
                <a:spcPts val="0"/>
              </a:spcAft>
              <a:defRPr/>
            </a:pPr>
            <a:r>
              <a:rPr lang="zh-CN" altLang="en-US" sz="2665" b="1" dirty="0">
                <a:latin typeface="华文新魏" panose="02010800040101010101" pitchFamily="2" charset="-122"/>
                <a:ea typeface="华文新魏" panose="02010800040101010101" pitchFamily="2" charset="-122"/>
              </a:rPr>
              <a:t>英军</a:t>
            </a:r>
          </a:p>
        </p:txBody>
      </p:sp>
      <p:sp>
        <p:nvSpPr>
          <p:cNvPr id="12" name="矩形 11"/>
          <p:cNvSpPr>
            <a:spLocks noChangeArrowheads="1"/>
          </p:cNvSpPr>
          <p:nvPr/>
        </p:nvSpPr>
        <p:spPr bwMode="auto">
          <a:xfrm>
            <a:off x="4667250" y="3771900"/>
            <a:ext cx="1052513" cy="903288"/>
          </a:xfrm>
          <a:prstGeom prst="rect">
            <a:avLst/>
          </a:prstGeom>
          <a:noFill/>
          <a:ln w="9525">
            <a:noFill/>
            <a:miter lim="800000"/>
          </a:ln>
        </p:spPr>
        <p:txBody>
          <a:bodyPr>
            <a:spAutoFit/>
          </a:bodyPr>
          <a:lstStyle/>
          <a:p>
            <a:pPr algn="ctr" fontAlgn="auto">
              <a:spcBef>
                <a:spcPts val="0"/>
              </a:spcBef>
              <a:spcAft>
                <a:spcPts val="0"/>
              </a:spcAft>
              <a:defRPr/>
            </a:pPr>
            <a:r>
              <a:rPr lang="zh-CN" altLang="en-US" sz="2665" b="1" dirty="0">
                <a:latin typeface="华文新魏" panose="02010800040101010101" pitchFamily="2" charset="-122"/>
                <a:ea typeface="华文新魏" panose="02010800040101010101" pitchFamily="2" charset="-122"/>
              </a:rPr>
              <a:t>英法联军</a:t>
            </a:r>
          </a:p>
        </p:txBody>
      </p:sp>
      <p:sp>
        <p:nvSpPr>
          <p:cNvPr id="14" name="矩形 13"/>
          <p:cNvSpPr>
            <a:spLocks noChangeArrowheads="1"/>
          </p:cNvSpPr>
          <p:nvPr/>
        </p:nvSpPr>
        <p:spPr bwMode="auto">
          <a:xfrm>
            <a:off x="6027738" y="2857500"/>
            <a:ext cx="2259012" cy="498475"/>
          </a:xfrm>
          <a:prstGeom prst="rect">
            <a:avLst/>
          </a:prstGeom>
          <a:noFill/>
          <a:ln w="9525">
            <a:noFill/>
            <a:miter lim="800000"/>
          </a:ln>
        </p:spPr>
        <p:txBody>
          <a:bodyPr>
            <a:spAutoFit/>
          </a:bodyPr>
          <a:lstStyle/>
          <a:p>
            <a:pPr algn="ctr" fontAlgn="auto">
              <a:spcBef>
                <a:spcPts val="0"/>
              </a:spcBef>
              <a:spcAft>
                <a:spcPts val="0"/>
              </a:spcAft>
              <a:defRPr/>
            </a:pPr>
            <a:r>
              <a:rPr lang="zh-CN" altLang="en-US" sz="2665" b="1" dirty="0">
                <a:latin typeface="华文新魏" panose="02010800040101010101" pitchFamily="2" charset="-122"/>
                <a:ea typeface="华文新魏" panose="02010800040101010101" pitchFamily="2" charset="-122"/>
              </a:rPr>
              <a:t>打开中国市场</a:t>
            </a:r>
          </a:p>
        </p:txBody>
      </p:sp>
      <p:sp>
        <p:nvSpPr>
          <p:cNvPr id="15" name="矩形 14"/>
          <p:cNvSpPr>
            <a:spLocks noChangeArrowheads="1"/>
          </p:cNvSpPr>
          <p:nvPr/>
        </p:nvSpPr>
        <p:spPr bwMode="auto">
          <a:xfrm>
            <a:off x="6027738" y="3836988"/>
            <a:ext cx="2147887" cy="788987"/>
          </a:xfrm>
          <a:prstGeom prst="rect">
            <a:avLst/>
          </a:prstGeom>
          <a:noFill/>
          <a:ln w="9525">
            <a:noFill/>
            <a:miter lim="800000"/>
          </a:ln>
        </p:spPr>
        <p:txBody>
          <a:bodyPr>
            <a:spAutoFit/>
          </a:bodyPr>
          <a:lstStyle/>
          <a:p>
            <a:pPr algn="ctr" fontAlgn="auto">
              <a:spcBef>
                <a:spcPts val="0"/>
              </a:spcBef>
              <a:spcAft>
                <a:spcPts val="0"/>
              </a:spcAft>
              <a:defRPr/>
            </a:pPr>
            <a:r>
              <a:rPr lang="zh-CN" altLang="en-US" sz="2285" b="1" dirty="0">
                <a:latin typeface="华文新魏" panose="02010800040101010101" pitchFamily="2" charset="-122"/>
                <a:ea typeface="华文新魏" panose="02010800040101010101" pitchFamily="2" charset="-122"/>
              </a:rPr>
              <a:t>进一步打开中国市场</a:t>
            </a:r>
          </a:p>
        </p:txBody>
      </p:sp>
      <p:sp>
        <p:nvSpPr>
          <p:cNvPr id="16" name="矩形 15"/>
          <p:cNvSpPr>
            <a:spLocks noChangeArrowheads="1"/>
          </p:cNvSpPr>
          <p:nvPr/>
        </p:nvSpPr>
        <p:spPr bwMode="auto">
          <a:xfrm>
            <a:off x="9002713" y="2906713"/>
            <a:ext cx="2263775" cy="441325"/>
          </a:xfrm>
          <a:prstGeom prst="rect">
            <a:avLst/>
          </a:prstGeom>
          <a:noFill/>
          <a:ln w="9525">
            <a:noFill/>
            <a:miter lim="800000"/>
          </a:ln>
        </p:spPr>
        <p:txBody>
          <a:bodyPr>
            <a:spAutoFit/>
          </a:bodyPr>
          <a:lstStyle/>
          <a:p>
            <a:pPr algn="ctr" fontAlgn="auto">
              <a:spcBef>
                <a:spcPts val="0"/>
              </a:spcBef>
              <a:spcAft>
                <a:spcPts val="0"/>
              </a:spcAft>
              <a:defRPr/>
            </a:pPr>
            <a:r>
              <a:rPr lang="en-US" altLang="zh-CN" sz="2285" b="1" dirty="0">
                <a:latin typeface="华文新魏" panose="02010800040101010101" pitchFamily="2" charset="-122"/>
                <a:ea typeface="华文新魏" panose="02010800040101010101" pitchFamily="2" charset="-122"/>
              </a:rPr>
              <a:t>《</a:t>
            </a:r>
            <a:r>
              <a:rPr lang="zh-CN" altLang="en-US" sz="2285" b="1" dirty="0">
                <a:latin typeface="华文新魏" panose="02010800040101010101" pitchFamily="2" charset="-122"/>
                <a:ea typeface="华文新魏" panose="02010800040101010101" pitchFamily="2" charset="-122"/>
              </a:rPr>
              <a:t>南京条约</a:t>
            </a:r>
            <a:r>
              <a:rPr lang="en-US" altLang="zh-CN" sz="2285" b="1" dirty="0">
                <a:latin typeface="华文新魏" panose="02010800040101010101" pitchFamily="2" charset="-122"/>
                <a:ea typeface="华文新魏" panose="02010800040101010101" pitchFamily="2" charset="-122"/>
              </a:rPr>
              <a:t>》</a:t>
            </a:r>
            <a:r>
              <a:rPr lang="zh-CN" altLang="en-US" sz="2285" b="1" dirty="0">
                <a:latin typeface="华文新魏" panose="02010800040101010101" pitchFamily="2" charset="-122"/>
                <a:ea typeface="华文新魏" panose="02010800040101010101" pitchFamily="2" charset="-122"/>
              </a:rPr>
              <a:t>等</a:t>
            </a:r>
            <a:endParaRPr lang="en-US" altLang="zh-CN" sz="2285" b="1" dirty="0">
              <a:latin typeface="华文新魏" panose="02010800040101010101" pitchFamily="2" charset="-122"/>
              <a:ea typeface="华文新魏" panose="02010800040101010101" pitchFamily="2" charset="-122"/>
            </a:endParaRPr>
          </a:p>
        </p:txBody>
      </p:sp>
      <p:sp>
        <p:nvSpPr>
          <p:cNvPr id="17" name="矩形 16"/>
          <p:cNvSpPr>
            <a:spLocks noChangeArrowheads="1"/>
          </p:cNvSpPr>
          <p:nvPr/>
        </p:nvSpPr>
        <p:spPr bwMode="auto">
          <a:xfrm>
            <a:off x="9021763" y="4014788"/>
            <a:ext cx="2330450" cy="439737"/>
          </a:xfrm>
          <a:prstGeom prst="rect">
            <a:avLst/>
          </a:prstGeom>
          <a:noFill/>
          <a:ln w="9525">
            <a:noFill/>
            <a:miter lim="800000"/>
          </a:ln>
        </p:spPr>
        <p:txBody>
          <a:bodyPr>
            <a:spAutoFit/>
          </a:bodyPr>
          <a:lstStyle/>
          <a:p>
            <a:pPr algn="ctr" fontAlgn="auto">
              <a:spcBef>
                <a:spcPts val="0"/>
              </a:spcBef>
              <a:spcAft>
                <a:spcPts val="0"/>
              </a:spcAft>
              <a:defRPr/>
            </a:pPr>
            <a:r>
              <a:rPr lang="en-US" altLang="zh-CN" sz="2285" b="1" dirty="0">
                <a:latin typeface="华文新魏" panose="02010800040101010101" pitchFamily="2" charset="-122"/>
                <a:ea typeface="华文新魏" panose="02010800040101010101" pitchFamily="2" charset="-122"/>
              </a:rPr>
              <a:t>《</a:t>
            </a:r>
            <a:r>
              <a:rPr lang="zh-CN" altLang="en-US" sz="2285" b="1" dirty="0">
                <a:latin typeface="华文新魏" panose="02010800040101010101" pitchFamily="2" charset="-122"/>
                <a:ea typeface="华文新魏" panose="02010800040101010101" pitchFamily="2" charset="-122"/>
              </a:rPr>
              <a:t>北京条约</a:t>
            </a:r>
            <a:r>
              <a:rPr lang="en-US" altLang="zh-CN" sz="2285" b="1" dirty="0">
                <a:latin typeface="华文新魏" panose="02010800040101010101" pitchFamily="2" charset="-122"/>
                <a:ea typeface="华文新魏" panose="02010800040101010101" pitchFamily="2" charset="-122"/>
              </a:rPr>
              <a:t>》</a:t>
            </a:r>
            <a:r>
              <a:rPr lang="zh-CN" altLang="en-US" sz="2285" b="1" dirty="0">
                <a:latin typeface="华文新魏" panose="02010800040101010101" pitchFamily="2" charset="-122"/>
                <a:ea typeface="华文新魏" panose="02010800040101010101" pitchFamily="2" charset="-122"/>
              </a:rPr>
              <a:t>等</a:t>
            </a:r>
            <a:endParaRPr lang="en-US" altLang="zh-CN" sz="2285" b="1" dirty="0">
              <a:latin typeface="华文新魏" panose="02010800040101010101" pitchFamily="2" charset="-122"/>
              <a:ea typeface="华文新魏" panose="02010800040101010101" pitchFamily="2" charset="-122"/>
            </a:endParaRPr>
          </a:p>
        </p:txBody>
      </p:sp>
      <p:sp>
        <p:nvSpPr>
          <p:cNvPr id="18" name="文本框 93220"/>
          <p:cNvSpPr txBox="1"/>
          <p:nvPr/>
        </p:nvSpPr>
        <p:spPr>
          <a:xfrm>
            <a:off x="2014538" y="5246688"/>
            <a:ext cx="1303337" cy="555625"/>
          </a:xfrm>
          <a:prstGeom prst="rect">
            <a:avLst/>
          </a:prstGeom>
          <a:noFill/>
          <a:ln w="9525">
            <a:noFill/>
          </a:ln>
        </p:spPr>
        <p:txBody>
          <a:bodyPr>
            <a:spAutoFit/>
          </a:bodyPr>
          <a:lstStyle/>
          <a:p>
            <a:pPr algn="ctr" fontAlgn="auto">
              <a:spcBef>
                <a:spcPct val="50000"/>
              </a:spcBef>
              <a:spcAft>
                <a:spcPts val="0"/>
              </a:spcAft>
              <a:defRPr/>
            </a:pPr>
            <a:r>
              <a:rPr lang="zh-CN" altLang="en-US" sz="3050" b="1" noProof="1">
                <a:solidFill>
                  <a:srgbClr val="C00000"/>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rPr>
              <a:t>相同</a:t>
            </a:r>
            <a:endParaRPr lang="zh-CN" altLang="en-US" sz="3050" b="1" noProof="1">
              <a:solidFill>
                <a:srgbClr val="C00000"/>
              </a:solidFill>
              <a:effectLst>
                <a:outerShdw blurRad="38100" dist="38100" dir="2700000">
                  <a:srgbClr val="C0C0C0"/>
                </a:outerShdw>
              </a:effectLst>
              <a:latin typeface="华文新魏" panose="02010800040101010101" pitchFamily="2" charset="-122"/>
              <a:ea typeface="华文新魏" panose="02010800040101010101" pitchFamily="2" charset="-122"/>
            </a:endParaRPr>
          </a:p>
        </p:txBody>
      </p:sp>
      <p:sp>
        <p:nvSpPr>
          <p:cNvPr id="19" name="文本框 93221"/>
          <p:cNvSpPr txBox="1"/>
          <p:nvPr/>
        </p:nvSpPr>
        <p:spPr>
          <a:xfrm>
            <a:off x="6611938" y="5246688"/>
            <a:ext cx="1303337" cy="555625"/>
          </a:xfrm>
          <a:prstGeom prst="rect">
            <a:avLst/>
          </a:prstGeom>
          <a:noFill/>
          <a:ln w="9525">
            <a:noFill/>
          </a:ln>
        </p:spPr>
        <p:txBody>
          <a:bodyPr>
            <a:spAutoFit/>
          </a:bodyPr>
          <a:lstStyle/>
          <a:p>
            <a:pPr algn="ctr" fontAlgn="auto">
              <a:spcBef>
                <a:spcPct val="50000"/>
              </a:spcBef>
              <a:spcAft>
                <a:spcPts val="0"/>
              </a:spcAft>
              <a:defRPr/>
            </a:pPr>
            <a:r>
              <a:rPr lang="zh-CN" altLang="en-US" sz="3050" b="1" noProof="1">
                <a:solidFill>
                  <a:srgbClr val="C00000"/>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rPr>
              <a:t>扩大</a:t>
            </a:r>
            <a:endParaRPr lang="zh-CN" altLang="en-US" sz="3050" b="1" noProof="1">
              <a:solidFill>
                <a:srgbClr val="C00000"/>
              </a:solidFill>
              <a:effectLst>
                <a:outerShdw blurRad="38100" dist="38100" dir="2700000">
                  <a:srgbClr val="C0C0C0"/>
                </a:outerShdw>
              </a:effectLst>
              <a:latin typeface="华文新魏" panose="02010800040101010101" pitchFamily="2" charset="-122"/>
              <a:ea typeface="华文新魏" panose="02010800040101010101" pitchFamily="2" charset="-122"/>
            </a:endParaRPr>
          </a:p>
        </p:txBody>
      </p:sp>
      <p:sp>
        <p:nvSpPr>
          <p:cNvPr id="20" name="下箭头 19"/>
          <p:cNvSpPr>
            <a:spLocks noChangeArrowheads="1"/>
          </p:cNvSpPr>
          <p:nvPr/>
        </p:nvSpPr>
        <p:spPr bwMode="auto">
          <a:xfrm>
            <a:off x="2286000" y="4973638"/>
            <a:ext cx="617538" cy="273050"/>
          </a:xfrm>
          <a:prstGeom prst="downArrow">
            <a:avLst>
              <a:gd name="adj1" fmla="val 50000"/>
              <a:gd name="adj2" fmla="val 25000"/>
            </a:avLst>
          </a:prstGeom>
          <a:solidFill>
            <a:srgbClr val="C00000"/>
          </a:solidFill>
          <a:ln w="9525">
            <a:solidFill>
              <a:schemeClr val="tx1"/>
            </a:solidFill>
            <a:miter lim="800000"/>
          </a:ln>
        </p:spPr>
        <p:txBody>
          <a:bodyPr/>
          <a:lstStyle/>
          <a:p>
            <a:pPr fontAlgn="auto">
              <a:spcBef>
                <a:spcPts val="0"/>
              </a:spcBef>
              <a:spcAft>
                <a:spcPts val="0"/>
              </a:spcAft>
              <a:defRPr/>
            </a:pPr>
            <a:endParaRPr lang="zh-CN" altLang="en-US" sz="1715">
              <a:latin typeface="+mn-lt"/>
              <a:ea typeface="+mn-ea"/>
            </a:endParaRPr>
          </a:p>
        </p:txBody>
      </p:sp>
      <p:sp>
        <p:nvSpPr>
          <p:cNvPr id="21" name="右大括号 20"/>
          <p:cNvSpPr/>
          <p:nvPr/>
        </p:nvSpPr>
        <p:spPr bwMode="auto">
          <a:xfrm rot="5400000">
            <a:off x="6988969" y="2196306"/>
            <a:ext cx="412750" cy="5830888"/>
          </a:xfrm>
          <a:prstGeom prst="rightBrace">
            <a:avLst>
              <a:gd name="adj1" fmla="val 0"/>
              <a:gd name="adj2" fmla="val 50000"/>
            </a:avLst>
          </a:prstGeom>
          <a:noFill/>
          <a:ln w="76200">
            <a:solidFill>
              <a:srgbClr val="760000"/>
            </a:solidFill>
            <a:round/>
          </a:ln>
        </p:spPr>
        <p:txBody>
          <a:bodyPr/>
          <a:lstStyle/>
          <a:p>
            <a:pPr fontAlgn="auto">
              <a:spcBef>
                <a:spcPts val="0"/>
              </a:spcBef>
              <a:spcAft>
                <a:spcPts val="0"/>
              </a:spcAft>
              <a:defRPr/>
            </a:pPr>
            <a:endParaRPr lang="zh-CN" altLang="en-US" sz="1715">
              <a:latin typeface="+mn-lt"/>
              <a:ea typeface="+mn-ea"/>
            </a:endParaRPr>
          </a:p>
        </p:txBody>
      </p:sp>
      <p:sp>
        <p:nvSpPr>
          <p:cNvPr id="22" name="TextBox 21"/>
          <p:cNvSpPr txBox="1"/>
          <p:nvPr/>
        </p:nvSpPr>
        <p:spPr>
          <a:xfrm>
            <a:off x="1401763" y="777875"/>
            <a:ext cx="9807575" cy="614363"/>
          </a:xfrm>
          <a:prstGeom prst="rect">
            <a:avLst/>
          </a:prstGeom>
          <a:noFill/>
        </p:spPr>
        <p:txBody>
          <a:bodyPr wrap="none">
            <a:spAutoFit/>
          </a:bodyPr>
          <a:lstStyle/>
          <a:p>
            <a:pPr fontAlgn="auto">
              <a:spcBef>
                <a:spcPts val="0"/>
              </a:spcBef>
              <a:spcAft>
                <a:spcPts val="0"/>
              </a:spcAft>
              <a:defRPr/>
            </a:pPr>
            <a:r>
              <a:rPr lang="zh-CN" altLang="en-US" sz="3430" b="1" dirty="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为什么这次侵略战争被称为“</a:t>
            </a:r>
            <a:r>
              <a:rPr lang="zh-CN" altLang="en-US" sz="3430" b="1" dirty="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第二次</a:t>
            </a:r>
            <a:r>
              <a:rPr lang="zh-CN" altLang="en-US" sz="3430" b="1" dirty="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鸦片战争”？</a:t>
            </a:r>
            <a:endParaRPr lang="zh-CN" altLang="en-US" sz="3430" b="1" dirty="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6"/>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7"/>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20"/>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ppt_x</p:attrName>
                                        </p:attrNameLst>
                                      </p:cBhvr>
                                      <p:tavLst>
                                        <p:tav tm="0">
                                          <p:val>
                                            <p:strVal val="#ppt_x"/>
                                          </p:val>
                                        </p:tav>
                                        <p:tav tm="100000">
                                          <p:val>
                                            <p:strVal val="#ppt_x"/>
                                          </p:val>
                                        </p:tav>
                                      </p:tavLst>
                                    </p:anim>
                                    <p:anim calcmode="lin" valueType="num">
                                      <p:cBhvr>
                                        <p:cTn id="5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21"/>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p:cTn id="63" dur="500" fill="hold"/>
                                        <p:tgtEl>
                                          <p:spTgt spid="19"/>
                                        </p:tgtEl>
                                        <p:attrNameLst>
                                          <p:attrName>ppt_x</p:attrName>
                                        </p:attrNameLst>
                                      </p:cBhvr>
                                      <p:tavLst>
                                        <p:tav tm="0">
                                          <p:val>
                                            <p:strVal val="#ppt_x"/>
                                          </p:val>
                                        </p:tav>
                                        <p:tav tm="100000">
                                          <p:val>
                                            <p:strVal val="#ppt_x"/>
                                          </p:val>
                                        </p:tav>
                                      </p:tavLst>
                                    </p:anim>
                                    <p:anim calcmode="lin" valueType="num">
                                      <p:cBhvr>
                                        <p:cTn id="6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4" grpId="0"/>
      <p:bldP spid="15" grpId="0"/>
      <p:bldP spid="16" grpId="0"/>
      <p:bldP spid="17" grpId="0"/>
      <p:bldP spid="18" grpId="0"/>
      <p:bldP spid="19" grpId="0"/>
      <p:bldP spid="2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a:spLocks noChangeArrowheads="1"/>
          </p:cNvSpPr>
          <p:nvPr/>
        </p:nvSpPr>
        <p:spPr bwMode="auto">
          <a:xfrm>
            <a:off x="266700" y="549275"/>
            <a:ext cx="11734800" cy="2286000"/>
          </a:xfrm>
          <a:prstGeom prst="rect">
            <a:avLst/>
          </a:prstGeom>
          <a:noFill/>
          <a:ln w="9525">
            <a:noFill/>
            <a:miter lim="800000"/>
            <a:headEnd/>
            <a:tailEnd/>
          </a:ln>
        </p:spPr>
        <p:txBody>
          <a:bodyPr>
            <a:spAutoFit/>
          </a:bodyPr>
          <a:lstStyle/>
          <a:p>
            <a:r>
              <a:rPr lang="zh-CN" altLang="en-US" sz="3600" b="1">
                <a:latin typeface="Calibri" pitchFamily="34" charset="0"/>
                <a:sym typeface="+mn-ea"/>
              </a:rPr>
              <a:t>两次鸦片战争都以中国的失败而告终，你觉得其根本原因是什么？对此，你有怎样的认识？</a:t>
            </a:r>
            <a:r>
              <a:rPr lang="zh-CN" altLang="en-US" sz="3600">
                <a:latin typeface="Calibri" pitchFamily="34" charset="0"/>
                <a:sym typeface="+mn-ea"/>
              </a:rPr>
              <a:t/>
            </a:r>
            <a:br>
              <a:rPr lang="zh-CN" altLang="en-US" sz="3600">
                <a:latin typeface="Calibri" pitchFamily="34" charset="0"/>
                <a:sym typeface="+mn-ea"/>
              </a:rPr>
            </a:br>
            <a:r>
              <a:rPr lang="zh-CN" altLang="en-US" sz="3600">
                <a:latin typeface="Calibri" pitchFamily="34" charset="0"/>
                <a:sym typeface="+mn-ea"/>
              </a:rPr>
              <a:t/>
            </a:r>
            <a:br>
              <a:rPr lang="zh-CN" altLang="en-US" sz="3600">
                <a:latin typeface="Calibri" pitchFamily="34" charset="0"/>
                <a:sym typeface="+mn-ea"/>
              </a:rPr>
            </a:br>
            <a:endParaRPr lang="zh-CN" altLang="en-US" sz="3600">
              <a:latin typeface="Calibri" pitchFamily="34" charset="0"/>
            </a:endParaRPr>
          </a:p>
        </p:txBody>
      </p:sp>
      <p:sp>
        <p:nvSpPr>
          <p:cNvPr id="5" name="文本框 4"/>
          <p:cNvSpPr txBox="1">
            <a:spLocks noChangeArrowheads="1"/>
          </p:cNvSpPr>
          <p:nvPr/>
        </p:nvSpPr>
        <p:spPr bwMode="auto">
          <a:xfrm>
            <a:off x="266700" y="2682875"/>
            <a:ext cx="7069138" cy="639763"/>
          </a:xfrm>
          <a:prstGeom prst="rect">
            <a:avLst/>
          </a:prstGeom>
          <a:noFill/>
          <a:ln w="9525">
            <a:noFill/>
            <a:miter lim="800000"/>
            <a:headEnd/>
            <a:tailEnd/>
          </a:ln>
        </p:spPr>
        <p:txBody>
          <a:bodyPr wrap="none">
            <a:spAutoFit/>
          </a:bodyPr>
          <a:lstStyle/>
          <a:p>
            <a:r>
              <a:rPr lang="zh-CN" altLang="en-US" sz="3600" b="1">
                <a:latin typeface="Calibri" pitchFamily="34" charset="0"/>
                <a:sym typeface="+mn-ea"/>
              </a:rPr>
              <a:t>你觉得怎样才能避免历史的重演？</a:t>
            </a:r>
            <a:endParaRPr lang="zh-CN" altLang="en-US" sz="3600" b="1">
              <a:latin typeface="Calibri" pitchFamily="34" charset="0"/>
            </a:endParaRPr>
          </a:p>
        </p:txBody>
      </p:sp>
      <p:pic>
        <p:nvPicPr>
          <p:cNvPr id="50179" name="图片 58" descr="f7261f68b4a488d62e31f9f1ceca7614f62b79f37cc2-e5UYwW_fw658.jpg"/>
          <p:cNvPicPr>
            <a:picLocks noChangeAspect="1"/>
          </p:cNvPicPr>
          <p:nvPr/>
        </p:nvPicPr>
        <p:blipFill>
          <a:blip r:embed="rId2">
            <a:clrChange>
              <a:clrFrom>
                <a:srgbClr val="FFFFFF"/>
              </a:clrFrom>
              <a:clrTo>
                <a:srgbClr val="FFFFFF">
                  <a:alpha val="0"/>
                </a:srgbClr>
              </a:clrTo>
            </a:clrChange>
          </a:blip>
          <a:srcRect/>
          <a:stretch>
            <a:fillRect/>
          </a:stretch>
        </p:blipFill>
        <p:spPr bwMode="auto">
          <a:xfrm>
            <a:off x="8218488" y="2835275"/>
            <a:ext cx="3455987" cy="3260725"/>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1" name="Picture 2" descr="课堂训练"/>
          <p:cNvPicPr>
            <a:picLocks noChangeAspect="1"/>
          </p:cNvPicPr>
          <p:nvPr/>
        </p:nvPicPr>
        <p:blipFill>
          <a:blip r:embed="rId2"/>
          <a:srcRect/>
          <a:stretch>
            <a:fillRect/>
          </a:stretch>
        </p:blipFill>
        <p:spPr bwMode="auto">
          <a:xfrm>
            <a:off x="4191000" y="838200"/>
            <a:ext cx="2747963" cy="628650"/>
          </a:xfrm>
          <a:prstGeom prst="rect">
            <a:avLst/>
          </a:prstGeom>
          <a:noFill/>
          <a:ln w="9525">
            <a:noFill/>
            <a:miter lim="800000"/>
            <a:headEnd/>
            <a:tailEnd/>
          </a:ln>
        </p:spPr>
      </p:pic>
      <p:sp>
        <p:nvSpPr>
          <p:cNvPr id="51202" name="Text Box 3"/>
          <p:cNvSpPr txBox="1">
            <a:spLocks noChangeArrowheads="1"/>
          </p:cNvSpPr>
          <p:nvPr/>
        </p:nvSpPr>
        <p:spPr bwMode="auto">
          <a:xfrm>
            <a:off x="1754188" y="1555750"/>
            <a:ext cx="8761412" cy="4270375"/>
          </a:xfrm>
          <a:prstGeom prst="rect">
            <a:avLst/>
          </a:prstGeom>
          <a:noFill/>
          <a:ln w="9525">
            <a:noFill/>
            <a:miter lim="800000"/>
            <a:headEnd/>
            <a:tailEnd/>
          </a:ln>
        </p:spPr>
        <p:txBody>
          <a:bodyPr>
            <a:spAutoFit/>
          </a:bodyPr>
          <a:lstStyle/>
          <a:p>
            <a:pPr>
              <a:lnSpc>
                <a:spcPct val="140000"/>
              </a:lnSpc>
              <a:buFont typeface="Arial" charset="0"/>
              <a:buNone/>
            </a:pPr>
            <a:r>
              <a:rPr lang="en-US" altLang="zh-CN" sz="2800" b="1">
                <a:latin typeface="宋体" charset="-122"/>
                <a:sym typeface="宋体" charset="-122"/>
              </a:rPr>
              <a:t>1.</a:t>
            </a:r>
            <a:r>
              <a:rPr lang="zh-CN" altLang="en-US" sz="2800" b="1">
                <a:latin typeface="宋体" charset="-122"/>
                <a:sym typeface="宋体" charset="-122"/>
              </a:rPr>
              <a:t>策划发动第二次鸦片战争的国家是（     ） </a:t>
            </a:r>
          </a:p>
          <a:p>
            <a:pPr>
              <a:lnSpc>
                <a:spcPct val="140000"/>
              </a:lnSpc>
              <a:buFont typeface="Arial" charset="0"/>
              <a:buNone/>
            </a:pPr>
            <a:r>
              <a:rPr lang="en-US" altLang="zh-CN" sz="2800" b="1">
                <a:latin typeface="宋体" charset="-122"/>
                <a:sym typeface="宋体" charset="-122"/>
              </a:rPr>
              <a:t>A.</a:t>
            </a:r>
            <a:r>
              <a:rPr lang="zh-CN" altLang="en-US" sz="2800" b="1">
                <a:latin typeface="宋体" charset="-122"/>
                <a:sym typeface="宋体" charset="-122"/>
              </a:rPr>
              <a:t>英、法　　         </a:t>
            </a:r>
            <a:r>
              <a:rPr lang="en-US" altLang="zh-CN" sz="2800" b="1">
                <a:latin typeface="宋体" charset="-122"/>
                <a:sym typeface="宋体" charset="-122"/>
              </a:rPr>
              <a:t>B.</a:t>
            </a:r>
            <a:r>
              <a:rPr lang="zh-CN" altLang="en-US" sz="2800" b="1">
                <a:latin typeface="宋体" charset="-122"/>
                <a:sym typeface="宋体" charset="-122"/>
              </a:rPr>
              <a:t>英、法、俄　　</a:t>
            </a:r>
          </a:p>
          <a:p>
            <a:pPr>
              <a:lnSpc>
                <a:spcPct val="140000"/>
              </a:lnSpc>
              <a:buFont typeface="Arial" charset="0"/>
              <a:buNone/>
            </a:pPr>
            <a:r>
              <a:rPr lang="en-US" altLang="zh-CN" sz="2800" b="1">
                <a:latin typeface="宋体" charset="-122"/>
                <a:sym typeface="宋体" charset="-122"/>
              </a:rPr>
              <a:t>C.</a:t>
            </a:r>
            <a:r>
              <a:rPr lang="zh-CN" altLang="en-US" sz="2800" b="1">
                <a:latin typeface="宋体" charset="-122"/>
                <a:sym typeface="宋体" charset="-122"/>
              </a:rPr>
              <a:t>英、法、美　　     </a:t>
            </a:r>
            <a:r>
              <a:rPr lang="en-US" altLang="zh-CN" sz="2800" b="1">
                <a:latin typeface="宋体" charset="-122"/>
                <a:sym typeface="宋体" charset="-122"/>
              </a:rPr>
              <a:t>D.</a:t>
            </a:r>
            <a:r>
              <a:rPr lang="zh-CN" altLang="en-US" sz="2800" b="1">
                <a:latin typeface="宋体" charset="-122"/>
                <a:sym typeface="宋体" charset="-122"/>
              </a:rPr>
              <a:t>英、法、美、俄</a:t>
            </a:r>
          </a:p>
          <a:p>
            <a:pPr>
              <a:lnSpc>
                <a:spcPct val="140000"/>
              </a:lnSpc>
              <a:buFont typeface="Arial" charset="0"/>
              <a:buNone/>
            </a:pPr>
            <a:r>
              <a:rPr lang="en-US" altLang="zh-CN" sz="2800" b="1">
                <a:latin typeface="宋体" charset="-122"/>
                <a:sym typeface="宋体" charset="-122"/>
              </a:rPr>
              <a:t>2.</a:t>
            </a:r>
            <a:r>
              <a:rPr lang="zh-CN" altLang="en-US" sz="2800" b="1">
                <a:latin typeface="宋体" charset="-122"/>
                <a:sym typeface="宋体" charset="-122"/>
              </a:rPr>
              <a:t>在第二次鸦片战争中，充当</a:t>
            </a:r>
            <a:r>
              <a:rPr lang="zh-CN" altLang="en-US" sz="2800" b="1">
                <a:sym typeface="宋体" charset="-122"/>
              </a:rPr>
              <a:t>“</a:t>
            </a:r>
            <a:r>
              <a:rPr lang="zh-CN" altLang="en-US" sz="2800" b="1">
                <a:latin typeface="宋体" charset="-122"/>
                <a:sym typeface="宋体" charset="-122"/>
              </a:rPr>
              <a:t>帮凶</a:t>
            </a:r>
            <a:r>
              <a:rPr lang="zh-CN" altLang="en-US" sz="2800" b="1">
                <a:sym typeface="宋体" charset="-122"/>
              </a:rPr>
              <a:t>”</a:t>
            </a:r>
            <a:r>
              <a:rPr lang="zh-CN" altLang="en-US" sz="2800" b="1">
                <a:latin typeface="宋体" charset="-122"/>
                <a:sym typeface="宋体" charset="-122"/>
              </a:rPr>
              <a:t>，且又单独</a:t>
            </a:r>
            <a:r>
              <a:rPr lang="zh-CN" altLang="en-US" sz="2800" b="1">
                <a:sym typeface="宋体" charset="-122"/>
              </a:rPr>
              <a:t>“</a:t>
            </a:r>
            <a:r>
              <a:rPr lang="zh-CN" altLang="en-US" sz="2800" b="1">
                <a:latin typeface="宋体" charset="-122"/>
                <a:sym typeface="宋体" charset="-122"/>
              </a:rPr>
              <a:t>作案</a:t>
            </a:r>
            <a:r>
              <a:rPr lang="zh-CN" altLang="en-US" sz="2800" b="1">
                <a:sym typeface="宋体" charset="-122"/>
              </a:rPr>
              <a:t>”</a:t>
            </a:r>
            <a:r>
              <a:rPr lang="zh-CN" altLang="en-US" sz="2800" b="1">
                <a:latin typeface="宋体" charset="-122"/>
                <a:sym typeface="宋体" charset="-122"/>
              </a:rPr>
              <a:t>的国家是（     ）</a:t>
            </a:r>
          </a:p>
          <a:p>
            <a:pPr>
              <a:lnSpc>
                <a:spcPct val="140000"/>
              </a:lnSpc>
              <a:buFont typeface="Arial" charset="0"/>
              <a:buNone/>
            </a:pPr>
            <a:r>
              <a:rPr lang="en-US" altLang="zh-CN" sz="2800" b="1">
                <a:latin typeface="宋体" charset="-122"/>
                <a:sym typeface="宋体" charset="-122"/>
              </a:rPr>
              <a:t>A.</a:t>
            </a:r>
            <a:r>
              <a:rPr lang="zh-CN" altLang="en-US" sz="2800" b="1">
                <a:latin typeface="宋体" charset="-122"/>
                <a:sym typeface="宋体" charset="-122"/>
              </a:rPr>
              <a:t>英国               </a:t>
            </a:r>
            <a:r>
              <a:rPr lang="en-US" altLang="zh-CN" sz="2800" b="1">
                <a:latin typeface="宋体" charset="-122"/>
                <a:sym typeface="宋体" charset="-122"/>
              </a:rPr>
              <a:t>B.</a:t>
            </a:r>
            <a:r>
              <a:rPr lang="zh-CN" altLang="en-US" sz="2800" b="1">
                <a:latin typeface="宋体" charset="-122"/>
                <a:sym typeface="宋体" charset="-122"/>
              </a:rPr>
              <a:t>俄国         </a:t>
            </a:r>
          </a:p>
          <a:p>
            <a:pPr>
              <a:lnSpc>
                <a:spcPct val="140000"/>
              </a:lnSpc>
              <a:buFont typeface="Arial" charset="0"/>
              <a:buNone/>
            </a:pPr>
            <a:r>
              <a:rPr lang="en-US" altLang="zh-CN" sz="2800" b="1">
                <a:latin typeface="宋体" charset="-122"/>
                <a:sym typeface="宋体" charset="-122"/>
              </a:rPr>
              <a:t>C.</a:t>
            </a:r>
            <a:r>
              <a:rPr lang="zh-CN" altLang="en-US" sz="2800" b="1">
                <a:latin typeface="宋体" charset="-122"/>
                <a:sym typeface="宋体" charset="-122"/>
              </a:rPr>
              <a:t>法国              </a:t>
            </a:r>
            <a:r>
              <a:rPr lang="en-US" altLang="zh-CN" sz="2800" b="1">
                <a:latin typeface="宋体" charset="-122"/>
                <a:sym typeface="宋体" charset="-122"/>
              </a:rPr>
              <a:t>D.</a:t>
            </a:r>
            <a:r>
              <a:rPr lang="zh-CN" altLang="en-US" sz="2800" b="1">
                <a:latin typeface="宋体" charset="-122"/>
                <a:sym typeface="宋体" charset="-122"/>
              </a:rPr>
              <a:t>美国</a:t>
            </a:r>
            <a:endParaRPr lang="zh-CN" altLang="en-US" sz="2800" b="1">
              <a:latin typeface="华文新魏" pitchFamily="2" charset="-122"/>
              <a:ea typeface="华文新魏" pitchFamily="2" charset="-122"/>
            </a:endParaRPr>
          </a:p>
        </p:txBody>
      </p:sp>
      <p:sp>
        <p:nvSpPr>
          <p:cNvPr id="33796" name="Text Box 4"/>
          <p:cNvSpPr txBox="1">
            <a:spLocks noChangeArrowheads="1"/>
          </p:cNvSpPr>
          <p:nvPr/>
        </p:nvSpPr>
        <p:spPr bwMode="auto">
          <a:xfrm>
            <a:off x="8102600" y="1463675"/>
            <a:ext cx="825500" cy="858838"/>
          </a:xfrm>
          <a:prstGeom prst="rect">
            <a:avLst/>
          </a:prstGeom>
          <a:noFill/>
          <a:ln w="9525">
            <a:noFill/>
            <a:miter lim="800000"/>
            <a:headEnd/>
            <a:tailEnd/>
          </a:ln>
        </p:spPr>
        <p:txBody>
          <a:bodyPr>
            <a:spAutoFit/>
          </a:bodyPr>
          <a:lstStyle/>
          <a:p>
            <a:pPr>
              <a:lnSpc>
                <a:spcPct val="140000"/>
              </a:lnSpc>
              <a:buFont typeface="Arial" charset="0"/>
              <a:buNone/>
            </a:pPr>
            <a:r>
              <a:rPr lang="en-US" altLang="zh-CN" sz="3600" b="1">
                <a:solidFill>
                  <a:srgbClr val="FF0000"/>
                </a:solidFill>
                <a:latin typeface="Times New Roman" pitchFamily="18" charset="0"/>
                <a:ea typeface="华文新魏" pitchFamily="2" charset="-122"/>
              </a:rPr>
              <a:t>D</a:t>
            </a:r>
          </a:p>
        </p:txBody>
      </p:sp>
      <p:sp>
        <p:nvSpPr>
          <p:cNvPr id="33797" name="Text Box 5"/>
          <p:cNvSpPr txBox="1">
            <a:spLocks noChangeArrowheads="1"/>
          </p:cNvSpPr>
          <p:nvPr/>
        </p:nvSpPr>
        <p:spPr bwMode="auto">
          <a:xfrm>
            <a:off x="5153025" y="3902075"/>
            <a:ext cx="823913" cy="858838"/>
          </a:xfrm>
          <a:prstGeom prst="rect">
            <a:avLst/>
          </a:prstGeom>
          <a:noFill/>
          <a:ln w="9525">
            <a:noFill/>
            <a:miter lim="800000"/>
            <a:headEnd/>
            <a:tailEnd/>
          </a:ln>
        </p:spPr>
        <p:txBody>
          <a:bodyPr>
            <a:spAutoFit/>
          </a:bodyPr>
          <a:lstStyle/>
          <a:p>
            <a:pPr>
              <a:lnSpc>
                <a:spcPct val="140000"/>
              </a:lnSpc>
              <a:buFont typeface="Arial" charset="0"/>
              <a:buNone/>
            </a:pPr>
            <a:r>
              <a:rPr lang="en-US" altLang="zh-CN" sz="3600" b="1">
                <a:solidFill>
                  <a:srgbClr val="FF0000"/>
                </a:solidFill>
                <a:latin typeface="Times New Roman" pitchFamily="18" charset="0"/>
                <a:ea typeface="华文新魏" pitchFamily="2" charset="-122"/>
              </a:rPr>
              <a:t>B</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3796"/>
                                        </p:tgtEl>
                                        <p:attrNameLst>
                                          <p:attrName>style.visibility</p:attrName>
                                        </p:attrNameLst>
                                      </p:cBhvr>
                                      <p:to>
                                        <p:strVal val="visible"/>
                                      </p:to>
                                    </p:set>
                                    <p:animEffect transition="in" filter="blinds(horizontal)">
                                      <p:cBhvr>
                                        <p:cTn id="7" dur="500"/>
                                        <p:tgtEl>
                                          <p:spTgt spid="3379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3797"/>
                                        </p:tgtEl>
                                        <p:attrNameLst>
                                          <p:attrName>style.visibility</p:attrName>
                                        </p:attrNameLst>
                                      </p:cBhvr>
                                      <p:to>
                                        <p:strVal val="visible"/>
                                      </p:to>
                                    </p:set>
                                    <p:animEffect transition="in" filter="blinds(horizontal)">
                                      <p:cBhvr>
                                        <p:cTn id="12" dur="500"/>
                                        <p:tgtEl>
                                          <p:spTgt spid="337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bldLvl="0"/>
      <p:bldP spid="33797" grpId="0" bldLvl="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ext Box 2"/>
          <p:cNvSpPr txBox="1">
            <a:spLocks noChangeArrowheads="1"/>
          </p:cNvSpPr>
          <p:nvPr/>
        </p:nvSpPr>
        <p:spPr bwMode="auto">
          <a:xfrm>
            <a:off x="1754188" y="573088"/>
            <a:ext cx="8761412" cy="5635625"/>
          </a:xfrm>
          <a:prstGeom prst="rect">
            <a:avLst/>
          </a:prstGeom>
          <a:noFill/>
          <a:ln w="9525">
            <a:noFill/>
            <a:miter lim="800000"/>
            <a:headEnd/>
            <a:tailEnd/>
          </a:ln>
        </p:spPr>
        <p:txBody>
          <a:bodyPr>
            <a:spAutoFit/>
          </a:bodyPr>
          <a:lstStyle/>
          <a:p>
            <a:pPr>
              <a:lnSpc>
                <a:spcPct val="130000"/>
              </a:lnSpc>
              <a:buFont typeface="Arial" charset="0"/>
              <a:buNone/>
            </a:pPr>
            <a:r>
              <a:rPr lang="en-US" altLang="zh-CN" sz="2800" b="1">
                <a:latin typeface="宋体" charset="-122"/>
                <a:sym typeface="宋体" charset="-122"/>
              </a:rPr>
              <a:t>3.</a:t>
            </a:r>
            <a:r>
              <a:rPr lang="zh-CN" altLang="en-US" sz="2800" b="1">
                <a:latin typeface="宋体" charset="-122"/>
                <a:sym typeface="宋体" charset="-122"/>
              </a:rPr>
              <a:t>有人说：</a:t>
            </a:r>
            <a:r>
              <a:rPr lang="zh-CN" altLang="en-US" sz="2800" b="1">
                <a:sym typeface="宋体" charset="-122"/>
              </a:rPr>
              <a:t>“</a:t>
            </a:r>
            <a:r>
              <a:rPr lang="zh-CN" altLang="en-US" sz="2800" b="1">
                <a:latin typeface="宋体" charset="-122"/>
                <a:sym typeface="宋体" charset="-122"/>
              </a:rPr>
              <a:t>在第二次鸦片战争中，俄国不需花费一文一钱，不必动用一兵一卒，而能比任何一个国家得到更多的好处。</a:t>
            </a:r>
            <a:r>
              <a:rPr lang="zh-CN" altLang="en-US" sz="2800" b="1">
                <a:sym typeface="宋体" charset="-122"/>
              </a:rPr>
              <a:t>”</a:t>
            </a:r>
            <a:r>
              <a:rPr lang="zh-CN" altLang="en-US" sz="2800" b="1">
                <a:latin typeface="宋体" charset="-122"/>
                <a:sym typeface="宋体" charset="-122"/>
              </a:rPr>
              <a:t>这里</a:t>
            </a:r>
            <a:r>
              <a:rPr lang="zh-CN" altLang="en-US" sz="2800" b="1">
                <a:sym typeface="宋体" charset="-122"/>
              </a:rPr>
              <a:t>“</a:t>
            </a:r>
            <a:r>
              <a:rPr lang="zh-CN" altLang="en-US" sz="2800" b="1">
                <a:latin typeface="宋体" charset="-122"/>
                <a:sym typeface="宋体" charset="-122"/>
              </a:rPr>
              <a:t>更多的好处</a:t>
            </a:r>
            <a:r>
              <a:rPr lang="zh-CN" altLang="en-US" sz="2800" b="1">
                <a:sym typeface="宋体" charset="-122"/>
              </a:rPr>
              <a:t>”</a:t>
            </a:r>
            <a:r>
              <a:rPr lang="zh-CN" altLang="en-US" sz="2800" b="1">
                <a:latin typeface="宋体" charset="-122"/>
                <a:sym typeface="宋体" charset="-122"/>
              </a:rPr>
              <a:t>指（     ）</a:t>
            </a:r>
            <a:endParaRPr lang="zh-CN" altLang="en-US" sz="2800" b="1">
              <a:solidFill>
                <a:srgbClr val="FFFFFF"/>
              </a:solidFill>
              <a:latin typeface="宋体" charset="-122"/>
              <a:sym typeface="宋体" charset="-122"/>
            </a:endParaRPr>
          </a:p>
          <a:p>
            <a:pPr>
              <a:lnSpc>
                <a:spcPct val="130000"/>
              </a:lnSpc>
              <a:buFont typeface="Arial" charset="0"/>
              <a:buNone/>
            </a:pPr>
            <a:r>
              <a:rPr lang="en-US" altLang="zh-CN" sz="2800" b="1">
                <a:latin typeface="宋体" charset="-122"/>
                <a:sym typeface="宋体" charset="-122"/>
              </a:rPr>
              <a:t>A.</a:t>
            </a:r>
            <a:r>
              <a:rPr lang="zh-CN" altLang="en-US" sz="2800" b="1">
                <a:latin typeface="宋体" charset="-122"/>
                <a:sym typeface="宋体" charset="-122"/>
              </a:rPr>
              <a:t>得到巨额赔款</a:t>
            </a:r>
          </a:p>
          <a:p>
            <a:pPr>
              <a:lnSpc>
                <a:spcPct val="130000"/>
              </a:lnSpc>
              <a:buFont typeface="Arial" charset="0"/>
              <a:buNone/>
            </a:pPr>
            <a:r>
              <a:rPr lang="en-US" altLang="zh-CN" sz="2800" b="1">
                <a:latin typeface="宋体" charset="-122"/>
                <a:sym typeface="宋体" charset="-122"/>
              </a:rPr>
              <a:t>B.</a:t>
            </a:r>
            <a:r>
              <a:rPr lang="zh-CN" altLang="en-US" sz="2800" b="1">
                <a:latin typeface="宋体" charset="-122"/>
                <a:sym typeface="宋体" charset="-122"/>
              </a:rPr>
              <a:t>割占中国</a:t>
            </a:r>
            <a:r>
              <a:rPr lang="en-US" altLang="zh-CN" sz="2800" b="1">
                <a:latin typeface="宋体" charset="-122"/>
                <a:sym typeface="宋体" charset="-122"/>
              </a:rPr>
              <a:t>150</a:t>
            </a:r>
            <a:r>
              <a:rPr lang="zh-CN" altLang="en-US" sz="2800" b="1">
                <a:latin typeface="宋体" charset="-122"/>
                <a:sym typeface="宋体" charset="-122"/>
              </a:rPr>
              <a:t>多万平方公里土地</a:t>
            </a:r>
          </a:p>
          <a:p>
            <a:pPr>
              <a:lnSpc>
                <a:spcPct val="130000"/>
              </a:lnSpc>
              <a:buFont typeface="Arial" charset="0"/>
              <a:buNone/>
            </a:pPr>
            <a:r>
              <a:rPr lang="en-US" altLang="zh-CN" sz="2800" b="1">
                <a:latin typeface="宋体" charset="-122"/>
                <a:sym typeface="宋体" charset="-122"/>
              </a:rPr>
              <a:t>C.</a:t>
            </a:r>
            <a:r>
              <a:rPr lang="zh-CN" altLang="en-US" sz="2800" b="1">
                <a:latin typeface="宋体" charset="-122"/>
                <a:sym typeface="宋体" charset="-122"/>
              </a:rPr>
              <a:t>强迫清政府开放数处通商口岸</a:t>
            </a:r>
          </a:p>
          <a:p>
            <a:pPr>
              <a:lnSpc>
                <a:spcPct val="130000"/>
              </a:lnSpc>
              <a:buFont typeface="Arial" charset="0"/>
              <a:buNone/>
            </a:pPr>
            <a:r>
              <a:rPr lang="en-US" altLang="zh-CN" sz="2800" b="1">
                <a:latin typeface="宋体" charset="-122"/>
                <a:sym typeface="宋体" charset="-122"/>
              </a:rPr>
              <a:t>D.</a:t>
            </a:r>
            <a:r>
              <a:rPr lang="zh-CN" altLang="en-US" sz="2800" b="1">
                <a:latin typeface="宋体" charset="-122"/>
                <a:sym typeface="宋体" charset="-122"/>
              </a:rPr>
              <a:t>从中国抢走无数珍宝</a:t>
            </a:r>
          </a:p>
          <a:p>
            <a:pPr>
              <a:lnSpc>
                <a:spcPct val="130000"/>
              </a:lnSpc>
              <a:buFont typeface="Arial" charset="0"/>
              <a:buNone/>
            </a:pPr>
            <a:r>
              <a:rPr lang="en-US" altLang="zh-CN" sz="2800" b="1">
                <a:latin typeface="宋体" charset="-122"/>
                <a:sym typeface="宋体" charset="-122"/>
              </a:rPr>
              <a:t>4.</a:t>
            </a:r>
            <a:r>
              <a:rPr lang="zh-CN" altLang="en-US" sz="2800" b="1">
                <a:latin typeface="宋体" charset="-122"/>
                <a:sym typeface="宋体" charset="-122"/>
              </a:rPr>
              <a:t>中国近代史上割地最多的不平等条约是（   ）</a:t>
            </a:r>
          </a:p>
          <a:p>
            <a:pPr>
              <a:lnSpc>
                <a:spcPct val="130000"/>
              </a:lnSpc>
              <a:buFont typeface="Arial" charset="0"/>
              <a:buNone/>
            </a:pPr>
            <a:r>
              <a:rPr lang="en-US" altLang="zh-CN" sz="2800" b="1">
                <a:latin typeface="宋体" charset="-122"/>
                <a:sym typeface="宋体" charset="-122"/>
              </a:rPr>
              <a:t>A.</a:t>
            </a:r>
            <a:r>
              <a:rPr lang="zh-CN" altLang="en-US" sz="2800" b="1">
                <a:latin typeface="宋体" charset="-122"/>
                <a:sym typeface="宋体" charset="-122"/>
              </a:rPr>
              <a:t>中英</a:t>
            </a:r>
            <a:r>
              <a:rPr lang="en-US" altLang="zh-CN" sz="2800" b="1">
                <a:latin typeface="宋体" charset="-122"/>
                <a:sym typeface="宋体" charset="-122"/>
              </a:rPr>
              <a:t>《</a:t>
            </a:r>
            <a:r>
              <a:rPr lang="zh-CN" altLang="en-US" sz="2800" b="1">
                <a:latin typeface="宋体" charset="-122"/>
                <a:sym typeface="宋体" charset="-122"/>
              </a:rPr>
              <a:t>南京条约</a:t>
            </a:r>
            <a:r>
              <a:rPr lang="en-US" altLang="zh-CN" sz="2800" b="1">
                <a:latin typeface="宋体" charset="-122"/>
                <a:sym typeface="宋体" charset="-122"/>
              </a:rPr>
              <a:t>》      B.</a:t>
            </a:r>
            <a:r>
              <a:rPr lang="zh-CN" altLang="en-US" sz="2800" b="1">
                <a:latin typeface="宋体" charset="-122"/>
                <a:sym typeface="宋体" charset="-122"/>
              </a:rPr>
              <a:t>中俄</a:t>
            </a:r>
            <a:r>
              <a:rPr lang="en-US" altLang="zh-CN" sz="2800" b="1">
                <a:latin typeface="宋体" charset="-122"/>
                <a:sym typeface="宋体" charset="-122"/>
              </a:rPr>
              <a:t>《</a:t>
            </a:r>
            <a:r>
              <a:rPr lang="zh-CN" altLang="en-US" sz="2800" b="1">
                <a:latin typeface="宋体" charset="-122"/>
                <a:sym typeface="宋体" charset="-122"/>
              </a:rPr>
              <a:t>瑷珲条约</a:t>
            </a:r>
            <a:r>
              <a:rPr lang="en-US" altLang="zh-CN" sz="2800" b="1">
                <a:latin typeface="宋体" charset="-122"/>
                <a:sym typeface="宋体" charset="-122"/>
              </a:rPr>
              <a:t>》     </a:t>
            </a:r>
          </a:p>
          <a:p>
            <a:pPr>
              <a:lnSpc>
                <a:spcPct val="130000"/>
              </a:lnSpc>
              <a:buFont typeface="Arial" charset="0"/>
              <a:buNone/>
            </a:pPr>
            <a:r>
              <a:rPr lang="en-US" altLang="zh-CN" sz="2800" b="1">
                <a:latin typeface="宋体" charset="-122"/>
                <a:sym typeface="宋体" charset="-122"/>
              </a:rPr>
              <a:t>C.</a:t>
            </a:r>
            <a:r>
              <a:rPr lang="zh-CN" altLang="en-US" sz="2800" b="1">
                <a:latin typeface="宋体" charset="-122"/>
                <a:sym typeface="宋体" charset="-122"/>
              </a:rPr>
              <a:t>中俄</a:t>
            </a:r>
            <a:r>
              <a:rPr lang="en-US" altLang="zh-CN" sz="2800" b="1">
                <a:latin typeface="宋体" charset="-122"/>
                <a:sym typeface="宋体" charset="-122"/>
              </a:rPr>
              <a:t>《</a:t>
            </a:r>
            <a:r>
              <a:rPr lang="zh-CN" altLang="en-US" sz="2800" b="1">
                <a:latin typeface="宋体" charset="-122"/>
                <a:sym typeface="宋体" charset="-122"/>
              </a:rPr>
              <a:t>北京条约</a:t>
            </a:r>
            <a:r>
              <a:rPr lang="en-US" altLang="zh-CN" sz="2800" b="1">
                <a:latin typeface="宋体" charset="-122"/>
                <a:sym typeface="宋体" charset="-122"/>
              </a:rPr>
              <a:t>》      D.</a:t>
            </a:r>
            <a:r>
              <a:rPr lang="zh-CN" altLang="en-US" sz="2800" b="1">
                <a:latin typeface="宋体" charset="-122"/>
                <a:sym typeface="宋体" charset="-122"/>
              </a:rPr>
              <a:t>中俄</a:t>
            </a:r>
            <a:r>
              <a:rPr lang="en-US" altLang="zh-CN" sz="2800" b="1">
                <a:latin typeface="宋体" charset="-122"/>
                <a:sym typeface="宋体" charset="-122"/>
              </a:rPr>
              <a:t>《</a:t>
            </a:r>
            <a:r>
              <a:rPr lang="zh-CN" altLang="en-US" sz="2800" b="1">
                <a:latin typeface="宋体" charset="-122"/>
                <a:sym typeface="宋体" charset="-122"/>
              </a:rPr>
              <a:t>尼布楚条约</a:t>
            </a:r>
            <a:r>
              <a:rPr lang="en-US" altLang="zh-CN" sz="2800" b="1">
                <a:latin typeface="宋体" charset="-122"/>
                <a:sym typeface="宋体" charset="-122"/>
              </a:rPr>
              <a:t>》</a:t>
            </a:r>
          </a:p>
        </p:txBody>
      </p:sp>
      <p:sp>
        <p:nvSpPr>
          <p:cNvPr id="34819" name="Text Box 3"/>
          <p:cNvSpPr txBox="1">
            <a:spLocks noChangeArrowheads="1"/>
          </p:cNvSpPr>
          <p:nvPr/>
        </p:nvSpPr>
        <p:spPr bwMode="auto">
          <a:xfrm>
            <a:off x="8167688" y="1752600"/>
            <a:ext cx="823912" cy="639763"/>
          </a:xfrm>
          <a:prstGeom prst="rect">
            <a:avLst/>
          </a:prstGeom>
          <a:noFill/>
          <a:ln w="9525">
            <a:noFill/>
            <a:miter lim="800000"/>
            <a:headEnd/>
            <a:tailEnd/>
          </a:ln>
        </p:spPr>
        <p:txBody>
          <a:bodyPr>
            <a:spAutoFit/>
          </a:bodyPr>
          <a:lstStyle/>
          <a:p>
            <a:pPr>
              <a:buFont typeface="Arial" charset="0"/>
              <a:buNone/>
            </a:pPr>
            <a:r>
              <a:rPr lang="en-US" altLang="zh-CN" sz="3600" b="1">
                <a:solidFill>
                  <a:srgbClr val="FF0000"/>
                </a:solidFill>
                <a:latin typeface="Times New Roman" pitchFamily="18" charset="0"/>
                <a:ea typeface="华文新魏" pitchFamily="2" charset="-122"/>
              </a:rPr>
              <a:t>B</a:t>
            </a:r>
            <a:endParaRPr lang="en-US" altLang="zh-CN"/>
          </a:p>
        </p:txBody>
      </p:sp>
      <p:sp>
        <p:nvSpPr>
          <p:cNvPr id="34820" name="Text Box 4"/>
          <p:cNvSpPr txBox="1">
            <a:spLocks noChangeArrowheads="1"/>
          </p:cNvSpPr>
          <p:nvPr/>
        </p:nvSpPr>
        <p:spPr bwMode="auto">
          <a:xfrm>
            <a:off x="8658225" y="4514850"/>
            <a:ext cx="825500" cy="639763"/>
          </a:xfrm>
          <a:prstGeom prst="rect">
            <a:avLst/>
          </a:prstGeom>
          <a:noFill/>
          <a:ln w="9525">
            <a:noFill/>
            <a:miter lim="800000"/>
            <a:headEnd/>
            <a:tailEnd/>
          </a:ln>
        </p:spPr>
        <p:txBody>
          <a:bodyPr>
            <a:spAutoFit/>
          </a:bodyPr>
          <a:lstStyle/>
          <a:p>
            <a:pPr>
              <a:buFont typeface="Arial" charset="0"/>
              <a:buNone/>
            </a:pPr>
            <a:r>
              <a:rPr lang="en-US" altLang="zh-CN" sz="3600" b="1">
                <a:solidFill>
                  <a:srgbClr val="FF0000"/>
                </a:solidFill>
                <a:latin typeface="Times New Roman" pitchFamily="18" charset="0"/>
                <a:ea typeface="华文新魏" pitchFamily="2" charset="-122"/>
              </a:rPr>
              <a:t>B</a:t>
            </a:r>
            <a:endParaRPr lang="en-US" altLang="zh-CN"/>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4819"/>
                                        </p:tgtEl>
                                        <p:attrNameLst>
                                          <p:attrName>style.visibility</p:attrName>
                                        </p:attrNameLst>
                                      </p:cBhvr>
                                      <p:to>
                                        <p:strVal val="visible"/>
                                      </p:to>
                                    </p:set>
                                    <p:animEffect transition="in" filter="blinds(horizontal)">
                                      <p:cBhvr>
                                        <p:cTn id="7" dur="500"/>
                                        <p:tgtEl>
                                          <p:spTgt spid="3481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4820"/>
                                        </p:tgtEl>
                                        <p:attrNameLst>
                                          <p:attrName>style.visibility</p:attrName>
                                        </p:attrNameLst>
                                      </p:cBhvr>
                                      <p:to>
                                        <p:strVal val="visible"/>
                                      </p:to>
                                    </p:set>
                                    <p:animEffect transition="in" filter="blinds(horizontal)">
                                      <p:cBhvr>
                                        <p:cTn id="12" dur="500"/>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ldLvl="0"/>
      <p:bldP spid="34820" grpId="0" bldLvl="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ext Box 2"/>
          <p:cNvSpPr txBox="1">
            <a:spLocks noChangeArrowheads="1"/>
          </p:cNvSpPr>
          <p:nvPr/>
        </p:nvSpPr>
        <p:spPr bwMode="auto">
          <a:xfrm>
            <a:off x="1754188" y="723900"/>
            <a:ext cx="6170612" cy="3932238"/>
          </a:xfrm>
          <a:prstGeom prst="rect">
            <a:avLst/>
          </a:prstGeom>
          <a:noFill/>
          <a:ln w="9525">
            <a:noFill/>
            <a:miter lim="800000"/>
            <a:headEnd/>
            <a:tailEnd/>
          </a:ln>
        </p:spPr>
        <p:txBody>
          <a:bodyPr>
            <a:spAutoFit/>
          </a:bodyPr>
          <a:lstStyle/>
          <a:p>
            <a:pPr>
              <a:lnSpc>
                <a:spcPct val="150000"/>
              </a:lnSpc>
              <a:buFont typeface="Arial" charset="0"/>
              <a:buNone/>
            </a:pPr>
            <a:r>
              <a:rPr lang="en-US" altLang="zh-CN" sz="2800" b="1">
                <a:latin typeface="宋体" charset="-122"/>
                <a:sym typeface="宋体" charset="-122"/>
              </a:rPr>
              <a:t>5.</a:t>
            </a:r>
            <a:r>
              <a:rPr lang="zh-CN" altLang="en-US" sz="2800" b="1">
                <a:latin typeface="宋体" charset="-122"/>
                <a:sym typeface="宋体" charset="-122"/>
              </a:rPr>
              <a:t>之所以说第二次鸦片战争是第一次鸦片战争的继续，主要是因为（     ）</a:t>
            </a:r>
          </a:p>
          <a:p>
            <a:pPr>
              <a:lnSpc>
                <a:spcPct val="150000"/>
              </a:lnSpc>
              <a:buFont typeface="Arial" charset="0"/>
              <a:buNone/>
            </a:pPr>
            <a:r>
              <a:rPr lang="en-US" altLang="zh-CN" sz="2800" b="1">
                <a:latin typeface="宋体" charset="-122"/>
                <a:sym typeface="宋体" charset="-122"/>
              </a:rPr>
              <a:t>A.</a:t>
            </a:r>
            <a:r>
              <a:rPr lang="zh-CN" altLang="en-US" sz="2800" b="1">
                <a:latin typeface="宋体" charset="-122"/>
                <a:sym typeface="宋体" charset="-122"/>
              </a:rPr>
              <a:t>两次战争的性质相同    </a:t>
            </a:r>
          </a:p>
          <a:p>
            <a:pPr>
              <a:lnSpc>
                <a:spcPct val="150000"/>
              </a:lnSpc>
              <a:buFont typeface="Arial" charset="0"/>
              <a:buNone/>
            </a:pPr>
            <a:r>
              <a:rPr lang="en-US" altLang="zh-CN" sz="2800" b="1">
                <a:latin typeface="宋体" charset="-122"/>
                <a:sym typeface="宋体" charset="-122"/>
              </a:rPr>
              <a:t>B.</a:t>
            </a:r>
            <a:r>
              <a:rPr lang="zh-CN" altLang="en-US" sz="2800" b="1">
                <a:latin typeface="宋体" charset="-122"/>
                <a:sym typeface="宋体" charset="-122"/>
              </a:rPr>
              <a:t>两次战争的规模相同</a:t>
            </a:r>
          </a:p>
          <a:p>
            <a:pPr>
              <a:lnSpc>
                <a:spcPct val="150000"/>
              </a:lnSpc>
              <a:buFont typeface="Arial" charset="0"/>
              <a:buNone/>
            </a:pPr>
            <a:r>
              <a:rPr lang="en-US" altLang="zh-CN" sz="2800" b="1">
                <a:latin typeface="宋体" charset="-122"/>
                <a:sym typeface="宋体" charset="-122"/>
              </a:rPr>
              <a:t>C.</a:t>
            </a:r>
            <a:r>
              <a:rPr lang="zh-CN" altLang="en-US" sz="2800" b="1">
                <a:latin typeface="宋体" charset="-122"/>
                <a:sym typeface="宋体" charset="-122"/>
              </a:rPr>
              <a:t>发动战争的国家相同    </a:t>
            </a:r>
          </a:p>
          <a:p>
            <a:pPr>
              <a:lnSpc>
                <a:spcPct val="150000"/>
              </a:lnSpc>
              <a:buFont typeface="Arial" charset="0"/>
              <a:buNone/>
            </a:pPr>
            <a:r>
              <a:rPr lang="en-US" altLang="zh-CN" sz="2800" b="1">
                <a:latin typeface="宋体" charset="-122"/>
                <a:sym typeface="宋体" charset="-122"/>
              </a:rPr>
              <a:t>D.</a:t>
            </a:r>
            <a:r>
              <a:rPr lang="zh-CN" altLang="en-US" sz="2800" b="1">
                <a:latin typeface="宋体" charset="-122"/>
                <a:sym typeface="宋体" charset="-122"/>
              </a:rPr>
              <a:t>挑起战争的借口相同</a:t>
            </a:r>
          </a:p>
        </p:txBody>
      </p:sp>
      <p:sp>
        <p:nvSpPr>
          <p:cNvPr id="35844" name="Text Box 4"/>
          <p:cNvSpPr txBox="1">
            <a:spLocks noChangeArrowheads="1"/>
          </p:cNvSpPr>
          <p:nvPr/>
        </p:nvSpPr>
        <p:spPr bwMode="auto">
          <a:xfrm>
            <a:off x="7010400" y="1524000"/>
            <a:ext cx="825500" cy="639763"/>
          </a:xfrm>
          <a:prstGeom prst="rect">
            <a:avLst/>
          </a:prstGeom>
          <a:noFill/>
          <a:ln w="9525">
            <a:noFill/>
            <a:miter lim="800000"/>
            <a:headEnd/>
            <a:tailEnd/>
          </a:ln>
        </p:spPr>
        <p:txBody>
          <a:bodyPr>
            <a:spAutoFit/>
          </a:bodyPr>
          <a:lstStyle/>
          <a:p>
            <a:pPr>
              <a:buFont typeface="Arial" charset="0"/>
              <a:buNone/>
            </a:pPr>
            <a:r>
              <a:rPr lang="en-US" altLang="zh-CN" sz="3600" b="1">
                <a:solidFill>
                  <a:srgbClr val="FF0000"/>
                </a:solidFill>
                <a:latin typeface="Times New Roman" pitchFamily="18" charset="0"/>
                <a:ea typeface="华文新魏" pitchFamily="2" charset="-122"/>
              </a:rPr>
              <a:t>A</a:t>
            </a:r>
            <a:endParaRPr lang="en-US" altLang="zh-CN"/>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844"/>
                                        </p:tgtEl>
                                        <p:attrNameLst>
                                          <p:attrName>style.visibility</p:attrName>
                                        </p:attrNameLst>
                                      </p:cBhvr>
                                      <p:to>
                                        <p:strVal val="visible"/>
                                      </p:to>
                                    </p:set>
                                    <p:animEffect transition="in" filter="blinds(horizontal)">
                                      <p:cBhvr>
                                        <p:cTn id="7" dur="500"/>
                                        <p:tgtEl>
                                          <p:spTgt spid="358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bldLvl="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1852</Words>
  <Application>WPS 演示</Application>
  <PresentationFormat>自定义</PresentationFormat>
  <Paragraphs>165</Paragraphs>
  <Slides>25</Slides>
  <Notes>15</Notes>
  <HiddenSlides>0</HiddenSlides>
  <MMClips>0</MMClips>
  <ScaleCrop>false</ScaleCrop>
  <HeadingPairs>
    <vt:vector size="6" baseType="variant">
      <vt:variant>
        <vt:lpstr>已用的字体</vt:lpstr>
      </vt:variant>
      <vt:variant>
        <vt:i4>10</vt:i4>
      </vt:variant>
      <vt:variant>
        <vt:lpstr>演示文稿设计模板</vt:lpstr>
      </vt:variant>
      <vt:variant>
        <vt:i4>1</vt:i4>
      </vt:variant>
      <vt:variant>
        <vt:lpstr>幻灯片标题</vt:lpstr>
      </vt:variant>
      <vt:variant>
        <vt:i4>25</vt:i4>
      </vt:variant>
    </vt:vector>
  </HeadingPairs>
  <TitlesOfParts>
    <vt:vector size="36" baseType="lpstr">
      <vt:lpstr>Calibri</vt:lpstr>
      <vt:lpstr>宋体</vt:lpstr>
      <vt:lpstr>Arial</vt:lpstr>
      <vt:lpstr>Calibri Light</vt:lpstr>
      <vt:lpstr>华文新魏</vt:lpstr>
      <vt:lpstr>Wingdings</vt:lpstr>
      <vt:lpstr>+mn-ea</vt:lpstr>
      <vt:lpstr>微软雅黑</vt:lpstr>
      <vt:lpstr>黑体</vt:lpstr>
      <vt:lpstr>Times New Roman</vt:lpstr>
      <vt:lpstr>Office 主题</vt:lpstr>
      <vt:lpstr>鸦片战争</vt:lpstr>
      <vt:lpstr>幻灯片 2</vt:lpstr>
      <vt:lpstr>幻灯片 3</vt:lpstr>
      <vt:lpstr>幻灯片 4</vt:lpstr>
      <vt:lpstr>第二次鸦片战争</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圆明园现状</vt:lpstr>
      <vt:lpstr>幻灯片 17</vt:lpstr>
      <vt:lpstr>幻灯片 18</vt:lpstr>
      <vt:lpstr>幻灯片 19</vt:lpstr>
      <vt:lpstr>幻灯片 20</vt:lpstr>
      <vt:lpstr>幻灯片 21</vt:lpstr>
      <vt:lpstr>幻灯片 22</vt:lpstr>
      <vt:lpstr>幻灯片 23</vt:lpstr>
      <vt:lpstr>幻灯片 24</vt:lpstr>
      <vt:lpstr>幻灯片 25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PC</cp:lastModifiedBy>
  <cp:revision>5</cp:revision>
  <dcterms:created xsi:type="dcterms:W3CDTF">2017-08-16T06:48:00Z</dcterms:created>
  <dcterms:modified xsi:type="dcterms:W3CDTF">2017-08-31T07:18:30Z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2052-10.1.0.6690</vt:lpwstr>
  </property>
</Properties>
</file>