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0" r:id="rId7"/>
    <p:sldId id="263" r:id="rId8"/>
    <p:sldId id="264" r:id="rId9"/>
    <p:sldId id="265" r:id="rId10"/>
    <p:sldId id="269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9" r:id="rId31"/>
    <p:sldId id="290" r:id="rId32"/>
    <p:sldId id="291" r:id="rId33"/>
    <p:sldId id="292" r:id="rId34"/>
    <p:sldId id="294" r:id="rId35"/>
    <p:sldId id="295" r:id="rId3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D8872-EAF7-4961-8418-08890F7DEC2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5DB15-3BEE-4643-AE3B-F065C5729A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&#23041;&#32961;&#20154;&#31867;&#29983;&#23384;&#30340;&#20840;&#29699;&#21313;&#22823;&#29615;&#22659;&#38382;&#39064;.mp4" TargetMode="Externa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&#25991;&#26126;&#24320;&#21270;.MPG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副标题 2"/>
          <p:cNvSpPr>
            <a:spLocks noGrp="1" noChangeArrowheads="1"/>
          </p:cNvSpPr>
          <p:nvPr>
            <p:ph type="subTitle" idx="4294967295"/>
          </p:nvPr>
        </p:nvSpPr>
        <p:spPr>
          <a:xfrm>
            <a:off x="2057400" y="795338"/>
            <a:ext cx="5967413" cy="533400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</a:pPr>
            <a:r>
              <a:rPr lang="zh-CN" altLang="en-US" sz="3600" b="1" dirty="0" smtClean="0">
                <a:solidFill>
                  <a:srgbClr val="00B050"/>
                </a:solidFill>
                <a:latin typeface="黑体" pitchFamily="49" charset="-122"/>
                <a:ea typeface="黑体" pitchFamily="49" charset="-122"/>
              </a:rPr>
              <a:t>第22课 不断发展的现代社会</a:t>
            </a:r>
          </a:p>
        </p:txBody>
      </p:sp>
      <p:pic>
        <p:nvPicPr>
          <p:cNvPr id="1026" name="Picture 2" descr="http://p0.so.qhimgs1.com/bdr/_240_/t018b6e48426a51e3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926"/>
            <a:ext cx="4792297" cy="3286148"/>
          </a:xfrm>
          <a:prstGeom prst="rect">
            <a:avLst/>
          </a:prstGeom>
          <a:noFill/>
        </p:spPr>
      </p:pic>
      <p:pic>
        <p:nvPicPr>
          <p:cNvPr id="1028" name="Picture 4" descr="http://p0.so.qhmsg.com/bdr/_240_/t0118d8134f7394690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071678"/>
            <a:ext cx="4155881" cy="2786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波形 4"/>
          <p:cNvSpPr/>
          <p:nvPr/>
        </p:nvSpPr>
        <p:spPr bwMode="auto">
          <a:xfrm>
            <a:off x="0" y="0"/>
            <a:ext cx="1752600" cy="609600"/>
          </a:xfrm>
          <a:prstGeom prst="wave">
            <a:avLst>
              <a:gd name="adj1" fmla="val 11346"/>
              <a:gd name="adj2" fmla="val 468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学习目标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0" y="1125538"/>
            <a:ext cx="9144000" cy="482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latin typeface="宋体" pitchFamily="2" charset="-122"/>
                <a:sym typeface="宋体" pitchFamily="2" charset="-122"/>
              </a:rPr>
              <a:t>⒈了解计算机网络技术广泛运用与现代社会的关系；妇女地位提高及其表现；生态和人口问题；</a:t>
            </a:r>
            <a:endParaRPr lang="en-US" altLang="zh-CN" sz="3200" b="1">
              <a:latin typeface="宋体" pitchFamily="2" charset="-122"/>
              <a:sym typeface="宋体" pitchFamily="2" charset="-122"/>
            </a:endParaRPr>
          </a:p>
          <a:p>
            <a:pPr>
              <a:lnSpc>
                <a:spcPct val="120000"/>
              </a:lnSpc>
            </a:pPr>
            <a:endParaRPr lang="en-US" altLang="zh-CN" sz="3200" b="1">
              <a:latin typeface="宋体" pitchFamily="2" charset="-122"/>
              <a:sym typeface="宋体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宋体" pitchFamily="2" charset="-122"/>
                <a:sym typeface="宋体" pitchFamily="2" charset="-122"/>
              </a:rPr>
              <a:t>⒉引导学生阅读教材图文资料，认识计算机网络对人类社会发展的影响；</a:t>
            </a:r>
            <a:endParaRPr lang="en-US" altLang="zh-CN" sz="3200" b="1">
              <a:latin typeface="宋体" pitchFamily="2" charset="-122"/>
              <a:sym typeface="宋体" pitchFamily="2" charset="-122"/>
            </a:endParaRPr>
          </a:p>
          <a:p>
            <a:pPr>
              <a:lnSpc>
                <a:spcPct val="120000"/>
              </a:lnSpc>
            </a:pPr>
            <a:endParaRPr lang="en-US" altLang="zh-CN" sz="3200" b="1">
              <a:latin typeface="宋体" pitchFamily="2" charset="-122"/>
              <a:sym typeface="宋体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宋体" pitchFamily="2" charset="-122"/>
                <a:sym typeface="宋体" pitchFamily="2" charset="-122"/>
              </a:rPr>
              <a:t>⒊辩证看待生态和人口问题，树立走可持续发展战略的思想理念，培养学生分析问题的能力。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04800" y="666750"/>
            <a:ext cx="1422400" cy="4603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2400" b="1" dirty="0"/>
              <a:t>情景导入</a:t>
            </a:r>
          </a:p>
        </p:txBody>
      </p:sp>
      <p:sp>
        <p:nvSpPr>
          <p:cNvPr id="3075" name="AutoShape 4" descr="data:image/jpeg;base64,/9j/4AAQSkZJRgABAQEAAQABAAD/2wBDAAMCAgMCAgMDAwMEAwMEBQgFBQQEBQoHBwYIDAoMDAsKCwsNDhIQDQ4RDgsLEBYQERMUFRUVDA8XGBYUGBIUFRT/2wBDAQMEBAUEBQkFBQkUDQsNFBQUFBQUFBQUFBQUFBQUFBQUFBQUFBQUFBQUFBQUFBQUFBQUFBQUFBQUFBQUFBQUFBT/wAARCADcAUEDASIAAhEBAxEB/8QAHQAAAgICAwEAAAAAAAAAAAAAAAcGCAQFAQMJAv/EAFEQAAEEAQQBAgQDBAYFCAUNAQECAwQFBgAHERIhEzEIFCJBMlFhFSNxgQkWM0KRoSQlUlOCF0Nic5Kio7E0csHR8Bg2RFRVV2V0g5OUlbLS/8QAGgEBAAIDAQAAAAAAAAAAAAAAAAMEAQIFBv/EADARAAIBAgQEBAYCAwEAAAAAAAABAgMRBBIhMRNBUWEigZHwBXGhscHhMtEUI/FC/9oADAMBAAIRAxEAPwCD6NGjQ3DRo0aANGjRoA0aNGgDRo0aANGjRoA0aNGgDRo0aA7GzrtT766EHg67weeNAd6ftrJbPjWKk+NZDR99AZSPw6yWz4GsVs672j40NDMQfbWQg/UNYiD41kpPt50BmNnjjWQ2fOsVv7ayEHQGW2fPGshB86xUHzrIQfOgMhJ13D210D7a7UnkaA70e3GudfDZ196ANGjRoA0aNGgDRo0aANGjRoA0aNGhm4j9GjRobBo0aNAGjRo0AaNGjQBo0aNAGjRo0B8uKUltRQgurAJSgEAqP5efGlJUWeYbo5BhEmHct4jQX1l8gyIraZMhIKVkLd78JJJaUAke3Pkk6bulZUOJpcMiI7oQ7jmWsErI/sulkhaVfp+7cSrkfY6GGOlz4ddzKlsiFnNDkJ55BtqhcIn9OzK1Afx6nWkm4huvWvraXt2zYoR/9IrL5hSV/wAEuhtX+OrZkcHgjg640MlMrC6y2kcKJ21ebFSTwowK5EtP8lNuEHXw/uNEqYfzN3S5JjbQ/Eq3opLKUfxUEFI/x1dDXKVFB5BIP5jQFQ6TOscyEpFbe181ahyG2ZKFL/mnnkfzGpG0CQFcfT7g/bTyyPbHEMwS4LzF6e2KxwVzILbix/BRTyD+oPOoCn4Qtq4ylrr8ek07qv8Ana62lsqH8OHeP8tARRs8HXeg+dbOT8Lj9fHU3jm4+S1xUeQLhLFohJ4+3dCV8fp31qU7G7oUcftFzTHsmeKvLVnVOQeB/wBFxlxfn+KDrCNDMaV441koPOoXdSdzcHhWVlkW3rcikr2VPv2NHcMvkNpHKlhlzospAB5+449iNQ+t+KDH7aAmXW0GRWDI4S661DQGmF8clK3FLCQR4+/HkayB2tnkayW/YarjY/FLJeWpiqq6aDyPok2dy3I5/QsRe6/+8NY6dzcutmvmG8tnrUfeNj2IOrQn7/S68lQP89AWfQfY6yUJKkdgD1Hknj21U1f9ZrlxbziM/s1q/E3Nu2KyP7/7tlSSB/wnWLJ2msLyWy5JpKWMgeFLtbKbbOJH5hKlNp5/mdAWln59jFQstz8jqYKx7pkzmmyP5KUPyOtLN3825rEgvZtSr58ARpaXz/g32OkVW7LIhuhZtY7R/wDw+jgscfw7NLP+JOt6zt46ygoTluRoSfPVh+Ozx/DowCNDNhhufEzhhY9WtZvr0fYVlJJX2/gVoSP8/vrDm/EzGixQ9/UrJIqFfh/aphwgf/3JHP8AlqD/APJZTOntKlXM5fPJXJuJSif8HBrmt2jw2rcW43jsJ51Z7FyYgyVc/wAXSojQWM2d8XbzaSEUdDBH+8nZSyoj/wDTZbWo/wAjqOJ+KnKbFTq2LXFo8ZIUS5EqLOb6aR55KuqB4HnnjjU1hY/V1iu0OthxFfmwwhH/AJD9NafdGxdhbf3imu65D0YxGUpPkuOkNI4/4ljQWHPtBk9tmu2mO313HZi2VhFEhxthJSjqonooAkkdkdVe/wB9TDWFR0rGN0ldURSTFr4zcRon/YbSEJ/ySNZuhgNGjRoA0aNGgDRo0aGbCP0aNGhsGjRo0AaNGjQBo0aNAGjRo0AaNGjQBpaXNM5Nlbm0vP1WEFmwipT791Mra5/kuOn/ABGmXqJWQbrd0aKWoKP7Rr5MA+PHdtTbyOf+H1tDDLe4Dk5zXB8eyFSQhVrXx5xT79S42lZH8u2t7pQfCc6W9jqeuU4p1VTKnVvdR5JS1LdSj/BHUfy039DIaNGjQB7aNGjQB76NGjQGqyxbTWK3S30B1hMJ9TiCOQpPpq5HH8NebuL4xjc9nau3epYji7FLkCYXUd0PqQypCCpBPUnsjnnjn8+dXi3q3epcZS7hLdfYZPmN/BdbgY7UMKdkSULStBUSBwhAAWSo+QEqIB4OlrsX/Ru5Bc47SNbwXvy1NXrU/GxWoUgupUpZUoPykj78q+lsq8K8LSRxqOpVhTV5M2jTlN2iiD1OUQrK7TimCUkjLL4DxV48wktsgHqC674baQCQCon6fv8AbU13X2M3f232htNwZU/GWH6xAflYyhp2QpqP2AKvmQoBbqe3JSEpR1CiFKIAN7MC24xja7H26TE6KFQVbf1FiE0E9zx+NavxLVwPKlEn8zpW77bnUWa7Qbi4/ijbuczF0U6PJVSqQqHC5ZUlRkTVER2lICu3plfqHj6UEka50sXKUkloi3wIxjeT1KqJ203kr2O8ipxG9J/Cmrsn45I/P983x/mNauTMzKgUG8h23yGEr3LtWhu0ZSPuSphRI/7P56sRtXIza82oxa6Vt/e27DtTEcdsaiTXTWnlFlBUtKESi75J56lvsOeOOdZjmfw4RULWnyXH+g5Wu6x2fEaSP+tcZDf/AHtU/wDPqptOzt0J/wDHoSV1KxVqButh9k6W2shhNOBXUtS1mOsK/IpcCTz+nGpUhaXEhSFBSSOQpJ5BH56dCbLbXdZ8wPmcVy6QU8KiqVGmuADz5QexHHv7eNV/yvBqfbvf5+qxyKainkY21OXXR3VfLmQqU4guBskhJ6oSPHA9/wAzro0MWq0sjjZlephnTWdSujbuFQQooT3XweqeeOT9hzrSbFYPmm7m30bMBmkBmQ88+0qkeqElppbbhSG1OpcC08gA88EgKHhX37H80oYzspty4hpVEIErh4ERiVBI9Ujw39RA+rjyQNb34d8njYBuPl2KyXWolHcNDJYMl15KGkOkpako5PuVH01AD2A/Uaxj51adBzouzX2LPwynRq4hQrq8XddNTDfdmU90qjvYSqi7Sj1BHUru1IR45cYc4AcQOQD7KT/eSkkc6rLI37SfxmtCeyp1/Xt9eOeUoeS8v/BDSz/LVj80xOh3ixF6Iiay6UKK4VtAcS45BkgEJdQpJ9xyeU88KHKT4J1WnCcNh4jnOE1Npb2UvPa++mt2zE6ct1qS2YEhTEtltR4DRR06qCQQXFpVyUjivgviCxCUZq0/evyLXxD4U8M3OnK8N1f7fMsofOjRo12TzoaNGjQBo0aNAGjRo0Aj9GjRobho0aNAGjRo0AaNGtfkN3Gxqjn2ssn0IjC31j7q6jnqP1PsP1I0B2z7SLWlhD7h9eQsNsR2kKcefX/sttpBUtX6JBOlnuHvunErxWPVlQ5Y5GmUYa4LyihbLvPUJUkAnt2+n0yUrBBCgk+Na653mjYPeSapSXoOQzWPUyK5e9Rh5oMtGR+wo3XhTTZcDTDrgIUtxThP0BOkbhcdm33Ckv8AzfrfKQZ9imWUEeo+xCdfSsDwR2dbBBPB8jkc+NVFVm80rWilddyxw4pJXu27fIsP8KV3uL8TO6LmJwXqSvjoiu2EuwkQnHUxGUdUgJQl5BXy4tCQCrn6ieeE6tXY/CLurU+u405jGQx2misCHKeiSXVAc9ENuIU3yfYdnkj8yNKP+hzxxqVlG51+o/vYMKBBSP8AovuPLP8AnGT/AI69HkbiY25lM3G27eO/ewQ0ZkJnlxcX1Ry16vUENlY8pCiCR5HjVaviJwm1HkXKGHp1Kact2ecfZaJUyI+y9EnQnlRpcOS2W3o7qeOULSfIPBBH2KVJUCUkExvNUpjycbslA9Yds0lRHvw8hccfy7PIJ/QatX8bu37NVOxzcaAwlhx2SijvFIHHrNOBXyjy/PHZt4JaB9yJPB5CU8VZ3EiGXg90EI9R5qMqSynnjlxr94j/ALyE6vUqiqwUihWpOlNxY2vhamtxWM8x/kl6HemwTyCP3MtltY/8RD4/lp6arBstcIj77wyzI6wb/HHkto7cB9xh5txs8fdQbfeP8CrVn9TEKD89GjRoZDRo0fw0AaNanLMng4XjdleWS1IhwWVPLCBytfH4UIH3Wo8JSn7qIH31orXOptVGxGE/UhGUXzzTZqUPhwREgJXLcU4OOUMo7fUBwpZbT47g6Awd1MQsnHazNsRjsDcHGHPmqxxaQPnGuqkvQXFeP3bqFrT7jhRBBHk6YdJ8UlJmu3TOV4tXOvQijibOyFz9j1dS91+tqVMfT1Kkq+kpjpeXzwevBB186oJsVExHEs+psl3JgtZHgVhYTm1M2iluQ6Sc7JKEyyxyW1NrS0htZWDwequfpTqniKKqLNzRNSqODyp7lo3ctvPiEkJax+nlbrw/UT/p9mh+hwWKoAE/ueTKteqk9VJcPQ88hCAeNNWg+GCPcIgO7l3Ss8ELgwcbbiIgY3XAFRCWK1v92rjsR2e7kgDwNQfM/j2xaJCUjb6r/rO00ospt7B0VdS318Hq44n1HOpAHCG+v/SGqo7lfEjlG5pmRsq3Cr/2WW1hVRT2LcKvd7D+zKGHFvvpP3Lzo4B/AfbVKnQnLt3e/wCvKxO5whu7scHws4bi7+10ZhVDWft6knTaedMREQiSl1qQvj96AF89FNnkHnz+mn3j8m4xT1TU5Rkcbv7CTcPzUN/+o3JU4hP8Anj9NeceGZdVR7pTNHJdqJzyghtvBFz1SHuEApQpsMJZcV4WokpPjx18E6fON7vb5VakIRtdl2bwlqKQ7Y447VSEDx1PqoSW1g+f+bSfHPOq+JwcnJyi00+TLFHEU3FRnHbsWDy5jIsuBGUQcO3RjpT6aEZfRIasEJ5J4anxuvo8EkgpYJHPg8+dVpzH02viF9KPjlzizDWJoaEG3t/2qkKRMVyY8kkuOMnsCPV4WCVDqkcJDjj5TvnblbldsJJYijkpetsmhRCE/mpC/I/h50kN0bPNajfAWuc4gKhqBi6ESXKSQbNmIy9KWtt19aE/SP3DvJAIAAPt7ZwVKdOacrJfP8J2NcQqbj4L38zOn5GvEMGi4k/lWQxMPAkIbx6NYyvlVtr7vSErZaPLrXBdWsOdkBJVzwnWql7Nzd4cOiZtNeqsP2wpHuzNrcV7kh6w7fugmLFb6qU0pRQhI7JK1FPX8I1n4jiMvfebklpTX8KiwnF62RHu7yQ8AzYMupbdehIcRypptTbPDr6QVJSSAlQUUqt/hWT4dUYTjVLYUuZS6qlbjyIFjkGF2ZjxvTHLCkyVQW0ANJ4CHlhJ6pBUonknrVaklpBXK9GlF6zdugsp/wAMe0Pw8YI9kcxFrGvqthpywucTkyo0tthx9LZlGIX3U+k2FdlhSVp6tr+lX4dI3bu7uc0+JuwayiPXWczFqN1mDkMBPUWcd55pcWV4V1IcYcWtPRIHDp8A8AXRk3+CUTVruNVRJObpypbUF+dRNi0BZba9NLCQgkJZBQsqSP8AnHFlXv4T9g5XWm92XPVdczWVuPVtXi8RhltLaWw20qStAQnwkIEtpvr7D0jxqth0nO8ld9S3iW408sXaL5fk3WjRo10zjBo0aNAGjRo0AaNGjQCP0aNGhuGjRo0AaNGjQBqO5T6E3JNvKOaymRVXmW1ddPaWeA4wqQlSkE/YHqAf051ItQjeF4VmJMXYUpt2jsoVm2tH4klD6ASP1AUTrSavFpbs2i0pJsqLuDkDmTXrljLkOv2clyQ/NDw5Uh5cl5agV+O54Uk9v14+2tXT2P7Fmy1tuhXaM/HStHICw4hTZ9wDwQo+/GpduPgDOMN3DibJyzta3IZdVYrUsKQtI4VHkJV7n1ekj7n+zB5+oaXI99YgoyhZbCWZSu9z1O/odIHpYHuVO+8izhM/hA/s2nD7/f8Atfb7fz1bTbTDY+wWJ5/dZNcQ0s2F/aZRPs/KUtR3F9mwskckoZQhJA8AjhPPgmon9Ftl9XgHw85zcWCXHVqyD0WosRr1JMpwRWyhptPjk/iPJISgBa1qShKlC/L8Kqz3ExGtYEG2p7SKhT0N705cZ9tYCuD7ocT7cEcg+CNcfEN8SV9ju4ZLhRtuhd39rjHxPbVZDjFVJnRVXFYXYjlrVSoC0k9Vx5bSX20FxCHPSX3RyAevJ8jmiVFPctqWJJlR/QkuNgSYq0+WXh4daUD90rCkkfodepKR0QEpACR7Aew1SPerCNusC3Tz+zza8tZcyxYFpjeHUinoy33X0L9V0qY6qdWZLTxJWoNNpcSV/jBEuFqKLcbEOLouaUrorTt9YrpLfbaeGz/qPJjRuFPu2w4t2Ckkn/ouMk/nq8mvPGxYtI2GZ1XzFoXaw2YdytbXASXUstrWpPA48uxHVe339teg1bYMW9bEnRXUPxpTKH2nUHlK0KSFJUD9wQQddc4iMjR7AaNGhsGj89GjQEFzaL/WXN8RoFLBgx3XL6cg/hWI5QmO2r+L7qHRz45inWJtk0rMbey3ClJHp2aBDo0K8lqsQrlLg/IyF8vH79PQB56eJXkuNN5BV2UNLnyq7JhEKU+gH1FR+yu6EkEFKurjoSofhK+fPHGtuww3GZbZZbQyy2kIQ22kJShIHAAA8AAeONAfeqUbX7T0+4+7GHYRkSJsrFV2+RRZsBmY4wh5bD7zjAc6EE8emr7g+ffV19U0rbbH6DPs6fKY+D3NXm9hIXmER5k3VkqUlbbVbAQ6OqewdUVvOfu2uULPBIUI6jeV2N4JOSuXdo/hG2Xx5KERdssbcSnwPnoCJZ/mXu5P89Tul27xPG0BFPi1HUIT7Jr61iOB/JCBpd7TItdotrqiDkuQy8vyO7muu1kORY/POcu8uIhtSlDs800gFSn188JC1+EBKQwP2tKbR8ozOiSZUZ9CbScscNxirqv0koB/tFJWgIQTylK0LV35Sl3hSzN6u51I5UtEICpdZf8AiQTM4DffPrBvtzwkJjYvFaA/l6rn8OT+un7jWXHLv9awghnGFfu4k18FKrFRUAl1rngBgnwhR5LvYKTwgIU7U/KmcZlZ1VrzGW83Qv5rl8w18Z1QXarYTXwUQvTSez/qLV19Dj6/wEFPINisRyG4zG4ClxIzb0F1bMotL9WJVHn6oyFA8SJgH0OLT+7ZPKRyQtLuP5Rv8/poR03q13Ex8WVtfZzm8fD4AxxGFY9CatcnVmFm5W1T70hTiITLrjZ9RxKSy450H0FXTsSQBqJ4tjMPCMZsMm27xarkzn4i1TKvErVdvS3RjBRUmFJIK2JCPUKvl1oCVp7JR2UFKTsfijw2Ofiaq8mkx8cRVR8NcfnWOUNKkwatTEpYExUQKAkvdJCm2W1FPKyogqKeB3/D5vPhuG2VwnKLmVTzkFqM49d4UceVHLiUOBEpyOpUXr19JTZdCFoC1jsQsjVqydJaXRvC2fXTuJjIPhJgZVeN48++7QZSaVN7cXtZwEPPz+CI70YoQU8OtSx6YWEhptj6Qtx06kVHmHxEbDwZ7FvvFkZjNpQKy2Nam7qUNoAHSYlaFyI/KQPrQgpHk9idWA3j2/v6Kxv90MEn11mmZARLtqS0WUszG47J9N6LJQCWl+mkJ6qCm1c8/QeSVBtz8XGKZfSV1jdwrHCUTT1jyrZhQgPLCilYbmABshKgQSvp5+2o5Vq0dYax+pIqNO9mte+1j42k3lyv4iM5v8y3AoMOl7WYpXzHbbIYNAURr95lKVMuKRIKip1kBbiVhIKApafHqAa1/wANcyRkO2zmWTlKXa5Xaz7uaVf71yQtPj9OqE6yfiS2ygM7R5vd49dWWJLfgrlzmKeatiDagJHKZDCT0WVp+nuAFHkclQ8GQbUUaMa2wxOsQkD5eqjJXx91lpJWf5qKj/PXQw1RVb1F8jn4iDp2h5kr0aNGrhSDRo0aANGjRoA0aNGgEfo0aNDcNGjRoA0a4SoLHKSCOSOQfyPB1zoA1qssx1jLMbs6iQro1MYU13H9wn8Kv5Hg/wAtbXSn3Q3sTiE2XBgOwm3oaU+s5JSt1bjqgSGWm0lPJA6qUpSkpSDx5UQk4bS3Frla8+adkWqFLZS1NiQWY09hs9gy7HIikk/mr0kLP6uflxrU4liN1nWQRKPHqqXd3EslLEGAwp11wgFR4SnzwACSfYAEnwNZGTZc/kWVybxUeNGkPrCltsNFLazxwSUFSvxfcckHk/np4/BxnlVjD2d1DuRV+F5HfV8diryC1eejxEIakodkxXZDH71hL7aenqNkEdeAQopOtdYx0Mq0palyfgQ+HLLce2R3FxbcHCXGVqtG7Csqbh1xmNOkoYISl/01gOsd0tcpV2QffgkDh1fDzv7uh8RuGyrejxfBo9rXzHq+0pLXIpsKdAfbVx1ca+Rd8EcEHt+Y/ElQHV8M3xMbWZbfs7Y4HOjPIq64SFyUvPNMSZJV+9bhtyVF5xIIccJJ+kEfj7FQVfxsf0eKt38gkZ9t0tiuyd7g2lRwltuxVyOXm1EhKHuPxBRCVkAlSVdivmKUXUarLc67jNU06D2LYrb3yjpT329wicT/AHouayQB/HvWD/LnVO/jKyDLqjeXbFjNcQqMamWcCziMSKu9VY+s2FMLSlwKjM9SlaeE8dufWV+WkrkXwnVuJ07ETF8w3MpMqbeaZmCTjVqWHk8gO+mmPG9/dSOHFpPAT24PcT7HfhVt8a2w3ezya7lT7UaiiPVDmXpCJ7yIcpM+SfRKlLaQflWQgOBKz2XykDjmSm6EWpRTT73/ACRVaeIacZyTXZp/YXFtEDm4yoq0gsXNC9HcSR+ItOjj/uyVj/DVlPhiuP278P2ByeSS3WIhq59wWCpgg/wLR1XTNSIN/h9inypFkYalj29N9laeP5uJa/mBp3/CxZE4tk9GtSUuU9/KS20kcdWZHWUg/wAOX1j/AIddI5g6tGjRoA1ylJWoJHuTwNdE6bHrYciZLebjRY7annn3VBKG0JBKlKJ8AAAkn9NLSJ8R2MW9iIuH1+Q7hym3EpcRidS5LbbJ88qeV0aA/M9/GsNpasHxTbhbqZ9Ww7jCNnXbbG7BJdgXFjkkKEl9nkhLpZJU4kEAHgjnz7a3Aw34kbMJMer2yo0KPJTPnz5TiB+R9JCUk/z41J9mYe8NDtLjGJRMPo8ak08BmvFjkdp8wVpbASlQjRQoKJSByC+jg8/i1qNjPint52CxbPdWBHrkyn1GLkVFGcdq1xueqHHvqU4zyUrX6i0paCFIJUk8jXMniJ62sXo0YO17i1YzHeLD9y8qxOxrMez5dKxCkvmsdVVuo+ZQpQQ16vZDgSEH8ZQeT+L7BB4lujZ4f8VmaN2siDtfCy5aXF3GW0TcqRFZQlQSholSm0pdPZBXyts9QSD141bGqt6fI9+917imtINvEmfsYokwH0PIUkQEgcLSSCOe3Hn8/wBCYduZiUPcWTeVbrLMqQ9YtQGWnUhQCmaWeok88+yrdkjjgghJ+w1D/mPM4TWlkSugoxjOD1ubfaqO7hGIyr2rp5eJ08f1qWls3mjKi1NIh1BMmEFAuS5Ng+6Ft9m/rUGvoU20gPWL24xKQxXwJ9pBdqvRSswKNyR66oYWoqU9IXyQ9McKipxwqUElSkoUrlx12uG0XxAy17PY/Yz8/tHIldRR3JMbD9t50hcQNsDuHpsgrjqKOiuykpSnlKiDx40wIhyXKflJyqje/I4ih3bjTbOkxptYI5TymG4zKSPPsrgge4PkahqSd3o/r+TWMktjnAsbrL3L8Oiz0GVKhr3KCJaVFuQ0+ckiNqdbcTwptwtOrT3QQoBZ4I068Ro149WmOpmJWwmv3UOsgAJYiMJ/COeB2WfxKPsOQBzwVL84pPxCxa3E9oY9JU32dX1c3lUq9p6PI58axaVMtg4kS5MZJdWOjIUT35WSlauPHexkXAokrb2DnczDtoYdFNhR7NuVkcKwyR0tvoSUAqfcQpxxRWhISAVLUQACogHElJLVPd9Or73Nac+iGvuRfbHv5XTTc6uMJVkNOsmAbmfF9eKpSknlKFq5HlKSCR4I5HGk3gOWU+Q7ibruRbaDNVKyha2PQlNu+uyiFEaC0cH6kcoUORyOUkc+Dps4Thm468XajvXGHYLGfbUlymx3B2Gg0yolKEr9SQ62FlHHZPVSUklPKwOVLmp3LzzOm8pxi6g4DmmNY1kMqkZhZNjXZbqI/UJWS24llCvq4HVjgcfrqvOU1Bp7fP8AX5LEJTzJqIsd8MDtMEwmVYYTPyZrHEOK/a+GUlgW4smG4laX/QbUhwMn6ypSUAJI7EAKAUPnEpUY/DFGvY1xAap0V9lZ2tXGZZkx3kyC9IVEPgFtbanA3wOP7wKT4KWFZ4/KZrw1SYExjEhKvoexrcKahpA/6MOVAdjJ/gEH9DqvGd7CSBbXFw49uLQyrdaEzv2bBg30OwQOv0yGoi4a0glI54YWD5JPJOiXHgozdrO/J/a/ruXKWIeHlKWR6q3y8/wYW9O20jbT4VKCLXWl9Dn3TVdWS6JcwvxHpDiQ84lLbgUWld2yf3RQPBBBBI1Z6JGTCisx0fgZQltP8AONVIyTc/cvc7c3BMTy/HG66kj5KzPizv2RKg/OfLhZ5AfUfHQqJTxyOR/O3mu3g4ThT/2O7bbOZj6lKpVXBVopJdA0aNGrxzA0aNGgDRo0aANGjRoBHkdgQfY/keNafHUToQk105x2X8qoGPOdHJfZV+Hsfu4kgpP3ICVH8etxo0Nw0aNGgI3gNZKqaiczLQttxdnNeSF/7C5DikkfoQQf56khPAJ4J4+w99GjsPzGgNWp6zexYuhpLFyuF39Js+ESC3z1BP2CvHnVGrbHL+BTV0ubBkIr5jklcdxSeQpxtQS+FEeQtPRJUlXBAKVccKBN73bWDHfQy7NjNPLICG1vJSpRPsACeTqB/LZpmGbzYOylTMyG3PaHkMRqGy7SvIcCh0metwwXTwQFK88AjsCngavN/wCUmwnFfydkVN/ZVRPoI7lZIs37ttlxybCVDQWEpStRK23A4VFIb6EgoHBCzzwOda2JQWU+I7Ki10uTGZSpTjzTClIQE8diVAcADkc8+3I16NY5/Rrbm5nd12T5TluM7aW0FtsRGMLqUhxohSl9l+j6KA4CojulS+QAOeANT/MP6PbcvI6uVER8Q9mIr8dUdyrbqTCguoPPZKmWHwj6uT2PQlXJJ551hRq6WS82RPEYe7Tl6I8oq2yl0tjGn18p+FOiupeYkxnC2604k8pWhQ4KVAgEEeQRr2k+A/4mMl302UtL7PYjED9gPGM7kri0MRp6UN93HFg8JbU2nqVqHCPqBHHCgKr4d/Rewrrcu9xXJc6apJlazHkw4tbXKJtYRbQlUxCnXldT6wWhxAB6K4PCUONgtT+kE2+v9mPhCoMQ24YZhbbVjrca+4UozXEqWPSWspSEFC3yVOK8EuKa4ASVDVSu4VJKk9/sdPC54RdVaxt6l0KHdbCMqacdpMzx66ab/G5XW0eQlH8ShZ49x7/npeb1/EVtvR4PkFZ/WSoyS5mwn4bGPVM5uVLkuLbUgIU22oltBJ4U4vqlI5JI415DbSbK5OmTLuJVRFjPx2uK9F0UFlT5I+pxhbDwebCOw6kI8qSoL+kgvjajbxO2uJoqzI+blOOmRJeTyEFwgDhIP2ASB+vHPjngaRwizavQkljZOOi1MHPFoxXaMftOe0JldHjKbkK8erKZKFoCPvypbf8AgTz4503vhiltK3J3C9J0KZsYNTZNDn8SejzRUP04bR/lpeZ3Qs2O3O7V89DRYv43jMVuCy836iGnrCemMt4J4P7xLTTgSr3HdX8RJNm8Jk7L5ftdBye4VF3IvKxUKdj7YSmNXU6I7rsZqRyCr51x5ttafqACEOp68+TezK+U5+R2ze+haO0toFJEVLsZsaviJICpEt5LTYJ8AFSiAOTrIZdQ+0h1paXGlpCkrQeQoH2IP3Gqd782GV5hu3aVV1XzYdHRKiyKJuIpbPzjRU2ZUhDgIDjgSoI+kgoSspAClkqZnwftXqcMyB2yktyKx22Wa4tFJSEhtAdA6/T4cCgop8FxLqgPPJ3NLjC32V6eyO4R8f8AzesB5/8AyzmmZsFZWOV4jT2joj19FGgsxq6pq3UuRGQlASr98j6ZCvcFSP3SSOqO5QXCrfiCWlGxW4BUeB+wZo5458lhYGoft7v5uT8QFVFj4fRWdFQx2vkm4ONpZbSA2OihIuZLRYaAASpLcNh5zg8dkH2oYpNxVi1QkotlpN78tY262YzO+VKZr1V9LMdirccDSVPpYX6LaSf7yl9EpA8kkAaTe3NC5iWAY1Sujo9XVkaIsfkptpKT/mDpU/FB8OORRNh8ivLaxpF24MVhmG1EdtpKluymmQg2dit18E90+WEx08j8ABI1NK1+Fjyo0ZV49tlK4KE1WZSnLbHZKyeEJjXB4fi88AcSwojnhDSgOVcasv8AWrPm/wAdC/TqOMm5LQ77TZ2pTaybvGX3sNyF8D1Z1QlKWpJBJHzEcj0nvxHyoBfnwtPvqAVGeZThm6H9WbXFZWVZPYmddg4nHL4cacRWRWT1cWn5ZCRBc7qcUpIK2+Fnk6fE+DkOLx1uZVjsmjaaaDq7FlaZdcU/3liS34QgePLyWiefw6R+FRZ+S5BZbvUFk21kj1g5Dxr1ZJTGm1sfsgxHE+3pyVIfd7cFSOW3Afo41HQlmu5u698yWdpWdPff2iX4PsDvJe7Z43h1tZ0+3uO1No9apZR/raa+gyXX2Y0hrlMcoQpxJ47uJJaQSkgca12RbeSK+zzG0z+5yHcp/CbBixuam3nLFfYY5KSnrNYhNdGg5GcZf7tlKkLDD3I5W30tbt3ntbuXiEDIasONsSQpLsWQnq9EfQSl1h1P91xtYUhQ/NPgkcExrdJC8Kv6Hc2JGVKTQodhX0VtJWZNI/1+Z4QAStTKkNSAn3IadSAS4NWpVZ62396eexWlBZbommLUlJjdOxGxqvr6mpUEutM1TCGGCCOUqSlACeCOOCNJynro+w+4DOP2ceOvba9svm8blOtAooLVwq7w+TyENvKWtTKx1CVLca/vI5k21QO3+RWG2ZdEmjhxEW+Hz0uFxMqkcIAZC+T2MVaktc/7pcY+SonU4zTDafcLFLTG76GmfT2TCo8lhR4JSfYpPulSTwpKh5SoAjyBrWE1vun79f8AhuvErrc1dPi1vNyp+9yOcy6I7i26iqgqV8tEa8p9ZwkAuyFpPlRAS2k9EDy447XjaZpC4+ZWLfvZZheylH25/wBYvtj/ALraR/LTe2Sym0rHLLbnMJ6puXY0hK2573IXcVilERpo5/EvhJad454dbUSeFp5rVtBldjH2axhqqhIkX925PsQ5JB+UhtuzHnVSJC08cJAcHCAQpZ4A6gLWjFaLcGu6/JJSazX7P8DmftYsawjQVu/6XIClNsoSVK6pHlZ4B6p9h2PA5KRzyoA5eohtu/ClUz0uC/JsWXnipd1MT1VZr4BLzft+55PVHACeE/QOnVSpfrmyWV2Lyd1crpu9bftb4q9q6FtBUKuusLaQr3ADrTjSP5hTX/eGm2PbStkVCrD4tcgtioFqsxeLCKT7hbz63B/Lq2r/ALQ00Unka9bhVloRR5zEO9WTOdGjRq0Vg0aNGgDRo0aANGjRoCou+7QeoaJtzsqM5cMNPNBRAWFIcAB49wFdTx+YGuzbb4Yc93cppllhWLT7aqhzVV7rrd+iKhDoaadI6LkIPHV5B5CfudZ+9EdLm38yV17LgPx5qf09N5BUf+z21ar+i4yGQ63utj61f6NGnQLNtP5KfjqZX/lERrnY+vUw2HdSna6tuS04qc7Mr7B/o7N55iuFYrAggjyZuVK5/wDD9TUhi/0We5j4C3/6jNlR+oOXk9xY/n8kef8AHXoZeb9YTSGuYatlXdrZNevCpqKO5Pnvo5I7eg0lS0ICkqSVuBKEkEKUng8feL7xwryjymdbU1risvGgpyzq7RLTslpkNesl1IjuOpcSpIUB0UT3bcRx2QRryr+LY7LeyXl+y1wae1yhcb+iiyuQrmXkOJRSfcNNypP/AJhvnW1i/wBEfMcPMnPcdZPPP7vEVPf/AOpY1aPLvi7xuuwTKLipiWQmwsemXtN+14C47VolpnugpQSHUoUVII9RDZWnspHYJUQwsO3YqsnbokOsz66RctFcBdhXPQ0TlIb9Rz0kugLT9PZQQ4ErUlKlAFKVERy+IfEIrM3ZfJf0ZVOnseW9f8BMnLfiBt9tq2+r7HG8ebjqyjJYePogmK64PUTDjcuOeo6pHUlR4CPq5B6hK7W5l8Q22Xwfx6baXAqBu6yVtslnH6+QhlDP0lSnJklXbq4pKSo/StwjgkAKSTH95qWHO3g3e3G2/l2+LXtBFh4smZSSQ01d5HJUhtoPtKC23EMevFbUFI5KnFkcKbSrVP5GCDBt5qendnO3EupyDJ4ci3kJ4kT3W3lNes6SSStQSSSST+uva4PEcSjBy/k1d3/RzK1Bud5Pw8kWCu/iD3oytxSpWbRMXjr94GM1TPCf09eSl1av4gI/gNb/AOHDeXcmT8QuO4S/k1nmVLPgy59wLZllaoDDaCGXm3G20KT2fKGyCVJ4V7A8ELLT7+BTAG8iw/N88to6nYmXyFVVckq69quN3a7IKeFI9V1cgnyD9KCOPGr0btlevGnTpuyLC7lbWwtxFUk5NhLocjoJRmVN3X9fXirKeriCFApcZcTwlxpXhYA9iEkL7PNtd3ty8an4Zf5Bgy8XsilmwnxaiWiXIi90lxpLCn1IbUpIUn1A6SO3KQhQChu0YPu5DnM1sbcirdxlD6FGfOovWvCwCCpovB0R1KIBSHSxz57FKiPMg323Gk7R7P5ZmMKA3ZzKiEqQxEdc6NuOchKex/2QVAn7kAgEE86zOlTm80lqirSxFWmuHTlozz5Rs9nO0+6+Y7es1czJ8Uo2GbGttGHEOyWK59aksBxsH1HAkoW2SlJ6ltRIDZSU5Md9qWw28y6h5lxIWhxtQUlQPsQR7jTf+FPf3C8Lbt5W6d0/Q7q5TPL9vd3raW4EoI7JjtR5SeWm2W2uoDbikkEq8cEabG7fwo49uwTkWG36cKu5x9Z2zrIyJkGeFe7jkfslCln39VCkqJ/EVgADGW+qLSxDpvLNeZUnGdyom1+7WM2brDVhDeUmPkMJ2MuS2imLqS7LeQhKuqY7gQ8lZHgoUAfqOoLuPmcSL8ReeyGMujZtX1mXVWTR7qK6lYWw6thDjQWglJSw2tLHI8AIPhPsLjMUuDfATgMp6K+5l+5eTLKWXZygmdcvj25A59GK1z2UR9KEj3UopBoZm+BIrr8/JQ2DZ5RBuGpzkRgMsuSXEfMoS20n6W0BSFBCB+FIA88c6hcFGWbmWqdd1YuKWl9C/uVYXQ5tAEDIaaDdw0L9RLM6Ol5KF8EdkhQPB4JHI+xI++tlAgRauGzDhRWYURhAbajx20tttpHslKUgAAfkNaXbvJEZjgONXqFcizrI0wjnnqpbSVKSf1BJB/UaMqy9OLWWMRVxVPou7P8AZvqhfUMEx3nUqI4PbkshHHI/Hzz44OxIRXd23hZXsHuM/AdL7LVTbRVngpIdYS804nz+S21D9eOR4OnErdBc6LVQMPjxp0iyY6UqQO0dbaeodnOdCOsVnt1HkF5Z6o4BQspGnwd69wrdTDly1QTYWdnGRKKPU9JMxhD/AHCeR2A+aPjkckEcj7KHLrnOdu5Kkbnbmv3+LwWW2WoeJXsWhl+k0hQCZEYek5IHU/Sht4qB54Srt4qV6bmk0tiejNRdnzLb/FShMbaOlrpsr1nZuR0MUKdAQuWoWMYq4A4AJCSo8Dgcew1rXmW5LK2nW0utLBSptaQUqB9wQfcaqlimObU7oWqHavG1qW2+JLaZEuQm5KWyofNuvKWXGGRz2QlJUtxQSfp6lOmg0m6xKr+egZ05Wxl8+hV7jhDhUgHwoOhbb7fYeR6xcUB+JAPIHCrQTSjs11/VzrUpWu+XY2m4ltb7DbX5Jc4JlEvDYjERbQqUlL1UFvKDSSlhzkRiFuAhTBbAP1KCxykwevjysUkQ6KNISsQIzFTDfrCXRCh9B6bMfkAOT5QR6q1fgZbSFqV1SFOL7fz4va5jb7I8QXFr7C/s69UVE2gtG7Gt4c+hwl0BC0qCCohJR78eSPOtv8NW+lNFnQtvZ8xPofK/6jlfPMyloIA9SIlTa1qA9lN9+qj9SAPpQDNGhUjSc3HX7rr3sRZ6fFtF7ljMXyQ7RbiQ7BSw3i2TyWK67a9ZS0QbFSUtxpnZX2c/dR3CeOeY6z+FXNnf01SHOLyJF2xyF64pHa/EXIq6+BSraUmxtH3SUIPU/U0pa1Dokj1OSVr6kFI31BP32y3Dqety7N67FC1FbblvYvD7Wcs9OFFyS6VNtOfmplv8XJBA41HFpxvN2tp7+RJJPNaK3N1nN9WbO1OS1Fhe19JaYBKGX4Kiyktx0zKh9K0y6dkq/EOyJLKEeegXDI/s0hM0V8VdXk0RpzAMZusvLyUrTNlx11NehKvYrfkJC1D/AKlp3jz+nNNctqduI0/IUqZVlNva5VXY0qCXV3V8+xCS5LnSEpWpTo9WR8tFJBA6tr45BKdWDyDKt1P6vquKPZTIJ6TwotWtjEiSQCOe/wAuhbrqiPHKOAvk8Ae+t3Br+Cvd89Ol/rfzK9O15Xdkump9UUPc3df4haC1nW9PCg4Uy9KtHaOA6hLbclHCK0vOOEyPUDYdWVIR0CWlgJUtOoVtrjC7/wCHnAg9BlW7Ldc0s0XzCI8WaV8dDJURyppIPYp+oKHuhwhI1Wa0+FPNd6MqvruJnGN2syTLU9PiyHZcWTGc5/s3Iy2StnqPpSFgEJA1xkG0u+FPmkLBId9c21JAgszP2fR3hQmNAU8ttLfZ30UqWPTUByn2A8ADgWZU4zSjnSa8ve5iMpQblldn5l0whnGFM3Gd5DXMShyY7DjyY0CH7/2QWQVrAPBdX59+obClJOksvif2yr7JmtYyhq5sn1dGYlIw7PW6r/ZT6KVAn9OdKTbfZPbrDXBNyTYTPsrs/UDin7a5hTUgj7Btt1lKwfyWlX8Tqw1H8UeF7dx3ItPsVuFjrZHVbFLhzDbR/IcsO9CPb2Oqrw9NvfN8rL+ydVp22t6sU2C2jmQ727p2RrbKsaKaiOli1iKivoKYpUQptX1J/tAryAeFD8xpntn7aW+z2XncJzOsrEabEYu8pmymGLFHSQ20EtMoQ4nk9VJS0ElIJAI4HtpjIPnXoKUckIx6I403mm2dmjRo1IRho1rMjnTq+mlP1ceNMsGkhbUWVI9BDvBHKS5wepI5AJHHPHPjnRjGQxMuxusu4JV8pYRW5TQV+IJWkKAUPsRzwR+egNno0aNAGjRo0BX7Ja4XON28BQ/9LhvR/wDtoKf/AG6mP9F3mMtO9c+uK+Y19iIlyEBI8vxpDXpq5/8AVlvj+Y/LWgSeDzqNfBZlMTaL4q8bZspceqp/m7PHHX5LgQhLbzRkxeT7DlTbCPP+0Py1Qx8OJhZxS5fbUlg7TTL5M7N7mxNxK2PUZI5V4ZWZfY5EI8pLbsV5h9v1kspQ0WpHmROmDqtxTYEdJKeChCu3aLaGv2P3oj4/Gtn7xeUY3ZWd65Nbb7SJDViy4HDwnupKlWksD1VuLCQElauOdNadvpttWOFuZuFisVwe6XrqMgj+RXrWvfEttHHPC90MP5456pvIyif4ALJOvAcXESWXLo1yW/f1dy/liuYuMF+GifU4hkdTKZZqbp6rNPj+UMSjKk1zCKpquaW41w2ErAbU8UJW4ns6sBfsdbaTtydm9raC4yXOZllHwWxfymxspEQcuNIhSWTFitJX1jtBt7ohsd+EgpHlXYZVz8bextCSJW4tcsj/AOpsSJXP8PSbVzqvPxLfGDt9ncOslYVuKWX61mS4iFOwqyntOSz6ZjSW0LS016zJQvoXe6El3t17ISRao08XWqKM4tRe7t2+T/o1bgluTzBcPq6H4YaVjcLIzi9/LktZlb20RTQkRbFywbmfMOhxtxJDT7jKHFOIUhIR9RCRyKb7o49Dpd6qd6M1moshkt23drzBVe2TMeiiSVtNQ0BPRz1CtK+3Uj8CQAdRuB8Tdva4xZ0U2kya0jP7fWOPmTYNoU9IubCSzImzHCtYJbBQpKPKlcNoPCeygmC/EfmI3XVs9GiV1nXTajGoOPWtjPLSXpUpoKC1D03FlaAkqKVK4V9agRr29Gk6crsjrThOKS5WG9njli/Ss01KO2QZBLZpKxPYp/0iQoNpPYe3UFSuft116c4FhldtzhFBi1S36ddTQWYDHjypLaAnsr81K47E/ckn7681fgM2vjZH8S6bpwPu1WF1Tlg47KlLcbRKf5aZTwtR4Ib9ZfPt9A/Ia9K4OTItcqcrYoc9OLWsznlLTwCJC1pZA+/IEd7kfbsnXUp9Tz+Lnmko9De6U3xbQxO+GPdBtXHCcemPjnj3baLg/wA0jW/VuaxiEC/mZ87CxaFAtlQoljKeDUeeysJcjqbKjyVlKy2pA8+oy4QOpGopB3Zw6ZSZDR5/n+31zVq9SKXTbMNqlRVpIUiZGVwhtYSep6KKV+VdW+eg2euhUhGSeaxSp1lqbFU0+0h5lxPVbbiQpKgfcEHwRrFqKp7F2Fs4zdXmINLUVqZx61fhMlR91eihYb5P59edZmVKqKfMpNRtxJsN1cXSz8wxYY6w5OXXjtwIsh38DikjylSVFak8d08juvTLyK0bsUwFYJmTcxUd2Wll2nLZUy2pCXFjuocpSXGwT9u6fz1Vuk7XPQRhKcVLK7PsZ0apQ1ZSLOVKm29xISEP2lrLcly3Uj2SXXCVdR9kjgD8taHP1GK/ik0Af6Pdsha/yS626x/mp1GvupzxV7Lx+JX4zkEuVfR1TK5lmOytTzCfxOcB09Uj81cexA5I11bmJel4TfQX4VjT2iIjkqPHsYbsR1S2OriVthxI7hKwjlSeQOR58jS6Nskkr20H18Kc9Cto26YKUt2gsp1S4VfkiQtbfHn29JxrjTAz3E05pjL9cmQYctLjUuHLSOTHksuJdZc4+4C0J5Hjkcjkc6SXwq5AkZVnNQVIDc9EHIoQCuStDzPounj9FMoP/GNWO1k1PhpS1tILiQ24UgqQFdgk/cA8Dnj8/GqyQcDxDb7eTcO9kSp+OZYxPbu6+5q3iqS8zNAHpNsKC23VfNIfQEFtRPZA4POrPaTu7lVGrN19u8heQGY1iqXi02W2stuhMhouxwlxJCkH1WSkKSQR6p4PJGoMRd03bkTUWlUVyCbr2Gc7r2+Iw7WUxnlPXPWMuTBjsM09oHYkRUhbCLJtDqO49NSF/LJbSVJLZUDyURjbHANr79aLnPTW7TRrjn04s+A9ZSJjC0hSHFXFiHoqVK555YQ2sJ8Eg86beHZhYv7y4jU4fttOtqzCiuXaV0OVGjLYgyIb8VpkodWhtLjnqqdS0pwK6NAkAqIRGcV3ARgFdh+MZaxaY2tiqZpxXZLXKr4nrNoAefdlu/ungUoSltDRPJUeQewLfIU6nTl/fLbpy8y64Qc3djDxeN8LWyD7sDEKSuzDImkq7tUkNzIZx5HVXLoDiGRwSCCttPv499dOa5nN3Pp7bD8a2ppMUgSog5sclfYalxgskIfbiQ+6kLStJU2pTrZ7N8j8J1Htk3nsa+G6ldpma+RIZakIQ93QxDBTJdSX3FAj92kArVwSohJ45J1jYrZRZsyuecD909Nd+eq4Lh9ORarBA/a0wAcNMDqn0UkFKEhBSlThabbilVlmlbl1Jo01ZX5kKyex3LjZHRSMrqqRutw1p11eT3c0RauTMUejE30kErWtLXbhpPXhxxXBT9GtrW7b7v8AxOxkKoMuuMaxMkujKZEX9lR5qequqIcNA+YW2olB9V57jjngcjhX3s0V2eRT8t3iondyv2Hby62O9XoDrVEth3qVKqwhId7DosOp9ZzqUfR9PbV8cWymnzSjjXFBZRraqf5DUqI4FoJB4Unx7KB8FJ4IPIIB1I2oWdk2vQ11lzdn6lQ9hsCj/CtkdjHrsYkybAwwvIq10InWqY6ClJsquShtszYRPQvReiXmVkEJPKUquFQZBWZXSwrimnx7SqmtB6PMiuBbbqD7FKh/8D2OtHuHt3E3CroaTNk0l3WSBMqL6vITLrZIBAcbJ8FJBKVtq5StKilQIOlPQf1go8rsI9JXwaLcpfews8KS76NLmLaT+9sKtavEWUrjlaD4CiA8CFJkainPN4pevT9fY0X+rTkMvcTZbD90XWZV5VD9sRk9Yt3AdXFsIo8+G5DZCwnyfoJKTyeUnSLs9gtyduc3n5PQzGNzoMqExXqh2TzNdasssuOLR0cCEx3z++XyVejzwn9SbE4BuBT7lY8LemW+ltDy4smHNYUxKhSEHhyPIaV9TbqCRyk/mCOQQTJNYUtMslcnS5plT4+50ee1ZQW6yfWZdEiOykYxeRzDmPdUnr0CvpcQpQCfUbUpPn31n0sC9gWUd23tPnIkOoYacW2hKESZnZRkPKTxyAAhrqBwB6jnv44f+bbfY7uPVJrskqWbSMhYdZUslDsdwezjLqSFtLH2WhSVD7HVRfiRNt8L2F2cwbh12RQJkZ1qBS5Qr0rhKlJKAph5lB+ZCVkEhxtPA55dGo40MztT5+9DfjZVeZF/hoZfVtBUWEtRVMtnpVk9z/tOyHFA/wA0lJ/nppo/FqG7SVaqPa/EYDiQHWKmKlwDx9fpJKv8+dTJP216hHAfU7tYdzPeq6uTLYgSbR1lHZMOIUB13z7J7qSnn7+VD28cngHEyTJWcYrm5DkSZYOuuekxDr2g7IfX1UspQkkckJQtXHPsk/w1rF7h18rDq3JaxidcU08JUH6qOX3WW1JV+8LQ+tXVQCSlKVKBJ5TwlXC6vYx3FoKWv3+yylvJGH18FFJJU1NVdqbdnFHRYMR2IEqCeVKSsFxXKeOUj6jy8mWW4zLbLLaGmm0hCG0JCUpSBwAAPYAfbSZ2ciybTcLIbadeW2QPRoqIsexk16YLTrDiyoNOtiO0ovtFvjyVAB3kBBWUh06yYDRo0aANGjRoBH6WWWbU215lVjYwZVYmDYBpTrM6Mt0pcQgI5ACgDylKf/j3Zuq/5dURb34ma+psvUdrJsEqdjpfcaSspZdKfKFA/iSPv+ehsyUI2cmVTJL+WtVzRPJTFrG2ED+a1q18NYJTOq6q3EfcUnyoIfhjj/wzx/PUog7MYPXueo1jMJS+P+fCnx/gskf5aza/FMOtIq1QqWlkxkuKaKmobSkdknhQB68Hg+Dx9wdYshYrdNmt2Ep0wcykMNS56YdeqRMabCGu/VT7/CU8J8LUPA4HX350y3KDbWDyqTuBJmED2F+lX+Aa401oOJUdWrtDpa+Ir82IraD/AJDWwjxY8EK9FlqOCeVemgJ/meNZMWEohrZ1TiStci0WPICzOlc/y8g/4ajkxOI2+4UNeJQmmYVZCWX3Goy2T8wtZT0WFgEkJBPkfc/lp4WO5+JVbqm5eSViHUnhSBLQtST+RAJIOkXhcdhdhlVhHfRJZl3Egtvo8hxsKJSoH9exOhgb+0HxJ4Lsls9n8O2o7jJcoyLIPTmQIKRHjOV0cMpaYfkrQoBt0mQhSUJWopUpJ6dgo3H2w+ITdNS760zXZORBMlxtxgUt7EekKQG0pDZZdcQB1IUonun+04CCeSfPO9YjSaWc3M8xSysucHggAc8g/mOORp90nxv3cLA8bsrymarnkV7bsp+bHdeTdu+olHSO6yekZamw46VPjr2ASE9fr1rKc42yk+Hw2FquXHbXQeCbCx3A3ag5pud8jiq21GFhOHTbJlxxg8/vZSgFdXJTnKAA3z6aSE8kkHU1zjBE5q22RbzaeQ0nql6JHhvKI/I/MMO+P0HGkDZ7n7S7j5Mqdl+bQaSxgwWW+2PZU8iJLZWta0tlaEtLK2nWyohPHu0o88hKZPQ/Eptri1TNFTkWT58+7KW+/JbrZUpa3CEpIS56LbCEAJSAlvqgcE8ckk1JZ5vM9z1FBYehT4aaUfnr5mdCqp6Mz/qpB3ztXb9lpTxql11a50SkJJSUpjp6kBaFFHIV1UFccHnUc3LsIUBr1N034uT47V2rVRJkN1r9XJjJktoUl4+lIcEuK4eiVo6oBU2T1UWuupFSJ2l+KjG1WlM5HenCLJaHpqDc6qXIIDjxYJKUPEtgpeKSeUcpURzrX/E5ldNP26iU9datWD8XJ6iFJS056xbcElKi24sc8L4bJIJ7ePPvrC/kkSVEoUpTTTW61bT7WbPlO9GJ4xbQ8gxevxZGFTLBiqs7arQRNaW40tTbj7bTXLSAtLbaQ75UV+OoAKl7vdu1G3Jzimxj5mCwmqyObHcp1MOKndWYcpsvuOEhCG3CVdWwlRKShRX5KBnfDJIxevrcmZztdfFyX+skMu2smelqNYyUJS7DaYSSk8shSD6ZCuFEK5J/D3/EjjC6bevELBuykPMXDlhYvQnUI6tPNQ40UKQoJCuvphP0qJ4JUR+LgbxSU7FGtOdTCOd1Z7pchffDlZvY9uXgDSyn5l6FY4pPJVz5jfvGv5/6MSP0c/XzdXVBZ9mnBNwVTy6phqJb1mStqA8BBdTEmD9R0UCf+t/hq/aklCik+4PGrZ5xHH89Jr4n5rtphsHDKJmROz3IZrAx6HCIDyX2HkPGQVEcIbaCOylHgAe5A5IY2R5zS4th1llE6YlNLAjrkOyEjwtKfYI5/EVHgJ48KJHB86WHw25VU0F7cbt7u199i2R5AEs0sm5opaayvqiO7LbMsNFkFYPZalKTz+Q5V2hrTUI9ySEc0rXsWb2O2fh7K4I1StzF29tJeXPt7l5PV2xmueXXlfkD4CU+eEpSOSeSZ5KjMzoj0WS0iRFeT0dZeSFIcH5KSfBH8darGMzx7N4An47fVl9BJ6/MVcxuS3z+RUhRAP6e+t1rgNtu73OurWshPXfwq4NLekSceasMCnvnst7FZHyrLh+/eIpKoy+fv2aJP5jVZcE3Ls6S6y20k1gynA2rFUNGfV0BDMuallPRUh9hofvmUEKQHmxwAjnrx2KXP8Tu4ljlV01szh0tcW0s44kZNbsDzU1ivBbSeCA++OUpHuEkq4AIUMqgooOMUkCoq46YdfAYRHjso9m0JACRz7nwPc+T7nWtWajG0ldv7G9OLcrxdkhX4LkECjzbdSxMtlzH3TXXkd+IQ6l5L8X0itvpz6hWqKQnryVK8DknzvqePNYyFFvVT/6m57MaM52PGa9ZlyMFBKGrBpKujx+3fslYIWGnOEE6Xe8Uul+F9E7cOgRGiPWzzMWbji0lLNk4FLUlbKkgmO4gLdWogFCvPKe6grRiGaiXWrsKqe3kz8+chNhZ1h6ftizUgLar4pVyW4zLXla1fhbQr3UXSMZW1xIbPT0XoMyTySLb7YbyNZlPcx68gjHsxjNF1deXPUYmNDgGREdIHqt8kdkkBbZUAtI5SpUj3A2+qtxqRECy9aPIjuiVX2cNfpTK2Sn8EiO5xyhxJ+/sRylQUkkGuQjRs/hmDKlPftSpfC0ZBUf6P8pPSVBQiLJUezf1IVyFJ4JQvufUSGTh+/DtC7Hp9yflquStSWYuTsJ9OsnKJASHeSflHlE/hWfTUeAhwk9EoyzacxKNlrsaS/8A6yRcnjPz3IePbw8tw6/Im0/L0WesoBKIcsDkR5hT2CEq+pKvLKltlbaWlhu61JlmP2Vg+4celUyyzeVtypMd+oeA5UiRyeEjjyHOei08KSSDzpX/ABGfERhFCHduFUC9z8ouWFI/qrXKbWlHHVSDLcJ/0dPkLC+CpPULAHAVqo8/B7jKsso5W7t5JyTJ6zIKPHfkC6lcBdS/EsJLDby+gckuokR1J7uqUSEnkr55EsKaS1dl0/rsVbuDtHVDu3o+M/KcriyKrYehct2fmG4D2cT2giA2644lpKYoc4DygtYBUQUjjnosEK0n8y27g1/w45Vc2aomS5/avIrJ+Quy3Jz8iSZyIy0oddQlSQlXYdEJAHT+9xzp5ZBEnZDcOVNC61XMUMbq260oJQzNdb6NfQBwQwypTvpkcKLrHHHXkQzeiir8doNqsRrB6MRGSwvRjrV2W4zGQ48oqPuo8oSVKPuVcnydbU6uecIRVtV6dyWcMkZTeunuxNGkJbQlKQEpSAAB7Aaxb/JKvFKh+zuJzVfBZBK3nlcewJ4A91HgHgAEnjwNZaT40yfhrwDBt1csypN1Oj2F5WR2oserD7alsxXQS+76ZBJS6eraiefDPA47K7d6TaTcVdnGjZu0thZ7S7cZF8UFam+qVvYdjsByUyxbyHEl8Kfqj0fKW30KZT6M9Cm1BS1diCtCUoKXF1ihyTHqBq8xvGH5+JXbrdszDmNPQnoy5pSv0W3lthhaVOqX6Jc9BL3ZKW1LJT2sRvZiW220ueqxjIMGucX22vISIb2R0WYWUFqQ476qFNuxG3EtPpaTwnoVLcDZHVpTSFBG3zG+tdpMQi7fboUVRBp7csQpeeY7DnTH7ePFS0hK1w4sJxTMpTSGmx6jvRB7LbUsNhsxuLl4k7SXob3UVZrRlf5u68aFXwHnceyFmVMV6SK6bCEGQHOeC2BJW2lau3I4bUvkg8c++uIe7dba45f2VfW2smwoR/rKhdi+hYRlcFXRTThSO3UKI4J7dSEknxqx/wAXdFiWD/DPNzuCqyZ/ZkqrmuSPRT8+3FdnRkPFEeUjo1JS04otqcaC2lgcdVc6rzurt/t5snkG2GVY85kl5T5c5Isf+U+1svmk2BkNJbjVsgDqUoSno4lTiB1UhIBJLvRTc2rzt5GZqF7RuZ2MZxAy2wsY0FLpREbjPokKSA3JZfaDjbjfnnr+JPkDyk6kOonfWmPbU0Rs3K+RHgx4rcUmuhOyC1HZSooCggHqhAUr6lcAc+TrdQL1ubFq5DsOfXsWrYernp8Rxlmcgo9QKjukem99H1cNqUQPJ41OQmy0aNGgEfpFbmMms+IDE7VDhQUsRkKHXwUrkOMrPP6BxP8Ajp2SrKLBkRmJDyWnZJWGkq8dilBWrz7eEpUf4A6TPxGQ1Pu1UhnnldfMCXGz57Nll5PBH/VkjQ2ZOcls3cospdFFk/I00JPe8tO3QJTx2+WQvnwop8rV/cSR55V42uEWLFlSocgVv7MpEcN16FJ6KdaH/OdOPpSr+7z5I+o8duNRG8jRp1ZBL8VxvDmw28xWxE+u/dPrHqJBAJJRyex7HlauVL4SOTLKGss7KQ1a36W2H08mLVsL7NRAR7rV7OO8eO3HCfIT7kqGpscluhjuO2dqWlPiFGckekkHlfVJPH8+Pf7arI5NqMpbZnZZkqLia6n1DHcndWGCfJQhtJASB7fy1a1Z9FPZZ6J/2leBrQO3GKVTqluz6WE4fxKcfZbJ/iSRoBBtXuGULBXHkVjCPYmMlK1n+PUFR12R8+gTnmGa2vtbVx4KLbcGEpRUE/iIB454+/HtpuZBn2Jx6uwXV2lZPtlxXfQbr1okOrX1PUcN8nyePfxpY4tJYweXh06xS4zFr2nGpa2mVOlvvGUCSEgnguBI5H56AxJ8W6zOyiYsxUz6V2xR6r79i2lotxQoBxSU9iSftx+v68iyEOIzXQ48SOgNR2G0tNtp9koSAEgfwAGq8zN07PJd1XLjBKR3I0M1aK9SnmloQ0VOFwqPkdeSAnlXHPU8akgyzemXylrDqaMD7LdfBI/8f/2aAcQjtJJIaQCfchI1ps9gCzwy4iGeiqbcjqC5bn4G2x5WFeR9JSFJPkeFHg86gEKLvRKSFPTMbiE/3HUqUR/2Ukf564xnBrzcbcONR7mZamPgUOXERbrpmOinJL5UY0Fo9OVOudCslX0obSpwn6QNayairskinJ2RZv4csbvcossf3El48xt3Vox1Fa1RVz3LU9HqKcbfU0U/uG0hSlJTyVqK+VK4T9aG3BpbDbvII+NivTBweZlTt/VpF6bIqixY7i21x2CpSmgta3FuKPlSnG0+enJc3xl/Bv8AsXEK/NMIzCxt2GVtMrx7KrR+0ZsnHShDHy3bt2dUtRV1Vyk89uUJQQUi/tPulh2FXdnV2OCR3at5EGXCpIznzPzivT6xuA0Gy72ebAAPHZQ8++uY8ZhqckqlRJt2S572X1dju1FVq03CEG8u7uumvLp0N5tkqLuFtBAkbd4tf3e57dn+0pV7S40w801LLxdTGflyUdPTaSpogBXu2gjga7pd9ZZ7udIuk1FpSYvCTYNxYF042ZLE92UgTEhKFEoR3jqPRR8KUvj6SAG3tjvLtD8Pt/iVDbZBbbdoxGJJYtMOyColmdItX0p/1ktcZTjTynG1cJK+4QggICQoFNed6MswGnzCbe4TaX0yjtboxa3HnsgcrmwSQ7MlPdurkdtTr3ptpWUcdFuKUR9OpXWyS1i3fbv66bFWSlOnkUkkrX8vqZW8FV86xTOeSmS69TOAe3SW0UJJ/QPJYP6cadm32SW/xIYljyG5MyqwtiCw3fTD2Zk3M300h6G0rwpLCVchx1PBcJKEEALOqub+O4BDwq2jYpuLdW+SKyh1ljHmJS5kEVwSFsupfVyVKCgnyHFcqJHUdexytn94r07d4rhreIW1rX43LkznUsfu2Jk1LvrRGX3CUhDTbq/UWk8lRQ34451cpVFVgppNJq+u5zakHTk4t3t0Lf3GJt/EDvhU7cFsKwbEm2bvKGkpAakvK/8AQoBA+xALik8cFA+xA0/Gfhzw2nacTjBu8HWsED+q15Mr2hz5/wDR23QwfP2U2RqpPwe7uZ1gNNk9bPweDkeQyrQ3FupNymNZPh8Do+lK0FlxA6KQEB1ASUHwOfNicd+NbbqzjKXcou8ScSAVC2qnVsdCtaEuCQx6rJbUptzqvuAoJJHI865WJc5TfRcv0X6MYKCb5mLlfwtT72zTPVe45kEpAAEvJ8Rjmx8e3+nV7kN338gnk8+eSfOoButk1v8ADy1Ees7zIcOcsHkV9AuFliL2nelEcAymbNn5plhI4Uv03FhI8BaSUnVkE714C9ic7JouYUthSQWHJL8qDPafSlKEFah9Cj9QSD9Pv9uNVwwxix3byCRuhmcAx5llGVEpKOSOyKmrVzwlSfILz4PdxXvwQjwAU6q3yLNLZctvpsSqkpO0DvwTELnZ+9m4znyG157ePvWz2QtL9SLkXP1FyO6UI4LSOEGP1SW0p7BJQoLLAcdQy2txxaW20AqUtZACQPckn2GowzY1OB4WvC86hyL7Z31A7GmtLWbHElgno6y4n6/lmySUrR+8jgkfW14bVWR0uQb8ZDnGx0DKK2XX4vDXPu85guJeE6ElDbkdttpsgCQtSgh7g9E+m4Rz2CBSyurJyk7dXyt75emhLGrwlkktVt3K27q7+4nubu/LtLtL9zj9MFwKKqaih5EhR/tJKwohJ7kAJHk8dOQCnTH2s2r3ttsli5Ftxg7WFVfyiS8xLaMGNKcUvw3JaeQ0XAlAUe7KF9e/AcJJ4lewFTM2ExqrnYO3i99ZTXq9Ng1kVSpubDflMNrCW7Br6w0StIALawCo+eQrTtuvjYyKngxIa9n7SRk9nNfrqxmFcR5ECS+0paXCXwEuISn01qPZoeEnkjgkdt1Y5OHTSt3KfDlm4k279jX4y8xDyJnHbqqdwvJq2L6UbH+ECH6QPK34KwkJfQpPVJUPqbH0lLRUrtPZMZmZGdjyGW5DDqShxp1AUhaSOCFJPggjxwdJzcXHs93AraSfuNmAX6mRU6UUWORWo0SvS9PjML9GSpKpPqBDi/3qXEEdlJ/CSDn0u4N/hNpk1XmsZyZSUl7PpmsojoClJbjvKQhye0hIDXdAQv1UD0x2+oN8cnkVKafipu/vkdCFSzyTVjq+HnDqHFG87apqmHX+nk0yMXI7QCy2kIWhsq9+qPUISn2A9h5JMP3lrHZu7MZTbhCIlriFitsHweJtlHCiP0+Y4/4tSzbrMMew7HNxr6ytIsGlayqa85MWsemezTCh1I57lQIKQnkq7AAHxqtW5W+EXc7d2tdbv3MDwe2gtR37crbXOKIT7kpp9LaCXIxU6UpbKvJBCgD+HVmlTqVKkpPbr6EFWUY04x53LYZpu7ju39sulgRX8gzCer1kUFM2HJTqylCQ48fwso46crcI+kcgHjjSSsHs4yT4msNazY1cJdbSzLiLTVZU4mIh5SowDrqv7Rw8Dkp+kdfAHJ57NnMzxaJLeqMCtqijYsWPmJdvazmX7FaVEj5mQpauVyVFKukdP0NBanHfKksnbU7Tdx8UuczmZSpbFHS11ShanfUP70et+Lk8nlBJP5k6s4WmoVbW5c9/0RYio50r39/kbKVBKFFR4SBySfsNL2JZXGD7iR90cZnZUxjUeOWMjs6BuvZJrAC6DFVJZIf6LIWeqVhaQU+oFBI0y8RViUOwkKzihuchimSZERdVNHCUpY5THdir6tKSXWvpdK+ez6QvqhvuFzuPc1G8Ndkfz0n51EqWzVhlaClirEp9LAKI6lH0Xmu6uxc/egpJ5LakE9STqZlGFrdznRUMrcrjOw7+kVySHUoyXOhiN7i3lx0VMV2ClXXhZ+SlOvusyX0oIWIbwjyPPlKFApLP3+3K2/3mmv7f5TVuvNOy3KyO1IakwZsGxSjultTqeAlTif3raCej7YBT36kBw5L8JG2N/KiTodC5iF1DYEaPdYjMdqJqG0pCUJU5HUn1AlKQAHOwA+3k6o58ZOwMnE81o4j+b5VldtkPWucj3ds463KrmGpD6HHG2PSW4uM8A8hPb6nOB7LJEVZNpRzNXejXvYlptXzWWi5+9z4vMng57Dqdr8JbyPPpX7YaRaz3Eqe+WLEkv+jJlSChIWp1pDfUnnoSfP0hbV3C27x7bz4e4u1uWrjyq6tiy25RjpJC5Mt1Un0IiVcKWW1qCWQAFqKEkJB8aWO3mKX2Aeg5X5I3SyG2G4rhx6piQ0yUNd0tLXy2spX1WeS2UkE+D4B1vmKCI1aPWjxkWVu6pRXZ2clyZLPPun1nlKWE/wDRB6j7DVaOEmqfDzWV79W/bJ5YiLqZ7X0t2MTCYtpCw2ijXrpkXTUBhuc6V9yt8NgOEq/vHtz5+/voiY2/Xw2aiJeWUbFGZ5tUYwgtGAiUQrlxALZcbBUtSy2hxKCoklJJPPbAhu53llvjjNrMpGauDFmSJMBLfzDpkLfShKFOIWlKUiOvsepJK08FPU9orW0NtVbhNt0WYXOR4tEL8e1N+iOtJfSClLcZ1ttC1KQscLJBQOCnkrCgm4q8XUdFboqulJQVV7MYPbRrjRqwQHn1vdS5nEx1hrLJ8oyuRYor3YCGlRYR7MpkSQ2CWitxxLaUknySFEnwmYQ9sp1xW4dS5fJyKBk10Emux+HJj+qlotlBeLIa5YbCC4SFnhKQrzyClNwt+dr0ZzhdjKrWy1fQAmzjIYSlIsJMZK1RmZHjlxAWTwkngFXOlJj+0WQZ9cxriNYyxWX8SHJm5k2801JnRHGQ7KZQhKi40t1ZZZAASlpmKgJUrlSFALi0wiXiIx7Gqu2yO/lSy1HgV0Gzi9A0VKQFLeab7BKQ26QOSeGXCB1bWUz574dJjvKX4GQSB9wu7lEK/kHuNZJr8d+GPfp6W9VfL4nZQZs+O9EZU9+zkqMcvFLSAVJQ0ppXJQOekpIA6tLItPHfblMNPsrDjTiAtCx7KSRyDoZRVA/DpECgXMGjPrH99+Kh5R/ipXJP8edRncb4VZWcxIjEarfoER1KWpMGvQEuqPABVwATwO3Hn+8dXZ99GhmxRCk+E3JaCuESLPs2kJ5ILVQ2CT+auQSrXYr4Zc3CyVXtx6Z9kppG+f8AHjV69HvoYsU0wz4ensJtJFwmrurC6kN+k9OlML5IPHIShKQkD6U/Ykce+pkvGblA+qonpHP3iuf+7VmfbRobFU77H8iNLORWwX2LNTCxFXJjL6BzqepP0+wPH2P8DqLYyjczFaa1xmNVNjErOV+1JMGxdhypTs4pQlTy33axY68IHVKW0lP2X441ZfevIbqmxGNAxt0Rsiv7BimgSlICkxluklx8g/7tpDq/v5SPB1gZ8zPEHF9uqi4sG5tskomXDj5VNaro6U/Mver/AL5wrZaC+PCnyoAdfEc6anpI2jOUHeIiV3e7krMKe9l3jch6qLyo8a5sJ1kylbjZaDnpKU0hLiW1OJ7JSnkOK8ajBwHL3K2ZAk50/GiTltvTv2fWtxnZD6JJkpkKc5UoPB1RPqDhXgD2AGnhh+U5xuBmN5tttPX4jjFdiDn7OdmX9gt99LSAlPdqIgdyASEhS+ySfdQJPDAn/Ap/XbHZEbPd1ctyaykp/eCO6iFWBQUFJ/0JvwRykc8q5PHIKTwRz50sJSleUU2rb6vRtrV9G7roWo1MRUjZSdte2+j26oprHxvbDC3JhubKtuLaQ8p6VJvZLUuW44okkqB88888kDkn3JOtzibePZtZKr9vtsBmk5tPcmvqPRjt+eP3j7vRKB+vn9NW6w7YjFdq8ujLx/H8f25zp9LURj51pUvHskIPVKGJD3eRAkqKuPTSokk8hEsIKg7qTcaM9dsY3kFfJxDK18pbqLPgJldU9lKhvp5blICQVfuz3SP7RDZ5SNXjk/DGOvf3qjSNC78TKO3eD5htgxAvc027qseVNR8hFXHtHJbDLhIUmPIW0sJaK1cBKklSVFPXkK6BWoo6lFHWNRAv1XB2cefIILzqiVOOEcngqUVK4Hgc8DgADXo5e1Ndd0k+BbxY02qkMKblx5iAtlxog9gsK8FPHPPOqZ5PvBt5szbxoMXPKbNMSlSkxmm4s9E6zpirnql3qVKkRwRwHCfVR9KVer2ChZoYjieGS1FWjw9Y7CutIL6nmZ8Hp8+whxktuOKbRKjuDq/GcUn6ghxPjsPKVBCxyUAak2IZ7BxV6JGcfk49FVJMiwk2KQ0z6SfCAhbLbrYSlAaa/eqZ4bZQEBHKtWBsMQpLIqMmqiOLPgqDQSo/8Q4P+eo1P2boZRUqOZMEkfSltzskH/i5J/x1JWoQrfyNKVaVLYjmabY4FvlTuSDDrpU48OQ75qIlag4n6kKS4Rw+3zxynkoUCR+olmF5a9kDcuDaxkV+S16kt2MFCypAKuSh5pR8qZcAJSr38KSrhaFgQOX8OrkGW/Po7UQLB0fXKhrcguu/kHFNH94B+SwR+mo7fba7zLvKK1qbupfsqb1AiXbMpbMtlQ+uM8pgpCm1FKSB6IIUEqCgeTrmTwFS2XNdci/HGQvdxsySfEVvFK26oY1LjjaZ2cXnZmsigBXoI/vynAfAQj7dvBV+YSriB/CRl2NbI27tLlFc/h7VpicunnZE6gPQH5qnwtt115BUUJKVODs6EhPge3kM/BtimWjOyDOFs3+b2xCpk1hbiGYjY/BFjDkFLKP18rP1K5PHGfZbIQXgDBsH4yufKX0hxJ/hx1I/z1YjgYcF0pPV7te+RUq4h1J3WxH8Zweb+z4TyHos+I8mjW2/EeQ6j04stt8KSpJKVDhbo5BPhpP5ga1LdUGd0sHbIWAxk19JCD5ADkN5RPP2+p0Hj9f5Ed2TyrE3nH8Vs3KpZe+YV+ynkpadXx5Lkdwekon7ngqPA+rkDjT3VfvX/W/E5cbE8Ykz2/nuLZLzkeM2p1tCA5KZHZSVcIHHRa+w8fSfGq7wdaLdmmnf7WLUcTTaV1Z6fcbm7VpDodvLi3nONNtVSW7NHrLCQpyO4l9tIJ+5W2kAfckDSoyj4jTKz/cR/bCiXldbb5C7PjZDZuGJWlKo0dCigFIddCXW1ghIHgA9j21mTvhhuMkkt3GX5K1ml6CVpbntFuBFJ90x2B2QkeB9RT2PHPI541IafZSyfcH7QlMQ2RwOrPLiyP8AID/H+WpqHw+MFebu/pyIKuJcp5o6FZW9hq+6nvz8nlfPetIXLFRWIMOtjuLCe/ptJPI56JHII54HI0zKL4cKrI4rbcfDKxuGRwl+REQhPH5hRHZX8RzqyFDt5R4+UrZiB+QnyH5P1rB/T7D+QGpJrqpJKyKW+rK0M/AJtrJaWqcxNafX55rpa20oP3479/8AyH8NGO/BBW4E9YP4fuBlNFIkFso5Uw819IPHrN+mkO+VK4/DxyffnVl9GsmLFYb+m3e2unQZNrk+L3+JuyUsS7mdWvR3ISVBRDryGSUob5AT35ISVJKuqeVCV7kYZn0/D7qEzR11/DlwnER5FJZ9ZSFlHLbiWnkIQequFDh0nx4BPjTRvc5qaZ2fEdUqVJhR0yZbDfRKWGVduqnXHFIbbB6q47rTzwQOT41GdqMJv7HI2mKdlmm2yt/UjSWYN60DV9khKJUAel0bAUVLW0FqQfJQArntz8RUnGS4ckn0Zbowi088W11Rfra3KZ2bbbYrf2tc7T2lpVxpkyvfbU2uM+tpKnGilXkdVFQ8/lqvv9IPhqP+TCo3KYQRPwOzZsXy0js67AcJjym0/qG3lL8+PoP56QlX8Wm5vwtbsNbe5aus3ex9SFKhW+PWMZEz5dA5PrRyvq07wRwkltKuDx3903A2o+KbbrfFxVZXSpVfZrTwanIIK4jrv0lRSjuOjpACiQ2pXAST7edWoScl4lYqtZX4WUYn7n+n0cqsQy7JYS0JcTOqKV1xhaVDkFC19fUHHB5b7Dz+fjUixvJa7Lalqyq5IlRHCpPPUoUhSTwpC0KAUhSSCClQBB9xqwO6PxI7HYNlM/FJ1Pdz8lp1dnquso5MdfBJ4PquhppaFEHqv1Cg/wB08apBP3dzPKdz8uyHbvaL5+js30vnF4dkly8aLSPSL7sdJWvlYbCvobUnr0AWr8RxGVRS8drciSSpteG9xgzhOxvejD7yvJX+3214pKbHPPdzs7CWPtyHwW/P+/8AGsTYuf8AO7T44062tifAjCvnR3k9XWZTBLTyXEnyFd0KJB8+efvrIoJ2YZScesch29v9uairuYNrYWmVgV6WkRJbMopYC+FrUr0uncoShPbkqPHB1r+8u3k/ezc6fAyqkrYdvbNTEV5kJabMgx20vvNqVwFhxQBJHPK0rUPChrWLp8WWX+TSv5f9Myz8JX25DF0a1H9cKD/7brf/AOW3/wC/RqyVtRq+3n2OseBAi1cREWHGZhxm+ejEdsNoTySTwkAAckk/xJ136NCQ1NjiFDbWbVlOo62bZMpSlubJhtuPISCSkJWQVAAkkAHwSfz1tz5JOuPfRoA0aNGgDRo9tGgDR40aNAYdhTw7R6A9KZDzkGR81GUSeW3ei2+w/wCFxY/4jrFfgwIF67dypCGXlxEQ0l9SUobQla1qKSfIKipPbzwfSR+WttpZbxYxY2q4c+G0uUyw2UONNjlSPPPYD3P5Hj8hoBSYZhcTLcys7GPZSYcuPuNcfJWdVI6OxluwQ4l1Cx4PHpJ+lXKFA8KBHjVk9ofilhyMOq/+VaVVYTfO17M5E6XKRHrrNpaEq7sOLIAdHYBbBPYHynsjg6q9TrsMLyA32OuNtylO+tLrJKj8pOV0LfZXHJad6kgOpB+wUlY8CTXN/jO487aSHFhJ+Ur70xJNPYtpW5DWivklptxB7A/gSUqBIUAFJJ99cavCcZtyV4v6bs6VKUZRSWkvvsOzJ/jCwbMYEqlxHErnd1qShTMlmHW9Kwj/AGH5EkJb4P24CweNLGtvd5c+YznAbydjuI7fxcacycs3DCsnm4/HZJS2yh91TYW4paHXELWV+mGT0KeqU6aV7kdPiVYqbcWcKor2gAX5r6GW0j2A5UQP0A0jEfEfj0yJvpX0tXfZS5mOOMY7T2VVDCIQUGJaVlbzykAJS5LPJSDyEnjnVGLlVXgp3tbvzXl3JK8Iwj4pa+/Mydrdroe8O12K324d7k+dypkFp8Rsgt3nIzJISSEMpUlJBKEklfZSuqSTrL3ixCpx3F8MwrG6WDUV+QZTWwpLcKOltPoNufMLUoJA7q/cDyrnnzrT4ZB3Zt9vsZx6qjxcIhV0GNEVLipTKffQ20EFQW8kIR2IKvpQ4fI4V+c426+HqJjN7DyLIbm3yjIoS1LhyrK0ffEYqQtC+EEpQeQsj8Hj7a6NPDVXUzzeid7e9CKdemoZIrVrcb+jQeBo99dY5we2jQTo0AaNHvo0Acfpo0aNAGjRo0AH9NA/ho0aANGjRoCMZBtpjWUW8a1s6tuRZRlhxmUFrQ42oDgEFJBB48H8x4PjWtk7H4LMmLmP43Delr/E+4FKcV/FRPOpzo1jKtwRJrajFmGQ01VBpseyEPOAD+XbWgudiamxjvNx5b7KVj+zeSHU8+4/I+Dx555B8/bTM0ayBB5bhu6l1W1tBNVEyxFcVN1N9Z2B9eC0UnhLq1JLqupCASgH1kcodSVoZkNSi8+HfHbtIS+v5lKCS2J8ZuQE/wAAQNNTRrWKS0QbvuIlz4YYKZbTrYq31tKJaefh8ra5PJ6c9uv58AjTIa2mxJcNLE+gr7oBASo2kZEoLI+/VwEDz58DUu0e+tgLv/5Ou13/AN3+Of8A9a1//wA6NMTRoA0aNGgDRo0aANGjXP5aA40aD7a50Bxo9tc/3TrjQBo0fno0BFcp24qcn9R0t/JzlefmWB+I8f3k+yv/AD/XSUyb4ZLK4ySDaxnxW3UFX+h3sGQG3Gh54BCgeR9R8FJ45PBHJ1ZXRrDWbRjuInHPhMx9iwTb5PYzstvPB+ftH1SXRx7cKc5A4+3VKeNN+nxGnoAn5GuYZWkcBwp7L4/9Y8n/AD1uNHHtooqOiHc40a59wNcayA0aNA9tAGjRo0AaNGjQBo99GjQAPGjRo0AaNB9xo0AaNGjQBo0aNAGjRo0AaNGjQBo0a4/PQB/LRrnRoD//2Q=="/>
          <p:cNvSpPr>
            <a:spLocks noChangeAspect="1" noChangeArrowheads="1"/>
          </p:cNvSpPr>
          <p:nvPr/>
        </p:nvSpPr>
        <p:spPr bwMode="auto">
          <a:xfrm>
            <a:off x="155575" y="2936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zh-CN" altLang="en-US" sz="1600"/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428750"/>
            <a:ext cx="3668713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7" descr="https://ss0.bdstatic.com/70cFvHSh_Q1YnxGkpoWK1HF6hhy/it/u=3386435989,1122583419&amp;fm=27&amp;gp=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428750"/>
            <a:ext cx="391795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09600" y="4324350"/>
            <a:ext cx="830580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4400"/>
              </a:lnSpc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科学技术的进步，我们的生活越来越便捷越来越舒适，“科技改变生活”，科技是如何改变人类生活方式的？我们今天先了解一下第四媒体即计算机网络。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263" y="1463675"/>
            <a:ext cx="8085137" cy="4154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tabLst>
                <a:tab pos="3761105" algn="l"/>
              </a:tabLs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</a:rPr>
              <a:t>1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、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20</a:t>
            </a:r>
            <a:r>
              <a:rPr lang="zh-CN" altLang="en-US" sz="2400" b="1" kern="100" dirty="0">
                <a:latin typeface="Times New Roman" panose="02020603050405020304" pitchFamily="18" charset="0"/>
              </a:rPr>
              <a:t>世纪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90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年代，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在全球迅速普及，成为现代社会重要的基础设施，标志着人类开始进入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。</a:t>
            </a:r>
          </a:p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tabLst>
                <a:tab pos="3761105" algn="l"/>
              </a:tabLs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</a:rPr>
              <a:t>2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、互联网对现代社会生活产生了前所未有的冲击，现代社会也因互联网的存在而更加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。计算机网络将世界各地联</a:t>
            </a:r>
            <a:r>
              <a:rPr lang="zh-CN" altLang="en-US" sz="2400" b="1" kern="100" dirty="0">
                <a:latin typeface="Times New Roman" panose="02020603050405020304" pitchFamily="18" charset="0"/>
              </a:rPr>
              <a:t>结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成一个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，创造了人类新的生活模式和文化观念，极大地拓展了人类的生活空间，推进了全球经济的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。</a:t>
            </a:r>
          </a:p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tabLst>
                <a:tab pos="3761105" algn="l"/>
              </a:tabLs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</a:rPr>
              <a:t>3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、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19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世纪末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20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世纪初，西方资本主义国家的妇女开始获得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。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20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世纪六七十年代，妇女解放运动发展，妇女地位有了明显提高。今天，全世界绝大多数国家和地区妇女都有了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5123" name="文本框 2"/>
          <p:cNvSpPr txBox="1">
            <a:spLocks noChangeArrowheads="1"/>
          </p:cNvSpPr>
          <p:nvPr/>
        </p:nvSpPr>
        <p:spPr bwMode="auto">
          <a:xfrm>
            <a:off x="457200" y="685800"/>
            <a:ext cx="2438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4000" b="1" dirty="0">
                <a:solidFill>
                  <a:srgbClr val="00B050"/>
                </a:solidFill>
                <a:latin typeface="宋体" pitchFamily="2" charset="-122"/>
              </a:rPr>
              <a:t>自主学</a:t>
            </a:r>
            <a:r>
              <a:rPr lang="zh-CN" altLang="en-US" sz="4000" b="1" dirty="0" smtClean="0">
                <a:solidFill>
                  <a:srgbClr val="00B050"/>
                </a:solidFill>
                <a:latin typeface="宋体" pitchFamily="2" charset="-122"/>
              </a:rPr>
              <a:t>习</a:t>
            </a:r>
            <a:endParaRPr lang="zh-CN" altLang="en-US" sz="4000" b="1" dirty="0">
              <a:solidFill>
                <a:srgbClr val="00B050"/>
              </a:solidFill>
              <a:latin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00400" y="1463675"/>
            <a:ext cx="11128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互联网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96000" y="185261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信息时代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08475" y="253841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丰富多彩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776538" y="2919413"/>
            <a:ext cx="8032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整体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3075" y="3679825"/>
            <a:ext cx="1112838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一体化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17525" y="4418013"/>
            <a:ext cx="11128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选举权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71600" y="5178425"/>
            <a:ext cx="1112838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选举权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0" y="973138"/>
            <a:ext cx="7620000" cy="4894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tabLst>
                <a:tab pos="3761105" algn="l"/>
              </a:tabLs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</a:rPr>
              <a:t>4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、随着受教育程度的提升，妇女获得了更多的知识和技能，她们摆脱家庭束缚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,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参加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，涌现出不少杰出的女性。受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、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等诸多因素的影响，妇女在许多方面还没有取得与男性完全平等的权利。实现妇女和男性的完全平等，还需要人类社会不断努力。</a:t>
            </a:r>
          </a:p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tabLst>
                <a:tab pos="3761105" algn="l"/>
              </a:tabLs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</a:rPr>
              <a:t>5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、随着全球范围工业化的推进，成为严重的问题。</a:t>
            </a:r>
            <a:endParaRPr lang="en-US" altLang="zh-CN" sz="2400" b="1" kern="100" dirty="0"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tabLst>
                <a:tab pos="3761105" algn="l"/>
              </a:tabLs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</a:rPr>
              <a:t>6</a:t>
            </a:r>
            <a:r>
              <a:rPr lang="zh-CN" altLang="en-US" sz="2400" b="1" kern="100" dirty="0">
                <a:latin typeface="Times New Roman" panose="02020603050405020304" pitchFamily="18" charset="0"/>
              </a:rPr>
              <a:t>、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环境危机不仅仅是生态问题，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也是现代社会面临的重大经济和社会问题。</a:t>
            </a:r>
            <a:endParaRPr lang="en-US" altLang="zh-CN" sz="2400" b="1" kern="100" dirty="0">
              <a:latin typeface="Times New Roman" panose="02020603050405020304" pitchFamily="18" charset="0"/>
            </a:endParaRPr>
          </a:p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tabLst>
                <a:tab pos="3761105" algn="l"/>
              </a:tabLs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</a:rPr>
              <a:t>7</a:t>
            </a:r>
            <a:r>
              <a:rPr lang="zh-CN" altLang="en-US" sz="2400" b="1" kern="100" dirty="0">
                <a:latin typeface="Times New Roman" panose="02020603050405020304" pitchFamily="18" charset="0"/>
              </a:rPr>
              <a:t>、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人口增长过快带来了巨大的环境压力，世界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日益尖锐。在教育、就业、住房、社会保障等方面也构成了新的挑战。由于</a:t>
            </a:r>
            <a:r>
              <a:rPr lang="en-US" altLang="zh-CN" sz="2400" b="1" kern="100" dirty="0">
                <a:latin typeface="Times New Roman" panose="02020603050405020304" pitchFamily="18" charset="0"/>
              </a:rPr>
              <a:t>_________</a:t>
            </a:r>
            <a:r>
              <a:rPr lang="zh-CN" altLang="zh-CN" sz="2400" b="1" kern="100" dirty="0">
                <a:latin typeface="Times New Roman" panose="02020603050405020304" pitchFamily="18" charset="0"/>
              </a:rPr>
              <a:t>不同，不同国家人口的生存质量存在着巨大的差距，不少发展中国家卫生和健康状况难以迅速改善。</a:t>
            </a:r>
          </a:p>
        </p:txBody>
      </p:sp>
      <p:sp>
        <p:nvSpPr>
          <p:cNvPr id="3" name="矩形 2"/>
          <p:cNvSpPr/>
          <p:nvPr/>
        </p:nvSpPr>
        <p:spPr>
          <a:xfrm>
            <a:off x="4826000" y="13541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社会</a:t>
            </a:r>
            <a:r>
              <a:rPr lang="zh-CN" altLang="en-US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工作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54325" y="1736725"/>
            <a:ext cx="80327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历史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16350" y="173672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文化传统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130800" y="3189288"/>
            <a:ext cx="14224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环境恶化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035800" y="38687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粮食问题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638550" y="4630738"/>
            <a:ext cx="142081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发展程度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矩形 7197"/>
          <p:cNvSpPr>
            <a:spLocks noChangeArrowheads="1"/>
          </p:cNvSpPr>
          <p:nvPr/>
        </p:nvSpPr>
        <p:spPr bwMode="auto">
          <a:xfrm>
            <a:off x="250825" y="582613"/>
            <a:ext cx="7366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目标导学一：计算机网络技术和现代社会生活</a:t>
            </a:r>
            <a:endParaRPr lang="zh-CN" altLang="zh-CN" sz="2800" b="1">
              <a:solidFill>
                <a:srgbClr val="0000FF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704975" y="4924425"/>
            <a:ext cx="57340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</a:rPr>
              <a:t>图片反映了哪一先进技术的运用？</a:t>
            </a:r>
            <a:endParaRPr lang="en-US" altLang="zh-CN" sz="2800" b="1">
              <a:solidFill>
                <a:srgbClr val="C00000"/>
              </a:solidFill>
              <a:latin typeface="宋体" pitchFamily="2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</a:rPr>
              <a:t>这一技术是如何建立和普及的？</a:t>
            </a:r>
            <a:endParaRPr lang="en-US" altLang="zh-CN" sz="2800" b="1">
              <a:solidFill>
                <a:srgbClr val="C00000"/>
              </a:solidFill>
              <a:latin typeface="宋体" pitchFamily="2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</a:rPr>
              <a:t>这一技术与现代社会生活有何关系？</a:t>
            </a:r>
            <a:endParaRPr lang="zh-CN" altLang="zh-CN" sz="2800">
              <a:solidFill>
                <a:srgbClr val="C00000"/>
              </a:solidFill>
              <a:latin typeface="宋体" pitchFamily="2" charset="-122"/>
            </a:endParaRPr>
          </a:p>
        </p:txBody>
      </p:sp>
      <p:pic>
        <p:nvPicPr>
          <p:cNvPr id="6149" name="图片 6" descr="C:\Users\Administrator\Desktop\WL0321-8_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8363" y="1331913"/>
            <a:ext cx="48672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12888"/>
            <a:ext cx="3267075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文本框 3"/>
          <p:cNvSpPr txBox="1">
            <a:spLocks noChangeArrowheads="1"/>
          </p:cNvSpPr>
          <p:nvPr/>
        </p:nvSpPr>
        <p:spPr bwMode="auto">
          <a:xfrm>
            <a:off x="228600" y="3898900"/>
            <a:ext cx="2540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/>
              <a:t>计算机（俗称“电脑”）</a:t>
            </a:r>
          </a:p>
        </p:txBody>
      </p:sp>
      <p:pic>
        <p:nvPicPr>
          <p:cNvPr id="7172" name="图片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3200400"/>
            <a:ext cx="4448175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文本框 1"/>
          <p:cNvSpPr txBox="1">
            <a:spLocks noChangeArrowheads="1"/>
          </p:cNvSpPr>
          <p:nvPr/>
        </p:nvSpPr>
        <p:spPr bwMode="auto">
          <a:xfrm>
            <a:off x="685800" y="847725"/>
            <a:ext cx="6515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/>
              <a:t>合作探究一  计算机网络与现代社会生活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https://gss3.bdstatic.com/-Po3dSag_xI4khGkpoWK1HF6hhy/baike/w%3D268%3Bg%3D0/sign=1cad25f89d2f07085f052d06d11fdfa4/5fdf8db1cb1349549258dfd3554e9258d0094ac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719138"/>
            <a:ext cx="2400300" cy="21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矩形 2"/>
          <p:cNvSpPr>
            <a:spLocks noChangeArrowheads="1"/>
          </p:cNvSpPr>
          <p:nvPr/>
        </p:nvSpPr>
        <p:spPr bwMode="auto">
          <a:xfrm>
            <a:off x="381000" y="3048000"/>
            <a:ext cx="341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latin typeface="黑体" pitchFamily="49" charset="-122"/>
                <a:ea typeface="黑体" pitchFamily="49" charset="-122"/>
              </a:rPr>
              <a:t>第一媒体：以纸质为媒介的报纸</a:t>
            </a:r>
            <a:endParaRPr lang="zh-CN" altLang="en-US"/>
          </a:p>
        </p:txBody>
      </p:sp>
      <p:sp>
        <p:nvSpPr>
          <p:cNvPr id="7172" name="矩形 3"/>
          <p:cNvSpPr>
            <a:spLocks noChangeArrowheads="1"/>
          </p:cNvSpPr>
          <p:nvPr/>
        </p:nvSpPr>
        <p:spPr bwMode="auto">
          <a:xfrm>
            <a:off x="4648200" y="2971800"/>
            <a:ext cx="341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latin typeface="黑体" pitchFamily="49" charset="-122"/>
                <a:ea typeface="黑体" pitchFamily="49" charset="-122"/>
              </a:rPr>
              <a:t>第二媒体：以电波为媒介的广播</a:t>
            </a:r>
            <a:endParaRPr lang="zh-CN" altLang="en-US"/>
          </a:p>
        </p:txBody>
      </p:sp>
      <p:pic>
        <p:nvPicPr>
          <p:cNvPr id="7173" name="Picture 10" descr="https://gss3.bdstatic.com/-Po3dSag_xI4khGkpoWK1HF6hhy/baike/c0%3Dbaike116%2C5%2C5%2C116%2C38/sign=3e197c230ef41bd5ce5ee0a630b3eaae/72f082025aafa40f08fc55d5ab64034f78f019f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884238"/>
            <a:ext cx="2362200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矩形 5"/>
          <p:cNvSpPr>
            <a:spLocks noChangeArrowheads="1"/>
          </p:cNvSpPr>
          <p:nvPr/>
        </p:nvSpPr>
        <p:spPr bwMode="auto">
          <a:xfrm>
            <a:off x="533400" y="5943600"/>
            <a:ext cx="341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latin typeface="黑体" pitchFamily="49" charset="-122"/>
                <a:ea typeface="黑体" pitchFamily="49" charset="-122"/>
              </a:rPr>
              <a:t>第三媒体：以图像为媒介的电视</a:t>
            </a:r>
            <a:endParaRPr lang="zh-CN" altLang="en-US"/>
          </a:p>
        </p:txBody>
      </p:sp>
      <p:pic>
        <p:nvPicPr>
          <p:cNvPr id="7175" name="Picture 2" descr="https://timgsa.baidu.com/timg?image&amp;quality=80&amp;size=b9999_10000&amp;sec=1536428297768&amp;di=eedf821fb6656dccc5fcc1a0e7b30869&amp;imgtype=0&amp;src=http%3A%2F%2Fe.hiphotos.baidu.com%2Fzhidao%2Fpic%2Fitem%2F6159252dd42a2834b0c1c7ba50b5c9ea15cebf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429000"/>
            <a:ext cx="3886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矩形 7"/>
          <p:cNvSpPr>
            <a:spLocks noChangeArrowheads="1"/>
          </p:cNvSpPr>
          <p:nvPr/>
        </p:nvSpPr>
        <p:spPr bwMode="auto">
          <a:xfrm>
            <a:off x="4343400" y="586740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>
                <a:latin typeface="黑体" pitchFamily="49" charset="-122"/>
                <a:ea typeface="黑体" pitchFamily="49" charset="-122"/>
              </a:rPr>
              <a:t>“第四媒体”：以数字化的方式存储、处理和传播的互联网</a:t>
            </a:r>
            <a:endParaRPr lang="zh-CN" altLang="en-US"/>
          </a:p>
        </p:txBody>
      </p:sp>
      <p:pic>
        <p:nvPicPr>
          <p:cNvPr id="7177" name="Picture 4" descr="http://images.laoqianzhuang.com/2017/0818/201708180150446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3581400"/>
            <a:ext cx="2895600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4" grpId="0"/>
      <p:bldP spid="71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"/>
          <p:cNvSpPr>
            <a:spLocks noChangeArrowheads="1"/>
          </p:cNvSpPr>
          <p:nvPr/>
        </p:nvSpPr>
        <p:spPr bwMode="auto">
          <a:xfrm>
            <a:off x="250825" y="404813"/>
            <a:ext cx="43211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计算机的发展历史</a:t>
            </a:r>
            <a:endParaRPr lang="en-US" altLang="zh-CN" sz="36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50825" y="1403350"/>
            <a:ext cx="8642350" cy="4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第一代计算机（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1946—1958)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电子管为基本电子器件；使用机器语言和汇编语言；主要应用于国防和科学计算；运算速度每秒几千次至几万次。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第二代计算机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(1958—1964)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晶体管为主要器件；软件上出现了操作系统和算法语言；运算速度每秒几万次至几十万次。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第三代计算机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(1964—1971)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普遍采用集成电路；体积缩小；运算速度每秒几十万次至几百万次。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第四代计算机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(1971— )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以大规模集成电路为主要器件；运算速度每秒几百万次至上亿次。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"/>
          <p:cNvSpPr>
            <a:spLocks noChangeArrowheads="1"/>
          </p:cNvSpPr>
          <p:nvPr/>
        </p:nvSpPr>
        <p:spPr bwMode="auto">
          <a:xfrm>
            <a:off x="260350" y="5157788"/>
            <a:ext cx="86328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宋体" pitchFamily="2" charset="-122"/>
              </a:rPr>
              <a:t>    1946</a:t>
            </a:r>
            <a:r>
              <a:rPr lang="zh-CN" altLang="en-US" sz="2400" b="1">
                <a:latin typeface="宋体" pitchFamily="2" charset="-122"/>
              </a:rPr>
              <a:t>年</a:t>
            </a:r>
            <a:r>
              <a:rPr lang="en-US" altLang="zh-CN" sz="2400" b="1">
                <a:latin typeface="宋体" pitchFamily="2" charset="-122"/>
              </a:rPr>
              <a:t>2</a:t>
            </a:r>
            <a:r>
              <a:rPr lang="zh-CN" altLang="en-US" sz="2400" b="1">
                <a:latin typeface="宋体" pitchFamily="2" charset="-122"/>
              </a:rPr>
              <a:t>月</a:t>
            </a:r>
            <a:r>
              <a:rPr lang="en-US" altLang="zh-CN" sz="2400" b="1">
                <a:latin typeface="宋体" pitchFamily="2" charset="-122"/>
              </a:rPr>
              <a:t>14</a:t>
            </a:r>
            <a:r>
              <a:rPr lang="zh-CN" altLang="en-US" sz="2400" b="1">
                <a:latin typeface="宋体" pitchFamily="2" charset="-122"/>
              </a:rPr>
              <a:t>日，世界上第一台电脑</a:t>
            </a:r>
            <a:r>
              <a:rPr lang="en-US" altLang="zh-CN" sz="2400" b="1">
                <a:latin typeface="宋体" pitchFamily="2" charset="-122"/>
              </a:rPr>
              <a:t>ENIAC</a:t>
            </a:r>
            <a:r>
              <a:rPr lang="zh-CN" altLang="en-US" sz="2400" b="1">
                <a:latin typeface="宋体" pitchFamily="2" charset="-122"/>
              </a:rPr>
              <a:t>在美国宾夕法尼亚大学诞生。</a:t>
            </a:r>
          </a:p>
        </p:txBody>
      </p:sp>
      <p:sp>
        <p:nvSpPr>
          <p:cNvPr id="9219" name="矩形 2"/>
          <p:cNvSpPr>
            <a:spLocks noChangeArrowheads="1"/>
          </p:cNvSpPr>
          <p:nvPr/>
        </p:nvSpPr>
        <p:spPr bwMode="auto">
          <a:xfrm>
            <a:off x="1331913" y="4124325"/>
            <a:ext cx="1851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latin typeface="宋体" pitchFamily="2" charset="-122"/>
              </a:rPr>
              <a:t>工作中的</a:t>
            </a:r>
            <a:r>
              <a:rPr lang="en-US" altLang="zh-CN" sz="2000" b="1">
                <a:latin typeface="宋体" pitchFamily="2" charset="-122"/>
              </a:rPr>
              <a:t>ENIAC</a:t>
            </a:r>
            <a:endParaRPr lang="zh-CN" altLang="en-US" sz="2000" b="1">
              <a:latin typeface="宋体" pitchFamily="2" charset="-122"/>
            </a:endParaRPr>
          </a:p>
        </p:txBody>
      </p:sp>
      <p:pic>
        <p:nvPicPr>
          <p:cNvPr id="19457" name="Picture 1" descr="C:\Users\Administrator\Desktop\200602131554535b31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141" y="789698"/>
            <a:ext cx="4831329" cy="33341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矩形 3"/>
          <p:cNvSpPr>
            <a:spLocks noChangeArrowheads="1"/>
          </p:cNvSpPr>
          <p:nvPr/>
        </p:nvSpPr>
        <p:spPr bwMode="auto">
          <a:xfrm>
            <a:off x="6156325" y="4124325"/>
            <a:ext cx="2365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b="1">
                <a:latin typeface="宋体" pitchFamily="2" charset="-122"/>
              </a:rPr>
              <a:t>ENIAC</a:t>
            </a:r>
            <a:r>
              <a:rPr lang="zh-CN" altLang="en-US" sz="2000" b="1">
                <a:latin typeface="宋体" pitchFamily="2" charset="-122"/>
              </a:rPr>
              <a:t>使用的电子管</a:t>
            </a:r>
          </a:p>
        </p:txBody>
      </p:sp>
      <p:pic>
        <p:nvPicPr>
          <p:cNvPr id="19458" name="Picture 2" descr="C:\Users\Administrator\Desktop\20060213155532aaf7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6690" y="836712"/>
            <a:ext cx="3651674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"/>
          <p:cNvSpPr>
            <a:spLocks noChangeArrowheads="1"/>
          </p:cNvSpPr>
          <p:nvPr/>
        </p:nvSpPr>
        <p:spPr bwMode="auto">
          <a:xfrm>
            <a:off x="260350" y="1628775"/>
            <a:ext cx="863282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我国计算机发展历史从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1953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年开始研究，到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1958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年研制出了我国第一台计算机在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1982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年我国研制出了运算速度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亿次的银河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I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II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型等小型系列机。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"/>
          <p:cNvSpPr>
            <a:spLocks noChangeArrowheads="1"/>
          </p:cNvSpPr>
          <p:nvPr/>
        </p:nvSpPr>
        <p:spPr bwMode="auto">
          <a:xfrm>
            <a:off x="1730375" y="5292725"/>
            <a:ext cx="5683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3200" b="1">
                <a:solidFill>
                  <a:srgbClr val="C00000"/>
                </a:solidFill>
                <a:latin typeface="宋体" pitchFamily="2" charset="-122"/>
              </a:rPr>
              <a:t>说说计算机网络技术的影响</a:t>
            </a:r>
          </a:p>
        </p:txBody>
      </p:sp>
      <p:pic>
        <p:nvPicPr>
          <p:cNvPr id="18433" name="Picture 1" descr="C:\Users\Administrator\Desktop\6608733_112735166000_2.jpg"/>
          <p:cNvPicPr>
            <a:picLocks noChangeAspect="1" noChangeArrowheads="1"/>
          </p:cNvPicPr>
          <p:nvPr/>
        </p:nvPicPr>
        <p:blipFill rotWithShape="1">
          <a:blip r:embed="rId2" cstate="print"/>
          <a:srcRect b="5019"/>
          <a:stretch/>
        </p:blipFill>
        <p:spPr bwMode="auto">
          <a:xfrm>
            <a:off x="1184275" y="692150"/>
            <a:ext cx="6775450" cy="429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3"/>
          <p:cNvSpPr>
            <a:spLocks noChangeArrowheads="1"/>
          </p:cNvSpPr>
          <p:nvPr/>
        </p:nvSpPr>
        <p:spPr bwMode="auto">
          <a:xfrm>
            <a:off x="304800" y="2590800"/>
            <a:ext cx="86106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1</a:t>
            </a:r>
            <a:r>
              <a:rPr lang="zh-CN" altLang="en-US" sz="2300" b="1"/>
              <a:t>、互联网能够不受空间限制来进行信息交换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2</a:t>
            </a:r>
            <a:r>
              <a:rPr lang="zh-CN" altLang="en-US" sz="2300" b="1"/>
              <a:t>、信息交换具有时域性（更新速度快）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3</a:t>
            </a:r>
            <a:r>
              <a:rPr lang="zh-CN" altLang="en-US" sz="2300" b="1"/>
              <a:t>、交换信息具有互动性（人与人，人与信息之间可以互动交流）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4</a:t>
            </a:r>
            <a:r>
              <a:rPr lang="zh-CN" altLang="en-US" sz="2300" b="1"/>
              <a:t>、信息交换的使用成本低（通过信息交换，代替实物交换）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5</a:t>
            </a:r>
            <a:r>
              <a:rPr lang="zh-CN" altLang="en-US" sz="2300" b="1"/>
              <a:t>、信息交换的发展趋向于个性化（容易满足每个人的个性化需求）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6</a:t>
            </a:r>
            <a:r>
              <a:rPr lang="zh-CN" altLang="en-US" sz="2300" b="1"/>
              <a:t>、使用者众多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7</a:t>
            </a:r>
            <a:r>
              <a:rPr lang="zh-CN" altLang="en-US" sz="2300" b="1"/>
              <a:t>、有价值的信息被资源整合，信息储存量大、高效、快速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300" b="1"/>
              <a:t>8</a:t>
            </a:r>
            <a:r>
              <a:rPr lang="zh-CN" altLang="en-US" sz="2300" b="1"/>
              <a:t>、信息交换能以多种形式存在（视频、图片、文字等等）</a:t>
            </a:r>
          </a:p>
        </p:txBody>
      </p:sp>
      <p:pic>
        <p:nvPicPr>
          <p:cNvPr id="9219" name="Picture 12" descr="https://timgsa.baidu.com/timg?image&amp;quality=80&amp;size=b9999_10000&amp;sec=1536429256381&amp;di=e7610cf1a60a83e2d518ee96971a75e5&amp;imgtype=0&amp;src=http%3A%2F%2Fs9.sinaimg.cn%2Fmw690%2F004dfULxzy6UoiyJCxG38%26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754063"/>
            <a:ext cx="2743200" cy="172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矩形 15"/>
          <p:cNvSpPr>
            <a:spLocks noChangeArrowheads="1"/>
          </p:cNvSpPr>
          <p:nvPr/>
        </p:nvSpPr>
        <p:spPr bwMode="auto">
          <a:xfrm>
            <a:off x="1219200" y="1143000"/>
            <a:ext cx="3892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3200" b="1">
                <a:solidFill>
                  <a:srgbClr val="FF0000"/>
                </a:solidFill>
              </a:rPr>
              <a:t>互联网有哪些优点？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3"/>
          <p:cNvSpPr>
            <a:spLocks noChangeArrowheads="1"/>
          </p:cNvSpPr>
          <p:nvPr/>
        </p:nvSpPr>
        <p:spPr bwMode="auto">
          <a:xfrm>
            <a:off x="1600200" y="728663"/>
            <a:ext cx="63404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互联网给人类社会带来哪些影响？</a:t>
            </a:r>
          </a:p>
        </p:txBody>
      </p:sp>
      <p:sp>
        <p:nvSpPr>
          <p:cNvPr id="5" name="矩形 4"/>
          <p:cNvSpPr/>
          <p:nvPr/>
        </p:nvSpPr>
        <p:spPr>
          <a:xfrm>
            <a:off x="304800" y="1795463"/>
            <a:ext cx="8458200" cy="17129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①在社会各个领域发挥了巨大的作用，信息化社会开始出现。</a:t>
            </a:r>
            <a:endParaRPr lang="en-US" altLang="zh-CN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②加快了经济全球化的步伐。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③传统产业也借助互联网提高管理水平，并通过全球营销和采购扩大市场。</a:t>
            </a:r>
            <a:endParaRPr lang="en-US" altLang="zh-CN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④提高了人们的工作效率，增加了乐趣。</a:t>
            </a:r>
            <a:endParaRPr lang="en-US" altLang="zh-CN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⑤人们的社会交往方式也发生着改变。</a:t>
            </a:r>
          </a:p>
        </p:txBody>
      </p:sp>
      <p:sp>
        <p:nvSpPr>
          <p:cNvPr id="9220" name="矩形 5"/>
          <p:cNvSpPr>
            <a:spLocks noChangeArrowheads="1"/>
          </p:cNvSpPr>
          <p:nvPr/>
        </p:nvSpPr>
        <p:spPr bwMode="auto">
          <a:xfrm>
            <a:off x="3048000" y="1338263"/>
            <a:ext cx="21336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zh-CN" altLang="en-US" sz="2000" b="1"/>
              <a:t>（</a:t>
            </a:r>
            <a:r>
              <a:rPr lang="en-US" altLang="zh-CN" sz="2000" b="1"/>
              <a:t>1</a:t>
            </a:r>
            <a:r>
              <a:rPr lang="zh-CN" altLang="en-US" sz="2000" b="1"/>
              <a:t>）</a:t>
            </a:r>
            <a:r>
              <a:rPr lang="zh-CN" altLang="en-US" sz="2000" b="1">
                <a:solidFill>
                  <a:srgbClr val="FF0000"/>
                </a:solidFill>
              </a:rPr>
              <a:t>积极方面：</a:t>
            </a:r>
          </a:p>
        </p:txBody>
      </p:sp>
      <p:sp>
        <p:nvSpPr>
          <p:cNvPr id="9221" name="矩形 8"/>
          <p:cNvSpPr>
            <a:spLocks noChangeArrowheads="1"/>
          </p:cNvSpPr>
          <p:nvPr/>
        </p:nvSpPr>
        <p:spPr bwMode="auto">
          <a:xfrm>
            <a:off x="3200400" y="3733800"/>
            <a:ext cx="1876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/>
              <a:t>（</a:t>
            </a:r>
            <a:r>
              <a:rPr lang="en-US" altLang="zh-CN" sz="2000" b="1"/>
              <a:t>2</a:t>
            </a:r>
            <a:r>
              <a:rPr lang="zh-CN" altLang="en-US" sz="2000" b="1"/>
              <a:t>）</a:t>
            </a:r>
            <a:r>
              <a:rPr lang="zh-CN" altLang="en-US" sz="2000" b="1">
                <a:solidFill>
                  <a:srgbClr val="FF0000"/>
                </a:solidFill>
              </a:rPr>
              <a:t>消极方面</a:t>
            </a:r>
            <a:endParaRPr lang="zh-CN" altLang="en-US" sz="2000">
              <a:solidFill>
                <a:srgbClr val="FF0000"/>
              </a:solidFill>
            </a:endParaRP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304800" y="4267200"/>
            <a:ext cx="8610600" cy="14049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互联网消极影响虚假信息、网络欺诈、病毒与恶意软件、色情与暴力、网瘾、数据丢失、网络爆红、阴谋论、过于公开、过于商业化、黑客攻击网络，也给人们特别是青少年带来一定的负面影响。 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220" grpId="0"/>
      <p:bldP spid="9221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2"/>
          <p:cNvSpPr txBox="1">
            <a:spLocks noChangeArrowheads="1"/>
          </p:cNvSpPr>
          <p:nvPr/>
        </p:nvSpPr>
        <p:spPr bwMode="auto">
          <a:xfrm>
            <a:off x="457200" y="838200"/>
            <a:ext cx="8153400" cy="29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4400"/>
              </a:lnSpc>
            </a:pPr>
            <a:r>
              <a:rPr lang="en-US" altLang="zh-CN" sz="2400" b="1">
                <a:latin typeface="宋体" pitchFamily="2" charset="-122"/>
              </a:rPr>
              <a:t>(1)</a:t>
            </a:r>
            <a:r>
              <a:rPr lang="zh-CN" altLang="en-US" sz="2400" b="1">
                <a:latin typeface="宋体" pitchFamily="2" charset="-122"/>
              </a:rPr>
              <a:t>网络是把“双刃剑”，既有积极影响，也有消极影响，二者都不可忽略。</a:t>
            </a:r>
          </a:p>
          <a:p>
            <a:pPr eaLnBrk="1" hangingPunct="1">
              <a:lnSpc>
                <a:spcPts val="4400"/>
              </a:lnSpc>
            </a:pPr>
            <a:r>
              <a:rPr lang="en-US" altLang="zh-CN" sz="2400" b="1">
                <a:latin typeface="宋体" pitchFamily="2" charset="-122"/>
              </a:rPr>
              <a:t>(2)</a:t>
            </a:r>
            <a:r>
              <a:rPr lang="zh-CN" altLang="en-US" sz="2400" b="1">
                <a:latin typeface="宋体" pitchFamily="2" charset="-122"/>
              </a:rPr>
              <a:t>我们要趋利避害。既不能因为它的积极因素而放任不管，也不能因为它的负面因素而因噎废食。我们应该提高自身的道德素养，树立正确的网络观，让网络发挥出应有的作用。</a:t>
            </a:r>
            <a:endParaRPr lang="zh-CN" altLang="en-US" sz="2400"/>
          </a:p>
        </p:txBody>
      </p:sp>
      <p:sp>
        <p:nvSpPr>
          <p:cNvPr id="11267" name="矩形 3"/>
          <p:cNvSpPr>
            <a:spLocks noChangeArrowheads="1"/>
          </p:cNvSpPr>
          <p:nvPr/>
        </p:nvSpPr>
        <p:spPr bwMode="auto">
          <a:xfrm>
            <a:off x="2286000" y="542925"/>
            <a:ext cx="4513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中学生应该怎样对待网络？</a:t>
            </a:r>
          </a:p>
        </p:txBody>
      </p:sp>
      <p:pic>
        <p:nvPicPr>
          <p:cNvPr id="11268" name="Picture 5" descr="https://timgsa.baidu.com/timg?image&amp;quality=80&amp;size=b9999_10000&amp;sec=1536431658300&amp;di=402933241be0bc674233af493d8c696a&amp;imgtype=0&amp;src=http%3A%2F%2Fupload.10yan.com%2F2018%2F0907%2F1536280687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3733800"/>
            <a:ext cx="2574925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7" descr="https://timgsa.baidu.com/timg?image&amp;quality=80&amp;size=b9999_10000&amp;sec=1536431725953&amp;di=4a602da79d2afac50b6fa03f329ead94&amp;imgtype=0&amp;src=http%3A%2F%2Fwww.zbgwy.com%2FUpFiles%2Fimage%2F20180802%2F63668817524168907963663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3886200"/>
            <a:ext cx="39243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7197"/>
          <p:cNvSpPr>
            <a:spLocks noChangeArrowheads="1"/>
          </p:cNvSpPr>
          <p:nvPr/>
        </p:nvSpPr>
        <p:spPr bwMode="auto">
          <a:xfrm>
            <a:off x="250825" y="457200"/>
            <a:ext cx="48529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目标导学二：妇女地位的提高</a:t>
            </a:r>
            <a:endParaRPr lang="zh-CN" altLang="zh-CN" sz="2800" b="1">
              <a:solidFill>
                <a:srgbClr val="0000FF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1267" name="矩形 5"/>
          <p:cNvSpPr>
            <a:spLocks noChangeArrowheads="1"/>
          </p:cNvSpPr>
          <p:nvPr/>
        </p:nvSpPr>
        <p:spPr bwMode="auto">
          <a:xfrm>
            <a:off x="250825" y="1916113"/>
            <a:ext cx="86423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  <a:latin typeface="宋体" pitchFamily="2" charset="-122"/>
              </a:rPr>
              <a:t>    </a:t>
            </a:r>
            <a:r>
              <a:rPr lang="zh-CN" altLang="zh-CN" sz="3200" b="1">
                <a:solidFill>
                  <a:srgbClr val="C00000"/>
                </a:solidFill>
                <a:latin typeface="宋体" pitchFamily="2" charset="-122"/>
              </a:rPr>
              <a:t>从妇女政治地位、就业等方面说说妇女地位提高的表现</a:t>
            </a:r>
            <a:r>
              <a:rPr lang="zh-CN" altLang="en-US" sz="3200" b="1">
                <a:solidFill>
                  <a:srgbClr val="C00000"/>
                </a:solidFill>
                <a:latin typeface="宋体" pitchFamily="2" charset="-122"/>
              </a:rPr>
              <a:t>。</a:t>
            </a:r>
          </a:p>
        </p:txBody>
      </p:sp>
      <p:pic>
        <p:nvPicPr>
          <p:cNvPr id="11268" name="Picture 9" descr="C:\Users\Administrator\Desktop\t01ece2e0eb335cc84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58" t="12653" r="24130" b="11366"/>
          <a:stretch>
            <a:fillRect/>
          </a:stretch>
        </p:blipFill>
        <p:spPr bwMode="auto">
          <a:xfrm>
            <a:off x="3398838" y="3789363"/>
            <a:ext cx="2346325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ss0.baidu.com/6ONWsjip0QIZ8tyhnq/it/u=46908819,2531626998&amp;fm=173&amp;s=5EE82DC763A338B15ABD1513030010C0&amp;w=506&amp;h=309&amp;im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1484313"/>
            <a:ext cx="5116513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矩形 2"/>
          <p:cNvSpPr>
            <a:spLocks noChangeArrowheads="1"/>
          </p:cNvSpPr>
          <p:nvPr/>
        </p:nvSpPr>
        <p:spPr bwMode="auto">
          <a:xfrm>
            <a:off x="304800" y="5141913"/>
            <a:ext cx="85344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/>
              <a:t>妇女地位最高的，公认是芬兰。这个国家妇女地位极高，政府的</a:t>
            </a:r>
            <a:r>
              <a:rPr lang="en-US" altLang="zh-CN" sz="2800" b="1"/>
              <a:t>20</a:t>
            </a:r>
            <a:r>
              <a:rPr lang="zh-CN" altLang="en-US" sz="2800" b="1"/>
              <a:t>位部长中一度有</a:t>
            </a:r>
            <a:r>
              <a:rPr lang="en-US" altLang="zh-CN" sz="2800" b="1"/>
              <a:t>12</a:t>
            </a:r>
            <a:r>
              <a:rPr lang="zh-CN" altLang="en-US" sz="2800" b="1"/>
              <a:t>位是女部长。</a:t>
            </a:r>
          </a:p>
        </p:txBody>
      </p:sp>
      <p:pic>
        <p:nvPicPr>
          <p:cNvPr id="13316" name="Picture 4" descr="https://gss3.bdstatic.com/7Po3dSag_xI4khGkpoWK1HF6hhy/baike/w%3D268%3Bg%3D0/sign=edea5829ad0f4bfb8cd099523b741fcd/2fdda3cc7cd98d106e013b87283fb80e7aec90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093913"/>
            <a:ext cx="33623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文本框 1"/>
          <p:cNvSpPr txBox="1">
            <a:spLocks noChangeArrowheads="1"/>
          </p:cNvSpPr>
          <p:nvPr/>
        </p:nvSpPr>
        <p:spPr bwMode="auto">
          <a:xfrm>
            <a:off x="685800" y="765175"/>
            <a:ext cx="49101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/>
              <a:t>合作探究二    妇女地位的提高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"/>
          <p:cNvSpPr txBox="1">
            <a:spLocks noChangeArrowheads="1"/>
          </p:cNvSpPr>
          <p:nvPr/>
        </p:nvSpPr>
        <p:spPr bwMode="auto">
          <a:xfrm>
            <a:off x="228600" y="2362200"/>
            <a:ext cx="1574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表现：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52400" y="4343400"/>
            <a:ext cx="88392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/>
              <a:t>⒈</a:t>
            </a:r>
            <a:r>
              <a:rPr lang="zh-CN" altLang="zh-CN" sz="2800" b="1"/>
              <a:t>全世界绝大多数国家和地区妇女都有了选举权。</a:t>
            </a:r>
            <a:endParaRPr lang="en-US" altLang="zh-CN" sz="2800" b="1"/>
          </a:p>
          <a:p>
            <a:pPr eaLnBrk="1" hangingPunct="1"/>
            <a:endParaRPr lang="en-US" altLang="zh-CN" sz="2800" b="1"/>
          </a:p>
          <a:p>
            <a:pPr eaLnBrk="1" hangingPunct="1"/>
            <a:r>
              <a:rPr lang="zh-CN" altLang="en-US" sz="2800" b="1"/>
              <a:t>⒉</a:t>
            </a:r>
            <a:r>
              <a:rPr lang="zh-CN" altLang="zh-CN" sz="2800" b="1"/>
              <a:t>随着受教育程度的提升，妇女获得了更多的知识和技能，她们摆脱家庭束缚</a:t>
            </a:r>
            <a:r>
              <a:rPr lang="en-US" altLang="zh-CN" sz="2800" b="1"/>
              <a:t> </a:t>
            </a:r>
            <a:r>
              <a:rPr lang="zh-CN" altLang="en-US" sz="2800" b="1"/>
              <a:t>，</a:t>
            </a:r>
            <a:r>
              <a:rPr lang="zh-CN" altLang="zh-CN" sz="2800" b="1"/>
              <a:t>参加社会</a:t>
            </a:r>
            <a:r>
              <a:rPr lang="zh-CN" altLang="en-US" sz="2800" b="1"/>
              <a:t>工作</a:t>
            </a:r>
            <a:r>
              <a:rPr lang="zh-CN" altLang="zh-CN" sz="2800" b="1"/>
              <a:t>，涌现出不少杰出的女性。</a:t>
            </a:r>
            <a:endParaRPr lang="zh-CN" altLang="zh-CN">
              <a:solidFill>
                <a:srgbClr val="FF0000"/>
              </a:solidFill>
            </a:endParaRPr>
          </a:p>
        </p:txBody>
      </p:sp>
      <p:pic>
        <p:nvPicPr>
          <p:cNvPr id="4" name="图片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685800"/>
            <a:ext cx="6858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波形 4"/>
          <p:cNvSpPr/>
          <p:nvPr/>
        </p:nvSpPr>
        <p:spPr bwMode="auto">
          <a:xfrm>
            <a:off x="0" y="0"/>
            <a:ext cx="28194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妇女地位的提高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3429000"/>
            <a:ext cx="340042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矩形 2"/>
          <p:cNvSpPr>
            <a:spLocks noChangeArrowheads="1"/>
          </p:cNvSpPr>
          <p:nvPr/>
        </p:nvSpPr>
        <p:spPr bwMode="auto">
          <a:xfrm>
            <a:off x="5486400" y="6172200"/>
            <a:ext cx="2749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/>
              <a:t>新西兰</a:t>
            </a:r>
            <a:r>
              <a:rPr lang="en-US" altLang="zh-CN"/>
              <a:t>80</a:t>
            </a:r>
            <a:r>
              <a:rPr lang="zh-CN" altLang="en-US"/>
              <a:t>后女总理阿德恩</a:t>
            </a:r>
          </a:p>
        </p:txBody>
      </p:sp>
      <p:pic>
        <p:nvPicPr>
          <p:cNvPr id="14340" name="Picture 4" descr="http://www.people.com.cn/mediafile/pic/20151125/69/13336852407922733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685800"/>
            <a:ext cx="3144838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矩形 4"/>
          <p:cNvSpPr>
            <a:spLocks noChangeArrowheads="1"/>
          </p:cNvSpPr>
          <p:nvPr/>
        </p:nvSpPr>
        <p:spPr bwMode="auto">
          <a:xfrm>
            <a:off x="228600" y="2590800"/>
            <a:ext cx="4038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/>
              <a:t>安格拉</a:t>
            </a:r>
            <a:r>
              <a:rPr lang="en-US" altLang="zh-CN"/>
              <a:t>·</a:t>
            </a:r>
            <a:r>
              <a:rPr lang="zh-CN" altLang="en-US"/>
              <a:t>默克尔于</a:t>
            </a:r>
            <a:r>
              <a:rPr lang="en-US" altLang="zh-CN"/>
              <a:t>2005</a:t>
            </a:r>
            <a:r>
              <a:rPr lang="zh-CN" altLang="en-US"/>
              <a:t>年成为德国历史上第一位女总理，并在</a:t>
            </a:r>
            <a:r>
              <a:rPr lang="en-US" altLang="zh-CN"/>
              <a:t>2009</a:t>
            </a:r>
            <a:r>
              <a:rPr lang="zh-CN" altLang="en-US"/>
              <a:t>年和</a:t>
            </a:r>
            <a:r>
              <a:rPr lang="en-US" altLang="zh-CN"/>
              <a:t>2013</a:t>
            </a:r>
            <a:r>
              <a:rPr lang="zh-CN" altLang="en-US"/>
              <a:t>年的大选中成功连任。</a:t>
            </a:r>
          </a:p>
        </p:txBody>
      </p:sp>
      <p:pic>
        <p:nvPicPr>
          <p:cNvPr id="13318" name="Picture 6" descr="http://www.people.com.cn/mediafile/pic/20151125/40/9292513016456347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762000"/>
            <a:ext cx="2667000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矩形 6"/>
          <p:cNvSpPr>
            <a:spLocks noChangeArrowheads="1"/>
          </p:cNvSpPr>
          <p:nvPr/>
        </p:nvSpPr>
        <p:spPr bwMode="auto">
          <a:xfrm>
            <a:off x="4572000" y="2667000"/>
            <a:ext cx="434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/>
              <a:t>2015</a:t>
            </a:r>
            <a:r>
              <a:rPr lang="zh-CN" altLang="en-US"/>
              <a:t>年</a:t>
            </a:r>
            <a:r>
              <a:rPr lang="en-US" altLang="zh-CN"/>
              <a:t>11</a:t>
            </a:r>
            <a:r>
              <a:rPr lang="zh-CN" altLang="en-US"/>
              <a:t>月</a:t>
            </a:r>
            <a:r>
              <a:rPr lang="en-US" altLang="zh-CN"/>
              <a:t>18</a:t>
            </a:r>
            <a:r>
              <a:rPr lang="zh-CN" altLang="en-US"/>
              <a:t>日，阿迈勒</a:t>
            </a:r>
            <a:r>
              <a:rPr lang="en-US" altLang="zh-CN"/>
              <a:t>·</a:t>
            </a:r>
            <a:r>
              <a:rPr lang="zh-CN" altLang="en-US"/>
              <a:t>古拜希当选为阿联酋历史上首位女性联邦国民议会议长。</a:t>
            </a:r>
          </a:p>
        </p:txBody>
      </p:sp>
      <p:sp>
        <p:nvSpPr>
          <p:cNvPr id="13320" name="矩形 7"/>
          <p:cNvSpPr>
            <a:spLocks noChangeArrowheads="1"/>
          </p:cNvSpPr>
          <p:nvPr/>
        </p:nvSpPr>
        <p:spPr bwMode="auto">
          <a:xfrm>
            <a:off x="228600" y="5257800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/>
              <a:t>2006</a:t>
            </a:r>
            <a:r>
              <a:rPr lang="zh-CN" altLang="en-US"/>
              <a:t>年</a:t>
            </a:r>
            <a:r>
              <a:rPr lang="en-US" altLang="zh-CN"/>
              <a:t>1</a:t>
            </a:r>
            <a:r>
              <a:rPr lang="zh-CN" altLang="en-US"/>
              <a:t>月</a:t>
            </a:r>
            <a:r>
              <a:rPr lang="en-US" altLang="zh-CN"/>
              <a:t>15</a:t>
            </a:r>
            <a:r>
              <a:rPr lang="zh-CN" altLang="en-US"/>
              <a:t>日，米歇尔</a:t>
            </a:r>
            <a:r>
              <a:rPr lang="en-US" altLang="zh-CN"/>
              <a:t>·</a:t>
            </a:r>
            <a:r>
              <a:rPr lang="zh-CN" altLang="en-US"/>
              <a:t>巴切莱特当选为智利历史上第一位女总统，也是南美历史上第一位民选女总统。智利时间</a:t>
            </a:r>
            <a:r>
              <a:rPr lang="en-US" altLang="zh-CN"/>
              <a:t>2013</a:t>
            </a:r>
            <a:r>
              <a:rPr lang="zh-CN" altLang="en-US"/>
              <a:t>年</a:t>
            </a:r>
            <a:r>
              <a:rPr lang="en-US" altLang="zh-CN"/>
              <a:t>12</a:t>
            </a:r>
            <a:r>
              <a:rPr lang="zh-CN" altLang="en-US"/>
              <a:t>月，她再次当选智利总统。</a:t>
            </a:r>
          </a:p>
        </p:txBody>
      </p:sp>
      <p:pic>
        <p:nvPicPr>
          <p:cNvPr id="13321" name="Picture 8" descr="http://www.people.com.cn/mediafile/pic/20151125/41/138621418382674516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3657600"/>
            <a:ext cx="1182688" cy="159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7" grpId="0"/>
      <p:bldP spid="13319" grpId="0"/>
      <p:bldP spid="133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波形 1"/>
          <p:cNvSpPr/>
          <p:nvPr/>
        </p:nvSpPr>
        <p:spPr bwMode="auto">
          <a:xfrm>
            <a:off x="0" y="0"/>
            <a:ext cx="28194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妇女地位的提高</a:t>
            </a:r>
          </a:p>
        </p:txBody>
      </p:sp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381000" y="1066800"/>
            <a:ext cx="1574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现实：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6200" y="2057400"/>
            <a:ext cx="9067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/>
              <a:t>    </a:t>
            </a:r>
            <a:r>
              <a:rPr lang="zh-CN" altLang="zh-CN" sz="2800" b="1"/>
              <a:t>受</a:t>
            </a:r>
            <a:r>
              <a:rPr lang="zh-CN" altLang="en-US" sz="2800" b="1"/>
              <a:t>历史</a:t>
            </a:r>
            <a:r>
              <a:rPr lang="zh-CN" altLang="zh-CN" sz="2800" b="1"/>
              <a:t>、</a:t>
            </a:r>
            <a:r>
              <a:rPr lang="zh-CN" altLang="en-US" sz="2800" b="1"/>
              <a:t>文化传统</a:t>
            </a:r>
            <a:r>
              <a:rPr lang="zh-CN" altLang="zh-CN" sz="2800" b="1"/>
              <a:t>等诸多因素的影响，妇女在许多方面还没有取得与男性完全平等的权利。实现妇女和男性的</a:t>
            </a:r>
            <a:r>
              <a:rPr lang="zh-CN" altLang="zh-CN" sz="2800" b="1">
                <a:solidFill>
                  <a:srgbClr val="C00000"/>
                </a:solidFill>
              </a:rPr>
              <a:t>完全平等</a:t>
            </a:r>
            <a:r>
              <a:rPr lang="zh-CN" altLang="zh-CN" sz="2800" b="1"/>
              <a:t>，还需要人类社会不断努力。</a:t>
            </a:r>
            <a:endParaRPr lang="zh-CN" altLang="en-US" sz="2800" b="1"/>
          </a:p>
        </p:txBody>
      </p:sp>
      <p:pic>
        <p:nvPicPr>
          <p:cNvPr id="5" name="Picture 2" descr="https://ss1.bdstatic.com/70cFvXSh_Q1YnxGkpoWK1HF6hhy/it/u=1711172034,917627719&amp;fm=26&amp;gp=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38600"/>
            <a:ext cx="4724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s://timgsa.baidu.com/timg?image&amp;quality=80&amp;size=b9999_10000&amp;sec=1536462345729&amp;di=47653276b03212f6434b591e5eb9aedb&amp;imgtype=0&amp;src=http%3A%2F%2Fn1.cmsfile.pg0.cn%2Fgroup1%2FM00%2F2C%2F23%2FCgqg11jFTJyAY1fQAABe0RiHxno2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4002088"/>
            <a:ext cx="4419600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"/>
          <p:cNvSpPr txBox="1">
            <a:spLocks noChangeArrowheads="1"/>
          </p:cNvSpPr>
          <p:nvPr/>
        </p:nvSpPr>
        <p:spPr bwMode="auto">
          <a:xfrm>
            <a:off x="1447800" y="685800"/>
            <a:ext cx="6677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/>
              <a:t>探究：妇女地位的提高表现在哪些方面？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066800" y="2133600"/>
            <a:ext cx="6019800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1</a:t>
            </a:r>
            <a:r>
              <a:rPr lang="zh-CN" altLang="en-US" sz="2800" b="1">
                <a:solidFill>
                  <a:srgbClr val="FF0000"/>
                </a:solidFill>
              </a:rPr>
              <a:t>、</a:t>
            </a:r>
            <a:r>
              <a:rPr lang="zh-CN" altLang="zh-CN" sz="2800" b="1">
                <a:solidFill>
                  <a:srgbClr val="FF0000"/>
                </a:solidFill>
              </a:rPr>
              <a:t>全世界绝大多数国家和地区妇女都有了选举权。</a:t>
            </a:r>
            <a:endParaRPr lang="en-US" altLang="zh-CN" sz="2800" b="1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2</a:t>
            </a:r>
            <a:r>
              <a:rPr lang="zh-CN" altLang="en-US" sz="2800" b="1">
                <a:solidFill>
                  <a:srgbClr val="FF0000"/>
                </a:solidFill>
              </a:rPr>
              <a:t>、</a:t>
            </a:r>
            <a:r>
              <a:rPr lang="zh-CN" altLang="zh-CN" sz="2800" b="1">
                <a:solidFill>
                  <a:srgbClr val="FF0000"/>
                </a:solidFill>
              </a:rPr>
              <a:t>随着受教育程度的提升，妇女获得了更多的知识和技能，她们摆脱家庭束缚</a:t>
            </a:r>
            <a:r>
              <a:rPr lang="en-US" altLang="zh-CN" sz="2800" b="1">
                <a:solidFill>
                  <a:srgbClr val="FF0000"/>
                </a:solidFill>
              </a:rPr>
              <a:t> 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r>
              <a:rPr lang="zh-CN" altLang="zh-CN" sz="2800" b="1">
                <a:solidFill>
                  <a:srgbClr val="FF0000"/>
                </a:solidFill>
              </a:rPr>
              <a:t>参加社会</a:t>
            </a:r>
            <a:r>
              <a:rPr lang="zh-CN" altLang="en-US" sz="2800" b="1">
                <a:solidFill>
                  <a:srgbClr val="FF0000"/>
                </a:solidFill>
              </a:rPr>
              <a:t>工作</a:t>
            </a:r>
            <a:r>
              <a:rPr lang="zh-CN" altLang="zh-CN" sz="2800" b="1">
                <a:solidFill>
                  <a:srgbClr val="FF0000"/>
                </a:solidFill>
              </a:rPr>
              <a:t>，涌现出不少杰出的女性。</a:t>
            </a:r>
            <a:endParaRPr lang="en-US" altLang="zh-CN" sz="2800" b="1">
              <a:solidFill>
                <a:srgbClr val="FF0000"/>
              </a:solidFill>
            </a:endParaRPr>
          </a:p>
          <a:p>
            <a:pPr eaLnBrk="1" hangingPunct="1"/>
            <a:endParaRPr lang="zh-CN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p5.so.qhimgs1.com/bdr/_240_/t0133fed86f2cd228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886200"/>
            <a:ext cx="4681538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http://p3.so.qhmsg.com/bdr/_240_/t01eb660542275bf9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990600"/>
            <a:ext cx="4645025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4876800" y="990600"/>
            <a:ext cx="4267200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itchFamily="34" charset="0"/>
              </a:rPr>
              <a:t>       </a:t>
            </a:r>
            <a:r>
              <a:rPr lang="en-US" altLang="zh-CN" sz="2800" b="1">
                <a:solidFill>
                  <a:srgbClr val="FF0000"/>
                </a:solidFill>
                <a:latin typeface="Calibri" pitchFamily="34" charset="0"/>
              </a:rPr>
              <a:t>《</a:t>
            </a: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消除对妇女一切形式歧视公约</a:t>
            </a:r>
            <a:r>
              <a:rPr lang="en-US" altLang="zh-CN" sz="2800" b="1">
                <a:solidFill>
                  <a:srgbClr val="FF0000"/>
                </a:solidFill>
                <a:latin typeface="Calibri" pitchFamily="34" charset="0"/>
              </a:rPr>
              <a:t>》</a:t>
            </a:r>
            <a:r>
              <a:rPr lang="zh-CN" altLang="en-US" sz="2800" b="1">
                <a:latin typeface="Calibri" pitchFamily="34" charset="0"/>
              </a:rPr>
              <a:t>是联合国为消除对妇女的歧视、争取性别平等制定的一份重要国际人权文书。联合国在</a:t>
            </a:r>
            <a:r>
              <a:rPr lang="en-US" altLang="zh-CN" sz="2800" b="1">
                <a:latin typeface="Calibri" pitchFamily="34" charset="0"/>
              </a:rPr>
              <a:t>1979</a:t>
            </a:r>
            <a:r>
              <a:rPr lang="zh-CN" altLang="en-US" sz="2800" b="1">
                <a:latin typeface="Calibri" pitchFamily="34" charset="0"/>
              </a:rPr>
              <a:t>年 </a:t>
            </a:r>
            <a:r>
              <a:rPr lang="en-US" altLang="zh-CN" sz="2800" b="1">
                <a:latin typeface="Calibri" pitchFamily="34" charset="0"/>
              </a:rPr>
              <a:t>12</a:t>
            </a:r>
            <a:r>
              <a:rPr lang="zh-CN" altLang="en-US" sz="2800" b="1">
                <a:latin typeface="Calibri" pitchFamily="34" charset="0"/>
              </a:rPr>
              <a:t>月</a:t>
            </a:r>
            <a:r>
              <a:rPr lang="en-US" altLang="zh-CN" sz="2800" b="1">
                <a:latin typeface="Calibri" pitchFamily="34" charset="0"/>
              </a:rPr>
              <a:t>18</a:t>
            </a:r>
            <a:r>
              <a:rPr lang="zh-CN" altLang="en-US" sz="2800" b="1">
                <a:latin typeface="Calibri" pitchFamily="34" charset="0"/>
              </a:rPr>
              <a:t>日的大会上通过该有关议案，并于</a:t>
            </a:r>
            <a:r>
              <a:rPr lang="en-US" altLang="zh-CN" sz="2800" b="1">
                <a:latin typeface="Calibri" pitchFamily="34" charset="0"/>
              </a:rPr>
              <a:t>1981</a:t>
            </a:r>
            <a:r>
              <a:rPr lang="zh-CN" altLang="en-US" sz="2800" b="1">
                <a:latin typeface="Calibri" pitchFamily="34" charset="0"/>
              </a:rPr>
              <a:t>年</a:t>
            </a:r>
            <a:r>
              <a:rPr lang="en-US" altLang="zh-CN" sz="2800" b="1">
                <a:latin typeface="Calibri" pitchFamily="34" charset="0"/>
              </a:rPr>
              <a:t>9</a:t>
            </a:r>
            <a:r>
              <a:rPr lang="zh-CN" altLang="en-US" sz="2800" b="1">
                <a:latin typeface="Calibri" pitchFamily="34" charset="0"/>
              </a:rPr>
              <a:t>月起生效。该公约确立规则，</a:t>
            </a: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保障妇女在政治、法律、工作、教育、医疗服务、商业活动和家庭关系等各方面的权利</a:t>
            </a:r>
            <a:r>
              <a:rPr lang="zh-CN" altLang="en-US" sz="2800" b="1">
                <a:latin typeface="Calibri" pitchFamily="34" charset="0"/>
              </a:rPr>
              <a:t>。</a:t>
            </a:r>
          </a:p>
        </p:txBody>
      </p:sp>
      <p:sp>
        <p:nvSpPr>
          <p:cNvPr id="5" name="波形 4"/>
          <p:cNvSpPr/>
          <p:nvPr/>
        </p:nvSpPr>
        <p:spPr bwMode="auto">
          <a:xfrm>
            <a:off x="0" y="0"/>
            <a:ext cx="28194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妇女地位的提高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7197"/>
          <p:cNvSpPr>
            <a:spLocks noChangeArrowheads="1"/>
          </p:cNvSpPr>
          <p:nvPr/>
        </p:nvSpPr>
        <p:spPr bwMode="auto">
          <a:xfrm>
            <a:off x="250825" y="457200"/>
            <a:ext cx="48529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目标导学三：生态和人口问题</a:t>
            </a:r>
            <a:endParaRPr lang="zh-CN" altLang="zh-CN" sz="2800" b="1">
              <a:solidFill>
                <a:srgbClr val="0000FF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4340" name="矩形 9"/>
          <p:cNvSpPr>
            <a:spLocks noChangeArrowheads="1"/>
          </p:cNvSpPr>
          <p:nvPr/>
        </p:nvSpPr>
        <p:spPr bwMode="auto">
          <a:xfrm>
            <a:off x="684213" y="1352550"/>
            <a:ext cx="72405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>
                <a:latin typeface="宋体" pitchFamily="2" charset="-122"/>
              </a:rPr>
              <a:t>威胁人类生存的全球十大环境问题</a:t>
            </a:r>
          </a:p>
        </p:txBody>
      </p:sp>
      <p:pic>
        <p:nvPicPr>
          <p:cNvPr id="14341" name="Picture 1" descr="C:\Users\Administrator\Desktop\14760822901400749039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6250" y="2173288"/>
            <a:ext cx="5651500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1"/>
          <p:cNvSpPr>
            <a:spLocks noChangeArrowheads="1"/>
          </p:cNvSpPr>
          <p:nvPr/>
        </p:nvSpPr>
        <p:spPr bwMode="auto">
          <a:xfrm>
            <a:off x="190500" y="1081088"/>
            <a:ext cx="8763000" cy="309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4000"/>
              </a:lnSpc>
            </a:pPr>
            <a:r>
              <a:rPr lang="zh-CN" altLang="en-US" sz="2400" b="1">
                <a:latin typeface="宋体" pitchFamily="2" charset="-122"/>
              </a:rPr>
              <a:t>世界地球日即每年的</a:t>
            </a:r>
            <a:r>
              <a:rPr lang="en-US" altLang="zh-CN" sz="2400" b="1">
                <a:latin typeface="宋体" pitchFamily="2" charset="-122"/>
              </a:rPr>
              <a:t>4</a:t>
            </a:r>
            <a:r>
              <a:rPr lang="zh-CN" altLang="en-US" sz="2400" b="1">
                <a:latin typeface="宋体" pitchFamily="2" charset="-122"/>
              </a:rPr>
              <a:t>月</a:t>
            </a:r>
            <a:r>
              <a:rPr lang="en-US" altLang="zh-CN" sz="2400" b="1">
                <a:latin typeface="宋体" pitchFamily="2" charset="-122"/>
              </a:rPr>
              <a:t>22</a:t>
            </a:r>
            <a:r>
              <a:rPr lang="zh-CN" altLang="en-US" sz="2400" b="1">
                <a:latin typeface="宋体" pitchFamily="2" charset="-122"/>
              </a:rPr>
              <a:t>日，是世界性的环境保护日。世界地球日。世界地球日的确立是从</a:t>
            </a:r>
            <a:r>
              <a:rPr lang="en-US" altLang="zh-CN" sz="2400" b="1">
                <a:latin typeface="宋体" pitchFamily="2" charset="-122"/>
              </a:rPr>
              <a:t>1974</a:t>
            </a:r>
            <a:r>
              <a:rPr lang="zh-CN" altLang="en-US" sz="2400" b="1">
                <a:latin typeface="宋体" pitchFamily="2" charset="-122"/>
              </a:rPr>
              <a:t>年开始的，</a:t>
            </a:r>
            <a:endParaRPr lang="en-US" altLang="zh-CN" sz="2400" b="1">
              <a:latin typeface="宋体" pitchFamily="2" charset="-122"/>
            </a:endParaRPr>
          </a:p>
          <a:p>
            <a:pPr eaLnBrk="1" hangingPunct="1">
              <a:lnSpc>
                <a:spcPts val="4000"/>
              </a:lnSpc>
            </a:pPr>
            <a:r>
              <a:rPr lang="zh-CN" altLang="en-US" sz="2400" b="1">
                <a:latin typeface="宋体" pitchFamily="2" charset="-122"/>
              </a:rPr>
              <a:t>这一年的主题是：只有一个地球；</a:t>
            </a:r>
            <a:endParaRPr lang="en-US" altLang="zh-CN" sz="2400" b="1">
              <a:latin typeface="宋体" pitchFamily="2" charset="-122"/>
            </a:endParaRPr>
          </a:p>
          <a:p>
            <a:pPr eaLnBrk="1" hangingPunct="1">
              <a:lnSpc>
                <a:spcPts val="4000"/>
              </a:lnSpc>
            </a:pPr>
            <a:r>
              <a:rPr lang="en-US" altLang="zh-CN" sz="2400" b="1">
                <a:latin typeface="宋体" pitchFamily="2" charset="-122"/>
              </a:rPr>
              <a:t>1991</a:t>
            </a:r>
            <a:r>
              <a:rPr lang="zh-CN" altLang="en-US" sz="2400" b="1">
                <a:latin typeface="宋体" pitchFamily="2" charset="-122"/>
              </a:rPr>
              <a:t>年的主题是：气候变化</a:t>
            </a:r>
            <a:r>
              <a:rPr lang="en-US" altLang="zh-CN" sz="2400" b="1">
                <a:latin typeface="宋体" pitchFamily="2" charset="-122"/>
              </a:rPr>
              <a:t>--</a:t>
            </a:r>
            <a:r>
              <a:rPr lang="zh-CN" altLang="en-US" sz="2400" b="1">
                <a:latin typeface="宋体" pitchFamily="2" charset="-122"/>
              </a:rPr>
              <a:t>需要全球合作；</a:t>
            </a:r>
            <a:endParaRPr lang="en-US" altLang="zh-CN" sz="2400" b="1">
              <a:latin typeface="宋体" pitchFamily="2" charset="-122"/>
            </a:endParaRPr>
          </a:p>
          <a:p>
            <a:pPr eaLnBrk="1" hangingPunct="1">
              <a:lnSpc>
                <a:spcPts val="4000"/>
              </a:lnSpc>
            </a:pPr>
            <a:r>
              <a:rPr lang="en-US" altLang="zh-CN" sz="2400" b="1">
                <a:latin typeface="宋体" pitchFamily="2" charset="-122"/>
              </a:rPr>
              <a:t>2003--2008</a:t>
            </a:r>
            <a:r>
              <a:rPr lang="zh-CN" altLang="en-US" sz="2400" b="1">
                <a:latin typeface="宋体" pitchFamily="2" charset="-122"/>
              </a:rPr>
              <a:t>年的主题：都是善待地球；</a:t>
            </a:r>
            <a:endParaRPr lang="en-US" altLang="zh-CN" sz="2400" b="1">
              <a:latin typeface="宋体" pitchFamily="2" charset="-122"/>
            </a:endParaRPr>
          </a:p>
          <a:p>
            <a:pPr eaLnBrk="1" hangingPunct="1">
              <a:lnSpc>
                <a:spcPts val="4000"/>
              </a:lnSpc>
            </a:pPr>
            <a:r>
              <a:rPr lang="en-US" altLang="zh-CN" sz="2400" b="1">
                <a:latin typeface="宋体" pitchFamily="2" charset="-122"/>
              </a:rPr>
              <a:t>2010</a:t>
            </a:r>
            <a:r>
              <a:rPr lang="zh-CN" altLang="en-US" sz="2400" b="1">
                <a:latin typeface="宋体" pitchFamily="2" charset="-122"/>
              </a:rPr>
              <a:t>年</a:t>
            </a:r>
            <a:r>
              <a:rPr lang="en-US" altLang="zh-CN" sz="2400" b="1">
                <a:latin typeface="宋体" pitchFamily="2" charset="-122"/>
              </a:rPr>
              <a:t>--2015</a:t>
            </a:r>
            <a:r>
              <a:rPr lang="zh-CN" altLang="en-US" sz="2400" b="1">
                <a:latin typeface="宋体" pitchFamily="2" charset="-122"/>
              </a:rPr>
              <a:t>年的主题都是：珍惜地球资源，转变发展方式。</a:t>
            </a:r>
          </a:p>
        </p:txBody>
      </p:sp>
      <p:sp>
        <p:nvSpPr>
          <p:cNvPr id="3" name="矩形 2"/>
          <p:cNvSpPr/>
          <p:nvPr/>
        </p:nvSpPr>
        <p:spPr>
          <a:xfrm>
            <a:off x="685800" y="4495800"/>
            <a:ext cx="6705600" cy="8302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dirty="0"/>
              <a:t>世界地球日的主题，反映出人类面临的共同问题是什么？</a:t>
            </a:r>
          </a:p>
        </p:txBody>
      </p:sp>
      <p:sp>
        <p:nvSpPr>
          <p:cNvPr id="5" name="矩形 4"/>
          <p:cNvSpPr/>
          <p:nvPr/>
        </p:nvSpPr>
        <p:spPr>
          <a:xfrm>
            <a:off x="1981200" y="5715000"/>
            <a:ext cx="3278188" cy="4619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环境问题、资源问题。</a:t>
            </a:r>
          </a:p>
        </p:txBody>
      </p:sp>
      <p:sp>
        <p:nvSpPr>
          <p:cNvPr id="17413" name="文本框 1"/>
          <p:cNvSpPr txBox="1">
            <a:spLocks noChangeArrowheads="1"/>
          </p:cNvSpPr>
          <p:nvPr/>
        </p:nvSpPr>
        <p:spPr bwMode="auto">
          <a:xfrm>
            <a:off x="439738" y="577850"/>
            <a:ext cx="4067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400" b="1"/>
              <a:t>合作探究三  生态与人口问题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 descr="C:\Users\Administrator\Desktop\20160513095450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6125" y="549275"/>
            <a:ext cx="5111750" cy="3838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363" name="矩形 2"/>
          <p:cNvSpPr>
            <a:spLocks noChangeArrowheads="1"/>
          </p:cNvSpPr>
          <p:nvPr/>
        </p:nvSpPr>
        <p:spPr bwMode="auto">
          <a:xfrm>
            <a:off x="250825" y="4778375"/>
            <a:ext cx="86423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800" b="1">
                <a:solidFill>
                  <a:srgbClr val="C00000"/>
                </a:solidFill>
                <a:latin typeface="宋体" pitchFamily="2" charset="-122"/>
              </a:rPr>
              <a:t>设问：漫画反映了当今世界什么问题？结合教材，说说这一问题的主要表现。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104146_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646113"/>
            <a:ext cx="5311775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WordArt 4"/>
          <p:cNvSpPr>
            <a:spLocks noChangeArrowheads="1" noChangeShapeType="1" noTextEdit="1"/>
          </p:cNvSpPr>
          <p:nvPr/>
        </p:nvSpPr>
        <p:spPr bwMode="auto">
          <a:xfrm>
            <a:off x="6300788" y="3035300"/>
            <a:ext cx="2286000" cy="7874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44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宋体"/>
                <a:ea typeface="宋体"/>
              </a:rPr>
              <a:t>环境问题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波形 5"/>
          <p:cNvSpPr/>
          <p:nvPr/>
        </p:nvSpPr>
        <p:spPr bwMode="auto">
          <a:xfrm>
            <a:off x="0" y="0"/>
            <a:ext cx="16764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生态问题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7411" name="图片 4" descr="t019153000fa0087a1b"/>
          <p:cNvPicPr>
            <a:picLocks noChangeAspect="1" noChangeArrowheads="1"/>
          </p:cNvPicPr>
          <p:nvPr/>
        </p:nvPicPr>
        <p:blipFill>
          <a:blip r:embed="rId2" cstate="print"/>
          <a:srcRect t="3125"/>
          <a:stretch>
            <a:fillRect/>
          </a:stretch>
        </p:blipFill>
        <p:spPr bwMode="auto">
          <a:xfrm>
            <a:off x="6384925" y="838200"/>
            <a:ext cx="27590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0" y="733425"/>
            <a:ext cx="6553200" cy="61245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随着全球范围内</a:t>
            </a:r>
            <a:r>
              <a:rPr lang="zh-CN" altLang="en-US" sz="2800" b="1" u="sng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工业化</a:t>
            </a: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的推进，环境恶化成为严重的问题。</a:t>
            </a:r>
          </a:p>
          <a:p>
            <a:pPr>
              <a:defRPr/>
            </a:pPr>
            <a:r>
              <a:rPr lang="zh-CN" altLang="en-US" sz="2800" b="1">
                <a:latin typeface="宋体" pitchFamily="2" charset="-122"/>
              </a:rPr>
              <a:t>①</a:t>
            </a:r>
            <a:r>
              <a:rPr lang="en-US" altLang="zh-CN" sz="2800" b="1">
                <a:latin typeface="宋体" pitchFamily="2" charset="-122"/>
              </a:rPr>
              <a:t>人类使用煤炭、石油等矿物燃料，排放了大量的二氧化碳，产生了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温室效应</a:t>
            </a:r>
            <a:r>
              <a:rPr lang="en-US" altLang="zh-CN" sz="2800" b="1">
                <a:latin typeface="宋体" pitchFamily="2" charset="-122"/>
              </a:rPr>
              <a:t>，导致全球气候变暖、冰川融化、海平面上升。</a:t>
            </a:r>
          </a:p>
          <a:p>
            <a:pPr>
              <a:defRPr/>
            </a:pPr>
            <a:r>
              <a:rPr lang="en-US" altLang="zh-CN" sz="2800" b="1">
                <a:latin typeface="宋体" pitchFamily="2" charset="-122"/>
              </a:rPr>
              <a:t>②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化学污染</a:t>
            </a:r>
            <a:r>
              <a:rPr lang="en-US" altLang="zh-CN" sz="2800" b="1">
                <a:latin typeface="宋体" pitchFamily="2" charset="-122"/>
              </a:rPr>
              <a:t>破坏了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臭氧层</a:t>
            </a:r>
            <a:r>
              <a:rPr lang="en-US" altLang="zh-CN" sz="2800" b="1">
                <a:latin typeface="宋体" pitchFamily="2" charset="-122"/>
              </a:rPr>
              <a:t>，直接威胁到人类的生存。</a:t>
            </a:r>
          </a:p>
          <a:p>
            <a:pPr>
              <a:defRPr/>
            </a:pPr>
            <a:r>
              <a:rPr lang="en-US" altLang="zh-CN" sz="2800" b="1">
                <a:latin typeface="宋体" pitchFamily="2" charset="-122"/>
              </a:rPr>
              <a:t>③</a:t>
            </a:r>
            <a:r>
              <a:rPr lang="zh-CN" altLang="en-US" sz="2800" b="1">
                <a:latin typeface="宋体" pitchFamily="2" charset="-122"/>
              </a:rPr>
              <a:t>污染和浪费使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淡水资源</a:t>
            </a:r>
            <a:r>
              <a:rPr lang="en-US" altLang="zh-CN" sz="2800" b="1">
                <a:latin typeface="宋体" pitchFamily="2" charset="-122"/>
              </a:rPr>
              <a:t>面临短缺危机。</a:t>
            </a:r>
          </a:p>
          <a:p>
            <a:pPr>
              <a:defRPr/>
            </a:pPr>
            <a:r>
              <a:rPr lang="en-US" altLang="zh-CN" sz="2800" b="1">
                <a:latin typeface="宋体" pitchFamily="2" charset="-122"/>
              </a:rPr>
              <a:t>④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土地荒漠化</a:t>
            </a:r>
            <a:r>
              <a:rPr lang="en-US" altLang="zh-CN" sz="2800" b="1">
                <a:latin typeface="宋体" pitchFamily="2" charset="-122"/>
              </a:rPr>
              <a:t>越来越严重。</a:t>
            </a:r>
          </a:p>
          <a:p>
            <a:pPr>
              <a:defRPr/>
            </a:pPr>
            <a:r>
              <a:rPr lang="en-US" altLang="zh-CN" sz="2800" b="1">
                <a:latin typeface="宋体" pitchFamily="2" charset="-122"/>
              </a:rPr>
              <a:t>⑤</a:t>
            </a:r>
            <a:r>
              <a:rPr lang="zh-CN" altLang="en-US" sz="2800" b="1">
                <a:latin typeface="宋体" pitchFamily="2" charset="-122"/>
              </a:rPr>
              <a:t>对森林资源</a:t>
            </a:r>
            <a:r>
              <a:rPr lang="en-US" altLang="zh-CN" sz="2800" b="1">
                <a:latin typeface="宋体" pitchFamily="2" charset="-122"/>
              </a:rPr>
              <a:t>的乱砍滥伐，导致热带雨林大片消失，直接影响到全球的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生态平衡</a:t>
            </a:r>
            <a:r>
              <a:rPr lang="zh-CN" altLang="en-US" sz="2800" b="1">
                <a:latin typeface="宋体" pitchFamily="2" charset="-122"/>
              </a:rPr>
              <a:t>。</a:t>
            </a:r>
            <a:endParaRPr lang="zh-CN" altLang="en-US" sz="2800" b="1">
              <a:latin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8" descr="人口问题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7700" y="0"/>
            <a:ext cx="34163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波形 4"/>
          <p:cNvSpPr/>
          <p:nvPr/>
        </p:nvSpPr>
        <p:spPr bwMode="auto">
          <a:xfrm>
            <a:off x="0" y="0"/>
            <a:ext cx="16764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人口问题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" name="图片 99340" descr="未标题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2971800"/>
            <a:ext cx="3429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本框 1"/>
          <p:cNvSpPr txBox="1">
            <a:spLocks noChangeArrowheads="1"/>
          </p:cNvSpPr>
          <p:nvPr/>
        </p:nvSpPr>
        <p:spPr bwMode="auto">
          <a:xfrm>
            <a:off x="0" y="685800"/>
            <a:ext cx="1574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产生：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0" y="3048000"/>
            <a:ext cx="1574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影响：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1219200"/>
            <a:ext cx="5715000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人口增长过快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是人类社会面临的另一个严重问题。联合国把每年的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7月11日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定为</a:t>
            </a:r>
            <a:r>
              <a:rPr lang="zh-CN" altLang="en-US" sz="2800" b="1" u="sng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世界人口日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，以提高人们对人口问题的重视。</a:t>
            </a:r>
            <a:endParaRPr lang="zh-CN" altLang="en-US" sz="2800">
              <a:latin typeface="Arial" pitchFamily="34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0" y="3810000"/>
            <a:ext cx="57150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D0D0D"/>
                </a:solidFill>
                <a:latin typeface="Calibri" pitchFamily="34" charset="0"/>
              </a:rPr>
              <a:t>①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带来了巨大的环境压力，世界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粮食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问题日益尖锐。</a:t>
            </a:r>
          </a:p>
          <a:p>
            <a:r>
              <a:rPr lang="zh-CN" altLang="en-US" sz="2800" b="1">
                <a:solidFill>
                  <a:srgbClr val="0D0D0D"/>
                </a:solidFill>
                <a:latin typeface="Calibri" pitchFamily="34" charset="0"/>
              </a:rPr>
              <a:t>②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在教育、就业、住房、社会保障等方面，也构成了新的挑战。</a:t>
            </a:r>
          </a:p>
          <a:p>
            <a:r>
              <a:rPr lang="zh-CN" altLang="en-US" sz="2800" b="1">
                <a:solidFill>
                  <a:srgbClr val="0D0D0D"/>
                </a:solidFill>
                <a:latin typeface="Calibri" pitchFamily="34" charset="0"/>
              </a:rPr>
              <a:t>③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不同国家人口的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生存质量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存在着巨大的差距。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09800" y="1435100"/>
            <a:ext cx="4038600" cy="457200"/>
          </a:xfrm>
        </p:spPr>
        <p:txBody>
          <a:bodyPr>
            <a:normAutofit fontScale="90000"/>
          </a:bodyPr>
          <a:lstStyle/>
          <a:p>
            <a:r>
              <a:rPr lang="zh-CN" altLang="en-US" sz="3200" b="1" smtClean="0">
                <a:solidFill>
                  <a:schemeClr val="tx1"/>
                </a:solidFill>
                <a:ea typeface="宋体" pitchFamily="2" charset="-122"/>
              </a:rPr>
              <a:t>人类面临的共同问题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795463" y="3797300"/>
            <a:ext cx="5233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华文彩云" pitchFamily="2" charset="-122"/>
              </a:rPr>
              <a:t>如何应对人类面临的共同问题？</a:t>
            </a:r>
          </a:p>
        </p:txBody>
      </p:sp>
      <p:sp>
        <p:nvSpPr>
          <p:cNvPr id="6" name="矩形 5"/>
          <p:cNvSpPr/>
          <p:nvPr/>
        </p:nvSpPr>
        <p:spPr>
          <a:xfrm>
            <a:off x="668338" y="4787900"/>
            <a:ext cx="7391400" cy="13843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实施可持续发展战略，缓解经济发展与环境和资源的矛盾问题，应加强国际合作，加大禁毒和反恐的力度，共同维护世界的和平与安定。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000" y="2425700"/>
            <a:ext cx="8153400" cy="954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生态环境危机、核战争威胁、人口爆炸性膨胀、资源日益匮乏、国际恐怖主义和贫富差距拉大等等。</a:t>
            </a:r>
          </a:p>
        </p:txBody>
      </p:sp>
      <p:sp>
        <p:nvSpPr>
          <p:cNvPr id="10" name="矩形 9"/>
          <p:cNvSpPr/>
          <p:nvPr/>
        </p:nvSpPr>
        <p:spPr>
          <a:xfrm>
            <a:off x="228600" y="825500"/>
            <a:ext cx="9032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2800" b="1" dirty="0"/>
              <a:t>探究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2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219200"/>
            <a:ext cx="4357688" cy="2952750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1905000" y="152400"/>
            <a:ext cx="65452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面对日益严重的生态与人口问题，你有什么好的建议吗？</a:t>
            </a:r>
          </a:p>
        </p:txBody>
      </p:sp>
      <p:pic>
        <p:nvPicPr>
          <p:cNvPr id="20484" name="图片 4" descr="s_5723f810d04f253f395f13838754d4ef2615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219200"/>
            <a:ext cx="3770313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2955" name="矩形 252954"/>
          <p:cNvSpPr>
            <a:spLocks noChangeArrowheads="1"/>
          </p:cNvSpPr>
          <p:nvPr/>
        </p:nvSpPr>
        <p:spPr bwMode="auto">
          <a:xfrm>
            <a:off x="0" y="4565650"/>
            <a:ext cx="9144000" cy="17732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D8090F"/>
                </a:solidFill>
              </a:rPr>
              <a:t>①加强国际合作，共同努力，认真应对；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D8090F"/>
                </a:solidFill>
              </a:rPr>
              <a:t>②保护生态环境，合理利用资源，推行可持续发展战略；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D8090F"/>
                </a:solidFill>
                <a:sym typeface="宋体" pitchFamily="2" charset="-122"/>
              </a:rPr>
              <a:t>③实行计划生育，</a:t>
            </a:r>
            <a:r>
              <a:rPr lang="zh-CN" altLang="en-US" sz="2800" b="1">
                <a:solidFill>
                  <a:srgbClr val="D8090F"/>
                </a:solidFill>
              </a:rPr>
              <a:t>控制人口数量、提高人口素质；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0" y="0"/>
            <a:ext cx="16764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知识延伸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2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2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2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2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2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2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"/>
          <p:cNvSpPr>
            <a:spLocks noChangeArrowheads="1"/>
          </p:cNvSpPr>
          <p:nvPr/>
        </p:nvSpPr>
        <p:spPr bwMode="auto">
          <a:xfrm>
            <a:off x="0" y="762000"/>
            <a:ext cx="9144000" cy="368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世界地球日即每年的</a:t>
            </a:r>
            <a:r>
              <a:rPr lang="en-US" altLang="zh-CN" sz="2800" b="1">
                <a:solidFill>
                  <a:srgbClr val="D8090F"/>
                </a:solidFill>
                <a:latin typeface="宋体" pitchFamily="2" charset="-122"/>
              </a:rPr>
              <a:t>4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月</a:t>
            </a:r>
            <a:r>
              <a:rPr lang="en-US" altLang="zh-CN" sz="2800" b="1">
                <a:solidFill>
                  <a:srgbClr val="D8090F"/>
                </a:solidFill>
                <a:latin typeface="宋体" pitchFamily="2" charset="-122"/>
              </a:rPr>
              <a:t>22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日，是世界性的环境保护日</a:t>
            </a:r>
            <a:r>
              <a:rPr lang="zh-CN" altLang="en-US" sz="2800" b="1">
                <a:latin typeface="宋体" pitchFamily="2" charset="-122"/>
              </a:rPr>
              <a:t>。     世界地球日的确立是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从</a:t>
            </a:r>
            <a:r>
              <a:rPr lang="en-US" altLang="zh-CN" sz="2800" b="1">
                <a:solidFill>
                  <a:srgbClr val="D8090F"/>
                </a:solidFill>
                <a:latin typeface="宋体" pitchFamily="2" charset="-122"/>
              </a:rPr>
              <a:t>1974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年</a:t>
            </a:r>
            <a:r>
              <a:rPr lang="zh-CN" altLang="en-US" sz="2800" b="1">
                <a:latin typeface="宋体" pitchFamily="2" charset="-122"/>
              </a:rPr>
              <a:t>开始的，这一年的主题是：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只有一个地球</a:t>
            </a:r>
            <a:r>
              <a:rPr lang="zh-CN" altLang="en-US" sz="2800" b="1">
                <a:latin typeface="宋体" pitchFamily="2" charset="-122"/>
              </a:rPr>
              <a:t>；</a:t>
            </a:r>
            <a:endParaRPr lang="en-US" altLang="zh-CN" sz="2800" b="1">
              <a:latin typeface="宋体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>
                <a:latin typeface="宋体" pitchFamily="2" charset="-122"/>
              </a:rPr>
              <a:t>1991</a:t>
            </a:r>
            <a:r>
              <a:rPr lang="zh-CN" altLang="en-US" sz="2800" b="1">
                <a:latin typeface="宋体" pitchFamily="2" charset="-122"/>
              </a:rPr>
              <a:t>年的主题是：气候变化</a:t>
            </a:r>
            <a:r>
              <a:rPr lang="en-US" altLang="zh-CN" sz="2800" b="1">
                <a:latin typeface="宋体" pitchFamily="2" charset="-122"/>
              </a:rPr>
              <a:t>--</a:t>
            </a:r>
            <a:r>
              <a:rPr lang="zh-CN" altLang="en-US" sz="2800" b="1">
                <a:latin typeface="宋体" pitchFamily="2" charset="-122"/>
              </a:rPr>
              <a:t>需要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全球合作</a:t>
            </a:r>
            <a:r>
              <a:rPr lang="zh-CN" altLang="en-US" sz="2800" b="1">
                <a:latin typeface="宋体" pitchFamily="2" charset="-122"/>
              </a:rPr>
              <a:t>；</a:t>
            </a:r>
            <a:endParaRPr lang="en-US" altLang="zh-CN" sz="2800" b="1">
              <a:latin typeface="宋体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>
                <a:latin typeface="宋体" pitchFamily="2" charset="-122"/>
              </a:rPr>
              <a:t>2003--2008</a:t>
            </a:r>
            <a:r>
              <a:rPr lang="zh-CN" altLang="en-US" sz="2800" b="1">
                <a:latin typeface="宋体" pitchFamily="2" charset="-122"/>
              </a:rPr>
              <a:t>年的主题：都是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善待地球</a:t>
            </a:r>
            <a:r>
              <a:rPr lang="zh-CN" altLang="en-US" sz="2800" b="1">
                <a:latin typeface="宋体" pitchFamily="2" charset="-122"/>
              </a:rPr>
              <a:t>；</a:t>
            </a:r>
            <a:endParaRPr lang="en-US" altLang="zh-CN" sz="2800" b="1">
              <a:latin typeface="宋体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>
                <a:latin typeface="宋体" pitchFamily="2" charset="-122"/>
              </a:rPr>
              <a:t>2010</a:t>
            </a:r>
            <a:r>
              <a:rPr lang="zh-CN" altLang="en-US" sz="2800" b="1">
                <a:latin typeface="宋体" pitchFamily="2" charset="-122"/>
              </a:rPr>
              <a:t>年</a:t>
            </a:r>
            <a:r>
              <a:rPr lang="en-US" altLang="zh-CN" sz="2800" b="1">
                <a:latin typeface="宋体" pitchFamily="2" charset="-122"/>
              </a:rPr>
              <a:t>--2015</a:t>
            </a:r>
            <a:r>
              <a:rPr lang="zh-CN" altLang="en-US" sz="2800" b="1">
                <a:latin typeface="宋体" pitchFamily="2" charset="-122"/>
              </a:rPr>
              <a:t>年的主题都是：</a:t>
            </a:r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珍惜地球资源</a:t>
            </a:r>
            <a:r>
              <a:rPr lang="zh-CN" altLang="en-US" sz="2800" b="1">
                <a:latin typeface="宋体" pitchFamily="2" charset="-122"/>
              </a:rPr>
              <a:t>，转变发展方式。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4419600"/>
            <a:ext cx="9144000" cy="523875"/>
          </a:xfrm>
          <a:prstGeom prst="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FF"/>
                </a:solidFill>
              </a:rPr>
              <a:t>世界地球日的主题，反映出人类面临的共同问题是什么？</a:t>
            </a:r>
          </a:p>
        </p:txBody>
      </p:sp>
      <p:sp>
        <p:nvSpPr>
          <p:cNvPr id="5" name="矩形 4"/>
          <p:cNvSpPr/>
          <p:nvPr/>
        </p:nvSpPr>
        <p:spPr>
          <a:xfrm>
            <a:off x="1524000" y="5715000"/>
            <a:ext cx="4265613" cy="584200"/>
          </a:xfrm>
          <a:prstGeom prst="rect">
            <a:avLst/>
          </a:prstGeom>
          <a:noFill/>
          <a:extLst>
            <a:ext uri="{909E8E84-426E-40DD-AFC4-6F175D3DCCD1}"/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环境问题、资源问题。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0" y="0"/>
            <a:ext cx="16764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知识链接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" name="Picture 9" descr="C:\Users\Administrator\Desktop\t01ece2e0eb335cc84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58" t="12653" r="24130" b="11366"/>
          <a:stretch>
            <a:fillRect/>
          </a:stretch>
        </p:blipFill>
        <p:spPr bwMode="auto">
          <a:xfrm>
            <a:off x="7759700" y="4953000"/>
            <a:ext cx="13843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152400" y="762000"/>
            <a:ext cx="8697913" cy="5995988"/>
            <a:chOff x="253" y="1177"/>
            <a:chExt cx="13895" cy="9443"/>
          </a:xfrm>
        </p:grpSpPr>
        <p:grpSp>
          <p:nvGrpSpPr>
            <p:cNvPr id="3" name="组合 4"/>
            <p:cNvGrpSpPr>
              <a:grpSpLocks/>
            </p:cNvGrpSpPr>
            <p:nvPr/>
          </p:nvGrpSpPr>
          <p:grpSpPr bwMode="auto">
            <a:xfrm>
              <a:off x="253" y="1177"/>
              <a:ext cx="13895" cy="9443"/>
              <a:chOff x="525" y="1205"/>
              <a:chExt cx="13895" cy="9443"/>
            </a:xfrm>
          </p:grpSpPr>
          <p:sp>
            <p:nvSpPr>
              <p:cNvPr id="22534" name="矩形 6147"/>
              <p:cNvSpPr>
                <a:spLocks noChangeArrowheads="1"/>
              </p:cNvSpPr>
              <p:nvPr/>
            </p:nvSpPr>
            <p:spPr bwMode="auto">
              <a:xfrm>
                <a:off x="4935" y="1930"/>
                <a:ext cx="8760" cy="4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22535" name="文本框 6148"/>
              <p:cNvSpPr txBox="1">
                <a:spLocks noChangeArrowheads="1"/>
              </p:cNvSpPr>
              <p:nvPr/>
            </p:nvSpPr>
            <p:spPr bwMode="auto">
              <a:xfrm>
                <a:off x="2098" y="1205"/>
                <a:ext cx="793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计算机网络与现代社会生活</a:t>
                </a:r>
              </a:p>
            </p:txBody>
          </p:sp>
          <p:sp>
            <p:nvSpPr>
              <p:cNvPr id="22536" name="文本框 6150"/>
              <p:cNvSpPr txBox="1">
                <a:spLocks noChangeArrowheads="1"/>
              </p:cNvSpPr>
              <p:nvPr/>
            </p:nvSpPr>
            <p:spPr bwMode="auto">
              <a:xfrm>
                <a:off x="2108" y="6725"/>
                <a:ext cx="827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生态与人口问题</a:t>
                </a:r>
              </a:p>
            </p:txBody>
          </p:sp>
          <p:sp>
            <p:nvSpPr>
              <p:cNvPr id="22537" name="文本框 6151">
                <a:hlinkClick r:id="rId2" action="ppaction://hlinkfile"/>
              </p:cNvPr>
              <p:cNvSpPr txBox="1">
                <a:spLocks noChangeArrowheads="1"/>
              </p:cNvSpPr>
              <p:nvPr/>
            </p:nvSpPr>
            <p:spPr bwMode="auto">
              <a:xfrm>
                <a:off x="2108" y="4325"/>
                <a:ext cx="827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妇女地位的提高</a:t>
                </a:r>
              </a:p>
            </p:txBody>
          </p:sp>
          <p:sp>
            <p:nvSpPr>
              <p:cNvPr id="22538" name="文本框 6152"/>
              <p:cNvSpPr txBox="1">
                <a:spLocks noChangeArrowheads="1"/>
              </p:cNvSpPr>
              <p:nvPr/>
            </p:nvSpPr>
            <p:spPr bwMode="auto">
              <a:xfrm>
                <a:off x="525" y="2525"/>
                <a:ext cx="908" cy="7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3200" b="1">
                    <a:solidFill>
                      <a:srgbClr val="663300"/>
                    </a:solidFill>
                    <a:latin typeface="宋体" pitchFamily="2" charset="-122"/>
                  </a:rPr>
                  <a:t>不断发展的现代社会</a:t>
                </a:r>
              </a:p>
            </p:txBody>
          </p:sp>
          <p:sp>
            <p:nvSpPr>
              <p:cNvPr id="22539" name="左大括号 7"/>
              <p:cNvSpPr>
                <a:spLocks/>
              </p:cNvSpPr>
              <p:nvPr/>
            </p:nvSpPr>
            <p:spPr bwMode="auto">
              <a:xfrm>
                <a:off x="1742" y="1805"/>
                <a:ext cx="359" cy="8583"/>
              </a:xfrm>
              <a:prstGeom prst="leftBrace">
                <a:avLst>
                  <a:gd name="adj1" fmla="val 78144"/>
                  <a:gd name="adj2" fmla="val 50000"/>
                </a:avLst>
              </a:prstGeom>
              <a:noFill/>
              <a:ln w="38100">
                <a:solidFill>
                  <a:srgbClr val="C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22540" name="TextBox 25"/>
              <p:cNvSpPr txBox="1">
                <a:spLocks noChangeArrowheads="1"/>
              </p:cNvSpPr>
              <p:nvPr/>
            </p:nvSpPr>
            <p:spPr bwMode="auto">
              <a:xfrm>
                <a:off x="2108" y="2045"/>
                <a:ext cx="856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800" b="1">
                    <a:solidFill>
                      <a:srgbClr val="D8090F"/>
                    </a:solidFill>
                    <a:latin typeface="宋体" pitchFamily="2" charset="-122"/>
                  </a:rPr>
                  <a:t>影响：</a:t>
                </a:r>
                <a:r>
                  <a:rPr lang="en-US" altLang="zh-CN" sz="2800" b="1">
                    <a:latin typeface="宋体" pitchFamily="2" charset="-122"/>
                  </a:rPr>
                  <a:t>1.</a:t>
                </a:r>
                <a:r>
                  <a:rPr lang="zh-CN" altLang="en-US" sz="2800" b="1">
                    <a:latin typeface="宋体" pitchFamily="2" charset="-122"/>
                  </a:rPr>
                  <a:t>人类进入“信息时代”</a:t>
                </a:r>
              </a:p>
            </p:txBody>
          </p:sp>
          <p:sp>
            <p:nvSpPr>
              <p:cNvPr id="22541" name="TextBox 28"/>
              <p:cNvSpPr txBox="1">
                <a:spLocks noChangeArrowheads="1"/>
              </p:cNvSpPr>
              <p:nvPr/>
            </p:nvSpPr>
            <p:spPr bwMode="auto">
              <a:xfrm>
                <a:off x="3812" y="2765"/>
                <a:ext cx="8130" cy="8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pitchFamily="2" charset="-122"/>
                  </a:rPr>
                  <a:t>2.</a:t>
                </a:r>
                <a:r>
                  <a:rPr lang="zh-CN" altLang="en-US" sz="2800" b="1">
                    <a:latin typeface="宋体" pitchFamily="2" charset="-122"/>
                  </a:rPr>
                  <a:t>拓展人类的生活空间</a:t>
                </a:r>
              </a:p>
            </p:txBody>
          </p:sp>
          <p:sp>
            <p:nvSpPr>
              <p:cNvPr id="22542" name="TextBox 29"/>
              <p:cNvSpPr txBox="1">
                <a:spLocks noChangeArrowheads="1"/>
              </p:cNvSpPr>
              <p:nvPr/>
            </p:nvSpPr>
            <p:spPr bwMode="auto">
              <a:xfrm>
                <a:off x="3812" y="3485"/>
                <a:ext cx="8858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pitchFamily="2" charset="-122"/>
                  </a:rPr>
                  <a:t>3.</a:t>
                </a:r>
                <a:r>
                  <a:rPr lang="zh-CN" altLang="en-US" sz="2800" b="1">
                    <a:latin typeface="宋体" pitchFamily="2" charset="-122"/>
                  </a:rPr>
                  <a:t>推动了全球经济一体化</a:t>
                </a:r>
              </a:p>
            </p:txBody>
          </p:sp>
          <p:sp>
            <p:nvSpPr>
              <p:cNvPr id="22543" name="TextBox 31"/>
              <p:cNvSpPr txBox="1">
                <a:spLocks noChangeArrowheads="1"/>
              </p:cNvSpPr>
              <p:nvPr/>
            </p:nvSpPr>
            <p:spPr bwMode="auto">
              <a:xfrm>
                <a:off x="3325" y="5765"/>
                <a:ext cx="869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Calibri" pitchFamily="34" charset="0"/>
                  </a:rPr>
                  <a:t>    2.</a:t>
                </a:r>
                <a:r>
                  <a:rPr lang="zh-CN" altLang="en-US" sz="2800" b="1">
                    <a:latin typeface="Calibri" pitchFamily="34" charset="0"/>
                  </a:rPr>
                  <a:t>女性就业率持续增长</a:t>
                </a:r>
              </a:p>
            </p:txBody>
          </p:sp>
          <p:sp>
            <p:nvSpPr>
              <p:cNvPr id="22544" name="TextBox 32"/>
              <p:cNvSpPr txBox="1">
                <a:spLocks noChangeArrowheads="1"/>
              </p:cNvSpPr>
              <p:nvPr/>
            </p:nvSpPr>
            <p:spPr bwMode="auto">
              <a:xfrm>
                <a:off x="2120" y="7828"/>
                <a:ext cx="12300" cy="1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1.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生态问题：</a:t>
                </a:r>
                <a:r>
                  <a:rPr lang="zh-CN" altLang="en-US" sz="2800" b="1">
                    <a:latin typeface="Calibri" pitchFamily="34" charset="0"/>
                  </a:rPr>
                  <a:t>环境恶化、淡水资源短缺、土地荒漠化等</a:t>
                </a:r>
              </a:p>
            </p:txBody>
          </p:sp>
          <p:sp>
            <p:nvSpPr>
              <p:cNvPr id="22545" name="TextBox 33"/>
              <p:cNvSpPr txBox="1">
                <a:spLocks noChangeArrowheads="1"/>
              </p:cNvSpPr>
              <p:nvPr/>
            </p:nvSpPr>
            <p:spPr bwMode="auto">
              <a:xfrm>
                <a:off x="2123" y="9148"/>
                <a:ext cx="11982" cy="1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2.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人口问题：</a:t>
                </a:r>
                <a:r>
                  <a:rPr lang="zh-CN" altLang="en-US" sz="2800" b="1">
                    <a:latin typeface="Calibri" pitchFamily="34" charset="0"/>
                  </a:rPr>
                  <a:t>环境压力、粮食问题、教育就业住房社会保障等</a:t>
                </a:r>
              </a:p>
            </p:txBody>
          </p:sp>
        </p:grpSp>
        <p:sp>
          <p:nvSpPr>
            <p:cNvPr id="22533" name="TextBox 30"/>
            <p:cNvSpPr txBox="1">
              <a:spLocks noChangeArrowheads="1"/>
            </p:cNvSpPr>
            <p:nvPr/>
          </p:nvSpPr>
          <p:spPr bwMode="auto">
            <a:xfrm>
              <a:off x="1826" y="5017"/>
              <a:ext cx="12183" cy="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D8090F"/>
                  </a:solidFill>
                  <a:latin typeface="Calibri" pitchFamily="34" charset="0"/>
                </a:rPr>
                <a:t>表现：</a:t>
              </a:r>
              <a:r>
                <a:rPr lang="en-US" altLang="zh-CN" sz="2800" b="1">
                  <a:latin typeface="Calibri" pitchFamily="34" charset="0"/>
                </a:rPr>
                <a:t>1.</a:t>
              </a:r>
              <a:r>
                <a:rPr lang="zh-CN" altLang="en-US" sz="2800" b="1">
                  <a:latin typeface="Calibri" pitchFamily="34" charset="0"/>
                </a:rPr>
                <a:t>绝大多数国家和地区妇女有了选举权</a:t>
              </a:r>
            </a:p>
          </p:txBody>
        </p:sp>
      </p:grpSp>
      <p:sp>
        <p:nvSpPr>
          <p:cNvPr id="19" name="波形 18"/>
          <p:cNvSpPr/>
          <p:nvPr/>
        </p:nvSpPr>
        <p:spPr bwMode="auto">
          <a:xfrm>
            <a:off x="0" y="0"/>
            <a:ext cx="1828800" cy="685800"/>
          </a:xfrm>
          <a:prstGeom prst="wave">
            <a:avLst>
              <a:gd name="adj1" fmla="val 11346"/>
              <a:gd name="adj2" fmla="val -544"/>
            </a:avLst>
          </a:prstGeom>
          <a:solidFill>
            <a:srgbClr val="92D05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本课小结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8600" y="731838"/>
            <a:ext cx="34305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2800" b="1" dirty="0">
                <a:latin typeface="宋体" panose="02010600030101010101" pitchFamily="2" charset="-122"/>
              </a:rPr>
              <a:t>达标检测</a:t>
            </a:r>
            <a:r>
              <a:rPr lang="en-US" altLang="zh-CN" sz="2800" b="1" dirty="0">
                <a:latin typeface="宋体" panose="02010600030101010101" pitchFamily="2" charset="-122"/>
              </a:rPr>
              <a:t>·</a:t>
            </a:r>
            <a:r>
              <a:rPr lang="zh-CN" altLang="en-US" sz="2800" b="1" dirty="0">
                <a:latin typeface="宋体" panose="02010600030101010101" pitchFamily="2" charset="-122"/>
              </a:rPr>
              <a:t>巩固新知</a:t>
            </a:r>
          </a:p>
        </p:txBody>
      </p:sp>
      <p:sp>
        <p:nvSpPr>
          <p:cNvPr id="28675" name="矩形 2"/>
          <p:cNvSpPr>
            <a:spLocks noChangeArrowheads="1"/>
          </p:cNvSpPr>
          <p:nvPr/>
        </p:nvSpPr>
        <p:spPr bwMode="auto">
          <a:xfrm>
            <a:off x="304800" y="1341438"/>
            <a:ext cx="85344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44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、第二届世界互联网大会在浙江乌镇拉开帷幕，“互联网之光”闪耀乌镇。互联网是第三次科技革命的重要成果。国际互联网的出现是人类历史发展中的一个里程碑，人类由此进入（     ）</a:t>
            </a:r>
            <a:br>
              <a:rPr lang="zh-CN" altLang="en-US" sz="2800">
                <a:latin typeface="黑体" pitchFamily="49" charset="-122"/>
                <a:ea typeface="黑体" pitchFamily="49" charset="-122"/>
              </a:rPr>
            </a:br>
            <a:r>
              <a:rPr lang="en-US" altLang="zh-CN" sz="280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蒸汽时代            </a:t>
            </a:r>
            <a:br>
              <a:rPr lang="zh-CN" altLang="en-US" sz="2800">
                <a:latin typeface="黑体" pitchFamily="49" charset="-122"/>
                <a:ea typeface="黑体" pitchFamily="49" charset="-122"/>
              </a:rPr>
            </a:br>
            <a:r>
              <a:rPr lang="en-US" altLang="zh-CN" sz="280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电气时代             </a:t>
            </a:r>
            <a:br>
              <a:rPr lang="zh-CN" altLang="en-US" sz="2800">
                <a:latin typeface="黑体" pitchFamily="49" charset="-122"/>
                <a:ea typeface="黑体" pitchFamily="49" charset="-122"/>
              </a:rPr>
            </a:br>
            <a:r>
              <a:rPr lang="en-US" altLang="zh-CN" sz="280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工业时代            </a:t>
            </a:r>
            <a:br>
              <a:rPr lang="zh-CN" altLang="en-US" sz="2800">
                <a:latin typeface="黑体" pitchFamily="49" charset="-122"/>
                <a:ea typeface="黑体" pitchFamily="49" charset="-122"/>
              </a:rPr>
            </a:br>
            <a:r>
              <a:rPr lang="en-US" altLang="zh-CN" sz="280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信息时代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105400" y="2998788"/>
            <a:ext cx="44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ea typeface="黑体" pitchFamily="49" charset="-122"/>
              </a:rPr>
              <a:t>D</a:t>
            </a:r>
            <a:endParaRPr lang="zh-CN" altLang="en-US" sz="2800" b="1">
              <a:solidFill>
                <a:srgbClr val="FF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1"/>
          <p:cNvSpPr>
            <a:spLocks noChangeArrowheads="1"/>
          </p:cNvSpPr>
          <p:nvPr/>
        </p:nvSpPr>
        <p:spPr bwMode="auto">
          <a:xfrm>
            <a:off x="381000" y="914400"/>
            <a:ext cx="83058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4400"/>
              </a:lnSpc>
            </a:pP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1912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年春，广东省临时省议会上首次出现了数十名女性代议士的身影。同年秋，湖北省议会也特设了女子旁听席。上述材料说明（　　）</a:t>
            </a:r>
            <a:br>
              <a:rPr lang="zh-CN" altLang="en-US" sz="2800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女性政治地位有所提高</a:t>
            </a:r>
            <a:br>
              <a:rPr lang="zh-CN" altLang="en-US" sz="2800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广东女性地位比湖北高</a:t>
            </a:r>
            <a:br>
              <a:rPr lang="zh-CN" altLang="en-US" sz="2800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男尊女卑思想被彻底打破</a:t>
            </a:r>
            <a:br>
              <a:rPr lang="zh-CN" altLang="en-US" sz="2800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女性参政议政权利得到保障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5638800" y="2057400"/>
            <a:ext cx="44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ea typeface="黑体" pitchFamily="49" charset="-122"/>
              </a:rPr>
              <a:t>A</a:t>
            </a:r>
            <a:endParaRPr lang="zh-CN" altLang="en-US" sz="2800" b="1">
              <a:solidFill>
                <a:srgbClr val="FF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矩形 1"/>
          <p:cNvSpPr>
            <a:spLocks noChangeArrowheads="1"/>
          </p:cNvSpPr>
          <p:nvPr/>
        </p:nvSpPr>
        <p:spPr bwMode="auto">
          <a:xfrm>
            <a:off x="1066800" y="4584700"/>
            <a:ext cx="4572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地球生态环境恶化</a:t>
            </a:r>
            <a:br>
              <a:rPr lang="zh-CN" altLang="en-US" sz="2800">
                <a:latin typeface="黑体" pitchFamily="49" charset="-122"/>
                <a:ea typeface="黑体" pitchFamily="49" charset="-122"/>
              </a:rPr>
            </a:br>
            <a:r>
              <a:rPr lang="en-US" altLang="zh-CN" sz="280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核战争的威胁</a:t>
            </a:r>
            <a:br>
              <a:rPr lang="zh-CN" altLang="en-US" sz="2800">
                <a:latin typeface="黑体" pitchFamily="49" charset="-122"/>
                <a:ea typeface="黑体" pitchFamily="49" charset="-122"/>
              </a:rPr>
            </a:br>
            <a:r>
              <a:rPr lang="en-US" altLang="zh-CN" sz="280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国际恐怖主义的泛滥</a:t>
            </a:r>
            <a:br>
              <a:rPr lang="zh-CN" altLang="en-US" sz="2800">
                <a:latin typeface="黑体" pitchFamily="49" charset="-122"/>
                <a:ea typeface="黑体" pitchFamily="49" charset="-122"/>
              </a:rPr>
            </a:br>
            <a:r>
              <a:rPr lang="en-US" altLang="zh-CN" sz="280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贫富差距拉大</a:t>
            </a:r>
          </a:p>
        </p:txBody>
      </p:sp>
      <p:pic>
        <p:nvPicPr>
          <p:cNvPr id="31747" name="Picture 2" descr="http://bj.download.cycore.cn/question/addQuestion/601/ed15428b-3b84-4207-9a5b-f05343b95e6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298700"/>
            <a:ext cx="6273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矩形 3"/>
          <p:cNvSpPr>
            <a:spLocks noChangeArrowheads="1"/>
          </p:cNvSpPr>
          <p:nvPr/>
        </p:nvSpPr>
        <p:spPr bwMode="auto">
          <a:xfrm>
            <a:off x="685800" y="698500"/>
            <a:ext cx="76962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世纪以来，人类在发展过程中面临着一系列共同问题，如图两幅图反映的问题是（　　）</a:t>
            </a:r>
            <a:r>
              <a:rPr lang="zh-CN" altLang="en-US" sz="2800" dirty="0"/>
              <a:t/>
            </a:r>
            <a:br>
              <a:rPr lang="zh-CN" altLang="en-US" sz="2800" dirty="0"/>
            </a:br>
            <a:endParaRPr lang="zh-CN" altLang="en-US" sz="2800" dirty="0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269163" y="1036638"/>
            <a:ext cx="44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ea typeface="黑体" pitchFamily="49" charset="-122"/>
              </a:rPr>
              <a:t>A</a:t>
            </a:r>
            <a:endParaRPr lang="zh-CN" altLang="en-US" sz="2800" b="1">
              <a:solidFill>
                <a:srgbClr val="FF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3595</Words>
  <PresentationFormat>全屏显示(4:3)</PresentationFormat>
  <Paragraphs>155</Paragraphs>
  <Slides>35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36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人类面临的共同问题</vt:lpstr>
      <vt:lpstr>幻灯片 30</vt:lpstr>
      <vt:lpstr>幻灯片 31</vt:lpstr>
      <vt:lpstr>幻灯片 32</vt:lpstr>
      <vt:lpstr>幻灯片 33</vt:lpstr>
      <vt:lpstr>幻灯片 34</vt:lpstr>
      <vt:lpstr>幻灯片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2019-01-15T11:47:08Z</dcterms:created>
  <dcterms:modified xsi:type="dcterms:W3CDTF">2019-01-15T12:07:03Z</dcterms:modified>
</cp:coreProperties>
</file>