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tags/tag152.xml" ContentType="application/vnd.openxmlformats-officedocument.presentationml.tags+xml"/>
  <Override PartName="/ppt/tags/tag153.xml" ContentType="application/vnd.openxmlformats-officedocument.presentationml.tags+xml"/>
  <Override PartName="/ppt/tags/tag154.xml" ContentType="application/vnd.openxmlformats-officedocument.presentationml.tags+xml"/>
  <Override PartName="/ppt/tags/tag155.xml" ContentType="application/vnd.openxmlformats-officedocument.presentationml.tags+xml"/>
  <Override PartName="/ppt/tags/tag156.xml" ContentType="application/vnd.openxmlformats-officedocument.presentationml.tags+xml"/>
  <Override PartName="/ppt/tags/tag157.xml" ContentType="application/vnd.openxmlformats-officedocument.presentationml.tags+xml"/>
  <Override PartName="/ppt/tags/tag158.xml" ContentType="application/vnd.openxmlformats-officedocument.presentationml.tags+xml"/>
  <Override PartName="/ppt/tags/tag159.xml" ContentType="application/vnd.openxmlformats-officedocument.presentationml.tags+xml"/>
  <Override PartName="/ppt/tags/tag16.xml" ContentType="application/vnd.openxmlformats-officedocument.presentationml.tags+xml"/>
  <Override PartName="/ppt/tags/tag160.xml" ContentType="application/vnd.openxmlformats-officedocument.presentationml.tags+xml"/>
  <Override PartName="/ppt/tags/tag161.xml" ContentType="application/vnd.openxmlformats-officedocument.presentationml.tags+xml"/>
  <Override PartName="/ppt/tags/tag162.xml" ContentType="application/vnd.openxmlformats-officedocument.presentationml.tags+xml"/>
  <Override PartName="/ppt/tags/tag163.xml" ContentType="application/vnd.openxmlformats-officedocument.presentationml.tags+xml"/>
  <Override PartName="/ppt/tags/tag164.xml" ContentType="application/vnd.openxmlformats-officedocument.presentationml.tags+xml"/>
  <Override PartName="/ppt/tags/tag165.xml" ContentType="application/vnd.openxmlformats-officedocument.presentationml.tags+xml"/>
  <Override PartName="/ppt/tags/tag16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theme/theme7.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 id="2147483660" r:id="rId3"/>
    <p:sldMasterId id="2147483672" r:id="rId4"/>
    <p:sldMasterId id="2147483684" r:id="rId5"/>
    <p:sldMasterId id="2147483690" r:id="rId6"/>
    <p:sldMasterId id="2147483702" r:id="rId7"/>
  </p:sldMasterIdLst>
  <p:notesMasterIdLst>
    <p:notesMasterId r:id="rId8"/>
  </p:notesMasterIdLst>
  <p:sldIdLst>
    <p:sldId id="549" r:id="rId9"/>
    <p:sldId id="553" r:id="rId10"/>
    <p:sldId id="409" r:id="rId11"/>
    <p:sldId id="410" r:id="rId12"/>
    <p:sldId id="450" r:id="rId13"/>
    <p:sldId id="411" r:id="rId14"/>
    <p:sldId id="418" r:id="rId15"/>
    <p:sldId id="419" r:id="rId16"/>
    <p:sldId id="412" r:id="rId17"/>
    <p:sldId id="414" r:id="rId18"/>
    <p:sldId id="420" r:id="rId19"/>
    <p:sldId id="421" r:id="rId20"/>
    <p:sldId id="484" r:id="rId21"/>
    <p:sldId id="485" r:id="rId22"/>
    <p:sldId id="486" r:id="rId23"/>
    <p:sldId id="422" r:id="rId24"/>
    <p:sldId id="423" r:id="rId25"/>
    <p:sldId id="623" r:id="rId26"/>
    <p:sldId id="488" r:id="rId27"/>
    <p:sldId id="415" r:id="rId28"/>
    <p:sldId id="655" r:id="rId29"/>
    <p:sldId id="687" r:id="rId30"/>
    <p:sldId id="427" r:id="rId31"/>
    <p:sldId id="512" r:id="rId32"/>
    <p:sldId id="429" r:id="rId33"/>
    <p:sldId id="430" r:id="rId34"/>
    <p:sldId id="513" r:id="rId35"/>
    <p:sldId id="599" r:id="rId36"/>
    <p:sldId id="515" r:id="rId37"/>
    <p:sldId id="685" r:id="rId38"/>
    <p:sldId id="686" r:id="rId39"/>
    <p:sldId id="719" r:id="rId40"/>
    <p:sldId id="720" r:id="rId41"/>
    <p:sldId id="721" r:id="rId42"/>
    <p:sldId id="722" r:id="rId43"/>
    <p:sldId id="514" r:id="rId44"/>
    <p:sldId id="516" r:id="rId45"/>
    <p:sldId id="517" r:id="rId46"/>
    <p:sldId id="518" r:id="rId47"/>
    <p:sldId id="519" r:id="rId48"/>
    <p:sldId id="520" r:id="rId49"/>
    <p:sldId id="533" r:id="rId50"/>
    <p:sldId id="534" r:id="rId51"/>
    <p:sldId id="535" r:id="rId52"/>
  </p:sldIdLst>
  <p:sldSz cx="12192000" cy="6858000"/>
  <p:notesSz cx="6858000" cy="9144000"/>
  <p:custDataLst>
    <p:tags r:id="rId5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2" name="作者" initials="A" lastIdx="0" clrIdx="1"/>
  <p:cmAuthor id="0" name="PPTer_Tang" initials="" lastIdx="0" clrIdx="0"/>
  <p:cmAuthor id="1"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fill>
          <a:solidFill>
            <a:schemeClr val="accent1">
              <a:tint val="40000"/>
            </a:schemeClr>
          </a:solidFill>
        </a:fill>
      </a:tcStyle>
    </a:band1H>
    <a:band1V>
      <a:tcStyle>
        <a:fill>
          <a:solidFill>
            <a:schemeClr val="accent1">
              <a:tint val="40000"/>
            </a:schemeClr>
          </a:solidFill>
        </a:fill>
      </a:tcStyle>
    </a:band1V>
    <a:lastCol>
      <a:tcTxStyle b="on">
        <a:fontRef idx="minor">
          <a:prstClr val="black"/>
        </a:fontRef>
        <a:schemeClr val="lt1"/>
      </a:tcTxStyle>
      <a:tcStyle>
        <a:fill>
          <a:solidFill>
            <a:schemeClr val="accent1"/>
          </a:solidFill>
        </a:fill>
      </a:tcStyle>
    </a:lastCol>
    <a:firstCol>
      <a:tcTxStyle b="on">
        <a:fontRef idx="minor">
          <a:prstClr val="black"/>
        </a:fontRef>
        <a:schemeClr val="lt1"/>
      </a:tcTxStyle>
      <a:tcStyle>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fill>
          <a:solidFill>
            <a:schemeClr val="accent6">
              <a:tint val="40000"/>
            </a:schemeClr>
          </a:solidFill>
        </a:fill>
      </a:tcStyle>
    </a:band1H>
    <a:band1V>
      <a:tcStyle>
        <a:fill>
          <a:solidFill>
            <a:schemeClr val="accent6">
              <a:tint val="40000"/>
            </a:schemeClr>
          </a:solidFill>
        </a:fill>
      </a:tcStyle>
    </a:band1V>
    <a:lastCol>
      <a:tcTxStyle b="on"/>
    </a:lastCol>
    <a:firstCol>
      <a:tcTxStyle b="on"/>
    </a:firstCol>
    <a:lastRow>
      <a:tcTxStyle b="on"/>
      <a:tcStyle>
        <a:tcBdr>
          <a:top>
            <a:ln w="25400" cmpd="sng">
              <a:solidFill>
                <a:schemeClr val="accent6"/>
              </a:solidFill>
            </a:ln>
          </a:top>
        </a:tcBdr>
        <a:fill>
          <a:solidFill>
            <a:schemeClr val="accent6">
              <a:tint val="20000"/>
            </a:schemeClr>
          </a:solidFill>
        </a:fill>
      </a:tcStyle>
    </a:lastRow>
    <a:firstRow>
      <a:tcTxStyle b="on"/>
      <a:tcStyle>
        <a:fill>
          <a:solidFill>
            <a:schemeClr val="accent6">
              <a:tint val="20000"/>
            </a:schemeClr>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fill>
          <a:solidFill>
            <a:schemeClr val="accent2">
              <a:tint val="40000"/>
            </a:schemeClr>
          </a:solidFill>
        </a:fill>
      </a:tcStyle>
    </a:band1H>
    <a:band1V>
      <a:tcStyle>
        <a:fill>
          <a:solidFill>
            <a:schemeClr val="accent2">
              <a:tint val="40000"/>
            </a:schemeClr>
          </a:solidFill>
        </a:fill>
      </a:tcStyle>
    </a:band1V>
    <a:lastCol>
      <a:tcTxStyle b="on"/>
    </a:lastCol>
    <a:firstCol>
      <a:tcTxStyle b="on"/>
    </a:firstCol>
    <a:lastRow>
      <a:tcTxStyle b="on"/>
      <a:tcStyle>
        <a:tcBdr>
          <a:top>
            <a:ln w="25400" cmpd="sng">
              <a:solidFill>
                <a:schemeClr val="accent2"/>
              </a:solidFill>
            </a:ln>
          </a:top>
        </a:tcBdr>
        <a:fill>
          <a:solidFill>
            <a:schemeClr val="accent2">
              <a:tint val="20000"/>
            </a:schemeClr>
          </a:solidFill>
        </a:fill>
      </a:tcStyle>
    </a:lastRow>
    <a:firstRow>
      <a:tcTxStyle b="on"/>
      <a:tcStyle>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99" d="100"/>
          <a:sy n="99" d="100"/>
        </p:scale>
        <p:origin x="84" y="582"/>
      </p:cViewPr>
      <p:guideLst>
        <p:guide orient="horz" pos="2131"/>
        <p:guide pos="3871"/>
      </p:guideLst>
    </p:cSldViewPr>
  </p:slideViewPr>
  <p:notesTextViewPr>
    <p:cViewPr>
      <p:scale>
        <a:sx n="3" d="2"/>
        <a:sy n="3" d="2"/>
      </p:scale>
      <p:origin x="0" y="0"/>
    </p:cViewPr>
  </p:notesTextViewPr>
  <p:notesViewPr>
    <p:cSldViewPr snapToGrid="0">
      <p:cViewPr varScale="1">
        <p:scale>
          <a:sx n="92" d="100"/>
          <a:sy n="92" d="100"/>
        </p:scale>
        <p:origin x="2550" y="102"/>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2.xml" /><Relationship Id="rId11" Type="http://schemas.openxmlformats.org/officeDocument/2006/relationships/slide" Target="slides/slide3.xml" /><Relationship Id="rId12" Type="http://schemas.openxmlformats.org/officeDocument/2006/relationships/slide" Target="slides/slide4.xml" /><Relationship Id="rId13" Type="http://schemas.openxmlformats.org/officeDocument/2006/relationships/slide" Target="slides/slide5.xml" /><Relationship Id="rId14" Type="http://schemas.openxmlformats.org/officeDocument/2006/relationships/slide" Target="slides/slide6.xml" /><Relationship Id="rId15" Type="http://schemas.openxmlformats.org/officeDocument/2006/relationships/slide" Target="slides/slide7.xml" /><Relationship Id="rId16" Type="http://schemas.openxmlformats.org/officeDocument/2006/relationships/slide" Target="slides/slide8.xml" /><Relationship Id="rId17" Type="http://schemas.openxmlformats.org/officeDocument/2006/relationships/slide" Target="slides/slide9.xml" /><Relationship Id="rId18" Type="http://schemas.openxmlformats.org/officeDocument/2006/relationships/slide" Target="slides/slide10.xml" /><Relationship Id="rId19" Type="http://schemas.openxmlformats.org/officeDocument/2006/relationships/slide" Target="slides/slide11.xml" /><Relationship Id="rId2" Type="http://schemas.openxmlformats.org/officeDocument/2006/relationships/slideMaster" Target="slideMasters/slideMaster1.xml" /><Relationship Id="rId20" Type="http://schemas.openxmlformats.org/officeDocument/2006/relationships/slide" Target="slides/slide12.xml" /><Relationship Id="rId21" Type="http://schemas.openxmlformats.org/officeDocument/2006/relationships/slide" Target="slides/slide13.xml" /><Relationship Id="rId22" Type="http://schemas.openxmlformats.org/officeDocument/2006/relationships/slide" Target="slides/slide14.xml" /><Relationship Id="rId23" Type="http://schemas.openxmlformats.org/officeDocument/2006/relationships/slide" Target="slides/slide15.xml" /><Relationship Id="rId24" Type="http://schemas.openxmlformats.org/officeDocument/2006/relationships/slide" Target="slides/slide16.xml" /><Relationship Id="rId25" Type="http://schemas.openxmlformats.org/officeDocument/2006/relationships/slide" Target="slides/slide17.xml" /><Relationship Id="rId26" Type="http://schemas.openxmlformats.org/officeDocument/2006/relationships/slide" Target="slides/slide18.xml" /><Relationship Id="rId27" Type="http://schemas.openxmlformats.org/officeDocument/2006/relationships/slide" Target="slides/slide19.xml" /><Relationship Id="rId28" Type="http://schemas.openxmlformats.org/officeDocument/2006/relationships/slide" Target="slides/slide20.xml" /><Relationship Id="rId29" Type="http://schemas.openxmlformats.org/officeDocument/2006/relationships/slide" Target="slides/slide21.xml" /><Relationship Id="rId3" Type="http://schemas.openxmlformats.org/officeDocument/2006/relationships/slideMaster" Target="slideMasters/slideMaster2.xml" /><Relationship Id="rId30" Type="http://schemas.openxmlformats.org/officeDocument/2006/relationships/slide" Target="slides/slide22.xml" /><Relationship Id="rId31" Type="http://schemas.openxmlformats.org/officeDocument/2006/relationships/slide" Target="slides/slide23.xml" /><Relationship Id="rId32" Type="http://schemas.openxmlformats.org/officeDocument/2006/relationships/slide" Target="slides/slide24.xml" /><Relationship Id="rId33" Type="http://schemas.openxmlformats.org/officeDocument/2006/relationships/slide" Target="slides/slide25.xml" /><Relationship Id="rId34" Type="http://schemas.openxmlformats.org/officeDocument/2006/relationships/slide" Target="slides/slide26.xml" /><Relationship Id="rId35" Type="http://schemas.openxmlformats.org/officeDocument/2006/relationships/slide" Target="slides/slide27.xml" /><Relationship Id="rId36" Type="http://schemas.openxmlformats.org/officeDocument/2006/relationships/slide" Target="slides/slide28.xml" /><Relationship Id="rId37" Type="http://schemas.openxmlformats.org/officeDocument/2006/relationships/slide" Target="slides/slide29.xml" /><Relationship Id="rId38" Type="http://schemas.openxmlformats.org/officeDocument/2006/relationships/slide" Target="slides/slide30.xml" /><Relationship Id="rId39" Type="http://schemas.openxmlformats.org/officeDocument/2006/relationships/slide" Target="slides/slide31.xml" /><Relationship Id="rId4" Type="http://schemas.openxmlformats.org/officeDocument/2006/relationships/slideMaster" Target="slideMasters/slideMaster3.xml" /><Relationship Id="rId40" Type="http://schemas.openxmlformats.org/officeDocument/2006/relationships/slide" Target="slides/slide32.xml" /><Relationship Id="rId41" Type="http://schemas.openxmlformats.org/officeDocument/2006/relationships/slide" Target="slides/slide33.xml" /><Relationship Id="rId42" Type="http://schemas.openxmlformats.org/officeDocument/2006/relationships/slide" Target="slides/slide34.xml" /><Relationship Id="rId43" Type="http://schemas.openxmlformats.org/officeDocument/2006/relationships/slide" Target="slides/slide35.xml" /><Relationship Id="rId44" Type="http://schemas.openxmlformats.org/officeDocument/2006/relationships/slide" Target="slides/slide36.xml" /><Relationship Id="rId45" Type="http://schemas.openxmlformats.org/officeDocument/2006/relationships/slide" Target="slides/slide37.xml" /><Relationship Id="rId46" Type="http://schemas.openxmlformats.org/officeDocument/2006/relationships/slide" Target="slides/slide38.xml" /><Relationship Id="rId47" Type="http://schemas.openxmlformats.org/officeDocument/2006/relationships/slide" Target="slides/slide39.xml" /><Relationship Id="rId48" Type="http://schemas.openxmlformats.org/officeDocument/2006/relationships/slide" Target="slides/slide40.xml" /><Relationship Id="rId49" Type="http://schemas.openxmlformats.org/officeDocument/2006/relationships/slide" Target="slides/slide41.xml" /><Relationship Id="rId5" Type="http://schemas.openxmlformats.org/officeDocument/2006/relationships/slideMaster" Target="slideMasters/slideMaster4.xml" /><Relationship Id="rId50" Type="http://schemas.openxmlformats.org/officeDocument/2006/relationships/slide" Target="slides/slide42.xml" /><Relationship Id="rId51" Type="http://schemas.openxmlformats.org/officeDocument/2006/relationships/slide" Target="slides/slide43.xml" /><Relationship Id="rId52" Type="http://schemas.openxmlformats.org/officeDocument/2006/relationships/slide" Target="slides/slide44.xml" /><Relationship Id="rId53" Type="http://schemas.openxmlformats.org/officeDocument/2006/relationships/tags" Target="tags/tag166.xml" /><Relationship Id="rId54" Type="http://schemas.openxmlformats.org/officeDocument/2006/relationships/presProps" Target="presProps.xml" /><Relationship Id="rId55" Type="http://schemas.openxmlformats.org/officeDocument/2006/relationships/viewProps" Target="viewProps.xml" /><Relationship Id="rId56" Type="http://schemas.openxmlformats.org/officeDocument/2006/relationships/theme" Target="theme/theme1.xml" /><Relationship Id="rId57" Type="http://schemas.openxmlformats.org/officeDocument/2006/relationships/tableStyles" Target="tableStyles.xml" /><Relationship Id="rId6" Type="http://schemas.openxmlformats.org/officeDocument/2006/relationships/slideMaster" Target="slideMasters/slideMaster5.xml" /><Relationship Id="rId7" Type="http://schemas.openxmlformats.org/officeDocument/2006/relationships/slideMaster" Target="slideMasters/slideMaster6.xml" /><Relationship Id="rId8" Type="http://schemas.openxmlformats.org/officeDocument/2006/relationships/notesMaster" Target="notesMasters/notesMaster1.xml" /><Relationship Id="rId9" Type="http://schemas.openxmlformats.org/officeDocument/2006/relationships/slide" Target="slides/slide1.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7.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3.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5.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7.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8.xml" /><Relationship Id="rId2" Type="http://schemas.openxmlformats.org/officeDocument/2006/relationships/notesMaster" Target="../notesMasters/notesMaster1.xml" /></Relationships>
</file>

<file path=ppt/notesSlides/_rels/notesSlide6.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7.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_rels/notesSlide8.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_rels/notesSlide9.xml.rels>&#65279;<?xml version="1.0" encoding="utf-8" standalone="yes"?><Relationships xmlns="http://schemas.openxmlformats.org/package/2006/relationships"><Relationship Id="rId1" Type="http://schemas.openxmlformats.org/officeDocument/2006/relationships/slide" Target="../slides/slide27.xml" /><Relationship Id="rId2" Type="http://schemas.openxmlformats.org/officeDocument/2006/relationships/notesMaster" Target="../notesMasters/notesMaster1.xml" /></Relationships>
</file>

<file path=ppt/notesSlides/_rels/notesSlide10.xml.rels>&#65279;<?xml version="1.0" encoding="utf-8" standalone="yes"?><Relationships xmlns="http://schemas.openxmlformats.org/package/2006/relationships"><Relationship Id="rId1" Type="http://schemas.openxmlformats.org/officeDocument/2006/relationships/slide" Target="../slides/slide28.xml" /><Relationship Id="rId2" Type="http://schemas.openxmlformats.org/officeDocument/2006/relationships/notesMaster" Target="../notesMasters/notesMaster1.xml" /></Relationships>
</file>

<file path=ppt/notesSlides/_rels/notesSlide11.xml.rels>&#65279;<?xml version="1.0" encoding="utf-8" standalone="yes"?><Relationships xmlns="http://schemas.openxmlformats.org/package/2006/relationships"><Relationship Id="rId1" Type="http://schemas.openxmlformats.org/officeDocument/2006/relationships/slide" Target="../slides/slide37.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t>它鼓吹法兰西民族是世界上最优秀的民族，宣扬本民族利益高于一切，煽动民族仇恨，主张征服和奴役其他民族</a:t>
            </a:r>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en-US" altLang="zh-CN">
                <a:solidFill>
                  <a:srgbClr val="000000"/>
                </a:solidFill>
                <a:latin typeface="黑体" panose="02010609060101010101" pitchFamily="2" charset="-122"/>
                <a:ea typeface="黑体" panose="02010609060101010101" pitchFamily="2" charset="-122"/>
                <a:sym typeface="+mn-ea"/>
              </a:rPr>
              <a:t>1929-1933</a:t>
            </a:r>
            <a:r>
              <a:rPr lang="zh-CN" altLang="en-US">
                <a:solidFill>
                  <a:srgbClr val="000000"/>
                </a:solidFill>
                <a:latin typeface="黑体" panose="02010609060101010101" pitchFamily="2" charset="-122"/>
                <a:ea typeface="黑体" panose="02010609060101010101" pitchFamily="2" charset="-122"/>
                <a:sym typeface="+mn-ea"/>
              </a:rPr>
              <a:t>年美国股市一泻千里，股票平均每股从</a:t>
            </a:r>
            <a:r>
              <a:rPr lang="en-US" altLang="zh-CN">
                <a:solidFill>
                  <a:srgbClr val="000000"/>
                </a:solidFill>
                <a:latin typeface="黑体" panose="02010609060101010101" pitchFamily="2" charset="-122"/>
                <a:ea typeface="黑体" panose="02010609060101010101" pitchFamily="2" charset="-122"/>
                <a:sym typeface="+mn-ea"/>
              </a:rPr>
              <a:t>365</a:t>
            </a:r>
            <a:r>
              <a:rPr lang="zh-CN" altLang="en-US">
                <a:solidFill>
                  <a:srgbClr val="000000"/>
                </a:solidFill>
                <a:latin typeface="黑体" panose="02010609060101010101" pitchFamily="2" charset="-122"/>
                <a:ea typeface="黑体" panose="02010609060101010101" pitchFamily="2" charset="-122"/>
                <a:sym typeface="+mn-ea"/>
              </a:rPr>
              <a:t>美元跌到</a:t>
            </a:r>
            <a:r>
              <a:rPr lang="en-US" altLang="zh-CN">
                <a:solidFill>
                  <a:srgbClr val="000000"/>
                </a:solidFill>
                <a:latin typeface="黑体" panose="02010609060101010101" pitchFamily="2" charset="-122"/>
                <a:ea typeface="黑体" panose="02010609060101010101" pitchFamily="2" charset="-122"/>
                <a:sym typeface="+mn-ea"/>
              </a:rPr>
              <a:t>81</a:t>
            </a:r>
            <a:r>
              <a:rPr lang="zh-CN" altLang="en-US">
                <a:solidFill>
                  <a:srgbClr val="000000"/>
                </a:solidFill>
                <a:latin typeface="黑体" panose="02010609060101010101" pitchFamily="2" charset="-122"/>
                <a:ea typeface="黑体" panose="02010609060101010101" pitchFamily="2" charset="-122"/>
                <a:sym typeface="+mn-ea"/>
              </a:rPr>
              <a:t>美元，</a:t>
            </a:r>
            <a:r>
              <a:rPr lang="en-US" altLang="zh-CN">
                <a:solidFill>
                  <a:srgbClr val="000000"/>
                </a:solidFill>
                <a:latin typeface="黑体" panose="02010609060101010101" pitchFamily="2" charset="-122"/>
                <a:ea typeface="黑体" panose="02010609060101010101" pitchFamily="2" charset="-122"/>
                <a:sym typeface="+mn-ea"/>
              </a:rPr>
              <a:t>30</a:t>
            </a:r>
            <a:r>
              <a:rPr lang="zh-CN" altLang="en-US">
                <a:solidFill>
                  <a:srgbClr val="000000"/>
                </a:solidFill>
                <a:latin typeface="黑体" panose="02010609060101010101" pitchFamily="2" charset="-122"/>
                <a:ea typeface="黑体" panose="02010609060101010101" pitchFamily="2" charset="-122"/>
                <a:sym typeface="+mn-ea"/>
              </a:rPr>
              <a:t>种工业股票的价格下跌了</a:t>
            </a:r>
            <a:r>
              <a:rPr lang="en-US" altLang="zh-CN">
                <a:solidFill>
                  <a:srgbClr val="000000"/>
                </a:solidFill>
                <a:latin typeface="黑体" panose="02010609060101010101" pitchFamily="2" charset="-122"/>
                <a:ea typeface="黑体" panose="02010609060101010101" pitchFamily="2" charset="-122"/>
                <a:sym typeface="+mn-ea"/>
              </a:rPr>
              <a:t>5</a:t>
            </a:r>
            <a:r>
              <a:rPr lang="zh-CN" altLang="en-US">
                <a:solidFill>
                  <a:srgbClr val="000000"/>
                </a:solidFill>
                <a:latin typeface="黑体" panose="02010609060101010101" pitchFamily="2" charset="-122"/>
                <a:ea typeface="黑体" panose="02010609060101010101" pitchFamily="2" charset="-122"/>
                <a:sym typeface="+mn-ea"/>
              </a:rPr>
              <a:t>／</a:t>
            </a:r>
            <a:r>
              <a:rPr lang="en-US" altLang="zh-CN">
                <a:solidFill>
                  <a:srgbClr val="000000"/>
                </a:solidFill>
                <a:latin typeface="黑体" panose="02010609060101010101" pitchFamily="2" charset="-122"/>
                <a:ea typeface="黑体" panose="02010609060101010101" pitchFamily="2" charset="-122"/>
                <a:sym typeface="+mn-ea"/>
              </a:rPr>
              <a:t>6</a:t>
            </a:r>
            <a:r>
              <a:rPr lang="zh-CN" altLang="en-US">
                <a:solidFill>
                  <a:srgbClr val="000000"/>
                </a:solidFill>
                <a:latin typeface="黑体" panose="02010609060101010101" pitchFamily="2" charset="-122"/>
                <a:ea typeface="黑体" panose="02010609060101010101" pitchFamily="2" charset="-122"/>
                <a:sym typeface="+mn-ea"/>
              </a:rPr>
              <a:t>。20世纪20年代，美国生产的小汽车占全世界总量的85%，平均5人就拥有一辆。1924年，美国的黄金占世界总量的1／2；1928年美国的经济总量超过整个欧洲。</a:t>
            </a:r>
            <a:r>
              <a:rPr lang="en-US" altLang="zh-CN"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1920—1929</a:t>
            </a:r>
            <a:r>
              <a:rPr lang="zh-CN" altLang="en-US"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年，美国工厂的生产率增长</a:t>
            </a:r>
            <a:r>
              <a:rPr lang="en-US" altLang="zh-CN"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55</a:t>
            </a:r>
            <a:r>
              <a:rPr lang="zh-CN" altLang="en-US"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％，而工人的工资却只增长了</a:t>
            </a:r>
            <a:r>
              <a:rPr lang="en-US" altLang="zh-CN"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2</a:t>
            </a:r>
            <a:r>
              <a:rPr lang="zh-CN" altLang="en-US"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％。到</a:t>
            </a:r>
            <a:r>
              <a:rPr lang="en-US" altLang="zh-CN"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1929</a:t>
            </a:r>
            <a:r>
              <a:rPr lang="zh-CN" altLang="en-US"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年，美国国家财富的三分之一由只占人口总数的</a:t>
            </a:r>
            <a:r>
              <a:rPr lang="en-US" altLang="zh-CN"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1%</a:t>
            </a:r>
            <a:r>
              <a:rPr lang="zh-CN" altLang="en-US"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的人拥有。过度信贷消费、股票投机活动造成虚假繁荣，企业盲目扩大生产。19世纪末，美国铁路总利润的85%被7个垄断集团控制，钢铁产量的65%由摩根钢铁公司掌握。国家财富的60%掌握在占美国人口2%的富人手中。</a:t>
            </a:r>
            <a:endParaRPr lang="zh-CN" altLang="en-US" sz="2800" b="1">
              <a:solidFill>
                <a:srgbClr val="EAEAEA"/>
              </a:solidFill>
              <a:effectLst>
                <a:outerShdw blurRad="38100" dist="38100" dir="2700000">
                  <a:srgbClr val="000000"/>
                </a:outerShdw>
              </a:effectLst>
              <a:latin typeface="黑体" pitchFamily="2" charset="-122"/>
              <a:ea typeface="黑体" pitchFamily="2" charset="-122"/>
              <a:cs typeface="+mn-ea"/>
              <a:sym typeface="+mn-ea"/>
            </a:endParaRPr>
          </a:p>
          <a:p>
            <a:r>
              <a:rPr lang="zh-CN" altLang="en-US"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rPr>
              <a:t>        从1924年到1929年，美国国民生产总值增长24.5%，而工薪收入只增长了15.2%。在制造业中，工人每个工时的产量增加了32%，而小时工资只增加了8%。</a:t>
            </a:r>
            <a:endParaRPr lang="zh-CN" altLang="en-US" sz="2800" b="1">
              <a:solidFill>
                <a:srgbClr val="EAEAEA"/>
              </a:solidFill>
              <a:effectLst>
                <a:outerShdw blurRad="38100" dist="38100" dir="2700000">
                  <a:srgbClr val="000000"/>
                </a:outerShdw>
              </a:effectLst>
              <a:latin typeface="黑体" panose="02010609060101010101" pitchFamily="2" charset="-122"/>
              <a:ea typeface="黑体" panose="02010609060101010101" pitchFamily="2" charset="-122"/>
              <a:cs typeface="+mn-ea"/>
              <a:sym typeface="+mn-ea"/>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smtClean="0">
                <a:solidFill>
                  <a:sysClr val="windowText" lastClr="000000"/>
                </a:solidFill>
                <a:latin typeface="楷体" panose="02010609060101010101" charset="-122"/>
                <a:ea typeface="楷体" panose="02010609060101010101" charset="-122"/>
                <a:cs typeface="楷体" panose="02010609060101010101" charset="-122"/>
                <a:sym typeface="+mn-ea"/>
              </a:rPr>
              <a:t>人们开始对资本主义制度产生怀疑，法西斯主义开始泛滥，资产阶级民主制度摇摇欲坠，资本主义面临严重的</a:t>
            </a:r>
            <a:r>
              <a:rPr lang="zh-CN" altLang="en-US" smtClean="0">
                <a:solidFill>
                  <a:srgbClr val="FF0000"/>
                </a:solidFill>
                <a:latin typeface="楷体" panose="02010609060101010101" charset="-122"/>
                <a:ea typeface="楷体" panose="02010609060101010101" charset="-122"/>
                <a:cs typeface="楷体" panose="02010609060101010101" charset="-122"/>
                <a:sym typeface="+mn-ea"/>
              </a:rPr>
              <a:t>政治危机</a:t>
            </a:r>
            <a:r>
              <a:rPr lang="zh-CN" altLang="en-US" smtClean="0">
                <a:solidFill>
                  <a:sysClr val="windowText" lastClr="000000"/>
                </a:solidFill>
                <a:latin typeface="楷体" panose="02010609060101010101" charset="-122"/>
                <a:ea typeface="楷体" panose="02010609060101010101" charset="-122"/>
                <a:cs typeface="楷体" panose="02010609060101010101" charset="-122"/>
                <a:sym typeface="+mn-ea"/>
              </a:rPr>
              <a:t>。这</a:t>
            </a:r>
            <a:r>
              <a:rPr lang="zh-CN" altLang="en-US">
                <a:solidFill>
                  <a:sysClr val="windowText" lastClr="000000"/>
                </a:solidFill>
                <a:latin typeface="楷体" panose="02010609060101010101" charset="-122"/>
                <a:ea typeface="楷体" panose="02010609060101010101" charset="-122"/>
                <a:cs typeface="楷体" panose="02010609060101010101" charset="-122"/>
                <a:sym typeface="+mn-ea"/>
              </a:rPr>
              <a:t>次经济大危机加速了法西斯主义在德国、日本和意大利的发展，使这些国家走上了对内强化军事统制、对外大肆侵略扩张的军国主义道路。</a:t>
            </a:r>
            <a:endParaRPr lang="zh-CN" altLang="en-US"/>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solidFill>
                  <a:schemeClr val="accent5">
                    <a:lumMod val="50000"/>
                  </a:schemeClr>
                </a:solidFill>
                <a:latin typeface="楷体" panose="02010609060101010101" charset="-122"/>
                <a:ea typeface="楷体" panose="02010609060101010101" charset="-122"/>
                <a:cs typeface="楷体" panose="02010609060101010101" charset="-122"/>
                <a:sym typeface="+mn-ea"/>
              </a:rPr>
              <a:t>（工业生产急剧萎缩，数百万人失业或半失业；农产品价格猛跌，农民负债累累，国内外矛盾激化；对阻碍其</a:t>
            </a:r>
            <a:r>
              <a:rPr lang="zh-CN" altLang="en-US">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pitchFamily="34" charset="-122"/>
              </a:rPr>
              <a:t>建立亚太霸权的华盛顿体系严重不满，认为德国发动一战是正当的，日本为了自己的生存也应该像德国一样要求打破现状，</a:t>
            </a:r>
            <a:r>
              <a:rPr lang="en-US" altLang="zh-CN">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pitchFamily="34" charset="-122"/>
              </a:rPr>
              <a:t>“</a:t>
            </a:r>
            <a:r>
              <a:rPr lang="zh-CN" altLang="en-US">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pitchFamily="34" charset="-122"/>
              </a:rPr>
              <a:t>从我们自己的前途出发建立新的国际和平秩序</a:t>
            </a:r>
            <a:r>
              <a:rPr lang="en-US" altLang="zh-CN">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pitchFamily="34" charset="-122"/>
              </a:rPr>
              <a:t>”</a:t>
            </a:r>
            <a:r>
              <a:rPr lang="zh-CN" altLang="en-US">
                <a:solidFill>
                  <a:schemeClr val="accent5">
                    <a:lumMod val="50000"/>
                  </a:schemeClr>
                </a:solidFill>
                <a:latin typeface="楷体" panose="02010609060101010101" charset="-122"/>
                <a:ea typeface="楷体" panose="02010609060101010101" charset="-122"/>
                <a:cs typeface="楷体" panose="02010609060101010101" charset="-122"/>
                <a:sym typeface="微软雅黑" panose="020b0503020204020204" pitchFamily="34" charset="-122"/>
              </a:rPr>
              <a:t>。</a:t>
            </a:r>
            <a:r>
              <a:rPr lang="zh-CN">
                <a:solidFill>
                  <a:schemeClr val="accent5">
                    <a:lumMod val="50000"/>
                  </a:schemeClr>
                </a:solidFill>
                <a:latin typeface="楷体" panose="02010609060101010101" charset="-122"/>
                <a:ea typeface="楷体" panose="02010609060101010101" charset="-122"/>
                <a:cs typeface="楷体" panose="02010609060101010101" charset="-122"/>
                <a:sym typeface="+mn-ea"/>
              </a:rPr>
              <a:t>）</a:t>
            </a:r>
            <a:endParaRPr lang="zh-CN" b="0">
              <a:solidFill>
                <a:srgbClr val="000000"/>
              </a:solidFill>
              <a:latin typeface="黑体" pitchFamily="2" charset="-122"/>
              <a:ea typeface="黑体" pitchFamily="2" charset="-122"/>
              <a:cs typeface="黑体" panose="02010609060101010101" pitchFamily="2" charset="-122"/>
            </a:endParaRPr>
          </a:p>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solidFill>
                  <a:srgbClr val="000000"/>
                </a:solidFill>
                <a:latin typeface="楷体" panose="02010609060101010101" charset="-122"/>
                <a:ea typeface="楷体" panose="02010609060101010101" charset="-122"/>
                <a:cs typeface="楷体" panose="02010609060101010101" charset="-122"/>
                <a:sym typeface="+mn-ea"/>
              </a:rPr>
              <a:t>（</a:t>
            </a:r>
            <a:r>
              <a:rPr lang="en-US" altLang="zh-CN">
                <a:latin typeface="楷体" panose="02010609060101010101" charset="-122"/>
                <a:ea typeface="楷体" panose="02010609060101010101" charset="-122"/>
                <a:cs typeface="楷体" panose="02010609060101010101" charset="-122"/>
                <a:sym typeface="+mn-ea"/>
              </a:rPr>
              <a:t>1932</a:t>
            </a:r>
            <a:r>
              <a:rPr lang="zh-CN" altLang="en-US">
                <a:latin typeface="楷体" panose="02010609060101010101" charset="-122"/>
                <a:ea typeface="楷体" panose="02010609060101010101" charset="-122"/>
                <a:cs typeface="楷体" panose="02010609060101010101" charset="-122"/>
                <a:sym typeface="+mn-ea"/>
              </a:rPr>
              <a:t>年德国的工业产量比</a:t>
            </a:r>
            <a:r>
              <a:rPr lang="en-US" altLang="zh-CN">
                <a:latin typeface="楷体" panose="02010609060101010101" charset="-122"/>
                <a:ea typeface="楷体" panose="02010609060101010101" charset="-122"/>
                <a:cs typeface="楷体" panose="02010609060101010101" charset="-122"/>
                <a:sym typeface="+mn-ea"/>
              </a:rPr>
              <a:t>1929</a:t>
            </a:r>
            <a:r>
              <a:rPr lang="zh-CN" altLang="en-US">
                <a:latin typeface="楷体" panose="02010609060101010101" charset="-122"/>
                <a:ea typeface="楷体" panose="02010609060101010101" charset="-122"/>
                <a:cs typeface="楷体" panose="02010609060101010101" charset="-122"/>
                <a:sym typeface="+mn-ea"/>
              </a:rPr>
              <a:t>年下降了近</a:t>
            </a:r>
            <a:r>
              <a:rPr lang="en-US" altLang="zh-CN">
                <a:latin typeface="楷体" panose="02010609060101010101" charset="-122"/>
                <a:ea typeface="楷体" panose="02010609060101010101" charset="-122"/>
                <a:cs typeface="楷体" panose="02010609060101010101" charset="-122"/>
                <a:sym typeface="+mn-ea"/>
              </a:rPr>
              <a:t>40%</a:t>
            </a:r>
            <a:r>
              <a:rPr lang="zh-CN" altLang="en-US">
                <a:latin typeface="楷体" panose="02010609060101010101" charset="-122"/>
                <a:ea typeface="楷体" panose="02010609060101010101" charset="-122"/>
                <a:cs typeface="楷体" panose="02010609060101010101" charset="-122"/>
                <a:sym typeface="+mn-ea"/>
              </a:rPr>
              <a:t>，农业产量下降了近</a:t>
            </a:r>
            <a:r>
              <a:rPr lang="en-US" altLang="zh-CN">
                <a:latin typeface="楷体" panose="02010609060101010101" charset="-122"/>
                <a:ea typeface="楷体" panose="02010609060101010101" charset="-122"/>
                <a:cs typeface="楷体" panose="02010609060101010101" charset="-122"/>
                <a:sym typeface="+mn-ea"/>
              </a:rPr>
              <a:t>30%</a:t>
            </a:r>
            <a:r>
              <a:rPr lang="zh-CN" altLang="en-US">
                <a:latin typeface="楷体" panose="02010609060101010101" charset="-122"/>
                <a:ea typeface="楷体" panose="02010609060101010101" charset="-122"/>
                <a:cs typeface="楷体" panose="02010609060101010101" charset="-122"/>
                <a:sym typeface="+mn-ea"/>
              </a:rPr>
              <a:t>，失业人数超过</a:t>
            </a:r>
            <a:r>
              <a:rPr lang="en-US" altLang="zh-CN">
                <a:latin typeface="楷体" panose="02010609060101010101" charset="-122"/>
                <a:ea typeface="楷体" panose="02010609060101010101" charset="-122"/>
                <a:cs typeface="楷体" panose="02010609060101010101" charset="-122"/>
                <a:sym typeface="+mn-ea"/>
              </a:rPr>
              <a:t>600</a:t>
            </a:r>
            <a:r>
              <a:rPr lang="zh-CN" altLang="en-US">
                <a:latin typeface="楷体" panose="02010609060101010101" charset="-122"/>
                <a:ea typeface="楷体" panose="02010609060101010101" charset="-122"/>
                <a:cs typeface="楷体" panose="02010609060101010101" charset="-122"/>
                <a:sym typeface="+mn-ea"/>
              </a:rPr>
              <a:t>万</a:t>
            </a:r>
            <a:r>
              <a:rPr lang="zh-CN">
                <a:solidFill>
                  <a:srgbClr val="000000"/>
                </a:solidFill>
                <a:latin typeface="楷体" panose="02010609060101010101" charset="-122"/>
                <a:ea typeface="楷体" panose="02010609060101010101" charset="-122"/>
                <a:cs typeface="楷体" panose="02010609060101010101" charset="-122"/>
                <a:sym typeface="+mn-ea"/>
              </a:rPr>
              <a:t>）</a:t>
            </a:r>
            <a:r>
              <a:rPr lang="zh-CN" altLang="en-US">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sym typeface="+mn-ea"/>
              </a:rPr>
              <a:t>根据各个阶层民众的不同心理，进行针对性蛊惑宣传</a:t>
            </a:r>
            <a:r>
              <a:rPr lang="zh-CN" altLang="en-US">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r>
              <a:rPr>
                <a:latin typeface="楷体" panose="02010609060101010101" charset="-122"/>
                <a:ea typeface="楷体" panose="02010609060101010101" charset="-122"/>
                <a:cs typeface="楷体" panose="02010609060101010101" charset="-122"/>
                <a:sym typeface="+mn-ea"/>
              </a:rPr>
              <a:t>11月25 </a:t>
            </a:r>
            <a:r>
              <a:rPr lang="zh-CN">
                <a:latin typeface="楷体" panose="02010609060101010101" charset="-122"/>
                <a:ea typeface="楷体" panose="02010609060101010101" charset="-122"/>
                <a:cs typeface="楷体" panose="02010609060101010101" charset="-122"/>
                <a:sym typeface="+mn-ea"/>
              </a:rPr>
              <a:t>日</a:t>
            </a:r>
            <a:r>
              <a:rPr>
                <a:latin typeface="楷体" panose="02010609060101010101" charset="-122"/>
                <a:ea typeface="楷体" panose="02010609060101010101" charset="-122"/>
                <a:cs typeface="楷体" panose="02010609060101010101" charset="-122"/>
                <a:sym typeface="+mn-ea"/>
              </a:rPr>
              <a:t> ,德国与日本签订了《反共产国际协定》，意大利于1937年</a:t>
            </a:r>
            <a:r>
              <a:rPr lang="en-US">
                <a:latin typeface="楷体" panose="02010609060101010101" charset="-122"/>
                <a:ea typeface="楷体" panose="02010609060101010101" charset="-122"/>
                <a:cs typeface="楷体" panose="02010609060101010101" charset="-122"/>
                <a:sym typeface="+mn-ea"/>
              </a:rPr>
              <a:t>11</a:t>
            </a:r>
            <a:r>
              <a:rPr lang="zh-CN" altLang="en-US">
                <a:latin typeface="楷体" panose="02010609060101010101" charset="-122"/>
                <a:ea typeface="楷体" panose="02010609060101010101" charset="-122"/>
                <a:cs typeface="楷体" panose="02010609060101010101" charset="-122"/>
                <a:sym typeface="+mn-ea"/>
              </a:rPr>
              <a:t>月</a:t>
            </a:r>
            <a:r>
              <a:rPr lang="en-US" altLang="zh-CN">
                <a:latin typeface="楷体" panose="02010609060101010101" charset="-122"/>
                <a:ea typeface="楷体" panose="02010609060101010101" charset="-122"/>
                <a:cs typeface="楷体" panose="02010609060101010101" charset="-122"/>
                <a:sym typeface="+mn-ea"/>
              </a:rPr>
              <a:t>6</a:t>
            </a:r>
            <a:r>
              <a:rPr lang="zh-CN" altLang="en-US">
                <a:latin typeface="楷体" panose="02010609060101010101" charset="-122"/>
                <a:ea typeface="楷体" panose="02010609060101010101" charset="-122"/>
                <a:cs typeface="楷体" panose="02010609060101010101" charset="-122"/>
                <a:sym typeface="+mn-ea"/>
              </a:rPr>
              <a:t>日</a:t>
            </a:r>
            <a:r>
              <a:rPr>
                <a:latin typeface="楷体" panose="02010609060101010101" charset="-122"/>
                <a:ea typeface="楷体" panose="02010609060101010101" charset="-122"/>
                <a:cs typeface="楷体" panose="02010609060101010101" charset="-122"/>
                <a:sym typeface="+mn-ea"/>
              </a:rPr>
              <a:t>加入，法西斯同盟初步形成。1940年9月</a:t>
            </a:r>
            <a:r>
              <a:rPr lang="en-US">
                <a:latin typeface="楷体" panose="02010609060101010101" charset="-122"/>
                <a:ea typeface="楷体" panose="02010609060101010101" charset="-122"/>
                <a:cs typeface="楷体" panose="02010609060101010101" charset="-122"/>
                <a:sym typeface="+mn-ea"/>
              </a:rPr>
              <a:t>27</a:t>
            </a:r>
            <a:r>
              <a:rPr lang="zh-CN" altLang="en-US">
                <a:latin typeface="楷体" panose="02010609060101010101" charset="-122"/>
                <a:ea typeface="楷体" panose="02010609060101010101" charset="-122"/>
                <a:cs typeface="楷体" panose="02010609060101010101" charset="-122"/>
                <a:sym typeface="+mn-ea"/>
              </a:rPr>
              <a:t>日</a:t>
            </a:r>
            <a:r>
              <a:rPr>
                <a:latin typeface="楷体" panose="02010609060101010101" charset="-122"/>
                <a:ea typeface="楷体" panose="02010609060101010101" charset="-122"/>
                <a:cs typeface="楷体" panose="02010609060101010101" charset="-122"/>
                <a:sym typeface="+mn-ea"/>
              </a:rPr>
              <a:t>，三国在柏林签署了《德意日三国同盟条约》</a:t>
            </a:r>
            <a:r>
              <a:rPr lang="zh-CN">
                <a:latin typeface="楷体" panose="02010609060101010101" charset="-122"/>
                <a:ea typeface="楷体" panose="02010609060101010101" charset="-122"/>
                <a:cs typeface="楷体" panose="02010609060101010101" charset="-122"/>
                <a:sym typeface="+mn-ea"/>
              </a:rPr>
              <a:t>，</a:t>
            </a:r>
            <a:r>
              <a:rPr>
                <a:latin typeface="楷体" panose="02010609060101010101" charset="-122"/>
                <a:ea typeface="楷体" panose="02010609060101010101" charset="-122"/>
                <a:cs typeface="楷体" panose="02010609060101010101" charset="-122"/>
                <a:sym typeface="+mn-ea"/>
              </a:rPr>
              <a:t>法西斯同盟正式建立。</a:t>
            </a:r>
            <a:r>
              <a:rPr lang="zh-CN">
                <a:latin typeface="楷体" panose="02010609060101010101" charset="-122"/>
                <a:ea typeface="楷体" panose="02010609060101010101" charset="-122"/>
                <a:cs typeface="楷体" panose="02010609060101010101" charset="-122"/>
                <a:sym typeface="+mn-ea"/>
              </a:rPr>
              <a:t>还包括匈牙利、罗马尼亚等国。</a:t>
            </a:r>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sym typeface="+mn-ea"/>
              </a:rPr>
              <a:t>①一战后英法两国实力日益削弱</a:t>
            </a:r>
            <a:r>
              <a:rPr lang="en-US" altLang="zh-CN">
                <a:sym typeface="+mn-ea"/>
              </a:rPr>
              <a:t>,</a:t>
            </a:r>
            <a:r>
              <a:rPr lang="zh-CN" altLang="en-US">
                <a:sym typeface="+mn-ea"/>
              </a:rPr>
              <a:t>经济恢复、发展非常缓慢</a:t>
            </a:r>
            <a:r>
              <a:rPr lang="en-US" altLang="zh-CN">
                <a:sym typeface="+mn-ea"/>
              </a:rPr>
              <a:t>;</a:t>
            </a:r>
            <a:r>
              <a:rPr lang="zh-CN" altLang="en-US">
                <a:sym typeface="+mn-ea"/>
              </a:rPr>
              <a:t>受</a:t>
            </a:r>
            <a:r>
              <a:rPr lang="en-US" altLang="zh-CN">
                <a:sym typeface="+mn-ea"/>
              </a:rPr>
              <a:t>30</a:t>
            </a:r>
            <a:r>
              <a:rPr lang="zh-CN" altLang="en-US">
                <a:sym typeface="+mn-ea"/>
              </a:rPr>
              <a:t>年代的经济危机影响，经济形势十分严峻。</a:t>
            </a:r>
            <a:endParaRPr lang="zh-CN" altLang="en-US"/>
          </a:p>
          <a:p>
            <a:r>
              <a:rPr lang="zh-CN" altLang="en-US">
                <a:sym typeface="+mn-ea"/>
              </a:rPr>
              <a:t>②英法经济危机、政治危机影响（政局动荡</a:t>
            </a:r>
            <a:r>
              <a:rPr lang="en-US" altLang="zh-CN">
                <a:sym typeface="+mn-ea"/>
              </a:rPr>
              <a:t>,</a:t>
            </a:r>
            <a:r>
              <a:rPr lang="zh-CN" altLang="en-US">
                <a:sym typeface="+mn-ea"/>
              </a:rPr>
              <a:t>内阁更替频繁）外交政策的坚定性、连续性</a:t>
            </a:r>
            <a:r>
              <a:rPr lang="en-US" altLang="zh-CN">
                <a:sym typeface="+mn-ea"/>
              </a:rPr>
              <a:t>;</a:t>
            </a:r>
            <a:r>
              <a:rPr lang="zh-CN" altLang="en-US">
                <a:sym typeface="+mn-ea"/>
              </a:rPr>
              <a:t>（英国对外策略</a:t>
            </a:r>
            <a:r>
              <a:rPr lang="en-US" altLang="zh-CN">
                <a:sym typeface="+mn-ea"/>
              </a:rPr>
              <a:t>:</a:t>
            </a:r>
            <a:r>
              <a:rPr lang="zh-CN" altLang="en-US">
                <a:sym typeface="+mn-ea"/>
              </a:rPr>
              <a:t>扶德抑法，保持欧洲均势）</a:t>
            </a:r>
            <a:endParaRPr lang="zh-CN" altLang="en-US"/>
          </a:p>
          <a:p>
            <a:r>
              <a:rPr lang="zh-CN" altLang="en-US">
                <a:sym typeface="+mn-ea"/>
              </a:rPr>
              <a:t>③当时资本主义和社会主义两种社会制度共存（对立、斗争）；英法等西方国家为阻止苏联的影响及对社会主义的仇视，把德国当作反布尔什维克主义的屏障；以德反苏，实现</a:t>
            </a:r>
            <a:r>
              <a:rPr lang="en-US" altLang="zh-CN">
                <a:sym typeface="+mn-ea"/>
              </a:rPr>
              <a:t>"</a:t>
            </a:r>
            <a:r>
              <a:rPr lang="zh-CN" altLang="en-US">
                <a:sym typeface="+mn-ea"/>
              </a:rPr>
              <a:t>祸水东引</a:t>
            </a:r>
            <a:r>
              <a:rPr lang="en-US" altLang="zh-CN">
                <a:sym typeface="+mn-ea"/>
              </a:rPr>
              <a:t>"</a:t>
            </a:r>
            <a:r>
              <a:rPr lang="zh-CN" altLang="en-US">
                <a:sym typeface="+mn-ea"/>
              </a:rPr>
              <a:t>。</a:t>
            </a:r>
            <a:endParaRPr lang="zh-CN" altLang="en-US"/>
          </a:p>
          <a:p>
            <a:r>
              <a:rPr lang="zh-CN" altLang="en-US">
                <a:sym typeface="+mn-ea"/>
              </a:rPr>
              <a:t>④英法无视小国利益，不战而和，维护霸主权益</a:t>
            </a:r>
            <a:r>
              <a:rPr lang="en-US" altLang="zh-CN">
                <a:sym typeface="+mn-ea"/>
              </a:rPr>
              <a:t>;</a:t>
            </a:r>
            <a:endParaRPr lang="en-US" altLang="zh-CN"/>
          </a:p>
          <a:p>
            <a:r>
              <a:rPr lang="en-US" altLang="zh-CN">
                <a:sym typeface="+mn-ea"/>
              </a:rPr>
              <a:t>⑤</a:t>
            </a:r>
            <a:r>
              <a:rPr lang="zh-CN" altLang="en-US">
                <a:sym typeface="+mn-ea"/>
              </a:rPr>
              <a:t>希特勒的欺骗策略</a:t>
            </a: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en-US" altLang="zh-CN" b="1">
                <a:latin typeface="Arial" panose="020b0604020202020204" pitchFamily="34" charset="0"/>
                <a:ea typeface="宋体" panose="02010600030101010101" pitchFamily="2" charset="-122"/>
                <a:sym typeface="+mn-ea"/>
              </a:rPr>
              <a:t>①</a:t>
            </a:r>
            <a:r>
              <a:rPr lang="zh-CN" altLang="en-US" b="1">
                <a:latin typeface="Arial" panose="020b0604020202020204" pitchFamily="34" charset="0"/>
                <a:ea typeface="宋体" panose="02010600030101010101" pitchFamily="2" charset="-122"/>
                <a:sym typeface="+mn-ea"/>
              </a:rPr>
              <a:t>法西斯国家的侵略对全人类的安全和民主制度构成严重威胁。</a:t>
            </a:r>
            <a:endParaRPr lang="zh-CN" altLang="en-US" b="1">
              <a:latin typeface="Arial" pitchFamily="34" charset="0"/>
              <a:ea typeface="宋体" pitchFamily="2" charset="-122"/>
            </a:endParaRPr>
          </a:p>
          <a:p>
            <a:r>
              <a:rPr lang="en-US" altLang="zh-CN" b="1">
                <a:latin typeface="Arial" panose="020b0604020202020204" pitchFamily="34" charset="0"/>
                <a:ea typeface="宋体" panose="02010600030101010101" pitchFamily="2" charset="-122"/>
                <a:sym typeface="+mn-ea"/>
              </a:rPr>
              <a:t>②</a:t>
            </a:r>
            <a:r>
              <a:rPr lang="zh-CN" altLang="en-US" b="1">
                <a:latin typeface="Arial" panose="020b0604020202020204" pitchFamily="34" charset="0"/>
                <a:ea typeface="宋体" panose="02010600030101010101" pitchFamily="2" charset="-122"/>
                <a:sym typeface="+mn-ea"/>
              </a:rPr>
              <a:t>西方民主国家、社会主义国家和殖民地半殖民地国家都迫切要求联合行动，抗击侵略，捍卫独立与自由。</a:t>
            </a:r>
            <a:endParaRPr lang="zh-CN" altLang="en-US">
              <a:latin typeface="Arial" pitchFamily="34" charset="0"/>
              <a:ea typeface="宋体" pitchFamily="2" charset="-122"/>
            </a:endParaRPr>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t>他是纳粹德国的二号人物，担任过德国空军总司令、“盖世太保”首长、“四年计划”负责人、国会议长、冲锋队总指挥、经济部长、普鲁士邦总理等职务，还是帝国元帅这些人中包括东条英机、松井石根、土肥原贤二等对中国和亚洲乃至全世界犯下累累罪行的战犯</a:t>
            </a: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altLang="en-US">
                <a:solidFill>
                  <a:srgbClr val="0033CC"/>
                </a:solidFill>
                <a:latin typeface="黑体" panose="02010609060101010101" pitchFamily="2" charset="-122"/>
                <a:ea typeface="黑体" panose="02010609060101010101" pitchFamily="2" charset="-122"/>
                <a:sym typeface="+mn-ea"/>
              </a:rPr>
              <a:t>意义</a:t>
            </a:r>
            <a:r>
              <a:rPr lang="zh-CN" altLang="en-US">
                <a:latin typeface="黑体" panose="02010609060101010101" pitchFamily="2" charset="-122"/>
                <a:ea typeface="黑体" panose="02010609060101010101" pitchFamily="2" charset="-122"/>
                <a:sym typeface="+mn-ea"/>
              </a:rPr>
              <a:t>：</a:t>
            </a:r>
            <a:r>
              <a:rPr lang="zh-CN" altLang="en-US" smtClean="0">
                <a:latin typeface="黑体" panose="02010609060101010101" pitchFamily="2" charset="-122"/>
                <a:ea typeface="黑体" panose="02010609060101010101" pitchFamily="2" charset="-122"/>
                <a:sym typeface="+mn-ea"/>
              </a:rPr>
              <a:t>联</a:t>
            </a:r>
            <a:r>
              <a:rPr lang="zh-CN" altLang="en-US">
                <a:latin typeface="黑体" panose="02010609060101010101" pitchFamily="2" charset="-122"/>
                <a:ea typeface="黑体" panose="02010609060101010101" pitchFamily="2" charset="-122"/>
                <a:sym typeface="+mn-ea"/>
              </a:rPr>
              <a:t>合国在维护世界和平，缓和国际紧张局势，解决地区冲突方面，在协调国际经济关系，促进世界各国经济、科学、文化的合作与交流方面，都发挥着相当积极的作用。</a:t>
            </a:r>
            <a:endParaRPr lang="zh-CN" altLang="en-US"/>
          </a:p>
          <a:p>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r>
              <a:rPr lang="zh-CN" b="1">
                <a:latin typeface="Calibri"/>
                <a:ea typeface="微软雅黑" panose="020b0503020204020204" pitchFamily="34" charset="-122"/>
                <a:sym typeface="+mn-ea"/>
              </a:rPr>
              <a:t>③</a:t>
            </a:r>
            <a:r>
              <a:rPr lang="zh-CN" b="1">
                <a:latin typeface="微软雅黑" panose="020b0503020204020204" pitchFamily="34" charset="-122"/>
                <a:ea typeface="微软雅黑" panose="020b0503020204020204" pitchFamily="34" charset="-122"/>
                <a:sym typeface="+mn-ea"/>
              </a:rPr>
              <a:t>国际格局：</a:t>
            </a:r>
            <a:r>
              <a:rPr lang="zh-CN" altLang="en-US" b="1">
                <a:latin typeface="楷体" panose="02010609060101010101" charset="-122"/>
                <a:ea typeface="楷体" panose="02010609060101010101" charset="-122"/>
                <a:cs typeface="楷体" panose="02010609060101010101" charset="-122"/>
                <a:sym typeface="+mn-ea"/>
              </a:rPr>
              <a:t>确立雅尔塔体系</a:t>
            </a:r>
            <a:r>
              <a:rPr b="1">
                <a:latin typeface="微软雅黑" panose="020b0503020204020204" pitchFamily="34" charset="-122"/>
                <a:ea typeface="微软雅黑" panose="020b0503020204020204" pitchFamily="34" charset="-122"/>
                <a:sym typeface="+mn-ea"/>
              </a:rPr>
              <a:t>，改</a:t>
            </a:r>
            <a:r>
              <a:rPr lang="zh-CN" b="1">
                <a:latin typeface="微软雅黑" panose="020b0503020204020204" pitchFamily="34" charset="-122"/>
                <a:ea typeface="微软雅黑" panose="020b0503020204020204" pitchFamily="34" charset="-122"/>
                <a:sym typeface="+mn-ea"/>
              </a:rPr>
              <a:t>变</a:t>
            </a:r>
            <a:r>
              <a:rPr b="1">
                <a:latin typeface="微软雅黑" panose="020b0503020204020204" pitchFamily="34" charset="-122"/>
                <a:ea typeface="微软雅黑" panose="020b0503020204020204" pitchFamily="34" charset="-122"/>
                <a:sym typeface="+mn-ea"/>
              </a:rPr>
              <a:t>了国际政治格局</a:t>
            </a:r>
            <a:r>
              <a:rPr lang="zh-CN" b="1">
                <a:latin typeface="微软雅黑" panose="020b0503020204020204" pitchFamily="34" charset="-122"/>
                <a:ea typeface="微软雅黑" panose="020b0503020204020204" pitchFamily="34" charset="-122"/>
                <a:sym typeface="+mn-ea"/>
              </a:rPr>
              <a:t>战</a:t>
            </a:r>
            <a:r>
              <a:rPr b="1">
                <a:latin typeface="微软雅黑" panose="020b0503020204020204" pitchFamily="34" charset="-122"/>
                <a:ea typeface="微软雅黑" panose="020b0503020204020204" pitchFamily="34" charset="-122"/>
                <a:sym typeface="+mn-ea"/>
              </a:rPr>
              <a:t>后形成了美</a:t>
            </a:r>
            <a:r>
              <a:rPr lang="zh-CN" b="1">
                <a:latin typeface="微软雅黑" panose="020b0503020204020204" pitchFamily="34" charset="-122"/>
                <a:ea typeface="微软雅黑" panose="020b0503020204020204" pitchFamily="34" charset="-122"/>
                <a:sym typeface="+mn-ea"/>
              </a:rPr>
              <a:t>、苏</a:t>
            </a:r>
            <a:r>
              <a:rPr b="1">
                <a:latin typeface="微软雅黑" panose="020b0503020204020204" pitchFamily="34" charset="-122"/>
                <a:ea typeface="微软雅黑" panose="020b0503020204020204" pitchFamily="34" charset="-122"/>
                <a:sym typeface="+mn-ea"/>
              </a:rPr>
              <a:t>两极格局，</a:t>
            </a:r>
            <a:r>
              <a:rPr lang="zh-CN" b="1">
                <a:latin typeface="微软雅黑" panose="020b0503020204020204" pitchFamily="34" charset="-122"/>
                <a:ea typeface="微软雅黑" panose="020b0503020204020204" pitchFamily="34" charset="-122"/>
                <a:sym typeface="+mn-ea"/>
              </a:rPr>
              <a:t>出</a:t>
            </a:r>
            <a:r>
              <a:rPr b="1">
                <a:latin typeface="微软雅黑" panose="020b0503020204020204" pitchFamily="34" charset="-122"/>
                <a:ea typeface="微软雅黑" panose="020b0503020204020204" pitchFamily="34" charset="-122"/>
                <a:sym typeface="+mn-ea"/>
              </a:rPr>
              <a:t>现了资本主义和社会主义</a:t>
            </a:r>
            <a:r>
              <a:rPr lang="zh-CN" b="1">
                <a:latin typeface="微软雅黑" panose="020b0503020204020204" pitchFamily="34" charset="-122"/>
                <a:ea typeface="微软雅黑" panose="020b0503020204020204" pitchFamily="34" charset="-122"/>
                <a:sym typeface="+mn-ea"/>
              </a:rPr>
              <a:t>两</a:t>
            </a:r>
            <a:r>
              <a:rPr b="1">
                <a:latin typeface="微软雅黑" panose="020b0503020204020204" pitchFamily="34" charset="-122"/>
                <a:ea typeface="微软雅黑" panose="020b0503020204020204" pitchFamily="34" charset="-122"/>
                <a:sym typeface="+mn-ea"/>
              </a:rPr>
              <a:t>大阵</a:t>
            </a:r>
            <a:r>
              <a:rPr lang="zh-CN" b="1">
                <a:latin typeface="微软雅黑" panose="020b0503020204020204" pitchFamily="34" charset="-122"/>
                <a:ea typeface="微软雅黑" panose="020b0503020204020204" pitchFamily="34" charset="-122"/>
                <a:sym typeface="+mn-ea"/>
              </a:rPr>
              <a:t>营</a:t>
            </a:r>
            <a:r>
              <a:rPr b="1">
                <a:latin typeface="微软雅黑" panose="020b0503020204020204" pitchFamily="34" charset="-122"/>
                <a:ea typeface="微软雅黑" panose="020b0503020204020204" pitchFamily="34" charset="-122"/>
                <a:sym typeface="+mn-ea"/>
              </a:rPr>
              <a:t>的</a:t>
            </a:r>
            <a:r>
              <a:rPr lang="zh-CN" b="1">
                <a:latin typeface="微软雅黑" panose="020b0503020204020204" pitchFamily="34" charset="-122"/>
                <a:ea typeface="微软雅黑" panose="020b0503020204020204" pitchFamily="34" charset="-122"/>
                <a:sym typeface="+mn-ea"/>
              </a:rPr>
              <a:t>对</a:t>
            </a:r>
            <a:r>
              <a:rPr b="1">
                <a:latin typeface="微软雅黑" panose="020b0503020204020204" pitchFamily="34" charset="-122"/>
                <a:ea typeface="微软雅黑" panose="020b0503020204020204" pitchFamily="34" charset="-122"/>
                <a:sym typeface="+mn-ea"/>
              </a:rPr>
              <a:t>峙，形成约半个世</a:t>
            </a:r>
            <a:r>
              <a:rPr lang="zh-CN" b="1">
                <a:latin typeface="微软雅黑" panose="020b0503020204020204" pitchFamily="34" charset="-122"/>
                <a:ea typeface="微软雅黑" panose="020b0503020204020204" pitchFamily="34" charset="-122"/>
                <a:sym typeface="+mn-ea"/>
              </a:rPr>
              <a:t>纪</a:t>
            </a:r>
            <a:r>
              <a:rPr b="1">
                <a:latin typeface="微软雅黑" panose="020b0503020204020204" pitchFamily="34" charset="-122"/>
                <a:ea typeface="微软雅黑" panose="020b0503020204020204" pitchFamily="34" charset="-122"/>
                <a:sym typeface="+mn-ea"/>
              </a:rPr>
              <a:t>的“冷战</a:t>
            </a:r>
            <a:r>
              <a:rPr lang="en-US" b="1">
                <a:latin typeface="微软雅黑" panose="020b0503020204020204" pitchFamily="34" charset="-122"/>
                <a:ea typeface="微软雅黑" panose="020b0503020204020204" pitchFamily="34" charset="-122"/>
                <a:sym typeface="+mn-ea"/>
              </a:rPr>
              <a:t>“</a:t>
            </a:r>
            <a:r>
              <a:rPr b="1">
                <a:latin typeface="微软雅黑" panose="020b0503020204020204" pitchFamily="34" charset="-122"/>
                <a:ea typeface="微软雅黑" panose="020b0503020204020204" pitchFamily="34" charset="-122"/>
                <a:sym typeface="+mn-ea"/>
              </a:rPr>
              <a:t>局面。</a:t>
            </a:r>
            <a:endParaRPr lang="zh-CN" altLang="en-US"/>
          </a:p>
          <a:p>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tags" Target="../tags/tag1.xml" /><Relationship Id="rId2" Type="http://schemas.openxmlformats.org/officeDocument/2006/relationships/tags" Target="../tags/tag2.xml" /><Relationship Id="rId3" Type="http://schemas.openxmlformats.org/officeDocument/2006/relationships/tags" Target="../tags/tag3.xml" /><Relationship Id="rId4" Type="http://schemas.openxmlformats.org/officeDocument/2006/relationships/tags" Target="../tags/tag4.xml" /><Relationship Id="rId5" Type="http://schemas.openxmlformats.org/officeDocument/2006/relationships/tags" Target="../tags/tag5.xml" /><Relationship Id="rId6"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tags" Target="../tags/tag6.xml" /><Relationship Id="rId2" Type="http://schemas.openxmlformats.org/officeDocument/2006/relationships/tags" Target="../tags/tag7.xml" /><Relationship Id="rId3" Type="http://schemas.openxmlformats.org/officeDocument/2006/relationships/tags" Target="../tags/tag8.xml" /><Relationship Id="rId4" Type="http://schemas.openxmlformats.org/officeDocument/2006/relationships/tags" Target="../tags/tag9.xml" /><Relationship Id="rId5" Type="http://schemas.openxmlformats.org/officeDocument/2006/relationships/tags" Target="../tags/tag10.xml" /><Relationship Id="rId6"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tags" Target="../tags/tag11.xml" /><Relationship Id="rId2" Type="http://schemas.openxmlformats.org/officeDocument/2006/relationships/tags" Target="../tags/tag12.xml" /><Relationship Id="rId3" Type="http://schemas.openxmlformats.org/officeDocument/2006/relationships/tags" Target="../tags/tag13.xml" /><Relationship Id="rId4" Type="http://schemas.openxmlformats.org/officeDocument/2006/relationships/tags" Target="../tags/tag14.xml" /><Relationship Id="rId5" Type="http://schemas.openxmlformats.org/officeDocument/2006/relationships/tags" Target="../tags/tag15.xml" /><Relationship Id="rId6"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tags" Target="../tags/tag16.xml" /><Relationship Id="rId2" Type="http://schemas.openxmlformats.org/officeDocument/2006/relationships/tags" Target="../tags/tag17.xml" /><Relationship Id="rId3" Type="http://schemas.openxmlformats.org/officeDocument/2006/relationships/tags" Target="../tags/tag18.xml" /><Relationship Id="rId4" Type="http://schemas.openxmlformats.org/officeDocument/2006/relationships/tags" Target="../tags/tag19.xml" /><Relationship Id="rId5" Type="http://schemas.openxmlformats.org/officeDocument/2006/relationships/tags" Target="../tags/tag20.xml" /><Relationship Id="rId6" Type="http://schemas.openxmlformats.org/officeDocument/2006/relationships/tags" Target="../tags/tag21.xml" /><Relationship Id="rId7"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tags" Target="../tags/tag22.xml" /><Relationship Id="rId2" Type="http://schemas.openxmlformats.org/officeDocument/2006/relationships/tags" Target="../tags/tag23.xml" /><Relationship Id="rId3" Type="http://schemas.openxmlformats.org/officeDocument/2006/relationships/tags" Target="../tags/tag24.xml" /><Relationship Id="rId4" Type="http://schemas.openxmlformats.org/officeDocument/2006/relationships/tags" Target="../tags/tag25.xml" /><Relationship Id="rId5" Type="http://schemas.openxmlformats.org/officeDocument/2006/relationships/tags" Target="../tags/tag26.xml" /><Relationship Id="rId6" Type="http://schemas.openxmlformats.org/officeDocument/2006/relationships/tags" Target="../tags/tag27.xml" /><Relationship Id="rId7" Type="http://schemas.openxmlformats.org/officeDocument/2006/relationships/tags" Target="../tags/tag28.xml" /><Relationship Id="rId8" Type="http://schemas.openxmlformats.org/officeDocument/2006/relationships/tags" Target="../tags/tag29.xml" /><Relationship Id="rId9"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tags" Target="../tags/tag30.xml" /><Relationship Id="rId2" Type="http://schemas.openxmlformats.org/officeDocument/2006/relationships/tags" Target="../tags/tag31.xml" /><Relationship Id="rId3" Type="http://schemas.openxmlformats.org/officeDocument/2006/relationships/tags" Target="../tags/tag32.xml" /><Relationship Id="rId4" Type="http://schemas.openxmlformats.org/officeDocument/2006/relationships/tags" Target="../tags/tag33.xml" /><Relationship Id="rId5"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tags" Target="../tags/tag34.xml" /><Relationship Id="rId2" Type="http://schemas.openxmlformats.org/officeDocument/2006/relationships/tags" Target="../tags/tag35.xml" /><Relationship Id="rId3" Type="http://schemas.openxmlformats.org/officeDocument/2006/relationships/tags" Target="../tags/tag36.xml" /><Relationship Id="rId4"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tags" Target="../tags/tag37.xml" /><Relationship Id="rId2" Type="http://schemas.openxmlformats.org/officeDocument/2006/relationships/tags" Target="../tags/tag38.xml" /><Relationship Id="rId3" Type="http://schemas.openxmlformats.org/officeDocument/2006/relationships/tags" Target="../tags/tag39.xml" /><Relationship Id="rId4" Type="http://schemas.openxmlformats.org/officeDocument/2006/relationships/tags" Target="../tags/tag40.xml" /><Relationship Id="rId5" Type="http://schemas.openxmlformats.org/officeDocument/2006/relationships/tags" Target="../tags/tag41.xml" /><Relationship Id="rId6" Type="http://schemas.openxmlformats.org/officeDocument/2006/relationships/tags" Target="../tags/tag42.xml" /><Relationship Id="rId7"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tags" Target="../tags/tag43.xml" /><Relationship Id="rId2" Type="http://schemas.openxmlformats.org/officeDocument/2006/relationships/tags" Target="../tags/tag44.xml" /><Relationship Id="rId3" Type="http://schemas.openxmlformats.org/officeDocument/2006/relationships/tags" Target="../tags/tag45.xml" /><Relationship Id="rId4" Type="http://schemas.openxmlformats.org/officeDocument/2006/relationships/tags" Target="../tags/tag46.xml" /><Relationship Id="rId5" Type="http://schemas.openxmlformats.org/officeDocument/2006/relationships/tags" Target="../tags/tag47.xml" /><Relationship Id="rId6"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tags" Target="../tags/tag48.xml" /><Relationship Id="rId2" Type="http://schemas.openxmlformats.org/officeDocument/2006/relationships/tags" Target="../tags/tag49.xml" /><Relationship Id="rId3" Type="http://schemas.openxmlformats.org/officeDocument/2006/relationships/tags" Target="../tags/tag50.xml" /><Relationship Id="rId4" Type="http://schemas.openxmlformats.org/officeDocument/2006/relationships/tags" Target="../tags/tag51.xml" /><Relationship Id="rId5"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tags" Target="../tags/tag52.xml" /><Relationship Id="rId2" Type="http://schemas.openxmlformats.org/officeDocument/2006/relationships/tags" Target="../tags/tag53.xml" /><Relationship Id="rId3" Type="http://schemas.openxmlformats.org/officeDocument/2006/relationships/tags" Target="../tags/tag54.xml" /><Relationship Id="rId4" Type="http://schemas.openxmlformats.org/officeDocument/2006/relationships/tags" Target="../tags/tag55.xml" /><Relationship Id="rId5" Type="http://schemas.openxmlformats.org/officeDocument/2006/relationships/tags" Target="../tags/tag56.xml" /><Relationship Id="rId6"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3.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5.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6.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7.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8.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19.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0.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1.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2.xml.rels>&#65279;<?xml version="1.0" encoding="utf-8" standalone="yes"?><Relationships xmlns="http://schemas.openxmlformats.org/package/2006/relationships"><Relationship Id="rId1" Type="http://schemas.openxmlformats.org/officeDocument/2006/relationships/slideMaster" Target="../slideMasters/slideMaster2.xml" /></Relationships>
</file>

<file path=ppt/slideLayouts/_rels/slideLayout23.xml.rels>&#65279;<?xml version="1.0" encoding="utf-8" standalone="yes"?><Relationships xmlns="http://schemas.openxmlformats.org/package/2006/relationships"><Relationship Id="rId1" Type="http://schemas.openxmlformats.org/officeDocument/2006/relationships/tags" Target="../tags/tag63.xml" /><Relationship Id="rId2" Type="http://schemas.openxmlformats.org/officeDocument/2006/relationships/tags" Target="../tags/tag64.xml" /><Relationship Id="rId3" Type="http://schemas.openxmlformats.org/officeDocument/2006/relationships/tags" Target="../tags/tag65.xml" /><Relationship Id="rId4" Type="http://schemas.openxmlformats.org/officeDocument/2006/relationships/tags" Target="../tags/tag66.xml" /><Relationship Id="rId5" Type="http://schemas.openxmlformats.org/officeDocument/2006/relationships/tags" Target="../tags/tag67.xml" /><Relationship Id="rId6" Type="http://schemas.openxmlformats.org/officeDocument/2006/relationships/slideMaster" Target="../slideMasters/slideMaster3.xml" /></Relationships>
</file>

<file path=ppt/slideLayouts/_rels/slideLayout24.xml.rels>&#65279;<?xml version="1.0" encoding="utf-8" standalone="yes"?><Relationships xmlns="http://schemas.openxmlformats.org/package/2006/relationships"><Relationship Id="rId1" Type="http://schemas.openxmlformats.org/officeDocument/2006/relationships/tags" Target="../tags/tag68.xml" /><Relationship Id="rId2" Type="http://schemas.openxmlformats.org/officeDocument/2006/relationships/tags" Target="../tags/tag69.xml" /><Relationship Id="rId3" Type="http://schemas.openxmlformats.org/officeDocument/2006/relationships/tags" Target="../tags/tag70.xml" /><Relationship Id="rId4" Type="http://schemas.openxmlformats.org/officeDocument/2006/relationships/tags" Target="../tags/tag71.xml" /><Relationship Id="rId5" Type="http://schemas.openxmlformats.org/officeDocument/2006/relationships/tags" Target="../tags/tag72.xml" /><Relationship Id="rId6" Type="http://schemas.openxmlformats.org/officeDocument/2006/relationships/slideMaster" Target="../slideMasters/slideMaster3.xml" /></Relationships>
</file>

<file path=ppt/slideLayouts/_rels/slideLayout25.xml.rels>&#65279;<?xml version="1.0" encoding="utf-8" standalone="yes"?><Relationships xmlns="http://schemas.openxmlformats.org/package/2006/relationships"><Relationship Id="rId1" Type="http://schemas.openxmlformats.org/officeDocument/2006/relationships/tags" Target="../tags/tag73.xml" /><Relationship Id="rId2" Type="http://schemas.openxmlformats.org/officeDocument/2006/relationships/tags" Target="../tags/tag74.xml" /><Relationship Id="rId3" Type="http://schemas.openxmlformats.org/officeDocument/2006/relationships/tags" Target="../tags/tag75.xml" /><Relationship Id="rId4" Type="http://schemas.openxmlformats.org/officeDocument/2006/relationships/tags" Target="../tags/tag76.xml" /><Relationship Id="rId5" Type="http://schemas.openxmlformats.org/officeDocument/2006/relationships/tags" Target="../tags/tag77.xml" /><Relationship Id="rId6" Type="http://schemas.openxmlformats.org/officeDocument/2006/relationships/slideMaster" Target="../slideMasters/slideMaster3.xml" /></Relationships>
</file>

<file path=ppt/slideLayouts/_rels/slideLayout26.xml.rels>&#65279;<?xml version="1.0" encoding="utf-8" standalone="yes"?><Relationships xmlns="http://schemas.openxmlformats.org/package/2006/relationships"><Relationship Id="rId1" Type="http://schemas.openxmlformats.org/officeDocument/2006/relationships/tags" Target="../tags/tag78.xml" /><Relationship Id="rId2" Type="http://schemas.openxmlformats.org/officeDocument/2006/relationships/tags" Target="../tags/tag79.xml" /><Relationship Id="rId3" Type="http://schemas.openxmlformats.org/officeDocument/2006/relationships/tags" Target="../tags/tag80.xml" /><Relationship Id="rId4" Type="http://schemas.openxmlformats.org/officeDocument/2006/relationships/tags" Target="../tags/tag81.xml" /><Relationship Id="rId5" Type="http://schemas.openxmlformats.org/officeDocument/2006/relationships/tags" Target="../tags/tag82.xml" /><Relationship Id="rId6" Type="http://schemas.openxmlformats.org/officeDocument/2006/relationships/tags" Target="../tags/tag83.xml" /><Relationship Id="rId7" Type="http://schemas.openxmlformats.org/officeDocument/2006/relationships/slideMaster" Target="../slideMasters/slideMaster3.xml" /></Relationships>
</file>

<file path=ppt/slideLayouts/_rels/slideLayout27.xml.rels>&#65279;<?xml version="1.0" encoding="utf-8" standalone="yes"?><Relationships xmlns="http://schemas.openxmlformats.org/package/2006/relationships"><Relationship Id="rId1" Type="http://schemas.openxmlformats.org/officeDocument/2006/relationships/tags" Target="../tags/tag84.xml" /><Relationship Id="rId2" Type="http://schemas.openxmlformats.org/officeDocument/2006/relationships/tags" Target="../tags/tag85.xml" /><Relationship Id="rId3" Type="http://schemas.openxmlformats.org/officeDocument/2006/relationships/tags" Target="../tags/tag86.xml" /><Relationship Id="rId4" Type="http://schemas.openxmlformats.org/officeDocument/2006/relationships/tags" Target="../tags/tag87.xml" /><Relationship Id="rId5" Type="http://schemas.openxmlformats.org/officeDocument/2006/relationships/tags" Target="../tags/tag88.xml" /><Relationship Id="rId6" Type="http://schemas.openxmlformats.org/officeDocument/2006/relationships/tags" Target="../tags/tag89.xml" /><Relationship Id="rId7" Type="http://schemas.openxmlformats.org/officeDocument/2006/relationships/tags" Target="../tags/tag90.xml" /><Relationship Id="rId8" Type="http://schemas.openxmlformats.org/officeDocument/2006/relationships/tags" Target="../tags/tag91.xml" /><Relationship Id="rId9" Type="http://schemas.openxmlformats.org/officeDocument/2006/relationships/slideMaster" Target="../slideMasters/slideMaster3.xml" /></Relationships>
</file>

<file path=ppt/slideLayouts/_rels/slideLayout28.xml.rels>&#65279;<?xml version="1.0" encoding="utf-8" standalone="yes"?><Relationships xmlns="http://schemas.openxmlformats.org/package/2006/relationships"><Relationship Id="rId1" Type="http://schemas.openxmlformats.org/officeDocument/2006/relationships/tags" Target="../tags/tag92.xml" /><Relationship Id="rId2" Type="http://schemas.openxmlformats.org/officeDocument/2006/relationships/tags" Target="../tags/tag93.xml" /><Relationship Id="rId3" Type="http://schemas.openxmlformats.org/officeDocument/2006/relationships/tags" Target="../tags/tag94.xml" /><Relationship Id="rId4" Type="http://schemas.openxmlformats.org/officeDocument/2006/relationships/tags" Target="../tags/tag95.xml" /><Relationship Id="rId5" Type="http://schemas.openxmlformats.org/officeDocument/2006/relationships/slideMaster" Target="../slideMasters/slideMaster3.xml" /></Relationships>
</file>

<file path=ppt/slideLayouts/_rels/slideLayout29.xml.rels>&#65279;<?xml version="1.0" encoding="utf-8" standalone="yes"?><Relationships xmlns="http://schemas.openxmlformats.org/package/2006/relationships"><Relationship Id="rId1" Type="http://schemas.openxmlformats.org/officeDocument/2006/relationships/tags" Target="../tags/tag96.xml" /><Relationship Id="rId2" Type="http://schemas.openxmlformats.org/officeDocument/2006/relationships/tags" Target="../tags/tag97.xml" /><Relationship Id="rId3" Type="http://schemas.openxmlformats.org/officeDocument/2006/relationships/tags" Target="../tags/tag98.xml" /><Relationship Id="rId4" Type="http://schemas.openxmlformats.org/officeDocument/2006/relationships/slideMaster" Target="../slideMasters/slideMaster3.xml" /></Relationships>
</file>

<file path=ppt/slideLayouts/_rels/slideLayout30.xml.rels>&#65279;<?xml version="1.0" encoding="utf-8" standalone="yes"?><Relationships xmlns="http://schemas.openxmlformats.org/package/2006/relationships"><Relationship Id="rId1" Type="http://schemas.openxmlformats.org/officeDocument/2006/relationships/tags" Target="../tags/tag99.xml" /><Relationship Id="rId2" Type="http://schemas.openxmlformats.org/officeDocument/2006/relationships/tags" Target="../tags/tag100.xml" /><Relationship Id="rId3" Type="http://schemas.openxmlformats.org/officeDocument/2006/relationships/tags" Target="../tags/tag101.xml" /><Relationship Id="rId4" Type="http://schemas.openxmlformats.org/officeDocument/2006/relationships/tags" Target="../tags/tag102.xml" /><Relationship Id="rId5" Type="http://schemas.openxmlformats.org/officeDocument/2006/relationships/tags" Target="../tags/tag103.xml" /><Relationship Id="rId6" Type="http://schemas.openxmlformats.org/officeDocument/2006/relationships/tags" Target="../tags/tag104.xml" /><Relationship Id="rId7" Type="http://schemas.openxmlformats.org/officeDocument/2006/relationships/slideMaster" Target="../slideMasters/slideMaster3.xml" /></Relationships>
</file>

<file path=ppt/slideLayouts/_rels/slideLayout31.xml.rels>&#65279;<?xml version="1.0" encoding="utf-8" standalone="yes"?><Relationships xmlns="http://schemas.openxmlformats.org/package/2006/relationships"><Relationship Id="rId1" Type="http://schemas.openxmlformats.org/officeDocument/2006/relationships/tags" Target="../tags/tag105.xml" /><Relationship Id="rId2" Type="http://schemas.openxmlformats.org/officeDocument/2006/relationships/tags" Target="../tags/tag106.xml" /><Relationship Id="rId3" Type="http://schemas.openxmlformats.org/officeDocument/2006/relationships/tags" Target="../tags/tag107.xml" /><Relationship Id="rId4" Type="http://schemas.openxmlformats.org/officeDocument/2006/relationships/tags" Target="../tags/tag108.xml" /><Relationship Id="rId5" Type="http://schemas.openxmlformats.org/officeDocument/2006/relationships/tags" Target="../tags/tag109.xml" /><Relationship Id="rId6" Type="http://schemas.openxmlformats.org/officeDocument/2006/relationships/tags" Target="../tags/tag110.xml" /><Relationship Id="rId7" Type="http://schemas.openxmlformats.org/officeDocument/2006/relationships/slideMaster" Target="../slideMasters/slideMaster3.xml" /></Relationships>
</file>

<file path=ppt/slideLayouts/_rels/slideLayout32.xml.rels>&#65279;<?xml version="1.0" encoding="utf-8" standalone="yes"?><Relationships xmlns="http://schemas.openxmlformats.org/package/2006/relationships"><Relationship Id="rId1" Type="http://schemas.openxmlformats.org/officeDocument/2006/relationships/tags" Target="../tags/tag111.xml" /><Relationship Id="rId2" Type="http://schemas.openxmlformats.org/officeDocument/2006/relationships/tags" Target="../tags/tag112.xml" /><Relationship Id="rId3" Type="http://schemas.openxmlformats.org/officeDocument/2006/relationships/tags" Target="../tags/tag113.xml" /><Relationship Id="rId4" Type="http://schemas.openxmlformats.org/officeDocument/2006/relationships/tags" Target="../tags/tag114.xml" /><Relationship Id="rId5" Type="http://schemas.openxmlformats.org/officeDocument/2006/relationships/tags" Target="../tags/tag115.xml" /><Relationship Id="rId6" Type="http://schemas.openxmlformats.org/officeDocument/2006/relationships/slideMaster" Target="../slideMasters/slideMaster3.xml" /></Relationships>
</file>

<file path=ppt/slideLayouts/_rels/slideLayout33.xml.rels>&#65279;<?xml version="1.0" encoding="utf-8" standalone="yes"?><Relationships xmlns="http://schemas.openxmlformats.org/package/2006/relationships"><Relationship Id="rId1" Type="http://schemas.openxmlformats.org/officeDocument/2006/relationships/slideMaster" Target="../slideMasters/slideMaster3.xml" /></Relationships>
</file>

<file path=ppt/slideLayouts/_rels/slideLayout34.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5.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6.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7.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8.xml.rels>&#65279;<?xml version="1.0" encoding="utf-8" standalone="yes"?><Relationships xmlns="http://schemas.openxmlformats.org/package/2006/relationships"><Relationship Id="rId1" Type="http://schemas.openxmlformats.org/officeDocument/2006/relationships/slideMaster" Target="../slideMasters/slideMaster4.xml" /></Relationships>
</file>

<file path=ppt/slideLayouts/_rels/slideLayout3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0.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1.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2.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3.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4.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5.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6.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7.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8.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49.xml.rels>&#65279;<?xml version="1.0" encoding="utf-8" standalone="yes"?><Relationships xmlns="http://schemas.openxmlformats.org/package/2006/relationships"><Relationship Id="rId1" Type="http://schemas.openxmlformats.org/officeDocument/2006/relationships/slideMaster" Target="../slideMasters/slideMaster5.xml" /></Relationships>
</file>

<file path=ppt/slideLayouts/_rels/slideLayout5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2.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3.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4.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5.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6.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7.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8.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59.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0.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_rels/slideLayout61.xml.rels>&#65279;<?xml version="1.0" encoding="utf-8" standalone="yes"?><Relationships xmlns="http://schemas.openxmlformats.org/package/2006/relationships"><Relationship Id="rId1" Type="http://schemas.openxmlformats.org/officeDocument/2006/relationships/slideMaster" Target="../slideMasters/slideMaster6.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bg>
      <p:bgPr>
        <a:solidFill>
          <a:srgbClr val="FFFFFF"/>
        </a:solidFill>
        <a:effectLst/>
      </p:bgPr>
    </p:bg>
    <p:spTree>
      <p:nvGrpSpPr>
        <p:cNvPr id="1" name=""/>
        <p:cNvGrpSpPr/>
        <p:nvPr/>
      </p:nvGrpSpPr>
      <p:grpSpPr>
        <a:xfrm>
          <a:off x="0" y="0"/>
          <a:ext cx="0" cy="0"/>
        </a:xfrm>
      </p:grpSpPr>
      <p:sp>
        <p:nvSpPr>
          <p:cNvPr id="2" name="标题 1"/>
          <p:cNvSpPr>
            <a:spLocks noGrp="1"/>
          </p:cNvSpPr>
          <p:nvPr>
            <p:ph type="ctrTitle" hasCustomPrompt="1"/>
            <p:custDataLst>
              <p:tags r:id="rId1"/>
            </p:custDataLst>
          </p:nvPr>
        </p:nvSpPr>
        <p:spPr>
          <a:xfrm>
            <a:off x="1198800" y="914400"/>
            <a:ext cx="9799200" cy="2570400"/>
          </a:xfrm>
        </p:spPr>
        <p:txBody>
          <a:bodyPr lIns="90000" tIns="46800" rIns="90000" bIns="46800" anchor="b" anchorCtr="0">
            <a:normAutofit/>
          </a:bodyPr>
          <a:lstStyle>
            <a:lvl1pPr algn="ctr">
              <a:defRPr sz="6000" b="1" i="0" spc="300" baseline="0">
                <a:solidFill>
                  <a:schemeClr val="tx1">
                    <a:lumMod val="85000"/>
                    <a:lumOff val="15000"/>
                  </a:schemeClr>
                </a:solidFill>
                <a:effectLst/>
              </a:defRPr>
            </a:lvl1pPr>
          </a:lstStyle>
          <a:p>
            <a:r>
              <a:rPr lang="zh-CN" altLang="en-US"/>
              <a:t>单击此处编辑标题</a:t>
            </a:r>
            <a:endParaRPr lang="zh-CN" altLang="en-US"/>
          </a:p>
        </p:txBody>
      </p:sp>
      <p:sp>
        <p:nvSpPr>
          <p:cNvPr id="3" name="副标题 2"/>
          <p:cNvSpPr>
            <a:spLocks noGrp="1"/>
          </p:cNvSpPr>
          <p:nvPr>
            <p:ph type="subTitle" idx="1" hasCustomPrompt="1"/>
            <p:custDataLst>
              <p:tags r:id="rId2"/>
            </p:custDataLst>
          </p:nvPr>
        </p:nvSpPr>
        <p:spPr>
          <a:xfrm>
            <a:off x="1198800" y="3560400"/>
            <a:ext cx="9799200" cy="1472400"/>
          </a:xfrm>
        </p:spPr>
        <p:txBody>
          <a:bodyPr lIns="90000" tIns="46800" rIns="90000" bIns="46800">
            <a:normAutofit/>
          </a:bodyPr>
          <a:lstStyle>
            <a:lvl1pPr marL="0" indent="0" algn="ctr" eaLnBrk="1" fontAlgn="auto" latinLnBrk="0" hangingPunct="1">
              <a:lnSpc>
                <a:spcPct val="110000"/>
              </a:lnSpc>
              <a:buNone/>
              <a:defRPr sz="2400" u="none" strike="noStrike" kern="1200" cap="none" spc="200" normalizeH="0" baseline="0">
                <a:solidFill>
                  <a:schemeClr val="tx1">
                    <a:lumMod val="65000"/>
                    <a:lumOff val="35000"/>
                  </a:schemeClr>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单击此处编辑副标题</a:t>
            </a:r>
            <a:endParaRPr lang="zh-CN" altLang="en-US"/>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idx="1"/>
            <p:custDataLst>
              <p:tags r:id="rId2"/>
            </p:custDataLst>
          </p:nvPr>
        </p:nvSpPr>
        <p:spPr>
          <a:xfrm>
            <a:off x="608400" y="1490400"/>
            <a:ext cx="10969200" cy="47592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vl6pPr marL="2286000" indent="0">
              <a:buNone/>
              <a:defRPr/>
            </a:lvl6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hasCustomPrompt="1"/>
            <p:custDataLst>
              <p:tags r:id="rId1"/>
            </p:custDataLst>
          </p:nvPr>
        </p:nvSpPr>
        <p:spPr>
          <a:xfrm>
            <a:off x="1990800" y="3848400"/>
            <a:ext cx="7768800" cy="766800"/>
          </a:xfrm>
        </p:spPr>
        <p:txBody>
          <a:bodyPr lIns="90000" tIns="46800" rIns="90000" bIns="46800" anchor="b" anchorCtr="0">
            <a:normAutofit/>
          </a:bodyPr>
          <a:lstStyle>
            <a:lvl1pPr>
              <a:defRPr sz="4400" b="1" i="0" u="none" strike="noStrike" kern="1200" cap="none" spc="300" normalizeH="0" baseline="0">
                <a:solidFill>
                  <a:schemeClr val="tx1">
                    <a:lumMod val="85000"/>
                    <a:lumOff val="15000"/>
                  </a:schemeClr>
                </a:solidFill>
                <a:effectLst/>
                <a:uFillTx/>
              </a:defRPr>
            </a:lvl1pPr>
          </a:lstStyle>
          <a:p>
            <a:r>
              <a:rPr lang="zh-CN" altLang="en-US"/>
              <a:t>单击此处编辑标题</a:t>
            </a:r>
            <a:endParaRPr lang="zh-CN" altLang="en-US"/>
          </a:p>
        </p:txBody>
      </p:sp>
      <p:sp>
        <p:nvSpPr>
          <p:cNvPr id="3" name="文本占位符 2"/>
          <p:cNvSpPr>
            <a:spLocks noGrp="1"/>
          </p:cNvSpPr>
          <p:nvPr>
            <p:ph type="body" idx="1" hasCustomPrompt="1"/>
            <p:custDataLst>
              <p:tags r:id="rId2"/>
            </p:custDataLst>
          </p:nvPr>
        </p:nvSpPr>
        <p:spPr>
          <a:xfrm>
            <a:off x="1990800" y="4615200"/>
            <a:ext cx="7768800" cy="867600"/>
          </a:xfrm>
        </p:spPr>
        <p:txBody>
          <a:bodyPr lIns="90000" tIns="46800" rIns="90000" bIns="46800">
            <a:normAutofit/>
          </a:bodyPr>
          <a:lstStyle>
            <a:lvl1pPr marL="0" indent="0" eaLnBrk="1" fontAlgn="auto" latinLnBrk="0" hangingPunct="1">
              <a:lnSpc>
                <a:spcPct val="130000"/>
              </a:lnSpc>
              <a:buNone/>
              <a:defRPr kumimoji="0" lang="zh-CN" altLang="en-US" sz="18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单击此处编辑文本</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内容占位符 2"/>
          <p:cNvSpPr>
            <a:spLocks noGrp="1"/>
          </p:cNvSpPr>
          <p:nvPr>
            <p:ph sz="half" idx="1"/>
            <p:custDataLst>
              <p:tags r:id="rId2"/>
            </p:custDataLst>
          </p:nvPr>
        </p:nvSpPr>
        <p:spPr>
          <a:xfrm>
            <a:off x="608400" y="1501200"/>
            <a:ext cx="5176800" cy="4748400"/>
          </a:xfrm>
        </p:spPr>
        <p:txBody>
          <a:bodyPr vert="horz" lIns="90000" tIns="46800" rIns="90000" bIns="4680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4" name="内容占位符 3"/>
          <p:cNvSpPr>
            <a:spLocks noGrp="1"/>
          </p:cNvSpPr>
          <p:nvPr>
            <p:ph sz="half" idx="2"/>
            <p:custDataLst>
              <p:tags r:id="rId3"/>
            </p:custDataLst>
          </p:nvPr>
        </p:nvSpPr>
        <p:spPr>
          <a:xfrm>
            <a:off x="6411600" y="1501200"/>
            <a:ext cx="5176800" cy="4748400"/>
          </a:xfrm>
        </p:spPr>
        <p:txBody>
          <a:bodyPr lIns="90000" tIns="46800" rIns="90000" bIns="46800">
            <a:normAutofit/>
          </a:bodyPr>
          <a:lstStyle>
            <a:lvl1pPr marL="228600" indent="-228600" eaLnBrk="1" fontAlgn="auto" latinLnBrk="0" hangingPunct="1">
              <a:lnSpc>
                <a:spcPct val="130000"/>
              </a:lnSpc>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1pPr>
            <a:lvl2pPr marL="685800" indent="-228600" defTabSz="914400" eaLnBrk="1" fontAlgn="auto" latinLnBrk="0" hangingPunct="1">
              <a:lnSpc>
                <a:spcPct val="120000"/>
              </a:lnSpc>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2pPr>
            <a:lvl3pPr marL="1143000" indent="-228600" eaLnBrk="1" fontAlgn="auto" latinLnBrk="0" hangingPunct="1">
              <a:lnSpc>
                <a:spcPct val="120000"/>
              </a:lnSpc>
              <a:buFont typeface="Arial" panose="020b0604020202020204" pitchFamily="34" charset="0"/>
              <a:buChar char="●"/>
              <a:defRPr sz="16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3pPr>
            <a:lvl4pPr marL="1600200" indent="-228600" eaLnBrk="1" fontAlgn="auto" latinLnBrk="0" hangingPunct="1">
              <a:lnSpc>
                <a:spcPct val="120000"/>
              </a:lnSpc>
              <a:buFont typeface="Wingdings" panose="05000000000000000000" charset="0"/>
              <a:buChar char=""/>
              <a:defRPr sz="1400" u="none" strike="noStrike" kern="1200" cap="none" spc="150" normalizeH="0" baseline="0">
                <a:solidFill>
                  <a:schemeClr val="tx1">
                    <a:lumMod val="65000"/>
                    <a:lumOff val="35000"/>
                  </a:schemeClr>
                </a:solidFill>
                <a:latin typeface="Arial" panose="020b0604020202020204" pitchFamily="34" charset="0"/>
                <a:ea typeface="微软雅黑" panose="020b0503020204020204" pitchFamily="34" charset="-122"/>
              </a:defRPr>
            </a:lvl4pPr>
            <a:lvl5pPr eaLnBrk="1" fontAlgn="auto" latinLnBrk="0" hangingPunct="1">
              <a:lnSpc>
                <a:spcPct val="120000"/>
              </a:lnSpc>
              <a:defRPr sz="1400" u="none" strike="noStrike" kern="1200" cap="none" spc="150" normalizeH="0">
                <a:solidFill>
                  <a:schemeClr val="tx1">
                    <a:lumMod val="65000"/>
                    <a:lumOff val="35000"/>
                  </a:schemeClr>
                </a:solidFill>
                <a:latin typeface="Arial" panose="020b0604020202020204" pitchFamily="34" charset="0"/>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文本占位符 2"/>
          <p:cNvSpPr>
            <a:spLocks noGrp="1"/>
          </p:cNvSpPr>
          <p:nvPr>
            <p:ph type="body" idx="1" hasCustomPrompt="1"/>
            <p:custDataLst>
              <p:tags r:id="rId2"/>
            </p:custDataLst>
          </p:nvPr>
        </p:nvSpPr>
        <p:spPr>
          <a:xfrm>
            <a:off x="608400" y="1429200"/>
            <a:ext cx="5342400" cy="381600"/>
          </a:xfrm>
        </p:spPr>
        <p:txBody>
          <a:bodyPr lIns="101600" tIns="38100" rIns="76200" bIns="38100" anchor="t" anchorCtr="0">
            <a:normAutofit/>
          </a:bodyPr>
          <a:lstStyle>
            <a:lvl1pPr marL="0" indent="0" eaLnBrk="1" fontAlgn="auto" latinLnBrk="0" hangingPunct="1">
              <a:lnSpc>
                <a:spcPct val="100000"/>
              </a:lnSpc>
              <a:spcAft>
                <a:spcPct val="0"/>
              </a:spcAft>
              <a:buNone/>
              <a:defRPr sz="2000" b="1" u="none" strike="noStrike" kern="1200" cap="none" spc="200" normalizeH="0" baseline="0">
                <a:solidFill>
                  <a:schemeClr val="tx1">
                    <a:lumMod val="75000"/>
                    <a:lumOff val="25000"/>
                  </a:schemeClr>
                </a:solidFill>
                <a:uFillTx/>
                <a:latin typeface="Arial" panose="020b0604020202020204" pitchFamily="34" charset="0"/>
                <a:ea typeface="微软雅黑" panose="020b0503020204020204" pitchFamily="34" charset="-12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单击此处编辑文本</a:t>
            </a:r>
            <a:endParaRPr lang="zh-CN" altLang="en-US"/>
          </a:p>
        </p:txBody>
      </p:sp>
      <p:sp>
        <p:nvSpPr>
          <p:cNvPr id="4" name="内容占位符 3"/>
          <p:cNvSpPr>
            <a:spLocks noGrp="1"/>
          </p:cNvSpPr>
          <p:nvPr>
            <p:ph sz="half" idx="2"/>
            <p:custDataLst>
              <p:tags r:id="rId3"/>
            </p:custDataLst>
          </p:nvPr>
        </p:nvSpPr>
        <p:spPr>
          <a:xfrm>
            <a:off x="60840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5" name="文本占位符 4"/>
          <p:cNvSpPr>
            <a:spLocks noGrp="1"/>
          </p:cNvSpPr>
          <p:nvPr>
            <p:ph type="body" sz="quarter" idx="3" hasCustomPrompt="1"/>
            <p:custDataLst>
              <p:tags r:id="rId4"/>
            </p:custDataLst>
          </p:nvPr>
        </p:nvSpPr>
        <p:spPr>
          <a:xfrm>
            <a:off x="6235750" y="1421729"/>
            <a:ext cx="5342400" cy="381600"/>
          </a:xfrm>
        </p:spPr>
        <p:txBody>
          <a:bodyPr vert="horz" lIns="101600" tIns="38100" rIns="76200" bIns="38100" rtlCol="0" anchor="t" anchorCtr="0">
            <a:normAutofit/>
          </a:bodyPr>
          <a:lstStyle>
            <a:lvl1pPr marL="0" marR="0" lvl="0" indent="0" algn="l" defTabSz="914400" rtl="0" eaLnBrk="1" fontAlgn="auto" latinLnBrk="0" hangingPunct="1">
              <a:lnSpc>
                <a:spcPct val="100000"/>
              </a:lnSpc>
              <a:spcBef>
                <a:spcPct val="0"/>
              </a:spcBef>
              <a:spcAft>
                <a:spcPct val="0"/>
              </a:spcAft>
              <a:buFont typeface="Arial" panose="020b0604020202020204" pitchFamily="34" charset="0"/>
              <a:buNone/>
              <a:defRPr kumimoji="0" lang="zh-CN" altLang="en-US" sz="2000" b="1" i="0" u="none" strike="noStrike" kern="1200" cap="none" spc="200" normalizeH="0" baseline="0" noProof="1">
                <a:solidFill>
                  <a:schemeClr val="tx1">
                    <a:lumMod val="75000"/>
                    <a:lumOff val="25000"/>
                  </a:schemeClr>
                </a:solidFill>
                <a:uFillTx/>
                <a:latin typeface="Arial" panose="020b0604020202020204" pitchFamily="34" charset="0"/>
                <a:ea typeface="微软雅黑" panose="020b0503020204020204" pitchFamily="34" charset="-122"/>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endParaRPr>
              <a:sym typeface="+mn-ea"/>
            </a:endParaRPr>
          </a:p>
        </p:txBody>
      </p:sp>
      <p:sp>
        <p:nvSpPr>
          <p:cNvPr id="6" name="内容占位符 5"/>
          <p:cNvSpPr>
            <a:spLocks noGrp="1"/>
          </p:cNvSpPr>
          <p:nvPr>
            <p:ph sz="quarter" idx="4"/>
            <p:custDataLst>
              <p:tags r:id="rId5"/>
            </p:custDataLst>
          </p:nvPr>
        </p:nvSpPr>
        <p:spPr>
          <a:xfrm>
            <a:off x="6235750" y="1854000"/>
            <a:ext cx="5342400" cy="4395600"/>
          </a:xfrm>
        </p:spPr>
        <p:txBody>
          <a:bodyPr vert="horz" lIns="101600" tIns="0" rIns="82550" bIns="0" rtlCol="0">
            <a:normAutofit/>
          </a:bodyPr>
          <a:lstStyle>
            <a:lvl1pPr marL="228600" marR="0" lvl="0" indent="-228600" algn="l" defTabSz="914400" rtl="0" eaLnBrk="1" fontAlgn="auto" latinLnBrk="0" hangingPunct="1">
              <a:lnSpc>
                <a:spcPct val="13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2pPr>
            <a:lvl3pPr marL="1143000" marR="0" lvl="2" indent="-228600" algn="l" defTabSz="914400" rtl="0" eaLnBrk="1" fontAlgn="auto" latinLnBrk="0" hangingPunct="1">
              <a:lnSpc>
                <a:spcPct val="120000"/>
              </a:lnSpc>
              <a:spcBef>
                <a:spcPct val="0"/>
              </a:spcBef>
              <a:spcAft>
                <a:spcPts val="600"/>
              </a:spcAft>
              <a:buFont typeface="Arial" panose="020b0604020202020204" pitchFamily="34" charset="0"/>
              <a:buChar char="●"/>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3pPr>
            <a:lvl4pPr marL="1600200" marR="0" lvl="3" indent="-228600" algn="l" defTabSz="914400" rtl="0" eaLnBrk="1" fontAlgn="auto" latinLnBrk="0" hangingPunct="1">
              <a:lnSpc>
                <a:spcPct val="120000"/>
              </a:lnSpc>
              <a:spcBef>
                <a:spcPct val="0"/>
              </a:spcBef>
              <a:spcAft>
                <a:spcPts val="300"/>
              </a:spcAft>
              <a:buFont typeface="Wingdings" panose="05000000000000000000"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4pPr>
            <a:lvl5pPr marL="2057400" marR="0" lvl="4" indent="-228600" algn="l" defTabSz="914400" rtl="0" eaLnBrk="1" fontAlgn="auto" latinLnBrk="0" hangingPunct="1">
              <a:lnSpc>
                <a:spcPct val="120000"/>
              </a:lnSpc>
              <a:spcBef>
                <a:spcPct val="0"/>
              </a:spcBef>
              <a:spcAft>
                <a:spcPts val="300"/>
              </a:spcAft>
              <a:buFont typeface="Arial" panose="020b0604020202020204" pitchFamily="34" charset="0"/>
              <a:buChar char="•"/>
              <a:defRPr kumimoji="0" lang="zh-CN" altLang="en-US" sz="14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5pPr>
          </a:lstStyle>
          <a:p>
            <a:pPr lvl="0"/>
            <a:r>
              <a:rPr>
                <a:sym typeface="+mn-ea"/>
              </a:rPr>
              <a:t>单击此处编辑母版文本样式</a:t>
            </a:r>
            <a:endParaRPr>
              <a:sym typeface="+mn-ea"/>
            </a:endParaRPr>
          </a:p>
          <a:p>
            <a:pPr lvl="1"/>
            <a:r>
              <a:rPr>
                <a:sym typeface="+mn-ea"/>
              </a:rPr>
              <a:t>第二级</a:t>
            </a:r>
            <a:endParaRPr>
              <a:sym typeface="+mn-ea"/>
            </a:endParaRPr>
          </a:p>
          <a:p>
            <a:pPr lvl="2"/>
            <a:r>
              <a:rPr>
                <a:sym typeface="+mn-ea"/>
              </a:rPr>
              <a:t>第三级</a:t>
            </a:r>
            <a:endParaRPr>
              <a:sym typeface="+mn-ea"/>
            </a:endParaRPr>
          </a:p>
          <a:p>
            <a:pPr lvl="3"/>
            <a:r>
              <a:rPr>
                <a:sym typeface="+mn-ea"/>
              </a:rPr>
              <a:t>第四级</a:t>
            </a:r>
            <a:endParaRPr>
              <a:sym typeface="+mn-ea"/>
            </a:endParaRPr>
          </a:p>
          <a:p>
            <a:pPr lvl="4"/>
            <a:r>
              <a:rPr>
                <a:sym typeface="+mn-ea"/>
              </a:rPr>
              <a:t>第五级</a:t>
            </a:r>
            <a:endParaRPr>
              <a:sym typeface="+mn-ea"/>
            </a:endParaRP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bg>
      <p:bgPr>
        <a:solidFill>
          <a:srgbClr val="FFFFFF"/>
        </a:solidFill>
        <a:effectLst/>
      </p:bgPr>
    </p:bg>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8400" y="608400"/>
            <a:ext cx="10969200" cy="705600"/>
          </a:xfrm>
        </p:spPr>
        <p:txBody>
          <a:bodyPr vert="horz" lIns="90000" tIns="46800" rIns="90000" bIns="46800" rtlCol="0" anchor="ctr" anchorCtr="0">
            <a:normAutofit/>
          </a:bodyPr>
          <a:lstStyle>
            <a:lvl1pPr marL="0" marR="0" lvl="0" algn="l" defTabSz="914400" rtl="0" eaLnBrk="1" fontAlgn="auto" latinLnBrk="0" hangingPunct="1">
              <a:lnSpc>
                <a:spcPct val="100000"/>
              </a:lnSpc>
              <a:buNone/>
              <a:defRPr kumimoji="0" lang="zh-CN" altLang="en-US" sz="36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单击此处编辑母版标题样式</a:t>
            </a:r>
            <a:endParaRPr>
              <a:sym typeface="+mn-ea"/>
            </a:endParaRP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bg>
      <p:bgPr>
        <a:solidFill>
          <a:srgbClr val="FFFFFF"/>
        </a:solidFill>
        <a:effectLst/>
      </p:bgPr>
    </p:bg>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图片与标题">
    <p:bg>
      <p:bgPr>
        <a:solidFill>
          <a:srgbClr val="FFFFFF"/>
        </a:solidFill>
        <a:effectLst/>
      </p:bgPr>
    </p:bg>
    <p:spTree>
      <p:nvGrpSpPr>
        <p:cNvPr id="1" name=""/>
        <p:cNvGrpSpPr/>
        <p:nvPr/>
      </p:nvGrpSpPr>
      <p:grpSpPr>
        <a:xfrm>
          <a:off x="0" y="0"/>
          <a:ext cx="0" cy="0"/>
        </a:xfrm>
      </p:grpSpPr>
      <p:sp>
        <p:nvSpPr>
          <p:cNvPr id="3" name="图片占位符 2"/>
          <p:cNvSpPr>
            <a:spLocks noGrp="1"/>
          </p:cNvSpPr>
          <p:nvPr>
            <p:ph type="pic" idx="1"/>
            <p:custDataLst>
              <p:tags r:id="rId1"/>
            </p:custDataLst>
          </p:nvPr>
        </p:nvSpPr>
        <p:spPr>
          <a:xfrm>
            <a:off x="608400" y="1555200"/>
            <a:ext cx="5233077"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1000"/>
              </a:spcAft>
              <a:buFont typeface="Arial" panose="020b0604020202020204" pitchFamily="34" charset="0"/>
              <a:buNone/>
              <a:defRPr kumimoji="0" lang="zh-CN" altLang="en-US" sz="1600" b="0" i="0" u="none" strike="noStrike" kern="1200" cap="none" spc="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685800" marR="0" lvl="1" indent="-228600" algn="l" defTabSz="914400" rtl="0" eaLnBrk="1" fontAlgn="auto" latinLnBrk="0" hangingPunct="1">
              <a:lnSpc>
                <a:spcPct val="130000"/>
              </a:lnSpc>
              <a:spcBef>
                <a:spcPct val="0"/>
              </a:spcBef>
              <a:spcAft>
                <a:spcPts val="1000"/>
              </a:spcAft>
              <a:buFont typeface="Arial" panose="020b0604020202020204" pitchFamily="34" charset="0"/>
              <a:buChar char="•"/>
              <a:tabLst>
                <a:tab pos="1609725"/>
              </a:tabLst>
              <a:defRPr kumimoji="0" lang="zh-CN" altLang="en-US" sz="1600" b="0" i="0" u="none" strike="noStrike" kern="1200" cap="none" spc="150" normalizeH="0" baseline="0" noProof="1">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ct val="0"/>
              </a:spcBef>
              <a:spcAft>
                <a:spcPts val="1000"/>
              </a:spcAft>
              <a:buFont typeface="Arial" panose="020b0604020202020204" pitchFamily="34" charset="0"/>
              <a:buChar char="•"/>
              <a:defRPr kumimoji="0" lang="zh-CN" altLang="en-US" sz="1600" b="0" i="0" u="none" strike="noStrike" kern="1200" cap="none" spc="150" normalizeH="0" baseline="0" noProof="1">
                <a:solidFill>
                  <a:schemeClr val="tx1"/>
                </a:solidFill>
                <a:uFillTx/>
                <a:latin typeface="+mn-lt"/>
                <a:ea typeface="+mn-ea"/>
                <a:cs typeface="+mn-cs"/>
                <a:sym typeface="+mn-ea"/>
              </a:defRPr>
            </a:lvl5pPr>
          </a:lstStyle>
          <a:p>
            <a:pPr lvl="0"/>
            <a:endParaRPr>
              <a:sym typeface="+mn-ea"/>
            </a:endParaRPr>
          </a:p>
        </p:txBody>
      </p:sp>
      <p:sp>
        <p:nvSpPr>
          <p:cNvPr id="4" name="文本占位符 3"/>
          <p:cNvSpPr>
            <a:spLocks noGrp="1"/>
          </p:cNvSpPr>
          <p:nvPr>
            <p:ph type="body" sz="half" idx="2"/>
            <p:custDataLst>
              <p:tags r:id="rId2"/>
            </p:custDataLst>
          </p:nvPr>
        </p:nvSpPr>
        <p:spPr>
          <a:xfrm>
            <a:off x="6350400" y="1555200"/>
            <a:ext cx="5227200" cy="4608000"/>
          </a:xfrm>
        </p:spPr>
        <p:txBody>
          <a:bodyPr vert="horz" lIns="90000" tIns="46800" rIns="90000" bIns="46800" rtlCol="0">
            <a:normAutofit/>
          </a:bodyPr>
          <a:lstStyle>
            <a:lvl1pPr marL="0" marR="0" lvl="0" indent="0" algn="l" defTabSz="914400" rtl="0" eaLnBrk="1" fontAlgn="auto" latinLnBrk="0" hangingPunct="1">
              <a:lnSpc>
                <a:spcPct val="130000"/>
              </a:lnSpc>
              <a:spcBef>
                <a:spcPct val="0"/>
              </a:spcBef>
              <a:spcAft>
                <a:spcPts val="600"/>
              </a:spcAft>
              <a:buFont typeface="Arial" panose="020b0604020202020204" pitchFamily="34" charset="0"/>
              <a:buNone/>
              <a:defRPr kumimoji="0" lang="zh-CN" altLang="en-US" sz="1600" b="0" i="0" u="none" strike="noStrike" kern="1200" cap="none" spc="150" normalizeH="0" baseline="0" noProof="1">
                <a:solidFill>
                  <a:schemeClr val="tx1">
                    <a:lumMod val="65000"/>
                    <a:lumOff val="35000"/>
                  </a:schemeClr>
                </a:solidFill>
                <a:uFillTx/>
                <a:latin typeface="Arial" panose="020b0604020202020204" pitchFamily="34" charset="0"/>
                <a:ea typeface="微软雅黑" panose="020b0503020204020204" pitchFamily="34" charset="-122"/>
                <a:cs typeface="+mn-cs"/>
                <a:sym typeface="+mn-ea"/>
              </a:defRPr>
            </a:lvl1pPr>
            <a:lvl2pPr marL="457200" indent="0" defTabSz="914400" eaLnBrk="1" fontAlgn="auto" latinLnBrk="0" hangingPunct="1">
              <a:buFont typeface="Arial" panose="020b0604020202020204" pitchFamily="34" charset="0"/>
              <a:buNone/>
              <a:tabLst>
                <a:tab pos="1609725"/>
              </a:tabLst>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2pPr>
            <a:lvl3pPr eaLnBrk="1" fontAlgn="auto" latinLnBrk="0" hangingPunct="1">
              <a:buFont typeface="Arial" panose="020b0604020202020204" pitchFamily="34" charset="0"/>
              <a:buChar char="●"/>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3pPr>
            <a:lvl4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4pPr>
            <a:lvl5pPr eaLnBrk="1" fontAlgn="auto" latinLnBrk="0" hangingPunct="1">
              <a:defRPr u="none" strike="noStrike" kern="1200" cap="none" spc="150" normalizeH="0">
                <a:solidFill>
                  <a:schemeClr val="tx1">
                    <a:lumMod val="65000"/>
                    <a:lumOff val="35000"/>
                  </a:schemeClr>
                </a:solidFill>
                <a:uFillTx/>
                <a:latin typeface="Arial" panose="020b0604020202020204" pitchFamily="34" charset="0"/>
                <a:ea typeface="微软雅黑" panose="020b0503020204020204" pitchFamily="34" charset="-122"/>
              </a:defRPr>
            </a:lvl5pPr>
          </a:lstStyle>
          <a:p>
            <a:pPr lvl="0"/>
            <a:r>
              <a:rPr>
                <a:sym typeface="+mn-ea"/>
              </a:rPr>
              <a:t>单击此处编辑母版文本样式</a:t>
            </a:r>
            <a:endParaRPr>
              <a:sym typeface="+mn-ea"/>
            </a:endParaRP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
            </a:fld>
            <a:endParaRPr lang="zh-CN" altLang="en-US"/>
          </a:p>
        </p:txBody>
      </p:sp>
      <p:sp>
        <p:nvSpPr>
          <p:cNvPr id="6" name="页脚占位符 5"/>
          <p:cNvSpPr>
            <a:spLocks noGrp="1"/>
          </p:cNvSpPr>
          <p:nvPr>
            <p:ph type="ftr" sz="quarter" idx="11"/>
            <p:custDataLst>
              <p:tags r:id="rId4"/>
            </p:custDataLst>
          </p:nvPr>
        </p:nvSpPr>
        <p:spPr/>
        <p:txBody>
          <a:bodyPr/>
          <a:lstStyle/>
          <a:p>
            <a:endParaRPr lang="zh-CN" altLang="en-US"/>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
            </a:fld>
            <a:endParaRPr lang="zh-CN" altLang="en-US"/>
          </a:p>
        </p:txBody>
      </p:sp>
      <p:sp>
        <p:nvSpPr>
          <p:cNvPr id="9" name="标题 8"/>
          <p:cNvSpPr>
            <a:spLocks noGrp="1"/>
          </p:cNvSpPr>
          <p:nvPr>
            <p:ph type="title"/>
            <p:custDataLst>
              <p:tags r:id="rId6"/>
            </p:custDataLst>
          </p:nvPr>
        </p:nvSpPr>
        <p:spPr/>
        <p:txBody>
          <a:bodyPr/>
          <a:lstStyle>
            <a:lvl1pPr>
              <a:defRPr baseline="0"/>
            </a:lvl1pPr>
          </a:lstStyle>
          <a:p>
            <a:r>
              <a:rPr lang="zh-CN" altLang="en-US"/>
              <a:t>单击此处编辑母版标题样式</a:t>
            </a:r>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bg>
      <p:bgPr>
        <a:solidFill>
          <a:srgbClr val="FFFFFF"/>
        </a:solidFill>
        <a:effectLst/>
      </p:bgPr>
    </p:bg>
    <p:spTree>
      <p:nvGrpSpPr>
        <p:cNvPr id="1" name=""/>
        <p:cNvGrpSpPr/>
        <p:nvPr/>
      </p:nvGrpSpPr>
      <p:grpSpPr>
        <a:xfrm>
          <a:off x="0" y="0"/>
          <a:ext cx="0" cy="0"/>
        </a:xfrm>
      </p:grpSpPr>
      <p:sp>
        <p:nvSpPr>
          <p:cNvPr id="2" name="竖排标题 1"/>
          <p:cNvSpPr>
            <a:spLocks noGrp="1"/>
          </p:cNvSpPr>
          <p:nvPr>
            <p:ph type="title" orient="vert" hasCustomPrompt="1"/>
            <p:custDataLst>
              <p:tags r:id="rId1"/>
            </p:custDataLst>
          </p:nvPr>
        </p:nvSpPr>
        <p:spPr>
          <a:xfrm>
            <a:off x="10234800" y="914400"/>
            <a:ext cx="1044000" cy="5029200"/>
          </a:xfrm>
        </p:spPr>
        <p:txBody>
          <a:bodyPr vert="eaVert" lIns="90000" tIns="46800" rIns="90000" bIns="46800" rtlCol="0" anchor="ctr" anchorCtr="0">
            <a:normAutofit/>
          </a:bodyPr>
          <a:lstStyle>
            <a:lvl1pPr marL="0" marR="0" lvl="0" algn="l" defTabSz="914400" rtl="0" eaLnBrk="1" fontAlgn="auto" latinLnBrk="0" hangingPunct="1">
              <a:lnSpc>
                <a:spcPct val="100000"/>
              </a:lnSpc>
              <a:spcAft>
                <a:spcPct val="0"/>
              </a:spcAft>
              <a:buNone/>
              <a:defRPr kumimoji="0" lang="zh-CN" altLang="en-US" sz="2800" b="1" i="0" u="none" strike="noStrike" kern="1200" cap="none" spc="300" normalizeH="0" baseline="0" noProof="1">
                <a:solidFill>
                  <a:schemeClr val="tx1">
                    <a:lumMod val="85000"/>
                    <a:lumOff val="15000"/>
                  </a:schemeClr>
                </a:solidFill>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3" name="竖排文字占位符 2"/>
          <p:cNvSpPr>
            <a:spLocks noGrp="1"/>
          </p:cNvSpPr>
          <p:nvPr>
            <p:ph type="body" orient="vert" idx="1"/>
            <p:custDataLst>
              <p:tags r:id="rId2"/>
            </p:custDataLst>
          </p:nvPr>
        </p:nvSpPr>
        <p:spPr>
          <a:xfrm>
            <a:off x="914400" y="914400"/>
            <a:ext cx="9169200" cy="5029200"/>
          </a:xfrm>
        </p:spPr>
        <p:txBody>
          <a:bodyPr vert="eaVert" lIns="46800" tIns="46800" rIns="46800" bIns="46800"/>
          <a:lstStyle>
            <a:lvl1pPr marL="228600" indent="-228600" eaLnBrk="1" fontAlgn="auto" latinLnBrk="0" hangingPunct="1">
              <a:lnSpc>
                <a:spcPct val="130000"/>
              </a:lnSpc>
              <a:spcAft>
                <a:spcPts val="1000"/>
              </a:spcAft>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spcAft>
                <a:spcPts val="600"/>
              </a:spcAft>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spcAft>
                <a:spcPts val="600"/>
              </a:spcAft>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spcAft>
                <a:spcPts val="300"/>
              </a:spcAft>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spcAft>
                <a:spcPts val="300"/>
              </a:spcAft>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内容">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7" name="内容占位符 6"/>
          <p:cNvSpPr>
            <a:spLocks noGrp="1"/>
          </p:cNvSpPr>
          <p:nvPr>
            <p:ph sz="quarter" idx="13"/>
            <p:custDataLst>
              <p:tags r:id="rId4"/>
            </p:custDataLst>
          </p:nvPr>
        </p:nvSpPr>
        <p:spPr>
          <a:xfrm>
            <a:off x="608400" y="774000"/>
            <a:ext cx="10972800" cy="5482800"/>
          </a:xfrm>
        </p:spPr>
        <p:txBody>
          <a:bodyPr/>
          <a:lstStyle>
            <a:lvl1pPr marL="228600" indent="-228600" eaLnBrk="1" fontAlgn="auto" latinLnBrk="0" hangingPunct="1">
              <a:lnSpc>
                <a:spcPct val="130000"/>
              </a:lnSpc>
              <a:buFont typeface="Arial" panose="020b0604020202020204" pitchFamily="34" charset="0"/>
              <a:buChar char="●"/>
              <a:defRPr u="none" strike="noStrike" kern="1200" cap="none" spc="150" normalizeH="0" baseline="0">
                <a:solidFill>
                  <a:schemeClr val="tx1">
                    <a:lumMod val="65000"/>
                    <a:lumOff val="35000"/>
                  </a:schemeClr>
                </a:solidFill>
                <a:uFillTx/>
              </a:defRPr>
            </a:lvl1pPr>
            <a:lvl2pPr marL="685800" indent="-228600" defTabSz="914400" eaLnBrk="1" fontAlgn="auto" latinLnBrk="0" hangingPunct="1">
              <a:lnSpc>
                <a:spcPct val="120000"/>
              </a:lnSpc>
              <a:buFont typeface="Arial" panose="020b0604020202020204" pitchFamily="34" charset="0"/>
              <a:buChar char="●"/>
              <a:tabLst>
                <a:tab pos="1609725"/>
              </a:tabLst>
              <a:defRPr u="none" strike="noStrike" kern="1200" cap="none" spc="150" normalizeH="0" baseline="0">
                <a:solidFill>
                  <a:schemeClr val="tx1">
                    <a:lumMod val="65000"/>
                    <a:lumOff val="35000"/>
                  </a:schemeClr>
                </a:solidFill>
                <a:uFillTx/>
              </a:defRPr>
            </a:lvl2pPr>
            <a:lvl3pPr marL="11430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3pPr>
            <a:lvl4pPr marL="1600200" indent="-228600" eaLnBrk="1" fontAlgn="auto" latinLnBrk="0" hangingPunct="1">
              <a:lnSpc>
                <a:spcPct val="120000"/>
              </a:lnSpc>
              <a:buFont typeface="Wingdings" panose="05000000000000000000" charset="0"/>
              <a:buChar char=""/>
              <a:defRPr u="none" strike="noStrike" kern="1200" cap="none" spc="150" normalizeH="0" baseline="0">
                <a:solidFill>
                  <a:schemeClr val="tx1">
                    <a:lumMod val="65000"/>
                    <a:lumOff val="35000"/>
                  </a:schemeClr>
                </a:solidFill>
                <a:uFillTx/>
              </a:defRPr>
            </a:lvl4pPr>
            <a:lvl5pPr marL="2057400" indent="-228600" eaLnBrk="1" fontAlgn="auto" latinLnBrk="0" hangingPunct="1">
              <a:lnSpc>
                <a:spcPct val="120000"/>
              </a:lnSpc>
              <a:buFont typeface="Arial" panose="020b0604020202020204" pitchFamily="34" charset="0"/>
              <a:buChar char="•"/>
              <a:defRPr u="none" strike="noStrike" kern="1200" cap="none" spc="150" normalizeH="0" baseline="0">
                <a:solidFill>
                  <a:schemeClr val="tx1">
                    <a:lumMod val="65000"/>
                    <a:lumOff val="35000"/>
                  </a:schemeClr>
                </a:solidFill>
                <a:uFillTx/>
              </a:defRPr>
            </a:lvl5p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末尾幻灯片">
    <p:bg>
      <p:bgPr>
        <a:solidFill>
          <a:srgbClr val="FFFFFF"/>
        </a:solidFill>
        <a:effectLst/>
      </p:bgPr>
    </p:bg>
    <p:spTree>
      <p:nvGrpSpPr>
        <p:cNvPr id="1" name=""/>
        <p:cNvGrpSpPr/>
        <p:nvPr/>
      </p:nvGrpSpPr>
      <p:grpSpPr>
        <a:xfrm>
          <a:off x="0" y="0"/>
          <a: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
            </a:fld>
            <a:endParaRPr lang="zh-CN" altLang="en-US"/>
          </a:p>
        </p:txBody>
      </p:sp>
      <p:sp>
        <p:nvSpPr>
          <p:cNvPr id="2" name="标题 1"/>
          <p:cNvSpPr>
            <a:spLocks noGrp="1"/>
          </p:cNvSpPr>
          <p:nvPr>
            <p:ph type="title" hasCustomPrompt="1"/>
            <p:custDataLst>
              <p:tags r:id="rId4"/>
            </p:custDataLst>
          </p:nvPr>
        </p:nvSpPr>
        <p:spPr>
          <a:xfrm>
            <a:off x="1198800" y="2484000"/>
            <a:ext cx="9799200" cy="1018800"/>
          </a:xfrm>
        </p:spPr>
        <p:txBody>
          <a:bodyPr vert="horz" lIns="90000" tIns="46800" rIns="90000" bIns="46800" rtlCol="0" anchor="t" anchorCtr="0">
            <a:normAutofit/>
          </a:bodyPr>
          <a:lstStyle>
            <a:lvl1pPr marL="0" marR="0" algn="ctr" defTabSz="914400" rtl="0" eaLnBrk="1" fontAlgn="auto" latinLnBrk="0" hangingPunct="1">
              <a:lnSpc>
                <a:spcPct val="100000"/>
              </a:lnSpc>
              <a:buNone/>
              <a:defRPr kumimoji="0" lang="zh-CN" altLang="en-US" sz="6000" b="1" i="0" u="none" strike="noStrike" kern="1200" cap="none" spc="300" normalizeH="0" baseline="0" noProof="1">
                <a:solidFill>
                  <a:schemeClr val="tx1">
                    <a:lumMod val="85000"/>
                    <a:lumOff val="15000"/>
                  </a:schemeClr>
                </a:solidFill>
                <a:effectLst/>
                <a:uFillTx/>
                <a:latin typeface="Arial" panose="020b0604020202020204" pitchFamily="34" charset="0"/>
                <a:ea typeface="微软雅黑" panose="020b0503020204020204" pitchFamily="34" charset="-122"/>
                <a:cs typeface="+mj-cs"/>
                <a:sym typeface="+mn-ea"/>
              </a:defRPr>
            </a:lvl1pPr>
          </a:lstStyle>
          <a:p>
            <a:pPr lvl="0"/>
            <a:r>
              <a:rPr>
                <a:sym typeface="+mn-ea"/>
              </a:rPr>
              <a:t>单击此处编辑标题</a:t>
            </a:r>
            <a:endParaRPr>
              <a:sym typeface="+mn-ea"/>
            </a:endParaRPr>
          </a:p>
        </p:txBody>
      </p:sp>
      <p:sp>
        <p:nvSpPr>
          <p:cNvPr id="7" name="文本占位符 6"/>
          <p:cNvSpPr>
            <a:spLocks noGrp="1"/>
          </p:cNvSpPr>
          <p:nvPr>
            <p:ph type="body" sz="quarter" idx="13"/>
            <p:custDataLst>
              <p:tags r:id="rId5"/>
            </p:custDataLst>
          </p:nvPr>
        </p:nvSpPr>
        <p:spPr>
          <a:xfrm>
            <a:off x="1198800" y="3560400"/>
            <a:ext cx="9799200" cy="471600"/>
          </a:xfrm>
        </p:spPr>
        <p:txBody>
          <a:bodyPr lIns="90000" tIns="46800" rIns="90000" bIns="46800">
            <a:normAutofit/>
          </a:bodyPr>
          <a:lstStyle>
            <a:lvl1pPr marL="0" indent="0" algn="ctr">
              <a:lnSpc>
                <a:spcPct val="110000"/>
              </a:lnSpc>
              <a:buNone/>
              <a:defRPr sz="2400" spc="200" baseline="0">
                <a:solidFill>
                  <a:schemeClr val="tx1">
                    <a:lumMod val="65000"/>
                    <a:lumOff val="35000"/>
                  </a:schemeClr>
                </a:solidFill>
              </a:defRPr>
            </a:lvl1pPr>
          </a:lstStyle>
          <a:p>
            <a:pPr lvl="0"/>
            <a:r>
              <a:rPr lang="zh-CN" altLang="en-US"/>
              <a:t>单击此处编辑母版文本样式</a:t>
            </a:r>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 preserve="1">
  <p:cSld name="标题幻灯片">
    <p:spTree>
      <p:nvGrpSpPr>
        <p:cNvPr id="1" name=""/>
        <p:cNvGrpSpPr/>
        <p:nvPr/>
      </p:nvGrpSpPr>
      <p:grpSpPr>
        <a:xfrm>
          <a:off x="0" y="0"/>
          <a:ext cx="0" cy="0"/>
        </a:xfrm>
      </p:grpSpPr>
      <p:sp>
        <p:nvSpPr>
          <p:cNvPr id="2" name="标题 1"/>
          <p:cNvSpPr>
            <a:spLocks noGrp="1"/>
          </p:cNvSpPr>
          <p:nvPr>
            <p:ph type="ctrTitle"/>
            <p:custDataLst>
              <p:tags r:id="rId1"/>
            </p:custDataLst>
          </p:nvPr>
        </p:nvSpPr>
        <p:spPr>
          <a:xfrm>
            <a:off x="914400" y="2130427"/>
            <a:ext cx="10363200" cy="1470025"/>
          </a:xfrm>
        </p:spPr>
        <p:txBody>
          <a:bodyPr/>
          <a:lstStyle/>
          <a:p>
            <a:r>
              <a:rPr lang="zh-CN" altLang="en-US" noProof="1"/>
              <a:t>单击此处编辑母版标题样式</a:t>
            </a:r>
            <a:endParaRPr lang="zh-CN" altLang="en-US" noProof="1"/>
          </a:p>
        </p:txBody>
      </p:sp>
      <p:sp>
        <p:nvSpPr>
          <p:cNvPr id="3" name="副标题 2"/>
          <p:cNvSpPr>
            <a:spLocks noGrp="1"/>
          </p:cNvSpPr>
          <p:nvPr>
            <p:ph type="subTitle" idx="1"/>
            <p:custDataLst>
              <p:tags r:id="rId2"/>
            </p:custDataLst>
          </p:nvPr>
        </p:nvSpPr>
        <p:spPr>
          <a:xfrm>
            <a:off x="1828800" y="3886200"/>
            <a:ext cx="8534400" cy="1752600"/>
          </a:xfrm>
        </p:spPr>
        <p:txBody>
          <a:bodyPr/>
          <a:lstStyle>
            <a:lvl1pPr marL="0" indent="0" algn="ctr">
              <a:buNone/>
              <a:defRPr/>
            </a:lvl1pPr>
            <a:lvl2pPr marL="609600" indent="0" algn="ctr">
              <a:buNone/>
              <a:defRPr/>
            </a:lvl2pPr>
            <a:lvl3pPr marL="1219200" indent="0" algn="ctr">
              <a:buNone/>
              <a:defRPr/>
            </a:lvl3pPr>
            <a:lvl4pPr marL="1828800" indent="0" algn="ctr">
              <a:buNone/>
              <a:defRPr/>
            </a:lvl4pPr>
            <a:lvl5pPr marL="2438400" indent="0" algn="ctr">
              <a:buNone/>
              <a:defRPr/>
            </a:lvl5pPr>
            <a:lvl6pPr marL="3048000" indent="0" algn="ctr">
              <a:buNone/>
              <a:defRPr/>
            </a:lvl6pPr>
            <a:lvl7pPr marL="3657600" indent="0" algn="ctr">
              <a:buNone/>
              <a:defRPr/>
            </a:lvl7pPr>
            <a:lvl8pPr marL="4267200" indent="0" algn="ctr">
              <a:buNone/>
              <a:defRPr/>
            </a:lvl8pPr>
            <a:lvl9pPr marL="4876800" indent="0" algn="ctr">
              <a:buNone/>
              <a:defRPr/>
            </a:lvl9pPr>
          </a:lstStyle>
          <a:p>
            <a:r>
              <a:rPr lang="zh-CN" altLang="en-US" noProof="1"/>
              <a:t>单击此处编辑母版副标题样式</a:t>
            </a:r>
            <a:endParaRPr lang="zh-CN" altLang="en-US" noProof="1"/>
          </a:p>
        </p:txBody>
      </p:sp>
      <p:sp>
        <p:nvSpPr>
          <p:cNvPr id="4" name="日期占位符 3"/>
          <p:cNvSpPr>
            <a:spLocks noGrp="1"/>
          </p:cNvSpPr>
          <p:nvPr>
            <p:ph type="dt" sz="half" idx="10"/>
            <p:custDataLst>
              <p:tags r:id="rId3"/>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4"/>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5"/>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2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 preserve="1">
  <p:cSld name="标题和内容">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a:lstStyle/>
          <a:p>
            <a:r>
              <a:rPr lang="zh-CN" altLang="en-US" noProof="1"/>
              <a:t>单击此处编辑母版标题样式</a:t>
            </a:r>
            <a:endParaRPr lang="zh-CN" altLang="en-US" noProof="1"/>
          </a:p>
        </p:txBody>
      </p:sp>
      <p:sp>
        <p:nvSpPr>
          <p:cNvPr id="3" name="内容占位符 2"/>
          <p:cNvSpPr>
            <a:spLocks noGrp="1"/>
          </p:cNvSpPr>
          <p:nvPr>
            <p:ph idx="1"/>
            <p:custDataLst>
              <p:tags r:id="rId2"/>
            </p:custDataLst>
          </p:nvPr>
        </p:nvSpPr>
        <p:spPr/>
        <p:txBody>
          <a:body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custDataLst>
              <p:tags r:id="rId3"/>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4"/>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5"/>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2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secHead" preserve="1">
  <p:cSld name="节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963084" y="4406901"/>
            <a:ext cx="10363200" cy="1362075"/>
          </a:xfrm>
        </p:spPr>
        <p:txBody>
          <a:bodyPr anchor="t"/>
          <a:lstStyle>
            <a:lvl1pPr algn="l">
              <a:defRPr sz="5335" b="1" cap="all"/>
            </a:lvl1pPr>
          </a:lstStyle>
          <a:p>
            <a:r>
              <a:rPr lang="zh-CN" altLang="en-US" noProof="1"/>
              <a:t>单击此处编辑母版标题样式</a:t>
            </a:r>
            <a:endParaRPr lang="zh-CN" altLang="en-US" noProof="1"/>
          </a:p>
        </p:txBody>
      </p:sp>
      <p:sp>
        <p:nvSpPr>
          <p:cNvPr id="3" name="文本占位符 2"/>
          <p:cNvSpPr>
            <a:spLocks noGrp="1"/>
          </p:cNvSpPr>
          <p:nvPr>
            <p:ph type="body" idx="1"/>
            <p:custDataLst>
              <p:tags r:id="rId2"/>
            </p:custDataLst>
          </p:nvPr>
        </p:nvSpPr>
        <p:spPr>
          <a:xfrm>
            <a:off x="963084" y="2906713"/>
            <a:ext cx="10363200" cy="1500187"/>
          </a:xfrm>
        </p:spPr>
        <p:txBody>
          <a:bodyPr anchor="b"/>
          <a:lstStyle>
            <a:lvl1pPr marL="0" indent="0">
              <a:buNone/>
              <a:defRPr sz="2665"/>
            </a:lvl1pPr>
            <a:lvl2pPr marL="609600" indent="0">
              <a:buNone/>
              <a:defRPr sz="2400"/>
            </a:lvl2pPr>
            <a:lvl3pPr marL="1219200" indent="0">
              <a:buNone/>
              <a:defRPr sz="2135"/>
            </a:lvl3pPr>
            <a:lvl4pPr marL="1828800" indent="0">
              <a:buNone/>
              <a:defRPr sz="1865"/>
            </a:lvl4pPr>
            <a:lvl5pPr marL="2438400" indent="0">
              <a:buNone/>
              <a:defRPr sz="1865"/>
            </a:lvl5pPr>
            <a:lvl6pPr marL="3048000" indent="0">
              <a:buNone/>
              <a:defRPr sz="1865"/>
            </a:lvl6pPr>
            <a:lvl7pPr marL="3657600" indent="0">
              <a:buNone/>
              <a:defRPr sz="1865"/>
            </a:lvl7pPr>
            <a:lvl8pPr marL="4267200" indent="0">
              <a:buNone/>
              <a:defRPr sz="1865"/>
            </a:lvl8pPr>
            <a:lvl9pPr marL="4876800" indent="0">
              <a:buNone/>
              <a:defRPr sz="1865"/>
            </a:lvl9pPr>
          </a:lstStyle>
          <a:p>
            <a:pPr lvl="0"/>
            <a:r>
              <a:rPr lang="zh-CN" altLang="en-US" noProof="1"/>
              <a:t>单击此处编辑母版文本样式</a:t>
            </a:r>
            <a:endParaRPr lang="zh-CN" altLang="en-US" noProof="1"/>
          </a:p>
        </p:txBody>
      </p:sp>
      <p:sp>
        <p:nvSpPr>
          <p:cNvPr id="4" name="日期占位符 3"/>
          <p:cNvSpPr>
            <a:spLocks noGrp="1"/>
          </p:cNvSpPr>
          <p:nvPr>
            <p:ph type="dt" sz="half" idx="10"/>
            <p:custDataLst>
              <p:tags r:id="rId3"/>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4"/>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5"/>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2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Obj" preserve="1">
  <p:cSld name="两栏内容">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a:lstStyle/>
          <a:p>
            <a:r>
              <a:rPr lang="zh-CN" altLang="en-US" noProof="1"/>
              <a:t>单击此处编辑母版标题样式</a:t>
            </a:r>
            <a:endParaRPr lang="zh-CN" altLang="en-US" noProof="1"/>
          </a:p>
        </p:txBody>
      </p:sp>
      <p:sp>
        <p:nvSpPr>
          <p:cNvPr id="3" name="内容占位符 2"/>
          <p:cNvSpPr>
            <a:spLocks noGrp="1"/>
          </p:cNvSpPr>
          <p:nvPr>
            <p:ph sz="half" idx="1"/>
            <p:custDataLst>
              <p:tags r:id="rId2"/>
            </p:custDataLst>
          </p:nvPr>
        </p:nvSpPr>
        <p:spPr>
          <a:xfrm>
            <a:off x="609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内容占位符 3"/>
          <p:cNvSpPr>
            <a:spLocks noGrp="1"/>
          </p:cNvSpPr>
          <p:nvPr>
            <p:ph sz="half" idx="2"/>
            <p:custDataLst>
              <p:tags r:id="rId3"/>
            </p:custDataLst>
          </p:nvPr>
        </p:nvSpPr>
        <p:spPr>
          <a:xfrm>
            <a:off x="6197600" y="1600201"/>
            <a:ext cx="5384800" cy="4525963"/>
          </a:xfrm>
        </p:spPr>
        <p:txBody>
          <a:bodyPr/>
          <a:lstStyle>
            <a:lvl1pPr>
              <a:defRPr sz="3735"/>
            </a:lvl1pPr>
            <a:lvl2pPr>
              <a:defRPr sz="3200"/>
            </a:lvl2pPr>
            <a:lvl3pPr>
              <a:defRPr sz="2665"/>
            </a:lvl3pPr>
            <a:lvl4pPr>
              <a:defRPr sz="2400"/>
            </a:lvl4pPr>
            <a:lvl5pPr>
              <a:defRPr sz="2400"/>
            </a:lvl5pPr>
            <a:lvl6pPr>
              <a:defRPr sz="2400"/>
            </a:lvl6pPr>
            <a:lvl7pPr>
              <a:defRPr sz="2400"/>
            </a:lvl7pPr>
            <a:lvl8pPr>
              <a:defRPr sz="2400"/>
            </a:lvl8pPr>
            <a:lvl9pPr>
              <a:defRPr sz="2400"/>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日期占位符 4"/>
          <p:cNvSpPr>
            <a:spLocks noGrp="1"/>
          </p:cNvSpPr>
          <p:nvPr>
            <p:ph type="dt" sz="half" idx="10"/>
            <p:custDataLst>
              <p:tags r:id="rId4"/>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custDataLst>
              <p:tags r:id="rId5"/>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custDataLst>
              <p:tags r:id="rId6"/>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2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woTxTwoObj" preserve="1">
  <p:cSld name="比较">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a:lstStyle>
            <a:lvl1pPr>
              <a:defRPr/>
            </a:lvl1pPr>
          </a:lstStyle>
          <a:p>
            <a:r>
              <a:rPr lang="zh-CN" altLang="en-US" noProof="1"/>
              <a:t>单击此处编辑母版标题样式</a:t>
            </a:r>
            <a:endParaRPr lang="zh-CN" altLang="en-US" noProof="1"/>
          </a:p>
        </p:txBody>
      </p:sp>
      <p:sp>
        <p:nvSpPr>
          <p:cNvPr id="3" name="文本占位符 2"/>
          <p:cNvSpPr>
            <a:spLocks noGrp="1"/>
          </p:cNvSpPr>
          <p:nvPr>
            <p:ph type="body" idx="1"/>
            <p:custDataLst>
              <p:tags r:id="rId2"/>
            </p:custDataLst>
          </p:nvPr>
        </p:nvSpPr>
        <p:spPr>
          <a:xfrm>
            <a:off x="609600" y="1535113"/>
            <a:ext cx="5386917"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noProof="1"/>
              <a:t>单击此处编辑母版文本样式</a:t>
            </a:r>
            <a:endParaRPr lang="zh-CN" altLang="en-US" noProof="1"/>
          </a:p>
        </p:txBody>
      </p:sp>
      <p:sp>
        <p:nvSpPr>
          <p:cNvPr id="4" name="内容占位符 3"/>
          <p:cNvSpPr>
            <a:spLocks noGrp="1"/>
          </p:cNvSpPr>
          <p:nvPr>
            <p:ph sz="half" idx="2"/>
            <p:custDataLst>
              <p:tags r:id="rId3"/>
            </p:custDataLst>
          </p:nvPr>
        </p:nvSpPr>
        <p:spPr>
          <a:xfrm>
            <a:off x="609600" y="2174875"/>
            <a:ext cx="5386917"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5" name="文本占位符 4"/>
          <p:cNvSpPr>
            <a:spLocks noGrp="1"/>
          </p:cNvSpPr>
          <p:nvPr>
            <p:ph type="body" sz="quarter" idx="3"/>
            <p:custDataLst>
              <p:tags r:id="rId4"/>
            </p:custDataLst>
          </p:nvPr>
        </p:nvSpPr>
        <p:spPr>
          <a:xfrm>
            <a:off x="6193371" y="1535113"/>
            <a:ext cx="5389033" cy="639763"/>
          </a:xfrm>
        </p:spPr>
        <p:txBody>
          <a:bodyPr anchor="b"/>
          <a:lstStyle>
            <a:lvl1pPr marL="0" indent="0">
              <a:buNone/>
              <a:defRPr sz="3200" b="1"/>
            </a:lvl1pPr>
            <a:lvl2pPr marL="609600" indent="0">
              <a:buNone/>
              <a:defRPr sz="2665" b="1"/>
            </a:lvl2pPr>
            <a:lvl3pPr marL="1219200" indent="0">
              <a:buNone/>
              <a:defRPr sz="2400" b="1"/>
            </a:lvl3pPr>
            <a:lvl4pPr marL="1828800" indent="0">
              <a:buNone/>
              <a:defRPr sz="2135" b="1"/>
            </a:lvl4pPr>
            <a:lvl5pPr marL="2438400" indent="0">
              <a:buNone/>
              <a:defRPr sz="2135" b="1"/>
            </a:lvl5pPr>
            <a:lvl6pPr marL="3048000" indent="0">
              <a:buNone/>
              <a:defRPr sz="2135" b="1"/>
            </a:lvl6pPr>
            <a:lvl7pPr marL="3657600" indent="0">
              <a:buNone/>
              <a:defRPr sz="2135" b="1"/>
            </a:lvl7pPr>
            <a:lvl8pPr marL="4267200" indent="0">
              <a:buNone/>
              <a:defRPr sz="2135" b="1"/>
            </a:lvl8pPr>
            <a:lvl9pPr marL="4876800" indent="0">
              <a:buNone/>
              <a:defRPr sz="2135" b="1"/>
            </a:lvl9pPr>
          </a:lstStyle>
          <a:p>
            <a:pPr lvl="0"/>
            <a:r>
              <a:rPr lang="zh-CN" altLang="en-US" noProof="1"/>
              <a:t>单击此处编辑母版文本样式</a:t>
            </a:r>
            <a:endParaRPr lang="zh-CN" altLang="en-US" noProof="1"/>
          </a:p>
        </p:txBody>
      </p:sp>
      <p:sp>
        <p:nvSpPr>
          <p:cNvPr id="6" name="内容占位符 5"/>
          <p:cNvSpPr>
            <a:spLocks noGrp="1"/>
          </p:cNvSpPr>
          <p:nvPr>
            <p:ph sz="quarter" idx="4"/>
            <p:custDataLst>
              <p:tags r:id="rId5"/>
            </p:custDataLst>
          </p:nvPr>
        </p:nvSpPr>
        <p:spPr>
          <a:xfrm>
            <a:off x="6193371" y="2174875"/>
            <a:ext cx="5389033" cy="3951288"/>
          </a:xfrm>
        </p:spPr>
        <p:txBody>
          <a:bodyPr/>
          <a:lstStyle>
            <a:lvl1pPr>
              <a:defRPr sz="3200"/>
            </a:lvl1pPr>
            <a:lvl2pPr>
              <a:defRPr sz="2665"/>
            </a:lvl2pPr>
            <a:lvl3pPr>
              <a:defRPr sz="2400"/>
            </a:lvl3pPr>
            <a:lvl4pPr>
              <a:defRPr sz="2135"/>
            </a:lvl4pPr>
            <a:lvl5pPr>
              <a:defRPr sz="2135"/>
            </a:lvl5pPr>
            <a:lvl6pPr>
              <a:defRPr sz="2135"/>
            </a:lvl6pPr>
            <a:lvl7pPr>
              <a:defRPr sz="2135"/>
            </a:lvl7pPr>
            <a:lvl8pPr>
              <a:defRPr sz="2135"/>
            </a:lvl8pPr>
            <a:lvl9pPr>
              <a:defRPr sz="2135"/>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7" name="日期占位符 6"/>
          <p:cNvSpPr>
            <a:spLocks noGrp="1"/>
          </p:cNvSpPr>
          <p:nvPr>
            <p:ph type="dt" sz="half" idx="10"/>
            <p:custDataLst>
              <p:tags r:id="rId6"/>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8" name="页脚占位符 7"/>
          <p:cNvSpPr>
            <a:spLocks noGrp="1"/>
          </p:cNvSpPr>
          <p:nvPr>
            <p:ph type="ftr" sz="quarter" idx="11"/>
            <p:custDataLst>
              <p:tags r:id="rId7"/>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9" name="灯片编号占位符 8"/>
          <p:cNvSpPr>
            <a:spLocks noGrp="1"/>
          </p:cNvSpPr>
          <p:nvPr>
            <p:ph type="sldNum" sz="quarter" idx="12"/>
            <p:custDataLst>
              <p:tags r:id="rId8"/>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2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titleOnly" preserve="1">
  <p:cSld name="仅标题">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a:lstStyle/>
          <a:p>
            <a:r>
              <a:rPr lang="zh-CN" altLang="en-US" noProof="1"/>
              <a:t>单击此处编辑母版标题样式</a:t>
            </a:r>
            <a:endParaRPr lang="zh-CN" altLang="en-US" noProof="1"/>
          </a:p>
        </p:txBody>
      </p:sp>
      <p:sp>
        <p:nvSpPr>
          <p:cNvPr id="3" name="日期占位符 2"/>
          <p:cNvSpPr>
            <a:spLocks noGrp="1"/>
          </p:cNvSpPr>
          <p:nvPr>
            <p:ph type="dt" sz="half" idx="10"/>
            <p:custDataLst>
              <p:tags r:id="rId2"/>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页脚占位符 3"/>
          <p:cNvSpPr>
            <a:spLocks noGrp="1"/>
          </p:cNvSpPr>
          <p:nvPr>
            <p:ph type="ftr" sz="quarter" idx="11"/>
            <p:custDataLst>
              <p:tags r:id="rId3"/>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灯片编号占位符 4"/>
          <p:cNvSpPr>
            <a:spLocks noGrp="1"/>
          </p:cNvSpPr>
          <p:nvPr>
            <p:ph type="sldNum" sz="quarter" idx="12"/>
            <p:custDataLst>
              <p:tags r:id="rId4"/>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2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blank" preserve="1">
  <p:cSld name="空白">
    <p:spTree>
      <p:nvGrpSpPr>
        <p:cNvPr id="1" name=""/>
        <p:cNvGrpSpPr/>
        <p:nvPr/>
      </p:nvGrpSpPr>
      <p:grpSpPr>
        <a:xfrm>
          <a:off x="0" y="0"/>
          <a:ext cx="0" cy="0"/>
        </a:xfrm>
      </p:grpSpPr>
      <p:sp>
        <p:nvSpPr>
          <p:cNvPr id="2" name="日期占位符 1"/>
          <p:cNvSpPr>
            <a:spLocks noGrp="1"/>
          </p:cNvSpPr>
          <p:nvPr>
            <p:ph type="dt" sz="half" idx="10"/>
            <p:custDataLst>
              <p:tags r:id="rId1"/>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3" name="页脚占位符 2"/>
          <p:cNvSpPr>
            <a:spLocks noGrp="1"/>
          </p:cNvSpPr>
          <p:nvPr>
            <p:ph type="ftr" sz="quarter" idx="11"/>
            <p:custDataLst>
              <p:tags r:id="rId2"/>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4" name="灯片编号占位符 3"/>
          <p:cNvSpPr>
            <a:spLocks noGrp="1"/>
          </p:cNvSpPr>
          <p:nvPr>
            <p:ph type="sldNum" sz="quarter" idx="12"/>
            <p:custDataLst>
              <p:tags r:id="rId3"/>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3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objTx" preserve="1">
  <p:cSld name="内容与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609604" y="273049"/>
            <a:ext cx="4011084" cy="1162051"/>
          </a:xfrm>
        </p:spPr>
        <p:txBody>
          <a:bodyPr anchor="b"/>
          <a:lstStyle>
            <a:lvl1pPr algn="l">
              <a:defRPr sz="2665" b="1"/>
            </a:lvl1pPr>
          </a:lstStyle>
          <a:p>
            <a:r>
              <a:rPr lang="zh-CN" altLang="en-US" noProof="1"/>
              <a:t>单击此处编辑母版标题样式</a:t>
            </a:r>
            <a:endParaRPr lang="zh-CN" altLang="en-US" noProof="1"/>
          </a:p>
        </p:txBody>
      </p:sp>
      <p:sp>
        <p:nvSpPr>
          <p:cNvPr id="3" name="内容占位符 2"/>
          <p:cNvSpPr>
            <a:spLocks noGrp="1"/>
          </p:cNvSpPr>
          <p:nvPr>
            <p:ph idx="1"/>
            <p:custDataLst>
              <p:tags r:id="rId2"/>
            </p:custDataLst>
          </p:nvPr>
        </p:nvSpPr>
        <p:spPr>
          <a:xfrm>
            <a:off x="4766733" y="273052"/>
            <a:ext cx="6815667" cy="5853113"/>
          </a:xfrm>
        </p:spPr>
        <p:txBody>
          <a:bodyPr/>
          <a:lstStyle>
            <a:lvl1pPr>
              <a:defRPr sz="4265"/>
            </a:lvl1pPr>
            <a:lvl2pPr>
              <a:defRPr sz="3735"/>
            </a:lvl2pPr>
            <a:lvl3pPr>
              <a:defRPr sz="3200"/>
            </a:lvl3pPr>
            <a:lvl4pPr>
              <a:defRPr sz="2665"/>
            </a:lvl4pPr>
            <a:lvl5pPr>
              <a:defRPr sz="2665"/>
            </a:lvl5pPr>
            <a:lvl6pPr>
              <a:defRPr sz="2665"/>
            </a:lvl6pPr>
            <a:lvl7pPr>
              <a:defRPr sz="2665"/>
            </a:lvl7pPr>
            <a:lvl8pPr>
              <a:defRPr sz="2665"/>
            </a:lvl8pPr>
            <a:lvl9pPr>
              <a:defRPr sz="2665"/>
            </a:lvl9pPr>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文本占位符 3"/>
          <p:cNvSpPr>
            <a:spLocks noGrp="1"/>
          </p:cNvSpPr>
          <p:nvPr>
            <p:ph type="body" sz="half" idx="2"/>
            <p:custDataLst>
              <p:tags r:id="rId3"/>
            </p:custDataLst>
          </p:nvPr>
        </p:nvSpPr>
        <p:spPr>
          <a:xfrm>
            <a:off x="609604" y="1435103"/>
            <a:ext cx="4011084" cy="46910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custDataLst>
              <p:tags r:id="rId4"/>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custDataLst>
              <p:tags r:id="rId5"/>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custDataLst>
              <p:tags r:id="rId6"/>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3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picTx" preserve="1">
  <p:cSld name="图片与标题">
    <p:spTree>
      <p:nvGrpSpPr>
        <p:cNvPr id="1" name=""/>
        <p:cNvGrpSpPr/>
        <p:nvPr/>
      </p:nvGrpSpPr>
      <p:grpSpPr>
        <a:xfrm>
          <a:off x="0" y="0"/>
          <a:ext cx="0" cy="0"/>
        </a:xfrm>
      </p:grpSpPr>
      <p:sp>
        <p:nvSpPr>
          <p:cNvPr id="2" name="标题 1"/>
          <p:cNvSpPr>
            <a:spLocks noGrp="1"/>
          </p:cNvSpPr>
          <p:nvPr>
            <p:ph type="title"/>
            <p:custDataLst>
              <p:tags r:id="rId1"/>
            </p:custDataLst>
          </p:nvPr>
        </p:nvSpPr>
        <p:spPr>
          <a:xfrm>
            <a:off x="2389717" y="4800601"/>
            <a:ext cx="7315200" cy="566739"/>
          </a:xfrm>
        </p:spPr>
        <p:txBody>
          <a:bodyPr anchor="b"/>
          <a:lstStyle>
            <a:lvl1pPr algn="l">
              <a:defRPr sz="2665" b="1"/>
            </a:lvl1pPr>
          </a:lstStyle>
          <a:p>
            <a:r>
              <a:rPr lang="zh-CN" altLang="en-US" noProof="1"/>
              <a:t>单击此处编辑母版标题样式</a:t>
            </a:r>
            <a:endParaRPr lang="zh-CN" altLang="en-US" noProof="1"/>
          </a:p>
        </p:txBody>
      </p:sp>
      <p:sp>
        <p:nvSpPr>
          <p:cNvPr id="3" name="图片占位符 2"/>
          <p:cNvSpPr>
            <a:spLocks noGrp="1"/>
          </p:cNvSpPr>
          <p:nvPr>
            <p:ph type="pic" idx="1"/>
            <p:custDataLst>
              <p:tags r:id="rId2"/>
            </p:custDataLst>
          </p:nvPr>
        </p:nvSpPr>
        <p:spPr>
          <a:xfrm>
            <a:off x="2389717" y="612775"/>
            <a:ext cx="7315200" cy="4114800"/>
          </a:xfrm>
        </p:spPr>
        <p:txBody>
          <a:bodyPr vert="horz" wrap="square" lIns="91440" tIns="45720" rIns="91440" bIns="45720" numCol="1" anchor="t" anchorCtr="0" compatLnSpc="1"/>
          <a:lstStyle>
            <a:lvl1pPr marL="0" indent="0">
              <a:buNone/>
              <a:defRPr sz="4265"/>
            </a:lvl1pPr>
            <a:lvl2pPr marL="609600" indent="0">
              <a:buNone/>
              <a:defRPr sz="3735"/>
            </a:lvl2pPr>
            <a:lvl3pPr marL="1219200" indent="0">
              <a:buNone/>
              <a:defRPr sz="3200"/>
            </a:lvl3pPr>
            <a:lvl4pPr marL="1828800" indent="0">
              <a:buNone/>
              <a:defRPr sz="2665"/>
            </a:lvl4pPr>
            <a:lvl5pPr marL="2438400" indent="0">
              <a:buNone/>
              <a:defRPr sz="2665"/>
            </a:lvl5pPr>
            <a:lvl6pPr marL="3048000" indent="0">
              <a:buNone/>
              <a:defRPr sz="2665"/>
            </a:lvl6pPr>
            <a:lvl7pPr marL="3657600" indent="0">
              <a:buNone/>
              <a:defRPr sz="2665"/>
            </a:lvl7pPr>
            <a:lvl8pPr marL="4267200" indent="0">
              <a:buNone/>
              <a:defRPr sz="2665"/>
            </a:lvl8pPr>
            <a:lvl9pPr marL="4876800" indent="0">
              <a:buNone/>
              <a:defRPr sz="2665"/>
            </a:lvl9pPr>
          </a:lstStyle>
          <a:p>
            <a:pPr marL="0" marR="0" lvl="0" indent="0" algn="l" defTabSz="914400" rtl="0" eaLnBrk="0" fontAlgn="base" latinLnBrk="0" hangingPunct="0">
              <a:lnSpc>
                <a:spcPct val="100000"/>
              </a:lnSpc>
              <a:spcBef>
                <a:spcPct val="20000"/>
              </a:spcBef>
              <a:spcAft>
                <a:spcPct val="0"/>
              </a:spcAft>
              <a:buClrTx/>
              <a:buSzTx/>
              <a:buFontTx/>
              <a:buNone/>
              <a:defRPr/>
            </a:pPr>
            <a:endParaRPr kumimoji="0" lang="zh-CN" altLang="en-US" sz="3200" b="0" i="0" u="none" strike="noStrike" kern="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custDataLst>
              <p:tags r:id="rId3"/>
            </p:custDataLst>
          </p:nvPr>
        </p:nvSpPr>
        <p:spPr>
          <a:xfrm>
            <a:off x="2389717" y="5367339"/>
            <a:ext cx="7315200" cy="804863"/>
          </a:xfrm>
        </p:spPr>
        <p:txBody>
          <a:bodyPr/>
          <a:lstStyle>
            <a:lvl1pPr marL="0" indent="0">
              <a:buNone/>
              <a:defRPr sz="1865"/>
            </a:lvl1pPr>
            <a:lvl2pPr marL="609600" indent="0">
              <a:buNone/>
              <a:defRPr sz="1600"/>
            </a:lvl2pPr>
            <a:lvl3pPr marL="1219200" indent="0">
              <a:buNone/>
              <a:defRPr sz="1335"/>
            </a:lvl3pPr>
            <a:lvl4pPr marL="1828800" indent="0">
              <a:buNone/>
              <a:defRPr sz="1200"/>
            </a:lvl4pPr>
            <a:lvl5pPr marL="2438400" indent="0">
              <a:buNone/>
              <a:defRPr sz="1200"/>
            </a:lvl5pPr>
            <a:lvl6pPr marL="3048000" indent="0">
              <a:buNone/>
              <a:defRPr sz="1200"/>
            </a:lvl6pPr>
            <a:lvl7pPr marL="3657600" indent="0">
              <a:buNone/>
              <a:defRPr sz="1200"/>
            </a:lvl7pPr>
            <a:lvl8pPr marL="4267200" indent="0">
              <a:buNone/>
              <a:defRPr sz="1200"/>
            </a:lvl8pPr>
            <a:lvl9pPr marL="4876800" indent="0">
              <a:buNone/>
              <a:defRPr sz="1200"/>
            </a:lvl9pPr>
          </a:lstStyle>
          <a:p>
            <a:pPr lvl="0"/>
            <a:r>
              <a:rPr lang="zh-CN" altLang="en-US" noProof="1"/>
              <a:t>单击此处编辑母版文本样式</a:t>
            </a:r>
            <a:endParaRPr lang="zh-CN" altLang="en-US" noProof="1"/>
          </a:p>
        </p:txBody>
      </p:sp>
      <p:sp>
        <p:nvSpPr>
          <p:cNvPr id="5" name="日期占位符 4"/>
          <p:cNvSpPr>
            <a:spLocks noGrp="1"/>
          </p:cNvSpPr>
          <p:nvPr>
            <p:ph type="dt" sz="half" idx="10"/>
            <p:custDataLst>
              <p:tags r:id="rId4"/>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页脚占位符 5"/>
          <p:cNvSpPr>
            <a:spLocks noGrp="1"/>
          </p:cNvSpPr>
          <p:nvPr>
            <p:ph type="ftr" sz="quarter" idx="11"/>
            <p:custDataLst>
              <p:tags r:id="rId5"/>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7" name="灯片编号占位符 6"/>
          <p:cNvSpPr>
            <a:spLocks noGrp="1"/>
          </p:cNvSpPr>
          <p:nvPr>
            <p:ph type="sldNum" sz="quarter" idx="12"/>
            <p:custDataLst>
              <p:tags r:id="rId6"/>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3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x" preserve="1">
  <p:cSld name="标题和竖排文字">
    <p:spTree>
      <p:nvGrpSpPr>
        <p:cNvPr id="1" name=""/>
        <p:cNvGrpSpPr/>
        <p:nvPr/>
      </p:nvGrpSpPr>
      <p:grpSpPr>
        <a:xfrm>
          <a:off x="0" y="0"/>
          <a:ext cx="0" cy="0"/>
        </a:xfrm>
      </p:grpSpPr>
      <p:sp>
        <p:nvSpPr>
          <p:cNvPr id="2" name="标题 1"/>
          <p:cNvSpPr>
            <a:spLocks noGrp="1"/>
          </p:cNvSpPr>
          <p:nvPr>
            <p:ph type="title"/>
            <p:custDataLst>
              <p:tags r:id="rId1"/>
            </p:custDataLst>
          </p:nvPr>
        </p:nvSpPr>
        <p:spPr/>
        <p:txBody>
          <a:bodyPr/>
          <a:lstStyle/>
          <a:p>
            <a:r>
              <a:rPr lang="zh-CN" altLang="en-US" noProof="1"/>
              <a:t>单击此处编辑母版标题样式</a:t>
            </a:r>
            <a:endParaRPr lang="zh-CN" altLang="en-US" noProof="1"/>
          </a:p>
        </p:txBody>
      </p:sp>
      <p:sp>
        <p:nvSpPr>
          <p:cNvPr id="3" name="竖排文字占位符 2"/>
          <p:cNvSpPr>
            <a:spLocks noGrp="1"/>
          </p:cNvSpPr>
          <p:nvPr>
            <p:ph type="body" orient="vert" idx="1"/>
            <p:custDataLst>
              <p:tags r:id="rId2"/>
            </p:custDataLst>
          </p:nvPr>
        </p:nvSpPr>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custDataLst>
              <p:tags r:id="rId3"/>
            </p:custDataLst>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custDataLst>
              <p:tags r:id="rId4"/>
            </p:custDataLst>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custDataLst>
              <p:tags r:id="rId5"/>
            </p:custDataLst>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3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showMasterSp="0" type="vertTitleAndTx" preserve="1">
  <p:cSld name="垂直排列标题与文本">
    <p:spTree>
      <p:nvGrpSpPr>
        <p:cNvPr id="1" name=""/>
        <p:cNvGrpSpPr/>
        <p:nvPr/>
      </p:nvGrpSpPr>
      <p:grpSpPr>
        <a:xfrm>
          <a:off x="0" y="0"/>
          <a:ext cx="0" cy="0"/>
        </a:xfrm>
      </p:grpSpPr>
      <p:sp>
        <p:nvSpPr>
          <p:cNvPr id="2" name="竖排标题 1"/>
          <p:cNvSpPr>
            <a:spLocks noGrp="1"/>
          </p:cNvSpPr>
          <p:nvPr>
            <p:ph type="title" orient="vert"/>
          </p:nvPr>
        </p:nvSpPr>
        <p:spPr>
          <a:xfrm>
            <a:off x="8839200" y="274640"/>
            <a:ext cx="2743200" cy="5851525"/>
          </a:xfrm>
        </p:spPr>
        <p:txBody>
          <a:bodyPr vert="eaVert"/>
          <a:lstStyle/>
          <a:p>
            <a:r>
              <a:rPr lang="zh-CN" altLang="en-US" noProof="1"/>
              <a:t>单击此处编辑母版标题样式</a:t>
            </a:r>
            <a:endParaRPr lang="zh-CN" altLang="en-US" noProof="1"/>
          </a:p>
        </p:txBody>
      </p:sp>
      <p:sp>
        <p:nvSpPr>
          <p:cNvPr id="3" name="竖排文字占位符 2"/>
          <p:cNvSpPr>
            <a:spLocks noGrp="1"/>
          </p:cNvSpPr>
          <p:nvPr>
            <p:ph type="body" orient="vert" idx="1"/>
          </p:nvPr>
        </p:nvSpPr>
        <p:spPr>
          <a:xfrm>
            <a:off x="609600" y="274640"/>
            <a:ext cx="8026400" cy="5851525"/>
          </a:xfrm>
        </p:spPr>
        <p:txBody>
          <a:bodyPr vert="eaVert"/>
          <a:lstStyle/>
          <a:p>
            <a:pPr lvl="0"/>
            <a:r>
              <a:rPr lang="zh-CN" altLang="en-US" noProof="1"/>
              <a:t>单击此处编辑母版文本样式</a:t>
            </a:r>
            <a:endParaRPr lang="zh-CN" altLang="en-US" noProof="1"/>
          </a:p>
          <a:p>
            <a:pPr lvl="1"/>
            <a:r>
              <a:rPr lang="zh-CN" altLang="en-US" noProof="1"/>
              <a:t>第二级</a:t>
            </a:r>
            <a:endParaRPr lang="zh-CN" altLang="en-US" noProof="1"/>
          </a:p>
          <a:p>
            <a:pPr lvl="2"/>
            <a:r>
              <a:rPr lang="zh-CN" altLang="en-US" noProof="1"/>
              <a:t>第三级</a:t>
            </a:r>
            <a:endParaRPr lang="zh-CN" altLang="en-US" noProof="1"/>
          </a:p>
          <a:p>
            <a:pPr lvl="3"/>
            <a:r>
              <a:rPr lang="zh-CN" altLang="en-US" noProof="1"/>
              <a:t>第四级</a:t>
            </a:r>
            <a:endParaRPr lang="zh-CN" altLang="en-US" noProof="1"/>
          </a:p>
          <a:p>
            <a:pPr lvl="4"/>
            <a:r>
              <a:rPr lang="zh-CN" altLang="en-US" noProof="1"/>
              <a:t>第五级</a:t>
            </a:r>
            <a:endParaRPr lang="zh-CN" altLang="en-US" noProof="1"/>
          </a:p>
        </p:txBody>
      </p:sp>
      <p:sp>
        <p:nvSpPr>
          <p:cNvPr id="4" name="日期占位符 3"/>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6" name="灯片编号占位符 5"/>
          <p:cNvSpPr>
            <a:spLocks noGrp="1"/>
          </p:cNvSpPr>
          <p:nvPr>
            <p:ph type="sldNum" sz="quarter" idx="12"/>
          </p:nvPr>
        </p:nvSpPr>
        <p:spPr/>
        <p:txBody>
          <a:body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anose="020b0604020202020204" pitchFamily="34" charset="0"/>
            </a:endParaRPr>
          </a:p>
        </p:txBody>
      </p:sp>
    </p:spTree>
  </p:cSld>
  <p:clrMapOvr>
    <a:masterClrMapping/>
  </p:clrMapOvr>
  <p:transition/>
  <p:timing/>
</p:sldLayout>
</file>

<file path=ppt/slideLayouts/slideLayout3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xfrm>
      </p:grpSpPr>
    </p:spTree>
  </p:cSld>
  <p:clrMapOvr>
    <a:masterClrMapping/>
  </p:clrMapOvr>
  <p:transition/>
  <p:timing/>
</p:sldLayout>
</file>

<file path=ppt/slideLayouts/slideLayout3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bg>
      <p:bgPr>
        <a:solidFill>
          <a:schemeClr val="bg1"/>
        </a:solidFill>
        <a:effectLst/>
      </p:bgPr>
    </p:bg>
    <p:spTree>
      <p:nvGrpSpPr>
        <p:cNvPr id="1" name=""/>
        <p:cNvGrpSpPr/>
        <p:nvPr/>
      </p:nvGrpSpPr>
      <p:grpSpPr>
        <a:xfrm>
          <a:off x="0" y="0"/>
          <a:ext cx="0" cy="0"/>
        </a:xfrm>
      </p:grpSpPr>
    </p:spTree>
  </p:cSld>
  <p:clrMapOvr>
    <a:masterClrMapping/>
  </p:clrMapOvr>
  <p:transition/>
  <p:timing/>
</p:sldLayout>
</file>

<file path=ppt/slideLayouts/slideLayout3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Tree>
  </p:cSld>
  <p:clrMapOvr>
    <a:masterClrMapping/>
  </p:clrMapOvr>
  <p:transition/>
  <p:timing/>
</p:sldLayout>
</file>

<file path=ppt/slideLayouts/slideLayout3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Tree>
  </p:cSld>
  <p:clrMapOvr>
    <a:masterClrMapping/>
  </p:clrMapOvr>
  <p:transition/>
  <p:timing/>
</p:sldLayout>
</file>

<file path=ppt/slideLayouts/slideLayout3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xAndClipArt" preserve="1">
  <p:cSld name="标题，文本与剪贴画">
    <p:spTree>
      <p:nvGrpSpPr>
        <p:cNvPr id="1" name=""/>
        <p:cNvGrpSpPr/>
        <p:nvPr/>
      </p:nvGrpSpPr>
      <p:grpSpPr>
        <a:xfrm>
          <a:off x="0" y="0"/>
          <a:ext cx="0" cy="0"/>
        </a:xfrm>
      </p:grpSpPr>
    </p:spTree>
  </p:cSld>
  <p:clrMapOvr>
    <a:masterClrMapping/>
  </p:clrMapOvr>
  <p:transition/>
  <p:timing/>
</p:sldLayout>
</file>

<file path=ppt/slideLayouts/slideLayout3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Tree>
  </p:cSld>
  <p:clrMapOvr>
    <a:masterClrMapping/>
  </p:clrMapOvr>
  <p:transition/>
  <p:timing/>
</p:sldLayout>
</file>

<file path=ppt/slideLayouts/slideLayout4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Tree>
  </p:cSld>
  <p:clrMapOvr>
    <a:masterClrMapping/>
  </p:clrMapOvr>
  <p:transition/>
  <p:timing/>
</p:sldLayout>
</file>

<file path=ppt/slideLayouts/slideLayout4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Tree>
  </p:cSld>
  <p:clrMapOvr>
    <a:masterClrMapping/>
  </p:clrMapOvr>
  <p:transition/>
  <p:timing/>
</p:sldLayout>
</file>

<file path=ppt/slideLayouts/slideLayout4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Tree>
  </p:cSld>
  <p:clrMapOvr>
    <a:masterClrMapping/>
  </p:clrMapOvr>
  <p:transition/>
  <p:timing/>
</p:sldLayout>
</file>

<file path=ppt/slideLayouts/slideLayout4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Tree>
  </p:cSld>
  <p:clrMapOvr>
    <a:masterClrMapping/>
  </p:clrMapOvr>
  <p:transition/>
  <p:timing/>
</p:sldLayout>
</file>

<file path=ppt/slideLayouts/slideLayout4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Tree>
  </p:cSld>
  <p:clrMapOvr>
    <a:masterClrMapping/>
  </p:clrMapOvr>
  <p:transition/>
  <p:timing/>
</p:sldLayout>
</file>

<file path=ppt/slideLayouts/slideLayout4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a:xfrm>
            <a:off x="838200" y="6356350"/>
            <a:ext cx="2743200" cy="365125"/>
          </a:xfrm>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a:xfrm>
            <a:off x="4038600" y="6356350"/>
            <a:ext cx="4114800" cy="365125"/>
          </a:xfrm>
        </p:spPr>
        <p:txBody>
          <a:bodyPr/>
          <a:lstStyle/>
          <a:p>
            <a:endParaRPr lang="zh-CN" altLang="en-US"/>
          </a:p>
        </p:txBody>
      </p:sp>
      <p:sp>
        <p:nvSpPr>
          <p:cNvPr id="4" name="灯片编号占位符 3"/>
          <p:cNvSpPr>
            <a:spLocks noGrp="1"/>
          </p:cNvSpPr>
          <p:nvPr>
            <p:ph type="sldNum" sz="quarter" idx="12"/>
          </p:nvPr>
        </p:nvSpPr>
        <p:spPr>
          <a:xfrm>
            <a:off x="8610600" y="6356350"/>
            <a:ext cx="2743200" cy="365125"/>
          </a:xfrm>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Tree>
  </p:cSld>
  <p:clrMapOvr>
    <a:masterClrMapping/>
  </p:clrMapOvr>
  <p:transition/>
  <p:timing/>
</p:sldLayout>
</file>

<file path=ppt/slideLayouts/slideLayout4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Tree>
  </p:cSld>
  <p:clrMapOvr>
    <a:masterClrMapping/>
  </p:clrMapOvr>
  <p:transition/>
  <p:timing/>
</p:sldLayout>
</file>

<file path=ppt/slideLayouts/slideLayout4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Tree>
  </p:cSld>
  <p:clrMapOvr>
    <a:masterClrMapping/>
  </p:clrMapOvr>
  <p:transition/>
  <p:timing/>
</p:sldLayout>
</file>

<file path=ppt/slideLayouts/slideLayout4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垂直排列标题与&#10;文本">
    <p:spTree>
      <p:nvGrpSpPr>
        <p:cNvPr id="1" name=""/>
        <p:cNvGrpSpPr/>
        <p:nvPr/>
      </p:nvGrpSpPr>
      <p:grpSpPr>
        <a:xfrm>
          <a:off x="0" y="0"/>
          <a:ext cx="0" cy="0"/>
        </a:xfrm>
      </p:grpSpPr>
    </p:spTree>
  </p:cSld>
  <p:clrMapOvr>
    <a:masterClrMapping/>
  </p:clrMapOvr>
  <p:transition/>
  <p:timing/>
</p:sldLayout>
</file>

<file path=ppt/slideLayouts/slideLayout5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p:nvPr>
        </p:nvSpPr>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日期占位符 4"/>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endParaRPr lang="zh-CN" altLang="en-US"/>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7" name="日期占位符 6"/>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endParaRPr lang="zh-CN" altLang="en-US"/>
          </a:p>
        </p:txBody>
      </p:sp>
      <p:sp>
        <p:nvSpPr>
          <p:cNvPr id="5" name="日期占位符 4"/>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5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排标题与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10"/>
          </p:nvPr>
        </p:nvSpPr>
        <p:spPr/>
        <p:txBody>
          <a:bodyPr/>
          <a:lstStyle/>
          <a:p>
            <a:fld id="{7432D559-6C40-4D4E-BE50-7809C7ACF0F1}"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2E87DBC-1E03-4BDC-A5ED-7B03718456A9}" type="slidenum">
              <a:rPr lang="zh-CN" altLang="en-US" smtClean="0"/>
              <a:t/>
            </a:fld>
            <a:endParaRPr lang="zh-CN" altLang="en-US"/>
          </a:p>
        </p:txBody>
      </p:sp>
    </p:spTree>
  </p:cSld>
  <p:clrMapOvr>
    <a:masterClrMapping/>
  </p:clrMapOvr>
  <mc:AlternateContent>
    <mc:Choice xmlns:p14="http://schemas.microsoft.com/office/powerpoint/2010/main" Requires="p14">
      <p:transition p14:dur="500"/>
    </mc:Choice>
    <mc:Fallback>
      <p:transition/>
    </mc:Fallback>
  </mc:AlternateContent>
  <p:timing/>
</p:sldLayout>
</file>

<file path=ppt/slideLayouts/slideLayout6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userDrawn="1">
  <p:cSld name="1_仅标题">
    <p:bg>
      <p:bgPr>
        <a:solidFill>
          <a:schemeClr val="bg1"/>
        </a:solidFill>
        <a:effectLst/>
      </p:bgPr>
    </p:bg>
    <p:spTree>
      <p:nvGrpSpPr>
        <p:cNvPr id="1" name=""/>
        <p:cNvGrpSpPr/>
        <p:nvPr/>
      </p:nvGrpSpPr>
      <p:grpSpPr>
        <a:xfrm>
          <a:off x="0" y="0"/>
          <a:ext cx="0" cy="0"/>
        </a:xfrm>
      </p:grpSpPr>
    </p:spTree>
  </p:cSld>
  <p:clrMapOvr>
    <a:masterClrMapping/>
  </p:clrMapOvr>
  <mc:AlternateContent>
    <mc:Choice xmlns:p14="http://schemas.microsoft.com/office/powerpoint/2010/main" Requires="p14">
      <p:transition p14:dur="500"/>
    </mc:Choice>
    <mc:Fallback>
      <p:transition/>
    </mc:Fallback>
  </mc:AlternateContent>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tags" Target="../tags/tag57.xml" /><Relationship Id="rId13" Type="http://schemas.openxmlformats.org/officeDocument/2006/relationships/tags" Target="../tags/tag58.xml" /><Relationship Id="rId14" Type="http://schemas.openxmlformats.org/officeDocument/2006/relationships/tags" Target="../tags/tag59.xml" /><Relationship Id="rId15" Type="http://schemas.openxmlformats.org/officeDocument/2006/relationships/tags" Target="../tags/tag60.xml" /><Relationship Id="rId16" Type="http://schemas.openxmlformats.org/officeDocument/2006/relationships/tags" Target="../tags/tag61.xml" /><Relationship Id="rId17" Type="http://schemas.openxmlformats.org/officeDocument/2006/relationships/tags" Target="../tags/tag62.xml" /><Relationship Id="rId18"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_rels/slideMaster2.xml.rels>&#65279;<?xml version="1.0" encoding="utf-8" standalone="yes"?><Relationships xmlns="http://schemas.openxmlformats.org/package/2006/relationships"><Relationship Id="rId1" Type="http://schemas.openxmlformats.org/officeDocument/2006/relationships/slideLayout" Target="../slideLayouts/slideLayout12.xml" /><Relationship Id="rId10" Type="http://schemas.openxmlformats.org/officeDocument/2006/relationships/slideLayout" Target="../slideLayouts/slideLayout21.xml" /><Relationship Id="rId11" Type="http://schemas.openxmlformats.org/officeDocument/2006/relationships/slideLayout" Target="../slideLayouts/slideLayout22.xml" /><Relationship Id="rId12" Type="http://schemas.openxmlformats.org/officeDocument/2006/relationships/theme" Target="../theme/theme2.xml" /><Relationship Id="rId2" Type="http://schemas.openxmlformats.org/officeDocument/2006/relationships/slideLayout" Target="../slideLayouts/slideLayout13.xml" /><Relationship Id="rId3" Type="http://schemas.openxmlformats.org/officeDocument/2006/relationships/slideLayout" Target="../slideLayouts/slideLayout14.xml" /><Relationship Id="rId4" Type="http://schemas.openxmlformats.org/officeDocument/2006/relationships/slideLayout" Target="../slideLayouts/slideLayout15.xml" /><Relationship Id="rId5" Type="http://schemas.openxmlformats.org/officeDocument/2006/relationships/slideLayout" Target="../slideLayouts/slideLayout16.xml" /><Relationship Id="rId6" Type="http://schemas.openxmlformats.org/officeDocument/2006/relationships/slideLayout" Target="../slideLayouts/slideLayout17.xml" /><Relationship Id="rId7" Type="http://schemas.openxmlformats.org/officeDocument/2006/relationships/slideLayout" Target="../slideLayouts/slideLayout18.xml" /><Relationship Id="rId8" Type="http://schemas.openxmlformats.org/officeDocument/2006/relationships/slideLayout" Target="../slideLayouts/slideLayout19.xml" /><Relationship Id="rId9" Type="http://schemas.openxmlformats.org/officeDocument/2006/relationships/slideLayout" Target="../slideLayouts/slideLayout20.xml" /></Relationships>
</file>

<file path=ppt/slideMasters/_rels/slideMaster3.xml.rels>&#65279;<?xml version="1.0" encoding="utf-8" standalone="yes"?><Relationships xmlns="http://schemas.openxmlformats.org/package/2006/relationships"><Relationship Id="rId1" Type="http://schemas.openxmlformats.org/officeDocument/2006/relationships/slideLayout" Target="../slideLayouts/slideLayout23.xml" /><Relationship Id="rId10" Type="http://schemas.openxmlformats.org/officeDocument/2006/relationships/slideLayout" Target="../slideLayouts/slideLayout32.xml" /><Relationship Id="rId11" Type="http://schemas.openxmlformats.org/officeDocument/2006/relationships/slideLayout" Target="../slideLayouts/slideLayout33.xml" /><Relationship Id="rId12" Type="http://schemas.openxmlformats.org/officeDocument/2006/relationships/tags" Target="../tags/tag116.xml" /><Relationship Id="rId13" Type="http://schemas.openxmlformats.org/officeDocument/2006/relationships/tags" Target="../tags/tag117.xml" /><Relationship Id="rId14" Type="http://schemas.openxmlformats.org/officeDocument/2006/relationships/tags" Target="../tags/tag118.xml" /><Relationship Id="rId15" Type="http://schemas.openxmlformats.org/officeDocument/2006/relationships/tags" Target="../tags/tag119.xml" /><Relationship Id="rId16" Type="http://schemas.openxmlformats.org/officeDocument/2006/relationships/tags" Target="../tags/tag120.xml" /><Relationship Id="rId17" Type="http://schemas.openxmlformats.org/officeDocument/2006/relationships/theme" Target="../theme/theme3.xml" /><Relationship Id="rId2" Type="http://schemas.openxmlformats.org/officeDocument/2006/relationships/slideLayout" Target="../slideLayouts/slideLayout24.xml" /><Relationship Id="rId3" Type="http://schemas.openxmlformats.org/officeDocument/2006/relationships/slideLayout" Target="../slideLayouts/slideLayout25.xml" /><Relationship Id="rId4" Type="http://schemas.openxmlformats.org/officeDocument/2006/relationships/slideLayout" Target="../slideLayouts/slideLayout26.xml" /><Relationship Id="rId5" Type="http://schemas.openxmlformats.org/officeDocument/2006/relationships/slideLayout" Target="../slideLayouts/slideLayout27.xml" /><Relationship Id="rId6" Type="http://schemas.openxmlformats.org/officeDocument/2006/relationships/slideLayout" Target="../slideLayouts/slideLayout28.xml" /><Relationship Id="rId7" Type="http://schemas.openxmlformats.org/officeDocument/2006/relationships/slideLayout" Target="../slideLayouts/slideLayout29.xml" /><Relationship Id="rId8" Type="http://schemas.openxmlformats.org/officeDocument/2006/relationships/slideLayout" Target="../slideLayouts/slideLayout30.xml" /><Relationship Id="rId9" Type="http://schemas.openxmlformats.org/officeDocument/2006/relationships/slideLayout" Target="../slideLayouts/slideLayout31.xml" /></Relationships>
</file>

<file path=ppt/slideMasters/_rels/slideMaster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slideLayout" Target="../slideLayouts/slideLayout35.xml" /><Relationship Id="rId3" Type="http://schemas.openxmlformats.org/officeDocument/2006/relationships/slideLayout" Target="../slideLayouts/slideLayout36.xml" /><Relationship Id="rId4" Type="http://schemas.openxmlformats.org/officeDocument/2006/relationships/slideLayout" Target="../slideLayouts/slideLayout37.xml" /><Relationship Id="rId5" Type="http://schemas.openxmlformats.org/officeDocument/2006/relationships/slideLayout" Target="../slideLayouts/slideLayout38.xml" /><Relationship Id="rId6" Type="http://schemas.openxmlformats.org/officeDocument/2006/relationships/theme" Target="../theme/theme4.xml" /></Relationships>
</file>

<file path=ppt/slideMasters/_rels/slideMaster5.xml.rels>&#65279;<?xml version="1.0" encoding="utf-8" standalone="yes"?><Relationships xmlns="http://schemas.openxmlformats.org/package/2006/relationships"><Relationship Id="rId1" Type="http://schemas.openxmlformats.org/officeDocument/2006/relationships/slideLayout" Target="../slideLayouts/slideLayout39.xml" /><Relationship Id="rId10" Type="http://schemas.openxmlformats.org/officeDocument/2006/relationships/slideLayout" Target="../slideLayouts/slideLayout48.xml" /><Relationship Id="rId11" Type="http://schemas.openxmlformats.org/officeDocument/2006/relationships/slideLayout" Target="../slideLayouts/slideLayout49.xml" /><Relationship Id="rId12" Type="http://schemas.openxmlformats.org/officeDocument/2006/relationships/theme" Target="../theme/theme5.xml" /><Relationship Id="rId2" Type="http://schemas.openxmlformats.org/officeDocument/2006/relationships/slideLayout" Target="../slideLayouts/slideLayout40.xml" /><Relationship Id="rId3" Type="http://schemas.openxmlformats.org/officeDocument/2006/relationships/slideLayout" Target="../slideLayouts/slideLayout41.xml" /><Relationship Id="rId4" Type="http://schemas.openxmlformats.org/officeDocument/2006/relationships/slideLayout" Target="../slideLayouts/slideLayout42.xml" /><Relationship Id="rId5" Type="http://schemas.openxmlformats.org/officeDocument/2006/relationships/slideLayout" Target="../slideLayouts/slideLayout43.xml" /><Relationship Id="rId6" Type="http://schemas.openxmlformats.org/officeDocument/2006/relationships/slideLayout" Target="../slideLayouts/slideLayout44.xml" /><Relationship Id="rId7" Type="http://schemas.openxmlformats.org/officeDocument/2006/relationships/slideLayout" Target="../slideLayouts/slideLayout45.xml" /><Relationship Id="rId8" Type="http://schemas.openxmlformats.org/officeDocument/2006/relationships/slideLayout" Target="../slideLayouts/slideLayout46.xml" /><Relationship Id="rId9" Type="http://schemas.openxmlformats.org/officeDocument/2006/relationships/slideLayout" Target="../slideLayouts/slideLayout47.xml" /></Relationships>
</file>

<file path=ppt/slideMasters/_rels/slideMaster6.xml.rels>&#65279;<?xml version="1.0" encoding="utf-8" standalone="yes"?><Relationships xmlns="http://schemas.openxmlformats.org/package/2006/relationships"><Relationship Id="rId1" Type="http://schemas.openxmlformats.org/officeDocument/2006/relationships/slideLayout" Target="../slideLayouts/slideLayout50.xml" /><Relationship Id="rId10" Type="http://schemas.openxmlformats.org/officeDocument/2006/relationships/slideLayout" Target="../slideLayouts/slideLayout59.xml" /><Relationship Id="rId11" Type="http://schemas.openxmlformats.org/officeDocument/2006/relationships/slideLayout" Target="../slideLayouts/slideLayout60.xml" /><Relationship Id="rId12" Type="http://schemas.openxmlformats.org/officeDocument/2006/relationships/slideLayout" Target="../slideLayouts/slideLayout61.xml" /><Relationship Id="rId13" Type="http://schemas.openxmlformats.org/officeDocument/2006/relationships/theme" Target="../theme/theme6.xml" /><Relationship Id="rId2" Type="http://schemas.openxmlformats.org/officeDocument/2006/relationships/slideLayout" Target="../slideLayouts/slideLayout51.xml" /><Relationship Id="rId3" Type="http://schemas.openxmlformats.org/officeDocument/2006/relationships/slideLayout" Target="../slideLayouts/slideLayout52.xml" /><Relationship Id="rId4" Type="http://schemas.openxmlformats.org/officeDocument/2006/relationships/slideLayout" Target="../slideLayouts/slideLayout53.xml" /><Relationship Id="rId5" Type="http://schemas.openxmlformats.org/officeDocument/2006/relationships/slideLayout" Target="../slideLayouts/slideLayout54.xml" /><Relationship Id="rId6" Type="http://schemas.openxmlformats.org/officeDocument/2006/relationships/slideLayout" Target="../slideLayouts/slideLayout55.xml" /><Relationship Id="rId7" Type="http://schemas.openxmlformats.org/officeDocument/2006/relationships/slideLayout" Target="../slideLayouts/slideLayout56.xml" /><Relationship Id="rId8" Type="http://schemas.openxmlformats.org/officeDocument/2006/relationships/slideLayout" Target="../slideLayouts/slideLayout57.xml" /><Relationship Id="rId9" Type="http://schemas.openxmlformats.org/officeDocument/2006/relationships/slideLayout" Target="../slideLayouts/slideLayout58.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rgbClr val="FFFFFF"/>
        </a:solidFill>
        <a:effectLst/>
      </p:bgPr>
    </p:bg>
    <p:spTree>
      <p:nvGrpSpPr>
        <p:cNvPr id="1" name=""/>
        <p:cNvGrpSpPr/>
        <p:nvPr/>
      </p:nvGrpSpPr>
      <p:grpSpPr>
        <a:xfrm>
          <a:off x="0" y="0"/>
          <a:ext cx="0" cy="0"/>
        </a:xfrm>
      </p:grpSpPr>
      <p:sp>
        <p:nvSpPr>
          <p:cNvPr id="2" name="标题占位符 1"/>
          <p:cNvSpPr>
            <a:spLocks noGrp="1"/>
          </p:cNvSpPr>
          <p:nvPr>
            <p:ph type="title"/>
            <p:custDataLst>
              <p:tags r:id="rId12"/>
            </p:custDataLst>
          </p:nvPr>
        </p:nvSpPr>
        <p:spPr>
          <a:xfrm>
            <a:off x="608400" y="608400"/>
            <a:ext cx="10969200" cy="705600"/>
          </a:xfrm>
          <a:prstGeom prst="rect">
            <a:avLst/>
          </a:prstGeom>
        </p:spPr>
        <p:txBody>
          <a:bodyPr vert="horz" lIns="90170" tIns="46990" rIns="90170" bIns="46990" rtlCol="0" anchor="ctr" anchorCtr="0">
            <a:normAutofit/>
          </a:bodyPr>
          <a:lstStyle/>
          <a:p>
            <a:r>
              <a:rPr lang="zh-CN" altLang="en-US"/>
              <a:t>单击此处编辑母版标题样式</a:t>
            </a:r>
            <a:endParaRPr lang="zh-CN" altLang="en-US"/>
          </a:p>
        </p:txBody>
      </p:sp>
      <p:sp>
        <p:nvSpPr>
          <p:cNvPr id="3" name="文本占位符 2"/>
          <p:cNvSpPr>
            <a:spLocks noGrp="1"/>
          </p:cNvSpPr>
          <p:nvPr>
            <p:ph type="body" idx="1"/>
            <p:custDataLst>
              <p:tags r:id="rId13"/>
            </p:custDataLst>
          </p:nvPr>
        </p:nvSpPr>
        <p:spPr>
          <a:xfrm>
            <a:off x="608400" y="1490400"/>
            <a:ext cx="10969200" cy="4759200"/>
          </a:xfrm>
          <a:prstGeom prst="rect">
            <a:avLst/>
          </a:prstGeom>
        </p:spPr>
        <p:txBody>
          <a:bodyPr vert="horz" lIns="90000" tIns="46800" rIns="90000" bIns="4680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custDataLst>
              <p:tags r:id="rId14"/>
            </p:custDataLst>
          </p:nvPr>
        </p:nvSpPr>
        <p:spPr>
          <a:xfrm>
            <a:off x="612000" y="6314400"/>
            <a:ext cx="2700000" cy="316800"/>
          </a:xfrm>
          <a:prstGeom prst="rect">
            <a:avLst/>
          </a:prstGeom>
        </p:spPr>
        <p:txBody>
          <a:bodyPr vert="horz" lIns="91440" tIns="45720" rIns="91440" bIns="45720" rtlCol="0" anchor="ctr">
            <a:normAutofit/>
          </a:bodyPr>
          <a:lstStyle>
            <a:lvl1pPr algn="l">
              <a:defRPr sz="100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t/>
            </a:fld>
            <a:endParaRPr lang="zh-CN" altLang="en-US"/>
          </a:p>
        </p:txBody>
      </p:sp>
      <p:sp>
        <p:nvSpPr>
          <p:cNvPr id="5" name="页脚占位符 4"/>
          <p:cNvSpPr>
            <a:spLocks noGrp="1"/>
          </p:cNvSpPr>
          <p:nvPr>
            <p:ph type="ftr" sz="quarter" idx="3"/>
            <p:custDataLst>
              <p:tags r:id="rId15"/>
            </p:custDataLst>
          </p:nvPr>
        </p:nvSpPr>
        <p:spPr>
          <a:xfrm>
            <a:off x="4116000" y="6314400"/>
            <a:ext cx="3960000" cy="316800"/>
          </a:xfrm>
          <a:prstGeom prst="rect">
            <a:avLst/>
          </a:prstGeom>
        </p:spPr>
        <p:txBody>
          <a:bodyPr vert="horz" lIns="91440" tIns="45720" rIns="91440" bIns="45720" rtlCol="0" anchor="ctr">
            <a:normAutofit/>
          </a:bodyPr>
          <a:lstStyle>
            <a:lvl1pPr algn="ctr">
              <a:defRPr sz="100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a:p>
        </p:txBody>
      </p:sp>
      <p:sp>
        <p:nvSpPr>
          <p:cNvPr id="6" name="灯片编号占位符 5"/>
          <p:cNvSpPr>
            <a:spLocks noGrp="1"/>
          </p:cNvSpPr>
          <p:nvPr>
            <p:ph type="sldNum" sz="quarter" idx="4"/>
            <p:custDataLst>
              <p:tags r:id="rId16"/>
            </p:custDataLst>
          </p:nvPr>
        </p:nvSpPr>
        <p:spPr>
          <a:xfrm>
            <a:off x="8877600" y="6314400"/>
            <a:ext cx="2700000" cy="316800"/>
          </a:xfrm>
          <a:prstGeom prst="rect">
            <a:avLst/>
          </a:prstGeom>
        </p:spPr>
        <p:txBody>
          <a:bodyPr vert="horz" lIns="91440" tIns="45720" rIns="91440" bIns="45720" rtlCol="0" anchor="ctr">
            <a:normAutofit/>
          </a:bodyPr>
          <a:lstStyle>
            <a:lvl1pPr algn="r">
              <a:defRPr sz="100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t>0</a:t>
            </a:fld>
            <a:endParaRPr lang="zh-CN" altLang="en-US"/>
          </a:p>
        </p:txBody>
      </p:sp>
      <p:sp>
        <p:nvSpPr>
          <p:cNvPr id="7" name="KSO_TEMPLATE" hidden="1"/>
          <p:cNvSpPr/>
          <p:nvPr>
            <p:custDataLst>
              <p:tags r:id="rId17"/>
            </p:custDataLst>
          </p:nvPr>
        </p:nvSpPr>
        <p:spPr>
          <a:xfrm flipH="1">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iming/>
  <p:txStyles>
    <p:titleStyle>
      <a:lvl1pPr algn="l" defTabSz="914400" rtl="0" eaLnBrk="1" fontAlgn="auto" latinLnBrk="0" hangingPunct="1">
        <a:lnSpc>
          <a:spcPct val="100000"/>
        </a:lnSpc>
        <a:spcBef>
          <a:spcPct val="0"/>
        </a:spcBef>
        <a:buNone/>
        <a:defRPr sz="36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228600" indent="-228600" algn="l" defTabSz="914400" rtl="0" eaLnBrk="1" fontAlgn="auto" latinLnBrk="0" hangingPunct="1">
        <a:lnSpc>
          <a:spcPct val="130000"/>
        </a:lnSpc>
        <a:spcBef>
          <a:spcPct val="0"/>
        </a:spcBef>
        <a:spcAft>
          <a:spcPts val="1000"/>
        </a:spcAft>
        <a:buFont typeface="Arial" panose="020b0604020202020204" pitchFamily="34" charset="0"/>
        <a:buChar char="●"/>
        <a:defRPr sz="18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685800" indent="-228600" algn="l" defTabSz="914400" rtl="0" eaLnBrk="1" fontAlgn="auto" latinLnBrk="0" hangingPunct="1">
        <a:lnSpc>
          <a:spcPct val="120000"/>
        </a:lnSpc>
        <a:spcBef>
          <a:spcPct val="0"/>
        </a:spcBef>
        <a:spcAft>
          <a:spcPts val="600"/>
        </a:spcAft>
        <a:buFont typeface="Arial" panose="020b0604020202020204" pitchFamily="34" charset="0"/>
        <a:buChar char="●"/>
        <a:tabLst>
          <a:tab pos="1609725"/>
        </a:tabLst>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1143000" indent="-228600" algn="l" defTabSz="914400" rtl="0" eaLnBrk="1" fontAlgn="auto" latinLnBrk="0" hangingPunct="1">
        <a:lnSpc>
          <a:spcPct val="120000"/>
        </a:lnSpc>
        <a:spcBef>
          <a:spcPct val="0"/>
        </a:spcBef>
        <a:spcAft>
          <a:spcPts val="600"/>
        </a:spcAft>
        <a:buFont typeface="Arial" panose="020b0604020202020204" pitchFamily="34" charset="0"/>
        <a:buChar char="●"/>
        <a:defRPr sz="16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600200" indent="-228600" algn="l" defTabSz="914400" rtl="0" eaLnBrk="1" fontAlgn="auto" latinLnBrk="0" hangingPunct="1">
        <a:lnSpc>
          <a:spcPct val="120000"/>
        </a:lnSpc>
        <a:spcBef>
          <a:spcPct val="0"/>
        </a:spcBef>
        <a:spcAft>
          <a:spcPts val="300"/>
        </a:spcAft>
        <a:buFont typeface="Wingdings" panose="05000000000000000000"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2057400" indent="-228600" algn="l" defTabSz="914400" rtl="0" eaLnBrk="1" fontAlgn="auto" latinLnBrk="0" hangingPunct="1">
        <a:lnSpc>
          <a:spcPct val="120000"/>
        </a:lnSpc>
        <a:spcBef>
          <a:spcPct val="0"/>
        </a:spcBef>
        <a:spcAft>
          <a:spcPts val="300"/>
        </a:spcAft>
        <a:buFont typeface="Arial" panose="020b0604020202020204" pitchFamily="34" charset="0"/>
        <a:buChar char="•"/>
        <a:defRPr sz="14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
        <p:nvSpPr>
          <p:cNvPr id="1026" name="Rectangle 2"/>
          <p:cNvSpPr>
            <a:spLocks noGrp="1"/>
          </p:cNvSpPr>
          <p:nvPr>
            <p:ph type="title"/>
            <p:custDataLst>
              <p:tags r:id="rId12"/>
            </p:custDataLst>
          </p:nvPr>
        </p:nvSpPr>
        <p:spPr>
          <a:xfrm>
            <a:off x="609600" y="275167"/>
            <a:ext cx="10972800" cy="1143000"/>
          </a:xfrm>
          <a:prstGeom prst="rect">
            <a:avLst/>
          </a:prstGeom>
          <a:noFill/>
          <a:ln w="9525">
            <a:noFill/>
          </a:ln>
        </p:spPr>
        <p:txBody>
          <a:bodyPr anchor="ctr"/>
          <a:lstStyle/>
          <a:p>
            <a:pPr lvl="0"/>
            <a:r>
              <a:rPr lang="zh-CN" altLang="en-US"/>
              <a:t>单击此处编辑母版标题样式</a:t>
            </a:r>
            <a:endParaRPr lang="zh-CN" altLang="en-US"/>
          </a:p>
        </p:txBody>
      </p:sp>
      <p:sp>
        <p:nvSpPr>
          <p:cNvPr id="1027" name="Rectangle 3"/>
          <p:cNvSpPr>
            <a:spLocks noGrp="1"/>
          </p:cNvSpPr>
          <p:nvPr>
            <p:ph type="body" idx="5"/>
            <p:custDataLst>
              <p:tags r:id="rId13"/>
            </p:custDataLst>
          </p:nvPr>
        </p:nvSpPr>
        <p:spPr>
          <a:xfrm>
            <a:off x="609600" y="1600200"/>
            <a:ext cx="10972800" cy="4525433"/>
          </a:xfrm>
          <a:prstGeom prst="rect">
            <a:avLst/>
          </a:prstGeom>
          <a:noFill/>
          <a:ln w="9525">
            <a:noFill/>
          </a:ln>
        </p:spPr>
        <p:txBody>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1028" name="Rectangle 4"/>
          <p:cNvSpPr>
            <a:spLocks noGrp="1" noChangeArrowheads="1"/>
          </p:cNvSpPr>
          <p:nvPr>
            <p:ph type="dt" sz="half" idx="2"/>
            <p:custDataLst>
              <p:tags r:id="rId14"/>
            </p:custDataLst>
          </p:nvPr>
        </p:nvSpPr>
        <p:spPr bwMode="auto">
          <a:xfrm>
            <a:off x="609600" y="6246284"/>
            <a:ext cx="2844800" cy="476251"/>
          </a:xfrm>
          <a:prstGeom prst="rect">
            <a:avLst/>
          </a:prstGeom>
          <a:noFill/>
          <a:ln>
            <a:noFill/>
          </a:ln>
          <a:effectLst/>
        </p:spPr>
        <p:txBody>
          <a:bodyPr vert="horz" wrap="square" lIns="91440" tIns="45720" rIns="91440" bIns="45720" numCol="1" anchor="t" anchorCtr="0" compatLnSpc="1"/>
          <a:lstStyle>
            <a:lvl1pPr eaLnBrk="1" hangingPunct="1">
              <a:defRPr sz="1865">
                <a:ea typeface="+mn-ea"/>
              </a:defRPr>
            </a:lvl1pPr>
          </a:lstStyle>
          <a:p>
            <a:pPr marL="0" marR="0" lvl="0" indent="0" algn="l"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itchFamily="34" charset="0"/>
              <a:ea typeface="+mn-ea"/>
              <a:cs typeface="+mn-cs"/>
            </a:endParaRPr>
          </a:p>
        </p:txBody>
      </p:sp>
      <p:sp>
        <p:nvSpPr>
          <p:cNvPr id="1029" name="Rectangle 5"/>
          <p:cNvSpPr>
            <a:spLocks noGrp="1" noChangeArrowheads="1"/>
          </p:cNvSpPr>
          <p:nvPr>
            <p:ph type="ftr" sz="quarter" idx="3"/>
            <p:custDataLst>
              <p:tags r:id="rId15"/>
            </p:custDataLst>
          </p:nvPr>
        </p:nvSpPr>
        <p:spPr bwMode="auto">
          <a:xfrm>
            <a:off x="4165600" y="6246284"/>
            <a:ext cx="3860800" cy="476251"/>
          </a:xfrm>
          <a:prstGeom prst="rect">
            <a:avLst/>
          </a:prstGeom>
          <a:noFill/>
          <a:ln>
            <a:noFill/>
          </a:ln>
          <a:effectLst/>
        </p:spPr>
        <p:txBody>
          <a:bodyPr vert="horz" wrap="square" lIns="91440" tIns="45720" rIns="91440" bIns="45720" numCol="1" anchor="t" anchorCtr="0" compatLnSpc="1"/>
          <a:lstStyle>
            <a:lvl1pPr algn="ctr" eaLnBrk="1" hangingPunct="1">
              <a:defRPr sz="1865">
                <a:ea typeface="+mn-ea"/>
              </a:defRPr>
            </a:lvl1pP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en-US" altLang="zh-CN" sz="1400" b="0" i="0" u="none" strike="noStrike" kern="1200" cap="none" spc="0" normalizeH="0" baseline="0" noProof="0">
              <a:ln>
                <a:noFill/>
              </a:ln>
              <a:solidFill>
                <a:schemeClr val="tx1"/>
              </a:solidFill>
              <a:effectLst/>
              <a:uLnTx/>
              <a:uFillTx/>
              <a:latin typeface="Arial" panose="020b0604020202020204" pitchFamily="34" charset="0"/>
              <a:ea typeface="+mn-ea"/>
              <a:cs typeface="+mn-cs"/>
            </a:endParaRPr>
          </a:p>
        </p:txBody>
      </p:sp>
      <p:sp>
        <p:nvSpPr>
          <p:cNvPr id="1030" name="Rectangle 6"/>
          <p:cNvSpPr>
            <a:spLocks noGrp="1" noChangeArrowheads="1"/>
          </p:cNvSpPr>
          <p:nvPr>
            <p:ph type="sldNum" sz="quarter" idx="4"/>
            <p:custDataLst>
              <p:tags r:id="rId16"/>
            </p:custDataLst>
          </p:nvPr>
        </p:nvSpPr>
        <p:spPr bwMode="auto">
          <a:xfrm>
            <a:off x="8737600" y="6246284"/>
            <a:ext cx="2844800" cy="476251"/>
          </a:xfrm>
          <a:prstGeom prst="rect">
            <a:avLst/>
          </a:prstGeom>
          <a:noFill/>
          <a:ln>
            <a:noFill/>
          </a:ln>
          <a:effectLst/>
        </p:spPr>
        <p:txBody>
          <a:bodyPr vert="horz" wrap="square" lIns="91440" tIns="45720" rIns="91440" bIns="45720" numCol="1" anchor="t" anchorCtr="0" compatLnSpc="1"/>
          <a:lstStyle>
            <a:lvl1pPr algn="r">
              <a:defRPr sz="1865">
                <a:ea typeface="宋体" panose="02010600030101010101" pitchFamily="2" charset="-122"/>
              </a:defRPr>
            </a:lvl1pPr>
          </a:lstStyle>
          <a:p>
            <a:pPr lvl="0" eaLnBrk="1" hangingPunct="1">
              <a:buNone/>
            </a:pPr>
            <a:fld id="{9A0DB2DC-4C9A-4742-B13C-FB6460FD3503}" type="slidenum">
              <a:rPr lang="en-US" altLang="zh-CN">
                <a:latin typeface="Arial" panose="020b0604020202020204" pitchFamily="34" charset="0"/>
              </a:rPr>
              <a:t/>
            </a:fld>
            <a:endParaRPr lang="en-US" altLang="zh-CN">
              <a:latin typeface="Arial" pitchFamily="34" charset="0"/>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timing/>
  <p:txStyles>
    <p:titleStyle>
      <a:lvl1pPr algn="ctr" rtl="0" eaLnBrk="0" fontAlgn="base" hangingPunct="0">
        <a:spcBef>
          <a:spcPct val="0"/>
        </a:spcBef>
        <a:spcAft>
          <a:spcPct val="0"/>
        </a:spcAft>
        <a:defRPr sz="5865">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2pPr>
      <a:lvl3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3pPr>
      <a:lvl4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4pPr>
      <a:lvl5pPr algn="ctr" rtl="0" eaLnBrk="0" fontAlgn="base" hangingPunct="0">
        <a:spcBef>
          <a:spcPct val="0"/>
        </a:spcBef>
        <a:spcAft>
          <a:spcPct val="0"/>
        </a:spcAft>
        <a:defRPr sz="4400">
          <a:solidFill>
            <a:schemeClr val="tx2"/>
          </a:solidFill>
          <a:latin typeface="Arial" panose="020b0604020202020204" pitchFamily="34" charset="0"/>
          <a:ea typeface="宋体" panose="02010600030101010101" pitchFamily="2" charset="-122"/>
        </a:defRPr>
      </a:lvl5pPr>
      <a:lvl6pPr marL="4572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6pPr>
      <a:lvl7pPr marL="9144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7pPr>
      <a:lvl8pPr marL="13716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8pPr>
      <a:lvl9pPr marL="1828800" algn="ctr" rtl="0" fontAlgn="base">
        <a:spcBef>
          <a:spcPct val="0"/>
        </a:spcBef>
        <a:spcAft>
          <a:spcPct val="0"/>
        </a:spcAft>
        <a:defRPr sz="4400">
          <a:solidFill>
            <a:schemeClr val="tx2"/>
          </a:solidFill>
          <a:latin typeface="Arial" panose="020b0604020202020204" pitchFamily="34" charset="0"/>
          <a:ea typeface="宋体" panose="02010600030101010101" pitchFamily="2" charset="-122"/>
        </a:defRPr>
      </a:lvl9pPr>
    </p:titleStyle>
    <p:bodyStyle>
      <a:lvl1pPr marL="457200" indent="-457200" algn="l" rtl="0" eaLnBrk="0" fontAlgn="base" hangingPunct="0">
        <a:spcBef>
          <a:spcPts val="130"/>
        </a:spcBef>
        <a:spcAft>
          <a:spcPct val="0"/>
        </a:spcAft>
        <a:buChar char="•"/>
        <a:defRPr sz="4265">
          <a:solidFill>
            <a:schemeClr val="tx1"/>
          </a:solidFill>
          <a:latin typeface="+mn-lt"/>
          <a:ea typeface="+mn-ea"/>
          <a:cs typeface="+mn-cs"/>
        </a:defRPr>
      </a:lvl1pPr>
      <a:lvl2pPr marL="990600" indent="-381000" algn="l" rtl="0" eaLnBrk="0" fontAlgn="base" hangingPunct="0">
        <a:spcBef>
          <a:spcPts val="130"/>
        </a:spcBef>
        <a:spcAft>
          <a:spcPct val="0"/>
        </a:spcAft>
        <a:buChar char="–"/>
        <a:defRPr sz="3735">
          <a:solidFill>
            <a:schemeClr val="tx1"/>
          </a:solidFill>
          <a:latin typeface="+mn-lt"/>
          <a:ea typeface="+mn-ea"/>
        </a:defRPr>
      </a:lvl2pPr>
      <a:lvl3pPr marL="1524000" indent="-304800" algn="l" rtl="0" eaLnBrk="0" fontAlgn="base" hangingPunct="0">
        <a:spcBef>
          <a:spcPts val="130"/>
        </a:spcBef>
        <a:spcAft>
          <a:spcPct val="0"/>
        </a:spcAft>
        <a:buChar char="•"/>
        <a:defRPr sz="3200">
          <a:solidFill>
            <a:schemeClr val="tx1"/>
          </a:solidFill>
          <a:latin typeface="+mn-lt"/>
          <a:ea typeface="+mn-ea"/>
        </a:defRPr>
      </a:lvl3pPr>
      <a:lvl4pPr marL="2133600" indent="-304800" algn="l" rtl="0" eaLnBrk="0" fontAlgn="base" hangingPunct="0">
        <a:spcBef>
          <a:spcPts val="130"/>
        </a:spcBef>
        <a:spcAft>
          <a:spcPct val="0"/>
        </a:spcAft>
        <a:buChar char="–"/>
        <a:defRPr sz="2665">
          <a:solidFill>
            <a:schemeClr val="tx1"/>
          </a:solidFill>
          <a:latin typeface="+mn-lt"/>
          <a:ea typeface="+mn-ea"/>
        </a:defRPr>
      </a:lvl4pPr>
      <a:lvl5pPr marL="2743200" indent="-304800" algn="l" rtl="0" eaLnBrk="0" fontAlgn="base" hangingPunct="0">
        <a:spcBef>
          <a:spcPts val="130"/>
        </a:spcBef>
        <a:spcAft>
          <a:spcPct val="0"/>
        </a:spcAft>
        <a:buChar char="»"/>
        <a:defRPr sz="2665">
          <a:solidFill>
            <a:schemeClr val="tx1"/>
          </a:solidFill>
          <a:latin typeface="+mn-lt"/>
          <a:ea typeface="+mn-ea"/>
        </a:defRPr>
      </a:lvl5pPr>
      <a:lvl6pPr marL="3352800" indent="-304800" algn="l" rtl="0" fontAlgn="base">
        <a:spcBef>
          <a:spcPts val="130"/>
        </a:spcBef>
        <a:spcAft>
          <a:spcPct val="0"/>
        </a:spcAft>
        <a:buChar char="»"/>
        <a:defRPr sz="2665">
          <a:solidFill>
            <a:schemeClr val="tx1"/>
          </a:solidFill>
          <a:latin typeface="+mn-lt"/>
          <a:ea typeface="+mn-ea"/>
        </a:defRPr>
      </a:lvl6pPr>
      <a:lvl7pPr marL="3962400" indent="-304800" algn="l" rtl="0" fontAlgn="base">
        <a:spcBef>
          <a:spcPts val="130"/>
        </a:spcBef>
        <a:spcAft>
          <a:spcPct val="0"/>
        </a:spcAft>
        <a:buChar char="»"/>
        <a:defRPr sz="2665">
          <a:solidFill>
            <a:schemeClr val="tx1"/>
          </a:solidFill>
          <a:latin typeface="+mn-lt"/>
          <a:ea typeface="+mn-ea"/>
        </a:defRPr>
      </a:lvl7pPr>
      <a:lvl8pPr marL="4572000" indent="-304800" algn="l" rtl="0" fontAlgn="base">
        <a:spcBef>
          <a:spcPts val="130"/>
        </a:spcBef>
        <a:spcAft>
          <a:spcPct val="0"/>
        </a:spcAft>
        <a:buChar char="»"/>
        <a:defRPr sz="2665">
          <a:solidFill>
            <a:schemeClr val="tx1"/>
          </a:solidFill>
          <a:latin typeface="+mn-lt"/>
          <a:ea typeface="+mn-ea"/>
        </a:defRPr>
      </a:lvl8pPr>
      <a:lvl9pPr marL="5181600" indent="-304800" algn="l" rtl="0" fontAlgn="base">
        <a:spcBef>
          <a:spcPts val="130"/>
        </a:spcBef>
        <a:spcAft>
          <a:spcPct val="0"/>
        </a:spcAft>
        <a:buChar char="»"/>
        <a:defRPr sz="2665">
          <a:solidFill>
            <a:schemeClr val="tx1"/>
          </a:solidFill>
          <a:latin typeface="+mn-lt"/>
          <a:ea typeface="+mn-ea"/>
        </a:defRPr>
      </a:lvl9pPr>
    </p:bodyStyle>
    <p:otherStyle>
      <a:defPPr>
        <a:defRPr lang="zh-CN"/>
      </a:defPPr>
      <a:lvl1pPr marL="0" algn="l" defTabSz="1219200" rtl="0" eaLnBrk="1" latinLnBrk="0" hangingPunct="1">
        <a:defRPr sz="2400" kern="1200">
          <a:solidFill>
            <a:schemeClr val="tx1"/>
          </a:solidFill>
          <a:latin typeface="+mn-lt"/>
          <a:ea typeface="+mn-ea"/>
          <a:cs typeface="+mn-cs"/>
        </a:defRPr>
      </a:lvl1pPr>
      <a:lvl2pPr marL="609600" algn="l" defTabSz="1219200" rtl="0" eaLnBrk="1" latinLnBrk="0" hangingPunct="1">
        <a:defRPr sz="2400" kern="1200">
          <a:solidFill>
            <a:schemeClr val="tx1"/>
          </a:solidFill>
          <a:latin typeface="+mn-lt"/>
          <a:ea typeface="+mn-ea"/>
          <a:cs typeface="+mn-cs"/>
        </a:defRPr>
      </a:lvl2pPr>
      <a:lvl3pPr marL="1219200" algn="l" defTabSz="1219200" rtl="0" eaLnBrk="1" latinLnBrk="0" hangingPunct="1">
        <a:defRPr sz="2400" kern="1200">
          <a:solidFill>
            <a:schemeClr val="tx1"/>
          </a:solidFill>
          <a:latin typeface="+mn-lt"/>
          <a:ea typeface="+mn-ea"/>
          <a:cs typeface="+mn-cs"/>
        </a:defRPr>
      </a:lvl3pPr>
      <a:lvl4pPr marL="1828800" algn="l" defTabSz="1219200" rtl="0" eaLnBrk="1" latinLnBrk="0" hangingPunct="1">
        <a:defRPr sz="2400" kern="1200">
          <a:solidFill>
            <a:schemeClr val="tx1"/>
          </a:solidFill>
          <a:latin typeface="+mn-lt"/>
          <a:ea typeface="+mn-ea"/>
          <a:cs typeface="+mn-cs"/>
        </a:defRPr>
      </a:lvl4pPr>
      <a:lvl5pPr marL="2438400" algn="l" defTabSz="1219200" rtl="0" eaLnBrk="1" latinLnBrk="0" hangingPunct="1">
        <a:defRPr sz="2400" kern="1200">
          <a:solidFill>
            <a:schemeClr val="tx1"/>
          </a:solidFill>
          <a:latin typeface="+mn-lt"/>
          <a:ea typeface="+mn-ea"/>
          <a:cs typeface="+mn-cs"/>
        </a:defRPr>
      </a:lvl5pPr>
      <a:lvl6pPr marL="3048000" algn="l" defTabSz="1219200" rtl="0" eaLnBrk="1" latinLnBrk="0" hangingPunct="1">
        <a:defRPr sz="2400" kern="1200">
          <a:solidFill>
            <a:schemeClr val="tx1"/>
          </a:solidFill>
          <a:latin typeface="+mn-lt"/>
          <a:ea typeface="+mn-ea"/>
          <a:cs typeface="+mn-cs"/>
        </a:defRPr>
      </a:lvl6pPr>
      <a:lvl7pPr marL="3657600" algn="l" defTabSz="1219200" rtl="0" eaLnBrk="1" latinLnBrk="0" hangingPunct="1">
        <a:defRPr sz="2400" kern="1200">
          <a:solidFill>
            <a:schemeClr val="tx1"/>
          </a:solidFill>
          <a:latin typeface="+mn-lt"/>
          <a:ea typeface="+mn-ea"/>
          <a:cs typeface="+mn-cs"/>
        </a:defRPr>
      </a:lvl7pPr>
      <a:lvl8pPr marL="4267200" algn="l" defTabSz="1219200" rtl="0" eaLnBrk="1" latinLnBrk="0" hangingPunct="1">
        <a:defRPr sz="2400" kern="1200">
          <a:solidFill>
            <a:schemeClr val="tx1"/>
          </a:solidFill>
          <a:latin typeface="+mn-lt"/>
          <a:ea typeface="+mn-ea"/>
          <a:cs typeface="+mn-cs"/>
        </a:defRPr>
      </a:lvl8pPr>
      <a:lvl9pPr marL="4876800" algn="l" defTabSz="1219200" rtl="0" eaLnBrk="1" latinLnBrk="0" hangingPunct="1">
        <a:defRPr sz="24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solidFill>
          <a:schemeClr val="bg1"/>
        </a:solidFill>
        <a:effectLst/>
      </p:bgPr>
    </p:bg>
    <p:spTree>
      <p:nvGrpSpPr>
        <p:cNvPr id="1" name=""/>
        <p:cNvGrpSpPr/>
        <p:nvPr/>
      </p:nvGrpSpPr>
      <p:grpSpPr/>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Lst>
  <p:transition/>
  <p:timing/>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a:ea typeface="宋体" panose="02010600030101010101" pitchFamily="2" charset="-122"/>
        </a:defRPr>
      </a:lvl5pPr>
      <a:lvl6pPr marL="457200" algn="ctr" rtl="0" fontAlgn="base">
        <a:spcBef>
          <a:spcPct val="0"/>
        </a:spcBef>
        <a:spcAft>
          <a:spcPct val="0"/>
        </a:spcAft>
        <a:defRPr sz="4400">
          <a:solidFill>
            <a:schemeClr val="tx1"/>
          </a:solidFill>
          <a:latin typeface="Calibri"/>
          <a:ea typeface="宋体" panose="02010600030101010101" pitchFamily="2" charset="-122"/>
        </a:defRPr>
      </a:lvl6pPr>
      <a:lvl7pPr marL="914400" algn="ctr" rtl="0" fontAlgn="base">
        <a:spcBef>
          <a:spcPct val="0"/>
        </a:spcBef>
        <a:spcAft>
          <a:spcPct val="0"/>
        </a:spcAft>
        <a:defRPr sz="4400">
          <a:solidFill>
            <a:schemeClr val="tx1"/>
          </a:solidFill>
          <a:latin typeface="Calibri"/>
          <a:ea typeface="宋体" panose="02010600030101010101" pitchFamily="2" charset="-122"/>
        </a:defRPr>
      </a:lvl7pPr>
      <a:lvl8pPr marL="1371600" algn="ctr" rtl="0" fontAlgn="base">
        <a:spcBef>
          <a:spcPct val="0"/>
        </a:spcBef>
        <a:spcAft>
          <a:spcPct val="0"/>
        </a:spcAft>
        <a:defRPr sz="4400">
          <a:solidFill>
            <a:schemeClr val="tx1"/>
          </a:solidFill>
          <a:latin typeface="Calibri"/>
          <a:ea typeface="宋体" panose="02010600030101010101" pitchFamily="2" charset="-122"/>
        </a:defRPr>
      </a:lvl8pPr>
      <a:lvl9pPr marL="1828800" algn="ctr" rtl="0" fontAlgn="base">
        <a:spcBef>
          <a:spcPct val="0"/>
        </a:spcBef>
        <a:spcAft>
          <a:spcPct val="0"/>
        </a:spcAft>
        <a:defRPr sz="4400">
          <a:solidFill>
            <a:schemeClr val="tx1"/>
          </a:solidFill>
          <a:latin typeface="Calibri"/>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Tree>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432D559-6C40-4D4E-BE50-7809C7ACF0F1}"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E87DBC-1E03-4BDC-A5ED-7B03718456A9}"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Lst>
  <mc:AlternateContent>
    <mc:Choice xmlns:p14="http://schemas.microsoft.com/office/powerpoint/2010/main" Requires="p14">
      <p:transition p14:dur="500"/>
    </mc:Choice>
    <mc:Fallback>
      <p:transition/>
    </mc:Fallback>
  </mc:AlternateConten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56.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50.xml" /><Relationship Id="rId2" Type="http://schemas.openxmlformats.org/officeDocument/2006/relationships/image" Target="../media/image1.png" /><Relationship Id="rId3" Type="http://schemas.openxmlformats.org/officeDocument/2006/relationships/tags" Target="../tags/tag121.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1.xml" /><Relationship Id="rId3" Type="http://schemas.openxmlformats.org/officeDocument/2006/relationships/image" Target="../media/image2.png" /><Relationship Id="rId4" Type="http://schemas.microsoft.com/office/2007/relationships/hdphoto" Target="../media/image3.wdp" /><Relationship Id="rId5" Type="http://schemas.openxmlformats.org/officeDocument/2006/relationships/tags" Target="../tags/tag122.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23.xml" /><Relationship Id="rId3" Type="http://schemas.openxmlformats.org/officeDocument/2006/relationships/image" Target="../media/image4.jpeg" /><Relationship Id="rId4" Type="http://schemas.openxmlformats.org/officeDocument/2006/relationships/image" Target="../media/image5.jpeg" /><Relationship Id="rId5" Type="http://schemas.openxmlformats.org/officeDocument/2006/relationships/image" Target="../media/image6.png" /><Relationship Id="rId6" Type="http://schemas.openxmlformats.org/officeDocument/2006/relationships/image" Target="../media/image7.jpeg" /><Relationship Id="rId7" Type="http://schemas.openxmlformats.org/officeDocument/2006/relationships/tags" Target="../tags/tag12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10" Type="http://schemas.openxmlformats.org/officeDocument/2006/relationships/image" Target="../media/image15.jpeg" /><Relationship Id="rId11" Type="http://schemas.openxmlformats.org/officeDocument/2006/relationships/tags" Target="../tags/tag125.xml" /><Relationship Id="rId2" Type="http://schemas.openxmlformats.org/officeDocument/2006/relationships/notesSlide" Target="../notesSlides/notesSlide2.xml" /><Relationship Id="rId3" Type="http://schemas.openxmlformats.org/officeDocument/2006/relationships/image" Target="../media/image8.jpeg" /><Relationship Id="rId4" Type="http://schemas.openxmlformats.org/officeDocument/2006/relationships/image" Target="../media/image9.jpeg" /><Relationship Id="rId5" Type="http://schemas.openxmlformats.org/officeDocument/2006/relationships/image" Target="../media/image10.jpeg" /><Relationship Id="rId6" Type="http://schemas.openxmlformats.org/officeDocument/2006/relationships/image" Target="../media/image11.jpeg" /><Relationship Id="rId7" Type="http://schemas.openxmlformats.org/officeDocument/2006/relationships/image" Target="../media/image12.jpeg" /><Relationship Id="rId8" Type="http://schemas.openxmlformats.org/officeDocument/2006/relationships/image" Target="../media/image13.jpeg" /><Relationship Id="rId9" Type="http://schemas.openxmlformats.org/officeDocument/2006/relationships/image" Target="../media/image14.jpe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tags" Target="../tags/tag126.xml" /><Relationship Id="rId4" Type="http://schemas.openxmlformats.org/officeDocument/2006/relationships/image" Target="../media/image16.jpeg" /><Relationship Id="rId5" Type="http://schemas.openxmlformats.org/officeDocument/2006/relationships/image" Target="../media/image17.png" /><Relationship Id="rId6" Type="http://schemas.openxmlformats.org/officeDocument/2006/relationships/tags" Target="../tags/tag127.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4.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5.xml" /><Relationship Id="rId3" Type="http://schemas.openxmlformats.org/officeDocument/2006/relationships/image" Target="../media/image18.png" /><Relationship Id="rId4" Type="http://schemas.openxmlformats.org/officeDocument/2006/relationships/image" Target="../media/image19.jpeg" /><Relationship Id="rId5" Type="http://schemas.openxmlformats.org/officeDocument/2006/relationships/tags" Target="../tags/tag128.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6.xml" /><Relationship Id="rId3" Type="http://schemas.openxmlformats.org/officeDocument/2006/relationships/image" Target="../media/image20.png" /><Relationship Id="rId4" Type="http://schemas.openxmlformats.org/officeDocument/2006/relationships/image" Target="../media/image21.jpeg" /><Relationship Id="rId5" Type="http://schemas.openxmlformats.org/officeDocument/2006/relationships/image" Target="../media/image22.png" /><Relationship Id="rId6" Type="http://schemas.openxmlformats.org/officeDocument/2006/relationships/tags" Target="../tags/tag129.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30.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23.png" /><Relationship Id="rId3" Type="http://schemas.openxmlformats.org/officeDocument/2006/relationships/audio" Target="NULL" /><Relationship Id="rId4" Type="http://schemas.microsoft.com/office/2007/relationships/media" Target="file:///E:\kejian\&#21442;&#36187;&#35838;&#20214;\meiguo\2.mp3" TargetMode="Externa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image" Target="../media/image24.pn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5.pn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6.pn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7.png" /><Relationship Id="rId3" Type="http://schemas.openxmlformats.org/officeDocument/2006/relationships/image" Target="../media/image28.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8.xml" /><Relationship Id="rId2" Type="http://schemas.openxmlformats.org/officeDocument/2006/relationships/notesSlide" Target="../notesSlides/notesSlide7.xml" /><Relationship Id="rId3" Type="http://schemas.openxmlformats.org/officeDocument/2006/relationships/image" Target="../media/image29.png" /><Relationship Id="rId4" Type="http://schemas.openxmlformats.org/officeDocument/2006/relationships/tags" Target="../tags/tag131.xml" /><Relationship Id="rId5" Type="http://schemas.openxmlformats.org/officeDocument/2006/relationships/image" Target="../media/image30.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4.xml" /><Relationship Id="rId2" Type="http://schemas.openxmlformats.org/officeDocument/2006/relationships/image" Target="../media/image31.png" /><Relationship Id="rId3" Type="http://schemas.openxmlformats.org/officeDocument/2006/relationships/tags" Target="../tags/tag132.xml" /><Relationship Id="rId4" Type="http://schemas.openxmlformats.org/officeDocument/2006/relationships/image" Target="../media/image32.png" /><Relationship Id="rId5" Type="http://schemas.openxmlformats.org/officeDocument/2006/relationships/image" Target="../media/image33.png" /><Relationship Id="rId6" Type="http://schemas.openxmlformats.org/officeDocument/2006/relationships/tags" Target="../tags/tag133.xml" /><Relationship Id="rId7" Type="http://schemas.openxmlformats.org/officeDocument/2006/relationships/image" Target="../media/image34.pn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3.xml" /><Relationship Id="rId2" Type="http://schemas.openxmlformats.org/officeDocument/2006/relationships/image" Target="../media/image35.pn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image" Target="../media/image36.jpeg" /><Relationship Id="rId3" Type="http://schemas.openxmlformats.org/officeDocument/2006/relationships/image" Target="../media/image37.jpeg" /><Relationship Id="rId4" Type="http://schemas.openxmlformats.org/officeDocument/2006/relationships/image" Target="../media/image38.jpeg" /><Relationship Id="rId5" Type="http://schemas.openxmlformats.org/officeDocument/2006/relationships/image" Target="../media/image39.jpeg" /><Relationship Id="rId6" Type="http://schemas.openxmlformats.org/officeDocument/2006/relationships/image" Target="../media/image40.jpeg" /><Relationship Id="rId7" Type="http://schemas.openxmlformats.org/officeDocument/2006/relationships/tags" Target="../tags/tag13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35.xml" /><Relationship Id="rId3" Type="http://schemas.openxmlformats.org/officeDocument/2006/relationships/tags" Target="../tags/tag136.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7.xml"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138.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image" Target="../media/image41.jpeg" /><Relationship Id="rId3" Type="http://schemas.openxmlformats.org/officeDocument/2006/relationships/image" Target="../media/image42.jpeg" /><Relationship Id="rId4" Type="http://schemas.openxmlformats.org/officeDocument/2006/relationships/image" Target="../media/image43.png" /><Relationship Id="rId5" Type="http://schemas.openxmlformats.org/officeDocument/2006/relationships/image" Target="../media/image44.jpeg" /><Relationship Id="rId6" Type="http://schemas.openxmlformats.org/officeDocument/2006/relationships/tags" Target="../tags/tag139.xml" /><Relationship Id="rId7" Type="http://schemas.openxmlformats.org/officeDocument/2006/relationships/tags" Target="../tags/tag140.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image" Target="../media/image45.png" /><Relationship Id="rId3" Type="http://schemas.openxmlformats.org/officeDocument/2006/relationships/tags" Target="../tags/tag141.xml" /><Relationship Id="rId4" Type="http://schemas.openxmlformats.org/officeDocument/2006/relationships/image" Target="../media/image46.jpeg" /><Relationship Id="rId5" Type="http://schemas.openxmlformats.org/officeDocument/2006/relationships/tags" Target="../tags/tag142.xml" /><Relationship Id="rId6" Type="http://schemas.openxmlformats.org/officeDocument/2006/relationships/image" Target="../media/image47.png" /><Relationship Id="rId7" Type="http://schemas.openxmlformats.org/officeDocument/2006/relationships/tags" Target="../tags/tag143.xml" /><Relationship Id="rId8" Type="http://schemas.openxmlformats.org/officeDocument/2006/relationships/tags" Target="../tags/tag144.xml"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37.xml" /><Relationship Id="rId2" Type="http://schemas.openxmlformats.org/officeDocument/2006/relationships/notesSlide" Target="../notesSlides/notesSlide8.xml" /><Relationship Id="rId3" Type="http://schemas.openxmlformats.org/officeDocument/2006/relationships/image" Target="../media/image48.png" /><Relationship Id="rId4" Type="http://schemas.openxmlformats.org/officeDocument/2006/relationships/image" Target="../media/image49.png" /><Relationship Id="rId5" Type="http://schemas.openxmlformats.org/officeDocument/2006/relationships/image" Target="../media/image50.png" /><Relationship Id="rId6" Type="http://schemas.openxmlformats.org/officeDocument/2006/relationships/image" Target="../media/image51.png" /><Relationship Id="rId7" Type="http://schemas.openxmlformats.org/officeDocument/2006/relationships/image" Target="../media/image52.png" /><Relationship Id="rId8" Type="http://schemas.openxmlformats.org/officeDocument/2006/relationships/tags" Target="../tags/tag145.xml"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tags" Target="../tags/tag146.xml"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36.xml" /><Relationship Id="rId2" Type="http://schemas.openxmlformats.org/officeDocument/2006/relationships/notesSlide" Target="../notesSlides/notesSlide9.xml" /><Relationship Id="rId3" Type="http://schemas.openxmlformats.org/officeDocument/2006/relationships/image" Target="../media/image53.jpeg" /><Relationship Id="rId4" Type="http://schemas.openxmlformats.org/officeDocument/2006/relationships/image" Target="../media/image54.jpeg" /><Relationship Id="rId5" Type="http://schemas.openxmlformats.org/officeDocument/2006/relationships/image" Target="../media/image55.pn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34.xml" /><Relationship Id="rId2" Type="http://schemas.openxmlformats.org/officeDocument/2006/relationships/notesSlide" Target="../notesSlides/notesSlide10.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56.png" /><Relationship Id="rId3" Type="http://schemas.openxmlformats.org/officeDocument/2006/relationships/tags" Target="../tags/tag147.xml" /><Relationship Id="rId4" Type="http://schemas.openxmlformats.org/officeDocument/2006/relationships/slide" Target="slide1.xml" TargetMode="Internal" /><Relationship Id="rId5" Type="http://schemas.openxmlformats.org/officeDocument/2006/relationships/tags" Target="../tags/tag148.xml" /></Relationships>
</file>

<file path=ppt/slides/_rels/slide30.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tags" Target="../tags/tag149.xml" /><Relationship Id="rId3" Type="http://schemas.openxmlformats.org/officeDocument/2006/relationships/tags" Target="../tags/tag150.xml" /><Relationship Id="rId4" Type="http://schemas.openxmlformats.org/officeDocument/2006/relationships/image" Target="../media/image57.png" /><Relationship Id="rId5" Type="http://schemas.openxmlformats.org/officeDocument/2006/relationships/tags" Target="../tags/tag151.xml" /></Relationships>
</file>

<file path=ppt/slides/_rels/slide31.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tags" Target="../tags/tag152.xml" /><Relationship Id="rId3" Type="http://schemas.openxmlformats.org/officeDocument/2006/relationships/image" Target="../media/image57.png" /><Relationship Id="rId4" Type="http://schemas.openxmlformats.org/officeDocument/2006/relationships/tags" Target="../tags/tag153.xml" /></Relationships>
</file>

<file path=ppt/slides/_rels/slide32.xml.rels>&#65279;<?xml version="1.0" encoding="utf-8" standalone="yes"?><Relationships xmlns="http://schemas.openxmlformats.org/package/2006/relationships"><Relationship Id="rId1" Type="http://schemas.openxmlformats.org/officeDocument/2006/relationships/slideLayout" Target="../slideLayouts/slideLayout39.xml" /></Relationships>
</file>

<file path=ppt/slides/_rels/slide33.xml.rels>&#65279;<?xml version="1.0" encoding="utf-8" standalone="yes"?><Relationships xmlns="http://schemas.openxmlformats.org/package/2006/relationships"><Relationship Id="rId1" Type="http://schemas.openxmlformats.org/officeDocument/2006/relationships/slideLayout" Target="../slideLayouts/slideLayout39.xml" /></Relationships>
</file>

<file path=ppt/slides/_rels/slide34.xml.rels>&#65279;<?xml version="1.0" encoding="utf-8" standalone="yes"?><Relationships xmlns="http://schemas.openxmlformats.org/package/2006/relationships"><Relationship Id="rId1" Type="http://schemas.openxmlformats.org/officeDocument/2006/relationships/slideLayout" Target="../slideLayouts/slideLayout39.xml" /></Relationships>
</file>

<file path=ppt/slides/_rels/slide35.xml.rels>&#65279;<?xml version="1.0" encoding="utf-8" standalone="yes"?><Relationships xmlns="http://schemas.openxmlformats.org/package/2006/relationships"><Relationship Id="rId1" Type="http://schemas.openxmlformats.org/officeDocument/2006/relationships/slideLayout" Target="../slideLayouts/slideLayout39.xml" /></Relationships>
</file>

<file path=ppt/slides/_rels/slide36.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58.jpeg" /><Relationship Id="rId3" Type="http://schemas.openxmlformats.org/officeDocument/2006/relationships/image" Target="../media/image59.jpeg" /><Relationship Id="rId4" Type="http://schemas.openxmlformats.org/officeDocument/2006/relationships/tags" Target="../tags/tag154.xml" /></Relationships>
</file>

<file path=ppt/slides/_rels/slide37.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notesSlide" Target="../notesSlides/notesSlide11.xml" /><Relationship Id="rId3" Type="http://schemas.openxmlformats.org/officeDocument/2006/relationships/image" Target="../media/image45.png" /><Relationship Id="rId4" Type="http://schemas.openxmlformats.org/officeDocument/2006/relationships/image" Target="../media/image46.jpeg" /><Relationship Id="rId5" Type="http://schemas.openxmlformats.org/officeDocument/2006/relationships/image" Target="../media/image60.png" /><Relationship Id="rId6" Type="http://schemas.openxmlformats.org/officeDocument/2006/relationships/tags" Target="../tags/tag155.xml" /></Relationships>
</file>

<file path=ppt/slides/_rels/slide38.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61.png" /><Relationship Id="rId3" Type="http://schemas.openxmlformats.org/officeDocument/2006/relationships/tags" Target="../tags/tag156.xml" /></Relationships>
</file>

<file path=ppt/slides/_rels/slide39.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tags" Target="../tags/tag157.xml" /></Relationships>
</file>

<file path=ppt/slides/_rels/slide40.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62.jpeg" /><Relationship Id="rId3" Type="http://schemas.openxmlformats.org/officeDocument/2006/relationships/image" Target="../media/image63.png" /><Relationship Id="rId4" Type="http://schemas.openxmlformats.org/officeDocument/2006/relationships/tags" Target="../tags/tag158.xml" /></Relationships>
</file>

<file path=ppt/slides/_rels/slide41.xml.rels>&#65279;<?xml version="1.0" encoding="utf-8" standalone="yes"?><Relationships xmlns="http://schemas.openxmlformats.org/package/2006/relationships"><Relationship Id="rId1" Type="http://schemas.openxmlformats.org/officeDocument/2006/relationships/slideLayout" Target="../slideLayouts/slideLayout13.xml" /><Relationship Id="rId2" Type="http://schemas.openxmlformats.org/officeDocument/2006/relationships/image" Target="../media/image64.png" /><Relationship Id="rId3" Type="http://schemas.openxmlformats.org/officeDocument/2006/relationships/image" Target="../media/image65.png" /><Relationship Id="rId4" Type="http://schemas.openxmlformats.org/officeDocument/2006/relationships/image" Target="../media/image66.png" /><Relationship Id="rId5" Type="http://schemas.openxmlformats.org/officeDocument/2006/relationships/tags" Target="../tags/tag159.xml" /></Relationships>
</file>

<file path=ppt/slides/_rels/slide42.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tags" Target="../tags/tag160.xml" /></Relationships>
</file>

<file path=ppt/slides/_rels/slide43.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tags" Target="../tags/tag161.xml" /><Relationship Id="rId3" Type="http://schemas.openxmlformats.org/officeDocument/2006/relationships/tags" Target="../tags/tag162.xml" /><Relationship Id="rId4" Type="http://schemas.openxmlformats.org/officeDocument/2006/relationships/image" Target="../media/image57.png" /><Relationship Id="rId5" Type="http://schemas.openxmlformats.org/officeDocument/2006/relationships/tags" Target="../tags/tag163.xml" /></Relationships>
</file>

<file path=ppt/slides/_rels/slide44.xml.rels>&#65279;<?xml version="1.0" encoding="utf-8" standalone="yes"?><Relationships xmlns="http://schemas.openxmlformats.org/package/2006/relationships"><Relationship Id="rId1" Type="http://schemas.openxmlformats.org/officeDocument/2006/relationships/slideLayout" Target="../slideLayouts/slideLayout40.xml" /><Relationship Id="rId2" Type="http://schemas.openxmlformats.org/officeDocument/2006/relationships/tags" Target="../tags/tag164.xml" /><Relationship Id="rId3" Type="http://schemas.openxmlformats.org/officeDocument/2006/relationships/image" Target="../media/image67.png" /><Relationship Id="rId4" Type="http://schemas.openxmlformats.org/officeDocument/2006/relationships/image" Target="../media/image57.png" /><Relationship Id="rId5" Type="http://schemas.openxmlformats.org/officeDocument/2006/relationships/tags" Target="../tags/tag165.xml"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12"/>
          <p:cNvSpPr txBox="1"/>
          <p:nvPr/>
        </p:nvSpPr>
        <p:spPr>
          <a:xfrm>
            <a:off x="148792" y="860235"/>
            <a:ext cx="2208245" cy="542925"/>
          </a:xfrm>
          <a:prstGeom prst="rect">
            <a:avLst/>
          </a:prstGeom>
          <a:solidFill>
            <a:schemeClr val="bg1"/>
          </a:solidFill>
        </p:spPr>
        <p:txBody>
          <a:bodyPr wrap="square" lIns="91440" tIns="45720" rIns="91440" bIns="45720" rtlCol="0">
            <a:spAutoFit/>
          </a:bodyPr>
          <a:lstStyle/>
          <a:p>
            <a:r>
              <a:rPr lang="zh-CN" altLang="en-US" sz="2935" b="1">
                <a:solidFill>
                  <a:schemeClr val="tx1"/>
                </a:solidFill>
                <a:latin typeface="Calibri"/>
                <a:ea typeface="宋体" panose="02010600030101010101" pitchFamily="2" charset="-122"/>
              </a:rPr>
              <a:t>①</a:t>
            </a:r>
            <a:r>
              <a:rPr lang="zh-CN" altLang="en-US" sz="2935" b="1">
                <a:solidFill>
                  <a:schemeClr val="tx1"/>
                </a:solidFill>
                <a:latin typeface="宋体" panose="02010600030101010101" pitchFamily="2" charset="-122"/>
                <a:ea typeface="宋体" panose="02010600030101010101" pitchFamily="2" charset="-122"/>
              </a:rPr>
              <a:t>作用：</a:t>
            </a:r>
            <a:endParaRPr lang="zh-CN" altLang="en-US" sz="2935" b="1">
              <a:solidFill>
                <a:schemeClr val="tx1"/>
              </a:solidFill>
              <a:latin typeface="宋体" pitchFamily="2" charset="-122"/>
              <a:ea typeface="宋体" pitchFamily="2" charset="-122"/>
            </a:endParaRPr>
          </a:p>
        </p:txBody>
      </p:sp>
      <p:sp>
        <p:nvSpPr>
          <p:cNvPr id="5" name="矩形 4"/>
          <p:cNvSpPr/>
          <p:nvPr/>
        </p:nvSpPr>
        <p:spPr>
          <a:xfrm>
            <a:off x="2188210" y="860425"/>
            <a:ext cx="9699625" cy="829945"/>
          </a:xfrm>
          <a:prstGeom prst="rect">
            <a:avLst/>
          </a:prstGeom>
        </p:spPr>
        <p:txBody>
          <a:bodyPr wrap="square">
            <a:spAutoFit/>
          </a:bodyPr>
          <a:lstStyle/>
          <a:p>
            <a:r>
              <a:rPr lang="zh-CN" altLang="en-US" sz="2400" b="1">
                <a:solidFill>
                  <a:srgbClr val="FF0000"/>
                </a:solidFill>
                <a:latin typeface="宋体" panose="02010600030101010101" pitchFamily="2" charset="-122"/>
                <a:ea typeface="宋体" panose="02010600030101010101" pitchFamily="2" charset="-122"/>
              </a:rPr>
              <a:t>暂时缓和了帝国主义的矛盾</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有利于缓和国际局势</a:t>
            </a:r>
            <a:r>
              <a:rPr lang="en-US" altLang="zh-CN" sz="2400" b="1">
                <a:latin typeface="宋体" panose="02010600030101010101" pitchFamily="2" charset="-122"/>
                <a:ea typeface="宋体" panose="02010600030101010101" pitchFamily="2" charset="-122"/>
              </a:rPr>
              <a:t>,</a:t>
            </a:r>
            <a:r>
              <a:rPr lang="zh-CN" altLang="en-US" sz="2400" b="1">
                <a:latin typeface="宋体" panose="02010600030101010101" pitchFamily="2" charset="-122"/>
                <a:ea typeface="宋体" panose="02010600030101010101" pitchFamily="2" charset="-122"/>
              </a:rPr>
              <a:t>成为</a:t>
            </a:r>
            <a:r>
              <a:rPr lang="en-US" altLang="zh-CN" sz="2400" b="1">
                <a:latin typeface="宋体" panose="02010600030101010101" pitchFamily="2" charset="-122"/>
                <a:ea typeface="宋体" panose="02010600030101010101" pitchFamily="2" charset="-122"/>
              </a:rPr>
              <a:t>20</a:t>
            </a:r>
            <a:r>
              <a:rPr lang="zh-CN" altLang="en-US" sz="2400" b="1">
                <a:latin typeface="宋体" panose="02010600030101010101" pitchFamily="2" charset="-122"/>
                <a:ea typeface="宋体" panose="02010600030101010101" pitchFamily="2" charset="-122"/>
              </a:rPr>
              <a:t>世纪</a:t>
            </a:r>
            <a:r>
              <a:rPr lang="en-US" altLang="zh-CN" sz="2400" b="1">
                <a:latin typeface="宋体" panose="02010600030101010101" pitchFamily="2" charset="-122"/>
                <a:ea typeface="宋体" panose="02010600030101010101" pitchFamily="2" charset="-122"/>
              </a:rPr>
              <a:t>20</a:t>
            </a:r>
            <a:r>
              <a:rPr lang="zh-CN" altLang="en-US" sz="2400" b="1">
                <a:latin typeface="宋体" panose="02010600030101010101" pitchFamily="2" charset="-122"/>
                <a:ea typeface="宋体" panose="02010600030101010101" pitchFamily="2" charset="-122"/>
              </a:rPr>
              <a:t>年代资本主义相对繁荣的基本前提；</a:t>
            </a:r>
            <a:endParaRPr lang="zh-CN" altLang="en-US" sz="2400" b="1">
              <a:latin typeface="宋体" pitchFamily="2" charset="-122"/>
              <a:ea typeface="宋体" pitchFamily="2" charset="-122"/>
            </a:endParaRPr>
          </a:p>
        </p:txBody>
      </p:sp>
      <p:sp>
        <p:nvSpPr>
          <p:cNvPr id="6" name="文本框 12"/>
          <p:cNvSpPr txBox="1"/>
          <p:nvPr/>
        </p:nvSpPr>
        <p:spPr>
          <a:xfrm>
            <a:off x="148792" y="1690544"/>
            <a:ext cx="2976331" cy="542925"/>
          </a:xfrm>
          <a:prstGeom prst="rect">
            <a:avLst/>
          </a:prstGeom>
          <a:solidFill>
            <a:schemeClr val="bg1"/>
          </a:solidFill>
        </p:spPr>
        <p:txBody>
          <a:bodyPr wrap="square" lIns="91440" tIns="45720" rIns="91440" bIns="45720" rtlCol="0">
            <a:spAutoFit/>
          </a:bodyPr>
          <a:lstStyle/>
          <a:p>
            <a:r>
              <a:rPr lang="zh-CN" altLang="en-US" sz="2935" b="1">
                <a:solidFill>
                  <a:schemeClr val="tx1"/>
                </a:solidFill>
                <a:latin typeface="Calibri"/>
                <a:ea typeface="宋体" panose="02010600030101010101" pitchFamily="2" charset="-122"/>
              </a:rPr>
              <a:t>②</a:t>
            </a:r>
            <a:r>
              <a:rPr lang="zh-CN" altLang="en-US" sz="2935" b="1">
                <a:solidFill>
                  <a:schemeClr val="tx1"/>
                </a:solidFill>
                <a:latin typeface="宋体" panose="02010600030101010101" pitchFamily="2" charset="-122"/>
                <a:ea typeface="宋体" panose="02010600030101010101" pitchFamily="2" charset="-122"/>
              </a:rPr>
              <a:t>不稳定性：</a:t>
            </a:r>
            <a:endParaRPr lang="zh-CN" altLang="en-US" sz="2935" b="1">
              <a:solidFill>
                <a:schemeClr val="tx1"/>
              </a:solidFill>
              <a:latin typeface="宋体" panose="02010600030101010101" pitchFamily="2" charset="-122"/>
              <a:ea typeface="宋体" panose="02010600030101010101" pitchFamily="2" charset="-122"/>
            </a:endParaRPr>
          </a:p>
        </p:txBody>
      </p:sp>
      <p:sp>
        <p:nvSpPr>
          <p:cNvPr id="7" name="矩形 6"/>
          <p:cNvSpPr/>
          <p:nvPr/>
        </p:nvSpPr>
        <p:spPr>
          <a:xfrm>
            <a:off x="1936115" y="2233295"/>
            <a:ext cx="10307955" cy="460375"/>
          </a:xfrm>
          <a:prstGeom prst="rect">
            <a:avLst/>
          </a:prstGeom>
        </p:spPr>
        <p:txBody>
          <a:bodyPr wrap="square">
            <a:spAutoFit/>
          </a:bodyPr>
          <a:lstStyle/>
          <a:p>
            <a:r>
              <a:rPr lang="zh-CN" altLang="en-US" sz="2400" b="1">
                <a:solidFill>
                  <a:prstClr val="black"/>
                </a:solidFill>
                <a:latin typeface="宋体" panose="02010600030101010101" pitchFamily="2" charset="-122"/>
                <a:ea typeface="宋体" panose="02010600030101010101" pitchFamily="2" charset="-122"/>
              </a:rPr>
              <a:t>未能根除矛盾，无法长久地维持世界和平，反而为新的国际冲突埋下祸根。</a:t>
            </a:r>
            <a:endParaRPr lang="zh-CN" altLang="en-US" sz="2935">
              <a:latin typeface="宋体" pitchFamily="2" charset="-122"/>
              <a:ea typeface="宋体" pitchFamily="2" charset="-122"/>
            </a:endParaRPr>
          </a:p>
        </p:txBody>
      </p:sp>
      <p:sp>
        <p:nvSpPr>
          <p:cNvPr id="8" name="矩形 7"/>
          <p:cNvSpPr/>
          <p:nvPr/>
        </p:nvSpPr>
        <p:spPr>
          <a:xfrm>
            <a:off x="4098659" y="4063491"/>
            <a:ext cx="4663440" cy="542925"/>
          </a:xfrm>
          <a:prstGeom prst="rect">
            <a:avLst/>
          </a:prstGeom>
          <a:solidFill>
            <a:schemeClr val="bg1"/>
          </a:solidFill>
          <a:ln>
            <a:solidFill>
              <a:schemeClr val="bg1"/>
            </a:solidFill>
          </a:ln>
        </p:spPr>
        <p:txBody>
          <a:bodyPr wrap="none">
            <a:spAutoFit/>
          </a:bodyPr>
          <a:lstStyle/>
          <a:p>
            <a:r>
              <a:rPr lang="en-US" altLang="zh-CN" sz="2935" b="1">
                <a:solidFill>
                  <a:srgbClr val="FF0000"/>
                </a:solidFill>
                <a:latin typeface="Arial" panose="020b0604020202020204" pitchFamily="34" charset="0"/>
              </a:rPr>
              <a:t>——</a:t>
            </a:r>
            <a:r>
              <a:rPr lang="zh-CN" altLang="en-US" sz="2935" b="1">
                <a:solidFill>
                  <a:srgbClr val="FF0000"/>
                </a:solidFill>
                <a:latin typeface="Arial" panose="020b0604020202020204" pitchFamily="34" charset="0"/>
              </a:rPr>
              <a:t>战胜国与战败国的矛盾</a:t>
            </a:r>
            <a:endParaRPr lang="zh-CN" altLang="en-US" sz="2935" b="1">
              <a:solidFill>
                <a:srgbClr val="FF0000"/>
              </a:solidFill>
              <a:latin typeface="Arial" pitchFamily="34" charset="0"/>
            </a:endParaRPr>
          </a:p>
        </p:txBody>
      </p:sp>
      <p:sp>
        <p:nvSpPr>
          <p:cNvPr id="9" name="矩形 8"/>
          <p:cNvSpPr/>
          <p:nvPr/>
        </p:nvSpPr>
        <p:spPr>
          <a:xfrm>
            <a:off x="4079776" y="4735565"/>
            <a:ext cx="4320480" cy="542925"/>
          </a:xfrm>
          <a:prstGeom prst="rect">
            <a:avLst/>
          </a:prstGeom>
          <a:solidFill>
            <a:schemeClr val="bg1"/>
          </a:solidFill>
          <a:ln>
            <a:solidFill>
              <a:schemeClr val="bg1"/>
            </a:solidFill>
          </a:ln>
        </p:spPr>
        <p:txBody>
          <a:bodyPr wrap="square">
            <a:spAutoFit/>
          </a:bodyPr>
          <a:lstStyle/>
          <a:p>
            <a:r>
              <a:rPr lang="en-US" altLang="zh-CN" sz="2935" b="1">
                <a:solidFill>
                  <a:srgbClr val="FF0000"/>
                </a:solidFill>
                <a:latin typeface="Arial" panose="020b0604020202020204" pitchFamily="34" charset="0"/>
              </a:rPr>
              <a:t>——</a:t>
            </a:r>
            <a:r>
              <a:rPr lang="zh-CN" altLang="en-US" sz="2935" b="1">
                <a:solidFill>
                  <a:srgbClr val="FF0000"/>
                </a:solidFill>
                <a:latin typeface="Arial" panose="020b0604020202020204" pitchFamily="34" charset="0"/>
              </a:rPr>
              <a:t>战胜国之间的矛盾</a:t>
            </a:r>
            <a:endParaRPr lang="zh-CN" altLang="en-US" sz="2935" b="1">
              <a:solidFill>
                <a:srgbClr val="FF0000"/>
              </a:solidFill>
              <a:latin typeface="Arial" panose="020b0604020202020204" pitchFamily="34" charset="0"/>
            </a:endParaRPr>
          </a:p>
        </p:txBody>
      </p:sp>
      <p:sp>
        <p:nvSpPr>
          <p:cNvPr id="10" name="矩形 9"/>
          <p:cNvSpPr/>
          <p:nvPr/>
        </p:nvSpPr>
        <p:spPr>
          <a:xfrm>
            <a:off x="4367808" y="5407640"/>
            <a:ext cx="7277100" cy="542925"/>
          </a:xfrm>
          <a:prstGeom prst="rect">
            <a:avLst/>
          </a:prstGeom>
          <a:solidFill>
            <a:schemeClr val="bg1"/>
          </a:solidFill>
          <a:ln>
            <a:solidFill>
              <a:schemeClr val="bg1"/>
            </a:solidFill>
          </a:ln>
        </p:spPr>
        <p:txBody>
          <a:bodyPr wrap="none">
            <a:spAutoFit/>
          </a:bodyPr>
          <a:lstStyle/>
          <a:p>
            <a:r>
              <a:rPr lang="en-US" altLang="zh-CN" sz="2935" b="1">
                <a:solidFill>
                  <a:srgbClr val="FF0000"/>
                </a:solidFill>
                <a:latin typeface="Arial" panose="020b0604020202020204" pitchFamily="34" charset="0"/>
              </a:rPr>
              <a:t>——</a:t>
            </a:r>
            <a:r>
              <a:rPr lang="zh-CN" altLang="en-US" sz="2935" b="1">
                <a:solidFill>
                  <a:srgbClr val="FF0000"/>
                </a:solidFill>
                <a:latin typeface="Arial" panose="020b0604020202020204" pitchFamily="34" charset="0"/>
              </a:rPr>
              <a:t>帝国主义与殖民地半殖民地国家的矛盾</a:t>
            </a:r>
            <a:endParaRPr lang="zh-CN" altLang="en-US" sz="2935" b="1">
              <a:solidFill>
                <a:srgbClr val="FF0000"/>
              </a:solidFill>
              <a:latin typeface="Arial" panose="020b0604020202020204" pitchFamily="34" charset="0"/>
            </a:endParaRPr>
          </a:p>
        </p:txBody>
      </p:sp>
      <p:sp>
        <p:nvSpPr>
          <p:cNvPr id="11" name="矩形 10"/>
          <p:cNvSpPr/>
          <p:nvPr/>
        </p:nvSpPr>
        <p:spPr>
          <a:xfrm>
            <a:off x="4367808" y="6079715"/>
            <a:ext cx="4663440" cy="542925"/>
          </a:xfrm>
          <a:prstGeom prst="rect">
            <a:avLst/>
          </a:prstGeom>
          <a:solidFill>
            <a:schemeClr val="bg1"/>
          </a:solidFill>
          <a:ln>
            <a:solidFill>
              <a:schemeClr val="bg1"/>
            </a:solidFill>
          </a:ln>
        </p:spPr>
        <p:txBody>
          <a:bodyPr wrap="none">
            <a:spAutoFit/>
          </a:bodyPr>
          <a:lstStyle/>
          <a:p>
            <a:r>
              <a:rPr lang="en-US" altLang="zh-CN" sz="2935" b="1">
                <a:solidFill>
                  <a:srgbClr val="FF0000"/>
                </a:solidFill>
                <a:latin typeface="Arial" panose="020b0604020202020204" pitchFamily="34" charset="0"/>
              </a:rPr>
              <a:t>——</a:t>
            </a:r>
            <a:r>
              <a:rPr lang="zh-CN" altLang="en-US" sz="2935" b="1">
                <a:solidFill>
                  <a:srgbClr val="FF0000"/>
                </a:solidFill>
                <a:latin typeface="Arial" panose="020b0604020202020204" pitchFamily="34" charset="0"/>
              </a:rPr>
              <a:t>帝国主义与苏联的矛盾</a:t>
            </a:r>
            <a:endParaRPr lang="zh-CN" altLang="en-US" sz="2935" b="1">
              <a:solidFill>
                <a:srgbClr val="FF0000"/>
              </a:solidFill>
              <a:latin typeface="Arial" panose="020b0604020202020204" pitchFamily="34" charset="0"/>
            </a:endParaRPr>
          </a:p>
        </p:txBody>
      </p:sp>
      <p:sp>
        <p:nvSpPr>
          <p:cNvPr id="13" name="矩形 12"/>
          <p:cNvSpPr/>
          <p:nvPr/>
        </p:nvSpPr>
        <p:spPr>
          <a:xfrm>
            <a:off x="1775520" y="4063491"/>
            <a:ext cx="2049780" cy="542925"/>
          </a:xfrm>
          <a:prstGeom prst="rect">
            <a:avLst/>
          </a:prstGeom>
          <a:solidFill>
            <a:schemeClr val="bg1"/>
          </a:solidFill>
          <a:ln>
            <a:solidFill>
              <a:schemeClr val="tx1"/>
            </a:solidFill>
          </a:ln>
        </p:spPr>
        <p:txBody>
          <a:bodyPr wrap="none">
            <a:spAutoFit/>
          </a:bodyPr>
          <a:lstStyle/>
          <a:p>
            <a:r>
              <a:rPr lang="zh-CN" altLang="en-US" sz="2935" b="1">
                <a:solidFill>
                  <a:srgbClr val="FF0000"/>
                </a:solidFill>
                <a:latin typeface="Arial" panose="020b0604020202020204" pitchFamily="34" charset="0"/>
              </a:rPr>
              <a:t>宰割战败国</a:t>
            </a:r>
            <a:endParaRPr lang="zh-CN" altLang="en-US" sz="2935" b="1">
              <a:solidFill>
                <a:srgbClr val="FF0000"/>
              </a:solidFill>
              <a:latin typeface="Arial" panose="020b0604020202020204" pitchFamily="34" charset="0"/>
            </a:endParaRPr>
          </a:p>
        </p:txBody>
      </p:sp>
      <p:sp>
        <p:nvSpPr>
          <p:cNvPr id="14" name="矩形 13"/>
          <p:cNvSpPr/>
          <p:nvPr/>
        </p:nvSpPr>
        <p:spPr>
          <a:xfrm>
            <a:off x="1775520" y="4735565"/>
            <a:ext cx="2112235" cy="542925"/>
          </a:xfrm>
          <a:prstGeom prst="rect">
            <a:avLst/>
          </a:prstGeom>
          <a:solidFill>
            <a:schemeClr val="bg1"/>
          </a:solidFill>
          <a:ln>
            <a:solidFill>
              <a:schemeClr val="tx1"/>
            </a:solidFill>
          </a:ln>
        </p:spPr>
        <p:txBody>
          <a:bodyPr wrap="square">
            <a:spAutoFit/>
          </a:bodyPr>
          <a:lstStyle/>
          <a:p>
            <a:pPr algn="ctr"/>
            <a:r>
              <a:rPr lang="zh-CN" altLang="en-US" sz="2935" b="1">
                <a:solidFill>
                  <a:srgbClr val="FF0000"/>
                </a:solidFill>
                <a:latin typeface="Arial" panose="020b0604020202020204" pitchFamily="34" charset="0"/>
              </a:rPr>
              <a:t>分赃不均</a:t>
            </a:r>
            <a:endParaRPr lang="zh-CN" altLang="en-US" sz="2935" b="1">
              <a:solidFill>
                <a:srgbClr val="FF0000"/>
              </a:solidFill>
              <a:latin typeface="Arial" panose="020b0604020202020204" pitchFamily="34" charset="0"/>
            </a:endParaRPr>
          </a:p>
        </p:txBody>
      </p:sp>
      <p:sp>
        <p:nvSpPr>
          <p:cNvPr id="15" name="矩形 14"/>
          <p:cNvSpPr/>
          <p:nvPr/>
        </p:nvSpPr>
        <p:spPr>
          <a:xfrm>
            <a:off x="1775520" y="5407640"/>
            <a:ext cx="2423160" cy="542925"/>
          </a:xfrm>
          <a:prstGeom prst="rect">
            <a:avLst/>
          </a:prstGeom>
          <a:solidFill>
            <a:schemeClr val="bg1"/>
          </a:solidFill>
          <a:ln>
            <a:solidFill>
              <a:schemeClr val="tx1"/>
            </a:solidFill>
          </a:ln>
        </p:spPr>
        <p:txBody>
          <a:bodyPr wrap="none">
            <a:spAutoFit/>
          </a:bodyPr>
          <a:lstStyle/>
          <a:p>
            <a:r>
              <a:rPr lang="zh-CN" altLang="en-US" sz="2935" b="1">
                <a:solidFill>
                  <a:srgbClr val="FF0000"/>
                </a:solidFill>
                <a:latin typeface="Arial" panose="020b0604020202020204" pitchFamily="34" charset="0"/>
              </a:rPr>
              <a:t>奴役弱小民族</a:t>
            </a:r>
            <a:endParaRPr lang="zh-CN" altLang="en-US" sz="2935" b="1">
              <a:solidFill>
                <a:srgbClr val="FF0000"/>
              </a:solidFill>
              <a:latin typeface="Arial" panose="020b0604020202020204" pitchFamily="34" charset="0"/>
            </a:endParaRPr>
          </a:p>
        </p:txBody>
      </p:sp>
      <p:sp>
        <p:nvSpPr>
          <p:cNvPr id="16" name="矩形 15"/>
          <p:cNvSpPr/>
          <p:nvPr/>
        </p:nvSpPr>
        <p:spPr>
          <a:xfrm>
            <a:off x="1775520" y="6081263"/>
            <a:ext cx="2423160" cy="542925"/>
          </a:xfrm>
          <a:prstGeom prst="rect">
            <a:avLst/>
          </a:prstGeom>
          <a:solidFill>
            <a:schemeClr val="bg1"/>
          </a:solidFill>
          <a:ln>
            <a:solidFill>
              <a:schemeClr val="tx1"/>
            </a:solidFill>
          </a:ln>
        </p:spPr>
        <p:txBody>
          <a:bodyPr wrap="none">
            <a:spAutoFit/>
          </a:bodyPr>
          <a:lstStyle/>
          <a:p>
            <a:r>
              <a:rPr lang="zh-CN" altLang="en-US" sz="2935" b="1">
                <a:solidFill>
                  <a:srgbClr val="FF0000"/>
                </a:solidFill>
                <a:latin typeface="Arial" panose="020b0604020202020204" pitchFamily="34" charset="0"/>
              </a:rPr>
              <a:t>敌视社会主义</a:t>
            </a:r>
            <a:endParaRPr lang="zh-CN" altLang="en-US" sz="2935" b="1">
              <a:solidFill>
                <a:srgbClr val="FF0000"/>
              </a:solidFill>
              <a:latin typeface="Arial" panose="020b0604020202020204" pitchFamily="34" charset="0"/>
            </a:endParaRPr>
          </a:p>
        </p:txBody>
      </p:sp>
      <p:sp>
        <p:nvSpPr>
          <p:cNvPr id="3" name="文本框 2"/>
          <p:cNvSpPr txBox="1"/>
          <p:nvPr/>
        </p:nvSpPr>
        <p:spPr>
          <a:xfrm>
            <a:off x="148590" y="40005"/>
            <a:ext cx="5210810" cy="521970"/>
          </a:xfrm>
          <a:prstGeom prst="rect">
            <a:avLst/>
          </a:prstGeom>
          <a:solidFill>
            <a:srgbClr val="A2F0EF"/>
          </a:solidFill>
        </p:spPr>
        <p:txBody>
          <a:bodyPr wrap="square" rtlCol="0">
            <a:spAutoFit/>
          </a:bodyPr>
          <a:lstStyle/>
          <a:p>
            <a:r>
              <a:rPr lang="zh-CN" altLang="en-US" sz="2800" b="1">
                <a:solidFill>
                  <a:srgbClr val="FF0000"/>
                </a:solidFill>
                <a:latin typeface="楷体" panose="02010609060101010101" charset="-122"/>
                <a:ea typeface="楷体" panose="02010609060101010101" charset="-122"/>
              </a:rPr>
              <a:t>凡尔赛</a:t>
            </a:r>
            <a:r>
              <a:rPr lang="en-US" altLang="zh-CN" sz="2800" b="1">
                <a:solidFill>
                  <a:srgbClr val="FF0000"/>
                </a:solidFill>
                <a:latin typeface="楷体" panose="02010609060101010101" charset="-122"/>
                <a:ea typeface="楷体" panose="02010609060101010101" charset="-122"/>
              </a:rPr>
              <a:t>——</a:t>
            </a:r>
            <a:r>
              <a:rPr lang="zh-CN" altLang="en-US" sz="2800" b="1">
                <a:solidFill>
                  <a:srgbClr val="FF0000"/>
                </a:solidFill>
                <a:latin typeface="楷体" panose="02010609060101010101" charset="-122"/>
                <a:ea typeface="楷体" panose="02010609060101010101" charset="-122"/>
              </a:rPr>
              <a:t>华盛顿体系评价</a:t>
            </a:r>
            <a:endParaRPr lang="zh-CN" altLang="en-US" sz="2800" b="1">
              <a:solidFill>
                <a:srgbClr val="FF0000"/>
              </a:solidFill>
              <a:latin typeface="楷体" panose="02010609060101010101" charset="-122"/>
              <a:ea typeface="楷体" panose="02010609060101010101" charset="-122"/>
            </a:endParaRPr>
          </a:p>
        </p:txBody>
      </p:sp>
      <p:sp>
        <p:nvSpPr>
          <p:cNvPr id="102403" name="Text Box 3"/>
          <p:cNvSpPr txBox="1"/>
          <p:nvPr/>
        </p:nvSpPr>
        <p:spPr>
          <a:xfrm>
            <a:off x="911860" y="3137535"/>
            <a:ext cx="9529445" cy="583565"/>
          </a:xfrm>
          <a:prstGeom prst="rect">
            <a:avLst/>
          </a:prstGeom>
          <a:solidFill>
            <a:srgbClr val="FFFF00"/>
          </a:solidFill>
          <a:ln w="9525">
            <a:noFill/>
          </a:ln>
        </p:spPr>
        <p:txBody>
          <a:bodyPr wrap="square">
            <a:spAutoFit/>
          </a:bodyPr>
          <a:lstStyle/>
          <a:p>
            <a:pPr>
              <a:spcBef>
                <a:spcPct val="50000"/>
              </a:spcBef>
            </a:pPr>
            <a:r>
              <a:rPr lang="en-US" altLang="zh-CN" sz="3200" b="1">
                <a:solidFill>
                  <a:srgbClr val="800000"/>
                </a:solidFill>
                <a:latin typeface="楷体_GB2312" pitchFamily="49" charset="-122"/>
                <a:ea typeface="楷体_GB2312" pitchFamily="49" charset="-122"/>
              </a:rPr>
              <a:t> </a:t>
            </a:r>
            <a:r>
              <a:rPr lang="en-US" altLang="zh-CN" sz="3200" b="1">
                <a:solidFill>
                  <a:srgbClr val="FF0000"/>
                </a:solidFill>
                <a:latin typeface="楷体_GB2312" pitchFamily="49" charset="-122"/>
                <a:ea typeface="楷体_GB2312" pitchFamily="49" charset="-122"/>
              </a:rPr>
              <a:t> </a:t>
            </a:r>
            <a:r>
              <a:rPr lang="en-US" altLang="zh-CN" sz="2800" b="1">
                <a:solidFill>
                  <a:srgbClr val="FF0000"/>
                </a:solidFill>
                <a:latin typeface="楷体" panose="02010609060101010101" charset="-122"/>
                <a:ea typeface="楷体" panose="02010609060101010101" charset="-122"/>
                <a:cs typeface="楷体" panose="02010609060101010101" charset="-122"/>
              </a:rPr>
              <a:t>“</a:t>
            </a:r>
            <a:r>
              <a:rPr lang="zh-CN" altLang="en-US" sz="2800" b="1">
                <a:solidFill>
                  <a:srgbClr val="FF0000"/>
                </a:solidFill>
                <a:latin typeface="楷体" panose="02010609060101010101" charset="-122"/>
                <a:ea typeface="楷体" panose="02010609060101010101" charset="-122"/>
                <a:cs typeface="楷体" panose="02010609060101010101" charset="-122"/>
              </a:rPr>
              <a:t>这不是和平，这是</a:t>
            </a:r>
            <a:r>
              <a:rPr lang="en-US" altLang="zh-CN" sz="2800" b="1">
                <a:solidFill>
                  <a:srgbClr val="FF0000"/>
                </a:solidFill>
                <a:latin typeface="楷体" panose="02010609060101010101" charset="-122"/>
                <a:ea typeface="楷体" panose="02010609060101010101" charset="-122"/>
                <a:cs typeface="楷体" panose="02010609060101010101" charset="-122"/>
              </a:rPr>
              <a:t>20</a:t>
            </a:r>
            <a:r>
              <a:rPr lang="zh-CN" altLang="en-US" sz="2800" b="1">
                <a:solidFill>
                  <a:srgbClr val="FF0000"/>
                </a:solidFill>
                <a:latin typeface="楷体" panose="02010609060101010101" charset="-122"/>
                <a:ea typeface="楷体" panose="02010609060101010101" charset="-122"/>
                <a:cs typeface="楷体" panose="02010609060101010101" charset="-122"/>
              </a:rPr>
              <a:t>年的休战。” </a:t>
            </a:r>
            <a:r>
              <a:rPr lang="en-US" altLang="zh-CN" sz="2800" b="1">
                <a:solidFill>
                  <a:schemeClr val="tx1"/>
                </a:solidFill>
                <a:latin typeface="楷体" panose="02010609060101010101" charset="-122"/>
                <a:ea typeface="楷体" panose="02010609060101010101" charset="-122"/>
                <a:cs typeface="楷体" panose="02010609060101010101" charset="-122"/>
              </a:rPr>
              <a:t>——</a:t>
            </a:r>
            <a:r>
              <a:rPr lang="zh-CN" altLang="en-US" sz="2800" b="1">
                <a:solidFill>
                  <a:schemeClr val="tx1"/>
                </a:solidFill>
                <a:latin typeface="楷体" panose="02010609060101010101" charset="-122"/>
                <a:ea typeface="楷体" panose="02010609060101010101" charset="-122"/>
                <a:cs typeface="楷体" panose="02010609060101010101" charset="-122"/>
              </a:rPr>
              <a:t>法军元帅福煦</a:t>
            </a:r>
            <a:endParaRPr lang="zh-CN" altLang="en-US" sz="2800" b="1">
              <a:solidFill>
                <a:schemeClr val="tx1"/>
              </a:solidFill>
              <a:latin typeface="楷体" panose="02010609060101010101" charset="-122"/>
              <a:ea typeface="楷体" panose="02010609060101010101" charset="-122"/>
              <a:cs typeface="楷体" panose="02010609060101010101" charset="-122"/>
            </a:endParaRPr>
          </a:p>
        </p:txBody>
      </p:sp>
      <p:sp>
        <p:nvSpPr>
          <p:cNvPr id="102404" name="Text Box 4"/>
          <p:cNvSpPr txBox="1"/>
          <p:nvPr/>
        </p:nvSpPr>
        <p:spPr>
          <a:xfrm>
            <a:off x="236855" y="2844800"/>
            <a:ext cx="12007215" cy="1168400"/>
          </a:xfrm>
          <a:prstGeom prst="rect">
            <a:avLst/>
          </a:prstGeom>
          <a:solidFill>
            <a:schemeClr val="bg1"/>
          </a:solidFill>
          <a:ln w="9525">
            <a:noFill/>
          </a:ln>
        </p:spPr>
        <p:txBody>
          <a:bodyPr wrap="square">
            <a:spAutoFit/>
          </a:bodyPr>
          <a:lstStyle/>
          <a:p>
            <a:pPr>
              <a:spcBef>
                <a:spcPct val="50000"/>
              </a:spcBef>
            </a:pPr>
            <a:r>
              <a:rPr lang="en-US" altLang="zh-CN" sz="2800" b="1">
                <a:solidFill>
                  <a:srgbClr val="800000"/>
                </a:solidFill>
                <a:latin typeface="楷体" panose="02010609060101010101" charset="-122"/>
                <a:ea typeface="楷体" panose="02010609060101010101" charset="-122"/>
                <a:cs typeface="楷体" panose="02010609060101010101" charset="-122"/>
              </a:rPr>
              <a:t>“</a:t>
            </a:r>
            <a:r>
              <a:rPr lang="zh-CN" altLang="en-US" sz="2800" b="1">
                <a:solidFill>
                  <a:srgbClr val="800000"/>
                </a:solidFill>
                <a:latin typeface="楷体" panose="02010609060101010101" charset="-122"/>
                <a:ea typeface="楷体" panose="02010609060101010101" charset="-122"/>
                <a:cs typeface="楷体" panose="02010609060101010101" charset="-122"/>
              </a:rPr>
              <a:t>靠</a:t>
            </a:r>
            <a:r>
              <a:rPr lang="zh-CN" altLang="en-US" sz="2800" b="1">
                <a:solidFill>
                  <a:srgbClr val="FF0000"/>
                </a:solidFill>
                <a:latin typeface="楷体" panose="02010609060101010101" charset="-122"/>
                <a:ea typeface="楷体" panose="02010609060101010101" charset="-122"/>
                <a:cs typeface="楷体" panose="02010609060101010101" charset="-122"/>
              </a:rPr>
              <a:t>凡尔赛和约</a:t>
            </a:r>
            <a:r>
              <a:rPr lang="zh-CN" altLang="en-US" sz="2800" b="1">
                <a:solidFill>
                  <a:srgbClr val="800000"/>
                </a:solidFill>
                <a:latin typeface="楷体" panose="02010609060101010101" charset="-122"/>
                <a:ea typeface="楷体" panose="02010609060101010101" charset="-122"/>
                <a:cs typeface="楷体" panose="02010609060101010101" charset="-122"/>
              </a:rPr>
              <a:t>来维系的整个国际体系、国际秩序是</a:t>
            </a:r>
            <a:r>
              <a:rPr lang="zh-CN" altLang="en-US" sz="2800" b="1">
                <a:solidFill>
                  <a:srgbClr val="FF0000"/>
                </a:solidFill>
                <a:latin typeface="楷体" panose="02010609060101010101" charset="-122"/>
                <a:ea typeface="楷体" panose="02010609060101010101" charset="-122"/>
                <a:cs typeface="楷体" panose="02010609060101010101" charset="-122"/>
              </a:rPr>
              <a:t>建立在火山口上的。</a:t>
            </a:r>
            <a:r>
              <a:rPr lang="en-US" altLang="zh-CN" sz="2800" b="1">
                <a:solidFill>
                  <a:srgbClr val="FF0000"/>
                </a:solidFill>
                <a:latin typeface="楷体" panose="02010609060101010101" charset="-122"/>
                <a:ea typeface="楷体" panose="02010609060101010101" charset="-122"/>
                <a:cs typeface="楷体" panose="02010609060101010101" charset="-122"/>
              </a:rPr>
              <a:t>”</a:t>
            </a:r>
            <a:endParaRPr lang="en-US" altLang="zh-CN" sz="2800" b="1">
              <a:solidFill>
                <a:srgbClr val="FF0000"/>
              </a:solidFill>
              <a:latin typeface="楷体" panose="02010609060101010101" charset="-122"/>
              <a:ea typeface="楷体" panose="02010609060101010101" charset="-122"/>
              <a:cs typeface="楷体" panose="02010609060101010101" charset="-122"/>
            </a:endParaRPr>
          </a:p>
          <a:p>
            <a:pPr>
              <a:spcBef>
                <a:spcPct val="50000"/>
              </a:spcBef>
            </a:pPr>
            <a:r>
              <a:rPr lang="en-US" altLang="zh-CN" sz="2800" b="1">
                <a:solidFill>
                  <a:srgbClr val="FF0000"/>
                </a:solidFill>
                <a:latin typeface="楷体" panose="02010609060101010101" charset="-122"/>
                <a:ea typeface="楷体" panose="02010609060101010101" charset="-122"/>
                <a:cs typeface="楷体" panose="02010609060101010101" charset="-122"/>
              </a:rPr>
              <a:t>                                                       </a:t>
            </a:r>
            <a:r>
              <a:rPr lang="en-US" altLang="zh-CN" sz="2800" b="1">
                <a:solidFill>
                  <a:srgbClr val="800000"/>
                </a:solidFill>
                <a:latin typeface="楷体" panose="02010609060101010101" charset="-122"/>
                <a:ea typeface="楷体" panose="02010609060101010101" charset="-122"/>
                <a:cs typeface="楷体" panose="02010609060101010101" charset="-122"/>
              </a:rPr>
              <a:t>——</a:t>
            </a:r>
            <a:r>
              <a:rPr lang="zh-CN" altLang="en-US" sz="2800" b="1">
                <a:solidFill>
                  <a:srgbClr val="800000"/>
                </a:solidFill>
                <a:latin typeface="楷体" panose="02010609060101010101" charset="-122"/>
                <a:ea typeface="楷体" panose="02010609060101010101" charset="-122"/>
                <a:cs typeface="楷体" panose="02010609060101010101" charset="-122"/>
              </a:rPr>
              <a:t>列宁</a:t>
            </a:r>
            <a:endParaRPr lang="zh-CN" altLang="en-US" sz="2800" b="1">
              <a:solidFill>
                <a:srgbClr val="800000"/>
              </a:solidFill>
              <a:latin typeface="楷体" panose="02010609060101010101" charset="-122"/>
              <a:ea typeface="楷体" panose="02010609060101010101" charset="-122"/>
              <a:cs typeface="楷体" panose="02010609060101010101"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wipe(left)">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linds(horizontal)">
                                      <p:cBhvr>
                                        <p:cTn id="27" dur="500"/>
                                        <p:tgtEl>
                                          <p:spTgt spid="14"/>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left)">
                                      <p:cBhvr>
                                        <p:cTn id="32" dur="500"/>
                                        <p:tgtEl>
                                          <p:spTgt spid="9"/>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500"/>
                                        <p:tgtEl>
                                          <p:spTgt spid="15"/>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22" presetClass="entr" presetSubtype="8"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left)">
                                      <p:cBhvr>
                                        <p:cTn id="42" dur="500"/>
                                        <p:tgtEl>
                                          <p:spTgt spid="10"/>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blinds(horizontal)">
                                      <p:cBhvr>
                                        <p:cTn id="47" dur="500"/>
                                        <p:tgtEl>
                                          <p:spTgt spid="16"/>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22" presetClass="entr" presetSubtype="8"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left)">
                                      <p:cBhvr>
                                        <p:cTn id="52" dur="500"/>
                                        <p:tgtEl>
                                          <p:spTgt spid="11"/>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17" presetClass="entr" presetSubtype="8" fill="hold" grpId="0" nodeType="clickEffect">
                                  <p:stCondLst>
                                    <p:cond delay="0"/>
                                  </p:stCondLst>
                                  <p:childTnLst>
                                    <p:set>
                                      <p:cBhvr>
                                        <p:cTn id="56" dur="1" fill="hold">
                                          <p:stCondLst>
                                            <p:cond delay="0"/>
                                          </p:stCondLst>
                                        </p:cTn>
                                        <p:tgtEl>
                                          <p:spTgt spid="102403"/>
                                        </p:tgtEl>
                                        <p:attrNameLst>
                                          <p:attrName>style.visibility</p:attrName>
                                        </p:attrNameLst>
                                      </p:cBhvr>
                                      <p:to>
                                        <p:strVal val="visible"/>
                                      </p:to>
                                    </p:set>
                                    <p:anim calcmode="lin" valueType="num">
                                      <p:cBhvr>
                                        <p:cTn id="57" dur="500" fill="hold"/>
                                        <p:tgtEl>
                                          <p:spTgt spid="102403"/>
                                        </p:tgtEl>
                                        <p:attrNameLst>
                                          <p:attrName>ppt_x</p:attrName>
                                        </p:attrNameLst>
                                      </p:cBhvr>
                                      <p:tavLst>
                                        <p:tav tm="0">
                                          <p:val>
                                            <p:strVal val="#ppt_x-#ppt_w/2"/>
                                          </p:val>
                                        </p:tav>
                                        <p:tav tm="100000">
                                          <p:val>
                                            <p:strVal val="#ppt_x"/>
                                          </p:val>
                                        </p:tav>
                                      </p:tavLst>
                                    </p:anim>
                                    <p:anim calcmode="lin" valueType="num">
                                      <p:cBhvr>
                                        <p:cTn id="58" dur="500" fill="hold"/>
                                        <p:tgtEl>
                                          <p:spTgt spid="102403"/>
                                        </p:tgtEl>
                                        <p:attrNameLst>
                                          <p:attrName>ppt_y</p:attrName>
                                        </p:attrNameLst>
                                      </p:cBhvr>
                                      <p:tavLst>
                                        <p:tav tm="0">
                                          <p:val>
                                            <p:strVal val="#ppt_y"/>
                                          </p:val>
                                        </p:tav>
                                        <p:tav tm="100000">
                                          <p:val>
                                            <p:strVal val="#ppt_y"/>
                                          </p:val>
                                        </p:tav>
                                      </p:tavLst>
                                    </p:anim>
                                    <p:anim calcmode="lin" valueType="num">
                                      <p:cBhvr>
                                        <p:cTn id="59" dur="500" fill="hold"/>
                                        <p:tgtEl>
                                          <p:spTgt spid="102403"/>
                                        </p:tgtEl>
                                        <p:attrNameLst>
                                          <p:attrName>ppt_w</p:attrName>
                                        </p:attrNameLst>
                                      </p:cBhvr>
                                      <p:tavLst>
                                        <p:tav tm="0">
                                          <p:val>
                                            <p:fltVal val="0"/>
                                          </p:val>
                                        </p:tav>
                                        <p:tav tm="100000">
                                          <p:val>
                                            <p:strVal val="#ppt_w"/>
                                          </p:val>
                                        </p:tav>
                                      </p:tavLst>
                                    </p:anim>
                                    <p:anim calcmode="lin" valueType="num">
                                      <p:cBhvr>
                                        <p:cTn id="60" dur="500" fill="hold"/>
                                        <p:tgtEl>
                                          <p:spTgt spid="102403"/>
                                        </p:tgtEl>
                                        <p:attrNameLst>
                                          <p:attrName>ppt_h</p:attrName>
                                        </p:attrNameLst>
                                      </p:cBhvr>
                                      <p:tavLst>
                                        <p:tav tm="0">
                                          <p:val>
                                            <p:strVal val="#ppt_h"/>
                                          </p:val>
                                        </p:tav>
                                        <p:tav tm="100000">
                                          <p:val>
                                            <p:strVal val="#ppt_h"/>
                                          </p:val>
                                        </p:tav>
                                      </p:tavLst>
                                    </p:anim>
                                  </p:childTnLst>
                                </p:cTn>
                              </p:par>
                            </p:childTnLst>
                          </p:cTn>
                        </p:par>
                      </p:childTnLst>
                    </p:cTn>
                  </p:par>
                  <p:par>
                    <p:cTn id="61" fill="hold" nodeType="clickPar">
                      <p:stCondLst>
                        <p:cond delay="indefinite"/>
                      </p:stCondLst>
                      <p:childTnLst>
                        <p:par>
                          <p:cTn id="62" fill="hold" nodeType="afterGroup">
                            <p:stCondLst>
                              <p:cond delay="0"/>
                            </p:stCondLst>
                            <p:childTnLst>
                              <p:par>
                                <p:cTn id="63" presetID="17" presetClass="entr" presetSubtype="8" fill="hold" grpId="0" nodeType="clickEffect">
                                  <p:stCondLst>
                                    <p:cond delay="0"/>
                                  </p:stCondLst>
                                  <p:childTnLst>
                                    <p:set>
                                      <p:cBhvr>
                                        <p:cTn id="64" dur="1" fill="hold">
                                          <p:stCondLst>
                                            <p:cond delay="0"/>
                                          </p:stCondLst>
                                        </p:cTn>
                                        <p:tgtEl>
                                          <p:spTgt spid="102404"/>
                                        </p:tgtEl>
                                        <p:attrNameLst>
                                          <p:attrName>style.visibility</p:attrName>
                                        </p:attrNameLst>
                                      </p:cBhvr>
                                      <p:to>
                                        <p:strVal val="visible"/>
                                      </p:to>
                                    </p:set>
                                    <p:anim calcmode="lin" valueType="num">
                                      <p:cBhvr>
                                        <p:cTn id="65" dur="500" fill="hold"/>
                                        <p:tgtEl>
                                          <p:spTgt spid="102404"/>
                                        </p:tgtEl>
                                        <p:attrNameLst>
                                          <p:attrName>ppt_x</p:attrName>
                                        </p:attrNameLst>
                                      </p:cBhvr>
                                      <p:tavLst>
                                        <p:tav tm="0">
                                          <p:val>
                                            <p:strVal val="#ppt_x-#ppt_w/2"/>
                                          </p:val>
                                        </p:tav>
                                        <p:tav tm="100000">
                                          <p:val>
                                            <p:strVal val="#ppt_x"/>
                                          </p:val>
                                        </p:tav>
                                      </p:tavLst>
                                    </p:anim>
                                    <p:anim calcmode="lin" valueType="num">
                                      <p:cBhvr>
                                        <p:cTn id="66" dur="500" fill="hold"/>
                                        <p:tgtEl>
                                          <p:spTgt spid="102404"/>
                                        </p:tgtEl>
                                        <p:attrNameLst>
                                          <p:attrName>ppt_y</p:attrName>
                                        </p:attrNameLst>
                                      </p:cBhvr>
                                      <p:tavLst>
                                        <p:tav tm="0">
                                          <p:val>
                                            <p:strVal val="#ppt_y"/>
                                          </p:val>
                                        </p:tav>
                                        <p:tav tm="100000">
                                          <p:val>
                                            <p:strVal val="#ppt_y"/>
                                          </p:val>
                                        </p:tav>
                                      </p:tavLst>
                                    </p:anim>
                                    <p:anim calcmode="lin" valueType="num">
                                      <p:cBhvr>
                                        <p:cTn id="67" dur="500" fill="hold"/>
                                        <p:tgtEl>
                                          <p:spTgt spid="102404"/>
                                        </p:tgtEl>
                                        <p:attrNameLst>
                                          <p:attrName>ppt_w</p:attrName>
                                        </p:attrNameLst>
                                      </p:cBhvr>
                                      <p:tavLst>
                                        <p:tav tm="0">
                                          <p:val>
                                            <p:fltVal val="0"/>
                                          </p:val>
                                        </p:tav>
                                        <p:tav tm="100000">
                                          <p:val>
                                            <p:strVal val="#ppt_w"/>
                                          </p:val>
                                        </p:tav>
                                      </p:tavLst>
                                    </p:anim>
                                    <p:anim calcmode="lin" valueType="num">
                                      <p:cBhvr>
                                        <p:cTn id="68" dur="500" fill="hold"/>
                                        <p:tgtEl>
                                          <p:spTgt spid="10240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P spid="13" grpId="0"/>
      <p:bldP spid="14" grpId="0"/>
      <p:bldP spid="15" grpId="0"/>
      <p:bldP spid="16" grpId="0"/>
      <p:bldP spid="102403" grpId="0"/>
      <p:bldP spid="102404" grpId="0"/>
    </p:bldLst>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4" name="图片 3" descr="图片1_副本"/>
          <p:cNvPicPr>
            <a:picLocks noChangeAspect="1"/>
          </p:cNvPicPr>
          <p:nvPr>
            <p:custDataLst>
              <p:tags r:id="rId3"/>
            </p:custDataLst>
          </p:nvPr>
        </p:nvPicPr>
        <p:blipFill>
          <a:blip r:embed="rId2"/>
          <a:stretch>
            <a:fillRect/>
          </a:stretch>
        </p:blipFill>
        <p:spPr>
          <a:xfrm>
            <a:off x="0" y="0"/>
            <a:ext cx="12192000" cy="6858000"/>
          </a:xfrm>
          <a:prstGeom prst="rect">
            <a:avLst/>
          </a:prstGeom>
        </p:spPr>
      </p:pic>
      <p:sp>
        <p:nvSpPr>
          <p:cNvPr id="76" name="文本框 75"/>
          <p:cNvSpPr txBox="1"/>
          <p:nvPr/>
        </p:nvSpPr>
        <p:spPr>
          <a:xfrm>
            <a:off x="0" y="5794375"/>
            <a:ext cx="12071350" cy="953135"/>
          </a:xfrm>
          <a:prstGeom prst="rect">
            <a:avLst/>
          </a:prstGeom>
          <a:noFill/>
        </p:spPr>
        <p:txBody>
          <a:bodyPr wrap="square" rtlCol="0">
            <a:spAutoFit/>
          </a:bodyPr>
          <a:lstStyle/>
          <a:p>
            <a:pPr algn="just"/>
            <a:r>
              <a:rPr sz="2800">
                <a:solidFill>
                  <a:schemeClr val="bg1"/>
                </a:solidFill>
                <a:effectLst>
                  <a:outerShdw blurRad="203200" dist="38100" dir="2700000" sx="101000" sy="101000" algn="tl" rotWithShape="0">
                    <a:srgbClr val="3C2007">
                      <a:alpha val="92000"/>
                    </a:srgbClr>
                  </a:outerShdw>
                </a:effectLst>
                <a:latin typeface="黑体" panose="02010609060101010101" pitchFamily="2" charset="-122"/>
                <a:ea typeface="黑体" panose="02010609060101010101" pitchFamily="2" charset="-122"/>
                <a:cs typeface="黑体" panose="02010609060101010101" pitchFamily="2" charset="-122"/>
              </a:rPr>
              <a:t>【课程标准】通过了解第二次世界大战，理解20世纪上半期（第二次世界大战期间）国际秩序的变动。</a:t>
            </a:r>
            <a:endParaRPr sz="2800">
              <a:solidFill>
                <a:schemeClr val="bg1"/>
              </a:solidFill>
              <a:effectLst>
                <a:outerShdw blurRad="203200" dist="38100" dir="2700000" sx="101000" sy="101000" algn="tl" rotWithShape="0">
                  <a:srgbClr val="3C2007">
                    <a:alpha val="92000"/>
                  </a:srgbClr>
                </a:outerShdw>
              </a:effectLst>
              <a:latin typeface="黑体" pitchFamily="2" charset="-122"/>
              <a:ea typeface="黑体" pitchFamily="2" charset="-122"/>
              <a:cs typeface="黑体" panose="02010609060101010101" pitchFamily="2" charset="-122"/>
            </a:endParaRPr>
          </a:p>
        </p:txBody>
      </p:sp>
    </p:spTree>
  </p:cSld>
  <p:clrMapOvr>
    <a:masterClrMapping/>
  </p:clrMapOvr>
  <mc:AlternateContent>
    <mc:Choice xmlns:p14="http://schemas.microsoft.com/office/powerpoint/2010/main" Requires="p14">
      <p:transition p14:dur="500"/>
    </mc:Choice>
    <mc:Fallback>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blinds(horizontal)">
                                      <p:cBhvr>
                                        <p:cTn id="7"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矩形 6"/>
          <p:cNvSpPr/>
          <p:nvPr/>
        </p:nvSpPr>
        <p:spPr>
          <a:xfrm>
            <a:off x="393700" y="1511935"/>
            <a:ext cx="7332980" cy="2091690"/>
          </a:xfrm>
          <a:prstGeom prst="rect">
            <a:avLst/>
          </a:prstGeom>
          <a:ln w="19050">
            <a:solidFill>
              <a:schemeClr val="accent6">
                <a:lumMod val="50000"/>
              </a:schemeClr>
            </a:solidFill>
          </a:ln>
        </p:spPr>
        <p:txBody>
          <a:bodyPr wrap="square">
            <a:spAutoFit/>
          </a:bodyPr>
          <a:lstStyle/>
          <a:p>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法西斯（拉丁语fasces的译音）原指中间插着一把斧头的</a:t>
            </a:r>
            <a:r>
              <a:rPr lang="zh-CN" altLang="en-US" sz="2600" b="1" smtClean="0">
                <a:solidFill>
                  <a:srgbClr val="FF0000"/>
                </a:solidFill>
                <a:uFillTx/>
                <a:latin typeface="楷体" panose="02010609060101010101" charset="-122"/>
                <a:ea typeface="楷体" panose="02010609060101010101" charset="-122"/>
                <a:cs typeface="楷体" panose="02010609060101010101" charset="-122"/>
              </a:rPr>
              <a:t>“束棒”</a:t>
            </a:r>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，为古罗马执法官吏的权力标志。</a:t>
            </a:r>
            <a:r>
              <a:rPr lang="zh-CN" altLang="en-US" sz="2600" b="1" u="sng" smtClean="0">
                <a:solidFill>
                  <a:schemeClr val="tx1"/>
                </a:solidFill>
                <a:uFillTx/>
                <a:latin typeface="楷体" panose="02010609060101010101" charset="-122"/>
                <a:ea typeface="楷体" panose="02010609060101010101" charset="-122"/>
                <a:cs typeface="楷体" panose="02010609060101010101" charset="-122"/>
              </a:rPr>
              <a:t>现对内</a:t>
            </a:r>
            <a:r>
              <a:rPr lang="zh-CN" altLang="en-US" sz="2600" b="1" u="sng" smtClean="0">
                <a:solidFill>
                  <a:srgbClr val="FF0000"/>
                </a:solidFill>
                <a:uFillTx/>
                <a:latin typeface="楷体" panose="02010609060101010101" charset="-122"/>
                <a:ea typeface="楷体" panose="02010609060101010101" charset="-122"/>
                <a:cs typeface="楷体" panose="02010609060101010101" charset="-122"/>
              </a:rPr>
              <a:t>象征强权、暴力、恐怖统治</a:t>
            </a:r>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a:t>
            </a:r>
            <a:r>
              <a:rPr lang="zh-CN" altLang="en-US" sz="2600" b="1" u="sng"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对外</a:t>
            </a:r>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侵略掠夺，是资本主义国家的</a:t>
            </a:r>
            <a:r>
              <a:rPr lang="zh-CN" altLang="en-US" sz="2600" b="1" smtClean="0">
                <a:solidFill>
                  <a:srgbClr val="FF0000"/>
                </a:solidFill>
                <a:uFillTx/>
                <a:latin typeface="楷体" panose="02010609060101010101" charset="-122"/>
                <a:ea typeface="楷体" panose="02010609060101010101" charset="-122"/>
                <a:cs typeface="楷体" panose="02010609060101010101" charset="-122"/>
              </a:rPr>
              <a:t>极端独裁形式</a:t>
            </a:r>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a:t>
            </a:r>
            <a:endPar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endParaRPr>
          </a:p>
          <a:p>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              </a:t>
            </a:r>
            <a:r>
              <a:rPr lang="en-US" altLang="zh-CN"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a:t>
            </a:r>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杰里</a:t>
            </a:r>
            <a:r>
              <a:rPr lang="en-US" altLang="zh-CN"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a:t>
            </a:r>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本特利等</a:t>
            </a:r>
            <a:r>
              <a:rPr lang="en-US" altLang="zh-CN"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a:t>
            </a:r>
            <a:r>
              <a:rPr lang="zh-CN" altLang="en-US"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新全球史</a:t>
            </a:r>
            <a:r>
              <a:rPr lang="en-US" altLang="zh-CN"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rPr>
              <a:t>》</a:t>
            </a:r>
            <a:endParaRPr lang="en-US" altLang="zh-CN" sz="2600" b="1" smtClean="0">
              <a:solidFill>
                <a:schemeClr val="tx1">
                  <a:lumMod val="75000"/>
                  <a:lumOff val="25000"/>
                </a:schemeClr>
              </a:solidFill>
              <a:uFillTx/>
              <a:latin typeface="楷体" panose="02010609060101010101" charset="-122"/>
              <a:ea typeface="楷体" panose="02010609060101010101" charset="-122"/>
              <a:cs typeface="楷体" panose="02010609060101010101" charset="-122"/>
            </a:endParaRPr>
          </a:p>
        </p:txBody>
      </p:sp>
      <p:grpSp>
        <p:nvGrpSpPr>
          <p:cNvPr id="3" name="组合 2"/>
          <p:cNvGrpSpPr/>
          <p:nvPr/>
        </p:nvGrpSpPr>
        <p:grpSpPr>
          <a:xfrm>
            <a:off x="45190" y="3691978"/>
            <a:ext cx="8030121" cy="2596623"/>
            <a:chOff x="-1325" y="6650"/>
            <a:chExt cx="15165" cy="4191"/>
          </a:xfrm>
        </p:grpSpPr>
        <p:sp>
          <p:nvSpPr>
            <p:cNvPr id="4" name="文本框 3"/>
            <p:cNvSpPr txBox="1"/>
            <p:nvPr/>
          </p:nvSpPr>
          <p:spPr>
            <a:xfrm>
              <a:off x="-1325" y="6650"/>
              <a:ext cx="15165" cy="3723"/>
            </a:xfrm>
            <a:prstGeom prst="rect">
              <a:avLst/>
            </a:prstGeom>
            <a:noFill/>
            <a:ln w="25400" cap="flat" cmpd="sng" algn="ctr">
              <a:noFill/>
              <a:prstDash val="solid"/>
            </a:ln>
            <a:effectLst/>
            <a:extLst>
              <a:ext uri="{909E8E84-426E-40DD-AFC4-6F175D3DCCD1}">
                <a14:hiddenFill xmlns:a14="http://schemas.microsoft.com/office/drawing/2010/main">
                  <a:solidFill>
                    <a:srgbClr val="1F497D">
                      <a:lumMod val="20000"/>
                      <a:lumOff val="80000"/>
                    </a:srgbClr>
                  </a:solidFill>
                </a14:hiddenFill>
              </a:ext>
            </a:extLst>
          </p:spPr>
          <p:txBody>
            <a:bodyPr wrap="square" rtlCol="0">
              <a:spAutoFit/>
            </a:bodyPr>
            <a:lstStyle/>
            <a:p>
              <a:r>
                <a:rPr lang="zh-CN" altLang="en-US" sz="2400">
                  <a:solidFill>
                    <a:srgbClr val="C00000"/>
                  </a:solidFill>
                  <a:latin typeface="黑体" panose="02010609060101010101" pitchFamily="2" charset="-122"/>
                  <a:ea typeface="黑体" panose="02010609060101010101" pitchFamily="2" charset="-122"/>
                </a:rPr>
                <a:t>                </a:t>
              </a:r>
              <a:r>
                <a:rPr lang="zh-CN" altLang="en-US" sz="2400" smtClean="0">
                  <a:solidFill>
                    <a:srgbClr val="C00000"/>
                  </a:solidFill>
                  <a:latin typeface="黑体" panose="02010609060101010101" pitchFamily="2" charset="-122"/>
                  <a:ea typeface="黑体" panose="02010609060101010101" pitchFamily="2" charset="-122"/>
                </a:rPr>
                <a:t> </a:t>
              </a:r>
              <a:endParaRPr lang="en-US" altLang="zh-CN" sz="2400" smtClean="0">
                <a:solidFill>
                  <a:srgbClr val="C00000"/>
                </a:solidFill>
                <a:latin typeface="黑体" pitchFamily="2" charset="-122"/>
                <a:ea typeface="黑体" pitchFamily="2" charset="-122"/>
              </a:endParaRPr>
            </a:p>
            <a:p>
              <a:r>
                <a:rPr lang="en-US" altLang="zh-CN" sz="2400">
                  <a:solidFill>
                    <a:srgbClr val="C00000"/>
                  </a:solidFill>
                  <a:latin typeface="黑体" panose="02010609060101010101" pitchFamily="2" charset="-122"/>
                  <a:ea typeface="黑体" panose="02010609060101010101" pitchFamily="2" charset="-122"/>
                </a:rPr>
                <a:t> </a:t>
              </a:r>
              <a:r>
                <a:rPr lang="en-US" altLang="zh-CN" sz="2400" smtClean="0">
                  <a:solidFill>
                    <a:schemeClr val="tx1"/>
                  </a:solidFill>
                  <a:latin typeface="黑体" panose="02010609060101010101" pitchFamily="2" charset="-122"/>
                  <a:ea typeface="黑体" panose="02010609060101010101" pitchFamily="2" charset="-122"/>
                </a:rPr>
                <a:t>   </a:t>
              </a:r>
              <a:r>
                <a:rPr lang="en-US" altLang="zh-CN" sz="2400" smtClean="0">
                  <a:solidFill>
                    <a:schemeClr val="tx1"/>
                  </a:solidFill>
                  <a:uFillTx/>
                  <a:latin typeface="黑体" panose="02010609060101010101" pitchFamily="2" charset="-122"/>
                  <a:ea typeface="黑体" panose="02010609060101010101" pitchFamily="2" charset="-122"/>
                </a:rPr>
                <a:t>     </a:t>
              </a:r>
              <a:r>
                <a:rPr lang="en-US" altLang="zh-CN" sz="2400" b="1" smtClean="0">
                  <a:solidFill>
                    <a:schemeClr val="tx1"/>
                  </a:solidFill>
                  <a:uFillTx/>
                  <a:latin typeface="黑体" panose="02010609060101010101" pitchFamily="2" charset="-122"/>
                  <a:ea typeface="黑体" panose="02010609060101010101" pitchFamily="2" charset="-122"/>
                </a:rPr>
                <a:t>       </a:t>
              </a:r>
              <a:r>
                <a:rPr lang="zh-CN" altLang="en-US" sz="2400" b="1" smtClean="0">
                  <a:solidFill>
                    <a:srgbClr val="FF0000"/>
                  </a:solidFill>
                  <a:uFillTx/>
                  <a:latin typeface="黑体" panose="02010609060101010101" pitchFamily="2" charset="-122"/>
                  <a:ea typeface="黑体" panose="02010609060101010101" pitchFamily="2" charset="-122"/>
                </a:rPr>
                <a:t>极端</a:t>
              </a:r>
              <a:r>
                <a:rPr lang="zh-CN" altLang="en-US" sz="2400" b="1">
                  <a:solidFill>
                    <a:srgbClr val="FF0000"/>
                  </a:solidFill>
                  <a:uFillTx/>
                  <a:latin typeface="黑体" panose="02010609060101010101" pitchFamily="2" charset="-122"/>
                  <a:ea typeface="黑体" panose="02010609060101010101" pitchFamily="2" charset="-122"/>
                </a:rPr>
                <a:t>民族主</a:t>
              </a:r>
              <a:r>
                <a:rPr lang="zh-CN" altLang="en-US" sz="2400" b="1" smtClean="0">
                  <a:solidFill>
                    <a:srgbClr val="FF0000"/>
                  </a:solidFill>
                  <a:uFillTx/>
                  <a:latin typeface="黑体" panose="02010609060101010101" pitchFamily="2" charset="-122"/>
                  <a:ea typeface="黑体" panose="02010609060101010101" pitchFamily="2" charset="-122"/>
                </a:rPr>
                <a:t>义（基本特征）</a:t>
              </a:r>
              <a:endParaRPr lang="zh-CN" altLang="en-US" sz="2400" b="1">
                <a:solidFill>
                  <a:schemeClr val="tx1"/>
                </a:solidFill>
                <a:uFillTx/>
                <a:latin typeface="黑体" pitchFamily="2" charset="-122"/>
                <a:ea typeface="黑体" pitchFamily="2" charset="-122"/>
              </a:endParaRPr>
            </a:p>
            <a:p>
              <a:r>
                <a:rPr lang="zh-CN" altLang="en-US" sz="2400" b="1" smtClean="0">
                  <a:solidFill>
                    <a:schemeClr val="tx1"/>
                  </a:solidFill>
                  <a:uFillTx/>
                  <a:latin typeface="黑体" panose="02010609060101010101" pitchFamily="2" charset="-122"/>
                  <a:ea typeface="黑体" panose="02010609060101010101" pitchFamily="2" charset="-122"/>
                </a:rPr>
                <a:t>  </a:t>
              </a:r>
              <a:endParaRPr lang="en-US" altLang="zh-CN" sz="2400" b="1" smtClean="0">
                <a:solidFill>
                  <a:schemeClr val="tx1"/>
                </a:solidFill>
                <a:uFillTx/>
                <a:latin typeface="黑体" pitchFamily="2" charset="-122"/>
                <a:ea typeface="黑体" pitchFamily="2" charset="-122"/>
              </a:endParaRPr>
            </a:p>
            <a:p>
              <a:r>
                <a:rPr lang="zh-CN" altLang="en-US" sz="2400" b="1">
                  <a:solidFill>
                    <a:schemeClr val="tx1"/>
                  </a:solidFill>
                  <a:uFillTx/>
                  <a:latin typeface="黑体" panose="02010609060101010101" pitchFamily="2" charset="-122"/>
                  <a:ea typeface="黑体" panose="02010609060101010101" pitchFamily="2" charset="-122"/>
                  <a:sym typeface="宋体" panose="02010600030101010101" pitchFamily="2" charset="-122"/>
                </a:rPr>
                <a:t>法西斯主义特</a:t>
              </a:r>
              <a:r>
                <a:rPr lang="zh-CN" altLang="en-US" sz="2400" b="1" smtClean="0">
                  <a:solidFill>
                    <a:schemeClr val="tx1"/>
                  </a:solidFill>
                  <a:uFillTx/>
                  <a:latin typeface="黑体" panose="02010609060101010101" pitchFamily="2" charset="-122"/>
                  <a:ea typeface="黑体" panose="02010609060101010101" pitchFamily="2" charset="-122"/>
                  <a:sym typeface="宋体" panose="02010600030101010101" pitchFamily="2" charset="-122"/>
                </a:rPr>
                <a:t>征  </a:t>
              </a:r>
              <a:endParaRPr lang="en-US" altLang="zh-CN" sz="2400" b="1" smtClean="0">
                <a:solidFill>
                  <a:schemeClr val="tx1"/>
                </a:solidFill>
                <a:uFillTx/>
                <a:latin typeface="黑体" pitchFamily="2" charset="-122"/>
                <a:ea typeface="黑体" pitchFamily="2" charset="-122"/>
                <a:sym typeface="+mn-ea"/>
              </a:endParaRPr>
            </a:p>
            <a:p>
              <a:endParaRPr lang="en-US" altLang="zh-CN" sz="2400" b="1" smtClean="0">
                <a:solidFill>
                  <a:schemeClr val="tx1"/>
                </a:solidFill>
                <a:uFillTx/>
                <a:latin typeface="黑体" panose="02010609060101010101" pitchFamily="2" charset="-122"/>
                <a:ea typeface="黑体" panose="02010609060101010101" pitchFamily="2" charset="-122"/>
                <a:sym typeface="+mn-ea"/>
              </a:endParaRPr>
            </a:p>
            <a:p>
              <a:r>
                <a:rPr lang="zh-CN" altLang="en-US" sz="2400" b="1" smtClean="0">
                  <a:solidFill>
                    <a:schemeClr val="tx1"/>
                  </a:solidFill>
                  <a:uFillTx/>
                  <a:latin typeface="黑体" panose="02010609060101010101" pitchFamily="2" charset="-122"/>
                  <a:ea typeface="黑体" panose="02010609060101010101" pitchFamily="2" charset="-122"/>
                </a:rPr>
                <a:t>                </a:t>
              </a:r>
              <a:endParaRPr lang="zh-CN" altLang="en-US" sz="2400" b="1" smtClean="0">
                <a:solidFill>
                  <a:srgbClr val="FF0000"/>
                </a:solidFill>
                <a:uFillTx/>
                <a:latin typeface="黑体" pitchFamily="2" charset="-122"/>
                <a:ea typeface="黑体" pitchFamily="2" charset="-122"/>
              </a:endParaRPr>
            </a:p>
          </p:txBody>
        </p:sp>
        <p:sp>
          <p:nvSpPr>
            <p:cNvPr id="5" name=" 2050"/>
            <p:cNvSpPr/>
            <p:nvPr/>
          </p:nvSpPr>
          <p:spPr bwMode="auto">
            <a:xfrm flipH="1">
              <a:off x="3033" y="7439"/>
              <a:ext cx="340" cy="3402"/>
            </a:xfrm>
            <a:custGeom>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algn="l" rtl="0" eaLnBrk="0" fontAlgn="base" hangingPunct="0">
                <a:spcBef>
                  <a:spcPct val="0"/>
                </a:spcBef>
                <a:spcAft>
                  <a:spcPct val="0"/>
                </a:spcAft>
                <a:defRPr kern="1200">
                  <a:solidFill>
                    <a:sysClr val="windowText" lastClr="000000"/>
                  </a:solidFill>
                  <a:latin typeface="Calibri"/>
                  <a:ea typeface="宋体" panose="02010600030101010101" pitchFamily="2" charset="-122"/>
                  <a:cs typeface="+mn-ea"/>
                </a:defRPr>
              </a:lvl1pPr>
              <a:lvl2pPr marL="457200" algn="l" rtl="0" eaLnBrk="0" fontAlgn="base" hangingPunct="0">
                <a:spcBef>
                  <a:spcPct val="0"/>
                </a:spcBef>
                <a:spcAft>
                  <a:spcPct val="0"/>
                </a:spcAft>
                <a:defRPr kern="1200">
                  <a:solidFill>
                    <a:sysClr val="windowText" lastClr="000000"/>
                  </a:solidFill>
                  <a:latin typeface="Calibri"/>
                  <a:ea typeface="宋体" panose="02010600030101010101" pitchFamily="2" charset="-122"/>
                  <a:cs typeface="+mn-ea"/>
                </a:defRPr>
              </a:lvl2pPr>
              <a:lvl3pPr marL="914400" algn="l" rtl="0" eaLnBrk="0" fontAlgn="base" hangingPunct="0">
                <a:spcBef>
                  <a:spcPct val="0"/>
                </a:spcBef>
                <a:spcAft>
                  <a:spcPct val="0"/>
                </a:spcAft>
                <a:defRPr kern="1200">
                  <a:solidFill>
                    <a:sysClr val="windowText" lastClr="000000"/>
                  </a:solidFill>
                  <a:latin typeface="Calibri"/>
                  <a:ea typeface="宋体" panose="02010600030101010101" pitchFamily="2" charset="-122"/>
                  <a:cs typeface="+mn-ea"/>
                </a:defRPr>
              </a:lvl3pPr>
              <a:lvl4pPr marL="1371600" algn="l" rtl="0" eaLnBrk="0" fontAlgn="base" hangingPunct="0">
                <a:spcBef>
                  <a:spcPct val="0"/>
                </a:spcBef>
                <a:spcAft>
                  <a:spcPct val="0"/>
                </a:spcAft>
                <a:defRPr kern="1200">
                  <a:solidFill>
                    <a:sysClr val="windowText" lastClr="000000"/>
                  </a:solidFill>
                  <a:latin typeface="Calibri"/>
                  <a:ea typeface="宋体" panose="02010600030101010101" pitchFamily="2" charset="-122"/>
                  <a:cs typeface="+mn-ea"/>
                </a:defRPr>
              </a:lvl4pPr>
              <a:lvl5pPr marL="1828800" algn="l" rtl="0" eaLnBrk="0" fontAlgn="base" hangingPunct="0">
                <a:spcBef>
                  <a:spcPct val="0"/>
                </a:spcBef>
                <a:spcAft>
                  <a:spcPct val="0"/>
                </a:spcAft>
                <a:defRPr kern="1200">
                  <a:solidFill>
                    <a:sysClr val="windowText" lastClr="000000"/>
                  </a:solidFill>
                  <a:latin typeface="Calibri"/>
                  <a:ea typeface="宋体" panose="02010600030101010101" pitchFamily="2" charset="-122"/>
                  <a:cs typeface="+mn-ea"/>
                </a:defRPr>
              </a:lvl5pPr>
              <a:lvl6pPr marL="2286000" algn="l" defTabSz="914400" rtl="0" eaLnBrk="1" latinLnBrk="0" hangingPunct="1">
                <a:defRPr kern="1200">
                  <a:solidFill>
                    <a:sysClr val="windowText" lastClr="000000"/>
                  </a:solidFill>
                  <a:latin typeface="Calibri"/>
                  <a:ea typeface="宋体" panose="02010600030101010101" pitchFamily="2" charset="-122"/>
                  <a:cs typeface="+mn-ea"/>
                </a:defRPr>
              </a:lvl6pPr>
              <a:lvl7pPr marL="2743200" algn="l" defTabSz="914400" rtl="0" eaLnBrk="1" latinLnBrk="0" hangingPunct="1">
                <a:defRPr kern="1200">
                  <a:solidFill>
                    <a:sysClr val="windowText" lastClr="000000"/>
                  </a:solidFill>
                  <a:latin typeface="Calibri"/>
                  <a:ea typeface="宋体" panose="02010600030101010101" pitchFamily="2" charset="-122"/>
                  <a:cs typeface="+mn-ea"/>
                </a:defRPr>
              </a:lvl7pPr>
              <a:lvl8pPr marL="3200400" algn="l" defTabSz="914400" rtl="0" eaLnBrk="1" latinLnBrk="0" hangingPunct="1">
                <a:defRPr kern="1200">
                  <a:solidFill>
                    <a:sysClr val="windowText" lastClr="000000"/>
                  </a:solidFill>
                  <a:latin typeface="Calibri"/>
                  <a:ea typeface="宋体" panose="02010600030101010101" pitchFamily="2" charset="-122"/>
                  <a:cs typeface="+mn-ea"/>
                </a:defRPr>
              </a:lvl8pPr>
              <a:lvl9pPr marL="3657600" algn="l" defTabSz="914400" rtl="0" eaLnBrk="1" latinLnBrk="0" hangingPunct="1">
                <a:defRPr kern="1200">
                  <a:solidFill>
                    <a:sysClr val="windowText" lastClr="000000"/>
                  </a:solidFill>
                  <a:latin typeface="Calibri"/>
                  <a:ea typeface="宋体" panose="02010600030101010101" pitchFamily="2" charset="-122"/>
                  <a:cs typeface="+mn-ea"/>
                </a:defRPr>
              </a:lvl9pPr>
            </a:lstStyle>
            <a:p>
              <a:endParaRPr lang="zh-CN" altLang="en-US">
                <a:ln w="19050">
                  <a:solidFill>
                    <a:sysClr val="windowText" lastClr="000000"/>
                  </a:solidFill>
                </a:ln>
              </a:endParaRPr>
            </a:p>
          </p:txBody>
        </p:sp>
      </p:grpSp>
      <p:sp>
        <p:nvSpPr>
          <p:cNvPr id="8" name="文本框 7"/>
          <p:cNvSpPr txBox="1"/>
          <p:nvPr/>
        </p:nvSpPr>
        <p:spPr>
          <a:xfrm>
            <a:off x="6280785" y="4138295"/>
            <a:ext cx="6118860" cy="1783715"/>
          </a:xfrm>
          <a:prstGeom prst="rect">
            <a:avLst/>
          </a:prstGeom>
          <a:noFill/>
          <a:ln w="19050">
            <a:solidFill>
              <a:srgbClr val="0070C0"/>
            </a:solidFill>
            <a:prstDash val="sysDash"/>
          </a:ln>
        </p:spPr>
        <p:txBody>
          <a:bodyPr wrap="square" rtlCol="0" anchor="t">
            <a:spAutoFit/>
          </a:bodyPr>
          <a:lstStyle/>
          <a:p>
            <a:r>
              <a:rPr lang="zh-CN" altLang="en-US" sz="2200" b="1" u="sng">
                <a:solidFill>
                  <a:srgbClr val="FF0000"/>
                </a:solidFill>
                <a:latin typeface="楷体" panose="02010609060101010101" charset="-122"/>
                <a:ea typeface="楷体" panose="02010609060101010101" charset="-122"/>
                <a:sym typeface="+mn-ea"/>
              </a:rPr>
              <a:t>极端民族主义</a:t>
            </a:r>
            <a:r>
              <a:rPr lang="zh-CN" altLang="en-US" sz="2200">
                <a:latin typeface="楷体" panose="02010609060101010101" charset="-122"/>
                <a:ea typeface="楷体" panose="02010609060101010101" charset="-122"/>
                <a:sym typeface="+mn-ea"/>
              </a:rPr>
              <a:t>亦称大民族主义或民族沙文主义。极端民族主义以强烈的民族优越感和排他意识为特征，鼓吹民族歧视，煽动民族仇恨。极端民族主义的</a:t>
            </a:r>
            <a:r>
              <a:rPr lang="zh-CN" altLang="en-US" sz="2200">
                <a:solidFill>
                  <a:srgbClr val="FF0000"/>
                </a:solidFill>
                <a:latin typeface="楷体" panose="02010609060101010101" charset="-122"/>
                <a:ea typeface="楷体" panose="02010609060101010101" charset="-122"/>
                <a:sym typeface="+mn-ea"/>
              </a:rPr>
              <a:t>实质</a:t>
            </a:r>
            <a:r>
              <a:rPr lang="zh-CN" altLang="en-US" sz="2200">
                <a:latin typeface="楷体" panose="02010609060101010101" charset="-122"/>
                <a:ea typeface="楷体" panose="02010609060101010101" charset="-122"/>
                <a:sym typeface="+mn-ea"/>
              </a:rPr>
              <a:t>是把本民族的利益置于其他民族的利益之上，以各种方式侵犯其他民族的利益。</a:t>
            </a:r>
            <a:endParaRPr lang="zh-CN" altLang="en-US" sz="2200">
              <a:latin typeface="楷体" panose="02010609060101010101" charset="-122"/>
              <a:ea typeface="楷体" panose="02010609060101010101" charset="-122"/>
              <a:sym typeface="+mn-ea"/>
            </a:endParaRPr>
          </a:p>
        </p:txBody>
      </p:sp>
      <p:sp>
        <p:nvSpPr>
          <p:cNvPr id="11" name="文本框 10"/>
          <p:cNvSpPr txBox="1"/>
          <p:nvPr/>
        </p:nvSpPr>
        <p:spPr>
          <a:xfrm>
            <a:off x="0" y="-9525"/>
            <a:ext cx="5315585"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一、第二次世界大战的背景</a:t>
            </a:r>
            <a:endParaRPr lang="zh-CN" altLang="en-US" sz="3200" b="1">
              <a:solidFill>
                <a:srgbClr val="FF0000"/>
              </a:solidFill>
              <a:latin typeface="楷体" panose="02010609060101010101" charset="-122"/>
              <a:ea typeface="楷体" panose="02010609060101010101" charset="-122"/>
            </a:endParaRPr>
          </a:p>
        </p:txBody>
      </p:sp>
      <p:pic>
        <p:nvPicPr>
          <p:cNvPr id="6" name="图片 5"/>
          <p:cNvPicPr>
            <a:picLocks noChangeAspect="1"/>
          </p:cNvPicPr>
          <p:nvPr/>
        </p:nvPicPr>
        <p:blipFill>
          <a:blip r:embed="rId3">
            <a:extLst>
              <a:ext uri="{BEBA8EAE-BF5A-486C-A8C5-ECC9F3942E4B}">
                <a14:imgProps xmlns:a14="http://schemas.microsoft.com/office/drawing/2010/main">
                  <a14:imgLayer r:embed="rId4">
                    <a14:imgEffect>
                      <a14:backgroundRemoval t="4502" b="98553" l="7344" r="90000">
                        <a14:foregroundMark x1="7775" y1="31511" x2="7813" y2="32637"/>
                        <a14:foregroundMark x1="7679" y1="28636" x2="7725" y2="30006"/>
                        <a14:foregroundMark x1="7485" y1="22837" x2="7672" y2="28421"/>
                        <a14:foregroundMark x1="7436" y1="21396" x2="7466" y2="22297"/>
                        <a14:foregroundMark x1="18594" y1="8360" x2="23594" y2="8842"/>
                        <a14:foregroundMark x1="20625" y1="4502" x2="20625" y2="8039"/>
                        <a14:foregroundMark x1="16094" y1="93087" x2="24531" y2="93891"/>
                        <a14:foregroundMark x1="21767" y1="96624" x2="20469" y2="98553"/>
                        <a14:foregroundMark x1="21875" y1="96463" x2="21767" y2="96624"/>
                        <a14:foregroundMark x1="25781" y1="78457" x2="25625" y2="86656"/>
                        <a14:foregroundMark x1="25625" y1="86656" x2="25625" y2="86817"/>
                        <a14:foregroundMark x1="7344" y1="13987" x2="7640" y2="18344"/>
                        <a14:backgroundMark x1="4219" y1="21222" x2="4063" y2="21704"/>
                        <a14:backgroundMark x1="3750" y1="30707" x2="4375" y2="32637"/>
                        <a14:backgroundMark x1="3750" y1="30064" x2="4219" y2="30707"/>
                        <a14:backgroundMark x1="4375" y1="18167" x2="4219" y2="21222"/>
                        <a14:backgroundMark x1="21875" y1="96302" x2="21875" y2="96302"/>
                        <a14:backgroundMark x1="22031" y1="96624" x2="22031" y2="96624"/>
                      </a14:backgroundRemoval>
                    </a14:imgEffect>
                  </a14:imgLayer>
                </a14:imgProps>
              </a:ext>
            </a:extLst>
          </a:blip>
          <a:srcRect l="4533" r="70050"/>
          <a:stretch>
            <a:fillRect/>
          </a:stretch>
        </p:blipFill>
        <p:spPr>
          <a:xfrm flipH="1">
            <a:off x="9208770" y="-88265"/>
            <a:ext cx="2117090" cy="4092575"/>
          </a:xfrm>
          <a:prstGeom prst="rect">
            <a:avLst/>
          </a:prstGeom>
        </p:spPr>
      </p:pic>
      <p:sp>
        <p:nvSpPr>
          <p:cNvPr id="2" name="文本框 1"/>
          <p:cNvSpPr txBox="1"/>
          <p:nvPr/>
        </p:nvSpPr>
        <p:spPr>
          <a:xfrm>
            <a:off x="149860" y="775335"/>
            <a:ext cx="9058910" cy="460375"/>
          </a:xfrm>
          <a:prstGeom prst="rect">
            <a:avLst/>
          </a:prstGeom>
          <a:noFill/>
        </p:spPr>
        <p:txBody>
          <a:bodyPr wrap="none" rtlCol="0" anchor="t">
            <a:spAutoFit/>
          </a:bodyPr>
          <a:lstStyle/>
          <a:p>
            <a:r>
              <a:rPr lang="zh-CN" altLang="en-US" sz="2400" b="1">
                <a:latin typeface="黑体" panose="02010609060101010101" pitchFamily="2" charset="-122"/>
                <a:ea typeface="黑体" panose="02010609060101010101" pitchFamily="2" charset="-122"/>
              </a:rPr>
              <a:t>第一次世界大战结束后，意大利、德国和日本产生了法西斯组织。</a:t>
            </a:r>
            <a:endParaRPr lang="zh-CN" altLang="en-US" sz="2400" b="1">
              <a:latin typeface="黑体" pitchFamily="2" charset="-122"/>
              <a:ea typeface="黑体" pitchFamily="2" charset="-122"/>
            </a:endParaRPr>
          </a:p>
        </p:txBody>
      </p:sp>
      <p:sp>
        <p:nvSpPr>
          <p:cNvPr id="9" name="文本框 8"/>
          <p:cNvSpPr txBox="1"/>
          <p:nvPr/>
        </p:nvSpPr>
        <p:spPr>
          <a:xfrm>
            <a:off x="2600325" y="4869815"/>
            <a:ext cx="3549650" cy="460375"/>
          </a:xfrm>
          <a:prstGeom prst="rect">
            <a:avLst/>
          </a:prstGeom>
          <a:noFill/>
        </p:spPr>
        <p:txBody>
          <a:bodyPr wrap="none" rtlCol="0" anchor="t">
            <a:spAutoFit/>
          </a:bodyPr>
          <a:lstStyle/>
          <a:p>
            <a:r>
              <a:rPr lang="zh-CN" altLang="en-US" sz="2400" b="1" smtClean="0">
                <a:uFillTx/>
                <a:latin typeface="黑体" panose="02010609060101010101" pitchFamily="2" charset="-122"/>
                <a:ea typeface="黑体" panose="02010609060101010101" pitchFamily="2" charset="-122"/>
                <a:sym typeface="+mn-ea"/>
              </a:rPr>
              <a:t>反</a:t>
            </a:r>
            <a:r>
              <a:rPr lang="zh-CN" altLang="en-US" sz="2400" b="1">
                <a:uFillTx/>
                <a:latin typeface="黑体" panose="02010609060101010101" pitchFamily="2" charset="-122"/>
                <a:ea typeface="黑体" panose="02010609060101010101" pitchFamily="2" charset="-122"/>
                <a:sym typeface="+mn-ea"/>
              </a:rPr>
              <a:t>对自由主义和</a:t>
            </a:r>
            <a:r>
              <a:rPr lang="zh-CN" altLang="en-US" sz="2400" b="1">
                <a:solidFill>
                  <a:srgbClr val="FF0000"/>
                </a:solidFill>
                <a:uFillTx/>
                <a:latin typeface="黑体" panose="02010609060101010101" pitchFamily="2" charset="-122"/>
                <a:ea typeface="黑体" panose="02010609060101010101" pitchFamily="2" charset="-122"/>
                <a:sym typeface="+mn-ea"/>
              </a:rPr>
              <a:t>共产主义</a:t>
            </a:r>
            <a:endParaRPr lang="zh-CN" altLang="en-US"/>
          </a:p>
        </p:txBody>
      </p:sp>
      <p:sp>
        <p:nvSpPr>
          <p:cNvPr id="10" name="文本框 9"/>
          <p:cNvSpPr txBox="1"/>
          <p:nvPr/>
        </p:nvSpPr>
        <p:spPr>
          <a:xfrm>
            <a:off x="2600325" y="5762625"/>
            <a:ext cx="4578985" cy="829945"/>
          </a:xfrm>
          <a:prstGeom prst="rect">
            <a:avLst/>
          </a:prstGeom>
          <a:noFill/>
        </p:spPr>
        <p:txBody>
          <a:bodyPr wrap="square" rtlCol="0" anchor="t">
            <a:spAutoFit/>
          </a:bodyPr>
          <a:lstStyle/>
          <a:p>
            <a:r>
              <a:rPr lang="zh-CN" altLang="en-US" sz="2400" b="1" smtClean="0">
                <a:uFillTx/>
                <a:latin typeface="黑体" panose="02010609060101010101" pitchFamily="2" charset="-122"/>
                <a:ea typeface="黑体" panose="02010609060101010101" pitchFamily="2" charset="-122"/>
                <a:sym typeface="+mn-ea"/>
              </a:rPr>
              <a:t>对内</a:t>
            </a:r>
            <a:r>
              <a:rPr lang="zh-CN" altLang="en-US" sz="2400" b="1" smtClean="0">
                <a:solidFill>
                  <a:srgbClr val="FF0000"/>
                </a:solidFill>
                <a:uFillTx/>
                <a:latin typeface="黑体" panose="02010609060101010101" pitchFamily="2" charset="-122"/>
                <a:ea typeface="黑体" panose="02010609060101010101" pitchFamily="2" charset="-122"/>
                <a:sym typeface="+mn-ea"/>
              </a:rPr>
              <a:t>实行恐怖、独裁统治</a:t>
            </a:r>
            <a:r>
              <a:rPr lang="zh-CN" altLang="en-US" sz="2400" b="1" smtClean="0">
                <a:uFillTx/>
                <a:latin typeface="黑体" panose="02010609060101010101" pitchFamily="2" charset="-122"/>
                <a:ea typeface="黑体" panose="02010609060101010101" pitchFamily="2" charset="-122"/>
                <a:sym typeface="+mn-ea"/>
              </a:rPr>
              <a:t>，</a:t>
            </a:r>
            <a:endParaRPr lang="zh-CN" altLang="en-US" sz="2400" b="1" smtClean="0">
              <a:solidFill>
                <a:schemeClr val="tx1"/>
              </a:solidFill>
              <a:uFillTx/>
              <a:latin typeface="黑体" pitchFamily="2" charset="-122"/>
              <a:ea typeface="黑体" pitchFamily="2" charset="-122"/>
            </a:endParaRPr>
          </a:p>
          <a:p>
            <a:r>
              <a:rPr lang="zh-CN" altLang="en-US" sz="2400" b="1" smtClean="0">
                <a:uFillTx/>
                <a:latin typeface="黑体" panose="02010609060101010101" pitchFamily="2" charset="-122"/>
                <a:ea typeface="黑体" panose="02010609060101010101" pitchFamily="2" charset="-122"/>
                <a:sym typeface="宋体" panose="02010600030101010101" pitchFamily="2" charset="-122"/>
              </a:rPr>
              <a:t>对外</a:t>
            </a:r>
            <a:r>
              <a:rPr lang="zh-CN" altLang="en-US" sz="2400" b="1" smtClean="0">
                <a:solidFill>
                  <a:srgbClr val="FF0000"/>
                </a:solidFill>
                <a:uFillTx/>
                <a:latin typeface="黑体" panose="02010609060101010101" pitchFamily="2" charset="-122"/>
                <a:ea typeface="黑体" panose="02010609060101010101" pitchFamily="2" charset="-122"/>
                <a:sym typeface="宋体" panose="02010600030101010101" pitchFamily="2" charset="-122"/>
              </a:rPr>
              <a:t>扩张，发动</a:t>
            </a:r>
            <a:r>
              <a:rPr lang="zh-CN" altLang="en-US" sz="2400" b="1">
                <a:solidFill>
                  <a:srgbClr val="FF0000"/>
                </a:solidFill>
                <a:uFillTx/>
                <a:latin typeface="黑体" panose="02010609060101010101" pitchFamily="2" charset="-122"/>
                <a:ea typeface="黑体" panose="02010609060101010101" pitchFamily="2" charset="-122"/>
                <a:sym typeface="宋体" panose="02010600030101010101" pitchFamily="2" charset="-122"/>
              </a:rPr>
              <a:t>战争</a:t>
            </a:r>
            <a:r>
              <a:rPr lang="zh-CN" altLang="en-US" sz="2400" b="1">
                <a:solidFill>
                  <a:srgbClr val="FF0000"/>
                </a:solidFill>
                <a:uFillTx/>
                <a:latin typeface="黑体" panose="02010609060101010101" pitchFamily="2" charset="-122"/>
                <a:ea typeface="黑体" panose="02010609060101010101" pitchFamily="2" charset="-122"/>
                <a:sym typeface="+mn-ea"/>
              </a:rPr>
              <a:t>，争霸世界</a:t>
            </a:r>
            <a:endParaRPr lang="zh-CN" altLang="en-US"/>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11" name="表格 10"/>
          <p:cNvGraphicFramePr>
            <a:graphicFrameLocks noGrp="1"/>
          </p:cNvGraphicFramePr>
          <p:nvPr>
            <p:custDataLst>
              <p:tags r:id="rId2"/>
            </p:custDataLst>
          </p:nvPr>
        </p:nvGraphicFramePr>
        <p:xfrm>
          <a:off x="376555" y="981075"/>
          <a:ext cx="11438890" cy="4279265"/>
        </p:xfrm>
        <a:graphic>
          <a:graphicData uri="http://schemas.openxmlformats.org/drawingml/2006/table">
            <a:tbl>
              <a:tblPr firstRow="1" bandRow="1">
                <a:effectLst/>
                <a:tableStyleId>{5940675A-B579-460E-94D1-54222C63F5DA}</a:tableStyleId>
              </a:tblPr>
              <a:tblGrid>
                <a:gridCol w="1437005"/>
                <a:gridCol w="1864995"/>
                <a:gridCol w="8136890"/>
              </a:tblGrid>
              <a:tr h="653415">
                <a:tc>
                  <a:txBody>
                    <a:bodyPr vert="horz" wrap="square"/>
                    <a:lstStyle/>
                    <a:p>
                      <a:endParaRPr lang="zh-CN" altLang="en-US" sz="2700" b="1">
                        <a:solidFill>
                          <a:srgbClr val="FFFFFF"/>
                        </a:solidFill>
                        <a:latin typeface="黑体" panose="02010609060101010101" pitchFamily="2" charset="-122"/>
                        <a:ea typeface="黑体" panose="02010609060101010101" pitchFamily="2" charset="-122"/>
                      </a:endParaRPr>
                    </a:p>
                  </a:txBody>
                  <a:tcPr marL="34290" marR="34290" marT="17145" marB="17145">
                    <a:lnL>
                      <a:noFill/>
                    </a:lnL>
                    <a:lnR>
                      <a:noFill/>
                    </a:lnR>
                    <a:lnT>
                      <a:noFill/>
                    </a:lnT>
                    <a:lnB>
                      <a:noFill/>
                    </a:lnB>
                    <a:solidFill>
                      <a:srgbClr val="595959"/>
                    </a:solidFill>
                  </a:tcPr>
                </a:tc>
                <a:tc>
                  <a:txBody>
                    <a:bodyPr vert="horz" wrap="square"/>
                    <a:lstStyle/>
                    <a:p>
                      <a:pPr algn="ctr"/>
                      <a:r>
                        <a:rPr lang="zh-CN" altLang="en-US" sz="2700" b="1">
                          <a:solidFill>
                            <a:srgbClr val="FFFFFF"/>
                          </a:solidFill>
                          <a:latin typeface="黑体" panose="02010609060101010101" pitchFamily="2" charset="-122"/>
                          <a:ea typeface="黑体" panose="02010609060101010101" pitchFamily="2" charset="-122"/>
                        </a:rPr>
                        <a:t>开始时间</a:t>
                      </a:r>
                      <a:endParaRPr lang="zh-CN" altLang="en-US" sz="2700" b="1">
                        <a:solidFill>
                          <a:srgbClr val="FFFFFF"/>
                        </a:solidFill>
                        <a:latin typeface="黑体" pitchFamily="2" charset="-122"/>
                        <a:ea typeface="黑体" pitchFamily="2" charset="-122"/>
                      </a:endParaRPr>
                    </a:p>
                  </a:txBody>
                  <a:tcPr marL="34290" marR="34290" marT="17145" marB="17145" anchor="ctr">
                    <a:lnL>
                      <a:noFill/>
                    </a:lnL>
                    <a:lnR>
                      <a:noFill/>
                    </a:lnR>
                    <a:lnT>
                      <a:noFill/>
                    </a:lnT>
                    <a:lnB>
                      <a:noFill/>
                    </a:lnB>
                    <a:solidFill>
                      <a:srgbClr val="E29A9A"/>
                    </a:solidFill>
                  </a:tcPr>
                </a:tc>
                <a:tc>
                  <a:txBody>
                    <a:bodyPr vert="horz" wrap="square"/>
                    <a:lstStyle/>
                    <a:p>
                      <a:pPr algn="ctr"/>
                      <a:r>
                        <a:rPr lang="zh-CN" altLang="en-US" sz="2700" b="1" smtClean="0">
                          <a:solidFill>
                            <a:srgbClr val="FFFFFF"/>
                          </a:solidFill>
                          <a:latin typeface="黑体" panose="02010609060101010101" pitchFamily="2" charset="-122"/>
                          <a:ea typeface="黑体" panose="02010609060101010101" pitchFamily="2" charset="-122"/>
                        </a:rPr>
                        <a:t>主要事件</a:t>
                      </a:r>
                      <a:endParaRPr lang="zh-CN" altLang="en-US" sz="2700" b="1" smtClean="0">
                        <a:solidFill>
                          <a:srgbClr val="FFFFFF"/>
                        </a:solidFill>
                        <a:latin typeface="黑体" pitchFamily="2" charset="-122"/>
                        <a:ea typeface="黑体" pitchFamily="2" charset="-122"/>
                      </a:endParaRPr>
                    </a:p>
                  </a:txBody>
                  <a:tcPr marL="34290" marR="34290" marT="17145" marB="17145" anchor="ctr">
                    <a:lnL>
                      <a:noFill/>
                    </a:lnL>
                    <a:lnR>
                      <a:noFill/>
                    </a:lnR>
                    <a:lnT>
                      <a:noFill/>
                    </a:lnT>
                    <a:lnB>
                      <a:noFill/>
                    </a:lnB>
                    <a:solidFill>
                      <a:srgbClr val="DFBBB3"/>
                    </a:solidFill>
                  </a:tcPr>
                </a:tc>
              </a:tr>
              <a:tr h="1122680">
                <a:tc>
                  <a:txBody>
                    <a:bodyPr vert="horz" wrap="square"/>
                    <a:lstStyle/>
                    <a:p>
                      <a:pPr algn="ctr"/>
                      <a:r>
                        <a:rPr lang="zh-CN" altLang="en-US" sz="2700" b="1">
                          <a:solidFill>
                            <a:srgbClr val="404040"/>
                          </a:solidFill>
                          <a:latin typeface="黑体" panose="02010609060101010101" pitchFamily="2" charset="-122"/>
                          <a:ea typeface="黑体" panose="02010609060101010101" pitchFamily="2" charset="-122"/>
                        </a:rPr>
                        <a:t>意大利</a:t>
                      </a:r>
                      <a:endParaRPr lang="zh-CN" altLang="en-US" sz="2700" b="1">
                        <a:solidFill>
                          <a:srgbClr val="404040"/>
                        </a:solidFill>
                        <a:latin typeface="黑体" panose="02010609060101010101" pitchFamily="2" charset="-122"/>
                        <a:ea typeface="黑体" panose="02010609060101010101" pitchFamily="2" charset="-122"/>
                      </a:endParaRPr>
                    </a:p>
                  </a:txBody>
                  <a:tcPr marL="34290" marR="34290" marT="17145" marB="17145" anchor="ctr">
                    <a:lnL>
                      <a:noFill/>
                    </a:lnL>
                    <a:lnR w="12700">
                      <a:solidFill>
                        <a:srgbClr val="D9D9D9"/>
                      </a:solidFill>
                      <a:prstDash val="solid"/>
                    </a:lnR>
                    <a:lnT>
                      <a:noFill/>
                    </a:lnT>
                    <a:lnB>
                      <a:noFill/>
                    </a:lnB>
                    <a:solidFill>
                      <a:srgbClr val="FFFFFF"/>
                    </a:solidFill>
                  </a:tcPr>
                </a:tc>
                <a:tc>
                  <a:txBody>
                    <a:bodyPr vert="horz" wrap="square"/>
                    <a:lstStyle/>
                    <a:p>
                      <a:endParaRPr lang="zh-CN" altLang="en-US" sz="2700" b="1">
                        <a:solidFill>
                          <a:srgbClr val="404040"/>
                        </a:solidFill>
                        <a:latin typeface="黑体" panose="02010609060101010101" pitchFamily="2" charset="-122"/>
                        <a:ea typeface="黑体" panose="02010609060101010101" pitchFamily="2" charset="-122"/>
                      </a:endParaRPr>
                    </a:p>
                  </a:txBody>
                  <a:tcPr marL="34290" marR="34290" marT="17145" marB="17145">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endParaRPr lang="zh-CN" altLang="en-US" sz="2700" b="1">
                        <a:solidFill>
                          <a:srgbClr val="404040"/>
                        </a:solidFill>
                        <a:latin typeface="黑体" panose="02010609060101010101" pitchFamily="2" charset="-122"/>
                        <a:ea typeface="黑体" panose="02010609060101010101" pitchFamily="2" charset="-122"/>
                      </a:endParaRPr>
                    </a:p>
                  </a:txBody>
                  <a:tcPr marL="34290" marR="34290" marT="17145" marB="17145">
                    <a:lnL w="6350">
                      <a:solidFill>
                        <a:srgbClr val="D9D9D9"/>
                      </a:solidFill>
                      <a:prstDash val="solid"/>
                    </a:lnL>
                    <a:lnR>
                      <a:noFill/>
                    </a:lnR>
                    <a:lnT>
                      <a:noFill/>
                    </a:lnT>
                    <a:lnB>
                      <a:noFill/>
                    </a:lnB>
                    <a:solidFill>
                      <a:srgbClr val="FFFFFF"/>
                    </a:solidFill>
                  </a:tcPr>
                </a:tc>
              </a:tr>
              <a:tr h="1158875">
                <a:tc>
                  <a:txBody>
                    <a:bodyPr vert="horz" wrap="square"/>
                    <a:lstStyle/>
                    <a:p>
                      <a:pPr algn="ctr"/>
                      <a:r>
                        <a:rPr lang="zh-CN" altLang="en-US" sz="2700" b="1">
                          <a:solidFill>
                            <a:srgbClr val="404040"/>
                          </a:solidFill>
                          <a:latin typeface="黑体" panose="02010609060101010101" pitchFamily="2" charset="-122"/>
                          <a:ea typeface="黑体" panose="02010609060101010101" pitchFamily="2" charset="-122"/>
                        </a:rPr>
                        <a:t>德国</a:t>
                      </a:r>
                      <a:endParaRPr lang="zh-CN" altLang="en-US" sz="2700" b="1">
                        <a:solidFill>
                          <a:srgbClr val="404040"/>
                        </a:solidFill>
                        <a:latin typeface="黑体" panose="02010609060101010101" pitchFamily="2" charset="-122"/>
                        <a:ea typeface="黑体" panose="02010609060101010101" pitchFamily="2" charset="-122"/>
                      </a:endParaRPr>
                    </a:p>
                  </a:txBody>
                  <a:tcPr marL="34290" marR="34290" marT="17145" marB="17145" anchor="ctr">
                    <a:lnL>
                      <a:noFill/>
                    </a:lnL>
                    <a:lnR w="12700">
                      <a:solidFill>
                        <a:srgbClr val="D9D9D9"/>
                      </a:solidFill>
                      <a:prstDash val="solid"/>
                    </a:lnR>
                    <a:lnT>
                      <a:noFill/>
                    </a:lnT>
                    <a:lnB>
                      <a:noFill/>
                    </a:lnB>
                    <a:solidFill>
                      <a:srgbClr val="F2F2F2"/>
                    </a:solidFill>
                  </a:tcPr>
                </a:tc>
                <a:tc>
                  <a:txBody>
                    <a:bodyPr vert="horz" wrap="square"/>
                    <a:lstStyle/>
                    <a:p>
                      <a:endParaRPr lang="zh-CN" altLang="en-US" sz="2700" b="1">
                        <a:solidFill>
                          <a:srgbClr val="404040"/>
                        </a:solidFill>
                        <a:latin typeface="黑体" panose="02010609060101010101" pitchFamily="2" charset="-122"/>
                        <a:ea typeface="黑体" panose="02010609060101010101" pitchFamily="2" charset="-122"/>
                      </a:endParaRPr>
                    </a:p>
                  </a:txBody>
                  <a:tcPr marL="34290" marR="34290" marT="17145" marB="17145">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endParaRPr lang="zh-CN" altLang="en-US" sz="2700" b="1">
                        <a:solidFill>
                          <a:srgbClr val="404040"/>
                        </a:solidFill>
                        <a:latin typeface="黑体" panose="02010609060101010101" pitchFamily="2" charset="-122"/>
                        <a:ea typeface="黑体" panose="02010609060101010101" pitchFamily="2" charset="-122"/>
                      </a:endParaRPr>
                    </a:p>
                  </a:txBody>
                  <a:tcPr marL="34290" marR="34290" marT="17145" marB="17145">
                    <a:lnL w="6350">
                      <a:solidFill>
                        <a:srgbClr val="D9D9D9"/>
                      </a:solidFill>
                      <a:prstDash val="solid"/>
                    </a:lnL>
                    <a:lnR>
                      <a:noFill/>
                    </a:lnR>
                    <a:lnT>
                      <a:noFill/>
                    </a:lnT>
                    <a:lnB>
                      <a:noFill/>
                    </a:lnB>
                    <a:solidFill>
                      <a:srgbClr val="F2F2F2"/>
                    </a:solidFill>
                  </a:tcPr>
                </a:tc>
              </a:tr>
              <a:tr h="1344295">
                <a:tc>
                  <a:txBody>
                    <a:bodyPr vert="horz" wrap="square"/>
                    <a:lstStyle/>
                    <a:p>
                      <a:pPr algn="ctr"/>
                      <a:r>
                        <a:rPr lang="zh-CN" altLang="en-US" sz="2700" b="1">
                          <a:solidFill>
                            <a:srgbClr val="404040"/>
                          </a:solidFill>
                          <a:latin typeface="黑体" panose="02010609060101010101" pitchFamily="2" charset="-122"/>
                          <a:ea typeface="黑体" panose="02010609060101010101" pitchFamily="2" charset="-122"/>
                        </a:rPr>
                        <a:t>日本</a:t>
                      </a:r>
                      <a:endParaRPr lang="zh-CN" altLang="en-US" sz="2700" b="1">
                        <a:solidFill>
                          <a:srgbClr val="404040"/>
                        </a:solidFill>
                        <a:latin typeface="黑体" panose="02010609060101010101" pitchFamily="2" charset="-122"/>
                        <a:ea typeface="黑体" panose="02010609060101010101" pitchFamily="2" charset="-122"/>
                      </a:endParaRPr>
                    </a:p>
                  </a:txBody>
                  <a:tcPr marL="34290" marR="34290" marT="17145" marB="17145" anchor="ctr">
                    <a:lnL>
                      <a:noFill/>
                    </a:lnL>
                    <a:lnR w="12700">
                      <a:solidFill>
                        <a:srgbClr val="D9D9D9"/>
                      </a:solidFill>
                      <a:prstDash val="solid"/>
                    </a:lnR>
                    <a:lnT>
                      <a:noFill/>
                    </a:lnT>
                    <a:lnB w="19050">
                      <a:solidFill>
                        <a:srgbClr val="595959"/>
                      </a:solidFill>
                      <a:prstDash val="solid"/>
                    </a:lnB>
                    <a:solidFill>
                      <a:srgbClr val="FFFFFF"/>
                    </a:solidFill>
                  </a:tcPr>
                </a:tc>
                <a:tc>
                  <a:txBody>
                    <a:bodyPr vert="horz" wrap="square"/>
                    <a:lstStyle/>
                    <a:p>
                      <a:endParaRPr lang="zh-CN" altLang="en-US" sz="2700" b="1">
                        <a:solidFill>
                          <a:srgbClr val="404040"/>
                        </a:solidFill>
                        <a:latin typeface="黑体" panose="02010609060101010101" pitchFamily="2" charset="-122"/>
                        <a:ea typeface="黑体" panose="02010609060101010101" pitchFamily="2" charset="-122"/>
                      </a:endParaRPr>
                    </a:p>
                  </a:txBody>
                  <a:tcPr marL="34290" marR="34290" marT="17145" marB="17145">
                    <a:lnL w="12700">
                      <a:solidFill>
                        <a:srgbClr val="D9D9D9"/>
                      </a:solidFill>
                      <a:prstDash val="solid"/>
                    </a:lnL>
                    <a:lnR w="6350">
                      <a:solidFill>
                        <a:srgbClr val="D9D9D9"/>
                      </a:solidFill>
                      <a:prstDash val="solid"/>
                    </a:lnR>
                    <a:lnT>
                      <a:noFill/>
                    </a:lnT>
                    <a:lnB w="19050">
                      <a:solidFill>
                        <a:srgbClr val="595959"/>
                      </a:solidFill>
                      <a:prstDash val="solid"/>
                    </a:lnB>
                    <a:solidFill>
                      <a:srgbClr val="FFFFFF"/>
                    </a:solidFill>
                  </a:tcPr>
                </a:tc>
                <a:tc>
                  <a:txBody>
                    <a:bodyPr vert="horz" wrap="square"/>
                    <a:lstStyle/>
                    <a:p>
                      <a:endParaRPr lang="zh-CN" altLang="en-US" sz="2700" b="1">
                        <a:solidFill>
                          <a:srgbClr val="404040"/>
                        </a:solidFill>
                        <a:latin typeface="黑体" pitchFamily="2" charset="-122"/>
                        <a:ea typeface="黑体" pitchFamily="2" charset="-122"/>
                      </a:endParaRPr>
                    </a:p>
                  </a:txBody>
                  <a:tcPr marL="34290" marR="34290" marT="17145" marB="17145">
                    <a:lnL w="6350">
                      <a:solidFill>
                        <a:srgbClr val="D9D9D9"/>
                      </a:solidFill>
                      <a:prstDash val="solid"/>
                    </a:lnL>
                    <a:lnR>
                      <a:noFill/>
                    </a:lnR>
                    <a:lnT>
                      <a:noFill/>
                    </a:lnT>
                    <a:lnB w="19050">
                      <a:solidFill>
                        <a:srgbClr val="595959"/>
                      </a:solidFill>
                      <a:prstDash val="solid"/>
                    </a:lnB>
                    <a:solidFill>
                      <a:srgbClr val="FFFFFF"/>
                    </a:solidFill>
                  </a:tcPr>
                </a:tc>
              </a:tr>
            </a:tbl>
          </a:graphicData>
        </a:graphic>
      </p:graphicFrame>
      <p:sp>
        <p:nvSpPr>
          <p:cNvPr id="12" name="矩形 11"/>
          <p:cNvSpPr/>
          <p:nvPr/>
        </p:nvSpPr>
        <p:spPr>
          <a:xfrm>
            <a:off x="2245778" y="1969742"/>
            <a:ext cx="1059180" cy="521970"/>
          </a:xfrm>
          <a:prstGeom prst="rect">
            <a:avLst/>
          </a:prstGeom>
        </p:spPr>
        <p:txBody>
          <a:bodyPr wrap="none">
            <a:spAutoFit/>
          </a:bodyPr>
          <a:lstStyle/>
          <a:p>
            <a:pPr lvl="0" hangingPunct="1"/>
            <a:r>
              <a:rPr lang="en-US" altLang="zh-CN" sz="2800" b="1">
                <a:solidFill>
                  <a:srgbClr val="212121"/>
                </a:solidFill>
                <a:latin typeface="微软雅黑" panose="020b0503020204020204" pitchFamily="34" charset="-122"/>
                <a:ea typeface="微软雅黑" panose="020b0503020204020204" pitchFamily="34" charset="-122"/>
                <a:cs typeface="+mn-cs"/>
              </a:rPr>
              <a:t>1919</a:t>
            </a:r>
            <a:endParaRPr lang="zh-CN" altLang="en-US" sz="2800" b="1">
              <a:solidFill>
                <a:srgbClr val="212121"/>
              </a:solidFill>
              <a:latin typeface="微软雅黑" pitchFamily="34" charset="-122"/>
              <a:ea typeface="微软雅黑" pitchFamily="34" charset="-122"/>
              <a:cs typeface="+mn-cs"/>
            </a:endParaRPr>
          </a:p>
        </p:txBody>
      </p:sp>
      <p:sp>
        <p:nvSpPr>
          <p:cNvPr id="13" name="矩形 12"/>
          <p:cNvSpPr/>
          <p:nvPr/>
        </p:nvSpPr>
        <p:spPr>
          <a:xfrm>
            <a:off x="2245778" y="3167917"/>
            <a:ext cx="1059180" cy="521970"/>
          </a:xfrm>
          <a:prstGeom prst="rect">
            <a:avLst/>
          </a:prstGeom>
        </p:spPr>
        <p:txBody>
          <a:bodyPr wrap="none">
            <a:spAutoFit/>
          </a:bodyPr>
          <a:lstStyle/>
          <a:p>
            <a:pPr lvl="0" hangingPunct="1"/>
            <a:r>
              <a:rPr lang="en-US" altLang="zh-CN" sz="2800" b="1">
                <a:solidFill>
                  <a:srgbClr val="212121"/>
                </a:solidFill>
                <a:latin typeface="微软雅黑" panose="020b0503020204020204" pitchFamily="34" charset="-122"/>
                <a:ea typeface="微软雅黑" panose="020b0503020204020204" pitchFamily="34" charset="-122"/>
                <a:cs typeface="+mn-cs"/>
              </a:rPr>
              <a:t>1920</a:t>
            </a:r>
            <a:endParaRPr lang="zh-CN" altLang="en-US" sz="2800" b="1">
              <a:solidFill>
                <a:srgbClr val="212121"/>
              </a:solidFill>
              <a:latin typeface="微软雅黑" panose="020b0503020204020204" pitchFamily="34" charset="-122"/>
              <a:ea typeface="微软雅黑" panose="020b0503020204020204" pitchFamily="34" charset="-122"/>
              <a:cs typeface="+mn-cs"/>
            </a:endParaRPr>
          </a:p>
        </p:txBody>
      </p:sp>
      <p:sp>
        <p:nvSpPr>
          <p:cNvPr id="14" name="矩形 13"/>
          <p:cNvSpPr/>
          <p:nvPr/>
        </p:nvSpPr>
        <p:spPr>
          <a:xfrm>
            <a:off x="2246273" y="4384593"/>
            <a:ext cx="1059180" cy="521970"/>
          </a:xfrm>
          <a:prstGeom prst="rect">
            <a:avLst/>
          </a:prstGeom>
        </p:spPr>
        <p:txBody>
          <a:bodyPr wrap="none">
            <a:spAutoFit/>
          </a:bodyPr>
          <a:lstStyle/>
          <a:p>
            <a:pPr lvl="0" hangingPunct="1"/>
            <a:r>
              <a:rPr lang="en-US" altLang="zh-CN" sz="2800" b="1">
                <a:solidFill>
                  <a:srgbClr val="212121"/>
                </a:solidFill>
                <a:latin typeface="微软雅黑" panose="020b0503020204020204" pitchFamily="34" charset="-122"/>
                <a:ea typeface="微软雅黑" panose="020b0503020204020204" pitchFamily="34" charset="-122"/>
                <a:cs typeface="+mn-cs"/>
              </a:rPr>
              <a:t>1921</a:t>
            </a:r>
            <a:endParaRPr lang="zh-CN" altLang="en-US" sz="2800" b="1">
              <a:solidFill>
                <a:srgbClr val="212121"/>
              </a:solidFill>
              <a:latin typeface="微软雅黑" panose="020b0503020204020204" pitchFamily="34" charset="-122"/>
              <a:ea typeface="微软雅黑" panose="020b0503020204020204" pitchFamily="34" charset="-122"/>
              <a:cs typeface="+mn-cs"/>
            </a:endParaRPr>
          </a:p>
        </p:txBody>
      </p:sp>
      <p:sp>
        <p:nvSpPr>
          <p:cNvPr id="15" name="矩形 14"/>
          <p:cNvSpPr/>
          <p:nvPr/>
        </p:nvSpPr>
        <p:spPr>
          <a:xfrm>
            <a:off x="3911600" y="1784985"/>
            <a:ext cx="7280910" cy="891540"/>
          </a:xfrm>
          <a:prstGeom prst="rect">
            <a:avLst/>
          </a:prstGeom>
        </p:spPr>
        <p:txBody>
          <a:bodyPr wrap="square">
            <a:spAutoFit/>
          </a:bodyPr>
          <a:lstStyle/>
          <a:p>
            <a:pPr lvl="0" hangingPunct="1"/>
            <a:r>
              <a:rPr lang="zh-CN" altLang="en-US" sz="2600" b="1" smtClean="0">
                <a:solidFill>
                  <a:srgbClr val="212121"/>
                </a:solidFill>
                <a:uFillTx/>
                <a:latin typeface="黑体" panose="02010609060101010101" pitchFamily="2" charset="-122"/>
                <a:ea typeface="黑体" panose="02010609060101010101" pitchFamily="2" charset="-122"/>
                <a:cs typeface="+mn-cs"/>
              </a:rPr>
              <a:t>墨索里尼成立“战斗的意大利法西斯”，后更名为“国家法西斯党”。</a:t>
            </a:r>
            <a:r>
              <a:rPr lang="en-US" altLang="zh-CN" sz="2600" b="1" smtClean="0">
                <a:solidFill>
                  <a:srgbClr val="212121"/>
                </a:solidFill>
                <a:uFillTx/>
                <a:latin typeface="黑体" panose="02010609060101010101" pitchFamily="2" charset="-122"/>
                <a:ea typeface="黑体" panose="02010609060101010101" pitchFamily="2" charset="-122"/>
                <a:cs typeface="+mn-cs"/>
              </a:rPr>
              <a:t>1922</a:t>
            </a:r>
            <a:r>
              <a:rPr lang="zh-CN" altLang="en-US" sz="2600" b="1" smtClean="0">
                <a:solidFill>
                  <a:srgbClr val="212121"/>
                </a:solidFill>
                <a:uFillTx/>
                <a:latin typeface="黑体" panose="02010609060101010101" pitchFamily="2" charset="-122"/>
                <a:ea typeface="黑体" panose="02010609060101010101" pitchFamily="2" charset="-122"/>
              </a:rPr>
              <a:t>年建立法西斯政权。</a:t>
            </a:r>
            <a:endParaRPr lang="zh-CN" altLang="en-US" sz="2600" b="1" smtClean="0">
              <a:solidFill>
                <a:srgbClr val="212121"/>
              </a:solidFill>
              <a:uFillTx/>
              <a:latin typeface="黑体" pitchFamily="2" charset="-122"/>
              <a:ea typeface="黑体" pitchFamily="2" charset="-122"/>
              <a:cs typeface="+mn-cs"/>
            </a:endParaRPr>
          </a:p>
        </p:txBody>
      </p:sp>
      <p:sp>
        <p:nvSpPr>
          <p:cNvPr id="16" name="矩形 15"/>
          <p:cNvSpPr/>
          <p:nvPr/>
        </p:nvSpPr>
        <p:spPr>
          <a:xfrm>
            <a:off x="3956685" y="2983230"/>
            <a:ext cx="7190740" cy="891540"/>
          </a:xfrm>
          <a:prstGeom prst="rect">
            <a:avLst/>
          </a:prstGeom>
        </p:spPr>
        <p:txBody>
          <a:bodyPr wrap="square">
            <a:spAutoFit/>
          </a:bodyPr>
          <a:lstStyle/>
          <a:p>
            <a:pPr lvl="0" hangingPunct="1"/>
            <a:r>
              <a:rPr lang="zh-CN" altLang="en-US" sz="2600" b="1" smtClean="0">
                <a:solidFill>
                  <a:srgbClr val="212121"/>
                </a:solidFill>
                <a:uFillTx/>
                <a:latin typeface="黑体" panose="02010609060101010101" pitchFamily="2" charset="-122"/>
                <a:ea typeface="黑体" panose="02010609060101010101" pitchFamily="2" charset="-122"/>
                <a:cs typeface="黑体" panose="02010609060101010101" pitchFamily="2" charset="-122"/>
              </a:rPr>
              <a:t>希特勒组建“民族社会主义德意志工人党”，简称</a:t>
            </a:r>
            <a:r>
              <a:rPr lang="zh-CN" altLang="en-US" sz="2600" b="1" u="sng" smtClean="0">
                <a:solidFill>
                  <a:srgbClr val="FF0000"/>
                </a:solidFill>
                <a:uFillTx/>
                <a:latin typeface="黑体" panose="02010609060101010101" pitchFamily="2" charset="-122"/>
                <a:ea typeface="黑体" panose="02010609060101010101" pitchFamily="2" charset="-122"/>
                <a:cs typeface="黑体" panose="02010609060101010101" pitchFamily="2" charset="-122"/>
              </a:rPr>
              <a:t>“纳粹党”</a:t>
            </a:r>
            <a:r>
              <a:rPr lang="zh-CN" altLang="en-US" sz="2600" b="1" smtClean="0">
                <a:solidFill>
                  <a:srgbClr val="212121"/>
                </a:solidFill>
                <a:uFillTx/>
                <a:latin typeface="黑体" panose="02010609060101010101" pitchFamily="2" charset="-122"/>
                <a:ea typeface="黑体" panose="02010609060101010101" pitchFamily="2" charset="-122"/>
                <a:cs typeface="黑体" panose="02010609060101010101" pitchFamily="2" charset="-122"/>
              </a:rPr>
              <a:t>。</a:t>
            </a:r>
            <a:endParaRPr lang="zh-CN" altLang="en-US" sz="2600" b="1" smtClean="0">
              <a:solidFill>
                <a:srgbClr val="212121"/>
              </a:solidFill>
              <a:uFillTx/>
              <a:latin typeface="黑体" pitchFamily="2" charset="-122"/>
              <a:ea typeface="黑体" pitchFamily="2" charset="-122"/>
              <a:cs typeface="黑体" panose="02010609060101010101" pitchFamily="2" charset="-122"/>
            </a:endParaRPr>
          </a:p>
        </p:txBody>
      </p:sp>
      <p:sp>
        <p:nvSpPr>
          <p:cNvPr id="17" name="矩形 16"/>
          <p:cNvSpPr/>
          <p:nvPr/>
        </p:nvSpPr>
        <p:spPr>
          <a:xfrm>
            <a:off x="3911600" y="4199890"/>
            <a:ext cx="7678420" cy="891540"/>
          </a:xfrm>
          <a:prstGeom prst="rect">
            <a:avLst/>
          </a:prstGeom>
        </p:spPr>
        <p:txBody>
          <a:bodyPr wrap="square">
            <a:spAutoFit/>
          </a:bodyPr>
          <a:lstStyle/>
          <a:p>
            <a:pPr lvl="0" hangingPunct="1"/>
            <a:r>
              <a:rPr lang="zh-CN" altLang="en-US" sz="2600" b="1" smtClean="0">
                <a:solidFill>
                  <a:srgbClr val="212121"/>
                </a:solidFill>
                <a:uFillTx/>
                <a:latin typeface="黑体" panose="02010609060101010101" pitchFamily="2" charset="-122"/>
                <a:ea typeface="黑体" panose="02010609060101010101" pitchFamily="2" charset="-122"/>
                <a:cs typeface="+mn-cs"/>
              </a:rPr>
              <a:t>冈村宁次、东条英机等军人订立密约，要求“消除派阀、刷新人事、改革军制、建立总动员态势”。</a:t>
            </a:r>
            <a:endParaRPr lang="zh-CN" altLang="en-US" sz="2600" b="1" smtClean="0">
              <a:solidFill>
                <a:srgbClr val="212121"/>
              </a:solidFill>
              <a:uFillTx/>
              <a:latin typeface="黑体" panose="02010609060101010101" pitchFamily="2" charset="-122"/>
              <a:ea typeface="黑体" panose="02010609060101010101" pitchFamily="2" charset="-122"/>
              <a:cs typeface="+mn-cs"/>
            </a:endParaRPr>
          </a:p>
        </p:txBody>
      </p:sp>
      <p:pic>
        <p:nvPicPr>
          <p:cNvPr id="2" name="图片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67880" y="119380"/>
            <a:ext cx="4924425" cy="3765550"/>
          </a:xfrm>
          <a:prstGeom prst="rect">
            <a:avLst/>
          </a:prstGeom>
          <a:ln>
            <a:noFill/>
          </a:ln>
          <a:effectLst>
            <a:outerShdw blurRad="190500" algn="tl" rotWithShape="0">
              <a:srgbClr val="000000">
                <a:alpha val="70000"/>
              </a:srgbClr>
            </a:outerShdw>
          </a:effectLst>
        </p:spPr>
      </p:pic>
      <p:pic>
        <p:nvPicPr>
          <p:cNvPr id="3" name="图片 2" descr="t01a072d6365919e567"/>
          <p:cNvPicPr>
            <a:picLocks noChangeAspect="1"/>
          </p:cNvPicPr>
          <p:nvPr/>
        </p:nvPicPr>
        <p:blipFill>
          <a:blip r:embed="rId4"/>
          <a:stretch>
            <a:fillRect/>
          </a:stretch>
        </p:blipFill>
        <p:spPr>
          <a:xfrm>
            <a:off x="8716010" y="3463925"/>
            <a:ext cx="3293745" cy="3293745"/>
          </a:xfrm>
          <a:prstGeom prst="rect">
            <a:avLst/>
          </a:prstGeom>
        </p:spPr>
      </p:pic>
      <p:sp>
        <p:nvSpPr>
          <p:cNvPr id="4" name="矩形 3"/>
          <p:cNvSpPr/>
          <p:nvPr/>
        </p:nvSpPr>
        <p:spPr>
          <a:xfrm>
            <a:off x="377190" y="5457190"/>
            <a:ext cx="10900410" cy="1214755"/>
          </a:xfrm>
          <a:prstGeom prst="rect">
            <a:avLst/>
          </a:prstGeom>
          <a:solidFill>
            <a:schemeClr val="bg1">
              <a:lumMod val="95000"/>
              <a:alpha val="50000"/>
            </a:schemeClr>
          </a:solidFill>
          <a:ln w="19050">
            <a:solidFill>
              <a:srgbClr val="0070C0"/>
            </a:solidFill>
            <a:prstDash val="sysDash"/>
          </a:ln>
        </p:spPr>
        <p:txBody>
          <a:bodyPr wrap="square">
            <a:spAutoFit/>
          </a:bodyPr>
          <a:lstStyle/>
          <a:p>
            <a:pPr fontAlgn="auto">
              <a:lnSpc>
                <a:spcPct val="100000"/>
              </a:lnSpc>
              <a:spcBef>
                <a:spcPts val="600"/>
              </a:spcBef>
            </a:pPr>
            <a:r>
              <a:rPr lang="en-US" altLang="zh-CN" sz="2400" b="1" kern="100" smtClean="0"/>
              <a:t> </a:t>
            </a:r>
            <a:r>
              <a:rPr lang="en-US" altLang="zh-CN" sz="2200">
                <a:latin typeface="黑体" panose="02010609060101010101" pitchFamily="2" charset="-122"/>
                <a:ea typeface="黑体" panose="02010609060101010101" pitchFamily="2" charset="-122"/>
                <a:cs typeface="黑体" panose="02010609060101010101" pitchFamily="2" charset="-122"/>
              </a:rPr>
              <a:t> </a:t>
            </a:r>
            <a:r>
              <a:rPr lang="zh-CN" altLang="zh-CN" sz="2200">
                <a:latin typeface="楷体" panose="02010609060101010101" charset="-122"/>
                <a:ea typeface="楷体" panose="02010609060101010101" charset="-122"/>
                <a:cs typeface="楷体" panose="02010609060101010101" charset="-122"/>
              </a:rPr>
              <a:t>近卫文麿宣称，日本为了自己的生存也应该像第一次世界大战时的德国那样，要求打破现状，并且</a:t>
            </a:r>
            <a:r>
              <a:rPr lang="ru-RU" altLang="zh-CN" sz="2200">
                <a:latin typeface="楷体" panose="02010609060101010101" charset="-122"/>
                <a:ea typeface="楷体" panose="02010609060101010101" charset="-122"/>
                <a:cs typeface="楷体" panose="02010609060101010101" charset="-122"/>
              </a:rPr>
              <a:t>“</a:t>
            </a:r>
            <a:r>
              <a:rPr lang="zh-CN" altLang="zh-CN" sz="2200">
                <a:latin typeface="楷体" panose="02010609060101010101" charset="-122"/>
                <a:ea typeface="楷体" panose="02010609060101010101" charset="-122"/>
                <a:cs typeface="楷体" panose="02010609060101010101" charset="-122"/>
              </a:rPr>
              <a:t>从我们自己的前途出发建立新的国际和平秩序</a:t>
            </a:r>
            <a:r>
              <a:rPr lang="ru-RU" altLang="zh-CN" sz="2200">
                <a:latin typeface="楷体" panose="02010609060101010101" charset="-122"/>
                <a:ea typeface="楷体" panose="02010609060101010101" charset="-122"/>
                <a:cs typeface="楷体" panose="02010609060101010101" charset="-122"/>
              </a:rPr>
              <a:t>”</a:t>
            </a:r>
            <a:r>
              <a:rPr lang="zh-CN" altLang="zh-CN" sz="2200">
                <a:latin typeface="楷体" panose="02010609060101010101" charset="-122"/>
                <a:ea typeface="楷体" panose="02010609060101010101" charset="-122"/>
                <a:cs typeface="楷体" panose="02010609060101010101" charset="-122"/>
              </a:rPr>
              <a:t>。   </a:t>
            </a:r>
            <a:r>
              <a:rPr lang="ru-RU" altLang="zh-CN" sz="2200">
                <a:latin typeface="楷体" panose="02010609060101010101" charset="-122"/>
                <a:ea typeface="楷体" panose="02010609060101010101" charset="-122"/>
                <a:cs typeface="楷体" panose="02010609060101010101" charset="-122"/>
              </a:rPr>
              <a:t> </a:t>
            </a:r>
            <a:endParaRPr lang="ru-RU" altLang="zh-CN" sz="2200">
              <a:latin typeface="楷体" panose="02010609060101010101" charset="-122"/>
              <a:ea typeface="楷体" panose="02010609060101010101" charset="-122"/>
              <a:cs typeface="楷体" panose="02010609060101010101" charset="-122"/>
            </a:endParaRPr>
          </a:p>
          <a:p>
            <a:pPr fontAlgn="auto">
              <a:lnSpc>
                <a:spcPct val="100000"/>
              </a:lnSpc>
              <a:spcBef>
                <a:spcPts val="600"/>
              </a:spcBef>
            </a:pPr>
            <a:r>
              <a:rPr lang="ru-RU" altLang="zh-CN" sz="2200">
                <a:latin typeface="楷体" panose="02010609060101010101" charset="-122"/>
                <a:ea typeface="楷体" panose="02010609060101010101" charset="-122"/>
                <a:cs typeface="楷体" panose="02010609060101010101" charset="-122"/>
              </a:rPr>
              <a:t>                                          </a:t>
            </a:r>
            <a:r>
              <a:rPr lang="en-US" altLang="ru-RU" sz="2200">
                <a:latin typeface="楷体" panose="02010609060101010101" charset="-122"/>
                <a:ea typeface="楷体" panose="02010609060101010101" charset="-122"/>
                <a:cs typeface="楷体" panose="02010609060101010101" charset="-122"/>
              </a:rPr>
              <a:t>——</a:t>
            </a:r>
            <a:r>
              <a:rPr lang="zh-CN" altLang="zh-CN" sz="2200">
                <a:latin typeface="楷体" panose="02010609060101010101" charset="-122"/>
                <a:ea typeface="楷体" panose="02010609060101010101" charset="-122"/>
                <a:cs typeface="楷体" panose="02010609060101010101" charset="-122"/>
              </a:rPr>
              <a:t>［日］矢部贞治《近卫文麿》</a:t>
            </a:r>
            <a:endParaRPr lang="zh-CN" altLang="zh-CN" sz="2200">
              <a:latin typeface="楷体" panose="02010609060101010101" charset="-122"/>
              <a:ea typeface="楷体" panose="02010609060101010101" charset="-122"/>
              <a:cs typeface="楷体" panose="02010609060101010101" charset="-122"/>
            </a:endParaRPr>
          </a:p>
        </p:txBody>
      </p:sp>
      <p:sp>
        <p:nvSpPr>
          <p:cNvPr id="5" name="文本框 4"/>
          <p:cNvSpPr txBox="1"/>
          <p:nvPr/>
        </p:nvSpPr>
        <p:spPr>
          <a:xfrm>
            <a:off x="242570" y="201295"/>
            <a:ext cx="8875395" cy="460375"/>
          </a:xfrm>
          <a:prstGeom prst="rect">
            <a:avLst/>
          </a:prstGeom>
          <a:solidFill>
            <a:srgbClr val="FFFF00"/>
          </a:solidFill>
        </p:spPr>
        <p:txBody>
          <a:bodyPr wrap="square" rtlCol="0">
            <a:spAutoFit/>
          </a:bodyPr>
          <a:lstStyle/>
          <a:p>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第一次世界大战结束后，意大利、德国、日本建立了法西斯组织</a:t>
            </a:r>
            <a:endParaRPr lang="zh-CN" altLang="en-US" sz="2400" b="1">
              <a:solidFill>
                <a:srgbClr val="FF0000"/>
              </a:solidFill>
              <a:latin typeface="黑体" pitchFamily="2" charset="-122"/>
              <a:ea typeface="黑体" pitchFamily="2" charset="-122"/>
              <a:cs typeface="黑体" panose="02010609060101010101" pitchFamily="2" charset="-122"/>
            </a:endParaRPr>
          </a:p>
        </p:txBody>
      </p:sp>
      <p:grpSp>
        <p:nvGrpSpPr>
          <p:cNvPr id="10" name="组合 9"/>
          <p:cNvGrpSpPr/>
          <p:nvPr/>
        </p:nvGrpSpPr>
        <p:grpSpPr>
          <a:xfrm>
            <a:off x="8255000" y="201295"/>
            <a:ext cx="3599180" cy="3499482"/>
            <a:chOff x="19369" y="6289"/>
            <a:chExt cx="5836" cy="7377"/>
          </a:xfrm>
        </p:grpSpPr>
        <p:pic>
          <p:nvPicPr>
            <p:cNvPr id="18" name="图片 17"/>
            <p:cNvPicPr>
              <a:picLocks noChangeAspect="1"/>
            </p:cNvPicPr>
            <p:nvPr/>
          </p:nvPicPr>
          <p:blipFill>
            <a:blip r:embed="rId5"/>
            <a:stretch>
              <a:fillRect/>
            </a:stretch>
          </p:blipFill>
          <p:spPr>
            <a:xfrm>
              <a:off x="19612" y="6289"/>
              <a:ext cx="4255" cy="6563"/>
            </a:xfrm>
            <a:prstGeom prst="rect">
              <a:avLst/>
            </a:prstGeom>
          </p:spPr>
        </p:pic>
        <p:sp>
          <p:nvSpPr>
            <p:cNvPr id="20" name="文本框 19"/>
            <p:cNvSpPr txBox="1"/>
            <p:nvPr/>
          </p:nvSpPr>
          <p:spPr>
            <a:xfrm>
              <a:off x="19369" y="12825"/>
              <a:ext cx="5836" cy="841"/>
            </a:xfrm>
            <a:prstGeom prst="rect">
              <a:avLst/>
            </a:prstGeom>
            <a:noFill/>
          </p:spPr>
          <p:txBody>
            <a:bodyPr wrap="square" rtlCol="0">
              <a:spAutoFit/>
            </a:bodyPr>
            <a:lstStyle/>
            <a:p>
              <a:r>
                <a:rPr lang="zh-CN" altLang="en-US" sz="2000"/>
                <a:t>意大利国家法西斯党徽</a:t>
              </a:r>
              <a:endParaRPr lang="en-US" altLang="zh-CN" sz="2000"/>
            </a:p>
          </p:txBody>
        </p:sp>
      </p:grpSp>
      <p:pic>
        <p:nvPicPr>
          <p:cNvPr id="6" name="图片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78445" y="845820"/>
            <a:ext cx="3371850" cy="5166995"/>
          </a:xfrm>
          <a:prstGeom prst="rect">
            <a:avLst/>
          </a:prstGeom>
          <a:effectLst>
            <a:softEdge rad="317500"/>
          </a:effectLst>
        </p:spPr>
      </p:pic>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xit" presetSubtype="10" fill="hold" nodeType="clickEffect">
                                  <p:stCondLst>
                                    <p:cond delay="0"/>
                                  </p:stCondLst>
                                  <p:childTnLst>
                                    <p:animEffect transition="out" filter="blinds(horizontal)">
                                      <p:cBhvr>
                                        <p:cTn id="21" dur="500"/>
                                        <p:tgtEl>
                                          <p:spTgt spid="2"/>
                                        </p:tgtEl>
                                      </p:cBhvr>
                                    </p:animEffect>
                                    <p:set>
                                      <p:cBhvr>
                                        <p:cTn id="22" dur="1" fill="hold">
                                          <p:stCondLst>
                                            <p:cond delay="499"/>
                                          </p:stCondLst>
                                        </p:cTn>
                                        <p:tgtEl>
                                          <p:spTgt spid="2"/>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xit" presetSubtype="10" fill="hold" nodeType="clickEffect">
                                  <p:stCondLst>
                                    <p:cond delay="0"/>
                                  </p:stCondLst>
                                  <p:childTnLst>
                                    <p:animEffect transition="out" filter="blinds(horizontal)">
                                      <p:cBhvr>
                                        <p:cTn id="31" dur="500"/>
                                        <p:tgtEl>
                                          <p:spTgt spid="10"/>
                                        </p:tgtEl>
                                      </p:cBhvr>
                                    </p:animEffect>
                                    <p:set>
                                      <p:cBhvr>
                                        <p:cTn id="32" dur="1" fill="hold">
                                          <p:stCondLst>
                                            <p:cond delay="499"/>
                                          </p:stCondLst>
                                        </p:cTn>
                                        <p:tgtEl>
                                          <p:spTgt spid="10"/>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linds(horizontal)">
                                      <p:cBhvr>
                                        <p:cTn id="37" dur="500"/>
                                        <p:tgtEl>
                                          <p:spTgt spid="13"/>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blinds(horizontal)">
                                      <p:cBhvr>
                                        <p:cTn id="42" dur="500"/>
                                        <p:tgtEl>
                                          <p:spTgt spid="16"/>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3"/>
                                        </p:tgtEl>
                                        <p:attrNameLst>
                                          <p:attrName>style.visibility</p:attrName>
                                        </p:attrNameLst>
                                      </p:cBhvr>
                                      <p:to>
                                        <p:strVal val="visible"/>
                                      </p:to>
                                    </p:set>
                                    <p:animEffect transition="in" filter="blinds(horizontal)">
                                      <p:cBhvr>
                                        <p:cTn id="47" dur="500"/>
                                        <p:tgtEl>
                                          <p:spTgt spid="3"/>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xit" presetSubtype="10" fill="hold" nodeType="clickEffect">
                                  <p:stCondLst>
                                    <p:cond delay="0"/>
                                  </p:stCondLst>
                                  <p:childTnLst>
                                    <p:animEffect transition="out" filter="blinds(horizontal)">
                                      <p:cBhvr>
                                        <p:cTn id="51" dur="500"/>
                                        <p:tgtEl>
                                          <p:spTgt spid="3"/>
                                        </p:tgtEl>
                                      </p:cBhvr>
                                    </p:animEffect>
                                    <p:set>
                                      <p:cBhvr>
                                        <p:cTn id="52" dur="1" fill="hold">
                                          <p:stCondLst>
                                            <p:cond delay="499"/>
                                          </p:stCondLst>
                                        </p:cTn>
                                        <p:tgtEl>
                                          <p:spTgt spid="3"/>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nodeType="clickEffect">
                                  <p:stCondLst>
                                    <p:cond delay="0"/>
                                  </p:stCondLst>
                                  <p:childTnLst>
                                    <p:set>
                                      <p:cBhvr>
                                        <p:cTn id="56" dur="1" fill="hold">
                                          <p:stCondLst>
                                            <p:cond delay="0"/>
                                          </p:stCondLst>
                                        </p:cTn>
                                        <p:tgtEl>
                                          <p:spTgt spid="6"/>
                                        </p:tgtEl>
                                        <p:attrNameLst>
                                          <p:attrName>style.visibility</p:attrName>
                                        </p:attrNameLst>
                                      </p:cBhvr>
                                      <p:to>
                                        <p:strVal val="visible"/>
                                      </p:to>
                                    </p:set>
                                    <p:animEffect transition="in" filter="blinds(horizontal)">
                                      <p:cBhvr>
                                        <p:cTn id="57" dur="500"/>
                                        <p:tgtEl>
                                          <p:spTgt spid="6"/>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xit" presetSubtype="10" fill="hold" nodeType="clickEffect">
                                  <p:stCondLst>
                                    <p:cond delay="0"/>
                                  </p:stCondLst>
                                  <p:childTnLst>
                                    <p:animEffect transition="out" filter="blinds(horizontal)">
                                      <p:cBhvr>
                                        <p:cTn id="61" dur="500"/>
                                        <p:tgtEl>
                                          <p:spTgt spid="6"/>
                                        </p:tgtEl>
                                      </p:cBhvr>
                                    </p:animEffect>
                                    <p:set>
                                      <p:cBhvr>
                                        <p:cTn id="62" dur="1" fill="hold">
                                          <p:stCondLst>
                                            <p:cond delay="499"/>
                                          </p:stCondLst>
                                        </p:cTn>
                                        <p:tgtEl>
                                          <p:spTgt spid="6"/>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linds(horizontal)">
                                      <p:cBhvr>
                                        <p:cTn id="67" dur="500"/>
                                        <p:tgtEl>
                                          <p:spTgt spid="14"/>
                                        </p:tgtEl>
                                      </p:cBhvr>
                                    </p:animEffec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4"/>
                                        </p:tgtEl>
                                        <p:attrNameLst>
                                          <p:attrName>style.visibility</p:attrName>
                                        </p:attrNameLst>
                                      </p:cBhvr>
                                      <p:to>
                                        <p:strVal val="visible"/>
                                      </p:to>
                                    </p:set>
                                    <p:animEffect transition="in" filter="blinds(horizontal)">
                                      <p:cBhvr>
                                        <p:cTn id="72" dur="500"/>
                                        <p:tgtEl>
                                          <p:spTgt spid="4"/>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blinds(horizontal)">
                                      <p:cBhvr>
                                        <p:cTn id="77" dur="500"/>
                                        <p:tgtEl>
                                          <p:spTgt spid="17"/>
                                        </p:tgtEl>
                                      </p:cBhvr>
                                    </p:animEffect>
                                  </p:childTnLst>
                                </p:cTn>
                              </p:par>
                            </p:childTnLst>
                          </p:cTn>
                        </p:par>
                      </p:childTnLst>
                    </p:cTn>
                  </p:par>
                  <p:par>
                    <p:cTn id="78" fill="hold" nodeType="clickPar">
                      <p:stCondLst>
                        <p:cond delay="indefinite"/>
                      </p:stCondLst>
                      <p:childTnLst>
                        <p:par>
                          <p:cTn id="79" fill="hold" nodeType="afterGroup">
                            <p:stCondLst>
                              <p:cond delay="0"/>
                            </p:stCondLst>
                            <p:childTnLst>
                              <p:par>
                                <p:cTn id="80" presetID="3" presetClass="entr" presetSubtype="10" fill="hold" grpId="0" nodeType="clickEffect">
                                  <p:stCondLst>
                                    <p:cond delay="0"/>
                                  </p:stCondLst>
                                  <p:childTnLst>
                                    <p:set>
                                      <p:cBhvr>
                                        <p:cTn id="81" dur="1" fill="hold">
                                          <p:stCondLst>
                                            <p:cond delay="0"/>
                                          </p:stCondLst>
                                        </p:cTn>
                                        <p:tgtEl>
                                          <p:spTgt spid="5"/>
                                        </p:tgtEl>
                                        <p:attrNameLst>
                                          <p:attrName>style.visibility</p:attrName>
                                        </p:attrNameLst>
                                      </p:cBhvr>
                                      <p:to>
                                        <p:strVal val="visible"/>
                                      </p:to>
                                    </p:set>
                                    <p:animEffect transition="in" filter="blinds(horizontal)">
                                      <p:cBhvr>
                                        <p:cTn id="8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5" grpId="0"/>
      <p:bldP spid="13" grpId="0"/>
      <p:bldP spid="16" grpId="0"/>
      <p:bldP spid="14" grpId="0"/>
      <p:bldP spid="4" grpId="0"/>
      <p:bldP spid="17" grpId="0"/>
      <p:bldP spid="5"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6" name="组合 5"/>
          <p:cNvGrpSpPr/>
          <p:nvPr/>
        </p:nvGrpSpPr>
        <p:grpSpPr>
          <a:xfrm>
            <a:off x="327025" y="1336393"/>
            <a:ext cx="4032250" cy="5245380"/>
            <a:chOff x="850" y="1331"/>
            <a:chExt cx="6350" cy="8260"/>
          </a:xfrm>
        </p:grpSpPr>
        <p:pic>
          <p:nvPicPr>
            <p:cNvPr id="7" name="图片 6" descr="yl-115 黑色星期四的华尔街"/>
            <p:cNvPicPr>
              <a:picLocks noChangeAspect="1"/>
            </p:cNvPicPr>
            <p:nvPr/>
          </p:nvPicPr>
          <p:blipFill>
            <a:blip r:embed="rId3"/>
            <a:srcRect l="2542" t="3906" r="5197" b="3558"/>
            <a:stretch>
              <a:fillRect/>
            </a:stretch>
          </p:blipFill>
          <p:spPr>
            <a:xfrm>
              <a:off x="1377" y="1331"/>
              <a:ext cx="5121" cy="7100"/>
            </a:xfrm>
            <a:prstGeom prst="rect">
              <a:avLst/>
            </a:prstGeom>
            <a:noFill/>
            <a:ln w="9525">
              <a:noFill/>
            </a:ln>
          </p:spPr>
        </p:pic>
        <p:sp>
          <p:nvSpPr>
            <p:cNvPr id="68611" name="文本框 68610"/>
            <p:cNvSpPr txBox="1"/>
            <p:nvPr/>
          </p:nvSpPr>
          <p:spPr>
            <a:xfrm>
              <a:off x="850" y="8575"/>
              <a:ext cx="6350" cy="1016"/>
            </a:xfrm>
            <a:prstGeom prst="rect">
              <a:avLst/>
            </a:prstGeom>
            <a:noFill/>
            <a:ln w="9525">
              <a:noFill/>
            </a:ln>
          </p:spPr>
          <p:txBody>
            <a:bodyPr>
              <a:spAutoFit/>
            </a:bodyPr>
            <a:lstStyle/>
            <a:p>
              <a:pPr algn="l">
                <a:spcBef>
                  <a:spcPct val="10000"/>
                </a:spcBef>
              </a:pPr>
              <a:r>
                <a:rPr lang="en-US" altLang="zh-CN" b="1">
                  <a:latin typeface="黑体" panose="02010609060101010101" pitchFamily="2" charset="-122"/>
                  <a:ea typeface="黑体" panose="02010609060101010101" pitchFamily="2" charset="-122"/>
                  <a:cs typeface="黑体" panose="02010609060101010101" pitchFamily="2" charset="-122"/>
                </a:rPr>
                <a:t>1929</a:t>
              </a:r>
              <a:r>
                <a:rPr lang="zh-CN" altLang="en-US" b="1">
                  <a:latin typeface="黑体" panose="02010609060101010101" pitchFamily="2" charset="-122"/>
                  <a:ea typeface="黑体" panose="02010609060101010101" pitchFamily="2" charset="-122"/>
                  <a:cs typeface="黑体" panose="02010609060101010101" pitchFamily="2" charset="-122"/>
                </a:rPr>
                <a:t>年</a:t>
              </a:r>
              <a:r>
                <a:rPr lang="en-US" altLang="zh-CN" b="1">
                  <a:latin typeface="黑体" panose="02010609060101010101" pitchFamily="2" charset="-122"/>
                  <a:ea typeface="黑体" panose="02010609060101010101" pitchFamily="2" charset="-122"/>
                  <a:cs typeface="黑体" panose="02010609060101010101" pitchFamily="2" charset="-122"/>
                </a:rPr>
                <a:t>10</a:t>
              </a:r>
              <a:r>
                <a:rPr lang="zh-CN" altLang="en-US" b="1">
                  <a:latin typeface="黑体" panose="02010609060101010101" pitchFamily="2" charset="-122"/>
                  <a:ea typeface="黑体" panose="02010609060101010101" pitchFamily="2" charset="-122"/>
                  <a:cs typeface="黑体" panose="02010609060101010101" pitchFamily="2" charset="-122"/>
                </a:rPr>
                <a:t>月</a:t>
              </a:r>
              <a:r>
                <a:rPr lang="en-US" altLang="zh-CN" b="1">
                  <a:latin typeface="黑体" panose="02010609060101010101" pitchFamily="2" charset="-122"/>
                  <a:ea typeface="黑体" panose="02010609060101010101" pitchFamily="2" charset="-122"/>
                  <a:cs typeface="黑体" panose="02010609060101010101" pitchFamily="2" charset="-122"/>
                </a:rPr>
                <a:t>24</a:t>
              </a:r>
              <a:r>
                <a:rPr lang="zh-CN" altLang="en-US" b="1">
                  <a:latin typeface="黑体" panose="02010609060101010101" pitchFamily="2" charset="-122"/>
                  <a:ea typeface="黑体" panose="02010609060101010101" pitchFamily="2" charset="-122"/>
                  <a:cs typeface="黑体" panose="02010609060101010101" pitchFamily="2" charset="-122"/>
                </a:rPr>
                <a:t>日“</a:t>
              </a:r>
              <a:r>
                <a:rPr lang="zh-CN" altLang="en-US" b="1" u="sng">
                  <a:latin typeface="黑体" panose="02010609060101010101" pitchFamily="2" charset="-122"/>
                  <a:ea typeface="黑体" panose="02010609060101010101" pitchFamily="2" charset="-122"/>
                  <a:cs typeface="黑体" panose="02010609060101010101" pitchFamily="2" charset="-122"/>
                </a:rPr>
                <a:t>黑色星期四</a:t>
              </a:r>
              <a:r>
                <a:rPr lang="zh-CN" altLang="en-US" b="1">
                  <a:latin typeface="黑体" panose="02010609060101010101" pitchFamily="2" charset="-122"/>
                  <a:ea typeface="黑体" panose="02010609060101010101" pitchFamily="2" charset="-122"/>
                  <a:cs typeface="黑体" panose="02010609060101010101" pitchFamily="2" charset="-122"/>
                </a:rPr>
                <a:t>”美国华尔街</a:t>
              </a:r>
              <a:r>
                <a:rPr lang="zh-CN" altLang="en-US" b="1">
                  <a:solidFill>
                    <a:srgbClr val="FF0000"/>
                  </a:solidFill>
                  <a:latin typeface="黑体" panose="02010609060101010101" pitchFamily="2" charset="-122"/>
                  <a:ea typeface="黑体" panose="02010609060101010101" pitchFamily="2" charset="-122"/>
                  <a:cs typeface="黑体" panose="02010609060101010101" pitchFamily="2" charset="-122"/>
                </a:rPr>
                <a:t>股票暴跌、市场崩溃</a:t>
              </a:r>
              <a:r>
                <a:rPr lang="zh-CN" altLang="en-US" b="1">
                  <a:latin typeface="黑体" panose="02010609060101010101" pitchFamily="2" charset="-122"/>
                  <a:ea typeface="黑体" panose="02010609060101010101" pitchFamily="2" charset="-122"/>
                  <a:cs typeface="黑体" panose="02010609060101010101" pitchFamily="2" charset="-122"/>
                </a:rPr>
                <a:t>。</a:t>
              </a:r>
              <a:endParaRPr lang="zh-CN" altLang="en-US" b="1">
                <a:latin typeface="黑体" pitchFamily="2" charset="-122"/>
                <a:ea typeface="黑体" pitchFamily="2" charset="-122"/>
                <a:cs typeface="黑体" panose="02010609060101010101" pitchFamily="2" charset="-122"/>
              </a:endParaRPr>
            </a:p>
          </p:txBody>
        </p:sp>
      </p:grpSp>
      <p:pic>
        <p:nvPicPr>
          <p:cNvPr id="70660" name="图片 70659" descr="6"/>
          <p:cNvPicPr>
            <a:picLocks noChangeAspect="1"/>
          </p:cNvPicPr>
          <p:nvPr/>
        </p:nvPicPr>
        <p:blipFill>
          <a:blip r:embed="rId4"/>
          <a:stretch>
            <a:fillRect/>
          </a:stretch>
        </p:blipFill>
        <p:spPr>
          <a:xfrm>
            <a:off x="4091305" y="1188720"/>
            <a:ext cx="3848100" cy="2541270"/>
          </a:xfrm>
          <a:prstGeom prst="rect">
            <a:avLst/>
          </a:prstGeom>
          <a:noFill/>
          <a:ln w="9525">
            <a:noFill/>
          </a:ln>
        </p:spPr>
      </p:pic>
      <p:pic>
        <p:nvPicPr>
          <p:cNvPr id="10" name="图片 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091940" y="3619500"/>
            <a:ext cx="3945255" cy="2548890"/>
          </a:xfrm>
          <a:prstGeom prst="rect">
            <a:avLst/>
          </a:prstGeom>
          <a:ln>
            <a:noFill/>
          </a:ln>
          <a:effectLst>
            <a:softEdge rad="112500"/>
          </a:effectLst>
        </p:spPr>
      </p:pic>
      <p:pic>
        <p:nvPicPr>
          <p:cNvPr id="11" name="图片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037195" y="1188085"/>
            <a:ext cx="4092575" cy="2668270"/>
          </a:xfrm>
          <a:prstGeom prst="roundRect">
            <a:avLst>
              <a:gd name="adj" fmla="val 8594"/>
            </a:avLst>
          </a:prstGeom>
          <a:solidFill>
            <a:srgbClr val="FFFFFF">
              <a:shade val="85000"/>
            </a:srgbClr>
          </a:solidFill>
          <a:ln>
            <a:noFill/>
          </a:ln>
          <a:effectLst/>
        </p:spPr>
      </p:pic>
      <p:pic>
        <p:nvPicPr>
          <p:cNvPr id="12" name="图片 1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037195" y="3856355"/>
            <a:ext cx="4155440" cy="231203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图片 12"/>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083300" y="1932305"/>
            <a:ext cx="4591685" cy="3707765"/>
          </a:xfrm>
          <a:prstGeom prst="rect">
            <a:avLst/>
          </a:prstGeom>
        </p:spPr>
      </p:pic>
      <p:pic>
        <p:nvPicPr>
          <p:cNvPr id="168962" name="图片 168961" descr="范围广"/>
          <p:cNvPicPr>
            <a:picLocks noChangeAspect="1"/>
          </p:cNvPicPr>
          <p:nvPr/>
        </p:nvPicPr>
        <p:blipFill>
          <a:blip r:embed="rId9"/>
          <a:stretch>
            <a:fillRect/>
          </a:stretch>
        </p:blipFill>
        <p:spPr>
          <a:xfrm>
            <a:off x="1415415" y="1188085"/>
            <a:ext cx="10031095" cy="5325745"/>
          </a:xfrm>
          <a:prstGeom prst="rect">
            <a:avLst/>
          </a:prstGeom>
          <a:noFill/>
          <a:ln w="9525">
            <a:noFill/>
          </a:ln>
        </p:spPr>
      </p:pic>
      <p:sp>
        <p:nvSpPr>
          <p:cNvPr id="53250" name="矩形 53249"/>
          <p:cNvSpPr/>
          <p:nvPr/>
        </p:nvSpPr>
        <p:spPr>
          <a:xfrm>
            <a:off x="742315" y="579120"/>
            <a:ext cx="9221470" cy="609600"/>
          </a:xfrm>
          <a:prstGeom prst="rect">
            <a:avLst/>
          </a:prstGeom>
          <a:solidFill>
            <a:sysClr val="window" lastClr="FFFFFF"/>
          </a:solidFill>
          <a:ln w="9525">
            <a:noFill/>
          </a:ln>
        </p:spPr>
        <p:txBody>
          <a:bodyPr wrap="none" anchor="ctr"/>
          <a:lstStyle/>
          <a:p>
            <a:pPr algn="l">
              <a:buClr>
                <a:sysClr val="window" lastClr="FFFFFF"/>
              </a:buClr>
            </a:pPr>
            <a:r>
              <a:rPr lang="zh-CN" altLang="en-US" sz="2400" b="1">
                <a:solidFill>
                  <a:srgbClr val="000000"/>
                </a:solidFill>
                <a:latin typeface="黑体" panose="02010609060101010101" pitchFamily="2" charset="-122"/>
                <a:ea typeface="黑体" panose="02010609060101010101" pitchFamily="2" charset="-122"/>
              </a:rPr>
              <a:t>根本原因：生产社会化和生产资料私人占有之间矛盾</a:t>
            </a:r>
            <a:r>
              <a:rPr lang="zh-CN" altLang="en-US" sz="2400" b="1">
                <a:solidFill>
                  <a:srgbClr val="FF0000"/>
                </a:solidFill>
                <a:latin typeface="黑体" panose="02010609060101010101" pitchFamily="2" charset="-122"/>
                <a:ea typeface="黑体" panose="02010609060101010101" pitchFamily="2" charset="-122"/>
              </a:rPr>
              <a:t>（资本主义社会固有的弊端）</a:t>
            </a:r>
            <a:endParaRPr lang="zh-CN" altLang="en-US" sz="2400" b="1">
              <a:solidFill>
                <a:srgbClr val="FF0000"/>
              </a:solidFill>
              <a:latin typeface="黑体" pitchFamily="2" charset="-122"/>
              <a:ea typeface="黑体" pitchFamily="2" charset="-122"/>
            </a:endParaRPr>
          </a:p>
        </p:txBody>
      </p:sp>
      <p:sp>
        <p:nvSpPr>
          <p:cNvPr id="3" name="文本框 2"/>
          <p:cNvSpPr txBox="1"/>
          <p:nvPr/>
        </p:nvSpPr>
        <p:spPr>
          <a:xfrm>
            <a:off x="148590" y="40005"/>
            <a:ext cx="3059430" cy="521970"/>
          </a:xfrm>
          <a:prstGeom prst="rect">
            <a:avLst/>
          </a:prstGeom>
          <a:solidFill>
            <a:srgbClr val="A2F0EF"/>
          </a:solidFill>
        </p:spPr>
        <p:txBody>
          <a:bodyPr wrap="square" rtlCol="0">
            <a:spAutoFit/>
          </a:bodyPr>
          <a:lstStyle/>
          <a:p>
            <a:r>
              <a:rPr lang="en-US" sz="2800" b="1">
                <a:solidFill>
                  <a:srgbClr val="FF0000"/>
                </a:solidFill>
                <a:latin typeface="楷体" panose="02010609060101010101" charset="-122"/>
                <a:ea typeface="楷体" panose="02010609060101010101" charset="-122"/>
              </a:rPr>
              <a:t>1929</a:t>
            </a:r>
            <a:r>
              <a:rPr lang="zh-CN" altLang="en-US" sz="2800" b="1">
                <a:solidFill>
                  <a:srgbClr val="FF0000"/>
                </a:solidFill>
                <a:latin typeface="楷体" panose="02010609060101010101" charset="-122"/>
                <a:ea typeface="楷体" panose="02010609060101010101" charset="-122"/>
              </a:rPr>
              <a:t>年经济大危机</a:t>
            </a:r>
            <a:endParaRPr lang="zh-CN" altLang="en-US" sz="2800" b="1">
              <a:solidFill>
                <a:srgbClr val="FF0000"/>
              </a:solidFill>
              <a:latin typeface="楷体" panose="02010609060101010101" charset="-122"/>
              <a:ea typeface="楷体" panose="02010609060101010101" charset="-122"/>
            </a:endParaRPr>
          </a:p>
        </p:txBody>
      </p:sp>
      <p:sp>
        <p:nvSpPr>
          <p:cNvPr id="66562" name="文本框 66561"/>
          <p:cNvSpPr txBox="1"/>
          <p:nvPr/>
        </p:nvSpPr>
        <p:spPr>
          <a:xfrm>
            <a:off x="1091565" y="1336675"/>
            <a:ext cx="9926955" cy="1529715"/>
          </a:xfrm>
          <a:prstGeom prst="rect">
            <a:avLst/>
          </a:prstGeom>
          <a:noFill/>
          <a:ln w="9525">
            <a:noFill/>
          </a:ln>
        </p:spPr>
        <p:txBody>
          <a:bodyPr wrap="square">
            <a:spAutoFit/>
          </a:bodyPr>
          <a:lstStyle/>
          <a:p>
            <a:pPr>
              <a:lnSpc>
                <a:spcPct val="130000"/>
              </a:lnSpc>
              <a:spcBef>
                <a:spcPct val="50000"/>
              </a:spcBef>
            </a:pPr>
            <a:r>
              <a:rPr lang="en-US" altLang="zh-CN" sz="2000" b="1">
                <a:solidFill>
                  <a:srgbClr val="FF0000"/>
                </a:solidFill>
                <a:latin typeface="仿宋_GB2312" pitchFamily="49" charset="-122"/>
                <a:ea typeface="仿宋_GB2312" pitchFamily="49" charset="-122"/>
              </a:rPr>
              <a:t>    </a:t>
            </a:r>
            <a:r>
              <a:rPr lang="en-US" altLang="zh-CN" sz="2400">
                <a:solidFill>
                  <a:srgbClr val="000000"/>
                </a:solidFill>
                <a:latin typeface="黑体" panose="02010609060101010101" pitchFamily="2" charset="-122"/>
                <a:ea typeface="黑体" panose="02010609060101010101" pitchFamily="2" charset="-122"/>
              </a:rPr>
              <a:t>20</a:t>
            </a:r>
            <a:r>
              <a:rPr lang="zh-CN" altLang="en-US" sz="2400">
                <a:solidFill>
                  <a:srgbClr val="000000"/>
                </a:solidFill>
                <a:latin typeface="黑体" panose="02010609060101010101" pitchFamily="2" charset="-122"/>
                <a:ea typeface="黑体" panose="02010609060101010101" pitchFamily="2" charset="-122"/>
              </a:rPr>
              <a:t>世纪</a:t>
            </a:r>
            <a:r>
              <a:rPr lang="en-US" altLang="zh-CN" sz="2400">
                <a:solidFill>
                  <a:srgbClr val="000000"/>
                </a:solidFill>
                <a:latin typeface="黑体" panose="02010609060101010101" pitchFamily="2" charset="-122"/>
                <a:ea typeface="黑体" panose="02010609060101010101" pitchFamily="2" charset="-122"/>
              </a:rPr>
              <a:t>20</a:t>
            </a:r>
            <a:r>
              <a:rPr lang="zh-CN" altLang="en-US" sz="2400">
                <a:solidFill>
                  <a:srgbClr val="000000"/>
                </a:solidFill>
                <a:latin typeface="黑体" panose="02010609060101010101" pitchFamily="2" charset="-122"/>
                <a:ea typeface="黑体" panose="02010609060101010101" pitchFamily="2" charset="-122"/>
              </a:rPr>
              <a:t>年代，美国生产的小汽车占全世界总量的</a:t>
            </a:r>
            <a:r>
              <a:rPr lang="en-US" altLang="zh-CN" sz="2400">
                <a:solidFill>
                  <a:srgbClr val="000000"/>
                </a:solidFill>
                <a:latin typeface="黑体" panose="02010609060101010101" pitchFamily="2" charset="-122"/>
                <a:ea typeface="黑体" panose="02010609060101010101" pitchFamily="2" charset="-122"/>
              </a:rPr>
              <a:t>85%</a:t>
            </a:r>
            <a:r>
              <a:rPr lang="zh-CN" altLang="en-US" sz="2400">
                <a:solidFill>
                  <a:srgbClr val="000000"/>
                </a:solidFill>
                <a:latin typeface="黑体" panose="02010609060101010101" pitchFamily="2" charset="-122"/>
                <a:ea typeface="黑体" panose="02010609060101010101" pitchFamily="2" charset="-122"/>
              </a:rPr>
              <a:t>，平均</a:t>
            </a:r>
            <a:r>
              <a:rPr lang="en-US" altLang="zh-CN" sz="2400">
                <a:solidFill>
                  <a:srgbClr val="000000"/>
                </a:solidFill>
                <a:latin typeface="黑体" panose="02010609060101010101" pitchFamily="2" charset="-122"/>
                <a:ea typeface="黑体" panose="02010609060101010101" pitchFamily="2" charset="-122"/>
              </a:rPr>
              <a:t>5</a:t>
            </a:r>
            <a:r>
              <a:rPr lang="zh-CN" altLang="en-US" sz="2400">
                <a:solidFill>
                  <a:srgbClr val="000000"/>
                </a:solidFill>
                <a:latin typeface="黑体" panose="02010609060101010101" pitchFamily="2" charset="-122"/>
                <a:ea typeface="黑体" panose="02010609060101010101" pitchFamily="2" charset="-122"/>
              </a:rPr>
              <a:t>人就拥有一辆。</a:t>
            </a:r>
            <a:r>
              <a:rPr lang="en-US" altLang="zh-CN" sz="2400">
                <a:solidFill>
                  <a:srgbClr val="000000"/>
                </a:solidFill>
                <a:latin typeface="黑体" panose="02010609060101010101" pitchFamily="2" charset="-122"/>
                <a:ea typeface="黑体" panose="02010609060101010101" pitchFamily="2" charset="-122"/>
              </a:rPr>
              <a:t>1924</a:t>
            </a:r>
            <a:r>
              <a:rPr lang="zh-CN" altLang="en-US" sz="2400">
                <a:solidFill>
                  <a:srgbClr val="000000"/>
                </a:solidFill>
                <a:latin typeface="黑体" panose="02010609060101010101" pitchFamily="2" charset="-122"/>
                <a:ea typeface="黑体" panose="02010609060101010101" pitchFamily="2" charset="-122"/>
              </a:rPr>
              <a:t>年，美国的黄金占世界总量的</a:t>
            </a:r>
            <a:r>
              <a:rPr lang="en-US" altLang="zh-CN" sz="2400">
                <a:solidFill>
                  <a:srgbClr val="000000"/>
                </a:solidFill>
                <a:latin typeface="黑体" panose="02010609060101010101" pitchFamily="2" charset="-122"/>
                <a:ea typeface="黑体" panose="02010609060101010101" pitchFamily="2" charset="-122"/>
              </a:rPr>
              <a:t>1</a:t>
            </a:r>
            <a:r>
              <a:rPr lang="zh-CN" altLang="en-US" sz="2400">
                <a:solidFill>
                  <a:srgbClr val="000000"/>
                </a:solidFill>
                <a:latin typeface="黑体" panose="02010609060101010101" pitchFamily="2" charset="-122"/>
                <a:ea typeface="黑体" panose="02010609060101010101" pitchFamily="2" charset="-122"/>
              </a:rPr>
              <a:t>／</a:t>
            </a:r>
            <a:r>
              <a:rPr lang="en-US" altLang="zh-CN" sz="2400">
                <a:solidFill>
                  <a:srgbClr val="000000"/>
                </a:solidFill>
                <a:latin typeface="黑体" panose="02010609060101010101" pitchFamily="2" charset="-122"/>
                <a:ea typeface="黑体" panose="02010609060101010101" pitchFamily="2" charset="-122"/>
              </a:rPr>
              <a:t>2</a:t>
            </a:r>
            <a:r>
              <a:rPr lang="zh-CN" altLang="en-US" sz="2400">
                <a:solidFill>
                  <a:srgbClr val="000000"/>
                </a:solidFill>
                <a:latin typeface="黑体" panose="02010609060101010101" pitchFamily="2" charset="-122"/>
                <a:ea typeface="黑体" panose="02010609060101010101" pitchFamily="2" charset="-122"/>
              </a:rPr>
              <a:t>；</a:t>
            </a:r>
            <a:r>
              <a:rPr lang="en-US" altLang="zh-CN" sz="2400">
                <a:solidFill>
                  <a:srgbClr val="000000"/>
                </a:solidFill>
                <a:latin typeface="黑体" panose="02010609060101010101" pitchFamily="2" charset="-122"/>
                <a:ea typeface="黑体" panose="02010609060101010101" pitchFamily="2" charset="-122"/>
              </a:rPr>
              <a:t>1928</a:t>
            </a:r>
            <a:r>
              <a:rPr lang="zh-CN" altLang="en-US" sz="2400">
                <a:solidFill>
                  <a:srgbClr val="000000"/>
                </a:solidFill>
                <a:latin typeface="黑体" panose="02010609060101010101" pitchFamily="2" charset="-122"/>
                <a:ea typeface="黑体" panose="02010609060101010101" pitchFamily="2" charset="-122"/>
              </a:rPr>
              <a:t>年美国的经济总量超过整个欧洲。</a:t>
            </a:r>
            <a:endParaRPr lang="zh-CN" altLang="en-US" sz="2400">
              <a:solidFill>
                <a:srgbClr val="000000"/>
              </a:solidFill>
              <a:latin typeface="黑体" pitchFamily="2" charset="-122"/>
              <a:ea typeface="黑体" pitchFamily="2" charset="-122"/>
            </a:endParaRPr>
          </a:p>
        </p:txBody>
      </p:sp>
      <p:sp>
        <p:nvSpPr>
          <p:cNvPr id="66563" name="文本框 66562"/>
          <p:cNvSpPr txBox="1"/>
          <p:nvPr/>
        </p:nvSpPr>
        <p:spPr>
          <a:xfrm>
            <a:off x="970915" y="2903855"/>
            <a:ext cx="10123805" cy="1050290"/>
          </a:xfrm>
          <a:prstGeom prst="rect">
            <a:avLst/>
          </a:prstGeom>
          <a:noFill/>
          <a:ln w="9525">
            <a:noFill/>
          </a:ln>
        </p:spPr>
        <p:txBody>
          <a:bodyPr wrap="square">
            <a:spAutoFit/>
          </a:bodyPr>
          <a:lstStyle/>
          <a:p>
            <a:pPr>
              <a:lnSpc>
                <a:spcPct val="130000"/>
              </a:lnSpc>
            </a:pPr>
            <a:r>
              <a:rPr lang="en-US" altLang="zh-CN" sz="2000" b="1">
                <a:solidFill>
                  <a:srgbClr val="1B059F"/>
                </a:solidFill>
                <a:latin typeface="仿宋_GB2312" pitchFamily="49" charset="-122"/>
                <a:ea typeface="仿宋_GB2312" pitchFamily="49" charset="-122"/>
              </a:rPr>
              <a:t>     </a:t>
            </a:r>
            <a:r>
              <a:rPr lang="en-US" altLang="zh-CN" sz="2400">
                <a:solidFill>
                  <a:srgbClr val="000000"/>
                </a:solidFill>
                <a:latin typeface="黑体" panose="02010609060101010101" pitchFamily="2" charset="-122"/>
                <a:ea typeface="黑体" panose="02010609060101010101" pitchFamily="2" charset="-122"/>
              </a:rPr>
              <a:t>1928</a:t>
            </a:r>
            <a:r>
              <a:rPr lang="zh-CN" altLang="en-US" sz="2400">
                <a:solidFill>
                  <a:srgbClr val="000000"/>
                </a:solidFill>
                <a:latin typeface="黑体" panose="02010609060101010101" pitchFamily="2" charset="-122"/>
                <a:ea typeface="黑体" panose="02010609060101010101" pitchFamily="2" charset="-122"/>
              </a:rPr>
              <a:t>年新当选的胡佛总统自信地说：“我们对国家的未来毫不忧虑，它光辉灿烂，充满希望！” </a:t>
            </a:r>
            <a:endParaRPr lang="zh-CN" altLang="en-US" sz="2400">
              <a:solidFill>
                <a:srgbClr val="000000"/>
              </a:solidFill>
              <a:latin typeface="黑体" panose="02010609060101010101" pitchFamily="2" charset="-122"/>
              <a:ea typeface="黑体" panose="02010609060101010101" pitchFamily="2" charset="-122"/>
            </a:endParaRPr>
          </a:p>
        </p:txBody>
      </p:sp>
      <p:pic>
        <p:nvPicPr>
          <p:cNvPr id="66564" name="图片 66563" descr="胡佛"/>
          <p:cNvPicPr>
            <a:picLocks noChangeAspect="1"/>
          </p:cNvPicPr>
          <p:nvPr/>
        </p:nvPicPr>
        <p:blipFill>
          <a:blip r:embed="rId10"/>
          <a:stretch>
            <a:fillRect/>
          </a:stretch>
        </p:blipFill>
        <p:spPr>
          <a:xfrm>
            <a:off x="9068118" y="3418205"/>
            <a:ext cx="2378075" cy="3095625"/>
          </a:xfrm>
          <a:prstGeom prst="rect">
            <a:avLst/>
          </a:prstGeom>
          <a:noFill/>
          <a:ln w="9525">
            <a:noFill/>
          </a:ln>
        </p:spPr>
      </p:pic>
      <p:sp>
        <p:nvSpPr>
          <p:cNvPr id="4" name="文本框 3"/>
          <p:cNvSpPr txBox="1"/>
          <p:nvPr/>
        </p:nvSpPr>
        <p:spPr>
          <a:xfrm>
            <a:off x="148590" y="40005"/>
            <a:ext cx="5297805" cy="521970"/>
          </a:xfrm>
          <a:prstGeom prst="rect">
            <a:avLst/>
          </a:prstGeom>
          <a:solidFill>
            <a:schemeClr val="bg1"/>
          </a:solidFill>
        </p:spPr>
        <p:txBody>
          <a:bodyPr wrap="square" rtlCol="0">
            <a:spAutoFit/>
          </a:bodyPr>
          <a:lstStyle/>
          <a:p>
            <a:r>
              <a:rPr lang="en-US" altLang="zh-CN" sz="2800" b="1">
                <a:solidFill>
                  <a:schemeClr val="tx1"/>
                </a:solidFill>
                <a:latin typeface="楷体" panose="02010609060101010101" charset="-122"/>
                <a:ea typeface="楷体" panose="02010609060101010101" charset="-122"/>
              </a:rPr>
              <a:t>1919—1929</a:t>
            </a:r>
            <a:r>
              <a:rPr lang="zh-CN" altLang="en-US" sz="2800" b="1">
                <a:solidFill>
                  <a:schemeClr val="tx1"/>
                </a:solidFill>
                <a:latin typeface="楷体" panose="02010609060101010101" charset="-122"/>
                <a:ea typeface="楷体" panose="02010609060101010101" charset="-122"/>
              </a:rPr>
              <a:t>年 </a:t>
            </a:r>
            <a:r>
              <a:rPr lang="zh-CN" altLang="en-US" sz="2800" b="1">
                <a:solidFill>
                  <a:srgbClr val="FF0000"/>
                </a:solidFill>
                <a:latin typeface="楷体" panose="02010609060101010101" charset="-122"/>
                <a:ea typeface="楷体" panose="02010609060101010101" charset="-122"/>
              </a:rPr>
              <a:t>相对和平</a:t>
            </a:r>
            <a:r>
              <a:rPr lang="zh-CN" altLang="en-US" sz="2800" b="1">
                <a:solidFill>
                  <a:schemeClr val="tx1"/>
                </a:solidFill>
                <a:latin typeface="楷体" panose="02010609060101010101" charset="-122"/>
                <a:ea typeface="楷体" panose="02010609060101010101" charset="-122"/>
              </a:rPr>
              <a:t>的十年 </a:t>
            </a:r>
            <a:endParaRPr lang="zh-CN" altLang="en-US" sz="2800" b="1">
              <a:solidFill>
                <a:schemeClr val="tx1"/>
              </a:solidFill>
              <a:latin typeface="楷体" panose="02010609060101010101" charset="-122"/>
              <a:ea typeface="楷体" panose="02010609060101010101" charset="-122"/>
            </a:endParaRPr>
          </a:p>
        </p:txBody>
      </p:sp>
      <p:sp>
        <p:nvSpPr>
          <p:cNvPr id="2" name="文本框 1"/>
          <p:cNvSpPr txBox="1"/>
          <p:nvPr/>
        </p:nvSpPr>
        <p:spPr>
          <a:xfrm>
            <a:off x="5128895" y="193675"/>
            <a:ext cx="6900545" cy="368300"/>
          </a:xfrm>
          <a:prstGeom prst="rect">
            <a:avLst/>
          </a:prstGeom>
          <a:solidFill>
            <a:srgbClr val="8EF5F1"/>
          </a:solidFill>
        </p:spPr>
        <p:txBody>
          <a:bodyPr wrap="square" rtlCol="0" anchor="t">
            <a:spAutoFit/>
          </a:bodyPr>
          <a:lstStyle/>
          <a:p>
            <a:r>
              <a:rPr lang="zh-CN" altLang="en-US" b="1">
                <a:solidFill>
                  <a:srgbClr val="FF0000"/>
                </a:solidFill>
                <a:latin typeface="黑体" panose="02010609060101010101" pitchFamily="2" charset="-122"/>
                <a:ea typeface="黑体" panose="02010609060101010101" pitchFamily="2" charset="-122"/>
                <a:sym typeface="宋体" panose="02010600030101010101" pitchFamily="2" charset="-122"/>
              </a:rPr>
              <a:t>企业盲目扩大生产、过度信贷消费、股票投机活动造成虚假繁荣。</a:t>
            </a:r>
            <a:endParaRPr lang="zh-CN" altLang="en-US" b="1">
              <a:solidFill>
                <a:srgbClr val="FF0000"/>
              </a:solidFill>
              <a:latin typeface="黑体" pitchFamily="2" charset="-122"/>
              <a:ea typeface="黑体" pitchFamily="2" charset="-122"/>
              <a:sym typeface="宋体" pitchFamily="2" charset="-122"/>
            </a:endParaRPr>
          </a:p>
        </p:txBody>
      </p:sp>
    </p:spTree>
    <p:custDataLst>
      <p:tags r:id="rId1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6563"/>
                                        </p:tgtEl>
                                        <p:attrNameLst>
                                          <p:attrName>style.visibility</p:attrName>
                                        </p:attrNameLst>
                                      </p:cBhvr>
                                      <p:to>
                                        <p:strVal val="visible"/>
                                      </p:to>
                                    </p:set>
                                    <p:animEffect transition="in" filter="blinds(horizontal)">
                                      <p:cBhvr>
                                        <p:cTn id="12" dur="500"/>
                                        <p:tgtEl>
                                          <p:spTgt spid="66563"/>
                                        </p:tgtEl>
                                      </p:cBhvr>
                                    </p:animEffect>
                                  </p:childTnLst>
                                </p:cTn>
                              </p:par>
                              <p:par>
                                <p:cTn id="13" presetID="3" presetClass="entr" presetSubtype="10" fill="hold" nodeType="withEffect">
                                  <p:stCondLst>
                                    <p:cond delay="0"/>
                                  </p:stCondLst>
                                  <p:childTnLst>
                                    <p:set>
                                      <p:cBhvr>
                                        <p:cTn id="14" dur="1" fill="hold">
                                          <p:stCondLst>
                                            <p:cond delay="0"/>
                                          </p:stCondLst>
                                        </p:cTn>
                                        <p:tgtEl>
                                          <p:spTgt spid="66564"/>
                                        </p:tgtEl>
                                        <p:attrNameLst>
                                          <p:attrName>style.visibility</p:attrName>
                                        </p:attrNameLst>
                                      </p:cBhvr>
                                      <p:to>
                                        <p:strVal val="visible"/>
                                      </p:to>
                                    </p:set>
                                    <p:animEffect transition="in" filter="blinds(horizontal)">
                                      <p:cBhvr>
                                        <p:cTn id="15" dur="500"/>
                                        <p:tgtEl>
                                          <p:spTgt spid="6656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xit" presetSubtype="10" fill="hold" grpId="0" nodeType="clickEffect">
                                  <p:stCondLst>
                                    <p:cond delay="0"/>
                                  </p:stCondLst>
                                  <p:childTnLst>
                                    <p:animEffect transition="out" filter="blinds(horizontal)">
                                      <p:cBhvr>
                                        <p:cTn id="19" dur="500"/>
                                        <p:tgtEl>
                                          <p:spTgt spid="66562"/>
                                        </p:tgtEl>
                                      </p:cBhvr>
                                    </p:animEffect>
                                    <p:set>
                                      <p:cBhvr>
                                        <p:cTn id="20" dur="1" fill="hold">
                                          <p:stCondLst>
                                            <p:cond delay="499"/>
                                          </p:stCondLst>
                                        </p:cTn>
                                        <p:tgtEl>
                                          <p:spTgt spid="66562"/>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xit" presetSubtype="10" fill="hold" grpId="1" nodeType="clickEffect">
                                  <p:stCondLst>
                                    <p:cond delay="0"/>
                                  </p:stCondLst>
                                  <p:childTnLst>
                                    <p:animEffect transition="out" filter="blinds(horizontal)">
                                      <p:cBhvr>
                                        <p:cTn id="24" dur="500"/>
                                        <p:tgtEl>
                                          <p:spTgt spid="66563"/>
                                        </p:tgtEl>
                                      </p:cBhvr>
                                    </p:animEffect>
                                    <p:set>
                                      <p:cBhvr>
                                        <p:cTn id="25" dur="1" fill="hold">
                                          <p:stCondLst>
                                            <p:cond delay="499"/>
                                          </p:stCondLst>
                                        </p:cTn>
                                        <p:tgtEl>
                                          <p:spTgt spid="66563"/>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xit" presetSubtype="10" fill="hold" nodeType="clickEffect">
                                  <p:stCondLst>
                                    <p:cond delay="0"/>
                                  </p:stCondLst>
                                  <p:childTnLst>
                                    <p:animEffect transition="out" filter="blinds(horizontal)">
                                      <p:cBhvr>
                                        <p:cTn id="29" dur="500"/>
                                        <p:tgtEl>
                                          <p:spTgt spid="66564"/>
                                        </p:tgtEl>
                                      </p:cBhvr>
                                    </p:animEffect>
                                    <p:set>
                                      <p:cBhvr>
                                        <p:cTn id="30" dur="1" fill="hold">
                                          <p:stCondLst>
                                            <p:cond delay="499"/>
                                          </p:stCondLst>
                                        </p:cTn>
                                        <p:tgtEl>
                                          <p:spTgt spid="66564"/>
                                        </p:tgtEl>
                                        <p:attrNameLst>
                                          <p:attrName>style.visibility</p:attrName>
                                        </p:attrNameLst>
                                      </p:cBhvr>
                                      <p:to>
                                        <p:strVal val="hidden"/>
                                      </p:to>
                                    </p:set>
                                  </p:childTnLst>
                                </p:cTn>
                              </p:par>
                            </p:childTnLst>
                          </p:cTn>
                        </p:par>
                      </p:childTnLst>
                    </p:cTn>
                  </p:par>
                  <p:par>
                    <p:cTn id="31" fill="hold" nodeType="clickPar">
                      <p:stCondLst>
                        <p:cond delay="indefinite"/>
                      </p:stCondLst>
                      <p:childTnLst>
                        <p:par>
                          <p:cTn id="32" fill="hold" nodeType="afterGroup">
                            <p:stCondLst>
                              <p:cond delay="0"/>
                            </p:stCondLst>
                            <p:childTnLst>
                              <p:par>
                                <p:cTn id="33" presetID="3" presetClass="exit" presetSubtype="10" fill="hold" grpId="1" nodeType="clickEffect">
                                  <p:stCondLst>
                                    <p:cond delay="0"/>
                                  </p:stCondLst>
                                  <p:childTnLst>
                                    <p:animEffect transition="out" filter="blinds(horizontal)">
                                      <p:cBhvr>
                                        <p:cTn id="34" dur="500"/>
                                        <p:tgtEl>
                                          <p:spTgt spid="4"/>
                                        </p:tgtEl>
                                      </p:cBhvr>
                                    </p:animEffect>
                                    <p:set>
                                      <p:cBhvr>
                                        <p:cTn id="35" dur="1" fill="hold">
                                          <p:stCondLst>
                                            <p:cond delay="499"/>
                                          </p:stCondLst>
                                        </p:cTn>
                                        <p:tgtEl>
                                          <p:spTgt spid="4"/>
                                        </p:tgtEl>
                                        <p:attrNameLst>
                                          <p:attrName>style.visibility</p:attrName>
                                        </p:attrNameLst>
                                      </p:cBhvr>
                                      <p:to>
                                        <p:strVal val="hidden"/>
                                      </p:to>
                                    </p:set>
                                  </p:childTnLst>
                                </p:cTn>
                              </p:par>
                            </p:childTnLst>
                          </p:cTn>
                        </p:par>
                      </p:childTnLst>
                    </p:cTn>
                  </p:par>
                  <p:par>
                    <p:cTn id="36" fill="hold" nodeType="clickPar">
                      <p:stCondLst>
                        <p:cond delay="indefinite"/>
                      </p:stCondLst>
                      <p:childTnLst>
                        <p:par>
                          <p:cTn id="37" fill="hold" nodeType="after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blinds(horizontal)">
                                      <p:cBhvr>
                                        <p:cTn id="40" dur="500"/>
                                        <p:tgtEl>
                                          <p:spTgt spid="3"/>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nodeType="clickEffect">
                                  <p:stCondLst>
                                    <p:cond delay="0"/>
                                  </p:stCondLst>
                                  <p:childTnLst>
                                    <p:set>
                                      <p:cBhvr>
                                        <p:cTn id="44" dur="1" fill="hold">
                                          <p:stCondLst>
                                            <p:cond delay="0"/>
                                          </p:stCondLst>
                                        </p:cTn>
                                        <p:tgtEl>
                                          <p:spTgt spid="6"/>
                                        </p:tgtEl>
                                        <p:attrNameLst>
                                          <p:attrName>style.visibility</p:attrName>
                                        </p:attrNameLst>
                                      </p:cBhvr>
                                      <p:to>
                                        <p:strVal val="visible"/>
                                      </p:to>
                                    </p:set>
                                    <p:animEffect transition="in" filter="blinds(horizontal)">
                                      <p:cBhvr>
                                        <p:cTn id="45" dur="500"/>
                                        <p:tgtEl>
                                          <p:spTgt spid="6"/>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3" presetClass="entr" presetSubtype="10" fill="hold" nodeType="clickEffect">
                                  <p:stCondLst>
                                    <p:cond delay="0"/>
                                  </p:stCondLst>
                                  <p:childTnLst>
                                    <p:set>
                                      <p:cBhvr>
                                        <p:cTn id="49" dur="1" fill="hold">
                                          <p:stCondLst>
                                            <p:cond delay="0"/>
                                          </p:stCondLst>
                                        </p:cTn>
                                        <p:tgtEl>
                                          <p:spTgt spid="70660"/>
                                        </p:tgtEl>
                                        <p:attrNameLst>
                                          <p:attrName>style.visibility</p:attrName>
                                        </p:attrNameLst>
                                      </p:cBhvr>
                                      <p:to>
                                        <p:strVal val="visible"/>
                                      </p:to>
                                    </p:set>
                                    <p:animEffect transition="in" filter="blinds(horizontal)">
                                      <p:cBhvr>
                                        <p:cTn id="50" dur="500"/>
                                        <p:tgtEl>
                                          <p:spTgt spid="70660"/>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3" presetClass="entr" presetSubtype="10" fill="hold" nodeType="click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blinds(horizontal)">
                                      <p:cBhvr>
                                        <p:cTn id="55" dur="500"/>
                                        <p:tgtEl>
                                          <p:spTgt spid="11"/>
                                        </p:tgtEl>
                                      </p:cBhvr>
                                    </p:animEffect>
                                  </p:childTnLst>
                                </p:cTn>
                              </p:par>
                            </p:childTnLst>
                          </p:cTn>
                        </p:par>
                      </p:childTnLst>
                    </p:cTn>
                  </p:par>
                  <p:par>
                    <p:cTn id="56" fill="hold" nodeType="clickPar">
                      <p:stCondLst>
                        <p:cond delay="indefinite"/>
                      </p:stCondLst>
                      <p:childTnLst>
                        <p:par>
                          <p:cTn id="57" fill="hold" nodeType="afterGroup">
                            <p:stCondLst>
                              <p:cond delay="0"/>
                            </p:stCondLst>
                            <p:childTnLst>
                              <p:par>
                                <p:cTn id="58" presetID="3" presetClass="entr" presetSubtype="10" fill="hold" nodeType="clickEffect">
                                  <p:stCondLst>
                                    <p:cond delay="0"/>
                                  </p:stCondLst>
                                  <p:childTnLst>
                                    <p:set>
                                      <p:cBhvr>
                                        <p:cTn id="59" dur="1" fill="hold">
                                          <p:stCondLst>
                                            <p:cond delay="0"/>
                                          </p:stCondLst>
                                        </p:cTn>
                                        <p:tgtEl>
                                          <p:spTgt spid="10"/>
                                        </p:tgtEl>
                                        <p:attrNameLst>
                                          <p:attrName>style.visibility</p:attrName>
                                        </p:attrNameLst>
                                      </p:cBhvr>
                                      <p:to>
                                        <p:strVal val="visible"/>
                                      </p:to>
                                    </p:set>
                                    <p:animEffect transition="in" filter="blinds(horizontal)">
                                      <p:cBhvr>
                                        <p:cTn id="60" dur="500"/>
                                        <p:tgtEl>
                                          <p:spTgt spid="10"/>
                                        </p:tgtEl>
                                      </p:cBhvr>
                                    </p:animEffect>
                                  </p:childTnLst>
                                </p:cTn>
                              </p:par>
                            </p:childTnLst>
                          </p:cTn>
                        </p:par>
                      </p:childTnLst>
                    </p:cTn>
                  </p:par>
                  <p:par>
                    <p:cTn id="61" fill="hold" nodeType="clickPar">
                      <p:stCondLst>
                        <p:cond delay="indefinite"/>
                      </p:stCondLst>
                      <p:childTnLst>
                        <p:par>
                          <p:cTn id="62" fill="hold" nodeType="afterGroup">
                            <p:stCondLst>
                              <p:cond delay="0"/>
                            </p:stCondLst>
                            <p:childTnLst>
                              <p:par>
                                <p:cTn id="63" presetID="3" presetClass="entr" presetSubtype="10" fill="hold" nodeType="clickEffect">
                                  <p:stCondLst>
                                    <p:cond delay="0"/>
                                  </p:stCondLst>
                                  <p:childTnLst>
                                    <p:set>
                                      <p:cBhvr>
                                        <p:cTn id="64" dur="1" fill="hold">
                                          <p:stCondLst>
                                            <p:cond delay="0"/>
                                          </p:stCondLst>
                                        </p:cTn>
                                        <p:tgtEl>
                                          <p:spTgt spid="12"/>
                                        </p:tgtEl>
                                        <p:attrNameLst>
                                          <p:attrName>style.visibility</p:attrName>
                                        </p:attrNameLst>
                                      </p:cBhvr>
                                      <p:to>
                                        <p:strVal val="visible"/>
                                      </p:to>
                                    </p:set>
                                    <p:animEffect transition="in" filter="blinds(horizontal)">
                                      <p:cBhvr>
                                        <p:cTn id="65" dur="500"/>
                                        <p:tgtEl>
                                          <p:spTgt spid="12"/>
                                        </p:tgtEl>
                                      </p:cBhvr>
                                    </p:animEffect>
                                  </p:childTnLst>
                                </p:cTn>
                              </p:par>
                            </p:childTnLst>
                          </p:cTn>
                        </p:par>
                      </p:childTnLst>
                    </p:cTn>
                  </p:par>
                  <p:par>
                    <p:cTn id="66" fill="hold" nodeType="clickPar">
                      <p:stCondLst>
                        <p:cond delay="indefinite"/>
                      </p:stCondLst>
                      <p:childTnLst>
                        <p:par>
                          <p:cTn id="67" fill="hold" nodeType="afterGroup">
                            <p:stCondLst>
                              <p:cond delay="0"/>
                            </p:stCondLst>
                            <p:childTnLst>
                              <p:par>
                                <p:cTn id="68" presetID="3" presetClass="entr" presetSubtype="10" fill="hold" nodeType="clickEffect">
                                  <p:stCondLst>
                                    <p:cond delay="0"/>
                                  </p:stCondLst>
                                  <p:childTnLst>
                                    <p:set>
                                      <p:cBhvr>
                                        <p:cTn id="69" dur="1" fill="hold">
                                          <p:stCondLst>
                                            <p:cond delay="0"/>
                                          </p:stCondLst>
                                        </p:cTn>
                                        <p:tgtEl>
                                          <p:spTgt spid="13"/>
                                        </p:tgtEl>
                                        <p:attrNameLst>
                                          <p:attrName>style.visibility</p:attrName>
                                        </p:attrNameLst>
                                      </p:cBhvr>
                                      <p:to>
                                        <p:strVal val="visible"/>
                                      </p:to>
                                    </p:set>
                                    <p:animEffect transition="in" filter="blinds(horizontal)">
                                      <p:cBhvr>
                                        <p:cTn id="70" dur="500"/>
                                        <p:tgtEl>
                                          <p:spTgt spid="13"/>
                                        </p:tgtEl>
                                      </p:cBhvr>
                                    </p:animEffect>
                                  </p:childTnLst>
                                </p:cTn>
                              </p:par>
                            </p:childTnLst>
                          </p:cTn>
                        </p:par>
                      </p:childTnLst>
                    </p:cTn>
                  </p:par>
                  <p:par>
                    <p:cTn id="71" fill="hold" nodeType="clickPar">
                      <p:stCondLst>
                        <p:cond delay="indefinite"/>
                      </p:stCondLst>
                      <p:childTnLst>
                        <p:par>
                          <p:cTn id="72" fill="hold" nodeType="afterGroup">
                            <p:stCondLst>
                              <p:cond delay="0"/>
                            </p:stCondLst>
                            <p:childTnLst>
                              <p:par>
                                <p:cTn id="73" presetID="4" presetClass="entr" presetSubtype="16" fill="hold" grpId="0" nodeType="clickEffect">
                                  <p:stCondLst>
                                    <p:cond delay="0"/>
                                  </p:stCondLst>
                                  <p:childTnLst>
                                    <p:set>
                                      <p:cBhvr>
                                        <p:cTn id="74" dur="1" fill="hold">
                                          <p:stCondLst>
                                            <p:cond delay="0"/>
                                          </p:stCondLst>
                                        </p:cTn>
                                        <p:tgtEl>
                                          <p:spTgt spid="53250"/>
                                        </p:tgtEl>
                                        <p:attrNameLst>
                                          <p:attrName>style.visibility</p:attrName>
                                        </p:attrNameLst>
                                      </p:cBhvr>
                                      <p:to>
                                        <p:strVal val="visible"/>
                                      </p:to>
                                    </p:set>
                                    <p:animEffect transition="in" filter="box(in)">
                                      <p:cBhvr>
                                        <p:cTn id="75" dur="500"/>
                                        <p:tgtEl>
                                          <p:spTgt spid="53250"/>
                                        </p:tgtEl>
                                      </p:cBhvr>
                                    </p:animEffect>
                                  </p:childTnLst>
                                </p:cTn>
                              </p:par>
                            </p:childTnLst>
                          </p:cTn>
                        </p:par>
                      </p:childTnLst>
                    </p:cTn>
                  </p:par>
                  <p:par>
                    <p:cTn id="76" fill="hold" nodeType="clickPar">
                      <p:stCondLst>
                        <p:cond delay="indefinite"/>
                      </p:stCondLst>
                      <p:childTnLst>
                        <p:par>
                          <p:cTn id="77" fill="hold" nodeType="afterGroup">
                            <p:stCondLst>
                              <p:cond delay="0"/>
                            </p:stCondLst>
                            <p:childTnLst>
                              <p:par>
                                <p:cTn id="78" presetID="3" presetClass="entr" presetSubtype="10" fill="hold" grpId="0" nodeType="clickEffect">
                                  <p:stCondLst>
                                    <p:cond delay="0"/>
                                  </p:stCondLst>
                                  <p:childTnLst>
                                    <p:set>
                                      <p:cBhvr>
                                        <p:cTn id="79" dur="1" fill="hold">
                                          <p:stCondLst>
                                            <p:cond delay="0"/>
                                          </p:stCondLst>
                                        </p:cTn>
                                        <p:tgtEl>
                                          <p:spTgt spid="2"/>
                                        </p:tgtEl>
                                        <p:attrNameLst>
                                          <p:attrName>style.visibility</p:attrName>
                                        </p:attrNameLst>
                                      </p:cBhvr>
                                      <p:to>
                                        <p:strVal val="visible"/>
                                      </p:to>
                                    </p:set>
                                    <p:animEffect transition="in" filter="blinds(horizontal)">
                                      <p:cBhvr>
                                        <p:cTn id="80" dur="500"/>
                                        <p:tgtEl>
                                          <p:spTgt spid="2"/>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3" presetClass="entr" presetSubtype="10" fill="hold" nodeType="clickEffect">
                                  <p:stCondLst>
                                    <p:cond delay="0"/>
                                  </p:stCondLst>
                                  <p:childTnLst>
                                    <p:set>
                                      <p:cBhvr>
                                        <p:cTn id="84" dur="1" fill="hold">
                                          <p:stCondLst>
                                            <p:cond delay="0"/>
                                          </p:stCondLst>
                                        </p:cTn>
                                        <p:tgtEl>
                                          <p:spTgt spid="168962"/>
                                        </p:tgtEl>
                                        <p:attrNameLst>
                                          <p:attrName>style.visibility</p:attrName>
                                        </p:attrNameLst>
                                      </p:cBhvr>
                                      <p:to>
                                        <p:strVal val="visible"/>
                                      </p:to>
                                    </p:set>
                                    <p:animEffect transition="in" filter="blinds(horizontal)">
                                      <p:cBhvr>
                                        <p:cTn id="85" dur="500"/>
                                        <p:tgtEl>
                                          <p:spTgt spid="1689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p:bldP spid="3" grpId="0"/>
      <p:bldP spid="66563" grpId="0"/>
      <p:bldP spid="4" grpId="0"/>
      <p:bldP spid="4" grpId="1"/>
      <p:bldP spid="66562" grpId="0"/>
      <p:bldP spid="66563" grpId="1"/>
      <p:bldP spid="2" grpId="0"/>
    </p:bld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 name="Group 67"/>
          <p:cNvGraphicFramePr>
            <a:graphicFrameLocks noGrp="1"/>
          </p:cNvGraphicFramePr>
          <p:nvPr>
            <p:custDataLst>
              <p:tags r:id="rId3"/>
            </p:custDataLst>
          </p:nvPr>
        </p:nvGraphicFramePr>
        <p:xfrm>
          <a:off x="6462395" y="333375"/>
          <a:ext cx="5642610" cy="2378075"/>
        </p:xfrm>
        <a:graphic>
          <a:graphicData uri="http://schemas.openxmlformats.org/drawingml/2006/table">
            <a:tbl>
              <a:tblPr>
                <a:effectLst/>
                <a:tableStyleId>{5940675A-B579-460E-94D1-54222C63F5DA}</a:tableStyleId>
              </a:tblPr>
              <a:tblGrid>
                <a:gridCol w="560705"/>
                <a:gridCol w="852805"/>
                <a:gridCol w="834390"/>
                <a:gridCol w="919480"/>
                <a:gridCol w="852805"/>
                <a:gridCol w="672465"/>
                <a:gridCol w="949960"/>
              </a:tblGrid>
              <a:tr h="418465">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endParaRPr kumimoji="0" lang="zh-CN" altLang="zh-CN" sz="1500" b="1" i="0" u="none" strike="noStrike" cap="none" normalizeH="0" baseline="0" smtClean="0">
                        <a:ln>
                          <a:noFill/>
                        </a:ln>
                        <a:solidFill>
                          <a:srgbClr val="FFFFFF"/>
                        </a:solidFill>
                        <a:effectLst>
                          <a:outerShdw blurRad="38100" dist="38100" dir="2700000" algn="tl">
                            <a:srgbClr val="000000"/>
                          </a:outerShdw>
                        </a:effectLst>
                        <a:latin typeface="黑体" pitchFamily="2" charset="-122"/>
                        <a:ea typeface="黑体" pitchFamily="2" charset="-122"/>
                      </a:endParaRPr>
                    </a:p>
                  </a:txBody>
                  <a:tcPr marL="68580" marR="68580" marT="34290" marB="34290" anchor="ctr" horzOverflow="overflow">
                    <a:lnL>
                      <a:noFill/>
                    </a:lnL>
                    <a:lnR>
                      <a:noFill/>
                    </a:lnR>
                    <a:lnT>
                      <a:noFill/>
                    </a:lnT>
                    <a:lnB>
                      <a:noFill/>
                    </a:lnB>
                    <a:lnTlToBr>
                      <a:noFill/>
                    </a:lnTlToBr>
                    <a:lnBlToTr>
                      <a:noFill/>
                    </a:lnBlToTr>
                    <a:solidFill>
                      <a:srgbClr val="595959"/>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美国</a:t>
                      </a:r>
                      <a:endPar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E29A9A"/>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德国</a:t>
                      </a:r>
                      <a:endPar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DFBBB3"/>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英国</a:t>
                      </a:r>
                      <a:endPar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A3CDCB"/>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法国</a:t>
                      </a:r>
                      <a:endPar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8BAC74"/>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日本</a:t>
                      </a:r>
                      <a:endPar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txBody>
                  <a:tcPr marL="68580" marR="68580" marT="34290" marB="34290" anchor="ctr" horzOverflow="overflow">
                    <a:lnL>
                      <a:noFill/>
                    </a:lnL>
                    <a:lnR>
                      <a:noFill/>
                    </a:lnR>
                    <a:lnT>
                      <a:noFill/>
                    </a:lnT>
                    <a:lnB>
                      <a:noFill/>
                    </a:lnB>
                    <a:lnTlToBr>
                      <a:noFill/>
                    </a:lnTlToBr>
                    <a:lnBlToTr>
                      <a:noFill/>
                    </a:lnBlToTr>
                    <a:solidFill>
                      <a:srgbClr val="849BCA"/>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C0C0C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zh-CN" altLang="en-US" sz="15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世界</a:t>
                      </a:r>
                      <a:endParaRPr kumimoji="0" lang="zh-CN" altLang="en-US" sz="1500" b="1" i="0" u="none" strike="noStrike" cap="none" normalizeH="0" baseline="0" smtClean="0">
                        <a:ln>
                          <a:noFill/>
                        </a:ln>
                        <a:solidFill>
                          <a:srgbClr val="FF0000"/>
                        </a:solidFill>
                        <a:effectLst/>
                        <a:latin typeface="黑体" pitchFamily="2" charset="-122"/>
                        <a:ea typeface="黑体" pitchFamily="2" charset="-122"/>
                      </a:endParaRPr>
                    </a:p>
                  </a:txBody>
                  <a:tcPr marL="68580" marR="68580" marT="34290" marB="34290" anchor="ctr" horzOverflow="overflow">
                    <a:lnL>
                      <a:noFill/>
                    </a:lnL>
                    <a:lnR>
                      <a:noFill/>
                    </a:lnR>
                    <a:lnT>
                      <a:noFill/>
                    </a:lnT>
                    <a:lnB>
                      <a:noFill/>
                    </a:lnB>
                    <a:lnTlToBr>
                      <a:noFill/>
                    </a:lnTlToBr>
                    <a:lnBlToTr>
                      <a:noFill/>
                    </a:lnBlToTr>
                    <a:solidFill>
                      <a:srgbClr val="D1CD95"/>
                    </a:solidFill>
                  </a:tcPr>
                </a:tc>
              </a:tr>
              <a:tr h="577215">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ct val="0"/>
                        </a:spcBef>
                        <a:spcAft>
                          <a:spcPct val="0"/>
                        </a:spcAft>
                        <a:buClr>
                          <a:srgbClr val="0000FF"/>
                        </a:buClr>
                        <a:buSzPct val="120000"/>
                        <a:buFontTx/>
                        <a:buNone/>
                      </a:pPr>
                      <a:r>
                        <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工业</a:t>
                      </a:r>
                      <a:endPar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p>
                      <a:pPr marL="0" marR="0" lvl="0" indent="0" algn="ctr" defTabSz="914400" rtl="0" fontAlgn="base">
                        <a:lnSpc>
                          <a:spcPts val="1420"/>
                        </a:lnSpc>
                        <a:spcBef>
                          <a:spcPct val="0"/>
                        </a:spcBef>
                        <a:spcAft>
                          <a:spcPct val="0"/>
                        </a:spcAft>
                        <a:buClr>
                          <a:srgbClr val="0000FF"/>
                        </a:buClr>
                        <a:buSzPct val="120000"/>
                        <a:buFontTx/>
                        <a:buNone/>
                      </a:pPr>
                      <a:r>
                        <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下降</a:t>
                      </a:r>
                      <a:endPar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txBody>
                  <a:tcPr marL="68580" marR="68580" marT="34290" marB="34290" anchor="ctr" horzOverflow="overflow">
                    <a:lnL>
                      <a:noFill/>
                    </a:lnL>
                    <a:lnR w="12700">
                      <a:solidFill>
                        <a:srgbClr val="D9D9D9"/>
                      </a:solidFill>
                      <a:prstDash val="solid"/>
                    </a:lnR>
                    <a:lnT>
                      <a:noFill/>
                    </a:lnT>
                    <a:lnB>
                      <a:noFill/>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46.2%</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1270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40.6%</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28.4%</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16.5%</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黑体" panose="02010609060101010101" pitchFamily="2" charset="-122"/>
                          <a:ea typeface="黑体" panose="02010609060101010101" pitchFamily="2" charset="-122"/>
                        </a:rPr>
                        <a:t>8.4</a:t>
                      </a: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黑体" panose="02010609060101010101" pitchFamily="2" charset="-122"/>
                          <a:ea typeface="黑体" panose="02010609060101010101" pitchFamily="2" charset="-122"/>
                        </a:rPr>
                        <a:t>1/3</a:t>
                      </a:r>
                      <a:endParaRPr kumimoji="0" lang="en-US" altLang="zh-CN" sz="1500" b="1" i="0" u="none" strike="noStrike" cap="none" normalizeH="0" baseline="0" smtClean="0">
                        <a:ln>
                          <a:noFill/>
                        </a:ln>
                        <a:solidFill>
                          <a:srgbClr val="404040"/>
                        </a:solidFill>
                        <a:effectLst/>
                        <a:latin typeface="黑体" pitchFamily="2" charset="-122"/>
                        <a:ea typeface="黑体" pitchFamily="2" charset="-122"/>
                      </a:endParaRPr>
                    </a:p>
                  </a:txBody>
                  <a:tcPr marL="68580" marR="68580" marT="34290" marB="34290" anchor="ctr" horzOverflow="overflow">
                    <a:lnL w="6350">
                      <a:solidFill>
                        <a:srgbClr val="D9D9D9"/>
                      </a:solidFill>
                      <a:prstDash val="solid"/>
                    </a:lnL>
                    <a:lnR>
                      <a:noFill/>
                    </a:lnR>
                    <a:lnT>
                      <a:noFill/>
                    </a:lnT>
                    <a:lnB>
                      <a:noFill/>
                    </a:lnB>
                    <a:lnTlToBr>
                      <a:noFill/>
                    </a:lnTlToBr>
                    <a:lnBlToTr>
                      <a:noFill/>
                    </a:lnBlToTr>
                    <a:solidFill>
                      <a:srgbClr val="FFFFFF"/>
                    </a:solidFill>
                  </a:tcPr>
                </a:tc>
              </a:tr>
              <a:tr h="576580">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ct val="0"/>
                        </a:spcBef>
                        <a:spcAft>
                          <a:spcPct val="0"/>
                        </a:spcAft>
                        <a:buClr>
                          <a:srgbClr val="0000FF"/>
                        </a:buClr>
                        <a:buSzPct val="120000"/>
                        <a:buFontTx/>
                        <a:buNone/>
                      </a:pPr>
                      <a:r>
                        <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外贸</a:t>
                      </a:r>
                      <a:endPar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p>
                      <a:pPr marL="0" marR="0" lvl="0" indent="0" algn="ctr" defTabSz="914400" rtl="0" fontAlgn="base">
                        <a:lnSpc>
                          <a:spcPts val="1420"/>
                        </a:lnSpc>
                        <a:spcBef>
                          <a:spcPct val="0"/>
                        </a:spcBef>
                        <a:spcAft>
                          <a:spcPct val="0"/>
                        </a:spcAft>
                        <a:buClr>
                          <a:srgbClr val="0000FF"/>
                        </a:buClr>
                        <a:buSzPct val="120000"/>
                        <a:buFontTx/>
                        <a:buNone/>
                      </a:pPr>
                      <a:r>
                        <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缩减</a:t>
                      </a:r>
                      <a:endPar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txBody>
                  <a:tcPr marL="68580" marR="68580" marT="34290" marB="34290" anchor="ctr" horzOverflow="overflow">
                    <a:lnL>
                      <a:noFill/>
                    </a:lnL>
                    <a:lnR w="12700">
                      <a:solidFill>
                        <a:srgbClr val="D9D9D9"/>
                      </a:solidFill>
                      <a:prstDash val="solid"/>
                    </a:lnR>
                    <a:lnT>
                      <a:noFill/>
                    </a:lnT>
                    <a:lnB>
                      <a:noFill/>
                    </a:lnB>
                    <a:lnTlToBr>
                      <a:noFill/>
                    </a:lnTlToBr>
                    <a:lnBlToTr>
                      <a:noFill/>
                    </a:lnBlToTr>
                    <a:solidFill>
                      <a:srgbClr val="F2F2F2"/>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70%</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1270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69.1%</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50%</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46%</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50%</a:t>
                      </a:r>
                      <a:endPar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a:noFill/>
                    </a:lnB>
                    <a:lnTlToBr>
                      <a:noFill/>
                    </a:lnTlToBr>
                    <a:lnBlToTr>
                      <a:noFill/>
                    </a:lnBlToTr>
                    <a:solidFill>
                      <a:srgbClr val="F2F2F2"/>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50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2/3</a:t>
                      </a:r>
                      <a:endParaRPr kumimoji="0" lang="en-US" altLang="zh-CN" sz="1500" b="1" i="0" u="none" strike="noStrike" cap="none" normalizeH="0" baseline="0" smtClean="0">
                        <a:ln>
                          <a:noFill/>
                        </a:ln>
                        <a:solidFill>
                          <a:srgbClr val="404040"/>
                        </a:solidFill>
                        <a:effectLst/>
                        <a:latin typeface="华文新魏"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a:noFill/>
                    </a:lnR>
                    <a:lnT>
                      <a:noFill/>
                    </a:lnT>
                    <a:lnB>
                      <a:noFill/>
                    </a:lnB>
                    <a:lnTlToBr>
                      <a:noFill/>
                    </a:lnTlToBr>
                    <a:lnBlToTr>
                      <a:noFill/>
                    </a:lnBlToTr>
                    <a:solidFill>
                      <a:srgbClr val="F2F2F2"/>
                    </a:solidFill>
                  </a:tcPr>
                </a:tc>
              </a:tr>
              <a:tr h="805815">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fontAlgn="base">
                        <a:lnSpc>
                          <a:spcPts val="1420"/>
                        </a:lnSpc>
                        <a:spcBef>
                          <a:spcPct val="0"/>
                        </a:spcBef>
                        <a:spcAft>
                          <a:spcPct val="0"/>
                        </a:spcAft>
                        <a:buClr>
                          <a:srgbClr val="0000FF"/>
                        </a:buClr>
                        <a:buSzPct val="120000"/>
                        <a:buFontTx/>
                        <a:buNone/>
                      </a:pPr>
                      <a:r>
                        <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失业</a:t>
                      </a:r>
                      <a:endParaRPr kumimoji="0" lang="zh-CN" altLang="en-US" sz="1200" b="1" i="0" u="none" strike="noStrike" cap="none" normalizeH="0" baseline="0" smtClean="0">
                        <a:ln>
                          <a:noFill/>
                        </a:ln>
                        <a:solidFill>
                          <a:srgbClr val="FF0000"/>
                        </a:solidFill>
                        <a:effectLst/>
                        <a:latin typeface="黑体" pitchFamily="2" charset="-122"/>
                        <a:ea typeface="黑体" pitchFamily="2" charset="-122"/>
                      </a:endParaRPr>
                    </a:p>
                    <a:p>
                      <a:pPr marL="0" marR="0" lvl="0" indent="0" algn="ctr" defTabSz="914400" rtl="0" fontAlgn="base">
                        <a:lnSpc>
                          <a:spcPts val="1420"/>
                        </a:lnSpc>
                        <a:spcBef>
                          <a:spcPct val="0"/>
                        </a:spcBef>
                        <a:spcAft>
                          <a:spcPct val="0"/>
                        </a:spcAft>
                        <a:buClr>
                          <a:srgbClr val="0000FF"/>
                        </a:buClr>
                        <a:buSzPct val="120000"/>
                        <a:buFontTx/>
                        <a:buNone/>
                      </a:pPr>
                      <a:r>
                        <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rPr>
                        <a:t>人数</a:t>
                      </a:r>
                      <a:endParaRPr kumimoji="0" lang="zh-CN" altLang="en-US" sz="1200" b="1" i="0" u="none" strike="noStrike" cap="none" normalizeH="0" baseline="0" smtClean="0">
                        <a:ln>
                          <a:noFill/>
                        </a:ln>
                        <a:solidFill>
                          <a:srgbClr val="FF0000"/>
                        </a:solidFill>
                        <a:effectLst/>
                        <a:latin typeface="黑体" panose="02010609060101010101" pitchFamily="2" charset="-122"/>
                        <a:ea typeface="黑体" panose="02010609060101010101" pitchFamily="2" charset="-122"/>
                      </a:endParaRPr>
                    </a:p>
                  </a:txBody>
                  <a:tcPr marL="68580" marR="68580" marT="34290" marB="34290" anchor="ctr" horzOverflow="overflow">
                    <a:lnL>
                      <a:noFill/>
                    </a:lnL>
                    <a:lnR w="1270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1700</a:t>
                      </a:r>
                      <a:r>
                        <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万</a:t>
                      </a:r>
                      <a:endPar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1270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600</a:t>
                      </a:r>
                      <a:r>
                        <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万</a:t>
                      </a:r>
                      <a:endPar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近</a:t>
                      </a:r>
                      <a:r>
                        <a:rPr kumimoji="0" lang="en-US" altLang="zh-CN"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300</a:t>
                      </a:r>
                      <a:r>
                        <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万</a:t>
                      </a:r>
                      <a:endPar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85</a:t>
                      </a:r>
                      <a:r>
                        <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万</a:t>
                      </a:r>
                      <a:endPar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300</a:t>
                      </a:r>
                      <a:r>
                        <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万</a:t>
                      </a:r>
                      <a:endPar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w="6350">
                      <a:solidFill>
                        <a:srgbClr val="D9D9D9"/>
                      </a:solidFill>
                      <a:prstDash val="solid"/>
                    </a:lnR>
                    <a:lnT>
                      <a:noFill/>
                    </a:lnT>
                    <a:lnB w="19050">
                      <a:solidFill>
                        <a:srgbClr val="595959"/>
                      </a:solidFill>
                      <a:prstDash val="solid"/>
                    </a:lnB>
                    <a:lnTlToBr>
                      <a:noFill/>
                    </a:lnTlToBr>
                    <a:lnBlToTr>
                      <a:noFill/>
                    </a:lnBlToTr>
                    <a:solidFill>
                      <a:srgbClr val="FFFFFF"/>
                    </a:solidFill>
                  </a:tcPr>
                </a:tc>
                <a:tc>
                  <a:txBody>
                    <a:bodyPr vert="horz" wrap="square"/>
                    <a:lstStyle>
                      <a:lvl1pPr>
                        <a:spcBef>
                          <a:spcPct val="20000"/>
                        </a:spcBef>
                        <a:buClr>
                          <a:srgbClr val="0000FF"/>
                        </a:buClr>
                        <a:buSzPct val="120000"/>
                        <a:defRPr sz="28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1pPr>
                      <a:lvl2pPr>
                        <a:spcBef>
                          <a:spcPct val="20000"/>
                        </a:spcBef>
                        <a:buFont typeface="Tahoma" panose="020b0604030504040204" pitchFamily="34" charset="0"/>
                        <a:defRPr sz="24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2pPr>
                      <a:lvl3pPr>
                        <a:spcBef>
                          <a:spcPct val="20000"/>
                        </a:spcBef>
                        <a:buClr>
                          <a:srgbClr val="0000FF"/>
                        </a:buClr>
                        <a:buSzPct val="120000"/>
                        <a:defRPr sz="2000">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3pPr>
                      <a:lvl4pPr>
                        <a:spcBef>
                          <a:spcPct val="20000"/>
                        </a:spcBef>
                        <a:buFont typeface="Tahoma" panose="020b0604030504040204" pitchFamily="34" charset="0"/>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4pPr>
                      <a:lvl5pPr>
                        <a:spcBef>
                          <a:spcPct val="20000"/>
                        </a:spcBef>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5pPr>
                      <a:lvl6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6pPr>
                      <a:lvl7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7pPr>
                      <a:lvl8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8pPr>
                      <a:lvl9pPr fontAlgn="base">
                        <a:spcBef>
                          <a:spcPct val="20000"/>
                        </a:spcBef>
                        <a:spcAft>
                          <a:spcPct val="0"/>
                        </a:spcAft>
                        <a:buClr>
                          <a:srgbClr val="0000FF"/>
                        </a:buClr>
                        <a:buSzPct val="80000"/>
                        <a:buFont typeface="Wingdings" panose="05000000000000000000" pitchFamily="2" charset="2"/>
                        <a:defRPr>
                          <a:solidFill>
                            <a:sysClr val="windowText" lastClr="000000"/>
                          </a:solidFill>
                          <a:effectLst>
                            <a:outerShdw blurRad="38100" dist="38100" dir="2700000" algn="tl">
                              <a:srgbClr val="000000"/>
                            </a:outerShdw>
                          </a:effectLst>
                          <a:latin typeface="Tahoma" panose="020b0604030504040204" pitchFamily="34" charset="0"/>
                          <a:ea typeface="宋体" panose="02010600030101010101" pitchFamily="2" charset="-122"/>
                        </a:defRPr>
                      </a:lvl9pPr>
                    </a:lstStyle>
                    <a:p>
                      <a:pPr marL="0" marR="0" lvl="0" indent="0" algn="ctr" defTabSz="914400" rtl="0" eaLnBrk="1" fontAlgn="base" latinLnBrk="0" hangingPunct="1">
                        <a:lnSpc>
                          <a:spcPct val="100000"/>
                        </a:lnSpc>
                        <a:spcBef>
                          <a:spcPct val="20000"/>
                        </a:spcBef>
                        <a:spcAft>
                          <a:spcPct val="0"/>
                        </a:spcAft>
                        <a:buClr>
                          <a:srgbClr val="0000FF"/>
                        </a:buClr>
                        <a:buSzPct val="120000"/>
                        <a:buFontTx/>
                        <a:buNone/>
                      </a:pPr>
                      <a:r>
                        <a:rPr kumimoji="0" lang="en-US" altLang="zh-CN"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3000</a:t>
                      </a:r>
                      <a:r>
                        <a:rPr kumimoji="0" lang="zh-CN" altLang="en-US" sz="1350" b="1" i="0" u="none" strike="noStrike" cap="none" normalizeH="0" baseline="0" smtClean="0">
                          <a:ln>
                            <a:noFill/>
                          </a:ln>
                          <a:solidFill>
                            <a:srgbClr val="404040"/>
                          </a:solidFill>
                          <a:effectLst/>
                          <a:latin typeface="华文新魏" panose="02010800040101010101" pitchFamily="2" charset="-122"/>
                          <a:ea typeface="华文新魏" panose="02010800040101010101" pitchFamily="2" charset="-122"/>
                        </a:rPr>
                        <a:t>万</a:t>
                      </a:r>
                      <a:endParaRPr kumimoji="0" lang="zh-CN" altLang="en-US" sz="1350" b="1" i="0" u="none" strike="noStrike" cap="none" normalizeH="0" baseline="0" smtClean="0">
                        <a:ln>
                          <a:noFill/>
                        </a:ln>
                        <a:solidFill>
                          <a:srgbClr val="404040"/>
                        </a:solidFill>
                        <a:effectLst/>
                        <a:latin typeface="华文新魏" pitchFamily="2" charset="-122"/>
                        <a:ea typeface="华文新魏" panose="02010800040101010101" pitchFamily="2" charset="-122"/>
                      </a:endParaRPr>
                    </a:p>
                  </a:txBody>
                  <a:tcPr marL="68580" marR="68580" marT="34290" marB="34290" anchor="ctr" horzOverflow="overflow">
                    <a:lnL w="6350">
                      <a:solidFill>
                        <a:srgbClr val="D9D9D9"/>
                      </a:solidFill>
                      <a:prstDash val="solid"/>
                    </a:lnL>
                    <a:lnR>
                      <a:noFill/>
                    </a:lnR>
                    <a:lnT>
                      <a:noFill/>
                    </a:lnT>
                    <a:lnB w="19050">
                      <a:solidFill>
                        <a:srgbClr val="595959"/>
                      </a:solidFill>
                      <a:prstDash val="solid"/>
                    </a:lnB>
                    <a:lnTlToBr>
                      <a:noFill/>
                    </a:lnTlToBr>
                    <a:lnBlToTr>
                      <a:noFill/>
                    </a:lnBlToTr>
                    <a:solidFill>
                      <a:srgbClr val="FFFFFF"/>
                    </a:solidFill>
                  </a:tcPr>
                </a:tc>
              </a:tr>
            </a:tbl>
          </a:graphicData>
        </a:graphic>
      </p:graphicFrame>
      <p:pic>
        <p:nvPicPr>
          <p:cNvPr id="11" name="图片 10" descr="微信图片_202003121410132"/>
          <p:cNvPicPr>
            <a:picLocks noChangeAspect="1"/>
          </p:cNvPicPr>
          <p:nvPr/>
        </p:nvPicPr>
        <p:blipFill>
          <a:blip r:embed="rId4"/>
          <a:stretch>
            <a:fillRect/>
          </a:stretch>
        </p:blipFill>
        <p:spPr>
          <a:xfrm>
            <a:off x="0" y="333375"/>
            <a:ext cx="6284595" cy="2277745"/>
          </a:xfrm>
          <a:prstGeom prst="rect">
            <a:avLst/>
          </a:prstGeom>
        </p:spPr>
      </p:pic>
      <p:sp>
        <p:nvSpPr>
          <p:cNvPr id="12" name="矩形 11"/>
          <p:cNvSpPr/>
          <p:nvPr/>
        </p:nvSpPr>
        <p:spPr>
          <a:xfrm>
            <a:off x="0" y="2962910"/>
            <a:ext cx="12192000" cy="2661285"/>
          </a:xfrm>
          <a:prstGeom prst="rect">
            <a:avLst/>
          </a:prstGeom>
          <a:ln w="19050">
            <a:solidFill>
              <a:srgbClr val="0070C0"/>
            </a:solidFill>
            <a:prstDash val="sysDash"/>
          </a:ln>
        </p:spPr>
        <p:txBody>
          <a:bodyPr wrap="square">
            <a:spAutoFit/>
          </a:bodyPr>
          <a:lstStyle/>
          <a:p>
            <a:pPr indent="457200">
              <a:lnSpc>
                <a:spcPct val="95000"/>
              </a:lnSpc>
              <a:spcBef>
                <a:spcPct val="0"/>
              </a:spcBef>
              <a:spcAft>
                <a:spcPct val="0"/>
              </a:spcAft>
            </a:pPr>
            <a:r>
              <a:rPr lang="en-US" altLang="zh-CN" sz="2200" smtClean="0">
                <a:solidFill>
                  <a:sysClr val="windowText" lastClr="000000"/>
                </a:solidFill>
                <a:latin typeface="楷体" panose="02010609060101010101" charset="-122"/>
                <a:ea typeface="楷体" panose="02010609060101010101" charset="-122"/>
                <a:cs typeface="楷体" panose="02010609060101010101" charset="-122"/>
              </a:rPr>
              <a:t>1929</a:t>
            </a:r>
            <a:r>
              <a:rPr lang="zh-CN" altLang="en-US" sz="2200" smtClean="0">
                <a:solidFill>
                  <a:sysClr val="windowText" lastClr="000000"/>
                </a:solidFill>
                <a:latin typeface="楷体" panose="02010609060101010101" charset="-122"/>
                <a:ea typeface="楷体" panose="02010609060101010101" charset="-122"/>
                <a:cs typeface="楷体" panose="02010609060101010101" charset="-122"/>
              </a:rPr>
              <a:t>年</a:t>
            </a:r>
            <a:r>
              <a:rPr lang="en-US" altLang="zh-CN" sz="2200" smtClean="0">
                <a:solidFill>
                  <a:sysClr val="windowText" lastClr="000000"/>
                </a:solidFill>
                <a:latin typeface="楷体" panose="02010609060101010101" charset="-122"/>
                <a:ea typeface="楷体" panose="02010609060101010101" charset="-122"/>
                <a:cs typeface="楷体" panose="02010609060101010101" charset="-122"/>
              </a:rPr>
              <a:t>—1933</a:t>
            </a:r>
            <a:r>
              <a:rPr lang="zh-CN" altLang="en-US" sz="2200" smtClean="0">
                <a:solidFill>
                  <a:sysClr val="windowText" lastClr="000000"/>
                </a:solidFill>
                <a:latin typeface="楷体" panose="02010609060101010101" charset="-122"/>
                <a:ea typeface="楷体" panose="02010609060101010101" charset="-122"/>
                <a:cs typeface="楷体" panose="02010609060101010101" charset="-122"/>
              </a:rPr>
              <a:t>年，</a:t>
            </a:r>
            <a:r>
              <a:rPr lang="zh-CN" altLang="en-US" sz="2200">
                <a:solidFill>
                  <a:sysClr val="windowText" lastClr="000000"/>
                </a:solidFill>
                <a:latin typeface="楷体" panose="02010609060101010101" charset="-122"/>
                <a:ea typeface="楷体" panose="02010609060101010101" charset="-122"/>
                <a:cs typeface="楷体" panose="02010609060101010101" charset="-122"/>
              </a:rPr>
              <a:t>资本主义世界陷入历史上</a:t>
            </a:r>
            <a:r>
              <a:rPr lang="zh-CN" altLang="en-US" sz="2200" b="1">
                <a:solidFill>
                  <a:srgbClr val="FF0000"/>
                </a:solidFill>
                <a:latin typeface="楷体" panose="02010609060101010101" charset="-122"/>
                <a:ea typeface="楷体" panose="02010609060101010101" charset="-122"/>
                <a:cs typeface="楷体" panose="02010609060101010101" charset="-122"/>
              </a:rPr>
              <a:t>最深刻、最持久、最严重的</a:t>
            </a:r>
            <a:r>
              <a:rPr lang="zh-CN" altLang="en-US" sz="2200">
                <a:solidFill>
                  <a:sysClr val="windowText" lastClr="000000"/>
                </a:solidFill>
                <a:latin typeface="楷体" panose="02010609060101010101" charset="-122"/>
                <a:ea typeface="楷体" panose="02010609060101010101" charset="-122"/>
                <a:cs typeface="楷体" panose="02010609060101010101" charset="-122"/>
              </a:rPr>
              <a:t>的一次经济大危机，其间资本主义各国工业生产剧烈下降，各国企业大批破产，失业人数激增，失业率高达</a:t>
            </a:r>
            <a:r>
              <a:rPr lang="en-US" altLang="zh-CN" sz="2200">
                <a:solidFill>
                  <a:sysClr val="windowText" lastClr="000000"/>
                </a:solidFill>
                <a:latin typeface="楷体" panose="02010609060101010101" charset="-122"/>
                <a:ea typeface="楷体" panose="02010609060101010101" charset="-122"/>
                <a:cs typeface="楷体" panose="02010609060101010101" charset="-122"/>
              </a:rPr>
              <a:t>30%</a:t>
            </a:r>
            <a:r>
              <a:rPr lang="zh-CN" altLang="en-US" sz="2200">
                <a:solidFill>
                  <a:sysClr val="windowText" lastClr="000000"/>
                </a:solidFill>
                <a:latin typeface="楷体" panose="02010609060101010101" charset="-122"/>
                <a:ea typeface="楷体" panose="02010609060101010101" charset="-122"/>
                <a:cs typeface="楷体" panose="02010609060101010101" charset="-122"/>
              </a:rPr>
              <a:t>以上。此后，资本主义世界又出现了五年左右的持续萧条</a:t>
            </a:r>
            <a:r>
              <a:rPr lang="zh-CN" altLang="en-US" sz="2200" smtClean="0">
                <a:solidFill>
                  <a:sysClr val="windowText" lastClr="000000"/>
                </a:solidFill>
                <a:latin typeface="楷体" panose="02010609060101010101" charset="-122"/>
                <a:ea typeface="楷体" panose="02010609060101010101" charset="-122"/>
                <a:cs typeface="楷体" panose="02010609060101010101" charset="-122"/>
              </a:rPr>
              <a:t>。</a:t>
            </a:r>
            <a:endParaRPr lang="zh-CN" altLang="en-US" sz="2200" smtClean="0">
              <a:solidFill>
                <a:sysClr val="windowText" lastClr="000000"/>
              </a:solidFill>
              <a:latin typeface="楷体" panose="02010609060101010101" charset="-122"/>
              <a:ea typeface="楷体" panose="02010609060101010101" charset="-122"/>
              <a:cs typeface="楷体" panose="02010609060101010101" charset="-122"/>
            </a:endParaRPr>
          </a:p>
          <a:p>
            <a:pPr indent="457200">
              <a:lnSpc>
                <a:spcPct val="95000"/>
              </a:lnSpc>
              <a:spcBef>
                <a:spcPct val="0"/>
              </a:spcBef>
              <a:spcAft>
                <a:spcPct val="0"/>
              </a:spcAft>
            </a:pPr>
            <a:r>
              <a:rPr lang="zh-CN" altLang="en-US" sz="2200" smtClean="0">
                <a:solidFill>
                  <a:sysClr val="windowText" lastClr="000000"/>
                </a:solidFill>
                <a:latin typeface="楷体" panose="02010609060101010101" charset="-122"/>
                <a:ea typeface="楷体" panose="02010609060101010101" charset="-122"/>
                <a:cs typeface="楷体" panose="02010609060101010101" charset="-122"/>
              </a:rPr>
              <a:t>主要资本主义国家采取</a:t>
            </a:r>
            <a:r>
              <a:rPr lang="zh-CN" altLang="en-US" sz="2200" smtClean="0">
                <a:solidFill>
                  <a:srgbClr val="0033CC"/>
                </a:solidFill>
                <a:latin typeface="楷体" panose="02010609060101010101" charset="-122"/>
                <a:ea typeface="楷体" panose="02010609060101010101" charset="-122"/>
                <a:cs typeface="楷体" panose="02010609060101010101" charset="-122"/>
              </a:rPr>
              <a:t>以邻为壑、转嫁危机，展开了关税战、贸易战、货币战以</a:t>
            </a:r>
            <a:r>
              <a:rPr lang="zh-CN" altLang="en-US" sz="2200" smtClean="0">
                <a:solidFill>
                  <a:srgbClr val="FF0000"/>
                </a:solidFill>
                <a:latin typeface="楷体" panose="02010609060101010101" charset="-122"/>
                <a:ea typeface="楷体" panose="02010609060101010101" charset="-122"/>
                <a:cs typeface="楷体" panose="02010609060101010101" charset="-122"/>
              </a:rPr>
              <a:t>争夺国际市场</a:t>
            </a:r>
            <a:r>
              <a:rPr lang="zh-CN" altLang="en-US" sz="2000" smtClean="0">
                <a:solidFill>
                  <a:sysClr val="windowText" lastClr="000000"/>
                </a:solidFill>
                <a:latin typeface="楷体" panose="02010609060101010101" charset="-122"/>
                <a:ea typeface="楷体" panose="02010609060101010101" charset="-122"/>
                <a:cs typeface="楷体" panose="02010609060101010101" charset="-122"/>
              </a:rPr>
              <a:t>（它们提高关税，阻止外国商品进入本国市场；实行货币贬值，让本国商品打入别国市场），</a:t>
            </a:r>
            <a:r>
              <a:rPr lang="zh-CN" altLang="en-US" sz="2200" smtClean="0">
                <a:solidFill>
                  <a:sysClr val="windowText" lastClr="000000"/>
                </a:solidFill>
                <a:latin typeface="楷体" panose="02010609060101010101" charset="-122"/>
                <a:ea typeface="楷体" panose="02010609060101010101" charset="-122"/>
                <a:cs typeface="楷体" panose="02010609060101010101" charset="-122"/>
              </a:rPr>
              <a:t>出现各种货币集团和经济集团，</a:t>
            </a:r>
            <a:r>
              <a:rPr lang="zh-CN" altLang="en-US" sz="2200" smtClean="0">
                <a:latin typeface="楷体" panose="02010609060101010101" charset="-122"/>
                <a:ea typeface="楷体" panose="02010609060101010101" charset="-122"/>
                <a:cs typeface="楷体" panose="02010609060101010101" charset="-122"/>
                <a:sym typeface="微软雅黑" panose="020b0503020204020204" pitchFamily="34" charset="-122"/>
              </a:rPr>
              <a:t>国际货币经济秩序遭到破坏</a:t>
            </a:r>
            <a:r>
              <a:rPr lang="zh-CN" altLang="en-US" sz="2000" smtClean="0">
                <a:latin typeface="楷体" panose="02010609060101010101" charset="-122"/>
                <a:ea typeface="楷体" panose="02010609060101010101" charset="-122"/>
                <a:cs typeface="楷体" panose="02010609060101010101" charset="-122"/>
                <a:sym typeface="微软雅黑" panose="020b0503020204020204" pitchFamily="34" charset="-122"/>
              </a:rPr>
              <a:t>，</a:t>
            </a:r>
            <a:r>
              <a:rPr lang="zh-CN" altLang="en-US" sz="2200" smtClean="0">
                <a:solidFill>
                  <a:sysClr val="windowText" lastClr="000000"/>
                </a:solidFill>
                <a:latin typeface="楷体" panose="02010609060101010101" charset="-122"/>
                <a:ea typeface="楷体" panose="02010609060101010101" charset="-122"/>
                <a:cs typeface="楷体" panose="02010609060101010101" charset="-122"/>
              </a:rPr>
              <a:t>世界经济进一步陷入混乱，加深了危机，</a:t>
            </a:r>
            <a:r>
              <a:rPr lang="zh-CN" altLang="en-US" sz="2200" smtClean="0">
                <a:solidFill>
                  <a:srgbClr val="FF0000"/>
                </a:solidFill>
                <a:latin typeface="楷体" panose="02010609060101010101" charset="-122"/>
                <a:ea typeface="楷体" panose="02010609060101010101" charset="-122"/>
                <a:cs typeface="楷体" panose="02010609060101010101" charset="-122"/>
              </a:rPr>
              <a:t>国际关系日趋恶化</a:t>
            </a:r>
            <a:r>
              <a:rPr lang="zh-CN" altLang="en-US" sz="2200" smtClean="0">
                <a:solidFill>
                  <a:sysClr val="windowText" lastClr="000000"/>
                </a:solidFill>
                <a:latin typeface="楷体" panose="02010609060101010101" charset="-122"/>
                <a:ea typeface="楷体" panose="02010609060101010101" charset="-122"/>
                <a:cs typeface="楷体" panose="02010609060101010101" charset="-122"/>
              </a:rPr>
              <a:t>。</a:t>
            </a:r>
            <a:endParaRPr lang="zh-CN" altLang="en-US" sz="2200" smtClean="0">
              <a:solidFill>
                <a:sysClr val="windowText" lastClr="000000"/>
              </a:solidFill>
              <a:latin typeface="楷体" panose="02010609060101010101" charset="-122"/>
              <a:ea typeface="楷体" panose="02010609060101010101" charset="-122"/>
              <a:cs typeface="楷体" panose="02010609060101010101" charset="-122"/>
            </a:endParaRPr>
          </a:p>
          <a:p>
            <a:pPr indent="457200">
              <a:lnSpc>
                <a:spcPct val="95000"/>
              </a:lnSpc>
              <a:spcBef>
                <a:spcPct val="0"/>
              </a:spcBef>
              <a:spcAft>
                <a:spcPct val="0"/>
              </a:spcAft>
            </a:pPr>
            <a:endParaRPr lang="zh-CN" altLang="en-US" sz="2200">
              <a:solidFill>
                <a:sysClr val="windowText" lastClr="000000"/>
              </a:solidFill>
              <a:latin typeface="楷体" panose="02010609060101010101" charset="-122"/>
              <a:ea typeface="楷体" panose="02010609060101010101" charset="-122"/>
              <a:cs typeface="楷体" panose="02010609060101010101" charset="-122"/>
            </a:endParaRPr>
          </a:p>
        </p:txBody>
      </p:sp>
      <p:sp>
        <p:nvSpPr>
          <p:cNvPr id="53260" name="文本框 53259"/>
          <p:cNvSpPr txBox="1"/>
          <p:nvPr/>
        </p:nvSpPr>
        <p:spPr>
          <a:xfrm>
            <a:off x="250190" y="5748655"/>
            <a:ext cx="11692255" cy="1383665"/>
          </a:xfrm>
          <a:prstGeom prst="rect">
            <a:avLst/>
          </a:prstGeom>
          <a:noFill/>
          <a:ln w="9525">
            <a:noFill/>
          </a:ln>
        </p:spPr>
        <p:txBody>
          <a:bodyPr wrap="square" anchor="t">
            <a:spAutoFit/>
          </a:bodyPr>
          <a:lstStyle/>
          <a:p>
            <a:pPr eaLnBrk="0" hangingPunct="0">
              <a:buClr>
                <a:sysClr val="window" lastClr="FFFFFF"/>
              </a:buClr>
            </a:pPr>
            <a:r>
              <a:rPr lang="zh-CN" altLang="en-US" sz="2800" b="1">
                <a:latin typeface="黑体" panose="02010609060101010101" pitchFamily="2" charset="-122"/>
                <a:ea typeface="黑体" panose="02010609060101010101" pitchFamily="2" charset="-122"/>
              </a:rPr>
              <a:t>世界各地所有的人都在认真地思考并坦率地议论着西方的社会制度也许会失败和不再起作用的可能性。  </a:t>
            </a:r>
            <a:r>
              <a:rPr lang="en-US" altLang="zh-CN" sz="2800" b="1">
                <a:solidFill>
                  <a:srgbClr val="0000FF"/>
                </a:solidFill>
                <a:latin typeface="Arial" panose="020b0604020202020204" pitchFamily="34" charset="0"/>
                <a:ea typeface="黑体" panose="02010609060101010101" pitchFamily="2" charset="-122"/>
                <a:sym typeface="+mn-ea"/>
              </a:rPr>
              <a:t>——</a:t>
            </a:r>
            <a:r>
              <a:rPr lang="zh-CN" altLang="en-US" sz="2800" b="1">
                <a:solidFill>
                  <a:srgbClr val="0000FF"/>
                </a:solidFill>
                <a:latin typeface="黑体" panose="02010609060101010101" pitchFamily="2" charset="-122"/>
                <a:ea typeface="黑体" panose="02010609060101010101" pitchFamily="2" charset="-122"/>
                <a:sym typeface="+mn-ea"/>
              </a:rPr>
              <a:t>阿诺德</a:t>
            </a:r>
            <a:r>
              <a:rPr lang="en-US" altLang="zh-CN" sz="2800" b="1">
                <a:solidFill>
                  <a:srgbClr val="0000FF"/>
                </a:solidFill>
                <a:latin typeface="Arial" panose="020b0604020202020204" pitchFamily="34" charset="0"/>
                <a:ea typeface="黑体" panose="02010609060101010101" pitchFamily="2" charset="-122"/>
                <a:sym typeface="+mn-ea"/>
              </a:rPr>
              <a:t>·</a:t>
            </a:r>
            <a:r>
              <a:rPr lang="zh-CN" altLang="en-US" sz="2800" b="1">
                <a:solidFill>
                  <a:srgbClr val="0000FF"/>
                </a:solidFill>
                <a:latin typeface="黑体" panose="02010609060101010101" pitchFamily="2" charset="-122"/>
                <a:ea typeface="黑体" panose="02010609060101010101" pitchFamily="2" charset="-122"/>
                <a:sym typeface="+mn-ea"/>
              </a:rPr>
              <a:t>汤因比（英国历史学家）</a:t>
            </a:r>
            <a:endParaRPr lang="zh-CN" altLang="en-US" sz="2800">
              <a:solidFill>
                <a:srgbClr val="0000FF"/>
              </a:solidFill>
              <a:latin typeface="黑体" pitchFamily="2" charset="-122"/>
              <a:ea typeface="黑体" pitchFamily="2" charset="-122"/>
            </a:endParaRPr>
          </a:p>
          <a:p>
            <a:pPr eaLnBrk="0" hangingPunct="0">
              <a:buClr>
                <a:sysClr val="window" lastClr="FFFFFF"/>
              </a:buClr>
            </a:pPr>
            <a:r>
              <a:rPr lang="zh-CN" altLang="en-US" sz="2800" b="1">
                <a:latin typeface="黑体" panose="02010609060101010101" pitchFamily="2" charset="-122"/>
                <a:ea typeface="黑体" panose="02010609060101010101" pitchFamily="2" charset="-122"/>
              </a:rPr>
              <a:t>                                  </a:t>
            </a:r>
            <a:endParaRPr lang="zh-CN" altLang="en-US" sz="2800">
              <a:solidFill>
                <a:srgbClr val="0000FF"/>
              </a:solidFill>
              <a:latin typeface="黑体" panose="02010609060101010101" pitchFamily="2" charset="-122"/>
              <a:ea typeface="黑体" panose="02010609060101010101" pitchFamily="2" charset="-122"/>
            </a:endParaRPr>
          </a:p>
        </p:txBody>
      </p:sp>
      <p:pic>
        <p:nvPicPr>
          <p:cNvPr id="2" name="图片 1"/>
          <p:cNvPicPr>
            <a:picLocks noChangeAspect="1"/>
          </p:cNvPicPr>
          <p:nvPr/>
        </p:nvPicPr>
        <p:blipFill>
          <a:blip r:embed="rId5"/>
          <a:stretch>
            <a:fillRect/>
          </a:stretch>
        </p:blipFill>
        <p:spPr>
          <a:xfrm>
            <a:off x="2254250" y="1689735"/>
            <a:ext cx="8094980" cy="4546600"/>
          </a:xfrm>
          <a:prstGeom prst="rect">
            <a:avLst/>
          </a:prstGeom>
        </p:spPr>
      </p:pic>
      <p:sp>
        <p:nvSpPr>
          <p:cNvPr id="5" name="文本框 4"/>
          <p:cNvSpPr txBox="1"/>
          <p:nvPr/>
        </p:nvSpPr>
        <p:spPr>
          <a:xfrm>
            <a:off x="165100" y="0"/>
            <a:ext cx="11722735" cy="460375"/>
          </a:xfrm>
          <a:prstGeom prst="rect">
            <a:avLst/>
          </a:prstGeom>
          <a:solidFill>
            <a:srgbClr val="FFFF00"/>
          </a:solidFill>
        </p:spPr>
        <p:txBody>
          <a:bodyPr wrap="square" rtlCol="0">
            <a:spAutoFit/>
          </a:bodyPr>
          <a:lstStyle/>
          <a:p>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1929—1933年，经济大危机使各国经济陷入低谷，并激化了帝国主义国家之间的矛盾。</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horizontal)">
                                      <p:cBhvr>
                                        <p:cTn id="10" dur="500"/>
                                        <p:tgtEl>
                                          <p:spTgt spid="6"/>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blinds(horizontal)">
                                      <p:cBhvr>
                                        <p:cTn id="15" dur="500"/>
                                        <p:tgtEl>
                                          <p:spTgt spid="12"/>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53260"/>
                                        </p:tgtEl>
                                        <p:attrNameLst>
                                          <p:attrName>style.visibility</p:attrName>
                                        </p:attrNameLst>
                                      </p:cBhvr>
                                      <p:to>
                                        <p:strVal val="visible"/>
                                      </p:to>
                                    </p:set>
                                    <p:animEffect transition="in" filter="blinds(horizontal)">
                                      <p:cBhvr>
                                        <p:cTn id="20" dur="500"/>
                                        <p:tgtEl>
                                          <p:spTgt spid="53260"/>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linds(horizontal)">
                                      <p:cBhvr>
                                        <p:cTn id="25" dur="500"/>
                                        <p:tgtEl>
                                          <p:spTgt spid="5"/>
                                        </p:tgtEl>
                                      </p:cBhvr>
                                    </p:animEffec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blinds(horizontal)">
                                      <p:cBhvr>
                                        <p:cTn id="3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3260" grpId="0"/>
      <p:bldP spid="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74320" y="1349375"/>
            <a:ext cx="4109720" cy="460375"/>
          </a:xfrm>
          <a:prstGeom prst="rect">
            <a:avLst/>
          </a:prstGeom>
          <a:solidFill>
            <a:srgbClr val="FFFF00"/>
          </a:solidFill>
        </p:spPr>
        <p:txBody>
          <a:bodyPr wrap="square" rtlCol="0">
            <a:spAutoFit/>
          </a:bodyPr>
          <a:lstStyle/>
          <a:p>
            <a:r>
              <a:rPr lang="en-US" altLang="zh-CN" sz="2400">
                <a:latin typeface="黑体" panose="02010609060101010101" pitchFamily="2" charset="-122"/>
                <a:ea typeface="黑体" panose="02010609060101010101" pitchFamily="2" charset="-122"/>
                <a:cs typeface="黑体" panose="02010609060101010101" pitchFamily="2" charset="-122"/>
              </a:rPr>
              <a:t>1.</a:t>
            </a:r>
            <a:r>
              <a:rPr lang="zh-CN" altLang="en-US" sz="2400">
                <a:latin typeface="黑体" panose="02010609060101010101" pitchFamily="2" charset="-122"/>
                <a:ea typeface="黑体" panose="02010609060101010101" pitchFamily="2" charset="-122"/>
                <a:cs typeface="黑体" panose="02010609060101010101" pitchFamily="2" charset="-122"/>
              </a:rPr>
              <a:t>亚</a:t>
            </a:r>
            <a:r>
              <a:rPr lang="zh-CN" altLang="en-US" sz="2400" spc="300">
                <a:latin typeface="黑体" panose="02010609060101010101" pitchFamily="2" charset="-122"/>
                <a:ea typeface="黑体" panose="02010609060101010101" pitchFamily="2" charset="-122"/>
                <a:sym typeface="微软雅黑 Light" panose="020b0502040204020203" pitchFamily="34" charset="-122"/>
              </a:rPr>
              <a:t>洲战争策源地的形成</a:t>
            </a:r>
            <a:endParaRPr lang="zh-CN" altLang="en-US" sz="2400">
              <a:latin typeface="黑体" pitchFamily="2" charset="-122"/>
              <a:ea typeface="黑体" pitchFamily="2" charset="-122"/>
              <a:cs typeface="黑体" panose="02010609060101010101" pitchFamily="2" charset="-122"/>
            </a:endParaRPr>
          </a:p>
        </p:txBody>
      </p:sp>
      <p:sp>
        <p:nvSpPr>
          <p:cNvPr id="100" name="文本框 99"/>
          <p:cNvSpPr txBox="1"/>
          <p:nvPr/>
        </p:nvSpPr>
        <p:spPr>
          <a:xfrm>
            <a:off x="130810" y="2648585"/>
            <a:ext cx="12061190" cy="3784600"/>
          </a:xfrm>
          <a:prstGeom prst="rect">
            <a:avLst/>
          </a:prstGeom>
          <a:noFill/>
          <a:ln w="9525">
            <a:noFill/>
          </a:ln>
        </p:spPr>
        <p:txBody>
          <a:bodyPr wrap="square">
            <a:spAutoFit/>
          </a:bodyPr>
          <a:lstStyle/>
          <a:p>
            <a:pPr indent="0"/>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背景</a:t>
            </a:r>
            <a:r>
              <a:rPr lang="zh-CN" sz="2400" b="0">
                <a:solidFill>
                  <a:srgbClr val="0033CC"/>
                </a:solidFill>
                <a:latin typeface="黑体" panose="02010609060101010101" pitchFamily="2" charset="-122"/>
                <a:ea typeface="黑体" panose="02010609060101010101" pitchFamily="2" charset="-122"/>
                <a:cs typeface="黑体" panose="02010609060101010101" pitchFamily="2" charset="-122"/>
              </a:rPr>
              <a:t>：</a:t>
            </a:r>
            <a:endParaRPr lang="zh-CN" sz="2400" b="0">
              <a:solidFill>
                <a:srgbClr val="000000"/>
              </a:solidFill>
              <a:latin typeface="黑体" pitchFamily="2" charset="-122"/>
              <a:ea typeface="黑体" pitchFamily="2" charset="-122"/>
              <a:cs typeface="黑体" panose="02010609060101010101" pitchFamily="2" charset="-122"/>
            </a:endParaRPr>
          </a:p>
          <a:p>
            <a:pPr indent="0"/>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    日本法西斯分子认为，摆脱危机的</a:t>
            </a:r>
            <a:r>
              <a:rPr lang="zh-CN" sz="2400" b="0" u="sng">
                <a:solidFill>
                  <a:srgbClr val="FF0000"/>
                </a:solidFill>
                <a:latin typeface="黑体" panose="02010609060101010101" pitchFamily="2" charset="-122"/>
                <a:ea typeface="黑体" panose="02010609060101010101" pitchFamily="2" charset="-122"/>
                <a:cs typeface="黑体" panose="02010609060101010101" pitchFamily="2" charset="-122"/>
              </a:rPr>
              <a:t>出路是对外扩张</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，他们声称“满蒙是日本的生命线”，妄图把中国东北变成日本独占的海外市场和殖民地，</a:t>
            </a:r>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进而征服中国，最终征服世界。</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0"/>
            <a:endParaRPr lang="zh-CN" sz="2400" b="0">
              <a:solidFill>
                <a:srgbClr val="FF0000"/>
              </a:solidFill>
              <a:latin typeface="黑体" pitchFamily="2" charset="-122"/>
              <a:ea typeface="黑体" pitchFamily="2" charset="-122"/>
              <a:cs typeface="黑体" panose="02010609060101010101" pitchFamily="2" charset="-122"/>
            </a:endParaRPr>
          </a:p>
          <a:p>
            <a:pPr indent="0"/>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过程</a:t>
            </a:r>
            <a:r>
              <a:rPr lang="zh-CN" sz="2400" b="0">
                <a:solidFill>
                  <a:srgbClr val="0033CC"/>
                </a:solidFill>
                <a:latin typeface="黑体" panose="02010609060101010101" pitchFamily="2" charset="-122"/>
                <a:ea typeface="黑体" panose="02010609060101010101" pitchFamily="2" charset="-122"/>
                <a:cs typeface="黑体" panose="02010609060101010101" pitchFamily="2" charset="-122"/>
              </a:rPr>
              <a:t>：</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0"/>
            <a:r>
              <a:rPr lang="zh-CN" sz="2400" b="0">
                <a:solidFill>
                  <a:srgbClr val="000000"/>
                </a:solidFill>
                <a:latin typeface="Calibri"/>
                <a:ea typeface="黑体" panose="02010609060101010101" pitchFamily="2" charset="-122"/>
                <a:cs typeface="黑体" panose="02010609060101010101" pitchFamily="2" charset="-122"/>
              </a:rPr>
              <a:t>①</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1931年，日本军队发动</a:t>
            </a:r>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九一八事变</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，侵占中国东北，</a:t>
            </a:r>
            <a:r>
              <a:rPr lang="zh-CN" sz="2400" b="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扶植建立伪满洲国。</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0"/>
            <a:endParaRPr lang="zh-CN" sz="2400" b="0">
              <a:solidFill>
                <a:srgbClr val="000000"/>
              </a:solidFill>
              <a:latin typeface="Calibri"/>
              <a:ea typeface="黑体" pitchFamily="2" charset="-122"/>
              <a:cs typeface="黑体" panose="02010609060101010101" pitchFamily="2" charset="-122"/>
            </a:endParaRPr>
          </a:p>
          <a:p>
            <a:pPr indent="0"/>
            <a:r>
              <a:rPr lang="zh-CN" sz="2400" b="0">
                <a:solidFill>
                  <a:srgbClr val="000000"/>
                </a:solidFill>
                <a:latin typeface="Calibri"/>
                <a:ea typeface="黑体" panose="02010609060101010101" pitchFamily="2" charset="-122"/>
                <a:cs typeface="黑体" panose="02010609060101010101" pitchFamily="2" charset="-122"/>
              </a:rPr>
              <a:t>②</a:t>
            </a:r>
            <a:r>
              <a:rPr lang="zh-CN" sz="2400" b="0">
                <a:solidFill>
                  <a:srgbClr val="FF0000"/>
                </a:solidFill>
                <a:latin typeface="Calibri"/>
                <a:ea typeface="黑体" panose="02010609060101010101" pitchFamily="2" charset="-122"/>
                <a:cs typeface="黑体" panose="02010609060101010101" pitchFamily="2" charset="-122"/>
              </a:rPr>
              <a:t>标志</a:t>
            </a:r>
            <a:r>
              <a:rPr lang="zh-CN" sz="2400" b="0">
                <a:solidFill>
                  <a:srgbClr val="000000"/>
                </a:solidFill>
                <a:latin typeface="Calibri"/>
                <a:ea typeface="黑体" panose="02010609060101010101" pitchFamily="2" charset="-122"/>
                <a:cs typeface="黑体" panose="02010609060101010101" pitchFamily="2" charset="-122"/>
              </a:rPr>
              <a:t>：</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1936年，</a:t>
            </a:r>
            <a:r>
              <a:rPr lang="zh-CN" sz="2000" b="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（受日本</a:t>
            </a:r>
            <a:r>
              <a:rPr lang="zh-CN" sz="2000" b="0">
                <a:solidFill>
                  <a:srgbClr val="C00000"/>
                </a:solidFill>
                <a:latin typeface="黑体" panose="02010609060101010101" pitchFamily="2" charset="-122"/>
                <a:ea typeface="黑体" panose="02010609060101010101" pitchFamily="2" charset="-122"/>
                <a:cs typeface="黑体" panose="02010609060101010101" pitchFamily="2" charset="-122"/>
              </a:rPr>
              <a:t>军部</a:t>
            </a:r>
            <a:r>
              <a:rPr lang="zh-CN" sz="2000" b="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rPr>
              <a:t>控制的广田弘毅上台组阁）</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日本建立</a:t>
            </a:r>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军事法西斯专政</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，以扩大对外侵略为基本国策。</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3" name="文本框 2"/>
          <p:cNvSpPr txBox="1"/>
          <p:nvPr/>
        </p:nvSpPr>
        <p:spPr>
          <a:xfrm>
            <a:off x="5626100" y="1007745"/>
            <a:ext cx="6263640" cy="1938020"/>
          </a:xfrm>
          <a:prstGeom prst="rect">
            <a:avLst/>
          </a:prstGeom>
          <a:solidFill>
            <a:srgbClr val="8EF5F1"/>
          </a:solidFill>
          <a:ln w="19050">
            <a:noFill/>
            <a:prstDash val="sysDash"/>
          </a:ln>
        </p:spPr>
        <p:txBody>
          <a:bodyPr wrap="square" rtlCol="0">
            <a:spAutoFit/>
          </a:bodyPr>
          <a:lstStyle/>
          <a:p>
            <a:r>
              <a:rPr sz="2000" b="1">
                <a:solidFill>
                  <a:srgbClr val="FF0000"/>
                </a:solidFill>
                <a:latin typeface="楷体" panose="02010609060101010101" charset="-122"/>
                <a:ea typeface="楷体" panose="02010609060101010101" charset="-122"/>
                <a:cs typeface="楷体" panose="02010609060101010101" charset="-122"/>
              </a:rPr>
              <a:t>“军部”</a:t>
            </a:r>
            <a:r>
              <a:rPr sz="2000" b="1">
                <a:latin typeface="楷体" panose="02010609060101010101" charset="-122"/>
                <a:ea typeface="楷体" panose="02010609060101010101" charset="-122"/>
                <a:cs typeface="楷体" panose="02010609060101010101" charset="-122"/>
              </a:rPr>
              <a:t> 一词最初只指独立于政府、拥有军令大权的国家军事机关，后来逐渐成为当时日本庞大军事官僚机构的总称。</a:t>
            </a:r>
            <a:r>
              <a:rPr sz="2000" b="1" u="sng">
                <a:solidFill>
                  <a:srgbClr val="FF0000"/>
                </a:solidFill>
                <a:latin typeface="楷体" panose="02010609060101010101" charset="-122"/>
                <a:ea typeface="楷体" panose="02010609060101010101" charset="-122"/>
                <a:cs typeface="楷体" panose="02010609060101010101" charset="-122"/>
              </a:rPr>
              <a:t>军部不对议会负责，直属于天皇。</a:t>
            </a:r>
            <a:r>
              <a:rPr sz="2000" b="1">
                <a:latin typeface="楷体" panose="02010609060101010101" charset="-122"/>
                <a:ea typeface="楷体" panose="02010609060101010101" charset="-122"/>
                <a:cs typeface="楷体" panose="02010609060101010101" charset="-122"/>
              </a:rPr>
              <a:t>在控制了国家政权后，以军部为核心的</a:t>
            </a:r>
            <a:r>
              <a:rPr sz="2000" b="1">
                <a:solidFill>
                  <a:srgbClr val="FF0000"/>
                </a:solidFill>
                <a:latin typeface="楷体" panose="02010609060101010101" charset="-122"/>
                <a:ea typeface="楷体" panose="02010609060101010101" charset="-122"/>
                <a:cs typeface="楷体" panose="02010609060101010101" charset="-122"/>
              </a:rPr>
              <a:t>日本法西斯势力对进步活动实行残酷镇压，并推行国民经济军事化，将全部国家机器纳入战争轨道。</a:t>
            </a:r>
            <a:endParaRPr sz="2000" b="1">
              <a:solidFill>
                <a:srgbClr val="FF0000"/>
              </a:solidFill>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274320" y="224155"/>
            <a:ext cx="5617210" cy="491490"/>
          </a:xfrm>
          <a:prstGeom prst="rect">
            <a:avLst/>
          </a:prstGeom>
          <a:solidFill>
            <a:srgbClr val="FFC000"/>
          </a:solidFill>
        </p:spPr>
        <p:txBody>
          <a:bodyPr wrap="square" rtlCol="0" anchor="t">
            <a:spAutoFit/>
          </a:bodyPr>
          <a:lstStyle/>
          <a:p>
            <a:pPr fontAlgn="auto"/>
            <a:r>
              <a:rPr lang="zh-CN" altLang="en-US" sz="2600" spc="300">
                <a:latin typeface="黑体" panose="02010609060101010101" pitchFamily="2" charset="-122"/>
                <a:ea typeface="黑体" panose="02010609060101010101" pitchFamily="2" charset="-122"/>
                <a:sym typeface="微软雅黑 Light" panose="020b0502040204020203" pitchFamily="34" charset="-122"/>
              </a:rPr>
              <a:t>亚欧战争策源地的形成</a:t>
            </a:r>
            <a:r>
              <a:rPr lang="zh-CN" altLang="en-US" sz="2000" b="1" kern="100">
                <a:latin typeface="黑体" panose="02010609060101010101" pitchFamily="2" charset="-122"/>
                <a:ea typeface="黑体" panose="02010609060101010101" pitchFamily="2" charset="-122"/>
                <a:cs typeface="黑体" panose="02010609060101010101" pitchFamily="2" charset="-122"/>
                <a:sym typeface="微软雅黑 Light" panose="020b0502040204020203" pitchFamily="34" charset="-122"/>
              </a:rPr>
              <a:t>（1929—1936）</a:t>
            </a:r>
            <a:endParaRPr lang="zh-CN" altLang="en-US" sz="2000" spc="300">
              <a:latin typeface="黑体" pitchFamily="2" charset="-122"/>
              <a:ea typeface="黑体" pitchFamily="2" charset="-122"/>
              <a:sym typeface="微软雅黑 Light" panose="020b0502040204020203"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00">
                                            <p:txEl>
                                              <p:pRg st="1" end="1"/>
                                            </p:txEl>
                                          </p:spTgt>
                                        </p:tgtEl>
                                        <p:attrNameLst>
                                          <p:attrName>style.visibility</p:attrName>
                                        </p:attrNameLst>
                                      </p:cBhvr>
                                      <p:to>
                                        <p:strVal val="visible"/>
                                      </p:to>
                                    </p:set>
                                    <p:animEffect transition="in" filter="blinds(horizontal)">
                                      <p:cBhvr>
                                        <p:cTn id="7" dur="500"/>
                                        <p:tgtEl>
                                          <p:spTgt spid="100">
                                            <p:txEl>
                                              <p:pRg st="1" end="1"/>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00">
                                            <p:txEl>
                                              <p:pRg st="4" end="4"/>
                                            </p:txEl>
                                          </p:spTgt>
                                        </p:tgtEl>
                                        <p:attrNameLst>
                                          <p:attrName>style.visibility</p:attrName>
                                        </p:attrNameLst>
                                      </p:cBhvr>
                                      <p:to>
                                        <p:strVal val="visible"/>
                                      </p:to>
                                    </p:set>
                                    <p:animEffect transition="in" filter="blinds(horizontal)">
                                      <p:cBhvr>
                                        <p:cTn id="12" dur="500"/>
                                        <p:tgtEl>
                                          <p:spTgt spid="100">
                                            <p:txEl>
                                              <p:pRg st="4" end="4"/>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0">
                                            <p:txEl>
                                              <p:pRg st="6" end="6"/>
                                            </p:txEl>
                                          </p:spTgt>
                                        </p:tgtEl>
                                        <p:attrNameLst>
                                          <p:attrName>style.visibility</p:attrName>
                                        </p:attrNameLst>
                                      </p:cBhvr>
                                      <p:to>
                                        <p:strVal val="visible"/>
                                      </p:to>
                                    </p:set>
                                    <p:animEffect transition="in" filter="blinds(horizontal)">
                                      <p:cBhvr>
                                        <p:cTn id="17" dur="500"/>
                                        <p:tgtEl>
                                          <p:spTgt spid="100">
                                            <p:txEl>
                                              <p:pRg st="6" end="6"/>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259715" y="107950"/>
            <a:ext cx="4239895" cy="460375"/>
          </a:xfrm>
          <a:prstGeom prst="rect">
            <a:avLst/>
          </a:prstGeom>
          <a:solidFill>
            <a:srgbClr val="FFFF00"/>
          </a:solidFill>
        </p:spPr>
        <p:txBody>
          <a:bodyPr wrap="square" rtlCol="0">
            <a:spAutoFit/>
          </a:bodyPr>
          <a:lstStyle/>
          <a:p>
            <a:r>
              <a:rPr lang="en-US" altLang="zh-CN" sz="2400">
                <a:latin typeface="黑体" panose="02010609060101010101" pitchFamily="2" charset="-122"/>
                <a:ea typeface="黑体" panose="02010609060101010101" pitchFamily="2" charset="-122"/>
                <a:cs typeface="黑体" panose="02010609060101010101" pitchFamily="2" charset="-122"/>
              </a:rPr>
              <a:t>2.</a:t>
            </a:r>
            <a:r>
              <a:rPr lang="zh-CN" altLang="en-US" sz="2400" spc="300">
                <a:latin typeface="黑体" panose="02010609060101010101" pitchFamily="2" charset="-122"/>
                <a:ea typeface="黑体" panose="02010609060101010101" pitchFamily="2" charset="-122"/>
                <a:sym typeface="微软雅黑 Light" panose="020b0502040204020203" pitchFamily="34" charset="-122"/>
              </a:rPr>
              <a:t>欧洲战争策源地的形成</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nvSpPr>
        <p:spPr>
          <a:xfrm>
            <a:off x="259715" y="2557145"/>
            <a:ext cx="11330305" cy="1198880"/>
          </a:xfrm>
          <a:prstGeom prst="rect">
            <a:avLst/>
          </a:prstGeom>
          <a:noFill/>
          <a:ln w="9525">
            <a:noFill/>
          </a:ln>
        </p:spPr>
        <p:txBody>
          <a:bodyPr wrap="square">
            <a:spAutoFit/>
          </a:bodyPr>
          <a:lstStyle/>
          <a:p>
            <a:pPr indent="0"/>
            <a:r>
              <a:rPr lang="zh-CN" sz="2400" b="0">
                <a:solidFill>
                  <a:srgbClr val="000000"/>
                </a:solidFill>
                <a:latin typeface="Calibri"/>
                <a:ea typeface="黑体" panose="02010609060101010101" pitchFamily="2" charset="-122"/>
                <a:cs typeface="黑体" panose="02010609060101010101" pitchFamily="2" charset="-122"/>
              </a:rPr>
              <a:t>②</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纳粹党利用民众对《凡尔赛条约》的强烈不满，煽动民族复仇主义，种族狂热和对外扩张得到了广泛支持。</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0"/>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p:txBody>
      </p:sp>
      <p:sp>
        <p:nvSpPr>
          <p:cNvPr id="4" name="文本框 3"/>
          <p:cNvSpPr txBox="1"/>
          <p:nvPr/>
        </p:nvSpPr>
        <p:spPr>
          <a:xfrm>
            <a:off x="259715" y="1228090"/>
            <a:ext cx="11113770" cy="1198880"/>
          </a:xfrm>
          <a:prstGeom prst="rect">
            <a:avLst/>
          </a:prstGeom>
          <a:noFill/>
        </p:spPr>
        <p:txBody>
          <a:bodyPr wrap="square" rtlCol="0" anchor="t">
            <a:spAutoFit/>
          </a:bodyPr>
          <a:lstStyle/>
          <a:p>
            <a:pPr indent="0"/>
            <a:r>
              <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背景</a:t>
            </a:r>
            <a:r>
              <a:rPr lang="zh-CN" altLang="en-US"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endParaRPr lang="zh-CN" altLang="en-US" sz="2400" b="0">
              <a:solidFill>
                <a:srgbClr val="000000"/>
              </a:solidFill>
              <a:latin typeface="黑体" pitchFamily="2" charset="-122"/>
              <a:ea typeface="黑体" pitchFamily="2" charset="-122"/>
              <a:cs typeface="黑体" panose="02010609060101010101" pitchFamily="2" charset="-122"/>
            </a:endParaRPr>
          </a:p>
          <a:p>
            <a:pPr indent="0"/>
            <a:r>
              <a:rPr lang="zh-CN" sz="2400">
                <a:solidFill>
                  <a:srgbClr val="000000"/>
                </a:solidFill>
                <a:latin typeface="Calibri"/>
                <a:ea typeface="黑体" panose="02010609060101010101" pitchFamily="2" charset="-122"/>
                <a:cs typeface="黑体" panose="02010609060101010101" pitchFamily="2" charset="-122"/>
                <a:sym typeface="+mn-ea"/>
              </a:rPr>
              <a:t>①</a:t>
            </a:r>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经济大危机使德国本来就十分脆弱的</a:t>
            </a:r>
            <a:r>
              <a:rPr lang="zh-CN"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经济落入低谷，社会各阶层</a:t>
            </a:r>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普遍对政府失去信任，法西斯势力迅速发展。</a:t>
            </a:r>
            <a:endParaRPr lang="zh-CN" altLang="en-US" sz="2400"/>
          </a:p>
        </p:txBody>
      </p:sp>
      <p:sp>
        <p:nvSpPr>
          <p:cNvPr id="5" name="文本框 4"/>
          <p:cNvSpPr txBox="1"/>
          <p:nvPr/>
        </p:nvSpPr>
        <p:spPr>
          <a:xfrm>
            <a:off x="5444490" y="4316095"/>
            <a:ext cx="6180455" cy="1938020"/>
          </a:xfrm>
          <a:prstGeom prst="rect">
            <a:avLst/>
          </a:prstGeom>
          <a:solidFill>
            <a:srgbClr val="8EF5F1"/>
          </a:solidFill>
          <a:ln w="19050">
            <a:solidFill>
              <a:srgbClr val="0070C0"/>
            </a:solidFill>
            <a:prstDash val="sysDot"/>
          </a:ln>
        </p:spPr>
        <p:txBody>
          <a:bodyPr wrap="square" rtlCol="0">
            <a:spAutoFit/>
          </a:bodyPr>
          <a:lstStyle/>
          <a:p>
            <a:r>
              <a:rPr sz="2000" b="1">
                <a:latin typeface="黑体" panose="02010609060101010101" pitchFamily="2" charset="-122"/>
                <a:ea typeface="黑体" panose="02010609060101010101" pitchFamily="2" charset="-122"/>
                <a:cs typeface="黑体" panose="02010609060101010101" pitchFamily="2" charset="-122"/>
              </a:rPr>
              <a:t>1936年</a:t>
            </a:r>
            <a:r>
              <a:rPr lang="zh-CN" sz="2000" b="1">
                <a:latin typeface="黑体" panose="02010609060101010101" pitchFamily="2" charset="-122"/>
                <a:ea typeface="黑体" panose="02010609060101010101" pitchFamily="2" charset="-122"/>
                <a:cs typeface="黑体" panose="02010609060101010101" pitchFamily="2" charset="-122"/>
              </a:rPr>
              <a:t>意大利吞并埃塞俄比亚后，获得德国承认。</a:t>
            </a:r>
            <a:r>
              <a:rPr sz="2000" b="1">
                <a:latin typeface="黑体" panose="02010609060101010101" pitchFamily="2" charset="-122"/>
                <a:ea typeface="黑体" panose="02010609060101010101" pitchFamily="2" charset="-122"/>
                <a:cs typeface="黑体" panose="02010609060101010101" pitchFamily="2" charset="-122"/>
              </a:rPr>
              <a:t>10月</a:t>
            </a:r>
            <a:r>
              <a:rPr lang="en-US" sz="2000" b="1">
                <a:latin typeface="黑体" panose="02010609060101010101" pitchFamily="2" charset="-122"/>
                <a:ea typeface="黑体" panose="02010609060101010101" pitchFamily="2" charset="-122"/>
                <a:cs typeface="黑体" panose="02010609060101010101" pitchFamily="2" charset="-122"/>
              </a:rPr>
              <a:t>25</a:t>
            </a:r>
            <a:r>
              <a:rPr lang="zh-CN" altLang="en-US" sz="2000" b="1">
                <a:latin typeface="黑体" panose="02010609060101010101" pitchFamily="2" charset="-122"/>
                <a:ea typeface="黑体" panose="02010609060101010101" pitchFamily="2" charset="-122"/>
                <a:cs typeface="黑体" panose="02010609060101010101" pitchFamily="2" charset="-122"/>
              </a:rPr>
              <a:t>日</a:t>
            </a:r>
            <a:r>
              <a:rPr sz="2000" b="1">
                <a:latin typeface="黑体" panose="02010609060101010101" pitchFamily="2" charset="-122"/>
                <a:ea typeface="黑体" panose="02010609060101010101" pitchFamily="2" charset="-122"/>
                <a:cs typeface="黑体" panose="02010609060101010101" pitchFamily="2" charset="-122"/>
              </a:rPr>
              <a:t>，德国和意大利达成协调外交政策的协定。11月</a:t>
            </a:r>
            <a:r>
              <a:rPr lang="en-US" sz="2000" b="1">
                <a:latin typeface="黑体" panose="02010609060101010101" pitchFamily="2" charset="-122"/>
                <a:ea typeface="黑体" panose="02010609060101010101" pitchFamily="2" charset="-122"/>
                <a:cs typeface="黑体" panose="02010609060101010101" pitchFamily="2" charset="-122"/>
              </a:rPr>
              <a:t>1</a:t>
            </a:r>
            <a:r>
              <a:rPr lang="zh-CN" altLang="en-US" sz="2000" b="1">
                <a:latin typeface="黑体" panose="02010609060101010101" pitchFamily="2" charset="-122"/>
                <a:ea typeface="黑体" panose="02010609060101010101" pitchFamily="2" charset="-122"/>
                <a:cs typeface="黑体" panose="02010609060101010101" pitchFamily="2" charset="-122"/>
              </a:rPr>
              <a:t>日</a:t>
            </a:r>
            <a:r>
              <a:rPr sz="2000" b="1">
                <a:latin typeface="黑体" panose="02010609060101010101" pitchFamily="2" charset="-122"/>
                <a:ea typeface="黑体" panose="02010609060101010101" pitchFamily="2" charset="-122"/>
                <a:cs typeface="黑体" panose="02010609060101010101" pitchFamily="2" charset="-122"/>
              </a:rPr>
              <a:t>，</a:t>
            </a:r>
            <a:r>
              <a:rPr sz="2000" b="1">
                <a:solidFill>
                  <a:srgbClr val="FF0000"/>
                </a:solidFill>
                <a:latin typeface="黑体" panose="02010609060101010101" pitchFamily="2" charset="-122"/>
                <a:ea typeface="黑体" panose="02010609060101010101" pitchFamily="2" charset="-122"/>
                <a:cs typeface="黑体" panose="02010609060101010101" pitchFamily="2" charset="-122"/>
              </a:rPr>
              <a:t>墨索里尼</a:t>
            </a:r>
            <a:r>
              <a:rPr lang="zh-CN" sz="2000" b="1">
                <a:solidFill>
                  <a:srgbClr val="FF0000"/>
                </a:solidFill>
                <a:latin typeface="黑体" panose="02010609060101010101" pitchFamily="2" charset="-122"/>
                <a:ea typeface="黑体" panose="02010609060101010101" pitchFamily="2" charset="-122"/>
                <a:cs typeface="黑体" panose="02010609060101010101" pitchFamily="2" charset="-122"/>
              </a:rPr>
              <a:t>声称</a:t>
            </a:r>
            <a:r>
              <a:rPr sz="2000" b="1">
                <a:solidFill>
                  <a:srgbClr val="FF0000"/>
                </a:solidFill>
                <a:latin typeface="黑体" panose="02010609060101010101" pitchFamily="2" charset="-122"/>
                <a:ea typeface="黑体" panose="02010609060101010101" pitchFamily="2" charset="-122"/>
                <a:cs typeface="黑体" panose="02010609060101010101" pitchFamily="2" charset="-122"/>
              </a:rPr>
              <a:t>：</a:t>
            </a:r>
            <a:r>
              <a:rPr sz="2000" b="1" u="sng">
                <a:solidFill>
                  <a:srgbClr val="FF0000"/>
                </a:solidFill>
                <a:latin typeface="黑体" panose="02010609060101010101" pitchFamily="2" charset="-122"/>
                <a:ea typeface="黑体" panose="02010609060101010101" pitchFamily="2" charset="-122"/>
                <a:cs typeface="黑体" panose="02010609060101010101" pitchFamily="2" charset="-122"/>
              </a:rPr>
              <a:t>“从柏林到罗马的这一条垂直线不是区分线，而是一个轴心，所有怀着合作与和平愿望的欧洲国家都可以围绕这个轴心运转。</a:t>
            </a:r>
            <a:r>
              <a:rPr sz="2000" b="1">
                <a:solidFill>
                  <a:srgbClr val="FF0000"/>
                </a:solidFill>
                <a:latin typeface="黑体" panose="02010609060101010101" pitchFamily="2" charset="-122"/>
                <a:ea typeface="黑体" panose="02010609060101010101" pitchFamily="2" charset="-122"/>
                <a:cs typeface="黑体" panose="02010609060101010101" pitchFamily="2" charset="-122"/>
              </a:rPr>
              <a:t>”</a:t>
            </a:r>
            <a:r>
              <a:rPr sz="2000" b="1">
                <a:latin typeface="黑体" panose="02010609060101010101" pitchFamily="2" charset="-122"/>
                <a:ea typeface="黑体" panose="02010609060101010101" pitchFamily="2" charset="-122"/>
                <a:cs typeface="黑体" panose="02010609060101010101" pitchFamily="2" charset="-122"/>
              </a:rPr>
              <a:t>后来常说的“</a:t>
            </a:r>
            <a:r>
              <a:rPr sz="2000" b="1">
                <a:solidFill>
                  <a:srgbClr val="FF0000"/>
                </a:solidFill>
                <a:latin typeface="黑体" panose="02010609060101010101" pitchFamily="2" charset="-122"/>
                <a:ea typeface="黑体" panose="02010609060101010101" pitchFamily="2" charset="-122"/>
                <a:cs typeface="黑体" panose="02010609060101010101" pitchFamily="2" charset="-122"/>
              </a:rPr>
              <a:t>轴心国</a:t>
            </a:r>
            <a:r>
              <a:rPr sz="2000" b="1">
                <a:latin typeface="黑体" panose="02010609060101010101" pitchFamily="2" charset="-122"/>
                <a:ea typeface="黑体" panose="02010609060101010101" pitchFamily="2" charset="-122"/>
                <a:cs typeface="黑体" panose="02010609060101010101" pitchFamily="2" charset="-122"/>
              </a:rPr>
              <a:t>” 一词，即来源于此。</a:t>
            </a:r>
            <a:endParaRPr lang="zh-CN" sz="2000" b="1">
              <a:latin typeface="黑体" pitchFamily="2" charset="-122"/>
              <a:ea typeface="黑体" pitchFamily="2" charset="-122"/>
              <a:cs typeface="黑体" panose="02010609060101010101" pitchFamily="2" charset="-122"/>
            </a:endParaRPr>
          </a:p>
        </p:txBody>
      </p:sp>
      <p:sp>
        <p:nvSpPr>
          <p:cNvPr id="6" name="文本框 5"/>
          <p:cNvSpPr txBox="1"/>
          <p:nvPr/>
        </p:nvSpPr>
        <p:spPr>
          <a:xfrm>
            <a:off x="259715" y="3641090"/>
            <a:ext cx="10981055" cy="2676525"/>
          </a:xfrm>
          <a:prstGeom prst="rect">
            <a:avLst/>
          </a:prstGeom>
          <a:noFill/>
        </p:spPr>
        <p:txBody>
          <a:bodyPr wrap="square" rtlCol="0" anchor="t">
            <a:spAutoFit/>
          </a:bodyPr>
          <a:lstStyle/>
          <a:p>
            <a:pPr algn="l"/>
            <a:r>
              <a:rPr lang="zh-CN"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过程</a:t>
            </a:r>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：1933年，</a:t>
            </a:r>
            <a:r>
              <a:rPr lang="zh-CN" sz="200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sym typeface="+mn-ea"/>
              </a:rPr>
              <a:t>希特勒出任总理，</a:t>
            </a:r>
            <a:r>
              <a:rPr lang="zh-CN"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纳粹党攫取德国政权，建立法西斯独裁统治，</a:t>
            </a:r>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积极扩军备战。 </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algn="l"/>
            <a:endParaRPr lang="zh-CN" sz="2400">
              <a:solidFill>
                <a:srgbClr val="000000"/>
              </a:solidFill>
              <a:latin typeface="黑体" pitchFamily="2" charset="-122"/>
              <a:ea typeface="黑体" pitchFamily="2" charset="-122"/>
              <a:cs typeface="黑体" panose="02010609060101010101" pitchFamily="2" charset="-122"/>
              <a:sym typeface="+mn-ea"/>
            </a:endParaRPr>
          </a:p>
          <a:p>
            <a:pPr algn="l"/>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1935年，意大利入侵埃塞俄比亚。</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algn="l"/>
            <a:endPar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endParaRPr>
          </a:p>
          <a:p>
            <a:pPr algn="l"/>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1936年，</a:t>
            </a:r>
            <a:r>
              <a:rPr lang="zh-CN"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意大利和德国结成轴心国</a:t>
            </a:r>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algn="l"/>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在亚洲和欧洲形成了两个战争策源地。</a:t>
            </a:r>
            <a:endParaRPr lang="zh-CN" altLang="en-US"/>
          </a:p>
        </p:txBody>
      </p:sp>
      <p:grpSp>
        <p:nvGrpSpPr>
          <p:cNvPr id="8" name="组合 7"/>
          <p:cNvGrpSpPr/>
          <p:nvPr/>
        </p:nvGrpSpPr>
        <p:grpSpPr>
          <a:xfrm>
            <a:off x="5866130" y="2428875"/>
            <a:ext cx="5723890" cy="4258310"/>
            <a:chOff x="5386" y="1215"/>
            <a:chExt cx="9014" cy="6706"/>
          </a:xfrm>
        </p:grpSpPr>
        <p:pic>
          <p:nvPicPr>
            <p:cNvPr id="9" name="Picture 2" descr="http://5b0988e595225.cdn.sohucs.com/images/20170804/6e97d5a4cbf74bf8b3f7b25434bc17fd.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386" y="1215"/>
              <a:ext cx="9014" cy="6124"/>
            </a:xfrm>
            <a:prstGeom prst="rect">
              <a:avLst/>
            </a:prstGeom>
            <a:noFill/>
            <a:extLst>
              <a:ext uri="{909E8E84-426E-40DD-AFC4-6F175D3DCCD1}">
                <a14:hiddenFill xmlns:a14="http://schemas.microsoft.com/office/drawing/2010/main">
                  <a:solidFill>
                    <a:srgbClr val="FFFFFF"/>
                  </a:solidFill>
                </a14:hiddenFill>
              </a:ext>
            </a:extLst>
          </p:spPr>
        </p:pic>
        <p:sp>
          <p:nvSpPr>
            <p:cNvPr id="10" name="矩形 9"/>
            <p:cNvSpPr/>
            <p:nvPr/>
          </p:nvSpPr>
          <p:spPr>
            <a:xfrm>
              <a:off x="5499" y="7339"/>
              <a:ext cx="8732" cy="582"/>
            </a:xfrm>
            <a:prstGeom prst="rect">
              <a:avLst/>
            </a:prstGeom>
          </p:spPr>
          <p:txBody>
            <a:bodyPr wrap="square">
              <a:spAutoFit/>
            </a:bodyPr>
            <a:lstStyle/>
            <a:p>
              <a:pPr lvl="0" algn="ctr" defTabSz="914400" fontAlgn="base">
                <a:spcBef>
                  <a:spcPct val="0"/>
                </a:spcBef>
                <a:spcAft>
                  <a:spcPct val="0"/>
                </a:spcAft>
              </a:pPr>
              <a:r>
                <a:rPr lang="zh-CN" altLang="zh-CN" smtClean="0">
                  <a:latin typeface="+mn-ea"/>
                </a:rPr>
                <a:t>1936</a:t>
              </a:r>
              <a:r>
                <a:rPr lang="zh-CN" altLang="en-US" smtClean="0">
                  <a:latin typeface="+mn-ea"/>
                </a:rPr>
                <a:t>年，</a:t>
              </a:r>
              <a:r>
                <a:rPr lang="zh-CN" altLang="en-US">
                  <a:latin typeface="+mn-ea"/>
                </a:rPr>
                <a:t>德国和</a:t>
              </a:r>
              <a:r>
                <a:rPr lang="zh-CN" altLang="en-US" smtClean="0">
                  <a:latin typeface="+mn-ea"/>
                </a:rPr>
                <a:t>意大利</a:t>
              </a:r>
              <a:r>
                <a:rPr lang="zh-CN" altLang="en-US" smtClean="0">
                  <a:solidFill>
                    <a:srgbClr val="FF0000"/>
                  </a:solidFill>
                  <a:latin typeface="+mn-ea"/>
                </a:rPr>
                <a:t>建立“</a:t>
              </a:r>
              <a:r>
                <a:rPr lang="zh-CN" altLang="en-US">
                  <a:solidFill>
                    <a:srgbClr val="FF0000"/>
                  </a:solidFill>
                  <a:latin typeface="+mn-ea"/>
                </a:rPr>
                <a:t>柏林</a:t>
              </a:r>
              <a:r>
                <a:rPr lang="en-US" altLang="zh-CN">
                  <a:solidFill>
                    <a:srgbClr val="FF0000"/>
                  </a:solidFill>
                  <a:latin typeface="+mn-ea"/>
                </a:rPr>
                <a:t>——</a:t>
              </a:r>
              <a:r>
                <a:rPr lang="zh-CN" altLang="en-US">
                  <a:solidFill>
                    <a:srgbClr val="FF0000"/>
                  </a:solidFill>
                  <a:latin typeface="+mn-ea"/>
                </a:rPr>
                <a:t>罗马轴心</a:t>
              </a:r>
              <a:r>
                <a:rPr lang="zh-CN" altLang="en-US" smtClean="0">
                  <a:solidFill>
                    <a:srgbClr val="FF0000"/>
                  </a:solidFill>
                  <a:latin typeface="+mn-ea"/>
                </a:rPr>
                <a:t>” </a:t>
              </a:r>
              <a:endParaRPr lang="zh-CN" altLang="en-US">
                <a:solidFill>
                  <a:srgbClr val="FF0000"/>
                </a:solidFill>
                <a:latin typeface="+mn-ea"/>
              </a:endParaRPr>
            </a:p>
          </p:txBody>
        </p:sp>
      </p:grpSp>
      <p:sp>
        <p:nvSpPr>
          <p:cNvPr id="3" name="文本框 2"/>
          <p:cNvSpPr txBox="1"/>
          <p:nvPr/>
        </p:nvSpPr>
        <p:spPr>
          <a:xfrm>
            <a:off x="1339215" y="767715"/>
            <a:ext cx="10525760" cy="460375"/>
          </a:xfrm>
          <a:prstGeom prst="rect">
            <a:avLst/>
          </a:prstGeom>
          <a:solidFill>
            <a:srgbClr val="FFFF00"/>
          </a:solidFill>
        </p:spPr>
        <p:txBody>
          <a:bodyPr wrap="square" rtlCol="0">
            <a:spAutoFit/>
          </a:bodyPr>
          <a:lstStyle/>
          <a:p>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世界经济危机的打击下，德意日建立法西斯专政，欧亚两个战争策源地形成</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pic>
        <p:nvPicPr>
          <p:cNvPr id="189442" name="图片 189441" descr="8b"/>
          <p:cNvPicPr>
            <a:picLocks noChangeAspect="1"/>
          </p:cNvPicPr>
          <p:nvPr/>
        </p:nvPicPr>
        <p:blipFill>
          <a:blip r:embed="rId4"/>
          <a:srcRect l="15338" t="13934"/>
          <a:stretch>
            <a:fillRect/>
          </a:stretch>
        </p:blipFill>
        <p:spPr>
          <a:xfrm>
            <a:off x="6214745" y="2271395"/>
            <a:ext cx="5745480" cy="4203065"/>
          </a:xfrm>
          <a:prstGeom prst="rect">
            <a:avLst/>
          </a:prstGeom>
          <a:noFill/>
          <a:ln w="9525">
            <a:noFill/>
          </a:ln>
        </p:spPr>
      </p:pic>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0" end="0"/>
                                            </p:txEl>
                                          </p:spTgt>
                                        </p:tgtEl>
                                        <p:attrNameLst>
                                          <p:attrName>style.visibility</p:attrName>
                                        </p:attrNameLst>
                                      </p:cBhvr>
                                      <p:to>
                                        <p:strVal val="visible"/>
                                      </p:to>
                                    </p:set>
                                    <p:animEffect transition="in" filter="blinds(horizontal)">
                                      <p:cBhvr>
                                        <p:cTn id="17" dur="500"/>
                                        <p:tgtEl>
                                          <p:spTgt spid="6">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89442"/>
                                        </p:tgtEl>
                                        <p:attrNameLst>
                                          <p:attrName>style.visibility</p:attrName>
                                        </p:attrNameLst>
                                      </p:cBhvr>
                                      <p:to>
                                        <p:strVal val="visible"/>
                                      </p:to>
                                    </p:set>
                                    <p:animEffect transition="in" filter="blinds(horizontal)">
                                      <p:cBhvr>
                                        <p:cTn id="22" dur="500"/>
                                        <p:tgtEl>
                                          <p:spTgt spid="189442"/>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xit" presetSubtype="10" fill="hold" nodeType="clickEffect">
                                  <p:stCondLst>
                                    <p:cond delay="0"/>
                                  </p:stCondLst>
                                  <p:childTnLst>
                                    <p:animEffect transition="out" filter="blinds(horizontal)">
                                      <p:cBhvr>
                                        <p:cTn id="26" dur="500"/>
                                        <p:tgtEl>
                                          <p:spTgt spid="189442"/>
                                        </p:tgtEl>
                                      </p:cBhvr>
                                    </p:animEffect>
                                    <p:set>
                                      <p:cBhvr>
                                        <p:cTn id="27" dur="1" fill="hold">
                                          <p:stCondLst>
                                            <p:cond delay="499"/>
                                          </p:stCondLst>
                                        </p:cTn>
                                        <p:tgtEl>
                                          <p:spTgt spid="189442"/>
                                        </p:tgtEl>
                                        <p:attrNameLst>
                                          <p:attrName>style.visibility</p:attrName>
                                        </p:attrNameLst>
                                      </p:cBhvr>
                                      <p:to>
                                        <p:strVal val="hidden"/>
                                      </p:to>
                                    </p:se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
                                            <p:txEl>
                                              <p:pRg st="2" end="2"/>
                                            </p:txEl>
                                          </p:spTgt>
                                        </p:tgtEl>
                                        <p:attrNameLst>
                                          <p:attrName>style.visibility</p:attrName>
                                        </p:attrNameLst>
                                      </p:cBhvr>
                                      <p:to>
                                        <p:strVal val="visible"/>
                                      </p:to>
                                    </p:set>
                                    <p:animEffect transition="in" filter="blinds(horizontal)">
                                      <p:cBhvr>
                                        <p:cTn id="32" dur="500"/>
                                        <p:tgtEl>
                                          <p:spTgt spid="6">
                                            <p:txEl>
                                              <p:pRg st="2" end="2"/>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Effect transition="in" filter="blinds(horizontal)">
                                      <p:cBhvr>
                                        <p:cTn id="37" dur="500"/>
                                        <p:tgtEl>
                                          <p:spTgt spid="6">
                                            <p:txEl>
                                              <p:pRg st="4" end="4"/>
                                            </p:txEl>
                                          </p:spTgt>
                                        </p:tgtEl>
                                      </p:cBhvr>
                                    </p:animEffect>
                                  </p:childTnLst>
                                </p:cTn>
                              </p:par>
                              <p:par>
                                <p:cTn id="38" presetID="3" presetClass="entr" presetSubtype="10" fill="hold" nodeType="withEffect">
                                  <p:stCondLst>
                                    <p:cond delay="0"/>
                                  </p:stCondLst>
                                  <p:childTnLst>
                                    <p:set>
                                      <p:cBhvr>
                                        <p:cTn id="39" dur="1" fill="hold">
                                          <p:stCondLst>
                                            <p:cond delay="0"/>
                                          </p:stCondLst>
                                        </p:cTn>
                                        <p:tgtEl>
                                          <p:spTgt spid="6">
                                            <p:txEl>
                                              <p:pRg st="5" end="5"/>
                                            </p:txEl>
                                          </p:spTgt>
                                        </p:tgtEl>
                                        <p:attrNameLst>
                                          <p:attrName>style.visibility</p:attrName>
                                        </p:attrNameLst>
                                      </p:cBhvr>
                                      <p:to>
                                        <p:strVal val="visible"/>
                                      </p:to>
                                    </p:set>
                                    <p:animEffect transition="in" filter="blinds(horizontal)">
                                      <p:cBhvr>
                                        <p:cTn id="40" dur="500"/>
                                        <p:tgtEl>
                                          <p:spTgt spid="6">
                                            <p:txEl>
                                              <p:pRg st="5" end="5"/>
                                            </p:txEl>
                                          </p:spTgt>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5"/>
                                        </p:tgtEl>
                                        <p:attrNameLst>
                                          <p:attrName>style.visibility</p:attrName>
                                        </p:attrNameLst>
                                      </p:cBhvr>
                                      <p:to>
                                        <p:strVal val="visible"/>
                                      </p:to>
                                    </p:set>
                                    <p:animEffect transition="in" filter="blinds(horizontal)">
                                      <p:cBhvr>
                                        <p:cTn id="45" dur="500"/>
                                        <p:tgtEl>
                                          <p:spTgt spid="5"/>
                                        </p:tgtEl>
                                      </p:cBhvr>
                                    </p:animEffect>
                                  </p:childTnLst>
                                </p:cTn>
                              </p:par>
                            </p:childTnLst>
                          </p:cTn>
                        </p:par>
                      </p:childTnLst>
                    </p:cTn>
                  </p:par>
                  <p:par>
                    <p:cTn id="46" fill="hold" nodeType="clickPar">
                      <p:stCondLst>
                        <p:cond delay="indefinite"/>
                      </p:stCondLst>
                      <p:childTnLst>
                        <p:par>
                          <p:cTn id="47" fill="hold" nodeType="afterGroup">
                            <p:stCondLst>
                              <p:cond delay="0"/>
                            </p:stCondLst>
                            <p:childTnLst>
                              <p:par>
                                <p:cTn id="48" presetID="3" presetClass="entr" presetSubtype="10" fill="hold" nodeType="clickEffect">
                                  <p:stCondLst>
                                    <p:cond delay="0"/>
                                  </p:stCondLst>
                                  <p:childTnLst>
                                    <p:set>
                                      <p:cBhvr>
                                        <p:cTn id="49" dur="1" fill="hold">
                                          <p:stCondLst>
                                            <p:cond delay="0"/>
                                          </p:stCondLst>
                                        </p:cTn>
                                        <p:tgtEl>
                                          <p:spTgt spid="8"/>
                                        </p:tgtEl>
                                        <p:attrNameLst>
                                          <p:attrName>style.visibility</p:attrName>
                                        </p:attrNameLst>
                                      </p:cBhvr>
                                      <p:to>
                                        <p:strVal val="visible"/>
                                      </p:to>
                                    </p:set>
                                    <p:animEffect transition="in" filter="blinds(horizontal)">
                                      <p:cBhvr>
                                        <p:cTn id="50" dur="500"/>
                                        <p:tgtEl>
                                          <p:spTgt spid="8"/>
                                        </p:tgtEl>
                                      </p:cBhvr>
                                    </p:animEffect>
                                  </p:childTnLst>
                                </p:cTn>
                              </p:par>
                            </p:childTnLst>
                          </p:cTn>
                        </p:par>
                      </p:childTnLst>
                    </p:cTn>
                  </p:par>
                  <p:par>
                    <p:cTn id="51" fill="hold" nodeType="clickPar">
                      <p:stCondLst>
                        <p:cond delay="indefinite"/>
                      </p:stCondLst>
                      <p:childTnLst>
                        <p:par>
                          <p:cTn id="52" fill="hold" nodeType="afterGroup">
                            <p:stCondLst>
                              <p:cond delay="0"/>
                            </p:stCondLst>
                            <p:childTnLst>
                              <p:par>
                                <p:cTn id="53" presetID="3" presetClass="entr" presetSubtype="10" fill="hold" grpId="0" nodeType="click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blinds(horizontal)">
                                      <p:cBhvr>
                                        <p:cTn id="5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5" grpId="0"/>
      <p:bldP spid="3" grpId="0"/>
    </p:bldLst>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3"/>
          <a:stretch>
            <a:fillRect/>
          </a:stretch>
        </p:blipFill>
        <p:spPr>
          <a:xfrm>
            <a:off x="354965" y="546100"/>
            <a:ext cx="5353050" cy="5829300"/>
          </a:xfrm>
          <a:prstGeom prst="rect">
            <a:avLst/>
          </a:prstGeom>
        </p:spPr>
      </p:pic>
      <p:sp>
        <p:nvSpPr>
          <p:cNvPr id="4" name="文本框 3"/>
          <p:cNvSpPr txBox="1"/>
          <p:nvPr/>
        </p:nvSpPr>
        <p:spPr>
          <a:xfrm>
            <a:off x="5802630" y="786130"/>
            <a:ext cx="6129655" cy="829945"/>
          </a:xfrm>
          <a:prstGeom prst="rect">
            <a:avLst/>
          </a:prstGeom>
          <a:noFill/>
          <a:ln w="9525">
            <a:noFill/>
          </a:ln>
        </p:spPr>
        <p:txBody>
          <a:bodyPr wrap="square">
            <a:spAutoFit/>
          </a:bodyPr>
          <a:lstStyle/>
          <a:p>
            <a:pPr indent="520700"/>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1938年</a:t>
            </a:r>
            <a:r>
              <a:rPr lang="en-US" alt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3</a:t>
            </a:r>
            <a:r>
              <a:rPr lang="zh-CN" altLang="en-US" sz="2400" b="0">
                <a:solidFill>
                  <a:srgbClr val="FF0000"/>
                </a:solidFill>
                <a:latin typeface="黑体" panose="02010609060101010101" pitchFamily="2" charset="-122"/>
                <a:ea typeface="黑体" panose="02010609060101010101" pitchFamily="2" charset="-122"/>
                <a:cs typeface="黑体" panose="02010609060101010101" pitchFamily="2" charset="-122"/>
              </a:rPr>
              <a:t>月</a:t>
            </a:r>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，德国吞并奥地利，</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并对捷克斯洛伐克提出领土要求。</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nvSpPr>
        <p:spPr>
          <a:xfrm>
            <a:off x="5705475" y="1616075"/>
            <a:ext cx="6580505" cy="1198880"/>
          </a:xfrm>
          <a:prstGeom prst="rect">
            <a:avLst/>
          </a:prstGeom>
          <a:noFill/>
        </p:spPr>
        <p:txBody>
          <a:bodyPr wrap="square" rtlCol="0" anchor="t">
            <a:spAutoFit/>
          </a:bodyPr>
          <a:lstStyle/>
          <a:p>
            <a:pPr indent="520700" algn="l"/>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英法实行</a:t>
            </a:r>
            <a:r>
              <a:rPr lang="zh-CN" sz="2400" u="sng">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绥靖政策</a:t>
            </a:r>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，与德意签订</a:t>
            </a:r>
            <a:r>
              <a:rPr lang="zh-CN"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《慕尼黑协定》</a:t>
            </a:r>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，把苏台德等地区割让给德国，更加助长了法西斯国家的侵略野心。</a:t>
            </a:r>
            <a:endParaRPr lang="zh-CN" altLang="en-US"/>
          </a:p>
        </p:txBody>
      </p:sp>
      <p:grpSp>
        <p:nvGrpSpPr>
          <p:cNvPr id="9" name="组合 8"/>
          <p:cNvGrpSpPr/>
          <p:nvPr/>
        </p:nvGrpSpPr>
        <p:grpSpPr>
          <a:xfrm>
            <a:off x="6925945" y="2825750"/>
            <a:ext cx="4709795" cy="3205833"/>
            <a:chOff x="5292080" y="764704"/>
            <a:chExt cx="3871620" cy="2750319"/>
          </a:xfrm>
        </p:grpSpPr>
        <p:pic>
          <p:nvPicPr>
            <p:cNvPr id="10" name="Picture 2" descr="http://image.finance.china.cn/upload/images/2011/1212/093228/15_419588_31972d1f582375f33a940029868c4e25.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373587" y="764704"/>
              <a:ext cx="3744416" cy="223224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1" name="TextBox 4"/>
            <p:cNvSpPr txBox="1"/>
            <p:nvPr/>
          </p:nvSpPr>
          <p:spPr>
            <a:xfrm>
              <a:off x="5292080" y="3120062"/>
              <a:ext cx="3871620" cy="394961"/>
            </a:xfrm>
            <a:prstGeom prst="rect">
              <a:avLst/>
            </a:prstGeom>
            <a:noFill/>
          </p:spPr>
          <p:txBody>
            <a:bodyPr wrap="square" rtlCol="0">
              <a:spAutoFit/>
            </a:bodyPr>
            <a:lstStyle/>
            <a:p>
              <a:pPr algn="ctr"/>
              <a:r>
                <a:rPr lang="en-US" altLang="zh-CN" sz="2400" b="1" smtClean="0">
                  <a:latin typeface="仿宋" panose="02010609060101010101" charset="-122"/>
                  <a:ea typeface="仿宋" panose="02010609060101010101" charset="-122"/>
                </a:rPr>
                <a:t>《</a:t>
              </a:r>
              <a:r>
                <a:rPr lang="zh-CN" altLang="en-US" sz="2400" b="1" smtClean="0">
                  <a:latin typeface="仿宋" panose="02010609060101010101" charset="-122"/>
                  <a:ea typeface="仿宋" panose="02010609060101010101" charset="-122"/>
                </a:rPr>
                <a:t>慕尼黑协定</a:t>
              </a:r>
              <a:r>
                <a:rPr lang="en-US" altLang="zh-CN" sz="2400" b="1" smtClean="0">
                  <a:latin typeface="仿宋" panose="02010609060101010101" charset="-122"/>
                  <a:ea typeface="仿宋" panose="02010609060101010101" charset="-122"/>
                </a:rPr>
                <a:t>》</a:t>
              </a:r>
              <a:r>
                <a:rPr lang="zh-CN" altLang="en-US" sz="2400" b="1" smtClean="0">
                  <a:latin typeface="仿宋" panose="02010609060101010101" charset="-122"/>
                  <a:ea typeface="仿宋" panose="02010609060101010101" charset="-122"/>
                </a:rPr>
                <a:t>签字现场</a:t>
              </a:r>
              <a:endParaRPr lang="zh-CN" altLang="en-US" sz="2400" b="1">
                <a:latin typeface="仿宋" panose="02010609060101010101" charset="-122"/>
                <a:ea typeface="仿宋" panose="02010609060101010101" charset="-122"/>
              </a:endParaRPr>
            </a:p>
          </p:txBody>
        </p:sp>
      </p:grpSp>
      <p:sp>
        <p:nvSpPr>
          <p:cNvPr id="12" name="矩形 11"/>
          <p:cNvSpPr/>
          <p:nvPr/>
        </p:nvSpPr>
        <p:spPr>
          <a:xfrm>
            <a:off x="6179185" y="5864860"/>
            <a:ext cx="5852160" cy="829945"/>
          </a:xfrm>
          <a:prstGeom prst="rect">
            <a:avLst/>
          </a:prstGeom>
          <a:solidFill>
            <a:srgbClr val="8EF5F1"/>
          </a:solidFill>
          <a:ln w="19050">
            <a:noFill/>
          </a:ln>
        </p:spPr>
        <p:txBody>
          <a:bodyPr wrap="square">
            <a:spAutoFit/>
          </a:bodyPr>
          <a:lstStyle/>
          <a:p>
            <a:pPr indent="457200"/>
            <a:r>
              <a:rPr lang="zh-CN" altLang="en-US" sz="2400" b="1" smtClean="0">
                <a:latin typeface="黑体" panose="02010609060101010101" pitchFamily="2" charset="-122"/>
                <a:ea typeface="黑体" panose="02010609060101010101" pitchFamily="2" charset="-122"/>
                <a:cs typeface="黑体" panose="02010609060101010101" pitchFamily="2" charset="-122"/>
              </a:rPr>
              <a:t>一下飞机，张伯伦就得意</a:t>
            </a:r>
            <a:r>
              <a:rPr lang="zh-CN" altLang="en-US" sz="2400" b="1">
                <a:latin typeface="黑体" panose="02010609060101010101" pitchFamily="2" charset="-122"/>
                <a:ea typeface="黑体" panose="02010609060101010101" pitchFamily="2" charset="-122"/>
                <a:cs typeface="黑体" panose="02010609060101010101" pitchFamily="2" charset="-122"/>
              </a:rPr>
              <a:t>地宣称</a:t>
            </a:r>
            <a:r>
              <a:rPr lang="en-US" altLang="zh-CN" sz="2400" b="1" smtClean="0">
                <a:latin typeface="黑体" panose="02010609060101010101" pitchFamily="2" charset="-122"/>
                <a:ea typeface="黑体" panose="02010609060101010101" pitchFamily="2" charset="-122"/>
                <a:cs typeface="黑体" panose="02010609060101010101" pitchFamily="2" charset="-122"/>
              </a:rPr>
              <a:t>:“</a:t>
            </a:r>
            <a:r>
              <a:rPr lang="zh-CN" altLang="en-US" sz="2400" b="1" smtClean="0">
                <a:latin typeface="黑体" panose="02010609060101010101" pitchFamily="2" charset="-122"/>
                <a:ea typeface="黑体" panose="02010609060101010101" pitchFamily="2" charset="-122"/>
                <a:cs typeface="黑体" panose="02010609060101010101" pitchFamily="2" charset="-122"/>
              </a:rPr>
              <a:t>我</a:t>
            </a:r>
            <a:r>
              <a:rPr lang="zh-CN" altLang="en-US" sz="2400" b="1">
                <a:latin typeface="黑体" panose="02010609060101010101" pitchFamily="2" charset="-122"/>
                <a:ea typeface="黑体" panose="02010609060101010101" pitchFamily="2" charset="-122"/>
                <a:cs typeface="黑体" panose="02010609060101010101" pitchFamily="2" charset="-122"/>
              </a:rPr>
              <a:t>带来了整整一代人的</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和平</a:t>
            </a:r>
            <a:r>
              <a:rPr lang="en-US" altLang="zh-CN" sz="2400" b="1" smtClean="0">
                <a:latin typeface="黑体" panose="02010609060101010101" pitchFamily="2" charset="-122"/>
                <a:ea typeface="黑体" panose="02010609060101010101" pitchFamily="2" charset="-122"/>
                <a:cs typeface="黑体" panose="02010609060101010101" pitchFamily="2" charset="-122"/>
              </a:rPr>
              <a:t>!</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2" name="文本框 1"/>
          <p:cNvSpPr txBox="1"/>
          <p:nvPr/>
        </p:nvSpPr>
        <p:spPr>
          <a:xfrm>
            <a:off x="635" y="5680710"/>
            <a:ext cx="6062345" cy="1198880"/>
          </a:xfrm>
          <a:prstGeom prst="rect">
            <a:avLst/>
          </a:prstGeom>
          <a:solidFill>
            <a:schemeClr val="bg1"/>
          </a:solidFill>
        </p:spPr>
        <p:txBody>
          <a:bodyPr wrap="square" rtlCol="0" anchor="t">
            <a:spAutoFit/>
          </a:bodyPr>
          <a:lstStyle/>
          <a:p>
            <a:pPr indent="457200" algn="l"/>
            <a:r>
              <a:rPr lang="zh-CN" altLang="en-US" sz="2400" b="1" smtClean="0">
                <a:latin typeface="黑体" panose="02010609060101010101" pitchFamily="2" charset="-122"/>
                <a:ea typeface="黑体" panose="02010609060101010101" pitchFamily="2" charset="-122"/>
                <a:cs typeface="黑体" panose="02010609060101010101" pitchFamily="2" charset="-122"/>
                <a:sym typeface="+mn-ea"/>
              </a:rPr>
              <a:t>温斯顿</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b="1" smtClean="0">
                <a:latin typeface="黑体" panose="02010609060101010101" pitchFamily="2" charset="-122"/>
                <a:ea typeface="黑体" panose="02010609060101010101" pitchFamily="2" charset="-122"/>
                <a:cs typeface="黑体" panose="02010609060101010101" pitchFamily="2" charset="-122"/>
                <a:sym typeface="+mn-ea"/>
              </a:rPr>
              <a:t>丘吉尔则评价： “让</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你在战争与</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耻辱</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之间作一抉择，你选择了</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耻辱</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而你将来还得进行战争</a:t>
            </a:r>
            <a:r>
              <a:rPr lang="zh-CN" altLang="en-US" sz="2400" b="1" smtClean="0">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a:latin typeface="黑体" panose="02010609060101010101" pitchFamily="2" charset="-122"/>
                <a:ea typeface="黑体" panose="02010609060101010101" pitchFamily="2" charset="-122"/>
                <a:cs typeface="黑体" panose="02010609060101010101" pitchFamily="2" charset="-122"/>
                <a:sym typeface="+mn-ea"/>
              </a:rPr>
              <a:t>”</a:t>
            </a:r>
            <a:endParaRPr lang="zh-CN" altLang="en-US"/>
          </a:p>
        </p:txBody>
      </p:sp>
      <p:sp>
        <p:nvSpPr>
          <p:cNvPr id="7" name="文本框 6"/>
          <p:cNvSpPr txBox="1"/>
          <p:nvPr/>
        </p:nvSpPr>
        <p:spPr>
          <a:xfrm>
            <a:off x="608330" y="85725"/>
            <a:ext cx="6175375" cy="460375"/>
          </a:xfrm>
          <a:prstGeom prst="rect">
            <a:avLst/>
          </a:prstGeom>
          <a:solidFill>
            <a:srgbClr val="FFFF00"/>
          </a:solidFill>
        </p:spPr>
        <p:txBody>
          <a:bodyPr wrap="square" rtlCol="0">
            <a:spAutoFit/>
          </a:bodyPr>
          <a:lstStyle/>
          <a:p>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英、法大国的绥靖政策助长法西斯侵略气焰</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pic>
        <p:nvPicPr>
          <p:cNvPr id="6" name="图片 5"/>
          <p:cNvPicPr>
            <a:picLocks noChangeAspect="1"/>
          </p:cNvPicPr>
          <p:nvPr/>
        </p:nvPicPr>
        <p:blipFill>
          <a:blip r:embed="rId5"/>
          <a:stretch>
            <a:fillRect/>
          </a:stretch>
        </p:blipFill>
        <p:spPr>
          <a:xfrm>
            <a:off x="4806315" y="2938780"/>
            <a:ext cx="6829425" cy="1419225"/>
          </a:xfrm>
          <a:prstGeom prst="rect">
            <a:avLst/>
          </a:prstGeom>
        </p:spPr>
      </p:pic>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xit" presetSubtype="10" fill="hold" nodeType="clickEffect">
                                  <p:stCondLst>
                                    <p:cond delay="0"/>
                                  </p:stCondLst>
                                  <p:childTnLst>
                                    <p:animEffect transition="out" filter="blinds(horizontal)">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blinds(horizontal)">
                                      <p:cBhvr>
                                        <p:cTn id="37" dur="500"/>
                                        <p:tgtEl>
                                          <p:spTgt spid="2"/>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linds(horizont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P spid="2" grpId="0"/>
      <p:bldP spid="7" grpId="0"/>
    </p:bld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8245" name="文本框 138244"/>
          <p:cNvSpPr txBox="1"/>
          <p:nvPr/>
        </p:nvSpPr>
        <p:spPr>
          <a:xfrm>
            <a:off x="374650" y="822960"/>
            <a:ext cx="11750675" cy="5046345"/>
          </a:xfrm>
          <a:prstGeom prst="rect">
            <a:avLst/>
          </a:prstGeom>
          <a:noFill/>
          <a:ln w="9525">
            <a:noFill/>
          </a:ln>
        </p:spPr>
        <p:txBody>
          <a:bodyPr wrap="square" anchor="t">
            <a:spAutoFit/>
          </a:bodyPr>
          <a:lstStyle/>
          <a:p>
            <a:pPr>
              <a:lnSpc>
                <a:spcPct val="100000"/>
              </a:lnSpc>
              <a:spcBef>
                <a:spcPct val="50000"/>
              </a:spcBef>
            </a:pPr>
            <a:r>
              <a:rPr lang="zh-CN" altLang="en-US" sz="2800" b="1">
                <a:solidFill>
                  <a:srgbClr val="FF0000"/>
                </a:solidFill>
                <a:latin typeface="楷体" panose="02010609060101010101" charset="-122"/>
                <a:ea typeface="楷体" panose="02010609060101010101" charset="-122"/>
                <a:cs typeface="楷体" panose="02010609060101010101" charset="-122"/>
              </a:rPr>
              <a:t>根本原因：</a:t>
            </a:r>
            <a:r>
              <a:rPr lang="zh-CN" altLang="en-US" sz="2800" b="1">
                <a:latin typeface="楷体" panose="02010609060101010101" charset="-122"/>
                <a:ea typeface="楷体" panose="02010609060101010101" charset="-122"/>
                <a:cs typeface="楷体" panose="02010609060101010101" charset="-122"/>
              </a:rPr>
              <a:t>帝国主义经济政治发展的不平衡。</a:t>
            </a:r>
            <a:endParaRPr lang="zh-CN" altLang="en-US" sz="2800" b="1">
              <a:latin typeface="楷体" panose="02010609060101010101" charset="-122"/>
              <a:ea typeface="楷体" panose="02010609060101010101" charset="-122"/>
              <a:cs typeface="楷体" panose="02010609060101010101" charset="-122"/>
            </a:endParaRPr>
          </a:p>
          <a:p>
            <a:pPr>
              <a:lnSpc>
                <a:spcPct val="100000"/>
              </a:lnSpc>
              <a:spcBef>
                <a:spcPct val="50000"/>
              </a:spcBef>
            </a:pPr>
            <a:r>
              <a:rPr lang="zh-CN" altLang="en-US" sz="2800" b="1">
                <a:solidFill>
                  <a:srgbClr val="FF0000"/>
                </a:solidFill>
                <a:latin typeface="楷体" panose="02010609060101010101" charset="-122"/>
                <a:ea typeface="楷体" panose="02010609060101010101" charset="-122"/>
                <a:cs typeface="楷体" panose="02010609060101010101" charset="-122"/>
              </a:rPr>
              <a:t>具体原因：</a:t>
            </a:r>
            <a:endParaRPr lang="zh-CN" altLang="en-US" sz="2800" b="1">
              <a:solidFill>
                <a:srgbClr val="FF0000"/>
              </a:solidFill>
              <a:latin typeface="楷体" panose="02010609060101010101" charset="-122"/>
              <a:ea typeface="楷体" panose="02010609060101010101" charset="-122"/>
              <a:cs typeface="楷体" panose="02010609060101010101" charset="-122"/>
            </a:endParaRPr>
          </a:p>
          <a:p>
            <a:pPr>
              <a:lnSpc>
                <a:spcPct val="100000"/>
              </a:lnSpc>
              <a:spcBef>
                <a:spcPct val="50000"/>
              </a:spcBef>
            </a:pPr>
            <a:r>
              <a:rPr lang="en-US" altLang="zh-CN" sz="2800" b="1" smtClean="0">
                <a:uFillTx/>
                <a:latin typeface="楷体" panose="02010609060101010101" charset="-122"/>
                <a:ea typeface="楷体" panose="02010609060101010101" charset="-122"/>
                <a:cs typeface="楷体" panose="02010609060101010101" charset="-122"/>
                <a:sym typeface="+mn-ea"/>
              </a:rPr>
              <a:t>1.</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（历史原因）</a:t>
            </a:r>
            <a:r>
              <a:rPr lang="zh-CN" altLang="en-US" sz="2800" b="1" smtClean="0">
                <a:uFillTx/>
                <a:latin typeface="楷体" panose="02010609060101010101" charset="-122"/>
                <a:ea typeface="楷体" panose="02010609060101010101" charset="-122"/>
                <a:cs typeface="楷体" panose="02010609060101010101" charset="-122"/>
                <a:sym typeface="+mn-ea"/>
              </a:rPr>
              <a:t>德、意、日等国对</a:t>
            </a:r>
            <a:r>
              <a:rPr lang="zh-CN" altLang="en-US" sz="2800" b="1" u="sng" smtClean="0">
                <a:solidFill>
                  <a:srgbClr val="FF0000"/>
                </a:solidFill>
                <a:uFillTx/>
                <a:latin typeface="楷体" panose="02010609060101010101" charset="-122"/>
                <a:ea typeface="楷体" panose="02010609060101010101" charset="-122"/>
                <a:cs typeface="楷体" panose="02010609060101010101" charset="-122"/>
                <a:sym typeface="+mn-ea"/>
              </a:rPr>
              <a:t>凡尔赛</a:t>
            </a:r>
            <a:r>
              <a:rPr lang="en-US" altLang="zh-CN" sz="2800" b="1" u="sng" smtClean="0">
                <a:solidFill>
                  <a:srgbClr val="FF0000"/>
                </a:solidFill>
                <a:uFillTx/>
                <a:latin typeface="楷体" panose="02010609060101010101" charset="-122"/>
                <a:ea typeface="楷体" panose="02010609060101010101" charset="-122"/>
                <a:cs typeface="楷体" panose="02010609060101010101" charset="-122"/>
                <a:sym typeface="+mn-ea"/>
              </a:rPr>
              <a:t>—</a:t>
            </a:r>
            <a:r>
              <a:rPr lang="zh-CN" altLang="en-US" sz="2800" b="1" u="sng" smtClean="0">
                <a:solidFill>
                  <a:srgbClr val="FF0000"/>
                </a:solidFill>
                <a:uFillTx/>
                <a:latin typeface="楷体" panose="02010609060101010101" charset="-122"/>
                <a:ea typeface="楷体" panose="02010609060101010101" charset="-122"/>
                <a:cs typeface="楷体" panose="02010609060101010101" charset="-122"/>
                <a:sym typeface="+mn-ea"/>
              </a:rPr>
              <a:t>华盛顿体系不满</a:t>
            </a:r>
            <a:r>
              <a:rPr lang="zh-CN" altLang="en-US" sz="2800" b="1" smtClean="0">
                <a:uFillTx/>
                <a:latin typeface="楷体" panose="02010609060101010101" charset="-122"/>
                <a:ea typeface="楷体" panose="02010609060101010101" charset="-122"/>
                <a:cs typeface="楷体" panose="02010609060101010101" charset="-122"/>
                <a:sym typeface="+mn-ea"/>
              </a:rPr>
              <a:t>，力图摆脱其束缚，加深帝国主义之间的矛盾。</a:t>
            </a:r>
            <a:endParaRPr lang="zh-CN" altLang="en-US" sz="2800" b="1" smtClean="0">
              <a:uFillTx/>
              <a:latin typeface="楷体" panose="02010609060101010101" charset="-122"/>
              <a:ea typeface="楷体" panose="02010609060101010101" charset="-122"/>
              <a:cs typeface="楷体" panose="02010609060101010101" charset="-122"/>
              <a:sym typeface="+mn-ea"/>
            </a:endParaRPr>
          </a:p>
          <a:p>
            <a:pPr>
              <a:lnSpc>
                <a:spcPct val="100000"/>
              </a:lnSpc>
              <a:spcBef>
                <a:spcPct val="50000"/>
              </a:spcBef>
            </a:pPr>
            <a:r>
              <a:rPr lang="en-US" altLang="zh-CN" sz="2800" b="1" smtClean="0">
                <a:latin typeface="楷体" panose="02010609060101010101" charset="-122"/>
                <a:ea typeface="楷体" panose="02010609060101010101" charset="-122"/>
                <a:cs typeface="楷体" panose="02010609060101010101" charset="-122"/>
                <a:sym typeface="+mn-ea"/>
              </a:rPr>
              <a:t>2.</a:t>
            </a:r>
            <a:r>
              <a:rPr lang="en-US" altLang="zh-CN" sz="2800" b="1" u="sng" smtClean="0">
                <a:solidFill>
                  <a:srgbClr val="FF0000"/>
                </a:solidFill>
                <a:latin typeface="楷体" panose="02010609060101010101" charset="-122"/>
                <a:ea typeface="楷体" panose="02010609060101010101" charset="-122"/>
                <a:cs typeface="楷体" panose="02010609060101010101" charset="-122"/>
                <a:sym typeface="+mn-ea"/>
              </a:rPr>
              <a:t>1929—1933</a:t>
            </a:r>
            <a:r>
              <a:rPr lang="zh-CN" altLang="en-US" sz="2800" b="1" u="sng" smtClean="0">
                <a:solidFill>
                  <a:srgbClr val="FF0000"/>
                </a:solidFill>
                <a:latin typeface="楷体" panose="02010609060101010101" charset="-122"/>
                <a:ea typeface="楷体" panose="02010609060101010101" charset="-122"/>
                <a:cs typeface="楷体" panose="02010609060101010101" charset="-122"/>
                <a:sym typeface="+mn-ea"/>
              </a:rPr>
              <a:t>年，经济大危机</a:t>
            </a:r>
            <a:r>
              <a:rPr lang="zh-CN" altLang="en-US" sz="2800" b="1" smtClean="0">
                <a:latin typeface="楷体" panose="02010609060101010101" charset="-122"/>
                <a:ea typeface="楷体" panose="02010609060101010101" charset="-122"/>
                <a:cs typeface="楷体" panose="02010609060101010101" charset="-122"/>
                <a:sym typeface="+mn-ea"/>
              </a:rPr>
              <a:t>使各国经济陷入低谷，并激化了帝国主义国家之间的矛盾；</a:t>
            </a:r>
            <a:endParaRPr lang="zh-CN" altLang="en-US" sz="2800" b="1">
              <a:latin typeface="楷体" panose="02010609060101010101" charset="-122"/>
              <a:ea typeface="楷体" panose="02010609060101010101" charset="-122"/>
              <a:cs typeface="楷体" panose="02010609060101010101" charset="-122"/>
            </a:endParaRPr>
          </a:p>
          <a:p>
            <a:pPr>
              <a:lnSpc>
                <a:spcPct val="100000"/>
              </a:lnSpc>
              <a:spcBef>
                <a:spcPct val="50000"/>
              </a:spcBef>
            </a:pPr>
            <a:r>
              <a:rPr lang="en-US" altLang="zh-CN" sz="2800" b="1">
                <a:latin typeface="楷体" panose="02010609060101010101" charset="-122"/>
                <a:ea typeface="楷体" panose="02010609060101010101" charset="-122"/>
                <a:cs typeface="楷体" panose="02010609060101010101" charset="-122"/>
              </a:rPr>
              <a:t>3.</a:t>
            </a:r>
            <a:r>
              <a:rPr lang="zh-CN" altLang="en-US" sz="2800" b="1">
                <a:latin typeface="楷体" panose="02010609060101010101" charset="-122"/>
                <a:ea typeface="楷体" panose="02010609060101010101" charset="-122"/>
                <a:cs typeface="楷体" panose="02010609060101010101" charset="-122"/>
              </a:rPr>
              <a:t>世界经济危机的打击下，德意日建立</a:t>
            </a:r>
            <a:r>
              <a:rPr lang="zh-CN" altLang="en-US" sz="2800" b="1" u="sng">
                <a:solidFill>
                  <a:srgbClr val="FF0000"/>
                </a:solidFill>
                <a:latin typeface="楷体" panose="02010609060101010101" charset="-122"/>
                <a:ea typeface="楷体" panose="02010609060101010101" charset="-122"/>
                <a:cs typeface="楷体" panose="02010609060101010101" charset="-122"/>
              </a:rPr>
              <a:t>法西斯专政</a:t>
            </a:r>
            <a:r>
              <a:rPr lang="zh-CN" altLang="en-US" sz="2800" b="1">
                <a:latin typeface="楷体" panose="02010609060101010101" charset="-122"/>
                <a:ea typeface="楷体" panose="02010609060101010101" charset="-122"/>
                <a:cs typeface="楷体" panose="02010609060101010101" charset="-122"/>
              </a:rPr>
              <a:t>，</a:t>
            </a:r>
            <a:r>
              <a:rPr lang="zh-CN" altLang="en-US" sz="2800" b="1">
                <a:latin typeface="楷体" panose="02010609060101010101" charset="-122"/>
                <a:ea typeface="楷体" panose="02010609060101010101" charset="-122"/>
                <a:cs typeface="楷体" panose="02010609060101010101" charset="-122"/>
                <a:sym typeface="+mn-ea"/>
              </a:rPr>
              <a:t>欧亚两个战争策源地形成；</a:t>
            </a:r>
            <a:endParaRPr lang="zh-CN" altLang="en-US" sz="2800" b="1">
              <a:latin typeface="楷体" panose="02010609060101010101" charset="-122"/>
              <a:ea typeface="楷体" panose="02010609060101010101" charset="-122"/>
              <a:cs typeface="楷体" panose="02010609060101010101" charset="-122"/>
            </a:endParaRPr>
          </a:p>
          <a:p>
            <a:pPr>
              <a:lnSpc>
                <a:spcPct val="100000"/>
              </a:lnSpc>
              <a:spcBef>
                <a:spcPct val="50000"/>
              </a:spcBef>
            </a:pPr>
            <a:r>
              <a:rPr lang="en-US" altLang="zh-CN" sz="2800" b="1">
                <a:latin typeface="楷体" panose="02010609060101010101" charset="-122"/>
                <a:ea typeface="楷体" panose="02010609060101010101" charset="-122"/>
                <a:cs typeface="楷体" panose="02010609060101010101" charset="-122"/>
                <a:sym typeface="+mn-ea"/>
              </a:rPr>
              <a:t>4.</a:t>
            </a:r>
            <a:r>
              <a:rPr lang="zh-CN" altLang="en-US" sz="2800" b="1">
                <a:latin typeface="楷体" panose="02010609060101010101" charset="-122"/>
                <a:ea typeface="楷体" panose="02010609060101010101" charset="-122"/>
                <a:cs typeface="楷体" panose="02010609060101010101" charset="-122"/>
                <a:sym typeface="+mn-ea"/>
              </a:rPr>
              <a:t>英、法大国的</a:t>
            </a:r>
            <a:r>
              <a:rPr lang="zh-CN" altLang="en-US" sz="2800" b="1" u="sng">
                <a:solidFill>
                  <a:srgbClr val="FF0000"/>
                </a:solidFill>
                <a:latin typeface="楷体" panose="02010609060101010101" charset="-122"/>
                <a:ea typeface="楷体" panose="02010609060101010101" charset="-122"/>
                <a:cs typeface="楷体" panose="02010609060101010101" charset="-122"/>
                <a:sym typeface="+mn-ea"/>
              </a:rPr>
              <a:t>绥靖政策</a:t>
            </a:r>
            <a:r>
              <a:rPr lang="zh-CN" altLang="en-US" sz="2800" b="1">
                <a:latin typeface="楷体" panose="02010609060101010101" charset="-122"/>
                <a:ea typeface="楷体" panose="02010609060101010101" charset="-122"/>
                <a:cs typeface="楷体" panose="02010609060101010101" charset="-122"/>
                <a:sym typeface="+mn-ea"/>
              </a:rPr>
              <a:t>助长法西斯侵略气焰。</a:t>
            </a:r>
            <a:endParaRPr lang="zh-CN" altLang="en-US" sz="2800" b="1">
              <a:latin typeface="楷体" panose="02010609060101010101" charset="-122"/>
              <a:ea typeface="楷体" panose="02010609060101010101" charset="-122"/>
              <a:cs typeface="楷体" panose="02010609060101010101" charset="-122"/>
            </a:endParaRPr>
          </a:p>
        </p:txBody>
      </p:sp>
      <p:sp>
        <p:nvSpPr>
          <p:cNvPr id="11" name="文本框 10"/>
          <p:cNvSpPr txBox="1"/>
          <p:nvPr/>
        </p:nvSpPr>
        <p:spPr>
          <a:xfrm>
            <a:off x="0" y="-9525"/>
            <a:ext cx="4286885"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第二次世界大战的背景</a:t>
            </a:r>
            <a:endParaRPr lang="zh-CN" altLang="en-US" sz="3200" b="1">
              <a:solidFill>
                <a:srgbClr val="FF0000"/>
              </a:solidFill>
              <a:latin typeface="楷体" panose="02010609060101010101" charset="-122"/>
              <a:ea typeface="楷体" panose="02010609060101010101" charset="-122"/>
            </a:endParaRPr>
          </a:p>
        </p:txBody>
      </p:sp>
      <p:sp>
        <p:nvSpPr>
          <p:cNvPr id="2" name="文本框 1"/>
          <p:cNvSpPr txBox="1"/>
          <p:nvPr/>
        </p:nvSpPr>
        <p:spPr>
          <a:xfrm>
            <a:off x="374650" y="1823085"/>
            <a:ext cx="11200130" cy="3046095"/>
          </a:xfrm>
          <a:prstGeom prst="rect">
            <a:avLst/>
          </a:prstGeom>
          <a:solidFill>
            <a:schemeClr val="bg1"/>
          </a:solidFill>
        </p:spPr>
        <p:txBody>
          <a:bodyPr wrap="square" rtlCol="0" anchor="t">
            <a:spAutoFit/>
          </a:bodyPr>
          <a:lstStyle/>
          <a:p>
            <a:r>
              <a:rPr lang="en-US" altLang="zh-CN"/>
              <a:t>        </a:t>
            </a:r>
            <a:r>
              <a:rPr lang="zh-CN" altLang="en-US" sz="2400" b="1">
                <a:latin typeface="黑体" panose="02010609060101010101" pitchFamily="2" charset="-122"/>
                <a:ea typeface="黑体" panose="02010609060101010101" pitchFamily="2" charset="-122"/>
                <a:cs typeface="黑体" panose="02010609060101010101" pitchFamily="2" charset="-122"/>
              </a:rPr>
              <a:t>所谓的“凡尔赛</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华盛顿体系”是通过巴黎和会和华盛顿会议建立的，帝国主义列强完成了一次对世界的重新瓜分。这个划分适应于当时的实力对比</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。但是，由于资本主义发展不平衡，帝国主义国家间的实力对比变化得很快</a:t>
            </a:r>
            <a:r>
              <a:rPr lang="zh-CN" altLang="en-US" sz="2400" b="1">
                <a:latin typeface="黑体" panose="02010609060101010101" pitchFamily="2" charset="-122"/>
                <a:ea typeface="黑体" panose="02010609060101010101" pitchFamily="2" charset="-122"/>
                <a:cs typeface="黑体" panose="02010609060101010101" pitchFamily="2" charset="-122"/>
              </a:rPr>
              <a:t>，它们打破了战后形成的相对均势，重新瓜分世界的问题必然要再次提上日程。</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德国实力的迅速恢复是这个时期资本主义发展不平衡的一个重要表现。德国的实力虽然因为战败而被严重地削弱了，但它还是个欧洲大国，拥有6000多万人口，而且德国科学技术仍然高度发展，其经济潜力依然巨大。</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endParaRPr>
          </a:p>
          <a:p>
            <a:r>
              <a:rPr lang="zh-CN" altLang="en-US" sz="2400" b="1">
                <a:latin typeface="黑体" panose="02010609060101010101" pitchFamily="2" charset="-122"/>
                <a:ea typeface="黑体" panose="02010609060101010101" pitchFamily="2" charset="-122"/>
                <a:cs typeface="黑体" panose="02010609060101010101" pitchFamily="2" charset="-122"/>
              </a:rPr>
              <a:t>                                                   </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姚丽《二战全史》</a:t>
            </a:r>
            <a:r>
              <a:rPr lang="zh-CN" altLang="en-US" sz="2400" b="1">
                <a:latin typeface="黑体" panose="02010609060101010101" pitchFamily="2" charset="-122"/>
                <a:ea typeface="黑体" panose="02010609060101010101" pitchFamily="2" charset="-122"/>
                <a:cs typeface="黑体" panose="02010609060101010101" pitchFamily="2" charset="-122"/>
              </a:rPr>
              <a:t>                                                                                                      </a:t>
            </a:r>
            <a:endParaRPr lang="zh-CN" altLang="en-US" sz="2400" b="1">
              <a:latin typeface="黑体" pitchFamily="2" charset="-122"/>
              <a:ea typeface="黑体" pitchFamily="2" charset="-122"/>
              <a:cs typeface="黑体" panose="02010609060101010101" pitchFamily="2"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grpId="1" nodeType="clickEffect">
                                  <p:stCondLst>
                                    <p:cond delay="0"/>
                                  </p:stCondLst>
                                  <p:childTnLst>
                                    <p:animEffect transition="out" filter="blinds(horizontal)">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8245">
                                            <p:txEl>
                                              <p:pRg st="0" end="0"/>
                                            </p:txEl>
                                          </p:spTgt>
                                        </p:tgtEl>
                                        <p:attrNameLst>
                                          <p:attrName>style.visibility</p:attrName>
                                        </p:attrNameLst>
                                      </p:cBhvr>
                                      <p:to>
                                        <p:strVal val="visible"/>
                                      </p:to>
                                    </p:set>
                                    <p:animEffect transition="in" filter="blinds(horizontal)">
                                      <p:cBhvr>
                                        <p:cTn id="17" dur="500"/>
                                        <p:tgtEl>
                                          <p:spTgt spid="138245">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8245">
                                            <p:txEl>
                                              <p:pRg st="1" end="1"/>
                                            </p:txEl>
                                          </p:spTgt>
                                        </p:tgtEl>
                                        <p:attrNameLst>
                                          <p:attrName>style.visibility</p:attrName>
                                        </p:attrNameLst>
                                      </p:cBhvr>
                                      <p:to>
                                        <p:strVal val="visible"/>
                                      </p:to>
                                    </p:set>
                                    <p:animEffect transition="in" filter="blinds(horizontal)">
                                      <p:cBhvr>
                                        <p:cTn id="22" dur="500"/>
                                        <p:tgtEl>
                                          <p:spTgt spid="138245">
                                            <p:txEl>
                                              <p:pRg st="1" end="1"/>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138245">
                                            <p:txEl>
                                              <p:pRg st="2" end="2"/>
                                            </p:txEl>
                                          </p:spTgt>
                                        </p:tgtEl>
                                        <p:attrNameLst>
                                          <p:attrName>style.visibility</p:attrName>
                                        </p:attrNameLst>
                                      </p:cBhvr>
                                      <p:to>
                                        <p:strVal val="visible"/>
                                      </p:to>
                                    </p:set>
                                    <p:animEffect transition="in" filter="blinds(horizontal)">
                                      <p:cBhvr>
                                        <p:cTn id="25" dur="500"/>
                                        <p:tgtEl>
                                          <p:spTgt spid="138245">
                                            <p:txEl>
                                              <p:pRg st="2" end="2"/>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138245">
                                            <p:txEl>
                                              <p:pRg st="3" end="3"/>
                                            </p:txEl>
                                          </p:spTgt>
                                        </p:tgtEl>
                                        <p:attrNameLst>
                                          <p:attrName>style.visibility</p:attrName>
                                        </p:attrNameLst>
                                      </p:cBhvr>
                                      <p:to>
                                        <p:strVal val="visible"/>
                                      </p:to>
                                    </p:set>
                                    <p:animEffect transition="in" filter="blinds(horizontal)">
                                      <p:cBhvr>
                                        <p:cTn id="28" dur="500"/>
                                        <p:tgtEl>
                                          <p:spTgt spid="138245">
                                            <p:txEl>
                                              <p:pRg st="3" end="3"/>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138245">
                                            <p:txEl>
                                              <p:pRg st="4" end="4"/>
                                            </p:txEl>
                                          </p:spTgt>
                                        </p:tgtEl>
                                        <p:attrNameLst>
                                          <p:attrName>style.visibility</p:attrName>
                                        </p:attrNameLst>
                                      </p:cBhvr>
                                      <p:to>
                                        <p:strVal val="visible"/>
                                      </p:to>
                                    </p:set>
                                    <p:animEffect transition="in" filter="blinds(horizontal)">
                                      <p:cBhvr>
                                        <p:cTn id="31" dur="500"/>
                                        <p:tgtEl>
                                          <p:spTgt spid="138245">
                                            <p:txEl>
                                              <p:pRg st="4" end="4"/>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38245">
                                            <p:txEl>
                                              <p:pRg st="5" end="5"/>
                                            </p:txEl>
                                          </p:spTgt>
                                        </p:tgtEl>
                                        <p:attrNameLst>
                                          <p:attrName>style.visibility</p:attrName>
                                        </p:attrNameLst>
                                      </p:cBhvr>
                                      <p:to>
                                        <p:strVal val="visible"/>
                                      </p:to>
                                    </p:set>
                                    <p:animEffect transition="in" filter="blinds(horizontal)">
                                      <p:cBhvr>
                                        <p:cTn id="34" dur="500"/>
                                        <p:tgtEl>
                                          <p:spTgt spid="13824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074" name="Text Box 5"/>
          <p:cNvSpPr txBox="1"/>
          <p:nvPr/>
        </p:nvSpPr>
        <p:spPr>
          <a:xfrm>
            <a:off x="2279015" y="3462655"/>
            <a:ext cx="2736850" cy="368300"/>
          </a:xfrm>
          <a:prstGeom prst="rect">
            <a:avLst/>
          </a:prstGeom>
          <a:noFill/>
          <a:ln w="9525">
            <a:noFill/>
          </a:ln>
        </p:spPr>
        <p:txBody>
          <a:bodyPr>
            <a:spAutoFit/>
          </a:bodyPr>
          <a:lstStyle/>
          <a:p>
            <a:pPr>
              <a:spcBef>
                <a:spcPct val="50000"/>
              </a:spcBef>
            </a:pPr>
            <a:r>
              <a:rPr lang="en-US" altLang="zh-CN">
                <a:solidFill>
                  <a:schemeClr val="bg1"/>
                </a:solidFill>
                <a:latin typeface="Arial" panose="020b0604020202020204" pitchFamily="34" charset="0"/>
              </a:rPr>
              <a:t> </a:t>
            </a:r>
            <a:endParaRPr lang="en-US" altLang="zh-CN">
              <a:solidFill>
                <a:schemeClr val="bg1"/>
              </a:solidFill>
              <a:latin typeface="Arial" pitchFamily="34" charset="0"/>
            </a:endParaRPr>
          </a:p>
        </p:txBody>
      </p:sp>
      <p:pic>
        <p:nvPicPr>
          <p:cNvPr id="3075" name="2.mp3">
            <a:hlinkClick action="ppaction://media"/>
          </p:cNvPr>
          <p:cNvPicPr>
            <a:picLocks noRot="1" noChangeAspect="1"/>
          </p:cNvPicPr>
          <p:nvPr>
            <a:audioFile r:link="rId3"/>
            <p:extLst>
              <p:ext uri="{DAA4B4D4-6D71-4841-9C94-3DE7FCFB9230}">
                <p14:media xmlns:p14="http://schemas.microsoft.com/office/powerpoint/2010/main" r:link="rId4"/>
              </p:ext>
            </p:extLst>
          </p:nvPr>
        </p:nvPicPr>
        <p:blipFill>
          <a:blip r:embed="rId2"/>
          <a:stretch>
            <a:fillRect/>
          </a:stretch>
        </p:blipFill>
        <p:spPr>
          <a:xfrm>
            <a:off x="10199688" y="6524625"/>
            <a:ext cx="71437" cy="71438"/>
          </a:xfrm>
          <a:prstGeom prst="rect">
            <a:avLst/>
          </a:prstGeom>
          <a:noFill/>
          <a:ln w="9525">
            <a:noFill/>
          </a:ln>
        </p:spPr>
      </p:pic>
      <p:sp>
        <p:nvSpPr>
          <p:cNvPr id="2060" name="Text Box 12"/>
          <p:cNvSpPr txBox="1"/>
          <p:nvPr/>
        </p:nvSpPr>
        <p:spPr>
          <a:xfrm>
            <a:off x="1851660" y="2214245"/>
            <a:ext cx="2300288" cy="1198880"/>
          </a:xfrm>
          <a:prstGeom prst="rect">
            <a:avLst/>
          </a:prstGeom>
          <a:noFill/>
          <a:ln w="28575" cap="flat" cmpd="sng">
            <a:solidFill>
              <a:schemeClr val="tx1"/>
            </a:solidFill>
            <a:prstDash val="solid"/>
            <a:miter/>
            <a:headEnd type="none" w="med" len="med"/>
            <a:tailEnd type="none" w="med" len="med"/>
          </a:ln>
        </p:spPr>
        <p:txBody>
          <a:bodyPr anchor="ctr">
            <a:spAutoFit/>
          </a:bodyPr>
          <a:lstStyle/>
          <a:p>
            <a:pPr>
              <a:spcBef>
                <a:spcPct val="50000"/>
              </a:spcBef>
            </a:pPr>
            <a:r>
              <a:rPr lang="zh-CN" altLang="en-US" sz="2400" b="1">
                <a:latin typeface="楷体_GB2312" pitchFamily="49" charset="-122"/>
                <a:ea typeface="楷体_GB2312" pitchFamily="49" charset="-122"/>
              </a:rPr>
              <a:t>一战后</a:t>
            </a:r>
            <a:r>
              <a:rPr lang="zh-CN" altLang="en-US" sz="2400" b="1">
                <a:latin typeface="Arial" panose="020b0604020202020204" pitchFamily="34" charset="0"/>
                <a:ea typeface="楷体_GB2312" pitchFamily="49" charset="-122"/>
              </a:rPr>
              <a:t>“</a:t>
            </a:r>
            <a:r>
              <a:rPr lang="zh-CN" altLang="en-US" sz="2400" b="1">
                <a:latin typeface="楷体_GB2312" pitchFamily="49" charset="-122"/>
                <a:ea typeface="楷体_GB2312" pitchFamily="49" charset="-122"/>
              </a:rPr>
              <a:t>凡尔赛</a:t>
            </a:r>
            <a:r>
              <a:rPr lang="en-US" altLang="zh-CN" sz="2400" b="1">
                <a:latin typeface="楷体_GB2312" pitchFamily="49" charset="-122"/>
                <a:ea typeface="楷体_GB2312" pitchFamily="49" charset="-122"/>
              </a:rPr>
              <a:t>—</a:t>
            </a:r>
            <a:r>
              <a:rPr lang="zh-CN" altLang="en-US" sz="2400" b="1">
                <a:latin typeface="楷体_GB2312" pitchFamily="49" charset="-122"/>
                <a:ea typeface="楷体_GB2312" pitchFamily="49" charset="-122"/>
              </a:rPr>
              <a:t>华盛顿</a:t>
            </a:r>
            <a:r>
              <a:rPr lang="zh-CN" altLang="en-US" sz="2400" b="1">
                <a:latin typeface="Arial" panose="020b0604020202020204" pitchFamily="34" charset="0"/>
                <a:ea typeface="楷体_GB2312" pitchFamily="49" charset="-122"/>
              </a:rPr>
              <a:t>”</a:t>
            </a:r>
            <a:r>
              <a:rPr lang="zh-CN" altLang="en-US" sz="2400" b="1">
                <a:latin typeface="楷体_GB2312" pitchFamily="49" charset="-122"/>
                <a:ea typeface="楷体_GB2312" pitchFamily="49" charset="-122"/>
              </a:rPr>
              <a:t>体系建立</a:t>
            </a:r>
            <a:endParaRPr lang="zh-CN" altLang="en-US" sz="2400" b="1">
              <a:latin typeface="楷体_GB2312" pitchFamily="49" charset="-122"/>
              <a:ea typeface="楷体_GB2312" pitchFamily="49" charset="-122"/>
            </a:endParaRPr>
          </a:p>
        </p:txBody>
      </p:sp>
      <p:sp>
        <p:nvSpPr>
          <p:cNvPr id="3077" name="Text Box 13"/>
          <p:cNvSpPr txBox="1"/>
          <p:nvPr/>
        </p:nvSpPr>
        <p:spPr>
          <a:xfrm>
            <a:off x="5715000" y="1524000"/>
            <a:ext cx="1600200" cy="368300"/>
          </a:xfrm>
          <a:prstGeom prst="rect">
            <a:avLst/>
          </a:prstGeom>
          <a:noFill/>
          <a:ln w="9525">
            <a:noFill/>
          </a:ln>
        </p:spPr>
        <p:txBody>
          <a:bodyPr>
            <a:spAutoFit/>
          </a:bodyPr>
          <a:lstStyle/>
          <a:p>
            <a:pPr>
              <a:spcBef>
                <a:spcPct val="50000"/>
              </a:spcBef>
            </a:pPr>
            <a:endParaRPr lang="zh-CN" altLang="zh-CN">
              <a:latin typeface="Arial" pitchFamily="34" charset="0"/>
            </a:endParaRPr>
          </a:p>
        </p:txBody>
      </p:sp>
      <p:sp>
        <p:nvSpPr>
          <p:cNvPr id="2062" name="Text Box 14"/>
          <p:cNvSpPr txBox="1"/>
          <p:nvPr/>
        </p:nvSpPr>
        <p:spPr>
          <a:xfrm>
            <a:off x="5015548" y="2178685"/>
            <a:ext cx="1800225" cy="1198880"/>
          </a:xfrm>
          <a:prstGeom prst="rect">
            <a:avLst/>
          </a:prstGeom>
          <a:solidFill>
            <a:schemeClr val="bg1"/>
          </a:solidFill>
          <a:ln w="28575" cap="flat" cmpd="sng">
            <a:solidFill>
              <a:schemeClr val="tx1"/>
            </a:solidFill>
            <a:prstDash val="solid"/>
            <a:miter/>
            <a:headEnd type="none" w="med" len="med"/>
            <a:tailEnd type="none" w="med" len="med"/>
          </a:ln>
        </p:spPr>
        <p:txBody>
          <a:bodyPr>
            <a:spAutoFit/>
          </a:bodyPr>
          <a:lstStyle/>
          <a:p>
            <a:pPr>
              <a:spcBef>
                <a:spcPct val="50000"/>
              </a:spcBef>
            </a:pPr>
            <a:r>
              <a:rPr lang="zh-CN" altLang="en-US" sz="2400" b="1">
                <a:latin typeface="楷体_GB2312" pitchFamily="49" charset="-122"/>
                <a:ea typeface="楷体_GB2312" pitchFamily="49" charset="-122"/>
              </a:rPr>
              <a:t>战胜国与战败国之间矛盾加深</a:t>
            </a:r>
            <a:endParaRPr lang="zh-CN" altLang="en-US" sz="2400" b="1">
              <a:latin typeface="楷体_GB2312" pitchFamily="49" charset="-122"/>
              <a:ea typeface="楷体_GB2312" pitchFamily="49" charset="-122"/>
            </a:endParaRPr>
          </a:p>
        </p:txBody>
      </p:sp>
      <p:sp>
        <p:nvSpPr>
          <p:cNvPr id="2063" name="Line 15"/>
          <p:cNvSpPr/>
          <p:nvPr/>
        </p:nvSpPr>
        <p:spPr>
          <a:xfrm>
            <a:off x="4223385" y="2796223"/>
            <a:ext cx="792000" cy="0"/>
          </a:xfrm>
          <a:prstGeom prst="line">
            <a:avLst/>
          </a:prstGeom>
          <a:ln w="25400" cap="flat" cmpd="sng">
            <a:solidFill>
              <a:schemeClr val="tx1"/>
            </a:solidFill>
            <a:prstDash val="solid"/>
            <a:headEnd type="none" w="med" len="med"/>
            <a:tailEnd type="triangle" w="med" len="med"/>
          </a:ln>
        </p:spPr>
        <p:txBody>
          <a:bodyPr/>
          <a:lstStyle/>
          <a:p/>
        </p:txBody>
      </p:sp>
      <p:sp>
        <p:nvSpPr>
          <p:cNvPr id="2064" name="Text Box 16"/>
          <p:cNvSpPr txBox="1"/>
          <p:nvPr/>
        </p:nvSpPr>
        <p:spPr>
          <a:xfrm>
            <a:off x="7573010" y="2291715"/>
            <a:ext cx="2040890" cy="829945"/>
          </a:xfrm>
          <a:prstGeom prst="rect">
            <a:avLst/>
          </a:prstGeom>
          <a:solidFill>
            <a:schemeClr val="bg1"/>
          </a:solidFill>
          <a:ln w="28575" cap="flat" cmpd="sng">
            <a:solidFill>
              <a:schemeClr val="tx1"/>
            </a:solidFill>
            <a:prstDash val="solid"/>
            <a:miter/>
            <a:headEnd type="none" w="med" len="med"/>
            <a:tailEnd type="none" w="med" len="med"/>
          </a:ln>
        </p:spPr>
        <p:txBody>
          <a:bodyPr wrap="square">
            <a:spAutoFit/>
          </a:bodyPr>
          <a:lstStyle/>
          <a:p>
            <a:pPr>
              <a:spcBef>
                <a:spcPct val="50000"/>
              </a:spcBef>
            </a:pPr>
            <a:r>
              <a:rPr lang="en-US" altLang="zh-CN" sz="2400" b="1">
                <a:latin typeface="楷体_GB2312" pitchFamily="49" charset="-122"/>
                <a:ea typeface="楷体_GB2312" pitchFamily="49" charset="-122"/>
              </a:rPr>
              <a:t>1929</a:t>
            </a:r>
            <a:r>
              <a:rPr lang="en-US" altLang="zh-CN" sz="2400" b="1">
                <a:latin typeface="Arial" panose="020b0604020202020204" pitchFamily="34" charset="0"/>
                <a:ea typeface="楷体_GB2312" pitchFamily="49" charset="-122"/>
              </a:rPr>
              <a:t>—</a:t>
            </a:r>
            <a:r>
              <a:rPr lang="en-US" altLang="zh-CN" sz="2400" b="1">
                <a:latin typeface="楷体_GB2312" pitchFamily="49" charset="-122"/>
                <a:ea typeface="楷体_GB2312" pitchFamily="49" charset="-122"/>
              </a:rPr>
              <a:t>1933</a:t>
            </a:r>
            <a:r>
              <a:rPr lang="zh-CN" altLang="en-US" sz="2400" b="1">
                <a:latin typeface="楷体_GB2312" pitchFamily="49" charset="-122"/>
                <a:ea typeface="楷体_GB2312" pitchFamily="49" charset="-122"/>
              </a:rPr>
              <a:t>年经济危机</a:t>
            </a:r>
            <a:endParaRPr lang="zh-CN" altLang="en-US" sz="2400" b="1">
              <a:latin typeface="楷体_GB2312" pitchFamily="49" charset="-122"/>
              <a:ea typeface="楷体_GB2312" pitchFamily="49" charset="-122"/>
            </a:endParaRPr>
          </a:p>
        </p:txBody>
      </p:sp>
      <p:sp>
        <p:nvSpPr>
          <p:cNvPr id="2065" name="Line 17"/>
          <p:cNvSpPr/>
          <p:nvPr/>
        </p:nvSpPr>
        <p:spPr>
          <a:xfrm>
            <a:off x="6887210" y="2723198"/>
            <a:ext cx="576263" cy="0"/>
          </a:xfrm>
          <a:prstGeom prst="line">
            <a:avLst/>
          </a:prstGeom>
          <a:ln w="25400" cap="flat" cmpd="sng">
            <a:solidFill>
              <a:schemeClr val="tx1"/>
            </a:solidFill>
            <a:prstDash val="solid"/>
            <a:headEnd type="none" w="med" len="med"/>
            <a:tailEnd type="triangle" w="med" len="med"/>
          </a:ln>
        </p:spPr>
        <p:txBody>
          <a:bodyPr/>
          <a:lstStyle/>
          <a:p/>
        </p:txBody>
      </p:sp>
      <p:sp>
        <p:nvSpPr>
          <p:cNvPr id="2067" name="Text Box 19"/>
          <p:cNvSpPr txBox="1"/>
          <p:nvPr/>
        </p:nvSpPr>
        <p:spPr>
          <a:xfrm>
            <a:off x="5219065" y="4801235"/>
            <a:ext cx="2903220" cy="1198880"/>
          </a:xfrm>
          <a:prstGeom prst="rect">
            <a:avLst/>
          </a:prstGeom>
          <a:noFill/>
          <a:ln w="28575" cap="flat" cmpd="sng">
            <a:solidFill>
              <a:schemeClr val="tx1"/>
            </a:solidFill>
            <a:prstDash val="solid"/>
            <a:miter/>
            <a:headEnd type="none" w="med" len="med"/>
            <a:tailEnd type="none" w="med" len="med"/>
          </a:ln>
        </p:spPr>
        <p:txBody>
          <a:bodyPr wrap="square">
            <a:spAutoFit/>
          </a:bodyPr>
          <a:lstStyle/>
          <a:p>
            <a:pPr>
              <a:spcBef>
                <a:spcPct val="50000"/>
              </a:spcBef>
            </a:pPr>
            <a:r>
              <a:rPr lang="zh-CN" altLang="en-US" sz="2400" b="1">
                <a:latin typeface="楷体_GB2312" pitchFamily="49" charset="-122"/>
                <a:ea typeface="楷体_GB2312" pitchFamily="49" charset="-122"/>
              </a:rPr>
              <a:t>德日意走上法西斯道路，积极向外侵略扩张</a:t>
            </a:r>
            <a:endParaRPr lang="zh-CN" altLang="en-US" sz="2400" b="1">
              <a:latin typeface="楷体_GB2312" pitchFamily="49" charset="-122"/>
              <a:ea typeface="楷体_GB2312" pitchFamily="49" charset="-122"/>
            </a:endParaRPr>
          </a:p>
        </p:txBody>
      </p:sp>
      <p:grpSp>
        <p:nvGrpSpPr>
          <p:cNvPr id="2" name="Group 28"/>
          <p:cNvGrpSpPr/>
          <p:nvPr/>
        </p:nvGrpSpPr>
        <p:grpSpPr>
          <a:xfrm>
            <a:off x="1217295" y="3550285"/>
            <a:ext cx="3460115" cy="2819400"/>
            <a:chOff x="295" y="1728"/>
            <a:chExt cx="2009" cy="1776"/>
          </a:xfrm>
        </p:grpSpPr>
        <p:sp>
          <p:nvSpPr>
            <p:cNvPr id="3095" name="AutoShape 20"/>
            <p:cNvSpPr/>
            <p:nvPr/>
          </p:nvSpPr>
          <p:spPr>
            <a:xfrm>
              <a:off x="295" y="1728"/>
              <a:ext cx="2009" cy="1776"/>
            </a:xfrm>
            <a:prstGeom prst="irregularSeal2">
              <a:avLst/>
            </a:prstGeom>
            <a:solidFill>
              <a:srgbClr val="FF0000"/>
            </a:solidFill>
            <a:ln w="9525" cap="flat" cmpd="sng">
              <a:solidFill>
                <a:schemeClr val="tx1"/>
              </a:solidFill>
              <a:prstDash val="solid"/>
              <a:miter/>
              <a:headEnd type="none" w="med" len="med"/>
              <a:tailEnd type="none" w="med" len="med"/>
            </a:ln>
          </p:spPr>
          <p:txBody>
            <a:bodyPr wrap="none" anchor="ctr"/>
            <a:lstStyle/>
            <a:p>
              <a:pPr algn="ctr"/>
              <a:endParaRPr lang="zh-CN" altLang="zh-CN">
                <a:latin typeface="Arial" panose="020b0604020202020204" pitchFamily="34" charset="0"/>
              </a:endParaRPr>
            </a:p>
          </p:txBody>
        </p:sp>
        <p:sp>
          <p:nvSpPr>
            <p:cNvPr id="3096" name="Text Box 21"/>
            <p:cNvSpPr txBox="1"/>
            <p:nvPr/>
          </p:nvSpPr>
          <p:spPr>
            <a:xfrm>
              <a:off x="574" y="2451"/>
              <a:ext cx="1587" cy="329"/>
            </a:xfrm>
            <a:prstGeom prst="rect">
              <a:avLst/>
            </a:prstGeom>
            <a:noFill/>
            <a:ln w="9525">
              <a:noFill/>
            </a:ln>
          </p:spPr>
          <p:txBody>
            <a:bodyPr>
              <a:spAutoFit/>
            </a:bodyPr>
            <a:lstStyle/>
            <a:p>
              <a:pPr>
                <a:spcBef>
                  <a:spcPct val="50000"/>
                </a:spcBef>
              </a:pPr>
              <a:r>
                <a:rPr lang="zh-CN" altLang="en-US" sz="2800" b="1" i="1">
                  <a:solidFill>
                    <a:schemeClr val="tx1"/>
                  </a:solidFill>
                  <a:latin typeface="Arial" panose="020b0604020202020204" pitchFamily="34" charset="0"/>
                  <a:ea typeface="黑体" panose="02010609060101010101" pitchFamily="2" charset="-122"/>
                </a:rPr>
                <a:t>二战全面爆发</a:t>
              </a:r>
              <a:endParaRPr lang="zh-CN" altLang="en-US" sz="2800" b="1" i="1">
                <a:solidFill>
                  <a:schemeClr val="tx1"/>
                </a:solidFill>
                <a:latin typeface="Arial" pitchFamily="34" charset="0"/>
                <a:ea typeface="黑体" pitchFamily="2" charset="-122"/>
              </a:endParaRPr>
            </a:p>
          </p:txBody>
        </p:sp>
      </p:grpSp>
      <p:sp>
        <p:nvSpPr>
          <p:cNvPr id="2070" name="Line 22"/>
          <p:cNvSpPr/>
          <p:nvPr/>
        </p:nvSpPr>
        <p:spPr>
          <a:xfrm flipH="1">
            <a:off x="7268210" y="3299460"/>
            <a:ext cx="1066800" cy="1371600"/>
          </a:xfrm>
          <a:prstGeom prst="line">
            <a:avLst/>
          </a:prstGeom>
          <a:ln w="25400" cap="flat" cmpd="sng">
            <a:solidFill>
              <a:schemeClr val="tx1"/>
            </a:solidFill>
            <a:prstDash val="solid"/>
            <a:headEnd type="none" w="med" len="med"/>
            <a:tailEnd type="triangle" w="med" len="med"/>
          </a:ln>
        </p:spPr>
        <p:txBody>
          <a:bodyPr/>
          <a:lstStyle/>
          <a:p/>
        </p:txBody>
      </p:sp>
      <p:sp>
        <p:nvSpPr>
          <p:cNvPr id="2071" name="Line 23"/>
          <p:cNvSpPr/>
          <p:nvPr/>
        </p:nvSpPr>
        <p:spPr>
          <a:xfrm flipH="1" flipV="1">
            <a:off x="4151948" y="5099685"/>
            <a:ext cx="1066800" cy="228600"/>
          </a:xfrm>
          <a:prstGeom prst="line">
            <a:avLst/>
          </a:prstGeom>
          <a:ln w="25400" cap="flat" cmpd="sng">
            <a:solidFill>
              <a:schemeClr val="tx1"/>
            </a:solidFill>
            <a:prstDash val="solid"/>
            <a:headEnd type="none" w="med" len="med"/>
            <a:tailEnd type="triangle" w="med" len="med"/>
          </a:ln>
        </p:spPr>
        <p:txBody>
          <a:bodyPr/>
          <a:lstStyle/>
          <a:p/>
        </p:txBody>
      </p:sp>
      <p:sp>
        <p:nvSpPr>
          <p:cNvPr id="2072" name="Rectangle 24"/>
          <p:cNvSpPr/>
          <p:nvPr/>
        </p:nvSpPr>
        <p:spPr>
          <a:xfrm>
            <a:off x="4906645" y="618490"/>
            <a:ext cx="4285615" cy="792480"/>
          </a:xfrm>
          <a:prstGeom prst="rect">
            <a:avLst/>
          </a:prstGeom>
          <a:solidFill>
            <a:schemeClr val="bg1"/>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楷体_GB2312" pitchFamily="49" charset="-122"/>
                <a:ea typeface="楷体_GB2312" pitchFamily="49" charset="-122"/>
              </a:rPr>
              <a:t>资本主义政治经济发展不平衡</a:t>
            </a:r>
            <a:endParaRPr lang="zh-CN" altLang="en-US" sz="2400" b="1">
              <a:latin typeface="楷体_GB2312" pitchFamily="49" charset="-122"/>
              <a:ea typeface="楷体_GB2312" pitchFamily="49" charset="-122"/>
            </a:endParaRPr>
          </a:p>
        </p:txBody>
      </p:sp>
      <p:sp>
        <p:nvSpPr>
          <p:cNvPr id="2073" name="Line 25"/>
          <p:cNvSpPr/>
          <p:nvPr/>
        </p:nvSpPr>
        <p:spPr>
          <a:xfrm>
            <a:off x="8122285" y="1706880"/>
            <a:ext cx="622300" cy="471805"/>
          </a:xfrm>
          <a:prstGeom prst="line">
            <a:avLst/>
          </a:prstGeom>
          <a:ln w="25400" cap="flat" cmpd="sng">
            <a:solidFill>
              <a:schemeClr val="tx1"/>
            </a:solidFill>
            <a:prstDash val="solid"/>
            <a:headEnd type="none" w="med" len="med"/>
            <a:tailEnd type="triangle" w="med" len="med"/>
          </a:ln>
        </p:spPr>
        <p:txBody>
          <a:bodyPr/>
          <a:lstStyle/>
          <a:p/>
        </p:txBody>
      </p:sp>
      <p:sp>
        <p:nvSpPr>
          <p:cNvPr id="2074" name="Rectangle 26"/>
          <p:cNvSpPr/>
          <p:nvPr/>
        </p:nvSpPr>
        <p:spPr>
          <a:xfrm>
            <a:off x="8832850" y="4749165"/>
            <a:ext cx="2339975" cy="1079500"/>
          </a:xfrm>
          <a:prstGeom prst="rect">
            <a:avLst/>
          </a:prstGeom>
          <a:solidFill>
            <a:schemeClr val="bg1"/>
          </a:solidFill>
          <a:ln w="28575" cap="flat" cmpd="sng">
            <a:solidFill>
              <a:schemeClr val="tx1"/>
            </a:solidFill>
            <a:prstDash val="solid"/>
            <a:miter/>
            <a:headEnd type="none" w="med" len="med"/>
            <a:tailEnd type="none" w="med" len="med"/>
          </a:ln>
        </p:spPr>
        <p:txBody>
          <a:bodyPr wrap="none" anchor="ctr"/>
          <a:lstStyle/>
          <a:p>
            <a:pPr algn="ctr"/>
            <a:r>
              <a:rPr lang="zh-CN" altLang="en-US" sz="2400" b="1">
                <a:latin typeface="楷体_GB2312" pitchFamily="49" charset="-122"/>
                <a:ea typeface="楷体_GB2312" pitchFamily="49" charset="-122"/>
              </a:rPr>
              <a:t>美国罗斯福新政</a:t>
            </a:r>
            <a:endParaRPr lang="zh-CN" altLang="en-US" sz="2400" b="1">
              <a:latin typeface="楷体_GB2312" pitchFamily="49" charset="-122"/>
              <a:ea typeface="楷体_GB2312" pitchFamily="49" charset="-122"/>
            </a:endParaRPr>
          </a:p>
          <a:p>
            <a:pPr algn="ctr"/>
            <a:r>
              <a:rPr lang="zh-CN" altLang="en-US" sz="2400" b="1">
                <a:latin typeface="楷体_GB2312" pitchFamily="49" charset="-122"/>
                <a:ea typeface="楷体_GB2312" pitchFamily="49" charset="-122"/>
              </a:rPr>
              <a:t>政稳定资本主义</a:t>
            </a:r>
            <a:endParaRPr lang="zh-CN" altLang="en-US" sz="2400" b="1">
              <a:latin typeface="楷体_GB2312" pitchFamily="49" charset="-122"/>
              <a:ea typeface="楷体_GB2312" pitchFamily="49" charset="-122"/>
            </a:endParaRPr>
          </a:p>
        </p:txBody>
      </p:sp>
      <p:sp>
        <p:nvSpPr>
          <p:cNvPr id="2075" name="Line 27"/>
          <p:cNvSpPr/>
          <p:nvPr/>
        </p:nvSpPr>
        <p:spPr>
          <a:xfrm>
            <a:off x="8544560" y="3299460"/>
            <a:ext cx="647700" cy="1296988"/>
          </a:xfrm>
          <a:prstGeom prst="line">
            <a:avLst/>
          </a:prstGeom>
          <a:ln w="25400" cap="flat" cmpd="sng">
            <a:solidFill>
              <a:schemeClr val="tx1"/>
            </a:solidFill>
            <a:prstDash val="solid"/>
            <a:headEnd type="none" w="med" len="med"/>
            <a:tailEnd type="triangle" w="med" len="med"/>
          </a:ln>
        </p:spPr>
        <p:txBody>
          <a:bodyPr/>
          <a:lstStyle/>
          <a:p/>
        </p:txBody>
      </p:sp>
      <p:sp>
        <p:nvSpPr>
          <p:cNvPr id="20" name="文本框 3"/>
          <p:cNvSpPr txBox="1">
            <a:spLocks noChangeArrowheads="1"/>
          </p:cNvSpPr>
          <p:nvPr/>
        </p:nvSpPr>
        <p:spPr bwMode="auto">
          <a:xfrm>
            <a:off x="1295612" y="753957"/>
            <a:ext cx="2685415" cy="5219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fontAlgn="base">
              <a:spcBef>
                <a:spcPct val="50000"/>
              </a:spcBef>
              <a:spcAft>
                <a:spcPct val="0"/>
              </a:spcAft>
              <a:buFontTx/>
              <a:buNone/>
            </a:pPr>
            <a:r>
              <a:rPr lang="zh-CN" altLang="en-US" sz="2800" b="1">
                <a:solidFill>
                  <a:srgbClr val="7030A0"/>
                </a:solidFill>
                <a:latin typeface="黑体" panose="02010609060101010101" pitchFamily="2" charset="-122"/>
                <a:ea typeface="黑体" panose="02010609060101010101" pitchFamily="2" charset="-122"/>
              </a:rPr>
              <a:t>国</a:t>
            </a:r>
            <a:r>
              <a:rPr lang="zh-CN" altLang="en-US" sz="2800" b="1" smtClean="0">
                <a:solidFill>
                  <a:srgbClr val="7030A0"/>
                </a:solidFill>
                <a:latin typeface="黑体" panose="02010609060101010101" pitchFamily="2" charset="-122"/>
                <a:ea typeface="黑体" panose="02010609060101010101" pitchFamily="2" charset="-122"/>
              </a:rPr>
              <a:t>际政治、经济</a:t>
            </a:r>
            <a:endParaRPr lang="zh-CN" altLang="en-US" sz="2800" b="1">
              <a:solidFill>
                <a:srgbClr val="7030A0"/>
              </a:solidFill>
              <a:latin typeface="黑体" pitchFamily="2" charset="-122"/>
              <a:ea typeface="黑体" pitchFamily="2" charset="-122"/>
            </a:endParaRPr>
          </a:p>
        </p:txBody>
      </p:sp>
      <p:sp>
        <p:nvSpPr>
          <p:cNvPr id="21" name="矩形 20"/>
          <p:cNvSpPr/>
          <p:nvPr/>
        </p:nvSpPr>
        <p:spPr>
          <a:xfrm>
            <a:off x="4838786" y="3377668"/>
            <a:ext cx="2300857" cy="646331"/>
          </a:xfrm>
          <a:prstGeom prst="rect">
            <a:avLst/>
          </a:prstGeom>
        </p:spPr>
        <p:txBody>
          <a:bodyPr wrap="square">
            <a:spAutoFit/>
          </a:bodyPr>
          <a:lstStyle/>
          <a:p>
            <a:r>
              <a:rPr lang="zh-CN" altLang="en-US" b="1">
                <a:solidFill>
                  <a:schemeClr val="tx1"/>
                </a:solidFill>
                <a:latin typeface="楷体_GB2312" pitchFamily="49" charset="-122"/>
                <a:ea typeface="楷体_GB2312" pitchFamily="49" charset="-122"/>
              </a:rPr>
              <a:t>凡尔赛</a:t>
            </a:r>
            <a:r>
              <a:rPr lang="en-US" altLang="zh-CN" b="1">
                <a:solidFill>
                  <a:schemeClr val="tx1"/>
                </a:solidFill>
                <a:latin typeface="Arial" panose="020b0604020202020204" pitchFamily="34" charset="0"/>
                <a:ea typeface="楷体_GB2312" pitchFamily="49" charset="-122"/>
              </a:rPr>
              <a:t>—</a:t>
            </a:r>
            <a:r>
              <a:rPr lang="zh-CN" altLang="en-US" b="1">
                <a:solidFill>
                  <a:schemeClr val="tx1"/>
                </a:solidFill>
                <a:latin typeface="楷体_GB2312" pitchFamily="49" charset="-122"/>
                <a:ea typeface="楷体_GB2312" pitchFamily="49" charset="-122"/>
              </a:rPr>
              <a:t>华盛顿体</a:t>
            </a:r>
            <a:r>
              <a:rPr lang="zh-CN" altLang="en-US" b="1" smtClean="0">
                <a:solidFill>
                  <a:schemeClr val="tx1"/>
                </a:solidFill>
                <a:latin typeface="楷体_GB2312" pitchFamily="49" charset="-122"/>
                <a:ea typeface="楷体_GB2312" pitchFamily="49" charset="-122"/>
              </a:rPr>
              <a:t>系</a:t>
            </a:r>
            <a:endParaRPr lang="en-US" altLang="zh-CN" b="1" smtClean="0">
              <a:solidFill>
                <a:schemeClr val="tx1"/>
              </a:solidFill>
              <a:latin typeface="楷体_GB2312" pitchFamily="49" charset="-122"/>
              <a:ea typeface="楷体_GB2312" pitchFamily="49" charset="-122"/>
            </a:endParaRPr>
          </a:p>
          <a:p>
            <a:r>
              <a:rPr lang="zh-CN" altLang="en-US" b="1" smtClean="0">
                <a:solidFill>
                  <a:schemeClr val="tx1"/>
                </a:solidFill>
                <a:latin typeface="楷体_GB2312" pitchFamily="49" charset="-122"/>
                <a:ea typeface="楷体_GB2312" pitchFamily="49" charset="-122"/>
              </a:rPr>
              <a:t>  潜</a:t>
            </a:r>
            <a:r>
              <a:rPr lang="zh-CN" altLang="en-US" b="1">
                <a:solidFill>
                  <a:schemeClr val="tx1"/>
                </a:solidFill>
                <a:latin typeface="楷体_GB2312" pitchFamily="49" charset="-122"/>
                <a:ea typeface="楷体_GB2312" pitchFamily="49" charset="-122"/>
              </a:rPr>
              <a:t>伏着各种矛盾</a:t>
            </a:r>
            <a:r>
              <a:rPr lang="zh-CN" altLang="en-US" b="1" smtClean="0">
                <a:solidFill>
                  <a:schemeClr val="tx1"/>
                </a:solidFill>
                <a:latin typeface="楷体_GB2312" pitchFamily="49" charset="-122"/>
                <a:ea typeface="楷体_GB2312" pitchFamily="49" charset="-122"/>
              </a:rPr>
              <a:t>。</a:t>
            </a:r>
            <a:endParaRPr lang="zh-CN" altLang="en-US" b="1" smtClean="0">
              <a:solidFill>
                <a:schemeClr val="tx1"/>
              </a:solidFill>
              <a:latin typeface="楷体_GB2312" pitchFamily="49" charset="-122"/>
              <a:ea typeface="楷体_GB2312"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60"/>
                                        </p:tgtEl>
                                        <p:attrNameLst>
                                          <p:attrName>style.visibility</p:attrName>
                                        </p:attrNameLst>
                                      </p:cBhvr>
                                      <p:to>
                                        <p:strVal val="visible"/>
                                      </p:to>
                                    </p:set>
                                    <p:animEffect transition="in" filter="wipe(left)">
                                      <p:cBhvr>
                                        <p:cTn id="7" dur="500"/>
                                        <p:tgtEl>
                                          <p:spTgt spid="206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8" fill="hold" nodeType="clickEffect">
                                  <p:stCondLst>
                                    <p:cond delay="0"/>
                                  </p:stCondLst>
                                  <p:childTnLst>
                                    <p:set>
                                      <p:cBhvr>
                                        <p:cTn id="11" dur="1" fill="hold">
                                          <p:stCondLst>
                                            <p:cond delay="0"/>
                                          </p:stCondLst>
                                        </p:cTn>
                                        <p:tgtEl>
                                          <p:spTgt spid="2063"/>
                                        </p:tgtEl>
                                        <p:attrNameLst>
                                          <p:attrName>style.visibility</p:attrName>
                                        </p:attrNameLst>
                                      </p:cBhvr>
                                      <p:to>
                                        <p:strVal val="visible"/>
                                      </p:to>
                                    </p:set>
                                    <p:animEffect transition="in" filter="wipe(left)">
                                      <p:cBhvr>
                                        <p:cTn id="12" dur="500"/>
                                        <p:tgtEl>
                                          <p:spTgt spid="206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062"/>
                                        </p:tgtEl>
                                        <p:attrNameLst>
                                          <p:attrName>style.visibility</p:attrName>
                                        </p:attrNameLst>
                                      </p:cBhvr>
                                      <p:to>
                                        <p:strVal val="visible"/>
                                      </p:to>
                                    </p:set>
                                    <p:animEffect transition="in" filter="wipe(left)">
                                      <p:cBhvr>
                                        <p:cTn id="17" dur="500"/>
                                        <p:tgtEl>
                                          <p:spTgt spid="2062"/>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500" fill="hold"/>
                                        <p:tgtEl>
                                          <p:spTgt spid="21"/>
                                        </p:tgtEl>
                                        <p:attrNameLst>
                                          <p:attrName>ppt_x</p:attrName>
                                        </p:attrNameLst>
                                      </p:cBhvr>
                                      <p:tavLst>
                                        <p:tav tm="0">
                                          <p:val>
                                            <p:strVal val="#ppt_x"/>
                                          </p:val>
                                        </p:tav>
                                        <p:tav tm="100000">
                                          <p:val>
                                            <p:strVal val="#ppt_x"/>
                                          </p:val>
                                        </p:tav>
                                      </p:tavLst>
                                    </p:anim>
                                    <p:anim calcmode="lin" valueType="num">
                                      <p:cBhvr additive="base">
                                        <p:cTn id="23"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4" fill="hold" nodeType="clickPar">
                      <p:stCondLst>
                        <p:cond delay="indefinite"/>
                      </p:stCondLst>
                      <p:childTnLst>
                        <p:par>
                          <p:cTn id="25" fill="hold" nodeType="afterGroup">
                            <p:stCondLst>
                              <p:cond delay="0"/>
                            </p:stCondLst>
                            <p:childTnLst>
                              <p:par>
                                <p:cTn id="26" presetID="22" presetClass="entr" presetSubtype="8" fill="hold" nodeType="clickEffect">
                                  <p:stCondLst>
                                    <p:cond delay="0"/>
                                  </p:stCondLst>
                                  <p:childTnLst>
                                    <p:set>
                                      <p:cBhvr>
                                        <p:cTn id="27" dur="1" fill="hold">
                                          <p:stCondLst>
                                            <p:cond delay="0"/>
                                          </p:stCondLst>
                                        </p:cTn>
                                        <p:tgtEl>
                                          <p:spTgt spid="2065"/>
                                        </p:tgtEl>
                                        <p:attrNameLst>
                                          <p:attrName>style.visibility</p:attrName>
                                        </p:attrNameLst>
                                      </p:cBhvr>
                                      <p:to>
                                        <p:strVal val="visible"/>
                                      </p:to>
                                    </p:set>
                                    <p:animEffect transition="in" filter="wipe(left)">
                                      <p:cBhvr>
                                        <p:cTn id="28" dur="500"/>
                                        <p:tgtEl>
                                          <p:spTgt spid="2065"/>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22" presetClass="entr" presetSubtype="8" fill="hold" grpId="0" nodeType="clickEffect">
                                  <p:stCondLst>
                                    <p:cond delay="0"/>
                                  </p:stCondLst>
                                  <p:childTnLst>
                                    <p:set>
                                      <p:cBhvr>
                                        <p:cTn id="32" dur="1" fill="hold">
                                          <p:stCondLst>
                                            <p:cond delay="0"/>
                                          </p:stCondLst>
                                        </p:cTn>
                                        <p:tgtEl>
                                          <p:spTgt spid="2064"/>
                                        </p:tgtEl>
                                        <p:attrNameLst>
                                          <p:attrName>style.visibility</p:attrName>
                                        </p:attrNameLst>
                                      </p:cBhvr>
                                      <p:to>
                                        <p:strVal val="visible"/>
                                      </p:to>
                                    </p:set>
                                    <p:animEffect transition="in" filter="wipe(left)">
                                      <p:cBhvr>
                                        <p:cTn id="33" dur="500"/>
                                        <p:tgtEl>
                                          <p:spTgt spid="206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22" presetClass="entr" presetSubtype="8" fill="hold" nodeType="clickEffect">
                                  <p:stCondLst>
                                    <p:cond delay="0"/>
                                  </p:stCondLst>
                                  <p:childTnLst>
                                    <p:set>
                                      <p:cBhvr>
                                        <p:cTn id="37" dur="1" fill="hold">
                                          <p:stCondLst>
                                            <p:cond delay="0"/>
                                          </p:stCondLst>
                                        </p:cTn>
                                        <p:tgtEl>
                                          <p:spTgt spid="2073"/>
                                        </p:tgtEl>
                                        <p:attrNameLst>
                                          <p:attrName>style.visibility</p:attrName>
                                        </p:attrNameLst>
                                      </p:cBhvr>
                                      <p:to>
                                        <p:strVal val="visible"/>
                                      </p:to>
                                    </p:set>
                                    <p:animEffect transition="in" filter="wipe(left)">
                                      <p:cBhvr>
                                        <p:cTn id="38" dur="500"/>
                                        <p:tgtEl>
                                          <p:spTgt spid="2073"/>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2" presetClass="entr" presetSubtype="1" fill="hold" nodeType="clickEffect">
                                  <p:stCondLst>
                                    <p:cond delay="0"/>
                                  </p:stCondLst>
                                  <p:childTnLst>
                                    <p:set>
                                      <p:cBhvr>
                                        <p:cTn id="42" dur="1" fill="hold">
                                          <p:stCondLst>
                                            <p:cond delay="0"/>
                                          </p:stCondLst>
                                        </p:cTn>
                                        <p:tgtEl>
                                          <p:spTgt spid="2075"/>
                                        </p:tgtEl>
                                        <p:attrNameLst>
                                          <p:attrName>style.visibility</p:attrName>
                                        </p:attrNameLst>
                                      </p:cBhvr>
                                      <p:to>
                                        <p:strVal val="visible"/>
                                      </p:to>
                                    </p:set>
                                    <p:animEffect transition="in" filter="wipe(up)">
                                      <p:cBhvr>
                                        <p:cTn id="43" dur="500"/>
                                        <p:tgtEl>
                                          <p:spTgt spid="2075"/>
                                        </p:tgtEl>
                                      </p:cBhvr>
                                    </p:animEffect>
                                  </p:childTnLst>
                                </p:cTn>
                              </p:par>
                            </p:childTnLst>
                          </p:cTn>
                        </p:par>
                      </p:childTnLst>
                    </p:cTn>
                  </p:par>
                  <p:par>
                    <p:cTn id="44" fill="hold" nodeType="clickPar">
                      <p:stCondLst>
                        <p:cond delay="indefinite"/>
                      </p:stCondLst>
                      <p:childTnLst>
                        <p:par>
                          <p:cTn id="45" fill="hold" nodeType="afterGroup">
                            <p:stCondLst>
                              <p:cond delay="0"/>
                            </p:stCondLst>
                            <p:childTnLst>
                              <p:par>
                                <p:cTn id="46" presetID="22" presetClass="entr" presetSubtype="1" fill="hold" nodeType="clickEffect">
                                  <p:stCondLst>
                                    <p:cond delay="0"/>
                                  </p:stCondLst>
                                  <p:childTnLst>
                                    <p:set>
                                      <p:cBhvr>
                                        <p:cTn id="47" dur="1" fill="hold">
                                          <p:stCondLst>
                                            <p:cond delay="0"/>
                                          </p:stCondLst>
                                        </p:cTn>
                                        <p:tgtEl>
                                          <p:spTgt spid="2070"/>
                                        </p:tgtEl>
                                        <p:attrNameLst>
                                          <p:attrName>style.visibility</p:attrName>
                                        </p:attrNameLst>
                                      </p:cBhvr>
                                      <p:to>
                                        <p:strVal val="visible"/>
                                      </p:to>
                                    </p:set>
                                    <p:animEffect transition="in" filter="wipe(up)">
                                      <p:cBhvr>
                                        <p:cTn id="48" dur="500"/>
                                        <p:tgtEl>
                                          <p:spTgt spid="2070"/>
                                        </p:tgtEl>
                                      </p:cBhvr>
                                    </p:animEffect>
                                  </p:childTnLst>
                                </p:cTn>
                              </p:par>
                            </p:childTnLst>
                          </p:cTn>
                        </p:par>
                      </p:childTnLst>
                    </p:cTn>
                  </p:par>
                  <p:par>
                    <p:cTn id="49" fill="hold" nodeType="clickPar">
                      <p:stCondLst>
                        <p:cond delay="indefinite"/>
                      </p:stCondLst>
                      <p:childTnLst>
                        <p:par>
                          <p:cTn id="50" fill="hold" nodeType="afterGroup">
                            <p:stCondLst>
                              <p:cond delay="0"/>
                            </p:stCondLst>
                            <p:childTnLst>
                              <p:par>
                                <p:cTn id="51" presetID="22" presetClass="entr" presetSubtype="2" fill="hold" grpId="0" nodeType="clickEffect">
                                  <p:stCondLst>
                                    <p:cond delay="0"/>
                                  </p:stCondLst>
                                  <p:childTnLst>
                                    <p:set>
                                      <p:cBhvr>
                                        <p:cTn id="52" dur="1" fill="hold">
                                          <p:stCondLst>
                                            <p:cond delay="0"/>
                                          </p:stCondLst>
                                        </p:cTn>
                                        <p:tgtEl>
                                          <p:spTgt spid="2074"/>
                                        </p:tgtEl>
                                        <p:attrNameLst>
                                          <p:attrName>style.visibility</p:attrName>
                                        </p:attrNameLst>
                                      </p:cBhvr>
                                      <p:to>
                                        <p:strVal val="visible"/>
                                      </p:to>
                                    </p:set>
                                    <p:animEffect transition="in" filter="wipe(right)">
                                      <p:cBhvr>
                                        <p:cTn id="53" dur="500"/>
                                        <p:tgtEl>
                                          <p:spTgt spid="2074"/>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22" presetClass="entr" presetSubtype="2" fill="hold" grpId="0" nodeType="clickEffect">
                                  <p:stCondLst>
                                    <p:cond delay="0"/>
                                  </p:stCondLst>
                                  <p:childTnLst>
                                    <p:set>
                                      <p:cBhvr>
                                        <p:cTn id="57" dur="1" fill="hold">
                                          <p:stCondLst>
                                            <p:cond delay="0"/>
                                          </p:stCondLst>
                                        </p:cTn>
                                        <p:tgtEl>
                                          <p:spTgt spid="2067"/>
                                        </p:tgtEl>
                                        <p:attrNameLst>
                                          <p:attrName>style.visibility</p:attrName>
                                        </p:attrNameLst>
                                      </p:cBhvr>
                                      <p:to>
                                        <p:strVal val="visible"/>
                                      </p:to>
                                    </p:set>
                                    <p:animEffect transition="in" filter="wipe(right)">
                                      <p:cBhvr>
                                        <p:cTn id="58" dur="500"/>
                                        <p:tgtEl>
                                          <p:spTgt spid="2067"/>
                                        </p:tgtEl>
                                      </p:cBhvr>
                                    </p:animEffect>
                                  </p:childTnLst>
                                </p:cTn>
                              </p:par>
                            </p:childTnLst>
                          </p:cTn>
                        </p:par>
                      </p:childTnLst>
                    </p:cTn>
                  </p:par>
                  <p:par>
                    <p:cTn id="59" fill="hold" nodeType="clickPar">
                      <p:stCondLst>
                        <p:cond delay="indefinite"/>
                      </p:stCondLst>
                      <p:childTnLst>
                        <p:par>
                          <p:cTn id="60" fill="hold" nodeType="afterGroup">
                            <p:stCondLst>
                              <p:cond delay="0"/>
                            </p:stCondLst>
                            <p:childTnLst>
                              <p:par>
                                <p:cTn id="61" presetID="22" presetClass="entr" presetSubtype="2" fill="hold" nodeType="clickEffect">
                                  <p:stCondLst>
                                    <p:cond delay="0"/>
                                  </p:stCondLst>
                                  <p:childTnLst>
                                    <p:set>
                                      <p:cBhvr>
                                        <p:cTn id="62" dur="1" fill="hold">
                                          <p:stCondLst>
                                            <p:cond delay="0"/>
                                          </p:stCondLst>
                                        </p:cTn>
                                        <p:tgtEl>
                                          <p:spTgt spid="2071"/>
                                        </p:tgtEl>
                                        <p:attrNameLst>
                                          <p:attrName>style.visibility</p:attrName>
                                        </p:attrNameLst>
                                      </p:cBhvr>
                                      <p:to>
                                        <p:strVal val="visible"/>
                                      </p:to>
                                    </p:set>
                                    <p:animEffect transition="in" filter="wipe(right)">
                                      <p:cBhvr>
                                        <p:cTn id="63" dur="500"/>
                                        <p:tgtEl>
                                          <p:spTgt spid="2071"/>
                                        </p:tgtEl>
                                      </p:cBhvr>
                                    </p:animEffect>
                                  </p:childTnLst>
                                </p:cTn>
                              </p:par>
                            </p:childTnLst>
                          </p:cTn>
                        </p:par>
                      </p:childTnLst>
                    </p:cTn>
                  </p:par>
                  <p:par>
                    <p:cTn id="64" fill="hold" nodeType="clickPar">
                      <p:stCondLst>
                        <p:cond delay="indefinite"/>
                      </p:stCondLst>
                      <p:childTnLst>
                        <p:par>
                          <p:cTn id="65" fill="hold" nodeType="afterGroup">
                            <p:stCondLst>
                              <p:cond delay="0"/>
                            </p:stCondLst>
                            <p:childTnLst>
                              <p:par>
                                <p:cTn id="66" presetID="4" presetClass="entr" presetSubtype="32" fill="hold" nodeType="clickEffect">
                                  <p:stCondLst>
                                    <p:cond delay="0"/>
                                  </p:stCondLst>
                                  <p:childTnLst>
                                    <p:set>
                                      <p:cBhvr>
                                        <p:cTn id="67" dur="1" fill="hold">
                                          <p:stCondLst>
                                            <p:cond delay="0"/>
                                          </p:stCondLst>
                                        </p:cTn>
                                        <p:tgtEl>
                                          <p:spTgt spid="2"/>
                                        </p:tgtEl>
                                        <p:attrNameLst>
                                          <p:attrName>style.visibility</p:attrName>
                                        </p:attrNameLst>
                                      </p:cBhvr>
                                      <p:to>
                                        <p:strVal val="visible"/>
                                      </p:to>
                                    </p:set>
                                    <p:animEffect transition="in" filter="box(out)">
                                      <p:cBhvr>
                                        <p:cTn id="6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69" fill="hold" display="0">
                  <p:stCondLst>
                    <p:cond delay="indefinite"/>
                  </p:stCondLst>
                  <p:endCondLst>
                    <p:cond evt="onPrev" delay="0">
                      <p:tgtEl>
                        <p:sldTgt/>
                      </p:tgtEl>
                    </p:cond>
                    <p:cond evt="onStopAudio" delay="0">
                      <p:tgtEl>
                        <p:sldTgt/>
                      </p:tgtEl>
                    </p:cond>
                  </p:endCondLst>
                </p:cTn>
                <p:tgtEl>
                  <p:spTgt spid="3075"/>
                </p:tgtEl>
              </p:cMediaNode>
            </p:audio>
          </p:childTnLst>
        </p:cTn>
      </p:par>
    </p:tnLst>
    <p:bldLst>
      <p:bldP spid="2060" grpId="0"/>
      <p:bldP spid="2062" grpId="0"/>
      <p:bldP spid="2064" grpId="0"/>
      <p:bldP spid="2067" grpId="0"/>
      <p:bldP spid="2074" grpId="0"/>
      <p:bldP spid="21" grpId="0"/>
    </p:bldLst>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346075" y="672465"/>
            <a:ext cx="11297920" cy="460375"/>
          </a:xfrm>
          <a:prstGeom prst="rect">
            <a:avLst/>
          </a:prstGeom>
          <a:noFill/>
          <a:ln w="9525">
            <a:noFill/>
          </a:ln>
        </p:spPr>
        <p:txBody>
          <a:bodyPr wrap="square">
            <a:spAutoFit/>
          </a:bodyPr>
          <a:lstStyle/>
          <a:p>
            <a:pPr indent="0" fontAlgn="auto"/>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法西斯国家发动的第二次世界大战，经历了从</a:t>
            </a:r>
            <a:r>
              <a:rPr lang="zh-CN" sz="2400" b="1" u="sng">
                <a:solidFill>
                  <a:srgbClr val="FF0000"/>
                </a:solidFill>
                <a:latin typeface="黑体" panose="02010609060101010101" pitchFamily="2" charset="-122"/>
                <a:ea typeface="黑体" panose="02010609060101010101" pitchFamily="2" charset="-122"/>
                <a:cs typeface="黑体" panose="02010609060101010101" pitchFamily="2" charset="-122"/>
              </a:rPr>
              <a:t>局部战争</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逐渐发展到</a:t>
            </a:r>
            <a:r>
              <a:rPr lang="zh-CN" sz="2400" b="1" u="sng">
                <a:solidFill>
                  <a:srgbClr val="FF0000"/>
                </a:solidFill>
                <a:latin typeface="黑体" panose="02010609060101010101" pitchFamily="2" charset="-122"/>
                <a:ea typeface="黑体" panose="02010609060101010101" pitchFamily="2" charset="-122"/>
                <a:cs typeface="黑体" panose="02010609060101010101" pitchFamily="2" charset="-122"/>
              </a:rPr>
              <a:t>全球战争</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的过程。</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7" name="文本框 6"/>
          <p:cNvSpPr txBox="1"/>
          <p:nvPr/>
        </p:nvSpPr>
        <p:spPr>
          <a:xfrm>
            <a:off x="346075" y="1209040"/>
            <a:ext cx="11069955" cy="460375"/>
          </a:xfrm>
          <a:prstGeom prst="rect">
            <a:avLst/>
          </a:prstGeom>
          <a:noFill/>
        </p:spPr>
        <p:txBody>
          <a:bodyPr wrap="square" rtlCol="0" anchor="t">
            <a:spAutoFit/>
          </a:bodyPr>
          <a:lstStyle/>
          <a:p>
            <a:r>
              <a:rPr lang="zh-CN" altLang="en-US" sz="2400" b="1">
                <a:latin typeface="黑体" panose="02010609060101010101" pitchFamily="2" charset="-122"/>
                <a:ea typeface="黑体" panose="02010609060101010101" pitchFamily="2" charset="-122"/>
                <a:cs typeface="黑体" panose="02010609060101010101" pitchFamily="2" charset="-122"/>
                <a:sym typeface="+mn-ea"/>
              </a:rPr>
              <a:t>二战可分为五大战场</a:t>
            </a:r>
            <a:r>
              <a:rPr lang="zh-CN" altLang="en-US" sz="2400">
                <a:latin typeface="黑体" panose="02010609060101010101" pitchFamily="2" charset="-122"/>
                <a:ea typeface="黑体" panose="02010609060101010101" pitchFamily="2" charset="-122"/>
                <a:cs typeface="黑体" panose="02010609060101010101" pitchFamily="2" charset="-122"/>
                <a:sym typeface="+mn-ea"/>
              </a:rPr>
              <a:t>：中国战场、太平洋战场、西欧战场、苏德战场、北非战场</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11" name="文本框 10"/>
          <p:cNvSpPr txBox="1"/>
          <p:nvPr/>
        </p:nvSpPr>
        <p:spPr>
          <a:xfrm>
            <a:off x="0" y="-9525"/>
            <a:ext cx="5315585"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二、第二次世界大战的过程</a:t>
            </a:r>
            <a:endParaRPr lang="zh-CN" altLang="en-US" sz="3200" b="1">
              <a:solidFill>
                <a:srgbClr val="FF0000"/>
              </a:solidFill>
              <a:latin typeface="楷体" panose="02010609060101010101" charset="-122"/>
              <a:ea typeface="楷体" panose="02010609060101010101" charset="-122"/>
            </a:endParaRPr>
          </a:p>
        </p:txBody>
      </p:sp>
      <p:pic>
        <p:nvPicPr>
          <p:cNvPr id="8" name="图片 7"/>
          <p:cNvPicPr>
            <a:picLocks noChangeAspect="1"/>
          </p:cNvPicPr>
          <p:nvPr/>
        </p:nvPicPr>
        <p:blipFill>
          <a:blip r:embed="rId2"/>
          <a:stretch>
            <a:fillRect/>
          </a:stretch>
        </p:blipFill>
        <p:spPr>
          <a:xfrm>
            <a:off x="947420" y="1573530"/>
            <a:ext cx="10549890" cy="528447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7"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29870" y="1567815"/>
            <a:ext cx="5361940" cy="4892675"/>
          </a:xfrm>
          <a:prstGeom prst="rect">
            <a:avLst/>
          </a:prstGeom>
          <a:noFill/>
          <a:ln w="9525">
            <a:noFill/>
          </a:ln>
        </p:spPr>
        <p:txBody>
          <a:bodyPr wrap="square">
            <a:spAutoFit/>
          </a:bodyPr>
          <a:lstStyle/>
          <a:p>
            <a:pPr indent="508000"/>
            <a:r>
              <a:rPr lang="zh-CN" sz="2400" b="1">
                <a:solidFill>
                  <a:srgbClr val="FF0000"/>
                </a:solidFill>
                <a:latin typeface="黑体" panose="02010609060101010101" pitchFamily="2" charset="-122"/>
                <a:ea typeface="黑体" panose="02010609060101010101" pitchFamily="2" charset="-122"/>
                <a:cs typeface="黑体" panose="02010609060101010101" pitchFamily="2" charset="-122"/>
              </a:rPr>
              <a:t>在亚洲：</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1931年，日本制造</a:t>
            </a:r>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九一八事变</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，发动了侵华战争，</a:t>
            </a:r>
            <a:r>
              <a:rPr lang="zh-CN" sz="2400" b="0" u="sng">
                <a:solidFill>
                  <a:srgbClr val="FF0000"/>
                </a:solidFill>
                <a:latin typeface="黑体" panose="02010609060101010101" pitchFamily="2" charset="-122"/>
                <a:ea typeface="黑体" panose="02010609060101010101" pitchFamily="2" charset="-122"/>
                <a:cs typeface="黑体" panose="02010609060101010101" pitchFamily="2" charset="-122"/>
              </a:rPr>
              <a:t>拉开了第二次世界大战的序幕。中国人民开始局部抗战。</a:t>
            </a:r>
            <a:endParaRPr lang="zh-CN" sz="2400" b="0" u="sng">
              <a:solidFill>
                <a:srgbClr val="FF0000"/>
              </a:solidFill>
              <a:latin typeface="黑体" pitchFamily="2" charset="-122"/>
              <a:ea typeface="黑体" pitchFamily="2" charset="-122"/>
              <a:cs typeface="黑体" panose="02010609060101010101" pitchFamily="2" charset="-122"/>
            </a:endParaRPr>
          </a:p>
          <a:p>
            <a:pPr indent="508000"/>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 </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508000"/>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1937年7月7日，日本制造</a:t>
            </a:r>
            <a:r>
              <a:rPr lang="zh-CN" sz="2400" b="0">
                <a:solidFill>
                  <a:srgbClr val="FF0000"/>
                </a:solidFill>
                <a:latin typeface="黑体" panose="02010609060101010101" pitchFamily="2" charset="-122"/>
                <a:ea typeface="黑体" panose="02010609060101010101" pitchFamily="2" charset="-122"/>
                <a:cs typeface="黑体" panose="02010609060101010101" pitchFamily="2" charset="-122"/>
              </a:rPr>
              <a:t>七七事变</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，发动了</a:t>
            </a:r>
            <a:r>
              <a:rPr lang="zh-CN" sz="2400" b="0">
                <a:solidFill>
                  <a:srgbClr val="0033CC"/>
                </a:solidFill>
                <a:latin typeface="黑体" panose="02010609060101010101" pitchFamily="2" charset="-122"/>
                <a:ea typeface="黑体" panose="02010609060101010101" pitchFamily="2" charset="-122"/>
                <a:cs typeface="黑体" panose="02010609060101010101" pitchFamily="2" charset="-122"/>
              </a:rPr>
              <a:t>全面侵华</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战争，中国开始全民族抗战，</a:t>
            </a:r>
            <a:r>
              <a:rPr lang="zh-CN" sz="2400" b="0" u="sng">
                <a:solidFill>
                  <a:srgbClr val="FF0000"/>
                </a:solidFill>
                <a:latin typeface="黑体" panose="02010609060101010101" pitchFamily="2" charset="-122"/>
                <a:ea typeface="黑体" panose="02010609060101010101" pitchFamily="2" charset="-122"/>
                <a:cs typeface="黑体" panose="02010609060101010101" pitchFamily="2" charset="-122"/>
              </a:rPr>
              <a:t>这也成为第二次世界大战在亚洲爆发的标志。</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508000"/>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 </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508000"/>
            <a:r>
              <a:rPr lang="zh-CN" sz="2400" b="1">
                <a:solidFill>
                  <a:srgbClr val="FF0000"/>
                </a:solidFill>
                <a:latin typeface="黑体" panose="02010609060101010101" pitchFamily="2" charset="-122"/>
                <a:ea typeface="黑体" panose="02010609060101010101" pitchFamily="2" charset="-122"/>
                <a:cs typeface="黑体" panose="02010609060101010101" pitchFamily="2" charset="-122"/>
              </a:rPr>
              <a:t>意义：</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中华民族结成</a:t>
            </a:r>
            <a:r>
              <a:rPr lang="zh-CN" sz="2400" b="1" u="sng">
                <a:solidFill>
                  <a:srgbClr val="FF0000"/>
                </a:solidFill>
                <a:latin typeface="黑体" panose="02010609060101010101" pitchFamily="2" charset="-122"/>
                <a:ea typeface="黑体" panose="02010609060101010101" pitchFamily="2" charset="-122"/>
                <a:cs typeface="黑体" panose="02010609060101010101" pitchFamily="2" charset="-122"/>
              </a:rPr>
              <a:t>抗日民族统一战线</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 团结抗日，开辟了对日本法西斯</a:t>
            </a:r>
            <a:r>
              <a:rPr lang="zh-CN" sz="2400" b="1" u="sng">
                <a:solidFill>
                  <a:srgbClr val="0033CC"/>
                </a:solidFill>
                <a:latin typeface="黑体" panose="02010609060101010101" pitchFamily="2" charset="-122"/>
                <a:ea typeface="黑体" panose="02010609060101010101" pitchFamily="2" charset="-122"/>
                <a:cs typeface="黑体" panose="02010609060101010101" pitchFamily="2" charset="-122"/>
              </a:rPr>
              <a:t>持久作战</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的东方主战场。</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5" name="文本框 4"/>
          <p:cNvSpPr txBox="1"/>
          <p:nvPr/>
        </p:nvSpPr>
        <p:spPr>
          <a:xfrm>
            <a:off x="316865" y="78740"/>
            <a:ext cx="1693545" cy="491490"/>
          </a:xfrm>
          <a:prstGeom prst="rect">
            <a:avLst/>
          </a:prstGeom>
          <a:solidFill>
            <a:srgbClr val="FFFF00"/>
          </a:solidFill>
        </p:spPr>
        <p:txBody>
          <a:bodyPr wrap="square" rtlCol="0" anchor="t">
            <a:spAutoFit/>
          </a:bodyPr>
          <a:lstStyle/>
          <a:p>
            <a:r>
              <a:rPr lang="zh-CN" altLang="en-US" sz="2600">
                <a:latin typeface="黑体" panose="02010609060101010101" pitchFamily="2" charset="-122"/>
                <a:ea typeface="黑体" panose="02010609060101010101" pitchFamily="2" charset="-122"/>
                <a:sym typeface="+mn-ea"/>
              </a:rPr>
              <a:t>局部战争</a:t>
            </a:r>
            <a:endParaRPr lang="zh-CN" altLang="en-US" sz="2600">
              <a:latin typeface="黑体" pitchFamily="2" charset="-122"/>
              <a:ea typeface="黑体" pitchFamily="2" charset="-122"/>
            </a:endParaRPr>
          </a:p>
        </p:txBody>
      </p:sp>
      <p:sp>
        <p:nvSpPr>
          <p:cNvPr id="7" name="文本框 6"/>
          <p:cNvSpPr txBox="1"/>
          <p:nvPr/>
        </p:nvSpPr>
        <p:spPr>
          <a:xfrm>
            <a:off x="316865" y="822960"/>
            <a:ext cx="5835650" cy="491490"/>
          </a:xfrm>
          <a:prstGeom prst="rect">
            <a:avLst/>
          </a:prstGeom>
          <a:solidFill>
            <a:srgbClr val="FFFF00"/>
          </a:solidFill>
        </p:spPr>
        <p:txBody>
          <a:bodyPr wrap="square" rtlCol="0" anchor="t">
            <a:spAutoFit/>
          </a:bodyPr>
          <a:lstStyle/>
          <a:p>
            <a:r>
              <a:rPr lang="en-US" altLang="zh-CN" sz="2600" b="1">
                <a:solidFill>
                  <a:srgbClr val="FF0000"/>
                </a:solidFill>
                <a:latin typeface="黑体" panose="02010609060101010101" pitchFamily="2" charset="-122"/>
                <a:ea typeface="黑体" panose="02010609060101010101" pitchFamily="2" charset="-122"/>
              </a:rPr>
              <a:t>1.</a:t>
            </a:r>
            <a:r>
              <a:rPr lang="zh-CN" altLang="en-US" sz="2600" b="1">
                <a:solidFill>
                  <a:srgbClr val="FF0000"/>
                </a:solidFill>
                <a:latin typeface="黑体" panose="02010609060101010101" pitchFamily="2" charset="-122"/>
                <a:ea typeface="黑体" panose="02010609060101010101" pitchFamily="2" charset="-122"/>
              </a:rPr>
              <a:t>日本侵华：二战拉开序幕、局部爆发</a:t>
            </a:r>
            <a:endParaRPr lang="zh-CN" altLang="en-US" sz="2600" b="1">
              <a:solidFill>
                <a:srgbClr val="FF0000"/>
              </a:solidFill>
              <a:latin typeface="黑体" pitchFamily="2" charset="-122"/>
              <a:ea typeface="黑体" pitchFamily="2" charset="-122"/>
            </a:endParaRPr>
          </a:p>
        </p:txBody>
      </p:sp>
      <p:pic>
        <p:nvPicPr>
          <p:cNvPr id="9" name="图片 8"/>
          <p:cNvPicPr>
            <a:picLocks noChangeAspect="1"/>
          </p:cNvPicPr>
          <p:nvPr/>
        </p:nvPicPr>
        <p:blipFill>
          <a:blip r:embed="rId2"/>
          <a:stretch>
            <a:fillRect/>
          </a:stretch>
        </p:blipFill>
        <p:spPr>
          <a:xfrm>
            <a:off x="6560185" y="635"/>
            <a:ext cx="5631815" cy="685736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linds(horizontal)">
                                      <p:cBhvr>
                                        <p:cTn id="7" dur="500"/>
                                        <p:tgtEl>
                                          <p:spTgt spid="4">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4">
                                            <p:txEl>
                                              <p:pRg st="2" end="2"/>
                                            </p:txEl>
                                          </p:spTgt>
                                        </p:tgtEl>
                                        <p:attrNameLst>
                                          <p:attrName>style.visibility</p:attrName>
                                        </p:attrNameLst>
                                      </p:cBhvr>
                                      <p:to>
                                        <p:strVal val="visible"/>
                                      </p:to>
                                    </p:set>
                                    <p:animEffect transition="in" filter="blinds(horizontal)">
                                      <p:cBhvr>
                                        <p:cTn id="12" dur="500"/>
                                        <p:tgtEl>
                                          <p:spTgt spid="4">
                                            <p:txEl>
                                              <p:pRg st="2" end="2"/>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4">
                                            <p:txEl>
                                              <p:pRg st="4" end="4"/>
                                            </p:txEl>
                                          </p:spTgt>
                                        </p:tgtEl>
                                        <p:attrNameLst>
                                          <p:attrName>style.visibility</p:attrName>
                                        </p:attrNameLst>
                                      </p:cBhvr>
                                      <p:to>
                                        <p:strVal val="visible"/>
                                      </p:to>
                                    </p:set>
                                    <p:animEffect transition="in" filter="blinds(horizontal)">
                                      <p:cBhvr>
                                        <p:cTn id="17" dur="500"/>
                                        <p:tgtEl>
                                          <p:spTgt spid="4">
                                            <p:txEl>
                                              <p:pRg st="4" end="4"/>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linds(horizontal)">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8" name="文本框 7"/>
          <p:cNvSpPr txBox="1"/>
          <p:nvPr/>
        </p:nvSpPr>
        <p:spPr>
          <a:xfrm>
            <a:off x="267335" y="175260"/>
            <a:ext cx="4215130" cy="491490"/>
          </a:xfrm>
          <a:prstGeom prst="rect">
            <a:avLst/>
          </a:prstGeom>
          <a:solidFill>
            <a:srgbClr val="FFFF00"/>
          </a:solidFill>
        </p:spPr>
        <p:txBody>
          <a:bodyPr wrap="square" rtlCol="0" anchor="t">
            <a:spAutoFit/>
          </a:bodyPr>
          <a:lstStyle/>
          <a:p>
            <a:r>
              <a:rPr lang="en-US" altLang="zh-CN" sz="2600" b="1">
                <a:solidFill>
                  <a:srgbClr val="FF0000"/>
                </a:solidFill>
                <a:latin typeface="黑体" panose="02010609060101010101" pitchFamily="2" charset="-122"/>
                <a:ea typeface="黑体" panose="02010609060101010101" pitchFamily="2" charset="-122"/>
              </a:rPr>
              <a:t>2.</a:t>
            </a:r>
            <a:r>
              <a:rPr lang="zh-CN" altLang="en-US" sz="2600" b="1">
                <a:solidFill>
                  <a:srgbClr val="FF0000"/>
                </a:solidFill>
                <a:latin typeface="黑体" panose="02010609060101010101" pitchFamily="2" charset="-122"/>
                <a:ea typeface="黑体" panose="02010609060101010101" pitchFamily="2" charset="-122"/>
              </a:rPr>
              <a:t>德国闪击波兰，全面爆发</a:t>
            </a:r>
            <a:endParaRPr lang="zh-CN" altLang="en-US" sz="2600" b="1">
              <a:solidFill>
                <a:srgbClr val="FF0000"/>
              </a:solidFill>
              <a:latin typeface="黑体" panose="02010609060101010101" pitchFamily="2" charset="-122"/>
              <a:ea typeface="黑体" panose="02010609060101010101" pitchFamily="2" charset="-122"/>
            </a:endParaRPr>
          </a:p>
        </p:txBody>
      </p:sp>
      <p:sp>
        <p:nvSpPr>
          <p:cNvPr id="6" name="文本框 5"/>
          <p:cNvSpPr txBox="1"/>
          <p:nvPr/>
        </p:nvSpPr>
        <p:spPr>
          <a:xfrm>
            <a:off x="266700" y="1163955"/>
            <a:ext cx="4445000" cy="3969385"/>
          </a:xfrm>
          <a:prstGeom prst="rect">
            <a:avLst/>
          </a:prstGeom>
          <a:noFill/>
          <a:ln w="9525">
            <a:noFill/>
          </a:ln>
        </p:spPr>
        <p:txBody>
          <a:bodyPr wrap="square">
            <a:spAutoFit/>
          </a:bodyPr>
          <a:lstStyle/>
          <a:p>
            <a:pPr indent="0"/>
            <a:r>
              <a:rPr lang="en-US" altLang="zh-CN"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 </a:t>
            </a:r>
            <a:r>
              <a:rPr lang="en-US" altLang="zh-CN" sz="28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   </a:t>
            </a:r>
            <a:r>
              <a:rPr lang="zh-CN"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在欧洲：</a:t>
            </a:r>
            <a:r>
              <a:rPr lang="en-US" sz="2800" b="0">
                <a:solidFill>
                  <a:srgbClr val="000000"/>
                </a:solidFill>
                <a:latin typeface="黑体" panose="02010609060101010101" pitchFamily="2" charset="-122"/>
                <a:ea typeface="黑体" panose="02010609060101010101" pitchFamily="2" charset="-122"/>
                <a:cs typeface="黑体" panose="02010609060101010101" pitchFamily="2" charset="-122"/>
              </a:rPr>
              <a:t>1939</a:t>
            </a:r>
            <a:r>
              <a:rPr lang="zh-CN" sz="2800" b="0">
                <a:solidFill>
                  <a:srgbClr val="000000"/>
                </a:solidFill>
                <a:latin typeface="黑体" panose="02010609060101010101" pitchFamily="2" charset="-122"/>
                <a:ea typeface="黑体" panose="02010609060101010101" pitchFamily="2" charset="-122"/>
                <a:cs typeface="黑体" panose="02010609060101010101" pitchFamily="2" charset="-122"/>
              </a:rPr>
              <a:t>年</a:t>
            </a:r>
            <a:r>
              <a:rPr lang="en-US" sz="2800" b="0">
                <a:solidFill>
                  <a:srgbClr val="000000"/>
                </a:solidFill>
                <a:latin typeface="黑体" panose="02010609060101010101" pitchFamily="2" charset="-122"/>
                <a:ea typeface="黑体" panose="02010609060101010101" pitchFamily="2" charset="-122"/>
                <a:cs typeface="黑体" panose="02010609060101010101" pitchFamily="2" charset="-122"/>
              </a:rPr>
              <a:t>9</a:t>
            </a:r>
            <a:r>
              <a:rPr lang="zh-CN" sz="2800" b="0">
                <a:solidFill>
                  <a:srgbClr val="000000"/>
                </a:solidFill>
                <a:latin typeface="黑体" panose="02010609060101010101" pitchFamily="2" charset="-122"/>
                <a:ea typeface="黑体" panose="02010609060101010101" pitchFamily="2" charset="-122"/>
                <a:cs typeface="黑体" panose="02010609060101010101" pitchFamily="2" charset="-122"/>
              </a:rPr>
              <a:t>月，</a:t>
            </a:r>
            <a:r>
              <a:rPr lang="zh-CN" sz="2800" b="0">
                <a:solidFill>
                  <a:srgbClr val="C00000"/>
                </a:solidFill>
                <a:latin typeface="黑体" panose="02010609060101010101" pitchFamily="2" charset="-122"/>
                <a:ea typeface="黑体" panose="02010609060101010101" pitchFamily="2" charset="-122"/>
                <a:cs typeface="黑体" panose="02010609060101010101" pitchFamily="2" charset="-122"/>
              </a:rPr>
              <a:t>德国</a:t>
            </a:r>
            <a:r>
              <a:rPr lang="zh-CN" sz="2800" b="0">
                <a:solidFill>
                  <a:srgbClr val="000000"/>
                </a:solidFill>
                <a:latin typeface="黑体" panose="02010609060101010101" pitchFamily="2" charset="-122"/>
                <a:ea typeface="黑体" panose="02010609060101010101" pitchFamily="2" charset="-122"/>
                <a:cs typeface="黑体" panose="02010609060101010101" pitchFamily="2" charset="-122"/>
              </a:rPr>
              <a:t>以</a:t>
            </a:r>
            <a:r>
              <a:rPr lang="en-US" sz="2800" b="0">
                <a:solidFill>
                  <a:srgbClr val="000000"/>
                </a:solidFill>
                <a:latin typeface="黑体" panose="02010609060101010101" pitchFamily="2" charset="-122"/>
                <a:ea typeface="黑体" panose="02010609060101010101" pitchFamily="2" charset="-122"/>
                <a:cs typeface="黑体" panose="02010609060101010101" pitchFamily="2" charset="-122"/>
              </a:rPr>
              <a:t>“</a:t>
            </a:r>
            <a:r>
              <a:rPr lang="zh-CN" sz="2800" b="0">
                <a:solidFill>
                  <a:srgbClr val="000000"/>
                </a:solidFill>
                <a:latin typeface="黑体" panose="02010609060101010101" pitchFamily="2" charset="-122"/>
                <a:ea typeface="黑体" panose="02010609060101010101" pitchFamily="2" charset="-122"/>
                <a:cs typeface="黑体" panose="02010609060101010101" pitchFamily="2" charset="-122"/>
              </a:rPr>
              <a:t>闪击战</a:t>
            </a:r>
            <a:r>
              <a:rPr lang="en-US" sz="2800" b="0">
                <a:solidFill>
                  <a:srgbClr val="000000"/>
                </a:solidFill>
                <a:latin typeface="黑体" panose="02010609060101010101" pitchFamily="2" charset="-122"/>
                <a:ea typeface="黑体" panose="02010609060101010101" pitchFamily="2" charset="-122"/>
                <a:cs typeface="黑体" panose="02010609060101010101" pitchFamily="2" charset="-122"/>
              </a:rPr>
              <a:t>”</a:t>
            </a:r>
            <a:r>
              <a:rPr lang="zh-CN" sz="2800" b="0">
                <a:solidFill>
                  <a:srgbClr val="C00000"/>
                </a:solidFill>
                <a:latin typeface="黑体" panose="02010609060101010101" pitchFamily="2" charset="-122"/>
                <a:ea typeface="黑体" panose="02010609060101010101" pitchFamily="2" charset="-122"/>
                <a:cs typeface="黑体" panose="02010609060101010101" pitchFamily="2" charset="-122"/>
              </a:rPr>
              <a:t>突袭波兰</a:t>
            </a:r>
            <a:r>
              <a:rPr lang="zh-CN" sz="2800" b="0">
                <a:solidFill>
                  <a:srgbClr val="000000"/>
                </a:solidFill>
                <a:latin typeface="黑体" panose="02010609060101010101" pitchFamily="2" charset="-122"/>
                <a:ea typeface="黑体" panose="02010609060101010101" pitchFamily="2" charset="-122"/>
                <a:cs typeface="黑体" panose="02010609060101010101" pitchFamily="2" charset="-122"/>
              </a:rPr>
              <a:t>，英法被迫对徳宣战，</a:t>
            </a:r>
            <a:r>
              <a:rPr lang="zh-CN" sz="2800" b="1" u="sng">
                <a:solidFill>
                  <a:srgbClr val="FF0000"/>
                </a:solidFill>
                <a:latin typeface="黑体" panose="02010609060101010101" pitchFamily="2" charset="-122"/>
                <a:ea typeface="黑体" panose="02010609060101010101" pitchFamily="2" charset="-122"/>
                <a:cs typeface="黑体" panose="02010609060101010101" pitchFamily="2" charset="-122"/>
              </a:rPr>
              <a:t>第二次世界大战全面爆发。</a:t>
            </a:r>
            <a:endParaRPr lang="zh-CN" sz="2800" b="0">
              <a:solidFill>
                <a:srgbClr val="000000"/>
              </a:solidFill>
              <a:latin typeface="黑体" pitchFamily="2" charset="-122"/>
              <a:ea typeface="黑体" pitchFamily="2" charset="-122"/>
              <a:cs typeface="黑体" panose="02010609060101010101" pitchFamily="2" charset="-122"/>
            </a:endParaRPr>
          </a:p>
          <a:p>
            <a:pPr indent="0"/>
            <a:r>
              <a:rPr lang="zh-CN" sz="2800" b="0">
                <a:solidFill>
                  <a:srgbClr val="000000"/>
                </a:solidFill>
                <a:latin typeface="黑体" panose="02010609060101010101" pitchFamily="2" charset="-122"/>
                <a:ea typeface="黑体" panose="02010609060101010101" pitchFamily="2" charset="-122"/>
                <a:cs typeface="黑体" panose="02010609060101010101" pitchFamily="2" charset="-122"/>
              </a:rPr>
              <a:t>    </a:t>
            </a:r>
            <a:endParaRPr lang="zh-CN" sz="28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0"/>
            <a:r>
              <a:rPr lang="zh-CN" sz="2800" b="0">
                <a:solidFill>
                  <a:srgbClr val="000000"/>
                </a:solidFill>
                <a:latin typeface="黑体" panose="02010609060101010101" pitchFamily="2" charset="-122"/>
                <a:ea typeface="黑体" panose="02010609060101010101" pitchFamily="2" charset="-122"/>
                <a:cs typeface="黑体" panose="02010609060101010101" pitchFamily="2" charset="-122"/>
              </a:rPr>
              <a:t>    </a:t>
            </a:r>
            <a:endParaRPr lang="zh-CN" sz="28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0"/>
            <a:r>
              <a:rPr lang="zh-CN" sz="2800" b="0">
                <a:solidFill>
                  <a:srgbClr val="000000"/>
                </a:solidFill>
                <a:latin typeface="黑体" panose="02010609060101010101" pitchFamily="2" charset="-122"/>
                <a:ea typeface="黑体" panose="02010609060101010101" pitchFamily="2" charset="-122"/>
                <a:cs typeface="黑体" panose="02010609060101010101" pitchFamily="2" charset="-122"/>
              </a:rPr>
              <a:t>    德国东突西进，迅速占领欧洲大部分地区，法国败降，英国坚持抵抗。</a:t>
            </a:r>
            <a:endParaRPr lang="zh-CN" altLang="en-US" sz="2800">
              <a:latin typeface="黑体" pitchFamily="2" charset="-122"/>
              <a:ea typeface="黑体" pitchFamily="2" charset="-122"/>
              <a:cs typeface="黑体" panose="02010609060101010101" pitchFamily="2" charset="-122"/>
            </a:endParaRPr>
          </a:p>
        </p:txBody>
      </p:sp>
      <p:pic>
        <p:nvPicPr>
          <p:cNvPr id="4" name="图片 3"/>
          <p:cNvPicPr>
            <a:picLocks noChangeAspect="1"/>
          </p:cNvPicPr>
          <p:nvPr/>
        </p:nvPicPr>
        <p:blipFill>
          <a:blip r:embed="rId2"/>
          <a:stretch>
            <a:fillRect/>
          </a:stretch>
        </p:blipFill>
        <p:spPr>
          <a:xfrm>
            <a:off x="5532755" y="0"/>
            <a:ext cx="6659245" cy="685863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3" end="3"/>
                                            </p:txEl>
                                          </p:spTgt>
                                        </p:tgtEl>
                                        <p:attrNameLst>
                                          <p:attrName>style.visibility</p:attrName>
                                        </p:attrNameLst>
                                      </p:cBhvr>
                                      <p:to>
                                        <p:strVal val="visible"/>
                                      </p:to>
                                    </p:set>
                                    <p:animEffect transition="in" filter="blinds(horizontal)">
                                      <p:cBhvr>
                                        <p:cTn id="12" dur="500"/>
                                        <p:tgtEl>
                                          <p:spTgt spid="6">
                                            <p:txEl>
                                              <p:pRg st="3" end="3"/>
                                            </p:txEl>
                                          </p:spTgt>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7625" y="1898015"/>
            <a:ext cx="5640705" cy="953135"/>
          </a:xfrm>
          <a:prstGeom prst="rect">
            <a:avLst/>
          </a:prstGeom>
          <a:noFill/>
        </p:spPr>
        <p:txBody>
          <a:bodyPr wrap="square" rtlCol="0" anchor="t">
            <a:spAutoFit/>
          </a:bodyPr>
          <a:lstStyle/>
          <a:p>
            <a:pPr algn="l"/>
            <a:r>
              <a:rPr lang="en-US"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1941</a:t>
            </a:r>
            <a:r>
              <a:rPr lang="zh-CN"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年</a:t>
            </a:r>
            <a:r>
              <a:rPr lang="en-US"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6</a:t>
            </a:r>
            <a:r>
              <a:rPr lang="zh-CN"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月，</a:t>
            </a:r>
            <a:r>
              <a:rPr lang="zh-CN"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德国入侵苏联</a:t>
            </a:r>
            <a:r>
              <a:rPr lang="zh-CN"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r>
              <a:rPr lang="zh-CN" sz="2800">
                <a:solidFill>
                  <a:srgbClr val="0033CC"/>
                </a:solidFill>
                <a:latin typeface="黑体" panose="02010609060101010101" pitchFamily="2" charset="-122"/>
                <a:ea typeface="黑体" panose="02010609060101010101" pitchFamily="2" charset="-122"/>
                <a:cs typeface="黑体" panose="02010609060101010101" pitchFamily="2" charset="-122"/>
                <a:sym typeface="+mn-ea"/>
              </a:rPr>
              <a:t>苏联战场</a:t>
            </a:r>
            <a:r>
              <a:rPr lang="zh-CN"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成为抵抗纳粹德国的</a:t>
            </a:r>
            <a:r>
              <a:rPr lang="zh-CN" sz="2800">
                <a:solidFill>
                  <a:srgbClr val="0033CC"/>
                </a:solidFill>
                <a:latin typeface="黑体" panose="02010609060101010101" pitchFamily="2" charset="-122"/>
                <a:ea typeface="黑体" panose="02010609060101010101" pitchFamily="2" charset="-122"/>
                <a:cs typeface="黑体" panose="02010609060101010101" pitchFamily="2" charset="-122"/>
                <a:sym typeface="+mn-ea"/>
              </a:rPr>
              <a:t>主战场</a:t>
            </a:r>
            <a:r>
              <a:rPr lang="zh-CN"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endParaRPr lang="zh-CN" altLang="en-US"/>
          </a:p>
        </p:txBody>
      </p:sp>
      <p:sp>
        <p:nvSpPr>
          <p:cNvPr id="5" name="文本框 4"/>
          <p:cNvSpPr txBox="1"/>
          <p:nvPr/>
        </p:nvSpPr>
        <p:spPr>
          <a:xfrm>
            <a:off x="-34925" y="4246245"/>
            <a:ext cx="4842510" cy="1383665"/>
          </a:xfrm>
          <a:prstGeom prst="rect">
            <a:avLst/>
          </a:prstGeom>
          <a:noFill/>
        </p:spPr>
        <p:txBody>
          <a:bodyPr wrap="square" rtlCol="0" anchor="t">
            <a:spAutoFit/>
          </a:bodyPr>
          <a:lstStyle/>
          <a:p>
            <a:r>
              <a:rPr lang="zh-CN"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1941年12月，</a:t>
            </a:r>
            <a:r>
              <a:rPr lang="zh-CN" sz="28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日本挑起太平洋战争</a:t>
            </a:r>
            <a:r>
              <a:rPr lang="zh-CN" sz="28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，美国对日宣战，</a:t>
            </a:r>
            <a:r>
              <a:rPr lang="zh-CN" sz="2800" b="1" u="sng">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第二次世界大战发展到全球阶段</a:t>
            </a:r>
            <a:r>
              <a:rPr lang="zh-CN" sz="28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endParaRPr lang="zh-CN" sz="2800" b="1">
              <a:solidFill>
                <a:srgbClr val="000000"/>
              </a:solidFill>
              <a:latin typeface="黑体" pitchFamily="2" charset="-122"/>
              <a:ea typeface="黑体" pitchFamily="2" charset="-122"/>
              <a:cs typeface="黑体" panose="02010609060101010101" pitchFamily="2" charset="-122"/>
            </a:endParaRPr>
          </a:p>
        </p:txBody>
      </p:sp>
      <p:sp>
        <p:nvSpPr>
          <p:cNvPr id="8" name="文本框 7"/>
          <p:cNvSpPr txBox="1"/>
          <p:nvPr/>
        </p:nvSpPr>
        <p:spPr>
          <a:xfrm>
            <a:off x="128905" y="441325"/>
            <a:ext cx="3987165" cy="491490"/>
          </a:xfrm>
          <a:prstGeom prst="rect">
            <a:avLst/>
          </a:prstGeom>
          <a:solidFill>
            <a:srgbClr val="FFFF00"/>
          </a:solidFill>
        </p:spPr>
        <p:txBody>
          <a:bodyPr wrap="square" rtlCol="0" anchor="t">
            <a:spAutoFit/>
          </a:bodyPr>
          <a:lstStyle/>
          <a:p>
            <a:r>
              <a:rPr lang="en-US" altLang="zh-CN" sz="2600" b="1">
                <a:solidFill>
                  <a:srgbClr val="FF0000"/>
                </a:solidFill>
                <a:latin typeface="黑体" panose="02010609060101010101" pitchFamily="2" charset="-122"/>
                <a:ea typeface="黑体" panose="02010609060101010101" pitchFamily="2" charset="-122"/>
              </a:rPr>
              <a:t>3.</a:t>
            </a:r>
            <a:r>
              <a:rPr lang="zh-CN" altLang="en-US" sz="2600" b="1">
                <a:solidFill>
                  <a:srgbClr val="FF0000"/>
                </a:solidFill>
                <a:latin typeface="黑体" panose="02010609060101010101" pitchFamily="2" charset="-122"/>
                <a:ea typeface="黑体" panose="02010609060101010101" pitchFamily="2" charset="-122"/>
              </a:rPr>
              <a:t>规模扩大</a:t>
            </a:r>
            <a:r>
              <a:rPr lang="en-US" altLang="zh-CN" sz="2600" b="1">
                <a:solidFill>
                  <a:srgbClr val="FF0000"/>
                </a:solidFill>
                <a:latin typeface="黑体" panose="02010609060101010101" pitchFamily="2" charset="-122"/>
                <a:ea typeface="黑体" panose="02010609060101010101" pitchFamily="2" charset="-122"/>
              </a:rPr>
              <a:t>——</a:t>
            </a:r>
            <a:r>
              <a:rPr lang="zh-CN" altLang="en-US" sz="2600" b="1">
                <a:solidFill>
                  <a:srgbClr val="FF0000"/>
                </a:solidFill>
                <a:latin typeface="黑体" panose="02010609060101010101" pitchFamily="2" charset="-122"/>
                <a:ea typeface="黑体" panose="02010609060101010101" pitchFamily="2" charset="-122"/>
              </a:rPr>
              <a:t>全球战争</a:t>
            </a:r>
            <a:endParaRPr lang="zh-CN" altLang="en-US" sz="2600" b="1">
              <a:solidFill>
                <a:srgbClr val="FF0000"/>
              </a:solidFill>
              <a:latin typeface="黑体" panose="02010609060101010101" pitchFamily="2" charset="-122"/>
              <a:ea typeface="黑体" panose="02010609060101010101" pitchFamily="2" charset="-122"/>
            </a:endParaRPr>
          </a:p>
        </p:txBody>
      </p:sp>
      <p:pic>
        <p:nvPicPr>
          <p:cNvPr id="3074" name="Picture 2" descr="http://i.gongxiao8.com/uploads/i_2_1557789674x1757272956_26.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765800" y="441325"/>
            <a:ext cx="5970905" cy="559054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078" name="Picture 6" descr="http://www.onegreen.net/maps/Upload_maps/201611/2016112914203294.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736465" y="534035"/>
            <a:ext cx="7455535" cy="598741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2" name="文本框 11"/>
          <p:cNvSpPr txBox="1"/>
          <p:nvPr/>
        </p:nvSpPr>
        <p:spPr>
          <a:xfrm>
            <a:off x="0" y="2611755"/>
            <a:ext cx="6983730" cy="4246245"/>
          </a:xfrm>
          <a:prstGeom prst="rect">
            <a:avLst/>
          </a:prstGeom>
          <a:solidFill>
            <a:schemeClr val="bg1"/>
          </a:solidFill>
        </p:spPr>
        <p:txBody>
          <a:bodyPr wrap="square" rtlCol="0" anchor="t">
            <a:spAutoFit/>
          </a:bodyPr>
          <a:lstStyle/>
          <a:p>
            <a:pPr algn="just">
              <a:lnSpc>
                <a:spcPct val="125000"/>
              </a:lnSpc>
              <a:spcBef>
                <a:spcPct val="0"/>
              </a:spcBef>
              <a:spcAft>
                <a:spcPct val="0"/>
              </a:spcAft>
            </a:pPr>
            <a:r>
              <a:rPr lang="en-US" altLang="zh-CN" sz="2400">
                <a:latin typeface="楷体" panose="02010609060101010101" charset="-122"/>
                <a:ea typeface="楷体" panose="02010609060101010101" charset="-122"/>
                <a:cs typeface="楷体" panose="02010609060101010101" charset="-122"/>
              </a:rPr>
              <a:t>  </a:t>
            </a:r>
            <a:r>
              <a:rPr lang="en-US" altLang="zh-CN" sz="2400" b="1">
                <a:latin typeface="楷体" panose="02010609060101010101" charset="-122"/>
                <a:ea typeface="楷体" panose="02010609060101010101" charset="-122"/>
                <a:cs typeface="楷体" panose="02010609060101010101" charset="-122"/>
              </a:rPr>
              <a:t>  </a:t>
            </a:r>
            <a:r>
              <a:rPr sz="2400" b="1">
                <a:latin typeface="楷体" panose="02010609060101010101" charset="-122"/>
                <a:ea typeface="楷体" panose="02010609060101010101" charset="-122"/>
                <a:cs typeface="楷体" panose="02010609060101010101" charset="-122"/>
              </a:rPr>
              <a:t>1941年12月7日（夏威夷时</a:t>
            </a:r>
            <a:r>
              <a:rPr lang="zh-CN" sz="2400" b="1">
                <a:latin typeface="楷体" panose="02010609060101010101" charset="-122"/>
                <a:ea typeface="楷体" panose="02010609060101010101" charset="-122"/>
                <a:cs typeface="楷体" panose="02010609060101010101" charset="-122"/>
              </a:rPr>
              <a:t>间</a:t>
            </a:r>
            <a:r>
              <a:rPr sz="2400" b="1">
                <a:latin typeface="楷体" panose="02010609060101010101" charset="-122"/>
                <a:ea typeface="楷体" panose="02010609060101010101" charset="-122"/>
                <a:cs typeface="楷体" panose="02010609060101010101" charset="-122"/>
              </a:rPr>
              <a:t>8日），日本动用60多艘舰船和423架舰载飞机,对美国太平洋舰队所在地珍珠港发动突然袭击，击沉击伤美军大量军舰。同时出动五路陆军，向东南亚各国和西南太平洋岛屿发动进攻。日本在袭击珍珠港后一小时，正式向美、英宣战。同日，美、英对日宣战，以后荷兰、中国、加拿大</a:t>
            </a:r>
            <a:r>
              <a:rPr lang="zh-CN" sz="2400" b="1">
                <a:latin typeface="楷体" panose="02010609060101010101" charset="-122"/>
                <a:ea typeface="楷体" panose="02010609060101010101" charset="-122"/>
                <a:cs typeface="楷体" panose="02010609060101010101" charset="-122"/>
              </a:rPr>
              <a:t>、澳大利亚</a:t>
            </a:r>
            <a:r>
              <a:rPr sz="2400" b="1">
                <a:latin typeface="楷体" panose="02010609060101010101" charset="-122"/>
                <a:ea typeface="楷体" panose="02010609060101010101" charset="-122"/>
                <a:cs typeface="楷体" panose="02010609060101010101" charset="-122"/>
              </a:rPr>
              <a:t>、新西兰、哥斯达黎加等近20个国家相继对日宣战。</a:t>
            </a:r>
            <a:endParaRPr sz="2400" b="1">
              <a:latin typeface="楷体" panose="02010609060101010101" charset="-122"/>
              <a:ea typeface="楷体" panose="02010609060101010101" charset="-122"/>
              <a:cs typeface="楷体" panose="02010609060101010101" charset="-122"/>
            </a:endParaRPr>
          </a:p>
          <a:p>
            <a:pPr algn="r">
              <a:lnSpc>
                <a:spcPct val="125000"/>
              </a:lnSpc>
              <a:spcBef>
                <a:spcPct val="0"/>
              </a:spcBef>
              <a:spcAft>
                <a:spcPct val="0"/>
              </a:spcAft>
            </a:pPr>
            <a:r>
              <a:rPr lang="en-US" altLang="zh-CN" sz="2400" b="1">
                <a:latin typeface="宋体" panose="02010600030101010101" pitchFamily="2" charset="-122"/>
                <a:ea typeface="宋体" panose="02010600030101010101" pitchFamily="2" charset="-122"/>
                <a:cs typeface="宋体" panose="02010600030101010101" pitchFamily="2" charset="-122"/>
              </a:rPr>
              <a:t>——</a:t>
            </a:r>
            <a:r>
              <a:rPr lang="zh-CN" altLang="en-US" sz="2400" b="1">
                <a:latin typeface="宋体" panose="02010600030101010101" pitchFamily="2" charset="-122"/>
                <a:ea typeface="宋体" panose="02010600030101010101" pitchFamily="2" charset="-122"/>
                <a:cs typeface="宋体" panose="02010600030101010101" pitchFamily="2" charset="-122"/>
              </a:rPr>
              <a:t>选编自王斯德主编《世界通史》第三编</a:t>
            </a:r>
            <a:endParaRPr lang="zh-CN" altLang="en-US" sz="2400" b="1">
              <a:latin typeface="宋体" pitchFamily="2" charset="-122"/>
              <a:ea typeface="宋体" pitchFamily="2" charset="-122"/>
              <a:cs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blinds(horizontal)">
                                      <p:cBhvr>
                                        <p:cTn id="12" dur="500"/>
                                        <p:tgtEl>
                                          <p:spTgt spid="307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3078"/>
                                        </p:tgtEl>
                                        <p:attrNameLst>
                                          <p:attrName>style.visibility</p:attrName>
                                        </p:attrNameLst>
                                      </p:cBhvr>
                                      <p:to>
                                        <p:strVal val="visible"/>
                                      </p:to>
                                    </p:set>
                                    <p:animEffect transition="in" filter="blinds(horizontal)">
                                      <p:cBhvr>
                                        <p:cTn id="22" dur="500"/>
                                        <p:tgtEl>
                                          <p:spTgt spid="307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8" grpId="0"/>
      <p:bldP spid="12"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0" name="文本框 99"/>
          <p:cNvSpPr txBox="1"/>
          <p:nvPr/>
        </p:nvSpPr>
        <p:spPr>
          <a:xfrm>
            <a:off x="497840" y="732790"/>
            <a:ext cx="11461115" cy="1198880"/>
          </a:xfrm>
          <a:prstGeom prst="rect">
            <a:avLst/>
          </a:prstGeom>
          <a:noFill/>
          <a:ln w="9525">
            <a:noFill/>
          </a:ln>
        </p:spPr>
        <p:txBody>
          <a:bodyPr wrap="square">
            <a:spAutoFit/>
          </a:bodyPr>
          <a:lstStyle/>
          <a:p>
            <a:pPr indent="0"/>
            <a:r>
              <a:rPr lang="en-US" alt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    </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1942年1月，以美、英、苏、中为首的26个国家签署《联合国家宣言》，建立</a:t>
            </a:r>
            <a:r>
              <a:rPr lang="zh-CN" sz="2400" b="0" u="sng">
                <a:solidFill>
                  <a:srgbClr val="FF0000"/>
                </a:solidFill>
                <a:latin typeface="黑体" panose="02010609060101010101" pitchFamily="2" charset="-122"/>
                <a:ea typeface="黑体" panose="02010609060101010101" pitchFamily="2" charset="-122"/>
                <a:cs typeface="黑体" panose="02010609060101010101" pitchFamily="2" charset="-122"/>
              </a:rPr>
              <a:t>世界反法西斯同盟</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。从此，同盟国家协同作战，在以后近三年半的时间里，相继打败意大利、德国和日本。</a:t>
            </a:r>
            <a:endParaRPr lang="zh-CN" altLang="en-US" sz="2400">
              <a:latin typeface="黑体" panose="02010609060101010101" pitchFamily="2" charset="-122"/>
              <a:ea typeface="黑体" panose="02010609060101010101" pitchFamily="2" charset="-122"/>
              <a:cs typeface="黑体" panose="02010609060101010101" pitchFamily="2" charset="-122"/>
            </a:endParaRPr>
          </a:p>
        </p:txBody>
      </p:sp>
      <p:sp>
        <p:nvSpPr>
          <p:cNvPr id="8" name="文本框 7"/>
          <p:cNvSpPr txBox="1"/>
          <p:nvPr/>
        </p:nvSpPr>
        <p:spPr>
          <a:xfrm>
            <a:off x="168275" y="127635"/>
            <a:ext cx="3502660" cy="491490"/>
          </a:xfrm>
          <a:prstGeom prst="rect">
            <a:avLst/>
          </a:prstGeom>
          <a:solidFill>
            <a:srgbClr val="FFFF00"/>
          </a:solidFill>
        </p:spPr>
        <p:txBody>
          <a:bodyPr wrap="square" rtlCol="0" anchor="t">
            <a:spAutoFit/>
          </a:bodyPr>
          <a:lstStyle/>
          <a:p>
            <a:r>
              <a:rPr lang="en-US" altLang="zh-CN" sz="2600" b="1">
                <a:solidFill>
                  <a:srgbClr val="FF0000"/>
                </a:solidFill>
                <a:latin typeface="黑体" panose="02010609060101010101" pitchFamily="2" charset="-122"/>
                <a:ea typeface="黑体" panose="02010609060101010101" pitchFamily="2" charset="-122"/>
              </a:rPr>
              <a:t>4.</a:t>
            </a:r>
            <a:r>
              <a:rPr lang="zh-CN" sz="2600" b="1">
                <a:solidFill>
                  <a:srgbClr val="FF0000"/>
                </a:solidFill>
                <a:latin typeface="黑体" panose="02010609060101010101" pitchFamily="2" charset="-122"/>
                <a:ea typeface="黑体" panose="02010609060101010101" pitchFamily="2" charset="-122"/>
              </a:rPr>
              <a:t>反法西斯联盟成立</a:t>
            </a:r>
            <a:endParaRPr lang="zh-CN" sz="2600" b="1">
              <a:solidFill>
                <a:srgbClr val="FF0000"/>
              </a:solidFill>
              <a:latin typeface="黑体" pitchFamily="2" charset="-122"/>
              <a:ea typeface="黑体" pitchFamily="2" charset="-122"/>
            </a:endParaRPr>
          </a:p>
        </p:txBody>
      </p:sp>
      <p:pic>
        <p:nvPicPr>
          <p:cNvPr id="3" name="图片 2"/>
          <p:cNvPicPr>
            <a:picLocks noChangeAspect="1"/>
          </p:cNvPicPr>
          <p:nvPr>
            <p:custDataLst>
              <p:tags r:id="rId4"/>
            </p:custDataLst>
          </p:nvPr>
        </p:nvPicPr>
        <p:blipFill>
          <a:blip r:embed="rId3"/>
          <a:stretch>
            <a:fillRect/>
          </a:stretch>
        </p:blipFill>
        <p:spPr>
          <a:xfrm>
            <a:off x="402590" y="2212340"/>
            <a:ext cx="3938905" cy="3837940"/>
          </a:xfrm>
          <a:prstGeom prst="rect">
            <a:avLst/>
          </a:prstGeom>
        </p:spPr>
      </p:pic>
      <p:sp>
        <p:nvSpPr>
          <p:cNvPr id="2" name="矩形 1"/>
          <p:cNvSpPr/>
          <p:nvPr/>
        </p:nvSpPr>
        <p:spPr>
          <a:xfrm>
            <a:off x="7759700" y="2336800"/>
            <a:ext cx="4251960" cy="3199765"/>
          </a:xfrm>
          <a:prstGeom prst="rect">
            <a:avLst/>
          </a:prstGeom>
          <a:ln w="19050">
            <a:solidFill>
              <a:schemeClr val="accent6">
                <a:lumMod val="50000"/>
              </a:schemeClr>
            </a:solidFill>
          </a:ln>
        </p:spPr>
        <p:txBody>
          <a:bodyPr wrap="square">
            <a:spAutoFit/>
          </a:bodyPr>
          <a:lstStyle/>
          <a:p>
            <a:pPr>
              <a:spcAft>
                <a:spcPts val="1200"/>
              </a:spcAft>
            </a:pPr>
            <a:r>
              <a:rPr lang="zh-CN" altLang="en-US" sz="2600" b="1" smtClean="0">
                <a:solidFill>
                  <a:schemeClr val="tx1"/>
                </a:solidFill>
                <a:uFillTx/>
                <a:latin typeface="楷体" panose="02010609060101010101" charset="-122"/>
                <a:ea typeface="楷体" panose="02010609060101010101" charset="-122"/>
                <a:cs typeface="楷体" panose="02010609060101010101" charset="-122"/>
              </a:rPr>
              <a:t>（一</a:t>
            </a:r>
            <a:r>
              <a:rPr lang="en-US" altLang="zh-CN" sz="2600" b="1">
                <a:solidFill>
                  <a:schemeClr val="tx1"/>
                </a:solidFill>
                <a:uFillTx/>
                <a:latin typeface="楷体" panose="02010609060101010101" charset="-122"/>
                <a:ea typeface="楷体" panose="02010609060101010101" charset="-122"/>
                <a:cs typeface="楷体" panose="02010609060101010101" charset="-122"/>
              </a:rPr>
              <a:t>)</a:t>
            </a:r>
            <a:r>
              <a:rPr lang="zh-CN" altLang="en-US" sz="2600" b="1">
                <a:solidFill>
                  <a:schemeClr val="tx1"/>
                </a:solidFill>
                <a:uFillTx/>
                <a:latin typeface="楷体" panose="02010609060101010101" charset="-122"/>
                <a:ea typeface="楷体" panose="02010609060101010101" charset="-122"/>
                <a:cs typeface="楷体" panose="02010609060101010101" charset="-122"/>
              </a:rPr>
              <a:t>保证运用</a:t>
            </a:r>
            <a:r>
              <a:rPr lang="zh-CN" altLang="en-US" sz="2600" b="1">
                <a:solidFill>
                  <a:srgbClr val="FF0000"/>
                </a:solidFill>
                <a:uFillTx/>
                <a:latin typeface="楷体" panose="02010609060101010101" charset="-122"/>
                <a:ea typeface="楷体" panose="02010609060101010101" charset="-122"/>
                <a:cs typeface="楷体" panose="02010609060101010101" charset="-122"/>
              </a:rPr>
              <a:t>军事和经济的全部资源</a:t>
            </a:r>
            <a:r>
              <a:rPr lang="zh-CN" altLang="en-US" sz="2600" b="1">
                <a:solidFill>
                  <a:schemeClr val="tx1"/>
                </a:solidFill>
                <a:uFillTx/>
                <a:latin typeface="楷体" panose="02010609060101010101" charset="-122"/>
                <a:ea typeface="楷体" panose="02010609060101010101" charset="-122"/>
                <a:cs typeface="楷体" panose="02010609060101010101" charset="-122"/>
              </a:rPr>
              <a:t>同与之处于战争状态的轴心国及其仆从国家作战；</a:t>
            </a:r>
            <a:endParaRPr lang="zh-CN" altLang="en-US" sz="2600" b="1">
              <a:solidFill>
                <a:schemeClr val="tx1"/>
              </a:solidFill>
              <a:uFillTx/>
              <a:latin typeface="楷体" panose="02010609060101010101" charset="-122"/>
              <a:ea typeface="楷体" panose="02010609060101010101" charset="-122"/>
              <a:cs typeface="楷体" panose="02010609060101010101" charset="-122"/>
            </a:endParaRPr>
          </a:p>
          <a:p>
            <a:pPr>
              <a:spcAft>
                <a:spcPts val="1200"/>
              </a:spcAft>
            </a:pPr>
            <a:r>
              <a:rPr lang="en-US" altLang="zh-CN" sz="2600" b="1">
                <a:solidFill>
                  <a:schemeClr val="tx1"/>
                </a:solidFill>
                <a:uFillTx/>
                <a:latin typeface="楷体" panose="02010609060101010101" charset="-122"/>
                <a:ea typeface="楷体" panose="02010609060101010101" charset="-122"/>
                <a:cs typeface="楷体" panose="02010609060101010101" charset="-122"/>
              </a:rPr>
              <a:t>(</a:t>
            </a:r>
            <a:r>
              <a:rPr lang="zh-CN" altLang="en-US" sz="2600" b="1">
                <a:solidFill>
                  <a:schemeClr val="tx1"/>
                </a:solidFill>
                <a:uFillTx/>
                <a:latin typeface="楷体" panose="02010609060101010101" charset="-122"/>
                <a:ea typeface="楷体" panose="02010609060101010101" charset="-122"/>
                <a:cs typeface="楷体" panose="02010609060101010101" charset="-122"/>
              </a:rPr>
              <a:t>二</a:t>
            </a:r>
            <a:r>
              <a:rPr lang="en-US" altLang="zh-CN" sz="2600" b="1">
                <a:solidFill>
                  <a:schemeClr val="tx1"/>
                </a:solidFill>
                <a:uFillTx/>
                <a:latin typeface="楷体" panose="02010609060101010101" charset="-122"/>
                <a:ea typeface="楷体" panose="02010609060101010101" charset="-122"/>
                <a:cs typeface="楷体" panose="02010609060101010101" charset="-122"/>
              </a:rPr>
              <a:t>)</a:t>
            </a:r>
            <a:r>
              <a:rPr lang="zh-CN" altLang="en-US" sz="2600" b="1">
                <a:uFillTx/>
                <a:latin typeface="楷体" panose="02010609060101010101" charset="-122"/>
                <a:ea typeface="楷体" panose="02010609060101010101" charset="-122"/>
                <a:cs typeface="楷体" panose="02010609060101010101" charset="-122"/>
                <a:sym typeface="+mn-ea"/>
              </a:rPr>
              <a:t>相互合作，不与</a:t>
            </a:r>
            <a:r>
              <a:rPr lang="zh-CN" altLang="en-US" sz="2600" b="1">
                <a:solidFill>
                  <a:srgbClr val="FF0000"/>
                </a:solidFill>
                <a:uFillTx/>
                <a:latin typeface="楷体" panose="02010609060101010101" charset="-122"/>
                <a:ea typeface="楷体" panose="02010609060101010101" charset="-122"/>
                <a:cs typeface="楷体" panose="02010609060101010101" charset="-122"/>
                <a:sym typeface="+mn-ea"/>
              </a:rPr>
              <a:t>敌国单独缔结停战协定和和约。</a:t>
            </a:r>
            <a:endParaRPr lang="zh-CN" altLang="en-US" sz="2600" b="1">
              <a:solidFill>
                <a:srgbClr val="FF0000"/>
              </a:solidFill>
              <a:uFillTx/>
              <a:latin typeface="楷体" panose="02010609060101010101" charset="-122"/>
              <a:ea typeface="楷体" panose="02010609060101010101" charset="-122"/>
              <a:cs typeface="楷体" panose="02010609060101010101" charset="-122"/>
              <a:sym typeface="+mn-ea"/>
            </a:endParaRPr>
          </a:p>
          <a:p>
            <a:pPr>
              <a:spcAft>
                <a:spcPts val="1200"/>
              </a:spcAft>
            </a:pPr>
            <a:r>
              <a:rPr lang="en-US" altLang="zh-CN" sz="2600" b="1" smtClean="0">
                <a:solidFill>
                  <a:schemeClr val="tx1"/>
                </a:solidFill>
                <a:uFillTx/>
                <a:latin typeface="楷体" panose="02010609060101010101" charset="-122"/>
                <a:ea typeface="楷体" panose="02010609060101010101" charset="-122"/>
                <a:cs typeface="楷体" panose="02010609060101010101" charset="-122"/>
              </a:rPr>
              <a:t>    ——《</a:t>
            </a:r>
            <a:r>
              <a:rPr lang="zh-CN" altLang="en-US" sz="2600" b="1" smtClean="0">
                <a:solidFill>
                  <a:schemeClr val="tx1"/>
                </a:solidFill>
                <a:uFillTx/>
                <a:latin typeface="楷体" panose="02010609060101010101" charset="-122"/>
                <a:ea typeface="楷体" panose="02010609060101010101" charset="-122"/>
                <a:cs typeface="楷体" panose="02010609060101010101" charset="-122"/>
              </a:rPr>
              <a:t>联合国家宣言</a:t>
            </a:r>
            <a:r>
              <a:rPr lang="en-US" altLang="zh-CN" sz="2600" b="1" smtClean="0">
                <a:solidFill>
                  <a:schemeClr val="tx1"/>
                </a:solidFill>
                <a:uFillTx/>
                <a:latin typeface="楷体" panose="02010609060101010101" charset="-122"/>
                <a:ea typeface="楷体" panose="02010609060101010101" charset="-122"/>
                <a:cs typeface="楷体" panose="02010609060101010101" charset="-122"/>
              </a:rPr>
              <a:t>》</a:t>
            </a:r>
            <a:endParaRPr lang="en-US" altLang="zh-CN" sz="2600" b="1" smtClean="0">
              <a:solidFill>
                <a:schemeClr val="tx1"/>
              </a:solidFill>
              <a:uFillTx/>
              <a:latin typeface="楷体" panose="02010609060101010101" charset="-122"/>
              <a:ea typeface="楷体" panose="02010609060101010101" charset="-122"/>
              <a:cs typeface="楷体" panose="02010609060101010101" charset="-122"/>
            </a:endParaRPr>
          </a:p>
        </p:txBody>
      </p:sp>
      <p:pic>
        <p:nvPicPr>
          <p:cNvPr id="4" name="Picture 2" descr="C:\Users\Administrator\Desktop\4c0015f3b2601759d8e175e1dd48fedf.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4432961" y="1788696"/>
            <a:ext cx="3326739" cy="4685549"/>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custDataLst>
              <p:tags r:id="rId3"/>
            </p:custDataLst>
          </p:nvPr>
        </p:nvPicPr>
        <p:blipFill>
          <a:blip r:embed="rId2"/>
          <a:stretch>
            <a:fillRect/>
          </a:stretch>
        </p:blipFill>
        <p:spPr>
          <a:xfrm>
            <a:off x="348615" y="109855"/>
            <a:ext cx="8020050" cy="6858000"/>
          </a:xfrm>
          <a:prstGeom prst="rect">
            <a:avLst/>
          </a:prstGeom>
        </p:spPr>
      </p:pic>
      <p:sp>
        <p:nvSpPr>
          <p:cNvPr id="11" name="文本框 10"/>
          <p:cNvSpPr txBox="1"/>
          <p:nvPr/>
        </p:nvSpPr>
        <p:spPr>
          <a:xfrm>
            <a:off x="6877685" y="1363980"/>
            <a:ext cx="5116195" cy="3538220"/>
          </a:xfrm>
          <a:prstGeom prst="rect">
            <a:avLst/>
          </a:prstGeom>
          <a:noFill/>
        </p:spPr>
        <p:txBody>
          <a:bodyPr wrap="square" rtlCol="0" anchor="t">
            <a:spAutoFit/>
          </a:bodyPr>
          <a:lstStyle/>
          <a:p>
            <a:pPr algn="l"/>
            <a:r>
              <a:rPr lang="zh-CN" sz="2800">
                <a:solidFill>
                  <a:srgbClr val="FF0000"/>
                </a:solidFill>
                <a:latin typeface="黑体" panose="02010609060101010101" pitchFamily="2" charset="-122"/>
                <a:ea typeface="黑体" panose="02010609060101010101" pitchFamily="2" charset="-122"/>
                <a:cs typeface="黑体" panose="02010609060101010101" pitchFamily="2" charset="-122"/>
              </a:rPr>
              <a:t>1942—1943年，斯大林格勒战役是第二次世界大战的转折点；</a:t>
            </a:r>
            <a:endParaRPr lang="zh-CN" sz="2800">
              <a:solidFill>
                <a:srgbClr val="FF0000"/>
              </a:solidFill>
              <a:latin typeface="黑体" pitchFamily="2" charset="-122"/>
              <a:ea typeface="黑体" pitchFamily="2" charset="-122"/>
              <a:cs typeface="黑体" panose="02010609060101010101" pitchFamily="2" charset="-122"/>
            </a:endParaRPr>
          </a:p>
          <a:p>
            <a:pPr algn="l"/>
            <a:endParaRPr lang="zh-CN" sz="2800">
              <a:solidFill>
                <a:srgbClr val="FF0000"/>
              </a:solidFill>
              <a:latin typeface="黑体" panose="02010609060101010101" pitchFamily="2" charset="-122"/>
              <a:ea typeface="黑体" panose="02010609060101010101" pitchFamily="2" charset="-122"/>
              <a:cs typeface="黑体" panose="02010609060101010101" pitchFamily="2" charset="-122"/>
            </a:endParaRPr>
          </a:p>
          <a:p>
            <a:pPr algn="l"/>
            <a:r>
              <a:rPr lang="zh-CN" sz="2800">
                <a:solidFill>
                  <a:srgbClr val="FF0000"/>
                </a:solidFill>
                <a:latin typeface="黑体" panose="02010609060101010101" pitchFamily="2" charset="-122"/>
                <a:ea typeface="黑体" panose="02010609060101010101" pitchFamily="2" charset="-122"/>
                <a:cs typeface="黑体" panose="02010609060101010101" pitchFamily="2" charset="-122"/>
              </a:rPr>
              <a:t>1942年阿拉曼战役是非洲战场转折点；</a:t>
            </a:r>
            <a:endParaRPr lang="zh-CN" sz="2800">
              <a:solidFill>
                <a:srgbClr val="FF0000"/>
              </a:solidFill>
              <a:latin typeface="黑体" panose="02010609060101010101" pitchFamily="2" charset="-122"/>
              <a:ea typeface="黑体" panose="02010609060101010101" pitchFamily="2" charset="-122"/>
              <a:cs typeface="黑体" panose="02010609060101010101" pitchFamily="2" charset="-122"/>
            </a:endParaRPr>
          </a:p>
          <a:p>
            <a:pPr algn="l"/>
            <a:endParaRPr lang="zh-CN" sz="2800">
              <a:solidFill>
                <a:srgbClr val="FF0000"/>
              </a:solidFill>
              <a:latin typeface="黑体" panose="02010609060101010101" pitchFamily="2" charset="-122"/>
              <a:ea typeface="黑体" panose="02010609060101010101" pitchFamily="2" charset="-122"/>
              <a:cs typeface="黑体" panose="02010609060101010101" pitchFamily="2" charset="-122"/>
            </a:endParaRPr>
          </a:p>
          <a:p>
            <a:pPr algn="l"/>
            <a:r>
              <a:rPr lang="zh-CN" sz="2800">
                <a:solidFill>
                  <a:srgbClr val="FF0000"/>
                </a:solidFill>
                <a:latin typeface="黑体" panose="02010609060101010101" pitchFamily="2" charset="-122"/>
                <a:ea typeface="黑体" panose="02010609060101010101" pitchFamily="2" charset="-122"/>
                <a:cs typeface="黑体" panose="02010609060101010101" pitchFamily="2" charset="-122"/>
              </a:rPr>
              <a:t>1942年中途岛战役是亚洲战场转折点。</a:t>
            </a:r>
            <a:endParaRPr lang="zh-CN" sz="2800">
              <a:solidFill>
                <a:srgbClr val="FF0000"/>
              </a:solidFill>
              <a:latin typeface="黑体" panose="02010609060101010101" pitchFamily="2" charset="-122"/>
              <a:ea typeface="黑体" panose="02010609060101010101" pitchFamily="2" charset="-122"/>
              <a:cs typeface="黑体" panose="02010609060101010101" pitchFamily="2" charset="-122"/>
            </a:endParaRPr>
          </a:p>
        </p:txBody>
      </p:sp>
      <p:sp>
        <p:nvSpPr>
          <p:cNvPr id="13" name="文本框 12"/>
          <p:cNvSpPr txBox="1"/>
          <p:nvPr/>
        </p:nvSpPr>
        <p:spPr>
          <a:xfrm>
            <a:off x="158115" y="109855"/>
            <a:ext cx="2079625" cy="491490"/>
          </a:xfrm>
          <a:prstGeom prst="rect">
            <a:avLst/>
          </a:prstGeom>
          <a:solidFill>
            <a:srgbClr val="FFFF00"/>
          </a:solidFill>
        </p:spPr>
        <p:txBody>
          <a:bodyPr wrap="square" rtlCol="0" anchor="t">
            <a:spAutoFit/>
          </a:bodyPr>
          <a:lstStyle/>
          <a:p>
            <a:r>
              <a:rPr lang="en-US" altLang="zh-CN" sz="2600" b="1">
                <a:solidFill>
                  <a:srgbClr val="FF0000"/>
                </a:solidFill>
                <a:latin typeface="黑体" panose="02010609060101010101" pitchFamily="2" charset="-122"/>
                <a:ea typeface="黑体" panose="02010609060101010101" pitchFamily="2" charset="-122"/>
              </a:rPr>
              <a:t>5.</a:t>
            </a:r>
            <a:r>
              <a:rPr lang="zh-CN" altLang="en-US" sz="2600" b="1">
                <a:solidFill>
                  <a:srgbClr val="FF0000"/>
                </a:solidFill>
                <a:latin typeface="黑体" panose="02010609060101010101" pitchFamily="2" charset="-122"/>
                <a:ea typeface="黑体" panose="02010609060101010101" pitchFamily="2" charset="-122"/>
              </a:rPr>
              <a:t>战争转折</a:t>
            </a:r>
            <a:endParaRPr lang="zh-CN" altLang="en-US" sz="2600" b="1">
              <a:solidFill>
                <a:srgbClr val="FF0000"/>
              </a:solidFill>
              <a:latin typeface="黑体" panose="02010609060101010101" pitchFamily="2" charset="-122"/>
              <a:ea typeface="黑体" panose="02010609060101010101" pitchFamily="2" charset="-122"/>
            </a:endParaRPr>
          </a:p>
        </p:txBody>
      </p:sp>
      <p:pic>
        <p:nvPicPr>
          <p:cNvPr id="4" name="图片 3"/>
          <p:cNvPicPr>
            <a:picLocks noChangeAspect="1"/>
          </p:cNvPicPr>
          <p:nvPr/>
        </p:nvPicPr>
        <p:blipFill>
          <a:blip r:embed="rId4"/>
          <a:stretch>
            <a:fillRect/>
          </a:stretch>
        </p:blipFill>
        <p:spPr>
          <a:xfrm>
            <a:off x="0" y="640715"/>
            <a:ext cx="8479790" cy="6320790"/>
          </a:xfrm>
          <a:prstGeom prst="rect">
            <a:avLst/>
          </a:prstGeom>
        </p:spPr>
      </p:pic>
      <p:pic>
        <p:nvPicPr>
          <p:cNvPr id="7" name="图片 6"/>
          <p:cNvPicPr>
            <a:picLocks noChangeAspect="1"/>
          </p:cNvPicPr>
          <p:nvPr>
            <p:custDataLst>
              <p:tags r:id="rId6"/>
            </p:custDataLst>
          </p:nvPr>
        </p:nvPicPr>
        <p:blipFill>
          <a:blip r:embed="rId5"/>
          <a:stretch>
            <a:fillRect/>
          </a:stretch>
        </p:blipFill>
        <p:spPr>
          <a:xfrm>
            <a:off x="8368665" y="254000"/>
            <a:ext cx="3823335" cy="6806565"/>
          </a:xfrm>
          <a:prstGeom prst="rect">
            <a:avLst/>
          </a:prstGeom>
        </p:spPr>
      </p:pic>
      <p:pic>
        <p:nvPicPr>
          <p:cNvPr id="5" name="图片 4"/>
          <p:cNvPicPr>
            <a:picLocks noChangeAspect="1"/>
          </p:cNvPicPr>
          <p:nvPr/>
        </p:nvPicPr>
        <p:blipFill>
          <a:blip r:embed="rId7"/>
          <a:stretch>
            <a:fillRect/>
          </a:stretch>
        </p:blipFill>
        <p:spPr>
          <a:xfrm>
            <a:off x="247650" y="254000"/>
            <a:ext cx="7984490" cy="6701790"/>
          </a:xfrm>
          <a:prstGeom prst="rect">
            <a:avLst/>
          </a:prstGeom>
        </p:spPr>
      </p:pic>
      <p:sp>
        <p:nvSpPr>
          <p:cNvPr id="6" name="文本框 5"/>
          <p:cNvSpPr txBox="1"/>
          <p:nvPr/>
        </p:nvSpPr>
        <p:spPr>
          <a:xfrm>
            <a:off x="8629650" y="640715"/>
            <a:ext cx="2787650" cy="2306955"/>
          </a:xfrm>
          <a:prstGeom prst="rect">
            <a:avLst/>
          </a:prstGeom>
          <a:solidFill>
            <a:schemeClr val="bg1"/>
          </a:solidFill>
        </p:spPr>
        <p:txBody>
          <a:bodyPr wrap="square" rtlCol="0" anchor="t">
            <a:spAutoFit/>
          </a:bodyPr>
          <a:lstStyle/>
          <a:p>
            <a:r>
              <a:rPr lang="en-US" altLang="zh-CN" b="1">
                <a:solidFill>
                  <a:srgbClr val="FF0000"/>
                </a:solidFill>
                <a:latin typeface="黑体" panose="02010609060101010101" pitchFamily="2" charset="-122"/>
                <a:ea typeface="黑体" panose="02010609060101010101" pitchFamily="2" charset="-122"/>
                <a:cs typeface="黑体" panose="02010609060101010101" pitchFamily="2" charset="-122"/>
              </a:rPr>
              <a:t>1942.6.4-6.7</a:t>
            </a:r>
            <a:r>
              <a:rPr lang="zh-CN" altLang="en-US" b="1">
                <a:solidFill>
                  <a:srgbClr val="FF0000"/>
                </a:solidFill>
                <a:latin typeface="黑体" panose="02010609060101010101" pitchFamily="2" charset="-122"/>
                <a:ea typeface="黑体" panose="02010609060101010101" pitchFamily="2" charset="-122"/>
                <a:cs typeface="黑体" panose="02010609060101010101" pitchFamily="2" charset="-122"/>
              </a:rPr>
              <a:t>中途岛战役</a:t>
            </a:r>
            <a:r>
              <a:rPr lang="zh-CN" altLang="en-US" b="1">
                <a:latin typeface="黑体" panose="02010609060101010101" pitchFamily="2" charset="-122"/>
                <a:ea typeface="黑体" panose="02010609060101010101" pitchFamily="2" charset="-122"/>
                <a:cs typeface="黑体" panose="02010609060101010101" pitchFamily="2" charset="-122"/>
              </a:rPr>
              <a:t>是美国海军以少胜多的著名战役。中途岛战役于1942年6月4日展开，美国海军在这次战役中成功击退日本海军对中途岛环礁的攻击，日军在海战中大败。</a:t>
            </a:r>
            <a:endParaRPr lang="zh-CN" altLang="en-US" b="1">
              <a:latin typeface="黑体" panose="02010609060101010101" pitchFamily="2" charset="-122"/>
              <a:ea typeface="黑体" panose="02010609060101010101" pitchFamily="2" charset="-122"/>
              <a:cs typeface="黑体" panose="02010609060101010101" pitchFamily="2" charset="-122"/>
            </a:endParaRPr>
          </a:p>
        </p:txBody>
      </p:sp>
      <p:sp>
        <p:nvSpPr>
          <p:cNvPr id="9" name="文本框 8"/>
          <p:cNvSpPr txBox="1"/>
          <p:nvPr/>
        </p:nvSpPr>
        <p:spPr>
          <a:xfrm>
            <a:off x="8925560" y="820420"/>
            <a:ext cx="2834640" cy="5354320"/>
          </a:xfrm>
          <a:prstGeom prst="rect">
            <a:avLst/>
          </a:prstGeom>
          <a:solidFill>
            <a:schemeClr val="bg1"/>
          </a:solidFill>
        </p:spPr>
        <p:txBody>
          <a:bodyPr wrap="square" rtlCol="0" anchor="t">
            <a:spAutoFit/>
          </a:bodyPr>
          <a:lstStyle/>
          <a:p>
            <a:r>
              <a:rPr lang="en-US" altLang="zh-CN" b="1">
                <a:solidFill>
                  <a:srgbClr val="FF0000"/>
                </a:solidFill>
                <a:latin typeface="黑体" panose="02010609060101010101" pitchFamily="2" charset="-122"/>
                <a:ea typeface="黑体" panose="02010609060101010101" pitchFamily="2" charset="-122"/>
                <a:cs typeface="黑体" panose="02010609060101010101" pitchFamily="2" charset="-122"/>
              </a:rPr>
              <a:t>1942.10—11</a:t>
            </a:r>
            <a:r>
              <a:rPr lang="zh-CN" altLang="en-US" b="1">
                <a:latin typeface="黑体" panose="02010609060101010101" pitchFamily="2" charset="-122"/>
                <a:ea typeface="黑体" panose="02010609060101010101" pitchFamily="2" charset="-122"/>
                <a:cs typeface="黑体" panose="02010609060101010101" pitchFamily="2" charset="-122"/>
              </a:rPr>
              <a:t>阿拉曼战役，是第二次世界大战北非战场上，轴心国德国司令隆美尔所指挥的非洲装甲军团与英国·蒙哥马利将军统领之英联邦军队在埃及阿拉曼进行之战役。这场战争以英国为首的盟军的胜利而告终。</a:t>
            </a:r>
            <a:endParaRPr lang="zh-CN" altLang="en-US" b="1">
              <a:latin typeface="黑体" panose="02010609060101010101" pitchFamily="2" charset="-122"/>
              <a:ea typeface="黑体" panose="02010609060101010101" pitchFamily="2" charset="-122"/>
              <a:cs typeface="黑体" panose="02010609060101010101" pitchFamily="2" charset="-122"/>
            </a:endParaRPr>
          </a:p>
          <a:p>
            <a:r>
              <a:rPr lang="zh-CN" altLang="en-US" b="1">
                <a:latin typeface="黑体" panose="02010609060101010101" pitchFamily="2" charset="-122"/>
                <a:ea typeface="黑体" panose="02010609060101010101" pitchFamily="2" charset="-122"/>
                <a:cs typeface="黑体" panose="02010609060101010101" pitchFamily="2" charset="-122"/>
              </a:rPr>
              <a:t>这场战役的胜利彻底扭转了北非战场的形势。盟军在阿拉曼的胜利致使纳粹德国和意大利王国欲占领埃及、控制苏伊士运河，占有战略资源丰富的中东的希望破灭。这场战役结束了非洲装甲军团的攻势，此场战役后轴心国于北非战场转入战略撤退运作。</a:t>
            </a:r>
            <a:endParaRPr lang="zh-CN" altLang="en-US" b="1">
              <a:latin typeface="黑体" panose="02010609060101010101" pitchFamily="2" charset="-122"/>
              <a:ea typeface="黑体" panose="02010609060101010101" pitchFamily="2" charset="-122"/>
              <a:cs typeface="黑体" panose="02010609060101010101" pitchFamily="2" charset="-122"/>
            </a:endParaRPr>
          </a:p>
        </p:txBody>
      </p:sp>
      <p:sp>
        <p:nvSpPr>
          <p:cNvPr id="10" name="文本框 9"/>
          <p:cNvSpPr txBox="1"/>
          <p:nvPr/>
        </p:nvSpPr>
        <p:spPr>
          <a:xfrm>
            <a:off x="8583295" y="3281680"/>
            <a:ext cx="3519170" cy="3415030"/>
          </a:xfrm>
          <a:prstGeom prst="rect">
            <a:avLst/>
          </a:prstGeom>
          <a:solidFill>
            <a:schemeClr val="bg1"/>
          </a:solidFill>
        </p:spPr>
        <p:txBody>
          <a:bodyPr wrap="square" rtlCol="0" anchor="t">
            <a:spAutoFit/>
          </a:bodyPr>
          <a:lstStyle/>
          <a:p>
            <a:r>
              <a:rPr lang="en-US" altLang="zh-CN" b="1">
                <a:solidFill>
                  <a:srgbClr val="FF0000"/>
                </a:solidFill>
                <a:latin typeface="黑体" panose="02010609060101010101" pitchFamily="2" charset="-122"/>
                <a:ea typeface="黑体" panose="02010609060101010101" pitchFamily="2" charset="-122"/>
                <a:cs typeface="黑体" panose="02010609060101010101" pitchFamily="2" charset="-122"/>
              </a:rPr>
              <a:t>1943.2</a:t>
            </a:r>
            <a:r>
              <a:rPr lang="zh-CN" altLang="en-US" b="1">
                <a:solidFill>
                  <a:srgbClr val="FF0000"/>
                </a:solidFill>
                <a:latin typeface="黑体" panose="02010609060101010101" pitchFamily="2" charset="-122"/>
                <a:ea typeface="黑体" panose="02010609060101010101" pitchFamily="2" charset="-122"/>
                <a:cs typeface="黑体" panose="02010609060101010101" pitchFamily="2" charset="-122"/>
              </a:rPr>
              <a:t>瓜达尔卡纳尔岛战役</a:t>
            </a:r>
            <a:r>
              <a:rPr lang="zh-CN" altLang="en-US" b="1">
                <a:latin typeface="黑体" panose="02010609060101010101" pitchFamily="2" charset="-122"/>
                <a:ea typeface="黑体" panose="02010609060101010101" pitchFamily="2" charset="-122"/>
                <a:cs typeface="黑体" panose="02010609060101010101" pitchFamily="2" charset="-122"/>
              </a:rPr>
              <a:t>是以美军小型登陆战为开始，随后日军为夺回岛屿而逐次增兵，并在海上、陆地、空中展开了空前的争夺，从而演化成了日本与盟军的决战。双方历时半年多的争夺，均损耗了大量的战舰、飞机，而日本的人员伤亡也远超美军。最终美军最终完全占据瓜岛，尔后夺取了所罗门群岛，是整个南太平洋地区的制海权，美军因此开始进行战略反攻。</a:t>
            </a:r>
            <a:endParaRPr lang="zh-CN" altLang="en-US" b="1">
              <a:latin typeface="黑体" panose="02010609060101010101" pitchFamily="2" charset="-122"/>
              <a:ea typeface="黑体" panose="02010609060101010101" pitchFamily="2" charset="-122"/>
              <a:cs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nodeType="clickEffect">
                                  <p:stCondLst>
                                    <p:cond delay="0"/>
                                  </p:stCondLst>
                                  <p:childTnLst>
                                    <p:animEffect transition="out" filter="blinds(horizontal)">
                                      <p:cBhvr>
                                        <p:cTn id="11" dur="500"/>
                                        <p:tgtEl>
                                          <p:spTgt spid="7"/>
                                        </p:tgtEl>
                                      </p:cBhvr>
                                    </p:animEffect>
                                    <p:set>
                                      <p:cBhvr>
                                        <p:cTn id="12" dur="1" fill="hold">
                                          <p:stCondLst>
                                            <p:cond delay="499"/>
                                          </p:stCondLst>
                                        </p:cTn>
                                        <p:tgtEl>
                                          <p:spTgt spid="7"/>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xit" presetSubtype="10" fill="hold" nodeType="clickEffect">
                                  <p:stCondLst>
                                    <p:cond delay="0"/>
                                  </p:stCondLst>
                                  <p:childTnLst>
                                    <p:animEffect transition="out" filter="blinds(horizontal)">
                                      <p:cBhvr>
                                        <p:cTn id="16" dur="500"/>
                                        <p:tgtEl>
                                          <p:spTgt spid="4"/>
                                        </p:tgtEl>
                                      </p:cBhvr>
                                    </p:animEffect>
                                    <p:set>
                                      <p:cBhvr>
                                        <p:cTn id="17" dur="1" fill="hold">
                                          <p:stCondLst>
                                            <p:cond delay="499"/>
                                          </p:stCondLst>
                                        </p:cTn>
                                        <p:tgtEl>
                                          <p:spTgt spid="4"/>
                                        </p:tgtEl>
                                        <p:attrNameLst>
                                          <p:attrName>style.visibility</p:attrName>
                                        </p:attrNameLst>
                                      </p:cBhvr>
                                      <p:to>
                                        <p:strVal val="hidden"/>
                                      </p:to>
                                    </p:se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blinds(horizontal)">
                                      <p:cBhvr>
                                        <p:cTn id="22" dur="500"/>
                                        <p:tgtEl>
                                          <p:spTgt spid="5"/>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xit" presetSubtype="10" fill="hold" grpId="1" nodeType="clickEffect">
                                  <p:stCondLst>
                                    <p:cond delay="0"/>
                                  </p:stCondLst>
                                  <p:childTnLst>
                                    <p:animEffect transition="out" filter="blinds(horizontal)">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xit" presetSubtype="10" fill="hold" nodeType="clickEffect">
                                  <p:stCondLst>
                                    <p:cond delay="0"/>
                                  </p:stCondLst>
                                  <p:childTnLst>
                                    <p:animEffect transition="out" filter="blinds(horizontal)">
                                      <p:cBhvr>
                                        <p:cTn id="36" dur="500"/>
                                        <p:tgtEl>
                                          <p:spTgt spid="5"/>
                                        </p:tgtEl>
                                      </p:cBhvr>
                                    </p:animEffect>
                                    <p:set>
                                      <p:cBhvr>
                                        <p:cTn id="37" dur="1" fill="hold">
                                          <p:stCondLst>
                                            <p:cond delay="499"/>
                                          </p:stCondLst>
                                        </p:cTn>
                                        <p:tgtEl>
                                          <p:spTgt spid="5"/>
                                        </p:tgtEl>
                                        <p:attrNameLst>
                                          <p:attrName>style.visibility</p:attrName>
                                        </p:attrNameLst>
                                      </p:cBhvr>
                                      <p:to>
                                        <p:strVal val="hidden"/>
                                      </p:to>
                                    </p:se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nodeType="clickEffect">
                                  <p:stCondLst>
                                    <p:cond delay="0"/>
                                  </p:stCondLst>
                                  <p:childTnLst>
                                    <p:set>
                                      <p:cBhvr>
                                        <p:cTn id="41" dur="1" fill="hold">
                                          <p:stCondLst>
                                            <p:cond delay="0"/>
                                          </p:stCondLst>
                                        </p:cTn>
                                        <p:tgtEl>
                                          <p:spTgt spid="2"/>
                                        </p:tgtEl>
                                        <p:attrNameLst>
                                          <p:attrName>style.visibility</p:attrName>
                                        </p:attrNameLst>
                                      </p:cBhvr>
                                      <p:to>
                                        <p:strVal val="visible"/>
                                      </p:to>
                                    </p:set>
                                    <p:animEffect transition="in" filter="blinds(horizontal)">
                                      <p:cBhvr>
                                        <p:cTn id="42" dur="500"/>
                                        <p:tgtEl>
                                          <p:spTgt spid="2"/>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6"/>
                                        </p:tgtEl>
                                        <p:attrNameLst>
                                          <p:attrName>style.visibility</p:attrName>
                                        </p:attrNameLst>
                                      </p:cBhvr>
                                      <p:to>
                                        <p:strVal val="visible"/>
                                      </p:to>
                                    </p:set>
                                    <p:animEffect transition="in" filter="blinds(horizontal)">
                                      <p:cBhvr>
                                        <p:cTn id="47" dur="500"/>
                                        <p:tgtEl>
                                          <p:spTgt spid="6"/>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xit" presetSubtype="10" fill="hold" grpId="1" nodeType="clickEffect">
                                  <p:stCondLst>
                                    <p:cond delay="0"/>
                                  </p:stCondLst>
                                  <p:childTnLst>
                                    <p:animEffect transition="out" filter="blinds(horizontal)">
                                      <p:cBhvr>
                                        <p:cTn id="51" dur="500"/>
                                        <p:tgtEl>
                                          <p:spTgt spid="6"/>
                                        </p:tgtEl>
                                      </p:cBhvr>
                                    </p:animEffect>
                                    <p:set>
                                      <p:cBhvr>
                                        <p:cTn id="52" dur="1" fill="hold">
                                          <p:stCondLst>
                                            <p:cond delay="499"/>
                                          </p:stCondLst>
                                        </p:cTn>
                                        <p:tgtEl>
                                          <p:spTgt spid="6"/>
                                        </p:tgtEl>
                                        <p:attrNameLst>
                                          <p:attrName>style.visibility</p:attrName>
                                        </p:attrNameLst>
                                      </p:cBhvr>
                                      <p:to>
                                        <p:strVal val="hidden"/>
                                      </p:to>
                                    </p:set>
                                  </p:childTnLst>
                                </p:cTn>
                              </p:par>
                            </p:childTnLst>
                          </p:cTn>
                        </p:par>
                      </p:childTnLst>
                    </p:cTn>
                  </p:par>
                  <p:par>
                    <p:cTn id="53" fill="hold" nodeType="clickPar">
                      <p:stCondLst>
                        <p:cond delay="indefinite"/>
                      </p:stCondLst>
                      <p:childTnLst>
                        <p:par>
                          <p:cTn id="54" fill="hold" nodeType="after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0"/>
                                        </p:tgtEl>
                                        <p:attrNameLst>
                                          <p:attrName>style.visibility</p:attrName>
                                        </p:attrNameLst>
                                      </p:cBhvr>
                                      <p:to>
                                        <p:strVal val="visible"/>
                                      </p:to>
                                    </p:set>
                                    <p:animEffect transition="in" filter="blinds(horizontal)">
                                      <p:cBhvr>
                                        <p:cTn id="57" dur="500"/>
                                        <p:tgtEl>
                                          <p:spTgt spid="10"/>
                                        </p:tgtEl>
                                      </p:cBhvr>
                                    </p:animEffect>
                                  </p:childTnLst>
                                </p:cTn>
                              </p:par>
                            </p:childTnLst>
                          </p:cTn>
                        </p:par>
                      </p:childTnLst>
                    </p:cTn>
                  </p:par>
                  <p:par>
                    <p:cTn id="58" fill="hold" nodeType="clickPar">
                      <p:stCondLst>
                        <p:cond delay="indefinite"/>
                      </p:stCondLst>
                      <p:childTnLst>
                        <p:par>
                          <p:cTn id="59" fill="hold" nodeType="afterGroup">
                            <p:stCondLst>
                              <p:cond delay="0"/>
                            </p:stCondLst>
                            <p:childTnLst>
                              <p:par>
                                <p:cTn id="60" presetID="3" presetClass="exit" presetSubtype="10" fill="hold" grpId="1" nodeType="clickEffect">
                                  <p:stCondLst>
                                    <p:cond delay="0"/>
                                  </p:stCondLst>
                                  <p:childTnLst>
                                    <p:animEffect transition="out" filter="blinds(horizontal)">
                                      <p:cBhvr>
                                        <p:cTn id="61" dur="500"/>
                                        <p:tgtEl>
                                          <p:spTgt spid="10"/>
                                        </p:tgtEl>
                                      </p:cBhvr>
                                    </p:animEffect>
                                    <p:set>
                                      <p:cBhvr>
                                        <p:cTn id="62" dur="1" fill="hold">
                                          <p:stCondLst>
                                            <p:cond delay="499"/>
                                          </p:stCondLst>
                                        </p:cTn>
                                        <p:tgtEl>
                                          <p:spTgt spid="10"/>
                                        </p:tgtEl>
                                        <p:attrNameLst>
                                          <p:attrName>style.visibility</p:attrName>
                                        </p:attrNameLst>
                                      </p:cBhvr>
                                      <p:to>
                                        <p:strVal val="hidden"/>
                                      </p:to>
                                    </p:set>
                                  </p:childTnLst>
                                </p:cTn>
                              </p:par>
                            </p:childTnLst>
                          </p:cTn>
                        </p:par>
                      </p:childTnLst>
                    </p:cTn>
                  </p:par>
                  <p:par>
                    <p:cTn id="63" fill="hold" nodeType="clickPar">
                      <p:stCondLst>
                        <p:cond delay="indefinite"/>
                      </p:stCondLst>
                      <p:childTnLst>
                        <p:par>
                          <p:cTn id="64" fill="hold" nodeType="afterGroup">
                            <p:stCondLst>
                              <p:cond delay="0"/>
                            </p:stCondLst>
                            <p:childTnLst>
                              <p:par>
                                <p:cTn id="65" presetID="3" presetClass="exit" presetSubtype="10" fill="hold" nodeType="clickEffect">
                                  <p:stCondLst>
                                    <p:cond delay="0"/>
                                  </p:stCondLst>
                                  <p:childTnLst>
                                    <p:animEffect transition="out" filter="blinds(horizontal)">
                                      <p:cBhvr>
                                        <p:cTn id="66" dur="500"/>
                                        <p:tgtEl>
                                          <p:spTgt spid="2"/>
                                        </p:tgtEl>
                                      </p:cBhvr>
                                    </p:animEffect>
                                    <p:set>
                                      <p:cBhvr>
                                        <p:cTn id="67" dur="1" fill="hold">
                                          <p:stCondLst>
                                            <p:cond delay="499"/>
                                          </p:stCondLst>
                                        </p:cTn>
                                        <p:tgtEl>
                                          <p:spTgt spid="2"/>
                                        </p:tgtEl>
                                        <p:attrNameLst>
                                          <p:attrName>style.visibility</p:attrName>
                                        </p:attrNameLst>
                                      </p:cBhvr>
                                      <p:to>
                                        <p:strVal val="hidden"/>
                                      </p:to>
                                    </p:set>
                                  </p:childTnLst>
                                </p:cTn>
                              </p:par>
                            </p:childTnLst>
                          </p:cTn>
                        </p:par>
                      </p:childTnLst>
                    </p:cTn>
                  </p:par>
                  <p:par>
                    <p:cTn id="68" fill="hold" nodeType="clickPar">
                      <p:stCondLst>
                        <p:cond delay="indefinite"/>
                      </p:stCondLst>
                      <p:childTnLst>
                        <p:par>
                          <p:cTn id="69" fill="hold" nodeType="afterGroup">
                            <p:stCondLst>
                              <p:cond delay="0"/>
                            </p:stCondLst>
                            <p:childTnLst>
                              <p:par>
                                <p:cTn id="70" presetID="3" presetClass="entr" presetSubtype="10" fill="hold" grpId="0" nodeType="click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blinds(horizontal)">
                                      <p:cBhvr>
                                        <p:cTn id="72" dur="500"/>
                                        <p:tgtEl>
                                          <p:spTgt spid="11"/>
                                        </p:tgtEl>
                                      </p:cBhvr>
                                    </p:animEffect>
                                  </p:childTnLst>
                                </p:cTn>
                              </p:par>
                            </p:childTnLst>
                          </p:cTn>
                        </p:par>
                      </p:childTnLst>
                    </p:cTn>
                  </p:par>
                  <p:par>
                    <p:cTn id="73" fill="hold" nodeType="clickPar">
                      <p:stCondLst>
                        <p:cond delay="indefinite"/>
                      </p:stCondLst>
                      <p:childTnLst>
                        <p:par>
                          <p:cTn id="74" fill="hold" nodeType="afterGroup">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3"/>
                                        </p:tgtEl>
                                        <p:attrNameLst>
                                          <p:attrName>style.visibility</p:attrName>
                                        </p:attrNameLst>
                                      </p:cBhvr>
                                      <p:to>
                                        <p:strVal val="visible"/>
                                      </p:to>
                                    </p:set>
                                    <p:animEffect transition="in" filter="blinds(horizontal)">
                                      <p:cBhvr>
                                        <p:cTn id="7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3" grpId="0"/>
      <p:bldP spid="9" grpId="0"/>
      <p:bldP spid="9" grpId="1"/>
      <p:bldP spid="6" grpId="0"/>
      <p:bldP spid="6" grpId="1"/>
      <p:bldP spid="10" grpId="0"/>
      <p:bldP spid="10" grpId="1"/>
    </p:bldLst>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2"/>
          <p:cNvSpPr txBox="1"/>
          <p:nvPr/>
        </p:nvSpPr>
        <p:spPr>
          <a:xfrm>
            <a:off x="158115" y="109855"/>
            <a:ext cx="2079625" cy="491490"/>
          </a:xfrm>
          <a:prstGeom prst="rect">
            <a:avLst/>
          </a:prstGeom>
          <a:solidFill>
            <a:srgbClr val="FFFF00"/>
          </a:solidFill>
        </p:spPr>
        <p:txBody>
          <a:bodyPr wrap="square" rtlCol="0" anchor="t">
            <a:spAutoFit/>
          </a:bodyPr>
          <a:lstStyle/>
          <a:p>
            <a:r>
              <a:rPr lang="en-US" altLang="zh-CN" sz="2600" b="1">
                <a:solidFill>
                  <a:srgbClr val="FF0000"/>
                </a:solidFill>
                <a:latin typeface="黑体" panose="02010609060101010101" pitchFamily="2" charset="-122"/>
                <a:ea typeface="黑体" panose="02010609060101010101" pitchFamily="2" charset="-122"/>
              </a:rPr>
              <a:t>6.</a:t>
            </a:r>
            <a:r>
              <a:rPr lang="zh-CN" altLang="en-US" sz="2600" b="1">
                <a:solidFill>
                  <a:srgbClr val="FF0000"/>
                </a:solidFill>
                <a:latin typeface="黑体" panose="02010609060101010101" pitchFamily="2" charset="-122"/>
                <a:ea typeface="黑体" panose="02010609060101010101" pitchFamily="2" charset="-122"/>
              </a:rPr>
              <a:t>战争反攻</a:t>
            </a:r>
            <a:endParaRPr lang="zh-CN" altLang="en-US" sz="2600" b="1">
              <a:solidFill>
                <a:srgbClr val="FF0000"/>
              </a:solidFill>
              <a:latin typeface="黑体" panose="02010609060101010101" pitchFamily="2" charset="-122"/>
              <a:ea typeface="黑体" panose="02010609060101010101" pitchFamily="2" charset="-122"/>
            </a:endParaRPr>
          </a:p>
        </p:txBody>
      </p:sp>
      <p:pic>
        <p:nvPicPr>
          <p:cNvPr id="4" name="图片 3"/>
          <p:cNvPicPr>
            <a:picLocks noChangeAspect="1"/>
          </p:cNvPicPr>
          <p:nvPr/>
        </p:nvPicPr>
        <p:blipFill>
          <a:blip r:embed="rId2"/>
          <a:stretch>
            <a:fillRect/>
          </a:stretch>
        </p:blipFill>
        <p:spPr>
          <a:xfrm>
            <a:off x="3140075" y="427990"/>
            <a:ext cx="6763385" cy="6247765"/>
          </a:xfrm>
          <a:prstGeom prst="rect">
            <a:avLst/>
          </a:prstGeom>
        </p:spPr>
      </p:pic>
      <p:sp>
        <p:nvSpPr>
          <p:cNvPr id="5" name="文本框 4"/>
          <p:cNvSpPr txBox="1"/>
          <p:nvPr/>
        </p:nvSpPr>
        <p:spPr>
          <a:xfrm>
            <a:off x="158115" y="1433830"/>
            <a:ext cx="2717800" cy="3138170"/>
          </a:xfrm>
          <a:prstGeom prst="rect">
            <a:avLst/>
          </a:prstGeom>
          <a:noFill/>
        </p:spPr>
        <p:txBody>
          <a:bodyPr wrap="square" rtlCol="0" anchor="t">
            <a:spAutoFit/>
          </a:bodyPr>
          <a:lstStyle/>
          <a:p>
            <a:r>
              <a:rPr lang="en-US" altLang="zh-CN" b="1">
                <a:latin typeface="黑体" panose="02010609060101010101" pitchFamily="2" charset="-122"/>
                <a:ea typeface="黑体" panose="02010609060101010101" pitchFamily="2" charset="-122"/>
                <a:cs typeface="黑体" panose="02010609060101010101" pitchFamily="2" charset="-122"/>
              </a:rPr>
              <a:t>1944.6</a:t>
            </a:r>
            <a:r>
              <a:rPr lang="zh-CN" altLang="en-US" b="1">
                <a:latin typeface="黑体" panose="02010609060101010101" pitchFamily="2" charset="-122"/>
                <a:ea typeface="黑体" panose="02010609060101010101" pitchFamily="2" charset="-122"/>
                <a:cs typeface="黑体" panose="02010609060101010101" pitchFamily="2" charset="-122"/>
              </a:rPr>
              <a:t>诺曼底登陆：代号“霸王行动”，是第二次世界大战中盟军在欧洲西线战场发起的一场大规模攻势。接近三百万士兵渡过英吉利海峡前往法国诺曼底。诺曼底战役是目前为止世界上最大的一次海上登陆作战，使第二次世界大战的战略态势发生了根本性的变化。</a:t>
            </a:r>
            <a:endParaRPr lang="zh-CN" altLang="en-US" b="1">
              <a:latin typeface="黑体" panose="02010609060101010101" pitchFamily="2" charset="-122"/>
              <a:ea typeface="黑体" panose="02010609060101010101" pitchFamily="2" charset="-122"/>
              <a:cs typeface="黑体" panose="02010609060101010101" pitchFamily="2" charset="-122"/>
            </a:endParaRPr>
          </a:p>
        </p:txBody>
      </p:sp>
      <p:sp>
        <p:nvSpPr>
          <p:cNvPr id="6" name="文本框 5"/>
          <p:cNvSpPr txBox="1"/>
          <p:nvPr/>
        </p:nvSpPr>
        <p:spPr>
          <a:xfrm>
            <a:off x="10340340" y="1654810"/>
            <a:ext cx="1536700" cy="891540"/>
          </a:xfrm>
          <a:prstGeom prst="rect">
            <a:avLst/>
          </a:prstGeom>
          <a:solidFill>
            <a:srgbClr val="FFFF00"/>
          </a:solidFill>
        </p:spPr>
        <p:txBody>
          <a:bodyPr wrap="square" rtlCol="0" anchor="t">
            <a:spAutoFit/>
          </a:bodyPr>
          <a:lstStyle/>
          <a:p>
            <a:r>
              <a:rPr lang="en-US" sz="2600" b="1">
                <a:solidFill>
                  <a:srgbClr val="FF0000"/>
                </a:solidFill>
                <a:latin typeface="黑体" panose="02010609060101010101" pitchFamily="2" charset="-122"/>
                <a:ea typeface="黑体" panose="02010609060101010101" pitchFamily="2" charset="-122"/>
              </a:rPr>
              <a:t>1944</a:t>
            </a:r>
            <a:r>
              <a:rPr lang="zh-CN" altLang="en-US" sz="2600" b="1">
                <a:solidFill>
                  <a:srgbClr val="FF0000"/>
                </a:solidFill>
                <a:latin typeface="黑体" panose="02010609060101010101" pitchFamily="2" charset="-122"/>
                <a:ea typeface="黑体" panose="02010609060101010101" pitchFamily="2" charset="-122"/>
              </a:rPr>
              <a:t>年苏联反攻</a:t>
            </a:r>
            <a:endParaRPr lang="zh-CN" altLang="en-US" sz="2600" b="1">
              <a:solidFill>
                <a:srgbClr val="FF0000"/>
              </a:solidFill>
              <a:latin typeface="黑体" panose="02010609060101010101" pitchFamily="2" charset="-122"/>
              <a:ea typeface="黑体" panose="0201060906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6" name="矩形 15"/>
          <p:cNvSpPr>
            <a:spLocks noChangeArrowheads="1"/>
          </p:cNvSpPr>
          <p:nvPr/>
        </p:nvSpPr>
        <p:spPr bwMode="auto">
          <a:xfrm>
            <a:off x="490220" y="672465"/>
            <a:ext cx="10295890" cy="164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4400" b="1">
                <a:solidFill>
                  <a:schemeClr val="hlink"/>
                </a:solidFill>
                <a:latin typeface="Arial" panose="020b0604020202020204" pitchFamily="34" charset="0"/>
                <a:ea typeface="黑体" panose="02010609060101010101" pitchFamily="2" charset="-122"/>
              </a:defRPr>
            </a:lvl1pPr>
            <a:lvl2pPr marL="742950" indent="-285750">
              <a:defRPr sz="4400" b="1">
                <a:solidFill>
                  <a:schemeClr val="hlink"/>
                </a:solidFill>
                <a:latin typeface="Arial" panose="020b0604020202020204" pitchFamily="34" charset="0"/>
                <a:ea typeface="黑体" panose="02010609060101010101" pitchFamily="2" charset="-122"/>
              </a:defRPr>
            </a:lvl2pPr>
            <a:lvl3pPr marL="1143000" indent="-228600">
              <a:defRPr sz="4400" b="1">
                <a:solidFill>
                  <a:schemeClr val="hlink"/>
                </a:solidFill>
                <a:latin typeface="Arial" panose="020b0604020202020204" pitchFamily="34" charset="0"/>
                <a:ea typeface="黑体" panose="02010609060101010101" pitchFamily="2" charset="-122"/>
              </a:defRPr>
            </a:lvl3pPr>
            <a:lvl4pPr marL="1600200" indent="-228600">
              <a:defRPr sz="4400" b="1">
                <a:solidFill>
                  <a:schemeClr val="hlink"/>
                </a:solidFill>
                <a:latin typeface="Arial" panose="020b0604020202020204" pitchFamily="34" charset="0"/>
                <a:ea typeface="黑体" panose="02010609060101010101" pitchFamily="2" charset="-122"/>
              </a:defRPr>
            </a:lvl4pPr>
            <a:lvl5pPr marL="2057400" indent="-228600">
              <a:defRPr sz="4400" b="1">
                <a:solidFill>
                  <a:schemeClr val="hlink"/>
                </a:solidFill>
                <a:latin typeface="Arial" panose="020b0604020202020204" pitchFamily="34" charset="0"/>
                <a:ea typeface="黑体" panose="02010609060101010101" pitchFamily="2" charset="-122"/>
              </a:defRPr>
            </a:lvl5pPr>
            <a:lvl6pPr marL="25146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6pPr>
            <a:lvl7pPr marL="29718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7pPr>
            <a:lvl8pPr marL="34290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8pPr>
            <a:lvl9pPr marL="3886200" indent="-228600" eaLnBrk="0" fontAlgn="base" hangingPunct="0">
              <a:spcBef>
                <a:spcPct val="0"/>
              </a:spcBef>
              <a:spcAft>
                <a:spcPct val="0"/>
              </a:spcAft>
              <a:defRPr sz="4400" b="1">
                <a:solidFill>
                  <a:schemeClr val="hlink"/>
                </a:solidFill>
                <a:latin typeface="Arial" panose="020b0604020202020204" pitchFamily="34" charset="0"/>
                <a:ea typeface="黑体" panose="02010609060101010101" pitchFamily="2" charset="-122"/>
              </a:defRPr>
            </a:lvl9pPr>
          </a:lstStyle>
          <a:p>
            <a:pPr algn="just">
              <a:lnSpc>
                <a:spcPct val="120000"/>
              </a:lnSpc>
            </a:pPr>
            <a:r>
              <a:rPr lang="en-US" altLang="zh-CN" sz="2800">
                <a:solidFill>
                  <a:srgbClr val="000000"/>
                </a:solidFill>
              </a:rPr>
              <a:t>1945</a:t>
            </a:r>
            <a:r>
              <a:rPr lang="zh-CN" altLang="en-US" sz="2800">
                <a:solidFill>
                  <a:srgbClr val="000000"/>
                </a:solidFill>
              </a:rPr>
              <a:t>年</a:t>
            </a:r>
            <a:r>
              <a:rPr lang="en-US" altLang="zh-CN" sz="2800">
                <a:solidFill>
                  <a:srgbClr val="000000"/>
                </a:solidFill>
              </a:rPr>
              <a:t>5</a:t>
            </a:r>
            <a:r>
              <a:rPr lang="zh-CN" altLang="en-US" sz="2800">
                <a:solidFill>
                  <a:srgbClr val="000000"/>
                </a:solidFill>
              </a:rPr>
              <a:t>月</a:t>
            </a:r>
            <a:r>
              <a:rPr lang="en-US" altLang="zh-CN" sz="2800">
                <a:solidFill>
                  <a:srgbClr val="000000"/>
                </a:solidFill>
              </a:rPr>
              <a:t>8</a:t>
            </a:r>
            <a:r>
              <a:rPr lang="zh-CN" altLang="en-US" sz="2800">
                <a:solidFill>
                  <a:srgbClr val="000000"/>
                </a:solidFill>
              </a:rPr>
              <a:t>日，德国投降；</a:t>
            </a:r>
            <a:r>
              <a:rPr lang="en-US" altLang="zh-CN" sz="2800">
                <a:solidFill>
                  <a:srgbClr val="000000"/>
                </a:solidFill>
              </a:rPr>
              <a:t>9</a:t>
            </a:r>
            <a:r>
              <a:rPr lang="zh-CN" altLang="en-US" sz="2800">
                <a:solidFill>
                  <a:srgbClr val="000000"/>
                </a:solidFill>
              </a:rPr>
              <a:t>月</a:t>
            </a:r>
            <a:r>
              <a:rPr lang="en-US" altLang="zh-CN" sz="2800">
                <a:solidFill>
                  <a:srgbClr val="000000"/>
                </a:solidFill>
              </a:rPr>
              <a:t>2</a:t>
            </a:r>
            <a:r>
              <a:rPr lang="zh-CN" altLang="en-US" sz="2800">
                <a:solidFill>
                  <a:srgbClr val="000000"/>
                </a:solidFill>
              </a:rPr>
              <a:t>日，日本签署无条件投降书，</a:t>
            </a:r>
            <a:r>
              <a:rPr lang="zh-CN" altLang="en-US" sz="2800" u="sng">
                <a:solidFill>
                  <a:srgbClr val="FF0000"/>
                </a:solidFill>
                <a:sym typeface="+mn-ea"/>
              </a:rPr>
              <a:t>第二次世界大战结束。</a:t>
            </a:r>
            <a:endParaRPr lang="zh-CN" altLang="en-US" sz="2800">
              <a:solidFill>
                <a:srgbClr val="000000"/>
              </a:solidFill>
            </a:endParaRPr>
          </a:p>
          <a:p>
            <a:pPr algn="just">
              <a:lnSpc>
                <a:spcPct val="120000"/>
              </a:lnSpc>
            </a:pPr>
            <a:r>
              <a:rPr lang="zh-CN" sz="2800">
                <a:solidFill>
                  <a:srgbClr val="FF0000"/>
                </a:solidFill>
                <a:latin typeface="黑体" panose="02010609060101010101" pitchFamily="2" charset="-122"/>
                <a:cs typeface="黑体" panose="02010609060101010101" pitchFamily="2" charset="-122"/>
                <a:sym typeface="+mn-ea"/>
              </a:rPr>
              <a:t>中国抗战为赢得世界反法西斯战争的胜利作出了重大贡献。</a:t>
            </a:r>
            <a:endParaRPr lang="zh-CN" altLang="en-US" sz="2800">
              <a:solidFill>
                <a:srgbClr val="FF0000"/>
              </a:solidFill>
              <a:latin typeface="黑体" pitchFamily="2" charset="-122"/>
              <a:cs typeface="黑体" panose="02010609060101010101" pitchFamily="2" charset="-122"/>
              <a:sym typeface="+mn-ea"/>
            </a:endParaRPr>
          </a:p>
        </p:txBody>
      </p:sp>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44315" y="2379980"/>
            <a:ext cx="3919855" cy="3373755"/>
          </a:xfrm>
          <a:prstGeom prst="rect">
            <a:avLst/>
          </a:prstGeom>
        </p:spPr>
      </p:pic>
      <p:sp>
        <p:nvSpPr>
          <p:cNvPr id="15" name="TextBox 6"/>
          <p:cNvSpPr txBox="1"/>
          <p:nvPr/>
        </p:nvSpPr>
        <p:spPr>
          <a:xfrm>
            <a:off x="4044315" y="5955030"/>
            <a:ext cx="3493135" cy="460375"/>
          </a:xfrm>
          <a:prstGeom prst="rect">
            <a:avLst/>
          </a:prstGeom>
          <a:noFill/>
        </p:spPr>
        <p:txBody>
          <a:bodyPr wrap="square" rtlCol="0">
            <a:spAutoFit/>
          </a:bodyPr>
          <a:lstStyle/>
          <a:p>
            <a:pPr algn="ctr"/>
            <a:r>
              <a:rPr lang="zh-CN" altLang="en-US" sz="2400" b="1" smtClean="0">
                <a:latin typeface="仿宋" panose="02010609060101010101" charset="-122"/>
                <a:ea typeface="仿宋" panose="02010609060101010101" charset="-122"/>
              </a:rPr>
              <a:t>德国签署无条件投降书</a:t>
            </a:r>
            <a:endParaRPr lang="zh-CN" altLang="en-US" sz="2400" b="1">
              <a:latin typeface="仿宋" panose="02010609060101010101" charset="-122"/>
              <a:ea typeface="仿宋" panose="02010609060101010101" charset="-122"/>
            </a:endParaRPr>
          </a:p>
        </p:txBody>
      </p:sp>
      <p:pic>
        <p:nvPicPr>
          <p:cNvPr id="11" name="Picture 19" descr="5F16017a"/>
          <p:cNvPicPr>
            <a:picLocks noChangeAspect="1"/>
          </p:cNvPicPr>
          <p:nvPr/>
        </p:nvPicPr>
        <p:blipFill>
          <a:blip r:embed="rId3"/>
          <a:srcRect b="19273"/>
          <a:stretch>
            <a:fillRect/>
          </a:stretch>
        </p:blipFill>
        <p:spPr>
          <a:xfrm>
            <a:off x="284480" y="2379980"/>
            <a:ext cx="3641090" cy="3477260"/>
          </a:xfrm>
          <a:prstGeom prst="rect">
            <a:avLst/>
          </a:prstGeom>
          <a:noFill/>
          <a:ln w="9525">
            <a:noFill/>
          </a:ln>
        </p:spPr>
      </p:pic>
      <p:sp>
        <p:nvSpPr>
          <p:cNvPr id="17" name="TextBox 6"/>
          <p:cNvSpPr txBox="1"/>
          <p:nvPr/>
        </p:nvSpPr>
        <p:spPr>
          <a:xfrm>
            <a:off x="171879" y="5955110"/>
            <a:ext cx="3235761" cy="829945"/>
          </a:xfrm>
          <a:prstGeom prst="rect">
            <a:avLst/>
          </a:prstGeom>
          <a:noFill/>
        </p:spPr>
        <p:txBody>
          <a:bodyPr wrap="square" rtlCol="0">
            <a:spAutoFit/>
          </a:bodyPr>
          <a:lstStyle/>
          <a:p>
            <a:pPr algn="ctr"/>
            <a:r>
              <a:rPr lang="zh-CN" altLang="en-US" sz="2400" b="1" smtClean="0">
                <a:latin typeface="仿宋" panose="02010609060101010101" charset="-122"/>
                <a:ea typeface="仿宋" panose="02010609060101010101" charset="-122"/>
              </a:rPr>
              <a:t>意大利签署停战协定（</a:t>
            </a:r>
            <a:r>
              <a:rPr lang="en-US" altLang="zh-CN" sz="2400" b="1" smtClean="0">
                <a:latin typeface="仿宋" panose="02010609060101010101" charset="-122"/>
                <a:ea typeface="仿宋" panose="02010609060101010101" charset="-122"/>
              </a:rPr>
              <a:t>1943</a:t>
            </a:r>
            <a:r>
              <a:rPr lang="zh-CN" altLang="en-US" sz="2400" b="1" smtClean="0">
                <a:latin typeface="仿宋" panose="02010609060101010101" charset="-122"/>
                <a:ea typeface="仿宋" panose="02010609060101010101" charset="-122"/>
              </a:rPr>
              <a:t>年</a:t>
            </a:r>
            <a:r>
              <a:rPr lang="en-US" altLang="zh-CN" sz="2400" b="1" smtClean="0">
                <a:latin typeface="仿宋" panose="02010609060101010101" charset="-122"/>
                <a:ea typeface="仿宋" panose="02010609060101010101" charset="-122"/>
              </a:rPr>
              <a:t>9</a:t>
            </a:r>
            <a:r>
              <a:rPr lang="zh-CN" altLang="en-US" sz="2400" b="1" smtClean="0">
                <a:latin typeface="仿宋" panose="02010609060101010101" charset="-122"/>
                <a:ea typeface="仿宋" panose="02010609060101010101" charset="-122"/>
              </a:rPr>
              <a:t>月）</a:t>
            </a:r>
            <a:endParaRPr lang="zh-CN" altLang="en-US" sz="2400" b="1">
              <a:latin typeface="仿宋" panose="02010609060101010101" charset="-122"/>
              <a:ea typeface="仿宋" panose="02010609060101010101" charset="-122"/>
            </a:endParaRPr>
          </a:p>
        </p:txBody>
      </p:sp>
      <p:pic>
        <p:nvPicPr>
          <p:cNvPr id="12" name="Picture 12" descr="http://img.mp.itc.cn/upload/20160815/56d2b3f8b26c4790aeb17572cfdbb1ae_th.jp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8231505" y="2371725"/>
            <a:ext cx="3723640" cy="348488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3" name="TextBox 6"/>
          <p:cNvSpPr txBox="1"/>
          <p:nvPr/>
        </p:nvSpPr>
        <p:spPr>
          <a:xfrm>
            <a:off x="8554853" y="6017861"/>
            <a:ext cx="3235761" cy="829945"/>
          </a:xfrm>
          <a:prstGeom prst="rect">
            <a:avLst/>
          </a:prstGeom>
          <a:noFill/>
        </p:spPr>
        <p:txBody>
          <a:bodyPr wrap="square" rtlCol="0">
            <a:spAutoFit/>
          </a:bodyPr>
          <a:lstStyle/>
          <a:p>
            <a:pPr algn="ctr"/>
            <a:r>
              <a:rPr lang="zh-CN" altLang="en-US" sz="2400" b="1" smtClean="0">
                <a:latin typeface="仿宋" panose="02010609060101010101" charset="-122"/>
                <a:ea typeface="仿宋" panose="02010609060101010101" charset="-122"/>
              </a:rPr>
              <a:t>日本在无条件投降书上签字</a:t>
            </a:r>
            <a:endParaRPr lang="zh-CN" altLang="en-US" sz="2400" b="1">
              <a:latin typeface="仿宋" panose="02010609060101010101" charset="-122"/>
              <a:ea typeface="仿宋" panose="02010609060101010101" charset="-122"/>
            </a:endParaRPr>
          </a:p>
        </p:txBody>
      </p:sp>
      <p:sp>
        <p:nvSpPr>
          <p:cNvPr id="2" name="文本框 1"/>
          <p:cNvSpPr txBox="1"/>
          <p:nvPr/>
        </p:nvSpPr>
        <p:spPr>
          <a:xfrm>
            <a:off x="158115" y="109855"/>
            <a:ext cx="2079625" cy="491490"/>
          </a:xfrm>
          <a:prstGeom prst="rect">
            <a:avLst/>
          </a:prstGeom>
          <a:solidFill>
            <a:srgbClr val="FFFF00"/>
          </a:solidFill>
        </p:spPr>
        <p:txBody>
          <a:bodyPr wrap="square" rtlCol="0" anchor="t">
            <a:spAutoFit/>
          </a:bodyPr>
          <a:lstStyle/>
          <a:p>
            <a:r>
              <a:rPr lang="en-US" altLang="zh-CN" sz="2600" b="1">
                <a:solidFill>
                  <a:srgbClr val="FF0000"/>
                </a:solidFill>
                <a:latin typeface="黑体" panose="02010609060101010101" pitchFamily="2" charset="-122"/>
                <a:ea typeface="黑体" panose="02010609060101010101" pitchFamily="2" charset="-122"/>
              </a:rPr>
              <a:t>7.</a:t>
            </a:r>
            <a:r>
              <a:rPr lang="zh-CN" altLang="en-US" sz="2600" b="1">
                <a:solidFill>
                  <a:srgbClr val="FF0000"/>
                </a:solidFill>
                <a:latin typeface="黑体" panose="02010609060101010101" pitchFamily="2" charset="-122"/>
                <a:ea typeface="黑体" panose="02010609060101010101" pitchFamily="2" charset="-122"/>
              </a:rPr>
              <a:t>战争结束</a:t>
            </a:r>
            <a:endParaRPr lang="zh-CN" altLang="en-US" sz="2600" b="1">
              <a:solidFill>
                <a:srgbClr val="FF0000"/>
              </a:solidFill>
              <a:latin typeface="黑体" panose="02010609060101010101" pitchFamily="2" charset="-122"/>
              <a:ea typeface="黑体" panose="02010609060101010101" pitchFamily="2" charset="-122"/>
            </a:endParaRPr>
          </a:p>
        </p:txBody>
      </p:sp>
      <p:pic>
        <p:nvPicPr>
          <p:cNvPr id="9" name="Picture 4" descr="http://i.serengeseba.com/uploads/i_5_2367621710x3573863185_26.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3966845" y="2313940"/>
            <a:ext cx="4075430" cy="370395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34818" name="Picture 2" descr="C:\Users\Administrator\Desktop\timg.jpg"/>
          <p:cNvPicPr>
            <a:picLocks noChangeAspect="1" noChangeArrowheads="1"/>
          </p:cNvPicPr>
          <p:nvPr/>
        </p:nvPicPr>
        <p:blipFill>
          <a:blip r:embed="rId6"/>
          <a:stretch>
            <a:fillRect/>
          </a:stretch>
        </p:blipFill>
        <p:spPr bwMode="auto">
          <a:xfrm>
            <a:off x="3343275" y="2298065"/>
            <a:ext cx="8370570" cy="4486910"/>
          </a:xfrm>
          <a:prstGeom prst="rect">
            <a:avLst/>
          </a:prstGeom>
          <a:noFill/>
        </p:spPr>
      </p:pic>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linds(horizontal)">
                                      <p:cBhvr>
                                        <p:cTn id="7" dur="500"/>
                                        <p:tgtEl>
                                          <p:spTgt spid="11"/>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blinds(horizontal)">
                                      <p:cBhvr>
                                        <p:cTn id="10" dur="500"/>
                                        <p:tgtEl>
                                          <p:spTgt spid="17"/>
                                        </p:tgtEl>
                                      </p:cBhvr>
                                    </p:animEffect>
                                  </p:childTnLst>
                                </p:cTn>
                              </p:par>
                            </p:childTnLst>
                          </p:cTn>
                        </p:par>
                      </p:childTnLst>
                    </p:cTn>
                  </p:par>
                  <p:par>
                    <p:cTn id="11" fill="hold" nodeType="clickPar">
                      <p:stCondLst>
                        <p:cond delay="indefinite"/>
                      </p:stCondLst>
                      <p:childTnLst>
                        <p:par>
                          <p:cTn id="12" fill="hold" nodeType="afterGroup">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blinds(horizontal)">
                                      <p:cBhvr>
                                        <p:cTn id="15" dur="500"/>
                                        <p:tgtEl>
                                          <p:spTgt spid="1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blinds(horizontal)">
                                      <p:cBhvr>
                                        <p:cTn id="20" dur="500"/>
                                        <p:tgtEl>
                                          <p:spTgt spid="9"/>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3" presetClass="exit" presetSubtype="10" fill="hold" nodeType="clickEffect">
                                  <p:stCondLst>
                                    <p:cond delay="0"/>
                                  </p:stCondLst>
                                  <p:childTnLst>
                                    <p:animEffect transition="out" filter="blinds(horizontal)">
                                      <p:cBhvr>
                                        <p:cTn id="24" dur="500"/>
                                        <p:tgtEl>
                                          <p:spTgt spid="9"/>
                                        </p:tgtEl>
                                      </p:cBhvr>
                                    </p:animEffect>
                                    <p:set>
                                      <p:cBhvr>
                                        <p:cTn id="25" dur="1" fill="hold">
                                          <p:stCondLst>
                                            <p:cond delay="499"/>
                                          </p:stCondLst>
                                        </p:cTn>
                                        <p:tgtEl>
                                          <p:spTgt spid="9"/>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3" presetClass="entr" presetSubtype="10" fill="hold" nodeType="click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blinds(horizontal)">
                                      <p:cBhvr>
                                        <p:cTn id="30" dur="500"/>
                                        <p:tgtEl>
                                          <p:spTgt spid="8"/>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blinds(horizontal)">
                                      <p:cBhvr>
                                        <p:cTn id="33" dur="500"/>
                                        <p:tgtEl>
                                          <p:spTgt spid="15"/>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blinds(horizontal)">
                                      <p:cBhvr>
                                        <p:cTn id="38" dur="500"/>
                                        <p:tgtEl>
                                          <p:spTgt spid="12"/>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blinds(horizontal)">
                                      <p:cBhvr>
                                        <p:cTn id="41" dur="500"/>
                                        <p:tgtEl>
                                          <p:spTgt spid="13"/>
                                        </p:tgtEl>
                                      </p:cBhvr>
                                    </p:animEffect>
                                  </p:childTnLst>
                                </p:cTn>
                              </p:par>
                            </p:childTnLst>
                          </p:cTn>
                        </p:par>
                      </p:childTnLst>
                    </p:cTn>
                  </p:par>
                  <p:par>
                    <p:cTn id="42" fill="hold" nodeType="clickPar">
                      <p:stCondLst>
                        <p:cond delay="indefinite"/>
                      </p:stCondLst>
                      <p:childTnLst>
                        <p:par>
                          <p:cTn id="43" fill="hold" nodeType="afterGroup">
                            <p:stCondLst>
                              <p:cond delay="0"/>
                            </p:stCondLst>
                            <p:childTnLst>
                              <p:par>
                                <p:cTn id="44" presetID="3" presetClass="entr" presetSubtype="10" fill="hold" nodeType="clickEffect">
                                  <p:stCondLst>
                                    <p:cond delay="0"/>
                                  </p:stCondLst>
                                  <p:childTnLst>
                                    <p:set>
                                      <p:cBhvr>
                                        <p:cTn id="45" dur="1" fill="hold">
                                          <p:stCondLst>
                                            <p:cond delay="0"/>
                                          </p:stCondLst>
                                        </p:cTn>
                                        <p:tgtEl>
                                          <p:spTgt spid="34818"/>
                                        </p:tgtEl>
                                        <p:attrNameLst>
                                          <p:attrName>style.visibility</p:attrName>
                                        </p:attrNameLst>
                                      </p:cBhvr>
                                      <p:to>
                                        <p:strVal val="visible"/>
                                      </p:to>
                                    </p:set>
                                    <p:animEffect transition="in" filter="blinds(horizontal)">
                                      <p:cBhvr>
                                        <p:cTn id="46" dur="500"/>
                                        <p:tgtEl>
                                          <p:spTgt spid="348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7" grpId="0"/>
      <p:bldP spid="15" grpId="0"/>
      <p:bldP spid="13"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6" name="内容占位符 4"/>
          <p:cNvGraphicFramePr>
            <a:graphicFrameLocks noGrp="1"/>
          </p:cNvGraphicFramePr>
          <p:nvPr>
            <p:ph idx="1"/>
            <p:custDataLst>
              <p:tags r:id="rId2"/>
            </p:custDataLst>
          </p:nvPr>
        </p:nvGraphicFramePr>
        <p:xfrm>
          <a:off x="86360" y="475615"/>
          <a:ext cx="11830050" cy="5906770"/>
        </p:xfrm>
        <a:graphic>
          <a:graphicData uri="http://schemas.openxmlformats.org/drawingml/2006/table">
            <a:tbl>
              <a:tblPr firstRow="1" bandRow="1">
                <a:tableStyleId>{16D9F66E-5EB9-4882-86FB-DCBF35E3C3E4}</a:tableStyleId>
              </a:tblPr>
              <a:tblGrid>
                <a:gridCol w="1253490"/>
                <a:gridCol w="3522980"/>
                <a:gridCol w="4196715"/>
                <a:gridCol w="2856865"/>
              </a:tblGrid>
              <a:tr h="577215">
                <a:tc>
                  <a:txBody>
                    <a:bodyPr vert="horz" wrap="square"/>
                    <a:lstStyle/>
                    <a:p>
                      <a:pPr indent="0" algn="ctr">
                        <a:lnSpc>
                          <a:spcPct val="120000"/>
                        </a:lnSpc>
                        <a:spcBef>
                          <a:spcPct val="0"/>
                        </a:spcBef>
                        <a:spcAft>
                          <a:spcPct val="0"/>
                        </a:spcAft>
                        <a:buNone/>
                      </a:pPr>
                      <a:endParaRPr lang="zh-CN" altLang="en-US" sz="1700" b="1" spc="130">
                        <a:solidFill>
                          <a:srgbClr val="FFFFFF"/>
                        </a:solidFill>
                        <a:latin typeface="微软雅黑" pitchFamily="34" charset="-122"/>
                        <a:ea typeface="微软雅黑" pitchFamily="34" charset="-122"/>
                      </a:endParaRPr>
                    </a:p>
                  </a:txBody>
                  <a:tcPr marL="177800" marR="177800" marT="107950" marB="107950" anchor="ctr">
                    <a:lnL>
                      <a:noFill/>
                    </a:lnL>
                    <a:lnR>
                      <a:noFill/>
                    </a:lnR>
                    <a:lnT>
                      <a:noFill/>
                    </a:lnT>
                    <a:lnB>
                      <a:noFill/>
                    </a:lnB>
                    <a:solidFill>
                      <a:srgbClr val="595959"/>
                    </a:solidFill>
                  </a:tcPr>
                </a:tc>
                <a:tc>
                  <a:txBody>
                    <a:bodyPr vert="horz" wrap="square"/>
                    <a:lstStyle/>
                    <a:p>
                      <a:pPr indent="0" algn="ctr">
                        <a:lnSpc>
                          <a:spcPct val="120000"/>
                        </a:lnSpc>
                        <a:spcBef>
                          <a:spcPct val="0"/>
                        </a:spcBef>
                        <a:spcAft>
                          <a:spcPct val="0"/>
                        </a:spcAft>
                        <a:buNone/>
                      </a:pPr>
                      <a:r>
                        <a:rPr lang="zh-CN" altLang="en-US" sz="1700" b="1" spc="130">
                          <a:solidFill>
                            <a:srgbClr val="FF0000"/>
                          </a:solidFill>
                          <a:latin typeface="微软雅黑" panose="020b0503020204020204" pitchFamily="34" charset="-122"/>
                          <a:ea typeface="微软雅黑" panose="020b0503020204020204" pitchFamily="34" charset="-122"/>
                        </a:rPr>
                        <a:t>亚洲战场</a:t>
                      </a:r>
                      <a:endParaRPr lang="zh-CN" altLang="en-US" sz="1700" b="1" spc="130">
                        <a:solidFill>
                          <a:srgbClr val="FF0000"/>
                        </a:solidFill>
                        <a:latin typeface="微软雅黑" panose="020b0503020204020204" pitchFamily="34" charset="-122"/>
                        <a:ea typeface="微软雅黑" panose="020b0503020204020204" pitchFamily="34" charset="-122"/>
                      </a:endParaRPr>
                    </a:p>
                  </a:txBody>
                  <a:tcPr marL="177800" marR="177800" marT="107950" marB="107950" anchor="ctr">
                    <a:lnL>
                      <a:noFill/>
                    </a:lnL>
                    <a:lnR>
                      <a:noFill/>
                    </a:lnR>
                    <a:lnT>
                      <a:noFill/>
                    </a:lnT>
                    <a:lnB>
                      <a:noFill/>
                    </a:lnB>
                    <a:solidFill>
                      <a:srgbClr val="89D1D3"/>
                    </a:solidFill>
                  </a:tcPr>
                </a:tc>
                <a:tc>
                  <a:txBody>
                    <a:bodyPr vert="horz" wrap="square"/>
                    <a:lstStyle/>
                    <a:p>
                      <a:pPr indent="0" algn="ctr">
                        <a:lnSpc>
                          <a:spcPct val="120000"/>
                        </a:lnSpc>
                        <a:spcBef>
                          <a:spcPct val="0"/>
                        </a:spcBef>
                        <a:spcAft>
                          <a:spcPct val="0"/>
                        </a:spcAft>
                        <a:buNone/>
                      </a:pPr>
                      <a:r>
                        <a:rPr lang="zh-CN" altLang="en-US" sz="1700" b="1" spc="130">
                          <a:solidFill>
                            <a:srgbClr val="FF0000"/>
                          </a:solidFill>
                          <a:latin typeface="微软雅黑" panose="020b0503020204020204" pitchFamily="34" charset="-122"/>
                          <a:ea typeface="微软雅黑" panose="020b0503020204020204" pitchFamily="34" charset="-122"/>
                        </a:rPr>
                        <a:t>欧洲战场</a:t>
                      </a:r>
                      <a:endParaRPr lang="zh-CN" altLang="en-US" sz="1700" b="1" spc="130">
                        <a:solidFill>
                          <a:srgbClr val="FF0000"/>
                        </a:solidFill>
                        <a:latin typeface="微软雅黑" panose="020b0503020204020204" pitchFamily="34" charset="-122"/>
                        <a:ea typeface="微软雅黑" panose="020b0503020204020204" pitchFamily="34" charset="-122"/>
                      </a:endParaRPr>
                    </a:p>
                  </a:txBody>
                  <a:tcPr marL="177800" marR="177800" marT="107950" marB="107950" anchor="ctr">
                    <a:lnL>
                      <a:noFill/>
                    </a:lnL>
                    <a:lnR>
                      <a:noFill/>
                    </a:lnR>
                    <a:lnT>
                      <a:noFill/>
                    </a:lnT>
                    <a:lnB>
                      <a:noFill/>
                    </a:lnB>
                    <a:solidFill>
                      <a:srgbClr val="ACDCBC"/>
                    </a:solidFill>
                  </a:tcPr>
                </a:tc>
                <a:tc>
                  <a:txBody>
                    <a:bodyPr vert="horz" wrap="square"/>
                    <a:lstStyle/>
                    <a:p>
                      <a:pPr indent="0" algn="ctr">
                        <a:lnSpc>
                          <a:spcPct val="120000"/>
                        </a:lnSpc>
                        <a:spcBef>
                          <a:spcPct val="0"/>
                        </a:spcBef>
                        <a:spcAft>
                          <a:spcPct val="0"/>
                        </a:spcAft>
                        <a:buNone/>
                      </a:pPr>
                      <a:r>
                        <a:rPr lang="zh-CN" altLang="en-US" sz="1700" b="1" spc="130">
                          <a:solidFill>
                            <a:srgbClr val="FF0000"/>
                          </a:solidFill>
                          <a:latin typeface="微软雅黑" panose="020b0503020204020204" pitchFamily="34" charset="-122"/>
                          <a:ea typeface="微软雅黑" panose="020b0503020204020204" pitchFamily="34" charset="-122"/>
                        </a:rPr>
                        <a:t>非洲战场</a:t>
                      </a:r>
                      <a:endParaRPr lang="zh-CN" altLang="en-US" sz="1700" b="1" spc="130">
                        <a:solidFill>
                          <a:srgbClr val="FF0000"/>
                        </a:solidFill>
                        <a:latin typeface="微软雅黑" pitchFamily="34" charset="-122"/>
                        <a:ea typeface="微软雅黑" pitchFamily="34" charset="-122"/>
                      </a:endParaRPr>
                    </a:p>
                  </a:txBody>
                  <a:tcPr marL="177800" marR="177800" marT="107950" marB="107950" anchor="ctr">
                    <a:lnL>
                      <a:noFill/>
                    </a:lnL>
                    <a:lnR>
                      <a:noFill/>
                    </a:lnR>
                    <a:lnT>
                      <a:noFill/>
                    </a:lnT>
                    <a:lnB>
                      <a:noFill/>
                    </a:lnB>
                    <a:solidFill>
                      <a:srgbClr val="89D1D3"/>
                    </a:solidFill>
                  </a:tcPr>
                </a:tc>
              </a:tr>
              <a:tr h="838200">
                <a:tc>
                  <a:txBody>
                    <a:bodyPr vert="horz" wrap="square"/>
                    <a:lstStyle/>
                    <a:p>
                      <a:pPr indent="0" algn="l">
                        <a:lnSpc>
                          <a:spcPct val="120000"/>
                        </a:lnSpc>
                        <a:spcBef>
                          <a:spcPct val="0"/>
                        </a:spcBef>
                        <a:spcAft>
                          <a:spcPct val="0"/>
                        </a:spcAft>
                        <a:buNone/>
                      </a:pPr>
                      <a:r>
                        <a:rPr lang="zh-CN" altLang="en-US" sz="1500" b="1" spc="120">
                          <a:solidFill>
                            <a:srgbClr val="FF0000"/>
                          </a:solidFill>
                          <a:latin typeface="微软雅黑" panose="020b0503020204020204" pitchFamily="34" charset="-122"/>
                          <a:ea typeface="微软雅黑" panose="020b0503020204020204" pitchFamily="34" charset="-122"/>
                        </a:rPr>
                        <a:t>局部阶段</a:t>
                      </a:r>
                      <a:endParaRPr lang="zh-CN" altLang="en-US" sz="1500" b="1" spc="120">
                        <a:solidFill>
                          <a:srgbClr val="FF0000"/>
                        </a:solidFill>
                        <a:latin typeface="微软雅黑" panose="020b0503020204020204" pitchFamily="34" charset="-122"/>
                        <a:ea typeface="微软雅黑" panose="020b0503020204020204" pitchFamily="34" charset="-122"/>
                      </a:endParaRPr>
                    </a:p>
                  </a:txBody>
                  <a:tcPr marL="177800" marR="177800" marT="107950" marB="107950" anchor="ctr">
                    <a:lnL>
                      <a:noFill/>
                    </a:lnL>
                    <a:lnR w="12700">
                      <a:solidFill>
                        <a:srgbClr val="D9D9D9"/>
                      </a:solidFill>
                      <a:prstDash val="solid"/>
                    </a:lnR>
                    <a:lnT>
                      <a:noFill/>
                    </a:lnT>
                    <a:lnB>
                      <a:noFill/>
                    </a:lnB>
                    <a:solidFill>
                      <a:srgbClr val="FFFFFF"/>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1931年九一八事变</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1937年七七事变</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1938年德国吞并奥地利，并对捷克斯洛伐克提出领土要求</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1935年意大利入侵埃塞俄比亚</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6350">
                      <a:solidFill>
                        <a:srgbClr val="D9D9D9"/>
                      </a:solidFill>
                      <a:prstDash val="solid"/>
                    </a:lnL>
                    <a:lnR>
                      <a:noFill/>
                    </a:lnR>
                    <a:lnT>
                      <a:noFill/>
                    </a:lnT>
                    <a:lnB>
                      <a:noFill/>
                    </a:lnB>
                    <a:solidFill>
                      <a:srgbClr val="FFFFFF"/>
                    </a:solidFill>
                  </a:tcPr>
                </a:tc>
              </a:tr>
              <a:tr h="838200">
                <a:tc>
                  <a:txBody>
                    <a:bodyPr vert="horz" wrap="square"/>
                    <a:lstStyle/>
                    <a:p>
                      <a:pPr indent="0" algn="l">
                        <a:lnSpc>
                          <a:spcPct val="120000"/>
                        </a:lnSpc>
                        <a:spcBef>
                          <a:spcPct val="0"/>
                        </a:spcBef>
                        <a:spcAft>
                          <a:spcPct val="0"/>
                        </a:spcAft>
                        <a:buNone/>
                      </a:pPr>
                      <a:r>
                        <a:rPr lang="zh-CN" altLang="en-US" sz="1500" b="1" spc="120">
                          <a:solidFill>
                            <a:srgbClr val="FF0000"/>
                          </a:solidFill>
                          <a:latin typeface="微软雅黑" panose="020b0503020204020204" pitchFamily="34" charset="-122"/>
                          <a:ea typeface="微软雅黑" panose="020b0503020204020204" pitchFamily="34" charset="-122"/>
                        </a:rPr>
                        <a:t>全面爆发</a:t>
                      </a:r>
                      <a:endParaRPr lang="zh-CN" altLang="en-US" sz="1500" b="1" spc="120">
                        <a:solidFill>
                          <a:srgbClr val="FF0000"/>
                        </a:solidFill>
                        <a:latin typeface="微软雅黑" panose="020b0503020204020204" pitchFamily="34" charset="-122"/>
                        <a:ea typeface="微软雅黑" panose="020b0503020204020204" pitchFamily="34" charset="-122"/>
                      </a:endParaRPr>
                    </a:p>
                  </a:txBody>
                  <a:tcPr marL="177800" marR="177800" marT="107950" marB="107950" anchor="ctr">
                    <a:lnL>
                      <a:noFill/>
                    </a:lnL>
                    <a:lnR w="12700">
                      <a:solidFill>
                        <a:srgbClr val="D9D9D9"/>
                      </a:solidFill>
                      <a:prstDash val="solid"/>
                    </a:lnR>
                    <a:lnT>
                      <a:noFill/>
                    </a:lnT>
                    <a:lnB>
                      <a:noFill/>
                    </a:lnB>
                    <a:solidFill>
                      <a:srgbClr val="F2F2F2"/>
                    </a:solidFill>
                  </a:tcPr>
                </a:tc>
                <a:tc gridSpan="3">
                  <a:txBody>
                    <a:bodyPr vert="horz" wrap="square"/>
                    <a:lstStyle/>
                    <a:p>
                      <a:pPr indent="0" algn="ctr">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1939年9月，（德国闪击波兰）标志着第二次世界大战全面爆发</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12700">
                      <a:solidFill>
                        <a:srgbClr val="D9D9D9"/>
                      </a:solidFill>
                      <a:prstDash val="solid"/>
                    </a:lnL>
                    <a:lnR>
                      <a:noFill/>
                    </a:lnR>
                    <a:lnT>
                      <a:noFill/>
                    </a:lnT>
                    <a:lnB>
                      <a:noFill/>
                    </a:lnB>
                    <a:solidFill>
                      <a:srgbClr val="F2F2F2"/>
                    </a:solidFill>
                  </a:tcPr>
                </a:tc>
                <a:tc hMerge="1">
                  <a:txBody>
                    <a:bodyPr vert="horz" wrap="square"/>
                    <a:lstStyle/>
                    <a:p/>
                  </a:txBody>
                  <a:tcPr>
                    <a:lnT>
                      <a:noFill/>
                    </a:lnT>
                    <a:lnB>
                      <a:noFill/>
                    </a:lnB>
                    <a:solidFill>
                      <a:schemeClr val="bg1">
                        <a:lumMod val="85000"/>
                      </a:schemeClr>
                    </a:solidFill>
                  </a:tcPr>
                </a:tc>
                <a:tc hMerge="1">
                  <a:txBody>
                    <a:bodyPr vert="horz" wrap="square"/>
                    <a:lstStyle/>
                    <a:p/>
                  </a:txBody>
                  <a:tcPr>
                    <a:lnR>
                      <a:noFill/>
                    </a:lnR>
                    <a:lnT>
                      <a:noFill/>
                    </a:lnT>
                    <a:lnB>
                      <a:noFill/>
                    </a:lnB>
                    <a:solidFill>
                      <a:schemeClr val="bg1">
                        <a:lumMod val="85000"/>
                      </a:schemeClr>
                    </a:solidFill>
                  </a:tcPr>
                </a:tc>
              </a:tr>
              <a:tr h="838200">
                <a:tc>
                  <a:txBody>
                    <a:bodyPr vert="horz" wrap="square"/>
                    <a:lstStyle/>
                    <a:p>
                      <a:pPr indent="0" algn="l">
                        <a:lnSpc>
                          <a:spcPct val="120000"/>
                        </a:lnSpc>
                        <a:spcBef>
                          <a:spcPct val="0"/>
                        </a:spcBef>
                        <a:spcAft>
                          <a:spcPct val="0"/>
                        </a:spcAft>
                        <a:buNone/>
                      </a:pPr>
                      <a:r>
                        <a:rPr lang="zh-CN" altLang="en-US" sz="1500" b="1" spc="120">
                          <a:solidFill>
                            <a:srgbClr val="FF0000"/>
                          </a:solidFill>
                          <a:latin typeface="微软雅黑" panose="020b0503020204020204" pitchFamily="34" charset="-122"/>
                          <a:ea typeface="微软雅黑" panose="020b0503020204020204" pitchFamily="34" charset="-122"/>
                        </a:rPr>
                        <a:t>战争扩大</a:t>
                      </a:r>
                      <a:endParaRPr lang="zh-CN" altLang="en-US" sz="1500" b="1" spc="120">
                        <a:solidFill>
                          <a:srgbClr val="FF0000"/>
                        </a:solidFill>
                        <a:latin typeface="微软雅黑" panose="020b0503020204020204" pitchFamily="34" charset="-122"/>
                        <a:ea typeface="微软雅黑" panose="020b0503020204020204" pitchFamily="34" charset="-122"/>
                      </a:endParaRPr>
                    </a:p>
                  </a:txBody>
                  <a:tcPr marL="177800" marR="177800" marT="107950" marB="107950" anchor="ctr">
                    <a:lnL>
                      <a:noFill/>
                    </a:lnL>
                    <a:lnR w="12700">
                      <a:solidFill>
                        <a:srgbClr val="D9D9D9"/>
                      </a:solidFill>
                      <a:prstDash val="solid"/>
                    </a:lnR>
                    <a:lnT>
                      <a:noFill/>
                    </a:lnT>
                    <a:lnB>
                      <a:noFill/>
                    </a:lnB>
                    <a:solidFill>
                      <a:srgbClr val="FFFFFF"/>
                    </a:solidFill>
                  </a:tcPr>
                </a:tc>
                <a:tc gridSpan="3">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1941年6月，（德国入侵苏联，苏联成为抗击纳粹德国的主要战场  ）</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1941年12月，（ 日本挑起太平洋战争  ）标志着第二次世界大战发展到全球阶段</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12700">
                      <a:solidFill>
                        <a:srgbClr val="D9D9D9"/>
                      </a:solidFill>
                      <a:prstDash val="solid"/>
                    </a:lnL>
                    <a:lnR>
                      <a:noFill/>
                    </a:lnR>
                    <a:lnT>
                      <a:noFill/>
                    </a:lnT>
                    <a:lnB>
                      <a:noFill/>
                    </a:lnB>
                    <a:solidFill>
                      <a:srgbClr val="FFFFFF"/>
                    </a:solidFill>
                  </a:tcPr>
                </a:tc>
                <a:tc hMerge="1">
                  <a:txBody>
                    <a:bodyPr vert="horz" wrap="square"/>
                    <a:lstStyle/>
                    <a:p/>
                  </a:txBody>
                  <a:tcPr>
                    <a:lnT>
                      <a:noFill/>
                    </a:lnT>
                    <a:lnB>
                      <a:noFill/>
                    </a:lnB>
                    <a:solidFill>
                      <a:schemeClr val="bg1">
                        <a:lumMod val="85000"/>
                      </a:schemeClr>
                    </a:solidFill>
                  </a:tcPr>
                </a:tc>
                <a:tc hMerge="1">
                  <a:txBody>
                    <a:bodyPr vert="horz" wrap="square"/>
                    <a:lstStyle/>
                    <a:p/>
                  </a:txBody>
                  <a:tcPr>
                    <a:lnR>
                      <a:noFill/>
                    </a:lnR>
                    <a:lnT>
                      <a:noFill/>
                    </a:lnT>
                    <a:lnB>
                      <a:noFill/>
                    </a:lnB>
                    <a:solidFill>
                      <a:schemeClr val="bg1">
                        <a:lumMod val="85000"/>
                      </a:schemeClr>
                    </a:solidFill>
                  </a:tcPr>
                </a:tc>
              </a:tr>
              <a:tr h="838200">
                <a:tc>
                  <a:txBody>
                    <a:bodyPr vert="horz" wrap="square"/>
                    <a:lstStyle/>
                    <a:p>
                      <a:pPr indent="0" algn="l">
                        <a:lnSpc>
                          <a:spcPct val="120000"/>
                        </a:lnSpc>
                        <a:spcBef>
                          <a:spcPct val="0"/>
                        </a:spcBef>
                        <a:spcAft>
                          <a:spcPct val="0"/>
                        </a:spcAft>
                        <a:buNone/>
                      </a:pPr>
                      <a:r>
                        <a:rPr lang="zh-CN" altLang="en-US" sz="1500" b="1" spc="120">
                          <a:solidFill>
                            <a:srgbClr val="FF0000"/>
                          </a:solidFill>
                          <a:latin typeface="微软雅黑" panose="020b0503020204020204" pitchFamily="34" charset="-122"/>
                          <a:ea typeface="微软雅黑" panose="020b0503020204020204" pitchFamily="34" charset="-122"/>
                        </a:rPr>
                        <a:t>战争转折</a:t>
                      </a:r>
                      <a:endParaRPr lang="zh-CN" altLang="en-US" sz="1500" b="1" spc="120">
                        <a:solidFill>
                          <a:srgbClr val="FF0000"/>
                        </a:solidFill>
                        <a:latin typeface="微软雅黑" panose="020b0503020204020204" pitchFamily="34" charset="-122"/>
                        <a:ea typeface="微软雅黑" panose="020b0503020204020204" pitchFamily="34" charset="-122"/>
                      </a:endParaRPr>
                    </a:p>
                  </a:txBody>
                  <a:tcPr marL="177800" marR="177800" marT="107950" marB="107950" anchor="ctr">
                    <a:lnL>
                      <a:noFill/>
                    </a:lnL>
                    <a:lnR w="12700">
                      <a:solidFill>
                        <a:srgbClr val="D9D9D9"/>
                      </a:solidFill>
                      <a:prstDash val="solid"/>
                    </a:lnR>
                    <a:lnT>
                      <a:noFill/>
                    </a:lnT>
                    <a:lnB>
                      <a:noFill/>
                    </a:lnB>
                    <a:solidFill>
                      <a:srgbClr val="F2F2F2"/>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1942年中途岛战役是亚洲战场转折点</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1942-1943年（斯大林格勒战役）是第二次世界大战转折点</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635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1942年阿拉曼战役是非洲战场转折点</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6350">
                      <a:solidFill>
                        <a:srgbClr val="D9D9D9"/>
                      </a:solidFill>
                      <a:prstDash val="solid"/>
                    </a:lnL>
                    <a:lnR>
                      <a:noFill/>
                    </a:lnR>
                    <a:lnT>
                      <a:noFill/>
                    </a:lnT>
                    <a:lnB>
                      <a:noFill/>
                    </a:lnB>
                    <a:solidFill>
                      <a:srgbClr val="F2F2F2"/>
                    </a:solidFill>
                  </a:tcPr>
                </a:tc>
              </a:tr>
              <a:tr h="837565">
                <a:tc>
                  <a:txBody>
                    <a:bodyPr vert="horz" wrap="square"/>
                    <a:lstStyle/>
                    <a:p>
                      <a:pPr indent="0" algn="l">
                        <a:lnSpc>
                          <a:spcPct val="120000"/>
                        </a:lnSpc>
                        <a:spcBef>
                          <a:spcPct val="0"/>
                        </a:spcBef>
                        <a:spcAft>
                          <a:spcPct val="0"/>
                        </a:spcAft>
                        <a:buNone/>
                      </a:pPr>
                      <a:r>
                        <a:rPr lang="zh-CN" altLang="en-US" sz="1500" b="1" spc="120">
                          <a:solidFill>
                            <a:srgbClr val="FF0000"/>
                          </a:solidFill>
                          <a:latin typeface="微软雅黑" panose="020b0503020204020204" pitchFamily="34" charset="-122"/>
                          <a:ea typeface="微软雅黑" panose="020b0503020204020204" pitchFamily="34" charset="-122"/>
                        </a:rPr>
                        <a:t>战争反攻</a:t>
                      </a:r>
                      <a:endParaRPr lang="zh-CN" altLang="en-US" sz="1500" b="1" spc="120">
                        <a:solidFill>
                          <a:srgbClr val="FF0000"/>
                        </a:solidFill>
                        <a:latin typeface="微软雅黑" panose="020b0503020204020204" pitchFamily="34" charset="-122"/>
                        <a:ea typeface="微软雅黑" panose="020b0503020204020204" pitchFamily="34" charset="-122"/>
                      </a:endParaRPr>
                    </a:p>
                  </a:txBody>
                  <a:tcPr marL="177800" marR="177800" marT="107950" marB="107950" anchor="ctr">
                    <a:lnL>
                      <a:noFill/>
                    </a:lnL>
                    <a:lnR w="12700">
                      <a:solidFill>
                        <a:srgbClr val="D9D9D9"/>
                      </a:solidFill>
                      <a:prstDash val="solid"/>
                    </a:lnR>
                    <a:lnT>
                      <a:noFill/>
                    </a:lnT>
                    <a:lnB>
                      <a:noFill/>
                    </a:lnB>
                    <a:solidFill>
                      <a:srgbClr val="FFFFFF"/>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1943年2月瓜达尔卡纳尔岛战役结束后</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1944苏联反攻；</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1944年6月诺曼底登陆</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635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1943年5月，非洲战场结束</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6350">
                      <a:solidFill>
                        <a:srgbClr val="D9D9D9"/>
                      </a:solidFill>
                      <a:prstDash val="solid"/>
                    </a:lnL>
                    <a:lnR>
                      <a:noFill/>
                    </a:lnR>
                    <a:lnT>
                      <a:noFill/>
                    </a:lnT>
                    <a:lnB>
                      <a:noFill/>
                    </a:lnB>
                    <a:solidFill>
                      <a:srgbClr val="FFFFFF"/>
                    </a:solidFill>
                  </a:tcPr>
                </a:tc>
              </a:tr>
              <a:tr h="1139190">
                <a:tc>
                  <a:txBody>
                    <a:bodyPr vert="horz" wrap="square"/>
                    <a:lstStyle/>
                    <a:p>
                      <a:pPr indent="0" algn="l">
                        <a:lnSpc>
                          <a:spcPct val="120000"/>
                        </a:lnSpc>
                        <a:spcBef>
                          <a:spcPct val="0"/>
                        </a:spcBef>
                        <a:spcAft>
                          <a:spcPct val="0"/>
                        </a:spcAft>
                        <a:buNone/>
                      </a:pPr>
                      <a:r>
                        <a:rPr lang="zh-CN" altLang="en-US" sz="1500" b="1" spc="120">
                          <a:solidFill>
                            <a:srgbClr val="FF0000"/>
                          </a:solidFill>
                          <a:latin typeface="微软雅黑" panose="020b0503020204020204" pitchFamily="34" charset="-122"/>
                          <a:ea typeface="微软雅黑" panose="020b0503020204020204" pitchFamily="34" charset="-122"/>
                        </a:rPr>
                        <a:t>战争结束</a:t>
                      </a:r>
                      <a:endParaRPr lang="zh-CN" altLang="en-US" sz="1500" b="1" spc="120">
                        <a:solidFill>
                          <a:srgbClr val="FF0000"/>
                        </a:solidFill>
                        <a:latin typeface="微软雅黑" pitchFamily="34" charset="-122"/>
                        <a:ea typeface="微软雅黑" pitchFamily="34" charset="-122"/>
                      </a:endParaRPr>
                    </a:p>
                  </a:txBody>
                  <a:tcPr marL="177800" marR="177800" marT="107950" marB="107950" anchor="ctr">
                    <a:lnL>
                      <a:noFill/>
                    </a:lnL>
                    <a:lnR w="12700">
                      <a:solidFill>
                        <a:srgbClr val="D9D9D9"/>
                      </a:solidFill>
                      <a:prstDash val="solid"/>
                    </a:lnR>
                    <a:lnT>
                      <a:noFill/>
                    </a:lnT>
                    <a:lnB w="19050">
                      <a:solidFill>
                        <a:srgbClr val="595959"/>
                      </a:solidFill>
                      <a:prstDash val="solid"/>
                    </a:lnB>
                    <a:solidFill>
                      <a:srgbClr val="F2F2F2"/>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1945年9月2日，（  日本签署无条件投降书  ）标志着第二次世界大战结束</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12700">
                      <a:solidFill>
                        <a:srgbClr val="D9D9D9"/>
                      </a:solidFill>
                      <a:prstDash val="solid"/>
                    </a:lnL>
                    <a:lnR w="6350">
                      <a:solidFill>
                        <a:srgbClr val="D9D9D9"/>
                      </a:solidFill>
                      <a:prstDash val="solid"/>
                    </a:lnR>
                    <a:lnT>
                      <a:noFill/>
                    </a:lnT>
                    <a:lnB w="19050">
                      <a:solidFill>
                        <a:srgbClr val="595959"/>
                      </a:solidFill>
                      <a:prstDash val="solid"/>
                    </a:lnB>
                    <a:solidFill>
                      <a:srgbClr val="F2F2F2"/>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1945年5月8日，（ 德国投降  ）标志着欧洲战场的结束</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6350">
                      <a:solidFill>
                        <a:srgbClr val="D9D9D9"/>
                      </a:solidFill>
                      <a:prstDash val="solid"/>
                    </a:lnL>
                    <a:lnR w="6350">
                      <a:solidFill>
                        <a:srgbClr val="D9D9D9"/>
                      </a:solidFill>
                      <a:prstDash val="solid"/>
                    </a:lnR>
                    <a:lnT>
                      <a:noFill/>
                    </a:lnT>
                    <a:lnB w="19050">
                      <a:solidFill>
                        <a:srgbClr val="595959"/>
                      </a:solidFill>
                      <a:prstDash val="solid"/>
                    </a:lnB>
                    <a:solidFill>
                      <a:srgbClr val="F2F2F2"/>
                    </a:solidFill>
                  </a:tcPr>
                </a:tc>
                <a:tc>
                  <a:txBody>
                    <a:bodyPr vert="horz" wrap="square"/>
                    <a:lstStyle/>
                    <a:p>
                      <a:pPr indent="0" algn="l">
                        <a:lnSpc>
                          <a:spcPct val="120000"/>
                        </a:lnSpc>
                        <a:spcBef>
                          <a:spcPct val="0"/>
                        </a:spcBef>
                        <a:spcAft>
                          <a:spcPct val="0"/>
                        </a:spcAft>
                        <a:buNone/>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1943年5月，非洲战场结束</a:t>
                      </a:r>
                      <a:endParaRPr lang="en-US" altLang="zh-CN" sz="1500" b="0" spc="120">
                        <a:solidFill>
                          <a:srgbClr val="404040"/>
                        </a:solidFill>
                        <a:latin typeface="微软雅黑" pitchFamily="34" charset="-122"/>
                        <a:ea typeface="微软雅黑" pitchFamily="34" charset="-122"/>
                        <a:cs typeface="微软雅黑" panose="020b0503020204020204" pitchFamily="34" charset="-122"/>
                      </a:endParaRPr>
                    </a:p>
                  </a:txBody>
                  <a:tcPr marL="177800" marR="177800" marT="107950" marB="107950" anchor="ctr">
                    <a:lnL w="6350">
                      <a:solidFill>
                        <a:srgbClr val="D9D9D9"/>
                      </a:solidFill>
                      <a:prstDash val="solid"/>
                    </a:lnL>
                    <a:lnR>
                      <a:noFill/>
                    </a:lnR>
                    <a:lnT>
                      <a:noFill/>
                    </a:lnT>
                    <a:lnB w="19050">
                      <a:solidFill>
                        <a:srgbClr val="595959"/>
                      </a:solidFill>
                      <a:prstDash val="solid"/>
                    </a:lnB>
                    <a:solidFill>
                      <a:srgbClr val="F2F2F2"/>
                    </a:solidFill>
                  </a:tcPr>
                </a:tc>
              </a:tr>
            </a:tbl>
          </a:graphicData>
        </a:graphic>
      </p:graphicFrame>
    </p:spTree>
    <p:custDataLst>
      <p:tags r:id="rId3"/>
    </p:custDataLst>
  </p:cSld>
  <p:clrMapOvr>
    <a:masterClrMapping/>
  </p:clrMapOvr>
  <p:transition/>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ustDataLst>
      <p:tags r:id="rId2"/>
    </p:custDataLst>
  </p:cSld>
  <p:clrMapOvr>
    <a:masterClrMapping/>
  </p:clrMapOvr>
  <p:transition/>
  <p:timing/>
</p:sld>
</file>

<file path=ppt/slides/slide2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8245" name="文本框 138244"/>
          <p:cNvSpPr txBox="1"/>
          <p:nvPr/>
        </p:nvSpPr>
        <p:spPr>
          <a:xfrm>
            <a:off x="374650" y="822960"/>
            <a:ext cx="11750675" cy="5046345"/>
          </a:xfrm>
          <a:prstGeom prst="rect">
            <a:avLst/>
          </a:prstGeom>
          <a:noFill/>
          <a:ln w="9525">
            <a:noFill/>
          </a:ln>
        </p:spPr>
        <p:txBody>
          <a:bodyPr wrap="square" anchor="t">
            <a:spAutoFit/>
          </a:bodyPr>
          <a:lstStyle/>
          <a:p>
            <a:pPr>
              <a:lnSpc>
                <a:spcPct val="100000"/>
              </a:lnSpc>
              <a:spcBef>
                <a:spcPct val="50000"/>
              </a:spcBef>
            </a:pPr>
            <a:r>
              <a:rPr lang="zh-CN" altLang="en-US" sz="2800" b="1">
                <a:solidFill>
                  <a:srgbClr val="FF0000"/>
                </a:solidFill>
                <a:latin typeface="楷体" panose="02010609060101010101" charset="-122"/>
                <a:ea typeface="楷体" panose="02010609060101010101" charset="-122"/>
                <a:cs typeface="楷体" panose="02010609060101010101" charset="-122"/>
              </a:rPr>
              <a:t>根本原因：</a:t>
            </a:r>
            <a:r>
              <a:rPr lang="zh-CN" altLang="en-US" sz="2800" b="1">
                <a:latin typeface="楷体" panose="02010609060101010101" charset="-122"/>
                <a:ea typeface="楷体" panose="02010609060101010101" charset="-122"/>
                <a:cs typeface="楷体" panose="02010609060101010101" charset="-122"/>
              </a:rPr>
              <a:t>帝国主义经济政治发展的不平衡。</a:t>
            </a:r>
            <a:endParaRPr lang="zh-CN" altLang="en-US" sz="2800" b="1">
              <a:latin typeface="楷体" panose="02010609060101010101" charset="-122"/>
              <a:ea typeface="楷体" panose="02010609060101010101" charset="-122"/>
              <a:cs typeface="楷体" panose="02010609060101010101" charset="-122"/>
            </a:endParaRPr>
          </a:p>
          <a:p>
            <a:pPr>
              <a:lnSpc>
                <a:spcPct val="100000"/>
              </a:lnSpc>
              <a:spcBef>
                <a:spcPct val="50000"/>
              </a:spcBef>
            </a:pPr>
            <a:r>
              <a:rPr lang="zh-CN" altLang="en-US" sz="2800" b="1">
                <a:solidFill>
                  <a:srgbClr val="FF0000"/>
                </a:solidFill>
                <a:latin typeface="楷体" panose="02010609060101010101" charset="-122"/>
                <a:ea typeface="楷体" panose="02010609060101010101" charset="-122"/>
                <a:cs typeface="楷体" panose="02010609060101010101" charset="-122"/>
              </a:rPr>
              <a:t>具体原因：</a:t>
            </a:r>
            <a:endParaRPr lang="zh-CN" altLang="en-US" sz="2800" b="1">
              <a:solidFill>
                <a:srgbClr val="FF0000"/>
              </a:solidFill>
              <a:latin typeface="楷体" panose="02010609060101010101" charset="-122"/>
              <a:ea typeface="楷体" panose="02010609060101010101" charset="-122"/>
              <a:cs typeface="楷体" panose="02010609060101010101" charset="-122"/>
            </a:endParaRPr>
          </a:p>
          <a:p>
            <a:pPr>
              <a:lnSpc>
                <a:spcPct val="100000"/>
              </a:lnSpc>
              <a:spcBef>
                <a:spcPct val="50000"/>
              </a:spcBef>
            </a:pPr>
            <a:r>
              <a:rPr lang="en-US" altLang="zh-CN" sz="2800" b="1" smtClean="0">
                <a:uFillTx/>
                <a:latin typeface="楷体" panose="02010609060101010101" charset="-122"/>
                <a:ea typeface="楷体" panose="02010609060101010101" charset="-122"/>
                <a:cs typeface="楷体" panose="02010609060101010101" charset="-122"/>
                <a:sym typeface="+mn-ea"/>
              </a:rPr>
              <a:t>1.</a:t>
            </a:r>
            <a:r>
              <a:rPr lang="zh-CN" altLang="en-US" sz="2800" b="1">
                <a:solidFill>
                  <a:srgbClr val="FF0000"/>
                </a:solidFill>
                <a:latin typeface="楷体" panose="02010609060101010101" charset="-122"/>
                <a:ea typeface="楷体" panose="02010609060101010101" charset="-122"/>
                <a:cs typeface="楷体" panose="02010609060101010101" charset="-122"/>
                <a:sym typeface="+mn-ea"/>
              </a:rPr>
              <a:t>（历史原因）</a:t>
            </a:r>
            <a:r>
              <a:rPr lang="zh-CN" altLang="en-US" sz="2800" b="1" smtClean="0">
                <a:uFillTx/>
                <a:latin typeface="楷体" panose="02010609060101010101" charset="-122"/>
                <a:ea typeface="楷体" panose="02010609060101010101" charset="-122"/>
                <a:cs typeface="楷体" panose="02010609060101010101" charset="-122"/>
                <a:sym typeface="+mn-ea"/>
              </a:rPr>
              <a:t>德、意、日等国对</a:t>
            </a:r>
            <a:r>
              <a:rPr lang="zh-CN" altLang="en-US" sz="2800" b="1" u="sng" smtClean="0">
                <a:solidFill>
                  <a:srgbClr val="FF0000"/>
                </a:solidFill>
                <a:uFillTx/>
                <a:latin typeface="楷体" panose="02010609060101010101" charset="-122"/>
                <a:ea typeface="楷体" panose="02010609060101010101" charset="-122"/>
                <a:cs typeface="楷体" panose="02010609060101010101" charset="-122"/>
                <a:sym typeface="+mn-ea"/>
              </a:rPr>
              <a:t>凡尔赛</a:t>
            </a:r>
            <a:r>
              <a:rPr lang="en-US" altLang="zh-CN" sz="2800" b="1" u="sng" smtClean="0">
                <a:solidFill>
                  <a:srgbClr val="FF0000"/>
                </a:solidFill>
                <a:uFillTx/>
                <a:latin typeface="楷体" panose="02010609060101010101" charset="-122"/>
                <a:ea typeface="楷体" panose="02010609060101010101" charset="-122"/>
                <a:cs typeface="楷体" panose="02010609060101010101" charset="-122"/>
                <a:sym typeface="+mn-ea"/>
              </a:rPr>
              <a:t>—</a:t>
            </a:r>
            <a:r>
              <a:rPr lang="zh-CN" altLang="en-US" sz="2800" b="1" u="sng" smtClean="0">
                <a:solidFill>
                  <a:srgbClr val="FF0000"/>
                </a:solidFill>
                <a:uFillTx/>
                <a:latin typeface="楷体" panose="02010609060101010101" charset="-122"/>
                <a:ea typeface="楷体" panose="02010609060101010101" charset="-122"/>
                <a:cs typeface="楷体" panose="02010609060101010101" charset="-122"/>
                <a:sym typeface="+mn-ea"/>
              </a:rPr>
              <a:t>华盛顿体系不满</a:t>
            </a:r>
            <a:r>
              <a:rPr lang="zh-CN" altLang="en-US" sz="2800" b="1" smtClean="0">
                <a:uFillTx/>
                <a:latin typeface="楷体" panose="02010609060101010101" charset="-122"/>
                <a:ea typeface="楷体" panose="02010609060101010101" charset="-122"/>
                <a:cs typeface="楷体" panose="02010609060101010101" charset="-122"/>
                <a:sym typeface="+mn-ea"/>
              </a:rPr>
              <a:t>，力图摆脱其束缚，加深帝国主义之间的矛盾。</a:t>
            </a:r>
            <a:endParaRPr lang="zh-CN" altLang="en-US" sz="2800" b="1" smtClean="0">
              <a:uFillTx/>
              <a:latin typeface="楷体" panose="02010609060101010101" charset="-122"/>
              <a:ea typeface="楷体" panose="02010609060101010101" charset="-122"/>
              <a:cs typeface="楷体" panose="02010609060101010101" charset="-122"/>
              <a:sym typeface="+mn-ea"/>
            </a:endParaRPr>
          </a:p>
          <a:p>
            <a:pPr>
              <a:lnSpc>
                <a:spcPct val="100000"/>
              </a:lnSpc>
              <a:spcBef>
                <a:spcPct val="50000"/>
              </a:spcBef>
            </a:pPr>
            <a:r>
              <a:rPr lang="en-US" altLang="zh-CN" sz="2800" b="1" smtClean="0">
                <a:latin typeface="楷体" panose="02010609060101010101" charset="-122"/>
                <a:ea typeface="楷体" panose="02010609060101010101" charset="-122"/>
                <a:cs typeface="楷体" panose="02010609060101010101" charset="-122"/>
                <a:sym typeface="+mn-ea"/>
              </a:rPr>
              <a:t>2.</a:t>
            </a:r>
            <a:r>
              <a:rPr lang="en-US" altLang="zh-CN" sz="2800" b="1" u="sng" smtClean="0">
                <a:solidFill>
                  <a:srgbClr val="FF0000"/>
                </a:solidFill>
                <a:latin typeface="楷体" panose="02010609060101010101" charset="-122"/>
                <a:ea typeface="楷体" panose="02010609060101010101" charset="-122"/>
                <a:cs typeface="楷体" panose="02010609060101010101" charset="-122"/>
                <a:sym typeface="+mn-ea"/>
              </a:rPr>
              <a:t>1929—1933</a:t>
            </a:r>
            <a:r>
              <a:rPr lang="zh-CN" altLang="en-US" sz="2800" b="1" u="sng" smtClean="0">
                <a:solidFill>
                  <a:srgbClr val="FF0000"/>
                </a:solidFill>
                <a:latin typeface="楷体" panose="02010609060101010101" charset="-122"/>
                <a:ea typeface="楷体" panose="02010609060101010101" charset="-122"/>
                <a:cs typeface="楷体" panose="02010609060101010101" charset="-122"/>
                <a:sym typeface="+mn-ea"/>
              </a:rPr>
              <a:t>年，经济大危机</a:t>
            </a:r>
            <a:r>
              <a:rPr lang="zh-CN" altLang="en-US" sz="2800" b="1" smtClean="0">
                <a:latin typeface="楷体" panose="02010609060101010101" charset="-122"/>
                <a:ea typeface="楷体" panose="02010609060101010101" charset="-122"/>
                <a:cs typeface="楷体" panose="02010609060101010101" charset="-122"/>
                <a:sym typeface="+mn-ea"/>
              </a:rPr>
              <a:t>使各国经济陷入低谷，并激化了帝国主义国家之间的矛盾；</a:t>
            </a:r>
            <a:endParaRPr lang="zh-CN" altLang="en-US" sz="2800" b="1">
              <a:latin typeface="楷体" panose="02010609060101010101" charset="-122"/>
              <a:ea typeface="楷体" panose="02010609060101010101" charset="-122"/>
              <a:cs typeface="楷体" panose="02010609060101010101" charset="-122"/>
            </a:endParaRPr>
          </a:p>
          <a:p>
            <a:pPr>
              <a:lnSpc>
                <a:spcPct val="100000"/>
              </a:lnSpc>
              <a:spcBef>
                <a:spcPct val="50000"/>
              </a:spcBef>
            </a:pPr>
            <a:r>
              <a:rPr lang="en-US" altLang="zh-CN" sz="2800" b="1">
                <a:latin typeface="楷体" panose="02010609060101010101" charset="-122"/>
                <a:ea typeface="楷体" panose="02010609060101010101" charset="-122"/>
                <a:cs typeface="楷体" panose="02010609060101010101" charset="-122"/>
              </a:rPr>
              <a:t>3.</a:t>
            </a:r>
            <a:r>
              <a:rPr lang="zh-CN" altLang="en-US" sz="2800" b="1">
                <a:latin typeface="楷体" panose="02010609060101010101" charset="-122"/>
                <a:ea typeface="楷体" panose="02010609060101010101" charset="-122"/>
                <a:cs typeface="楷体" panose="02010609060101010101" charset="-122"/>
              </a:rPr>
              <a:t>世界经济危机的打击下，德意日建立</a:t>
            </a:r>
            <a:r>
              <a:rPr lang="zh-CN" altLang="en-US" sz="2800" b="1" u="sng">
                <a:solidFill>
                  <a:srgbClr val="FF0000"/>
                </a:solidFill>
                <a:latin typeface="楷体" panose="02010609060101010101" charset="-122"/>
                <a:ea typeface="楷体" panose="02010609060101010101" charset="-122"/>
                <a:cs typeface="楷体" panose="02010609060101010101" charset="-122"/>
              </a:rPr>
              <a:t>法西斯专政</a:t>
            </a:r>
            <a:r>
              <a:rPr lang="zh-CN" altLang="en-US" sz="2800" b="1">
                <a:latin typeface="楷体" panose="02010609060101010101" charset="-122"/>
                <a:ea typeface="楷体" panose="02010609060101010101" charset="-122"/>
                <a:cs typeface="楷体" panose="02010609060101010101" charset="-122"/>
              </a:rPr>
              <a:t>，</a:t>
            </a:r>
            <a:r>
              <a:rPr lang="zh-CN" altLang="en-US" sz="2800" b="1">
                <a:latin typeface="楷体" panose="02010609060101010101" charset="-122"/>
                <a:ea typeface="楷体" panose="02010609060101010101" charset="-122"/>
                <a:cs typeface="楷体" panose="02010609060101010101" charset="-122"/>
                <a:sym typeface="+mn-ea"/>
              </a:rPr>
              <a:t>欧亚两个战争策源地形成；</a:t>
            </a:r>
            <a:endParaRPr lang="zh-CN" altLang="en-US" sz="2800" b="1">
              <a:latin typeface="楷体" panose="02010609060101010101" charset="-122"/>
              <a:ea typeface="楷体" panose="02010609060101010101" charset="-122"/>
              <a:cs typeface="楷体" panose="02010609060101010101" charset="-122"/>
            </a:endParaRPr>
          </a:p>
          <a:p>
            <a:pPr>
              <a:lnSpc>
                <a:spcPct val="100000"/>
              </a:lnSpc>
              <a:spcBef>
                <a:spcPct val="50000"/>
              </a:spcBef>
            </a:pPr>
            <a:r>
              <a:rPr lang="en-US" altLang="zh-CN" sz="2800" b="1">
                <a:latin typeface="楷体" panose="02010609060101010101" charset="-122"/>
                <a:ea typeface="楷体" panose="02010609060101010101" charset="-122"/>
                <a:cs typeface="楷体" panose="02010609060101010101" charset="-122"/>
                <a:sym typeface="+mn-ea"/>
              </a:rPr>
              <a:t>4.</a:t>
            </a:r>
            <a:r>
              <a:rPr lang="zh-CN" altLang="en-US" sz="2800" b="1">
                <a:latin typeface="楷体" panose="02010609060101010101" charset="-122"/>
                <a:ea typeface="楷体" panose="02010609060101010101" charset="-122"/>
                <a:cs typeface="楷体" panose="02010609060101010101" charset="-122"/>
                <a:sym typeface="+mn-ea"/>
              </a:rPr>
              <a:t>英、法大国的</a:t>
            </a:r>
            <a:r>
              <a:rPr lang="zh-CN" altLang="en-US" sz="2800" b="1" u="sng">
                <a:solidFill>
                  <a:srgbClr val="FF0000"/>
                </a:solidFill>
                <a:latin typeface="楷体" panose="02010609060101010101" charset="-122"/>
                <a:ea typeface="楷体" panose="02010609060101010101" charset="-122"/>
                <a:cs typeface="楷体" panose="02010609060101010101" charset="-122"/>
                <a:sym typeface="+mn-ea"/>
              </a:rPr>
              <a:t>绥靖政策</a:t>
            </a:r>
            <a:r>
              <a:rPr lang="zh-CN" altLang="en-US" sz="2800" b="1">
                <a:latin typeface="楷体" panose="02010609060101010101" charset="-122"/>
                <a:ea typeface="楷体" panose="02010609060101010101" charset="-122"/>
                <a:cs typeface="楷体" panose="02010609060101010101" charset="-122"/>
                <a:sym typeface="+mn-ea"/>
              </a:rPr>
              <a:t>助长法西斯侵略气焰。</a:t>
            </a:r>
            <a:endParaRPr lang="zh-CN" altLang="en-US" sz="2800" b="1">
              <a:latin typeface="楷体" panose="02010609060101010101" charset="-122"/>
              <a:ea typeface="楷体" panose="02010609060101010101" charset="-122"/>
              <a:cs typeface="楷体" panose="02010609060101010101" charset="-122"/>
            </a:endParaRPr>
          </a:p>
        </p:txBody>
      </p:sp>
      <p:sp>
        <p:nvSpPr>
          <p:cNvPr id="11" name="文本框 10"/>
          <p:cNvSpPr txBox="1"/>
          <p:nvPr/>
        </p:nvSpPr>
        <p:spPr>
          <a:xfrm>
            <a:off x="0" y="-9525"/>
            <a:ext cx="4286885"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第二次世界大战的背景</a:t>
            </a:r>
            <a:endParaRPr lang="zh-CN" altLang="en-US" sz="3200" b="1">
              <a:solidFill>
                <a:srgbClr val="FF0000"/>
              </a:solidFill>
              <a:latin typeface="楷体" panose="02010609060101010101" charset="-122"/>
              <a:ea typeface="楷体" panose="02010609060101010101" charset="-122"/>
            </a:endParaRPr>
          </a:p>
        </p:txBody>
      </p:sp>
      <p:sp>
        <p:nvSpPr>
          <p:cNvPr id="2" name="文本框 1"/>
          <p:cNvSpPr txBox="1"/>
          <p:nvPr/>
        </p:nvSpPr>
        <p:spPr>
          <a:xfrm>
            <a:off x="0" y="6370320"/>
            <a:ext cx="11200130" cy="3046095"/>
          </a:xfrm>
          <a:prstGeom prst="rect">
            <a:avLst/>
          </a:prstGeom>
          <a:solidFill>
            <a:schemeClr val="bg1"/>
          </a:solidFill>
        </p:spPr>
        <p:txBody>
          <a:bodyPr wrap="square" rtlCol="0" anchor="t">
            <a:spAutoFit/>
          </a:bodyPr>
          <a:lstStyle/>
          <a:p>
            <a:r>
              <a:rPr lang="en-US" altLang="zh-CN"/>
              <a:t>        </a:t>
            </a:r>
            <a:r>
              <a:rPr lang="zh-CN" altLang="en-US" sz="2400" b="1">
                <a:latin typeface="黑体" panose="02010609060101010101" pitchFamily="2" charset="-122"/>
                <a:ea typeface="黑体" panose="02010609060101010101" pitchFamily="2" charset="-122"/>
                <a:cs typeface="黑体" panose="02010609060101010101" pitchFamily="2" charset="-122"/>
              </a:rPr>
              <a:t>所谓的“凡尔赛</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华盛顿体系”是通过巴黎和会和华盛顿会议建立的，帝国主义列强完成了一次对世界的重新瓜分。这个划分适应于当时的实力对比</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。但是，由于资本主义发展不平衡，帝国主义国家间的实力对比变化得很快</a:t>
            </a:r>
            <a:r>
              <a:rPr lang="zh-CN" altLang="en-US" sz="2400" b="1">
                <a:latin typeface="黑体" panose="02010609060101010101" pitchFamily="2" charset="-122"/>
                <a:ea typeface="黑体" panose="02010609060101010101" pitchFamily="2" charset="-122"/>
                <a:cs typeface="黑体" panose="02010609060101010101" pitchFamily="2" charset="-122"/>
              </a:rPr>
              <a:t>，它们打破了战后形成的相对均势，重新瓜分世界的问题必然要再次提上日程。</a:t>
            </a: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rPr>
              <a:t>德国实力的迅速恢复是这个时期资本主义发展不平衡的一个重要表现。德国的实力虽然因为战败而被严重地削弱了，但它还是个欧洲大国，拥有6000多万人口，而且德国科学技术仍然高度发展，其经济潜力依然巨大。</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endParaRPr>
          </a:p>
          <a:p>
            <a:r>
              <a:rPr lang="zh-CN" altLang="en-US" sz="2400" b="1">
                <a:latin typeface="黑体" panose="02010609060101010101" pitchFamily="2" charset="-122"/>
                <a:ea typeface="黑体" panose="02010609060101010101" pitchFamily="2" charset="-122"/>
                <a:cs typeface="黑体" panose="02010609060101010101" pitchFamily="2" charset="-122"/>
              </a:rPr>
              <a:t>                                                   </a:t>
            </a:r>
            <a:r>
              <a:rPr lang="en-US" altLang="zh-CN" sz="2400" b="1">
                <a:latin typeface="黑体" panose="02010609060101010101" pitchFamily="2" charset="-122"/>
                <a:ea typeface="黑体" panose="02010609060101010101" pitchFamily="2" charset="-122"/>
                <a:cs typeface="黑体" panose="02010609060101010101" pitchFamily="2" charset="-122"/>
                <a:sym typeface="+mn-ea"/>
              </a:rPr>
              <a:t>——</a:t>
            </a:r>
            <a:r>
              <a:rPr lang="zh-CN" altLang="en-US" sz="2400" b="1">
                <a:latin typeface="黑体" panose="02010609060101010101" pitchFamily="2" charset="-122"/>
                <a:ea typeface="黑体" panose="02010609060101010101" pitchFamily="2" charset="-122"/>
                <a:cs typeface="黑体" panose="02010609060101010101" pitchFamily="2" charset="-122"/>
                <a:sym typeface="+mn-ea"/>
              </a:rPr>
              <a:t>姚丽《二战全史》</a:t>
            </a:r>
            <a:r>
              <a:rPr lang="zh-CN" altLang="en-US" sz="2400" b="1">
                <a:latin typeface="黑体" panose="02010609060101010101" pitchFamily="2" charset="-122"/>
                <a:ea typeface="黑体" panose="02010609060101010101" pitchFamily="2" charset="-122"/>
                <a:cs typeface="黑体" panose="02010609060101010101" pitchFamily="2" charset="-122"/>
              </a:rPr>
              <a:t>                                                                                                      </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xit" presetSubtype="10" fill="hold" grpId="1" nodeType="clickEffect">
                                  <p:stCondLst>
                                    <p:cond delay="0"/>
                                  </p:stCondLst>
                                  <p:childTnLst>
                                    <p:animEffect transition="out" filter="blinds(horizontal)">
                                      <p:cBhvr>
                                        <p:cTn id="11" dur="500"/>
                                        <p:tgtEl>
                                          <p:spTgt spid="2"/>
                                        </p:tgtEl>
                                      </p:cBhvr>
                                    </p:animEffect>
                                    <p:set>
                                      <p:cBhvr>
                                        <p:cTn id="12" dur="1" fill="hold">
                                          <p:stCondLst>
                                            <p:cond delay="499"/>
                                          </p:stCondLst>
                                        </p:cTn>
                                        <p:tgtEl>
                                          <p:spTgt spid="2"/>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8245">
                                            <p:txEl>
                                              <p:pRg st="0" end="0"/>
                                            </p:txEl>
                                          </p:spTgt>
                                        </p:tgtEl>
                                        <p:attrNameLst>
                                          <p:attrName>style.visibility</p:attrName>
                                        </p:attrNameLst>
                                      </p:cBhvr>
                                      <p:to>
                                        <p:strVal val="visible"/>
                                      </p:to>
                                    </p:set>
                                    <p:animEffect transition="in" filter="blinds(horizontal)">
                                      <p:cBhvr>
                                        <p:cTn id="17" dur="500"/>
                                        <p:tgtEl>
                                          <p:spTgt spid="138245">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8245">
                                            <p:txEl>
                                              <p:pRg st="1" end="1"/>
                                            </p:txEl>
                                          </p:spTgt>
                                        </p:tgtEl>
                                        <p:attrNameLst>
                                          <p:attrName>style.visibility</p:attrName>
                                        </p:attrNameLst>
                                      </p:cBhvr>
                                      <p:to>
                                        <p:strVal val="visible"/>
                                      </p:to>
                                    </p:set>
                                    <p:animEffect transition="in" filter="blinds(horizontal)">
                                      <p:cBhvr>
                                        <p:cTn id="22" dur="500"/>
                                        <p:tgtEl>
                                          <p:spTgt spid="138245">
                                            <p:txEl>
                                              <p:pRg st="1" end="1"/>
                                            </p:txEl>
                                          </p:spTgt>
                                        </p:tgtEl>
                                      </p:cBhvr>
                                    </p:animEffect>
                                  </p:childTnLst>
                                </p:cTn>
                              </p:par>
                              <p:par>
                                <p:cTn id="23" presetID="3" presetClass="entr" presetSubtype="10" fill="hold" nodeType="withEffect">
                                  <p:stCondLst>
                                    <p:cond delay="0"/>
                                  </p:stCondLst>
                                  <p:childTnLst>
                                    <p:set>
                                      <p:cBhvr>
                                        <p:cTn id="24" dur="1" fill="hold">
                                          <p:stCondLst>
                                            <p:cond delay="0"/>
                                          </p:stCondLst>
                                        </p:cTn>
                                        <p:tgtEl>
                                          <p:spTgt spid="138245">
                                            <p:txEl>
                                              <p:pRg st="2" end="2"/>
                                            </p:txEl>
                                          </p:spTgt>
                                        </p:tgtEl>
                                        <p:attrNameLst>
                                          <p:attrName>style.visibility</p:attrName>
                                        </p:attrNameLst>
                                      </p:cBhvr>
                                      <p:to>
                                        <p:strVal val="visible"/>
                                      </p:to>
                                    </p:set>
                                    <p:animEffect transition="in" filter="blinds(horizontal)">
                                      <p:cBhvr>
                                        <p:cTn id="25" dur="500"/>
                                        <p:tgtEl>
                                          <p:spTgt spid="138245">
                                            <p:txEl>
                                              <p:pRg st="2" end="2"/>
                                            </p:txEl>
                                          </p:spTgt>
                                        </p:tgtEl>
                                      </p:cBhvr>
                                    </p:animEffect>
                                  </p:childTnLst>
                                </p:cTn>
                              </p:par>
                              <p:par>
                                <p:cTn id="26" presetID="3" presetClass="entr" presetSubtype="10" fill="hold" nodeType="withEffect">
                                  <p:stCondLst>
                                    <p:cond delay="0"/>
                                  </p:stCondLst>
                                  <p:childTnLst>
                                    <p:set>
                                      <p:cBhvr>
                                        <p:cTn id="27" dur="1" fill="hold">
                                          <p:stCondLst>
                                            <p:cond delay="0"/>
                                          </p:stCondLst>
                                        </p:cTn>
                                        <p:tgtEl>
                                          <p:spTgt spid="138245">
                                            <p:txEl>
                                              <p:pRg st="3" end="3"/>
                                            </p:txEl>
                                          </p:spTgt>
                                        </p:tgtEl>
                                        <p:attrNameLst>
                                          <p:attrName>style.visibility</p:attrName>
                                        </p:attrNameLst>
                                      </p:cBhvr>
                                      <p:to>
                                        <p:strVal val="visible"/>
                                      </p:to>
                                    </p:set>
                                    <p:animEffect transition="in" filter="blinds(horizontal)">
                                      <p:cBhvr>
                                        <p:cTn id="28" dur="500"/>
                                        <p:tgtEl>
                                          <p:spTgt spid="138245">
                                            <p:txEl>
                                              <p:pRg st="3" end="3"/>
                                            </p:txEl>
                                          </p:spTgt>
                                        </p:tgtEl>
                                      </p:cBhvr>
                                    </p:animEffect>
                                  </p:childTnLst>
                                </p:cTn>
                              </p:par>
                              <p:par>
                                <p:cTn id="29" presetID="3" presetClass="entr" presetSubtype="10" fill="hold" nodeType="withEffect">
                                  <p:stCondLst>
                                    <p:cond delay="0"/>
                                  </p:stCondLst>
                                  <p:childTnLst>
                                    <p:set>
                                      <p:cBhvr>
                                        <p:cTn id="30" dur="1" fill="hold">
                                          <p:stCondLst>
                                            <p:cond delay="0"/>
                                          </p:stCondLst>
                                        </p:cTn>
                                        <p:tgtEl>
                                          <p:spTgt spid="138245">
                                            <p:txEl>
                                              <p:pRg st="4" end="4"/>
                                            </p:txEl>
                                          </p:spTgt>
                                        </p:tgtEl>
                                        <p:attrNameLst>
                                          <p:attrName>style.visibility</p:attrName>
                                        </p:attrNameLst>
                                      </p:cBhvr>
                                      <p:to>
                                        <p:strVal val="visible"/>
                                      </p:to>
                                    </p:set>
                                    <p:animEffect transition="in" filter="blinds(horizontal)">
                                      <p:cBhvr>
                                        <p:cTn id="31" dur="500"/>
                                        <p:tgtEl>
                                          <p:spTgt spid="138245">
                                            <p:txEl>
                                              <p:pRg st="4" end="4"/>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38245">
                                            <p:txEl>
                                              <p:pRg st="5" end="5"/>
                                            </p:txEl>
                                          </p:spTgt>
                                        </p:tgtEl>
                                        <p:attrNameLst>
                                          <p:attrName>style.visibility</p:attrName>
                                        </p:attrNameLst>
                                      </p:cBhvr>
                                      <p:to>
                                        <p:strVal val="visible"/>
                                      </p:to>
                                    </p:set>
                                    <p:animEffect transition="in" filter="blinds(horizontal)">
                                      <p:cBhvr>
                                        <p:cTn id="34" dur="500"/>
                                        <p:tgtEl>
                                          <p:spTgt spid="13824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Lst>
  </p:timing>
</p:sld>
</file>

<file path=ppt/slides/slide2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394970" y="1546225"/>
            <a:ext cx="11539220" cy="953135"/>
          </a:xfrm>
          <a:prstGeom prst="rect">
            <a:avLst/>
          </a:prstGeom>
        </p:spPr>
        <p:txBody>
          <a:bodyPr wrap="square">
            <a:spAutoFit/>
          </a:bodyPr>
          <a:lstStyle/>
          <a:p>
            <a:pPr>
              <a:spcAft>
                <a:spcPct val="0"/>
              </a:spcAft>
            </a:pPr>
            <a:r>
              <a:rPr lang="zh-CN" altLang="zh-CN" sz="2800" b="1">
                <a:latin typeface="+mn-ea"/>
                <a:cs typeface="Times New Roman" panose="02020603050405020304" charset="0"/>
              </a:rPr>
              <a:t>含义：二战中后期，同盟国在雅尔塔等地缔结了一系列条约和协定，建立了</a:t>
            </a:r>
            <a:r>
              <a:rPr lang="zh-CN" altLang="zh-CN" sz="2800" b="1">
                <a:solidFill>
                  <a:srgbClr val="FF0000"/>
                </a:solidFill>
                <a:latin typeface="+mn-ea"/>
                <a:cs typeface="Times New Roman" panose="02020603050405020304" charset="0"/>
              </a:rPr>
              <a:t>以美、苏战胜国</a:t>
            </a:r>
            <a:r>
              <a:rPr lang="zh-CN" altLang="zh-CN" sz="2800" b="1">
                <a:latin typeface="+mn-ea"/>
                <a:cs typeface="Times New Roman" panose="02020603050405020304" charset="0"/>
              </a:rPr>
              <a:t>为主导的战后国际秩序，史称</a:t>
            </a:r>
            <a:r>
              <a:rPr lang="zh-CN" altLang="zh-CN" sz="2800" b="1" u="sng" smtClean="0">
                <a:solidFill>
                  <a:srgbClr val="FF0000"/>
                </a:solidFill>
                <a:latin typeface="+mn-ea"/>
                <a:cs typeface="Times New Roman" panose="02020603050405020304" charset="0"/>
              </a:rPr>
              <a:t>“雅尔塔体系”</a:t>
            </a:r>
            <a:r>
              <a:rPr lang="zh-CN" altLang="en-US" sz="2800" b="1" smtClean="0">
                <a:latin typeface="+mn-ea"/>
                <a:cs typeface="Times New Roman" panose="02020603050405020304" charset="0"/>
              </a:rPr>
              <a:t>。</a:t>
            </a:r>
            <a:endParaRPr lang="zh-CN" altLang="zh-CN" sz="2800" b="1">
              <a:effectLst/>
              <a:latin typeface="+mn-ea"/>
              <a:cs typeface="Times New Roman" panose="02020603050405020304"/>
            </a:endParaRPr>
          </a:p>
        </p:txBody>
      </p:sp>
      <p:pic>
        <p:nvPicPr>
          <p:cNvPr id="6146" name="Picture 2" descr="http://www.china.com.cn/images/139321.jpg"/>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3150870" y="3176905"/>
            <a:ext cx="3043555" cy="246507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6148" name="Picture 4" descr="http://m2.biz.itc.cn/pic/new/n/25/31/Img7943125_n.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73990" y="3143250"/>
            <a:ext cx="2855595" cy="248221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pic>
        <p:nvPicPr>
          <p:cNvPr id="6151" name="Picture 7"/>
          <p:cNvPicPr>
            <a:picLocks noChangeAspect="1" noChangeArrowheads="1"/>
          </p:cNvPicPr>
          <p:nvPr/>
        </p:nvPicPr>
        <p:blipFill>
          <a:blip r:embed="rId4">
            <a:extLst>
              <a:ext uri="{28A0092B-C50C-407E-A947-70E740481C1C}">
                <a14:useLocalDpi xmlns:a14="http://schemas.microsoft.com/office/drawing/2010/main" val="0"/>
              </a:ext>
            </a:extLst>
          </a:blip>
          <a:srcRect l="16933" r="9704"/>
          <a:stretch>
            <a:fillRect/>
          </a:stretch>
        </p:blipFill>
        <p:spPr bwMode="auto">
          <a:xfrm>
            <a:off x="6331585" y="3143250"/>
            <a:ext cx="2647315" cy="248221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3" name="Picture 9" descr="http://www.china.com.cn/images/139378.jpg"/>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9038590" y="3143885"/>
            <a:ext cx="2822575" cy="2481580"/>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3675440" y="6119480"/>
            <a:ext cx="2292464" cy="460375"/>
          </a:xfrm>
          <a:prstGeom prst="rect">
            <a:avLst/>
          </a:prstGeom>
          <a:noFill/>
        </p:spPr>
        <p:txBody>
          <a:bodyPr wrap="square" rtlCol="0">
            <a:spAutoFit/>
          </a:bodyPr>
          <a:lstStyle/>
          <a:p>
            <a:pPr algn="ctr"/>
            <a:r>
              <a:rPr lang="zh-CN" altLang="en-US" sz="2400" b="1" smtClean="0">
                <a:latin typeface="仿宋" panose="02010609060101010101" charset="-122"/>
                <a:ea typeface="仿宋" panose="02010609060101010101" charset="-122"/>
              </a:rPr>
              <a:t>德黑兰会议</a:t>
            </a:r>
            <a:endParaRPr lang="zh-CN" altLang="en-US" sz="2400" b="1">
              <a:latin typeface="仿宋" panose="02010609060101010101" charset="-122"/>
              <a:ea typeface="仿宋" panose="02010609060101010101" charset="-122"/>
            </a:endParaRPr>
          </a:p>
        </p:txBody>
      </p:sp>
      <p:sp>
        <p:nvSpPr>
          <p:cNvPr id="10" name="TextBox 9"/>
          <p:cNvSpPr txBox="1"/>
          <p:nvPr/>
        </p:nvSpPr>
        <p:spPr>
          <a:xfrm>
            <a:off x="361039" y="6119480"/>
            <a:ext cx="1945586" cy="460375"/>
          </a:xfrm>
          <a:prstGeom prst="rect">
            <a:avLst/>
          </a:prstGeom>
          <a:noFill/>
        </p:spPr>
        <p:txBody>
          <a:bodyPr wrap="square" rtlCol="0">
            <a:spAutoFit/>
          </a:bodyPr>
          <a:lstStyle/>
          <a:p>
            <a:pPr algn="ctr"/>
            <a:r>
              <a:rPr lang="zh-CN" altLang="en-US" sz="2400" b="1" smtClean="0">
                <a:latin typeface="仿宋" panose="02010609060101010101" charset="-122"/>
                <a:ea typeface="仿宋" panose="02010609060101010101" charset="-122"/>
              </a:rPr>
              <a:t>开罗会议</a:t>
            </a:r>
            <a:endParaRPr lang="zh-CN" altLang="en-US" sz="2400" b="1">
              <a:latin typeface="仿宋" panose="02010609060101010101" charset="-122"/>
              <a:ea typeface="仿宋" panose="02010609060101010101" charset="-122"/>
            </a:endParaRPr>
          </a:p>
        </p:txBody>
      </p:sp>
      <p:sp>
        <p:nvSpPr>
          <p:cNvPr id="11" name="TextBox 10"/>
          <p:cNvSpPr txBox="1"/>
          <p:nvPr/>
        </p:nvSpPr>
        <p:spPr>
          <a:xfrm>
            <a:off x="6675814" y="6119480"/>
            <a:ext cx="1870507" cy="460375"/>
          </a:xfrm>
          <a:prstGeom prst="rect">
            <a:avLst/>
          </a:prstGeom>
          <a:noFill/>
        </p:spPr>
        <p:txBody>
          <a:bodyPr wrap="square" rtlCol="0">
            <a:spAutoFit/>
          </a:bodyPr>
          <a:lstStyle/>
          <a:p>
            <a:pPr algn="ctr"/>
            <a:r>
              <a:rPr lang="zh-CN" altLang="en-US" sz="2400" b="1" smtClean="0">
                <a:latin typeface="仿宋" panose="02010609060101010101" charset="-122"/>
                <a:ea typeface="仿宋" panose="02010609060101010101" charset="-122"/>
              </a:rPr>
              <a:t>雅尔塔会议</a:t>
            </a:r>
            <a:endParaRPr lang="zh-CN" altLang="en-US" sz="2400" b="1" smtClean="0">
              <a:latin typeface="仿宋" panose="02010609060101010101" charset="-122"/>
              <a:ea typeface="仿宋" panose="02010609060101010101" charset="-122"/>
            </a:endParaRPr>
          </a:p>
        </p:txBody>
      </p:sp>
      <p:sp>
        <p:nvSpPr>
          <p:cNvPr id="12" name="TextBox 11"/>
          <p:cNvSpPr txBox="1"/>
          <p:nvPr/>
        </p:nvSpPr>
        <p:spPr>
          <a:xfrm>
            <a:off x="9265982" y="6119480"/>
            <a:ext cx="2072245" cy="460375"/>
          </a:xfrm>
          <a:prstGeom prst="rect">
            <a:avLst/>
          </a:prstGeom>
          <a:noFill/>
        </p:spPr>
        <p:txBody>
          <a:bodyPr wrap="square" rtlCol="0">
            <a:spAutoFit/>
          </a:bodyPr>
          <a:lstStyle/>
          <a:p>
            <a:pPr algn="ctr"/>
            <a:r>
              <a:rPr lang="zh-CN" altLang="en-US" sz="2400" b="1" smtClean="0">
                <a:latin typeface="仿宋" panose="02010609060101010101" charset="-122"/>
                <a:ea typeface="仿宋" panose="02010609060101010101" charset="-122"/>
              </a:rPr>
              <a:t>波茨坦会议</a:t>
            </a:r>
            <a:endParaRPr lang="zh-CN" altLang="en-US" sz="2400" b="1">
              <a:latin typeface="仿宋" panose="02010609060101010101" charset="-122"/>
              <a:ea typeface="仿宋" panose="02010609060101010101" charset="-122"/>
            </a:endParaRPr>
          </a:p>
        </p:txBody>
      </p:sp>
      <p:sp>
        <p:nvSpPr>
          <p:cNvPr id="3" name="文本框 2"/>
          <p:cNvSpPr txBox="1"/>
          <p:nvPr/>
        </p:nvSpPr>
        <p:spPr>
          <a:xfrm>
            <a:off x="486410" y="745490"/>
            <a:ext cx="3042920" cy="521970"/>
          </a:xfrm>
          <a:prstGeom prst="rect">
            <a:avLst/>
          </a:prstGeom>
          <a:solidFill>
            <a:srgbClr val="FFFF00"/>
          </a:solidFill>
          <a:ln w="19050">
            <a:noFill/>
          </a:ln>
        </p:spPr>
        <p:txBody>
          <a:bodyPr wrap="none" rtlCol="0" anchor="t">
            <a:spAutoFit/>
          </a:bodyPr>
          <a:lstStyle/>
          <a:p>
            <a:pPr lvl="0"/>
            <a:r>
              <a:rPr lang="zh-CN" altLang="zh-CN" sz="2800" b="1">
                <a:solidFill>
                  <a:srgbClr val="FF0000"/>
                </a:solidFill>
                <a:uFillTx/>
                <a:latin typeface="黑体" panose="02010609060101010101" pitchFamily="2" charset="-122"/>
                <a:ea typeface="黑体" panose="02010609060101010101" pitchFamily="2" charset="-122"/>
                <a:cs typeface="黑体" panose="02010609060101010101" pitchFamily="2" charset="-122"/>
                <a:sym typeface="+mn-ea"/>
              </a:rPr>
              <a:t>（一）雅尔塔体系</a:t>
            </a:r>
            <a:endParaRPr lang="zh-CN" altLang="zh-CN" sz="2800" b="1">
              <a:solidFill>
                <a:srgbClr val="FF0000"/>
              </a:solidFill>
              <a:uFillTx/>
              <a:latin typeface="黑体" pitchFamily="2" charset="-122"/>
              <a:ea typeface="黑体" pitchFamily="2" charset="-122"/>
              <a:cs typeface="黑体" panose="02010609060101010101" pitchFamily="2" charset="-122"/>
              <a:sym typeface="+mn-ea"/>
            </a:endParaRPr>
          </a:p>
        </p:txBody>
      </p:sp>
      <p:sp>
        <p:nvSpPr>
          <p:cNvPr id="5" name="文本框 4"/>
          <p:cNvSpPr txBox="1"/>
          <p:nvPr/>
        </p:nvSpPr>
        <p:spPr>
          <a:xfrm>
            <a:off x="0" y="-9525"/>
            <a:ext cx="5086350"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三、战后国际秩序的建立</a:t>
            </a:r>
            <a:endParaRPr lang="zh-CN" altLang="en-US" sz="3200" b="1">
              <a:solidFill>
                <a:srgbClr val="FF0000"/>
              </a:solidFill>
              <a:latin typeface="楷体" panose="02010609060101010101" charset="-122"/>
              <a:ea typeface="楷体" panose="02010609060101010101" charset="-122"/>
            </a:endParaRPr>
          </a:p>
        </p:txBody>
      </p:sp>
      <p:graphicFrame>
        <p:nvGraphicFramePr>
          <p:cNvPr id="6" name="表格 5"/>
          <p:cNvGraphicFramePr>
            <a:graphicFrameLocks noGrp="1"/>
          </p:cNvGraphicFramePr>
          <p:nvPr>
            <p:custDataLst>
              <p:tags r:id="rId6"/>
            </p:custDataLst>
          </p:nvPr>
        </p:nvGraphicFramePr>
        <p:xfrm>
          <a:off x="173990" y="2813538"/>
          <a:ext cx="11760200" cy="4682236"/>
        </p:xfrm>
        <a:graphic>
          <a:graphicData uri="http://schemas.openxmlformats.org/drawingml/2006/table">
            <a:tbl>
              <a:tblPr>
                <a:effectLst/>
                <a:tableStyleId>{5940675A-B579-460E-94D1-54222C63F5DA}</a:tableStyleId>
              </a:tblPr>
              <a:tblGrid>
                <a:gridCol w="1541780"/>
                <a:gridCol w="2366010"/>
                <a:gridCol w="5189220"/>
                <a:gridCol w="2663190"/>
              </a:tblGrid>
              <a:tr h="526415">
                <a:tc>
                  <a:txBody>
                    <a:bodyPr vert="horz" wrap="square"/>
                    <a:lstStyle/>
                    <a:p>
                      <a:pPr indent="0" algn="ctr">
                        <a:lnSpc>
                          <a:spcPct val="120000"/>
                        </a:lnSpc>
                        <a:spcBef>
                          <a:spcPct val="0"/>
                        </a:spcBef>
                        <a:spcAft>
                          <a:spcPct val="0"/>
                        </a:spcAft>
                        <a:tabLst>
                          <a:tab pos="2400300"/>
                          <a:tab pos="4800600"/>
                        </a:tabLst>
                      </a:pPr>
                      <a:r>
                        <a:rPr lang="zh-CN" sz="1700" b="1" spc="130">
                          <a:solidFill>
                            <a:srgbClr val="646464"/>
                          </a:solidFill>
                          <a:latin typeface="微软雅黑" panose="020b0503020204020204" pitchFamily="34" charset="-122"/>
                          <a:ea typeface="微软雅黑" panose="020b0503020204020204" pitchFamily="34" charset="-122"/>
                        </a:rPr>
                        <a:t>会议名称</a:t>
                      </a:r>
                      <a:endParaRPr lang="zh-CN" sz="1700" b="1" spc="130">
                        <a:solidFill>
                          <a:srgbClr val="646464"/>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tabLst>
                          <a:tab pos="2400300"/>
                          <a:tab pos="4800600"/>
                        </a:tabLst>
                      </a:pPr>
                      <a:r>
                        <a:rPr lang="zh-CN" sz="1700" b="1" spc="130">
                          <a:solidFill>
                            <a:srgbClr val="646464"/>
                          </a:solidFill>
                          <a:latin typeface="微软雅黑" panose="020b0503020204020204" pitchFamily="34" charset="-122"/>
                          <a:ea typeface="微软雅黑" panose="020b0503020204020204" pitchFamily="34" charset="-122"/>
                        </a:rPr>
                        <a:t>时间</a:t>
                      </a:r>
                      <a:endParaRPr lang="zh-CN" sz="1700" b="1" spc="130">
                        <a:solidFill>
                          <a:srgbClr val="646464"/>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tabLst>
                          <a:tab pos="2400300"/>
                          <a:tab pos="4800600"/>
                        </a:tabLst>
                      </a:pPr>
                      <a:r>
                        <a:rPr lang="zh-CN" sz="1700" b="1" spc="130">
                          <a:solidFill>
                            <a:srgbClr val="646464"/>
                          </a:solidFill>
                          <a:latin typeface="微软雅黑" panose="020b0503020204020204" pitchFamily="34" charset="-122"/>
                          <a:ea typeface="微软雅黑" panose="020b0503020204020204" pitchFamily="34" charset="-122"/>
                        </a:rPr>
                        <a:t>内容</a:t>
                      </a:r>
                      <a:endParaRPr lang="zh-CN" sz="1700" b="1" spc="130">
                        <a:solidFill>
                          <a:srgbClr val="646464"/>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c>
                  <a:txBody>
                    <a:bodyPr vert="horz" wrap="square"/>
                    <a:lstStyle/>
                    <a:p>
                      <a:pPr indent="0" algn="ctr">
                        <a:lnSpc>
                          <a:spcPct val="120000"/>
                        </a:lnSpc>
                        <a:spcBef>
                          <a:spcPct val="0"/>
                        </a:spcBef>
                        <a:spcAft>
                          <a:spcPct val="0"/>
                        </a:spcAft>
                        <a:tabLst>
                          <a:tab pos="2400300"/>
                          <a:tab pos="4800600"/>
                        </a:tabLst>
                      </a:pPr>
                      <a:r>
                        <a:rPr lang="zh-CN" sz="1700" b="1" spc="130">
                          <a:solidFill>
                            <a:srgbClr val="646464"/>
                          </a:solidFill>
                          <a:latin typeface="微软雅黑" panose="020b0503020204020204" pitchFamily="34" charset="-122"/>
                          <a:ea typeface="微软雅黑" panose="020b0503020204020204" pitchFamily="34" charset="-122"/>
                        </a:rPr>
                        <a:t>作用</a:t>
                      </a:r>
                      <a:endParaRPr lang="zh-CN" sz="1700" b="1" spc="130">
                        <a:solidFill>
                          <a:srgbClr val="646464"/>
                        </a:solidFill>
                        <a:latin typeface="微软雅黑" pitchFamily="34" charset="-122"/>
                        <a:ea typeface="微软雅黑"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28575">
                      <a:solidFill>
                        <a:srgbClr val="646464"/>
                      </a:solidFill>
                      <a:prstDash val="solid"/>
                    </a:lnB>
                    <a:solidFill>
                      <a:srgbClr val="FFFFFF"/>
                    </a:solidFill>
                  </a:tcPr>
                </a:tc>
              </a:tr>
              <a:tr h="764540">
                <a:tc>
                  <a:txBody>
                    <a:bodyPr vert="horz" wrap="square"/>
                    <a:lstStyle/>
                    <a:p>
                      <a:pPr indent="0" algn="l">
                        <a:lnSpc>
                          <a:spcPct val="120000"/>
                        </a:lnSpc>
                        <a:spcBef>
                          <a:spcPct val="0"/>
                        </a:spcBef>
                        <a:spcAft>
                          <a:spcPct val="0"/>
                        </a:spcAft>
                        <a:tabLst>
                          <a:tab pos="2400300"/>
                          <a:tab pos="4800600"/>
                        </a:tabLst>
                      </a:pPr>
                      <a:r>
                        <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开罗会议</a:t>
                      </a:r>
                      <a:endPar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tabLst>
                          <a:tab pos="2400300"/>
                          <a:tab pos="4800600"/>
                        </a:tabLst>
                      </a:pPr>
                      <a:r>
                        <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(美、英、中)</a:t>
                      </a:r>
                      <a:endPar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en-US"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1943年11月22—26</a:t>
                      </a:r>
                      <a:endParaRPr lang="en-US"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zh-CN" sz="1500" b="0" spc="120">
                          <a:solidFill>
                            <a:srgbClr val="404040"/>
                          </a:solidFill>
                          <a:latin typeface="微软雅黑" panose="020b0503020204020204" pitchFamily="34" charset="-122"/>
                          <a:ea typeface="微软雅黑" panose="020b0503020204020204" pitchFamily="34" charset="-122"/>
                        </a:rPr>
                        <a:t>《开罗宣言》宣告日本窃取的中国领土归还中国</a:t>
                      </a:r>
                      <a:endParaRPr lang="zh-CN" sz="15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zh-CN" sz="1500" b="0" spc="120">
                          <a:solidFill>
                            <a:srgbClr val="404040"/>
                          </a:solidFill>
                          <a:latin typeface="微软雅黑" panose="020b0503020204020204" pitchFamily="34" charset="-122"/>
                          <a:ea typeface="微软雅黑" panose="020b0503020204020204" pitchFamily="34" charset="-122"/>
                        </a:rPr>
                        <a:t>明确中国收复失地的神圣权利（法律依据）</a:t>
                      </a:r>
                      <a:endParaRPr lang="zh-CN" sz="15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28575">
                      <a:solidFill>
                        <a:srgbClr val="646464"/>
                      </a:solidFill>
                      <a:prstDash val="solid"/>
                    </a:lnT>
                    <a:lnB w="9525">
                      <a:solidFill>
                        <a:srgbClr val="646464"/>
                      </a:solidFill>
                      <a:prstDash val="sysDash"/>
                    </a:lnB>
                    <a:solidFill>
                      <a:srgbClr val="FFFFFF"/>
                    </a:solidFill>
                  </a:tcPr>
                </a:tc>
              </a:tr>
              <a:tr h="764540">
                <a:tc>
                  <a:txBody>
                    <a:bodyPr vert="horz" wrap="square"/>
                    <a:lstStyle/>
                    <a:p>
                      <a:pPr indent="0" algn="l">
                        <a:lnSpc>
                          <a:spcPct val="120000"/>
                        </a:lnSpc>
                        <a:spcBef>
                          <a:spcPct val="0"/>
                        </a:spcBef>
                        <a:spcAft>
                          <a:spcPct val="0"/>
                        </a:spcAft>
                        <a:tabLst>
                          <a:tab pos="2400300"/>
                          <a:tab pos="4800600"/>
                        </a:tabLst>
                      </a:pPr>
                      <a:r>
                        <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德黑兰会议</a:t>
                      </a:r>
                      <a:endPar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tabLst>
                          <a:tab pos="2400300"/>
                          <a:tab pos="4800600"/>
                        </a:tabLst>
                      </a:pPr>
                      <a:r>
                        <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(苏、美、英)</a:t>
                      </a:r>
                      <a:endPar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1943年11月28—12月1</a:t>
                      </a:r>
                      <a:endParaRPr lang="en-US" altLang="zh-CN"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zh-CN" sz="1500" b="0" spc="120">
                          <a:solidFill>
                            <a:srgbClr val="404040"/>
                          </a:solidFill>
                          <a:latin typeface="微软雅黑" panose="020b0503020204020204" pitchFamily="34" charset="-122"/>
                          <a:ea typeface="微软雅黑" panose="020b0503020204020204" pitchFamily="34" charset="-122"/>
                        </a:rPr>
                        <a:t>开辟欧洲第二战场及商谈战后处置德国和成立国际组织等问题</a:t>
                      </a:r>
                      <a:endParaRPr lang="zh-CN" sz="15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zh-CN" sz="1500" b="0" spc="120">
                          <a:solidFill>
                            <a:srgbClr val="404040"/>
                          </a:solidFill>
                          <a:latin typeface="微软雅黑" panose="020b0503020204020204" pitchFamily="34" charset="-122"/>
                          <a:ea typeface="微软雅黑" panose="020b0503020204020204" pitchFamily="34" charset="-122"/>
                        </a:rPr>
                        <a:t>维护、巩固反法西斯联盟的团结，加速战争的胜利</a:t>
                      </a:r>
                      <a:endParaRPr lang="zh-CN" sz="15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764540">
                <a:tc>
                  <a:txBody>
                    <a:bodyPr vert="horz" wrap="square"/>
                    <a:lstStyle/>
                    <a:p>
                      <a:pPr indent="0" algn="l">
                        <a:lnSpc>
                          <a:spcPct val="120000"/>
                        </a:lnSpc>
                        <a:spcBef>
                          <a:spcPct val="0"/>
                        </a:spcBef>
                        <a:spcAft>
                          <a:spcPct val="0"/>
                        </a:spcAft>
                        <a:tabLst>
                          <a:tab pos="2400300"/>
                          <a:tab pos="4800600"/>
                        </a:tabLst>
                      </a:pPr>
                      <a:r>
                        <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雅尔塔会议</a:t>
                      </a:r>
                      <a:endPar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endParaRPr>
                    </a:p>
                    <a:p>
                      <a:pPr indent="0" algn="l">
                        <a:lnSpc>
                          <a:spcPct val="120000"/>
                        </a:lnSpc>
                        <a:spcBef>
                          <a:spcPct val="0"/>
                        </a:spcBef>
                        <a:spcAft>
                          <a:spcPct val="0"/>
                        </a:spcAft>
                        <a:tabLst>
                          <a:tab pos="2400300"/>
                          <a:tab pos="4800600"/>
                        </a:tabLst>
                      </a:pPr>
                      <a:r>
                        <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(苏、美、英)</a:t>
                      </a:r>
                      <a:endPar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en-US"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1945年2月4—11</a:t>
                      </a:r>
                      <a:endParaRPr lang="en-US"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zh-CN" sz="1500" b="0" spc="120">
                          <a:solidFill>
                            <a:srgbClr val="404040"/>
                          </a:solidFill>
                          <a:latin typeface="微软雅黑" panose="020b0503020204020204" pitchFamily="34" charset="-122"/>
                          <a:ea typeface="微软雅黑" panose="020b0503020204020204" pitchFamily="34" charset="-122"/>
                        </a:rPr>
                        <a:t>商谈对德政策（占领、军国主义、赔款）、苏联对日作战和安排战后世界事宜（波兰问题、联合国）</a:t>
                      </a:r>
                      <a:endParaRPr lang="zh-CN" sz="15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zh-CN" sz="1500" b="0" spc="120">
                          <a:solidFill>
                            <a:srgbClr val="404040"/>
                          </a:solidFill>
                          <a:latin typeface="微软雅黑" panose="020b0503020204020204" pitchFamily="34" charset="-122"/>
                          <a:ea typeface="微软雅黑" panose="020b0503020204020204" pitchFamily="34" charset="-122"/>
                        </a:rPr>
                        <a:t>雅尔塔体系建立奠定基础</a:t>
                      </a:r>
                      <a:endParaRPr lang="zh-CN" sz="15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9525">
                      <a:solidFill>
                        <a:srgbClr val="646464"/>
                      </a:solidFill>
                      <a:prstDash val="sysDash"/>
                    </a:lnB>
                    <a:solidFill>
                      <a:srgbClr val="FFFFFF"/>
                    </a:solidFill>
                  </a:tcPr>
                </a:tc>
              </a:tr>
              <a:tr h="1038860">
                <a:tc>
                  <a:txBody>
                    <a:bodyPr vert="horz" wrap="square"/>
                    <a:lstStyle/>
                    <a:p>
                      <a:pPr indent="0" algn="l">
                        <a:lnSpc>
                          <a:spcPct val="120000"/>
                        </a:lnSpc>
                        <a:spcBef>
                          <a:spcPct val="0"/>
                        </a:spcBef>
                        <a:spcAft>
                          <a:spcPct val="0"/>
                        </a:spcAft>
                        <a:tabLst>
                          <a:tab pos="2400300"/>
                          <a:tab pos="4800600"/>
                        </a:tabLst>
                      </a:pPr>
                      <a:r>
                        <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波茨坦会议</a:t>
                      </a:r>
                      <a:endParaRPr lang="zh-CN" sz="1500" b="0" spc="120">
                        <a:solidFill>
                          <a:srgbClr val="646464"/>
                        </a:solidFill>
                        <a:latin typeface="微软雅黑" pitchFamily="34" charset="-122"/>
                        <a:ea typeface="微软雅黑" pitchFamily="34" charset="-122"/>
                        <a:cs typeface="微软雅黑" panose="020b0503020204020204" pitchFamily="34" charset="-122"/>
                      </a:endParaRPr>
                    </a:p>
                    <a:p>
                      <a:pPr indent="0" algn="l">
                        <a:lnSpc>
                          <a:spcPct val="120000"/>
                        </a:lnSpc>
                        <a:spcBef>
                          <a:spcPct val="0"/>
                        </a:spcBef>
                        <a:spcAft>
                          <a:spcPct val="0"/>
                        </a:spcAft>
                        <a:tabLst>
                          <a:tab pos="2400300"/>
                          <a:tab pos="4800600"/>
                        </a:tabLst>
                      </a:pPr>
                      <a:r>
                        <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rPr>
                        <a:t>(苏、美、英)</a:t>
                      </a:r>
                      <a:endParaRPr lang="zh-CN" sz="1500" b="0" spc="120">
                        <a:solidFill>
                          <a:srgbClr val="646464"/>
                        </a:solidFill>
                        <a:latin typeface="微软雅黑" panose="020b0503020204020204" pitchFamily="34" charset="-122"/>
                        <a:ea typeface="微软雅黑" panose="020b0503020204020204" pitchFamily="34" charset="-122"/>
                        <a:cs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en-US" sz="1500" b="0" spc="120">
                          <a:solidFill>
                            <a:srgbClr val="404040"/>
                          </a:solidFill>
                          <a:latin typeface="微软雅黑" panose="020b0503020204020204" pitchFamily="34" charset="-122"/>
                          <a:ea typeface="微软雅黑" panose="020b0503020204020204" pitchFamily="34" charset="-122"/>
                          <a:cs typeface="微软雅黑" panose="020b0503020204020204" pitchFamily="34" charset="-122"/>
                        </a:rPr>
                        <a:t>1945年7月17—8月2</a:t>
                      </a:r>
                      <a:endParaRPr lang="en-US" sz="1500" b="0" spc="120">
                        <a:solidFill>
                          <a:srgbClr val="404040"/>
                        </a:solidFill>
                        <a:latin typeface="微软雅黑" pitchFamily="34" charset="-122"/>
                        <a:ea typeface="微软雅黑" pitchFamily="34" charset="-122"/>
                        <a:cs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zh-CN" sz="1500" b="0" spc="120">
                          <a:solidFill>
                            <a:srgbClr val="404040"/>
                          </a:solidFill>
                          <a:latin typeface="微软雅黑" panose="020b0503020204020204" pitchFamily="34" charset="-122"/>
                          <a:ea typeface="微软雅黑" panose="020b0503020204020204" pitchFamily="34" charset="-122"/>
                        </a:rPr>
                        <a:t>重申雅尔塔会议关于处理德国的精神；并以中、美、英三国的名义发表了《波茨坦公告》，重申了《开罗宣言》的主要内容</a:t>
                      </a:r>
                      <a:endParaRPr lang="zh-CN" sz="1500" b="0" spc="120">
                        <a:solidFill>
                          <a:srgbClr val="404040"/>
                        </a:solidFill>
                        <a:latin typeface="微软雅黑" panose="020b0503020204020204" pitchFamily="34" charset="-122"/>
                        <a:ea typeface="微软雅黑" panose="020b0503020204020204"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c>
                  <a:txBody>
                    <a:bodyPr vert="horz" wrap="square"/>
                    <a:lstStyle/>
                    <a:p>
                      <a:pPr indent="0" algn="l">
                        <a:lnSpc>
                          <a:spcPct val="120000"/>
                        </a:lnSpc>
                        <a:spcBef>
                          <a:spcPct val="0"/>
                        </a:spcBef>
                        <a:spcAft>
                          <a:spcPct val="0"/>
                        </a:spcAft>
                        <a:tabLst>
                          <a:tab pos="2400300"/>
                          <a:tab pos="4800600"/>
                        </a:tabLst>
                      </a:pPr>
                      <a:r>
                        <a:rPr lang="zh-CN" sz="1500" b="0" spc="120">
                          <a:solidFill>
                            <a:srgbClr val="404040"/>
                          </a:solidFill>
                          <a:latin typeface="微软雅黑" panose="020b0503020204020204" pitchFamily="34" charset="-122"/>
                          <a:ea typeface="微软雅黑" panose="020b0503020204020204" pitchFamily="34" charset="-122"/>
                        </a:rPr>
                        <a:t>加速日本法西斯的灭亡</a:t>
                      </a:r>
                      <a:endParaRPr lang="zh-CN" sz="1500" b="0" spc="120">
                        <a:solidFill>
                          <a:srgbClr val="404040"/>
                        </a:solidFill>
                        <a:latin typeface="微软雅黑" pitchFamily="34" charset="-122"/>
                        <a:ea typeface="微软雅黑" pitchFamily="34" charset="-122"/>
                      </a:endParaRPr>
                    </a:p>
                  </a:txBody>
                  <a:tcPr marL="177800" marR="177800" marT="107950" marB="107950" anchor="ctr">
                    <a:lnL w="9525">
                      <a:solidFill>
                        <a:srgbClr val="646464"/>
                      </a:solidFill>
                      <a:prstDash val="sysDash"/>
                    </a:lnL>
                    <a:lnR w="9525">
                      <a:solidFill>
                        <a:srgbClr val="646464"/>
                      </a:solidFill>
                      <a:prstDash val="sysDash"/>
                    </a:lnR>
                    <a:lnT w="9525">
                      <a:solidFill>
                        <a:srgbClr val="646464"/>
                      </a:solidFill>
                      <a:prstDash val="sysDash"/>
                    </a:lnT>
                    <a:lnB w="28575">
                      <a:solidFill>
                        <a:srgbClr val="646464"/>
                      </a:solidFill>
                      <a:prstDash val="solid"/>
                    </a:lnB>
                    <a:solidFill>
                      <a:srgbClr val="FFFFFF"/>
                    </a:solidFill>
                  </a:tcPr>
                </a:tc>
              </a:tr>
            </a:tbl>
          </a:graphicData>
        </a:graphic>
      </p:graphicFrame>
      <p:sp>
        <p:nvSpPr>
          <p:cNvPr id="4" name="文本框 3"/>
          <p:cNvSpPr txBox="1"/>
          <p:nvPr/>
        </p:nvSpPr>
        <p:spPr>
          <a:xfrm>
            <a:off x="4891405" y="347345"/>
            <a:ext cx="7214235" cy="1198880"/>
          </a:xfrm>
          <a:prstGeom prst="rect">
            <a:avLst/>
          </a:prstGeom>
          <a:solidFill>
            <a:schemeClr val="bg1"/>
          </a:solidFill>
        </p:spPr>
        <p:txBody>
          <a:bodyPr wrap="square" rtlCol="0" anchor="t">
            <a:spAutoFit/>
          </a:bodyPr>
          <a:lstStyle/>
          <a:p>
            <a:r>
              <a:rPr lang="zh-CN" altLang="en-US" b="1">
                <a:latin typeface="楷体" panose="02010609060101010101" charset="-122"/>
                <a:ea typeface="楷体" panose="02010609060101010101" charset="-122"/>
                <a:cs typeface="楷体" panose="02010609060101010101" charset="-122"/>
              </a:rPr>
              <a:t>雅尔塔体系，</a:t>
            </a:r>
            <a:r>
              <a:rPr lang="zh-CN" altLang="en-US" b="1">
                <a:solidFill>
                  <a:srgbClr val="FF0000"/>
                </a:solidFill>
                <a:latin typeface="楷体" panose="02010609060101010101" charset="-122"/>
                <a:ea typeface="楷体" panose="02010609060101010101" charset="-122"/>
                <a:cs typeface="楷体" panose="02010609060101010101" charset="-122"/>
              </a:rPr>
              <a:t>是对1945年-1991年间国际政治格局的称呼</a:t>
            </a:r>
            <a:r>
              <a:rPr lang="zh-CN" altLang="en-US" b="1">
                <a:latin typeface="楷体" panose="02010609060101010101" charset="-122"/>
                <a:ea typeface="楷体" panose="02010609060101010101" charset="-122"/>
                <a:cs typeface="楷体" panose="02010609060101010101" charset="-122"/>
              </a:rPr>
              <a:t>。雅尔塔体系其特点是：以美国和苏联两极为中心，在全球范围内进行争夺霸权的冷战</a:t>
            </a:r>
            <a:r>
              <a:rPr lang="zh-CN" altLang="en-US" b="1">
                <a:solidFill>
                  <a:srgbClr val="FF0000"/>
                </a:solidFill>
                <a:latin typeface="楷体" panose="02010609060101010101" charset="-122"/>
                <a:ea typeface="楷体" panose="02010609060101010101" charset="-122"/>
                <a:cs typeface="楷体" panose="02010609060101010101" charset="-122"/>
              </a:rPr>
              <a:t>1989年的东欧剧变和1991年的苏联解体，标志着两极格局上的瓦解，也象征着雅尔塔体系最终瓦解。</a:t>
            </a:r>
            <a:endParaRPr lang="zh-CN" altLang="en-US" b="1">
              <a:solidFill>
                <a:srgbClr val="FF0000"/>
              </a:solidFill>
              <a:latin typeface="楷体" panose="02010609060101010101" charset="-122"/>
              <a:ea typeface="楷体" panose="02010609060101010101" charset="-122"/>
              <a:cs typeface="楷体" panose="02010609060101010101" charset="-122"/>
            </a:endParaRPr>
          </a:p>
        </p:txBody>
      </p:sp>
    </p:spTree>
    <p:custDataLst>
      <p:tags r:id="rId7"/>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xit" presetSubtype="10" fill="hold" nodeType="clickEffect">
                                  <p:stCondLst>
                                    <p:cond delay="0"/>
                                  </p:stCondLst>
                                  <p:childTnLst>
                                    <p:animEffect transition="out" filter="blinds(horizontal)">
                                      <p:cBhvr>
                                        <p:cTn id="21" dur="500"/>
                                        <p:tgtEl>
                                          <p:spTgt spid="6"/>
                                        </p:tgtEl>
                                      </p:cBhvr>
                                    </p:animEffect>
                                    <p:set>
                                      <p:cBhvr>
                                        <p:cTn id="22" dur="1" fill="hold">
                                          <p:stCondLst>
                                            <p:cond delay="4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文本框 2"/>
          <p:cNvSpPr txBox="1"/>
          <p:nvPr/>
        </p:nvSpPr>
        <p:spPr>
          <a:xfrm>
            <a:off x="466090" y="206375"/>
            <a:ext cx="4115435" cy="521970"/>
          </a:xfrm>
          <a:prstGeom prst="rect">
            <a:avLst/>
          </a:prstGeom>
          <a:solidFill>
            <a:srgbClr val="FFFF00"/>
          </a:solidFill>
          <a:ln w="19050">
            <a:noFill/>
          </a:ln>
        </p:spPr>
        <p:txBody>
          <a:bodyPr wrap="none" rtlCol="0" anchor="t">
            <a:spAutoFit/>
          </a:bodyPr>
          <a:lstStyle/>
          <a:p>
            <a:pPr lvl="0"/>
            <a:r>
              <a:rPr lang="zh-CN" altLang="zh-CN" sz="2800" b="1">
                <a:solidFill>
                  <a:srgbClr val="FF0000"/>
                </a:solidFill>
                <a:uFillTx/>
                <a:latin typeface="黑体" panose="02010609060101010101" pitchFamily="2" charset="-122"/>
                <a:ea typeface="黑体" panose="02010609060101010101" pitchFamily="2" charset="-122"/>
                <a:cs typeface="黑体" panose="02010609060101010101" pitchFamily="2" charset="-122"/>
                <a:sym typeface="+mn-ea"/>
              </a:rPr>
              <a:t>雅尔塔体系</a:t>
            </a:r>
            <a:r>
              <a:rPr lang="en-US" altLang="zh-CN" sz="2800" b="1">
                <a:solidFill>
                  <a:srgbClr val="FF0000"/>
                </a:solidFill>
                <a:uFillTx/>
                <a:latin typeface="黑体" panose="02010609060101010101" pitchFamily="2" charset="-122"/>
                <a:ea typeface="黑体" panose="02010609060101010101" pitchFamily="2" charset="-122"/>
                <a:cs typeface="黑体" panose="02010609060101010101" pitchFamily="2" charset="-122"/>
                <a:sym typeface="+mn-ea"/>
              </a:rPr>
              <a:t>——</a:t>
            </a:r>
            <a:r>
              <a:rPr lang="zh-CN" altLang="en-US" sz="2800" b="1">
                <a:solidFill>
                  <a:srgbClr val="FF0000"/>
                </a:solidFill>
                <a:uFillTx/>
                <a:latin typeface="黑体" panose="02010609060101010101" pitchFamily="2" charset="-122"/>
                <a:ea typeface="黑体" panose="02010609060101010101" pitchFamily="2" charset="-122"/>
                <a:cs typeface="黑体" panose="02010609060101010101" pitchFamily="2" charset="-122"/>
                <a:sym typeface="+mn-ea"/>
              </a:rPr>
              <a:t>具体内容</a:t>
            </a:r>
            <a:endParaRPr lang="zh-CN" altLang="en-US" sz="2800" b="1">
              <a:solidFill>
                <a:srgbClr val="FF0000"/>
              </a:solidFill>
              <a:uFillTx/>
              <a:latin typeface="黑体" pitchFamily="2" charset="-122"/>
              <a:ea typeface="黑体" pitchFamily="2" charset="-122"/>
              <a:cs typeface="黑体" panose="02010609060101010101" pitchFamily="2" charset="-122"/>
              <a:sym typeface="+mn-ea"/>
            </a:endParaRPr>
          </a:p>
        </p:txBody>
      </p:sp>
      <p:sp>
        <p:nvSpPr>
          <p:cNvPr id="2" name="矩形 1"/>
          <p:cNvSpPr/>
          <p:nvPr/>
        </p:nvSpPr>
        <p:spPr>
          <a:xfrm>
            <a:off x="575310" y="919480"/>
            <a:ext cx="10558780" cy="891540"/>
          </a:xfrm>
          <a:prstGeom prst="rect">
            <a:avLst/>
          </a:prstGeom>
        </p:spPr>
        <p:txBody>
          <a:bodyPr wrap="square">
            <a:spAutoFit/>
          </a:bodyPr>
          <a:lstStyle/>
          <a:p>
            <a:pPr>
              <a:spcAft>
                <a:spcPct val="0"/>
              </a:spcAft>
            </a:pPr>
            <a:r>
              <a:rPr lang="en-US" altLang="zh-CN" sz="2600" b="1" smtClean="0">
                <a:solidFill>
                  <a:schemeClr val="tx1"/>
                </a:solidFill>
                <a:uFillTx/>
                <a:latin typeface="+mn-ea"/>
                <a:cs typeface="Times New Roman" panose="02020603050405020304" charset="0"/>
              </a:rPr>
              <a:t>  </a:t>
            </a:r>
            <a:r>
              <a:rPr lang="en-US" altLang="zh-CN" sz="2600" b="1" smtClean="0">
                <a:solidFill>
                  <a:schemeClr val="tx1"/>
                </a:solidFill>
                <a:uFillTx/>
                <a:latin typeface="黑体" panose="02010609060101010101" pitchFamily="2" charset="-122"/>
                <a:ea typeface="黑体" panose="02010609060101010101" pitchFamily="2" charset="-122"/>
                <a:cs typeface="Times New Roman" panose="02020603050405020304" charset="0"/>
              </a:rPr>
              <a:t>①</a:t>
            </a:r>
            <a:r>
              <a:rPr lang="zh-CN" altLang="zh-CN" sz="2600" b="1">
                <a:solidFill>
                  <a:schemeClr val="tx1"/>
                </a:solidFill>
                <a:uFillTx/>
                <a:latin typeface="黑体" panose="02010609060101010101" pitchFamily="2" charset="-122"/>
                <a:ea typeface="黑体" panose="02010609060101010101" pitchFamily="2" charset="-122"/>
                <a:cs typeface="Times New Roman" panose="02020603050405020304" charset="0"/>
              </a:rPr>
              <a:t>重新确定欧亚国家的版图，德国由美、苏、英、法分区占领，日本由美国单独占领；日本归还侵占中国的领土，承认朝鲜独立</a:t>
            </a:r>
            <a:r>
              <a:rPr lang="zh-CN" altLang="zh-CN" sz="2600" b="1" smtClean="0">
                <a:solidFill>
                  <a:schemeClr val="tx1"/>
                </a:solidFill>
                <a:uFillTx/>
                <a:latin typeface="黑体" panose="02010609060101010101" pitchFamily="2" charset="-122"/>
                <a:ea typeface="黑体" panose="02010609060101010101" pitchFamily="2" charset="-122"/>
                <a:cs typeface="Times New Roman" panose="02020603050405020304" charset="0"/>
              </a:rPr>
              <a:t>；</a:t>
            </a:r>
            <a:endParaRPr lang="zh-CN" altLang="zh-CN" sz="2600" b="1" smtClean="0">
              <a:solidFill>
                <a:schemeClr val="tx1"/>
              </a:solidFill>
              <a:uFillTx/>
              <a:latin typeface="黑体" pitchFamily="2" charset="-122"/>
              <a:ea typeface="黑体" pitchFamily="2" charset="-122"/>
              <a:cs typeface="Times New Roman" panose="02020603050405020304"/>
            </a:endParaRPr>
          </a:p>
        </p:txBody>
      </p:sp>
      <p:sp>
        <p:nvSpPr>
          <p:cNvPr id="6" name="矩形 5"/>
          <p:cNvSpPr/>
          <p:nvPr/>
        </p:nvSpPr>
        <p:spPr>
          <a:xfrm>
            <a:off x="5939790" y="2326640"/>
            <a:ext cx="5027295" cy="4338320"/>
          </a:xfrm>
          <a:prstGeom prst="rect">
            <a:avLst/>
          </a:prstGeom>
          <a:ln w="19050">
            <a:solidFill>
              <a:schemeClr val="accent6">
                <a:lumMod val="50000"/>
              </a:schemeClr>
            </a:solidFill>
          </a:ln>
        </p:spPr>
        <p:txBody>
          <a:bodyPr wrap="square">
            <a:spAutoFit/>
          </a:bodyPr>
          <a:lstStyle/>
          <a:p>
            <a:pPr indent="457200"/>
            <a:r>
              <a:rPr lang="zh-CN" altLang="en-US" sz="2300" b="1">
                <a:solidFill>
                  <a:schemeClr val="tx1"/>
                </a:solidFill>
                <a:uFillTx/>
                <a:latin typeface="仿宋" panose="02010609060101010101" charset="-122"/>
                <a:ea typeface="仿宋" panose="02010609060101010101" charset="-122"/>
              </a:rPr>
              <a:t>三国之宗旨，在剥夺日本自从一九一四年第一次世界大战开始后在太平洋上所夺得或占领之一切岛屿</a:t>
            </a:r>
            <a:r>
              <a:rPr lang="zh-CN" altLang="en-US" sz="2300" b="1" smtClean="0">
                <a:solidFill>
                  <a:schemeClr val="tx1"/>
                </a:solidFill>
                <a:uFillTx/>
                <a:latin typeface="仿宋" panose="02010609060101010101" charset="-122"/>
                <a:ea typeface="仿宋" panose="02010609060101010101" charset="-122"/>
              </a:rPr>
              <a:t>；</a:t>
            </a:r>
            <a:endParaRPr lang="en-US" altLang="zh-CN" sz="2300" b="1" smtClean="0">
              <a:solidFill>
                <a:schemeClr val="tx1"/>
              </a:solidFill>
              <a:uFillTx/>
              <a:latin typeface="仿宋" panose="02010609060101010101" charset="-122"/>
              <a:ea typeface="仿宋" panose="02010609060101010101" charset="-122"/>
            </a:endParaRPr>
          </a:p>
          <a:p>
            <a:pPr indent="457200"/>
            <a:r>
              <a:rPr lang="zh-CN" altLang="en-US" sz="2300" b="1" smtClean="0">
                <a:solidFill>
                  <a:schemeClr val="tx1"/>
                </a:solidFill>
                <a:uFillTx/>
                <a:latin typeface="仿宋" panose="02010609060101010101" charset="-122"/>
                <a:ea typeface="仿宋" panose="02010609060101010101" charset="-122"/>
              </a:rPr>
              <a:t>在</a:t>
            </a:r>
            <a:r>
              <a:rPr lang="zh-CN" altLang="en-US" sz="2300" b="1">
                <a:solidFill>
                  <a:schemeClr val="tx1"/>
                </a:solidFill>
                <a:uFillTx/>
                <a:latin typeface="仿宋" panose="02010609060101010101" charset="-122"/>
                <a:ea typeface="仿宋" panose="02010609060101010101" charset="-122"/>
              </a:rPr>
              <a:t>使日本所窃取于中国之领土，例如东北</a:t>
            </a:r>
            <a:r>
              <a:rPr lang="zh-CN" altLang="en-US" sz="2300" b="1" smtClean="0">
                <a:solidFill>
                  <a:schemeClr val="tx1"/>
                </a:solidFill>
                <a:uFillTx/>
                <a:latin typeface="仿宋" panose="02010609060101010101" charset="-122"/>
                <a:ea typeface="仿宋" panose="02010609060101010101" charset="-122"/>
              </a:rPr>
              <a:t>四省、</a:t>
            </a:r>
            <a:r>
              <a:rPr lang="zh-CN" altLang="en-US" sz="2300" b="1">
                <a:solidFill>
                  <a:schemeClr val="tx1"/>
                </a:solidFill>
                <a:uFillTx/>
                <a:latin typeface="仿宋" panose="02010609060101010101" charset="-122"/>
                <a:ea typeface="仿宋" panose="02010609060101010101" charset="-122"/>
              </a:rPr>
              <a:t>台湾、澎湖群岛等，归还中华民国</a:t>
            </a:r>
            <a:r>
              <a:rPr lang="zh-CN" altLang="en-US" sz="2300" b="1" smtClean="0">
                <a:solidFill>
                  <a:schemeClr val="tx1"/>
                </a:solidFill>
                <a:uFillTx/>
                <a:latin typeface="仿宋" panose="02010609060101010101" charset="-122"/>
                <a:ea typeface="仿宋" panose="02010609060101010101" charset="-122"/>
              </a:rPr>
              <a:t>；</a:t>
            </a:r>
            <a:endParaRPr lang="en-US" altLang="zh-CN" sz="2300" b="1" smtClean="0">
              <a:solidFill>
                <a:schemeClr val="tx1"/>
              </a:solidFill>
              <a:uFillTx/>
              <a:latin typeface="仿宋" panose="02010609060101010101" charset="-122"/>
              <a:ea typeface="仿宋" panose="02010609060101010101" charset="-122"/>
            </a:endParaRPr>
          </a:p>
          <a:p>
            <a:pPr indent="457200"/>
            <a:r>
              <a:rPr lang="zh-CN" altLang="en-US" sz="2300" b="1" smtClean="0">
                <a:solidFill>
                  <a:schemeClr val="tx1"/>
                </a:solidFill>
                <a:uFillTx/>
                <a:latin typeface="仿宋" panose="02010609060101010101" charset="-122"/>
                <a:ea typeface="仿宋" panose="02010609060101010101" charset="-122"/>
              </a:rPr>
              <a:t>其他</a:t>
            </a:r>
            <a:r>
              <a:rPr lang="zh-CN" altLang="en-US" sz="2300" b="1">
                <a:solidFill>
                  <a:schemeClr val="tx1"/>
                </a:solidFill>
                <a:uFillTx/>
                <a:latin typeface="仿宋" panose="02010609060101010101" charset="-122"/>
                <a:ea typeface="仿宋" panose="02010609060101010101" charset="-122"/>
              </a:rPr>
              <a:t>日本以武力或贪欲所攫取之土地，亦务将日本驱逐出境</a:t>
            </a:r>
            <a:r>
              <a:rPr lang="zh-CN" altLang="en-US" sz="2300" b="1" smtClean="0">
                <a:solidFill>
                  <a:schemeClr val="tx1"/>
                </a:solidFill>
                <a:uFillTx/>
                <a:latin typeface="仿宋" panose="02010609060101010101" charset="-122"/>
                <a:ea typeface="仿宋" panose="02010609060101010101" charset="-122"/>
              </a:rPr>
              <a:t>；</a:t>
            </a:r>
            <a:endParaRPr lang="en-US" altLang="zh-CN" sz="2300" b="1" smtClean="0">
              <a:solidFill>
                <a:schemeClr val="tx1"/>
              </a:solidFill>
              <a:uFillTx/>
              <a:latin typeface="仿宋" panose="02010609060101010101" charset="-122"/>
              <a:ea typeface="仿宋" panose="02010609060101010101" charset="-122"/>
            </a:endParaRPr>
          </a:p>
          <a:p>
            <a:pPr indent="457200"/>
            <a:r>
              <a:rPr lang="zh-CN" altLang="en-US" sz="2300" b="1" smtClean="0">
                <a:solidFill>
                  <a:schemeClr val="tx1"/>
                </a:solidFill>
                <a:uFillTx/>
                <a:latin typeface="仿宋" panose="02010609060101010101" charset="-122"/>
                <a:ea typeface="仿宋" panose="02010609060101010101" charset="-122"/>
              </a:rPr>
              <a:t>我</a:t>
            </a:r>
            <a:r>
              <a:rPr lang="zh-CN" altLang="en-US" sz="2300" b="1">
                <a:solidFill>
                  <a:schemeClr val="tx1"/>
                </a:solidFill>
                <a:uFillTx/>
                <a:latin typeface="仿宋" panose="02010609060101010101" charset="-122"/>
                <a:ea typeface="仿宋" panose="02010609060101010101" charset="-122"/>
              </a:rPr>
              <a:t>三大盟国稔知朝鲜人民所受之奴隶待遇，决定在相当时期，使朝鲜自由与独立</a:t>
            </a:r>
            <a:r>
              <a:rPr lang="zh-CN" altLang="en-US" sz="2300" b="1" smtClean="0">
                <a:solidFill>
                  <a:schemeClr val="tx1"/>
                </a:solidFill>
                <a:uFillTx/>
                <a:latin typeface="仿宋" panose="02010609060101010101" charset="-122"/>
                <a:ea typeface="仿宋" panose="02010609060101010101" charset="-122"/>
              </a:rPr>
              <a:t>。</a:t>
            </a:r>
            <a:endParaRPr lang="en-US" altLang="zh-CN" sz="2300" b="1" smtClean="0">
              <a:solidFill>
                <a:schemeClr val="tx1"/>
              </a:solidFill>
              <a:uFillTx/>
              <a:latin typeface="仿宋" panose="02010609060101010101" charset="-122"/>
              <a:ea typeface="仿宋" panose="02010609060101010101" charset="-122"/>
            </a:endParaRPr>
          </a:p>
          <a:p>
            <a:pPr indent="457200" algn="r"/>
            <a:r>
              <a:rPr lang="en-US" altLang="zh-CN" sz="2300" b="1" smtClean="0">
                <a:solidFill>
                  <a:schemeClr val="tx1"/>
                </a:solidFill>
                <a:uFillTx/>
                <a:latin typeface="仿宋" panose="02010609060101010101" charset="-122"/>
                <a:ea typeface="仿宋" panose="02010609060101010101" charset="-122"/>
              </a:rPr>
              <a:t>——《</a:t>
            </a:r>
            <a:r>
              <a:rPr lang="zh-CN" altLang="en-US" sz="2300" b="1" smtClean="0">
                <a:solidFill>
                  <a:schemeClr val="tx1"/>
                </a:solidFill>
                <a:uFillTx/>
                <a:latin typeface="仿宋" panose="02010609060101010101" charset="-122"/>
                <a:ea typeface="仿宋" panose="02010609060101010101" charset="-122"/>
              </a:rPr>
              <a:t>开罗宣言</a:t>
            </a:r>
            <a:r>
              <a:rPr lang="en-US" altLang="zh-CN" sz="2300" b="1" smtClean="0">
                <a:solidFill>
                  <a:schemeClr val="tx1"/>
                </a:solidFill>
                <a:uFillTx/>
                <a:latin typeface="仿宋" panose="02010609060101010101" charset="-122"/>
                <a:ea typeface="仿宋" panose="02010609060101010101" charset="-122"/>
              </a:rPr>
              <a:t>》</a:t>
            </a:r>
            <a:endParaRPr lang="en-US" altLang="zh-CN" sz="2300" b="1" smtClean="0">
              <a:solidFill>
                <a:schemeClr val="tx1"/>
              </a:solidFill>
              <a:uFillTx/>
              <a:latin typeface="仿宋" panose="02010609060101010101" charset="-122"/>
              <a:ea typeface="仿宋" panose="02010609060101010101" charset="-122"/>
            </a:endParaRPr>
          </a:p>
        </p:txBody>
      </p:sp>
      <p:sp>
        <p:nvSpPr>
          <p:cNvPr id="5" name="TextBox 4"/>
          <p:cNvSpPr txBox="1"/>
          <p:nvPr/>
        </p:nvSpPr>
        <p:spPr>
          <a:xfrm>
            <a:off x="1051560" y="6204585"/>
            <a:ext cx="3590290" cy="460375"/>
          </a:xfrm>
          <a:prstGeom prst="rect">
            <a:avLst/>
          </a:prstGeom>
          <a:noFill/>
        </p:spPr>
        <p:txBody>
          <a:bodyPr wrap="square" rtlCol="0">
            <a:spAutoFit/>
          </a:bodyPr>
          <a:lstStyle/>
          <a:p>
            <a:pPr algn="ctr"/>
            <a:r>
              <a:rPr lang="zh-CN" altLang="en-US" sz="2400" b="1" smtClean="0">
                <a:latin typeface="仿宋" panose="02010609060101010101" charset="-122"/>
                <a:ea typeface="仿宋" panose="02010609060101010101" charset="-122"/>
              </a:rPr>
              <a:t>德国领土变化与分区占领</a:t>
            </a:r>
            <a:endParaRPr lang="zh-CN" altLang="en-US" sz="2400" b="1">
              <a:latin typeface="仿宋" panose="02010609060101010101" charset="-122"/>
              <a:ea typeface="仿宋" panose="02010609060101010101" charset="-122"/>
            </a:endParaRPr>
          </a:p>
        </p:txBody>
      </p:sp>
      <p:pic>
        <p:nvPicPr>
          <p:cNvPr id="7" name="图片 6"/>
          <p:cNvPicPr>
            <a:picLocks noChangeAspect="1"/>
          </p:cNvPicPr>
          <p:nvPr>
            <p:custDataLst>
              <p:tags r:id="rId3"/>
            </p:custDataLst>
          </p:nvPr>
        </p:nvPicPr>
        <p:blipFill>
          <a:blip r:embed="rId2"/>
          <a:stretch>
            <a:fillRect/>
          </a:stretch>
        </p:blipFill>
        <p:spPr>
          <a:xfrm>
            <a:off x="9234805" y="3421380"/>
            <a:ext cx="3021330" cy="3436620"/>
          </a:xfrm>
          <a:prstGeom prst="rect">
            <a:avLst/>
          </a:prstGeom>
        </p:spPr>
      </p:pic>
      <p:pic>
        <p:nvPicPr>
          <p:cNvPr id="9" name="Shape 1789"/>
          <p:cNvPicPr/>
          <p:nvPr>
            <p:custDataLst>
              <p:tags r:id="rId5"/>
            </p:custDataLst>
          </p:nvPr>
        </p:nvPicPr>
        <p:blipFill>
          <a:blip r:embed="rId4"/>
          <a:stretch>
            <a:fillRect/>
          </a:stretch>
        </p:blipFill>
        <p:spPr>
          <a:xfrm>
            <a:off x="294005" y="2460943"/>
            <a:ext cx="5105400" cy="3629025"/>
          </a:xfrm>
          <a:prstGeom prst="rect">
            <a:avLst/>
          </a:prstGeom>
        </p:spPr>
      </p:pic>
      <p:pic>
        <p:nvPicPr>
          <p:cNvPr id="4" name="图片 3"/>
          <p:cNvPicPr>
            <a:picLocks noChangeAspect="1"/>
          </p:cNvPicPr>
          <p:nvPr>
            <p:custDataLst>
              <p:tags r:id="rId7"/>
            </p:custDataLst>
          </p:nvPr>
        </p:nvPicPr>
        <p:blipFill>
          <a:blip r:embed="rId6"/>
          <a:stretch>
            <a:fillRect/>
          </a:stretch>
        </p:blipFill>
        <p:spPr>
          <a:xfrm>
            <a:off x="1783080" y="601980"/>
            <a:ext cx="6648450" cy="6256020"/>
          </a:xfrm>
          <a:prstGeom prst="rect">
            <a:avLst/>
          </a:prstGeom>
        </p:spPr>
      </p:pic>
    </p:spTree>
    <p:custDataLst>
      <p:tags r:id="rId8"/>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3" presetClass="entr" presetSubtype="16" fill="hold" grpId="0"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plus(in)">
                                      <p:cBhvr>
                                        <p:cTn id="7" dur="10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blinds(horizontal)">
                                      <p:cBhvr>
                                        <p:cTn id="2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Lst>
  </p:timing>
</p:sld>
</file>

<file path=ppt/slides/slide2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矩形 2"/>
          <p:cNvSpPr/>
          <p:nvPr/>
        </p:nvSpPr>
        <p:spPr>
          <a:xfrm>
            <a:off x="1375410" y="189230"/>
            <a:ext cx="6948170" cy="491490"/>
          </a:xfrm>
          <a:prstGeom prst="rect">
            <a:avLst/>
          </a:prstGeom>
        </p:spPr>
        <p:txBody>
          <a:bodyPr wrap="square">
            <a:spAutoFit/>
          </a:bodyPr>
          <a:lstStyle/>
          <a:p>
            <a:pPr lvl="0"/>
            <a:r>
              <a:rPr lang="zh-CN" altLang="zh-CN" sz="2600" b="1">
                <a:solidFill>
                  <a:srgbClr val="000000"/>
                </a:solidFill>
                <a:uFillTx/>
                <a:latin typeface="黑体" panose="02010609060101010101" pitchFamily="2" charset="-122"/>
                <a:ea typeface="黑体" panose="02010609060101010101" pitchFamily="2" charset="-122"/>
                <a:cs typeface="Times New Roman" panose="02020603050405020304" charset="0"/>
              </a:rPr>
              <a:t>②审判战犯，</a:t>
            </a:r>
            <a:r>
              <a:rPr lang="zh-CN" altLang="zh-CN" sz="2600" b="1">
                <a:solidFill>
                  <a:srgbClr val="FF0000"/>
                </a:solidFill>
                <a:uFillTx/>
                <a:latin typeface="黑体" panose="02010609060101010101" pitchFamily="2" charset="-122"/>
                <a:ea typeface="黑体" panose="02010609060101010101" pitchFamily="2" charset="-122"/>
                <a:cs typeface="Times New Roman" panose="02020603050405020304" charset="0"/>
              </a:rPr>
              <a:t>肃清法西斯主义和军国主义</a:t>
            </a:r>
            <a:r>
              <a:rPr lang="zh-CN" altLang="zh-CN" sz="2600" b="1" smtClean="0">
                <a:solidFill>
                  <a:srgbClr val="000000"/>
                </a:solidFill>
                <a:uFillTx/>
                <a:latin typeface="黑体" panose="02010609060101010101" pitchFamily="2" charset="-122"/>
                <a:ea typeface="黑体" panose="02010609060101010101" pitchFamily="2" charset="-122"/>
                <a:cs typeface="Times New Roman" panose="02020603050405020304" charset="0"/>
              </a:rPr>
              <a:t>；</a:t>
            </a:r>
            <a:endParaRPr lang="zh-CN" altLang="zh-CN" sz="2600" b="1" smtClean="0">
              <a:solidFill>
                <a:srgbClr val="000000"/>
              </a:solidFill>
              <a:uFillTx/>
              <a:latin typeface="黑体" pitchFamily="2" charset="-122"/>
              <a:ea typeface="黑体" pitchFamily="2" charset="-122"/>
              <a:cs typeface="Times New Roman" panose="02020603050405020304"/>
            </a:endParaRPr>
          </a:p>
        </p:txBody>
      </p:sp>
      <p:pic>
        <p:nvPicPr>
          <p:cNvPr id="8194" name="Picture 2" descr="https://n.sinaimg.cn/translate/110/w580h330/20190217/g24M-htacqwv9875871.pn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132715" y="899795"/>
            <a:ext cx="5659120" cy="353758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6" name="TextBox 4"/>
          <p:cNvSpPr txBox="1"/>
          <p:nvPr/>
        </p:nvSpPr>
        <p:spPr>
          <a:xfrm>
            <a:off x="1307388" y="4437071"/>
            <a:ext cx="3309085" cy="521970"/>
          </a:xfrm>
          <a:prstGeom prst="rect">
            <a:avLst/>
          </a:prstGeom>
          <a:noFill/>
        </p:spPr>
        <p:txBody>
          <a:bodyPr wrap="square" rtlCol="0">
            <a:spAutoFit/>
          </a:bodyPr>
          <a:lstStyle/>
          <a:p>
            <a:pPr algn="ctr"/>
            <a:r>
              <a:rPr lang="zh-CN" altLang="en-US" sz="2800" b="1" smtClean="0">
                <a:latin typeface="黑体" panose="02010609060101010101" pitchFamily="2" charset="-122"/>
                <a:ea typeface="黑体" panose="02010609060101010101" pitchFamily="2" charset="-122"/>
              </a:rPr>
              <a:t>纽伦堡审判</a:t>
            </a:r>
            <a:endParaRPr lang="zh-CN" altLang="en-US" sz="2800" b="1">
              <a:latin typeface="黑体" pitchFamily="2" charset="-122"/>
              <a:ea typeface="黑体" pitchFamily="2" charset="-122"/>
            </a:endParaRPr>
          </a:p>
        </p:txBody>
      </p:sp>
      <p:pic>
        <p:nvPicPr>
          <p:cNvPr id="8196" name="Picture 4" descr="http://img1.gtimg.com/cul/pics/hv1/19/138/1915/124558084.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5791835" y="899795"/>
            <a:ext cx="5916295" cy="3537585"/>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rgbClr val="FFFFFF"/>
                </a:solidFill>
              </a14:hiddenFill>
            </a:ext>
          </a:extLst>
        </p:spPr>
      </p:pic>
      <p:sp>
        <p:nvSpPr>
          <p:cNvPr id="13" name="TextBox 6"/>
          <p:cNvSpPr txBox="1"/>
          <p:nvPr/>
        </p:nvSpPr>
        <p:spPr>
          <a:xfrm>
            <a:off x="7634605" y="4498975"/>
            <a:ext cx="2731770" cy="521970"/>
          </a:xfrm>
          <a:prstGeom prst="rect">
            <a:avLst/>
          </a:prstGeom>
          <a:noFill/>
        </p:spPr>
        <p:txBody>
          <a:bodyPr wrap="square" rtlCol="0">
            <a:spAutoFit/>
          </a:bodyPr>
          <a:lstStyle/>
          <a:p>
            <a:pPr algn="ctr"/>
            <a:r>
              <a:rPr lang="zh-CN" altLang="en-US" sz="2800" b="1" smtClean="0">
                <a:latin typeface="黑体" panose="02010609060101010101" pitchFamily="2" charset="-122"/>
                <a:ea typeface="黑体" panose="02010609060101010101" pitchFamily="2" charset="-122"/>
              </a:rPr>
              <a:t>东京审判</a:t>
            </a:r>
            <a:endParaRPr lang="zh-CN" altLang="en-US" sz="2800" b="1" smtClean="0">
              <a:latin typeface="黑体" pitchFamily="2" charset="-122"/>
              <a:ea typeface="黑体" pitchFamily="2" charset="-122"/>
            </a:endParaRPr>
          </a:p>
        </p:txBody>
      </p:sp>
      <p:sp>
        <p:nvSpPr>
          <p:cNvPr id="14" name="矩形 13"/>
          <p:cNvSpPr/>
          <p:nvPr/>
        </p:nvSpPr>
        <p:spPr>
          <a:xfrm>
            <a:off x="254000" y="5131435"/>
            <a:ext cx="11684635" cy="1291590"/>
          </a:xfrm>
          <a:prstGeom prst="rect">
            <a:avLst/>
          </a:prstGeom>
          <a:ln w="19050">
            <a:solidFill>
              <a:schemeClr val="accent6">
                <a:lumMod val="50000"/>
              </a:schemeClr>
            </a:solidFill>
          </a:ln>
        </p:spPr>
        <p:txBody>
          <a:bodyPr wrap="square">
            <a:spAutoFit/>
          </a:bodyPr>
          <a:lstStyle/>
          <a:p>
            <a:r>
              <a:rPr lang="zh-CN" altLang="en-US" sz="2600" b="1" smtClean="0">
                <a:solidFill>
                  <a:schemeClr val="tx1">
                    <a:lumMod val="75000"/>
                    <a:lumOff val="25000"/>
                  </a:schemeClr>
                </a:solidFill>
                <a:uFillTx/>
                <a:latin typeface="仿宋" panose="02010609060101010101" charset="-122"/>
                <a:ea typeface="仿宋" panose="02010609060101010101" charset="-122"/>
              </a:rPr>
              <a:t>同为战争罪犯，纳粹德国的汉斯</a:t>
            </a:r>
            <a:r>
              <a:rPr lang="en-US" altLang="zh-CN" sz="2600" b="1" smtClean="0">
                <a:solidFill>
                  <a:schemeClr val="tx1">
                    <a:lumMod val="75000"/>
                    <a:lumOff val="25000"/>
                  </a:schemeClr>
                </a:solidFill>
                <a:uFillTx/>
                <a:latin typeface="仿宋" panose="02010609060101010101" charset="-122"/>
                <a:ea typeface="仿宋" panose="02010609060101010101" charset="-122"/>
              </a:rPr>
              <a:t>·</a:t>
            </a:r>
            <a:r>
              <a:rPr lang="zh-CN" altLang="en-US" sz="2600" b="1">
                <a:solidFill>
                  <a:schemeClr val="tx1">
                    <a:lumMod val="75000"/>
                    <a:lumOff val="25000"/>
                  </a:schemeClr>
                </a:solidFill>
                <a:uFillTx/>
                <a:latin typeface="仿宋" panose="02010609060101010101" charset="-122"/>
                <a:ea typeface="仿宋" panose="02010609060101010101" charset="-122"/>
              </a:rPr>
              <a:t>弗兰</a:t>
            </a:r>
            <a:r>
              <a:rPr lang="zh-CN" altLang="en-US" sz="2600" b="1" smtClean="0">
                <a:solidFill>
                  <a:schemeClr val="tx1">
                    <a:lumMod val="75000"/>
                    <a:lumOff val="25000"/>
                  </a:schemeClr>
                </a:solidFill>
                <a:uFillTx/>
                <a:latin typeface="仿宋" panose="02010609060101010101" charset="-122"/>
                <a:ea typeface="仿宋" panose="02010609060101010101" charset="-122"/>
              </a:rPr>
              <a:t>克在临刑前忏悔：</a:t>
            </a:r>
            <a:r>
              <a:rPr lang="zh-CN" altLang="en-US" sz="2600" b="1" smtClean="0">
                <a:solidFill>
                  <a:srgbClr val="FF0000"/>
                </a:solidFill>
                <a:uFillTx/>
                <a:latin typeface="仿宋" panose="02010609060101010101" charset="-122"/>
                <a:ea typeface="仿宋" panose="02010609060101010101" charset="-122"/>
              </a:rPr>
              <a:t>“千年</a:t>
            </a:r>
            <a:r>
              <a:rPr lang="zh-CN" altLang="en-US" sz="2600" b="1">
                <a:solidFill>
                  <a:srgbClr val="FF0000"/>
                </a:solidFill>
                <a:uFillTx/>
                <a:latin typeface="仿宋" panose="02010609060101010101" charset="-122"/>
                <a:ea typeface="仿宋" panose="02010609060101010101" charset="-122"/>
              </a:rPr>
              <a:t>易过</a:t>
            </a:r>
            <a:r>
              <a:rPr lang="en-US" altLang="zh-CN" sz="2600" b="1">
                <a:solidFill>
                  <a:srgbClr val="FF0000"/>
                </a:solidFill>
                <a:uFillTx/>
                <a:latin typeface="仿宋" panose="02010609060101010101" charset="-122"/>
                <a:ea typeface="仿宋" panose="02010609060101010101" charset="-122"/>
              </a:rPr>
              <a:t>,</a:t>
            </a:r>
            <a:r>
              <a:rPr lang="zh-CN" altLang="en-US" sz="2600" b="1">
                <a:solidFill>
                  <a:srgbClr val="FF0000"/>
                </a:solidFill>
                <a:uFillTx/>
                <a:latin typeface="仿宋" panose="02010609060101010101" charset="-122"/>
                <a:ea typeface="仿宋" panose="02010609060101010101" charset="-122"/>
              </a:rPr>
              <a:t>德国罪孽难</a:t>
            </a:r>
            <a:r>
              <a:rPr lang="zh-CN" altLang="en-US" sz="2600" b="1" smtClean="0">
                <a:solidFill>
                  <a:srgbClr val="FF0000"/>
                </a:solidFill>
                <a:uFillTx/>
                <a:latin typeface="仿宋" panose="02010609060101010101" charset="-122"/>
                <a:ea typeface="仿宋" panose="02010609060101010101" charset="-122"/>
              </a:rPr>
              <a:t>消。”</a:t>
            </a:r>
            <a:endParaRPr lang="zh-CN" altLang="en-US" sz="2600" b="1">
              <a:solidFill>
                <a:srgbClr val="FF0000"/>
              </a:solidFill>
              <a:uFillTx/>
              <a:latin typeface="仿宋" panose="02010609060101010101" charset="-122"/>
              <a:ea typeface="仿宋" panose="02010609060101010101" charset="-122"/>
            </a:endParaRPr>
          </a:p>
          <a:p>
            <a:r>
              <a:rPr lang="zh-CN" altLang="en-US" sz="2600" b="1" smtClean="0">
                <a:solidFill>
                  <a:schemeClr val="tx1">
                    <a:lumMod val="75000"/>
                    <a:lumOff val="25000"/>
                  </a:schemeClr>
                </a:solidFill>
                <a:uFillTx/>
                <a:latin typeface="仿宋" panose="02010609060101010101" charset="-122"/>
                <a:ea typeface="仿宋" panose="02010609060101010101" charset="-122"/>
              </a:rPr>
              <a:t>日本的东条英机却在就刑前高呼</a:t>
            </a:r>
            <a:r>
              <a:rPr lang="zh-CN" altLang="en-US" sz="2600" b="1" smtClean="0">
                <a:solidFill>
                  <a:srgbClr val="FF0000"/>
                </a:solidFill>
                <a:uFillTx/>
                <a:latin typeface="仿宋" panose="02010609060101010101" charset="-122"/>
                <a:ea typeface="仿宋" panose="02010609060101010101" charset="-122"/>
              </a:rPr>
              <a:t>“天皇陛下万岁！”</a:t>
            </a:r>
            <a:endParaRPr lang="zh-CN" altLang="en-US" sz="2600" b="1" smtClean="0">
              <a:solidFill>
                <a:srgbClr val="FF0000"/>
              </a:solidFill>
              <a:uFillTx/>
              <a:latin typeface="仿宋" panose="02010609060101010101" charset="-122"/>
              <a:ea typeface="仿宋" panose="02010609060101010101" charset="-122"/>
            </a:endParaRPr>
          </a:p>
        </p:txBody>
      </p:sp>
      <p:pic>
        <p:nvPicPr>
          <p:cNvPr id="2" name="图片 1"/>
          <p:cNvPicPr>
            <a:picLocks noChangeAspect="1"/>
          </p:cNvPicPr>
          <p:nvPr/>
        </p:nvPicPr>
        <p:blipFill>
          <a:blip r:embed="rId5"/>
          <a:stretch>
            <a:fillRect/>
          </a:stretch>
        </p:blipFill>
        <p:spPr>
          <a:xfrm>
            <a:off x="1307465" y="962025"/>
            <a:ext cx="3817620" cy="3475355"/>
          </a:xfrm>
          <a:prstGeom prst="rect">
            <a:avLst/>
          </a:prstGeom>
        </p:spPr>
      </p:pic>
      <p:pic>
        <p:nvPicPr>
          <p:cNvPr id="4" name="图片 3"/>
          <p:cNvPicPr>
            <a:picLocks noChangeAspect="1"/>
          </p:cNvPicPr>
          <p:nvPr/>
        </p:nvPicPr>
        <p:blipFill>
          <a:blip r:embed="rId6"/>
          <a:stretch>
            <a:fillRect/>
          </a:stretch>
        </p:blipFill>
        <p:spPr>
          <a:xfrm>
            <a:off x="5791835" y="1698625"/>
            <a:ext cx="6384290" cy="3460750"/>
          </a:xfrm>
          <a:prstGeom prst="rect">
            <a:avLst/>
          </a:prstGeom>
        </p:spPr>
      </p:pic>
      <p:pic>
        <p:nvPicPr>
          <p:cNvPr id="5" name="图片 4"/>
          <p:cNvPicPr>
            <a:picLocks noChangeAspect="1"/>
          </p:cNvPicPr>
          <p:nvPr/>
        </p:nvPicPr>
        <p:blipFill>
          <a:blip r:embed="rId7"/>
          <a:stretch>
            <a:fillRect/>
          </a:stretch>
        </p:blipFill>
        <p:spPr>
          <a:xfrm>
            <a:off x="711200" y="2112645"/>
            <a:ext cx="4892040" cy="3018790"/>
          </a:xfrm>
          <a:prstGeom prst="rect">
            <a:avLst/>
          </a:prstGeom>
        </p:spPr>
      </p:pic>
    </p:spTree>
    <p:custDataLst>
      <p:tags r:id="rId8"/>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8194"/>
                                        </p:tgtEl>
                                        <p:attrNameLst>
                                          <p:attrName>style.visibility</p:attrName>
                                        </p:attrNameLst>
                                      </p:cBhvr>
                                      <p:to>
                                        <p:strVal val="visible"/>
                                      </p:to>
                                    </p:set>
                                    <p:animEffect transition="in" filter="blinds(horizontal)">
                                      <p:cBhvr>
                                        <p:cTn id="12" dur="500"/>
                                        <p:tgtEl>
                                          <p:spTgt spid="819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3" presetClass="entr" presetSubtype="10" fill="hold" nodeType="clickEffect">
                                  <p:stCondLst>
                                    <p:cond delay="0"/>
                                  </p:stCondLst>
                                  <p:childTnLst>
                                    <p:set>
                                      <p:cBhvr>
                                        <p:cTn id="19" dur="1" fill="hold">
                                          <p:stCondLst>
                                            <p:cond delay="0"/>
                                          </p:stCondLst>
                                        </p:cTn>
                                        <p:tgtEl>
                                          <p:spTgt spid="8196"/>
                                        </p:tgtEl>
                                        <p:attrNameLst>
                                          <p:attrName>style.visibility</p:attrName>
                                        </p:attrNameLst>
                                      </p:cBhvr>
                                      <p:to>
                                        <p:strVal val="visible"/>
                                      </p:to>
                                    </p:set>
                                    <p:animEffect transition="in" filter="blinds(horizontal)">
                                      <p:cBhvr>
                                        <p:cTn id="20" dur="500"/>
                                        <p:tgtEl>
                                          <p:spTgt spid="8196"/>
                                        </p:tgtEl>
                                      </p:cBhvr>
                                    </p:animEffect>
                                  </p:childTnLst>
                                </p:cTn>
                              </p:par>
                              <p:par>
                                <p:cTn id="21" presetID="3" presetClass="entr" presetSubtype="10" fill="hold" grpId="0" nodeType="with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blinds(horizontal)">
                                      <p:cBhvr>
                                        <p:cTn id="23" dur="500"/>
                                        <p:tgtEl>
                                          <p:spTgt spid="13"/>
                                        </p:tgtEl>
                                      </p:cBhvr>
                                    </p:animEffect>
                                  </p:childTnLst>
                                </p:cTn>
                              </p:par>
                            </p:childTnLst>
                          </p:cTn>
                        </p:par>
                      </p:childTnLst>
                    </p:cTn>
                  </p:par>
                  <p:par>
                    <p:cTn id="24" fill="hold" nodeType="clickPar">
                      <p:stCondLst>
                        <p:cond delay="indefinite"/>
                      </p:stCondLst>
                      <p:childTnLst>
                        <p:par>
                          <p:cTn id="25" fill="hold" nodeType="afterGroup">
                            <p:stCondLst>
                              <p:cond delay="0"/>
                            </p:stCondLst>
                            <p:childTnLst>
                              <p:par>
                                <p:cTn id="26" presetID="3" presetClass="entr" presetSubtype="1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blinds(horizontal)">
                                      <p:cBhvr>
                                        <p:cTn id="28" dur="500"/>
                                        <p:tgtEl>
                                          <p:spTgt spid="2"/>
                                        </p:tgtEl>
                                      </p:cBhvr>
                                    </p:animEffect>
                                  </p:childTnLst>
                                </p:cTn>
                              </p:par>
                            </p:childTnLst>
                          </p:cTn>
                        </p:par>
                      </p:childTnLst>
                    </p:cTn>
                  </p:par>
                  <p:par>
                    <p:cTn id="29" fill="hold" nodeType="clickPar">
                      <p:stCondLst>
                        <p:cond delay="indefinite"/>
                      </p:stCondLst>
                      <p:childTnLst>
                        <p:par>
                          <p:cTn id="30" fill="hold" nodeType="afterGroup">
                            <p:stCondLst>
                              <p:cond delay="0"/>
                            </p:stCondLst>
                            <p:childTnLst>
                              <p:par>
                                <p:cTn id="31" presetID="3" presetClass="entr" presetSubtype="10" fill="hold" grpId="0" nodeType="click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blinds(horizontal)">
                                      <p:cBhvr>
                                        <p:cTn id="33" dur="500"/>
                                        <p:tgtEl>
                                          <p:spTgt spid="14"/>
                                        </p:tgtEl>
                                      </p:cBhvr>
                                    </p:animEffect>
                                  </p:childTnLst>
                                </p:cTn>
                              </p:par>
                            </p:childTnLst>
                          </p:cTn>
                        </p:par>
                      </p:childTnLst>
                    </p:cTn>
                  </p:par>
                  <p:par>
                    <p:cTn id="34" fill="hold" nodeType="clickPar">
                      <p:stCondLst>
                        <p:cond delay="indefinite"/>
                      </p:stCondLst>
                      <p:childTnLst>
                        <p:par>
                          <p:cTn id="35" fill="hold" nodeType="afterGroup">
                            <p:stCondLst>
                              <p:cond delay="0"/>
                            </p:stCondLst>
                            <p:childTnLst>
                              <p:par>
                                <p:cTn id="36" presetID="3" presetClass="entr" presetSubtype="10" fill="hold"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blinds(horizontal)">
                                      <p:cBhvr>
                                        <p:cTn id="38" dur="500"/>
                                        <p:tgtEl>
                                          <p:spTgt spid="4"/>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3" presetClass="entr" presetSubtype="10" fill="hold" nodeType="clickEffect">
                                  <p:stCondLst>
                                    <p:cond delay="0"/>
                                  </p:stCondLst>
                                  <p:childTnLst>
                                    <p:set>
                                      <p:cBhvr>
                                        <p:cTn id="42" dur="1" fill="hold">
                                          <p:stCondLst>
                                            <p:cond delay="0"/>
                                          </p:stCondLst>
                                        </p:cTn>
                                        <p:tgtEl>
                                          <p:spTgt spid="5"/>
                                        </p:tgtEl>
                                        <p:attrNameLst>
                                          <p:attrName>style.visibility</p:attrName>
                                        </p:attrNameLst>
                                      </p:cBhvr>
                                      <p:to>
                                        <p:strVal val="visible"/>
                                      </p:to>
                                    </p:set>
                                    <p:animEffect transition="in" filter="blinds(horizontal)">
                                      <p:cBhvr>
                                        <p:cTn id="4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p:bldP spid="13" grpId="0"/>
      <p:bldP spid="14" grpId="0"/>
    </p:bldLst>
  </p:timing>
</p:sld>
</file>

<file path=ppt/slides/slide2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矩形 1"/>
          <p:cNvSpPr/>
          <p:nvPr/>
        </p:nvSpPr>
        <p:spPr>
          <a:xfrm>
            <a:off x="548640" y="71755"/>
            <a:ext cx="10923270" cy="1014730"/>
          </a:xfrm>
          <a:prstGeom prst="rect">
            <a:avLst/>
          </a:prstGeom>
        </p:spPr>
        <p:txBody>
          <a:bodyPr wrap="square">
            <a:spAutoFit/>
          </a:bodyPr>
          <a:lstStyle/>
          <a:p>
            <a:pPr indent="508000">
              <a:lnSpc>
                <a:spcPct val="120000"/>
              </a:lnSpc>
              <a:spcBef>
                <a:spcPct val="0"/>
              </a:spcBef>
              <a:spcAft>
                <a:spcPct val="0"/>
              </a:spcAft>
            </a:pP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③对徳、日、意的殖民地及国联的委任统治地实行托管，原则上承认被压迫民族的</a:t>
            </a:r>
            <a:r>
              <a:rPr lang="zh-CN" sz="2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独立</a:t>
            </a: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权利。</a:t>
            </a:r>
            <a:endParaRPr lang="zh-CN" altLang="zh-CN" sz="2500" b="1">
              <a:solidFill>
                <a:srgbClr val="000000"/>
              </a:solidFill>
              <a:latin typeface="+mn-ea"/>
              <a:cs typeface="Times New Roman" panose="02020603050405020304"/>
            </a:endParaRPr>
          </a:p>
        </p:txBody>
      </p:sp>
      <p:graphicFrame>
        <p:nvGraphicFramePr>
          <p:cNvPr id="4" name="表格 3"/>
          <p:cNvGraphicFramePr>
            <a:graphicFrameLocks noGrp="1"/>
          </p:cNvGraphicFramePr>
          <p:nvPr>
            <p:custDataLst>
              <p:tags r:id="rId2"/>
            </p:custDataLst>
          </p:nvPr>
        </p:nvGraphicFramePr>
        <p:xfrm>
          <a:off x="160655" y="2454910"/>
          <a:ext cx="5247005" cy="2959735"/>
        </p:xfrm>
        <a:graphic>
          <a:graphicData uri="http://schemas.openxmlformats.org/drawingml/2006/table">
            <a:tbl>
              <a:tblPr>
                <a:tableStyleId>{8A107856-5554-42FB-B03E-39F5DBC370BA}</a:tableStyleId>
              </a:tblPr>
              <a:tblGrid>
                <a:gridCol w="2413635"/>
                <a:gridCol w="1445895"/>
                <a:gridCol w="1387475"/>
              </a:tblGrid>
              <a:tr h="845185">
                <a:tc>
                  <a:txBody>
                    <a:bodyPr vert="horz" wrap="square"/>
                    <a:lstStyle/>
                    <a:p>
                      <a:pPr algn="ctr" fontAlgn="ctr"/>
                      <a:r>
                        <a:rPr lang="zh-CN" altLang="en-US" sz="2400" b="1" smtClean="0">
                          <a:solidFill>
                            <a:schemeClr val="tx1"/>
                          </a:solidFill>
                          <a:effectLst/>
                          <a:uFillTx/>
                          <a:latin typeface="黑体" panose="02010609060101010101" pitchFamily="2" charset="-122"/>
                          <a:ea typeface="黑体" panose="02010609060101010101" pitchFamily="2" charset="-122"/>
                        </a:rPr>
                        <a:t>苏联的利益比例</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zh-CN" altLang="en-US" sz="2400" b="1" smtClean="0">
                          <a:solidFill>
                            <a:schemeClr val="tx1"/>
                          </a:solidFill>
                          <a:effectLst/>
                          <a:uFillTx/>
                          <a:latin typeface="黑体" panose="02010609060101010101" pitchFamily="2" charset="-122"/>
                          <a:ea typeface="黑体" panose="02010609060101010101" pitchFamily="2" charset="-122"/>
                        </a:rPr>
                        <a:t>协定草案</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zh-CN" altLang="en-US" sz="2400" b="1" smtClean="0">
                          <a:solidFill>
                            <a:schemeClr val="tx1"/>
                          </a:solidFill>
                          <a:effectLst/>
                          <a:uFillTx/>
                          <a:latin typeface="黑体" panose="02010609060101010101" pitchFamily="2" charset="-122"/>
                          <a:ea typeface="黑体" panose="02010609060101010101" pitchFamily="2" charset="-122"/>
                        </a:rPr>
                        <a:t>最后方案</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r>
              <a:tr h="422910">
                <a:tc>
                  <a:txBody>
                    <a:bodyPr vert="horz" wrap="square"/>
                    <a:lstStyle/>
                    <a:p>
                      <a:pPr algn="ctr" fontAlgn="ctr"/>
                      <a:r>
                        <a:rPr lang="zh-CN" altLang="en-US" sz="2400" b="1" smtClean="0">
                          <a:solidFill>
                            <a:schemeClr val="tx1"/>
                          </a:solidFill>
                          <a:effectLst/>
                          <a:uFillTx/>
                          <a:latin typeface="黑体" panose="02010609060101010101" pitchFamily="2" charset="-122"/>
                          <a:ea typeface="黑体" panose="02010609060101010101" pitchFamily="2" charset="-122"/>
                        </a:rPr>
                        <a:t>匈牙利</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smtClean="0">
                          <a:solidFill>
                            <a:schemeClr val="tx1"/>
                          </a:solidFill>
                          <a:effectLst/>
                          <a:uFillTx/>
                          <a:latin typeface="黑体" panose="02010609060101010101" pitchFamily="2" charset="-122"/>
                          <a:ea typeface="黑体" panose="02010609060101010101" pitchFamily="2" charset="-122"/>
                        </a:rPr>
                        <a:t>50</a:t>
                      </a:r>
                      <a:endParaRPr lang="en-US" altLang="zh-CN"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80</a:t>
                      </a:r>
                      <a:r>
                        <a:rPr lang="zh-CN" altLang="en-US" sz="2400" b="1" smtClean="0">
                          <a:solidFill>
                            <a:schemeClr val="tx1"/>
                          </a:solidFill>
                          <a:effectLst/>
                          <a:uFillTx/>
                          <a:latin typeface="黑体" panose="02010609060101010101" pitchFamily="2" charset="-122"/>
                          <a:ea typeface="黑体" panose="02010609060101010101" pitchFamily="2" charset="-122"/>
                        </a:rPr>
                        <a:t>％</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r>
              <a:tr h="423545">
                <a:tc>
                  <a:txBody>
                    <a:bodyPr vert="horz" wrap="square"/>
                    <a:lstStyle/>
                    <a:p>
                      <a:pPr algn="ctr" fontAlgn="ctr"/>
                      <a:r>
                        <a:rPr lang="zh-CN" altLang="en-US" sz="2400" b="1" smtClean="0">
                          <a:solidFill>
                            <a:schemeClr val="tx1"/>
                          </a:solidFill>
                          <a:effectLst/>
                          <a:uFillTx/>
                          <a:latin typeface="黑体" panose="02010609060101010101" pitchFamily="2" charset="-122"/>
                          <a:ea typeface="黑体" panose="02010609060101010101" pitchFamily="2" charset="-122"/>
                        </a:rPr>
                        <a:t>南斯拉夫</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50</a:t>
                      </a:r>
                      <a:r>
                        <a:rPr lang="zh-CN" altLang="en-US" sz="2400" b="1" smtClean="0">
                          <a:solidFill>
                            <a:schemeClr val="tx1"/>
                          </a:solidFill>
                          <a:effectLst/>
                          <a:uFillTx/>
                          <a:latin typeface="黑体" panose="02010609060101010101" pitchFamily="2" charset="-122"/>
                          <a:ea typeface="黑体" panose="02010609060101010101" pitchFamily="2" charset="-122"/>
                        </a:rPr>
                        <a:t>％</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50</a:t>
                      </a:r>
                      <a:r>
                        <a:rPr lang="zh-CN" altLang="en-US" sz="2400" b="1" smtClean="0">
                          <a:solidFill>
                            <a:schemeClr val="tx1"/>
                          </a:solidFill>
                          <a:effectLst/>
                          <a:uFillTx/>
                          <a:latin typeface="黑体" panose="02010609060101010101" pitchFamily="2" charset="-122"/>
                          <a:ea typeface="黑体" panose="02010609060101010101" pitchFamily="2" charset="-122"/>
                        </a:rPr>
                        <a:t>％</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r>
              <a:tr h="422910">
                <a:tc>
                  <a:txBody>
                    <a:bodyPr vert="horz" wrap="square"/>
                    <a:lstStyle/>
                    <a:p>
                      <a:pPr algn="ctr" fontAlgn="ctr"/>
                      <a:r>
                        <a:rPr lang="zh-CN" altLang="en-US" sz="2400" b="1" smtClean="0">
                          <a:solidFill>
                            <a:schemeClr val="tx1"/>
                          </a:solidFill>
                          <a:effectLst/>
                          <a:uFillTx/>
                          <a:latin typeface="黑体" panose="02010609060101010101" pitchFamily="2" charset="-122"/>
                          <a:ea typeface="黑体" panose="02010609060101010101" pitchFamily="2" charset="-122"/>
                        </a:rPr>
                        <a:t>保加利亚</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75</a:t>
                      </a:r>
                      <a:r>
                        <a:rPr lang="zh-CN" altLang="en-US" sz="2400" b="1" smtClean="0">
                          <a:solidFill>
                            <a:schemeClr val="tx1"/>
                          </a:solidFill>
                          <a:effectLst/>
                          <a:uFillTx/>
                          <a:latin typeface="黑体" panose="02010609060101010101" pitchFamily="2" charset="-122"/>
                          <a:ea typeface="黑体" panose="02010609060101010101" pitchFamily="2" charset="-122"/>
                        </a:rPr>
                        <a:t>％</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80</a:t>
                      </a:r>
                      <a:r>
                        <a:rPr lang="zh-CN" altLang="en-US" sz="2400" b="1" smtClean="0">
                          <a:solidFill>
                            <a:schemeClr val="tx1"/>
                          </a:solidFill>
                          <a:effectLst/>
                          <a:uFillTx/>
                          <a:latin typeface="黑体" panose="02010609060101010101" pitchFamily="2" charset="-122"/>
                          <a:ea typeface="黑体" panose="02010609060101010101" pitchFamily="2" charset="-122"/>
                        </a:rPr>
                        <a:t>％</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r>
              <a:tr h="422275">
                <a:tc>
                  <a:txBody>
                    <a:bodyPr vert="horz" wrap="square"/>
                    <a:lstStyle/>
                    <a:p>
                      <a:pPr algn="ctr" fontAlgn="ctr"/>
                      <a:r>
                        <a:rPr lang="zh-CN" altLang="en-US" sz="2400" b="1" smtClean="0">
                          <a:solidFill>
                            <a:schemeClr val="tx1"/>
                          </a:solidFill>
                          <a:effectLst/>
                          <a:uFillTx/>
                          <a:latin typeface="黑体" panose="02010609060101010101" pitchFamily="2" charset="-122"/>
                          <a:ea typeface="黑体" panose="02010609060101010101" pitchFamily="2" charset="-122"/>
                        </a:rPr>
                        <a:t>罗马尼亚</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90</a:t>
                      </a:r>
                      <a:r>
                        <a:rPr lang="zh-CN" altLang="en-US" sz="2400" b="1" smtClean="0">
                          <a:solidFill>
                            <a:schemeClr val="tx1"/>
                          </a:solidFill>
                          <a:effectLst/>
                          <a:uFillTx/>
                          <a:latin typeface="黑体" panose="02010609060101010101" pitchFamily="2" charset="-122"/>
                          <a:ea typeface="黑体" panose="02010609060101010101" pitchFamily="2" charset="-122"/>
                        </a:rPr>
                        <a:t>％</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90</a:t>
                      </a:r>
                      <a:r>
                        <a:rPr lang="zh-CN" altLang="en-US" sz="2400" b="1" smtClean="0">
                          <a:solidFill>
                            <a:schemeClr val="tx1"/>
                          </a:solidFill>
                          <a:effectLst/>
                          <a:uFillTx/>
                          <a:latin typeface="黑体" panose="02010609060101010101" pitchFamily="2" charset="-122"/>
                          <a:ea typeface="黑体" panose="02010609060101010101" pitchFamily="2" charset="-122"/>
                        </a:rPr>
                        <a:t>％</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r>
              <a:tr h="422910">
                <a:tc>
                  <a:txBody>
                    <a:bodyPr vert="horz" wrap="square"/>
                    <a:lstStyle/>
                    <a:p>
                      <a:pPr algn="ctr" fontAlgn="ctr"/>
                      <a:r>
                        <a:rPr lang="zh-CN" altLang="en-US" sz="2400" b="1" smtClean="0">
                          <a:solidFill>
                            <a:schemeClr val="tx1"/>
                          </a:solidFill>
                          <a:effectLst/>
                          <a:uFillTx/>
                          <a:latin typeface="黑体" panose="02010609060101010101" pitchFamily="2" charset="-122"/>
                          <a:ea typeface="黑体" panose="02010609060101010101" pitchFamily="2" charset="-122"/>
                        </a:rPr>
                        <a:t>希腊</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10</a:t>
                      </a:r>
                      <a:r>
                        <a:rPr lang="zh-CN" altLang="en-US" sz="2400" b="1" smtClean="0">
                          <a:solidFill>
                            <a:schemeClr val="tx1"/>
                          </a:solidFill>
                          <a:effectLst/>
                          <a:uFillTx/>
                          <a:latin typeface="黑体" panose="02010609060101010101" pitchFamily="2" charset="-122"/>
                          <a:ea typeface="黑体" panose="02010609060101010101" pitchFamily="2" charset="-122"/>
                        </a:rPr>
                        <a:t>％</a:t>
                      </a:r>
                      <a:endParaRPr lang="zh-CN" altLang="en-US" sz="2400" b="1" smtClean="0">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c>
                  <a:txBody>
                    <a:bodyPr vert="horz" wrap="square"/>
                    <a:lstStyle/>
                    <a:p>
                      <a:pPr algn="ctr" fontAlgn="ctr"/>
                      <a:r>
                        <a:rPr lang="en-US" altLang="zh-CN" sz="2400" b="1">
                          <a:solidFill>
                            <a:schemeClr val="tx1"/>
                          </a:solidFill>
                          <a:effectLst/>
                          <a:uFillTx/>
                          <a:latin typeface="黑体" panose="02010609060101010101" pitchFamily="2" charset="-122"/>
                          <a:ea typeface="黑体" panose="02010609060101010101" pitchFamily="2" charset="-122"/>
                        </a:rPr>
                        <a:t>10</a:t>
                      </a:r>
                      <a:r>
                        <a:rPr lang="zh-CN" altLang="en-US" sz="2400" b="1">
                          <a:solidFill>
                            <a:schemeClr val="tx1"/>
                          </a:solidFill>
                          <a:effectLst/>
                          <a:uFillTx/>
                          <a:latin typeface="黑体" panose="02010609060101010101" pitchFamily="2" charset="-122"/>
                          <a:ea typeface="黑体" panose="02010609060101010101" pitchFamily="2" charset="-122"/>
                        </a:rPr>
                        <a:t>％</a:t>
                      </a:r>
                      <a:endParaRPr lang="zh-CN" altLang="en-US" sz="2400" b="1">
                        <a:solidFill>
                          <a:schemeClr val="tx1"/>
                        </a:solidFill>
                        <a:effectLst/>
                        <a:uFillTx/>
                        <a:latin typeface="黑体" panose="02010609060101010101" pitchFamily="2" charset="-122"/>
                        <a:ea typeface="黑体" panose="02010609060101010101" pitchFamily="2" charset="-122"/>
                      </a:endParaRPr>
                    </a:p>
                  </a:txBody>
                  <a:tcPr marL="22370" marR="22370" marT="0" marB="0" anchor="ctr"/>
                </a:tc>
              </a:tr>
            </a:tbl>
          </a:graphicData>
        </a:graphic>
      </p:graphicFrame>
      <p:sp>
        <p:nvSpPr>
          <p:cNvPr id="5" name="Rectangle 1"/>
          <p:cNvSpPr>
            <a:spLocks noChangeArrowheads="1"/>
          </p:cNvSpPr>
          <p:nvPr/>
        </p:nvSpPr>
        <p:spPr bwMode="auto">
          <a:xfrm>
            <a:off x="790492" y="5533591"/>
            <a:ext cx="3607904" cy="3454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68580" tIns="34290" rIns="68580" bIns="34290" numCol="1" anchor="ctr" anchorCtr="0" compatLnSpc="1">
            <a:spAutoFit/>
          </a:bodyPr>
          <a:lstStyle/>
          <a:p>
            <a:pPr lvl="0" algn="ctr" defTabSz="914400" fontAlgn="base">
              <a:spcBef>
                <a:spcPct val="0"/>
              </a:spcBef>
              <a:spcAft>
                <a:spcPct val="0"/>
              </a:spcAft>
            </a:pPr>
            <a:r>
              <a:rPr lang="zh-CN" altLang="en-US" sz="1800" b="1" smtClean="0">
                <a:latin typeface="仿宋" panose="02010609060101010101" charset="-122"/>
                <a:ea typeface="仿宋" panose="02010609060101010101" charset="-122"/>
              </a:rPr>
              <a:t>巴尔干“百分比协定”</a:t>
            </a:r>
            <a:endParaRPr kumimoji="0" lang="zh-CN" altLang="en-US" sz="1800" b="1" i="0" u="none" strike="noStrike" cap="none" normalizeH="0" baseline="0" smtClean="0">
              <a:ln>
                <a:noFill/>
              </a:ln>
              <a:solidFill>
                <a:schemeClr val="tx1"/>
              </a:solidFill>
              <a:effectLst/>
              <a:latin typeface="仿宋" panose="02010609060101010101" charset="-122"/>
              <a:ea typeface="仿宋" panose="02010609060101010101" charset="-122"/>
              <a:cs typeface="宋体" panose="02010600030101010101" pitchFamily="2" charset="-122"/>
            </a:endParaRPr>
          </a:p>
        </p:txBody>
      </p:sp>
      <p:sp>
        <p:nvSpPr>
          <p:cNvPr id="6" name="矩形 5"/>
          <p:cNvSpPr/>
          <p:nvPr/>
        </p:nvSpPr>
        <p:spPr>
          <a:xfrm>
            <a:off x="5640705" y="2454910"/>
            <a:ext cx="6617335" cy="3784600"/>
          </a:xfrm>
          <a:prstGeom prst="rect">
            <a:avLst/>
          </a:prstGeom>
          <a:ln w="19050">
            <a:noFill/>
            <a:prstDash val="sysDash"/>
          </a:ln>
        </p:spPr>
        <p:txBody>
          <a:bodyPr wrap="square">
            <a:spAutoFit/>
          </a:bodyPr>
          <a:lstStyle/>
          <a:p>
            <a:r>
              <a:rPr lang="zh-CN" altLang="en-US" sz="2400" b="1">
                <a:latin typeface="黑体" panose="02010609060101010101" pitchFamily="2" charset="-122"/>
                <a:ea typeface="黑体" panose="02010609060101010101" pitchFamily="2" charset="-122"/>
                <a:cs typeface="黑体" panose="02010609060101010101" pitchFamily="2" charset="-122"/>
              </a:rPr>
              <a:t>外蒙古</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蒙古人民共和国</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的现状须予维持。对</a:t>
            </a:r>
            <a:r>
              <a:rPr lang="en-US" altLang="zh-CN" sz="2400" b="1">
                <a:latin typeface="黑体" panose="02010609060101010101" pitchFamily="2" charset="-122"/>
                <a:ea typeface="黑体" panose="02010609060101010101" pitchFamily="2" charset="-122"/>
                <a:cs typeface="黑体" panose="02010609060101010101" pitchFamily="2" charset="-122"/>
              </a:rPr>
              <a:t>1904</a:t>
            </a:r>
            <a:r>
              <a:rPr lang="zh-CN" altLang="en-US" sz="2400" b="1">
                <a:latin typeface="黑体" panose="02010609060101010101" pitchFamily="2" charset="-122"/>
                <a:ea typeface="黑体" panose="02010609060101010101" pitchFamily="2" charset="-122"/>
                <a:cs typeface="黑体" panose="02010609060101010101" pitchFamily="2" charset="-122"/>
              </a:rPr>
              <a:t>年由于日本背信攻击</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日俄战争</a:t>
            </a:r>
            <a:r>
              <a:rPr lang="en-US" altLang="zh-CN" sz="2400" b="1">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所受侵害的帝俄旧有权利，应予恢复如左：库页岛南部及其邻近的一切岛屿均须归还苏俄；维护苏俄在</a:t>
            </a:r>
            <a:r>
              <a:rPr lang="zh-CN" altLang="en-US" sz="2400" b="1">
                <a:solidFill>
                  <a:srgbClr val="C00000"/>
                </a:solidFill>
                <a:latin typeface="黑体" panose="02010609060101010101" pitchFamily="2" charset="-122"/>
                <a:ea typeface="黑体" panose="02010609060101010101" pitchFamily="2" charset="-122"/>
                <a:cs typeface="黑体" panose="02010609060101010101" pitchFamily="2" charset="-122"/>
              </a:rPr>
              <a:t>大连商港</a:t>
            </a:r>
            <a:r>
              <a:rPr lang="zh-CN" altLang="en-US" sz="2400" b="1">
                <a:latin typeface="黑体" panose="02010609060101010101" pitchFamily="2" charset="-122"/>
                <a:ea typeface="黑体" panose="02010609060101010101" pitchFamily="2" charset="-122"/>
                <a:cs typeface="黑体" panose="02010609060101010101" pitchFamily="2" charset="-122"/>
              </a:rPr>
              <a:t>的优先权益，并使该港国际化；同时恢复</a:t>
            </a:r>
            <a:r>
              <a:rPr lang="zh-CN" altLang="en-US" sz="2400" b="1">
                <a:solidFill>
                  <a:srgbClr val="C00000"/>
                </a:solidFill>
                <a:latin typeface="黑体" panose="02010609060101010101" pitchFamily="2" charset="-122"/>
                <a:ea typeface="黑体" panose="02010609060101010101" pitchFamily="2" charset="-122"/>
                <a:cs typeface="黑体" panose="02010609060101010101" pitchFamily="2" charset="-122"/>
              </a:rPr>
              <a:t>旅顺港口</a:t>
            </a:r>
            <a:r>
              <a:rPr lang="zh-CN" altLang="en-US" sz="2400" b="1">
                <a:latin typeface="黑体" panose="02010609060101010101" pitchFamily="2" charset="-122"/>
                <a:ea typeface="黑体" panose="02010609060101010101" pitchFamily="2" charset="-122"/>
                <a:cs typeface="黑体" panose="02010609060101010101" pitchFamily="2" charset="-122"/>
              </a:rPr>
              <a:t>俄国海军基地的租借权；中苏设立公司共同经营</a:t>
            </a:r>
            <a:r>
              <a:rPr lang="zh-CN" altLang="en-US" sz="2400" b="1">
                <a:solidFill>
                  <a:srgbClr val="C00000"/>
                </a:solidFill>
                <a:latin typeface="黑体" panose="02010609060101010101" pitchFamily="2" charset="-122"/>
                <a:ea typeface="黑体" panose="02010609060101010101" pitchFamily="2" charset="-122"/>
                <a:cs typeface="黑体" panose="02010609060101010101" pitchFamily="2" charset="-122"/>
              </a:rPr>
              <a:t>合办中东铁路、南满铁路</a:t>
            </a:r>
            <a:r>
              <a:rPr lang="zh-CN" altLang="en-US" sz="2400" b="1">
                <a:latin typeface="黑体" panose="02010609060101010101" pitchFamily="2" charset="-122"/>
                <a:ea typeface="黑体" panose="02010609060101010101" pitchFamily="2" charset="-122"/>
                <a:cs typeface="黑体" panose="02010609060101010101" pitchFamily="2" charset="-122"/>
              </a:rPr>
              <a:t>，并保障</a:t>
            </a:r>
            <a:r>
              <a:rPr lang="zh-CN" altLang="en-US" sz="2400" b="1">
                <a:solidFill>
                  <a:srgbClr val="C00000"/>
                </a:solidFill>
                <a:latin typeface="黑体" panose="02010609060101010101" pitchFamily="2" charset="-122"/>
                <a:ea typeface="黑体" panose="02010609060101010101" pitchFamily="2" charset="-122"/>
                <a:cs typeface="黑体" panose="02010609060101010101" pitchFamily="2" charset="-122"/>
              </a:rPr>
              <a:t>苏俄的优先利益</a:t>
            </a:r>
            <a:r>
              <a:rPr lang="zh-CN" altLang="en-US" sz="2400" b="1">
                <a:latin typeface="黑体" panose="02010609060101010101" pitchFamily="2" charset="-122"/>
                <a:ea typeface="黑体" panose="02010609060101010101" pitchFamily="2" charset="-122"/>
                <a:cs typeface="黑体" panose="02010609060101010101" pitchFamily="2" charset="-122"/>
              </a:rPr>
              <a:t>。同时维护中华民国在满洲完整的主权。</a:t>
            </a:r>
            <a:r>
              <a:rPr lang="zh-CN" altLang="en-US" sz="2400" b="1">
                <a:solidFill>
                  <a:srgbClr val="C00000"/>
                </a:solidFill>
                <a:latin typeface="黑体" panose="02010609060101010101" pitchFamily="2" charset="-122"/>
                <a:ea typeface="黑体" panose="02010609060101010101" pitchFamily="2" charset="-122"/>
                <a:cs typeface="黑体" panose="02010609060101010101" pitchFamily="2" charset="-122"/>
              </a:rPr>
              <a:t>千岛群岛让与苏联。</a:t>
            </a:r>
            <a:endParaRPr lang="zh-CN" altLang="en-US" sz="2400" b="1">
              <a:solidFill>
                <a:srgbClr val="C00000"/>
              </a:solidFill>
              <a:latin typeface="黑体" pitchFamily="2" charset="-122"/>
              <a:ea typeface="黑体" pitchFamily="2" charset="-122"/>
              <a:cs typeface="黑体" panose="02010609060101010101" pitchFamily="2" charset="-122"/>
            </a:endParaRPr>
          </a:p>
          <a:p>
            <a:r>
              <a:rPr lang="zh-CN" altLang="en-US" sz="2400" b="1">
                <a:solidFill>
                  <a:srgbClr val="C00000"/>
                </a:solidFill>
                <a:latin typeface="黑体" panose="02010609060101010101" pitchFamily="2" charset="-122"/>
                <a:ea typeface="黑体" panose="02010609060101010101" pitchFamily="2" charset="-122"/>
                <a:cs typeface="黑体" panose="02010609060101010101" pitchFamily="2" charset="-122"/>
              </a:rPr>
              <a:t>                    </a:t>
            </a:r>
            <a:r>
              <a:rPr lang="en-US" altLang="zh-CN" sz="2400" b="1" smtClean="0">
                <a:latin typeface="黑体" panose="02010609060101010101" pitchFamily="2" charset="-122"/>
                <a:ea typeface="黑体" panose="02010609060101010101" pitchFamily="2" charset="-122"/>
                <a:cs typeface="黑体" panose="02010609060101010101" pitchFamily="2" charset="-122"/>
              </a:rPr>
              <a:t>——《</a:t>
            </a:r>
            <a:r>
              <a:rPr lang="zh-CN" altLang="en-US" sz="2400" b="1">
                <a:latin typeface="黑体" panose="02010609060101010101" pitchFamily="2" charset="-122"/>
                <a:ea typeface="黑体" panose="02010609060101010101" pitchFamily="2" charset="-122"/>
                <a:cs typeface="黑体" panose="02010609060101010101" pitchFamily="2" charset="-122"/>
              </a:rPr>
              <a:t>雅尔塔协定</a:t>
            </a:r>
            <a:r>
              <a:rPr lang="en-US" altLang="zh-CN" sz="2400" b="1">
                <a:latin typeface="黑体" panose="02010609060101010101" pitchFamily="2" charset="-122"/>
                <a:ea typeface="黑体" panose="02010609060101010101" pitchFamily="2" charset="-122"/>
                <a:cs typeface="黑体" panose="02010609060101010101" pitchFamily="2" charset="-122"/>
              </a:rPr>
              <a:t>》</a:t>
            </a:r>
            <a:endParaRPr lang="zh-CN" altLang="en-US" sz="2400" b="1">
              <a:latin typeface="黑体" panose="02010609060101010101" pitchFamily="2" charset="-122"/>
              <a:ea typeface="黑体" panose="02010609060101010101" pitchFamily="2" charset="-122"/>
              <a:cs typeface="黑体" panose="02010609060101010101" pitchFamily="2" charset="-122"/>
            </a:endParaRPr>
          </a:p>
        </p:txBody>
      </p:sp>
      <p:sp>
        <p:nvSpPr>
          <p:cNvPr id="3" name="矩形 2"/>
          <p:cNvSpPr/>
          <p:nvPr/>
        </p:nvSpPr>
        <p:spPr>
          <a:xfrm>
            <a:off x="306705" y="1617345"/>
            <a:ext cx="11579225" cy="768350"/>
          </a:xfrm>
          <a:prstGeom prst="rect">
            <a:avLst/>
          </a:prstGeom>
          <a:solidFill>
            <a:srgbClr val="8EF5F1"/>
          </a:solidFill>
          <a:ln w="12700" cap="flat" cmpd="sng" algn="ctr">
            <a:noFill/>
            <a:prstDash val="solid"/>
            <a:miter lim="800000"/>
          </a:ln>
          <a:effectLst/>
        </p:spPr>
        <p:txBody>
          <a:bodyPr wrap="square">
            <a:spAutoFit/>
          </a:bodyPr>
          <a:lstStyle/>
          <a:p>
            <a:pPr fontAlgn="auto">
              <a:lnSpc>
                <a:spcPct val="100000"/>
              </a:lnSpc>
            </a:pPr>
            <a:r>
              <a:rPr lang="zh-CN" altLang="en-US" sz="2400" b="1">
                <a:latin typeface="楷体" panose="02010609060101010101" charset="-122"/>
                <a:ea typeface="楷体" panose="02010609060101010101" charset="-122"/>
              </a:rPr>
              <a:t>    </a:t>
            </a:r>
            <a:r>
              <a:rPr lang="zh-CN" altLang="en-US" sz="2000" b="1">
                <a:solidFill>
                  <a:srgbClr val="FF0000"/>
                </a:solidFill>
                <a:latin typeface="楷体" panose="02010609060101010101" charset="-122"/>
                <a:ea typeface="楷体" panose="02010609060101010101" charset="-122"/>
              </a:rPr>
              <a:t>国际托管制度，是指依</a:t>
            </a:r>
            <a:r>
              <a:rPr lang="en-US" altLang="zh-CN" sz="2000" b="1">
                <a:solidFill>
                  <a:srgbClr val="FF0000"/>
                </a:solidFill>
                <a:latin typeface="楷体" panose="02010609060101010101" charset="-122"/>
                <a:ea typeface="楷体" panose="02010609060101010101" charset="-122"/>
              </a:rPr>
              <a:t>《</a:t>
            </a:r>
            <a:r>
              <a:rPr lang="zh-CN" altLang="en-US" sz="2000" b="1">
                <a:solidFill>
                  <a:srgbClr val="FF0000"/>
                </a:solidFill>
                <a:latin typeface="楷体" panose="02010609060101010101" charset="-122"/>
                <a:ea typeface="楷体" panose="02010609060101010101" charset="-122"/>
              </a:rPr>
              <a:t>联合国宪章</a:t>
            </a:r>
            <a:r>
              <a:rPr lang="en-US" altLang="zh-CN" sz="2000" b="1">
                <a:solidFill>
                  <a:srgbClr val="FF0000"/>
                </a:solidFill>
                <a:latin typeface="楷体" panose="02010609060101010101" charset="-122"/>
                <a:ea typeface="楷体" panose="02010609060101010101" charset="-122"/>
              </a:rPr>
              <a:t>》</a:t>
            </a:r>
            <a:r>
              <a:rPr lang="zh-CN" altLang="en-US" sz="2000" b="1">
                <a:solidFill>
                  <a:srgbClr val="FF0000"/>
                </a:solidFill>
                <a:latin typeface="楷体" panose="02010609060101010101" charset="-122"/>
                <a:ea typeface="楷体" panose="02010609060101010101" charset="-122"/>
              </a:rPr>
              <a:t>建立的将有关非自治领土置于联合国管理和监督之下的制度。</a:t>
            </a:r>
            <a:r>
              <a:rPr lang="zh-CN" altLang="en-US" sz="2000" b="1" u="sng">
                <a:solidFill>
                  <a:srgbClr val="FF0000"/>
                </a:solidFill>
                <a:latin typeface="楷体" panose="02010609060101010101" charset="-122"/>
                <a:ea typeface="楷体" panose="02010609060101010101" charset="-122"/>
              </a:rPr>
              <a:t>旨在促进该领土居民的政治、经济、社会和教育进步并最终实现自治或独立。</a:t>
            </a:r>
            <a:endParaRPr lang="zh-CN" altLang="en-US" sz="2000" b="1" u="sng">
              <a:solidFill>
                <a:srgbClr val="FF0000"/>
              </a:solidFill>
              <a:latin typeface="楷体" panose="02010609060101010101" charset="-122"/>
              <a:ea typeface="楷体" panose="02010609060101010101" charset="-122"/>
            </a:endParaRPr>
          </a:p>
        </p:txBody>
      </p:sp>
      <p:sp>
        <p:nvSpPr>
          <p:cNvPr id="7" name="文本框 6"/>
          <p:cNvSpPr txBox="1"/>
          <p:nvPr/>
        </p:nvSpPr>
        <p:spPr>
          <a:xfrm>
            <a:off x="1355090" y="6128385"/>
            <a:ext cx="3370580" cy="553085"/>
          </a:xfrm>
          <a:prstGeom prst="rect">
            <a:avLst/>
          </a:prstGeom>
          <a:noFill/>
        </p:spPr>
        <p:txBody>
          <a:bodyPr wrap="none" rtlCol="0" anchor="t">
            <a:spAutoFit/>
          </a:bodyPr>
          <a:lstStyle/>
          <a:p>
            <a:pPr algn="l">
              <a:lnSpc>
                <a:spcPct val="120000"/>
              </a:lnSpc>
              <a:spcBef>
                <a:spcPct val="0"/>
              </a:spcBef>
              <a:spcAft>
                <a:spcPct val="0"/>
              </a:spcAft>
              <a:buFont typeface="+mj-ea"/>
            </a:pP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④成立</a:t>
            </a:r>
            <a:r>
              <a:rPr lang="zh-CN" sz="25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联合国</a:t>
            </a: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；等等。</a:t>
            </a:r>
            <a:endParaRPr lang="zh-CN" altLang="en-US"/>
          </a:p>
        </p:txBody>
      </p:sp>
      <p:sp>
        <p:nvSpPr>
          <p:cNvPr id="8" name="文本框 7"/>
          <p:cNvSpPr txBox="1"/>
          <p:nvPr/>
        </p:nvSpPr>
        <p:spPr>
          <a:xfrm>
            <a:off x="407035" y="2454910"/>
            <a:ext cx="4754245" cy="3138170"/>
          </a:xfrm>
          <a:prstGeom prst="rect">
            <a:avLst/>
          </a:prstGeom>
          <a:solidFill>
            <a:schemeClr val="bg1"/>
          </a:solidFill>
        </p:spPr>
        <p:txBody>
          <a:bodyPr wrap="square" rtlCol="0" anchor="t">
            <a:spAutoFit/>
          </a:bodyPr>
          <a:lstStyle/>
          <a:p>
            <a:r>
              <a:rPr lang="zh-CN" altLang="en-US" b="1">
                <a:solidFill>
                  <a:srgbClr val="FF0000"/>
                </a:solidFill>
                <a:latin typeface="黑体" panose="02010609060101010101" pitchFamily="2" charset="-122"/>
                <a:ea typeface="黑体" panose="02010609060101010101" pitchFamily="2" charset="-122"/>
                <a:cs typeface="黑体" panose="02010609060101010101" pitchFamily="2" charset="-122"/>
              </a:rPr>
              <a:t>根据托管协定而置于托管制度下的领土共有11处</a:t>
            </a:r>
            <a:r>
              <a:rPr lang="zh-CN" altLang="en-US" b="1">
                <a:latin typeface="黑体" panose="02010609060101010101" pitchFamily="2" charset="-122"/>
                <a:ea typeface="黑体" panose="02010609060101010101" pitchFamily="2" charset="-122"/>
                <a:cs typeface="黑体" panose="02010609060101010101" pitchFamily="2" charset="-122"/>
              </a:rPr>
              <a:t>。它们是：英国管理的</a:t>
            </a:r>
            <a:r>
              <a:rPr lang="zh-CN" altLang="en-US" b="1">
                <a:solidFill>
                  <a:srgbClr val="FF0000"/>
                </a:solidFill>
                <a:latin typeface="黑体" panose="02010609060101010101" pitchFamily="2" charset="-122"/>
                <a:ea typeface="黑体" panose="02010609060101010101" pitchFamily="2" charset="-122"/>
                <a:cs typeface="黑体" panose="02010609060101010101" pitchFamily="2" charset="-122"/>
              </a:rPr>
              <a:t>多哥、喀麦隆</a:t>
            </a:r>
            <a:r>
              <a:rPr lang="zh-CN" altLang="en-US" b="1">
                <a:latin typeface="黑体" panose="02010609060101010101" pitchFamily="2" charset="-122"/>
                <a:ea typeface="黑体" panose="02010609060101010101" pitchFamily="2" charset="-122"/>
                <a:cs typeface="黑体" panose="02010609060101010101" pitchFamily="2" charset="-122"/>
              </a:rPr>
              <a:t>和坦噶尼喀，法国管理的多哥和喀麦隆，比利时管理的</a:t>
            </a:r>
            <a:r>
              <a:rPr lang="zh-CN" altLang="en-US" b="1">
                <a:solidFill>
                  <a:srgbClr val="FF0000"/>
                </a:solidFill>
                <a:latin typeface="黑体" panose="02010609060101010101" pitchFamily="2" charset="-122"/>
                <a:ea typeface="黑体" panose="02010609060101010101" pitchFamily="2" charset="-122"/>
                <a:cs typeface="黑体" panose="02010609060101010101" pitchFamily="2" charset="-122"/>
              </a:rPr>
              <a:t>卢旺达－乌隆迪</a:t>
            </a:r>
            <a:r>
              <a:rPr lang="zh-CN" altLang="en-US" b="1">
                <a:latin typeface="黑体" panose="02010609060101010101" pitchFamily="2" charset="-122"/>
                <a:ea typeface="黑体" panose="02010609060101010101" pitchFamily="2" charset="-122"/>
                <a:cs typeface="黑体" panose="02010609060101010101" pitchFamily="2" charset="-122"/>
              </a:rPr>
              <a:t>，新西兰管理的</a:t>
            </a:r>
            <a:r>
              <a:rPr lang="zh-CN" altLang="en-US" b="1">
                <a:solidFill>
                  <a:srgbClr val="FF0000"/>
                </a:solidFill>
                <a:latin typeface="黑体" panose="02010609060101010101" pitchFamily="2" charset="-122"/>
                <a:ea typeface="黑体" panose="02010609060101010101" pitchFamily="2" charset="-122"/>
                <a:cs typeface="黑体" panose="02010609060101010101" pitchFamily="2" charset="-122"/>
              </a:rPr>
              <a:t>西萨摩亚</a:t>
            </a:r>
            <a:r>
              <a:rPr lang="zh-CN" altLang="en-US" b="1">
                <a:latin typeface="黑体" panose="02010609060101010101" pitchFamily="2" charset="-122"/>
                <a:ea typeface="黑体" panose="02010609060101010101" pitchFamily="2" charset="-122"/>
                <a:cs typeface="黑体" panose="02010609060101010101" pitchFamily="2" charset="-122"/>
              </a:rPr>
              <a:t>，澳大利亚管理的新几内亚，澳、新、英管理的秘鲁，意大利管理的索马里，以及美国管理的太平洋若干岛屿。由于托管领土人民坚持反对殖民统治、争取民族解放，联合国的最后一个托管领土是美国管理的太平洋岛屿，美国已经宣布于</a:t>
            </a:r>
            <a:r>
              <a:rPr lang="zh-CN" altLang="en-US" b="1">
                <a:solidFill>
                  <a:srgbClr val="FF0000"/>
                </a:solidFill>
                <a:latin typeface="黑体" panose="02010609060101010101" pitchFamily="2" charset="-122"/>
                <a:ea typeface="黑体" panose="02010609060101010101" pitchFamily="2" charset="-122"/>
                <a:cs typeface="黑体" panose="02010609060101010101" pitchFamily="2" charset="-122"/>
              </a:rPr>
              <a:t>1981年正式结束托管。</a:t>
            </a:r>
            <a:endParaRPr lang="zh-CN" altLang="en-US" b="1">
              <a:solidFill>
                <a:srgbClr val="FF0000"/>
              </a:solidFill>
              <a:latin typeface="黑体" pitchFamily="2" charset="-122"/>
              <a:ea typeface="黑体" pitchFamily="2" charset="-122"/>
              <a:cs typeface="黑体" panose="02010609060101010101" pitchFamily="2" charset="-122"/>
            </a:endParaRPr>
          </a:p>
        </p:txBody>
      </p:sp>
      <p:sp>
        <p:nvSpPr>
          <p:cNvPr id="9" name="文本框 8"/>
          <p:cNvSpPr txBox="1"/>
          <p:nvPr/>
        </p:nvSpPr>
        <p:spPr>
          <a:xfrm>
            <a:off x="548640" y="1064260"/>
            <a:ext cx="4516120" cy="553085"/>
          </a:xfrm>
          <a:prstGeom prst="rect">
            <a:avLst/>
          </a:prstGeom>
          <a:noFill/>
        </p:spPr>
        <p:txBody>
          <a:bodyPr wrap="none" rtlCol="0" anchor="t">
            <a:spAutoFit/>
          </a:bodyPr>
          <a:lstStyle/>
          <a:p>
            <a:pPr indent="508000" algn="l">
              <a:lnSpc>
                <a:spcPct val="120000"/>
              </a:lnSpc>
              <a:spcBef>
                <a:spcPct val="0"/>
              </a:spcBef>
              <a:spcAft>
                <a:spcPct val="0"/>
              </a:spcAft>
            </a:pPr>
            <a:r>
              <a:rPr lang="zh-CN" sz="2500" b="1">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美、苏、英划分势力范围；</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xit" presetSubtype="10" fill="hold" grpId="1" nodeType="clickEffect">
                                  <p:stCondLst>
                                    <p:cond delay="0"/>
                                  </p:stCondLst>
                                  <p:childTnLst>
                                    <p:animEffect transition="out" filter="blinds(horizontal)">
                                      <p:cBhvr>
                                        <p:cTn id="21" dur="500"/>
                                        <p:tgtEl>
                                          <p:spTgt spid="8"/>
                                        </p:tgtEl>
                                      </p:cBhvr>
                                    </p:animEffect>
                                    <p:set>
                                      <p:cBhvr>
                                        <p:cTn id="22" dur="1" fill="hold">
                                          <p:stCondLst>
                                            <p:cond delay="499"/>
                                          </p:stCondLst>
                                        </p:cTn>
                                        <p:tgtEl>
                                          <p:spTgt spid="8"/>
                                        </p:tgtEl>
                                        <p:attrNameLst>
                                          <p:attrName>style.visibility</p:attrName>
                                        </p:attrNameLst>
                                      </p:cBhvr>
                                      <p:to>
                                        <p:strVal val="hidden"/>
                                      </p:to>
                                    </p:se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
                                        </p:tgtEl>
                                        <p:attrNameLst>
                                          <p:attrName>style.visibility</p:attrName>
                                        </p:attrNameLst>
                                      </p:cBhvr>
                                      <p:to>
                                        <p:strVal val="visible"/>
                                      </p:to>
                                    </p:set>
                                    <p:animEffect transition="in" filter="blinds(horizontal)">
                                      <p:cBhvr>
                                        <p:cTn id="32" dur="500"/>
                                        <p:tgtEl>
                                          <p:spTgt spid="4"/>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blinds(horizontal)">
                                      <p:cBhvr>
                                        <p:cTn id="35" dur="500"/>
                                        <p:tgtEl>
                                          <p:spTgt spid="5"/>
                                        </p:tgtEl>
                                      </p:cBhvr>
                                    </p:animEffect>
                                  </p:childTnLst>
                                </p:cTn>
                              </p:par>
                            </p:childTnLst>
                          </p:cTn>
                        </p:par>
                      </p:childTnLst>
                    </p:cTn>
                  </p:par>
                  <p:par>
                    <p:cTn id="36" fill="hold" nodeType="clickPar">
                      <p:stCondLst>
                        <p:cond delay="indefinite"/>
                      </p:stCondLst>
                      <p:childTnLst>
                        <p:par>
                          <p:cTn id="37" fill="hold" nodeType="afterGroup">
                            <p:stCondLst>
                              <p:cond delay="0"/>
                            </p:stCondLst>
                            <p:childTnLst>
                              <p:par>
                                <p:cTn id="38" presetID="3" presetClass="entr" presetSubtype="10" fill="hold" grpId="0" nodeType="click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blinds(horizontal)">
                                      <p:cBhvr>
                                        <p:cTn id="40" dur="500"/>
                                        <p:tgtEl>
                                          <p:spTgt spid="6"/>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blinds(horizontal)">
                                      <p:cBhvr>
                                        <p:cTn id="4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8" grpId="1"/>
      <p:bldP spid="9" grpId="0"/>
      <p:bldP spid="5" grpId="0"/>
      <p:bldP spid="6" grpId="0"/>
      <p:bldP spid="7" grpId="0"/>
    </p:bldLst>
  </p:timing>
</p:sld>
</file>

<file path=ppt/slides/slide2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589915" y="89535"/>
            <a:ext cx="1330325" cy="521970"/>
          </a:xfrm>
          <a:prstGeom prst="rect">
            <a:avLst/>
          </a:prstGeom>
          <a:solidFill>
            <a:srgbClr val="FFFF00"/>
          </a:solidFill>
        </p:spPr>
        <p:txBody>
          <a:bodyPr wrap="square" rtlCol="0" anchor="t">
            <a:spAutoFit/>
          </a:bodyPr>
          <a:lstStyle/>
          <a:p>
            <a:r>
              <a:rPr lang="zh-CN"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联合国</a:t>
            </a:r>
            <a:endParaRPr lang="zh-CN" altLang="en-US" sz="2800" b="1">
              <a:solidFill>
                <a:srgbClr val="FF0000"/>
              </a:solidFill>
              <a:latin typeface="黑体" pitchFamily="2" charset="-122"/>
              <a:ea typeface="黑体" pitchFamily="2" charset="-122"/>
              <a:cs typeface="黑体" panose="02010609060101010101" pitchFamily="2" charset="-122"/>
              <a:sym typeface="+mn-ea"/>
            </a:endParaRPr>
          </a:p>
        </p:txBody>
      </p:sp>
      <p:sp>
        <p:nvSpPr>
          <p:cNvPr id="100" name="文本框 99"/>
          <p:cNvSpPr txBox="1"/>
          <p:nvPr/>
        </p:nvSpPr>
        <p:spPr>
          <a:xfrm>
            <a:off x="452120" y="812800"/>
            <a:ext cx="8299450" cy="1671320"/>
          </a:xfrm>
          <a:prstGeom prst="rect">
            <a:avLst/>
          </a:prstGeom>
          <a:noFill/>
          <a:ln w="9525">
            <a:noFill/>
          </a:ln>
        </p:spPr>
        <p:txBody>
          <a:bodyPr wrap="square">
            <a:spAutoFit/>
          </a:bodyPr>
          <a:lstStyle/>
          <a:p>
            <a:pPr indent="0" fontAlgn="auto">
              <a:lnSpc>
                <a:spcPct val="100000"/>
              </a:lnSpc>
              <a:spcBef>
                <a:spcPts val="800"/>
              </a:spcBef>
              <a:spcAft>
                <a:spcPct val="0"/>
              </a:spcAft>
            </a:pPr>
            <a:r>
              <a:rPr lang="zh-CN" sz="2400" b="0">
                <a:solidFill>
                  <a:srgbClr val="0033CC"/>
                </a:solidFill>
                <a:latin typeface="黑体" panose="02010609060101010101" pitchFamily="2" charset="-122"/>
                <a:ea typeface="黑体" panose="02010609060101010101" pitchFamily="2" charset="-122"/>
                <a:cs typeface="黑体" panose="02010609060101010101" pitchFamily="2" charset="-122"/>
              </a:rPr>
              <a:t>性质</a:t>
            </a:r>
            <a:r>
              <a:rPr lang="zh-CN" sz="2400" b="0">
                <a:solidFill>
                  <a:srgbClr val="000000"/>
                </a:solidFill>
                <a:latin typeface="黑体" panose="02010609060101010101" pitchFamily="2" charset="-122"/>
                <a:ea typeface="黑体" panose="02010609060101010101" pitchFamily="2" charset="-122"/>
                <a:cs typeface="黑体" panose="02010609060101010101" pitchFamily="2" charset="-122"/>
              </a:rPr>
              <a:t>：作为由主权国家组成的国际组织，体现了第二次世界大战后的国际政治秩序。</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indent="0" fontAlgn="auto">
              <a:lnSpc>
                <a:spcPct val="100000"/>
              </a:lnSpc>
              <a:spcBef>
                <a:spcPts val="800"/>
              </a:spcBef>
              <a:spcAft>
                <a:spcPct val="0"/>
              </a:spcAft>
            </a:pPr>
            <a:r>
              <a:rPr lang="zh-CN" sz="2400" b="1" u="sng">
                <a:solidFill>
                  <a:srgbClr val="FF0000"/>
                </a:solidFill>
                <a:latin typeface="黑体" panose="02010609060101010101" pitchFamily="2" charset="-122"/>
                <a:ea typeface="黑体" panose="02010609060101010101" pitchFamily="2" charset="-122"/>
                <a:cs typeface="黑体" panose="02010609060101010101" pitchFamily="2" charset="-122"/>
              </a:rPr>
              <a:t>宗旨：维护国际和平与安全，加强国际合作，促进全球经济社会发展。</a:t>
            </a:r>
            <a:endParaRPr lang="zh-CN" altLang="en-US" sz="2400" b="0" u="sng">
              <a:solidFill>
                <a:srgbClr val="FF0000"/>
              </a:solidFill>
              <a:latin typeface="黑体" pitchFamily="2" charset="-122"/>
              <a:ea typeface="宋体" pitchFamily="2" charset="-122"/>
            </a:endParaRPr>
          </a:p>
        </p:txBody>
      </p:sp>
      <p:pic>
        <p:nvPicPr>
          <p:cNvPr id="10242" name="Picture 2" descr="https://youimg1.c-ctrip.com/target/100c0e00000075iss9740_D_800_600.jp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89915" y="3815080"/>
            <a:ext cx="4518660" cy="3043555"/>
          </a:xfrm>
          <a:prstGeom prst="rect">
            <a:avLst/>
          </a:prstGeom>
          <a:noFill/>
          <a:extLst>
            <a:ext uri="{909E8E84-426E-40DD-AFC4-6F175D3DCCD1}">
              <a14:hiddenFill xmlns:a14="http://schemas.microsoft.com/office/drawing/2010/main">
                <a:solidFill>
                  <a:srgbClr val="FFFFFF"/>
                </a:solidFill>
              </a14:hiddenFill>
            </a:ext>
          </a:extLst>
        </p:spPr>
      </p:pic>
      <p:pic>
        <p:nvPicPr>
          <p:cNvPr id="10244" name="Picture 4" descr="http://img.mp.sohu.com/upload/20170707/b81d00ab868b457db9f8b4617ae6a27d_th.png"/>
          <p:cNvPicPr>
            <a:picLocks noChangeAspect="1" noChangeArrowheads="1"/>
          </p:cNvPicPr>
          <p:nvPr/>
        </p:nvPicPr>
        <p:blipFill>
          <a:blip r:embed="rId4">
            <a:extLst>
              <a:ext uri="{28A0092B-C50C-407E-A947-70E740481C1C}">
                <a14:useLocalDpi xmlns:a14="http://schemas.microsoft.com/office/drawing/2010/main" val="0"/>
              </a:ext>
            </a:extLst>
          </a:blip>
          <a:stretch>
            <a:fillRect/>
          </a:stretch>
        </p:blipFill>
        <p:spPr bwMode="auto">
          <a:xfrm>
            <a:off x="7503160" y="3801745"/>
            <a:ext cx="4221480" cy="3056890"/>
          </a:xfrm>
          <a:prstGeom prst="rect">
            <a:avLst/>
          </a:prstGeom>
          <a:noFill/>
          <a:extLst>
            <a:ext uri="{909E8E84-426E-40DD-AFC4-6F175D3DCCD1}">
              <a14:hiddenFill xmlns:a14="http://schemas.microsoft.com/office/drawing/2010/main">
                <a:solidFill>
                  <a:srgbClr val="FFFFFF"/>
                </a:solidFill>
              </a14:hiddenFill>
            </a:ext>
          </a:extLst>
        </p:spPr>
      </p:pic>
      <p:sp>
        <p:nvSpPr>
          <p:cNvPr id="9" name="矩形 8"/>
          <p:cNvSpPr/>
          <p:nvPr/>
        </p:nvSpPr>
        <p:spPr>
          <a:xfrm>
            <a:off x="6560185" y="4777105"/>
            <a:ext cx="438150" cy="1568450"/>
          </a:xfrm>
          <a:prstGeom prst="rect">
            <a:avLst/>
          </a:prstGeom>
        </p:spPr>
        <p:txBody>
          <a:bodyPr wrap="square">
            <a:spAutoFit/>
          </a:bodyPr>
          <a:lstStyle/>
          <a:p>
            <a:pPr algn="ctr"/>
            <a:r>
              <a:rPr lang="zh-CN" altLang="en-US" sz="2400" b="1" smtClean="0">
                <a:latin typeface="宋体" panose="02010600030101010101" pitchFamily="2" charset="-122"/>
                <a:ea typeface="宋体" panose="02010600030101010101" pitchFamily="2" charset="-122"/>
              </a:rPr>
              <a:t>铸剑为犁</a:t>
            </a:r>
            <a:endParaRPr lang="zh-CN" altLang="en-US" sz="2400" b="1">
              <a:latin typeface="宋体" panose="02010600030101010101" pitchFamily="2" charset="-122"/>
              <a:ea typeface="宋体" panose="02010600030101010101" pitchFamily="2" charset="-122"/>
            </a:endParaRPr>
          </a:p>
        </p:txBody>
      </p:sp>
      <p:sp>
        <p:nvSpPr>
          <p:cNvPr id="4" name="矩形 3"/>
          <p:cNvSpPr/>
          <p:nvPr/>
        </p:nvSpPr>
        <p:spPr>
          <a:xfrm>
            <a:off x="0" y="4638040"/>
            <a:ext cx="452120" cy="1938020"/>
          </a:xfrm>
          <a:prstGeom prst="rect">
            <a:avLst/>
          </a:prstGeom>
        </p:spPr>
        <p:txBody>
          <a:bodyPr wrap="square">
            <a:spAutoFit/>
          </a:bodyPr>
          <a:lstStyle/>
          <a:p>
            <a:pPr algn="ctr"/>
            <a:r>
              <a:rPr lang="zh-CN" altLang="en-US" sz="2400" b="1">
                <a:latin typeface="宋体" panose="02010600030101010101" pitchFamily="2" charset="-122"/>
                <a:ea typeface="宋体" panose="02010600030101010101" pitchFamily="2" charset="-122"/>
              </a:rPr>
              <a:t>打结</a:t>
            </a:r>
            <a:r>
              <a:rPr lang="zh-CN" altLang="en-US" sz="2400" b="1" smtClean="0">
                <a:latin typeface="宋体" panose="02010600030101010101" pitchFamily="2" charset="-122"/>
                <a:ea typeface="宋体" panose="02010600030101010101" pitchFamily="2" charset="-122"/>
              </a:rPr>
              <a:t>的手枪</a:t>
            </a:r>
            <a:endParaRPr lang="zh-CN" altLang="en-US" sz="2400" b="1">
              <a:latin typeface="宋体" panose="02010600030101010101" pitchFamily="2" charset="-122"/>
              <a:ea typeface="宋体" panose="02010600030101010101" pitchFamily="2" charset="-122"/>
            </a:endParaRPr>
          </a:p>
        </p:txBody>
      </p:sp>
      <p:sp>
        <p:nvSpPr>
          <p:cNvPr id="5" name="文本框 4"/>
          <p:cNvSpPr txBox="1"/>
          <p:nvPr/>
        </p:nvSpPr>
        <p:spPr>
          <a:xfrm>
            <a:off x="2082800" y="151130"/>
            <a:ext cx="6003290" cy="460375"/>
          </a:xfrm>
          <a:prstGeom prst="rect">
            <a:avLst/>
          </a:prstGeom>
          <a:noFill/>
        </p:spPr>
        <p:txBody>
          <a:bodyPr wrap="none" rtlCol="0" anchor="t">
            <a:spAutoFit/>
          </a:bodyPr>
          <a:lstStyle/>
          <a:p>
            <a:r>
              <a:rPr lang="en-US" altLang="zh-CN" sz="2400" b="1">
                <a:solidFill>
                  <a:srgbClr val="000000"/>
                </a:solidFill>
                <a:latin typeface="楷体" panose="02010609060101010101" charset="-122"/>
                <a:ea typeface="楷体" panose="02010609060101010101" charset="-122"/>
                <a:cs typeface="楷体" panose="02010609060101010101" charset="-122"/>
                <a:sym typeface="+mn-ea"/>
              </a:rPr>
              <a:t>——1945</a:t>
            </a:r>
            <a:r>
              <a:rPr lang="zh-CN" altLang="en-US" sz="2400" b="1">
                <a:solidFill>
                  <a:srgbClr val="000000"/>
                </a:solidFill>
                <a:latin typeface="楷体" panose="02010609060101010101" charset="-122"/>
                <a:ea typeface="楷体" panose="02010609060101010101" charset="-122"/>
                <a:cs typeface="楷体" panose="02010609060101010101" charset="-122"/>
                <a:sym typeface="+mn-ea"/>
              </a:rPr>
              <a:t>年</a:t>
            </a:r>
            <a:r>
              <a:rPr lang="en-US" altLang="zh-CN" sz="2400" b="1">
                <a:solidFill>
                  <a:srgbClr val="000000"/>
                </a:solidFill>
                <a:latin typeface="楷体" panose="02010609060101010101" charset="-122"/>
                <a:ea typeface="楷体" panose="02010609060101010101" charset="-122"/>
                <a:cs typeface="楷体" panose="02010609060101010101" charset="-122"/>
                <a:sym typeface="+mn-ea"/>
              </a:rPr>
              <a:t>10</a:t>
            </a:r>
            <a:r>
              <a:rPr lang="zh-CN" altLang="en-US" sz="2400" b="1">
                <a:solidFill>
                  <a:srgbClr val="000000"/>
                </a:solidFill>
                <a:latin typeface="楷体" panose="02010609060101010101" charset="-122"/>
                <a:ea typeface="楷体" panose="02010609060101010101" charset="-122"/>
                <a:cs typeface="楷体" panose="02010609060101010101" charset="-122"/>
                <a:sym typeface="+mn-ea"/>
              </a:rPr>
              <a:t>月</a:t>
            </a:r>
            <a:r>
              <a:rPr lang="en-US" altLang="zh-CN" sz="2400" b="1">
                <a:solidFill>
                  <a:srgbClr val="000000"/>
                </a:solidFill>
                <a:latin typeface="楷体" panose="02010609060101010101" charset="-122"/>
                <a:ea typeface="楷体" panose="02010609060101010101" charset="-122"/>
                <a:cs typeface="楷体" panose="02010609060101010101" charset="-122"/>
                <a:sym typeface="+mn-ea"/>
              </a:rPr>
              <a:t>24</a:t>
            </a:r>
            <a:r>
              <a:rPr lang="zh-CN" altLang="en-US" sz="2400" b="1">
                <a:solidFill>
                  <a:srgbClr val="000000"/>
                </a:solidFill>
                <a:latin typeface="楷体" panose="02010609060101010101" charset="-122"/>
                <a:ea typeface="楷体" panose="02010609060101010101" charset="-122"/>
                <a:cs typeface="楷体" panose="02010609060101010101" charset="-122"/>
                <a:sym typeface="+mn-ea"/>
              </a:rPr>
              <a:t>日，</a:t>
            </a:r>
            <a:r>
              <a:rPr lang="en-US" altLang="zh-CN" sz="2400" b="1">
                <a:solidFill>
                  <a:srgbClr val="000000"/>
                </a:solidFill>
                <a:latin typeface="楷体" panose="02010609060101010101" charset="-122"/>
                <a:ea typeface="楷体" panose="02010609060101010101" charset="-122"/>
                <a:cs typeface="楷体" panose="02010609060101010101" charset="-122"/>
                <a:sym typeface="+mn-ea"/>
              </a:rPr>
              <a:t>《</a:t>
            </a:r>
            <a:r>
              <a:rPr lang="zh-CN" altLang="en-US" sz="2400" b="1">
                <a:solidFill>
                  <a:srgbClr val="000000"/>
                </a:solidFill>
                <a:latin typeface="楷体" panose="02010609060101010101" charset="-122"/>
                <a:ea typeface="楷体" panose="02010609060101010101" charset="-122"/>
                <a:cs typeface="楷体" panose="02010609060101010101" charset="-122"/>
                <a:sym typeface="+mn-ea"/>
              </a:rPr>
              <a:t>联合国宪章</a:t>
            </a:r>
            <a:r>
              <a:rPr lang="en-US" altLang="zh-CN" sz="2400" b="1">
                <a:solidFill>
                  <a:srgbClr val="000000"/>
                </a:solidFill>
                <a:latin typeface="楷体" panose="02010609060101010101" charset="-122"/>
                <a:ea typeface="楷体" panose="02010609060101010101" charset="-122"/>
                <a:cs typeface="楷体" panose="02010609060101010101" charset="-122"/>
                <a:sym typeface="+mn-ea"/>
              </a:rPr>
              <a:t>》</a:t>
            </a:r>
            <a:r>
              <a:rPr lang="zh-CN" altLang="en-US" sz="2400" b="1">
                <a:solidFill>
                  <a:srgbClr val="000000"/>
                </a:solidFill>
                <a:latin typeface="楷体" panose="02010609060101010101" charset="-122"/>
                <a:ea typeface="楷体" panose="02010609060101010101" charset="-122"/>
                <a:cs typeface="楷体" panose="02010609060101010101" charset="-122"/>
                <a:sym typeface="+mn-ea"/>
              </a:rPr>
              <a:t>签署</a:t>
            </a:r>
            <a:endParaRPr lang="zh-CN" altLang="en-US" sz="2400">
              <a:latin typeface="楷体" panose="02010609060101010101" charset="-122"/>
              <a:ea typeface="楷体" panose="02010609060101010101" charset="-122"/>
              <a:cs typeface="楷体" panose="02010609060101010101" charset="-122"/>
            </a:endParaRPr>
          </a:p>
        </p:txBody>
      </p:sp>
      <p:sp>
        <p:nvSpPr>
          <p:cNvPr id="6" name="文本框 5"/>
          <p:cNvSpPr txBox="1"/>
          <p:nvPr/>
        </p:nvSpPr>
        <p:spPr>
          <a:xfrm>
            <a:off x="452120" y="2769235"/>
            <a:ext cx="10103485" cy="829945"/>
          </a:xfrm>
          <a:prstGeom prst="rect">
            <a:avLst/>
          </a:prstGeom>
          <a:noFill/>
        </p:spPr>
        <p:txBody>
          <a:bodyPr wrap="square" rtlCol="0" anchor="t">
            <a:spAutoFit/>
          </a:bodyPr>
          <a:lstStyle/>
          <a:p>
            <a:pPr algn="l">
              <a:spcBef>
                <a:spcPts val="800"/>
              </a:spcBef>
              <a:spcAft>
                <a:spcPct val="0"/>
              </a:spcAft>
            </a:pPr>
            <a:r>
              <a:rPr lang="zh-CN" altLang="en-US" sz="2400">
                <a:solidFill>
                  <a:srgbClr val="0033CC"/>
                </a:solidFill>
                <a:latin typeface="黑体" panose="02010609060101010101" pitchFamily="2" charset="-122"/>
                <a:ea typeface="黑体" panose="02010609060101010101" pitchFamily="2" charset="-122"/>
                <a:sym typeface="+mn-ea"/>
              </a:rPr>
              <a:t>原则</a:t>
            </a:r>
            <a:r>
              <a:rPr lang="zh-CN" altLang="en-US" sz="2400">
                <a:latin typeface="黑体" panose="02010609060101010101" pitchFamily="2" charset="-122"/>
                <a:ea typeface="黑体" panose="02010609060101010101" pitchFamily="2" charset="-122"/>
                <a:sym typeface="+mn-ea"/>
              </a:rPr>
              <a:t>：</a:t>
            </a:r>
            <a:r>
              <a:rPr lang="zh-CN" sz="2400">
                <a:solidFill>
                  <a:schemeClr val="accent5">
                    <a:lumMod val="50000"/>
                  </a:schemeClr>
                </a:solidFill>
                <a:latin typeface="黑体" panose="02010609060101010101" pitchFamily="2" charset="-122"/>
                <a:ea typeface="黑体" panose="02010609060101010101" pitchFamily="2" charset="-122"/>
                <a:cs typeface="黑体" panose="02010609060101010101" pitchFamily="2" charset="-122"/>
                <a:sym typeface="+mn-ea"/>
              </a:rPr>
              <a:t>五个常任理事国一致同意的</a:t>
            </a:r>
            <a:r>
              <a:rPr lang="zh-CN" sz="2400" u="sng">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“大国一致”原则</a:t>
            </a:r>
            <a:endParaRPr lang="zh-CN" sz="2400" b="0">
              <a:solidFill>
                <a:srgbClr val="000000"/>
              </a:solidFill>
              <a:latin typeface="黑体" panose="02010609060101010101" pitchFamily="2" charset="-122"/>
              <a:ea typeface="黑体" panose="02010609060101010101" pitchFamily="2" charset="-122"/>
              <a:cs typeface="黑体" panose="02010609060101010101" pitchFamily="2" charset="-122"/>
            </a:endParaRPr>
          </a:p>
          <a:p>
            <a:pPr algn="l">
              <a:spcBef>
                <a:spcPct val="0"/>
              </a:spcBef>
              <a:spcAft>
                <a:spcPct val="0"/>
              </a:spcAft>
            </a:pPr>
            <a:r>
              <a:rPr lang="zh-CN" sz="2400">
                <a:solidFill>
                  <a:srgbClr val="0033CC"/>
                </a:solidFill>
                <a:latin typeface="黑体" panose="02010609060101010101" pitchFamily="2" charset="-122"/>
                <a:ea typeface="黑体" panose="02010609060101010101" pitchFamily="2" charset="-122"/>
                <a:cs typeface="黑体" panose="02010609060101010101" pitchFamily="2" charset="-122"/>
                <a:sym typeface="+mn-ea"/>
              </a:rPr>
              <a:t>意义</a:t>
            </a:r>
            <a:r>
              <a:rPr lang="zh-CN" sz="2400">
                <a:solidFill>
                  <a:srgbClr val="000000"/>
                </a:solidFill>
                <a:latin typeface="黑体" panose="02010609060101010101" pitchFamily="2" charset="-122"/>
                <a:ea typeface="黑体" panose="02010609060101010101" pitchFamily="2" charset="-122"/>
                <a:cs typeface="黑体" panose="02010609060101010101" pitchFamily="2" charset="-122"/>
                <a:sym typeface="+mn-ea"/>
              </a:rPr>
              <a:t>：</a:t>
            </a:r>
            <a:r>
              <a:rPr lang="zh-CN" sz="2400" u="sng">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使和平解决争端和制裁侵略具有更强的可操作性</a:t>
            </a:r>
            <a:r>
              <a:rPr lang="zh-CN" u="sng">
                <a:solidFill>
                  <a:srgbClr val="FF0000"/>
                </a:solidFill>
                <a:ea typeface="宋体" panose="02010600030101010101" pitchFamily="2" charset="-122"/>
                <a:sym typeface="+mn-ea"/>
              </a:rPr>
              <a:t>。</a:t>
            </a:r>
            <a:endParaRPr lang="zh-CN" altLang="en-US"/>
          </a:p>
        </p:txBody>
      </p:sp>
      <p:sp>
        <p:nvSpPr>
          <p:cNvPr id="7" name="矩形 6"/>
          <p:cNvSpPr/>
          <p:nvPr/>
        </p:nvSpPr>
        <p:spPr>
          <a:xfrm>
            <a:off x="8007031" y="2896278"/>
            <a:ext cx="4825839" cy="575945"/>
          </a:xfrm>
          <a:prstGeom prst="rect">
            <a:avLst/>
          </a:prstGeom>
        </p:spPr>
        <p:txBody>
          <a:bodyPr wrap="square">
            <a:spAutoFit/>
          </a:bodyPr>
          <a:lstStyle/>
          <a:p>
            <a:pPr algn="ctr"/>
            <a:r>
              <a:rPr lang="zh-CN" altLang="en-US" sz="2400" b="1" smtClean="0">
                <a:latin typeface="宋体" panose="02010600030101010101" pitchFamily="2" charset="-122"/>
                <a:ea typeface="宋体" panose="02010600030101010101" pitchFamily="2" charset="-122"/>
              </a:rPr>
              <a:t>联合国会徽</a:t>
            </a:r>
            <a:endParaRPr lang="zh-CN" altLang="en-US" sz="2400" b="1" smtClean="0">
              <a:latin typeface="宋体" pitchFamily="2" charset="-122"/>
              <a:ea typeface="宋体" pitchFamily="2" charset="-122"/>
            </a:endParaRPr>
          </a:p>
        </p:txBody>
      </p:sp>
      <p:pic>
        <p:nvPicPr>
          <p:cNvPr id="8" name="图片 7"/>
          <p:cNvPicPr>
            <a:picLocks noChangeAspect="1"/>
          </p:cNvPicPr>
          <p:nvPr/>
        </p:nvPicPr>
        <p:blipFill>
          <a:blip r:embed="rId5">
            <a:clrChange>
              <a:clrFrom>
                <a:srgbClr val="FFFFFF">
                  <a:alpha val="100000"/>
                </a:srgbClr>
              </a:clrFrom>
              <a:clrTo>
                <a:srgbClr val="FFFFFF">
                  <a:alpha val="100000"/>
                  <a:alpha val="0"/>
                </a:srgbClr>
              </a:clrTo>
            </a:clrChange>
          </a:blip>
          <a:stretch>
            <a:fillRect/>
          </a:stretch>
        </p:blipFill>
        <p:spPr>
          <a:xfrm>
            <a:off x="8877300" y="0"/>
            <a:ext cx="3084830" cy="308483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00">
                                            <p:txEl>
                                              <p:pRg st="0" end="0"/>
                                            </p:txEl>
                                          </p:spTgt>
                                        </p:tgtEl>
                                        <p:attrNameLst>
                                          <p:attrName>style.visibility</p:attrName>
                                        </p:attrNameLst>
                                      </p:cBhvr>
                                      <p:to>
                                        <p:strVal val="visible"/>
                                      </p:to>
                                    </p:set>
                                    <p:animEffect transition="in" filter="blinds(horizontal)">
                                      <p:cBhvr>
                                        <p:cTn id="17" dur="500"/>
                                        <p:tgtEl>
                                          <p:spTgt spid="100">
                                            <p:txEl>
                                              <p:pRg st="0" end="0"/>
                                            </p:txEl>
                                          </p:spTgt>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00">
                                            <p:txEl>
                                              <p:pRg st="1" end="1"/>
                                            </p:txEl>
                                          </p:spTgt>
                                        </p:tgtEl>
                                        <p:attrNameLst>
                                          <p:attrName>style.visibility</p:attrName>
                                        </p:attrNameLst>
                                      </p:cBhvr>
                                      <p:to>
                                        <p:strVal val="visible"/>
                                      </p:to>
                                    </p:set>
                                    <p:animEffect transition="in" filter="blinds(horizontal)">
                                      <p:cBhvr>
                                        <p:cTn id="22" dur="500"/>
                                        <p:tgtEl>
                                          <p:spTgt spid="100">
                                            <p:txEl>
                                              <p:pRg st="1" end="1"/>
                                            </p:txEl>
                                          </p:spTgt>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blinds(horizontal)">
                                      <p:cBhvr>
                                        <p:cTn id="27" dur="500"/>
                                        <p:tgtEl>
                                          <p:spTgt spid="6">
                                            <p:txEl>
                                              <p:pRg st="0" end="0"/>
                                            </p:txEl>
                                          </p:spTgt>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6">
                                            <p:txEl>
                                              <p:pRg st="1" end="1"/>
                                            </p:txEl>
                                          </p:spTgt>
                                        </p:tgtEl>
                                        <p:attrNameLst>
                                          <p:attrName>style.visibility</p:attrName>
                                        </p:attrNameLst>
                                      </p:cBhvr>
                                      <p:to>
                                        <p:strVal val="visible"/>
                                      </p:to>
                                    </p:set>
                                    <p:animEffect transition="in" filter="blinds(horizontal)">
                                      <p:cBhvr>
                                        <p:cTn id="32" dur="500"/>
                                        <p:tgtEl>
                                          <p:spTgt spid="6">
                                            <p:txEl>
                                              <p:pRg st="1" end="1"/>
                                            </p:txEl>
                                          </p:spTgt>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10242"/>
                                        </p:tgtEl>
                                        <p:attrNameLst>
                                          <p:attrName>style.visibility</p:attrName>
                                        </p:attrNameLst>
                                      </p:cBhvr>
                                      <p:to>
                                        <p:strVal val="visible"/>
                                      </p:to>
                                    </p:set>
                                    <p:animEffect transition="in" filter="blinds(horizontal)">
                                      <p:cBhvr>
                                        <p:cTn id="37" dur="500"/>
                                        <p:tgtEl>
                                          <p:spTgt spid="10242"/>
                                        </p:tgtEl>
                                      </p:cBhvr>
                                    </p:animEffect>
                                  </p:childTnLst>
                                </p:cTn>
                              </p:par>
                              <p:par>
                                <p:cTn id="38" presetID="3" presetClass="entr" presetSubtype="10" fill="hold" grpId="0" nodeType="with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blinds(horizontal)">
                                      <p:cBhvr>
                                        <p:cTn id="40" dur="500"/>
                                        <p:tgtEl>
                                          <p:spTgt spid="4"/>
                                        </p:tgtEl>
                                      </p:cBhvr>
                                    </p:animEffect>
                                  </p:childTnLst>
                                </p:cTn>
                              </p:par>
                            </p:childTnLst>
                          </p:cTn>
                        </p:par>
                      </p:childTnLst>
                    </p:cTn>
                  </p:par>
                  <p:par>
                    <p:cTn id="41" fill="hold" nodeType="clickPar">
                      <p:stCondLst>
                        <p:cond delay="indefinite"/>
                      </p:stCondLst>
                      <p:childTnLst>
                        <p:par>
                          <p:cTn id="42" fill="hold" nodeType="afterGroup">
                            <p:stCondLst>
                              <p:cond delay="0"/>
                            </p:stCondLst>
                            <p:childTnLst>
                              <p:par>
                                <p:cTn id="43" presetID="3" presetClass="entr" presetSubtype="10" fill="hold" nodeType="clickEffect">
                                  <p:stCondLst>
                                    <p:cond delay="0"/>
                                  </p:stCondLst>
                                  <p:childTnLst>
                                    <p:set>
                                      <p:cBhvr>
                                        <p:cTn id="44" dur="1" fill="hold">
                                          <p:stCondLst>
                                            <p:cond delay="0"/>
                                          </p:stCondLst>
                                        </p:cTn>
                                        <p:tgtEl>
                                          <p:spTgt spid="10244"/>
                                        </p:tgtEl>
                                        <p:attrNameLst>
                                          <p:attrName>style.visibility</p:attrName>
                                        </p:attrNameLst>
                                      </p:cBhvr>
                                      <p:to>
                                        <p:strVal val="visible"/>
                                      </p:to>
                                    </p:set>
                                    <p:animEffect transition="in" filter="blinds(horizontal)">
                                      <p:cBhvr>
                                        <p:cTn id="45" dur="500"/>
                                        <p:tgtEl>
                                          <p:spTgt spid="10244"/>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blinds(horizontal)">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4" grpId="0"/>
      <p:bldP spid="9" grpId="0"/>
    </p:bldLst>
  </p:timing>
</p:sld>
</file>

<file path=ppt/slides/slide2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0" y="-9525"/>
            <a:ext cx="2387600"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雅尔塔体系</a:t>
            </a:r>
            <a:endParaRPr lang="zh-CN" altLang="en-US" sz="3200" b="1">
              <a:solidFill>
                <a:srgbClr val="FF0000"/>
              </a:solidFill>
              <a:latin typeface="楷体" panose="02010609060101010101" charset="-122"/>
              <a:ea typeface="楷体" panose="02010609060101010101" charset="-122"/>
            </a:endParaRPr>
          </a:p>
        </p:txBody>
      </p:sp>
      <p:sp>
        <p:nvSpPr>
          <p:cNvPr id="3" name="文本框 2"/>
          <p:cNvSpPr txBox="1"/>
          <p:nvPr/>
        </p:nvSpPr>
        <p:spPr>
          <a:xfrm>
            <a:off x="214630" y="984885"/>
            <a:ext cx="1330325" cy="521970"/>
          </a:xfrm>
          <a:prstGeom prst="rect">
            <a:avLst/>
          </a:prstGeom>
          <a:solidFill>
            <a:srgbClr val="FFFF00"/>
          </a:solidFill>
        </p:spPr>
        <p:txBody>
          <a:bodyPr wrap="square" rtlCol="0" anchor="t">
            <a:spAutoFit/>
          </a:bodyPr>
          <a:lstStyle/>
          <a:p>
            <a:r>
              <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评价：</a:t>
            </a:r>
            <a:endParaRPr lang="zh-CN" altLang="en-US" sz="2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4" name="文本框 3"/>
          <p:cNvSpPr txBox="1"/>
          <p:nvPr/>
        </p:nvSpPr>
        <p:spPr>
          <a:xfrm>
            <a:off x="460375" y="1850390"/>
            <a:ext cx="11271250" cy="1938020"/>
          </a:xfrm>
          <a:prstGeom prst="rect">
            <a:avLst/>
          </a:prstGeom>
          <a:noFill/>
        </p:spPr>
        <p:txBody>
          <a:bodyPr wrap="square" rtlCol="0">
            <a:spAutoFit/>
          </a:bodyPr>
          <a:lstStyle/>
          <a:p>
            <a:pPr algn="l"/>
            <a:r>
              <a:rPr lang="zh-CN" altLang="en-US" sz="2400" b="1">
                <a:sym typeface="+mn-ea"/>
              </a:rPr>
              <a:t>积极：雅尔塔体系以建立和维护世界和平为主要目标，提倡不同社会制度国家之间的共处与合作。</a:t>
            </a:r>
            <a:endParaRPr lang="zh-CN" altLang="en-US" sz="2400" b="1"/>
          </a:p>
          <a:p>
            <a:pPr algn="l"/>
            <a:endParaRPr lang="zh-CN" altLang="en-US" sz="2400" b="1">
              <a:sym typeface="+mn-ea"/>
            </a:endParaRPr>
          </a:p>
          <a:p>
            <a:pPr algn="l"/>
            <a:r>
              <a:rPr lang="zh-CN" altLang="en-US" sz="2400" b="1">
                <a:sym typeface="+mn-ea"/>
              </a:rPr>
              <a:t>消极：但是，它也是大国相互妥协的产物，带有明显的强权政治色彩，严重损害了一些国家的利益。</a:t>
            </a:r>
            <a:endParaRPr lang="zh-CN" altLang="en-US" sz="2400" b="1"/>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3" name="文本框 12"/>
          <p:cNvSpPr txBox="1"/>
          <p:nvPr/>
        </p:nvSpPr>
        <p:spPr>
          <a:xfrm>
            <a:off x="1533525" y="656590"/>
            <a:ext cx="2077720" cy="583565"/>
          </a:xfrm>
          <a:prstGeom prst="rect">
            <a:avLst/>
          </a:prstGeom>
          <a:solidFill>
            <a:srgbClr val="7030A0"/>
          </a:solidFill>
        </p:spPr>
        <p:txBody>
          <a:bodyPr wrap="square" rtlCol="0">
            <a:spAutoFit/>
          </a:bodyPr>
          <a:lstStyle/>
          <a:p>
            <a:pPr algn="ctr"/>
            <a:r>
              <a:rPr lang="zh-CN" altLang="en-US" sz="3200" b="1">
                <a:solidFill>
                  <a:srgbClr val="FFFF00"/>
                </a:solidFill>
                <a:latin typeface="楷体" panose="02010609060101010101" charset="-122"/>
                <a:ea typeface="楷体" panose="02010609060101010101" charset="-122"/>
              </a:rPr>
              <a:t>一战后</a:t>
            </a:r>
            <a:endParaRPr lang="zh-CN" altLang="en-US" sz="3200" b="1">
              <a:solidFill>
                <a:srgbClr val="FFFF00"/>
              </a:solidFill>
              <a:latin typeface="楷体" panose="02010609060101010101" charset="-122"/>
              <a:ea typeface="楷体" panose="02010609060101010101" charset="-122"/>
            </a:endParaRPr>
          </a:p>
        </p:txBody>
      </p:sp>
      <p:sp>
        <p:nvSpPr>
          <p:cNvPr id="4" name="文本框 3"/>
          <p:cNvSpPr txBox="1"/>
          <p:nvPr/>
        </p:nvSpPr>
        <p:spPr>
          <a:xfrm>
            <a:off x="683260" y="1356995"/>
            <a:ext cx="3777615" cy="583565"/>
          </a:xfrm>
          <a:prstGeom prst="rect">
            <a:avLst/>
          </a:prstGeom>
          <a:solidFill>
            <a:srgbClr val="7030A0"/>
          </a:solidFill>
        </p:spPr>
        <p:txBody>
          <a:bodyPr wrap="square" rtlCol="0">
            <a:spAutoFit/>
          </a:bodyPr>
          <a:lstStyle/>
          <a:p>
            <a:pPr algn="ctr"/>
            <a:r>
              <a:rPr lang="zh-CN" altLang="en-US" sz="3200" b="1">
                <a:solidFill>
                  <a:srgbClr val="FFFF00"/>
                </a:solidFill>
                <a:latin typeface="楷体" panose="02010609060101010101" charset="-122"/>
                <a:ea typeface="楷体" panose="02010609060101010101" charset="-122"/>
              </a:rPr>
              <a:t>凡尔赛华盛顿体系</a:t>
            </a:r>
            <a:endParaRPr lang="zh-CN" altLang="en-US" sz="3200" b="1">
              <a:solidFill>
                <a:srgbClr val="FFFF00"/>
              </a:solidFill>
              <a:latin typeface="楷体" panose="02010609060101010101" charset="-122"/>
              <a:ea typeface="楷体" panose="02010609060101010101" charset="-122"/>
            </a:endParaRPr>
          </a:p>
        </p:txBody>
      </p:sp>
      <p:sp>
        <p:nvSpPr>
          <p:cNvPr id="5" name="文本框 4"/>
          <p:cNvSpPr txBox="1"/>
          <p:nvPr/>
        </p:nvSpPr>
        <p:spPr>
          <a:xfrm>
            <a:off x="1533525" y="2090420"/>
            <a:ext cx="2077720" cy="583565"/>
          </a:xfrm>
          <a:prstGeom prst="rect">
            <a:avLst/>
          </a:prstGeom>
          <a:solidFill>
            <a:srgbClr val="7030A0"/>
          </a:solidFill>
        </p:spPr>
        <p:txBody>
          <a:bodyPr wrap="square" rtlCol="0">
            <a:spAutoFit/>
          </a:bodyPr>
          <a:lstStyle/>
          <a:p>
            <a:pPr algn="ctr"/>
            <a:r>
              <a:rPr lang="zh-CN" altLang="en-US" sz="3200" b="1">
                <a:solidFill>
                  <a:srgbClr val="FFFF00"/>
                </a:solidFill>
                <a:latin typeface="楷体" panose="02010609060101010101" charset="-122"/>
                <a:ea typeface="楷体" panose="02010609060101010101" charset="-122"/>
              </a:rPr>
              <a:t>欧洲中心</a:t>
            </a:r>
            <a:endParaRPr lang="zh-CN" altLang="en-US" sz="3200" b="1">
              <a:solidFill>
                <a:srgbClr val="FFFF00"/>
              </a:solidFill>
              <a:latin typeface="楷体" panose="02010609060101010101" charset="-122"/>
              <a:ea typeface="楷体" panose="02010609060101010101" charset="-122"/>
            </a:endParaRPr>
          </a:p>
        </p:txBody>
      </p:sp>
      <p:sp>
        <p:nvSpPr>
          <p:cNvPr id="6" name="右箭头 5"/>
          <p:cNvSpPr/>
          <p:nvPr/>
        </p:nvSpPr>
        <p:spPr>
          <a:xfrm>
            <a:off x="5083175" y="937260"/>
            <a:ext cx="1678940" cy="17367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文本框 6"/>
          <p:cNvSpPr txBox="1"/>
          <p:nvPr/>
        </p:nvSpPr>
        <p:spPr>
          <a:xfrm>
            <a:off x="8333105" y="656590"/>
            <a:ext cx="2077720" cy="583565"/>
          </a:xfrm>
          <a:prstGeom prst="rect">
            <a:avLst/>
          </a:prstGeom>
          <a:solidFill>
            <a:srgbClr val="00B0F0"/>
          </a:solidFill>
        </p:spPr>
        <p:txBody>
          <a:bodyPr wrap="square" rtlCol="0">
            <a:spAutoFit/>
          </a:bodyPr>
          <a:lstStyle/>
          <a:p>
            <a:pPr algn="ctr"/>
            <a:r>
              <a:rPr lang="zh-CN" altLang="en-US" sz="3200" b="1">
                <a:solidFill>
                  <a:srgbClr val="FF0000"/>
                </a:solidFill>
                <a:latin typeface="楷体" panose="02010609060101010101" charset="-122"/>
                <a:ea typeface="楷体" panose="02010609060101010101" charset="-122"/>
              </a:rPr>
              <a:t>二战后</a:t>
            </a:r>
            <a:endParaRPr lang="zh-CN" altLang="en-US" sz="3200" b="1">
              <a:solidFill>
                <a:srgbClr val="FF0000"/>
              </a:solidFill>
              <a:latin typeface="楷体" panose="02010609060101010101" charset="-122"/>
              <a:ea typeface="楷体" panose="02010609060101010101" charset="-122"/>
            </a:endParaRPr>
          </a:p>
        </p:txBody>
      </p:sp>
      <p:sp>
        <p:nvSpPr>
          <p:cNvPr id="8" name="文本框 7"/>
          <p:cNvSpPr txBox="1"/>
          <p:nvPr/>
        </p:nvSpPr>
        <p:spPr>
          <a:xfrm>
            <a:off x="7482840" y="1414145"/>
            <a:ext cx="3777615" cy="583565"/>
          </a:xfrm>
          <a:prstGeom prst="rect">
            <a:avLst/>
          </a:prstGeom>
          <a:solidFill>
            <a:srgbClr val="00B0F0"/>
          </a:solidFill>
        </p:spPr>
        <p:txBody>
          <a:bodyPr wrap="square" rtlCol="0">
            <a:spAutoFit/>
          </a:bodyPr>
          <a:lstStyle/>
          <a:p>
            <a:pPr algn="ctr"/>
            <a:r>
              <a:rPr lang="zh-CN" altLang="en-US" sz="3200" b="1">
                <a:solidFill>
                  <a:srgbClr val="FF0000"/>
                </a:solidFill>
                <a:latin typeface="楷体" panose="02010609060101010101" charset="-122"/>
                <a:ea typeface="楷体" panose="02010609060101010101" charset="-122"/>
              </a:rPr>
              <a:t>雅尔塔体系</a:t>
            </a:r>
            <a:endParaRPr lang="zh-CN" altLang="en-US" sz="3200" b="1">
              <a:solidFill>
                <a:srgbClr val="FF0000"/>
              </a:solidFill>
              <a:latin typeface="楷体" panose="02010609060101010101" charset="-122"/>
              <a:ea typeface="楷体" panose="02010609060101010101" charset="-122"/>
            </a:endParaRPr>
          </a:p>
        </p:txBody>
      </p:sp>
      <p:sp>
        <p:nvSpPr>
          <p:cNvPr id="9" name="文本框 8"/>
          <p:cNvSpPr txBox="1"/>
          <p:nvPr/>
        </p:nvSpPr>
        <p:spPr>
          <a:xfrm>
            <a:off x="8333105" y="2090420"/>
            <a:ext cx="2077720" cy="583565"/>
          </a:xfrm>
          <a:prstGeom prst="rect">
            <a:avLst/>
          </a:prstGeom>
          <a:solidFill>
            <a:srgbClr val="00B0F0"/>
          </a:solidFill>
        </p:spPr>
        <p:txBody>
          <a:bodyPr wrap="square" rtlCol="0">
            <a:spAutoFit/>
          </a:bodyPr>
          <a:lstStyle/>
          <a:p>
            <a:pPr algn="ctr"/>
            <a:r>
              <a:rPr lang="zh-CN" altLang="en-US" sz="3200" b="1">
                <a:solidFill>
                  <a:srgbClr val="FF0000"/>
                </a:solidFill>
                <a:latin typeface="楷体" panose="02010609060101010101" charset="-122"/>
                <a:ea typeface="楷体" panose="02010609060101010101" charset="-122"/>
              </a:rPr>
              <a:t>美苏中心</a:t>
            </a:r>
            <a:endParaRPr lang="zh-CN" altLang="en-US" sz="3200" b="1">
              <a:solidFill>
                <a:srgbClr val="FF0000"/>
              </a:solidFill>
              <a:latin typeface="楷体" panose="02010609060101010101" charset="-122"/>
              <a:ea typeface="楷体" panose="02010609060101010101" charset="-122"/>
            </a:endParaRPr>
          </a:p>
        </p:txBody>
      </p:sp>
      <p:sp>
        <p:nvSpPr>
          <p:cNvPr id="3" name="文本框 2"/>
          <p:cNvSpPr txBox="1"/>
          <p:nvPr/>
        </p:nvSpPr>
        <p:spPr>
          <a:xfrm>
            <a:off x="725170" y="3216275"/>
            <a:ext cx="10394950" cy="829945"/>
          </a:xfrm>
          <a:prstGeom prst="rect">
            <a:avLst/>
          </a:prstGeom>
          <a:noFill/>
          <a:extLst>
            <a:ext uri="{909E8E84-426E-40DD-AFC4-6F175D3DCCD1}">
              <a14:hiddenFill xmlns:a14="http://schemas.microsoft.com/office/drawing/2010/main">
                <a:solidFill>
                  <a:srgbClr val="FFFF00"/>
                </a:solidFill>
              </a14:hiddenFill>
            </a:ext>
          </a:extLst>
        </p:spPr>
        <p:txBody>
          <a:bodyPr wrap="square" rtlCol="0" anchor="t">
            <a:spAutoFit/>
          </a:bodyPr>
          <a:lstStyle/>
          <a:p>
            <a:pPr algn="l"/>
            <a:r>
              <a:rPr 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②国际格局：</a:t>
            </a:r>
            <a:endParaRPr lang="zh-CN" sz="2400" b="1">
              <a:solidFill>
                <a:srgbClr val="FF0000"/>
              </a:solidFill>
              <a:latin typeface="黑体" pitchFamily="2" charset="-122"/>
              <a:ea typeface="黑体" pitchFamily="2" charset="-122"/>
              <a:cs typeface="黑体" panose="02010609060101010101" pitchFamily="2" charset="-122"/>
              <a:sym typeface="+mn-ea"/>
            </a:endParaRPr>
          </a:p>
          <a:p>
            <a:pPr algn="l"/>
            <a:r>
              <a:rPr 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欧洲：在第二次世界大战中遭受致命打击，各国国力受到严重消耗。</a:t>
            </a:r>
            <a:endParaRPr lang="zh-CN" altLang="en-US" sz="2400" b="1">
              <a:solidFill>
                <a:srgbClr val="FF0000"/>
              </a:solidFill>
              <a:latin typeface="黑体" pitchFamily="2" charset="-122"/>
              <a:ea typeface="黑体" pitchFamily="2" charset="-122"/>
              <a:cs typeface="黑体" panose="02010609060101010101" pitchFamily="2" charset="-122"/>
              <a:sym typeface="+mn-ea"/>
            </a:endParaRPr>
          </a:p>
        </p:txBody>
      </p:sp>
      <p:sp>
        <p:nvSpPr>
          <p:cNvPr id="2" name="文本框 1"/>
          <p:cNvSpPr txBox="1"/>
          <p:nvPr/>
        </p:nvSpPr>
        <p:spPr>
          <a:xfrm>
            <a:off x="724535" y="4207510"/>
            <a:ext cx="10901045" cy="829945"/>
          </a:xfrm>
          <a:prstGeom prst="rect">
            <a:avLst/>
          </a:prstGeom>
          <a:noFill/>
        </p:spPr>
        <p:txBody>
          <a:bodyPr wrap="square" rtlCol="0" anchor="t">
            <a:spAutoFit/>
          </a:bodyPr>
          <a:lstStyle/>
          <a:p>
            <a:pPr algn="l"/>
            <a:r>
              <a:rPr 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美国：成为世界第一经济、政治和军事强国。它拥有全球财富的50%左右，掌握制海权和制空权，一度垄断核武器。</a:t>
            </a:r>
            <a:endParaRPr lang="zh-CN" altLang="en-US"/>
          </a:p>
        </p:txBody>
      </p:sp>
      <p:sp>
        <p:nvSpPr>
          <p:cNvPr id="11" name="文本框 10"/>
          <p:cNvSpPr txBox="1"/>
          <p:nvPr/>
        </p:nvSpPr>
        <p:spPr>
          <a:xfrm>
            <a:off x="777875" y="5176520"/>
            <a:ext cx="10635615" cy="829945"/>
          </a:xfrm>
          <a:prstGeom prst="rect">
            <a:avLst/>
          </a:prstGeom>
          <a:noFill/>
        </p:spPr>
        <p:txBody>
          <a:bodyPr wrap="square" rtlCol="0" anchor="t">
            <a:spAutoFit/>
          </a:bodyPr>
          <a:lstStyle/>
          <a:p>
            <a:pPr algn="l"/>
            <a:r>
              <a:rPr 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苏联：虽然经济逊于美国，但军事和政治亦十分强大，特别是由于它在战争中的巨大贡献而贏得很高威望。</a:t>
            </a:r>
            <a:endParaRPr lang="zh-CN" altLang="en-US"/>
          </a:p>
        </p:txBody>
      </p:sp>
      <p:sp>
        <p:nvSpPr>
          <p:cNvPr id="12" name="文本框 11"/>
          <p:cNvSpPr txBox="1"/>
          <p:nvPr/>
        </p:nvSpPr>
        <p:spPr>
          <a:xfrm>
            <a:off x="683260" y="6134735"/>
            <a:ext cx="10589260" cy="460375"/>
          </a:xfrm>
          <a:prstGeom prst="rect">
            <a:avLst/>
          </a:prstGeom>
          <a:noFill/>
        </p:spPr>
        <p:txBody>
          <a:bodyPr wrap="none" rtlCol="0" anchor="t">
            <a:spAutoFit/>
          </a:bodyPr>
          <a:lstStyle/>
          <a:p>
            <a:pPr algn="l"/>
            <a:r>
              <a:rPr lang="zh-CN"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总之，第二次世界大战结束，国际格局从欧洲中心走向美苏对峙的两极格局。</a:t>
            </a:r>
            <a:endParaRPr lang="zh-CN" altLang="en-US"/>
          </a:p>
        </p:txBody>
      </p:sp>
      <p:grpSp>
        <p:nvGrpSpPr>
          <p:cNvPr id="15" name="组合 14"/>
          <p:cNvGrpSpPr/>
          <p:nvPr/>
        </p:nvGrpSpPr>
        <p:grpSpPr>
          <a:xfrm>
            <a:off x="208280" y="2760345"/>
            <a:ext cx="11775440" cy="3970020"/>
            <a:chOff x="328" y="4347"/>
            <a:chExt cx="18544" cy="6252"/>
          </a:xfrm>
        </p:grpSpPr>
        <p:sp>
          <p:nvSpPr>
            <p:cNvPr id="10" name="矩形 9"/>
            <p:cNvSpPr>
              <a:spLocks noChangeArrowheads="1"/>
            </p:cNvSpPr>
            <p:nvPr/>
          </p:nvSpPr>
          <p:spPr bwMode="auto">
            <a:xfrm>
              <a:off x="328" y="9329"/>
              <a:ext cx="18544" cy="1271"/>
            </a:xfrm>
            <a:prstGeom prst="rect">
              <a:avLst/>
            </a:prstGeom>
            <a:noFill/>
            <a:ln w="19050">
              <a:solidFill>
                <a:srgbClr val="FF0000"/>
              </a:solidFill>
              <a:miter lim="800000"/>
            </a:ln>
          </p:spPr>
          <p:txBody>
            <a:bodyPr wrap="square" lIns="68580" tIns="34290" rIns="68580" bIns="34290">
              <a:spAutoFit/>
            </a:bodyPr>
            <a:lstStyle/>
            <a:p>
              <a:r>
                <a:rPr lang="zh-CN" altLang="en-US" sz="2400" b="1" smtClean="0">
                  <a:solidFill>
                    <a:srgbClr val="FF0000"/>
                  </a:solidFill>
                  <a:latin typeface="楷体" panose="02010609060101010101" charset="-122"/>
                  <a:ea typeface="楷体" panose="02010609060101010101" charset="-122"/>
                  <a:cs typeface="楷体" panose="02010609060101010101" charset="-122"/>
                </a:rPr>
                <a:t>“我的一边坐着把一条腿搭在另一条腿上的巨大的俄国熊，另一边是巨大的北美野牛，中间坐着的是一头可怜的英国小毛驴。”</a:t>
              </a:r>
              <a:r>
                <a:rPr lang="zh-CN" altLang="en-US" sz="2400" b="1" smtClean="0">
                  <a:latin typeface="楷体" panose="02010609060101010101" charset="-122"/>
                  <a:ea typeface="楷体" panose="02010609060101010101" charset="-122"/>
                  <a:cs typeface="楷体" panose="02010609060101010101" charset="-122"/>
                </a:rPr>
                <a:t>                        </a:t>
              </a:r>
              <a:r>
                <a:rPr lang="en-US" altLang="zh-CN" sz="2400" b="1" smtClean="0">
                  <a:latin typeface="楷体" panose="02010609060101010101" charset="-122"/>
                  <a:ea typeface="楷体" panose="02010609060101010101" charset="-122"/>
                  <a:cs typeface="楷体" panose="02010609060101010101" charset="-122"/>
                </a:rPr>
                <a:t>——</a:t>
              </a:r>
              <a:r>
                <a:rPr lang="zh-CN" altLang="en-US" sz="2400" b="1" smtClean="0">
                  <a:latin typeface="楷体" panose="02010609060101010101" charset="-122"/>
                  <a:ea typeface="楷体" panose="02010609060101010101" charset="-122"/>
                  <a:cs typeface="楷体" panose="02010609060101010101" charset="-122"/>
                </a:rPr>
                <a:t>丘吉尔</a:t>
              </a:r>
              <a:endParaRPr lang="zh-CN" altLang="en-US" sz="2400" b="1" smtClean="0">
                <a:latin typeface="楷体" panose="02010609060101010101" charset="-122"/>
                <a:ea typeface="楷体" panose="02010609060101010101" charset="-122"/>
                <a:cs typeface="楷体" panose="02010609060101010101" charset="-122"/>
              </a:endParaRPr>
            </a:p>
          </p:txBody>
        </p:sp>
        <p:pic>
          <p:nvPicPr>
            <p:cNvPr id="14" name="Picture 3" descr="旋转 Image1">
              <a:hlinkClick r:id="rId4" action="ppaction://hlinksldjump"/>
            </p:cNvPr>
            <p:cNvPicPr>
              <a:picLocks noChangeAspect="1" noChangeArrowheads="1"/>
            </p:cNvPicPr>
            <p:nvPr>
              <p:custDataLst>
                <p:tags r:id="rId3"/>
              </p:custDataLst>
            </p:nvPr>
          </p:nvPicPr>
          <p:blipFill>
            <a:blip r:embed="rId2">
              <a:extLst>
                <a:ext uri="{28A0092B-C50C-407E-A947-70E740481C1C}">
                  <a14:useLocalDpi xmlns:a14="http://schemas.microsoft.com/office/drawing/2010/main" val="0"/>
                </a:ext>
              </a:extLst>
            </a:blip>
            <a:stretch>
              <a:fillRect/>
            </a:stretch>
          </p:blipFill>
          <p:spPr bwMode="auto">
            <a:xfrm>
              <a:off x="684" y="4347"/>
              <a:ext cx="6350" cy="4763"/>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gr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500"/>
                                        <p:tgtEl>
                                          <p:spTgt spid="6"/>
                                        </p:tgtEl>
                                      </p:cBhvr>
                                    </p:animEffect>
                                  </p:childTnLst>
                                </p:cTn>
                              </p:par>
                            </p:childTnLst>
                          </p:cTn>
                        </p:par>
                      </p:childTnLst>
                    </p:cTn>
                  </p:par>
                  <p:par>
                    <p:cTn id="19" fill="hold" nodeType="clickPar">
                      <p:stCondLst>
                        <p:cond delay="indefinite"/>
                      </p:stCondLst>
                      <p:childTnLst>
                        <p:par>
                          <p:cTn id="20" fill="hold" nodeType="afterGroup">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blinds(horizontal)">
                                      <p:cBhvr>
                                        <p:cTn id="23" dur="500"/>
                                        <p:tgtEl>
                                          <p:spTgt spid="7"/>
                                        </p:tgtEl>
                                      </p:cBhvr>
                                    </p:animEffect>
                                  </p:childTnLst>
                                </p:cTn>
                              </p:par>
                              <p:par>
                                <p:cTn id="24" presetID="3"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linds(horizontal)">
                                      <p:cBhvr>
                                        <p:cTn id="26" dur="500"/>
                                        <p:tgtEl>
                                          <p:spTgt spid="8"/>
                                        </p:tgtEl>
                                      </p:cBhvr>
                                    </p:animEffect>
                                  </p:childTnLst>
                                </p:cTn>
                              </p:par>
                              <p:par>
                                <p:cTn id="27" presetID="3"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linds(horizontal)">
                                      <p:cBhvr>
                                        <p:cTn id="29" dur="500"/>
                                        <p:tgtEl>
                                          <p:spTgt spid="9"/>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3" presetClass="entr" presetSubtype="10" fill="hold" nodeType="click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blinds(horizontal)">
                                      <p:cBhvr>
                                        <p:cTn id="34" dur="500"/>
                                        <p:tgtEl>
                                          <p:spTgt spid="15"/>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3" presetClass="exit" presetSubtype="10" fill="hold" nodeType="clickEffect">
                                  <p:stCondLst>
                                    <p:cond delay="0"/>
                                  </p:stCondLst>
                                  <p:childTnLst>
                                    <p:animEffect transition="out" filter="blinds(horizontal)">
                                      <p:cBhvr>
                                        <p:cTn id="38" dur="500"/>
                                        <p:tgtEl>
                                          <p:spTgt spid="15"/>
                                        </p:tgtEl>
                                      </p:cBhvr>
                                    </p:animEffect>
                                    <p:set>
                                      <p:cBhvr>
                                        <p:cTn id="39" dur="1" fill="hold">
                                          <p:stCondLst>
                                            <p:cond delay="499"/>
                                          </p:stCondLst>
                                        </p:cTn>
                                        <p:tgtEl>
                                          <p:spTgt spid="15"/>
                                        </p:tgtEl>
                                        <p:attrNameLst>
                                          <p:attrName>style.visibility</p:attrName>
                                        </p:attrNameLst>
                                      </p:cBhvr>
                                      <p:to>
                                        <p:strVal val="hidden"/>
                                      </p:to>
                                    </p:set>
                                  </p:childTnLst>
                                </p:cTn>
                              </p:par>
                            </p:childTnLst>
                          </p:cTn>
                        </p:par>
                      </p:childTnLst>
                    </p:cTn>
                  </p:par>
                  <p:par>
                    <p:cTn id="40" fill="hold" nodeType="clickPar">
                      <p:stCondLst>
                        <p:cond delay="indefinite"/>
                      </p:stCondLst>
                      <p:childTnLst>
                        <p:par>
                          <p:cTn id="41" fill="hold" nodeType="afterGroup">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blinds(horizontal)">
                                      <p:cBhvr>
                                        <p:cTn id="44" dur="500"/>
                                        <p:tgtEl>
                                          <p:spTgt spid="3"/>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blinds(horizontal)">
                                      <p:cBhvr>
                                        <p:cTn id="49" dur="500"/>
                                        <p:tgtEl>
                                          <p:spTgt spid="2"/>
                                        </p:tgtEl>
                                      </p:cBhvr>
                                    </p:animEffect>
                                  </p:childTnLst>
                                </p:cTn>
                              </p:par>
                            </p:childTnLst>
                          </p:cTn>
                        </p:par>
                      </p:childTnLst>
                    </p:cTn>
                  </p:par>
                  <p:par>
                    <p:cTn id="50" fill="hold" nodeType="clickPar">
                      <p:stCondLst>
                        <p:cond delay="indefinite"/>
                      </p:stCondLst>
                      <p:childTnLst>
                        <p:par>
                          <p:cTn id="51" fill="hold" nodeType="afterGroup">
                            <p:stCondLst>
                              <p:cond delay="0"/>
                            </p:stCondLst>
                            <p:childTnLst>
                              <p:par>
                                <p:cTn id="52" presetID="3" presetClass="entr" presetSubtype="1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blinds(horizontal)">
                                      <p:cBhvr>
                                        <p:cTn id="54" dur="500"/>
                                        <p:tgtEl>
                                          <p:spTgt spid="11"/>
                                        </p:tgtEl>
                                      </p:cBhvr>
                                    </p:animEffect>
                                  </p:childTnLst>
                                </p:cTn>
                              </p:par>
                            </p:childTnLst>
                          </p:cTn>
                        </p:par>
                      </p:childTnLst>
                    </p:cTn>
                  </p:par>
                  <p:par>
                    <p:cTn id="55" fill="hold" nodeType="clickPar">
                      <p:stCondLst>
                        <p:cond delay="indefinite"/>
                      </p:stCondLst>
                      <p:childTnLst>
                        <p:par>
                          <p:cTn id="56" fill="hold" nodeType="afterGroup">
                            <p:stCondLst>
                              <p:cond delay="0"/>
                            </p:stCondLst>
                            <p:childTnLst>
                              <p:par>
                                <p:cTn id="57" presetID="3" presetClass="entr" presetSubtype="10" fill="hold" grpId="0" nodeType="click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blinds(horizontal)">
                                      <p:cBhvr>
                                        <p:cTn id="5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P spid="5" grpId="0"/>
      <p:bldP spid="6" grpId="0"/>
      <p:bldP spid="7" grpId="0"/>
      <p:bldP spid="8" grpId="0"/>
      <p:bldP spid="9" grpId="0"/>
      <p:bldP spid="3" grpId="0"/>
      <p:bldP spid="2" grpId="0"/>
      <p:bldP spid="11" grpId="0"/>
      <p:bldP spid="12" grpId="0"/>
    </p:bldLst>
  </p:timing>
</p:sld>
</file>

<file path=ppt/slides/slide3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4">
            <a:alphaModFix amt="50000"/>
          </a:blip>
          <a:stretch>
            <a:fillRect/>
          </a:stretch>
        </a:blipFill>
        <a:effectLst/>
      </p:bgPr>
    </p:bg>
    <p:spTree>
      <p:nvGrpSpPr>
        <p:cNvPr id="1" name=""/>
        <p:cNvGrpSpPr/>
        <p:nvPr/>
      </p:nvGrpSpPr>
      <p:grpSpPr>
        <a:xfrm>
          <a:off x="0" y="0"/>
          <a:ext cx="0" cy="0"/>
        </a:xfrm>
      </p:grpSpPr>
      <p:sp>
        <p:nvSpPr>
          <p:cNvPr id="2" name="文本框 1"/>
          <p:cNvSpPr txBox="1"/>
          <p:nvPr>
            <p:custDataLst>
              <p:tags r:id="rId2"/>
            </p:custDataLst>
          </p:nvPr>
        </p:nvSpPr>
        <p:spPr>
          <a:xfrm>
            <a:off x="153670" y="0"/>
            <a:ext cx="10071735" cy="460375"/>
          </a:xfrm>
          <a:prstGeom prst="rect">
            <a:avLst/>
          </a:prstGeom>
          <a:noFill/>
        </p:spPr>
        <p:txBody>
          <a:bodyPr wrap="square" rtlCol="0">
            <a:spAutoFit/>
          </a:bodyPr>
          <a:lstStyle/>
          <a:p>
            <a:r>
              <a:rPr lang="zh-CN" sz="2400" b="1">
                <a:solidFill>
                  <a:schemeClr val="tx1"/>
                </a:solidFill>
                <a:latin typeface="黑体" panose="02010609060101010101" pitchFamily="2" charset="-122"/>
                <a:ea typeface="黑体" panose="02010609060101010101" pitchFamily="2" charset="-122"/>
              </a:rPr>
              <a:t>【课堂探究】</a:t>
            </a:r>
            <a:r>
              <a:rPr lang="zh-CN" sz="2400">
                <a:solidFill>
                  <a:schemeClr val="tx1"/>
                </a:solidFill>
                <a:latin typeface="黑体" panose="02010609060101010101" pitchFamily="2" charset="-122"/>
                <a:ea typeface="黑体" panose="02010609060101010101" pitchFamily="2" charset="-122"/>
              </a:rPr>
              <a:t>结合所学知识，</a:t>
            </a:r>
            <a:r>
              <a:rPr lang="zh-CN" sz="2400">
                <a:solidFill>
                  <a:srgbClr val="FF0000"/>
                </a:solidFill>
                <a:latin typeface="黑体" panose="02010609060101010101" pitchFamily="2" charset="-122"/>
                <a:ea typeface="黑体" panose="02010609060101010101" pitchFamily="2" charset="-122"/>
              </a:rPr>
              <a:t>比较</a:t>
            </a:r>
            <a:r>
              <a:rPr lang="zh-CN" sz="2400" u="sng">
                <a:solidFill>
                  <a:schemeClr val="tx1"/>
                </a:solidFill>
                <a:latin typeface="黑体" panose="02010609060101010101" pitchFamily="2" charset="-122"/>
                <a:ea typeface="黑体" panose="02010609060101010101" pitchFamily="2" charset="-122"/>
              </a:rPr>
              <a:t>凡尔赛</a:t>
            </a:r>
            <a:r>
              <a:rPr lang="en-US" altLang="zh-CN" sz="2400" u="sng">
                <a:solidFill>
                  <a:schemeClr val="tx1"/>
                </a:solidFill>
                <a:latin typeface="黑体" panose="02010609060101010101" pitchFamily="2" charset="-122"/>
                <a:ea typeface="黑体" panose="02010609060101010101" pitchFamily="2" charset="-122"/>
              </a:rPr>
              <a:t>—</a:t>
            </a:r>
            <a:r>
              <a:rPr lang="zh-CN" altLang="en-US" sz="2400" u="sng">
                <a:solidFill>
                  <a:schemeClr val="tx1"/>
                </a:solidFill>
                <a:latin typeface="黑体" panose="02010609060101010101" pitchFamily="2" charset="-122"/>
                <a:ea typeface="黑体" panose="02010609060101010101" pitchFamily="2" charset="-122"/>
              </a:rPr>
              <a:t>华盛顿体系</a:t>
            </a:r>
            <a:r>
              <a:rPr lang="zh-CN" altLang="en-US" sz="2400">
                <a:solidFill>
                  <a:schemeClr val="tx1"/>
                </a:solidFill>
                <a:latin typeface="黑体" panose="02010609060101010101" pitchFamily="2" charset="-122"/>
                <a:ea typeface="黑体" panose="02010609060101010101" pitchFamily="2" charset="-122"/>
              </a:rPr>
              <a:t>与</a:t>
            </a:r>
            <a:r>
              <a:rPr lang="zh-CN" altLang="en-US" sz="2400" u="sng">
                <a:solidFill>
                  <a:schemeClr val="tx1"/>
                </a:solidFill>
                <a:latin typeface="黑体" panose="02010609060101010101" pitchFamily="2" charset="-122"/>
                <a:ea typeface="黑体" panose="02010609060101010101" pitchFamily="2" charset="-122"/>
              </a:rPr>
              <a:t>雅尔塔体系</a:t>
            </a:r>
            <a:r>
              <a:rPr lang="zh-CN" sz="2400">
                <a:solidFill>
                  <a:schemeClr val="tx1"/>
                </a:solidFill>
                <a:latin typeface="黑体" panose="02010609060101010101" pitchFamily="2" charset="-122"/>
                <a:ea typeface="黑体" panose="02010609060101010101" pitchFamily="2" charset="-122"/>
              </a:rPr>
              <a:t>。</a:t>
            </a:r>
            <a:endParaRPr lang="zh-CN" sz="2400">
              <a:solidFill>
                <a:schemeClr val="tx1"/>
              </a:solidFill>
              <a:latin typeface="黑体" pitchFamily="2" charset="-122"/>
              <a:ea typeface="黑体" pitchFamily="2" charset="-122"/>
            </a:endParaRPr>
          </a:p>
        </p:txBody>
      </p:sp>
      <p:graphicFrame>
        <p:nvGraphicFramePr>
          <p:cNvPr id="5" name="表格 4"/>
          <p:cNvGraphicFramePr>
            <a:graphicFrameLocks noGrp="1"/>
          </p:cNvGraphicFramePr>
          <p:nvPr>
            <p:custDataLst>
              <p:tags r:id="rId3"/>
            </p:custDataLst>
          </p:nvPr>
        </p:nvGraphicFramePr>
        <p:xfrm>
          <a:off x="153670" y="692785"/>
          <a:ext cx="11982450" cy="5949315"/>
        </p:xfrm>
        <a:graphic>
          <a:graphicData uri="http://schemas.openxmlformats.org/drawingml/2006/table">
            <a:tbl>
              <a:tblPr firstRow="1" bandRow="1">
                <a:tableStyleId>{5C22544A-7EE6-4342-B048-85BDC9FD1C3A}</a:tableStyleId>
              </a:tblPr>
              <a:tblGrid>
                <a:gridCol w="474345"/>
                <a:gridCol w="1367155"/>
                <a:gridCol w="5090160"/>
                <a:gridCol w="5050790"/>
              </a:tblGrid>
              <a:tr h="635635">
                <a:tc gridSpan="2">
                  <a:txBody>
                    <a:bodyPr vert="horz" wrap="square"/>
                    <a:lstStyle/>
                    <a:p>
                      <a:pPr algn="ctr" fontAlgn="auto">
                        <a:lnSpc>
                          <a:spcPct val="125000"/>
                        </a:lnSpc>
                        <a:buNone/>
                      </a:pPr>
                      <a:r>
                        <a:rPr lang="zh-CN" altLang="en-US" sz="2000">
                          <a:solidFill>
                            <a:srgbClr val="FFFFFF"/>
                          </a:solidFill>
                          <a:latin typeface="黑体" panose="02010609060101010101" pitchFamily="2" charset="-122"/>
                          <a:ea typeface="黑体" panose="02010609060101010101" pitchFamily="2" charset="-122"/>
                        </a:rPr>
                        <a:t>比较项</a:t>
                      </a:r>
                      <a:endParaRPr lang="zh-CN" altLang="en-US" sz="2000">
                        <a:solidFill>
                          <a:srgbClr val="FFFFFF"/>
                        </a:solidFill>
                        <a:latin typeface="黑体" panose="02010609060101010101" pitchFamily="2" charset="-122"/>
                        <a:ea typeface="黑体" panose="02010609060101010101" pitchFamily="2" charset="-122"/>
                      </a:endParaRPr>
                    </a:p>
                  </a:txBody>
                  <a:tcPr anchor="ctr">
                    <a:lnL>
                      <a:noFill/>
                    </a:lnL>
                    <a:lnR>
                      <a:noFill/>
                    </a:lnR>
                    <a:lnT>
                      <a:noFill/>
                    </a:lnT>
                    <a:lnB>
                      <a:noFill/>
                    </a:lnB>
                    <a:solidFill>
                      <a:srgbClr val="595959"/>
                    </a:solidFill>
                  </a:tcPr>
                </a:tc>
                <a:tc hMerge="1">
                  <a:txBody>
                    <a:bodyPr vert="horz" wrap="square"/>
                    <a:lstStyle/>
                    <a:p/>
                  </a:txBody>
                  <a:tcPr>
                    <a:lnL>
                      <a:noFill/>
                    </a:lnL>
                    <a:lnR>
                      <a:noFill/>
                    </a:lnR>
                    <a:lnT>
                      <a:noFill/>
                    </a:lnT>
                    <a:lnB>
                      <a:noFill/>
                    </a:lnB>
                    <a:solidFill>
                      <a:srgbClr val="595959"/>
                    </a:solidFill>
                  </a:tcPr>
                </a:tc>
                <a:tc>
                  <a:txBody>
                    <a:bodyPr vert="horz" wrap="square"/>
                    <a:lstStyle/>
                    <a:p>
                      <a:pPr algn="ctr" fontAlgn="auto">
                        <a:lnSpc>
                          <a:spcPct val="125000"/>
                        </a:lnSpc>
                        <a:buNone/>
                      </a:pPr>
                      <a:r>
                        <a:rPr lang="zh-CN" altLang="en-US" sz="2000">
                          <a:solidFill>
                            <a:srgbClr val="FFFFFF"/>
                          </a:solidFill>
                          <a:latin typeface="黑体" panose="02010609060101010101" pitchFamily="2" charset="-122"/>
                          <a:ea typeface="黑体" panose="02010609060101010101" pitchFamily="2" charset="-122"/>
                          <a:cs typeface="黑体" panose="02010609060101010101" pitchFamily="2" charset="-122"/>
                        </a:rPr>
                        <a:t>凡尔赛</a:t>
                      </a:r>
                      <a:r>
                        <a:rPr lang="en-US" altLang="zh-CN" sz="2000">
                          <a:solidFill>
                            <a:srgbClr val="FFFFFF"/>
                          </a:solidFill>
                          <a:latin typeface="黑体" panose="02010609060101010101" pitchFamily="2" charset="-122"/>
                          <a:ea typeface="黑体" panose="02010609060101010101" pitchFamily="2" charset="-122"/>
                          <a:cs typeface="黑体" panose="02010609060101010101" pitchFamily="2" charset="-122"/>
                        </a:rPr>
                        <a:t>—</a:t>
                      </a:r>
                      <a:r>
                        <a:rPr lang="zh-CN" altLang="en-US" sz="2000">
                          <a:solidFill>
                            <a:srgbClr val="FFFFFF"/>
                          </a:solidFill>
                          <a:latin typeface="黑体" panose="02010609060101010101" pitchFamily="2" charset="-122"/>
                          <a:ea typeface="黑体" panose="02010609060101010101" pitchFamily="2" charset="-122"/>
                          <a:cs typeface="黑体" panose="02010609060101010101" pitchFamily="2" charset="-122"/>
                        </a:rPr>
                        <a:t>华盛顿体系</a:t>
                      </a:r>
                      <a:endParaRPr lang="zh-CN" altLang="en-US" sz="2000">
                        <a:solidFill>
                          <a:srgbClr val="FFFFFF"/>
                        </a:solidFill>
                        <a:latin typeface="黑体" pitchFamily="2" charset="-122"/>
                        <a:ea typeface="黑体" pitchFamily="2" charset="-122"/>
                        <a:cs typeface="黑体" panose="02010609060101010101" pitchFamily="2" charset="-122"/>
                      </a:endParaRPr>
                    </a:p>
                  </a:txBody>
                  <a:tcPr anchor="ctr">
                    <a:lnL>
                      <a:noFill/>
                    </a:lnL>
                    <a:lnR>
                      <a:noFill/>
                    </a:lnR>
                    <a:lnT>
                      <a:noFill/>
                    </a:lnT>
                    <a:lnB>
                      <a:noFill/>
                    </a:lnB>
                    <a:solidFill>
                      <a:srgbClr val="89D1D3"/>
                    </a:solidFill>
                  </a:tcPr>
                </a:tc>
                <a:tc>
                  <a:txBody>
                    <a:bodyPr vert="horz" wrap="square"/>
                    <a:lstStyle/>
                    <a:p>
                      <a:pPr algn="ctr" fontAlgn="auto">
                        <a:lnSpc>
                          <a:spcPct val="125000"/>
                        </a:lnSpc>
                        <a:buNone/>
                      </a:pPr>
                      <a:r>
                        <a:rPr lang="zh-CN" altLang="en-US" sz="2000">
                          <a:solidFill>
                            <a:srgbClr val="FFFFFF"/>
                          </a:solidFill>
                          <a:latin typeface="黑体" panose="02010609060101010101" pitchFamily="2" charset="-122"/>
                          <a:ea typeface="黑体" panose="02010609060101010101" pitchFamily="2" charset="-122"/>
                        </a:rPr>
                        <a:t>雅尔塔体系</a:t>
                      </a:r>
                      <a:endParaRPr lang="zh-CN" altLang="en-US" sz="2000">
                        <a:solidFill>
                          <a:srgbClr val="FFFFFF"/>
                        </a:solidFill>
                        <a:latin typeface="黑体" pitchFamily="2" charset="-122"/>
                        <a:ea typeface="黑体" pitchFamily="2" charset="-122"/>
                      </a:endParaRPr>
                    </a:p>
                  </a:txBody>
                  <a:tcPr anchor="ctr">
                    <a:lnL>
                      <a:noFill/>
                    </a:lnL>
                    <a:lnR>
                      <a:noFill/>
                    </a:lnR>
                    <a:lnT>
                      <a:noFill/>
                    </a:lnT>
                    <a:lnB>
                      <a:noFill/>
                    </a:lnB>
                    <a:solidFill>
                      <a:srgbClr val="ACDCBC"/>
                    </a:solidFill>
                  </a:tcPr>
                </a:tc>
              </a:tr>
              <a:tr h="571500">
                <a:tc rowSpan="5">
                  <a:txBody>
                    <a:bodyPr vert="horz" wrap="square"/>
                    <a:lstStyle/>
                    <a:p>
                      <a:pPr algn="ctr">
                        <a:lnSpc>
                          <a:spcPct val="100000"/>
                        </a:lnSpc>
                        <a:buNone/>
                      </a:pPr>
                      <a:r>
                        <a:rPr lang="zh-CN" altLang="en-US" sz="2000">
                          <a:solidFill>
                            <a:schemeClr val="tx1"/>
                          </a:solidFill>
                          <a:latin typeface="黑体" panose="02010609060101010101" pitchFamily="2" charset="-122"/>
                          <a:ea typeface="黑体" panose="02010609060101010101" pitchFamily="2" charset="-122"/>
                        </a:rPr>
                        <a:t>不同点</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建立基础</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建立在</a:t>
                      </a:r>
                      <a:r>
                        <a:rPr lang="zh-CN" altLang="en-US" sz="2000">
                          <a:solidFill>
                            <a:srgbClr val="FF0000"/>
                          </a:solidFill>
                          <a:latin typeface="黑体" panose="02010609060101010101" pitchFamily="2" charset="-122"/>
                          <a:ea typeface="黑体" panose="02010609060101010101" pitchFamily="2" charset="-122"/>
                          <a:sym typeface="+mn-ea"/>
                        </a:rPr>
                        <a:t>战胜国对战败国掠夺的基础之上</a:t>
                      </a:r>
                      <a:r>
                        <a:rPr lang="zh-CN" altLang="en-US" sz="2000">
                          <a:solidFill>
                            <a:schemeClr val="tx1"/>
                          </a:solidFill>
                          <a:latin typeface="黑体" panose="02010609060101010101" pitchFamily="2" charset="-122"/>
                          <a:ea typeface="黑体" panose="02010609060101010101" pitchFamily="2" charset="-122"/>
                          <a:sym typeface="+mn-ea"/>
                        </a:rPr>
                        <a:t>，必然随着德国等国的崛起而破产</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FFFFF"/>
                    </a:solidFill>
                  </a:tcPr>
                </a:tc>
              </a:tr>
              <a:tr h="572135">
                <a:tc vMerge="1">
                  <a:txBody>
                    <a:bodyPr vert="horz" wrap="square"/>
                    <a:lstStyle/>
                    <a:p/>
                  </a:txBody>
                  <a:tcPr anchor="ctr">
                    <a:lnL>
                      <a:noFill/>
                    </a:lnL>
                    <a:lnR w="12700">
                      <a:solidFill>
                        <a:srgbClr val="D9D9D9"/>
                      </a:solidFill>
                      <a:prstDash val="solid"/>
                    </a:lnR>
                    <a:lnT>
                      <a:noFill/>
                    </a:lnT>
                    <a:lnB>
                      <a:noFill/>
                    </a:lnB>
                    <a:solidFill>
                      <a:srgbClr val="F2F2F2"/>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体现意志</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a:noFill/>
                    </a:lnL>
                    <a:lnR w="12700">
                      <a:solidFill>
                        <a:srgbClr val="D9D9D9"/>
                      </a:solidFill>
                      <a:prstDash val="solid"/>
                    </a:lnR>
                    <a:lnT>
                      <a:noFill/>
                    </a:lnT>
                    <a:lnB>
                      <a:noFill/>
                    </a:lnB>
                    <a:solidFill>
                      <a:srgbClr val="F2F2F2"/>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体现了</a:t>
                      </a:r>
                      <a:r>
                        <a:rPr lang="zh-CN" altLang="en-US" sz="2000">
                          <a:solidFill>
                            <a:srgbClr val="FF0000"/>
                          </a:solidFill>
                          <a:latin typeface="黑体" panose="02010609060101010101" pitchFamily="2" charset="-122"/>
                          <a:ea typeface="黑体" panose="02010609060101010101" pitchFamily="2" charset="-122"/>
                          <a:sym typeface="+mn-ea"/>
                        </a:rPr>
                        <a:t>英、法、美</a:t>
                      </a:r>
                      <a:r>
                        <a:rPr lang="zh-CN" altLang="en-US" sz="2000">
                          <a:solidFill>
                            <a:schemeClr val="tx1"/>
                          </a:solidFill>
                          <a:latin typeface="黑体" panose="02010609060101010101" pitchFamily="2" charset="-122"/>
                          <a:ea typeface="黑体" panose="02010609060101010101" pitchFamily="2" charset="-122"/>
                          <a:sym typeface="+mn-ea"/>
                        </a:rPr>
                        <a:t>等帝国主义大国的意志</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2F2F2"/>
                    </a:solidFill>
                  </a:tcPr>
                </a:tc>
              </a:tr>
              <a:tr h="671830">
                <a:tc vMerge="1">
                  <a:txBody>
                    <a:bodyPr vert="horz" wrap="square"/>
                    <a:lstStyle/>
                    <a:p/>
                  </a:txBody>
                  <a:tcPr anchor="ctr">
                    <a:lnL>
                      <a:noFill/>
                    </a:lnL>
                    <a:lnR w="12700">
                      <a:solidFill>
                        <a:srgbClr val="D9D9D9"/>
                      </a:solidFill>
                      <a:prstDash val="solid"/>
                    </a:lnR>
                    <a:lnT>
                      <a:noFill/>
                    </a:lnT>
                    <a:lnB>
                      <a:noFill/>
                    </a:lnB>
                    <a:solidFill>
                      <a:srgbClr val="FFFFFF"/>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协调关系</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调整了</a:t>
                      </a:r>
                      <a:r>
                        <a:rPr lang="zh-CN" altLang="en-US" sz="2000">
                          <a:solidFill>
                            <a:srgbClr val="FF0000"/>
                          </a:solidFill>
                          <a:latin typeface="黑体" panose="02010609060101010101" pitchFamily="2" charset="-122"/>
                          <a:ea typeface="黑体" panose="02010609060101010101" pitchFamily="2" charset="-122"/>
                          <a:sym typeface="+mn-ea"/>
                        </a:rPr>
                        <a:t>帝国主义国家之间</a:t>
                      </a:r>
                      <a:r>
                        <a:rPr lang="zh-CN" altLang="en-US" sz="2000">
                          <a:solidFill>
                            <a:schemeClr val="tx1"/>
                          </a:solidFill>
                          <a:latin typeface="黑体" panose="02010609060101010101" pitchFamily="2" charset="-122"/>
                          <a:ea typeface="黑体" panose="02010609060101010101" pitchFamily="2" charset="-122"/>
                          <a:sym typeface="+mn-ea"/>
                        </a:rPr>
                        <a:t>的关系国际格局</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FFFFF"/>
                    </a:solidFill>
                  </a:tcPr>
                </a:tc>
              </a:tr>
              <a:tr h="543560">
                <a:tc vMerge="1">
                  <a:txBody>
                    <a:bodyPr vert="horz" wrap="square"/>
                    <a:lstStyle/>
                    <a:p/>
                  </a:txBody>
                  <a:tcPr anchor="ctr">
                    <a:lnL>
                      <a:noFill/>
                    </a:lnL>
                    <a:lnR w="12700">
                      <a:solidFill>
                        <a:srgbClr val="D9D9D9"/>
                      </a:solidFill>
                      <a:prstDash val="solid"/>
                    </a:lnR>
                    <a:lnT>
                      <a:noFill/>
                    </a:lnT>
                    <a:lnB>
                      <a:noFill/>
                    </a:lnB>
                    <a:solidFill>
                      <a:srgbClr val="F2F2F2"/>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国际格局</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a:noFill/>
                    </a:lnL>
                    <a:lnR w="12700">
                      <a:solidFill>
                        <a:srgbClr val="D9D9D9"/>
                      </a:solidFill>
                      <a:prstDash val="solid"/>
                    </a:lnR>
                    <a:lnT>
                      <a:noFill/>
                    </a:lnT>
                    <a:lnB>
                      <a:noFill/>
                    </a:lnB>
                    <a:solidFill>
                      <a:srgbClr val="F2F2F2"/>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以</a:t>
                      </a:r>
                      <a:r>
                        <a:rPr lang="zh-CN" altLang="en-US" sz="2000">
                          <a:solidFill>
                            <a:srgbClr val="FF0000"/>
                          </a:solidFill>
                          <a:latin typeface="黑体" panose="02010609060101010101" pitchFamily="2" charset="-122"/>
                          <a:ea typeface="黑体" panose="02010609060101010101" pitchFamily="2" charset="-122"/>
                          <a:sym typeface="+mn-ea"/>
                        </a:rPr>
                        <a:t>欧洲为中心</a:t>
                      </a:r>
                      <a:r>
                        <a:rPr lang="zh-CN" altLang="en-US" sz="2000">
                          <a:solidFill>
                            <a:schemeClr val="tx1"/>
                          </a:solidFill>
                          <a:latin typeface="黑体" panose="02010609060101010101" pitchFamily="2" charset="-122"/>
                          <a:ea typeface="黑体" panose="02010609060101010101" pitchFamily="2" charset="-122"/>
                          <a:sym typeface="+mn-ea"/>
                        </a:rPr>
                        <a:t>的传统的国际格局</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2F2F2"/>
                    </a:solidFill>
                  </a:tcPr>
                </a:tc>
              </a:tr>
              <a:tr h="635635">
                <a:tc vMerge="1">
                  <a:txBody>
                    <a:bodyPr vert="horz" wrap="square"/>
                    <a:lstStyle/>
                    <a:p/>
                  </a:txBody>
                  <a:tcPr anchor="ctr">
                    <a:lnL>
                      <a:noFill/>
                    </a:lnL>
                    <a:lnR w="12700">
                      <a:solidFill>
                        <a:srgbClr val="D9D9D9"/>
                      </a:solidFill>
                      <a:prstDash val="solid"/>
                    </a:lnR>
                    <a:lnT>
                      <a:noFill/>
                    </a:lnT>
                    <a:lnB>
                      <a:noFill/>
                    </a:lnB>
                    <a:solidFill>
                      <a:srgbClr val="FFFFFF"/>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主要矛盾</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战胜国与战败国及战胜国之间的矛盾</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FFFFF"/>
                    </a:solidFill>
                  </a:tcPr>
                </a:tc>
              </a:tr>
              <a:tr h="635635">
                <a:tc>
                  <a:txBody>
                    <a:bodyPr vert="horz" wrap="square"/>
                    <a:lstStyle/>
                    <a:p>
                      <a:pPr algn="ctr">
                        <a:lnSpc>
                          <a:spcPct val="100000"/>
                        </a:lnSpc>
                        <a:buNone/>
                      </a:pP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a:noFill/>
                    </a:lnR>
                    <a:lnT>
                      <a:noFill/>
                    </a:lnT>
                    <a:lnB>
                      <a:noFill/>
                    </a:lnB>
                    <a:solidFill>
                      <a:srgbClr val="FFFFFF"/>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作用影响</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r>
                        <a:rPr lang="zh-CN" altLang="en-US" sz="2000">
                          <a:solidFill>
                            <a:srgbClr val="FF0000"/>
                          </a:solidFill>
                          <a:latin typeface="黑体" panose="02010609060101010101" pitchFamily="2" charset="-122"/>
                          <a:ea typeface="黑体" panose="02010609060101010101" pitchFamily="2" charset="-122"/>
                          <a:sym typeface="+mn-ea"/>
                        </a:rPr>
                        <a:t>未能</a:t>
                      </a:r>
                      <a:r>
                        <a:rPr lang="zh-CN" altLang="en-US" sz="2000">
                          <a:solidFill>
                            <a:schemeClr val="tx1"/>
                          </a:solidFill>
                          <a:latin typeface="黑体" panose="02010609060101010101" pitchFamily="2" charset="-122"/>
                          <a:ea typeface="黑体" panose="02010609060101010101" pitchFamily="2" charset="-122"/>
                          <a:sym typeface="+mn-ea"/>
                        </a:rPr>
                        <a:t>维持和平；维护战胜国意志；</a:t>
                      </a:r>
                      <a:r>
                        <a:rPr lang="zh-CN" altLang="en-US" sz="2000" u="sng">
                          <a:solidFill>
                            <a:srgbClr val="FF0000"/>
                          </a:solidFill>
                          <a:latin typeface="黑体" panose="02010609060101010101" pitchFamily="2" charset="-122"/>
                          <a:ea typeface="黑体" panose="02010609060101010101" pitchFamily="2" charset="-122"/>
                          <a:sym typeface="+mn-ea"/>
                        </a:rPr>
                        <a:t>全体一致</a:t>
                      </a:r>
                      <a:endParaRPr lang="zh-CN" altLang="en-US" sz="2000" u="sng">
                        <a:solidFill>
                          <a:srgbClr val="FF0000"/>
                        </a:solidFill>
                        <a:latin typeface="黑体" pitchFamily="2" charset="-122"/>
                        <a:ea typeface="黑体"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endParaRPr lang="zh-CN" altLang="en-US" sz="2000">
                        <a:solidFill>
                          <a:srgbClr val="FF0000"/>
                        </a:solidFill>
                        <a:latin typeface="黑体" pitchFamily="2" charset="-122"/>
                        <a:ea typeface="黑体" pitchFamily="2" charset="-122"/>
                        <a:sym typeface="+mn-ea"/>
                      </a:endParaRPr>
                    </a:p>
                  </a:txBody>
                  <a:tcPr anchor="ctr">
                    <a:lnL w="6350">
                      <a:solidFill>
                        <a:srgbClr val="D9D9D9"/>
                      </a:solidFill>
                      <a:prstDash val="solid"/>
                    </a:lnL>
                    <a:lnR>
                      <a:noFill/>
                    </a:lnR>
                    <a:lnT>
                      <a:noFill/>
                    </a:lnT>
                    <a:lnB>
                      <a:noFill/>
                    </a:lnB>
                    <a:solidFill>
                      <a:srgbClr val="FFFFFF"/>
                    </a:solidFill>
                  </a:tcPr>
                </a:tc>
              </a:tr>
              <a:tr h="1401445">
                <a:tc gridSpan="2">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相同点</a:t>
                      </a:r>
                      <a:endParaRPr lang="zh-CN" altLang="en-US" sz="2000">
                        <a:solidFill>
                          <a:schemeClr val="tx1"/>
                        </a:solidFill>
                        <a:latin typeface="黑体" pitchFamily="2" charset="-122"/>
                        <a:ea typeface="黑体" pitchFamily="2" charset="-122"/>
                      </a:endParaRPr>
                    </a:p>
                  </a:txBody>
                  <a:tcPr anchor="ctr">
                    <a:lnL>
                      <a:noFill/>
                    </a:lnL>
                    <a:lnR w="12700">
                      <a:solidFill>
                        <a:srgbClr val="D9D9D9"/>
                      </a:solidFill>
                      <a:prstDash val="solid"/>
                    </a:lnR>
                    <a:lnT>
                      <a:noFill/>
                    </a:lnT>
                    <a:lnB>
                      <a:noFill/>
                    </a:lnB>
                    <a:solidFill>
                      <a:srgbClr val="FFFFFF"/>
                    </a:solidFill>
                  </a:tcPr>
                </a:tc>
                <a:tc hMerge="1">
                  <a:txBody>
                    <a:bodyPr vert="horz" wrap="square"/>
                    <a:lstStyle/>
                    <a:p/>
                  </a:txBody>
                  <a:tcPr anchor="ctr">
                    <a:lnL>
                      <a:noFill/>
                    </a:lnL>
                    <a:lnR w="12700">
                      <a:solidFill>
                        <a:srgbClr val="D9D9D9"/>
                      </a:solidFill>
                      <a:prstDash val="solid"/>
                    </a:lnR>
                    <a:lnT>
                      <a:noFill/>
                    </a:lnT>
                    <a:lnB>
                      <a:noFill/>
                    </a:lnB>
                    <a:solidFill>
                      <a:srgbClr val="FFFFFF"/>
                    </a:solidFill>
                  </a:tcPr>
                </a:tc>
                <a:tc gridSpan="2">
                  <a:txBody>
                    <a:bodyPr vert="horz" wrap="square"/>
                    <a:lstStyle/>
                    <a:p>
                      <a:pPr algn="just" fontAlgn="auto">
                        <a:lnSpc>
                          <a:spcPct val="125000"/>
                        </a:lnSpc>
                        <a:buNone/>
                      </a:pPr>
                      <a:endParaRPr lang="zh-CN" altLang="en-US" sz="2000">
                        <a:solidFill>
                          <a:schemeClr val="tx1"/>
                        </a:solidFill>
                        <a:latin typeface="黑体" pitchFamily="2" charset="-122"/>
                        <a:ea typeface="黑体" pitchFamily="2" charset="-122"/>
                        <a:sym typeface="+mn-ea"/>
                      </a:endParaRPr>
                    </a:p>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p>
                      <a:pPr algn="just">
                        <a:lnSpc>
                          <a:spcPct val="100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a:noFill/>
                    </a:lnR>
                    <a:lnT>
                      <a:noFill/>
                    </a:lnT>
                    <a:lnB>
                      <a:noFill/>
                    </a:lnB>
                    <a:solidFill>
                      <a:srgbClr val="FFFFFF"/>
                    </a:solidFill>
                  </a:tcPr>
                </a:tc>
                <a:tc hMerge="1">
                  <a:txBody>
                    <a:bodyPr vert="horz" wrap="square"/>
                    <a:lstStyle/>
                    <a:p/>
                  </a:txBody>
                  <a:tcPr anchor="ctr">
                    <a:lnL w="6350">
                      <a:solidFill>
                        <a:srgbClr val="D9D9D9"/>
                      </a:solidFill>
                      <a:prstDash val="solid"/>
                    </a:lnL>
                    <a:lnR>
                      <a:noFill/>
                    </a:lnR>
                    <a:lnT>
                      <a:noFill/>
                    </a:lnT>
                    <a:lnB>
                      <a:noFill/>
                    </a:lnB>
                    <a:solidFill>
                      <a:srgbClr val="FFFFFF"/>
                    </a:solidFill>
                  </a:tcPr>
                </a:tc>
              </a:tr>
            </a:tbl>
          </a:graphicData>
        </a:graphic>
      </p:graphicFrame>
      <p:sp>
        <p:nvSpPr>
          <p:cNvPr id="6" name="文本框 5"/>
          <p:cNvSpPr txBox="1"/>
          <p:nvPr/>
        </p:nvSpPr>
        <p:spPr>
          <a:xfrm>
            <a:off x="7287260" y="2198370"/>
            <a:ext cx="3484880" cy="429895"/>
          </a:xfrm>
          <a:prstGeom prst="rect">
            <a:avLst/>
          </a:prstGeom>
          <a:noFill/>
        </p:spPr>
        <p:txBody>
          <a:bodyPr wrap="none" rtlCol="0">
            <a:spAutoFit/>
          </a:bodyPr>
          <a:lstStyle/>
          <a:p>
            <a:pPr algn="just">
              <a:lnSpc>
                <a:spcPct val="110000"/>
              </a:lnSpc>
              <a:buNone/>
            </a:pPr>
            <a:r>
              <a:rPr lang="zh-CN" altLang="en-US" sz="2000">
                <a:solidFill>
                  <a:srgbClr val="FF0000"/>
                </a:solidFill>
                <a:latin typeface="黑体" panose="02010609060101010101" pitchFamily="2" charset="-122"/>
                <a:ea typeface="黑体" panose="02010609060101010101" pitchFamily="2" charset="-122"/>
                <a:sym typeface="+mn-ea"/>
              </a:rPr>
              <a:t>体现了</a:t>
            </a:r>
            <a:r>
              <a:rPr lang="zh-CN" altLang="en-US" sz="2000">
                <a:solidFill>
                  <a:schemeClr val="tx1"/>
                </a:solidFill>
                <a:latin typeface="黑体" panose="02010609060101010101" pitchFamily="2" charset="-122"/>
                <a:ea typeface="黑体" panose="02010609060101010101" pitchFamily="2" charset="-122"/>
                <a:sym typeface="+mn-ea"/>
              </a:rPr>
              <a:t>美、苏</a:t>
            </a:r>
            <a:r>
              <a:rPr lang="zh-CN" altLang="en-US" sz="2000">
                <a:solidFill>
                  <a:srgbClr val="FF0000"/>
                </a:solidFill>
                <a:latin typeface="黑体" panose="02010609060101010101" pitchFamily="2" charset="-122"/>
                <a:ea typeface="黑体" panose="02010609060101010101" pitchFamily="2" charset="-122"/>
                <a:sym typeface="+mn-ea"/>
              </a:rPr>
              <a:t>两个国家的意志</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7" name="文本框 6"/>
          <p:cNvSpPr txBox="1"/>
          <p:nvPr/>
        </p:nvSpPr>
        <p:spPr>
          <a:xfrm>
            <a:off x="7287260" y="2830195"/>
            <a:ext cx="4921885" cy="429895"/>
          </a:xfrm>
          <a:prstGeom prst="rect">
            <a:avLst/>
          </a:prstGeom>
          <a:noFill/>
        </p:spPr>
        <p:txBody>
          <a:bodyPr wrap="square" rtlCol="0">
            <a:spAutoFit/>
          </a:bodyPr>
          <a:lstStyle/>
          <a:p>
            <a:pPr algn="l">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资本主义大国同社会主义大国</a:t>
            </a:r>
            <a:r>
              <a:rPr lang="zh-CN" altLang="en-US" sz="2000">
                <a:solidFill>
                  <a:srgbClr val="FF0000"/>
                </a:solidFill>
                <a:latin typeface="黑体" panose="02010609060101010101" pitchFamily="2" charset="-122"/>
                <a:ea typeface="黑体" panose="02010609060101010101" pitchFamily="2" charset="-122"/>
                <a:sym typeface="+mn-ea"/>
              </a:rPr>
              <a:t>的暂时妥协</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8" name="文本框 7"/>
          <p:cNvSpPr txBox="1"/>
          <p:nvPr/>
        </p:nvSpPr>
        <p:spPr>
          <a:xfrm>
            <a:off x="7287260" y="3452495"/>
            <a:ext cx="3230880" cy="429895"/>
          </a:xfrm>
          <a:prstGeom prst="rect">
            <a:avLst/>
          </a:prstGeom>
          <a:noFill/>
        </p:spPr>
        <p:txBody>
          <a:bodyPr wrap="none" rtlCol="0">
            <a:spAutoFit/>
          </a:bodyPr>
          <a:lstStyle/>
          <a:p>
            <a:pPr algn="just">
              <a:lnSpc>
                <a:spcPct val="110000"/>
              </a:lnSpc>
              <a:buNone/>
            </a:pPr>
            <a:r>
              <a:rPr lang="zh-CN" altLang="en-US" sz="2000">
                <a:solidFill>
                  <a:srgbClr val="FF0000"/>
                </a:solidFill>
                <a:latin typeface="黑体" panose="02010609060101010101" pitchFamily="2" charset="-122"/>
                <a:ea typeface="黑体" panose="02010609060101010101" pitchFamily="2" charset="-122"/>
                <a:sym typeface="+mn-ea"/>
              </a:rPr>
              <a:t>以</a:t>
            </a:r>
            <a:r>
              <a:rPr lang="zh-CN" altLang="en-US" sz="2000">
                <a:solidFill>
                  <a:schemeClr val="tx1"/>
                </a:solidFill>
                <a:latin typeface="黑体" panose="02010609060101010101" pitchFamily="2" charset="-122"/>
                <a:ea typeface="黑体" panose="02010609060101010101" pitchFamily="2" charset="-122"/>
                <a:sym typeface="+mn-ea"/>
              </a:rPr>
              <a:t>美、苏</a:t>
            </a:r>
            <a:r>
              <a:rPr lang="zh-CN" altLang="en-US" sz="2000">
                <a:solidFill>
                  <a:srgbClr val="FF0000"/>
                </a:solidFill>
                <a:latin typeface="黑体" panose="02010609060101010101" pitchFamily="2" charset="-122"/>
                <a:ea typeface="黑体" panose="02010609060101010101" pitchFamily="2" charset="-122"/>
                <a:sym typeface="+mn-ea"/>
              </a:rPr>
              <a:t>为中心的两极格局</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9" name="文本框 8"/>
          <p:cNvSpPr txBox="1"/>
          <p:nvPr/>
        </p:nvSpPr>
        <p:spPr>
          <a:xfrm>
            <a:off x="7287260" y="1430020"/>
            <a:ext cx="2468880" cy="429895"/>
          </a:xfrm>
          <a:prstGeom prst="rect">
            <a:avLst/>
          </a:prstGeom>
          <a:noFill/>
        </p:spPr>
        <p:txBody>
          <a:bodyPr wrap="none" rtlCol="0">
            <a:spAutoFit/>
          </a:bodyPr>
          <a:lstStyle/>
          <a:p>
            <a:pPr algn="just">
              <a:lnSpc>
                <a:spcPct val="110000"/>
              </a:lnSpc>
              <a:buNone/>
            </a:pPr>
            <a:r>
              <a:rPr lang="zh-CN" altLang="en-US" sz="2000">
                <a:solidFill>
                  <a:schemeClr val="tx1"/>
                </a:solidFill>
                <a:latin typeface="黑体" panose="02010609060101010101" pitchFamily="2" charset="-122"/>
                <a:ea typeface="黑体" panose="02010609060101010101" pitchFamily="2" charset="-122"/>
                <a:sym typeface="+mn-ea"/>
              </a:rPr>
              <a:t>两个战胜国</a:t>
            </a:r>
            <a:r>
              <a:rPr lang="zh-CN" altLang="en-US" sz="2000">
                <a:solidFill>
                  <a:srgbClr val="FF0000"/>
                </a:solidFill>
                <a:latin typeface="黑体" panose="02010609060101010101" pitchFamily="2" charset="-122"/>
                <a:ea typeface="黑体" panose="02010609060101010101" pitchFamily="2" charset="-122"/>
                <a:sym typeface="+mn-ea"/>
              </a:rPr>
              <a:t>间的妥协</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10" name="文本框 9"/>
          <p:cNvSpPr txBox="1"/>
          <p:nvPr/>
        </p:nvSpPr>
        <p:spPr>
          <a:xfrm>
            <a:off x="7287260" y="4088130"/>
            <a:ext cx="3738880" cy="398780"/>
          </a:xfrm>
          <a:prstGeom prst="rect">
            <a:avLst/>
          </a:prstGeom>
          <a:noFill/>
        </p:spPr>
        <p:txBody>
          <a:bodyPr wrap="none" rtlCol="0">
            <a:spAutoFit/>
          </a:bodyPr>
          <a:lstStyle/>
          <a:p>
            <a:pPr algn="l"/>
            <a:r>
              <a:rPr lang="zh-CN" altLang="en-US" sz="2000">
                <a:solidFill>
                  <a:srgbClr val="FF0000"/>
                </a:solidFill>
                <a:latin typeface="黑体" panose="02010609060101010101" pitchFamily="2" charset="-122"/>
                <a:ea typeface="黑体" panose="02010609060101010101" pitchFamily="2" charset="-122"/>
                <a:sym typeface="+mn-ea"/>
              </a:rPr>
              <a:t>两种</a:t>
            </a:r>
            <a:r>
              <a:rPr lang="zh-CN" altLang="en-US" sz="2000">
                <a:solidFill>
                  <a:schemeClr val="tx1"/>
                </a:solidFill>
                <a:latin typeface="黑体" panose="02010609060101010101" pitchFamily="2" charset="-122"/>
                <a:ea typeface="黑体" panose="02010609060101010101" pitchFamily="2" charset="-122"/>
                <a:sym typeface="+mn-ea"/>
              </a:rPr>
              <a:t>不同的社会制度</a:t>
            </a:r>
            <a:r>
              <a:rPr lang="zh-CN" altLang="en-US" sz="2000">
                <a:solidFill>
                  <a:srgbClr val="FF0000"/>
                </a:solidFill>
                <a:latin typeface="黑体" panose="02010609060101010101" pitchFamily="2" charset="-122"/>
                <a:ea typeface="黑体" panose="02010609060101010101" pitchFamily="2" charset="-122"/>
                <a:sym typeface="+mn-ea"/>
              </a:rPr>
              <a:t>之间的矛盾</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12" name="文本框 11"/>
          <p:cNvSpPr txBox="1"/>
          <p:nvPr/>
        </p:nvSpPr>
        <p:spPr>
          <a:xfrm>
            <a:off x="2147570" y="5245100"/>
            <a:ext cx="9988550" cy="1322070"/>
          </a:xfrm>
          <a:prstGeom prst="rect">
            <a:avLst/>
          </a:prstGeom>
          <a:noFill/>
        </p:spPr>
        <p:txBody>
          <a:bodyPr wrap="square" rtlCol="0">
            <a:spAutoFit/>
          </a:bodyPr>
          <a:lstStyle/>
          <a:p>
            <a:pPr algn="l"/>
            <a:r>
              <a:rPr lang="zh-CN" altLang="en-US" sz="2000">
                <a:solidFill>
                  <a:schemeClr val="tx1"/>
                </a:solidFill>
                <a:latin typeface="黑体" panose="02010609060101010101" pitchFamily="2" charset="-122"/>
                <a:ea typeface="黑体" panose="02010609060101010101" pitchFamily="2" charset="-122"/>
                <a:sym typeface="+mn-ea"/>
              </a:rPr>
              <a:t>①</a:t>
            </a:r>
            <a:r>
              <a:rPr lang="zh-CN" altLang="en-US" sz="2000">
                <a:solidFill>
                  <a:srgbClr val="FF0000"/>
                </a:solidFill>
                <a:latin typeface="黑体" panose="02010609060101010101" pitchFamily="2" charset="-122"/>
                <a:ea typeface="黑体" panose="02010609060101010101" pitchFamily="2" charset="-122"/>
                <a:sym typeface="+mn-ea"/>
              </a:rPr>
              <a:t>都是大战</a:t>
            </a:r>
            <a:r>
              <a:rPr lang="zh-CN" altLang="en-US" sz="2000">
                <a:solidFill>
                  <a:schemeClr val="tx1"/>
                </a:solidFill>
                <a:latin typeface="黑体" panose="02010609060101010101" pitchFamily="2" charset="-122"/>
                <a:ea typeface="黑体" panose="02010609060101010101" pitchFamily="2" charset="-122"/>
                <a:sym typeface="+mn-ea"/>
              </a:rPr>
              <a:t>破坏了原有的世界体系</a:t>
            </a:r>
            <a:r>
              <a:rPr lang="zh-CN" altLang="en-US" sz="2000">
                <a:solidFill>
                  <a:srgbClr val="FF0000"/>
                </a:solidFill>
                <a:latin typeface="黑体" panose="02010609060101010101" pitchFamily="2" charset="-122"/>
                <a:ea typeface="黑体" panose="02010609060101010101" pitchFamily="2" charset="-122"/>
                <a:sym typeface="+mn-ea"/>
              </a:rPr>
              <a:t>基础上建立起来的；</a:t>
            </a:r>
            <a:endParaRPr lang="zh-CN" altLang="en-US" sz="2000">
              <a:solidFill>
                <a:srgbClr val="FF0000"/>
              </a:solidFill>
              <a:latin typeface="黑体" panose="02010609060101010101" pitchFamily="2" charset="-122"/>
              <a:ea typeface="黑体" panose="02010609060101010101" pitchFamily="2" charset="-122"/>
              <a:sym typeface="+mn-ea"/>
            </a:endParaRPr>
          </a:p>
          <a:p>
            <a:pPr algn="l"/>
            <a:r>
              <a:rPr lang="zh-CN" altLang="en-US" sz="2000">
                <a:solidFill>
                  <a:schemeClr val="tx1"/>
                </a:solidFill>
                <a:latin typeface="黑体" panose="02010609060101010101" pitchFamily="2" charset="-122"/>
                <a:ea typeface="黑体" panose="02010609060101010101" pitchFamily="2" charset="-122"/>
                <a:sym typeface="+mn-ea"/>
              </a:rPr>
              <a:t>②都是大战根</a:t>
            </a:r>
            <a:r>
              <a:rPr lang="zh-CN" altLang="en-US" sz="2000">
                <a:solidFill>
                  <a:srgbClr val="FF0000"/>
                </a:solidFill>
                <a:latin typeface="黑体" panose="02010609060101010101" pitchFamily="2" charset="-122"/>
                <a:ea typeface="黑体" panose="02010609060101010101" pitchFamily="2" charset="-122"/>
                <a:sym typeface="+mn-ea"/>
              </a:rPr>
              <a:t>据一系列国际会议所确立的基本原则</a:t>
            </a:r>
            <a:r>
              <a:rPr lang="zh-CN" altLang="en-US" sz="2000">
                <a:solidFill>
                  <a:schemeClr val="tx1"/>
                </a:solidFill>
                <a:latin typeface="黑体" panose="02010609060101010101" pitchFamily="2" charset="-122"/>
                <a:ea typeface="黑体" panose="02010609060101010101" pitchFamily="2" charset="-122"/>
                <a:sym typeface="+mn-ea"/>
              </a:rPr>
              <a:t>建立新的国际体系；</a:t>
            </a:r>
            <a:endParaRPr lang="zh-CN" altLang="en-US" sz="2000">
              <a:solidFill>
                <a:schemeClr val="tx1"/>
              </a:solidFill>
              <a:latin typeface="黑体" panose="02010609060101010101" pitchFamily="2" charset="-122"/>
              <a:ea typeface="黑体" panose="02010609060101010101" pitchFamily="2" charset="-122"/>
              <a:sym typeface="+mn-ea"/>
            </a:endParaRPr>
          </a:p>
          <a:p>
            <a:pPr algn="l"/>
            <a:r>
              <a:rPr lang="zh-CN" altLang="en-US" sz="2000">
                <a:solidFill>
                  <a:srgbClr val="00B0F0"/>
                </a:solidFill>
                <a:latin typeface="黑体" panose="02010609060101010101" pitchFamily="2" charset="-122"/>
                <a:ea typeface="黑体" panose="02010609060101010101" pitchFamily="2" charset="-122"/>
                <a:sym typeface="+mn-ea"/>
              </a:rPr>
              <a:t>③都是为了避免战争，并建立了主权国家的国际政治组织；</a:t>
            </a:r>
            <a:endParaRPr lang="zh-CN" altLang="en-US" sz="2000">
              <a:solidFill>
                <a:srgbClr val="00B0F0"/>
              </a:solidFill>
              <a:latin typeface="黑体" pitchFamily="2" charset="-122"/>
              <a:ea typeface="黑体" pitchFamily="2" charset="-122"/>
              <a:sym typeface="+mn-ea"/>
            </a:endParaRPr>
          </a:p>
          <a:p>
            <a:pPr algn="l"/>
            <a:r>
              <a:rPr lang="zh-CN" altLang="en-US" sz="2000">
                <a:solidFill>
                  <a:srgbClr val="FF0000"/>
                </a:solidFill>
                <a:latin typeface="黑体" panose="02010609060101010101" pitchFamily="2" charset="-122"/>
                <a:ea typeface="黑体" panose="02010609060101010101" pitchFamily="2" charset="-122"/>
                <a:sym typeface="+mn-ea"/>
              </a:rPr>
              <a:t>④都是</a:t>
            </a:r>
            <a:r>
              <a:rPr lang="zh-CN" altLang="en-US" sz="2000">
                <a:solidFill>
                  <a:schemeClr val="tx1"/>
                </a:solidFill>
                <a:latin typeface="黑体" panose="02010609060101010101" pitchFamily="2" charset="-122"/>
                <a:ea typeface="黑体" panose="02010609060101010101" pitchFamily="2" charset="-122"/>
                <a:sym typeface="+mn-ea"/>
              </a:rPr>
              <a:t>大国意志</a:t>
            </a:r>
            <a:r>
              <a:rPr lang="zh-CN" altLang="en-US" sz="2000">
                <a:solidFill>
                  <a:srgbClr val="FF0000"/>
                </a:solidFill>
                <a:latin typeface="黑体" panose="02010609060101010101" pitchFamily="2" charset="-122"/>
                <a:ea typeface="黑体" panose="02010609060101010101" pitchFamily="2" charset="-122"/>
                <a:sym typeface="+mn-ea"/>
              </a:rPr>
              <a:t>的体现，具有大国强权政治的烙印，并且都随着各国力量的消长而瓦解。</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3" name="文本框 2"/>
          <p:cNvSpPr txBox="1"/>
          <p:nvPr/>
        </p:nvSpPr>
        <p:spPr>
          <a:xfrm>
            <a:off x="7284720" y="4486910"/>
            <a:ext cx="4704715" cy="860425"/>
          </a:xfrm>
          <a:prstGeom prst="rect">
            <a:avLst/>
          </a:prstGeom>
          <a:noFill/>
        </p:spPr>
        <p:txBody>
          <a:bodyPr wrap="square" rtlCol="0" anchor="t">
            <a:spAutoFit/>
          </a:bodyPr>
          <a:lstStyle/>
          <a:p>
            <a:pPr algn="just">
              <a:lnSpc>
                <a:spcPct val="125000"/>
              </a:lnSpc>
            </a:pPr>
            <a:r>
              <a:rPr lang="zh-CN" altLang="en-US" sz="2000">
                <a:solidFill>
                  <a:srgbClr val="FF0000"/>
                </a:solidFill>
                <a:latin typeface="黑体" panose="02010609060101010101" pitchFamily="2" charset="-122"/>
                <a:ea typeface="黑体" panose="02010609060101010101" pitchFamily="2" charset="-122"/>
                <a:sym typeface="+mn-ea"/>
              </a:rPr>
              <a:t>起到</a:t>
            </a:r>
            <a:r>
              <a:rPr lang="zh-CN" altLang="en-US" sz="2000">
                <a:latin typeface="黑体" panose="02010609060101010101" pitchFamily="2" charset="-122"/>
                <a:ea typeface="黑体" panose="02010609060101010101" pitchFamily="2" charset="-122"/>
                <a:sym typeface="+mn-ea"/>
              </a:rPr>
              <a:t>维护世界和平；</a:t>
            </a:r>
            <a:r>
              <a:rPr lang="zh-CN" altLang="en-US" sz="2000">
                <a:solidFill>
                  <a:srgbClr val="FF0000"/>
                </a:solidFill>
                <a:latin typeface="黑体" panose="02010609060101010101" pitchFamily="2" charset="-122"/>
                <a:ea typeface="黑体" panose="02010609060101010101" pitchFamily="2" charset="-122"/>
                <a:sym typeface="+mn-ea"/>
              </a:rPr>
              <a:t>不同社会制度</a:t>
            </a:r>
            <a:r>
              <a:rPr lang="zh-CN" altLang="en-US" sz="2000">
                <a:latin typeface="黑体" panose="02010609060101010101" pitchFamily="2" charset="-122"/>
                <a:ea typeface="黑体" panose="02010609060101010101" pitchFamily="2" charset="-122"/>
                <a:sym typeface="+mn-ea"/>
              </a:rPr>
              <a:t>和平共处；</a:t>
            </a:r>
            <a:r>
              <a:rPr lang="zh-CN" altLang="en-US" sz="2000" u="sng">
                <a:solidFill>
                  <a:srgbClr val="FF0000"/>
                </a:solidFill>
                <a:latin typeface="黑体" panose="02010609060101010101" pitchFamily="2" charset="-122"/>
                <a:ea typeface="黑体" panose="02010609060101010101" pitchFamily="2" charset="-122"/>
                <a:sym typeface="+mn-ea"/>
              </a:rPr>
              <a:t>大国一致</a:t>
            </a:r>
            <a:endParaRPr lang="zh-CN" altLang="en-US" sz="2000" u="sng">
              <a:solidFill>
                <a:srgbClr val="FF0000"/>
              </a:solidFill>
              <a:latin typeface="黑体" panose="02010609060101010101" pitchFamily="2" charset="-122"/>
              <a:ea typeface="黑体" panose="02010609060101010101" pitchFamily="2" charset="-122"/>
              <a:sym typeface="+mn-ea"/>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2"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2"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2"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2"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2"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blinds(horizontal)">
                                      <p:cBhvr>
                                        <p:cTn id="32" dur="500"/>
                                        <p:tgtEl>
                                          <p:spTgt spid="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2" nodeType="click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blinds(horizontal)">
                                      <p:cBhvr>
                                        <p:cTn id="3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2"/>
      <p:bldP spid="6" grpId="2"/>
      <p:bldP spid="7" grpId="2"/>
      <p:bldP spid="8" grpId="2"/>
      <p:bldP spid="10" grpId="2"/>
      <p:bldP spid="3" grpId="0"/>
      <p:bldP spid="12" grpId="2"/>
    </p:bldLst>
  </p:timing>
</p:sld>
</file>

<file path=ppt/slides/slide3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3">
            <a:alphaModFix amt="50000"/>
          </a:blip>
          <a:stretch>
            <a:fillRect/>
          </a:stretch>
        </a:blipFill>
        <a:effectLst/>
      </p:bgPr>
    </p:bg>
    <p:spTree>
      <p:nvGrpSpPr>
        <p:cNvPr id="1" name=""/>
        <p:cNvGrpSpPr/>
        <p:nvPr/>
      </p:nvGrpSpPr>
      <p:grpSpPr>
        <a:xfrm>
          <a:off x="0" y="0"/>
          <a:ext cx="0" cy="0"/>
        </a:xfrm>
      </p:grpSpPr>
      <p:sp>
        <p:nvSpPr>
          <p:cNvPr id="11" name="文本框 10"/>
          <p:cNvSpPr txBox="1"/>
          <p:nvPr>
            <p:custDataLst>
              <p:tags r:id="rId2"/>
            </p:custDataLst>
          </p:nvPr>
        </p:nvSpPr>
        <p:spPr>
          <a:xfrm>
            <a:off x="606503" y="192020"/>
            <a:ext cx="1709420" cy="521970"/>
          </a:xfrm>
          <a:prstGeom prst="rect">
            <a:avLst/>
          </a:prstGeom>
          <a:solidFill>
            <a:srgbClr val="FFFF00"/>
          </a:solidFill>
        </p:spPr>
        <p:txBody>
          <a:bodyPr wrap="none" rtlCol="0">
            <a:spAutoFit/>
          </a:bodyPr>
          <a:lstStyle/>
          <a:p>
            <a:pPr algn="l"/>
            <a:r>
              <a:rPr lang="zh-CN" altLang="en-US" sz="2800" b="1" spc="200">
                <a:solidFill>
                  <a:srgbClr val="FF0000"/>
                </a:solidFill>
                <a:effectLst/>
                <a:uFillTx/>
                <a:latin typeface="时尚中黑简体" panose="01010104010101010101" charset="-122"/>
                <a:ea typeface="时尚中黑简体" panose="01010104010101010101" charset="-122"/>
              </a:rPr>
              <a:t>课堂总结</a:t>
            </a:r>
            <a:endParaRPr lang="zh-CN" altLang="en-US" sz="2800" b="1" spc="200">
              <a:solidFill>
                <a:srgbClr val="FF0000"/>
              </a:solidFill>
              <a:effectLst/>
              <a:uFillTx/>
              <a:latin typeface="时尚中黑简体" panose="01010104010101010101" charset="-122"/>
              <a:ea typeface="时尚中黑简体" panose="01010104010101010101" charset="-122"/>
            </a:endParaRPr>
          </a:p>
        </p:txBody>
      </p:sp>
      <p:sp>
        <p:nvSpPr>
          <p:cNvPr id="3" name="文本框 2"/>
          <p:cNvSpPr txBox="1"/>
          <p:nvPr/>
        </p:nvSpPr>
        <p:spPr>
          <a:xfrm>
            <a:off x="606425" y="965835"/>
            <a:ext cx="459740" cy="5737860"/>
          </a:xfrm>
          <a:prstGeom prst="rect">
            <a:avLst/>
          </a:prstGeom>
          <a:noFill/>
        </p:spPr>
        <p:txBody>
          <a:bodyPr wrap="square" rtlCol="0" anchor="t">
            <a:spAutoFit/>
          </a:bodyPr>
          <a:lstStyle/>
          <a:p>
            <a:pPr>
              <a:lnSpc>
                <a:spcPct val="90000"/>
              </a:lnSpc>
            </a:pPr>
            <a:r>
              <a:rPr lang="zh-CN" altLang="en-US" sz="2400">
                <a:latin typeface="黑体" panose="02010609060101010101" pitchFamily="2" charset="-122"/>
                <a:ea typeface="黑体" panose="02010609060101010101" pitchFamily="2" charset="-122"/>
              </a:rPr>
              <a:t>第二次世界大战与战后国际秩序的形成</a:t>
            </a:r>
            <a:endParaRPr lang="zh-CN" altLang="en-US" sz="2400">
              <a:latin typeface="黑体" pitchFamily="2" charset="-122"/>
              <a:ea typeface="黑体" pitchFamily="2" charset="-122"/>
            </a:endParaRPr>
          </a:p>
        </p:txBody>
      </p:sp>
      <p:sp>
        <p:nvSpPr>
          <p:cNvPr id="58" name="文本框 57"/>
          <p:cNvSpPr txBox="1"/>
          <p:nvPr/>
        </p:nvSpPr>
        <p:spPr>
          <a:xfrm>
            <a:off x="1341120" y="1451610"/>
            <a:ext cx="2972435" cy="829945"/>
          </a:xfrm>
          <a:prstGeom prst="rect">
            <a:avLst/>
          </a:prstGeom>
          <a:noFill/>
        </p:spPr>
        <p:txBody>
          <a:bodyPr wrap="square" rtlCol="0">
            <a:spAutoFit/>
          </a:bodyPr>
          <a:lstStyle/>
          <a:p>
            <a:pPr algn="just"/>
            <a:r>
              <a:rPr lang="zh-CN" altLang="en-US" sz="2400">
                <a:solidFill>
                  <a:schemeClr val="tx1"/>
                </a:solidFill>
                <a:effectLst/>
                <a:latin typeface="黑体" panose="02010609060101010101" pitchFamily="2" charset="-122"/>
                <a:ea typeface="黑体" panose="02010609060101010101" pitchFamily="2" charset="-122"/>
              </a:rPr>
              <a:t>法西斯主义与亚欧</a:t>
            </a:r>
            <a:endParaRPr lang="zh-CN" altLang="en-US" sz="2400">
              <a:solidFill>
                <a:schemeClr val="tx1"/>
              </a:solidFill>
              <a:effectLst/>
              <a:latin typeface="黑体" pitchFamily="2" charset="-122"/>
              <a:ea typeface="黑体" pitchFamily="2" charset="-122"/>
            </a:endParaRPr>
          </a:p>
          <a:p>
            <a:pPr algn="just"/>
            <a:r>
              <a:rPr lang="zh-CN" altLang="en-US" sz="2400">
                <a:solidFill>
                  <a:schemeClr val="tx1"/>
                </a:solidFill>
                <a:effectLst/>
                <a:latin typeface="黑体" panose="02010609060101010101" pitchFamily="2" charset="-122"/>
                <a:ea typeface="黑体" panose="02010609060101010101" pitchFamily="2" charset="-122"/>
              </a:rPr>
              <a:t>战争策源地的形成</a:t>
            </a:r>
            <a:endParaRPr lang="zh-CN" altLang="en-US" sz="2400">
              <a:solidFill>
                <a:schemeClr val="tx1"/>
              </a:solidFill>
              <a:effectLst/>
              <a:latin typeface="黑体" panose="02010609060101010101" pitchFamily="2" charset="-122"/>
              <a:ea typeface="黑体" panose="02010609060101010101" pitchFamily="2" charset="-122"/>
            </a:endParaRPr>
          </a:p>
        </p:txBody>
      </p:sp>
      <p:sp>
        <p:nvSpPr>
          <p:cNvPr id="25" name="文本框 24"/>
          <p:cNvSpPr txBox="1"/>
          <p:nvPr/>
        </p:nvSpPr>
        <p:spPr>
          <a:xfrm>
            <a:off x="1341120" y="3884930"/>
            <a:ext cx="2392045" cy="460375"/>
          </a:xfrm>
          <a:prstGeom prst="rect">
            <a:avLst/>
          </a:prstGeom>
          <a:noFill/>
        </p:spPr>
        <p:txBody>
          <a:bodyPr wrap="square" rtlCol="0">
            <a:spAutoFit/>
          </a:bodyPr>
          <a:lstStyle/>
          <a:p>
            <a:pPr algn="just"/>
            <a:r>
              <a:rPr lang="zh-CN" altLang="en-US" sz="2400">
                <a:solidFill>
                  <a:schemeClr val="tx1"/>
                </a:solidFill>
                <a:effectLst/>
                <a:latin typeface="黑体" panose="02010609060101010101" pitchFamily="2" charset="-122"/>
                <a:ea typeface="黑体" panose="02010609060101010101" pitchFamily="2" charset="-122"/>
              </a:rPr>
              <a:t>第二次世界大战</a:t>
            </a:r>
            <a:endParaRPr lang="zh-CN" altLang="en-US" sz="2400">
              <a:solidFill>
                <a:schemeClr val="tx1"/>
              </a:solidFill>
              <a:effectLst/>
              <a:latin typeface="黑体" panose="02010609060101010101" pitchFamily="2" charset="-122"/>
              <a:ea typeface="黑体" panose="02010609060101010101" pitchFamily="2" charset="-122"/>
            </a:endParaRPr>
          </a:p>
        </p:txBody>
      </p:sp>
      <p:sp>
        <p:nvSpPr>
          <p:cNvPr id="26" name="文本框 25"/>
          <p:cNvSpPr txBox="1"/>
          <p:nvPr/>
        </p:nvSpPr>
        <p:spPr>
          <a:xfrm>
            <a:off x="1341120" y="5890895"/>
            <a:ext cx="2972435" cy="460375"/>
          </a:xfrm>
          <a:prstGeom prst="rect">
            <a:avLst/>
          </a:prstGeom>
          <a:noFill/>
        </p:spPr>
        <p:txBody>
          <a:bodyPr wrap="square" rtlCol="0">
            <a:spAutoFit/>
          </a:bodyPr>
          <a:lstStyle/>
          <a:p>
            <a:pPr algn="just"/>
            <a:r>
              <a:rPr lang="zh-CN" altLang="en-US" sz="2400">
                <a:solidFill>
                  <a:schemeClr val="tx1"/>
                </a:solidFill>
                <a:effectLst/>
                <a:latin typeface="黑体" panose="02010609060101010101" pitchFamily="2" charset="-122"/>
                <a:ea typeface="黑体" panose="02010609060101010101" pitchFamily="2" charset="-122"/>
              </a:rPr>
              <a:t>战后国际秩序的建立</a:t>
            </a:r>
            <a:endParaRPr lang="zh-CN" altLang="en-US" sz="2400">
              <a:solidFill>
                <a:schemeClr val="tx1"/>
              </a:solidFill>
              <a:effectLst/>
              <a:latin typeface="黑体" panose="02010609060101010101" pitchFamily="2" charset="-122"/>
              <a:ea typeface="黑体" panose="02010609060101010101" pitchFamily="2" charset="-122"/>
            </a:endParaRPr>
          </a:p>
        </p:txBody>
      </p:sp>
      <p:sp>
        <p:nvSpPr>
          <p:cNvPr id="16" name="文本框 15"/>
          <p:cNvSpPr txBox="1"/>
          <p:nvPr/>
        </p:nvSpPr>
        <p:spPr>
          <a:xfrm>
            <a:off x="4182110" y="934720"/>
            <a:ext cx="2811780" cy="460375"/>
          </a:xfrm>
          <a:prstGeom prst="rect">
            <a:avLst/>
          </a:prstGeom>
          <a:noFill/>
        </p:spPr>
        <p:txBody>
          <a:bodyPr wrap="square" rtlCol="0" anchor="t">
            <a:spAutoFit/>
          </a:bodyPr>
          <a:lstStyle/>
          <a:p>
            <a:r>
              <a:rPr lang="zh-CN" altLang="en-US" sz="2400">
                <a:latin typeface="黑体" panose="02010609060101010101" pitchFamily="2" charset="-122"/>
                <a:ea typeface="黑体" panose="02010609060101010101" pitchFamily="2" charset="-122"/>
              </a:rPr>
              <a:t>法西斯主义的兴起</a:t>
            </a:r>
            <a:endParaRPr lang="zh-CN" altLang="en-US" sz="2400">
              <a:latin typeface="黑体" panose="02010609060101010101" pitchFamily="2" charset="-122"/>
              <a:ea typeface="黑体" panose="02010609060101010101" pitchFamily="2" charset="-122"/>
            </a:endParaRPr>
          </a:p>
        </p:txBody>
      </p:sp>
      <p:sp>
        <p:nvSpPr>
          <p:cNvPr id="17" name="文本框 16"/>
          <p:cNvSpPr txBox="1"/>
          <p:nvPr/>
        </p:nvSpPr>
        <p:spPr>
          <a:xfrm>
            <a:off x="6993890" y="713740"/>
            <a:ext cx="3305175"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法西斯运动的开端</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法西斯主义的特征</a:t>
            </a:r>
            <a:endParaRPr lang="zh-CN" altLang="en-US" sz="2400">
              <a:latin typeface="黑体" panose="02010609060101010101" pitchFamily="2" charset="-122"/>
              <a:ea typeface="黑体" panose="02010609060101010101" pitchFamily="2" charset="-122"/>
            </a:endParaRPr>
          </a:p>
        </p:txBody>
      </p:sp>
      <p:sp>
        <p:nvSpPr>
          <p:cNvPr id="18" name="文本框 17"/>
          <p:cNvSpPr txBox="1"/>
          <p:nvPr/>
        </p:nvSpPr>
        <p:spPr>
          <a:xfrm>
            <a:off x="4182110" y="1560830"/>
            <a:ext cx="2630805" cy="829945"/>
          </a:xfrm>
          <a:prstGeom prst="rect">
            <a:avLst/>
          </a:prstGeom>
          <a:noFill/>
        </p:spPr>
        <p:txBody>
          <a:bodyPr wrap="square" rtlCol="0" anchor="t">
            <a:spAutoFit/>
          </a:bodyPr>
          <a:lstStyle/>
          <a:p>
            <a:r>
              <a:rPr lang="zh-CN" altLang="en-US" sz="2400">
                <a:latin typeface="黑体" panose="02010609060101010101" pitchFamily="2" charset="-122"/>
                <a:ea typeface="黑体" panose="02010609060101010101" pitchFamily="2" charset="-122"/>
              </a:rPr>
              <a:t>世界经济危机与战争策源地的形成</a:t>
            </a:r>
            <a:endParaRPr lang="zh-CN" altLang="en-US" sz="2400">
              <a:latin typeface="黑体" panose="02010609060101010101" pitchFamily="2" charset="-122"/>
              <a:ea typeface="黑体" panose="02010609060101010101" pitchFamily="2" charset="-122"/>
            </a:endParaRPr>
          </a:p>
        </p:txBody>
      </p:sp>
      <p:sp>
        <p:nvSpPr>
          <p:cNvPr id="22" name="文本框 21"/>
          <p:cNvSpPr txBox="1"/>
          <p:nvPr/>
        </p:nvSpPr>
        <p:spPr>
          <a:xfrm>
            <a:off x="6993890" y="1524635"/>
            <a:ext cx="4379595"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世界经济危机与罗斯福新政</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亚欧战争策源地的形成</a:t>
            </a:r>
            <a:endParaRPr lang="zh-CN" altLang="en-US" sz="2400">
              <a:latin typeface="黑体" panose="02010609060101010101" pitchFamily="2" charset="-122"/>
              <a:ea typeface="黑体" panose="02010609060101010101" pitchFamily="2" charset="-122"/>
            </a:endParaRPr>
          </a:p>
        </p:txBody>
      </p:sp>
      <p:sp>
        <p:nvSpPr>
          <p:cNvPr id="23" name="文本框 22"/>
          <p:cNvSpPr txBox="1"/>
          <p:nvPr/>
        </p:nvSpPr>
        <p:spPr>
          <a:xfrm>
            <a:off x="4182110" y="2354580"/>
            <a:ext cx="5156835" cy="460375"/>
          </a:xfrm>
          <a:prstGeom prst="rect">
            <a:avLst/>
          </a:prstGeom>
          <a:noFill/>
        </p:spPr>
        <p:txBody>
          <a:bodyPr wrap="square" rtlCol="0" anchor="t">
            <a:spAutoFit/>
          </a:bodyPr>
          <a:lstStyle/>
          <a:p>
            <a:r>
              <a:rPr lang="zh-CN" altLang="en-US" sz="2400">
                <a:latin typeface="黑体" panose="02010609060101010101" pitchFamily="2" charset="-122"/>
                <a:ea typeface="黑体" panose="02010609060101010101" pitchFamily="2" charset="-122"/>
              </a:rPr>
              <a:t>纳粹德国的扩张与英法绥靖政策</a:t>
            </a:r>
            <a:endParaRPr lang="zh-CN" altLang="en-US" sz="2400">
              <a:latin typeface="黑体" panose="02010609060101010101" pitchFamily="2" charset="-122"/>
              <a:ea typeface="黑体" panose="02010609060101010101" pitchFamily="2" charset="-122"/>
            </a:endParaRPr>
          </a:p>
        </p:txBody>
      </p:sp>
      <p:sp>
        <p:nvSpPr>
          <p:cNvPr id="27" name="文本框 26"/>
          <p:cNvSpPr txBox="1"/>
          <p:nvPr/>
        </p:nvSpPr>
        <p:spPr>
          <a:xfrm>
            <a:off x="3865880" y="3017520"/>
            <a:ext cx="1769745" cy="49720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局部战争</a:t>
            </a:r>
            <a:endParaRPr lang="zh-CN" altLang="en-US" sz="2400">
              <a:latin typeface="黑体" panose="02010609060101010101" pitchFamily="2" charset="-122"/>
              <a:ea typeface="黑体" panose="02010609060101010101" pitchFamily="2" charset="-122"/>
            </a:endParaRPr>
          </a:p>
        </p:txBody>
      </p:sp>
      <p:sp>
        <p:nvSpPr>
          <p:cNvPr id="28" name="文本框 27"/>
          <p:cNvSpPr txBox="1"/>
          <p:nvPr/>
        </p:nvSpPr>
        <p:spPr>
          <a:xfrm>
            <a:off x="3865880" y="3809365"/>
            <a:ext cx="1661795" cy="49720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全球战争</a:t>
            </a:r>
            <a:endParaRPr lang="zh-CN" altLang="en-US" sz="2400">
              <a:latin typeface="黑体" panose="02010609060101010101" pitchFamily="2" charset="-122"/>
              <a:ea typeface="黑体" panose="02010609060101010101" pitchFamily="2" charset="-122"/>
            </a:endParaRPr>
          </a:p>
        </p:txBody>
      </p:sp>
      <p:sp>
        <p:nvSpPr>
          <p:cNvPr id="29" name="文本框 28"/>
          <p:cNvSpPr txBox="1"/>
          <p:nvPr/>
        </p:nvSpPr>
        <p:spPr>
          <a:xfrm>
            <a:off x="3865880" y="4306570"/>
            <a:ext cx="2097405"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二战的结束</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二战的影响</a:t>
            </a:r>
            <a:endParaRPr lang="zh-CN" altLang="en-US" sz="2400">
              <a:latin typeface="黑体" panose="02010609060101010101" pitchFamily="2" charset="-122"/>
              <a:ea typeface="黑体" panose="02010609060101010101" pitchFamily="2" charset="-122"/>
            </a:endParaRPr>
          </a:p>
        </p:txBody>
      </p:sp>
      <p:sp>
        <p:nvSpPr>
          <p:cNvPr id="30" name="文本框 29"/>
          <p:cNvSpPr txBox="1"/>
          <p:nvPr/>
        </p:nvSpPr>
        <p:spPr>
          <a:xfrm>
            <a:off x="5402580" y="2814955"/>
            <a:ext cx="4705350"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二战发生的亚洲阶段（1931-1938）</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二战发展的欧洲阶段（1939-1941）</a:t>
            </a:r>
            <a:endParaRPr lang="zh-CN" altLang="en-US" sz="2400">
              <a:latin typeface="黑体" panose="02010609060101010101" pitchFamily="2" charset="-122"/>
              <a:ea typeface="黑体" panose="02010609060101010101" pitchFamily="2" charset="-122"/>
            </a:endParaRPr>
          </a:p>
        </p:txBody>
      </p:sp>
      <p:sp>
        <p:nvSpPr>
          <p:cNvPr id="31" name="文本框 30"/>
          <p:cNvSpPr txBox="1"/>
          <p:nvPr/>
        </p:nvSpPr>
        <p:spPr>
          <a:xfrm>
            <a:off x="5402580" y="3606165"/>
            <a:ext cx="4004310"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太平洋战争</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世界反法西斯同盟的建立</a:t>
            </a:r>
            <a:endParaRPr lang="zh-CN" altLang="en-US" sz="2400">
              <a:latin typeface="黑体" panose="02010609060101010101" pitchFamily="2" charset="-122"/>
              <a:ea typeface="黑体" panose="02010609060101010101" pitchFamily="2" charset="-122"/>
            </a:endParaRPr>
          </a:p>
        </p:txBody>
      </p:sp>
      <p:sp>
        <p:nvSpPr>
          <p:cNvPr id="32" name="文本框 31"/>
          <p:cNvSpPr txBox="1"/>
          <p:nvPr/>
        </p:nvSpPr>
        <p:spPr>
          <a:xfrm>
            <a:off x="4608195" y="5429250"/>
            <a:ext cx="2097405" cy="49720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雅尔塔体系</a:t>
            </a:r>
            <a:endParaRPr lang="zh-CN" altLang="en-US" sz="2400">
              <a:latin typeface="黑体" panose="02010609060101010101" pitchFamily="2" charset="-122"/>
              <a:ea typeface="黑体" panose="02010609060101010101" pitchFamily="2" charset="-122"/>
            </a:endParaRPr>
          </a:p>
        </p:txBody>
      </p:sp>
      <p:sp>
        <p:nvSpPr>
          <p:cNvPr id="33" name="文本框 32"/>
          <p:cNvSpPr txBox="1"/>
          <p:nvPr/>
        </p:nvSpPr>
        <p:spPr>
          <a:xfrm>
            <a:off x="6509385" y="5023485"/>
            <a:ext cx="3305175" cy="130873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建立</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主要内容</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评价：积极性、消极性</a:t>
            </a:r>
            <a:endParaRPr lang="zh-CN" altLang="en-US" sz="2400">
              <a:latin typeface="黑体" panose="02010609060101010101" pitchFamily="2" charset="-122"/>
              <a:ea typeface="黑体" panose="02010609060101010101" pitchFamily="2" charset="-122"/>
            </a:endParaRPr>
          </a:p>
        </p:txBody>
      </p:sp>
      <p:sp>
        <p:nvSpPr>
          <p:cNvPr id="34" name="文本框 33"/>
          <p:cNvSpPr txBox="1"/>
          <p:nvPr/>
        </p:nvSpPr>
        <p:spPr>
          <a:xfrm>
            <a:off x="4608195" y="6242050"/>
            <a:ext cx="5006340" cy="49720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联合国：成立、宗旨、原则、作用</a:t>
            </a:r>
            <a:endParaRPr lang="zh-CN" altLang="en-US" sz="2400">
              <a:latin typeface="黑体" panose="02010609060101010101" pitchFamily="2" charset="-122"/>
              <a:ea typeface="黑体" panose="02010609060101010101" pitchFamily="2" charset="-122"/>
            </a:endParaRPr>
          </a:p>
        </p:txBody>
      </p:sp>
      <p:sp>
        <p:nvSpPr>
          <p:cNvPr id="35" name="左大括号 34"/>
          <p:cNvSpPr/>
          <p:nvPr/>
        </p:nvSpPr>
        <p:spPr>
          <a:xfrm>
            <a:off x="3970020" y="1120775"/>
            <a:ext cx="253365" cy="1490980"/>
          </a:xfrm>
          <a:prstGeom prst="leftBrace">
            <a:avLst>
              <a:gd name="adj1" fmla="val 764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6" name="左大括号 35"/>
          <p:cNvSpPr/>
          <p:nvPr/>
        </p:nvSpPr>
        <p:spPr>
          <a:xfrm>
            <a:off x="6854825" y="869950"/>
            <a:ext cx="180975" cy="589915"/>
          </a:xfrm>
          <a:prstGeom prst="leftBrace">
            <a:avLst>
              <a:gd name="adj1" fmla="val 66666"/>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左大括号 36"/>
          <p:cNvSpPr/>
          <p:nvPr/>
        </p:nvSpPr>
        <p:spPr>
          <a:xfrm>
            <a:off x="6817995" y="1681480"/>
            <a:ext cx="180975" cy="589915"/>
          </a:xfrm>
          <a:prstGeom prst="leftBrace">
            <a:avLst>
              <a:gd name="adj1" fmla="val 66666"/>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左大括号 37"/>
          <p:cNvSpPr/>
          <p:nvPr/>
        </p:nvSpPr>
        <p:spPr>
          <a:xfrm>
            <a:off x="5288280" y="3017520"/>
            <a:ext cx="180975" cy="589915"/>
          </a:xfrm>
          <a:prstGeom prst="leftBrace">
            <a:avLst>
              <a:gd name="adj1" fmla="val 66666"/>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左大括号 38"/>
          <p:cNvSpPr/>
          <p:nvPr/>
        </p:nvSpPr>
        <p:spPr>
          <a:xfrm>
            <a:off x="5288280" y="3809365"/>
            <a:ext cx="180975" cy="589915"/>
          </a:xfrm>
          <a:prstGeom prst="leftBrace">
            <a:avLst>
              <a:gd name="adj1" fmla="val 66666"/>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左大括号 39"/>
          <p:cNvSpPr/>
          <p:nvPr/>
        </p:nvSpPr>
        <p:spPr>
          <a:xfrm>
            <a:off x="3612515" y="3242310"/>
            <a:ext cx="253365" cy="1744980"/>
          </a:xfrm>
          <a:prstGeom prst="leftBrace">
            <a:avLst>
              <a:gd name="adj1" fmla="val 764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1" name="左大括号 40"/>
          <p:cNvSpPr/>
          <p:nvPr/>
        </p:nvSpPr>
        <p:spPr>
          <a:xfrm>
            <a:off x="6271260" y="5245100"/>
            <a:ext cx="253365" cy="889635"/>
          </a:xfrm>
          <a:prstGeom prst="leftBrace">
            <a:avLst>
              <a:gd name="adj1" fmla="val 29824"/>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 name="左大括号 42"/>
          <p:cNvSpPr/>
          <p:nvPr/>
        </p:nvSpPr>
        <p:spPr>
          <a:xfrm>
            <a:off x="4313555" y="5676265"/>
            <a:ext cx="253365" cy="889635"/>
          </a:xfrm>
          <a:prstGeom prst="leftBrace">
            <a:avLst>
              <a:gd name="adj1" fmla="val 29824"/>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 name="左大括号 43"/>
          <p:cNvSpPr/>
          <p:nvPr/>
        </p:nvSpPr>
        <p:spPr>
          <a:xfrm>
            <a:off x="1105535" y="1839595"/>
            <a:ext cx="326390" cy="4295775"/>
          </a:xfrm>
          <a:prstGeom prst="leftBrace">
            <a:avLst>
              <a:gd name="adj1" fmla="val 63229"/>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Tree>
    <p:custDataLst>
      <p:tags r:id="rId4"/>
    </p:custDataLst>
  </p:cSld>
  <p:clrMapOvr>
    <a:masterClrMapping/>
  </p:clrMapOvr>
  <p:transition/>
  <p:timing/>
</p:sld>
</file>

<file path=ppt/slides/slide3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Sld>
  <p:clrMapOvr>
    <a:masterClrMapping/>
  </p:clrMapOvr>
  <p:transition/>
  <p:timing/>
</p:sld>
</file>

<file path=ppt/slides/slide3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Sld>
  <p:clrMapOvr>
    <a:masterClrMapping/>
  </p:clrMapOvr>
  <p:transition/>
  <p:timing/>
</p:sld>
</file>

<file path=ppt/slides/slide3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Sld>
  <p:clrMapOvr>
    <a:masterClrMapping/>
  </p:clrMapOvr>
  <p:transition/>
  <p:timing/>
</p:sld>
</file>

<file path=ppt/slides/slide3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Tree>
  </p:cSld>
  <p:clrMapOvr>
    <a:masterClrMapping/>
  </p:clrMapOvr>
  <p:transition/>
  <p:timing/>
</p:sld>
</file>

<file path=ppt/slides/slide3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282575" y="689610"/>
            <a:ext cx="7920355" cy="5323205"/>
          </a:xfrm>
          <a:prstGeom prst="rect">
            <a:avLst/>
          </a:prstGeom>
          <a:noFill/>
          <a:ln w="19050">
            <a:solidFill>
              <a:srgbClr val="0070C0"/>
            </a:solidFill>
            <a:prstDash val="sysDash"/>
          </a:ln>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第二次世界大战是人类历史上规模空前的战争。这次战争直接涉及欧、亚、非和大洋洲四大洲及大西洋、太平洋、印度洋、北冰洋四大洋，把61个国家和地区卷入战争，按不完全统计，</a:t>
            </a:r>
            <a:r>
              <a:rPr lang="zh-CN" altLang="en-US" sz="2000" b="1">
                <a:solidFill>
                  <a:srgbClr val="FF0000"/>
                </a:solidFill>
                <a:latin typeface="楷体" panose="02010609060101010101" charset="-122"/>
                <a:ea typeface="楷体" panose="02010609060101010101" charset="-122"/>
                <a:cs typeface="楷体" panose="02010609060101010101" charset="-122"/>
              </a:rPr>
              <a:t>战争中军民共伤亡9000余万，死亡者达5500万</a:t>
            </a:r>
            <a:r>
              <a:rPr lang="zh-CN" altLang="en-US" sz="2000" b="1">
                <a:latin typeface="楷体" panose="02010609060101010101" charset="-122"/>
                <a:ea typeface="楷体" panose="02010609060101010101" charset="-122"/>
                <a:cs typeface="楷体" panose="02010609060101010101" charset="-122"/>
              </a:rPr>
              <a:t>，是历次战争中死亡人数最多的一次，其中有一半是无辜的平民。</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    第二次世界大战期间，德、意、日法西斯在国内和占领区建立起法西斯恐怖统治，犯下了令人发指的罪行。希特勒上台后；立即将其种族主义理论付诸行动。</a:t>
            </a:r>
            <a:r>
              <a:rPr lang="zh-CN" altLang="en-US" sz="2000" b="1">
                <a:solidFill>
                  <a:srgbClr val="FF0000"/>
                </a:solidFill>
                <a:latin typeface="楷体" panose="02010609060101010101" charset="-122"/>
                <a:ea typeface="楷体" panose="02010609060101010101" charset="-122"/>
                <a:cs typeface="楷体" panose="02010609060101010101" charset="-122"/>
              </a:rPr>
              <a:t>1941年底，希特勒下达了“彻底解决犹太人”的命令，德国法西斯对欧洲占领区1100万犹太人进行有计划的种族灭绝性的大屠杀。</a:t>
            </a:r>
            <a:endParaRPr lang="zh-CN" altLang="en-US" sz="2000" b="1">
              <a:solidFill>
                <a:srgbClr val="FF0000"/>
              </a:solidFill>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    日本军国主义在占领区所犯下的罪行更是罄竹难书。1937年12月，日本侵略军侵占中国首都南京后，有组织、有计划地对无辜居民和放下武器的中国士兵进行了长达六个多星期的血腥大屠杀，遇难者总数</a:t>
            </a:r>
            <a:r>
              <a:rPr lang="zh-CN" altLang="en-US" sz="2000" b="1">
                <a:solidFill>
                  <a:srgbClr val="FF0000"/>
                </a:solidFill>
                <a:latin typeface="楷体" panose="02010609060101010101" charset="-122"/>
                <a:ea typeface="楷体" panose="02010609060101010101" charset="-122"/>
                <a:cs typeface="楷体" panose="02010609060101010101" charset="-122"/>
              </a:rPr>
              <a:t>达30万人以上</a:t>
            </a:r>
            <a:r>
              <a:rPr lang="zh-CN" altLang="en-US" sz="2000" b="1">
                <a:latin typeface="楷体" panose="02010609060101010101" charset="-122"/>
                <a:ea typeface="楷体" panose="02010609060101010101" charset="-122"/>
                <a:cs typeface="楷体" panose="02010609060101010101" charset="-122"/>
              </a:rPr>
              <a:t>。日军在中</a:t>
            </a:r>
            <a:r>
              <a:rPr lang="zh-CN" altLang="en-US" sz="2000" b="1">
                <a:solidFill>
                  <a:srgbClr val="FF0000"/>
                </a:solidFill>
                <a:latin typeface="楷体" panose="02010609060101010101" charset="-122"/>
                <a:ea typeface="楷体" panose="02010609060101010101" charset="-122"/>
                <a:cs typeface="楷体" panose="02010609060101010101" charset="-122"/>
              </a:rPr>
              <a:t>国东北成立了代号为“731”的细菌部队</a:t>
            </a:r>
            <a:r>
              <a:rPr lang="zh-CN" altLang="en-US" sz="2000" b="1">
                <a:latin typeface="楷体" panose="02010609060101010101" charset="-122"/>
                <a:ea typeface="楷体" panose="02010609060101010101" charset="-122"/>
                <a:cs typeface="楷体" panose="02010609060101010101" charset="-122"/>
              </a:rPr>
              <a:t>，大量生产鼠疫、霍乱、伤寒、炭疽等传染病菌。为了迅速有效地研制出细菌武器，竟惨无人道地在活人身上进行各种细菌试验，残酷杀害无辜生灵。从1939年到1945年，就以细菌试验的方法残杀了三千多人。</a:t>
            </a:r>
            <a:endParaRPr lang="zh-CN" altLang="en-US" sz="2000" b="1">
              <a:latin typeface="楷体" panose="02010609060101010101" charset="-122"/>
              <a:ea typeface="楷体" panose="02010609060101010101" charset="-122"/>
              <a:cs typeface="楷体" panose="02010609060101010101" charset="-122"/>
            </a:endParaRPr>
          </a:p>
        </p:txBody>
      </p:sp>
      <p:sp>
        <p:nvSpPr>
          <p:cNvPr id="2" name="文本框 1"/>
          <p:cNvSpPr txBox="1"/>
          <p:nvPr/>
        </p:nvSpPr>
        <p:spPr>
          <a:xfrm>
            <a:off x="577215" y="5960745"/>
            <a:ext cx="7331075" cy="829945"/>
          </a:xfrm>
          <a:prstGeom prst="rect">
            <a:avLst/>
          </a:prstGeom>
          <a:solidFill>
            <a:srgbClr val="FFFF00"/>
          </a:solidFill>
        </p:spPr>
        <p:txBody>
          <a:bodyPr wrap="square" rtlCol="0" anchor="t">
            <a:spAutoFit/>
          </a:bodyPr>
          <a:lstStyle/>
          <a:p>
            <a:pPr>
              <a:lnSpc>
                <a:spcPct val="100000"/>
              </a:lnSpc>
            </a:pPr>
            <a:r>
              <a:rPr lang="en-US" sz="2400" b="1">
                <a:solidFill>
                  <a:srgbClr val="FF0000"/>
                </a:solidFill>
                <a:latin typeface="黑体" panose="02010609060101010101" pitchFamily="2" charset="-122"/>
                <a:ea typeface="黑体" panose="02010609060101010101" pitchFamily="2" charset="-122"/>
                <a:sym typeface="+mn-ea"/>
              </a:rPr>
              <a:t>①</a:t>
            </a:r>
            <a:r>
              <a:rPr sz="2400" b="1">
                <a:solidFill>
                  <a:srgbClr val="FF0000"/>
                </a:solidFill>
                <a:latin typeface="黑体" panose="02010609060101010101" pitchFamily="2" charset="-122"/>
                <a:ea typeface="黑体" panose="02010609060101010101" pitchFamily="2" charset="-122"/>
                <a:sym typeface="+mn-ea"/>
              </a:rPr>
              <a:t>第二次世界大</a:t>
            </a:r>
            <a:r>
              <a:rPr lang="zh-CN" sz="2400" b="1">
                <a:solidFill>
                  <a:srgbClr val="FF0000"/>
                </a:solidFill>
                <a:latin typeface="黑体" panose="02010609060101010101" pitchFamily="2" charset="-122"/>
                <a:ea typeface="黑体" panose="02010609060101010101" pitchFamily="2" charset="-122"/>
                <a:sym typeface="+mn-ea"/>
              </a:rPr>
              <a:t>战</a:t>
            </a:r>
            <a:r>
              <a:rPr sz="2400" b="1">
                <a:solidFill>
                  <a:srgbClr val="FF0000"/>
                </a:solidFill>
                <a:latin typeface="黑体" panose="02010609060101010101" pitchFamily="2" charset="-122"/>
                <a:ea typeface="黑体" panose="02010609060101010101" pitchFamily="2" charset="-122"/>
                <a:sym typeface="+mn-ea"/>
              </a:rPr>
              <a:t>是人</a:t>
            </a:r>
            <a:r>
              <a:rPr lang="zh-CN" sz="2400" b="1">
                <a:solidFill>
                  <a:srgbClr val="FF0000"/>
                </a:solidFill>
                <a:latin typeface="黑体" panose="02010609060101010101" pitchFamily="2" charset="-122"/>
                <a:ea typeface="黑体" panose="02010609060101010101" pitchFamily="2" charset="-122"/>
                <a:sym typeface="+mn-ea"/>
              </a:rPr>
              <a:t>类历</a:t>
            </a:r>
            <a:r>
              <a:rPr sz="2400" b="1">
                <a:solidFill>
                  <a:srgbClr val="FF0000"/>
                </a:solidFill>
                <a:latin typeface="黑体" panose="02010609060101010101" pitchFamily="2" charset="-122"/>
                <a:ea typeface="黑体" panose="02010609060101010101" pitchFamily="2" charset="-122"/>
                <a:sym typeface="+mn-ea"/>
              </a:rPr>
              <a:t>史上</a:t>
            </a:r>
            <a:r>
              <a:rPr lang="zh-CN" sz="2400" b="1">
                <a:solidFill>
                  <a:srgbClr val="FF0000"/>
                </a:solidFill>
                <a:latin typeface="黑体" panose="02010609060101010101" pitchFamily="2" charset="-122"/>
                <a:ea typeface="黑体" panose="02010609060101010101" pitchFamily="2" charset="-122"/>
                <a:sym typeface="+mn-ea"/>
              </a:rPr>
              <a:t>迄今</a:t>
            </a:r>
            <a:r>
              <a:rPr sz="2400" b="1">
                <a:solidFill>
                  <a:srgbClr val="FF0000"/>
                </a:solidFill>
                <a:latin typeface="黑体" panose="02010609060101010101" pitchFamily="2" charset="-122"/>
                <a:ea typeface="黑体" panose="02010609060101010101" pitchFamily="2" charset="-122"/>
                <a:sym typeface="+mn-ea"/>
              </a:rPr>
              <a:t>为止规模</a:t>
            </a:r>
            <a:r>
              <a:rPr lang="zh-CN" sz="2400" b="1">
                <a:solidFill>
                  <a:srgbClr val="FF0000"/>
                </a:solidFill>
                <a:latin typeface="黑体" panose="02010609060101010101" pitchFamily="2" charset="-122"/>
                <a:ea typeface="黑体" panose="02010609060101010101" pitchFamily="2" charset="-122"/>
                <a:sym typeface="+mn-ea"/>
              </a:rPr>
              <a:t>最</a:t>
            </a:r>
            <a:r>
              <a:rPr sz="2400" b="1">
                <a:solidFill>
                  <a:srgbClr val="FF0000"/>
                </a:solidFill>
                <a:latin typeface="黑体" panose="02010609060101010101" pitchFamily="2" charset="-122"/>
                <a:ea typeface="黑体" panose="02010609060101010101" pitchFamily="2" charset="-122"/>
                <a:sym typeface="+mn-ea"/>
              </a:rPr>
              <a:t>大的一次战争，</a:t>
            </a:r>
            <a:r>
              <a:rPr lang="zh-CN" sz="2400" b="1">
                <a:solidFill>
                  <a:srgbClr val="FF0000"/>
                </a:solidFill>
                <a:latin typeface="黑体" panose="02010609060101010101" pitchFamily="2" charset="-122"/>
                <a:ea typeface="黑体" panose="02010609060101010101" pitchFamily="2" charset="-122"/>
                <a:sym typeface="+mn-ea"/>
              </a:rPr>
              <a:t>给人类</a:t>
            </a:r>
            <a:r>
              <a:rPr sz="2400" b="1">
                <a:solidFill>
                  <a:srgbClr val="FF0000"/>
                </a:solidFill>
                <a:latin typeface="黑体" panose="02010609060101010101" pitchFamily="2" charset="-122"/>
                <a:ea typeface="黑体" panose="02010609060101010101" pitchFamily="2" charset="-122"/>
                <a:sym typeface="+mn-ea"/>
              </a:rPr>
              <a:t>前所未有的破坏和</a:t>
            </a:r>
            <a:r>
              <a:rPr lang="zh-CN" sz="2400" b="1">
                <a:solidFill>
                  <a:srgbClr val="FF0000"/>
                </a:solidFill>
                <a:latin typeface="黑体" panose="02010609060101010101" pitchFamily="2" charset="-122"/>
                <a:ea typeface="黑体" panose="02010609060101010101" pitchFamily="2" charset="-122"/>
                <a:sym typeface="+mn-ea"/>
              </a:rPr>
              <a:t>灾难。</a:t>
            </a:r>
            <a:endParaRPr lang="zh-CN" altLang="en-US" sz="2400" b="1">
              <a:solidFill>
                <a:srgbClr val="FF0000"/>
              </a:solidFill>
              <a:latin typeface="黑体" pitchFamily="2" charset="-122"/>
              <a:ea typeface="黑体" pitchFamily="2" charset="-122"/>
              <a:sym typeface="+mn-ea"/>
            </a:endParaRPr>
          </a:p>
        </p:txBody>
      </p:sp>
      <p:pic>
        <p:nvPicPr>
          <p:cNvPr id="3" name="图片 2" descr="Img272800789"/>
          <p:cNvPicPr>
            <a:picLocks noChangeAspect="1"/>
          </p:cNvPicPr>
          <p:nvPr/>
        </p:nvPicPr>
        <p:blipFill>
          <a:blip r:embed="rId2"/>
          <a:stretch>
            <a:fillRect/>
          </a:stretch>
        </p:blipFill>
        <p:spPr>
          <a:xfrm>
            <a:off x="8460105" y="3728720"/>
            <a:ext cx="3497580" cy="2478405"/>
          </a:xfrm>
          <a:prstGeom prst="rect">
            <a:avLst/>
          </a:prstGeom>
          <a:noFill/>
          <a:ln w="9525">
            <a:noFill/>
          </a:ln>
        </p:spPr>
      </p:pic>
      <p:sp>
        <p:nvSpPr>
          <p:cNvPr id="6" name="文本框 5"/>
          <p:cNvSpPr txBox="1"/>
          <p:nvPr/>
        </p:nvSpPr>
        <p:spPr>
          <a:xfrm>
            <a:off x="8399145" y="6207125"/>
            <a:ext cx="3497580" cy="583565"/>
          </a:xfrm>
          <a:prstGeom prst="rect">
            <a:avLst/>
          </a:prstGeom>
          <a:noFill/>
        </p:spPr>
        <p:txBody>
          <a:bodyPr wrap="square" rtlCol="0" anchor="t">
            <a:spAutoFit/>
          </a:bodyPr>
          <a:lstStyle/>
          <a:p>
            <a:r>
              <a:rPr lang="zh-CN" altLang="en-US" sz="1600">
                <a:latin typeface="黑体" panose="02010609060101010101" pitchFamily="2" charset="-122"/>
                <a:ea typeface="黑体" panose="02010609060101010101" pitchFamily="2" charset="-122"/>
                <a:cs typeface="黑体" panose="02010609060101010101" pitchFamily="2" charset="-122"/>
                <a:sym typeface="+mn-ea"/>
              </a:rPr>
              <a:t>位于南京江东门的侵华日军南京大屠杀遇难同胞纪念馆</a:t>
            </a:r>
            <a:r>
              <a:rPr lang="en-US" altLang="zh-CN" sz="1600">
                <a:latin typeface="黑体" panose="02010609060101010101" pitchFamily="2" charset="-122"/>
                <a:ea typeface="黑体" panose="02010609060101010101" pitchFamily="2" charset="-122"/>
                <a:cs typeface="黑体" panose="02010609060101010101" pitchFamily="2" charset="-122"/>
                <a:sym typeface="+mn-ea"/>
              </a:rPr>
              <a:t>“</a:t>
            </a:r>
            <a:r>
              <a:rPr lang="zh-CN" altLang="en-US" sz="1600">
                <a:latin typeface="黑体" panose="02010609060101010101" pitchFamily="2" charset="-122"/>
                <a:ea typeface="黑体" panose="02010609060101010101" pitchFamily="2" charset="-122"/>
                <a:cs typeface="黑体" panose="02010609060101010101" pitchFamily="2" charset="-122"/>
                <a:sym typeface="+mn-ea"/>
              </a:rPr>
              <a:t>万人坑</a:t>
            </a:r>
            <a:r>
              <a:rPr lang="en-US" altLang="zh-CN" sz="1600">
                <a:latin typeface="黑体" panose="02010609060101010101" pitchFamily="2" charset="-122"/>
                <a:ea typeface="黑体" panose="02010609060101010101" pitchFamily="2" charset="-122"/>
                <a:cs typeface="黑体" panose="02010609060101010101" pitchFamily="2" charset="-122"/>
                <a:sym typeface="+mn-ea"/>
              </a:rPr>
              <a:t>”</a:t>
            </a:r>
            <a:r>
              <a:rPr lang="zh-CN" altLang="en-US" sz="1600">
                <a:latin typeface="黑体" panose="02010609060101010101" pitchFamily="2" charset="-122"/>
                <a:ea typeface="黑体" panose="02010609060101010101" pitchFamily="2" charset="-122"/>
                <a:cs typeface="黑体" panose="02010609060101010101" pitchFamily="2" charset="-122"/>
                <a:sym typeface="+mn-ea"/>
              </a:rPr>
              <a:t>一遗址。</a:t>
            </a:r>
            <a:endParaRPr lang="zh-CN" altLang="en-US" sz="1600"/>
          </a:p>
        </p:txBody>
      </p:sp>
      <p:pic>
        <p:nvPicPr>
          <p:cNvPr id="7" name="图片 6" descr="奥斯维辛集中营毒气室，布满了指甲抓痕的墙壁"/>
          <p:cNvPicPr>
            <a:picLocks noChangeAspect="1"/>
          </p:cNvPicPr>
          <p:nvPr/>
        </p:nvPicPr>
        <p:blipFill>
          <a:blip r:embed="rId3"/>
          <a:stretch>
            <a:fillRect/>
          </a:stretch>
        </p:blipFill>
        <p:spPr>
          <a:xfrm>
            <a:off x="8460105" y="384175"/>
            <a:ext cx="3368675" cy="2526665"/>
          </a:xfrm>
          <a:prstGeom prst="rect">
            <a:avLst/>
          </a:prstGeom>
          <a:noFill/>
          <a:ln w="9525">
            <a:noFill/>
          </a:ln>
        </p:spPr>
      </p:pic>
      <p:sp>
        <p:nvSpPr>
          <p:cNvPr id="8" name="文本框 7"/>
          <p:cNvSpPr txBox="1"/>
          <p:nvPr/>
        </p:nvSpPr>
        <p:spPr>
          <a:xfrm>
            <a:off x="8914765" y="3002280"/>
            <a:ext cx="2588260" cy="583565"/>
          </a:xfrm>
          <a:prstGeom prst="rect">
            <a:avLst/>
          </a:prstGeom>
          <a:noFill/>
        </p:spPr>
        <p:txBody>
          <a:bodyPr wrap="square" rtlCol="0" anchor="t">
            <a:spAutoFit/>
          </a:bodyPr>
          <a:lstStyle/>
          <a:p>
            <a:pPr algn="ctr"/>
            <a:r>
              <a:rPr lang="zh-CN" altLang="en-US" sz="1600">
                <a:latin typeface="黑体" panose="02010609060101010101" pitchFamily="2" charset="-122"/>
                <a:ea typeface="黑体" panose="02010609060101010101" pitchFamily="2" charset="-122"/>
                <a:sym typeface="+mn-ea"/>
              </a:rPr>
              <a:t>奥斯维辛集中营毒气室，布满了指甲抓痕的墙壁</a:t>
            </a:r>
            <a:endParaRPr lang="zh-CN" altLang="en-US" sz="1600"/>
          </a:p>
        </p:txBody>
      </p:sp>
      <p:sp>
        <p:nvSpPr>
          <p:cNvPr id="5" name="文本框 4"/>
          <p:cNvSpPr txBox="1"/>
          <p:nvPr/>
        </p:nvSpPr>
        <p:spPr>
          <a:xfrm>
            <a:off x="0" y="-9525"/>
            <a:ext cx="5086350"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四、第二次世界大战的影响</a:t>
            </a:r>
            <a:endParaRPr lang="zh-CN" altLang="en-US" sz="3200" b="1">
              <a:solidFill>
                <a:srgbClr val="FF0000"/>
              </a:solidFill>
              <a:latin typeface="楷体" panose="02010609060101010101" charset="-122"/>
              <a:ea typeface="楷体" panose="02010609060101010101" charset="-122"/>
            </a:endParaRPr>
          </a:p>
        </p:txBody>
      </p:sp>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5" name="图片 4"/>
          <p:cNvPicPr>
            <a:picLocks noChangeAspect="1"/>
          </p:cNvPicPr>
          <p:nvPr/>
        </p:nvPicPr>
        <p:blipFill>
          <a:blip r:embed="rId3"/>
          <a:stretch>
            <a:fillRect/>
          </a:stretch>
        </p:blipFill>
        <p:spPr>
          <a:xfrm>
            <a:off x="9180830" y="799465"/>
            <a:ext cx="3011170" cy="3578225"/>
          </a:xfrm>
          <a:prstGeom prst="rect">
            <a:avLst/>
          </a:prstGeom>
        </p:spPr>
      </p:pic>
      <p:sp>
        <p:nvSpPr>
          <p:cNvPr id="2" name="文本框 1"/>
          <p:cNvSpPr txBox="1"/>
          <p:nvPr/>
        </p:nvSpPr>
        <p:spPr>
          <a:xfrm>
            <a:off x="423545" y="5147310"/>
            <a:ext cx="11166475" cy="977265"/>
          </a:xfrm>
          <a:prstGeom prst="rect">
            <a:avLst/>
          </a:prstGeom>
          <a:solidFill>
            <a:srgbClr val="FFFF00"/>
          </a:solidFill>
          <a:ln>
            <a:noFill/>
          </a:ln>
        </p:spPr>
        <p:txBody>
          <a:bodyPr wrap="square" rtlCol="0" anchor="t">
            <a:spAutoFit/>
          </a:bodyPr>
          <a:lstStyle/>
          <a:p>
            <a:pPr>
              <a:lnSpc>
                <a:spcPct val="120000"/>
              </a:lnSpc>
              <a:spcBef>
                <a:spcPct val="0"/>
              </a:spcBef>
              <a:spcAft>
                <a:spcPct val="0"/>
              </a:spcAft>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③造成了德国、朝鲜的分裂和欧洲的分裂，导致了美苏两极格局的出现，世界分裂为两大阵营，进入“冷战”状态，成为战后国际局势紧张、局部战争的根源。</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pic>
        <p:nvPicPr>
          <p:cNvPr id="9" name="Shape 1789"/>
          <p:cNvPicPr/>
          <p:nvPr/>
        </p:nvPicPr>
        <p:blipFill>
          <a:blip r:embed="rId4"/>
          <a:stretch>
            <a:fillRect/>
          </a:stretch>
        </p:blipFill>
        <p:spPr>
          <a:xfrm>
            <a:off x="97790" y="826135"/>
            <a:ext cx="4864100" cy="3629025"/>
          </a:xfrm>
          <a:prstGeom prst="rect">
            <a:avLst/>
          </a:prstGeom>
        </p:spPr>
      </p:pic>
      <p:pic>
        <p:nvPicPr>
          <p:cNvPr id="3" name="图片 2"/>
          <p:cNvPicPr>
            <a:picLocks noChangeAspect="1"/>
          </p:cNvPicPr>
          <p:nvPr/>
        </p:nvPicPr>
        <p:blipFill>
          <a:blip r:embed="rId5"/>
          <a:stretch>
            <a:fillRect/>
          </a:stretch>
        </p:blipFill>
        <p:spPr>
          <a:xfrm>
            <a:off x="5132070" y="328930"/>
            <a:ext cx="3878580" cy="4518660"/>
          </a:xfrm>
          <a:prstGeom prst="rect">
            <a:avLst/>
          </a:prstGeom>
        </p:spPr>
      </p:pic>
    </p:spTree>
    <p:custDataLst>
      <p:tags r:id="rId6"/>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50850" y="869950"/>
            <a:ext cx="6702425" cy="4092575"/>
          </a:xfrm>
          <a:prstGeom prst="rect">
            <a:avLst/>
          </a:prstGeom>
          <a:noFill/>
          <a:ln w="19050">
            <a:solidFill>
              <a:srgbClr val="0070C0"/>
            </a:solidFill>
            <a:prstDash val="sysDash"/>
          </a:ln>
        </p:spPr>
        <p:txBody>
          <a:bodyPr wrap="square" rtlCol="0" anchor="t">
            <a:spAutoFit/>
          </a:bodyPr>
          <a:lstStyle/>
          <a:p>
            <a:r>
              <a:rPr lang="en-US" altLang="zh-CN" sz="2000" b="1">
                <a:latin typeface="楷体" panose="02010609060101010101" charset="-122"/>
                <a:ea typeface="楷体" panose="02010609060101010101" charset="-122"/>
                <a:cs typeface="楷体" panose="02010609060101010101" charset="-122"/>
              </a:rPr>
              <a:t>    </a:t>
            </a:r>
            <a:r>
              <a:rPr lang="zh-CN" altLang="en-US" sz="2000" b="1">
                <a:latin typeface="楷体" panose="02010609060101010101" charset="-122"/>
                <a:ea typeface="楷体" panose="02010609060101010101" charset="-122"/>
                <a:cs typeface="楷体" panose="02010609060101010101" charset="-122"/>
              </a:rPr>
              <a:t>联合国是第二次世界大战后成立的国际组织，是一个由主权国家组成的国际组织。</a:t>
            </a:r>
            <a:r>
              <a:rPr lang="zh-CN" altLang="en-US" sz="2000" b="1">
                <a:solidFill>
                  <a:srgbClr val="FF0000"/>
                </a:solidFill>
                <a:latin typeface="楷体" panose="02010609060101010101" charset="-122"/>
                <a:ea typeface="楷体" panose="02010609060101010101" charset="-122"/>
                <a:cs typeface="楷体" panose="02010609060101010101" charset="-122"/>
              </a:rPr>
              <a:t>1945年10月24日，</a:t>
            </a:r>
            <a:r>
              <a:rPr lang="zh-CN" altLang="en-US" sz="2000" b="1">
                <a:latin typeface="楷体" panose="02010609060101010101" charset="-122"/>
                <a:ea typeface="楷体" panose="02010609060101010101" charset="-122"/>
                <a:cs typeface="楷体" panose="02010609060101010101" charset="-122"/>
              </a:rPr>
              <a:t>在美国旧金山签订生效的</a:t>
            </a:r>
            <a:r>
              <a:rPr lang="zh-CN" altLang="en-US" sz="2000" b="1">
                <a:solidFill>
                  <a:srgbClr val="FF0000"/>
                </a:solidFill>
                <a:latin typeface="楷体" panose="02010609060101010101" charset="-122"/>
                <a:ea typeface="楷体" panose="02010609060101010101" charset="-122"/>
                <a:cs typeface="楷体" panose="02010609060101010101" charset="-122"/>
              </a:rPr>
              <a:t>《联合国宪章》，</a:t>
            </a:r>
            <a:r>
              <a:rPr lang="zh-CN" altLang="en-US" sz="2000" b="1">
                <a:latin typeface="楷体" panose="02010609060101010101" charset="-122"/>
                <a:ea typeface="楷体" panose="02010609060101010101" charset="-122"/>
                <a:cs typeface="楷体" panose="02010609060101010101" charset="-122"/>
              </a:rPr>
              <a:t>标志着联合国正式成立。联合国致力于促进各国在国际法、国际安全、经济发展、社会进步、人权及实现世界和平方面的合作。</a:t>
            </a:r>
            <a:endParaRPr lang="zh-CN" altLang="en-US" sz="2000" b="1">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    联合国安全理事会的五大常任理事国有：美苏英法中。联合国安理会实行</a:t>
            </a:r>
            <a:r>
              <a:rPr lang="zh-CN" altLang="en-US" sz="2000" b="1">
                <a:solidFill>
                  <a:srgbClr val="FF0000"/>
                </a:solidFill>
                <a:latin typeface="楷体" panose="02010609060101010101" charset="-122"/>
                <a:ea typeface="楷体" panose="02010609060101010101" charset="-122"/>
                <a:cs typeface="楷体" panose="02010609060101010101" charset="-122"/>
              </a:rPr>
              <a:t>大国一致原则</a:t>
            </a:r>
            <a:r>
              <a:rPr lang="zh-CN" altLang="en-US" sz="2000" b="1">
                <a:latin typeface="楷体" panose="02010609060101010101" charset="-122"/>
                <a:ea typeface="楷体" panose="02010609060101010101" charset="-122"/>
                <a:cs typeface="楷体" panose="02010609060101010101" charset="-122"/>
              </a:rPr>
              <a:t>，在这种制度下，只要一个常任理事国对某一决定投反对票，即使安理会其他所有14个理事国都投赞成票，该项决议也不能通过。    </a:t>
            </a:r>
            <a:endParaRPr lang="zh-CN" altLang="en-US" sz="2000" b="1">
              <a:latin typeface="楷体" panose="02010609060101010101" charset="-122"/>
              <a:ea typeface="楷体" panose="02010609060101010101" charset="-122"/>
              <a:cs typeface="楷体" panose="02010609060101010101" charset="-122"/>
            </a:endParaRPr>
          </a:p>
          <a:p>
            <a:endParaRPr lang="zh-CN" altLang="en-US" sz="2000" b="1">
              <a:solidFill>
                <a:srgbClr val="0033CC"/>
              </a:solidFill>
              <a:latin typeface="楷体" panose="02010609060101010101" charset="-122"/>
              <a:ea typeface="楷体" panose="02010609060101010101" charset="-122"/>
              <a:cs typeface="楷体" panose="02010609060101010101" charset="-122"/>
            </a:endParaRPr>
          </a:p>
          <a:p>
            <a:r>
              <a:rPr lang="zh-CN" altLang="en-US" sz="2000" b="1">
                <a:latin typeface="楷体" panose="02010609060101010101" charset="-122"/>
                <a:ea typeface="楷体" panose="02010609060101010101" charset="-122"/>
                <a:cs typeface="楷体" panose="02010609060101010101" charset="-122"/>
              </a:rPr>
              <a:t>    </a:t>
            </a:r>
            <a:r>
              <a:rPr lang="zh-CN" altLang="en-US" sz="2000" b="1">
                <a:solidFill>
                  <a:srgbClr val="0033CC"/>
                </a:solidFill>
                <a:latin typeface="楷体" panose="02010609060101010101" charset="-122"/>
                <a:ea typeface="楷体" panose="02010609060101010101" charset="-122"/>
                <a:cs typeface="楷体" panose="02010609060101010101" charset="-122"/>
              </a:rPr>
              <a:t>联合国在维护世界和平，缓和国际紧张局势，解决地区冲突方面，在协调国际经济关系，促进世界各国经济、科学、文化的合作与交流方面，都发挥着相当积极的作用。</a:t>
            </a:r>
            <a:endParaRPr lang="zh-CN" altLang="en-US" sz="2000" b="1">
              <a:solidFill>
                <a:srgbClr val="0033CC"/>
              </a:solidFill>
              <a:latin typeface="楷体" panose="02010609060101010101" charset="-122"/>
              <a:ea typeface="楷体" panose="02010609060101010101" charset="-122"/>
              <a:cs typeface="楷体" panose="02010609060101010101" charset="-122"/>
            </a:endParaRPr>
          </a:p>
        </p:txBody>
      </p:sp>
      <p:pic>
        <p:nvPicPr>
          <p:cNvPr id="5" name="图片 4"/>
          <p:cNvPicPr>
            <a:picLocks noChangeAspect="1"/>
          </p:cNvPicPr>
          <p:nvPr/>
        </p:nvPicPr>
        <p:blipFill>
          <a:blip r:embed="rId2"/>
          <a:stretch>
            <a:fillRect/>
          </a:stretch>
        </p:blipFill>
        <p:spPr>
          <a:xfrm>
            <a:off x="7839075" y="710565"/>
            <a:ext cx="4171950" cy="4152265"/>
          </a:xfrm>
          <a:prstGeom prst="rect">
            <a:avLst/>
          </a:prstGeom>
        </p:spPr>
      </p:pic>
      <p:sp>
        <p:nvSpPr>
          <p:cNvPr id="2" name="文本框 1"/>
          <p:cNvSpPr txBox="1"/>
          <p:nvPr/>
        </p:nvSpPr>
        <p:spPr>
          <a:xfrm>
            <a:off x="1090295" y="5474335"/>
            <a:ext cx="6560820" cy="460375"/>
          </a:xfrm>
          <a:prstGeom prst="rect">
            <a:avLst/>
          </a:prstGeom>
          <a:solidFill>
            <a:srgbClr val="FFFF00"/>
          </a:solidFill>
        </p:spPr>
        <p:txBody>
          <a:bodyPr wrap="square" rtlCol="0" anchor="t">
            <a:spAutoFit/>
          </a:bodyPr>
          <a:lstStyle/>
          <a:p>
            <a:pPr algn="l"/>
            <a:r>
              <a:rPr lang="zh-CN" altLang="en-US" sz="2400" b="1">
                <a:solidFill>
                  <a:srgbClr val="FF0000"/>
                </a:solidFill>
                <a:latin typeface="黑体" panose="02010609060101010101" pitchFamily="2" charset="-122"/>
                <a:ea typeface="黑体" panose="02010609060101010101" pitchFamily="2" charset="-122"/>
                <a:cs typeface="楷体" panose="02010609060101010101" charset="-122"/>
                <a:sym typeface="+mn-ea"/>
              </a:rPr>
              <a:t>④成立了维护世界和平的国际组织：联合国</a:t>
            </a:r>
            <a:endParaRPr lang="zh-CN" altLang="en-US" sz="2400" b="1">
              <a:solidFill>
                <a:srgbClr val="FF0000"/>
              </a:solidFill>
              <a:latin typeface="黑体" pitchFamily="2" charset="-122"/>
              <a:ea typeface="黑体" pitchFamily="2" charset="-122"/>
              <a:cs typeface="楷体" panose="02010609060101010101" charset="-122"/>
              <a:sym typeface="+mn-ea"/>
            </a:endParaRPr>
          </a:p>
        </p:txBody>
      </p:sp>
    </p:spTree>
    <p:custDataLst>
      <p:tags r:id="rId3"/>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554990" y="817880"/>
            <a:ext cx="11080750" cy="3476625"/>
          </a:xfrm>
          <a:prstGeom prst="rect">
            <a:avLst/>
          </a:prstGeom>
          <a:noFill/>
          <a:ln w="19050">
            <a:solidFill>
              <a:srgbClr val="0070C0"/>
            </a:solidFill>
            <a:prstDash val="sysDash"/>
          </a:ln>
        </p:spPr>
        <p:txBody>
          <a:bodyPr wrap="square" rtlCol="0" anchor="t">
            <a:spAutoFit/>
          </a:bodyPr>
          <a:lstStyle/>
          <a:p>
            <a:r>
              <a:rPr lang="en-US" altLang="zh-CN" sz="28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cs typeface="楷体" panose="02010609060101010101" charset="-122"/>
              </a:rPr>
              <a:t>二战后，世界历史进入当代史时期。当代史的一个重要内容是亚洲、非洲、拉丁美洲被压迫民族争取解放的运动</a:t>
            </a:r>
            <a:r>
              <a:rPr lang="zh-CN" altLang="en-US" sz="2400" b="1">
                <a:solidFill>
                  <a:srgbClr val="0033CC"/>
                </a:solidFill>
                <a:latin typeface="楷体" panose="02010609060101010101" charset="-122"/>
                <a:ea typeface="楷体" panose="02010609060101010101" charset="-122"/>
                <a:cs typeface="楷体" panose="02010609060101010101" charset="-122"/>
              </a:rPr>
              <a:t>空前高涨</a:t>
            </a:r>
            <a:r>
              <a:rPr lang="zh-CN" altLang="en-US" sz="2400" b="1">
                <a:latin typeface="楷体" panose="02010609060101010101" charset="-122"/>
                <a:ea typeface="楷体" panose="02010609060101010101" charset="-122"/>
                <a:cs typeface="楷体" panose="02010609060101010101" charset="-122"/>
              </a:rPr>
              <a:t>，并取得广泛胜利。首先在亚洲爆发，接着转向非洲和拉丁美洲，从40年代到70年代中期，形成了亚非拉</a:t>
            </a:r>
            <a:r>
              <a:rPr lang="zh-CN" altLang="en-US" sz="2400" b="1">
                <a:solidFill>
                  <a:srgbClr val="0033CC"/>
                </a:solidFill>
                <a:latin typeface="楷体" panose="02010609060101010101" charset="-122"/>
                <a:ea typeface="楷体" panose="02010609060101010101" charset="-122"/>
                <a:cs typeface="楷体" panose="02010609060101010101" charset="-122"/>
              </a:rPr>
              <a:t>民族独立国家体系</a:t>
            </a:r>
            <a:r>
              <a:rPr lang="zh-CN" altLang="en-US" sz="2400" b="1">
                <a:latin typeface="楷体" panose="02010609060101010101" charset="-122"/>
                <a:ea typeface="楷体" panose="02010609060101010101" charset="-122"/>
                <a:cs typeface="楷体" panose="02010609060101010101" charset="-122"/>
              </a:rPr>
              <a:t>，成为世界政治体系的</a:t>
            </a:r>
            <a:r>
              <a:rPr lang="zh-CN" altLang="en-US" sz="2400" b="1">
                <a:solidFill>
                  <a:srgbClr val="0033CC"/>
                </a:solidFill>
                <a:latin typeface="楷体" panose="02010609060101010101" charset="-122"/>
                <a:ea typeface="楷体" panose="02010609060101010101" charset="-122"/>
                <a:cs typeface="楷体" panose="02010609060101010101" charset="-122"/>
              </a:rPr>
              <a:t>重要组成部分</a:t>
            </a:r>
            <a:r>
              <a:rPr lang="zh-CN" altLang="en-US" sz="2400" b="1">
                <a:latin typeface="楷体" panose="02010609060101010101" charset="-122"/>
                <a:ea typeface="楷体" panose="02010609060101010101" charset="-122"/>
                <a:cs typeface="楷体" panose="02010609060101010101" charset="-122"/>
              </a:rPr>
              <a:t>。</a:t>
            </a:r>
            <a:endParaRPr lang="zh-CN" altLang="en-US" sz="2400" b="1">
              <a:latin typeface="楷体" panose="02010609060101010101" charset="-122"/>
              <a:ea typeface="楷体" panose="02010609060101010101" charset="-122"/>
              <a:cs typeface="楷体" panose="02010609060101010101" charset="-122"/>
            </a:endParaRPr>
          </a:p>
          <a:p>
            <a:r>
              <a:rPr lang="zh-CN" altLang="en-US" sz="2400" b="1">
                <a:latin typeface="楷体" panose="02010609060101010101" charset="-122"/>
                <a:ea typeface="楷体" panose="02010609060101010101" charset="-122"/>
                <a:cs typeface="楷体" panose="02010609060101010101" charset="-122"/>
                <a:sym typeface="+mn-ea"/>
              </a:rPr>
              <a:t>   </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 据统计，截至</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1990</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年，全世界</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180</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多个国家中，有近</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100</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个国家是在二战后宣布独立的，其中亚洲</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27</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个，非洲</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48</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个，拉丁美洲</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10</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个，大洋洲</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11</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个，欧洲</a:t>
            </a:r>
            <a:r>
              <a:rPr lang="en-US" altLang="zh-CN" sz="2400" b="1">
                <a:solidFill>
                  <a:srgbClr val="FF0000"/>
                </a:solidFill>
                <a:latin typeface="楷体" panose="02010609060101010101" charset="-122"/>
                <a:ea typeface="楷体" panose="02010609060101010101" charset="-122"/>
                <a:cs typeface="楷体" panose="02010609060101010101" charset="-122"/>
                <a:sym typeface="+mn-ea"/>
              </a:rPr>
              <a:t>1</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个。</a:t>
            </a:r>
            <a:r>
              <a:rPr lang="zh-CN" altLang="en-US" sz="2400" b="1">
                <a:latin typeface="楷体" panose="02010609060101010101" charset="-122"/>
                <a:ea typeface="楷体" panose="02010609060101010101" charset="-122"/>
                <a:cs typeface="楷体" panose="02010609060101010101" charset="-122"/>
                <a:sym typeface="+mn-ea"/>
              </a:rPr>
              <a:t>在短短的</a:t>
            </a:r>
            <a:r>
              <a:rPr lang="en-US" altLang="zh-CN" sz="2400" b="1">
                <a:latin typeface="楷体" panose="02010609060101010101" charset="-122"/>
                <a:ea typeface="楷体" panose="02010609060101010101" charset="-122"/>
                <a:cs typeface="楷体" panose="02010609060101010101" charset="-122"/>
                <a:sym typeface="+mn-ea"/>
              </a:rPr>
              <a:t>45</a:t>
            </a:r>
            <a:r>
              <a:rPr lang="zh-CN" altLang="en-US" sz="2400" b="1">
                <a:latin typeface="楷体" panose="02010609060101010101" charset="-122"/>
                <a:ea typeface="楷体" panose="02010609060101010101" charset="-122"/>
                <a:cs typeface="楷体" panose="02010609060101010101" charset="-122"/>
                <a:sym typeface="+mn-ea"/>
              </a:rPr>
              <a:t>年间，如此众多的国家挣脱殖民枷锁，登上世界历史舞台，其规模之大，影响之深远，是世界近代民族独立运动所不能比拟的</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。民族解放运动的高涨，这是当代世界历史的一个突出特点。 </a:t>
            </a:r>
            <a:endParaRPr lang="zh-CN" altLang="en-US" sz="2400" b="1">
              <a:solidFill>
                <a:srgbClr val="FF0000"/>
              </a:solidFill>
              <a:latin typeface="楷体" panose="02010609060101010101" charset="-122"/>
              <a:ea typeface="楷体" panose="02010609060101010101" charset="-122"/>
              <a:cs typeface="楷体" panose="02010609060101010101" charset="-122"/>
              <a:sym typeface="+mn-ea"/>
            </a:endParaRPr>
          </a:p>
        </p:txBody>
      </p:sp>
      <p:sp>
        <p:nvSpPr>
          <p:cNvPr id="2" name="文本框 1"/>
          <p:cNvSpPr txBox="1"/>
          <p:nvPr/>
        </p:nvSpPr>
        <p:spPr>
          <a:xfrm>
            <a:off x="556260" y="4492625"/>
            <a:ext cx="10012045" cy="460375"/>
          </a:xfrm>
          <a:prstGeom prst="rect">
            <a:avLst/>
          </a:prstGeom>
          <a:solidFill>
            <a:srgbClr val="FFFF00"/>
          </a:solidFill>
        </p:spPr>
        <p:txBody>
          <a:bodyPr wrap="square" rtlCol="0" anchor="t">
            <a:spAutoFit/>
          </a:bodyPr>
          <a:lstStyle/>
          <a:p>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⑤促进了殖民地半殖民地人民的觉醒，</a:t>
            </a:r>
            <a:r>
              <a:rPr lang="zh-CN" sz="2400" b="1">
                <a:solidFill>
                  <a:srgbClr val="FF0000"/>
                </a:solidFill>
                <a:latin typeface="黑体" panose="02010609060101010101" pitchFamily="2" charset="-122"/>
                <a:ea typeface="黑体" panose="02010609060101010101" pitchFamily="2" charset="-122"/>
                <a:sym typeface="+mn-ea"/>
              </a:rPr>
              <a:t>促进了民族解放运动的空前</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高涨</a:t>
            </a:r>
            <a:r>
              <a:rPr lang="zh-CN" sz="2400" b="1">
                <a:solidFill>
                  <a:srgbClr val="FF0000"/>
                </a:solidFill>
                <a:latin typeface="黑体" panose="02010609060101010101" pitchFamily="2" charset="-122"/>
                <a:ea typeface="黑体" panose="02010609060101010101" pitchFamily="2" charset="-122"/>
                <a:sym typeface="+mn-ea"/>
              </a:rPr>
              <a:t>。</a:t>
            </a:r>
            <a:endParaRPr lang="zh-CN" altLang="en-US" sz="2400" b="1">
              <a:solidFill>
                <a:srgbClr val="FF0000"/>
              </a:solidFill>
              <a:latin typeface="黑体" panose="02010609060101010101" pitchFamily="2" charset="-122"/>
              <a:ea typeface="黑体" panose="02010609060101010101" pitchFamily="2" charset="-122"/>
              <a:sym typeface="+mn-ea"/>
            </a:endParaRPr>
          </a:p>
        </p:txBody>
      </p:sp>
    </p:spTree>
    <p:custDataLst>
      <p:tags r:id="rId2"/>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407670" y="120650"/>
            <a:ext cx="6502400" cy="3743960"/>
          </a:xfrm>
          <a:prstGeom prst="rect">
            <a:avLst/>
          </a:prstGeom>
          <a:noFill/>
          <a:ln w="19050">
            <a:solidFill>
              <a:srgbClr val="0070C0"/>
            </a:solidFill>
            <a:prstDash val="sysDash"/>
          </a:ln>
        </p:spPr>
        <p:txBody>
          <a:bodyPr wrap="square" rtlCol="0" anchor="t">
            <a:spAutoFit/>
          </a:bodyPr>
          <a:lstStyle/>
          <a:p>
            <a:pPr>
              <a:lnSpc>
                <a:spcPct val="110000"/>
              </a:lnSpc>
              <a:spcBef>
                <a:spcPct val="0"/>
              </a:spcBef>
              <a:spcAft>
                <a:spcPct val="0"/>
              </a:spcAft>
            </a:pPr>
            <a:r>
              <a:rPr lang="en-US" altLang="zh-CN" sz="2400" b="1">
                <a:latin typeface="楷体" panose="02010609060101010101" charset="-122"/>
                <a:ea typeface="楷体" panose="02010609060101010101" charset="-122"/>
                <a:cs typeface="楷体" panose="02010609060101010101" charset="-122"/>
              </a:rPr>
              <a:t>    </a:t>
            </a:r>
            <a:r>
              <a:rPr lang="zh-CN" sz="2400" b="1">
                <a:solidFill>
                  <a:srgbClr val="000000"/>
                </a:solidFill>
                <a:latin typeface="楷体" panose="02010609060101010101" charset="-122"/>
                <a:ea typeface="楷体" panose="02010609060101010101" charset="-122"/>
                <a:cs typeface="楷体" panose="02010609060101010101" charset="-122"/>
                <a:sym typeface="+mn-ea"/>
              </a:rPr>
              <a:t>第二次世界大战结束前后，</a:t>
            </a:r>
            <a:r>
              <a:rPr lang="zh-CN" sz="2400" b="1">
                <a:solidFill>
                  <a:srgbClr val="FF0000"/>
                </a:solidFill>
                <a:latin typeface="楷体" panose="02010609060101010101" charset="-122"/>
                <a:ea typeface="楷体" panose="02010609060101010101" charset="-122"/>
                <a:cs typeface="楷体" panose="02010609060101010101" charset="-122"/>
                <a:sym typeface="+mn-ea"/>
              </a:rPr>
              <a:t>社会主义从一国扩展到多国，形成了以苏联为首的</a:t>
            </a:r>
            <a:r>
              <a:rPr lang="zh-CN" altLang="en-US" sz="2400" b="1">
                <a:solidFill>
                  <a:srgbClr val="FF0000"/>
                </a:solidFill>
                <a:latin typeface="楷体" panose="02010609060101010101" charset="-122"/>
                <a:ea typeface="楷体" panose="02010609060101010101" charset="-122"/>
                <a:cs typeface="楷体" panose="02010609060101010101" charset="-122"/>
                <a:sym typeface="+mn-ea"/>
              </a:rPr>
              <a:t>社会主义阵营</a:t>
            </a:r>
            <a:r>
              <a:rPr lang="zh-CN" altLang="en-US" sz="2400" b="1">
                <a:solidFill>
                  <a:srgbClr val="FF0000"/>
                </a:solidFill>
                <a:latin typeface="楷体" panose="02010609060101010101" charset="-122"/>
                <a:ea typeface="楷体" panose="02010609060101010101" charset="-122"/>
                <a:cs typeface="楷体" panose="02010609060101010101" charset="-122"/>
              </a:rPr>
              <a:t>，</a:t>
            </a:r>
            <a:r>
              <a:rPr lang="zh-CN" altLang="en-US" sz="2400" b="1">
                <a:latin typeface="楷体" panose="02010609060101010101" charset="-122"/>
                <a:ea typeface="楷体" panose="02010609060101010101" charset="-122"/>
                <a:cs typeface="楷体" panose="02010609060101010101" charset="-122"/>
              </a:rPr>
              <a:t>包括欧洲东部的苏联、波兰、民主德国、捷克斯洛伐克、匈牙利、罗马尼亚、保加利亚、阿尔巴尼亚、南斯拉夫社会主义联邦共和国和亚洲东部的中华人民共和国、蒙古人民共和国、朝鲜民主主义人民共和国、越南社会主义共和国等13个社会主义国家</a:t>
            </a:r>
            <a:r>
              <a:rPr lang="zh-CN" sz="2400" b="1">
                <a:solidFill>
                  <a:srgbClr val="000000"/>
                </a:solidFill>
                <a:latin typeface="楷体" panose="02010609060101010101" charset="-122"/>
                <a:ea typeface="楷体" panose="02010609060101010101" charset="-122"/>
                <a:cs typeface="楷体" panose="02010609060101010101" charset="-122"/>
                <a:sym typeface="+mn-ea"/>
              </a:rPr>
              <a:t>，成为推动世界历史发展的伟大力量</a:t>
            </a:r>
            <a:r>
              <a:rPr lang="zh-CN" altLang="en-US" sz="2400" b="1">
                <a:latin typeface="楷体" panose="02010609060101010101" charset="-122"/>
                <a:ea typeface="楷体" panose="02010609060101010101" charset="-122"/>
                <a:cs typeface="楷体" panose="02010609060101010101" charset="-122"/>
              </a:rPr>
              <a:t>。</a:t>
            </a:r>
            <a:endParaRPr lang="zh-CN" altLang="en-US" sz="2400" b="1">
              <a:latin typeface="楷体" panose="02010609060101010101" charset="-122"/>
              <a:ea typeface="楷体" panose="02010609060101010101" charset="-122"/>
              <a:cs typeface="楷体" panose="02010609060101010101" charset="-122"/>
            </a:endParaRPr>
          </a:p>
        </p:txBody>
      </p:sp>
      <p:sp>
        <p:nvSpPr>
          <p:cNvPr id="2" name="文本框 1"/>
          <p:cNvSpPr txBox="1"/>
          <p:nvPr/>
        </p:nvSpPr>
        <p:spPr>
          <a:xfrm>
            <a:off x="371475" y="3469005"/>
            <a:ext cx="8978265" cy="460375"/>
          </a:xfrm>
          <a:prstGeom prst="rect">
            <a:avLst/>
          </a:prstGeom>
          <a:solidFill>
            <a:srgbClr val="FFFF00"/>
          </a:solidFill>
        </p:spPr>
        <p:txBody>
          <a:bodyPr wrap="square" rtlCol="0" anchor="t">
            <a:spAutoFit/>
          </a:bodyPr>
          <a:lstStyle/>
          <a:p>
            <a:r>
              <a:rPr lang="zh-CN" sz="2400" b="1">
                <a:solidFill>
                  <a:srgbClr val="FF0000"/>
                </a:solidFill>
                <a:latin typeface="黑体" panose="02010609060101010101" pitchFamily="2" charset="-122"/>
                <a:ea typeface="黑体" panose="02010609060101010101" pitchFamily="2" charset="-122"/>
                <a:sym typeface="+mn-ea"/>
              </a:rPr>
              <a:t>⑥促进了国际社会主义力量发展壮大，社会主义超出一国范围</a:t>
            </a:r>
            <a:endParaRPr lang="zh-CN" altLang="en-US" sz="2400" b="1">
              <a:solidFill>
                <a:srgbClr val="FF0000"/>
              </a:solidFill>
              <a:latin typeface="黑体" panose="02010609060101010101" pitchFamily="2" charset="-122"/>
              <a:ea typeface="黑体" panose="02010609060101010101" pitchFamily="2" charset="-122"/>
              <a:sym typeface="+mn-ea"/>
            </a:endParaRPr>
          </a:p>
        </p:txBody>
      </p:sp>
      <p:pic>
        <p:nvPicPr>
          <p:cNvPr id="1875" name="Shape 1875"/>
          <p:cNvPicPr/>
          <p:nvPr/>
        </p:nvPicPr>
        <p:blipFill>
          <a:blip r:embed="rId2"/>
          <a:stretch>
            <a:fillRect/>
          </a:stretch>
        </p:blipFill>
        <p:spPr>
          <a:xfrm>
            <a:off x="8499793" y="3929380"/>
            <a:ext cx="3381375" cy="2590800"/>
          </a:xfrm>
          <a:prstGeom prst="rect">
            <a:avLst/>
          </a:prstGeom>
        </p:spPr>
      </p:pic>
      <p:sp>
        <p:nvSpPr>
          <p:cNvPr id="100" name="文本框 99"/>
          <p:cNvSpPr txBox="1"/>
          <p:nvPr/>
        </p:nvSpPr>
        <p:spPr>
          <a:xfrm>
            <a:off x="8657590" y="6520815"/>
            <a:ext cx="3265170" cy="337185"/>
          </a:xfrm>
          <a:prstGeom prst="rect">
            <a:avLst/>
          </a:prstGeom>
          <a:noFill/>
          <a:ln w="9525">
            <a:noFill/>
          </a:ln>
        </p:spPr>
        <p:txBody>
          <a:bodyPr wrap="square">
            <a:spAutoFit/>
          </a:bodyPr>
          <a:lstStyle/>
          <a:p>
            <a:pPr indent="0"/>
            <a:r>
              <a:rPr lang="zh-CN" sz="1600" b="1">
                <a:solidFill>
                  <a:srgbClr val="000000"/>
                </a:solidFill>
                <a:latin typeface="宋体" panose="02010600030101010101" pitchFamily="2" charset="-122"/>
                <a:ea typeface="宋体" panose="02010600030101010101" pitchFamily="2" charset="-122"/>
                <a:cs typeface="宋体" panose="02010600030101010101" pitchFamily="2" charset="-122"/>
              </a:rPr>
              <a:t>美国民众欢庆结束定量</a:t>
            </a:r>
            <a:r>
              <a:rPr lang="en-US" sz="1600" b="1">
                <a:solidFill>
                  <a:srgbClr val="000000"/>
                </a:solidFill>
                <a:latin typeface="宋体" panose="02010600030101010101" pitchFamily="2" charset="-122"/>
                <a:ea typeface="宋体" panose="02010600030101010101" pitchFamily="2" charset="-122"/>
                <a:cs typeface="宋体" panose="02010600030101010101" pitchFamily="2" charset="-122"/>
              </a:rPr>
              <a:t>•</a:t>
            </a:r>
            <a:r>
              <a:rPr lang="zh-CN" sz="1600" b="1">
                <a:solidFill>
                  <a:srgbClr val="000000"/>
                </a:solidFill>
                <a:latin typeface="宋体" panose="02010600030101010101" pitchFamily="2" charset="-122"/>
                <a:ea typeface="宋体" panose="02010600030101010101" pitchFamily="2" charset="-122"/>
                <a:cs typeface="宋体" panose="02010600030101010101" pitchFamily="2" charset="-122"/>
              </a:rPr>
              <a:t>配给制度</a:t>
            </a:r>
            <a:endParaRPr lang="zh-CN" altLang="en-US" sz="1600" b="1">
              <a:latin typeface="宋体" pitchFamily="2" charset="-122"/>
              <a:ea typeface="宋体" pitchFamily="2" charset="-122"/>
              <a:cs typeface="宋体" panose="02010600030101010101" pitchFamily="2" charset="-122"/>
            </a:endParaRPr>
          </a:p>
        </p:txBody>
      </p:sp>
      <p:sp>
        <p:nvSpPr>
          <p:cNvPr id="106" name="文本框 105"/>
          <p:cNvSpPr txBox="1"/>
          <p:nvPr/>
        </p:nvSpPr>
        <p:spPr>
          <a:xfrm>
            <a:off x="407035" y="4063365"/>
            <a:ext cx="7869555" cy="1938020"/>
          </a:xfrm>
          <a:prstGeom prst="rect">
            <a:avLst/>
          </a:prstGeom>
          <a:noFill/>
          <a:ln w="19050">
            <a:solidFill>
              <a:srgbClr val="0070C0"/>
            </a:solidFill>
            <a:prstDash val="sysDash"/>
          </a:ln>
        </p:spPr>
        <p:txBody>
          <a:bodyPr wrap="square">
            <a:spAutoFit/>
          </a:bodyPr>
          <a:lstStyle/>
          <a:p>
            <a:pPr indent="520700"/>
            <a:r>
              <a:rPr lang="zh-CN" sz="2400" b="1">
                <a:solidFill>
                  <a:srgbClr val="000000"/>
                </a:solidFill>
                <a:latin typeface="楷体" panose="02010609060101010101" charset="-122"/>
                <a:ea typeface="楷体" panose="02010609060101010101" charset="-122"/>
                <a:cs typeface="楷体" panose="02010609060101010101" charset="-122"/>
              </a:rPr>
              <a:t>第二次世界大战期间，为了保证战争的胜利，美</a:t>
            </a:r>
            <a:r>
              <a:rPr lang="zh-CN" sz="2400" b="1">
                <a:solidFill>
                  <a:srgbClr val="FF0000"/>
                </a:solidFill>
                <a:latin typeface="楷体" panose="02010609060101010101" charset="-122"/>
                <a:ea typeface="楷体" panose="02010609060101010101" charset="-122"/>
                <a:cs typeface="楷体" panose="02010609060101010101" charset="-122"/>
              </a:rPr>
              <a:t>英等国实行食品供应配给制度，保证民众的基本需要</a:t>
            </a:r>
            <a:r>
              <a:rPr lang="zh-CN" sz="2400" b="1">
                <a:solidFill>
                  <a:srgbClr val="000000"/>
                </a:solidFill>
                <a:latin typeface="楷体" panose="02010609060101010101" charset="-122"/>
                <a:ea typeface="楷体" panose="02010609060101010101" charset="-122"/>
                <a:cs typeface="楷体" panose="02010609060101010101" charset="-122"/>
              </a:rPr>
              <a:t>。随着二战的结束，国家政策进行调整，定量配给制度被取消。图为1945年，在美国一家肉店里，人们欢庆结束定量配给制度。图中的白色纸板上写着：明天结束定量配给。</a:t>
            </a:r>
            <a:endParaRPr lang="zh-CN" altLang="en-US" sz="2400" b="1">
              <a:latin typeface="楷体" panose="02010609060101010101" charset="-122"/>
              <a:ea typeface="楷体" panose="02010609060101010101" charset="-122"/>
              <a:cs typeface="楷体" panose="02010609060101010101" charset="-122"/>
            </a:endParaRPr>
          </a:p>
        </p:txBody>
      </p:sp>
      <p:sp>
        <p:nvSpPr>
          <p:cNvPr id="8" name="文本框 7"/>
          <p:cNvSpPr txBox="1"/>
          <p:nvPr/>
        </p:nvSpPr>
        <p:spPr>
          <a:xfrm>
            <a:off x="407670" y="6097270"/>
            <a:ext cx="7940040" cy="829945"/>
          </a:xfrm>
          <a:prstGeom prst="rect">
            <a:avLst/>
          </a:prstGeom>
          <a:solidFill>
            <a:srgbClr val="FFFF00"/>
          </a:solidFill>
        </p:spPr>
        <p:txBody>
          <a:bodyPr wrap="square" rtlCol="0" anchor="t">
            <a:spAutoFit/>
          </a:bodyPr>
          <a:lstStyle/>
          <a:p>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⑦促使政府机构调整了职能，</a:t>
            </a:r>
            <a:r>
              <a:rPr lang="zh-CN" altLang="en-US" sz="2400">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加强国家的宏观调控，促使国家垄断资本主义的发展。</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pic>
        <p:nvPicPr>
          <p:cNvPr id="6" name="图片 5"/>
          <p:cNvPicPr>
            <a:picLocks noChangeAspect="1"/>
          </p:cNvPicPr>
          <p:nvPr/>
        </p:nvPicPr>
        <p:blipFill>
          <a:blip r:embed="rId3"/>
          <a:stretch>
            <a:fillRect/>
          </a:stretch>
        </p:blipFill>
        <p:spPr>
          <a:xfrm>
            <a:off x="7052945" y="216535"/>
            <a:ext cx="4996180" cy="3131820"/>
          </a:xfrm>
          <a:prstGeom prst="rect">
            <a:avLst/>
          </a:prstGeom>
        </p:spPr>
      </p:pic>
    </p:spTree>
    <p:custDataLst>
      <p:tags r:id="rId4"/>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4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4" name="文本框 3"/>
          <p:cNvSpPr txBox="1"/>
          <p:nvPr/>
        </p:nvSpPr>
        <p:spPr>
          <a:xfrm>
            <a:off x="379095" y="3449955"/>
            <a:ext cx="11682730" cy="2676525"/>
          </a:xfrm>
          <a:prstGeom prst="rect">
            <a:avLst/>
          </a:prstGeom>
          <a:noFill/>
          <a:ln w="19050">
            <a:solidFill>
              <a:schemeClr val="accent1"/>
            </a:solidFill>
            <a:prstDash val="sysDash"/>
          </a:ln>
        </p:spPr>
        <p:txBody>
          <a:bodyPr wrap="square" rtlCol="0" anchor="t">
            <a:spAutoFit/>
          </a:bodyPr>
          <a:lstStyle/>
          <a:p>
            <a:r>
              <a:rPr lang="en-US" altLang="zh-CN" sz="2400" b="1">
                <a:latin typeface="楷体" panose="02010609060101010101" charset="-122"/>
                <a:ea typeface="楷体" panose="02010609060101010101" charset="-122"/>
                <a:cs typeface="楷体" panose="02010609060101010101" charset="-122"/>
              </a:rPr>
              <a:t>    </a:t>
            </a:r>
            <a:r>
              <a:rPr lang="zh-CN" altLang="en-US" sz="2400" b="1">
                <a:latin typeface="楷体" panose="02010609060101010101" charset="-122"/>
                <a:ea typeface="楷体" panose="02010609060101010101" charset="-122"/>
                <a:sym typeface="+mn-ea"/>
              </a:rPr>
              <a:t>二战推动了第三次科技革命的开启，初期的科技成就以军事技术为主，但随着战后世界形势的发展，科技研究领域开始向社会需要转变。</a:t>
            </a:r>
            <a:r>
              <a:rPr lang="zh-CN" altLang="en-US" sz="2400" b="1">
                <a:latin typeface="楷体" panose="02010609060101010101" charset="-122"/>
                <a:ea typeface="楷体" panose="02010609060101010101" charset="-122"/>
                <a:cs typeface="楷体" panose="02010609060101010101" charset="-122"/>
              </a:rPr>
              <a:t>从20世纪四五十年代，开始的新科学技术革命，</a:t>
            </a:r>
            <a:r>
              <a:rPr lang="zh-CN" altLang="en-US" sz="2400" b="1">
                <a:solidFill>
                  <a:srgbClr val="FF0000"/>
                </a:solidFill>
                <a:latin typeface="楷体" panose="02010609060101010101" charset="-122"/>
                <a:ea typeface="楷体" panose="02010609060101010101" charset="-122"/>
                <a:cs typeface="楷体" panose="02010609060101010101" charset="-122"/>
              </a:rPr>
              <a:t>以原子能技术、航天技术、电子计算机技术的应用为代表，还包括人工合成材料、分子生物学和遗传工程等高新技术。</a:t>
            </a:r>
            <a:r>
              <a:rPr lang="zh-CN" altLang="en-US" sz="2400" b="1">
                <a:latin typeface="楷体" panose="02010609060101010101" charset="-122"/>
                <a:ea typeface="楷体" panose="02010609060101010101" charset="-122"/>
                <a:cs typeface="楷体" panose="02010609060101010101" charset="-122"/>
              </a:rPr>
              <a:t>这次科技革命被称为“第三次科技革命”。第三次科技革命的出现，既是由于科学理论出现重大突破，一定的物质、技术基础的形成，也是由于社会发展的需要，特别是第二次世界大战期间和第二次世界大战后，各国对高科技迫切需要的结果。</a:t>
            </a:r>
            <a:endParaRPr lang="zh-CN" altLang="en-US" sz="2400" b="1">
              <a:latin typeface="楷体" panose="02010609060101010101" charset="-122"/>
              <a:ea typeface="楷体" panose="02010609060101010101" charset="-122"/>
              <a:cs typeface="楷体" panose="02010609060101010101" charset="-122"/>
            </a:endParaRPr>
          </a:p>
        </p:txBody>
      </p:sp>
      <p:pic>
        <p:nvPicPr>
          <p:cNvPr id="5" name="图片 4"/>
          <p:cNvPicPr>
            <a:picLocks noChangeAspect="1"/>
          </p:cNvPicPr>
          <p:nvPr/>
        </p:nvPicPr>
        <p:blipFill>
          <a:blip r:embed="rId2"/>
          <a:stretch>
            <a:fillRect/>
          </a:stretch>
        </p:blipFill>
        <p:spPr>
          <a:xfrm>
            <a:off x="470535" y="153670"/>
            <a:ext cx="4342130" cy="3155315"/>
          </a:xfrm>
          <a:prstGeom prst="rect">
            <a:avLst/>
          </a:prstGeom>
        </p:spPr>
      </p:pic>
      <p:pic>
        <p:nvPicPr>
          <p:cNvPr id="6" name="图片 5"/>
          <p:cNvPicPr>
            <a:picLocks noChangeAspect="1"/>
          </p:cNvPicPr>
          <p:nvPr/>
        </p:nvPicPr>
        <p:blipFill>
          <a:blip r:embed="rId3"/>
          <a:stretch>
            <a:fillRect/>
          </a:stretch>
        </p:blipFill>
        <p:spPr>
          <a:xfrm>
            <a:off x="5180330" y="153670"/>
            <a:ext cx="2490470" cy="3179445"/>
          </a:xfrm>
          <a:prstGeom prst="rect">
            <a:avLst/>
          </a:prstGeom>
        </p:spPr>
      </p:pic>
      <p:pic>
        <p:nvPicPr>
          <p:cNvPr id="7" name="图片 6"/>
          <p:cNvPicPr>
            <a:picLocks noChangeAspect="1"/>
          </p:cNvPicPr>
          <p:nvPr/>
        </p:nvPicPr>
        <p:blipFill>
          <a:blip r:embed="rId4"/>
          <a:stretch>
            <a:fillRect/>
          </a:stretch>
        </p:blipFill>
        <p:spPr>
          <a:xfrm>
            <a:off x="7964170" y="153670"/>
            <a:ext cx="3929380" cy="3155315"/>
          </a:xfrm>
          <a:prstGeom prst="rect">
            <a:avLst/>
          </a:prstGeom>
        </p:spPr>
      </p:pic>
      <p:sp>
        <p:nvSpPr>
          <p:cNvPr id="2" name="文本框 1"/>
          <p:cNvSpPr txBox="1"/>
          <p:nvPr/>
        </p:nvSpPr>
        <p:spPr>
          <a:xfrm>
            <a:off x="470535" y="6313170"/>
            <a:ext cx="10723245" cy="475615"/>
          </a:xfrm>
          <a:prstGeom prst="rect">
            <a:avLst/>
          </a:prstGeom>
          <a:solidFill>
            <a:srgbClr val="FFFF00"/>
          </a:solidFill>
        </p:spPr>
        <p:txBody>
          <a:bodyPr wrap="square" rtlCol="0" anchor="t">
            <a:spAutoFit/>
          </a:bodyPr>
          <a:lstStyle/>
          <a:p>
            <a:pPr>
              <a:lnSpc>
                <a:spcPts val="3000"/>
              </a:lnSpc>
              <a:spcBef>
                <a:spcPct val="0"/>
              </a:spcBef>
              <a:spcAft>
                <a:spcPct val="0"/>
              </a:spcAft>
            </a:pPr>
            <a:r>
              <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⑧二战成为新技术发展和应用的催化剂，</a:t>
            </a:r>
            <a:r>
              <a:rPr sz="2400" b="1">
                <a:solidFill>
                  <a:srgbClr val="FF0000"/>
                </a:solidFill>
                <a:latin typeface="黑体" panose="02010609060101010101" pitchFamily="2" charset="-122"/>
                <a:ea typeface="黑体" panose="02010609060101010101" pitchFamily="2" charset="-122"/>
                <a:sym typeface="+mn-ea"/>
              </a:rPr>
              <a:t>客</a:t>
            </a:r>
            <a:r>
              <a:rPr lang="zh-CN" sz="2400" b="1">
                <a:solidFill>
                  <a:srgbClr val="FF0000"/>
                </a:solidFill>
                <a:latin typeface="黑体" panose="02010609060101010101" pitchFamily="2" charset="-122"/>
                <a:ea typeface="黑体" panose="02010609060101010101" pitchFamily="2" charset="-122"/>
                <a:sym typeface="+mn-ea"/>
              </a:rPr>
              <a:t>观</a:t>
            </a:r>
            <a:r>
              <a:rPr sz="2400" b="1">
                <a:solidFill>
                  <a:srgbClr val="FF0000"/>
                </a:solidFill>
                <a:latin typeface="黑体" panose="02010609060101010101" pitchFamily="2" charset="-122"/>
                <a:ea typeface="黑体" panose="02010609060101010101" pitchFamily="2" charset="-122"/>
                <a:sym typeface="+mn-ea"/>
              </a:rPr>
              <a:t>上推动了科学技术的</a:t>
            </a:r>
            <a:r>
              <a:rPr lang="zh-CN" sz="2400" b="1">
                <a:solidFill>
                  <a:srgbClr val="FF0000"/>
                </a:solidFill>
                <a:latin typeface="黑体" panose="02010609060101010101" pitchFamily="2" charset="-122"/>
                <a:ea typeface="黑体" panose="02010609060101010101" pitchFamily="2" charset="-122"/>
                <a:sym typeface="+mn-ea"/>
              </a:rPr>
              <a:t>迅速</a:t>
            </a:r>
            <a:r>
              <a:rPr sz="2400" b="1">
                <a:solidFill>
                  <a:srgbClr val="FF0000"/>
                </a:solidFill>
                <a:latin typeface="黑体" panose="02010609060101010101" pitchFamily="2" charset="-122"/>
                <a:ea typeface="黑体" panose="02010609060101010101" pitchFamily="2" charset="-122"/>
                <a:sym typeface="+mn-ea"/>
              </a:rPr>
              <a:t>发展。</a:t>
            </a:r>
            <a:endParaRPr lang="zh-CN" altLang="en-US" sz="2400" b="1">
              <a:solidFill>
                <a:srgbClr val="FF0000"/>
              </a:solidFill>
              <a:latin typeface="黑体" panose="02010609060101010101" pitchFamily="2" charset="-122"/>
              <a:ea typeface="黑体" panose="02010609060101010101" pitchFamily="2" charset="-122"/>
              <a:sym typeface="+mn-ea"/>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文本框 4"/>
          <p:cNvSpPr txBox="1"/>
          <p:nvPr/>
        </p:nvSpPr>
        <p:spPr>
          <a:xfrm>
            <a:off x="0" y="-9525"/>
            <a:ext cx="4325620" cy="583565"/>
          </a:xfrm>
          <a:prstGeom prst="rect">
            <a:avLst/>
          </a:prstGeom>
          <a:solidFill>
            <a:srgbClr val="A2F0EF"/>
          </a:solidFill>
        </p:spPr>
        <p:txBody>
          <a:bodyPr wrap="square" rtlCol="0">
            <a:spAutoFit/>
          </a:bodyPr>
          <a:lstStyle/>
          <a:p>
            <a:r>
              <a:rPr lang="zh-CN" altLang="en-US" sz="3200" b="1">
                <a:solidFill>
                  <a:srgbClr val="FF0000"/>
                </a:solidFill>
                <a:latin typeface="楷体" panose="02010609060101010101" charset="-122"/>
                <a:ea typeface="楷体" panose="02010609060101010101" charset="-122"/>
              </a:rPr>
              <a:t>第二次世界大战的影响</a:t>
            </a:r>
            <a:endParaRPr lang="zh-CN" altLang="en-US" sz="3200" b="1">
              <a:solidFill>
                <a:srgbClr val="FF0000"/>
              </a:solidFill>
              <a:latin typeface="楷体" panose="02010609060101010101" charset="-122"/>
              <a:ea typeface="楷体" panose="02010609060101010101" charset="-122"/>
            </a:endParaRPr>
          </a:p>
        </p:txBody>
      </p:sp>
      <p:sp>
        <p:nvSpPr>
          <p:cNvPr id="2" name="文本框 1"/>
          <p:cNvSpPr txBox="1"/>
          <p:nvPr/>
        </p:nvSpPr>
        <p:spPr>
          <a:xfrm>
            <a:off x="445770" y="650875"/>
            <a:ext cx="9723120" cy="368300"/>
          </a:xfrm>
          <a:prstGeom prst="rect">
            <a:avLst/>
          </a:prstGeom>
          <a:solidFill>
            <a:srgbClr val="FFFF00"/>
          </a:solidFill>
        </p:spPr>
        <p:txBody>
          <a:bodyPr wrap="square" rtlCol="0" anchor="t">
            <a:spAutoFit/>
          </a:bodyPr>
          <a:lstStyle/>
          <a:p>
            <a:pPr>
              <a:lnSpc>
                <a:spcPct val="100000"/>
              </a:lnSpc>
            </a:pPr>
            <a:r>
              <a:rPr lang="en-US" b="1">
                <a:solidFill>
                  <a:srgbClr val="FF0000"/>
                </a:solidFill>
                <a:latin typeface="黑体" panose="02010609060101010101" pitchFamily="2" charset="-122"/>
                <a:ea typeface="黑体" panose="02010609060101010101" pitchFamily="2" charset="-122"/>
                <a:sym typeface="+mn-ea"/>
              </a:rPr>
              <a:t>①</a:t>
            </a:r>
            <a:r>
              <a:rPr b="1">
                <a:solidFill>
                  <a:srgbClr val="FF0000"/>
                </a:solidFill>
                <a:latin typeface="黑体" panose="02010609060101010101" pitchFamily="2" charset="-122"/>
                <a:ea typeface="黑体" panose="02010609060101010101" pitchFamily="2" charset="-122"/>
                <a:sym typeface="+mn-ea"/>
              </a:rPr>
              <a:t>第二次世界大</a:t>
            </a:r>
            <a:r>
              <a:rPr lang="zh-CN" b="1">
                <a:solidFill>
                  <a:srgbClr val="FF0000"/>
                </a:solidFill>
                <a:latin typeface="黑体" panose="02010609060101010101" pitchFamily="2" charset="-122"/>
                <a:ea typeface="黑体" panose="02010609060101010101" pitchFamily="2" charset="-122"/>
                <a:sym typeface="+mn-ea"/>
              </a:rPr>
              <a:t>战</a:t>
            </a:r>
            <a:r>
              <a:rPr b="1">
                <a:solidFill>
                  <a:srgbClr val="FF0000"/>
                </a:solidFill>
                <a:latin typeface="黑体" panose="02010609060101010101" pitchFamily="2" charset="-122"/>
                <a:ea typeface="黑体" panose="02010609060101010101" pitchFamily="2" charset="-122"/>
                <a:sym typeface="+mn-ea"/>
              </a:rPr>
              <a:t>是人</a:t>
            </a:r>
            <a:r>
              <a:rPr lang="zh-CN" b="1">
                <a:solidFill>
                  <a:srgbClr val="FF0000"/>
                </a:solidFill>
                <a:latin typeface="黑体" panose="02010609060101010101" pitchFamily="2" charset="-122"/>
                <a:ea typeface="黑体" panose="02010609060101010101" pitchFamily="2" charset="-122"/>
                <a:sym typeface="+mn-ea"/>
              </a:rPr>
              <a:t>类历</a:t>
            </a:r>
            <a:r>
              <a:rPr b="1">
                <a:solidFill>
                  <a:srgbClr val="FF0000"/>
                </a:solidFill>
                <a:latin typeface="黑体" panose="02010609060101010101" pitchFamily="2" charset="-122"/>
                <a:ea typeface="黑体" panose="02010609060101010101" pitchFamily="2" charset="-122"/>
                <a:sym typeface="+mn-ea"/>
              </a:rPr>
              <a:t>史上</a:t>
            </a:r>
            <a:r>
              <a:rPr lang="zh-CN" b="1">
                <a:solidFill>
                  <a:srgbClr val="FF0000"/>
                </a:solidFill>
                <a:latin typeface="黑体" panose="02010609060101010101" pitchFamily="2" charset="-122"/>
                <a:ea typeface="黑体" panose="02010609060101010101" pitchFamily="2" charset="-122"/>
                <a:sym typeface="+mn-ea"/>
              </a:rPr>
              <a:t>迄今</a:t>
            </a:r>
            <a:r>
              <a:rPr b="1">
                <a:solidFill>
                  <a:srgbClr val="FF0000"/>
                </a:solidFill>
                <a:latin typeface="黑体" panose="02010609060101010101" pitchFamily="2" charset="-122"/>
                <a:ea typeface="黑体" panose="02010609060101010101" pitchFamily="2" charset="-122"/>
                <a:sym typeface="+mn-ea"/>
              </a:rPr>
              <a:t>为止规模</a:t>
            </a:r>
            <a:r>
              <a:rPr lang="zh-CN" b="1">
                <a:solidFill>
                  <a:srgbClr val="FF0000"/>
                </a:solidFill>
                <a:latin typeface="黑体" panose="02010609060101010101" pitchFamily="2" charset="-122"/>
                <a:ea typeface="黑体" panose="02010609060101010101" pitchFamily="2" charset="-122"/>
                <a:sym typeface="+mn-ea"/>
              </a:rPr>
              <a:t>最</a:t>
            </a:r>
            <a:r>
              <a:rPr b="1">
                <a:solidFill>
                  <a:srgbClr val="FF0000"/>
                </a:solidFill>
                <a:latin typeface="黑体" panose="02010609060101010101" pitchFamily="2" charset="-122"/>
                <a:ea typeface="黑体" panose="02010609060101010101" pitchFamily="2" charset="-122"/>
                <a:sym typeface="+mn-ea"/>
              </a:rPr>
              <a:t>大的一次战争，</a:t>
            </a:r>
            <a:r>
              <a:rPr lang="zh-CN" b="1">
                <a:solidFill>
                  <a:srgbClr val="FF0000"/>
                </a:solidFill>
                <a:latin typeface="黑体" panose="02010609060101010101" pitchFamily="2" charset="-122"/>
                <a:ea typeface="黑体" panose="02010609060101010101" pitchFamily="2" charset="-122"/>
                <a:sym typeface="+mn-ea"/>
              </a:rPr>
              <a:t>给人类</a:t>
            </a:r>
            <a:r>
              <a:rPr b="1">
                <a:solidFill>
                  <a:srgbClr val="FF0000"/>
                </a:solidFill>
                <a:latin typeface="黑体" panose="02010609060101010101" pitchFamily="2" charset="-122"/>
                <a:ea typeface="黑体" panose="02010609060101010101" pitchFamily="2" charset="-122"/>
                <a:sym typeface="+mn-ea"/>
              </a:rPr>
              <a:t>前所未有的破坏和</a:t>
            </a:r>
            <a:r>
              <a:rPr lang="zh-CN" b="1">
                <a:solidFill>
                  <a:srgbClr val="FF0000"/>
                </a:solidFill>
                <a:latin typeface="黑体" panose="02010609060101010101" pitchFamily="2" charset="-122"/>
                <a:ea typeface="黑体" panose="02010609060101010101" pitchFamily="2" charset="-122"/>
                <a:sym typeface="+mn-ea"/>
              </a:rPr>
              <a:t>灾难。</a:t>
            </a:r>
            <a:endParaRPr lang="zh-CN" altLang="en-US" b="1">
              <a:solidFill>
                <a:srgbClr val="FF0000"/>
              </a:solidFill>
              <a:latin typeface="黑体" pitchFamily="2" charset="-122"/>
              <a:ea typeface="黑体" pitchFamily="2" charset="-122"/>
              <a:sym typeface="+mn-ea"/>
            </a:endParaRPr>
          </a:p>
        </p:txBody>
      </p:sp>
      <p:sp>
        <p:nvSpPr>
          <p:cNvPr id="3" name="文本框 2"/>
          <p:cNvSpPr txBox="1"/>
          <p:nvPr/>
        </p:nvSpPr>
        <p:spPr>
          <a:xfrm>
            <a:off x="445770" y="1219200"/>
            <a:ext cx="10394950" cy="645160"/>
          </a:xfrm>
          <a:prstGeom prst="rect">
            <a:avLst/>
          </a:prstGeom>
          <a:noFill/>
          <a:extLst>
            <a:ext uri="{909E8E84-426E-40DD-AFC4-6F175D3DCCD1}">
              <a14:hiddenFill xmlns:a14="http://schemas.microsoft.com/office/drawing/2010/main">
                <a:solidFill>
                  <a:srgbClr val="FFFF00"/>
                </a:solidFill>
              </a14:hiddenFill>
            </a:ext>
          </a:extLst>
        </p:spPr>
        <p:txBody>
          <a:bodyPr wrap="square" rtlCol="0" anchor="t">
            <a:spAutoFit/>
          </a:bodyPr>
          <a:lstStyle/>
          <a:p>
            <a:pPr algn="l"/>
            <a:r>
              <a:rPr lang="zh-CN"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②国际格局：</a:t>
            </a:r>
            <a:endParaRPr lang="zh-CN" b="1">
              <a:solidFill>
                <a:srgbClr val="FF0000"/>
              </a:solidFill>
              <a:latin typeface="黑体" pitchFamily="2" charset="-122"/>
              <a:ea typeface="黑体" pitchFamily="2" charset="-122"/>
              <a:cs typeface="黑体" panose="02010609060101010101" pitchFamily="2" charset="-122"/>
              <a:sym typeface="+mn-ea"/>
            </a:endParaRPr>
          </a:p>
          <a:p>
            <a:pPr algn="l"/>
            <a:r>
              <a:rPr lang="zh-CN"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欧洲：在第二次世界大战中遭受致命打击，各国国力受到严重消耗。</a:t>
            </a:r>
            <a:endParaRPr lang="zh-CN" altLang="en-US" b="1">
              <a:solidFill>
                <a:srgbClr val="FF0000"/>
              </a:solidFill>
              <a:latin typeface="黑体" pitchFamily="2" charset="-122"/>
              <a:ea typeface="黑体" pitchFamily="2" charset="-122"/>
              <a:cs typeface="黑体" panose="02010609060101010101" pitchFamily="2" charset="-122"/>
              <a:sym typeface="+mn-ea"/>
            </a:endParaRPr>
          </a:p>
        </p:txBody>
      </p:sp>
      <p:sp>
        <p:nvSpPr>
          <p:cNvPr id="4" name="文本框 3"/>
          <p:cNvSpPr txBox="1"/>
          <p:nvPr/>
        </p:nvSpPr>
        <p:spPr>
          <a:xfrm>
            <a:off x="407670" y="1864360"/>
            <a:ext cx="10901045" cy="645160"/>
          </a:xfrm>
          <a:prstGeom prst="rect">
            <a:avLst/>
          </a:prstGeom>
          <a:noFill/>
        </p:spPr>
        <p:txBody>
          <a:bodyPr wrap="square" rtlCol="0" anchor="t">
            <a:spAutoFit/>
          </a:bodyPr>
          <a:lstStyle/>
          <a:p>
            <a:pPr algn="l"/>
            <a:r>
              <a:rPr lang="zh-CN"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美国：成为世界第一经济、政治和军事强国。它拥有全球财富的50%左右，掌握制海权和制空权，一度垄断核武器。</a:t>
            </a:r>
            <a:endParaRPr lang="zh-CN" altLang="en-US"/>
          </a:p>
        </p:txBody>
      </p:sp>
      <p:sp>
        <p:nvSpPr>
          <p:cNvPr id="11" name="文本框 10"/>
          <p:cNvSpPr txBox="1"/>
          <p:nvPr/>
        </p:nvSpPr>
        <p:spPr>
          <a:xfrm>
            <a:off x="422275" y="2509520"/>
            <a:ext cx="11099165" cy="368300"/>
          </a:xfrm>
          <a:prstGeom prst="rect">
            <a:avLst/>
          </a:prstGeom>
          <a:noFill/>
        </p:spPr>
        <p:txBody>
          <a:bodyPr wrap="square" rtlCol="0" anchor="t">
            <a:spAutoFit/>
          </a:bodyPr>
          <a:lstStyle/>
          <a:p>
            <a:pPr algn="l"/>
            <a:r>
              <a:rPr lang="zh-CN"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苏联：虽然经济逊于美国，但军事和政治亦十分强大，特别是由于它在战争中的巨大贡献而贏得很高威望。</a:t>
            </a:r>
            <a:endParaRPr lang="zh-CN" altLang="en-US"/>
          </a:p>
        </p:txBody>
      </p:sp>
      <p:sp>
        <p:nvSpPr>
          <p:cNvPr id="12" name="文本框 11"/>
          <p:cNvSpPr txBox="1"/>
          <p:nvPr/>
        </p:nvSpPr>
        <p:spPr>
          <a:xfrm>
            <a:off x="422275" y="2897505"/>
            <a:ext cx="10589260" cy="460375"/>
          </a:xfrm>
          <a:prstGeom prst="rect">
            <a:avLst/>
          </a:prstGeom>
          <a:noFill/>
        </p:spPr>
        <p:txBody>
          <a:bodyPr wrap="none" rtlCol="0" anchor="t">
            <a:spAutoFit/>
          </a:bodyPr>
          <a:lstStyle/>
          <a:p>
            <a:pPr algn="l"/>
            <a:r>
              <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总之，第二次世界大战结束，国际格局从欧洲中心走向美苏对峙的两极格局。</a:t>
            </a:r>
            <a:endParaRPr lang="zh-CN" b="1">
              <a:solidFill>
                <a:srgbClr val="FF0000"/>
              </a:solidFill>
              <a:latin typeface="黑体" pitchFamily="2" charset="-122"/>
              <a:ea typeface="黑体" pitchFamily="2" charset="-122"/>
              <a:cs typeface="黑体" panose="02010609060101010101" pitchFamily="2" charset="-122"/>
            </a:endParaRPr>
          </a:p>
        </p:txBody>
      </p:sp>
      <p:sp>
        <p:nvSpPr>
          <p:cNvPr id="6" name="文本框 5"/>
          <p:cNvSpPr txBox="1"/>
          <p:nvPr/>
        </p:nvSpPr>
        <p:spPr>
          <a:xfrm>
            <a:off x="470535" y="3357880"/>
            <a:ext cx="11601450" cy="755650"/>
          </a:xfrm>
          <a:prstGeom prst="rect">
            <a:avLst/>
          </a:prstGeom>
          <a:solidFill>
            <a:srgbClr val="FFFF00"/>
          </a:solidFill>
          <a:ln>
            <a:noFill/>
          </a:ln>
        </p:spPr>
        <p:txBody>
          <a:bodyPr wrap="square" rtlCol="0" anchor="t">
            <a:spAutoFit/>
          </a:bodyPr>
          <a:lstStyle/>
          <a:p>
            <a:pPr>
              <a:lnSpc>
                <a:spcPct val="120000"/>
              </a:lnSpc>
              <a:spcBef>
                <a:spcPct val="0"/>
              </a:spcBef>
              <a:spcAft>
                <a:spcPct val="0"/>
              </a:spcAft>
            </a:pPr>
            <a:r>
              <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③造成了德国、朝鲜的分裂和欧洲的分裂，导致了美苏两极格局的出现，世界分裂为两大阵营，进入“冷战”状态，成为战后国际局势紧张、局部战争的根源。</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7" name="文本框 6"/>
          <p:cNvSpPr txBox="1"/>
          <p:nvPr/>
        </p:nvSpPr>
        <p:spPr>
          <a:xfrm>
            <a:off x="445770" y="4227195"/>
            <a:ext cx="7614285" cy="368300"/>
          </a:xfrm>
          <a:prstGeom prst="rect">
            <a:avLst/>
          </a:prstGeom>
          <a:solidFill>
            <a:srgbClr val="FFFF00"/>
          </a:solidFill>
        </p:spPr>
        <p:txBody>
          <a:bodyPr wrap="square" rtlCol="0" anchor="t">
            <a:spAutoFit/>
          </a:bodyPr>
          <a:lstStyle/>
          <a:p>
            <a:pPr algn="l"/>
            <a:r>
              <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④成立了维护世界和平的国际组织：联合国</a:t>
            </a:r>
            <a:endParaRPr lang="zh-CN" sz="1800" b="1">
              <a:solidFill>
                <a:srgbClr val="FF0000"/>
              </a:solidFill>
              <a:latin typeface="黑体" pitchFamily="2" charset="-122"/>
              <a:ea typeface="黑体" pitchFamily="2" charset="-122"/>
              <a:cs typeface="黑体" panose="02010609060101010101" pitchFamily="2" charset="-122"/>
              <a:sym typeface="+mn-ea"/>
            </a:endParaRPr>
          </a:p>
        </p:txBody>
      </p:sp>
      <p:sp>
        <p:nvSpPr>
          <p:cNvPr id="8" name="文本框 7"/>
          <p:cNvSpPr txBox="1"/>
          <p:nvPr/>
        </p:nvSpPr>
        <p:spPr>
          <a:xfrm>
            <a:off x="470535" y="4725670"/>
            <a:ext cx="7589520" cy="368300"/>
          </a:xfrm>
          <a:prstGeom prst="rect">
            <a:avLst/>
          </a:prstGeom>
          <a:solidFill>
            <a:srgbClr val="FFFF00"/>
          </a:solidFill>
        </p:spPr>
        <p:txBody>
          <a:bodyPr wrap="square" rtlCol="0" anchor="t">
            <a:spAutoFit/>
          </a:bodyPr>
          <a:lstStyle/>
          <a:p>
            <a:pPr algn="l">
              <a:buClrTx/>
              <a:buSzTx/>
              <a:buFontTx/>
            </a:pPr>
            <a:r>
              <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⑤促进了殖民地半殖民地人民的觉醒，促进了民族解放运动的空前高涨。</a:t>
            </a:r>
            <a:endPar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9" name="文本框 8"/>
          <p:cNvSpPr txBox="1"/>
          <p:nvPr/>
        </p:nvSpPr>
        <p:spPr>
          <a:xfrm>
            <a:off x="470535" y="5224145"/>
            <a:ext cx="7589520" cy="368300"/>
          </a:xfrm>
          <a:prstGeom prst="rect">
            <a:avLst/>
          </a:prstGeom>
          <a:solidFill>
            <a:srgbClr val="FFFF00"/>
          </a:solidFill>
        </p:spPr>
        <p:txBody>
          <a:bodyPr wrap="square" rtlCol="0" anchor="t">
            <a:spAutoFit/>
          </a:bodyPr>
          <a:lstStyle/>
          <a:p>
            <a:r>
              <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⑥促进了国际社会主义力量发展壮大，社会主义超出一国范围</a:t>
            </a:r>
            <a:endPar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0" name="文本框 9"/>
          <p:cNvSpPr txBox="1"/>
          <p:nvPr/>
        </p:nvSpPr>
        <p:spPr>
          <a:xfrm>
            <a:off x="489585" y="5714365"/>
            <a:ext cx="8867140" cy="368300"/>
          </a:xfrm>
          <a:prstGeom prst="rect">
            <a:avLst/>
          </a:prstGeom>
          <a:solidFill>
            <a:srgbClr val="FFFF00"/>
          </a:solidFill>
        </p:spPr>
        <p:txBody>
          <a:bodyPr wrap="square" rtlCol="0" anchor="t">
            <a:spAutoFit/>
          </a:bodyPr>
          <a:lstStyle/>
          <a:p>
            <a:r>
              <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⑦促使政府机构调整了职能，加强国家的宏观调控，促使国家垄断资本主义的发展。</a:t>
            </a:r>
            <a:endParaRPr lang="zh-CN" altLang="en-US" sz="24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
        <p:nvSpPr>
          <p:cNvPr id="14" name="文本框 13"/>
          <p:cNvSpPr txBox="1"/>
          <p:nvPr/>
        </p:nvSpPr>
        <p:spPr>
          <a:xfrm>
            <a:off x="489585" y="6250305"/>
            <a:ext cx="8867140" cy="368300"/>
          </a:xfrm>
          <a:prstGeom prst="rect">
            <a:avLst/>
          </a:prstGeom>
          <a:solidFill>
            <a:srgbClr val="FFFF00"/>
          </a:solidFill>
        </p:spPr>
        <p:txBody>
          <a:bodyPr wrap="square" rtlCol="0" anchor="t">
            <a:spAutoFit/>
          </a:bodyPr>
          <a:lstStyle/>
          <a:p>
            <a:r>
              <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rPr>
              <a:t>⑧二战成为新技术发展和应用的催化剂，客观上推动了科学技术的迅速发展。</a:t>
            </a:r>
            <a:endParaRPr lang="zh-CN" sz="1800" b="1">
              <a:solidFill>
                <a:srgbClr val="FF0000"/>
              </a:solidFill>
              <a:latin typeface="黑体" panose="02010609060101010101" pitchFamily="2" charset="-122"/>
              <a:ea typeface="黑体" panose="02010609060101010101" pitchFamily="2" charset="-122"/>
              <a:cs typeface="黑体" panose="02010609060101010101" pitchFamily="2" charset="-122"/>
              <a:sym typeface="+mn-ea"/>
            </a:endParaRPr>
          </a:p>
        </p:txBody>
      </p:sp>
    </p:spTree>
    <p:custDataLst>
      <p:tags r:id="rId2"/>
    </p:custDataLst>
  </p:cSld>
  <p:clrMapOvr>
    <a:masterClrMapping/>
  </p:clrMapOvr>
  <p:transition/>
  <p:timing/>
</p:sld>
</file>

<file path=ppt/slides/slide4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4">
            <a:alphaModFix amt="50000"/>
          </a:blip>
          <a:stretch>
            <a:fillRect/>
          </a:stretch>
        </a:blipFill>
        <a:effectLst/>
      </p:bgPr>
    </p:bg>
    <p:spTree>
      <p:nvGrpSpPr>
        <p:cNvPr id="1" name=""/>
        <p:cNvGrpSpPr/>
        <p:nvPr/>
      </p:nvGrpSpPr>
      <p:grpSpPr>
        <a:xfrm>
          <a:off x="0" y="0"/>
          <a:ext cx="0" cy="0"/>
        </a:xfrm>
      </p:grpSpPr>
      <p:sp>
        <p:nvSpPr>
          <p:cNvPr id="2" name="文本框 1"/>
          <p:cNvSpPr txBox="1"/>
          <p:nvPr>
            <p:custDataLst>
              <p:tags r:id="rId2"/>
            </p:custDataLst>
          </p:nvPr>
        </p:nvSpPr>
        <p:spPr>
          <a:xfrm>
            <a:off x="153670" y="169545"/>
            <a:ext cx="10071735" cy="460375"/>
          </a:xfrm>
          <a:prstGeom prst="rect">
            <a:avLst/>
          </a:prstGeom>
          <a:noFill/>
        </p:spPr>
        <p:txBody>
          <a:bodyPr wrap="square" rtlCol="0">
            <a:spAutoFit/>
          </a:bodyPr>
          <a:lstStyle/>
          <a:p>
            <a:r>
              <a:rPr lang="zh-CN" sz="2400" b="1">
                <a:solidFill>
                  <a:schemeClr val="tx1"/>
                </a:solidFill>
                <a:latin typeface="黑体" panose="02010609060101010101" pitchFamily="2" charset="-122"/>
                <a:ea typeface="黑体" panose="02010609060101010101" pitchFamily="2" charset="-122"/>
              </a:rPr>
              <a:t>【课堂探究】</a:t>
            </a:r>
            <a:r>
              <a:rPr lang="zh-CN" sz="2400">
                <a:solidFill>
                  <a:schemeClr val="tx1"/>
                </a:solidFill>
                <a:latin typeface="黑体" panose="02010609060101010101" pitchFamily="2" charset="-122"/>
                <a:ea typeface="黑体" panose="02010609060101010101" pitchFamily="2" charset="-122"/>
              </a:rPr>
              <a:t>结合所学知识，比较凡尔赛</a:t>
            </a:r>
            <a:r>
              <a:rPr lang="en-US" altLang="zh-CN" sz="2400">
                <a:solidFill>
                  <a:schemeClr val="tx1"/>
                </a:solidFill>
                <a:latin typeface="黑体" panose="02010609060101010101" pitchFamily="2" charset="-122"/>
                <a:ea typeface="黑体" panose="02010609060101010101" pitchFamily="2" charset="-122"/>
              </a:rPr>
              <a:t>—</a:t>
            </a:r>
            <a:r>
              <a:rPr lang="zh-CN" altLang="en-US" sz="2400">
                <a:solidFill>
                  <a:schemeClr val="tx1"/>
                </a:solidFill>
                <a:latin typeface="黑体" panose="02010609060101010101" pitchFamily="2" charset="-122"/>
                <a:ea typeface="黑体" panose="02010609060101010101" pitchFamily="2" charset="-122"/>
              </a:rPr>
              <a:t>华盛顿体系与雅尔塔体系</a:t>
            </a:r>
            <a:r>
              <a:rPr lang="zh-CN" sz="2400">
                <a:solidFill>
                  <a:schemeClr val="tx1"/>
                </a:solidFill>
                <a:latin typeface="黑体" panose="02010609060101010101" pitchFamily="2" charset="-122"/>
                <a:ea typeface="黑体" panose="02010609060101010101" pitchFamily="2" charset="-122"/>
              </a:rPr>
              <a:t>。</a:t>
            </a:r>
            <a:endParaRPr lang="zh-CN" sz="2400">
              <a:solidFill>
                <a:schemeClr val="tx1"/>
              </a:solidFill>
              <a:latin typeface="黑体" panose="02010609060101010101" pitchFamily="2" charset="-122"/>
              <a:ea typeface="黑体" panose="02010609060101010101" pitchFamily="2" charset="-122"/>
            </a:endParaRPr>
          </a:p>
        </p:txBody>
      </p:sp>
      <p:graphicFrame>
        <p:nvGraphicFramePr>
          <p:cNvPr id="5" name="表格 4"/>
          <p:cNvGraphicFramePr>
            <a:graphicFrameLocks noGrp="1"/>
          </p:cNvGraphicFramePr>
          <p:nvPr>
            <p:custDataLst>
              <p:tags r:id="rId3"/>
            </p:custDataLst>
          </p:nvPr>
        </p:nvGraphicFramePr>
        <p:xfrm>
          <a:off x="193675" y="953770"/>
          <a:ext cx="11804650" cy="5420995"/>
        </p:xfrm>
        <a:graphic>
          <a:graphicData uri="http://schemas.openxmlformats.org/drawingml/2006/table">
            <a:tbl>
              <a:tblPr firstRow="1" bandRow="1">
                <a:tableStyleId>{5C22544A-7EE6-4342-B048-85BDC9FD1C3A}</a:tableStyleId>
              </a:tblPr>
              <a:tblGrid>
                <a:gridCol w="474345"/>
                <a:gridCol w="1367155"/>
                <a:gridCol w="4981575"/>
                <a:gridCol w="4981575"/>
              </a:tblGrid>
              <a:tr h="635635">
                <a:tc gridSpan="2">
                  <a:txBody>
                    <a:bodyPr vert="horz" wrap="square"/>
                    <a:lstStyle/>
                    <a:p>
                      <a:pPr algn="ctr" fontAlgn="auto">
                        <a:lnSpc>
                          <a:spcPct val="125000"/>
                        </a:lnSpc>
                        <a:buNone/>
                      </a:pPr>
                      <a:r>
                        <a:rPr lang="zh-CN" altLang="en-US" sz="2000">
                          <a:solidFill>
                            <a:srgbClr val="FFFFFF"/>
                          </a:solidFill>
                          <a:latin typeface="黑体" panose="02010609060101010101" pitchFamily="2" charset="-122"/>
                          <a:ea typeface="黑体" panose="02010609060101010101" pitchFamily="2" charset="-122"/>
                        </a:rPr>
                        <a:t>比较项</a:t>
                      </a:r>
                      <a:endParaRPr lang="zh-CN" altLang="en-US" sz="2000">
                        <a:solidFill>
                          <a:srgbClr val="FFFFFF"/>
                        </a:solidFill>
                        <a:latin typeface="黑体" panose="02010609060101010101" pitchFamily="2" charset="-122"/>
                        <a:ea typeface="黑体" panose="02010609060101010101" pitchFamily="2" charset="-122"/>
                      </a:endParaRPr>
                    </a:p>
                  </a:txBody>
                  <a:tcPr anchor="ctr">
                    <a:lnL>
                      <a:noFill/>
                    </a:lnL>
                    <a:lnR>
                      <a:noFill/>
                    </a:lnR>
                    <a:lnT>
                      <a:noFill/>
                    </a:lnT>
                    <a:lnB>
                      <a:noFill/>
                    </a:lnB>
                    <a:solidFill>
                      <a:srgbClr val="595959"/>
                    </a:solidFill>
                  </a:tcPr>
                </a:tc>
                <a:tc hMerge="1">
                  <a:txBody>
                    <a:bodyPr vert="horz" wrap="square"/>
                    <a:lstStyle/>
                    <a:p/>
                  </a:txBody>
                  <a:tcPr>
                    <a:lnL>
                      <a:noFill/>
                    </a:lnL>
                    <a:lnR>
                      <a:noFill/>
                    </a:lnR>
                    <a:lnT>
                      <a:noFill/>
                    </a:lnT>
                    <a:lnB>
                      <a:noFill/>
                    </a:lnB>
                    <a:solidFill>
                      <a:srgbClr val="595959"/>
                    </a:solidFill>
                  </a:tcPr>
                </a:tc>
                <a:tc>
                  <a:txBody>
                    <a:bodyPr vert="horz" wrap="square"/>
                    <a:lstStyle/>
                    <a:p>
                      <a:pPr algn="ctr" fontAlgn="auto">
                        <a:lnSpc>
                          <a:spcPct val="125000"/>
                        </a:lnSpc>
                        <a:buNone/>
                      </a:pPr>
                      <a:r>
                        <a:rPr lang="zh-CN" altLang="en-US" sz="2000">
                          <a:solidFill>
                            <a:srgbClr val="FFFFFF"/>
                          </a:solidFill>
                          <a:latin typeface="黑体" panose="02010609060101010101" pitchFamily="2" charset="-122"/>
                          <a:ea typeface="黑体" panose="02010609060101010101" pitchFamily="2" charset="-122"/>
                          <a:cs typeface="黑体" panose="02010609060101010101" pitchFamily="2" charset="-122"/>
                        </a:rPr>
                        <a:t>凡尔赛</a:t>
                      </a:r>
                      <a:r>
                        <a:rPr lang="en-US" altLang="zh-CN" sz="2000">
                          <a:solidFill>
                            <a:srgbClr val="FFFFFF"/>
                          </a:solidFill>
                          <a:latin typeface="黑体" panose="02010609060101010101" pitchFamily="2" charset="-122"/>
                          <a:ea typeface="黑体" panose="02010609060101010101" pitchFamily="2" charset="-122"/>
                          <a:cs typeface="黑体" panose="02010609060101010101" pitchFamily="2" charset="-122"/>
                        </a:rPr>
                        <a:t>—</a:t>
                      </a:r>
                      <a:r>
                        <a:rPr lang="zh-CN" altLang="en-US" sz="2000">
                          <a:solidFill>
                            <a:srgbClr val="FFFFFF"/>
                          </a:solidFill>
                          <a:latin typeface="黑体" panose="02010609060101010101" pitchFamily="2" charset="-122"/>
                          <a:ea typeface="黑体" panose="02010609060101010101" pitchFamily="2" charset="-122"/>
                          <a:cs typeface="黑体" panose="02010609060101010101" pitchFamily="2" charset="-122"/>
                        </a:rPr>
                        <a:t>华盛顿体系</a:t>
                      </a:r>
                      <a:endParaRPr lang="zh-CN" altLang="en-US" sz="2000">
                        <a:solidFill>
                          <a:srgbClr val="FFFFFF"/>
                        </a:solidFill>
                        <a:latin typeface="黑体" panose="02010609060101010101" pitchFamily="2" charset="-122"/>
                        <a:ea typeface="黑体" panose="02010609060101010101" pitchFamily="2" charset="-122"/>
                        <a:cs typeface="黑体" panose="02010609060101010101" pitchFamily="2" charset="-122"/>
                      </a:endParaRPr>
                    </a:p>
                  </a:txBody>
                  <a:tcPr anchor="ctr">
                    <a:lnL>
                      <a:noFill/>
                    </a:lnL>
                    <a:lnR>
                      <a:noFill/>
                    </a:lnR>
                    <a:lnT>
                      <a:noFill/>
                    </a:lnT>
                    <a:lnB>
                      <a:noFill/>
                    </a:lnB>
                    <a:solidFill>
                      <a:srgbClr val="89D1D3"/>
                    </a:solidFill>
                  </a:tcPr>
                </a:tc>
                <a:tc>
                  <a:txBody>
                    <a:bodyPr vert="horz" wrap="square"/>
                    <a:lstStyle/>
                    <a:p>
                      <a:pPr algn="ctr" fontAlgn="auto">
                        <a:lnSpc>
                          <a:spcPct val="125000"/>
                        </a:lnSpc>
                        <a:buNone/>
                      </a:pPr>
                      <a:r>
                        <a:rPr lang="zh-CN" altLang="en-US" sz="2000">
                          <a:solidFill>
                            <a:srgbClr val="FFFFFF"/>
                          </a:solidFill>
                          <a:latin typeface="黑体" panose="02010609060101010101" pitchFamily="2" charset="-122"/>
                          <a:ea typeface="黑体" panose="02010609060101010101" pitchFamily="2" charset="-122"/>
                        </a:rPr>
                        <a:t>雅尔塔体系</a:t>
                      </a:r>
                      <a:endParaRPr lang="zh-CN" altLang="en-US" sz="2000">
                        <a:solidFill>
                          <a:srgbClr val="FFFFFF"/>
                        </a:solidFill>
                        <a:latin typeface="黑体" panose="02010609060101010101" pitchFamily="2" charset="-122"/>
                        <a:ea typeface="黑体" panose="02010609060101010101" pitchFamily="2" charset="-122"/>
                      </a:endParaRPr>
                    </a:p>
                  </a:txBody>
                  <a:tcPr anchor="ctr">
                    <a:lnL>
                      <a:noFill/>
                    </a:lnL>
                    <a:lnR>
                      <a:noFill/>
                    </a:lnR>
                    <a:lnT>
                      <a:noFill/>
                    </a:lnT>
                    <a:lnB>
                      <a:noFill/>
                    </a:lnB>
                    <a:solidFill>
                      <a:srgbClr val="ACDCBC"/>
                    </a:solidFill>
                  </a:tcPr>
                </a:tc>
              </a:tr>
              <a:tr h="571500">
                <a:tc rowSpan="5">
                  <a:txBody>
                    <a:bodyPr vert="horz" wrap="square"/>
                    <a:lstStyle/>
                    <a:p>
                      <a:pPr algn="ctr">
                        <a:lnSpc>
                          <a:spcPct val="100000"/>
                        </a:lnSpc>
                        <a:buNone/>
                      </a:pPr>
                      <a:r>
                        <a:rPr lang="zh-CN" altLang="en-US" sz="2000">
                          <a:solidFill>
                            <a:schemeClr val="tx1"/>
                          </a:solidFill>
                          <a:latin typeface="黑体" panose="02010609060101010101" pitchFamily="2" charset="-122"/>
                          <a:ea typeface="黑体" panose="02010609060101010101" pitchFamily="2" charset="-122"/>
                        </a:rPr>
                        <a:t>不同点</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体现意志</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体现了英、法、美等帝国主义大国的意志</a:t>
                      </a:r>
                      <a:endParaRPr lang="zh-CN" altLang="en-US" sz="2000">
                        <a:solidFill>
                          <a:schemeClr val="tx1"/>
                        </a:solidFill>
                        <a:latin typeface="黑体" panose="02010609060101010101" pitchFamily="2" charset="-122"/>
                        <a:ea typeface="黑体" panose="02010609060101010101" pitchFamily="2" charset="-122"/>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FFFFF"/>
                    </a:solidFill>
                  </a:tcPr>
                </a:tc>
              </a:tr>
              <a:tr h="572135">
                <a:tc vMerge="1">
                  <a:txBody>
                    <a:bodyPr vert="horz" wrap="square"/>
                    <a:lstStyle/>
                    <a:p/>
                  </a:txBody>
                  <a:tcPr anchor="ctr">
                    <a:lnL>
                      <a:noFill/>
                    </a:lnL>
                    <a:lnR w="12700">
                      <a:solidFill>
                        <a:srgbClr val="D9D9D9"/>
                      </a:solidFill>
                      <a:prstDash val="solid"/>
                    </a:lnR>
                    <a:lnT>
                      <a:noFill/>
                    </a:lnT>
                    <a:lnB>
                      <a:noFill/>
                    </a:lnB>
                    <a:solidFill>
                      <a:srgbClr val="F2F2F2"/>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协调关系</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2F2F2"/>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调整了帝国主义国家之间的关系国际格局</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2F2F2"/>
                    </a:solidFill>
                  </a:tcPr>
                </a:tc>
              </a:tr>
              <a:tr h="571500">
                <a:tc vMerge="1">
                  <a:txBody>
                    <a:bodyPr vert="horz" wrap="square"/>
                    <a:lstStyle/>
                    <a:p/>
                  </a:txBody>
                  <a:tcPr anchor="ctr">
                    <a:lnL>
                      <a:noFill/>
                    </a:lnL>
                    <a:lnR w="12700">
                      <a:solidFill>
                        <a:srgbClr val="D9D9D9"/>
                      </a:solidFill>
                      <a:prstDash val="solid"/>
                    </a:lnR>
                    <a:lnT>
                      <a:noFill/>
                    </a:lnT>
                    <a:lnB>
                      <a:noFill/>
                    </a:lnB>
                    <a:solidFill>
                      <a:srgbClr val="FFFFFF"/>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国际格局</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以欧洲为中心的传统的国际格局</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FFFFF"/>
                    </a:solidFill>
                  </a:tcPr>
                </a:tc>
              </a:tr>
              <a:tr h="1033145">
                <a:tc vMerge="1">
                  <a:txBody>
                    <a:bodyPr vert="horz" wrap="square"/>
                    <a:lstStyle/>
                    <a:p/>
                  </a:txBody>
                  <a:tcPr anchor="ctr">
                    <a:lnL>
                      <a:noFill/>
                    </a:lnL>
                    <a:lnR w="12700">
                      <a:solidFill>
                        <a:srgbClr val="D9D9D9"/>
                      </a:solidFill>
                      <a:prstDash val="solid"/>
                    </a:lnR>
                    <a:lnT>
                      <a:noFill/>
                    </a:lnT>
                    <a:lnB>
                      <a:noFill/>
                    </a:lnB>
                    <a:solidFill>
                      <a:srgbClr val="F2F2F2"/>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建立基础</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2F2F2"/>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建立在战胜国对战败国掠夺的基础之上，必然随着德国等国的崛起而破产</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2F2F2"/>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2F2F2"/>
                    </a:solidFill>
                  </a:tcPr>
                </a:tc>
              </a:tr>
              <a:tr h="635635">
                <a:tc vMerge="1">
                  <a:txBody>
                    <a:bodyPr vert="horz" wrap="square"/>
                    <a:lstStyle/>
                    <a:p/>
                  </a:txBody>
                  <a:tcPr anchor="ctr">
                    <a:lnL>
                      <a:noFill/>
                    </a:lnL>
                    <a:lnR w="12700">
                      <a:solidFill>
                        <a:srgbClr val="D9D9D9"/>
                      </a:solidFill>
                      <a:prstDash val="solid"/>
                    </a:lnR>
                    <a:lnT>
                      <a:noFill/>
                    </a:lnT>
                    <a:lnB>
                      <a:noFill/>
                    </a:lnB>
                    <a:solidFill>
                      <a:srgbClr val="FFFFFF"/>
                    </a:solidFill>
                  </a:tcPr>
                </a:tc>
                <a:tc>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主要矛盾</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r>
                        <a:rPr lang="zh-CN" altLang="en-US" sz="2000">
                          <a:solidFill>
                            <a:schemeClr val="tx1"/>
                          </a:solidFill>
                          <a:latin typeface="黑体" panose="02010609060101010101" pitchFamily="2" charset="-122"/>
                          <a:ea typeface="黑体" panose="02010609060101010101" pitchFamily="2" charset="-122"/>
                          <a:sym typeface="+mn-ea"/>
                        </a:rPr>
                        <a:t>战胜国与战败国及战胜国之间的矛盾</a:t>
                      </a: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w="6350">
                      <a:solidFill>
                        <a:srgbClr val="D9D9D9"/>
                      </a:solidFill>
                      <a:prstDash val="solid"/>
                    </a:lnR>
                    <a:lnT>
                      <a:noFill/>
                    </a:lnT>
                    <a:lnB>
                      <a:noFill/>
                    </a:lnB>
                    <a:solidFill>
                      <a:srgbClr val="FFFFFF"/>
                    </a:solidFill>
                  </a:tcPr>
                </a:tc>
                <a:tc>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6350">
                      <a:solidFill>
                        <a:srgbClr val="D9D9D9"/>
                      </a:solidFill>
                      <a:prstDash val="solid"/>
                    </a:lnL>
                    <a:lnR>
                      <a:noFill/>
                    </a:lnR>
                    <a:lnT>
                      <a:noFill/>
                    </a:lnT>
                    <a:lnB>
                      <a:noFill/>
                    </a:lnB>
                    <a:solidFill>
                      <a:srgbClr val="FFFFFF"/>
                    </a:solidFill>
                  </a:tcPr>
                </a:tc>
              </a:tr>
              <a:tr h="1401445">
                <a:tc gridSpan="2">
                  <a:txBody>
                    <a:bodyPr vert="horz" wrap="square"/>
                    <a:lstStyle/>
                    <a:p>
                      <a:pPr algn="ctr" fontAlgn="auto">
                        <a:lnSpc>
                          <a:spcPct val="125000"/>
                        </a:lnSpc>
                        <a:buNone/>
                      </a:pPr>
                      <a:r>
                        <a:rPr lang="zh-CN" altLang="en-US" sz="2000">
                          <a:solidFill>
                            <a:schemeClr val="tx1"/>
                          </a:solidFill>
                          <a:latin typeface="黑体" panose="02010609060101010101" pitchFamily="2" charset="-122"/>
                          <a:ea typeface="黑体" panose="02010609060101010101" pitchFamily="2" charset="-122"/>
                        </a:rPr>
                        <a:t>相同点</a:t>
                      </a:r>
                      <a:endParaRPr lang="zh-CN" altLang="en-US" sz="2000">
                        <a:solidFill>
                          <a:schemeClr val="tx1"/>
                        </a:solidFill>
                        <a:latin typeface="黑体" panose="02010609060101010101" pitchFamily="2" charset="-122"/>
                        <a:ea typeface="黑体" panose="02010609060101010101" pitchFamily="2" charset="-122"/>
                      </a:endParaRPr>
                    </a:p>
                  </a:txBody>
                  <a:tcPr anchor="ctr">
                    <a:lnL>
                      <a:noFill/>
                    </a:lnL>
                    <a:lnR w="12700">
                      <a:solidFill>
                        <a:srgbClr val="D9D9D9"/>
                      </a:solidFill>
                      <a:prstDash val="solid"/>
                    </a:lnR>
                    <a:lnT>
                      <a:noFill/>
                    </a:lnT>
                    <a:lnB>
                      <a:noFill/>
                    </a:lnB>
                    <a:solidFill>
                      <a:srgbClr val="FFFFFF"/>
                    </a:solidFill>
                  </a:tcPr>
                </a:tc>
                <a:tc hMerge="1">
                  <a:txBody>
                    <a:bodyPr vert="horz" wrap="square"/>
                    <a:lstStyle/>
                    <a:p/>
                  </a:txBody>
                  <a:tcPr anchor="ctr">
                    <a:lnL>
                      <a:noFill/>
                    </a:lnL>
                    <a:lnR w="12700">
                      <a:solidFill>
                        <a:srgbClr val="D9D9D9"/>
                      </a:solidFill>
                      <a:prstDash val="solid"/>
                    </a:lnR>
                    <a:lnT>
                      <a:noFill/>
                    </a:lnT>
                    <a:lnB>
                      <a:noFill/>
                    </a:lnB>
                    <a:solidFill>
                      <a:srgbClr val="FFFFFF"/>
                    </a:solidFill>
                  </a:tcPr>
                </a:tc>
                <a:tc gridSpan="2">
                  <a:txBody>
                    <a:bodyPr vert="horz" wrap="square"/>
                    <a:lstStyle/>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p>
                      <a:pPr algn="just" fontAlgn="auto">
                        <a:lnSpc>
                          <a:spcPct val="125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p>
                      <a:pPr algn="just">
                        <a:lnSpc>
                          <a:spcPct val="100000"/>
                        </a:lnSpc>
                        <a:buNone/>
                      </a:pPr>
                      <a:endParaRPr lang="zh-CN" altLang="en-US" sz="2000">
                        <a:solidFill>
                          <a:schemeClr val="tx1"/>
                        </a:solidFill>
                        <a:latin typeface="黑体" panose="02010609060101010101" pitchFamily="2" charset="-122"/>
                        <a:ea typeface="黑体" panose="02010609060101010101" pitchFamily="2" charset="-122"/>
                        <a:sym typeface="+mn-ea"/>
                      </a:endParaRPr>
                    </a:p>
                  </a:txBody>
                  <a:tcPr anchor="ctr">
                    <a:lnL w="12700">
                      <a:solidFill>
                        <a:srgbClr val="D9D9D9"/>
                      </a:solidFill>
                      <a:prstDash val="solid"/>
                    </a:lnL>
                    <a:lnR>
                      <a:noFill/>
                    </a:lnR>
                    <a:lnT>
                      <a:noFill/>
                    </a:lnT>
                    <a:lnB>
                      <a:noFill/>
                    </a:lnB>
                    <a:solidFill>
                      <a:srgbClr val="FFFFFF"/>
                    </a:solidFill>
                  </a:tcPr>
                </a:tc>
                <a:tc hMerge="1">
                  <a:txBody>
                    <a:bodyPr vert="horz" wrap="square"/>
                    <a:lstStyle/>
                    <a:p/>
                  </a:txBody>
                  <a:tcPr anchor="ctr">
                    <a:lnL w="6350">
                      <a:solidFill>
                        <a:srgbClr val="D9D9D9"/>
                      </a:solidFill>
                      <a:prstDash val="solid"/>
                    </a:lnL>
                    <a:lnR>
                      <a:noFill/>
                    </a:lnR>
                    <a:lnT>
                      <a:noFill/>
                    </a:lnT>
                    <a:lnB>
                      <a:noFill/>
                    </a:lnB>
                    <a:solidFill>
                      <a:srgbClr val="FFFFFF"/>
                    </a:solidFill>
                  </a:tcPr>
                </a:tc>
              </a:tr>
            </a:tbl>
          </a:graphicData>
        </a:graphic>
      </p:graphicFrame>
      <p:sp>
        <p:nvSpPr>
          <p:cNvPr id="6" name="文本框 5"/>
          <p:cNvSpPr txBox="1"/>
          <p:nvPr/>
        </p:nvSpPr>
        <p:spPr>
          <a:xfrm>
            <a:off x="7270115" y="1608455"/>
            <a:ext cx="3230880" cy="429895"/>
          </a:xfrm>
          <a:prstGeom prst="rect">
            <a:avLst/>
          </a:prstGeom>
          <a:noFill/>
        </p:spPr>
        <p:txBody>
          <a:bodyPr wrap="none" rtlCol="0">
            <a:spAutoFit/>
          </a:bodyPr>
          <a:lstStyle/>
          <a:p>
            <a:pPr algn="just">
              <a:lnSpc>
                <a:spcPct val="110000"/>
              </a:lnSpc>
              <a:buNone/>
            </a:pPr>
            <a:r>
              <a:rPr lang="zh-CN" altLang="en-US" sz="2000">
                <a:solidFill>
                  <a:srgbClr val="FF0000"/>
                </a:solidFill>
                <a:latin typeface="黑体" panose="02010609060101010101" pitchFamily="2" charset="-122"/>
                <a:ea typeface="黑体" panose="02010609060101010101" pitchFamily="2" charset="-122"/>
                <a:sym typeface="+mn-ea"/>
              </a:rPr>
              <a:t>体现了美苏两个国家的意志</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7" name="文本框 6"/>
          <p:cNvSpPr txBox="1"/>
          <p:nvPr/>
        </p:nvSpPr>
        <p:spPr>
          <a:xfrm>
            <a:off x="7270115" y="2245995"/>
            <a:ext cx="4921885" cy="429895"/>
          </a:xfrm>
          <a:prstGeom prst="rect">
            <a:avLst/>
          </a:prstGeom>
          <a:noFill/>
        </p:spPr>
        <p:txBody>
          <a:bodyPr wrap="square" rtlCol="0">
            <a:spAutoFit/>
          </a:bodyPr>
          <a:lstStyle/>
          <a:p>
            <a:pPr algn="just">
              <a:lnSpc>
                <a:spcPct val="110000"/>
              </a:lnSpc>
              <a:buNone/>
            </a:pPr>
            <a:r>
              <a:rPr lang="zh-CN" altLang="en-US" sz="2000">
                <a:solidFill>
                  <a:srgbClr val="FF0000"/>
                </a:solidFill>
                <a:latin typeface="黑体" panose="02010609060101010101" pitchFamily="2" charset="-122"/>
                <a:ea typeface="黑体" panose="02010609060101010101" pitchFamily="2" charset="-122"/>
                <a:sym typeface="+mn-ea"/>
              </a:rPr>
              <a:t>资本主义大国同社会主义大国的暂时妥协</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8" name="文本框 7"/>
          <p:cNvSpPr txBox="1"/>
          <p:nvPr/>
        </p:nvSpPr>
        <p:spPr>
          <a:xfrm>
            <a:off x="7270115" y="2789555"/>
            <a:ext cx="2976880" cy="429895"/>
          </a:xfrm>
          <a:prstGeom prst="rect">
            <a:avLst/>
          </a:prstGeom>
          <a:noFill/>
        </p:spPr>
        <p:txBody>
          <a:bodyPr wrap="none" rtlCol="0">
            <a:spAutoFit/>
          </a:bodyPr>
          <a:lstStyle/>
          <a:p>
            <a:pPr algn="just">
              <a:lnSpc>
                <a:spcPct val="110000"/>
              </a:lnSpc>
              <a:buNone/>
            </a:pPr>
            <a:r>
              <a:rPr lang="zh-CN" altLang="en-US" sz="2000">
                <a:solidFill>
                  <a:srgbClr val="FF0000"/>
                </a:solidFill>
                <a:latin typeface="黑体" panose="02010609060101010101" pitchFamily="2" charset="-122"/>
                <a:ea typeface="黑体" panose="02010609060101010101" pitchFamily="2" charset="-122"/>
                <a:sym typeface="+mn-ea"/>
              </a:rPr>
              <a:t>以美苏为中心的两极格局</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9" name="文本框 8"/>
          <p:cNvSpPr txBox="1"/>
          <p:nvPr/>
        </p:nvSpPr>
        <p:spPr>
          <a:xfrm>
            <a:off x="7414260" y="3540760"/>
            <a:ext cx="2468880" cy="429895"/>
          </a:xfrm>
          <a:prstGeom prst="rect">
            <a:avLst/>
          </a:prstGeom>
          <a:noFill/>
        </p:spPr>
        <p:txBody>
          <a:bodyPr wrap="none" rtlCol="0">
            <a:spAutoFit/>
          </a:bodyPr>
          <a:lstStyle/>
          <a:p>
            <a:pPr algn="just">
              <a:lnSpc>
                <a:spcPct val="110000"/>
              </a:lnSpc>
              <a:buNone/>
            </a:pPr>
            <a:r>
              <a:rPr lang="zh-CN" altLang="en-US" sz="2000">
                <a:solidFill>
                  <a:srgbClr val="FF0000"/>
                </a:solidFill>
                <a:latin typeface="黑体" panose="02010609060101010101" pitchFamily="2" charset="-122"/>
                <a:ea typeface="黑体" panose="02010609060101010101" pitchFamily="2" charset="-122"/>
                <a:sym typeface="+mn-ea"/>
              </a:rPr>
              <a:t>两个战胜国间的妥协</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10" name="文本框 9"/>
          <p:cNvSpPr txBox="1"/>
          <p:nvPr/>
        </p:nvSpPr>
        <p:spPr>
          <a:xfrm>
            <a:off x="7270115" y="4430395"/>
            <a:ext cx="3738880" cy="398780"/>
          </a:xfrm>
          <a:prstGeom prst="rect">
            <a:avLst/>
          </a:prstGeom>
          <a:noFill/>
        </p:spPr>
        <p:txBody>
          <a:bodyPr wrap="none" rtlCol="0">
            <a:spAutoFit/>
          </a:bodyPr>
          <a:lstStyle/>
          <a:p>
            <a:pPr algn="l"/>
            <a:r>
              <a:rPr lang="zh-CN" altLang="en-US" sz="2000">
                <a:solidFill>
                  <a:srgbClr val="FF0000"/>
                </a:solidFill>
                <a:latin typeface="黑体" panose="02010609060101010101" pitchFamily="2" charset="-122"/>
                <a:ea typeface="黑体" panose="02010609060101010101" pitchFamily="2" charset="-122"/>
                <a:sym typeface="+mn-ea"/>
              </a:rPr>
              <a:t>两种不同的社会制度之间的矛盾</a:t>
            </a:r>
            <a:endParaRPr lang="zh-CN" altLang="en-US" sz="2000">
              <a:solidFill>
                <a:srgbClr val="FF0000"/>
              </a:solidFill>
              <a:latin typeface="黑体" panose="02010609060101010101" pitchFamily="2" charset="-122"/>
              <a:ea typeface="黑体" panose="02010609060101010101" pitchFamily="2" charset="-122"/>
              <a:sym typeface="+mn-ea"/>
            </a:endParaRPr>
          </a:p>
        </p:txBody>
      </p:sp>
      <p:sp>
        <p:nvSpPr>
          <p:cNvPr id="12" name="文本框 11"/>
          <p:cNvSpPr txBox="1"/>
          <p:nvPr/>
        </p:nvSpPr>
        <p:spPr>
          <a:xfrm>
            <a:off x="2139950" y="5177790"/>
            <a:ext cx="9988550" cy="1014730"/>
          </a:xfrm>
          <a:prstGeom prst="rect">
            <a:avLst/>
          </a:prstGeom>
          <a:noFill/>
        </p:spPr>
        <p:txBody>
          <a:bodyPr wrap="square" rtlCol="0">
            <a:spAutoFit/>
          </a:bodyPr>
          <a:lstStyle/>
          <a:p>
            <a:pPr algn="l"/>
            <a:r>
              <a:rPr lang="zh-CN" altLang="en-US" sz="2000">
                <a:solidFill>
                  <a:srgbClr val="FF0000"/>
                </a:solidFill>
                <a:latin typeface="黑体" panose="02010609060101010101" pitchFamily="2" charset="-122"/>
                <a:ea typeface="黑体" panose="02010609060101010101" pitchFamily="2" charset="-122"/>
                <a:sym typeface="+mn-ea"/>
              </a:rPr>
              <a:t>①都是在原有的世界体系被破坏的基础上建立起来的；</a:t>
            </a:r>
            <a:endParaRPr lang="zh-CN" altLang="en-US" sz="2000">
              <a:solidFill>
                <a:srgbClr val="FF0000"/>
              </a:solidFill>
              <a:latin typeface="黑体" panose="02010609060101010101" pitchFamily="2" charset="-122"/>
              <a:ea typeface="黑体" panose="02010609060101010101" pitchFamily="2" charset="-122"/>
              <a:sym typeface="+mn-ea"/>
            </a:endParaRPr>
          </a:p>
          <a:p>
            <a:pPr algn="l"/>
            <a:r>
              <a:rPr lang="zh-CN" altLang="en-US" sz="2000">
                <a:solidFill>
                  <a:srgbClr val="FF0000"/>
                </a:solidFill>
                <a:latin typeface="黑体" panose="02010609060101010101" pitchFamily="2" charset="-122"/>
                <a:ea typeface="黑体" panose="02010609060101010101" pitchFamily="2" charset="-122"/>
                <a:sym typeface="+mn-ea"/>
              </a:rPr>
              <a:t>②都是根据一系列国际会议所确立的基本原则建立新的国际体系；</a:t>
            </a:r>
            <a:endParaRPr lang="zh-CN" altLang="en-US" sz="2000">
              <a:solidFill>
                <a:srgbClr val="FF0000"/>
              </a:solidFill>
              <a:latin typeface="黑体" panose="02010609060101010101" pitchFamily="2" charset="-122"/>
              <a:ea typeface="黑体" panose="02010609060101010101" pitchFamily="2" charset="-122"/>
              <a:sym typeface="+mn-ea"/>
            </a:endParaRPr>
          </a:p>
          <a:p>
            <a:pPr algn="l"/>
            <a:r>
              <a:rPr lang="zh-CN" altLang="en-US" sz="2000">
                <a:solidFill>
                  <a:srgbClr val="FF0000"/>
                </a:solidFill>
                <a:latin typeface="黑体" panose="02010609060101010101" pitchFamily="2" charset="-122"/>
                <a:ea typeface="黑体" panose="02010609060101010101" pitchFamily="2" charset="-122"/>
                <a:sym typeface="+mn-ea"/>
              </a:rPr>
              <a:t>③都是大国意志的体现，具有大国强权政治的烙印，并且都随着各国力量的消长而瓦解。</a:t>
            </a:r>
            <a:endParaRPr lang="zh-CN" altLang="en-US" sz="2000">
              <a:solidFill>
                <a:srgbClr val="FF0000"/>
              </a:solidFill>
              <a:latin typeface="黑体" panose="02010609060101010101" pitchFamily="2" charset="-122"/>
              <a:ea typeface="黑体" panose="02010609060101010101" pitchFamily="2" charset="-122"/>
              <a:sym typeface="+mn-ea"/>
            </a:endParaRPr>
          </a:p>
        </p:txBody>
      </p:sp>
    </p:spTree>
    <p:custDataLst>
      <p:tags r:id="rId5"/>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500"/>
                                        <p:tgtEl>
                                          <p:spTgt spid="7"/>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blinds(horizontal)">
                                      <p:cBhvr>
                                        <p:cTn id="17" dur="500"/>
                                        <p:tgtEl>
                                          <p:spTgt spid="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500"/>
                                        <p:tgtEl>
                                          <p:spTgt spid="10"/>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10" grpId="0"/>
      <p:bldP spid="12" grpId="0"/>
    </p:bldLst>
  </p:timing>
</p:sld>
</file>

<file path=ppt/slides/slide4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Pr>
        <a:blipFill>
          <a:blip r:embed="rId4">
            <a:alphaModFix amt="50000"/>
          </a:blip>
          <a:stretch>
            <a:fillRect/>
          </a:stretch>
        </a:blipFill>
        <a:effectLst/>
      </p:bgPr>
    </p:bg>
    <p:spTree>
      <p:nvGrpSpPr>
        <p:cNvPr id="1" name=""/>
        <p:cNvGrpSpPr/>
        <p:nvPr/>
      </p:nvGrpSpPr>
      <p:grpSpPr>
        <a:xfrm>
          <a:off x="0" y="0"/>
          <a:ext cx="0" cy="0"/>
        </a:xfrm>
      </p:grpSpPr>
      <p:sp>
        <p:nvSpPr>
          <p:cNvPr id="11" name="文本框 10"/>
          <p:cNvSpPr txBox="1"/>
          <p:nvPr>
            <p:custDataLst>
              <p:tags r:id="rId2"/>
            </p:custDataLst>
          </p:nvPr>
        </p:nvSpPr>
        <p:spPr>
          <a:xfrm>
            <a:off x="606503" y="192020"/>
            <a:ext cx="1709420" cy="521970"/>
          </a:xfrm>
          <a:prstGeom prst="rect">
            <a:avLst/>
          </a:prstGeom>
          <a:solidFill>
            <a:srgbClr val="FFFF00"/>
          </a:solidFill>
        </p:spPr>
        <p:txBody>
          <a:bodyPr wrap="none" rtlCol="0">
            <a:spAutoFit/>
          </a:bodyPr>
          <a:lstStyle/>
          <a:p>
            <a:pPr algn="l"/>
            <a:r>
              <a:rPr lang="zh-CN" altLang="en-US" sz="2800" b="1" spc="200">
                <a:solidFill>
                  <a:srgbClr val="FF0000"/>
                </a:solidFill>
                <a:effectLst/>
                <a:uFillTx/>
                <a:latin typeface="时尚中黑简体" panose="01010104010101010101" charset="-122"/>
                <a:ea typeface="时尚中黑简体" panose="01010104010101010101" charset="-122"/>
              </a:rPr>
              <a:t>课堂总结</a:t>
            </a:r>
            <a:endParaRPr lang="zh-CN" altLang="en-US" sz="2800" b="1" spc="200">
              <a:solidFill>
                <a:srgbClr val="FF0000"/>
              </a:solidFill>
              <a:effectLst/>
              <a:uFillTx/>
              <a:latin typeface="时尚中黑简体" panose="01010104010101010101" charset="-122"/>
              <a:ea typeface="时尚中黑简体" panose="01010104010101010101" charset="-122"/>
            </a:endParaRPr>
          </a:p>
        </p:txBody>
      </p:sp>
      <p:sp>
        <p:nvSpPr>
          <p:cNvPr id="3" name="文本框 2"/>
          <p:cNvSpPr txBox="1"/>
          <p:nvPr/>
        </p:nvSpPr>
        <p:spPr>
          <a:xfrm>
            <a:off x="606425" y="965835"/>
            <a:ext cx="459740" cy="5737860"/>
          </a:xfrm>
          <a:prstGeom prst="rect">
            <a:avLst/>
          </a:prstGeom>
          <a:noFill/>
        </p:spPr>
        <p:txBody>
          <a:bodyPr wrap="square" rtlCol="0" anchor="t">
            <a:spAutoFit/>
          </a:bodyPr>
          <a:lstStyle/>
          <a:p>
            <a:pPr>
              <a:lnSpc>
                <a:spcPct val="90000"/>
              </a:lnSpc>
            </a:pPr>
            <a:r>
              <a:rPr lang="zh-CN" altLang="en-US" sz="2400">
                <a:latin typeface="黑体" panose="02010609060101010101" pitchFamily="2" charset="-122"/>
                <a:ea typeface="黑体" panose="02010609060101010101" pitchFamily="2" charset="-122"/>
              </a:rPr>
              <a:t>第二次世界大战与战后国际秩序的形成</a:t>
            </a:r>
            <a:endParaRPr lang="zh-CN" altLang="en-US" sz="2400">
              <a:latin typeface="黑体" panose="02010609060101010101" pitchFamily="2" charset="-122"/>
              <a:ea typeface="黑体" panose="02010609060101010101" pitchFamily="2" charset="-122"/>
            </a:endParaRPr>
          </a:p>
        </p:txBody>
      </p:sp>
      <p:sp>
        <p:nvSpPr>
          <p:cNvPr id="58" name="文本框 57"/>
          <p:cNvSpPr txBox="1"/>
          <p:nvPr/>
        </p:nvSpPr>
        <p:spPr>
          <a:xfrm>
            <a:off x="1341120" y="1451610"/>
            <a:ext cx="2972435" cy="829945"/>
          </a:xfrm>
          <a:prstGeom prst="rect">
            <a:avLst/>
          </a:prstGeom>
          <a:noFill/>
        </p:spPr>
        <p:txBody>
          <a:bodyPr wrap="square" rtlCol="0">
            <a:spAutoFit/>
          </a:bodyPr>
          <a:lstStyle/>
          <a:p>
            <a:pPr algn="just"/>
            <a:r>
              <a:rPr lang="zh-CN" altLang="en-US" sz="2400">
                <a:solidFill>
                  <a:schemeClr val="tx1"/>
                </a:solidFill>
                <a:effectLst/>
                <a:latin typeface="黑体" panose="02010609060101010101" pitchFamily="2" charset="-122"/>
                <a:ea typeface="黑体" panose="02010609060101010101" pitchFamily="2" charset="-122"/>
              </a:rPr>
              <a:t>法西斯主义与亚欧</a:t>
            </a:r>
            <a:endParaRPr lang="zh-CN" altLang="en-US" sz="2400">
              <a:solidFill>
                <a:schemeClr val="tx1"/>
              </a:solidFill>
              <a:effectLst/>
              <a:latin typeface="黑体" panose="02010609060101010101" pitchFamily="2" charset="-122"/>
              <a:ea typeface="黑体" panose="02010609060101010101" pitchFamily="2" charset="-122"/>
            </a:endParaRPr>
          </a:p>
          <a:p>
            <a:pPr algn="just"/>
            <a:r>
              <a:rPr lang="zh-CN" altLang="en-US" sz="2400">
                <a:solidFill>
                  <a:schemeClr val="tx1"/>
                </a:solidFill>
                <a:effectLst/>
                <a:latin typeface="黑体" panose="02010609060101010101" pitchFamily="2" charset="-122"/>
                <a:ea typeface="黑体" panose="02010609060101010101" pitchFamily="2" charset="-122"/>
              </a:rPr>
              <a:t>战争策源地的形成</a:t>
            </a:r>
            <a:endParaRPr lang="zh-CN" altLang="en-US" sz="2400">
              <a:solidFill>
                <a:schemeClr val="tx1"/>
              </a:solidFill>
              <a:effectLst/>
              <a:latin typeface="黑体" panose="02010609060101010101" pitchFamily="2" charset="-122"/>
              <a:ea typeface="黑体" panose="02010609060101010101" pitchFamily="2" charset="-122"/>
            </a:endParaRPr>
          </a:p>
        </p:txBody>
      </p:sp>
      <p:sp>
        <p:nvSpPr>
          <p:cNvPr id="25" name="文本框 24"/>
          <p:cNvSpPr txBox="1"/>
          <p:nvPr/>
        </p:nvSpPr>
        <p:spPr>
          <a:xfrm>
            <a:off x="1341120" y="3884930"/>
            <a:ext cx="2392045" cy="460375"/>
          </a:xfrm>
          <a:prstGeom prst="rect">
            <a:avLst/>
          </a:prstGeom>
          <a:noFill/>
        </p:spPr>
        <p:txBody>
          <a:bodyPr wrap="square" rtlCol="0">
            <a:spAutoFit/>
          </a:bodyPr>
          <a:lstStyle/>
          <a:p>
            <a:pPr algn="just"/>
            <a:r>
              <a:rPr lang="zh-CN" altLang="en-US" sz="2400">
                <a:solidFill>
                  <a:schemeClr val="tx1"/>
                </a:solidFill>
                <a:effectLst/>
                <a:latin typeface="黑体" panose="02010609060101010101" pitchFamily="2" charset="-122"/>
                <a:ea typeface="黑体" panose="02010609060101010101" pitchFamily="2" charset="-122"/>
              </a:rPr>
              <a:t>第二次世界大战</a:t>
            </a:r>
            <a:endParaRPr lang="zh-CN" altLang="en-US" sz="2400">
              <a:solidFill>
                <a:schemeClr val="tx1"/>
              </a:solidFill>
              <a:effectLst/>
              <a:latin typeface="黑体" panose="02010609060101010101" pitchFamily="2" charset="-122"/>
              <a:ea typeface="黑体" panose="02010609060101010101" pitchFamily="2" charset="-122"/>
            </a:endParaRPr>
          </a:p>
        </p:txBody>
      </p:sp>
      <p:sp>
        <p:nvSpPr>
          <p:cNvPr id="26" name="文本框 25"/>
          <p:cNvSpPr txBox="1"/>
          <p:nvPr/>
        </p:nvSpPr>
        <p:spPr>
          <a:xfrm>
            <a:off x="1341120" y="5890895"/>
            <a:ext cx="2972435" cy="460375"/>
          </a:xfrm>
          <a:prstGeom prst="rect">
            <a:avLst/>
          </a:prstGeom>
          <a:noFill/>
        </p:spPr>
        <p:txBody>
          <a:bodyPr wrap="square" rtlCol="0">
            <a:spAutoFit/>
          </a:bodyPr>
          <a:lstStyle/>
          <a:p>
            <a:pPr algn="just"/>
            <a:r>
              <a:rPr lang="zh-CN" altLang="en-US" sz="2400">
                <a:solidFill>
                  <a:schemeClr val="tx1"/>
                </a:solidFill>
                <a:effectLst/>
                <a:latin typeface="黑体" panose="02010609060101010101" pitchFamily="2" charset="-122"/>
                <a:ea typeface="黑体" panose="02010609060101010101" pitchFamily="2" charset="-122"/>
              </a:rPr>
              <a:t>战后国际秩序的建立</a:t>
            </a:r>
            <a:endParaRPr lang="zh-CN" altLang="en-US" sz="2400">
              <a:solidFill>
                <a:schemeClr val="tx1"/>
              </a:solidFill>
              <a:effectLst/>
              <a:latin typeface="黑体" panose="02010609060101010101" pitchFamily="2" charset="-122"/>
              <a:ea typeface="黑体" panose="02010609060101010101" pitchFamily="2" charset="-122"/>
            </a:endParaRPr>
          </a:p>
        </p:txBody>
      </p:sp>
      <p:sp>
        <p:nvSpPr>
          <p:cNvPr id="16" name="文本框 15"/>
          <p:cNvSpPr txBox="1"/>
          <p:nvPr/>
        </p:nvSpPr>
        <p:spPr>
          <a:xfrm>
            <a:off x="4182110" y="934720"/>
            <a:ext cx="2811780" cy="460375"/>
          </a:xfrm>
          <a:prstGeom prst="rect">
            <a:avLst/>
          </a:prstGeom>
          <a:noFill/>
        </p:spPr>
        <p:txBody>
          <a:bodyPr wrap="square" rtlCol="0" anchor="t">
            <a:spAutoFit/>
          </a:bodyPr>
          <a:lstStyle/>
          <a:p>
            <a:r>
              <a:rPr lang="zh-CN" altLang="en-US" sz="2400">
                <a:latin typeface="黑体" panose="02010609060101010101" pitchFamily="2" charset="-122"/>
                <a:ea typeface="黑体" panose="02010609060101010101" pitchFamily="2" charset="-122"/>
              </a:rPr>
              <a:t>法西斯主义的兴起</a:t>
            </a:r>
            <a:endParaRPr lang="zh-CN" altLang="en-US" sz="2400">
              <a:latin typeface="黑体" panose="02010609060101010101" pitchFamily="2" charset="-122"/>
              <a:ea typeface="黑体" panose="02010609060101010101" pitchFamily="2" charset="-122"/>
            </a:endParaRPr>
          </a:p>
        </p:txBody>
      </p:sp>
      <p:sp>
        <p:nvSpPr>
          <p:cNvPr id="17" name="文本框 16"/>
          <p:cNvSpPr txBox="1"/>
          <p:nvPr/>
        </p:nvSpPr>
        <p:spPr>
          <a:xfrm>
            <a:off x="6993890" y="713740"/>
            <a:ext cx="3305175"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法西斯运动的开端</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法西斯主义的特征</a:t>
            </a:r>
            <a:endParaRPr lang="zh-CN" altLang="en-US" sz="2400">
              <a:latin typeface="黑体" panose="02010609060101010101" pitchFamily="2" charset="-122"/>
              <a:ea typeface="黑体" panose="02010609060101010101" pitchFamily="2" charset="-122"/>
            </a:endParaRPr>
          </a:p>
        </p:txBody>
      </p:sp>
      <p:sp>
        <p:nvSpPr>
          <p:cNvPr id="18" name="文本框 17"/>
          <p:cNvSpPr txBox="1"/>
          <p:nvPr/>
        </p:nvSpPr>
        <p:spPr>
          <a:xfrm>
            <a:off x="4182110" y="1560830"/>
            <a:ext cx="2630805" cy="829945"/>
          </a:xfrm>
          <a:prstGeom prst="rect">
            <a:avLst/>
          </a:prstGeom>
          <a:noFill/>
        </p:spPr>
        <p:txBody>
          <a:bodyPr wrap="square" rtlCol="0" anchor="t">
            <a:spAutoFit/>
          </a:bodyPr>
          <a:lstStyle/>
          <a:p>
            <a:r>
              <a:rPr lang="zh-CN" altLang="en-US" sz="2400">
                <a:latin typeface="黑体" panose="02010609060101010101" pitchFamily="2" charset="-122"/>
                <a:ea typeface="黑体" panose="02010609060101010101" pitchFamily="2" charset="-122"/>
              </a:rPr>
              <a:t>世界经济危机与战争策源地的形成</a:t>
            </a:r>
            <a:endParaRPr lang="zh-CN" altLang="en-US" sz="2400">
              <a:latin typeface="黑体" panose="02010609060101010101" pitchFamily="2" charset="-122"/>
              <a:ea typeface="黑体" panose="02010609060101010101" pitchFamily="2" charset="-122"/>
            </a:endParaRPr>
          </a:p>
        </p:txBody>
      </p:sp>
      <p:sp>
        <p:nvSpPr>
          <p:cNvPr id="22" name="文本框 21"/>
          <p:cNvSpPr txBox="1"/>
          <p:nvPr/>
        </p:nvSpPr>
        <p:spPr>
          <a:xfrm>
            <a:off x="6993890" y="1524635"/>
            <a:ext cx="4379595"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世界经济危机与罗斯福新政</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亚欧战争策源地的形成</a:t>
            </a:r>
            <a:endParaRPr lang="zh-CN" altLang="en-US" sz="2400">
              <a:latin typeface="黑体" panose="02010609060101010101" pitchFamily="2" charset="-122"/>
              <a:ea typeface="黑体" panose="02010609060101010101" pitchFamily="2" charset="-122"/>
            </a:endParaRPr>
          </a:p>
        </p:txBody>
      </p:sp>
      <p:sp>
        <p:nvSpPr>
          <p:cNvPr id="23" name="文本框 22"/>
          <p:cNvSpPr txBox="1"/>
          <p:nvPr/>
        </p:nvSpPr>
        <p:spPr>
          <a:xfrm>
            <a:off x="4182110" y="2354580"/>
            <a:ext cx="5156835" cy="460375"/>
          </a:xfrm>
          <a:prstGeom prst="rect">
            <a:avLst/>
          </a:prstGeom>
          <a:noFill/>
        </p:spPr>
        <p:txBody>
          <a:bodyPr wrap="square" rtlCol="0" anchor="t">
            <a:spAutoFit/>
          </a:bodyPr>
          <a:lstStyle/>
          <a:p>
            <a:r>
              <a:rPr lang="zh-CN" altLang="en-US" sz="2400">
                <a:latin typeface="黑体" panose="02010609060101010101" pitchFamily="2" charset="-122"/>
                <a:ea typeface="黑体" panose="02010609060101010101" pitchFamily="2" charset="-122"/>
              </a:rPr>
              <a:t>纳粹德国的扩张与英法绥靖政策</a:t>
            </a:r>
            <a:endParaRPr lang="zh-CN" altLang="en-US" sz="2400">
              <a:latin typeface="黑体" panose="02010609060101010101" pitchFamily="2" charset="-122"/>
              <a:ea typeface="黑体" panose="02010609060101010101" pitchFamily="2" charset="-122"/>
            </a:endParaRPr>
          </a:p>
        </p:txBody>
      </p:sp>
      <p:sp>
        <p:nvSpPr>
          <p:cNvPr id="27" name="文本框 26"/>
          <p:cNvSpPr txBox="1"/>
          <p:nvPr/>
        </p:nvSpPr>
        <p:spPr>
          <a:xfrm>
            <a:off x="3865880" y="3017520"/>
            <a:ext cx="1769745" cy="49720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局部战争</a:t>
            </a:r>
            <a:endParaRPr lang="zh-CN" altLang="en-US" sz="2400">
              <a:latin typeface="黑体" panose="02010609060101010101" pitchFamily="2" charset="-122"/>
              <a:ea typeface="黑体" panose="02010609060101010101" pitchFamily="2" charset="-122"/>
            </a:endParaRPr>
          </a:p>
        </p:txBody>
      </p:sp>
      <p:sp>
        <p:nvSpPr>
          <p:cNvPr id="28" name="文本框 27"/>
          <p:cNvSpPr txBox="1"/>
          <p:nvPr/>
        </p:nvSpPr>
        <p:spPr>
          <a:xfrm>
            <a:off x="3865880" y="3809365"/>
            <a:ext cx="1661795" cy="49720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全球战争</a:t>
            </a:r>
            <a:endParaRPr lang="zh-CN" altLang="en-US" sz="2400">
              <a:latin typeface="黑体" panose="02010609060101010101" pitchFamily="2" charset="-122"/>
              <a:ea typeface="黑体" panose="02010609060101010101" pitchFamily="2" charset="-122"/>
            </a:endParaRPr>
          </a:p>
        </p:txBody>
      </p:sp>
      <p:sp>
        <p:nvSpPr>
          <p:cNvPr id="29" name="文本框 28"/>
          <p:cNvSpPr txBox="1"/>
          <p:nvPr/>
        </p:nvSpPr>
        <p:spPr>
          <a:xfrm>
            <a:off x="3865880" y="4306570"/>
            <a:ext cx="2097405"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二战的结束</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二战的影响</a:t>
            </a:r>
            <a:endParaRPr lang="zh-CN" altLang="en-US" sz="2400">
              <a:latin typeface="黑体" panose="02010609060101010101" pitchFamily="2" charset="-122"/>
              <a:ea typeface="黑体" panose="02010609060101010101" pitchFamily="2" charset="-122"/>
            </a:endParaRPr>
          </a:p>
        </p:txBody>
      </p:sp>
      <p:sp>
        <p:nvSpPr>
          <p:cNvPr id="30" name="文本框 29"/>
          <p:cNvSpPr txBox="1"/>
          <p:nvPr/>
        </p:nvSpPr>
        <p:spPr>
          <a:xfrm>
            <a:off x="5402580" y="2814955"/>
            <a:ext cx="4705350"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二战发生的亚洲阶段（1931-1938）</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二战发展的欧洲阶段（1939-1941）</a:t>
            </a:r>
            <a:endParaRPr lang="zh-CN" altLang="en-US" sz="2400">
              <a:latin typeface="黑体" panose="02010609060101010101" pitchFamily="2" charset="-122"/>
              <a:ea typeface="黑体" panose="02010609060101010101" pitchFamily="2" charset="-122"/>
            </a:endParaRPr>
          </a:p>
        </p:txBody>
      </p:sp>
      <p:sp>
        <p:nvSpPr>
          <p:cNvPr id="31" name="文本框 30"/>
          <p:cNvSpPr txBox="1"/>
          <p:nvPr/>
        </p:nvSpPr>
        <p:spPr>
          <a:xfrm>
            <a:off x="5402580" y="3606165"/>
            <a:ext cx="4004310" cy="902970"/>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太平洋战争</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世界反法西斯同盟的建立</a:t>
            </a:r>
            <a:endParaRPr lang="zh-CN" altLang="en-US" sz="2400">
              <a:latin typeface="黑体" panose="02010609060101010101" pitchFamily="2" charset="-122"/>
              <a:ea typeface="黑体" panose="02010609060101010101" pitchFamily="2" charset="-122"/>
            </a:endParaRPr>
          </a:p>
        </p:txBody>
      </p:sp>
      <p:sp>
        <p:nvSpPr>
          <p:cNvPr id="32" name="文本框 31"/>
          <p:cNvSpPr txBox="1"/>
          <p:nvPr/>
        </p:nvSpPr>
        <p:spPr>
          <a:xfrm>
            <a:off x="4608195" y="5429250"/>
            <a:ext cx="2097405" cy="49720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雅尔塔体系</a:t>
            </a:r>
            <a:endParaRPr lang="zh-CN" altLang="en-US" sz="2400">
              <a:latin typeface="黑体" panose="02010609060101010101" pitchFamily="2" charset="-122"/>
              <a:ea typeface="黑体" panose="02010609060101010101" pitchFamily="2" charset="-122"/>
            </a:endParaRPr>
          </a:p>
        </p:txBody>
      </p:sp>
      <p:sp>
        <p:nvSpPr>
          <p:cNvPr id="33" name="文本框 32"/>
          <p:cNvSpPr txBox="1"/>
          <p:nvPr/>
        </p:nvSpPr>
        <p:spPr>
          <a:xfrm>
            <a:off x="6509385" y="5023485"/>
            <a:ext cx="3305175" cy="130873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建立</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主要内容</a:t>
            </a:r>
            <a:endParaRPr lang="zh-CN" altLang="en-US" sz="2400">
              <a:latin typeface="黑体" panose="02010609060101010101" pitchFamily="2" charset="-122"/>
              <a:ea typeface="黑体" panose="02010609060101010101" pitchFamily="2" charset="-122"/>
            </a:endParaRPr>
          </a:p>
          <a:p>
            <a:pPr>
              <a:lnSpc>
                <a:spcPct val="110000"/>
              </a:lnSpc>
            </a:pPr>
            <a:r>
              <a:rPr lang="zh-CN" altLang="en-US" sz="2400">
                <a:latin typeface="黑体" panose="02010609060101010101" pitchFamily="2" charset="-122"/>
                <a:ea typeface="黑体" panose="02010609060101010101" pitchFamily="2" charset="-122"/>
              </a:rPr>
              <a:t>评价：积极性、消极性</a:t>
            </a:r>
            <a:endParaRPr lang="zh-CN" altLang="en-US" sz="2400">
              <a:latin typeface="黑体" panose="02010609060101010101" pitchFamily="2" charset="-122"/>
              <a:ea typeface="黑体" panose="02010609060101010101" pitchFamily="2" charset="-122"/>
            </a:endParaRPr>
          </a:p>
        </p:txBody>
      </p:sp>
      <p:sp>
        <p:nvSpPr>
          <p:cNvPr id="34" name="文本框 33"/>
          <p:cNvSpPr txBox="1"/>
          <p:nvPr/>
        </p:nvSpPr>
        <p:spPr>
          <a:xfrm>
            <a:off x="4608195" y="6242050"/>
            <a:ext cx="5006340" cy="497205"/>
          </a:xfrm>
          <a:prstGeom prst="rect">
            <a:avLst/>
          </a:prstGeom>
          <a:noFill/>
        </p:spPr>
        <p:txBody>
          <a:bodyPr wrap="square" rtlCol="0" anchor="t">
            <a:spAutoFit/>
          </a:bodyPr>
          <a:lstStyle/>
          <a:p>
            <a:pPr>
              <a:lnSpc>
                <a:spcPct val="110000"/>
              </a:lnSpc>
            </a:pPr>
            <a:r>
              <a:rPr lang="zh-CN" altLang="en-US" sz="2400">
                <a:latin typeface="黑体" panose="02010609060101010101" pitchFamily="2" charset="-122"/>
                <a:ea typeface="黑体" panose="02010609060101010101" pitchFamily="2" charset="-122"/>
              </a:rPr>
              <a:t>联合国：成立、宗旨、原则、作用</a:t>
            </a:r>
            <a:endParaRPr lang="zh-CN" altLang="en-US" sz="2400">
              <a:latin typeface="黑体" panose="02010609060101010101" pitchFamily="2" charset="-122"/>
              <a:ea typeface="黑体" panose="02010609060101010101" pitchFamily="2" charset="-122"/>
            </a:endParaRPr>
          </a:p>
        </p:txBody>
      </p:sp>
      <p:sp>
        <p:nvSpPr>
          <p:cNvPr id="35" name="左大括号 34"/>
          <p:cNvSpPr/>
          <p:nvPr/>
        </p:nvSpPr>
        <p:spPr>
          <a:xfrm>
            <a:off x="3970020" y="1120775"/>
            <a:ext cx="253365" cy="1490980"/>
          </a:xfrm>
          <a:prstGeom prst="leftBrace">
            <a:avLst>
              <a:gd name="adj1" fmla="val 764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6" name="左大括号 35"/>
          <p:cNvSpPr/>
          <p:nvPr/>
        </p:nvSpPr>
        <p:spPr>
          <a:xfrm>
            <a:off x="6854825" y="869950"/>
            <a:ext cx="180975" cy="589915"/>
          </a:xfrm>
          <a:prstGeom prst="leftBrace">
            <a:avLst>
              <a:gd name="adj1" fmla="val 66666"/>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左大括号 36"/>
          <p:cNvSpPr/>
          <p:nvPr/>
        </p:nvSpPr>
        <p:spPr>
          <a:xfrm>
            <a:off x="6817995" y="1681480"/>
            <a:ext cx="180975" cy="589915"/>
          </a:xfrm>
          <a:prstGeom prst="leftBrace">
            <a:avLst>
              <a:gd name="adj1" fmla="val 66666"/>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8" name="左大括号 37"/>
          <p:cNvSpPr/>
          <p:nvPr/>
        </p:nvSpPr>
        <p:spPr>
          <a:xfrm>
            <a:off x="5288280" y="3017520"/>
            <a:ext cx="180975" cy="589915"/>
          </a:xfrm>
          <a:prstGeom prst="leftBrace">
            <a:avLst>
              <a:gd name="adj1" fmla="val 66666"/>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9" name="左大括号 38"/>
          <p:cNvSpPr/>
          <p:nvPr/>
        </p:nvSpPr>
        <p:spPr>
          <a:xfrm>
            <a:off x="5288280" y="3809365"/>
            <a:ext cx="180975" cy="589915"/>
          </a:xfrm>
          <a:prstGeom prst="leftBrace">
            <a:avLst>
              <a:gd name="adj1" fmla="val 66666"/>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0" name="左大括号 39"/>
          <p:cNvSpPr/>
          <p:nvPr/>
        </p:nvSpPr>
        <p:spPr>
          <a:xfrm>
            <a:off x="3612515" y="3242310"/>
            <a:ext cx="253365" cy="1744980"/>
          </a:xfrm>
          <a:prstGeom prst="leftBrace">
            <a:avLst>
              <a:gd name="adj1" fmla="val 76441"/>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1" name="左大括号 40"/>
          <p:cNvSpPr/>
          <p:nvPr/>
        </p:nvSpPr>
        <p:spPr>
          <a:xfrm>
            <a:off x="6271260" y="5245100"/>
            <a:ext cx="253365" cy="889635"/>
          </a:xfrm>
          <a:prstGeom prst="leftBrace">
            <a:avLst>
              <a:gd name="adj1" fmla="val 29824"/>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3" name="左大括号 42"/>
          <p:cNvSpPr/>
          <p:nvPr/>
        </p:nvSpPr>
        <p:spPr>
          <a:xfrm>
            <a:off x="4313555" y="5676265"/>
            <a:ext cx="253365" cy="889635"/>
          </a:xfrm>
          <a:prstGeom prst="leftBrace">
            <a:avLst>
              <a:gd name="adj1" fmla="val 29824"/>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4" name="左大括号 43"/>
          <p:cNvSpPr/>
          <p:nvPr/>
        </p:nvSpPr>
        <p:spPr>
          <a:xfrm>
            <a:off x="1105535" y="1839595"/>
            <a:ext cx="326390" cy="4295775"/>
          </a:xfrm>
          <a:prstGeom prst="leftBrace">
            <a:avLst>
              <a:gd name="adj1" fmla="val 63229"/>
              <a:gd name="adj2" fmla="val 50000"/>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pic>
        <p:nvPicPr>
          <p:cNvPr id="59" name="New picture" hidden="1"/>
          <p:cNvPicPr/>
          <p:nvPr/>
        </p:nvPicPr>
        <p:blipFill>
          <a:blip r:embed="rId3"/>
          <a:stretch>
            <a:fillRect/>
          </a:stretch>
        </p:blipFill>
        <p:spPr>
          <a:xfrm>
            <a:off x="11633200" y="11061700"/>
            <a:ext cx="393700" cy="342900"/>
          </a:xfrm>
          <a:prstGeom prst="cube">
            <a:avLst/>
          </a:prstGeom>
        </p:spPr>
      </p:pic>
    </p:spTree>
    <p:custDataLst>
      <p:tags r:id="rId5"/>
    </p:custDataLst>
  </p:cSld>
  <p:clrMapOvr>
    <a:masterClrMapping/>
  </p:clrMapOvr>
  <p:transition/>
  <p:timing/>
</p:sld>
</file>

<file path=ppt/tags/tag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
  <p:tag name="KSO_WM_UNIT_LAYERLEVEL" val="1"/>
</p:tagLst>
</file>

<file path=ppt/tags/tag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2**"/>
  <p:tag name="KSO_WM_UNIT_LAYERLEVEL" val="1"/>
</p:tagLst>
</file>

<file path=ppt/tags/tag1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3**"/>
  <p:tag name="KSO_WM_UNIT_LAYERLEVEL" val="1"/>
</p:tagLst>
</file>

<file path=ppt/tags/tag1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1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4**"/>
  <p:tag name="KSO_WM_UNIT_LAYERLEVEL" val="1"/>
</p:tagLst>
</file>

<file path=ppt/tags/tag2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2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5**"/>
  <p:tag name="KSO_WM_UNIT_LAYERLEVEL" val="1"/>
</p:tagLst>
</file>

<file path=ppt/tags/tag3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6**"/>
  <p:tag name="KSO_WM_UNIT_LAYERLEVEL" val="1"/>
</p:tagLst>
</file>

<file path=ppt/tags/tag3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7**"/>
  <p:tag name="KSO_WM_UNIT_LAYERLEVEL" val="1"/>
</p:tagLst>
</file>

<file path=ppt/tags/tag3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3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8**"/>
  <p:tag name="KSO_WM_UNIT_LAYERLEVEL" val="1"/>
</p:tagLst>
</file>

<file path=ppt/tags/tag4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7.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9**"/>
  <p:tag name="KSO_WM_UNIT_LAYERLEVEL" val="1"/>
</p:tagLst>
</file>

<file path=ppt/tags/tag48.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4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0**"/>
  <p:tag name="KSO_WM_UNIT_LAYERLEVEL" val="1"/>
</p:tagLst>
</file>

<file path=ppt/tags/tag52.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3.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4.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5.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6.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11**"/>
  <p:tag name="KSO_WM_UNIT_LAYERLEVEL" val="1"/>
</p:tagLst>
</file>

<file path=ppt/tags/tag57.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8.xml><?xml version="1.0" encoding="utf-8"?>
<p:tagLst xmlns:p="http://schemas.openxmlformats.org/presentationml/2006/main">
  <p:tag name="KSO_WM_BEAUTIFY_FLAG" val="#wm#"/>
  <p:tag name="KSO_WM_TAG_VERSION" val="1.0"/>
  <p:tag name="KSO_WM_TEMPLATE_CATEGORY" val="custom"/>
  <p:tag name="KSO_WM_TEMPLATE_INDEX" val="20205081"/>
  <p:tag name="KSO_WM_UNIT_COMPATIBLE" val="0"/>
  <p:tag name="KSO_WM_UNIT_DIAGRAM_ISNUMVISUAL" val="0"/>
  <p:tag name="KSO_WM_UNIT_DIAGRAM_ISREFERUNIT" val="0"/>
  <p:tag name="KSO_WM_UNIT_HIGHLIGHT" val="0"/>
  <p:tag name="KSO_WM_UNIT_ID" val="_0**"/>
  <p:tag name="KSO_WM_UNIT_LAYERLEVEL" val="1"/>
</p:tagLst>
</file>

<file path=ppt/tags/tag59.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0.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1.xml><?xml version="1.0" encoding="utf-8"?>
<p:tagLst xmlns:p="http://schemas.openxmlformats.org/presentationml/2006/main">
  <p:tag name="KSO_WM_BEAUTIFY_FLAG" val="#wm#"/>
  <p:tag name="KSO_WM_TAG_VERSION" val="1.0"/>
  <p:tag name="KSO_WM_UNIT_COMPATIBLE" val="0"/>
  <p:tag name="KSO_WM_UNIT_DIAGRAM_ISNUMVISUAL" val="0"/>
  <p:tag name="KSO_WM_UNIT_DIAGRAM_ISREFERUNIT" val="0"/>
  <p:tag name="KSO_WM_UNIT_HIGHLIGHT" val="0"/>
  <p:tag name="KSO_WM_UNIT_ID" val="_0**"/>
  <p:tag name="KSO_WM_UNIT_LAYERLEVEL" val="1"/>
</p:tagLst>
</file>

<file path=ppt/tags/tag62.xml><?xml version="1.0" encoding="utf-8"?>
<p:tagLst xmlns:p="http://schemas.openxmlformats.org/presentationml/2006/main">
  <p:tag name="KSO_WM_BEAUTIFY_FLAG" val="#wm#"/>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63.xml><?xml version="1.0" encoding="utf-8"?>
<p:tagLst xmlns:p="http://schemas.openxmlformats.org/presentationml/2006/main">
  <p:tag name="REFSHAPE" val="245514364"/>
</p:tagLst>
</file>

<file path=ppt/tags/tag64.xml><?xml version="1.0" encoding="utf-8"?>
<p:tagLst xmlns:p="http://schemas.openxmlformats.org/presentationml/2006/main">
  <p:tag name="REFSHAPE" val="245515316"/>
</p:tagLst>
</file>

<file path=ppt/tags/tag65.xml><?xml version="1.0" encoding="utf-8"?>
<p:tagLst xmlns:p="http://schemas.openxmlformats.org/presentationml/2006/main">
  <p:tag name="REFSHAPE" val="245516948"/>
</p:tagLst>
</file>

<file path=ppt/tags/tag66.xml><?xml version="1.0" encoding="utf-8"?>
<p:tagLst xmlns:p="http://schemas.openxmlformats.org/presentationml/2006/main">
  <p:tag name="REFSHAPE" val="245515724"/>
</p:tagLst>
</file>

<file path=ppt/tags/tag67.xml><?xml version="1.0" encoding="utf-8"?>
<p:tagLst xmlns:p="http://schemas.openxmlformats.org/presentationml/2006/main">
  <p:tag name="REFSHAPE" val="245515452"/>
</p:tagLst>
</file>

<file path=ppt/tags/tag68.xml><?xml version="1.0" encoding="utf-8"?>
<p:tagLst xmlns:p="http://schemas.openxmlformats.org/presentationml/2006/main">
  <p:tag name="REFSHAPE" val="245516676"/>
</p:tagLst>
</file>

<file path=ppt/tags/tag69.xml><?xml version="1.0" encoding="utf-8"?>
<p:tagLst xmlns:p="http://schemas.openxmlformats.org/presentationml/2006/main">
  <p:tag name="REFSHAPE" val="245518444"/>
</p:tagLst>
</file>

<file path=ppt/tags/tag70.xml><?xml version="1.0" encoding="utf-8"?>
<p:tagLst xmlns:p="http://schemas.openxmlformats.org/presentationml/2006/main">
  <p:tag name="REFSHAPE" val="245514500"/>
</p:tagLst>
</file>

<file path=ppt/tags/tag71.xml><?xml version="1.0" encoding="utf-8"?>
<p:tagLst xmlns:p="http://schemas.openxmlformats.org/presentationml/2006/main">
  <p:tag name="REFSHAPE" val="245516132"/>
</p:tagLst>
</file>

<file path=ppt/tags/tag72.xml><?xml version="1.0" encoding="utf-8"?>
<p:tagLst xmlns:p="http://schemas.openxmlformats.org/presentationml/2006/main">
  <p:tag name="REFSHAPE" val="245517628"/>
</p:tagLst>
</file>

<file path=ppt/tags/tag73.xml><?xml version="1.0" encoding="utf-8"?>
<p:tagLst xmlns:p="http://schemas.openxmlformats.org/presentationml/2006/main">
  <p:tag name="REFSHAPE" val="245517900"/>
</p:tagLst>
</file>

<file path=ppt/tags/tag74.xml><?xml version="1.0" encoding="utf-8"?>
<p:tagLst xmlns:p="http://schemas.openxmlformats.org/presentationml/2006/main">
  <p:tag name="REFSHAPE" val="245515180"/>
</p:tagLst>
</file>

<file path=ppt/tags/tag75.xml><?xml version="1.0" encoding="utf-8"?>
<p:tagLst xmlns:p="http://schemas.openxmlformats.org/presentationml/2006/main">
  <p:tag name="REFSHAPE" val="245517084"/>
</p:tagLst>
</file>

<file path=ppt/tags/tag76.xml><?xml version="1.0" encoding="utf-8"?>
<p:tagLst xmlns:p="http://schemas.openxmlformats.org/presentationml/2006/main">
  <p:tag name="REFSHAPE" val="245515588"/>
</p:tagLst>
</file>

<file path=ppt/tags/tag77.xml><?xml version="1.0" encoding="utf-8"?>
<p:tagLst xmlns:p="http://schemas.openxmlformats.org/presentationml/2006/main">
  <p:tag name="REFSHAPE" val="245518580"/>
</p:tagLst>
</file>

<file path=ppt/tags/tag78.xml><?xml version="1.0" encoding="utf-8"?>
<p:tagLst xmlns:p="http://schemas.openxmlformats.org/presentationml/2006/main">
  <p:tag name="REFSHAPE" val="245517220"/>
</p:tagLst>
</file>

<file path=ppt/tags/tag79.xml><?xml version="1.0" encoding="utf-8"?>
<p:tagLst xmlns:p="http://schemas.openxmlformats.org/presentationml/2006/main">
  <p:tag name="REFSHAPE" val="245515860"/>
</p:tagLst>
</file>

<file path=ppt/tags/tag80.xml><?xml version="1.0" encoding="utf-8"?>
<p:tagLst xmlns:p="http://schemas.openxmlformats.org/presentationml/2006/main">
  <p:tag name="REFSHAPE" val="245515996"/>
</p:tagLst>
</file>

<file path=ppt/tags/tag81.xml><?xml version="1.0" encoding="utf-8"?>
<p:tagLst xmlns:p="http://schemas.openxmlformats.org/presentationml/2006/main">
  <p:tag name="REFSHAPE" val="245516812"/>
</p:tagLst>
</file>

<file path=ppt/tags/tag82.xml><?xml version="1.0" encoding="utf-8"?>
<p:tagLst xmlns:p="http://schemas.openxmlformats.org/presentationml/2006/main">
  <p:tag name="REFSHAPE" val="245514636"/>
</p:tagLst>
</file>

<file path=ppt/tags/tag83.xml><?xml version="1.0" encoding="utf-8"?>
<p:tagLst xmlns:p="http://schemas.openxmlformats.org/presentationml/2006/main">
  <p:tag name="REFSHAPE" val="245517356"/>
</p:tagLst>
</file>

<file path=ppt/tags/tag84.xml><?xml version="1.0" encoding="utf-8"?>
<p:tagLst xmlns:p="http://schemas.openxmlformats.org/presentationml/2006/main">
  <p:tag name="REFSHAPE" val="245516404"/>
</p:tagLst>
</file>

<file path=ppt/tags/tag85.xml><?xml version="1.0" encoding="utf-8"?>
<p:tagLst xmlns:p="http://schemas.openxmlformats.org/presentationml/2006/main">
  <p:tag name="REFSHAPE" val="245516268"/>
</p:tagLst>
</file>

<file path=ppt/tags/tag86.xml><?xml version="1.0" encoding="utf-8"?>
<p:tagLst xmlns:p="http://schemas.openxmlformats.org/presentationml/2006/main">
  <p:tag name="REFSHAPE" val="245516540"/>
</p:tagLst>
</file>

<file path=ppt/tags/tag87.xml><?xml version="1.0" encoding="utf-8"?>
<p:tagLst xmlns:p="http://schemas.openxmlformats.org/presentationml/2006/main">
  <p:tag name="REFSHAPE" val="245517492"/>
</p:tagLst>
</file>

<file path=ppt/tags/tag88.xml><?xml version="1.0" encoding="utf-8"?>
<p:tagLst xmlns:p="http://schemas.openxmlformats.org/presentationml/2006/main">
  <p:tag name="REFSHAPE" val="245518036"/>
</p:tagLst>
</file>

<file path=ppt/tags/tag89.xml><?xml version="1.0" encoding="utf-8"?>
<p:tagLst xmlns:p="http://schemas.openxmlformats.org/presentationml/2006/main">
  <p:tag name="REFSHAPE" val="245517764"/>
</p:tagLst>
</file>

<file path=ppt/tags/tag90.xml><?xml version="1.0" encoding="utf-8"?>
<p:tagLst xmlns:p="http://schemas.openxmlformats.org/presentationml/2006/main">
  <p:tag name="REFSHAPE" val="245518172"/>
</p:tagLst>
</file>

<file path=ppt/tags/tag91.xml><?xml version="1.0" encoding="utf-8"?>
<p:tagLst xmlns:p="http://schemas.openxmlformats.org/presentationml/2006/main">
  <p:tag name="REFSHAPE" val="245518308"/>
</p:tagLst>
</file>

<file path=ppt/tags/tag92.xml><?xml version="1.0" encoding="utf-8"?>
<p:tagLst xmlns:p="http://schemas.openxmlformats.org/presentationml/2006/main">
  <p:tag name="REFSHAPE" val="245514772"/>
</p:tagLst>
</file>

<file path=ppt/tags/tag93.xml><?xml version="1.0" encoding="utf-8"?>
<p:tagLst xmlns:p="http://schemas.openxmlformats.org/presentationml/2006/main">
  <p:tag name="REFSHAPE" val="245514908"/>
</p:tagLst>
</file>

<file path=ppt/tags/tag94.xml><?xml version="1.0" encoding="utf-8"?>
<p:tagLst xmlns:p="http://schemas.openxmlformats.org/presentationml/2006/main">
  <p:tag name="REFSHAPE" val="245518988"/>
</p:tagLst>
</file>

<file path=ppt/tags/tag95.xml><?xml version="1.0" encoding="utf-8"?>
<p:tagLst xmlns:p="http://schemas.openxmlformats.org/presentationml/2006/main">
  <p:tag name="REFSHAPE" val="245520348"/>
</p:tagLst>
</file>

<file path=ppt/tags/tag96.xml><?xml version="1.0" encoding="utf-8"?>
<p:tagLst xmlns:p="http://schemas.openxmlformats.org/presentationml/2006/main">
  <p:tag name="REFSHAPE" val="245521300"/>
</p:tagLst>
</file>

<file path=ppt/tags/tag97.xml><?xml version="1.0" encoding="utf-8"?>
<p:tagLst xmlns:p="http://schemas.openxmlformats.org/presentationml/2006/main">
  <p:tag name="REFSHAPE" val="245519260"/>
</p:tagLst>
</file>

<file path=ppt/tags/tag98.xml><?xml version="1.0" encoding="utf-8"?>
<p:tagLst xmlns:p="http://schemas.openxmlformats.org/presentationml/2006/main">
  <p:tag name="REFSHAPE" val="245521028"/>
</p:tagLst>
</file>

<file path=ppt/tags/tag99.xml><?xml version="1.0" encoding="utf-8"?>
<p:tagLst xmlns:p="http://schemas.openxmlformats.org/presentationml/2006/main">
  <p:tag name="REFSHAPE" val="245520756"/>
</p:tagLst>
</file>

<file path=ppt/tags/tag100.xml><?xml version="1.0" encoding="utf-8"?>
<p:tagLst xmlns:p="http://schemas.openxmlformats.org/presentationml/2006/main">
  <p:tag name="REFSHAPE" val="245519124"/>
</p:tagLst>
</file>

<file path=ppt/tags/tag101.xml><?xml version="1.0" encoding="utf-8"?>
<p:tagLst xmlns:p="http://schemas.openxmlformats.org/presentationml/2006/main">
  <p:tag name="REFSHAPE" val="245521436"/>
</p:tagLst>
</file>

<file path=ppt/tags/tag102.xml><?xml version="1.0" encoding="utf-8"?>
<p:tagLst xmlns:p="http://schemas.openxmlformats.org/presentationml/2006/main">
  <p:tag name="REFSHAPE" val="245520892"/>
</p:tagLst>
</file>

<file path=ppt/tags/tag103.xml><?xml version="1.0" encoding="utf-8"?>
<p:tagLst xmlns:p="http://schemas.openxmlformats.org/presentationml/2006/main">
  <p:tag name="REFSHAPE" val="245522932"/>
</p:tagLst>
</file>

<file path=ppt/tags/tag104.xml><?xml version="1.0" encoding="utf-8"?>
<p:tagLst xmlns:p="http://schemas.openxmlformats.org/presentationml/2006/main">
  <p:tag name="REFSHAPE" val="245522796"/>
</p:tagLst>
</file>

<file path=ppt/tags/tag105.xml><?xml version="1.0" encoding="utf-8"?>
<p:tagLst xmlns:p="http://schemas.openxmlformats.org/presentationml/2006/main">
  <p:tag name="REFSHAPE" val="245521708"/>
</p:tagLst>
</file>

<file path=ppt/tags/tag106.xml><?xml version="1.0" encoding="utf-8"?>
<p:tagLst xmlns:p="http://schemas.openxmlformats.org/presentationml/2006/main">
  <p:tag name="REFSHAPE" val="245518716"/>
</p:tagLst>
</file>

<file path=ppt/tags/tag107.xml><?xml version="1.0" encoding="utf-8"?>
<p:tagLst xmlns:p="http://schemas.openxmlformats.org/presentationml/2006/main">
  <p:tag name="REFSHAPE" val="245522388"/>
</p:tagLst>
</file>

<file path=ppt/tags/tag108.xml><?xml version="1.0" encoding="utf-8"?>
<p:tagLst xmlns:p="http://schemas.openxmlformats.org/presentationml/2006/main">
  <p:tag name="REFSHAPE" val="245521844"/>
</p:tagLst>
</file>

<file path=ppt/tags/tag109.xml><?xml version="1.0" encoding="utf-8"?>
<p:tagLst xmlns:p="http://schemas.openxmlformats.org/presentationml/2006/main">
  <p:tag name="REFSHAPE" val="245521164"/>
</p:tagLst>
</file>

<file path=ppt/tags/tag110.xml><?xml version="1.0" encoding="utf-8"?>
<p:tagLst xmlns:p="http://schemas.openxmlformats.org/presentationml/2006/main">
  <p:tag name="REFSHAPE" val="245521572"/>
</p:tagLst>
</file>

<file path=ppt/tags/tag111.xml><?xml version="1.0" encoding="utf-8"?>
<p:tagLst xmlns:p="http://schemas.openxmlformats.org/presentationml/2006/main">
  <p:tag name="REFSHAPE" val="245522116"/>
</p:tagLst>
</file>

<file path=ppt/tags/tag112.xml><?xml version="1.0" encoding="utf-8"?>
<p:tagLst xmlns:p="http://schemas.openxmlformats.org/presentationml/2006/main">
  <p:tag name="REFSHAPE" val="245519396"/>
</p:tagLst>
</file>

<file path=ppt/tags/tag113.xml><?xml version="1.0" encoding="utf-8"?>
<p:tagLst xmlns:p="http://schemas.openxmlformats.org/presentationml/2006/main">
  <p:tag name="REFSHAPE" val="245518852"/>
</p:tagLst>
</file>

<file path=ppt/tags/tag114.xml><?xml version="1.0" encoding="utf-8"?>
<p:tagLst xmlns:p="http://schemas.openxmlformats.org/presentationml/2006/main">
  <p:tag name="REFSHAPE" val="245519532"/>
</p:tagLst>
</file>

<file path=ppt/tags/tag115.xml><?xml version="1.0" encoding="utf-8"?>
<p:tagLst xmlns:p="http://schemas.openxmlformats.org/presentationml/2006/main">
  <p:tag name="REFSHAPE" val="245521980"/>
</p:tagLst>
</file>

<file path=ppt/tags/tag116.xml><?xml version="1.0" encoding="utf-8"?>
<p:tagLst xmlns:p="http://schemas.openxmlformats.org/presentationml/2006/main">
  <p:tag name="REFSHAPE" val="245513684"/>
</p:tagLst>
</file>

<file path=ppt/tags/tag117.xml><?xml version="1.0" encoding="utf-8"?>
<p:tagLst xmlns:p="http://schemas.openxmlformats.org/presentationml/2006/main">
  <p:tag name="REFSHAPE" val="245513820"/>
</p:tagLst>
</file>

<file path=ppt/tags/tag118.xml><?xml version="1.0" encoding="utf-8"?>
<p:tagLst xmlns:p="http://schemas.openxmlformats.org/presentationml/2006/main">
  <p:tag name="REFSHAPE" val="245510828"/>
</p:tagLst>
</file>

<file path=ppt/tags/tag119.xml><?xml version="1.0" encoding="utf-8"?>
<p:tagLst xmlns:p="http://schemas.openxmlformats.org/presentationml/2006/main">
  <p:tag name="REFSHAPE" val="245511100"/>
</p:tagLst>
</file>

<file path=ppt/tags/tag120.xml><?xml version="1.0" encoding="utf-8"?>
<p:tagLst xmlns:p="http://schemas.openxmlformats.org/presentationml/2006/main">
  <p:tag name="REFSHAPE" val="245515044"/>
</p:tagLst>
</file>

<file path=ppt/tags/tag121.xml><?xml version="1.0" encoding="utf-8"?>
<p:tagLst xmlns:p="http://schemas.openxmlformats.org/presentationml/2006/main">
  <p:tag name="KSO_WM_UNIT_PLACING_PICTURE_USER_VIEWPORT" val="{&quot;height&quot;:8910,&quot;width&quot;:15840}"/>
</p:tagLst>
</file>

<file path=ppt/tags/tag122.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23.xml><?xml version="1.0" encoding="utf-8"?>
<p:tagLst xmlns:p="http://schemas.openxmlformats.org/presentationml/2006/main">
  <p:tag name="KSO_WM_UNIT_TABLE_BEAUTIFY" val="smartTable{ce7d62d9-3246-452a-9ebc-de436458a9a0}"/>
  <p:tag name="TABLE_COLORIDX" val="h"/>
  <p:tag name="TABLE_EMPHASIZE_COLOR" val="14850714"/>
  <p:tag name="TABLE_SKINIDX" val="3"/>
</p:tagLst>
</file>

<file path=ppt/tags/tag124.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25.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26.xml><?xml version="1.0" encoding="utf-8"?>
<p:tagLst xmlns:p="http://schemas.openxmlformats.org/presentationml/2006/main">
  <p:tag name="KSO_WM_UNIT_TABLE_BEAUTIFY" val="smartTable{ddc4a9d1-32f0-484b-a72c-88cf98fa0abf}"/>
  <p:tag name="TABLE_COLORIDX" val="h"/>
  <p:tag name="TABLE_EMPHASIZE_COLOR" val="14850714"/>
  <p:tag name="TABLE_SKINIDX" val="3"/>
</p:tagLst>
</file>

<file path=ppt/tags/tag127.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28.xml><?xml version="1.0" encoding="utf-8"?>
<p:tagLst xmlns:p="http://schemas.openxmlformats.org/presentationml/2006/main">
  <p:tag name="KSO_WM_BEAUTIFY_FLAG" val="#wm#"/>
  <p:tag name="KSO_WM_TEMPLATE_CATEGORY" val="custom"/>
  <p:tag name="KSO_WM_TEMPLATE_INDEX" val="20205081"/>
</p:tagLst>
</file>

<file path=ppt/tags/tag129.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0.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1.xml><?xml version="1.0" encoding="utf-8"?>
<p:tagLst xmlns:p="http://schemas.openxmlformats.org/presentationml/2006/main">
  <p:tag name="KSO_WM_UNIT_PLACING_PICTURE_USER_VIEWPORT" val="{&quot;height&quot;:6044,&quot;width&quot;:7091}"/>
</p:tagLst>
</file>

<file path=ppt/tags/tag132.xml><?xml version="1.0" encoding="utf-8"?>
<p:tagLst xmlns:p="http://schemas.openxmlformats.org/presentationml/2006/main">
  <p:tag name="KSO_WM_UNIT_PLACING_PICTURE_USER_VIEWPORT" val="{&quot;height&quot;:10800,&quot;width&quot;:12630}"/>
</p:tagLst>
</file>

<file path=ppt/tags/tag133.xml><?xml version="1.0" encoding="utf-8"?>
<p:tagLst xmlns:p="http://schemas.openxmlformats.org/presentationml/2006/main">
  <p:tag name="KSO_WM_UNIT_PLACING_PICTURE_USER_VIEWPORT" val="{&quot;height&quot;:11430,&quot;width&quot;:4575}"/>
  <p:tag name="REFSHAPE" val="1083570644"/>
</p:tagLst>
</file>

<file path=ppt/tags/tag134.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5.xml><?xml version="1.0" encoding="utf-8"?>
<p:tagLst xmlns:p="http://schemas.openxmlformats.org/presentationml/2006/main">
  <p:tag name="KSO_WM_UNIT_TABLE_BEAUTIFY" val="smartTable{ff114087-f9ed-4f75-9a00-3e1c99303052}"/>
  <p:tag name="TABLE_COLORIDX" val="j"/>
  <p:tag name="TABLE_EMPHASIZE_COLOR" val="9032147"/>
  <p:tag name="TABLE_ONEKEY_SKIN_IDX" val="0"/>
  <p:tag name="TABLE_RECT" val="17*37.45*926*465.1"/>
  <p:tag name="TABLE_SKINIDX" val="3"/>
</p:tagLst>
</file>

<file path=ppt/tags/tag136.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7.xml><?xml version="1.0" encoding="utf-8"?>
<p:tagLst xmlns:p="http://schemas.openxmlformats.org/presentationml/2006/main">
  <p:tag name="KSO_WM_BEAUTIFY_FLAG" val="#wm#"/>
  <p:tag name="KSO_WM_SLIDE_ID" val="custom20205081_13"/>
  <p:tag name="KSO_WM_SLIDE_INDEX" val="13"/>
  <p:tag name="KSO_WM_SLIDE_ITEM_CNT" val="0"/>
  <p:tag name="KSO_WM_SLIDE_LAYOUT" val="a_f"/>
  <p:tag name="KSO_WM_SLIDE_LAYOUT_CNT" val="1_1"/>
  <p:tag name="KSO_WM_SLIDE_POSITION" val="47*47"/>
  <p:tag name="KSO_WM_SLIDE_SIZE" val="863*444"/>
  <p:tag name="KSO_WM_SLIDE_SUBTYPE" val="pureTxt"/>
  <p:tag name="KSO_WM_SLIDE_TYPE" val="text"/>
  <p:tag name="KSO_WM_TAG_VERSION" val="1.0"/>
  <p:tag name="KSO_WM_TEMPLATE_CATEGORY" val="custom"/>
  <p:tag name="KSO_WM_TEMPLATE_COLOR_TYPE" val="1"/>
  <p:tag name="KSO_WM_TEMPLATE_INDEX" val="20205081"/>
  <p:tag name="KSO_WM_TEMPLATE_MASTER_TYPE" val="0"/>
  <p:tag name="KSO_WM_TEMPLATE_SUBCATEGORY" val="19"/>
  <p:tag name="KSO_WM_UNIT_SHOW_EDIT_AREA_INDICATION" val="1"/>
</p:tagLst>
</file>

<file path=ppt/tags/tag138.xml><?xml version="1.0" encoding="utf-8"?>
<p:tagLst xmlns:p="http://schemas.openxmlformats.org/presentationml/2006/main">
  <p:tag name="KSO_WM_BEAUTIFY_FLAG" val="#wm#"/>
  <p:tag name="KSO_WM_SLIDE_ID" val="custom20205081_1"/>
  <p:tag name="KSO_WM_SLIDE_INDEX" val="1"/>
  <p:tag name="KSO_WM_SLIDE_ITEM_CNT" val="0"/>
  <p:tag name="KSO_WM_SLIDE_LAYOUT" val="a_b"/>
  <p:tag name="KSO_WM_SLIDE_LAYOUT_CNT" val="1_1"/>
  <p:tag name="KSO_WM_SLIDE_SUBTYPE" val="defaultBlank"/>
  <p:tag name="KSO_WM_SLIDE_TYPE" val="title"/>
  <p:tag name="KSO_WM_TAG_VERSION" val="1.0"/>
  <p:tag name="KSO_WM_TEMPLATE_CATEGORY" val="custom"/>
  <p:tag name="KSO_WM_TEMPLATE_COLOR_TYPE" val="1"/>
  <p:tag name="KSO_WM_TEMPLATE_INDEX" val="20205081"/>
  <p:tag name="KSO_WM_TEMPLATE_MASTER_TYPE" val="0"/>
  <p:tag name="KSO_WM_TEMPLATE_SUBCATEGORY" val="19"/>
  <p:tag name="KSO_WM_TEMPLATE_THUMBS_INDEX" val="1、4、7、12、13、14、15、16、17、18、20、24、25、28、33、36、40、43、44"/>
  <p:tag name="KSO_WM_UNIT_SHOW_EDIT_AREA_INDICATION" val="1"/>
</p:tagLst>
</file>

<file path=ppt/tags/tag139.xml><?xml version="1.0" encoding="utf-8"?>
<p:tagLst xmlns:p="http://schemas.openxmlformats.org/presentationml/2006/main">
  <p:tag name="KSO_WM_UNIT_TABLE_BEAUTIFY" val="smartTable{fbbcf20d-7f37-47af-aef6-22807b6b3b43}"/>
  <p:tag name="TABLE_COLORIDX" val="l"/>
  <p:tag name="TABLE_EMPHASIZE_COLOR" val="6579300"/>
  <p:tag name="TABLE_ONEKEY_SKIN_IDX" val="0"/>
  <p:tag name="TABLE_RECT" val="17*209.788*926*303.85"/>
  <p:tag name="TABLE_SKINIDX" val="-1"/>
</p:tagLst>
</file>

<file path=ppt/tags/tag140.xml><?xml version="1.0" encoding="utf-8"?>
<p:tagLst xmlns:p="http://schemas.openxmlformats.org/presentationml/2006/main">
  <p:tag name="KSO_WM_BEAUTIFY_FLAG" val="#wm#"/>
  <p:tag name="KSO_WM_TEMPLATE_CATEGORY" val="custom"/>
  <p:tag name="KSO_WM_TEMPLATE_INDEX" val="20187308"/>
</p:tagLst>
</file>

<file path=ppt/tags/tag141.xml><?xml version="1.0" encoding="utf-8"?>
<p:tagLst xmlns:p="http://schemas.openxmlformats.org/presentationml/2006/main">
  <p:tag name="KSO_WM_UNIT_PLACING_PICTURE_USER_VIEWPORT" val="{&quot;height&quot;:5412,&quot;width&quot;:4758}"/>
</p:tagLst>
</file>

<file path=ppt/tags/tag142.xml><?xml version="1.0" encoding="utf-8"?>
<p:tagLst xmlns:p="http://schemas.openxmlformats.org/presentationml/2006/main">
  <p:tag name="KSO_WM_UNIT_PLACING_PICTURE_USER_VIEWPORT" val="{&quot;height&quot;:5715,&quot;width&quot;:8040}"/>
</p:tagLst>
</file>

<file path=ppt/tags/tag143.xml><?xml version="1.0" encoding="utf-8"?>
<p:tagLst xmlns:p="http://schemas.openxmlformats.org/presentationml/2006/main">
  <p:tag name="KSO_WM_UNIT_PLACING_PICTURE_USER_VIEWPORT" val="{&quot;height&quot;:9852,&quot;width&quot;:10470}"/>
  <p:tag name="REFSHAPE" val="485541332"/>
</p:tagLst>
</file>

<file path=ppt/tags/tag144.xml><?xml version="1.0" encoding="utf-8"?>
<p:tagLst xmlns:p="http://schemas.openxmlformats.org/presentationml/2006/main">
  <p:tag name="KSO_WM_BEAUTIFY_FLAG" val="#wm#"/>
  <p:tag name="KSO_WM_TEMPLATE_CATEGORY" val="custom"/>
  <p:tag name="KSO_WM_TEMPLATE_INDEX" val="20187308"/>
</p:tagLst>
</file>

<file path=ppt/tags/tag145.xml><?xml version="1.0" encoding="utf-8"?>
<p:tagLst xmlns:p="http://schemas.openxmlformats.org/presentationml/2006/main">
  <p:tag name="KSO_WM_BEAUTIFY_FLAG" val="#wm#"/>
  <p:tag name="KSO_WM_TEMPLATE_CATEGORY" val="custom"/>
  <p:tag name="KSO_WM_TEMPLATE_INDEX" val="20187308"/>
</p:tagLst>
</file>

<file path=ppt/tags/tag146.xml><?xml version="1.0" encoding="utf-8"?>
<p:tagLst xmlns:p="http://schemas.openxmlformats.org/presentationml/2006/main">
  <p:tag name="KSO_WM_UNIT_TABLE_BEAUTIFY" val="smartTable{69c9605f-0477-4b64-bc21-204c3753e57b}"/>
</p:tagLst>
</file>

<file path=ppt/tags/tag147.xml><?xml version="1.0" encoding="utf-8"?>
<p:tagLst xmlns:p="http://schemas.openxmlformats.org/presentationml/2006/main">
  <p:tag name="KSO_WM_UNIT_PLACING_PICTURE_USER_VIEWPORT" val="{&quot;height&quot;:4762.7338582677166,&quot;width&quot;:6350.3118110236219}"/>
</p:tagLst>
</file>

<file path=ppt/tags/tag148.xml><?xml version="1.0" encoding="utf-8"?>
<p:tagLst xmlns:p="http://schemas.openxmlformats.org/presentationml/2006/main">
  <p:tag name="KSO_WM_BEAUTIFY_FLAG" val="#wm#"/>
  <p:tag name="KSO_WM_TEMPLATE_CATEGORY" val="custom"/>
  <p:tag name="KSO_WM_TEMPLATE_INDEX" val="20187308"/>
</p:tagLst>
</file>

<file path=ppt/tags/tag149.xml><?xml version="1.0" encoding="utf-8"?>
<p:tagLst xmlns:p="http://schemas.openxmlformats.org/presentationml/2006/main">
  <p:tag name="REFSHAPE" val="541647036"/>
</p:tagLst>
</file>

<file path=ppt/tags/tag150.xml><?xml version="1.0" encoding="utf-8"?>
<p:tagLst xmlns:p="http://schemas.openxmlformats.org/presentationml/2006/main">
  <p:tag name="KSO_WM_UNIT_TABLE_BEAUTIFY" val="smartTable{516b1f2a-218d-4e7c-904e-6d0c27837a56}"/>
  <p:tag name="TABLE_COLORIDX" val="j"/>
  <p:tag name="TABLE_EMPHASIZE_COLOR" val="9032147"/>
  <p:tag name="TABLE_SKINIDX" val="3"/>
</p:tagLst>
</file>

<file path=ppt/tags/tag151.xml><?xml version="1.0" encoding="utf-8"?>
<p:tagLst xmlns:p="http://schemas.openxmlformats.org/presentationml/2006/main">
  <p:tag name="KSO_WM_SLIDE_ITEM_CNT" val="3"/>
</p:tagLst>
</file>

<file path=ppt/tags/tag152.xml><?xml version="1.0" encoding="utf-8"?>
<p:tagLst xmlns:p="http://schemas.openxmlformats.org/presentationml/2006/main">
  <p:tag name="REFSHAPE" val="955415100"/>
</p:tagLst>
</file>

<file path=ppt/tags/tag153.xml><?xml version="1.0" encoding="utf-8"?>
<p:tagLst xmlns:p="http://schemas.openxmlformats.org/presentationml/2006/main">
  <p:tag name="KSO_WM_SLIDE_ITEM_CNT" val="3"/>
</p:tagLst>
</file>

<file path=ppt/tags/tag154.xml><?xml version="1.0" encoding="utf-8"?>
<p:tagLst xmlns:p="http://schemas.openxmlformats.org/presentationml/2006/main">
  <p:tag name="KSO_WM_BEAUTIFY_FLAG" val="#wm#"/>
  <p:tag name="KSO_WM_TEMPLATE_CATEGORY" val="custom"/>
  <p:tag name="KSO_WM_TEMPLATE_INDEX" val="20187308"/>
</p:tagLst>
</file>

<file path=ppt/tags/tag155.xml><?xml version="1.0" encoding="utf-8"?>
<p:tagLst xmlns:p="http://schemas.openxmlformats.org/presentationml/2006/main">
  <p:tag name="KSO_WM_BEAUTIFY_FLAG" val="#wm#"/>
  <p:tag name="KSO_WM_TEMPLATE_CATEGORY" val="custom"/>
  <p:tag name="KSO_WM_TEMPLATE_INDEX" val="20187308"/>
</p:tagLst>
</file>

<file path=ppt/tags/tag156.xml><?xml version="1.0" encoding="utf-8"?>
<p:tagLst xmlns:p="http://schemas.openxmlformats.org/presentationml/2006/main">
  <p:tag name="KSO_WM_BEAUTIFY_FLAG" val="#wm#"/>
  <p:tag name="KSO_WM_TEMPLATE_CATEGORY" val="custom"/>
  <p:tag name="KSO_WM_TEMPLATE_INDEX" val="20187308"/>
</p:tagLst>
</file>

<file path=ppt/tags/tag157.xml><?xml version="1.0" encoding="utf-8"?>
<p:tagLst xmlns:p="http://schemas.openxmlformats.org/presentationml/2006/main">
  <p:tag name="KSO_WM_BEAUTIFY_FLAG" val="#wm#"/>
  <p:tag name="KSO_WM_TEMPLATE_CATEGORY" val="custom"/>
  <p:tag name="KSO_WM_TEMPLATE_INDEX" val="20187308"/>
</p:tagLst>
</file>

<file path=ppt/tags/tag158.xml><?xml version="1.0" encoding="utf-8"?>
<p:tagLst xmlns:p="http://schemas.openxmlformats.org/presentationml/2006/main">
  <p:tag name="KSO_WM_BEAUTIFY_FLAG" val="#wm#"/>
  <p:tag name="KSO_WM_TEMPLATE_CATEGORY" val="custom"/>
  <p:tag name="KSO_WM_TEMPLATE_INDEX" val="20187308"/>
</p:tagLst>
</file>

<file path=ppt/tags/tag159.xml><?xml version="1.0" encoding="utf-8"?>
<p:tagLst xmlns:p="http://schemas.openxmlformats.org/presentationml/2006/main">
  <p:tag name="KSO_WM_BEAUTIFY_FLAG" val="#wm#"/>
  <p:tag name="KSO_WM_TEMPLATE_CATEGORY" val="custom"/>
  <p:tag name="KSO_WM_TEMPLATE_INDEX" val="20187308"/>
</p:tagLst>
</file>

<file path=ppt/tags/tag160.xml><?xml version="1.0" encoding="utf-8"?>
<p:tagLst xmlns:p="http://schemas.openxmlformats.org/presentationml/2006/main">
  <p:tag name="KSO_WM_BEAUTIFY_FLAG" val="#wm#"/>
  <p:tag name="KSO_WM_TEMPLATE_CATEGORY" val="custom"/>
  <p:tag name="KSO_WM_TEMPLATE_INDEX" val="20187308"/>
</p:tagLst>
</file>

<file path=ppt/tags/tag161.xml><?xml version="1.0" encoding="utf-8"?>
<p:tagLst xmlns:p="http://schemas.openxmlformats.org/presentationml/2006/main">
  <p:tag name="REFSHAPE" val="541647036"/>
</p:tagLst>
</file>

<file path=ppt/tags/tag162.xml><?xml version="1.0" encoding="utf-8"?>
<p:tagLst xmlns:p="http://schemas.openxmlformats.org/presentationml/2006/main">
  <p:tag name="KSO_WM_UNIT_TABLE_BEAUTIFY" val="smartTable{516b1f2a-218d-4e7c-904e-6d0c27837a56}"/>
  <p:tag name="TABLE_COLORIDX" val="j"/>
  <p:tag name="TABLE_EMPHASIZE_COLOR" val="9032147"/>
  <p:tag name="TABLE_SKINIDX" val="3"/>
</p:tagLst>
</file>

<file path=ppt/tags/tag163.xml><?xml version="1.0" encoding="utf-8"?>
<p:tagLst xmlns:p="http://schemas.openxmlformats.org/presentationml/2006/main">
  <p:tag name="KSO_WM_SLIDE_ITEM_CNT" val="3"/>
</p:tagLst>
</file>

<file path=ppt/tags/tag164.xml><?xml version="1.0" encoding="utf-8"?>
<p:tagLst xmlns:p="http://schemas.openxmlformats.org/presentationml/2006/main">
  <p:tag name="REFSHAPE" val="955415100"/>
</p:tagLst>
</file>

<file path=ppt/tags/tag165.xml><?xml version="1.0" encoding="utf-8"?>
<p:tagLst xmlns:p="http://schemas.openxmlformats.org/presentationml/2006/main">
  <p:tag name="KSO_WM_SLIDE_ITEM_CNT" val="3"/>
</p:tagLst>
</file>

<file path=ppt/tags/tag166.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Arial"/>
      </a:majorFont>
      <a:minorFont>
        <a:latin typeface="Arial"/>
        <a:ea typeface="微软雅黑"/>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r="http://schemas.openxmlformats.org/officeDocument/2006/relationships" xmlns:a="http://schemas.openxmlformats.org/drawingml/2006/main" name="2_默认设计模板">
  <a:themeElements>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宋体"/>
        <a:cs typeface="Arial"/>
      </a:majorFont>
      <a:minorFont>
        <a:latin typeface="Arial"/>
        <a:ea typeface="宋体"/>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r="http://schemas.openxmlformats.org/officeDocument/2006/relationships"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Arial"/>
        <a:cs typeface="Arial"/>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r="http://schemas.openxmlformats.org/officeDocument/2006/relationships" xmlns:a="http://schemas.openxmlformats.org/drawingml/2006/main" name="2_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Arial"/>
        <a:cs typeface="Arial"/>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Arial"/>
        <a:cs typeface="Arial"/>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310</Paragraphs>
  <Slides>44</Slides>
  <Notes>11</Notes>
  <TotalTime>0</TotalTime>
  <HiddenSlides>0</HiddenSlides>
  <MMClips>0</MMClips>
  <ScaleCrop>0</ScaleCrop>
  <HeadingPairs>
    <vt:vector baseType="variant" size="6">
      <vt:variant>
        <vt:lpstr>Fonts used</vt:lpstr>
      </vt:variant>
      <vt:variant>
        <vt:i4>18</vt:i4>
      </vt:variant>
      <vt:variant>
        <vt:lpstr>Theme</vt:lpstr>
      </vt:variant>
      <vt:variant>
        <vt:i4>1</vt:i4>
      </vt:variant>
      <vt:variant>
        <vt:lpstr>Slide Titles</vt:lpstr>
      </vt:variant>
      <vt:variant>
        <vt:i4>44</vt:i4>
      </vt:variant>
    </vt:vector>
  </HeadingPairs>
  <TitlesOfParts>
    <vt:vector baseType="lpstr" size="63">
      <vt:lpstr>Arial</vt:lpstr>
      <vt:lpstr>微软雅黑</vt:lpstr>
      <vt:lpstr>Wingdings</vt:lpstr>
      <vt:lpstr>Calibri</vt:lpstr>
      <vt:lpstr>宋体</vt:lpstr>
      <vt:lpstr>等线 Light</vt:lpstr>
      <vt:lpstr>等线</vt:lpstr>
      <vt:lpstr>Calibri Light</vt:lpstr>
      <vt:lpstr>楷体</vt:lpstr>
      <vt:lpstr>楷体_GB2312</vt:lpstr>
      <vt:lpstr>黑体</vt:lpstr>
      <vt:lpstr>仿宋_GB2312</vt:lpstr>
      <vt:lpstr>Tahoma</vt:lpstr>
      <vt:lpstr>华文新魏</vt:lpstr>
      <vt:lpstr>微软雅黑 Light</vt:lpstr>
      <vt:lpstr>仿宋</vt:lpstr>
      <vt:lpstr>Times New Roman</vt:lpstr>
      <vt:lpstr>时尚中黑简体</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空白演示</dc:title>
  <cp:lastModifiedBy>___付瑞</cp:lastModifiedBy>
  <cp:revision>325</cp:revision>
  <dcterms:created xsi:type="dcterms:W3CDTF">2019-06-19T02:08:00Z</dcterms:created>
  <dcterms:modified xsi:type="dcterms:W3CDTF">2020-07-21T01:50:09Z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2052-11.1.0.9828</vt:lpwstr>
  </property>
</Properties>
</file>