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6"/>
  </p:handoutMasterIdLst>
  <p:sldIdLst>
    <p:sldId id="256" r:id="rId3"/>
    <p:sldId id="362" r:id="rId5"/>
    <p:sldId id="425" r:id="rId6"/>
    <p:sldId id="423" r:id="rId7"/>
    <p:sldId id="426" r:id="rId8"/>
    <p:sldId id="364" r:id="rId9"/>
    <p:sldId id="427" r:id="rId10"/>
    <p:sldId id="490" r:id="rId11"/>
    <p:sldId id="367" r:id="rId12"/>
    <p:sldId id="496" r:id="rId13"/>
    <p:sldId id="499" r:id="rId14"/>
    <p:sldId id="498" r:id="rId15"/>
    <p:sldId id="491" r:id="rId16"/>
    <p:sldId id="497" r:id="rId17"/>
    <p:sldId id="492" r:id="rId18"/>
    <p:sldId id="494" r:id="rId19"/>
    <p:sldId id="372" r:id="rId20"/>
    <p:sldId id="381" r:id="rId21"/>
    <p:sldId id="495" r:id="rId22"/>
    <p:sldId id="510" r:id="rId23"/>
    <p:sldId id="512" r:id="rId24"/>
    <p:sldId id="360" r:id="rId25"/>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324"/>
        <p:guide pos="3808"/>
      </p:guideLst>
    </p:cSldViewPr>
  </p:slideViewPr>
  <p:notesTextViewPr>
    <p:cViewPr>
      <p:scale>
        <a:sx n="3" d="2"/>
        <a:sy n="3" d="2"/>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71.xml"/><Relationship Id="rId30" Type="http://schemas.openxmlformats.org/officeDocument/2006/relationships/commentAuthors" Target="commentAuthors.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zh-CN" sz="1200" kern="1200">
                <a:solidFill>
                  <a:schemeClr val="tx1"/>
                </a:solidFill>
                <a:effectLst/>
                <a:latin typeface="+mn-lt"/>
                <a:ea typeface="+mn-ea"/>
                <a:cs typeface="+mn-cs"/>
              </a:rPr>
              <a:t>美苏争霸结束了，美俄关系依然紧张；冷战结束了，冷战思维依然存在。世界仍不太平，今天，我们作为一个有责任心和影响力的国家，在追求本国利益同时也应该兼顾他国的利益，致力于建立平和、尊重、合作、共赢的国际关系，同舟共济、权责共担，为构建人类命运共同体而努力。 </a:t>
            </a:r>
            <a:endParaRPr lang="zh-CN" altLang="en-US"/>
          </a:p>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8CE1536-7704-4A36-A255-F0A4BADAD96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19.xml"/><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26.xml"/><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53.xml"/><Relationship Id="rId1" Type="http://schemas.openxmlformats.org/officeDocument/2006/relationships/tags" Target="../tags/tag52.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54.xml"/><Relationship Id="rId2" Type="http://schemas.openxmlformats.org/officeDocument/2006/relationships/image" Target="../media/image2.pn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7.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8.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59.xml"/><Relationship Id="rId2" Type="http://schemas.openxmlformats.org/officeDocument/2006/relationships/image" Target="../media/image6.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0.xml"/><Relationship Id="rId2" Type="http://schemas.openxmlformats.org/officeDocument/2006/relationships/slide" Target="slide1.xml"/><Relationship Id="rId1" Type="http://schemas.openxmlformats.org/officeDocument/2006/relationships/slide" Target="slide10.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1.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63.xml"/><Relationship Id="rId4" Type="http://schemas.openxmlformats.org/officeDocument/2006/relationships/image" Target="../media/image9.png"/><Relationship Id="rId3" Type="http://schemas.openxmlformats.org/officeDocument/2006/relationships/tags" Target="../tags/tag62.xml"/><Relationship Id="rId2" Type="http://schemas.openxmlformats.org/officeDocument/2006/relationships/slide" Target="slide1.xml"/><Relationship Id="rId1" Type="http://schemas.openxmlformats.org/officeDocument/2006/relationships/slide" Target="slide9.xml"/></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64.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tags" Target="../tags/tag6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8.xml"/><Relationship Id="rId2" Type="http://schemas.openxmlformats.org/officeDocument/2006/relationships/image" Target="../media/image22.png"/><Relationship Id="rId1" Type="http://schemas.openxmlformats.org/officeDocument/2006/relationships/image" Target="../media/image21.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882" y="1733571"/>
            <a:ext cx="10852237" cy="899167"/>
          </a:xfrm>
        </p:spPr>
        <p:txBody>
          <a:bodyPr/>
          <a:lstStyle/>
          <a:p>
            <a:pPr algn="ctr"/>
            <a:r>
              <a:rPr lang="zh-CN" altLang="zh-CN" sz="3200"/>
              <a:t>第</a:t>
            </a:r>
            <a:r>
              <a:rPr lang="en-US" altLang="zh-CN" sz="3200"/>
              <a:t>18</a:t>
            </a:r>
            <a:r>
              <a:rPr lang="zh-CN" altLang="en-US" sz="3200"/>
              <a:t>课  冷战与国际格局的演变</a:t>
            </a:r>
            <a:endParaRPr lang="en-US" altLang="zh-CN" sz="3200"/>
          </a:p>
        </p:txBody>
      </p:sp>
    </p:spTree>
    <p:custDataLst>
      <p:tags r:id="rId2"/>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301625"/>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pic>
        <p:nvPicPr>
          <p:cNvPr id="4" name="图片 3"/>
          <p:cNvPicPr>
            <a:picLocks noChangeAspect="1"/>
          </p:cNvPicPr>
          <p:nvPr/>
        </p:nvPicPr>
        <p:blipFill>
          <a:blip r:embed="rId1"/>
          <a:stretch>
            <a:fillRect/>
          </a:stretch>
        </p:blipFill>
        <p:spPr>
          <a:xfrm>
            <a:off x="984885" y="741680"/>
            <a:ext cx="4516120" cy="3332480"/>
          </a:xfrm>
          <a:prstGeom prst="rect">
            <a:avLst/>
          </a:prstGeom>
        </p:spPr>
      </p:pic>
      <p:pic>
        <p:nvPicPr>
          <p:cNvPr id="5" name="图片 4"/>
          <p:cNvPicPr>
            <a:picLocks noChangeAspect="1"/>
          </p:cNvPicPr>
          <p:nvPr/>
        </p:nvPicPr>
        <p:blipFill>
          <a:blip r:embed="rId2"/>
          <a:stretch>
            <a:fillRect/>
          </a:stretch>
        </p:blipFill>
        <p:spPr>
          <a:xfrm>
            <a:off x="5596890" y="741680"/>
            <a:ext cx="5624830" cy="3972560"/>
          </a:xfrm>
          <a:prstGeom prst="rect">
            <a:avLst/>
          </a:prstGeom>
        </p:spPr>
      </p:pic>
      <p:sp>
        <p:nvSpPr>
          <p:cNvPr id="6" name="文本框 5"/>
          <p:cNvSpPr txBox="1"/>
          <p:nvPr/>
        </p:nvSpPr>
        <p:spPr>
          <a:xfrm>
            <a:off x="9179560" y="3378200"/>
            <a:ext cx="2184400" cy="1198880"/>
          </a:xfrm>
          <a:prstGeom prst="rect">
            <a:avLst/>
          </a:prstGeom>
          <a:noFill/>
        </p:spPr>
        <p:txBody>
          <a:bodyPr wrap="square" rtlCol="0" anchor="t">
            <a:spAutoFit/>
          </a:bodyPr>
          <a:lstStyle/>
          <a:p>
            <a:r>
              <a:rPr lang="zh-CN" altLang="en-US">
                <a:solidFill>
                  <a:schemeClr val="bg1"/>
                </a:solidFill>
              </a:rPr>
              <a:t>1945年5月9日，莫斯科市民在红场举行庆典，庆祝纳粹德国的投降。</a:t>
            </a:r>
            <a:endParaRPr lang="zh-CN" altLang="en-US">
              <a:solidFill>
                <a:schemeClr val="bg1"/>
              </a:solidFill>
            </a:endParaRPr>
          </a:p>
        </p:txBody>
      </p:sp>
      <p:sp>
        <p:nvSpPr>
          <p:cNvPr id="7" name="文本框 6"/>
          <p:cNvSpPr txBox="1"/>
          <p:nvPr/>
        </p:nvSpPr>
        <p:spPr>
          <a:xfrm>
            <a:off x="984885" y="4069080"/>
            <a:ext cx="4515485" cy="645160"/>
          </a:xfrm>
          <a:prstGeom prst="rect">
            <a:avLst/>
          </a:prstGeom>
          <a:solidFill>
            <a:schemeClr val="bg2"/>
          </a:solidFill>
        </p:spPr>
        <p:txBody>
          <a:bodyPr wrap="square" rtlCol="0" anchor="t">
            <a:spAutoFit/>
          </a:bodyPr>
          <a:lstStyle/>
          <a:p>
            <a:r>
              <a:rPr lang="zh-CN" altLang="en-US">
                <a:solidFill>
                  <a:schemeClr val="tx1"/>
                </a:solidFill>
              </a:rPr>
              <a:t>1945年4月25日，美军苏军在德国易北河胜利会师。</a:t>
            </a:r>
            <a:endParaRPr lang="zh-CN" altLang="en-US">
              <a:solidFill>
                <a:schemeClr val="tx1"/>
              </a:solidFill>
            </a:endParaRPr>
          </a:p>
        </p:txBody>
      </p:sp>
      <p:sp>
        <p:nvSpPr>
          <p:cNvPr id="8" name="矩形 7"/>
          <p:cNvSpPr/>
          <p:nvPr/>
        </p:nvSpPr>
        <p:spPr>
          <a:xfrm>
            <a:off x="985520" y="4924425"/>
            <a:ext cx="10236200" cy="1198880"/>
          </a:xfrm>
          <a:prstGeom prst="rect">
            <a:avLst/>
          </a:prstGeom>
          <a:solidFill>
            <a:schemeClr val="bg2"/>
          </a:solidFill>
          <a:ln w="19050">
            <a:solidFill>
              <a:schemeClr val="accent6">
                <a:lumMod val="50000"/>
              </a:schemeClr>
            </a:solidFill>
          </a:ln>
        </p:spPr>
        <p:txBody>
          <a:bodyPr wrap="square">
            <a:spAutoFit/>
          </a:bodyPr>
          <a:lstStyle/>
          <a:p>
            <a:r>
              <a:rPr lang="en-US" altLang="zh-CN" sz="2400">
                <a:solidFill>
                  <a:schemeClr val="tx1">
                    <a:lumMod val="75000"/>
                    <a:lumOff val="25000"/>
                  </a:schemeClr>
                </a:solidFill>
                <a:latin typeface="仿宋" panose="02010609060101010101" pitchFamily="49" charset="-122"/>
                <a:ea typeface="仿宋" panose="02010609060101010101" pitchFamily="49" charset="-122"/>
              </a:rPr>
              <a:t>1945</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年</a:t>
            </a:r>
            <a:r>
              <a:rPr lang="en-US" altLang="zh-CN" sz="2400">
                <a:solidFill>
                  <a:schemeClr val="tx1">
                    <a:lumMod val="75000"/>
                    <a:lumOff val="25000"/>
                  </a:schemeClr>
                </a:solidFill>
                <a:latin typeface="仿宋" panose="02010609060101010101" pitchFamily="49" charset="-122"/>
                <a:ea typeface="仿宋" panose="02010609060101010101" pitchFamily="49" charset="-122"/>
              </a:rPr>
              <a:t>5</a:t>
            </a:r>
            <a:r>
              <a:rPr lang="zh-CN" altLang="en-US" sz="2400">
                <a:solidFill>
                  <a:schemeClr val="tx1">
                    <a:lumMod val="75000"/>
                    <a:lumOff val="25000"/>
                  </a:schemeClr>
                </a:solidFill>
                <a:latin typeface="仿宋" panose="02010609060101010101" pitchFamily="49" charset="-122"/>
                <a:ea typeface="仿宋" panose="02010609060101010101" pitchFamily="49" charset="-122"/>
              </a:rPr>
              <a:t>月</a:t>
            </a:r>
            <a:r>
              <a:rPr lang="en-US" altLang="zh-CN" sz="2400">
                <a:solidFill>
                  <a:schemeClr val="tx1">
                    <a:lumMod val="75000"/>
                    <a:lumOff val="25000"/>
                  </a:schemeClr>
                </a:solidFill>
                <a:latin typeface="仿宋" panose="02010609060101010101" pitchFamily="49" charset="-122"/>
                <a:ea typeface="仿宋" panose="02010609060101010101" pitchFamily="49" charset="-122"/>
              </a:rPr>
              <a:t>9</a:t>
            </a:r>
            <a:r>
              <a:rPr lang="zh-CN" altLang="en-US" sz="2400">
                <a:solidFill>
                  <a:schemeClr val="tx1">
                    <a:lumMod val="75000"/>
                    <a:lumOff val="25000"/>
                  </a:schemeClr>
                </a:solidFill>
                <a:latin typeface="仿宋" panose="02010609060101010101" pitchFamily="49" charset="-122"/>
                <a:ea typeface="仿宋" panose="02010609060101010101" pitchFamily="49" charset="-122"/>
              </a:rPr>
              <a:t>日晚，就在莫斯科欢庆胜利的激情犹酣之时，时任美国驻苏联使馆参赞乔治</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凯南发出了一段惊人的论调：“人们在欢呼跳跃</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他们以为战争结束了，而战争才刚刚开始。”</a:t>
            </a:r>
            <a:endParaRPr lang="zh-CN" altLang="en-US" sz="2400">
              <a:solidFill>
                <a:schemeClr val="tx1">
                  <a:lumMod val="75000"/>
                  <a:lumOff val="25000"/>
                </a:schemeClr>
              </a:solidFill>
              <a:latin typeface="仿宋" panose="02010609060101010101" pitchFamily="49" charset="-122"/>
              <a:ea typeface="仿宋" panose="02010609060101010101" pitchFamily="49"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000" fill="hold">
                                          <p:stCondLst>
                                            <p:cond delay="0"/>
                                          </p:stCondLst>
                                        </p:cTn>
                                        <p:tgtEl>
                                          <p:spTgt spid="7"/>
                                        </p:tgtEl>
                                        <p:attrNameLst>
                                          <p:attrName>style.visibility</p:attrName>
                                        </p:attrNameLst>
                                      </p:cBhvr>
                                      <p:to>
                                        <p:strVal val="visible"/>
                                      </p:to>
                                    </p:set>
                                    <p:animEffect transition="in" filter="dissolve">
                                      <p:cBhvr>
                                        <p:cTn id="7" dur="1000"/>
                                        <p:tgtEl>
                                          <p:spTgt spid="7"/>
                                        </p:tgtEl>
                                      </p:cBhvr>
                                    </p:animEffect>
                                  </p:childTnLst>
                                </p:cTn>
                              </p:par>
                              <p:par>
                                <p:cTn id="8" presetID="9" presetClass="entr" presetSubtype="0" fill="hold" nodeType="withEffect">
                                  <p:stCondLst>
                                    <p:cond delay="0"/>
                                  </p:stCondLst>
                                  <p:childTnLst>
                                    <p:set>
                                      <p:cBhvr>
                                        <p:cTn id="9" dur="1000"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nodeType="withEffect">
                                  <p:stCondLst>
                                    <p:cond delay="0"/>
                                  </p:stCondLst>
                                  <p:childTnLst>
                                    <p:set>
                                      <p:cBhvr>
                                        <p:cTn id="12" dur="1000"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000"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2000" fill="hold">
                                          <p:stCondLst>
                                            <p:cond delay="0"/>
                                          </p:stCondLst>
                                        </p:cTn>
                                        <p:tgtEl>
                                          <p:spTgt spid="8"/>
                                        </p:tgtEl>
                                        <p:attrNameLst>
                                          <p:attrName>style.visibility</p:attrName>
                                        </p:attrNameLst>
                                      </p:cBhvr>
                                      <p:to>
                                        <p:strVal val="visible"/>
                                      </p:to>
                                    </p:set>
                                    <p:animEffect transition="in" filter="wipe(left)">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lum bright="70000" contrast="-70000"/>
          </a:blip>
          <a:stretch>
            <a:fillRect/>
          </a:stretch>
        </p:blipFill>
        <p:spPr>
          <a:xfrm>
            <a:off x="0" y="-20320"/>
            <a:ext cx="12188825" cy="6936740"/>
          </a:xfrm>
          <a:prstGeom prst="rect">
            <a:avLst/>
          </a:prstGeom>
        </p:spPr>
      </p:pic>
      <p:sp>
        <p:nvSpPr>
          <p:cNvPr id="2" name="文本框 1"/>
          <p:cNvSpPr txBox="1"/>
          <p:nvPr/>
        </p:nvSpPr>
        <p:spPr>
          <a:xfrm>
            <a:off x="1757045" y="2759075"/>
            <a:ext cx="9057005" cy="1999615"/>
          </a:xfrm>
          <a:prstGeom prst="rect">
            <a:avLst/>
          </a:prstGeom>
          <a:noFill/>
        </p:spPr>
        <p:txBody>
          <a:bodyPr wrap="square" rtlCol="0">
            <a:spAutoFit/>
          </a:bodyPr>
          <a:lstStyle/>
          <a:p>
            <a:r>
              <a:rPr lang="zh-CN" altLang="en-US" sz="6000"/>
              <a:t>冷战</a:t>
            </a:r>
            <a:r>
              <a:rPr lang="zh-CN" altLang="zh-CN" sz="3200" b="1">
                <a:latin typeface="宋体" panose="02010600030101010101" pitchFamily="2" charset="-122"/>
                <a:ea typeface="宋体" panose="02010600030101010101" pitchFamily="2" charset="-122"/>
                <a:sym typeface="+mn-ea"/>
              </a:rPr>
              <a:t>是指</a:t>
            </a:r>
            <a:r>
              <a:rPr lang="ru-RU" altLang="zh-CN" sz="3200" b="1">
                <a:ea typeface="宋体" panose="02010600030101010101" pitchFamily="2" charset="-122"/>
                <a:sym typeface="+mn-ea"/>
              </a:rPr>
              <a:t>20</a:t>
            </a:r>
            <a:r>
              <a:rPr lang="zh-CN" altLang="zh-CN" sz="3200" b="1">
                <a:latin typeface="宋体" panose="02010600030101010101" pitchFamily="2" charset="-122"/>
                <a:ea typeface="宋体" panose="02010600030101010101" pitchFamily="2" charset="-122"/>
                <a:sym typeface="+mn-ea"/>
              </a:rPr>
              <a:t>世纪</a:t>
            </a:r>
            <a:r>
              <a:rPr lang="ru-RU" altLang="zh-CN" sz="3200" b="1">
                <a:ea typeface="宋体" panose="02010600030101010101" pitchFamily="2" charset="-122"/>
                <a:sym typeface="+mn-ea"/>
              </a:rPr>
              <a:t>40</a:t>
            </a:r>
            <a:r>
              <a:rPr lang="zh-CN" altLang="zh-CN" sz="3200" b="1">
                <a:latin typeface="宋体" panose="02010600030101010101" pitchFamily="2" charset="-122"/>
                <a:ea typeface="宋体" panose="02010600030101010101" pitchFamily="2" charset="-122"/>
                <a:sym typeface="+mn-ea"/>
              </a:rPr>
              <a:t>年代中后期至</a:t>
            </a:r>
            <a:r>
              <a:rPr lang="ru-RU" altLang="zh-CN" sz="3200" b="1">
                <a:ea typeface="宋体" panose="02010600030101010101" pitchFamily="2" charset="-122"/>
                <a:sym typeface="+mn-ea"/>
              </a:rPr>
              <a:t>80</a:t>
            </a:r>
            <a:r>
              <a:rPr lang="zh-CN" altLang="zh-CN" sz="3200" b="1">
                <a:latin typeface="宋体" panose="02010600030101010101" pitchFamily="2" charset="-122"/>
                <a:ea typeface="宋体" panose="02010600030101010101" pitchFamily="2" charset="-122"/>
                <a:sym typeface="+mn-ea"/>
              </a:rPr>
              <a:t>年代末</a:t>
            </a:r>
            <a:r>
              <a:rPr lang="ru-RU" altLang="zh-CN" sz="3200" b="1">
                <a:ea typeface="宋体" panose="02010600030101010101" pitchFamily="2" charset="-122"/>
                <a:sym typeface="+mn-ea"/>
              </a:rPr>
              <a:t>90</a:t>
            </a:r>
            <a:r>
              <a:rPr lang="zh-CN" altLang="zh-CN" sz="3200" b="1">
                <a:latin typeface="宋体" panose="02010600030101010101" pitchFamily="2" charset="-122"/>
                <a:ea typeface="宋体" panose="02010600030101010101" pitchFamily="2" charset="-122"/>
                <a:sym typeface="+mn-ea"/>
              </a:rPr>
              <a:t>年代初，以美苏两个超级大国为首的两大集团之间既非战</a:t>
            </a:r>
            <a:r>
              <a:rPr lang="zh-CN" altLang="ru-RU" sz="3200" b="1">
                <a:latin typeface="宋体" panose="02010600030101010101" pitchFamily="2" charset="-122"/>
                <a:ea typeface="宋体" panose="02010600030101010101" pitchFamily="2" charset="-122"/>
                <a:sym typeface="+mn-ea"/>
              </a:rPr>
              <a:t>争又非和平的对峙与竞争状态。 </a:t>
            </a:r>
            <a:endParaRPr lang="zh-CN" altLang="ru-RU" sz="3200" b="1">
              <a:latin typeface="宋体" panose="02010600030101010101" pitchFamily="2" charset="-122"/>
              <a:ea typeface="宋体" panose="02010600030101010101" pitchFamily="2" charset="-122"/>
              <a:sym typeface="+mn-ea"/>
            </a:endParaRPr>
          </a:p>
        </p:txBody>
      </p:sp>
    </p:spTree>
    <p:custDataLst>
      <p:tags r:id="rId2"/>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301625"/>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矩形 2"/>
          <p:cNvSpPr/>
          <p:nvPr/>
        </p:nvSpPr>
        <p:spPr>
          <a:xfrm>
            <a:off x="1301662" y="4289265"/>
            <a:ext cx="2138680" cy="429895"/>
          </a:xfrm>
          <a:prstGeom prst="rect">
            <a:avLst/>
          </a:prstGeom>
        </p:spPr>
        <p:txBody>
          <a:bodyPr wrap="none">
            <a:spAutoFit/>
          </a:bodyPr>
          <a:lstStyle/>
          <a:p>
            <a:r>
              <a:rPr lang="zh-CN" altLang="en-US" sz="2200" b="1">
                <a:latin typeface="微软雅黑" panose="020B0503020204020204" charset="-122"/>
                <a:ea typeface="微软雅黑" panose="020B0503020204020204" charset="-122"/>
              </a:rPr>
              <a:t>冷战爆发的原因</a:t>
            </a:r>
            <a:endParaRPr lang="zh-CN" altLang="en-US" sz="2200" b="1">
              <a:latin typeface="微软雅黑" panose="020B0503020204020204" charset="-122"/>
              <a:ea typeface="微软雅黑" panose="020B0503020204020204" charset="-122"/>
            </a:endParaRPr>
          </a:p>
        </p:txBody>
      </p:sp>
      <p:sp>
        <p:nvSpPr>
          <p:cNvPr id="16" name="Text Box 19"/>
          <p:cNvSpPr txBox="1">
            <a:spLocks noChangeArrowheads="1"/>
          </p:cNvSpPr>
          <p:nvPr/>
        </p:nvSpPr>
        <p:spPr bwMode="auto">
          <a:xfrm>
            <a:off x="1301750" y="5180965"/>
            <a:ext cx="9588500" cy="50165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）二战后美苏失去战时同盟的基础。且成为势均力敌的两个超级大国</a:t>
            </a:r>
            <a:endParaRPr lang="zh-CN" altLang="en-US" sz="2200">
              <a:latin typeface="仿宋" panose="02010609060101010101" pitchFamily="49" charset="-122"/>
              <a:ea typeface="仿宋" panose="02010609060101010101" pitchFamily="49" charset="-122"/>
            </a:endParaRPr>
          </a:p>
        </p:txBody>
      </p:sp>
      <p:sp>
        <p:nvSpPr>
          <p:cNvPr id="9" name="矩形 8"/>
          <p:cNvSpPr/>
          <p:nvPr/>
        </p:nvSpPr>
        <p:spPr>
          <a:xfrm>
            <a:off x="1301750" y="1266190"/>
            <a:ext cx="9588500" cy="1198880"/>
          </a:xfrm>
          <a:prstGeom prst="rect">
            <a:avLst/>
          </a:prstGeom>
          <a:solidFill>
            <a:schemeClr val="bg2"/>
          </a:solid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400" b="1">
                <a:solidFill>
                  <a:srgbClr val="000000"/>
                </a:solidFill>
                <a:latin typeface="楷体" panose="02010609060101010101" charset="-122"/>
                <a:ea typeface="楷体" panose="02010609060101010101" charset="-122"/>
              </a:rPr>
              <a:t>    </a:t>
            </a:r>
            <a:r>
              <a:rPr lang="zh-CN" altLang="zh-CN" sz="2400" b="1">
                <a:solidFill>
                  <a:srgbClr val="000000"/>
                </a:solidFill>
                <a:latin typeface="楷体" panose="02010609060101010101" charset="-122"/>
                <a:ea typeface="楷体" panose="02010609060101010101" charset="-122"/>
              </a:rPr>
              <a:t>法西斯的消亡导致战时同盟合作的基础瓦解，使得美苏合作的共同利益消失……</a:t>
            </a:r>
            <a:endParaRPr lang="zh-CN" altLang="zh-CN" sz="2400" b="1">
              <a:solidFill>
                <a:srgbClr val="000000"/>
              </a:solidFill>
              <a:latin typeface="楷体" panose="02010609060101010101" charset="-122"/>
              <a:ea typeface="楷体" panose="02010609060101010101" charset="-122"/>
            </a:endParaRPr>
          </a:p>
          <a:p>
            <a:pPr algn="r" fontAlgn="base">
              <a:spcBef>
                <a:spcPct val="0"/>
              </a:spcBef>
              <a:spcAft>
                <a:spcPct val="0"/>
              </a:spcAft>
            </a:pPr>
            <a:r>
              <a:rPr lang="zh-CN" altLang="zh-CN" sz="2400" b="1">
                <a:solidFill>
                  <a:srgbClr val="000000"/>
                </a:solidFill>
                <a:latin typeface="楷体" panose="02010609060101010101" charset="-122"/>
                <a:ea typeface="楷体" panose="02010609060101010101" charset="-122"/>
              </a:rPr>
              <a:t>——沈志华《冷战五书》</a:t>
            </a:r>
            <a:endParaRPr lang="zh-CN" altLang="zh-CN" sz="2400" b="1">
              <a:solidFill>
                <a:srgbClr val="000000"/>
              </a:solidFill>
              <a:latin typeface="楷体" panose="02010609060101010101" charset="-122"/>
              <a:ea typeface="楷体" panose="02010609060101010101" charset="-122"/>
            </a:endParaRPr>
          </a:p>
        </p:txBody>
      </p:sp>
      <p:sp>
        <p:nvSpPr>
          <p:cNvPr id="12" name="矩形 11"/>
          <p:cNvSpPr/>
          <p:nvPr/>
        </p:nvSpPr>
        <p:spPr>
          <a:xfrm>
            <a:off x="1301750" y="2780030"/>
            <a:ext cx="9588500" cy="1198880"/>
          </a:xfrm>
          <a:prstGeom prst="rect">
            <a:avLst/>
          </a:prstGeom>
          <a:solidFill>
            <a:schemeClr val="bg2"/>
          </a:solid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fontAlgn="base">
              <a:buClrTx/>
              <a:buSzTx/>
              <a:buFontTx/>
            </a:pPr>
            <a:r>
              <a:rPr lang="en-US" altLang="zh-CN" sz="2400" b="1">
                <a:solidFill>
                  <a:srgbClr val="000000"/>
                </a:solidFill>
                <a:latin typeface="楷体" panose="02010609060101010101" charset="-122"/>
                <a:ea typeface="楷体" panose="02010609060101010101" charset="-122"/>
                <a:sym typeface="+mn-ea"/>
              </a:rPr>
              <a:t>我的一边坐着巨大的俄国熊，另一边坐着巨大的北美野牛，中间坐着的是一头可怜的英国小毛驴。</a:t>
            </a:r>
            <a:endParaRPr lang="en-US" altLang="zh-CN" sz="2400" b="1">
              <a:solidFill>
                <a:srgbClr val="000000"/>
              </a:solidFill>
              <a:latin typeface="楷体" panose="02010609060101010101" charset="-122"/>
              <a:ea typeface="楷体" panose="02010609060101010101" charset="-122"/>
              <a:sym typeface="+mn-ea"/>
            </a:endParaRPr>
          </a:p>
          <a:p>
            <a:pPr lvl="0" algn="l" fontAlgn="base">
              <a:buClrTx/>
              <a:buSzTx/>
              <a:buFontTx/>
            </a:pPr>
            <a:r>
              <a:rPr lang="en-US" altLang="zh-CN" sz="2400" b="1">
                <a:solidFill>
                  <a:srgbClr val="000000"/>
                </a:solidFill>
                <a:latin typeface="楷体" panose="02010609060101010101" charset="-122"/>
                <a:ea typeface="楷体" panose="02010609060101010101" charset="-122"/>
                <a:sym typeface="+mn-ea"/>
              </a:rPr>
              <a:t>                                       ——丘吉尔</a:t>
            </a:r>
            <a:endParaRPr lang="en-US" altLang="zh-CN" sz="2400" b="1">
              <a:solidFill>
                <a:srgbClr val="000000"/>
              </a:solidFill>
              <a:latin typeface="楷体" panose="02010609060101010101" charset="-122"/>
              <a:ea typeface="楷体" panose="02010609060101010101" charset="-122"/>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arn(inVertical)">
                                      <p:cBhvr>
                                        <p:cTn id="16" dur="500"/>
                                        <p:tgtEl>
                                          <p:spTgt spid="3"/>
                                        </p:tgtEl>
                                      </p:cBhvr>
                                    </p:animEffect>
                                  </p:childTnLst>
                                </p:cTn>
                              </p:par>
                            </p:childTnLst>
                          </p:cTn>
                        </p:par>
                        <p:par>
                          <p:cTn id="17" fill="hold">
                            <p:stCondLst>
                              <p:cond delay="500"/>
                            </p:stCondLst>
                            <p:childTnLst>
                              <p:par>
                                <p:cTn id="18" presetID="16" presetClass="entr" presetSubtype="21"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arn(inVertical)">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9"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205740"/>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矩形 2"/>
          <p:cNvSpPr/>
          <p:nvPr/>
        </p:nvSpPr>
        <p:spPr>
          <a:xfrm>
            <a:off x="902882" y="4273390"/>
            <a:ext cx="2138680" cy="429895"/>
          </a:xfrm>
          <a:prstGeom prst="rect">
            <a:avLst/>
          </a:prstGeom>
        </p:spPr>
        <p:txBody>
          <a:bodyPr wrap="none">
            <a:spAutoFit/>
          </a:bodyPr>
          <a:lstStyle/>
          <a:p>
            <a:r>
              <a:rPr lang="zh-CN" altLang="en-US" sz="2200" b="1">
                <a:latin typeface="微软雅黑" panose="020B0503020204020204" charset="-122"/>
                <a:ea typeface="微软雅黑" panose="020B0503020204020204" charset="-122"/>
              </a:rPr>
              <a:t>冷战爆发的原因</a:t>
            </a:r>
            <a:endParaRPr lang="zh-CN" altLang="en-US" sz="2200" b="1">
              <a:latin typeface="微软雅黑" panose="020B0503020204020204" charset="-122"/>
              <a:ea typeface="微软雅黑" panose="020B0503020204020204" charset="-122"/>
            </a:endParaRPr>
          </a:p>
        </p:txBody>
      </p:sp>
      <p:sp>
        <p:nvSpPr>
          <p:cNvPr id="16" name="Text Box 19"/>
          <p:cNvSpPr txBox="1">
            <a:spLocks noChangeArrowheads="1"/>
          </p:cNvSpPr>
          <p:nvPr/>
        </p:nvSpPr>
        <p:spPr bwMode="auto">
          <a:xfrm>
            <a:off x="902970" y="5180965"/>
            <a:ext cx="9588500" cy="501650"/>
          </a:xfrm>
          <a:prstGeom prst="rect">
            <a:avLst/>
          </a:prstGeom>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pPr lvl="0" algn="l">
              <a:buClrTx/>
              <a:buSzTx/>
              <a:buFontTx/>
            </a:pPr>
            <a:r>
              <a:rPr lang="zh-CN" altLang="en-US" sz="2200">
                <a:latin typeface="仿宋" panose="02010609060101010101" pitchFamily="49" charset="-122"/>
                <a:ea typeface="仿宋" panose="02010609060101010101" pitchFamily="49" charset="-122"/>
                <a:sym typeface="+mn-ea"/>
              </a:rPr>
              <a:t>（2）美苏社会制度与意识形态尖锐对立</a:t>
            </a:r>
            <a:endParaRPr lang="zh-CN" altLang="en-US" sz="2200">
              <a:latin typeface="仿宋" panose="02010609060101010101" pitchFamily="49" charset="-122"/>
              <a:ea typeface="仿宋" panose="02010609060101010101" pitchFamily="49" charset="-122"/>
              <a:sym typeface="+mn-ea"/>
            </a:endParaRPr>
          </a:p>
        </p:txBody>
      </p:sp>
      <p:sp>
        <p:nvSpPr>
          <p:cNvPr id="8" name="矩形 7"/>
          <p:cNvSpPr/>
          <p:nvPr/>
        </p:nvSpPr>
        <p:spPr>
          <a:xfrm>
            <a:off x="902970" y="991235"/>
            <a:ext cx="5741035" cy="1568450"/>
          </a:xfrm>
          <a:prstGeom prst="rect">
            <a:avLst/>
          </a:prstGeom>
          <a:solidFill>
            <a:schemeClr val="bg2"/>
          </a:solid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l" fontAlgn="base">
              <a:buClrTx/>
              <a:buSzTx/>
              <a:buFontTx/>
            </a:pPr>
            <a:r>
              <a:rPr lang="en-US" altLang="zh-CN" sz="2400" b="1">
                <a:solidFill>
                  <a:srgbClr val="000000"/>
                </a:solidFill>
                <a:latin typeface="楷体" panose="02010609060101010101" charset="-122"/>
                <a:ea typeface="楷体" panose="02010609060101010101" charset="-122"/>
                <a:sym typeface="+mn-ea"/>
              </a:rPr>
              <a:t>在这多难的岁月，我们的责任不是用武力去干预那些我们不曾征服的国家的内部事务。但是，我们绝不能放弃以大无畏的声调宣扬自由的伟大原则和基本人权。               </a:t>
            </a:r>
            <a:endParaRPr lang="en-US" altLang="zh-CN" sz="2400" b="1">
              <a:solidFill>
                <a:srgbClr val="000000"/>
              </a:solidFill>
              <a:latin typeface="楷体" panose="02010609060101010101" charset="-122"/>
              <a:ea typeface="楷体" panose="02010609060101010101" charset="-122"/>
              <a:sym typeface="+mn-ea"/>
            </a:endParaRPr>
          </a:p>
        </p:txBody>
      </p:sp>
      <p:pic>
        <p:nvPicPr>
          <p:cNvPr id="10" name="Picture 2" descr="https://timgsa.baidu.com/timg?image&amp;quality=80&amp;size=b9999_10000&amp;sec=1584272745229&amp;di=dd72251ee38d5d067ea1cf474d1673f1&amp;imgtype=0&amp;src=http%3A%2F%2Fp.ananas.chaoxing.com%2Fstar3%2Forigin%2F555d4c9de4b0929bdb6e5ecf.jpg"/>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9170010" y="2912219"/>
            <a:ext cx="2241241" cy="288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1" name="矩形 10"/>
          <p:cNvSpPr/>
          <p:nvPr/>
        </p:nvSpPr>
        <p:spPr>
          <a:xfrm>
            <a:off x="6931025" y="991235"/>
            <a:ext cx="4480560" cy="1568450"/>
          </a:xfrm>
          <a:prstGeom prst="rect">
            <a:avLst/>
          </a:prstGeom>
          <a:solidFill>
            <a:schemeClr val="bg2"/>
          </a:solid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rtlCol="0" anchor="t">
            <a:spAutoFit/>
          </a:bodyPr>
          <a:lstStyle/>
          <a:p>
            <a:pPr lvl="0" algn="l" fontAlgn="base">
              <a:buClrTx/>
              <a:buSzTx/>
              <a:buFontTx/>
            </a:pPr>
            <a:r>
              <a:rPr lang="en-US" altLang="zh-CN" sz="2400" b="1">
                <a:solidFill>
                  <a:srgbClr val="000000"/>
                </a:solidFill>
                <a:latin typeface="楷体" panose="02010609060101010101" charset="-122"/>
                <a:ea typeface="楷体" panose="02010609060101010101" charset="-122"/>
                <a:sym typeface="+mn-ea"/>
              </a:rPr>
              <a:t>"从波罗的海的斯德丁〔什切青〕到亚得里亚海边的的里雅斯特，一幅横贯欧洲大陆的铁幕已经降落下来。</a:t>
            </a:r>
            <a:endParaRPr lang="en-US" altLang="zh-CN" sz="2400" b="1">
              <a:solidFill>
                <a:srgbClr val="000000"/>
              </a:solidFill>
              <a:latin typeface="楷体" panose="02010609060101010101" charset="-122"/>
              <a:ea typeface="楷体" panose="02010609060101010101" charset="-122"/>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par>
                          <p:cTn id="19" fill="hold">
                            <p:stCondLst>
                              <p:cond delay="500"/>
                            </p:stCondLst>
                            <p:childTnLst>
                              <p:par>
                                <p:cTn id="20" presetID="16" presetClass="entr" presetSubtype="21"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4660" y="1582420"/>
            <a:ext cx="11000105" cy="3046095"/>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cs typeface="楷体" panose="02010609060101010101" charset="-122"/>
              </a:rPr>
              <a:t>    </a:t>
            </a:r>
            <a:r>
              <a:rPr lang="en-US" altLang="zh-CN" sz="2400" b="1">
                <a:solidFill>
                  <a:srgbClr val="FF0000"/>
                </a:solidFill>
                <a:latin typeface="楷体" panose="02010609060101010101" charset="-122"/>
                <a:ea typeface="楷体" panose="02010609060101010101" charset="-122"/>
                <a:cs typeface="楷体" panose="02010609060101010101" charset="-122"/>
              </a:rPr>
              <a:t>社会制度，</a:t>
            </a:r>
            <a:r>
              <a:rPr lang="en-US" altLang="zh-CN" sz="2400" b="1">
                <a:latin typeface="楷体" panose="02010609060101010101" charset="-122"/>
                <a:ea typeface="楷体" panose="02010609060101010101" charset="-122"/>
                <a:cs typeface="楷体" panose="02010609060101010101" charset="-122"/>
              </a:rPr>
              <a:t>是指反映并维护一定社会形态或社会结构的各种制度的总称。包括社会的经济、政治、法律、文化、教育等制度。其中社会的经济制度，即一定社会的经济基础，决定社会的性质；政治、法律、文化、教育等项制度是建立在经济基础之上的上层建筑，决定于经济制度，又为经济制度服务。</a:t>
            </a:r>
            <a:endParaRPr lang="en-US" altLang="zh-CN" sz="2400" b="1">
              <a:latin typeface="楷体" panose="02010609060101010101" charset="-122"/>
              <a:ea typeface="楷体" panose="02010609060101010101" charset="-122"/>
              <a:cs typeface="楷体" panose="02010609060101010101" charset="-122"/>
            </a:endParaRPr>
          </a:p>
          <a:p>
            <a:endParaRPr lang="zh-CN" altLang="en-US" sz="2400" b="1">
              <a:solidFill>
                <a:srgbClr val="FF0000"/>
              </a:solidFill>
              <a:latin typeface="楷体" panose="02010609060101010101" charset="-122"/>
              <a:ea typeface="楷体" panose="02010609060101010101" charset="-122"/>
              <a:cs typeface="楷体" panose="02010609060101010101" charset="-122"/>
            </a:endParaRPr>
          </a:p>
          <a:p>
            <a:r>
              <a:rPr lang="zh-CN" altLang="en-US" sz="2400" b="1">
                <a:solidFill>
                  <a:srgbClr val="FF0000"/>
                </a:solidFill>
                <a:latin typeface="楷体" panose="02010609060101010101" charset="-122"/>
                <a:ea typeface="楷体" panose="02010609060101010101" charset="-122"/>
                <a:cs typeface="楷体" panose="02010609060101010101" charset="-122"/>
              </a:rPr>
              <a:t>    意识形态</a:t>
            </a:r>
            <a:r>
              <a:rPr lang="zh-CN" altLang="en-US" sz="2400" b="1">
                <a:latin typeface="楷体" panose="02010609060101010101" charset="-122"/>
                <a:ea typeface="楷体" panose="02010609060101010101" charset="-122"/>
                <a:cs typeface="楷体" panose="02010609060101010101" charset="-122"/>
              </a:rPr>
              <a:t>是一个哲学范畴词汇。可以理解为</a:t>
            </a:r>
            <a:r>
              <a:rPr lang="zh-CN" altLang="en-US" sz="2400" b="1">
                <a:solidFill>
                  <a:srgbClr val="FF0000"/>
                </a:solidFill>
                <a:latin typeface="楷体" panose="02010609060101010101" charset="-122"/>
                <a:ea typeface="楷体" panose="02010609060101010101" charset="-122"/>
                <a:cs typeface="楷体" panose="02010609060101010101" charset="-122"/>
              </a:rPr>
              <a:t>对事物的理解、认知，</a:t>
            </a:r>
            <a:r>
              <a:rPr lang="zh-CN" altLang="en-US" sz="2400" b="1">
                <a:latin typeface="楷体" panose="02010609060101010101" charset="-122"/>
                <a:ea typeface="楷体" panose="02010609060101010101" charset="-122"/>
                <a:cs typeface="楷体" panose="02010609060101010101" charset="-122"/>
              </a:rPr>
              <a:t>人的意识形态受思维能力、环境、信息（教育、宣传）、价值取向等因素影响。不同的意识形态，对同一种事物的理解、认知也不同。</a:t>
            </a:r>
            <a:endParaRPr lang="zh-CN" altLang="en-US" sz="2400" b="1">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205740"/>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矩形 2"/>
          <p:cNvSpPr/>
          <p:nvPr/>
        </p:nvSpPr>
        <p:spPr>
          <a:xfrm>
            <a:off x="902882" y="4273390"/>
            <a:ext cx="2138680" cy="429895"/>
          </a:xfrm>
          <a:prstGeom prst="rect">
            <a:avLst/>
          </a:prstGeom>
        </p:spPr>
        <p:txBody>
          <a:bodyPr wrap="none">
            <a:spAutoFit/>
          </a:bodyPr>
          <a:lstStyle/>
          <a:p>
            <a:r>
              <a:rPr lang="zh-CN" altLang="en-US" sz="2200" b="1">
                <a:latin typeface="微软雅黑" panose="020B0503020204020204" charset="-122"/>
                <a:ea typeface="微软雅黑" panose="020B0503020204020204" charset="-122"/>
              </a:rPr>
              <a:t>冷战爆发的原因</a:t>
            </a:r>
            <a:endParaRPr lang="zh-CN" altLang="en-US" sz="2200" b="1">
              <a:latin typeface="微软雅黑" panose="020B0503020204020204" charset="-122"/>
              <a:ea typeface="微软雅黑" panose="020B0503020204020204" charset="-122"/>
            </a:endParaRPr>
          </a:p>
        </p:txBody>
      </p:sp>
      <p:sp>
        <p:nvSpPr>
          <p:cNvPr id="4" name="文本框 3"/>
          <p:cNvSpPr txBox="1"/>
          <p:nvPr/>
        </p:nvSpPr>
        <p:spPr bwMode="auto">
          <a:xfrm>
            <a:off x="902970" y="4919980"/>
            <a:ext cx="10342245" cy="1322070"/>
          </a:xfrm>
          <a:prstGeom prst="rect">
            <a:avLst/>
          </a:prstGeom>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pPr lvl="0" algn="l">
              <a:buClrTx/>
              <a:buSzTx/>
              <a:buFontTx/>
            </a:pPr>
            <a:r>
              <a:rPr lang="zh-CN" altLang="en-US" sz="2200">
                <a:latin typeface="仿宋" panose="02010609060101010101" pitchFamily="49" charset="-122"/>
                <a:ea typeface="仿宋" panose="02010609060101010101" pitchFamily="49" charset="-122"/>
                <a:sym typeface="+mn-ea"/>
              </a:rPr>
              <a:t>（</a:t>
            </a:r>
            <a:r>
              <a:rPr lang="en-US" altLang="zh-CN" sz="2200">
                <a:latin typeface="仿宋" panose="02010609060101010101" pitchFamily="49" charset="-122"/>
                <a:ea typeface="仿宋" panose="02010609060101010101" pitchFamily="49" charset="-122"/>
                <a:sym typeface="+mn-ea"/>
              </a:rPr>
              <a:t>3</a:t>
            </a:r>
            <a:r>
              <a:rPr lang="zh-CN" altLang="en-US" sz="2200">
                <a:latin typeface="仿宋" panose="02010609060101010101" pitchFamily="49" charset="-122"/>
                <a:ea typeface="仿宋" panose="02010609060101010101" pitchFamily="49" charset="-122"/>
                <a:sym typeface="+mn-ea"/>
              </a:rPr>
              <a:t>）美苏国家利益严重冲突——根本原因</a:t>
            </a:r>
            <a:endParaRPr lang="zh-CN" altLang="en-US" sz="2200">
              <a:latin typeface="仿宋" panose="02010609060101010101" pitchFamily="49" charset="-122"/>
              <a:ea typeface="仿宋" panose="02010609060101010101" pitchFamily="49" charset="-122"/>
              <a:sym typeface="+mn-ea"/>
            </a:endParaRPr>
          </a:p>
          <a:p>
            <a:pPr lvl="0" algn="l">
              <a:buClrTx/>
              <a:buSzTx/>
              <a:buFontTx/>
            </a:pPr>
            <a:r>
              <a:rPr lang="zh-CN" altLang="en-US" sz="2200">
                <a:latin typeface="仿宋" panose="02010609060101010101" pitchFamily="49" charset="-122"/>
                <a:ea typeface="仿宋" panose="02010609060101010101" pitchFamily="49" charset="-122"/>
                <a:sym typeface="+mn-ea"/>
              </a:rPr>
              <a:t>    A．战后美国称霸世界的野心膨胀，在全球进行扩张，将苏联视为最大障碍。</a:t>
            </a:r>
            <a:endParaRPr lang="zh-CN" altLang="en-US" sz="2200">
              <a:latin typeface="仿宋" panose="02010609060101010101" pitchFamily="49" charset="-122"/>
              <a:ea typeface="仿宋" panose="02010609060101010101" pitchFamily="49" charset="-122"/>
              <a:sym typeface="+mn-ea"/>
            </a:endParaRPr>
          </a:p>
          <a:p>
            <a:pPr lvl="0" algn="l">
              <a:buClrTx/>
              <a:buSzTx/>
              <a:buFontTx/>
            </a:pPr>
            <a:r>
              <a:rPr lang="zh-CN" altLang="en-US" sz="2200">
                <a:latin typeface="仿宋" panose="02010609060101010101" pitchFamily="49" charset="-122"/>
                <a:ea typeface="仿宋" panose="02010609060101010101" pitchFamily="49" charset="-122"/>
                <a:sym typeface="+mn-ea"/>
              </a:rPr>
              <a:t>    B．苏联极其关心自己的边界的安全，努力扩大在东欧的影响。</a:t>
            </a:r>
            <a:endParaRPr lang="zh-CN" altLang="en-US" sz="2200">
              <a:latin typeface="仿宋" panose="02010609060101010101" pitchFamily="49" charset="-122"/>
              <a:ea typeface="仿宋" panose="02010609060101010101" pitchFamily="49" charset="-122"/>
              <a:sym typeface="+mn-ea"/>
            </a:endParaRPr>
          </a:p>
        </p:txBody>
      </p:sp>
      <p:pic>
        <p:nvPicPr>
          <p:cNvPr id="5" name="Picture 10" descr="C:/Users/ADMINI~1/AppData/Local/Temp/kaimatting_20200406195719/output_20200406195734..pngoutput_20200406195734."/>
          <p:cNvPicPr>
            <a:picLocks noChangeAspect="1" noChangeArrowheads="1"/>
          </p:cNvPicPr>
          <p:nvPr/>
        </p:nvPicPr>
        <p:blipFill>
          <a:blip r:embed="rId1"/>
          <a:stretch>
            <a:fillRect/>
          </a:stretch>
        </p:blipFill>
        <p:spPr bwMode="auto">
          <a:xfrm>
            <a:off x="2282190" y="625475"/>
            <a:ext cx="2802255" cy="3369945"/>
          </a:xfrm>
          <a:prstGeom prst="rect">
            <a:avLst/>
          </a:prstGeom>
          <a:ln>
            <a:noFill/>
          </a:ln>
          <a:effectLst>
            <a:outerShdw blurRad="190500" algn="tl" rotWithShape="0">
              <a:srgbClr val="000000">
                <a:alpha val="70000"/>
              </a:srgbClr>
            </a:outerShdw>
          </a:effectLst>
        </p:spPr>
      </p:pic>
      <p:pic>
        <p:nvPicPr>
          <p:cNvPr id="6" name="Picture 11" descr="C:/Users/ADMINI~1/AppData/Local/Temp/kaimatting_20200406195741/output_20200406195840..pngoutput_20200406195840."/>
          <p:cNvPicPr>
            <a:picLocks noChangeAspect="1" noChangeArrowheads="1"/>
          </p:cNvPicPr>
          <p:nvPr/>
        </p:nvPicPr>
        <p:blipFill>
          <a:blip r:embed="rId2"/>
          <a:stretch>
            <a:fillRect/>
          </a:stretch>
        </p:blipFill>
        <p:spPr bwMode="auto">
          <a:xfrm>
            <a:off x="6066155" y="625475"/>
            <a:ext cx="2851785" cy="3369945"/>
          </a:xfrm>
          <a:prstGeom prst="rect">
            <a:avLst/>
          </a:prstGeom>
          <a:ln>
            <a:noFill/>
          </a:ln>
          <a:effectLst>
            <a:outerShdw blurRad="190500" algn="tl" rotWithShape="0">
              <a:srgbClr val="000000">
                <a:alpha val="70000"/>
              </a:srgbClr>
            </a:outerShdw>
          </a:effectLst>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205740"/>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矩形 2"/>
          <p:cNvSpPr/>
          <p:nvPr/>
        </p:nvSpPr>
        <p:spPr>
          <a:xfrm>
            <a:off x="1203872" y="205580"/>
            <a:ext cx="2138680" cy="429895"/>
          </a:xfrm>
          <a:prstGeom prst="rect">
            <a:avLst/>
          </a:prstGeom>
        </p:spPr>
        <p:txBody>
          <a:bodyPr wrap="none">
            <a:spAutoFit/>
          </a:bodyPr>
          <a:lstStyle/>
          <a:p>
            <a:r>
              <a:rPr lang="zh-CN" altLang="en-US" sz="2200" b="1">
                <a:latin typeface="微软雅黑" panose="020B0503020204020204" charset="-122"/>
                <a:ea typeface="微软雅黑" panose="020B0503020204020204" charset="-122"/>
              </a:rPr>
              <a:t>冷战的具体表现</a:t>
            </a:r>
            <a:endParaRPr lang="en-US" altLang="zh-CN" sz="2200" b="1">
              <a:latin typeface="微软雅黑" panose="020B0503020204020204" charset="-122"/>
              <a:ea typeface="微软雅黑" panose="020B0503020204020204" charset="-122"/>
            </a:endParaRPr>
          </a:p>
        </p:txBody>
      </p:sp>
      <p:cxnSp>
        <p:nvCxnSpPr>
          <p:cNvPr id="7" name="直接连接符 6"/>
          <p:cNvCxnSpPr/>
          <p:nvPr/>
        </p:nvCxnSpPr>
        <p:spPr>
          <a:xfrm flipH="1">
            <a:off x="5818505" y="202565"/>
            <a:ext cx="33338" cy="332263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4579" name="TextBox 27">
            <a:hlinkClick r:id="rId1" action="ppaction://hlinksldjump"/>
          </p:cNvPr>
          <p:cNvSpPr txBox="1"/>
          <p:nvPr/>
        </p:nvSpPr>
        <p:spPr>
          <a:xfrm>
            <a:off x="5947410" y="926465"/>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1947</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6</a:t>
            </a:r>
            <a:r>
              <a:rPr lang="zh-CN" altLang="en-US" sz="2400" b="1">
                <a:latin typeface="黑体" panose="02010609060101010101" pitchFamily="49" charset="-122"/>
                <a:ea typeface="黑体" panose="02010609060101010101" pitchFamily="49" charset="-122"/>
              </a:rPr>
              <a:t>月，马歇尔计划提出。</a:t>
            </a:r>
            <a:endParaRPr lang="zh-CN" altLang="en-US" sz="2400" b="1">
              <a:latin typeface="黑体" panose="02010609060101010101" pitchFamily="49" charset="-122"/>
              <a:ea typeface="黑体" panose="02010609060101010101" pitchFamily="49" charset="-122"/>
            </a:endParaRPr>
          </a:p>
        </p:txBody>
      </p:sp>
      <p:sp>
        <p:nvSpPr>
          <p:cNvPr id="24580" name="TextBox 31"/>
          <p:cNvSpPr txBox="1"/>
          <p:nvPr/>
        </p:nvSpPr>
        <p:spPr>
          <a:xfrm>
            <a:off x="5947410" y="104140"/>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1946</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月，丘吉尔“铁幕演说”。</a:t>
            </a:r>
            <a:endParaRPr lang="zh-CN" altLang="en-US" sz="2400" b="1">
              <a:latin typeface="黑体" panose="02010609060101010101" pitchFamily="49" charset="-122"/>
              <a:ea typeface="黑体" panose="02010609060101010101" pitchFamily="49" charset="-122"/>
            </a:endParaRPr>
          </a:p>
        </p:txBody>
      </p:sp>
      <p:sp>
        <p:nvSpPr>
          <p:cNvPr id="24581" name="TextBox 32">
            <a:hlinkClick r:id="rId2" action="ppaction://hlinksldjump"/>
          </p:cNvPr>
          <p:cNvSpPr txBox="1"/>
          <p:nvPr/>
        </p:nvSpPr>
        <p:spPr>
          <a:xfrm>
            <a:off x="5947410" y="491490"/>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1947</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月，杜鲁门主义提出。</a:t>
            </a:r>
            <a:endParaRPr lang="zh-CN" altLang="en-US" sz="2400" b="1">
              <a:latin typeface="黑体" panose="02010609060101010101" pitchFamily="49" charset="-122"/>
              <a:ea typeface="黑体" panose="02010609060101010101" pitchFamily="49" charset="-122"/>
            </a:endParaRPr>
          </a:p>
        </p:txBody>
      </p:sp>
      <p:sp>
        <p:nvSpPr>
          <p:cNvPr id="11" name="TextBox 10"/>
          <p:cNvSpPr txBox="1"/>
          <p:nvPr/>
        </p:nvSpPr>
        <p:spPr>
          <a:xfrm>
            <a:off x="152083" y="951865"/>
            <a:ext cx="7993062" cy="4603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1947</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7</a:t>
            </a:r>
            <a:r>
              <a:rPr lang="zh-CN" altLang="en-US" sz="2400" b="1">
                <a:solidFill>
                  <a:srgbClr val="FF0000"/>
                </a:solidFill>
                <a:latin typeface="黑体" panose="02010609060101010101" pitchFamily="49" charset="-122"/>
                <a:ea typeface="黑体" panose="02010609060101010101" pitchFamily="49" charset="-122"/>
              </a:rPr>
              <a:t>月，苏东六国签订贸易协定。</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166370" y="1386840"/>
            <a:ext cx="8194675" cy="8286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1947</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9</a:t>
            </a:r>
            <a:r>
              <a:rPr lang="zh-CN" altLang="en-US" sz="2400" b="1">
                <a:solidFill>
                  <a:srgbClr val="FF0000"/>
                </a:solidFill>
                <a:latin typeface="黑体" panose="02010609060101010101" pitchFamily="49" charset="-122"/>
                <a:ea typeface="黑体" panose="02010609060101010101" pitchFamily="49" charset="-122"/>
              </a:rPr>
              <a:t>月，共产党和工人党情报局成立。</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400" b="1">
                <a:solidFill>
                  <a:srgbClr val="FF0000"/>
                </a:solidFill>
                <a:latin typeface="黑体" panose="02010609060101010101" pitchFamily="49" charset="-122"/>
                <a:ea typeface="黑体" panose="02010609060101010101" pitchFamily="49" charset="-122"/>
              </a:rPr>
              <a:t>  </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5" name="矩形 14"/>
          <p:cNvSpPr/>
          <p:nvPr/>
        </p:nvSpPr>
        <p:spPr>
          <a:xfrm>
            <a:off x="152083" y="1755140"/>
            <a:ext cx="6099175" cy="4603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1949</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1</a:t>
            </a:r>
            <a:r>
              <a:rPr lang="zh-CN" altLang="en-US" sz="2400" b="1">
                <a:solidFill>
                  <a:srgbClr val="FF0000"/>
                </a:solidFill>
                <a:latin typeface="黑体" panose="02010609060101010101" pitchFamily="49" charset="-122"/>
                <a:ea typeface="黑体" panose="02010609060101010101" pitchFamily="49" charset="-122"/>
              </a:rPr>
              <a:t>月，苏东成立经济互助委员会。</a:t>
            </a:r>
            <a:r>
              <a:rPr lang="en-US" altLang="zh-CN" sz="2400" b="1">
                <a:latin typeface="黑体" panose="02010609060101010101" pitchFamily="49" charset="-122"/>
                <a:ea typeface="黑体" panose="02010609060101010101" pitchFamily="49" charset="-122"/>
              </a:rPr>
              <a:t>  </a:t>
            </a:r>
            <a:endParaRPr lang="en-US" altLang="zh-CN" sz="2400" b="1">
              <a:latin typeface="黑体" panose="02010609060101010101" pitchFamily="49" charset="-122"/>
              <a:ea typeface="黑体" panose="02010609060101010101" pitchFamily="49" charset="-122"/>
            </a:endParaRPr>
          </a:p>
        </p:txBody>
      </p:sp>
      <p:sp>
        <p:nvSpPr>
          <p:cNvPr id="19" name="矩形 18"/>
          <p:cNvSpPr/>
          <p:nvPr/>
        </p:nvSpPr>
        <p:spPr>
          <a:xfrm>
            <a:off x="77788" y="3064828"/>
            <a:ext cx="7934325" cy="4603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1955</a:t>
            </a:r>
            <a:r>
              <a:rPr lang="zh-CN" altLang="zh-CN"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5</a:t>
            </a:r>
            <a:r>
              <a:rPr lang="zh-CN" altLang="zh-CN" sz="2400" b="1">
                <a:solidFill>
                  <a:srgbClr val="FF0000"/>
                </a:solidFill>
                <a:latin typeface="黑体" panose="02010609060101010101" pitchFamily="49" charset="-122"/>
                <a:ea typeface="黑体" panose="02010609060101010101" pitchFamily="49" charset="-122"/>
              </a:rPr>
              <a:t>月</a:t>
            </a:r>
            <a:r>
              <a:rPr lang="en-US" altLang="zh-CN" sz="2400" b="1">
                <a:solidFill>
                  <a:srgbClr val="FF0000"/>
                </a:solidFill>
                <a:latin typeface="黑体" panose="02010609060101010101" pitchFamily="49" charset="-122"/>
                <a:ea typeface="黑体" panose="02010609060101010101" pitchFamily="49" charset="-122"/>
              </a:rPr>
              <a:t>15</a:t>
            </a:r>
            <a:r>
              <a:rPr lang="zh-CN" altLang="en-US" sz="2400" b="1">
                <a:solidFill>
                  <a:srgbClr val="FF0000"/>
                </a:solidFill>
                <a:latin typeface="黑体" panose="02010609060101010101" pitchFamily="49" charset="-122"/>
                <a:ea typeface="黑体" panose="02010609060101010101" pitchFamily="49" charset="-122"/>
              </a:rPr>
              <a:t>日，苏东七国建立“华约”。</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17" name="矩形 16"/>
          <p:cNvSpPr/>
          <p:nvPr/>
        </p:nvSpPr>
        <p:spPr>
          <a:xfrm>
            <a:off x="5852160" y="2188528"/>
            <a:ext cx="7935913"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1949</a:t>
            </a:r>
            <a:r>
              <a:rPr lang="zh-CN" altLang="zh-CN"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4</a:t>
            </a:r>
            <a:r>
              <a:rPr lang="zh-CN" altLang="zh-CN" sz="2400" b="1">
                <a:latin typeface="黑体" panose="02010609060101010101" pitchFamily="49" charset="-122"/>
                <a:ea typeface="黑体" panose="02010609060101010101" pitchFamily="49" charset="-122"/>
              </a:rPr>
              <a:t>月</a:t>
            </a:r>
            <a:r>
              <a:rPr lang="zh-CN" altLang="en-US" sz="2400" b="1">
                <a:latin typeface="黑体" panose="02010609060101010101" pitchFamily="49" charset="-122"/>
                <a:ea typeface="黑体" panose="02010609060101010101" pitchFamily="49" charset="-122"/>
              </a:rPr>
              <a:t>，美国和加拿大等国建立“北约”。</a:t>
            </a:r>
            <a:endParaRPr lang="zh-CN" altLang="en-US" sz="2400" b="1">
              <a:latin typeface="黑体" panose="02010609060101010101" pitchFamily="49" charset="-122"/>
              <a:ea typeface="黑体" panose="02010609060101010101" pitchFamily="49" charset="-122"/>
            </a:endParaRPr>
          </a:p>
        </p:txBody>
      </p:sp>
      <p:sp>
        <p:nvSpPr>
          <p:cNvPr id="22" name="TextBox 21"/>
          <p:cNvSpPr txBox="1"/>
          <p:nvPr/>
        </p:nvSpPr>
        <p:spPr>
          <a:xfrm>
            <a:off x="5852160" y="2648903"/>
            <a:ext cx="68849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1955</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5</a:t>
            </a:r>
            <a:r>
              <a:rPr lang="zh-CN" altLang="en-US" sz="2400" b="1">
                <a:latin typeface="黑体" panose="02010609060101010101" pitchFamily="49" charset="-122"/>
                <a:ea typeface="黑体" panose="02010609060101010101" pitchFamily="49" charset="-122"/>
              </a:rPr>
              <a:t>月</a:t>
            </a:r>
            <a:r>
              <a:rPr lang="en-US" altLang="zh-CN" sz="2400" b="1">
                <a:latin typeface="黑体" panose="02010609060101010101" pitchFamily="49" charset="-122"/>
                <a:ea typeface="黑体" panose="02010609060101010101" pitchFamily="49" charset="-122"/>
              </a:rPr>
              <a:t>9</a:t>
            </a:r>
            <a:r>
              <a:rPr lang="zh-CN" altLang="en-US" sz="2400" b="1">
                <a:latin typeface="黑体" panose="02010609060101010101" pitchFamily="49" charset="-122"/>
                <a:ea typeface="黑体" panose="02010609060101010101" pitchFamily="49" charset="-122"/>
              </a:rPr>
              <a:t>日，</a:t>
            </a:r>
            <a:r>
              <a:rPr lang="zh-CN" altLang="en-US" sz="2400" b="1">
                <a:solidFill>
                  <a:srgbClr val="FF0000"/>
                </a:solidFill>
                <a:latin typeface="黑体" panose="02010609060101010101" pitchFamily="49" charset="-122"/>
                <a:ea typeface="黑体" panose="02010609060101010101" pitchFamily="49" charset="-122"/>
              </a:rPr>
              <a:t>联邦德国</a:t>
            </a:r>
            <a:r>
              <a:rPr lang="zh-CN" altLang="en-US" sz="2400" b="1">
                <a:latin typeface="黑体" panose="02010609060101010101" pitchFamily="49" charset="-122"/>
                <a:ea typeface="黑体" panose="02010609060101010101" pitchFamily="49" charset="-122"/>
              </a:rPr>
              <a:t>加入“北约”。</a:t>
            </a:r>
            <a:endParaRPr lang="zh-CN" altLang="en-US" sz="2400" b="1">
              <a:latin typeface="黑体" panose="02010609060101010101" pitchFamily="49" charset="-122"/>
              <a:ea typeface="黑体" panose="02010609060101010101" pitchFamily="49" charset="-122"/>
            </a:endParaRPr>
          </a:p>
        </p:txBody>
      </p:sp>
      <p:sp>
        <p:nvSpPr>
          <p:cNvPr id="21" name="Rectangle 6"/>
          <p:cNvSpPr>
            <a:spLocks noChangeArrowheads="1"/>
          </p:cNvSpPr>
          <p:nvPr/>
        </p:nvSpPr>
        <p:spPr bwMode="auto">
          <a:xfrm>
            <a:off x="6635009" y="3997046"/>
            <a:ext cx="5321421" cy="178371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200" b="1">
                <a:solidFill>
                  <a:srgbClr val="000000"/>
                </a:solidFill>
                <a:latin typeface="仿宋" panose="02010609060101010101" pitchFamily="49" charset="-122"/>
                <a:ea typeface="仿宋" panose="02010609060101010101" pitchFamily="49" charset="-122"/>
              </a:rPr>
              <a:t>    1947</a:t>
            </a:r>
            <a:r>
              <a:rPr lang="zh-CN" altLang="en-US" sz="2200" b="1">
                <a:solidFill>
                  <a:srgbClr val="000000"/>
                </a:solidFill>
                <a:latin typeface="仿宋" panose="02010609060101010101" pitchFamily="49" charset="-122"/>
                <a:ea typeface="仿宋" panose="02010609060101010101" pitchFamily="49" charset="-122"/>
              </a:rPr>
              <a:t>年</a:t>
            </a:r>
            <a:r>
              <a:rPr lang="en-US" altLang="zh-CN" sz="2200" b="1">
                <a:solidFill>
                  <a:srgbClr val="000000"/>
                </a:solidFill>
                <a:latin typeface="仿宋" panose="02010609060101010101" pitchFamily="49" charset="-122"/>
                <a:ea typeface="仿宋" panose="02010609060101010101" pitchFamily="49" charset="-122"/>
              </a:rPr>
              <a:t>3</a:t>
            </a:r>
            <a:r>
              <a:rPr lang="zh-CN" altLang="en-US" sz="2200" b="1">
                <a:solidFill>
                  <a:srgbClr val="000000"/>
                </a:solidFill>
                <a:latin typeface="仿宋" panose="02010609060101010101" pitchFamily="49" charset="-122"/>
                <a:ea typeface="仿宋" panose="02010609060101010101" pitchFamily="49" charset="-122"/>
              </a:rPr>
              <a:t>月</a:t>
            </a:r>
            <a:r>
              <a:rPr lang="en-US" altLang="zh-CN" sz="2200" b="1">
                <a:solidFill>
                  <a:srgbClr val="000000"/>
                </a:solidFill>
                <a:latin typeface="仿宋" panose="02010609060101010101" pitchFamily="49" charset="-122"/>
                <a:ea typeface="仿宋" panose="02010609060101010101" pitchFamily="49" charset="-122"/>
              </a:rPr>
              <a:t>12</a:t>
            </a:r>
            <a:r>
              <a:rPr lang="zh-CN" altLang="en-US" sz="2200" b="1">
                <a:solidFill>
                  <a:srgbClr val="000000"/>
                </a:solidFill>
                <a:latin typeface="仿宋" panose="02010609060101010101" pitchFamily="49" charset="-122"/>
                <a:ea typeface="仿宋" panose="02010609060101010101" pitchFamily="49" charset="-122"/>
              </a:rPr>
              <a:t>日杜鲁门总统在国会宣读咨文，要求美国援助“受共产主义威胁的希腊和土耳其”，并公开宣称，美国要在世界一切地方与苏联和共产主义对抗，此即“杜鲁门主义”。</a:t>
            </a:r>
            <a:endParaRPr lang="zh-CN" altLang="en-US" sz="2200" b="1">
              <a:solidFill>
                <a:srgbClr val="000000"/>
              </a:solidFill>
              <a:latin typeface="仿宋" panose="02010609060101010101" pitchFamily="49" charset="-122"/>
              <a:ea typeface="仿宋" panose="02010609060101010101" pitchFamily="49" charset="-122"/>
            </a:endParaRPr>
          </a:p>
        </p:txBody>
      </p:sp>
      <p:sp>
        <p:nvSpPr>
          <p:cNvPr id="23" name="矩形 22"/>
          <p:cNvSpPr/>
          <p:nvPr/>
        </p:nvSpPr>
        <p:spPr>
          <a:xfrm>
            <a:off x="6967855" y="5965825"/>
            <a:ext cx="4656455"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ctr"/>
            <a:r>
              <a:rPr lang="zh-CN" altLang="en-US" sz="2400" b="1">
                <a:latin typeface="华文新魏" panose="02010800040101010101" pitchFamily="2" charset="-122"/>
                <a:ea typeface="华文新魏" panose="02010800040101010101" pitchFamily="2" charset="-122"/>
              </a:rPr>
              <a:t>遏制苏联和共产主义</a:t>
            </a:r>
            <a:r>
              <a:rPr lang="en-US" altLang="zh-CN" sz="2400" b="1">
                <a:latin typeface="华文新魏" panose="02010800040101010101" pitchFamily="2" charset="-122"/>
                <a:ea typeface="华文新魏" panose="02010800040101010101" pitchFamily="2" charset="-122"/>
              </a:rPr>
              <a:t>;</a:t>
            </a:r>
            <a:r>
              <a:rPr lang="zh-CN" altLang="en-US" sz="2400" b="1">
                <a:latin typeface="华文新魏" panose="02010800040101010101" pitchFamily="2" charset="-122"/>
                <a:ea typeface="华文新魏" panose="02010800040101010101" pitchFamily="2" charset="-122"/>
              </a:rPr>
              <a:t>称霸世界</a:t>
            </a:r>
            <a:endParaRPr lang="zh-CN" altLang="en-US" sz="2400" b="1">
              <a:latin typeface="华文新魏" panose="02010800040101010101" pitchFamily="2" charset="-122"/>
              <a:ea typeface="华文新魏" panose="02010800040101010101" pitchFamily="2"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4580"/>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0"/>
                                  </p:stCondLst>
                                  <p:childTnLst>
                                    <p:set>
                                      <p:cBhvr>
                                        <p:cTn id="14" dur="1" fill="hold">
                                          <p:stCondLst>
                                            <p:cond delay="0"/>
                                          </p:stCondLst>
                                        </p:cTn>
                                        <p:tgtEl>
                                          <p:spTgt spid="24581"/>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0"/>
                                  </p:stCondLst>
                                  <p:childTnLst>
                                    <p:set>
                                      <p:cBhvr>
                                        <p:cTn id="17" dur="1" fill="hold">
                                          <p:stCondLst>
                                            <p:cond delay="0"/>
                                          </p:stCondLst>
                                        </p:cTn>
                                        <p:tgtEl>
                                          <p:spTgt spid="24579"/>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barn(inVertical)">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barn(inVertical)">
                                      <p:cBhvr>
                                        <p:cTn id="5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p:bldP spid="15" grpId="0"/>
      <p:bldP spid="19" grpId="0"/>
      <p:bldP spid="17" grpId="0"/>
      <p:bldP spid="22" grpId="0"/>
      <p:bldP spid="21" grpId="0"/>
      <p:bldP spid="23" grpId="0"/>
      <p:bldP spid="24581" grpId="0"/>
      <p:bldP spid="24580" grpId="0"/>
      <p:bldP spid="2457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94640" y="746760"/>
            <a:ext cx="7526655" cy="5015865"/>
          </a:xfrm>
          <a:prstGeom prst="rect">
            <a:avLst/>
          </a:prstGeom>
          <a:noFill/>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二战后，</a:t>
            </a:r>
            <a:r>
              <a:rPr lang="zh-CN" altLang="en-US" sz="2000" b="1">
                <a:solidFill>
                  <a:srgbClr val="FF0000"/>
                </a:solidFill>
                <a:latin typeface="楷体" panose="02010609060101010101" charset="-122"/>
                <a:ea typeface="楷体" panose="02010609060101010101" charset="-122"/>
                <a:cs typeface="楷体" panose="02010609060101010101" charset="-122"/>
              </a:rPr>
              <a:t>希腊</a:t>
            </a:r>
            <a:r>
              <a:rPr lang="zh-CN" altLang="en-US" sz="2000" b="1">
                <a:solidFill>
                  <a:schemeClr val="tx1"/>
                </a:solidFill>
                <a:latin typeface="楷体" panose="02010609060101010101" charset="-122"/>
                <a:ea typeface="楷体" panose="02010609060101010101" charset="-122"/>
                <a:cs typeface="楷体" panose="02010609060101010101" charset="-122"/>
              </a:rPr>
              <a:t>国内出现无产阶级革命，共</a:t>
            </a:r>
            <a:r>
              <a:rPr lang="zh-CN" altLang="en-US" sz="2000" b="1">
                <a:latin typeface="楷体" panose="02010609060101010101" charset="-122"/>
                <a:ea typeface="楷体" panose="02010609060101010101" charset="-122"/>
                <a:cs typeface="楷体" panose="02010609060101010101" charset="-122"/>
              </a:rPr>
              <a:t>产党在资产阶级政府的对抗中逐步取得了优势地位，如果西方不加以干涉，希腊也将加入社会主义阵营。而</a:t>
            </a:r>
            <a:r>
              <a:rPr lang="zh-CN" altLang="en-US" sz="2000" b="1">
                <a:solidFill>
                  <a:srgbClr val="FF0000"/>
                </a:solidFill>
                <a:latin typeface="楷体" panose="02010609060101010101" charset="-122"/>
                <a:ea typeface="楷体" panose="02010609060101010101" charset="-122"/>
                <a:cs typeface="楷体" panose="02010609060101010101" charset="-122"/>
              </a:rPr>
              <a:t>土耳其</a:t>
            </a:r>
            <a:r>
              <a:rPr lang="zh-CN" altLang="en-US" sz="2000" b="1">
                <a:latin typeface="楷体" panose="02010609060101010101" charset="-122"/>
                <a:ea typeface="楷体" panose="02010609060101010101" charset="-122"/>
                <a:cs typeface="楷体" panose="02010609060101010101" charset="-122"/>
              </a:rPr>
              <a:t>由于二战遗留问题引起苏联的敌视，二战后苏联打算土耳其进行清算将其纳入自己的势力范围。苏联在苏土边境集结兵力，土苏关系紧张。</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1947年2月21日，英国照会美国国务院，声称由于国内经济困难，3月31日之后，英国无法再给希腊和土耳其以经济和军事的援助，希望美国继续给予援助。</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1947年3月12日，美国总统H.S.杜鲁门在致国会的关于援助希腊和土耳其的咨文中声称：世界已分为“自由制度”和“极权政治”两个阵营，美国负有领导</a:t>
            </a:r>
            <a:r>
              <a:rPr lang="zh-CN" altLang="en-US" sz="2000" b="1">
                <a:solidFill>
                  <a:srgbClr val="2806BA"/>
                </a:solidFill>
                <a:latin typeface="楷体" panose="02010609060101010101" charset="-122"/>
                <a:ea typeface="楷体" panose="02010609060101010101" charset="-122"/>
                <a:cs typeface="楷体" panose="02010609060101010101" charset="-122"/>
              </a:rPr>
              <a:t>“自由制度”</a:t>
            </a:r>
            <a:r>
              <a:rPr lang="zh-CN" altLang="en-US" sz="2000" b="1">
                <a:latin typeface="楷体" panose="02010609060101010101" charset="-122"/>
                <a:ea typeface="楷体" panose="02010609060101010101" charset="-122"/>
                <a:cs typeface="楷体" panose="02010609060101010101" charset="-122"/>
              </a:rPr>
              <a:t>的使命;</a:t>
            </a:r>
            <a:r>
              <a:rPr lang="zh-CN" altLang="en-US" sz="2000" b="1">
                <a:solidFill>
                  <a:srgbClr val="FF0000"/>
                </a:solidFill>
                <a:latin typeface="楷体" panose="02010609060101010101" charset="-122"/>
                <a:ea typeface="楷体" panose="02010609060101010101" charset="-122"/>
                <a:cs typeface="楷体" panose="02010609060101010101" charset="-122"/>
              </a:rPr>
              <a:t>“极权政治”</a:t>
            </a:r>
            <a:r>
              <a:rPr lang="zh-CN" altLang="en-US" sz="2000" b="1">
                <a:latin typeface="楷体" panose="02010609060101010101" charset="-122"/>
                <a:ea typeface="楷体" panose="02010609060101010101" charset="-122"/>
                <a:cs typeface="楷体" panose="02010609060101010101" charset="-122"/>
              </a:rPr>
              <a:t>任何国家的民族民主革命“危害着美国的安全”；宣布“美国的政策必须是支持自由国家的人民抵抗少数武装分子或外来压力政府的企图”。要求国会拨款4亿美元援助希腊、土耳其。</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“杜鲁门主义”是对别国内政的干涉，被学者认为是美苏之间“冷战”正式开始的重要标志。</a:t>
            </a:r>
            <a:endParaRPr lang="zh-CN" altLang="en-US" sz="2000" b="1">
              <a:latin typeface="楷体" panose="02010609060101010101" charset="-122"/>
              <a:ea typeface="楷体" panose="02010609060101010101" charset="-122"/>
              <a:cs typeface="楷体" panose="02010609060101010101" charset="-122"/>
            </a:endParaRPr>
          </a:p>
        </p:txBody>
      </p:sp>
      <p:pic>
        <p:nvPicPr>
          <p:cNvPr id="4" name="图片 3"/>
          <p:cNvPicPr>
            <a:picLocks noChangeAspect="1"/>
          </p:cNvPicPr>
          <p:nvPr/>
        </p:nvPicPr>
        <p:blipFill>
          <a:blip r:embed="rId1"/>
          <a:stretch>
            <a:fillRect/>
          </a:stretch>
        </p:blipFill>
        <p:spPr>
          <a:xfrm>
            <a:off x="8282940" y="991870"/>
            <a:ext cx="3435985" cy="4319270"/>
          </a:xfrm>
          <a:prstGeom prst="rect">
            <a:avLst/>
          </a:prstGeom>
        </p:spPr>
      </p:pic>
    </p:spTree>
    <p:custDataLst>
      <p:tags r:id="rId2"/>
    </p:custData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漫画1"/>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268481" y="630862"/>
            <a:ext cx="3062287" cy="333385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3942080" y="1122680"/>
            <a:ext cx="7719060" cy="1814830"/>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a:latin typeface="宋体" panose="02010600030101010101" pitchFamily="2" charset="-122"/>
              </a:rPr>
              <a:t>    </a:t>
            </a:r>
            <a:r>
              <a:rPr lang="zh-CN" altLang="en-US" sz="2800" b="1">
                <a:solidFill>
                  <a:srgbClr val="3333FF"/>
                </a:solidFill>
                <a:latin typeface="宋体" panose="02010600030101010101" pitchFamily="2" charset="-122"/>
              </a:rPr>
              <a:t>从</a:t>
            </a:r>
            <a:r>
              <a:rPr lang="en-US" altLang="zh-CN" sz="2800" b="1">
                <a:solidFill>
                  <a:srgbClr val="3333FF"/>
                </a:solidFill>
                <a:latin typeface="宋体" panose="02010600030101010101" pitchFamily="2" charset="-122"/>
              </a:rPr>
              <a:t>1948</a:t>
            </a:r>
            <a:r>
              <a:rPr lang="zh-CN" altLang="en-US" sz="2800" b="1">
                <a:solidFill>
                  <a:srgbClr val="3333FF"/>
                </a:solidFill>
                <a:latin typeface="宋体" panose="02010600030101010101" pitchFamily="2" charset="-122"/>
              </a:rPr>
              <a:t>年到</a:t>
            </a:r>
            <a:r>
              <a:rPr lang="en-US" altLang="zh-CN" sz="2800" b="1">
                <a:solidFill>
                  <a:srgbClr val="3333FF"/>
                </a:solidFill>
                <a:latin typeface="宋体" panose="02010600030101010101" pitchFamily="2" charset="-122"/>
              </a:rPr>
              <a:t>1950</a:t>
            </a:r>
            <a:r>
              <a:rPr lang="zh-CN" altLang="en-US" sz="2800" b="1">
                <a:solidFill>
                  <a:srgbClr val="3333FF"/>
                </a:solidFill>
                <a:latin typeface="宋体" panose="02010600030101010101" pitchFamily="2" charset="-122"/>
              </a:rPr>
              <a:t>年，共有</a:t>
            </a:r>
            <a:r>
              <a:rPr lang="en-US" altLang="zh-CN" sz="2800" b="1">
                <a:solidFill>
                  <a:srgbClr val="3333FF"/>
                </a:solidFill>
                <a:latin typeface="宋体" panose="02010600030101010101" pitchFamily="2" charset="-122"/>
              </a:rPr>
              <a:t>16</a:t>
            </a:r>
            <a:r>
              <a:rPr lang="zh-CN" altLang="en-US" sz="2800" b="1">
                <a:solidFill>
                  <a:srgbClr val="3333FF"/>
                </a:solidFill>
                <a:latin typeface="宋体" panose="02010600030101010101" pitchFamily="2" charset="-122"/>
              </a:rPr>
              <a:t>个国家接受了美国</a:t>
            </a:r>
            <a:r>
              <a:rPr lang="en-US" altLang="zh-CN" sz="2800" b="1">
                <a:solidFill>
                  <a:srgbClr val="3333FF"/>
                </a:solidFill>
                <a:latin typeface="宋体" panose="02010600030101010101" pitchFamily="2" charset="-122"/>
              </a:rPr>
              <a:t>130</a:t>
            </a:r>
            <a:r>
              <a:rPr lang="zh-CN" altLang="en-US" sz="2800" b="1">
                <a:solidFill>
                  <a:srgbClr val="3333FF"/>
                </a:solidFill>
                <a:latin typeface="宋体" panose="02010600030101010101" pitchFamily="2" charset="-122"/>
              </a:rPr>
              <a:t>多亿美元的援助，其中</a:t>
            </a:r>
            <a:r>
              <a:rPr lang="en-US" altLang="zh-CN" sz="2800" b="1">
                <a:solidFill>
                  <a:srgbClr val="3333FF"/>
                </a:solidFill>
                <a:latin typeface="宋体" panose="02010600030101010101" pitchFamily="2" charset="-122"/>
              </a:rPr>
              <a:t>90</a:t>
            </a:r>
            <a:r>
              <a:rPr lang="zh-CN" altLang="en-US" sz="2800" b="1">
                <a:solidFill>
                  <a:srgbClr val="3333FF"/>
                </a:solidFill>
                <a:latin typeface="宋体" panose="02010600030101010101" pitchFamily="2" charset="-122"/>
              </a:rPr>
              <a:t>％是赠予，</a:t>
            </a:r>
            <a:r>
              <a:rPr lang="en-US" altLang="zh-CN" sz="2800" b="1">
                <a:solidFill>
                  <a:srgbClr val="3333FF"/>
                </a:solidFill>
                <a:latin typeface="宋体" panose="02010600030101010101" pitchFamily="2" charset="-122"/>
              </a:rPr>
              <a:t>10</a:t>
            </a:r>
            <a:r>
              <a:rPr lang="zh-CN" altLang="en-US" sz="2800" b="1">
                <a:solidFill>
                  <a:srgbClr val="3333FF"/>
                </a:solidFill>
                <a:latin typeface="宋体" panose="02010600030101010101" pitchFamily="2" charset="-122"/>
              </a:rPr>
              <a:t>％是贷款。因此 “马歇尔计划”被称为“人类历史上最慷慨的举动”。</a:t>
            </a:r>
            <a:endParaRPr lang="zh-CN" altLang="en-US" sz="2800" b="1">
              <a:solidFill>
                <a:srgbClr val="3333FF"/>
              </a:solidFill>
              <a:latin typeface="宋体" panose="02010600030101010101" pitchFamily="2" charset="-122"/>
            </a:endParaRPr>
          </a:p>
        </p:txBody>
      </p:sp>
      <p:sp>
        <p:nvSpPr>
          <p:cNvPr id="7" name="Text Box 4"/>
          <p:cNvSpPr txBox="1">
            <a:spLocks noChangeArrowheads="1"/>
          </p:cNvSpPr>
          <p:nvPr/>
        </p:nvSpPr>
        <p:spPr bwMode="auto">
          <a:xfrm>
            <a:off x="3583305" y="3087370"/>
            <a:ext cx="824865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a:solidFill>
                  <a:srgbClr val="FF0000"/>
                </a:solidFill>
                <a:latin typeface="微软雅黑" panose="020B0503020204020204" charset="-122"/>
                <a:ea typeface="微软雅黑" panose="020B0503020204020204" charset="-122"/>
                <a:cs typeface="微软雅黑" panose="020B0503020204020204" charset="-122"/>
              </a:rPr>
              <a:t>你如何理解美国的 “慷慨”？美国实施马歇尔计划的目的（实质）是什么？</a:t>
            </a:r>
            <a:endParaRPr lang="zh-CN" altLang="en-US" sz="2800" b="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8" name="Rectangle 5"/>
          <p:cNvSpPr>
            <a:spLocks noChangeArrowheads="1"/>
          </p:cNvSpPr>
          <p:nvPr/>
        </p:nvSpPr>
        <p:spPr bwMode="auto">
          <a:xfrm>
            <a:off x="5480833" y="502024"/>
            <a:ext cx="3384550" cy="57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3200" b="1">
                <a:solidFill>
                  <a:srgbClr val="3333FF"/>
                </a:solidFill>
                <a:ea typeface="黑体" panose="02010609060101010101" pitchFamily="49" charset="-122"/>
              </a:rPr>
              <a:t> </a:t>
            </a:r>
            <a:r>
              <a:rPr lang="zh-CN" altLang="en-US" sz="3200" b="1">
                <a:solidFill>
                  <a:srgbClr val="FF0000"/>
                </a:solidFill>
                <a:ea typeface="黑体" panose="02010609060101010101" pitchFamily="49" charset="-122"/>
              </a:rPr>
              <a:t>马歇尔计划</a:t>
            </a:r>
            <a:endParaRPr lang="zh-CN" altLang="en-US" sz="3200" b="1">
              <a:solidFill>
                <a:srgbClr val="FF0000"/>
              </a:solidFill>
              <a:ea typeface="黑体" panose="02010609060101010101" pitchFamily="49" charset="-122"/>
            </a:endParaRPr>
          </a:p>
        </p:txBody>
      </p:sp>
      <p:sp>
        <p:nvSpPr>
          <p:cNvPr id="2" name="矩形 1"/>
          <p:cNvSpPr/>
          <p:nvPr/>
        </p:nvSpPr>
        <p:spPr>
          <a:xfrm>
            <a:off x="3604260" y="4209415"/>
            <a:ext cx="8206105" cy="2306955"/>
          </a:xfrm>
          <a:prstGeom prst="rect">
            <a:avLst/>
          </a:prstGeom>
          <a:solidFill>
            <a:schemeClr val="accent3">
              <a:lumMod val="95000"/>
            </a:schemeClr>
          </a:solidFill>
          <a:ln>
            <a:solidFill>
              <a:srgbClr val="0033CC"/>
            </a:solidFill>
          </a:ln>
        </p:spPr>
        <p:txBody>
          <a:bodyPr wrap="square">
            <a:spAutoFit/>
          </a:bodyPr>
          <a:lstStyle/>
          <a:p>
            <a:r>
              <a:rPr lang="en-US" altLang="zh-CN" sz="2400" b="1" kern="100" smtClean="0">
                <a:ea typeface="宋体" panose="02010600030101010101" pitchFamily="2" charset="-122"/>
                <a:cs typeface="Times New Roman" panose="02020603050405020304" pitchFamily="18" charset="0"/>
              </a:rPr>
              <a:t>          </a:t>
            </a:r>
            <a:r>
              <a:rPr lang="zh-CN" altLang="zh-CN" sz="2400" b="1" kern="100" smtClean="0">
                <a:ea typeface="宋体" panose="02010600030101010101" pitchFamily="2" charset="-122"/>
                <a:cs typeface="Times New Roman" panose="02020603050405020304" pitchFamily="18" charset="0"/>
              </a:rPr>
              <a:t>二战</a:t>
            </a:r>
            <a:r>
              <a:rPr lang="zh-CN" altLang="en-US" sz="2400" b="1" kern="100">
                <a:ea typeface="宋体" panose="02010600030101010101" pitchFamily="2" charset="-122"/>
                <a:cs typeface="Times New Roman" panose="02020603050405020304" pitchFamily="18" charset="0"/>
              </a:rPr>
              <a:t>后</a:t>
            </a:r>
            <a:r>
              <a:rPr lang="zh-CN" altLang="zh-CN" sz="2400" b="1" kern="100" smtClean="0">
                <a:ea typeface="宋体" panose="02010600030101010101" pitchFamily="2" charset="-122"/>
                <a:cs typeface="Times New Roman" panose="02020603050405020304" pitchFamily="18" charset="0"/>
              </a:rPr>
              <a:t>西</a:t>
            </a:r>
            <a:r>
              <a:rPr lang="zh-CN" altLang="zh-CN" sz="2400" b="1" kern="100">
                <a:ea typeface="宋体" panose="02010600030101010101" pitchFamily="2" charset="-122"/>
                <a:cs typeface="Times New Roman" panose="02020603050405020304" pitchFamily="18" charset="0"/>
              </a:rPr>
              <a:t>欧经济面临崩溃，经济危机激化了社会矛盾。英国、法国、意大利、比利时等国工人运动此起彼伏。这种状况使美国政府意识到，“共产主义是在贫困和不满的土壤里蔓延和滋长的”，</a:t>
            </a:r>
            <a:r>
              <a:rPr lang="zh-CN" altLang="zh-CN" sz="2400" b="1" kern="100">
                <a:solidFill>
                  <a:schemeClr val="tx2"/>
                </a:solidFill>
                <a:ea typeface="宋体" panose="02010600030101010101" pitchFamily="2" charset="-122"/>
                <a:cs typeface="Times New Roman" panose="02020603050405020304" pitchFamily="18" charset="0"/>
              </a:rPr>
              <a:t>为了</a:t>
            </a:r>
            <a:r>
              <a:rPr lang="en-US" altLang="zh-CN" sz="2400" b="1" kern="100">
                <a:solidFill>
                  <a:schemeClr val="tx2"/>
                </a:solidFill>
                <a:ea typeface="宋体" panose="02010600030101010101" pitchFamily="2" charset="-122"/>
                <a:cs typeface="Times New Roman" panose="02020603050405020304" pitchFamily="18" charset="0"/>
              </a:rPr>
              <a:t>“</a:t>
            </a:r>
            <a:r>
              <a:rPr lang="zh-CN" altLang="zh-CN" sz="2400" b="1" kern="100">
                <a:solidFill>
                  <a:schemeClr val="tx2"/>
                </a:solidFill>
                <a:ea typeface="宋体" panose="02010600030101010101" pitchFamily="2" charset="-122"/>
                <a:cs typeface="Times New Roman" panose="02020603050405020304" pitchFamily="18" charset="0"/>
              </a:rPr>
              <a:t>遏制</a:t>
            </a:r>
            <a:r>
              <a:rPr lang="en-US" altLang="zh-CN" sz="2400" b="1" kern="100">
                <a:solidFill>
                  <a:schemeClr val="tx2"/>
                </a:solidFill>
                <a:ea typeface="宋体" panose="02010600030101010101" pitchFamily="2" charset="-122"/>
                <a:cs typeface="Times New Roman" panose="02020603050405020304" pitchFamily="18" charset="0"/>
              </a:rPr>
              <a:t>”</a:t>
            </a:r>
            <a:r>
              <a:rPr lang="zh-CN" altLang="zh-CN" sz="2400" b="1" kern="100">
                <a:solidFill>
                  <a:schemeClr val="tx2"/>
                </a:solidFill>
                <a:ea typeface="宋体" panose="02010600030101010101" pitchFamily="2" charset="-122"/>
                <a:cs typeface="Times New Roman" panose="02020603050405020304" pitchFamily="18" charset="0"/>
              </a:rPr>
              <a:t>苏联全球扩张主义，防止西欧</a:t>
            </a:r>
            <a:r>
              <a:rPr lang="en-US" altLang="zh-CN" sz="2400" b="1" kern="100">
                <a:solidFill>
                  <a:schemeClr val="tx2"/>
                </a:solidFill>
                <a:ea typeface="宋体" panose="02010600030101010101" pitchFamily="2" charset="-122"/>
                <a:cs typeface="Times New Roman" panose="02020603050405020304" pitchFamily="18" charset="0"/>
              </a:rPr>
              <a:t> “</a:t>
            </a:r>
            <a:r>
              <a:rPr lang="zh-CN" altLang="zh-CN" sz="2400" b="1" kern="100">
                <a:solidFill>
                  <a:schemeClr val="tx2"/>
                </a:solidFill>
                <a:ea typeface="宋体" panose="02010600030101010101" pitchFamily="2" charset="-122"/>
                <a:cs typeface="Times New Roman" panose="02020603050405020304" pitchFamily="18" charset="0"/>
              </a:rPr>
              <a:t>变质</a:t>
            </a:r>
            <a:r>
              <a:rPr lang="en-US" altLang="zh-CN" sz="2400" b="1" kern="100">
                <a:solidFill>
                  <a:schemeClr val="tx2"/>
                </a:solidFill>
                <a:ea typeface="宋体" panose="02010600030101010101" pitchFamily="2" charset="-122"/>
                <a:cs typeface="Times New Roman" panose="02020603050405020304" pitchFamily="18" charset="0"/>
              </a:rPr>
              <a:t>”</a:t>
            </a:r>
            <a:r>
              <a:rPr lang="zh-CN" altLang="zh-CN" sz="2400" b="1" kern="100">
                <a:solidFill>
                  <a:schemeClr val="tx2"/>
                </a:solidFill>
                <a:ea typeface="宋体" panose="02010600030101010101" pitchFamily="2" charset="-122"/>
                <a:cs typeface="Times New Roman" panose="02020603050405020304" pitchFamily="18" charset="0"/>
              </a:rPr>
              <a:t>，无论如何也要稳定欧洲、复兴欧洲。</a:t>
            </a:r>
            <a:r>
              <a:rPr lang="zh-CN" altLang="zh-CN" sz="2400" b="1" kern="100">
                <a:ea typeface="宋体" panose="02010600030101010101" pitchFamily="2" charset="-122"/>
                <a:cs typeface="Times New Roman" panose="02020603050405020304" pitchFamily="18" charset="0"/>
              </a:rPr>
              <a:t>于是美国政府出台了援助西欧的</a:t>
            </a:r>
            <a:r>
              <a:rPr lang="en-US" altLang="zh-CN" sz="2400" b="1" kern="100">
                <a:ea typeface="宋体" panose="02010600030101010101" pitchFamily="2" charset="-122"/>
                <a:cs typeface="Times New Roman" panose="02020603050405020304" pitchFamily="18" charset="0"/>
              </a:rPr>
              <a:t>——“</a:t>
            </a:r>
            <a:r>
              <a:rPr lang="zh-CN" altLang="zh-CN" sz="2400" b="1" kern="100">
                <a:ea typeface="宋体" panose="02010600030101010101" pitchFamily="2" charset="-122"/>
                <a:cs typeface="Times New Roman" panose="02020603050405020304" pitchFamily="18" charset="0"/>
              </a:rPr>
              <a:t>欧洲复兴计划</a:t>
            </a:r>
            <a:r>
              <a:rPr lang="en-US" altLang="zh-CN" sz="2400" b="1" kern="100">
                <a:ea typeface="宋体" panose="02010600030101010101" pitchFamily="2" charset="-122"/>
                <a:cs typeface="Times New Roman" panose="02020603050405020304" pitchFamily="18" charset="0"/>
              </a:rPr>
              <a:t>”</a:t>
            </a:r>
            <a:r>
              <a:rPr lang="zh-CN" altLang="zh-CN" sz="2400" b="1" kern="100">
                <a:ea typeface="宋体" panose="02010600030101010101" pitchFamily="2" charset="-122"/>
                <a:cs typeface="Times New Roman" panose="02020603050405020304" pitchFamily="18" charset="0"/>
              </a:rPr>
              <a:t>即</a:t>
            </a:r>
            <a:r>
              <a:rPr lang="en-US" altLang="zh-CN" sz="2400" b="1" kern="100">
                <a:ea typeface="宋体" panose="02010600030101010101" pitchFamily="2" charset="-122"/>
                <a:cs typeface="Times New Roman" panose="02020603050405020304" pitchFamily="18" charset="0"/>
              </a:rPr>
              <a:t>“</a:t>
            </a:r>
            <a:r>
              <a:rPr lang="zh-CN" altLang="zh-CN" sz="2400" b="1" kern="100">
                <a:ea typeface="宋体" panose="02010600030101010101" pitchFamily="2" charset="-122"/>
                <a:cs typeface="Times New Roman" panose="02020603050405020304" pitchFamily="18" charset="0"/>
              </a:rPr>
              <a:t>马歇尔计划</a:t>
            </a:r>
            <a:r>
              <a:rPr lang="en-US" altLang="zh-CN" sz="2400" b="1" kern="100">
                <a:ea typeface="宋体" panose="02010600030101010101" pitchFamily="2" charset="-122"/>
                <a:cs typeface="Times New Roman" panose="02020603050405020304" pitchFamily="18" charset="0"/>
              </a:rPr>
              <a:t>”</a:t>
            </a:r>
            <a:r>
              <a:rPr lang="zh-CN" altLang="zh-CN" sz="2400" b="1" kern="100">
                <a:ea typeface="宋体" panose="02010600030101010101" pitchFamily="2" charset="-122"/>
                <a:cs typeface="Times New Roman" panose="02020603050405020304" pitchFamily="18" charset="0"/>
              </a:rPr>
              <a:t>。</a:t>
            </a:r>
            <a:endParaRPr lang="zh-CN" altLang="en-US" sz="2400" b="1"/>
          </a:p>
        </p:txBody>
      </p:sp>
      <p:sp>
        <p:nvSpPr>
          <p:cNvPr id="10" name="Rectangle 6"/>
          <p:cNvSpPr>
            <a:spLocks noChangeArrowheads="1"/>
          </p:cNvSpPr>
          <p:nvPr/>
        </p:nvSpPr>
        <p:spPr bwMode="auto">
          <a:xfrm>
            <a:off x="635635" y="4209415"/>
            <a:ext cx="10537825" cy="4603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zh-CN" altLang="en-US" sz="2400" b="1">
                <a:solidFill>
                  <a:srgbClr val="FF0000"/>
                </a:solidFill>
                <a:latin typeface="华文新魏" panose="02010800040101010101" pitchFamily="2" charset="-122"/>
                <a:ea typeface="华文新魏" panose="02010800040101010101" pitchFamily="2" charset="-122"/>
              </a:rPr>
              <a:t>目的：稳定欧洲资本主义制度</a:t>
            </a:r>
            <a:r>
              <a:rPr lang="zh-CN" altLang="en-US" sz="2400" b="1">
                <a:ea typeface="华文新魏" panose="02010800040101010101" pitchFamily="2" charset="-122"/>
              </a:rPr>
              <a:t>，控制西欧，遏</a:t>
            </a:r>
            <a:r>
              <a:rPr lang="zh-CN" altLang="en-US" sz="2400" b="1" smtClean="0">
                <a:ea typeface="华文新魏" panose="02010800040101010101" pitchFamily="2" charset="-122"/>
              </a:rPr>
              <a:t>制苏</a:t>
            </a:r>
            <a:r>
              <a:rPr lang="zh-CN" altLang="en-US" sz="2400" b="1">
                <a:ea typeface="华文新魏" panose="02010800040101010101" pitchFamily="2" charset="-122"/>
              </a:rPr>
              <a:t>联，称霸世界</a:t>
            </a:r>
            <a:endParaRPr lang="zh-CN" altLang="en-US" sz="2400" b="1">
              <a:ea typeface="华文新魏" panose="02010800040101010101" pitchFamily="2" charset="-122"/>
            </a:endParaRPr>
          </a:p>
        </p:txBody>
      </p:sp>
      <p:sp>
        <p:nvSpPr>
          <p:cNvPr id="11" name="Rectangle 8"/>
          <p:cNvSpPr>
            <a:spLocks noChangeArrowheads="1"/>
          </p:cNvSpPr>
          <p:nvPr/>
        </p:nvSpPr>
        <p:spPr bwMode="auto">
          <a:xfrm>
            <a:off x="635000" y="3088640"/>
            <a:ext cx="11026140" cy="95313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zh-CN" altLang="en-US" sz="2800" b="1"/>
              <a:t>杜鲁门曾说过</a:t>
            </a:r>
            <a:r>
              <a:rPr lang="en-US" altLang="zh-CN" sz="2800" b="1"/>
              <a:t>:</a:t>
            </a:r>
            <a:r>
              <a:rPr lang="zh-CN" altLang="en-US" sz="2800" b="1"/>
              <a:t>杜鲁门主义与马歇尔计划是“一个胡桃的两半” 。</a:t>
            </a:r>
            <a:endParaRPr lang="zh-CN" altLang="en-US" sz="2800" b="1"/>
          </a:p>
          <a:p>
            <a:r>
              <a:rPr lang="zh-CN" altLang="en-US" sz="2800" b="1"/>
              <a:t>你如何认识二者的关系？</a:t>
            </a:r>
            <a:endParaRPr lang="zh-CN" altLang="en-US" sz="2800" b="1"/>
          </a:p>
        </p:txBody>
      </p:sp>
      <p:sp>
        <p:nvSpPr>
          <p:cNvPr id="3" name="文本框 2"/>
          <p:cNvSpPr txBox="1"/>
          <p:nvPr/>
        </p:nvSpPr>
        <p:spPr>
          <a:xfrm>
            <a:off x="608965" y="5324475"/>
            <a:ext cx="11183620" cy="953135"/>
          </a:xfrm>
          <a:prstGeom prst="rect">
            <a:avLst/>
          </a:prstGeom>
          <a:solidFill>
            <a:schemeClr val="accent1"/>
          </a:solidFill>
        </p:spPr>
        <p:txBody>
          <a:bodyPr wrap="square" rtlCol="0">
            <a:spAutoFit/>
          </a:bodyPr>
          <a:lstStyle/>
          <a:p>
            <a:r>
              <a:rPr lang="zh-CN" altLang="en-US" sz="2800" b="1" u="sng" smtClean="0">
                <a:sym typeface="+mn-ea"/>
              </a:rPr>
              <a:t>区</a:t>
            </a:r>
            <a:r>
              <a:rPr lang="zh-CN" altLang="en-US" sz="2800" b="1" u="sng">
                <a:sym typeface="+mn-ea"/>
              </a:rPr>
              <a:t>别：</a:t>
            </a:r>
            <a:r>
              <a:rPr lang="zh-CN" altLang="en-US" sz="2800" b="1">
                <a:sym typeface="+mn-ea"/>
              </a:rPr>
              <a:t>杜鲁门主义表现为</a:t>
            </a:r>
            <a:r>
              <a:rPr lang="zh-CN" altLang="en-US" sz="2800" b="1">
                <a:solidFill>
                  <a:schemeClr val="tx2"/>
                </a:solidFill>
                <a:sym typeface="+mn-ea"/>
              </a:rPr>
              <a:t>公开的</a:t>
            </a:r>
            <a:r>
              <a:rPr lang="zh-CN" altLang="en-US" sz="2800" b="1">
                <a:sym typeface="+mn-ea"/>
              </a:rPr>
              <a:t>反苏反</a:t>
            </a:r>
            <a:r>
              <a:rPr lang="zh-CN" altLang="en-US" sz="2800" b="1" smtClean="0">
                <a:sym typeface="+mn-ea"/>
              </a:rPr>
              <a:t>共；</a:t>
            </a:r>
            <a:endParaRPr lang="en-US" altLang="zh-CN" sz="2800" b="1" smtClean="0"/>
          </a:p>
          <a:p>
            <a:r>
              <a:rPr lang="en-US" altLang="zh-CN" sz="2800" b="1">
                <a:sym typeface="+mn-ea"/>
              </a:rPr>
              <a:t> </a:t>
            </a:r>
            <a:r>
              <a:rPr lang="en-US" altLang="zh-CN" sz="2800" b="1" smtClean="0">
                <a:sym typeface="+mn-ea"/>
              </a:rPr>
              <a:t>          </a:t>
            </a:r>
            <a:r>
              <a:rPr lang="zh-CN" altLang="en-US" sz="2800" b="1" smtClean="0">
                <a:sym typeface="+mn-ea"/>
              </a:rPr>
              <a:t>歇</a:t>
            </a:r>
            <a:r>
              <a:rPr lang="zh-CN" altLang="en-US" sz="2800" b="1">
                <a:sym typeface="+mn-ea"/>
              </a:rPr>
              <a:t>尔计划则采用</a:t>
            </a:r>
            <a:r>
              <a:rPr lang="zh-CN" altLang="en-US" sz="2800" b="1">
                <a:solidFill>
                  <a:schemeClr val="tx2"/>
                </a:solidFill>
                <a:sym typeface="+mn-ea"/>
              </a:rPr>
              <a:t>隐蔽的经济手段</a:t>
            </a:r>
            <a:r>
              <a:rPr lang="zh-CN" altLang="en-US" sz="2800" b="1">
                <a:sym typeface="+mn-ea"/>
              </a:rPr>
              <a:t>联合欧洲各国共同</a:t>
            </a:r>
            <a:r>
              <a:rPr lang="zh-CN" altLang="en-US" sz="2800" b="1" smtClean="0">
                <a:sym typeface="+mn-ea"/>
              </a:rPr>
              <a:t>反苏</a:t>
            </a:r>
            <a:r>
              <a:rPr lang="zh-CN" altLang="en-US" sz="2800" b="1">
                <a:sym typeface="+mn-ea"/>
              </a:rPr>
              <a:t>反共。</a:t>
            </a:r>
            <a:endParaRPr lang="zh-CN" altLang="en-US" sz="2800" b="1">
              <a:sym typeface="+mn-ea"/>
            </a:endParaRPr>
          </a:p>
        </p:txBody>
      </p:sp>
      <p:sp>
        <p:nvSpPr>
          <p:cNvPr id="12" name="Rectangle 9"/>
          <p:cNvSpPr>
            <a:spLocks noChangeArrowheads="1"/>
          </p:cNvSpPr>
          <p:nvPr/>
        </p:nvSpPr>
        <p:spPr bwMode="auto">
          <a:xfrm>
            <a:off x="608965" y="4209098"/>
            <a:ext cx="11130280" cy="95313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262255">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800" b="1" u="sng"/>
              <a:t>联系：</a:t>
            </a:r>
            <a:r>
              <a:rPr lang="zh-CN" altLang="en-US" sz="2800" b="1"/>
              <a:t>马歇尔计划是杜鲁门主义的第一次大规模运用</a:t>
            </a:r>
            <a:r>
              <a:rPr lang="zh-CN" altLang="en-US" sz="2800" b="1" smtClean="0"/>
              <a:t>。二</a:t>
            </a:r>
            <a:r>
              <a:rPr lang="zh-CN" altLang="en-US" sz="2800" b="1"/>
              <a:t>者相互联系，实质相同，目的一</a:t>
            </a:r>
            <a:r>
              <a:rPr lang="zh-CN" altLang="en-US" sz="2800" b="1" smtClean="0"/>
              <a:t>致。</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checkerboard(across)">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xit" presetSubtype="4" fill="hold" grpId="1" nodeType="clickEffect">
                                  <p:stCondLst>
                                    <p:cond delay="0"/>
                                  </p:stCondLst>
                                  <p:childTnLst>
                                    <p:animEffect transition="out" filter="wipe(down)">
                                      <p:cBhvr>
                                        <p:cTn id="15" dur="500"/>
                                        <p:tgtEl>
                                          <p:spTgt spid="2"/>
                                        </p:tgtEl>
                                      </p:cBhvr>
                                    </p:animEffect>
                                    <p:set>
                                      <p:cBhvr>
                                        <p:cTn id="16" dur="1" fill="hold">
                                          <p:stCondLst>
                                            <p:cond delay="499"/>
                                          </p:stCondLst>
                                        </p:cTn>
                                        <p:tgtEl>
                                          <p:spTgt spid="2"/>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par>
                          <p:cTn id="19" fill="hold">
                            <p:stCondLst>
                              <p:cond delay="500"/>
                            </p:stCondLst>
                            <p:childTnLst>
                              <p:par>
                                <p:cTn id="20" presetID="1"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horizontal)">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2" grpId="0"/>
      <p:bldP spid="3" grpId="0"/>
      <p:bldP spid="10" grpId="1"/>
      <p:bldP spid="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205740"/>
            <a:ext cx="11526520" cy="6447155"/>
          </a:xfrm>
          <a:prstGeom prst="rect">
            <a:avLst/>
          </a:prstGeom>
          <a:noFill/>
        </p:spPr>
        <p:txBody>
          <a:bodyPr wrap="square" rtlCol="0">
            <a:spAutoFit/>
          </a:bodyPr>
          <a:lstStyle/>
          <a:p>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冷战</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矩形 2"/>
          <p:cNvSpPr/>
          <p:nvPr/>
        </p:nvSpPr>
        <p:spPr>
          <a:xfrm>
            <a:off x="1203872" y="205580"/>
            <a:ext cx="2138680" cy="429895"/>
          </a:xfrm>
          <a:prstGeom prst="rect">
            <a:avLst/>
          </a:prstGeom>
        </p:spPr>
        <p:txBody>
          <a:bodyPr wrap="none">
            <a:spAutoFit/>
          </a:bodyPr>
          <a:lstStyle/>
          <a:p>
            <a:r>
              <a:rPr lang="zh-CN" altLang="en-US" sz="2200" b="1">
                <a:latin typeface="微软雅黑" panose="020B0503020204020204" charset="-122"/>
                <a:ea typeface="微软雅黑" panose="020B0503020204020204" charset="-122"/>
              </a:rPr>
              <a:t>冷战的具体表现</a:t>
            </a:r>
            <a:endParaRPr lang="en-US" altLang="zh-CN" sz="2200" b="1">
              <a:latin typeface="微软雅黑" panose="020B0503020204020204" charset="-122"/>
              <a:ea typeface="微软雅黑" panose="020B0503020204020204" charset="-122"/>
            </a:endParaRPr>
          </a:p>
        </p:txBody>
      </p:sp>
      <p:cxnSp>
        <p:nvCxnSpPr>
          <p:cNvPr id="7" name="直接连接符 6"/>
          <p:cNvCxnSpPr/>
          <p:nvPr/>
        </p:nvCxnSpPr>
        <p:spPr>
          <a:xfrm flipH="1">
            <a:off x="5818505" y="202565"/>
            <a:ext cx="33338" cy="332263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4579" name="TextBox 27">
            <a:hlinkClick r:id="rId1" action="ppaction://hlinksldjump"/>
          </p:cNvPr>
          <p:cNvSpPr txBox="1"/>
          <p:nvPr/>
        </p:nvSpPr>
        <p:spPr>
          <a:xfrm>
            <a:off x="5947410" y="780415"/>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1947</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6</a:t>
            </a:r>
            <a:r>
              <a:rPr lang="zh-CN" altLang="en-US" sz="2400" b="1">
                <a:latin typeface="黑体" panose="02010609060101010101" pitchFamily="49" charset="-122"/>
                <a:ea typeface="黑体" panose="02010609060101010101" pitchFamily="49" charset="-122"/>
              </a:rPr>
              <a:t>月，马歇尔计划提出。</a:t>
            </a:r>
            <a:endParaRPr lang="zh-CN" altLang="en-US" sz="2400" b="1">
              <a:latin typeface="黑体" panose="02010609060101010101" pitchFamily="49" charset="-122"/>
              <a:ea typeface="黑体" panose="02010609060101010101" pitchFamily="49" charset="-122"/>
            </a:endParaRPr>
          </a:p>
        </p:txBody>
      </p:sp>
      <p:sp>
        <p:nvSpPr>
          <p:cNvPr id="24580" name="TextBox 31"/>
          <p:cNvSpPr txBox="1"/>
          <p:nvPr/>
        </p:nvSpPr>
        <p:spPr>
          <a:xfrm>
            <a:off x="5947410" y="104140"/>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1946</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月，丘吉尔“铁幕演说”。</a:t>
            </a:r>
            <a:endParaRPr lang="zh-CN" altLang="en-US" sz="2400" b="1">
              <a:latin typeface="黑体" panose="02010609060101010101" pitchFamily="49" charset="-122"/>
              <a:ea typeface="黑体" panose="02010609060101010101" pitchFamily="49" charset="-122"/>
            </a:endParaRPr>
          </a:p>
        </p:txBody>
      </p:sp>
      <p:sp>
        <p:nvSpPr>
          <p:cNvPr id="24581" name="TextBox 32">
            <a:hlinkClick r:id="rId2" action="ppaction://hlinksldjump"/>
          </p:cNvPr>
          <p:cNvSpPr txBox="1"/>
          <p:nvPr/>
        </p:nvSpPr>
        <p:spPr>
          <a:xfrm>
            <a:off x="5947410" y="491490"/>
            <a:ext cx="60086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1947</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月，杜鲁门主义提出。</a:t>
            </a:r>
            <a:endParaRPr lang="zh-CN" altLang="en-US" sz="2400" b="1">
              <a:latin typeface="黑体" panose="02010609060101010101" pitchFamily="49" charset="-122"/>
              <a:ea typeface="黑体" panose="02010609060101010101" pitchFamily="49" charset="-122"/>
            </a:endParaRPr>
          </a:p>
        </p:txBody>
      </p:sp>
      <p:sp>
        <p:nvSpPr>
          <p:cNvPr id="11" name="TextBox 10"/>
          <p:cNvSpPr txBox="1"/>
          <p:nvPr/>
        </p:nvSpPr>
        <p:spPr>
          <a:xfrm>
            <a:off x="152083" y="951865"/>
            <a:ext cx="7993062" cy="4603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1947</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7</a:t>
            </a:r>
            <a:r>
              <a:rPr lang="zh-CN" altLang="en-US" sz="2400" b="1">
                <a:solidFill>
                  <a:srgbClr val="FF0000"/>
                </a:solidFill>
                <a:latin typeface="黑体" panose="02010609060101010101" pitchFamily="49" charset="-122"/>
                <a:ea typeface="黑体" panose="02010609060101010101" pitchFamily="49" charset="-122"/>
              </a:rPr>
              <a:t>月，苏东六国签订贸易协定。</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166370" y="1386840"/>
            <a:ext cx="8194675" cy="8286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1947</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9</a:t>
            </a:r>
            <a:r>
              <a:rPr lang="zh-CN" altLang="en-US" sz="2400" b="1">
                <a:solidFill>
                  <a:srgbClr val="FF0000"/>
                </a:solidFill>
                <a:latin typeface="黑体" panose="02010609060101010101" pitchFamily="49" charset="-122"/>
                <a:ea typeface="黑体" panose="02010609060101010101" pitchFamily="49" charset="-122"/>
              </a:rPr>
              <a:t>月，共产党和工人党情报局成立。</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400" b="1">
                <a:solidFill>
                  <a:srgbClr val="FF0000"/>
                </a:solidFill>
                <a:latin typeface="黑体" panose="02010609060101010101" pitchFamily="49" charset="-122"/>
                <a:ea typeface="黑体" panose="02010609060101010101" pitchFamily="49" charset="-122"/>
              </a:rPr>
              <a:t>  </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5" name="矩形 14"/>
          <p:cNvSpPr/>
          <p:nvPr/>
        </p:nvSpPr>
        <p:spPr>
          <a:xfrm>
            <a:off x="166053" y="1774190"/>
            <a:ext cx="6099175" cy="830263"/>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1949</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1</a:t>
            </a:r>
            <a:r>
              <a:rPr lang="zh-CN" altLang="en-US" sz="2400" b="1">
                <a:solidFill>
                  <a:srgbClr val="FF0000"/>
                </a:solidFill>
                <a:latin typeface="黑体" panose="02010609060101010101" pitchFamily="49" charset="-122"/>
                <a:ea typeface="黑体" panose="02010609060101010101" pitchFamily="49" charset="-122"/>
              </a:rPr>
              <a:t>月，苏东成立经济互助委员会。</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400" b="1">
                <a:latin typeface="黑体" panose="02010609060101010101" pitchFamily="49" charset="-122"/>
                <a:ea typeface="黑体" panose="02010609060101010101" pitchFamily="49" charset="-122"/>
              </a:rPr>
              <a:t>  </a:t>
            </a:r>
            <a:endParaRPr lang="en-US" altLang="zh-CN" sz="2400" b="1">
              <a:latin typeface="黑体" panose="02010609060101010101" pitchFamily="49" charset="-122"/>
              <a:ea typeface="黑体" panose="02010609060101010101" pitchFamily="49" charset="-122"/>
            </a:endParaRPr>
          </a:p>
        </p:txBody>
      </p:sp>
      <p:sp>
        <p:nvSpPr>
          <p:cNvPr id="19" name="矩形 18"/>
          <p:cNvSpPr/>
          <p:nvPr/>
        </p:nvSpPr>
        <p:spPr>
          <a:xfrm>
            <a:off x="77788" y="3064828"/>
            <a:ext cx="7934325" cy="460375"/>
          </a:xfrm>
          <a:prstGeom prst="rect">
            <a:avLst/>
          </a:prstGeom>
          <a:noFill/>
          <a:ln w="9525">
            <a:noFill/>
          </a:ln>
        </p:spPr>
        <p:txBody>
          <a:bodyPr wrap="square" anchor="t">
            <a:spAutoFit/>
          </a:bodyPr>
          <a:lstStyle/>
          <a:p>
            <a:r>
              <a:rPr lang="en-US" altLang="zh-CN" sz="2400" b="1">
                <a:solidFill>
                  <a:srgbClr val="FF0000"/>
                </a:solidFill>
                <a:latin typeface="黑体" panose="02010609060101010101" pitchFamily="49" charset="-122"/>
                <a:ea typeface="黑体" panose="02010609060101010101" pitchFamily="49" charset="-122"/>
              </a:rPr>
              <a:t>1955</a:t>
            </a:r>
            <a:r>
              <a:rPr lang="zh-CN" altLang="zh-CN"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5</a:t>
            </a:r>
            <a:r>
              <a:rPr lang="zh-CN" altLang="zh-CN" sz="2400" b="1">
                <a:solidFill>
                  <a:srgbClr val="FF0000"/>
                </a:solidFill>
                <a:latin typeface="黑体" panose="02010609060101010101" pitchFamily="49" charset="-122"/>
                <a:ea typeface="黑体" panose="02010609060101010101" pitchFamily="49" charset="-122"/>
              </a:rPr>
              <a:t>月</a:t>
            </a:r>
            <a:r>
              <a:rPr lang="en-US" altLang="zh-CN" sz="2400" b="1">
                <a:solidFill>
                  <a:srgbClr val="FF0000"/>
                </a:solidFill>
                <a:latin typeface="黑体" panose="02010609060101010101" pitchFamily="49" charset="-122"/>
                <a:ea typeface="黑体" panose="02010609060101010101" pitchFamily="49" charset="-122"/>
              </a:rPr>
              <a:t>15</a:t>
            </a:r>
            <a:r>
              <a:rPr lang="zh-CN" altLang="en-US" sz="2400" b="1">
                <a:solidFill>
                  <a:srgbClr val="FF0000"/>
                </a:solidFill>
                <a:latin typeface="黑体" panose="02010609060101010101" pitchFamily="49" charset="-122"/>
                <a:ea typeface="黑体" panose="02010609060101010101" pitchFamily="49" charset="-122"/>
              </a:rPr>
              <a:t>日，苏东七国建立“华约”。</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17" name="矩形 16"/>
          <p:cNvSpPr/>
          <p:nvPr/>
        </p:nvSpPr>
        <p:spPr>
          <a:xfrm>
            <a:off x="5852160" y="2188528"/>
            <a:ext cx="7935913"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1949</a:t>
            </a:r>
            <a:r>
              <a:rPr lang="zh-CN" altLang="zh-CN"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4</a:t>
            </a:r>
            <a:r>
              <a:rPr lang="zh-CN" altLang="zh-CN" sz="2400" b="1">
                <a:latin typeface="黑体" panose="02010609060101010101" pitchFamily="49" charset="-122"/>
                <a:ea typeface="黑体" panose="02010609060101010101" pitchFamily="49" charset="-122"/>
              </a:rPr>
              <a:t>月</a:t>
            </a:r>
            <a:r>
              <a:rPr lang="zh-CN" altLang="en-US" sz="2400" b="1">
                <a:latin typeface="黑体" panose="02010609060101010101" pitchFamily="49" charset="-122"/>
                <a:ea typeface="黑体" panose="02010609060101010101" pitchFamily="49" charset="-122"/>
              </a:rPr>
              <a:t>，美国和加拿大等国建立“北约”。</a:t>
            </a:r>
            <a:endParaRPr lang="zh-CN" altLang="en-US" sz="2400" b="1">
              <a:latin typeface="黑体" panose="02010609060101010101" pitchFamily="49" charset="-122"/>
              <a:ea typeface="黑体" panose="02010609060101010101" pitchFamily="49" charset="-122"/>
            </a:endParaRPr>
          </a:p>
        </p:txBody>
      </p:sp>
      <p:sp>
        <p:nvSpPr>
          <p:cNvPr id="22" name="TextBox 21"/>
          <p:cNvSpPr txBox="1"/>
          <p:nvPr/>
        </p:nvSpPr>
        <p:spPr>
          <a:xfrm>
            <a:off x="5852160" y="2648903"/>
            <a:ext cx="6884988" cy="460375"/>
          </a:xfrm>
          <a:prstGeom prst="rect">
            <a:avLst/>
          </a:prstGeom>
          <a:noFill/>
          <a:ln w="9525">
            <a:noFill/>
          </a:ln>
        </p:spPr>
        <p:txBody>
          <a:bodyPr wrap="square" anchor="t">
            <a:spAutoFit/>
          </a:bodyPr>
          <a:lstStyle/>
          <a:p>
            <a:r>
              <a:rPr lang="en-US" altLang="zh-CN" sz="2400" b="1">
                <a:latin typeface="黑体" panose="02010609060101010101" pitchFamily="49" charset="-122"/>
                <a:ea typeface="黑体" panose="02010609060101010101" pitchFamily="49" charset="-122"/>
              </a:rPr>
              <a:t>1955</a:t>
            </a:r>
            <a:r>
              <a:rPr lang="zh-CN" altLang="en-US"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5</a:t>
            </a:r>
            <a:r>
              <a:rPr lang="zh-CN" altLang="en-US" sz="2400" b="1">
                <a:latin typeface="黑体" panose="02010609060101010101" pitchFamily="49" charset="-122"/>
                <a:ea typeface="黑体" panose="02010609060101010101" pitchFamily="49" charset="-122"/>
              </a:rPr>
              <a:t>月</a:t>
            </a:r>
            <a:r>
              <a:rPr lang="en-US" altLang="zh-CN" sz="2400" b="1">
                <a:latin typeface="黑体" panose="02010609060101010101" pitchFamily="49" charset="-122"/>
                <a:ea typeface="黑体" panose="02010609060101010101" pitchFamily="49" charset="-122"/>
              </a:rPr>
              <a:t>9</a:t>
            </a:r>
            <a:r>
              <a:rPr lang="zh-CN" altLang="en-US" sz="2400" b="1">
                <a:latin typeface="黑体" panose="02010609060101010101" pitchFamily="49" charset="-122"/>
                <a:ea typeface="黑体" panose="02010609060101010101" pitchFamily="49" charset="-122"/>
              </a:rPr>
              <a:t>日，</a:t>
            </a:r>
            <a:r>
              <a:rPr lang="zh-CN" altLang="en-US" sz="2400" b="1">
                <a:solidFill>
                  <a:srgbClr val="FF0000"/>
                </a:solidFill>
                <a:latin typeface="黑体" panose="02010609060101010101" pitchFamily="49" charset="-122"/>
                <a:ea typeface="黑体" panose="02010609060101010101" pitchFamily="49" charset="-122"/>
              </a:rPr>
              <a:t>联邦德国</a:t>
            </a:r>
            <a:r>
              <a:rPr lang="zh-CN" altLang="en-US" sz="2400" b="1">
                <a:latin typeface="黑体" panose="02010609060101010101" pitchFamily="49" charset="-122"/>
                <a:ea typeface="黑体" panose="02010609060101010101" pitchFamily="49" charset="-122"/>
              </a:rPr>
              <a:t>加入“北约”。</a:t>
            </a:r>
            <a:endParaRPr lang="zh-CN" altLang="en-US" sz="2400" b="1">
              <a:latin typeface="黑体" panose="02010609060101010101" pitchFamily="49" charset="-122"/>
              <a:ea typeface="黑体" panose="02010609060101010101" pitchFamily="49" charset="-122"/>
            </a:endParaRPr>
          </a:p>
        </p:txBody>
      </p:sp>
      <p:graphicFrame>
        <p:nvGraphicFramePr>
          <p:cNvPr id="18" name="Group 56"/>
          <p:cNvGraphicFramePr>
            <a:graphicFrameLocks noGrp="1"/>
          </p:cNvGraphicFramePr>
          <p:nvPr>
            <p:custDataLst>
              <p:tags r:id="rId3"/>
            </p:custDataLst>
          </p:nvPr>
        </p:nvGraphicFramePr>
        <p:xfrm>
          <a:off x="377574" y="3997046"/>
          <a:ext cx="5830186" cy="2599615"/>
        </p:xfrm>
        <a:graphic>
          <a:graphicData uri="http://schemas.openxmlformats.org/drawingml/2006/table">
            <a:tbl>
              <a:tblPr/>
              <a:tblGrid>
                <a:gridCol w="1486016"/>
                <a:gridCol w="2244504"/>
                <a:gridCol w="2099666"/>
              </a:tblGrid>
              <a:tr h="576580">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endPar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endPar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endPar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368">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endPar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endParaRPr lang="zh-CN" altLang="en-US" sz="2000" kern="1200">
                        <a:solidFill>
                          <a:srgbClr val="0000FF"/>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endParaRPr lang="zh-CN" altLang="en-US" sz="2000" kern="1200">
                        <a:solidFill>
                          <a:srgbClr val="FF0000"/>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1718">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endPar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endParaRPr lang="zh-CN" altLang="en-US" sz="2000" kern="1200">
                        <a:solidFill>
                          <a:srgbClr val="0000FF"/>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endParaRPr lang="zh-CN" altLang="en-US" sz="2000" kern="1200">
                        <a:solidFill>
                          <a:srgbClr val="FF0000"/>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endPar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endParaRPr lang="zh-CN" altLang="en-US" sz="2000" kern="1200">
                        <a:solidFill>
                          <a:srgbClr val="0000FF"/>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endParaRPr lang="zh-CN" altLang="en-US" sz="2000" kern="1200">
                        <a:solidFill>
                          <a:srgbClr val="FF0000"/>
                        </a:solidFill>
                        <a:latin typeface="隶书" panose="02010509060101010101" pitchFamily="49" charset="-122"/>
                        <a:ea typeface="隶书" panose="02010509060101010101" pitchFamily="49" charset="-122"/>
                        <a:cs typeface="+mn-cs"/>
                      </a:endParaRPr>
                    </a:p>
                  </a:txBody>
                  <a:tcPr vert="horz"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 name="对话气泡: 圆角矩形 10"/>
          <p:cNvSpPr/>
          <p:nvPr/>
        </p:nvSpPr>
        <p:spPr>
          <a:xfrm>
            <a:off x="3815080" y="3589020"/>
            <a:ext cx="2393315" cy="408305"/>
          </a:xfrm>
          <a:prstGeom prst="wedgeRoundRectCallout">
            <a:avLst>
              <a:gd name="adj1" fmla="val -48342"/>
              <a:gd name="adj2" fmla="val 252514"/>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标志冷战开始</a:t>
            </a:r>
            <a:endParaRPr kumimoji="1" lang="zh-CN" altLang="en-US" b="1">
              <a:solidFill>
                <a:srgbClr val="0000FF"/>
              </a:solidFill>
              <a:latin typeface="微软雅黑" panose="020B0503020204020204" charset="-122"/>
              <a:ea typeface="微软雅黑" panose="020B0503020204020204" charset="-122"/>
            </a:endParaRPr>
          </a:p>
        </p:txBody>
      </p:sp>
      <p:sp>
        <p:nvSpPr>
          <p:cNvPr id="21" name="Rectangle 6"/>
          <p:cNvSpPr>
            <a:spLocks noChangeArrowheads="1"/>
          </p:cNvSpPr>
          <p:nvPr/>
        </p:nvSpPr>
        <p:spPr bwMode="auto">
          <a:xfrm>
            <a:off x="6635009" y="3997046"/>
            <a:ext cx="5321421" cy="178371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200" b="1">
                <a:solidFill>
                  <a:srgbClr val="000000"/>
                </a:solidFill>
                <a:latin typeface="仿宋" panose="02010609060101010101" pitchFamily="49" charset="-122"/>
                <a:ea typeface="仿宋" panose="02010609060101010101" pitchFamily="49" charset="-122"/>
              </a:rPr>
              <a:t>    1947</a:t>
            </a:r>
            <a:r>
              <a:rPr lang="zh-CN" altLang="en-US" sz="2200" b="1">
                <a:solidFill>
                  <a:srgbClr val="000000"/>
                </a:solidFill>
                <a:latin typeface="仿宋" panose="02010609060101010101" pitchFamily="49" charset="-122"/>
                <a:ea typeface="仿宋" panose="02010609060101010101" pitchFamily="49" charset="-122"/>
              </a:rPr>
              <a:t>年</a:t>
            </a:r>
            <a:r>
              <a:rPr lang="en-US" altLang="zh-CN" sz="2200" b="1">
                <a:solidFill>
                  <a:srgbClr val="000000"/>
                </a:solidFill>
                <a:latin typeface="仿宋" panose="02010609060101010101" pitchFamily="49" charset="-122"/>
                <a:ea typeface="仿宋" panose="02010609060101010101" pitchFamily="49" charset="-122"/>
              </a:rPr>
              <a:t>3</a:t>
            </a:r>
            <a:r>
              <a:rPr lang="zh-CN" altLang="en-US" sz="2200" b="1">
                <a:solidFill>
                  <a:srgbClr val="000000"/>
                </a:solidFill>
                <a:latin typeface="仿宋" panose="02010609060101010101" pitchFamily="49" charset="-122"/>
                <a:ea typeface="仿宋" panose="02010609060101010101" pitchFamily="49" charset="-122"/>
              </a:rPr>
              <a:t>月</a:t>
            </a:r>
            <a:r>
              <a:rPr lang="en-US" altLang="zh-CN" sz="2200" b="1">
                <a:solidFill>
                  <a:srgbClr val="000000"/>
                </a:solidFill>
                <a:latin typeface="仿宋" panose="02010609060101010101" pitchFamily="49" charset="-122"/>
                <a:ea typeface="仿宋" panose="02010609060101010101" pitchFamily="49" charset="-122"/>
              </a:rPr>
              <a:t>12</a:t>
            </a:r>
            <a:r>
              <a:rPr lang="zh-CN" altLang="en-US" sz="2200" b="1">
                <a:solidFill>
                  <a:srgbClr val="000000"/>
                </a:solidFill>
                <a:latin typeface="仿宋" panose="02010609060101010101" pitchFamily="49" charset="-122"/>
                <a:ea typeface="仿宋" panose="02010609060101010101" pitchFamily="49" charset="-122"/>
              </a:rPr>
              <a:t>日杜鲁门总统在国会宣读咨文，要求美国援助“受共产主义威胁的希腊和土耳其”，并公开宣称，美国要在世界一切地方与苏联和共产主义对抗，此即“杜鲁门主义”。</a:t>
            </a:r>
            <a:endParaRPr lang="zh-CN" altLang="en-US" sz="2200" b="1">
              <a:solidFill>
                <a:srgbClr val="000000"/>
              </a:solidFill>
              <a:latin typeface="仿宋" panose="02010609060101010101" pitchFamily="49" charset="-122"/>
              <a:ea typeface="仿宋" panose="02010609060101010101" pitchFamily="49" charset="-122"/>
            </a:endParaRPr>
          </a:p>
        </p:txBody>
      </p:sp>
      <p:sp>
        <p:nvSpPr>
          <p:cNvPr id="23" name="矩形 22"/>
          <p:cNvSpPr/>
          <p:nvPr/>
        </p:nvSpPr>
        <p:spPr>
          <a:xfrm>
            <a:off x="6967855" y="5965825"/>
            <a:ext cx="4656455"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ctr"/>
            <a:r>
              <a:rPr lang="zh-CN" altLang="en-US" sz="2400" b="1">
                <a:latin typeface="华文新魏" panose="02010800040101010101" pitchFamily="2" charset="-122"/>
                <a:ea typeface="华文新魏" panose="02010800040101010101" pitchFamily="2" charset="-122"/>
              </a:rPr>
              <a:t>遏制苏联和共产主义</a:t>
            </a:r>
            <a:r>
              <a:rPr lang="en-US" altLang="zh-CN" sz="2400" b="1">
                <a:latin typeface="华文新魏" panose="02010800040101010101" pitchFamily="2" charset="-122"/>
                <a:ea typeface="华文新魏" panose="02010800040101010101" pitchFamily="2" charset="-122"/>
              </a:rPr>
              <a:t>;</a:t>
            </a:r>
            <a:r>
              <a:rPr lang="zh-CN" altLang="en-US" sz="2400" b="1">
                <a:latin typeface="华文新魏" panose="02010800040101010101" pitchFamily="2" charset="-122"/>
                <a:ea typeface="华文新魏" panose="02010800040101010101" pitchFamily="2" charset="-122"/>
              </a:rPr>
              <a:t>称霸世界</a:t>
            </a:r>
            <a:endParaRPr lang="zh-CN" altLang="en-US" sz="2400" b="1">
              <a:latin typeface="华文新魏" panose="02010800040101010101" pitchFamily="2" charset="-122"/>
              <a:ea typeface="华文新魏" panose="02010800040101010101" pitchFamily="2" charset="-122"/>
            </a:endParaRPr>
          </a:p>
        </p:txBody>
      </p:sp>
      <p:pic>
        <p:nvPicPr>
          <p:cNvPr id="25" name="图片 24" descr="两大阵营"/>
          <p:cNvPicPr>
            <a:picLocks noChangeAspect="1"/>
          </p:cNvPicPr>
          <p:nvPr/>
        </p:nvPicPr>
        <p:blipFill>
          <a:blip r:embed="rId4"/>
          <a:stretch>
            <a:fillRect/>
          </a:stretch>
        </p:blipFill>
        <p:spPr>
          <a:xfrm>
            <a:off x="3077845" y="1386523"/>
            <a:ext cx="6437313" cy="4275137"/>
          </a:xfrm>
          <a:prstGeom prst="rect">
            <a:avLst/>
          </a:prstGeom>
          <a:noFill/>
          <a:ln w="9525">
            <a:noFill/>
          </a:ln>
        </p:spPr>
      </p:pic>
      <p:sp>
        <p:nvSpPr>
          <p:cNvPr id="26" name="矩形 25"/>
          <p:cNvSpPr/>
          <p:nvPr/>
        </p:nvSpPr>
        <p:spPr>
          <a:xfrm>
            <a:off x="3401695" y="4718368"/>
            <a:ext cx="5789613" cy="706438"/>
          </a:xfrm>
          <a:prstGeom prst="rect">
            <a:avLst/>
          </a:prstGeom>
          <a:solidFill>
            <a:schemeClr val="accent2">
              <a:lumMod val="40000"/>
              <a:lumOff val="60000"/>
            </a:schemeClr>
          </a:solidFill>
          <a:ln w="9525">
            <a:noFill/>
          </a:ln>
        </p:spPr>
        <p:txBody>
          <a:bodyPr wrap="square" lIns="92075" tIns="46038" rIns="92075" bIns="46038">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1">
                <a:ln>
                  <a:noFill/>
                </a:ln>
                <a:solidFill>
                  <a:srgbClr val="FF33CC"/>
                </a:solidFill>
                <a:effectLst>
                  <a:outerShdw blurRad="38100" dist="38100" dir="2700000">
                    <a:srgbClr val="000000"/>
                  </a:outerShdw>
                </a:effectLst>
                <a:uLnTx/>
                <a:uFillTx/>
                <a:latin typeface="宋体" panose="02010600030101010101" pitchFamily="2" charset="-122"/>
                <a:ea typeface="宋体" panose="02010600030101010101" pitchFamily="2" charset="-122"/>
                <a:cs typeface="+mn-ea"/>
              </a:rPr>
              <a:t>两极对峙格局正式形成</a:t>
            </a:r>
            <a:endParaRPr kumimoji="0" lang="zh-CN" altLang="en-US" sz="4000" b="1" i="0" u="none" strike="noStrike" kern="1200" cap="none" spc="0" normalizeH="0" baseline="0" noProof="1">
              <a:ln>
                <a:noFill/>
              </a:ln>
              <a:solidFill>
                <a:srgbClr val="FF33CC"/>
              </a:solidFill>
              <a:effectLst>
                <a:outerShdw blurRad="38100" dist="38100" dir="2700000">
                  <a:srgbClr val="000000"/>
                </a:outerShdw>
              </a:effectLst>
              <a:uLnTx/>
              <a:uFillTx/>
              <a:latin typeface="宋体" panose="02010600030101010101" pitchFamily="2" charset="-122"/>
              <a:ea typeface="宋体" panose="02010600030101010101" pitchFamily="2" charset="-122"/>
              <a:cs typeface="+mn-ea"/>
            </a:endParaRPr>
          </a:p>
        </p:txBody>
      </p:sp>
      <p:sp>
        <p:nvSpPr>
          <p:cNvPr id="5123" name="Text Box 3"/>
          <p:cNvSpPr txBox="1"/>
          <p:nvPr/>
        </p:nvSpPr>
        <p:spPr>
          <a:xfrm>
            <a:off x="3614420" y="3864293"/>
            <a:ext cx="1708150" cy="398462"/>
          </a:xfrm>
          <a:prstGeom prst="rect">
            <a:avLst/>
          </a:prstGeom>
          <a:noFill/>
          <a:ln w="9525">
            <a:noFill/>
          </a:ln>
        </p:spPr>
        <p:txBody>
          <a:bodyPr wrap="none" anchor="t">
            <a:spAutoFit/>
          </a:bodyPr>
          <a:lstStyle/>
          <a:p>
            <a:r>
              <a:rPr lang="zh-CN" altLang="en-US" sz="2000">
                <a:latin typeface="Arial" panose="020B0604020202020204" pitchFamily="34" charset="0"/>
                <a:ea typeface="黑体" panose="02010609060101010101" pitchFamily="49" charset="-122"/>
              </a:rPr>
              <a:t>社会主义阵营</a:t>
            </a:r>
            <a:endParaRPr lang="zh-CN" altLang="en-US" sz="2000">
              <a:latin typeface="Arial" panose="020B0604020202020204" pitchFamily="34" charset="0"/>
              <a:ea typeface="黑体" panose="02010609060101010101" pitchFamily="49" charset="-122"/>
            </a:endParaRPr>
          </a:p>
        </p:txBody>
      </p:sp>
      <p:sp>
        <p:nvSpPr>
          <p:cNvPr id="5125" name="Text Box 5"/>
          <p:cNvSpPr txBox="1"/>
          <p:nvPr/>
        </p:nvSpPr>
        <p:spPr>
          <a:xfrm>
            <a:off x="3614420" y="4319905"/>
            <a:ext cx="1708150" cy="398463"/>
          </a:xfrm>
          <a:prstGeom prst="rect">
            <a:avLst/>
          </a:prstGeom>
          <a:noFill/>
          <a:ln w="9525">
            <a:noFill/>
          </a:ln>
        </p:spPr>
        <p:txBody>
          <a:bodyPr wrap="none" anchor="t">
            <a:spAutoFit/>
          </a:bodyPr>
          <a:lstStyle/>
          <a:p>
            <a:r>
              <a:rPr lang="zh-CN" altLang="en-US" sz="2000">
                <a:latin typeface="Arial" panose="020B0604020202020204" pitchFamily="34" charset="0"/>
                <a:ea typeface="黑体" panose="02010609060101010101" pitchFamily="49" charset="-122"/>
              </a:rPr>
              <a:t>资本主义阵营</a:t>
            </a:r>
            <a:endParaRPr lang="zh-CN" altLang="en-US" sz="2000">
              <a:latin typeface="Arial" panose="020B0604020202020204" pitchFamily="34" charset="0"/>
              <a:ea typeface="黑体" panose="02010609060101010101" pitchFamily="49" charset="-122"/>
            </a:endParaRPr>
          </a:p>
        </p:txBody>
      </p:sp>
      <p:sp>
        <p:nvSpPr>
          <p:cNvPr id="27" name="Rectangle 4"/>
          <p:cNvSpPr/>
          <p:nvPr/>
        </p:nvSpPr>
        <p:spPr>
          <a:xfrm>
            <a:off x="3208020" y="4018280"/>
            <a:ext cx="288925" cy="288925"/>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lstStyle/>
          <a:p>
            <a:endParaRPr lang="zh-CN" altLang="en-US" sz="2000">
              <a:latin typeface="Arial" panose="020B0604020202020204" pitchFamily="34" charset="0"/>
              <a:ea typeface="宋体" panose="02010600030101010101" pitchFamily="2" charset="-122"/>
            </a:endParaRPr>
          </a:p>
        </p:txBody>
      </p:sp>
      <p:sp>
        <p:nvSpPr>
          <p:cNvPr id="28" name="Rectangle 6"/>
          <p:cNvSpPr/>
          <p:nvPr/>
        </p:nvSpPr>
        <p:spPr>
          <a:xfrm>
            <a:off x="3208020" y="4442143"/>
            <a:ext cx="288925" cy="192087"/>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lstStyle/>
          <a:p>
            <a:endParaRPr lang="zh-CN" altLang="en-US" sz="2000">
              <a:latin typeface="Arial" panose="020B0604020202020204" pitchFamily="34" charset="0"/>
              <a:ea typeface="宋体" panose="02010600030101010101" pitchFamily="2" charset="-122"/>
            </a:endParaRPr>
          </a:p>
        </p:txBody>
      </p:sp>
      <p:sp>
        <p:nvSpPr>
          <p:cNvPr id="29" name="上箭头标注 28"/>
          <p:cNvSpPr/>
          <p:nvPr/>
        </p:nvSpPr>
        <p:spPr>
          <a:xfrm>
            <a:off x="4131945" y="5685790"/>
            <a:ext cx="2090420" cy="933450"/>
          </a:xfrm>
          <a:prstGeom prst="upArrowCallout">
            <a:avLst/>
          </a:prstGeom>
          <a:noFill/>
          <a:ln w="920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411480" y="2965450"/>
            <a:ext cx="11369040" cy="1753235"/>
          </a:xfrm>
          <a:prstGeom prst="rect">
            <a:avLst/>
          </a:prstGeom>
          <a:solidFill>
            <a:schemeClr val="tx1">
              <a:lumMod val="95000"/>
              <a:lumOff val="5000"/>
              <a:alpha val="81000"/>
            </a:schemeClr>
          </a:solidFill>
        </p:spPr>
        <p:txBody>
          <a:bodyPr wrap="square" rtlCol="0">
            <a:spAutoFit/>
          </a:bodyPr>
          <a:lstStyle/>
          <a:p>
            <a:endParaRPr lang="en-US" altLang="zh-CN"/>
          </a:p>
          <a:p>
            <a:endParaRPr lang="en-US" altLang="zh-CN"/>
          </a:p>
          <a:p>
            <a:endParaRPr lang="en-US" altLang="zh-CN"/>
          </a:p>
          <a:p>
            <a:endParaRPr lang="en-US" altLang="zh-CN"/>
          </a:p>
          <a:p>
            <a:endParaRPr lang="en-US" altLang="zh-CN"/>
          </a:p>
          <a:p>
            <a:r>
              <a:rPr lang="en-US" altLang="zh-CN"/>
              <a:t> </a:t>
            </a:r>
            <a:endParaRPr lang="en-US" altLang="zh-CN"/>
          </a:p>
        </p:txBody>
      </p:sp>
      <p:sp>
        <p:nvSpPr>
          <p:cNvPr id="30" name="文本框 29"/>
          <p:cNvSpPr txBox="1"/>
          <p:nvPr/>
        </p:nvSpPr>
        <p:spPr>
          <a:xfrm>
            <a:off x="3282950" y="3168650"/>
            <a:ext cx="5908675" cy="521970"/>
          </a:xfrm>
          <a:prstGeom prst="rect">
            <a:avLst/>
          </a:prstGeom>
          <a:solidFill>
            <a:srgbClr val="FFFF00"/>
          </a:solidFill>
        </p:spPr>
        <p:txBody>
          <a:bodyPr wrap="none" rtlCol="0" anchor="t">
            <a:spAutoFit/>
          </a:bodyPr>
          <a:lstStyle/>
          <a:p>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47</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年冷战开始、</a:t>
            </a:r>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1955</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年两极格局形成</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31" name="文本框 30"/>
          <p:cNvSpPr txBox="1"/>
          <p:nvPr/>
        </p:nvSpPr>
        <p:spPr>
          <a:xfrm>
            <a:off x="2382520" y="3997325"/>
            <a:ext cx="7828915" cy="368300"/>
          </a:xfrm>
          <a:prstGeom prst="rect">
            <a:avLst/>
          </a:prstGeom>
          <a:solidFill>
            <a:schemeClr val="accent3">
              <a:lumMod val="60000"/>
              <a:lumOff val="40000"/>
            </a:schemeClr>
          </a:solidFill>
        </p:spPr>
        <p:txBody>
          <a:bodyPr wrap="square" rtlCol="0" anchor="t">
            <a:spAutoFit/>
          </a:bodyPr>
          <a:lstStyle/>
          <a:p>
            <a:r>
              <a:rPr lang="zh-CN" altLang="en-US" b="1">
                <a:latin typeface="楷体" panose="02010609060101010101" charset="-122"/>
                <a:ea typeface="楷体" panose="02010609060101010101" charset="-122"/>
                <a:cs typeface="楷体" panose="02010609060101010101" charset="-122"/>
              </a:rPr>
              <a:t>所谓“极”，指的是综合国力强、对国际事务影响大的国家或国家集团。</a:t>
            </a:r>
            <a:endParaRPr lang="zh-CN" altLang="en-US" b="1">
              <a:latin typeface="楷体" panose="02010609060101010101" charset="-122"/>
              <a:ea typeface="楷体" panose="02010609060101010101" charset="-122"/>
              <a:cs typeface="楷体" panose="02010609060101010101" charset="-122"/>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arn(inVertical)">
                                      <p:cBhvr>
                                        <p:cTn id="22" dur="500"/>
                                        <p:tgtEl>
                                          <p:spTgt spid="29"/>
                                        </p:tgtEl>
                                      </p:cBhvr>
                                    </p:animEffect>
                                  </p:childTnLst>
                                </p:cTn>
                              </p:par>
                            </p:childTnLst>
                          </p:cTn>
                        </p:par>
                        <p:par>
                          <p:cTn id="23" fill="hold">
                            <p:stCondLst>
                              <p:cond delay="5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ppt_x</p:attrName>
                                        </p:attrNameLst>
                                      </p:cBhvr>
                                      <p:tavLst>
                                        <p:tav tm="0">
                                          <p:val>
                                            <p:strVal val="#ppt_x"/>
                                          </p:val>
                                        </p:tav>
                                        <p:tav tm="100000">
                                          <p:val>
                                            <p:strVal val="#ppt_x"/>
                                          </p:val>
                                        </p:tav>
                                      </p:tavLst>
                                    </p:anim>
                                    <p:anim calcmode="lin" valueType="num">
                                      <p:cBhvr>
                                        <p:cTn id="27" dur="5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5123"/>
                                        </p:tgtEl>
                                        <p:attrNameLst>
                                          <p:attrName>style.visibility</p:attrName>
                                        </p:attrNameLst>
                                      </p:cBhvr>
                                      <p:to>
                                        <p:strVal val="visible"/>
                                      </p:to>
                                    </p:set>
                                    <p:anim calcmode="lin" valueType="num">
                                      <p:cBhvr>
                                        <p:cTn id="30" dur="500" fill="hold"/>
                                        <p:tgtEl>
                                          <p:spTgt spid="5123"/>
                                        </p:tgtEl>
                                        <p:attrNameLst>
                                          <p:attrName>ppt_x</p:attrName>
                                        </p:attrNameLst>
                                      </p:cBhvr>
                                      <p:tavLst>
                                        <p:tav tm="0">
                                          <p:val>
                                            <p:strVal val="#ppt_x"/>
                                          </p:val>
                                        </p:tav>
                                        <p:tav tm="100000">
                                          <p:val>
                                            <p:strVal val="#ppt_x"/>
                                          </p:val>
                                        </p:tav>
                                      </p:tavLst>
                                    </p:anim>
                                    <p:anim calcmode="lin" valueType="num">
                                      <p:cBhvr>
                                        <p:cTn id="31" dur="500" fill="hold"/>
                                        <p:tgtEl>
                                          <p:spTgt spid="512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5125"/>
                                        </p:tgtEl>
                                        <p:attrNameLst>
                                          <p:attrName>style.visibility</p:attrName>
                                        </p:attrNameLst>
                                      </p:cBhvr>
                                      <p:to>
                                        <p:strVal val="visible"/>
                                      </p:to>
                                    </p:set>
                                    <p:anim calcmode="lin" valueType="num">
                                      <p:cBhvr>
                                        <p:cTn id="34" dur="500" fill="hold"/>
                                        <p:tgtEl>
                                          <p:spTgt spid="5125"/>
                                        </p:tgtEl>
                                        <p:attrNameLst>
                                          <p:attrName>ppt_x</p:attrName>
                                        </p:attrNameLst>
                                      </p:cBhvr>
                                      <p:tavLst>
                                        <p:tav tm="0">
                                          <p:val>
                                            <p:strVal val="#ppt_x"/>
                                          </p:val>
                                        </p:tav>
                                        <p:tav tm="100000">
                                          <p:val>
                                            <p:strVal val="#ppt_x"/>
                                          </p:val>
                                        </p:tav>
                                      </p:tavLst>
                                    </p:anim>
                                    <p:anim calcmode="lin" valueType="num">
                                      <p:cBhvr>
                                        <p:cTn id="35" dur="500" fill="hold"/>
                                        <p:tgtEl>
                                          <p:spTgt spid="512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ppt_x</p:attrName>
                                        </p:attrNameLst>
                                      </p:cBhvr>
                                      <p:tavLst>
                                        <p:tav tm="0">
                                          <p:val>
                                            <p:strVal val="#ppt_x"/>
                                          </p:val>
                                        </p:tav>
                                        <p:tav tm="100000">
                                          <p:val>
                                            <p:strVal val="#ppt_x"/>
                                          </p:val>
                                        </p:tav>
                                      </p:tavLst>
                                    </p:anim>
                                    <p:anim calcmode="lin" valueType="num">
                                      <p:cBhvr>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ppt_x</p:attrName>
                                        </p:attrNameLst>
                                      </p:cBhvr>
                                      <p:tavLst>
                                        <p:tav tm="0">
                                          <p:val>
                                            <p:strVal val="#ppt_x"/>
                                          </p:val>
                                        </p:tav>
                                        <p:tav tm="100000">
                                          <p:val>
                                            <p:strVal val="#ppt_x"/>
                                          </p:val>
                                        </p:tav>
                                      </p:tavLst>
                                    </p:anim>
                                    <p:anim calcmode="lin" valueType="num">
                                      <p:cBhvr>
                                        <p:cTn id="43" dur="500" fill="hold"/>
                                        <p:tgtEl>
                                          <p:spTgt spid="28"/>
                                        </p:tgtEl>
                                        <p:attrNameLst>
                                          <p:attrName>ppt_y</p:attrName>
                                        </p:attrNameLst>
                                      </p:cBhvr>
                                      <p:tavLst>
                                        <p:tav tm="0">
                                          <p:val>
                                            <p:strVal val="1+#ppt_h/2"/>
                                          </p:val>
                                        </p:tav>
                                        <p:tav tm="100000">
                                          <p:val>
                                            <p:strVal val="#ppt_y"/>
                                          </p:val>
                                        </p:tav>
                                      </p:tavLst>
                                    </p:anim>
                                  </p:childTnLst>
                                </p:cTn>
                              </p:par>
                            </p:childTnLst>
                          </p:cTn>
                        </p:par>
                        <p:par>
                          <p:cTn id="44" fill="hold">
                            <p:stCondLst>
                              <p:cond delay="1000"/>
                            </p:stCondLst>
                            <p:childTnLst>
                              <p:par>
                                <p:cTn id="45" presetID="5" presetClass="entr" presetSubtype="1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checkerboard(across)">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000" fill="hold">
                                          <p:stCondLst>
                                            <p:cond delay="0"/>
                                          </p:stCondLst>
                                        </p:cTn>
                                        <p:tgtEl>
                                          <p:spTgt spid="46"/>
                                        </p:tgtEl>
                                        <p:attrNameLst>
                                          <p:attrName>style.visibility</p:attrName>
                                        </p:attrNameLst>
                                      </p:cBhvr>
                                      <p:to>
                                        <p:strVal val="visible"/>
                                      </p:to>
                                    </p:set>
                                    <p:animEffect transition="in" filter="wipe(left)">
                                      <p:cBhvr>
                                        <p:cTn id="52" dur="1000"/>
                                        <p:tgtEl>
                                          <p:spTgt spid="46"/>
                                        </p:tgtEl>
                                      </p:cBhvr>
                                    </p:animEffect>
                                  </p:childTnLst>
                                </p:cTn>
                              </p:par>
                            </p:childTnLst>
                          </p:cTn>
                        </p:par>
                        <p:par>
                          <p:cTn id="53" fill="hold">
                            <p:stCondLst>
                              <p:cond delay="1000"/>
                            </p:stCondLst>
                            <p:childTnLst>
                              <p:par>
                                <p:cTn id="54" presetID="1" presetClass="entr" presetSubtype="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childTnLst>
                                </p:cTn>
                              </p:par>
                            </p:childTnLst>
                          </p:cTn>
                        </p:par>
                        <p:par>
                          <p:cTn id="56" fill="hold">
                            <p:stCondLst>
                              <p:cond delay="1000"/>
                            </p:stCondLst>
                            <p:childTnLst>
                              <p:par>
                                <p:cTn id="57" presetID="1" presetClass="entr" presetSubtype="0"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6" grpId="0"/>
      <p:bldP spid="5123" grpId="0"/>
      <p:bldP spid="5125" grpId="0"/>
      <p:bldP spid="27" grpId="0"/>
      <p:bldP spid="28" grpId="0"/>
      <p:bldP spid="46" grpId="0"/>
      <p:bldP spid="30" grpId="0"/>
      <p:bldP spid="31"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14020" y="4211320"/>
            <a:ext cx="11521440" cy="398780"/>
          </a:xfrm>
          <a:prstGeom prst="rect">
            <a:avLst/>
          </a:prstGeom>
          <a:noFill/>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endParaRPr lang="zh-CN" altLang="en-US" sz="2000" b="1">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4960620" y="88265"/>
            <a:ext cx="2428240" cy="768350"/>
          </a:xfrm>
          <a:prstGeom prst="rect">
            <a:avLst/>
          </a:prstGeom>
          <a:solidFill>
            <a:srgbClr val="FFFF00"/>
          </a:solidFill>
        </p:spPr>
        <p:txBody>
          <a:bodyPr wrap="none" rtlCol="0" anchor="t">
            <a:spAutoFit/>
          </a:bodyPr>
          <a:lstStyle/>
          <a:p>
            <a:r>
              <a:rPr lang="zh-CN" altLang="en-US" sz="4400" b="1">
                <a:solidFill>
                  <a:srgbClr val="FF0000"/>
                </a:solidFill>
                <a:latin typeface="楷体" panose="02010609060101010101" charset="-122"/>
                <a:ea typeface="楷体" panose="02010609060101010101" charset="-122"/>
                <a:cs typeface="楷体" panose="02010609060101010101" charset="-122"/>
                <a:sym typeface="+mn-ea"/>
              </a:rPr>
              <a:t>局部热战</a:t>
            </a:r>
            <a:endParaRPr lang="zh-CN" altLang="en-US" sz="4400" b="1">
              <a:solidFill>
                <a:srgbClr val="FF0000"/>
              </a:solidFill>
              <a:latin typeface="楷体" panose="02010609060101010101" charset="-122"/>
              <a:ea typeface="楷体" panose="02010609060101010101" charset="-122"/>
              <a:cs typeface="楷体" panose="02010609060101010101" charset="-122"/>
              <a:sym typeface="+mn-ea"/>
            </a:endParaRPr>
          </a:p>
        </p:txBody>
      </p:sp>
      <p:pic>
        <p:nvPicPr>
          <p:cNvPr id="4" name="图片 3"/>
          <p:cNvPicPr>
            <a:picLocks noChangeAspect="1"/>
          </p:cNvPicPr>
          <p:nvPr/>
        </p:nvPicPr>
        <p:blipFill>
          <a:blip r:embed="rId1"/>
          <a:stretch>
            <a:fillRect/>
          </a:stretch>
        </p:blipFill>
        <p:spPr>
          <a:xfrm>
            <a:off x="549275" y="1480185"/>
            <a:ext cx="2611755" cy="3549650"/>
          </a:xfrm>
          <a:prstGeom prst="rect">
            <a:avLst/>
          </a:prstGeom>
        </p:spPr>
      </p:pic>
      <p:pic>
        <p:nvPicPr>
          <p:cNvPr id="6" name="图片 5"/>
          <p:cNvPicPr>
            <a:picLocks noChangeAspect="1"/>
          </p:cNvPicPr>
          <p:nvPr/>
        </p:nvPicPr>
        <p:blipFill>
          <a:blip r:embed="rId2"/>
          <a:stretch>
            <a:fillRect/>
          </a:stretch>
        </p:blipFill>
        <p:spPr>
          <a:xfrm>
            <a:off x="3920490" y="1480185"/>
            <a:ext cx="2860675" cy="3549015"/>
          </a:xfrm>
          <a:prstGeom prst="rect">
            <a:avLst/>
          </a:prstGeom>
        </p:spPr>
      </p:pic>
      <p:pic>
        <p:nvPicPr>
          <p:cNvPr id="7" name="图片 6"/>
          <p:cNvPicPr>
            <a:picLocks noChangeAspect="1"/>
          </p:cNvPicPr>
          <p:nvPr/>
        </p:nvPicPr>
        <p:blipFill>
          <a:blip r:embed="rId3"/>
          <a:stretch>
            <a:fillRect/>
          </a:stretch>
        </p:blipFill>
        <p:spPr>
          <a:xfrm>
            <a:off x="7520305" y="1256665"/>
            <a:ext cx="4078605" cy="2736215"/>
          </a:xfrm>
          <a:prstGeom prst="rect">
            <a:avLst/>
          </a:prstGeom>
        </p:spPr>
      </p:pic>
      <p:sp>
        <p:nvSpPr>
          <p:cNvPr id="8" name="文本框 7"/>
          <p:cNvSpPr txBox="1"/>
          <p:nvPr/>
        </p:nvSpPr>
        <p:spPr>
          <a:xfrm>
            <a:off x="1048385" y="4803140"/>
            <a:ext cx="1612900" cy="521970"/>
          </a:xfrm>
          <a:prstGeom prst="rect">
            <a:avLst/>
          </a:prstGeom>
          <a:solidFill>
            <a:srgbClr val="FFFF00"/>
          </a:solidFill>
        </p:spPr>
        <p:txBody>
          <a:bodyPr wrap="none" rtlCol="0" anchor="t">
            <a:spAutoFit/>
          </a:bodyPr>
          <a:lstStyle/>
          <a:p>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朝鲜战争</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9" name="文本框 8"/>
          <p:cNvSpPr txBox="1"/>
          <p:nvPr/>
        </p:nvSpPr>
        <p:spPr>
          <a:xfrm>
            <a:off x="4544060" y="4803140"/>
            <a:ext cx="1612900" cy="521970"/>
          </a:xfrm>
          <a:prstGeom prst="rect">
            <a:avLst/>
          </a:prstGeom>
          <a:solidFill>
            <a:srgbClr val="FFFF00"/>
          </a:solidFill>
        </p:spPr>
        <p:txBody>
          <a:bodyPr wrap="none" rtlCol="0" anchor="t">
            <a:spAutoFit/>
          </a:bodyPr>
          <a:lstStyle/>
          <a:p>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越南战争</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0" name="文本框 9"/>
          <p:cNvSpPr txBox="1"/>
          <p:nvPr/>
        </p:nvSpPr>
        <p:spPr>
          <a:xfrm>
            <a:off x="8216900" y="4803140"/>
            <a:ext cx="2685415" cy="521970"/>
          </a:xfrm>
          <a:prstGeom prst="rect">
            <a:avLst/>
          </a:prstGeom>
          <a:solidFill>
            <a:srgbClr val="FFFF00"/>
          </a:solidFill>
        </p:spPr>
        <p:txBody>
          <a:bodyPr wrap="none" rtlCol="0" anchor="t">
            <a:spAutoFit/>
          </a:bodyPr>
          <a:lstStyle/>
          <a:p>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苏联入侵阿富汗</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pic>
        <p:nvPicPr>
          <p:cNvPr id="5" name="图片 4"/>
          <p:cNvPicPr>
            <a:picLocks noChangeAspect="1"/>
          </p:cNvPicPr>
          <p:nvPr/>
        </p:nvPicPr>
        <p:blipFill>
          <a:blip r:embed="rId1"/>
          <a:stretch>
            <a:fillRect/>
          </a:stretch>
        </p:blipFill>
        <p:spPr>
          <a:xfrm>
            <a:off x="549275" y="1036955"/>
            <a:ext cx="2611755" cy="3549650"/>
          </a:xfrm>
          <a:prstGeom prst="rect">
            <a:avLst/>
          </a:prstGeom>
        </p:spPr>
      </p:pic>
      <p:pic>
        <p:nvPicPr>
          <p:cNvPr id="11" name="图片 10"/>
          <p:cNvPicPr>
            <a:picLocks noChangeAspect="1"/>
          </p:cNvPicPr>
          <p:nvPr/>
        </p:nvPicPr>
        <p:blipFill>
          <a:blip r:embed="rId2"/>
          <a:stretch>
            <a:fillRect/>
          </a:stretch>
        </p:blipFill>
        <p:spPr>
          <a:xfrm>
            <a:off x="3920490" y="1036955"/>
            <a:ext cx="2860675" cy="3549015"/>
          </a:xfrm>
          <a:prstGeom prst="rect">
            <a:avLst/>
          </a:prstGeom>
        </p:spPr>
      </p:pic>
      <p:sp>
        <p:nvSpPr>
          <p:cNvPr id="12" name="文本框 11"/>
          <p:cNvSpPr txBox="1"/>
          <p:nvPr/>
        </p:nvSpPr>
        <p:spPr>
          <a:xfrm>
            <a:off x="1048385" y="5768975"/>
            <a:ext cx="9853930" cy="953135"/>
          </a:xfrm>
          <a:prstGeom prst="rect">
            <a:avLst/>
          </a:prstGeom>
          <a:solidFill>
            <a:srgbClr val="FFFF00"/>
          </a:solidFill>
        </p:spPr>
        <p:txBody>
          <a:bodyPr wrap="square" rtlCol="0" anchor="t">
            <a:spAutoFit/>
          </a:bodyPr>
          <a:lstStyle/>
          <a:p>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a:p>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美国自</a:t>
            </a:r>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1783</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年建国</a:t>
            </a:r>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237</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年以来，只有</a:t>
            </a:r>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16</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年的时间没有战争……</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spTree>
    <p:custDataLst>
      <p:tags r:id="rId4"/>
    </p:custData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6063615" y="16510"/>
            <a:ext cx="6126480" cy="7016115"/>
          </a:xfrm>
          <a:prstGeom prst="rect">
            <a:avLst/>
          </a:prstGeom>
          <a:solidFill>
            <a:srgbClr val="FF0000">
              <a:alpha val="45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5" name="文本框 4"/>
          <p:cNvSpPr txBox="1"/>
          <p:nvPr/>
        </p:nvSpPr>
        <p:spPr>
          <a:xfrm>
            <a:off x="0" y="16510"/>
            <a:ext cx="6063615" cy="7016115"/>
          </a:xfrm>
          <a:prstGeom prst="rect">
            <a:avLst/>
          </a:prstGeom>
          <a:solidFill>
            <a:srgbClr val="002060">
              <a:alpha val="77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2" name="文本框 1"/>
          <p:cNvSpPr txBox="1"/>
          <p:nvPr/>
        </p:nvSpPr>
        <p:spPr>
          <a:xfrm>
            <a:off x="332740" y="205740"/>
            <a:ext cx="11526520" cy="6447155"/>
          </a:xfrm>
          <a:prstGeom prst="rect">
            <a:avLst/>
          </a:prstGeom>
          <a:noFill/>
        </p:spPr>
        <p:txBody>
          <a:bodyPr wrap="square" rtlCol="0">
            <a:spAutoFit/>
          </a:bodyPr>
          <a:lstStyle/>
          <a:p>
            <a:pPr algn="ctr"/>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极</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3" name="文本框 2"/>
          <p:cNvSpPr txBox="1"/>
          <p:nvPr/>
        </p:nvSpPr>
        <p:spPr>
          <a:xfrm>
            <a:off x="264795" y="2238375"/>
            <a:ext cx="11663045" cy="2861310"/>
          </a:xfrm>
          <a:prstGeom prst="rect">
            <a:avLst/>
          </a:prstGeom>
          <a:noFill/>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sym typeface="+mn-ea"/>
              </a:rPr>
              <a:t>第一次发生于1948年，又称“柏林封锁（Berlin Blockade）”，是冷战开始后其中一个最早发生的危机，其导火线为1948年6月24日苏联阻塞铁路和到柏林西部的通道，至1949年5月12日苏联宣布解除封锁，停止行动之后，危机缓和。第二次发生于1958年，苏联发出最后通牒，要求英美法六个月内撤出西柏林驻军，后来以苏联让步完结。第三次发生于1961年，苏联重新提出西柏林撤军要求，事件以苏联在东柏林筑起柏林墙作结，美苏关系以苏联冻结柏林问题而得以缓和。</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1962年，加勒比海地区发生了一场震惊世界的古巴导弹危机。它是由于1959年美国在意大利和土耳其部署了中程弹道导弹雷神导弹和朱比特导弹引起的，苏联为了扳回一城，而在古巴部署导弹。这是冷战期间苏美两大国之间最激烈的一次对抗。危机虽然仅仅持续了13天，苏美双方在核按钮旁徘徊，使人类空前地接近毁灭的边缘，世界处于千钧一发之际。最后以苏联与美国的相互妥协而告终。</a:t>
            </a:r>
            <a:endParaRPr lang="zh-CN" altLang="en-US" sz="2000" b="1">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4789" name="Picture 5" descr="cccp"/>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5476240" y="3158490"/>
            <a:ext cx="6744335" cy="3740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4790" name="Picture 6" descr="am"/>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510" y="12065"/>
            <a:ext cx="5459730"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4787" name="Rectangle 3"/>
          <p:cNvSpPr>
            <a:spLocks noChangeArrowheads="1"/>
          </p:cNvSpPr>
          <p:nvPr/>
        </p:nvSpPr>
        <p:spPr bwMode="auto">
          <a:xfrm>
            <a:off x="7239000" y="740410"/>
            <a:ext cx="4491355"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4000" b="1" smtClean="0">
                <a:solidFill>
                  <a:srgbClr val="000000"/>
                </a:solidFill>
                <a:effectLst>
                  <a:outerShdw blurRad="38100" dist="38100" dir="2700000" algn="tl">
                    <a:srgbClr val="C0C0C0"/>
                  </a:outerShdw>
                </a:effectLst>
                <a:latin typeface="Tahoma" panose="020B0604030504040204" pitchFamily="34" charset="0"/>
                <a:ea typeface="黑体" panose="02010609060101010101" pitchFamily="49" charset="-122"/>
              </a:rPr>
              <a:t>冷</a:t>
            </a:r>
            <a:r>
              <a:rPr lang="zh-CN" altLang="en-US" sz="4000" b="1">
                <a:solidFill>
                  <a:srgbClr val="000000"/>
                </a:solidFill>
                <a:effectLst>
                  <a:outerShdw blurRad="38100" dist="38100" dir="2700000" algn="tl">
                    <a:srgbClr val="C0C0C0"/>
                  </a:outerShdw>
                </a:effectLst>
                <a:latin typeface="Tahoma" panose="020B0604030504040204" pitchFamily="34" charset="0"/>
                <a:ea typeface="黑体" panose="02010609060101010101" pitchFamily="49" charset="-122"/>
              </a:rPr>
              <a:t>战</a:t>
            </a:r>
            <a:r>
              <a:rPr lang="zh-CN" altLang="en-US" sz="4000" b="1">
                <a:solidFill>
                  <a:srgbClr val="000000"/>
                </a:solidFill>
                <a:effectLst>
                  <a:outerShdw blurRad="38100" dist="38100" dir="2700000" algn="tl">
                    <a:srgbClr val="C0C0C0"/>
                  </a:outerShdw>
                </a:effectLst>
                <a:ea typeface="黑体" panose="02010609060101010101" pitchFamily="49" charset="-122"/>
              </a:rPr>
              <a:t>”</a:t>
            </a:r>
            <a:r>
              <a:rPr lang="zh-CN" altLang="en-US" sz="4000" b="1">
                <a:solidFill>
                  <a:srgbClr val="000000"/>
                </a:solidFill>
                <a:effectLst>
                  <a:outerShdw blurRad="38100" dist="38100" dir="2700000" algn="tl">
                    <a:srgbClr val="C0C0C0"/>
                  </a:outerShdw>
                </a:effectLst>
                <a:latin typeface="Tahoma" panose="020B0604030504040204" pitchFamily="34" charset="0"/>
                <a:ea typeface="黑体" panose="02010609060101010101" pitchFamily="49" charset="-122"/>
              </a:rPr>
              <a:t>的影响？</a:t>
            </a:r>
            <a:endParaRPr lang="zh-CN" altLang="en-US" sz="4000" b="1">
              <a:solidFill>
                <a:srgbClr val="000000"/>
              </a:solidFill>
              <a:effectLst>
                <a:outerShdw blurRad="38100" dist="38100" dir="2700000" algn="tl">
                  <a:srgbClr val="C0C0C0"/>
                </a:outerShdw>
              </a:effectLst>
              <a:latin typeface="Tahoma" panose="020B0604030504040204" pitchFamily="34" charset="0"/>
              <a:ea typeface="黑体" panose="02010609060101010101" pitchFamily="49" charset="-122"/>
            </a:endParaRPr>
          </a:p>
        </p:txBody>
      </p:sp>
      <p:sp>
        <p:nvSpPr>
          <p:cNvPr id="374788" name="Text Box 4"/>
          <p:cNvSpPr txBox="1">
            <a:spLocks noChangeArrowheads="1"/>
          </p:cNvSpPr>
          <p:nvPr/>
        </p:nvSpPr>
        <p:spPr bwMode="auto">
          <a:xfrm>
            <a:off x="439420" y="2068195"/>
            <a:ext cx="11417300" cy="4831080"/>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50000"/>
              </a:spcBef>
              <a:spcAft>
                <a:spcPct val="0"/>
              </a:spcAft>
            </a:pPr>
            <a:r>
              <a:rPr lang="zh-CN" altLang="en-US" sz="2800" b="1">
                <a:solidFill>
                  <a:srgbClr val="000000"/>
                </a:solidFill>
                <a:latin typeface="黑体" panose="02010609060101010101" pitchFamily="49" charset="-122"/>
                <a:ea typeface="黑体" panose="02010609060101010101" pitchFamily="49" charset="-122"/>
              </a:rPr>
              <a:t>    </a:t>
            </a:r>
            <a:r>
              <a:rPr lang="zh-CN" altLang="en-US" sz="2800">
                <a:solidFill>
                  <a:schemeClr val="tx1"/>
                </a:solidFill>
                <a:latin typeface="+mj-ea"/>
                <a:ea typeface="+mj-ea"/>
                <a:cs typeface="+mj-ea"/>
              </a:rPr>
              <a:t>消极：</a:t>
            </a:r>
            <a:r>
              <a:rPr lang="en-US" altLang="zh-CN" sz="2800">
                <a:solidFill>
                  <a:schemeClr val="tx1"/>
                </a:solidFill>
                <a:latin typeface="+mj-ea"/>
                <a:ea typeface="+mj-ea"/>
                <a:cs typeface="+mj-ea"/>
              </a:rPr>
              <a:t>1</a:t>
            </a:r>
            <a:r>
              <a:rPr lang="zh-CN" altLang="en-US" sz="2800">
                <a:solidFill>
                  <a:schemeClr val="tx1"/>
                </a:solidFill>
                <a:latin typeface="+mj-ea"/>
                <a:ea typeface="+mj-ea"/>
                <a:cs typeface="+mj-ea"/>
              </a:rPr>
              <a:t>、美苏“冷战”关系压倒了其他国际关系，造成西欧依靠美国，东欧依赖苏联的局面，世界被分裂为两部分。</a:t>
            </a:r>
            <a:r>
              <a:rPr lang="zh-CN" altLang="en-US" sz="2800">
                <a:solidFill>
                  <a:schemeClr val="bg1"/>
                </a:solidFill>
                <a:latin typeface="+mj-ea"/>
                <a:ea typeface="+mj-ea"/>
                <a:cs typeface="+mj-ea"/>
              </a:rPr>
              <a:t> </a:t>
            </a:r>
            <a:endParaRPr lang="zh-CN" altLang="en-US" sz="2800">
              <a:solidFill>
                <a:schemeClr val="bg1"/>
              </a:solidFill>
              <a:latin typeface="+mj-ea"/>
              <a:ea typeface="+mj-ea"/>
              <a:cs typeface="+mj-ea"/>
            </a:endParaRPr>
          </a:p>
          <a:p>
            <a:pPr algn="just" fontAlgn="base">
              <a:spcBef>
                <a:spcPct val="50000"/>
              </a:spcBef>
              <a:spcAft>
                <a:spcPct val="0"/>
              </a:spcAft>
            </a:pPr>
            <a:r>
              <a:rPr lang="en-US" altLang="zh-CN" sz="2800">
                <a:solidFill>
                  <a:schemeClr val="tx1"/>
                </a:solidFill>
                <a:latin typeface="+mj-ea"/>
                <a:ea typeface="+mj-ea"/>
                <a:cs typeface="+mj-ea"/>
              </a:rPr>
              <a:t>                 2</a:t>
            </a:r>
            <a:r>
              <a:rPr lang="zh-CN" altLang="en-US" sz="2800">
                <a:solidFill>
                  <a:schemeClr val="tx1"/>
                </a:solidFill>
                <a:latin typeface="+mj-ea"/>
                <a:ea typeface="+mj-ea"/>
                <a:cs typeface="+mj-ea"/>
              </a:rPr>
              <a:t>、美苏两个超级大</a:t>
            </a:r>
            <a:r>
              <a:rPr lang="zh-CN" altLang="en-US" sz="2800">
                <a:solidFill>
                  <a:schemeClr val="bg1"/>
                </a:solidFill>
                <a:latin typeface="+mj-ea"/>
                <a:ea typeface="+mj-ea"/>
                <a:cs typeface="+mj-ea"/>
              </a:rPr>
              <a:t>国全面对抗，进行军备竞赛，使世界处</a:t>
            </a:r>
            <a:r>
              <a:rPr lang="zh-CN" altLang="en-US" sz="2800">
                <a:solidFill>
                  <a:schemeClr val="tx1"/>
                </a:solidFill>
                <a:latin typeface="+mj-ea"/>
                <a:ea typeface="+mj-ea"/>
                <a:cs typeface="+mj-ea"/>
              </a:rPr>
              <a:t>于毁灭性的核战争的威胁之下。  </a:t>
            </a:r>
            <a:endParaRPr lang="zh-CN" altLang="en-US" sz="2800">
              <a:solidFill>
                <a:schemeClr val="tx1"/>
              </a:solidFill>
              <a:latin typeface="+mj-ea"/>
              <a:ea typeface="+mj-ea"/>
              <a:cs typeface="+mj-ea"/>
            </a:endParaRPr>
          </a:p>
          <a:p>
            <a:pPr algn="just" fontAlgn="base">
              <a:spcBef>
                <a:spcPct val="50000"/>
              </a:spcBef>
              <a:spcAft>
                <a:spcPct val="0"/>
              </a:spcAft>
            </a:pPr>
            <a:r>
              <a:rPr lang="en-US" altLang="zh-CN" sz="2800">
                <a:solidFill>
                  <a:schemeClr val="tx1"/>
                </a:solidFill>
                <a:latin typeface="+mj-ea"/>
                <a:ea typeface="+mj-ea"/>
                <a:cs typeface="+mj-ea"/>
              </a:rPr>
              <a:t>                 3</a:t>
            </a:r>
            <a:r>
              <a:rPr lang="zh-CN" altLang="en-US" sz="2800">
                <a:solidFill>
                  <a:schemeClr val="tx1"/>
                </a:solidFill>
                <a:latin typeface="+mj-ea"/>
                <a:ea typeface="+mj-ea"/>
                <a:cs typeface="+mj-ea"/>
              </a:rPr>
              <a:t>、美苏两国为争夺势</a:t>
            </a:r>
            <a:r>
              <a:rPr lang="zh-CN" altLang="en-US" sz="2800">
                <a:solidFill>
                  <a:schemeClr val="bg1"/>
                </a:solidFill>
                <a:latin typeface="+mj-ea"/>
                <a:ea typeface="+mj-ea"/>
                <a:cs typeface="+mj-ea"/>
              </a:rPr>
              <a:t>力范围和世界霸权，肆意践踏国际法，</a:t>
            </a:r>
            <a:r>
              <a:rPr lang="zh-CN" altLang="en-US" sz="2800">
                <a:solidFill>
                  <a:schemeClr val="tx1"/>
                </a:solidFill>
                <a:latin typeface="+mj-ea"/>
                <a:ea typeface="+mj-ea"/>
                <a:cs typeface="+mj-ea"/>
              </a:rPr>
              <a:t>干涉别国内政，甚至不惜大举用</a:t>
            </a:r>
            <a:r>
              <a:rPr lang="zh-CN" altLang="en-US" sz="2800">
                <a:solidFill>
                  <a:schemeClr val="bg1"/>
                </a:solidFill>
                <a:latin typeface="+mj-ea"/>
                <a:ea typeface="+mj-ea"/>
                <a:cs typeface="+mj-ea"/>
              </a:rPr>
              <a:t>兵，严重破坏了世界和平。</a:t>
            </a:r>
            <a:endParaRPr lang="zh-CN" altLang="en-US" sz="2800">
              <a:solidFill>
                <a:schemeClr val="bg1"/>
              </a:solidFill>
              <a:latin typeface="+mj-ea"/>
              <a:ea typeface="+mj-ea"/>
              <a:cs typeface="+mj-ea"/>
            </a:endParaRPr>
          </a:p>
          <a:p>
            <a:pPr algn="just" fontAlgn="base">
              <a:spcBef>
                <a:spcPct val="50000"/>
              </a:spcBef>
              <a:spcAft>
                <a:spcPct val="0"/>
              </a:spcAft>
            </a:pPr>
            <a:r>
              <a:rPr lang="zh-CN" altLang="en-US" sz="2800">
                <a:solidFill>
                  <a:schemeClr val="tx1"/>
                </a:solidFill>
                <a:latin typeface="+mj-ea"/>
                <a:ea typeface="+mj-ea"/>
                <a:cs typeface="+mj-ea"/>
              </a:rPr>
              <a:t>      积极：</a:t>
            </a:r>
            <a:r>
              <a:rPr lang="en-US" altLang="zh-CN" sz="2800">
                <a:solidFill>
                  <a:schemeClr val="tx1"/>
                </a:solidFill>
                <a:latin typeface="+mj-ea"/>
                <a:ea typeface="+mj-ea"/>
                <a:cs typeface="+mj-ea"/>
              </a:rPr>
              <a:t>1</a:t>
            </a:r>
            <a:r>
              <a:rPr lang="zh-CN" altLang="en-US" sz="2800">
                <a:solidFill>
                  <a:schemeClr val="tx1"/>
                </a:solidFill>
                <a:latin typeface="+mj-ea"/>
                <a:ea typeface="+mj-ea"/>
                <a:cs typeface="+mj-ea"/>
              </a:rPr>
              <a:t>、两大集团势均力敌</a:t>
            </a:r>
            <a:r>
              <a:rPr lang="zh-CN" altLang="en-US" sz="2800">
                <a:solidFill>
                  <a:schemeClr val="bg1"/>
                </a:solidFill>
                <a:latin typeface="+mj-ea"/>
                <a:ea typeface="+mj-ea"/>
                <a:cs typeface="+mj-ea"/>
              </a:rPr>
              <a:t>，彼此不敢轻易动武，使得近半个世纪</a:t>
            </a:r>
            <a:r>
              <a:rPr lang="zh-CN" altLang="en-US" sz="2800">
                <a:solidFill>
                  <a:schemeClr val="tx1"/>
                </a:solidFill>
                <a:latin typeface="+mj-ea"/>
                <a:ea typeface="+mj-ea"/>
                <a:cs typeface="+mj-ea"/>
              </a:rPr>
              <a:t>没有爆发新的世界大战。  </a:t>
            </a:r>
            <a:endParaRPr lang="zh-CN" altLang="en-US" sz="2800">
              <a:solidFill>
                <a:schemeClr val="tx1"/>
              </a:solidFill>
              <a:latin typeface="+mj-ea"/>
              <a:ea typeface="+mj-ea"/>
              <a:cs typeface="+mj-ea"/>
            </a:endParaRPr>
          </a:p>
          <a:p>
            <a:pPr algn="just" fontAlgn="base">
              <a:spcBef>
                <a:spcPct val="50000"/>
              </a:spcBef>
              <a:spcAft>
                <a:spcPct val="0"/>
              </a:spcAft>
            </a:pPr>
            <a:r>
              <a:rPr lang="en-US" altLang="zh-CN" sz="2800">
                <a:solidFill>
                  <a:schemeClr val="tx1"/>
                </a:solidFill>
                <a:latin typeface="+mj-ea"/>
                <a:ea typeface="+mj-ea"/>
                <a:cs typeface="+mj-ea"/>
              </a:rPr>
              <a:t>                 2</a:t>
            </a:r>
            <a:r>
              <a:rPr lang="zh-CN" altLang="en-US" sz="2800">
                <a:solidFill>
                  <a:schemeClr val="tx1"/>
                </a:solidFill>
                <a:latin typeface="+mj-ea"/>
                <a:ea typeface="+mj-ea"/>
                <a:cs typeface="+mj-ea"/>
              </a:rPr>
              <a:t>、客观上也促进了科</a:t>
            </a:r>
            <a:r>
              <a:rPr lang="zh-CN" altLang="en-US" sz="2800">
                <a:solidFill>
                  <a:schemeClr val="bg1"/>
                </a:solidFill>
                <a:latin typeface="+mj-ea"/>
                <a:ea typeface="+mj-ea"/>
                <a:cs typeface="+mj-ea"/>
              </a:rPr>
              <a:t>技的发展。</a:t>
            </a:r>
            <a:endParaRPr lang="zh-CN" altLang="en-US" sz="2800">
              <a:solidFill>
                <a:schemeClr val="bg1"/>
              </a:solidFill>
              <a:latin typeface="+mj-ea"/>
              <a:ea typeface="+mj-ea"/>
              <a:cs typeface="+mj-ea"/>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74788">
                                            <p:txEl>
                                              <p:pRg st="0" end="0"/>
                                            </p:txEl>
                                          </p:spTgt>
                                        </p:tgtEl>
                                        <p:attrNameLst>
                                          <p:attrName>style.visibility</p:attrName>
                                        </p:attrNameLst>
                                      </p:cBhvr>
                                      <p:to>
                                        <p:strVal val="visible"/>
                                      </p:to>
                                    </p:set>
                                    <p:animEffect transition="in" filter="box(in)">
                                      <p:cBhvr>
                                        <p:cTn id="7" dur="500"/>
                                        <p:tgtEl>
                                          <p:spTgt spid="374788">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74788">
                                            <p:txEl>
                                              <p:pRg st="1" end="1"/>
                                            </p:txEl>
                                          </p:spTgt>
                                        </p:tgtEl>
                                        <p:attrNameLst>
                                          <p:attrName>style.visibility</p:attrName>
                                        </p:attrNameLst>
                                      </p:cBhvr>
                                      <p:to>
                                        <p:strVal val="visible"/>
                                      </p:to>
                                    </p:set>
                                    <p:animEffect transition="in" filter="box(in)">
                                      <p:cBhvr>
                                        <p:cTn id="10" dur="500"/>
                                        <p:tgtEl>
                                          <p:spTgt spid="374788">
                                            <p:txEl>
                                              <p:pRg st="1" end="1"/>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374788">
                                            <p:txEl>
                                              <p:pRg st="2" end="2"/>
                                            </p:txEl>
                                          </p:spTgt>
                                        </p:tgtEl>
                                        <p:attrNameLst>
                                          <p:attrName>style.visibility</p:attrName>
                                        </p:attrNameLst>
                                      </p:cBhvr>
                                      <p:to>
                                        <p:strVal val="visible"/>
                                      </p:to>
                                    </p:set>
                                    <p:animEffect transition="in" filter="box(in)">
                                      <p:cBhvr>
                                        <p:cTn id="13" dur="500"/>
                                        <p:tgtEl>
                                          <p:spTgt spid="374788">
                                            <p:txEl>
                                              <p:pRg st="2" end="2"/>
                                            </p:txEl>
                                          </p:spTgt>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374788">
                                            <p:txEl>
                                              <p:pRg st="3" end="3"/>
                                            </p:txEl>
                                          </p:spTgt>
                                        </p:tgtEl>
                                        <p:attrNameLst>
                                          <p:attrName>style.visibility</p:attrName>
                                        </p:attrNameLst>
                                      </p:cBhvr>
                                      <p:to>
                                        <p:strVal val="visible"/>
                                      </p:to>
                                    </p:set>
                                    <p:animEffect transition="in" filter="box(in)">
                                      <p:cBhvr>
                                        <p:cTn id="16" dur="500"/>
                                        <p:tgtEl>
                                          <p:spTgt spid="374788">
                                            <p:txEl>
                                              <p:pRg st="3" end="3"/>
                                            </p:txEl>
                                          </p:spTgt>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374788">
                                            <p:txEl>
                                              <p:pRg st="4" end="4"/>
                                            </p:txEl>
                                          </p:spTgt>
                                        </p:tgtEl>
                                        <p:attrNameLst>
                                          <p:attrName>style.visibility</p:attrName>
                                        </p:attrNameLst>
                                      </p:cBhvr>
                                      <p:to>
                                        <p:strVal val="visible"/>
                                      </p:to>
                                    </p:set>
                                    <p:animEffect transition="in" filter="box(in)">
                                      <p:cBhvr>
                                        <p:cTn id="19" dur="500"/>
                                        <p:tgtEl>
                                          <p:spTgt spid="37478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8" grpId="0" uiExpand="1"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6063615" y="16510"/>
            <a:ext cx="6126480" cy="3415030"/>
          </a:xfrm>
          <a:prstGeom prst="rect">
            <a:avLst/>
          </a:prstGeom>
          <a:solidFill>
            <a:srgbClr val="FF0000">
              <a:alpha val="45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6" name="文本框 5"/>
          <p:cNvSpPr txBox="1"/>
          <p:nvPr/>
        </p:nvSpPr>
        <p:spPr>
          <a:xfrm>
            <a:off x="6063615" y="3431540"/>
            <a:ext cx="6126480" cy="3415030"/>
          </a:xfrm>
          <a:prstGeom prst="rect">
            <a:avLst/>
          </a:prstGeom>
          <a:solidFill>
            <a:srgbClr val="00B050">
              <a:alpha val="45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4" name="文本框 3"/>
          <p:cNvSpPr txBox="1"/>
          <p:nvPr/>
        </p:nvSpPr>
        <p:spPr>
          <a:xfrm>
            <a:off x="0" y="3431540"/>
            <a:ext cx="6063615" cy="3415030"/>
          </a:xfrm>
          <a:prstGeom prst="rect">
            <a:avLst/>
          </a:prstGeom>
          <a:solidFill>
            <a:srgbClr val="FFC000">
              <a:alpha val="77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5" name="文本框 4"/>
          <p:cNvSpPr txBox="1"/>
          <p:nvPr/>
        </p:nvSpPr>
        <p:spPr>
          <a:xfrm>
            <a:off x="0" y="16510"/>
            <a:ext cx="6063615" cy="3415030"/>
          </a:xfrm>
          <a:prstGeom prst="rect">
            <a:avLst/>
          </a:prstGeom>
          <a:solidFill>
            <a:srgbClr val="002060">
              <a:alpha val="77000"/>
            </a:srgbClr>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2" name="文本框 1"/>
          <p:cNvSpPr txBox="1"/>
          <p:nvPr/>
        </p:nvSpPr>
        <p:spPr>
          <a:xfrm>
            <a:off x="332740" y="205740"/>
            <a:ext cx="11526520" cy="6447155"/>
          </a:xfrm>
          <a:prstGeom prst="rect">
            <a:avLst/>
          </a:prstGeom>
          <a:noFill/>
        </p:spPr>
        <p:txBody>
          <a:bodyPr wrap="square" rtlCol="0">
            <a:spAutoFit/>
          </a:bodyPr>
          <a:lstStyle/>
          <a:p>
            <a:pPr algn="ctr"/>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极</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8" name="矩形 7"/>
          <p:cNvSpPr/>
          <p:nvPr/>
        </p:nvSpPr>
        <p:spPr>
          <a:xfrm>
            <a:off x="229870" y="905510"/>
            <a:ext cx="5603240" cy="1198880"/>
          </a:xfrm>
          <a:prstGeom prst="rect">
            <a:avLst/>
          </a:prstGeom>
        </p:spPr>
        <p:txBody>
          <a:bodyPr wrap="square">
            <a:spAutoFit/>
          </a:bodyPr>
          <a:lstStyle/>
          <a:p>
            <a:r>
              <a:rPr lang="en-US" altLang="zh-CN" sz="2400">
                <a:latin typeface="华文中宋" panose="02010600040101010101" pitchFamily="2" charset="-122"/>
                <a:ea typeface="华文中宋" panose="02010600040101010101" pitchFamily="2" charset="-122"/>
              </a:rPr>
              <a:t>      </a:t>
            </a:r>
            <a:r>
              <a:rPr lang="zh-CN" altLang="zh-CN" sz="2400" b="1">
                <a:solidFill>
                  <a:schemeClr val="bg1"/>
                </a:solidFill>
                <a:latin typeface="华文中宋" panose="02010600040101010101" pitchFamily="2" charset="-122"/>
                <a:ea typeface="华文中宋" panose="02010600040101010101" pitchFamily="2" charset="-122"/>
              </a:rPr>
              <a:t>资本主义阵营三足鼎立：欧洲</a:t>
            </a:r>
            <a:r>
              <a:rPr lang="zh-CN" altLang="zh-CN" sz="2400" b="1">
                <a:latin typeface="华文中宋" panose="02010600040101010101" pitchFamily="2" charset="-122"/>
                <a:ea typeface="华文中宋" panose="02010600040101010101" pitchFamily="2" charset="-122"/>
              </a:rPr>
              <a:t>共</a:t>
            </a:r>
            <a:r>
              <a:rPr lang="zh-CN" altLang="zh-CN" sz="2400" b="1">
                <a:solidFill>
                  <a:schemeClr val="bg1"/>
                </a:solidFill>
                <a:latin typeface="华文中宋" panose="02010600040101010101" pitchFamily="2" charset="-122"/>
                <a:ea typeface="华文中宋" panose="02010600040101010101" pitchFamily="2" charset="-122"/>
              </a:rPr>
              <a:t>同体的成立，日本经济的“起飞”，</a:t>
            </a:r>
            <a:r>
              <a:rPr lang="zh-CN" altLang="zh-CN" sz="2400" b="1">
                <a:latin typeface="华文中宋" panose="02010600040101010101" pitchFamily="2" charset="-122"/>
                <a:ea typeface="华文中宋" panose="02010600040101010101" pitchFamily="2" charset="-122"/>
              </a:rPr>
              <a:t>表</a:t>
            </a:r>
            <a:r>
              <a:rPr lang="zh-CN" altLang="zh-CN" sz="2400" b="1">
                <a:solidFill>
                  <a:schemeClr val="bg1"/>
                </a:solidFill>
                <a:latin typeface="华文中宋" panose="02010600040101010101" pitchFamily="2" charset="-122"/>
                <a:ea typeface="华文中宋" panose="02010600040101010101" pitchFamily="2" charset="-122"/>
              </a:rPr>
              <a:t>明以美国为首的西方集团逐渐分化。</a:t>
            </a:r>
            <a:endParaRPr lang="zh-CN" altLang="zh-CN" sz="2400" b="1">
              <a:solidFill>
                <a:schemeClr val="bg1"/>
              </a:solidFill>
              <a:latin typeface="华文中宋" panose="02010600040101010101" pitchFamily="2" charset="-122"/>
              <a:ea typeface="华文中宋" panose="02010600040101010101" pitchFamily="2" charset="-122"/>
            </a:endParaRPr>
          </a:p>
        </p:txBody>
      </p:sp>
      <p:sp>
        <p:nvSpPr>
          <p:cNvPr id="9" name="矩形 8"/>
          <p:cNvSpPr/>
          <p:nvPr/>
        </p:nvSpPr>
        <p:spPr>
          <a:xfrm>
            <a:off x="6208395" y="905510"/>
            <a:ext cx="5837555" cy="1198880"/>
          </a:xfrm>
          <a:prstGeom prst="rect">
            <a:avLst/>
          </a:prstGeom>
        </p:spPr>
        <p:txBody>
          <a:bodyPr wrap="square">
            <a:spAutoFit/>
          </a:bodyPr>
          <a:lstStyle/>
          <a:p>
            <a:pPr lvl="0" algn="l">
              <a:buClrTx/>
              <a:buSzTx/>
              <a:buFontTx/>
            </a:pPr>
            <a:r>
              <a:rPr lang="en-US" altLang="zh-CN" sz="2400" b="1">
                <a:latin typeface="华文中宋" panose="02010600040101010101" pitchFamily="2" charset="-122"/>
                <a:ea typeface="华文中宋" panose="02010600040101010101" pitchFamily="2" charset="-122"/>
                <a:sym typeface="+mn-ea"/>
              </a:rPr>
              <a:t>      社会主义阵营瓦解：</a:t>
            </a:r>
            <a:r>
              <a:rPr lang="zh-CN" altLang="en-US" sz="2400" b="1">
                <a:latin typeface="华文中宋" panose="02010600040101010101" pitchFamily="2" charset="-122"/>
                <a:ea typeface="华文中宋" panose="02010600040101010101" pitchFamily="2" charset="-122"/>
                <a:sym typeface="+mn-ea"/>
              </a:rPr>
              <a:t>东欧国家反对苏联控制的斗争，以及中苏关系的破裂，表明以苏联为首的社会主义阵营开始瓦解</a:t>
            </a:r>
            <a:r>
              <a:rPr lang="en-US" altLang="zh-CN" sz="2400">
                <a:latin typeface="华文中宋" panose="02010600040101010101" pitchFamily="2" charset="-122"/>
                <a:ea typeface="华文中宋" panose="02010600040101010101" pitchFamily="2" charset="-122"/>
                <a:sym typeface="+mn-ea"/>
              </a:rPr>
              <a:t>。</a:t>
            </a:r>
            <a:endParaRPr lang="en-US" altLang="zh-CN" sz="2400">
              <a:latin typeface="华文中宋" panose="02010600040101010101" pitchFamily="2" charset="-122"/>
              <a:ea typeface="华文中宋" panose="02010600040101010101" pitchFamily="2" charset="-122"/>
              <a:sym typeface="+mn-ea"/>
            </a:endParaRPr>
          </a:p>
        </p:txBody>
      </p:sp>
      <p:sp>
        <p:nvSpPr>
          <p:cNvPr id="10" name="矩形 9"/>
          <p:cNvSpPr/>
          <p:nvPr/>
        </p:nvSpPr>
        <p:spPr>
          <a:xfrm>
            <a:off x="332740" y="4433570"/>
            <a:ext cx="5363845" cy="1568450"/>
          </a:xfrm>
          <a:prstGeom prst="rect">
            <a:avLst/>
          </a:prstGeom>
        </p:spPr>
        <p:txBody>
          <a:bodyPr wrap="square">
            <a:spAutoFit/>
          </a:bodyPr>
          <a:lstStyle/>
          <a:p>
            <a:pPr lvl="0" algn="l">
              <a:buClrTx/>
              <a:buSzTx/>
              <a:buFontTx/>
            </a:pPr>
            <a:r>
              <a:rPr lang="en-US" altLang="zh-CN" sz="2400" b="1">
                <a:latin typeface="华文中宋" panose="02010600040101010101" pitchFamily="2" charset="-122"/>
                <a:ea typeface="华文中宋" panose="02010600040101010101" pitchFamily="2" charset="-122"/>
                <a:sym typeface="+mn-ea"/>
              </a:rPr>
              <a:t>      中国的政治力量：中苏关系的破裂、“两弹一星”、中国恢复在联合国的合法席位、尼克松访华为标志，中国成为国际社会中不可忽视的政治力量。</a:t>
            </a:r>
            <a:endParaRPr lang="en-US" altLang="zh-CN" sz="2400" b="1">
              <a:latin typeface="华文中宋" panose="02010600040101010101" pitchFamily="2" charset="-122"/>
              <a:ea typeface="华文中宋" panose="02010600040101010101" pitchFamily="2" charset="-122"/>
              <a:sym typeface="+mn-ea"/>
            </a:endParaRPr>
          </a:p>
        </p:txBody>
      </p:sp>
      <p:sp>
        <p:nvSpPr>
          <p:cNvPr id="11" name="矩形 10"/>
          <p:cNvSpPr/>
          <p:nvPr/>
        </p:nvSpPr>
        <p:spPr>
          <a:xfrm>
            <a:off x="6373495" y="4433570"/>
            <a:ext cx="5506720" cy="1568450"/>
          </a:xfrm>
          <a:prstGeom prst="rect">
            <a:avLst/>
          </a:prstGeom>
        </p:spPr>
        <p:txBody>
          <a:bodyPr wrap="square">
            <a:spAutoFit/>
          </a:bodyPr>
          <a:lstStyle/>
          <a:p>
            <a:pPr lvl="0" algn="l">
              <a:buClrTx/>
              <a:buSzTx/>
              <a:buFontTx/>
            </a:pPr>
            <a:r>
              <a:rPr lang="zh-CN" altLang="en-US" sz="2400" b="1">
                <a:latin typeface="华文中宋" panose="02010600040101010101" pitchFamily="2" charset="-122"/>
                <a:ea typeface="华文中宋" panose="02010600040101010101" pitchFamily="2" charset="-122"/>
                <a:sym typeface="+mn-ea"/>
              </a:rPr>
              <a:t>第三世界的兴起</a:t>
            </a:r>
            <a:r>
              <a:rPr lang="en-US" altLang="zh-CN" sz="2400" b="1">
                <a:latin typeface="华文中宋" panose="02010600040101010101" pitchFamily="2" charset="-122"/>
                <a:ea typeface="华文中宋" panose="02010600040101010101" pitchFamily="2" charset="-122"/>
                <a:sym typeface="+mn-ea"/>
              </a:rPr>
              <a:t>：</a:t>
            </a:r>
            <a:r>
              <a:rPr lang="zh-CN" altLang="en-US" sz="2400" b="1">
                <a:latin typeface="华文中宋" panose="02010600040101010101" pitchFamily="2" charset="-122"/>
                <a:ea typeface="华文中宋" panose="02010600040101010101" pitchFamily="2" charset="-122"/>
                <a:sym typeface="+mn-ea"/>
              </a:rPr>
              <a:t>万隆会议及在此基础上形成的不结盟运动，是发展中国家以独立的政治力量登上国际政治舞台的重要标志</a:t>
            </a:r>
            <a:r>
              <a:rPr lang="en-US" altLang="zh-CN" sz="2400" b="1">
                <a:latin typeface="华文中宋" panose="02010600040101010101" pitchFamily="2" charset="-122"/>
                <a:ea typeface="华文中宋" panose="02010600040101010101" pitchFamily="2" charset="-122"/>
                <a:sym typeface="+mn-ea"/>
              </a:rPr>
              <a:t>。</a:t>
            </a:r>
            <a:endParaRPr lang="en-US" altLang="zh-CN" sz="2400" b="1">
              <a:latin typeface="华文中宋" panose="02010600040101010101" pitchFamily="2" charset="-122"/>
              <a:ea typeface="华文中宋" panose="02010600040101010101" pitchFamily="2" charset="-122"/>
              <a:sym typeface="+mn-ea"/>
            </a:endParaRPr>
          </a:p>
        </p:txBody>
      </p:sp>
    </p:spTree>
    <p:custDataLst>
      <p:tags r:id="rId1"/>
    </p:custData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985" y="-30480"/>
            <a:ext cx="12183745" cy="1220470"/>
          </a:xfrm>
          <a:prstGeom prst="rect">
            <a:avLst/>
          </a:prstGeom>
        </p:spPr>
      </p:pic>
      <p:pic>
        <p:nvPicPr>
          <p:cNvPr id="3" name="图片 2"/>
          <p:cNvPicPr>
            <a:picLocks noChangeAspect="1"/>
          </p:cNvPicPr>
          <p:nvPr/>
        </p:nvPicPr>
        <p:blipFill>
          <a:blip r:embed="rId2"/>
          <a:stretch>
            <a:fillRect/>
          </a:stretch>
        </p:blipFill>
        <p:spPr>
          <a:xfrm>
            <a:off x="-6985" y="5779770"/>
            <a:ext cx="12183745" cy="1115695"/>
          </a:xfrm>
          <a:prstGeom prst="rect">
            <a:avLst/>
          </a:prstGeom>
        </p:spPr>
      </p:pic>
      <p:sp>
        <p:nvSpPr>
          <p:cNvPr id="4" name="文本框 3"/>
          <p:cNvSpPr txBox="1"/>
          <p:nvPr/>
        </p:nvSpPr>
        <p:spPr>
          <a:xfrm>
            <a:off x="666750" y="570230"/>
            <a:ext cx="2924175" cy="521970"/>
          </a:xfrm>
          <a:prstGeom prst="rect">
            <a:avLst/>
          </a:prstGeom>
          <a:noFill/>
        </p:spPr>
        <p:txBody>
          <a:bodyPr wrap="square" rtlCol="0">
            <a:spAutoFit/>
          </a:bodyPr>
          <a:lstStyle/>
          <a:p>
            <a:pPr algn="ctr"/>
            <a:r>
              <a:rPr lang="zh-CN" altLang="en-US" sz="2800">
                <a:solidFill>
                  <a:schemeClr val="bg1"/>
                </a:solidFill>
              </a:rPr>
              <a:t>两极格局的瓦解</a:t>
            </a:r>
            <a:endParaRPr lang="zh-CN" altLang="en-US" sz="2800">
              <a:solidFill>
                <a:schemeClr val="bg1"/>
              </a:solidFill>
            </a:endParaRPr>
          </a:p>
        </p:txBody>
      </p:sp>
      <p:pic>
        <p:nvPicPr>
          <p:cNvPr id="1030" name="Picture 6" descr="http://03.imgmini.eastday.com/mobile/20170805/8c29dc7256b93d54eb9b1334364b552e.jpe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85" y="1375410"/>
            <a:ext cx="6047740" cy="200596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6" name="矩形 5"/>
          <p:cNvSpPr/>
          <p:nvPr/>
        </p:nvSpPr>
        <p:spPr>
          <a:xfrm>
            <a:off x="161925" y="2520315"/>
            <a:ext cx="5751830" cy="829945"/>
          </a:xfrm>
          <a:prstGeom prst="rect">
            <a:avLst/>
          </a:prstGeom>
          <a:solidFill>
            <a:schemeClr val="tx1">
              <a:alpha val="43000"/>
            </a:schemeClr>
          </a:solidFill>
        </p:spPr>
        <p:txBody>
          <a:bodyPr wrap="square">
            <a:spAutoFit/>
          </a:bodyPr>
          <a:lstStyle/>
          <a:p>
            <a:pPr>
              <a:spcAft>
                <a:spcPts val="600"/>
              </a:spcAft>
            </a:pPr>
            <a:r>
              <a:rPr lang="zh-CN" altLang="zh-CN" sz="2400" b="1" smtClean="0">
                <a:solidFill>
                  <a:schemeClr val="bg1"/>
                </a:solidFill>
                <a:latin typeface="+mn-ea"/>
              </a:rPr>
              <a:t>美国</a:t>
            </a:r>
            <a:r>
              <a:rPr lang="zh-CN" altLang="zh-CN" sz="2400" b="1">
                <a:solidFill>
                  <a:schemeClr val="bg1"/>
                </a:solidFill>
                <a:latin typeface="+mn-ea"/>
              </a:rPr>
              <a:t>再次加强对苏联的遏制</a:t>
            </a:r>
            <a:r>
              <a:rPr lang="zh-CN" altLang="zh-CN" sz="2400" b="1" smtClean="0">
                <a:solidFill>
                  <a:schemeClr val="bg1"/>
                </a:solidFill>
                <a:latin typeface="+mn-ea"/>
              </a:rPr>
              <a:t>，大</a:t>
            </a:r>
            <a:r>
              <a:rPr lang="zh-CN" altLang="zh-CN" sz="2400" b="1">
                <a:solidFill>
                  <a:schemeClr val="bg1"/>
                </a:solidFill>
                <a:latin typeface="+mn-ea"/>
              </a:rPr>
              <a:t>搞军备竞赛，企图拖垮苏联</a:t>
            </a:r>
            <a:endParaRPr lang="zh-CN" altLang="zh-CN" sz="2400" b="1">
              <a:latin typeface="+mn-ea"/>
            </a:endParaRPr>
          </a:p>
        </p:txBody>
      </p:sp>
      <p:pic>
        <p:nvPicPr>
          <p:cNvPr id="1026" name="Picture 2" descr="http://www.pipesite.com/zb_users/upload/2018/10/20181021190425_20038.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40755" y="1375410"/>
            <a:ext cx="6135370" cy="200596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8" name="矩形 7"/>
          <p:cNvSpPr/>
          <p:nvPr/>
        </p:nvSpPr>
        <p:spPr>
          <a:xfrm>
            <a:off x="6366510" y="2489835"/>
            <a:ext cx="5810885" cy="891540"/>
          </a:xfrm>
          <a:prstGeom prst="rect">
            <a:avLst/>
          </a:prstGeom>
          <a:solidFill>
            <a:schemeClr val="tx1">
              <a:alpha val="43000"/>
            </a:schemeClr>
          </a:solidFill>
        </p:spPr>
        <p:txBody>
          <a:bodyPr wrap="square">
            <a:spAutoFit/>
          </a:bodyPr>
          <a:lstStyle/>
          <a:p>
            <a:pPr lvl="0" algn="l">
              <a:spcAft>
                <a:spcPts val="600"/>
              </a:spcAft>
              <a:buClrTx/>
              <a:buSzTx/>
              <a:buFontTx/>
            </a:pPr>
            <a:r>
              <a:rPr lang="zh-CN" altLang="zh-CN" sz="2400" b="1" smtClean="0">
                <a:solidFill>
                  <a:schemeClr val="bg1"/>
                </a:solidFill>
                <a:latin typeface="+mn-ea"/>
                <a:sym typeface="+mn-ea"/>
              </a:rPr>
              <a:t>1985年后，美苏关系走向缓和，苏联实行战略收缩</a:t>
            </a:r>
            <a:r>
              <a:rPr lang="zh-CN" altLang="zh-CN" sz="2800" b="1" smtClean="0">
                <a:solidFill>
                  <a:schemeClr val="bg1"/>
                </a:solidFill>
                <a:latin typeface="+mn-ea"/>
                <a:sym typeface="+mn-ea"/>
              </a:rPr>
              <a:t>；</a:t>
            </a:r>
            <a:r>
              <a:rPr lang="zh-CN" altLang="zh-CN" sz="2400" b="1" smtClean="0">
                <a:solidFill>
                  <a:schemeClr val="bg1"/>
                </a:solidFill>
                <a:latin typeface="+mn-ea"/>
                <a:sym typeface="+mn-ea"/>
              </a:rPr>
              <a:t>与中国关系正常化</a:t>
            </a:r>
            <a:endParaRPr lang="zh-CN" altLang="zh-CN" sz="2400" b="1" smtClean="0">
              <a:solidFill>
                <a:schemeClr val="bg1"/>
              </a:solidFill>
              <a:latin typeface="+mn-ea"/>
              <a:sym typeface="+mn-ea"/>
            </a:endParaRPr>
          </a:p>
        </p:txBody>
      </p:sp>
      <p:pic>
        <p:nvPicPr>
          <p:cNvPr id="2054" name="Picture 6" descr="https://timgsa.baidu.com/timg?image&amp;quality=80&amp;size=b9999_10000&amp;sec=1584364806614&amp;di=3084444dbb702995f7826bec91f19d3d&amp;imgtype=0&amp;src=http%3A%2F%2Fn.sinaimg.cn%2Fsinacn20107%2F400%2Fw1280h720%2F20181225%2F31d6-hqqzpkv4771903.jpg"/>
          <p:cNvPicPr>
            <a:picLocks noChangeAspect="1" noChangeArrowheads="1"/>
          </p:cNvPicPr>
          <p:nvPr/>
        </p:nvPicPr>
        <p:blipFill>
          <a:blip r:embed="rId5">
            <a:extLst>
              <a:ext uri="{28A0092B-C50C-407E-A947-70E740481C1C}">
                <a14:useLocalDpi xmlns:a14="http://schemas.microsoft.com/office/drawing/2010/main" val="0"/>
              </a:ext>
            </a:extLst>
          </a:blip>
          <a:srcRect r="18085"/>
          <a:stretch>
            <a:fillRect/>
          </a:stretch>
        </p:blipFill>
        <p:spPr bwMode="auto">
          <a:xfrm>
            <a:off x="6040755" y="3442970"/>
            <a:ext cx="6136640" cy="216027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timgsa.baidu.com/timg?image&amp;quality=80&amp;size=b9999_10000&amp;sec=1584365007439&amp;di=83bd0c71ad2934a13d993c4671ee16f9&amp;imgtype=0&amp;src=http%3A%2F%2Fhkpic.crntt.com%2Fupload%2F201110%2F3%2F101855402.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985" y="3442970"/>
            <a:ext cx="6048375" cy="2160270"/>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161925" y="3613785"/>
            <a:ext cx="8192135" cy="829945"/>
          </a:xfrm>
          <a:prstGeom prst="rect">
            <a:avLst/>
          </a:prstGeom>
          <a:solidFill>
            <a:schemeClr val="tx1">
              <a:alpha val="74000"/>
            </a:schemeClr>
          </a:solidFill>
        </p:spPr>
        <p:txBody>
          <a:bodyPr wrap="square">
            <a:spAutoFit/>
          </a:bodyPr>
          <a:lstStyle/>
          <a:p>
            <a:pPr lvl="0" algn="l">
              <a:spcAft>
                <a:spcPts val="600"/>
              </a:spcAft>
              <a:buClrTx/>
              <a:buSzTx/>
              <a:buFontTx/>
            </a:pPr>
            <a:r>
              <a:rPr lang="zh-CN" altLang="zh-CN" sz="2400" b="1" smtClean="0">
                <a:solidFill>
                  <a:schemeClr val="bg1"/>
                </a:solidFill>
                <a:latin typeface="+mn-ea"/>
                <a:sym typeface="+mn-ea"/>
              </a:rPr>
              <a:t>苏联外有“和平演变”，国内改革背离社会主义方向，放弃共产党的领导地位，最终形成东欧剧变、苏联解体的局面</a:t>
            </a:r>
            <a:endParaRPr lang="zh-CN" altLang="zh-CN" sz="2400" b="1" smtClean="0">
              <a:solidFill>
                <a:schemeClr val="bg1"/>
              </a:solidFill>
              <a:latin typeface="+mn-ea"/>
              <a:sym typeface="+mn-ea"/>
            </a:endParaRPr>
          </a:p>
        </p:txBody>
      </p:sp>
    </p:spTree>
    <p:custDataLst>
      <p:tags r:id="rId7"/>
    </p:custData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457835" y="1332230"/>
            <a:ext cx="6054090" cy="3183255"/>
          </a:xfrm>
          <a:prstGeom prst="rect">
            <a:avLst/>
          </a:prstGeom>
        </p:spPr>
      </p:pic>
      <p:sp>
        <p:nvSpPr>
          <p:cNvPr id="3" name="文本框 2"/>
          <p:cNvSpPr txBox="1"/>
          <p:nvPr/>
        </p:nvSpPr>
        <p:spPr>
          <a:xfrm>
            <a:off x="377825" y="4912360"/>
            <a:ext cx="11223625" cy="1568450"/>
          </a:xfrm>
          <a:prstGeom prst="rect">
            <a:avLst/>
          </a:prstGeom>
          <a:noFill/>
        </p:spPr>
        <p:txBody>
          <a:bodyPr wrap="square" rtlCol="0" anchor="t">
            <a:spAutoFit/>
          </a:bodyPr>
          <a:lstStyle/>
          <a:p>
            <a:r>
              <a:rPr lang="en-US" altLang="zh-CN" sz="2400" b="1">
                <a:solidFill>
                  <a:srgbClr val="FF0000"/>
                </a:solidFill>
                <a:latin typeface="楷体" panose="02010609060101010101" charset="-122"/>
                <a:ea typeface="楷体" panose="02010609060101010101" charset="-122"/>
              </a:rPr>
              <a:t>    </a:t>
            </a:r>
            <a:r>
              <a:rPr lang="zh-CN" altLang="en-US" sz="2400" b="1">
                <a:solidFill>
                  <a:srgbClr val="FF0000"/>
                </a:solidFill>
                <a:latin typeface="楷体" panose="02010609060101010101" charset="-122"/>
                <a:ea typeface="楷体" panose="02010609060101010101" charset="-122"/>
              </a:rPr>
              <a:t>军备竞赛</a:t>
            </a:r>
            <a:r>
              <a:rPr lang="zh-CN" altLang="en-US" sz="2400" b="1">
                <a:latin typeface="楷体" panose="02010609060101010101" charset="-122"/>
                <a:ea typeface="楷体" panose="02010609060101010101" charset="-122"/>
              </a:rPr>
              <a:t>是指各国之间为了应对未来可能发生的战争，竞相扩充军备，增强军事实力，是一种预防式的军事对抗。20世纪70年代，美、苏核武器竞争激烈，结果双方拥有世界核弹头库存总数的97%，同时双方在核武器运载工具、多弹头分导等高技术领域的研制投入大量人力和物力。</a:t>
            </a:r>
            <a:endParaRPr lang="zh-CN" altLang="en-US" sz="2400" b="1">
              <a:latin typeface="楷体" panose="02010609060101010101" charset="-122"/>
              <a:ea typeface="楷体" panose="02010609060101010101" charset="-122"/>
            </a:endParaRPr>
          </a:p>
        </p:txBody>
      </p:sp>
      <p:pic>
        <p:nvPicPr>
          <p:cNvPr id="4" name="图片 3"/>
          <p:cNvPicPr>
            <a:picLocks noChangeAspect="1"/>
          </p:cNvPicPr>
          <p:nvPr/>
        </p:nvPicPr>
        <p:blipFill>
          <a:blip r:embed="rId2"/>
          <a:stretch>
            <a:fillRect/>
          </a:stretch>
        </p:blipFill>
        <p:spPr>
          <a:xfrm>
            <a:off x="6980555" y="1332230"/>
            <a:ext cx="4800600" cy="3190875"/>
          </a:xfrm>
          <a:prstGeom prst="rect">
            <a:avLst/>
          </a:prstGeom>
        </p:spPr>
      </p:pic>
    </p:spTree>
    <p:custDataLst>
      <p:tags r:id="rId3"/>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932045" y="685165"/>
            <a:ext cx="2327910" cy="521970"/>
          </a:xfrm>
          <a:prstGeom prst="rect">
            <a:avLst/>
          </a:prstGeom>
          <a:solidFill>
            <a:srgbClr val="FFFF00"/>
          </a:solidFill>
        </p:spPr>
        <p:txBody>
          <a:bodyPr wrap="none" rtlCol="0" anchor="t">
            <a:spAutoFit/>
          </a:bodyPr>
          <a:lstStyle/>
          <a:p>
            <a:r>
              <a:rPr lang="zh-CN" altLang="zh-CN" sz="2800" b="1">
                <a:solidFill>
                  <a:srgbClr val="FF0000"/>
                </a:solidFill>
                <a:latin typeface="楷体" panose="02010609060101010101" charset="-122"/>
                <a:ea typeface="楷体" panose="02010609060101010101" charset="-122"/>
                <a:cs typeface="楷体" panose="02010609060101010101" charset="-122"/>
                <a:sym typeface="+mn-ea"/>
              </a:rPr>
              <a:t>第三世界国家</a:t>
            </a:r>
            <a:endParaRPr lang="zh-CN" altLang="zh-CN"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2" name="文本框 1"/>
          <p:cNvSpPr txBox="1"/>
          <p:nvPr/>
        </p:nvSpPr>
        <p:spPr>
          <a:xfrm>
            <a:off x="742315" y="1754505"/>
            <a:ext cx="10932160" cy="3538220"/>
          </a:xfrm>
          <a:prstGeom prst="rect">
            <a:avLst/>
          </a:prstGeom>
          <a:noFill/>
        </p:spPr>
        <p:txBody>
          <a:bodyPr wrap="square" rtlCol="0" anchor="t">
            <a:spAutoFit/>
          </a:bodyPr>
          <a:lstStyle/>
          <a:p>
            <a:r>
              <a:rPr lang="en-US" altLang="zh-CN" sz="2800" b="1">
                <a:latin typeface="楷体" panose="02010609060101010101" charset="-122"/>
                <a:ea typeface="楷体" panose="02010609060101010101" charset="-122"/>
              </a:rPr>
              <a:t>    </a:t>
            </a:r>
            <a:r>
              <a:rPr lang="zh-CN" altLang="en-US" sz="2800" b="1">
                <a:latin typeface="楷体" panose="02010609060101010101" charset="-122"/>
                <a:ea typeface="楷体" panose="02010609060101010101" charset="-122"/>
              </a:rPr>
              <a:t>第三世界是亚洲、非洲、拉丁美洲以及其它地区中的</a:t>
            </a:r>
            <a:r>
              <a:rPr lang="zh-CN" altLang="en-US" sz="2800" b="1">
                <a:solidFill>
                  <a:srgbClr val="7030A0"/>
                </a:solidFill>
                <a:latin typeface="楷体" panose="02010609060101010101" charset="-122"/>
                <a:ea typeface="楷体" panose="02010609060101010101" charset="-122"/>
              </a:rPr>
              <a:t>发展中国家，</a:t>
            </a:r>
            <a:r>
              <a:rPr lang="zh-CN" altLang="en-US" sz="2800" b="1">
                <a:latin typeface="楷体" panose="02010609060101010101" charset="-122"/>
                <a:ea typeface="楷体" panose="02010609060101010101" charset="-122"/>
              </a:rPr>
              <a:t>它们构成第三世界。</a:t>
            </a:r>
            <a:endParaRPr lang="zh-CN" altLang="en-US" sz="2800" b="1">
              <a:latin typeface="楷体" panose="02010609060101010101" charset="-122"/>
              <a:ea typeface="楷体" panose="02010609060101010101" charset="-122"/>
            </a:endParaRPr>
          </a:p>
          <a:p>
            <a:r>
              <a:rPr lang="zh-CN" altLang="en-US" sz="2800" b="1">
                <a:latin typeface="楷体" panose="02010609060101010101" charset="-122"/>
                <a:ea typeface="楷体" panose="02010609060101010101" charset="-122"/>
              </a:rPr>
              <a:t>    第三世界国家历史上长期遭受帝国主义和</a:t>
            </a:r>
            <a:r>
              <a:rPr lang="zh-CN" altLang="en-US" sz="2800" b="1">
                <a:solidFill>
                  <a:srgbClr val="FF0000"/>
                </a:solidFill>
                <a:latin typeface="楷体" panose="02010609060101010101" charset="-122"/>
                <a:ea typeface="楷体" panose="02010609060101010101" charset="-122"/>
              </a:rPr>
              <a:t>殖民</a:t>
            </a:r>
            <a:r>
              <a:rPr lang="zh-CN" altLang="en-US" sz="2800" b="1">
                <a:latin typeface="楷体" panose="02010609060101010101" charset="-122"/>
                <a:ea typeface="楷体" panose="02010609060101010101" charset="-122"/>
              </a:rPr>
              <a:t>主义的侵略、压迫和剥削，经济上大多比较落后。尽管他们中大多数国家已宣告</a:t>
            </a:r>
            <a:r>
              <a:rPr lang="zh-CN" altLang="en-US" sz="2800" b="1">
                <a:solidFill>
                  <a:srgbClr val="FF0000"/>
                </a:solidFill>
                <a:latin typeface="楷体" panose="02010609060101010101" charset="-122"/>
                <a:ea typeface="楷体" panose="02010609060101010101" charset="-122"/>
              </a:rPr>
              <a:t>独立，</a:t>
            </a:r>
            <a:r>
              <a:rPr lang="zh-CN" altLang="en-US" sz="2800" b="1">
                <a:latin typeface="楷体" panose="02010609060101010101" charset="-122"/>
                <a:ea typeface="楷体" panose="02010609060101010101" charset="-122"/>
              </a:rPr>
              <a:t>但仍然受到帝国主义特别是超级大国的经济渗透、政治控制和军事</a:t>
            </a:r>
            <a:r>
              <a:rPr lang="zh-CN" altLang="en-US" sz="2800" b="1">
                <a:solidFill>
                  <a:srgbClr val="FF0000"/>
                </a:solidFill>
                <a:latin typeface="楷体" panose="02010609060101010101" charset="-122"/>
                <a:ea typeface="楷体" panose="02010609060101010101" charset="-122"/>
              </a:rPr>
              <a:t>威胁，</a:t>
            </a:r>
            <a:r>
              <a:rPr lang="zh-CN" altLang="en-US" sz="2800" b="1">
                <a:latin typeface="楷体" panose="02010609060101010101" charset="-122"/>
                <a:ea typeface="楷体" panose="02010609060101010101" charset="-122"/>
              </a:rPr>
              <a:t>面临着彻底的政治独立和经济独立的严峻</a:t>
            </a:r>
            <a:r>
              <a:rPr lang="zh-CN" altLang="en-US" sz="2800" b="1">
                <a:solidFill>
                  <a:srgbClr val="FF0000"/>
                </a:solidFill>
                <a:latin typeface="楷体" panose="02010609060101010101" charset="-122"/>
                <a:ea typeface="楷体" panose="02010609060101010101" charset="-122"/>
              </a:rPr>
              <a:t>任务。</a:t>
            </a:r>
            <a:endParaRPr lang="zh-CN" altLang="en-US" sz="2800" b="1">
              <a:latin typeface="楷体" panose="02010609060101010101" charset="-122"/>
              <a:ea typeface="楷体" panose="02010609060101010101" charset="-122"/>
            </a:endParaRPr>
          </a:p>
          <a:p>
            <a:r>
              <a:rPr lang="zh-CN" altLang="en-US" sz="2800" b="1">
                <a:latin typeface="楷体" panose="02010609060101010101" charset="-122"/>
                <a:ea typeface="楷体" panose="02010609060101010101" charset="-122"/>
              </a:rPr>
              <a:t>    第三世界是在二战以后发展起来的。</a:t>
            </a:r>
            <a:r>
              <a:rPr lang="zh-CN" altLang="en-US" sz="2800" b="1">
                <a:solidFill>
                  <a:srgbClr val="FF0000"/>
                </a:solidFill>
                <a:latin typeface="楷体" panose="02010609060101010101" charset="-122"/>
                <a:ea typeface="楷体" panose="02010609060101010101" charset="-122"/>
              </a:rPr>
              <a:t>万隆会议、不结盟运动、七十七国集团</a:t>
            </a:r>
            <a:r>
              <a:rPr lang="zh-CN" altLang="en-US" sz="2800" b="1">
                <a:latin typeface="楷体" panose="02010609060101010101" charset="-122"/>
                <a:ea typeface="楷体" panose="02010609060101010101" charset="-122"/>
              </a:rPr>
              <a:t>是第三世界形成和发展的三个标志。</a:t>
            </a:r>
            <a:endParaRPr lang="zh-CN" altLang="en-US" sz="2800" b="1">
              <a:latin typeface="楷体" panose="02010609060101010101" charset="-122"/>
              <a:ea typeface="楷体" panose="02010609060101010101" charset="-122"/>
            </a:endParaRPr>
          </a:p>
        </p:txBody>
      </p:sp>
    </p:spTree>
    <p:custDataLst>
      <p:tags r:id="rId1"/>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2740" y="205740"/>
            <a:ext cx="11526520" cy="6447155"/>
          </a:xfrm>
          <a:prstGeom prst="rect">
            <a:avLst/>
          </a:prstGeom>
          <a:noFill/>
        </p:spPr>
        <p:txBody>
          <a:bodyPr wrap="square" rtlCol="0">
            <a:spAutoFit/>
          </a:bodyPr>
          <a:lstStyle/>
          <a:p>
            <a:pPr algn="ctr"/>
            <a:r>
              <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rPr>
              <a:t>极</a:t>
            </a:r>
            <a:endParaRPr lang="zh-CN" altLang="en-US" sz="41300">
              <a:ln w="12700" cmpd="sng">
                <a:noFill/>
                <a:prstDash val="sysDot"/>
              </a:ln>
              <a:pattFill prst="pct20">
                <a:fgClr>
                  <a:srgbClr val="0070C0"/>
                </a:fgClr>
                <a:bgClr>
                  <a:schemeClr val="bg1"/>
                </a:bgClr>
              </a:pattFill>
              <a:latin typeface="方正姚体" panose="02010601030101010101" charset="-122"/>
              <a:ea typeface="方正姚体" panose="02010601030101010101" charset="-122"/>
            </a:endParaRPr>
          </a:p>
        </p:txBody>
      </p:sp>
      <p:sp>
        <p:nvSpPr>
          <p:cNvPr id="5" name="矩形 4"/>
          <p:cNvSpPr/>
          <p:nvPr/>
        </p:nvSpPr>
        <p:spPr>
          <a:xfrm>
            <a:off x="4633019" y="775950"/>
            <a:ext cx="2926080" cy="645160"/>
          </a:xfrm>
          <a:prstGeom prst="rect">
            <a:avLst/>
          </a:prstGeom>
        </p:spPr>
        <p:txBody>
          <a:bodyPr wrap="none">
            <a:spAutoFit/>
          </a:bodyPr>
          <a:lstStyle/>
          <a:p>
            <a:r>
              <a:rPr lang="zh-CN" altLang="en-US" sz="3600" b="1">
                <a:latin typeface="微软雅黑" panose="020B0503020204020204" charset="-122"/>
                <a:ea typeface="微软雅黑" panose="020B0503020204020204" charset="-122"/>
              </a:rPr>
              <a:t>当今世界格局</a:t>
            </a:r>
            <a:endParaRPr lang="zh-CN" altLang="en-US" sz="3600" b="1">
              <a:latin typeface="微软雅黑" panose="020B0503020204020204" charset="-122"/>
              <a:ea typeface="微软雅黑" panose="020B0503020204020204" charset="-122"/>
            </a:endParaRPr>
          </a:p>
        </p:txBody>
      </p:sp>
      <p:sp>
        <p:nvSpPr>
          <p:cNvPr id="16" name="矩形 15"/>
          <p:cNvSpPr/>
          <p:nvPr/>
        </p:nvSpPr>
        <p:spPr>
          <a:xfrm>
            <a:off x="595454" y="1820381"/>
            <a:ext cx="4696868"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    新的世界格局尚未形成，多极化趋势不可逆转，目前是“一超多强”。 </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49" name="矩形 48"/>
          <p:cNvSpPr/>
          <p:nvPr/>
        </p:nvSpPr>
        <p:spPr>
          <a:xfrm>
            <a:off x="6158075" y="2001134"/>
            <a:ext cx="5624396" cy="781945"/>
          </a:xfrm>
          <a:prstGeom prst="rect">
            <a:avLst/>
          </a:prstGeom>
          <a:noFill/>
          <a:ln>
            <a:solidFill>
              <a:schemeClr val="accent1"/>
            </a:solidFill>
          </a:ln>
        </p:spPr>
        <p:txBody>
          <a:bodyPr wrap="square" rtlCol="0">
            <a:spAutoFit/>
          </a:bodyPr>
          <a:lstStyle/>
          <a:p>
            <a:pPr>
              <a:lnSpc>
                <a:spcPct val="120000"/>
              </a:lnSpc>
            </a:pPr>
            <a:r>
              <a:rPr lang="en-US" altLang="zh-CN" sz="2000" b="1">
                <a:solidFill>
                  <a:srgbClr val="000000"/>
                </a:solidFill>
                <a:latin typeface="仿宋" panose="02010609060101010101" pitchFamily="49" charset="-122"/>
                <a:ea typeface="仿宋" panose="02010609060101010101" pitchFamily="49" charset="-122"/>
              </a:rPr>
              <a:t>    </a:t>
            </a:r>
            <a:r>
              <a:rPr lang="zh-CN" altLang="zh-CN" sz="2000" b="1">
                <a:solidFill>
                  <a:srgbClr val="000000"/>
                </a:solidFill>
                <a:latin typeface="仿宋" panose="02010609060101010101" pitchFamily="49" charset="-122"/>
                <a:ea typeface="仿宋" panose="02010609060101010101" pitchFamily="49" charset="-122"/>
              </a:rPr>
              <a:t>美苏争霸结束了，美俄关系依然紧张；冷战结束了，冷战思维依然存在。</a:t>
            </a:r>
            <a:endParaRPr lang="zh-CN" altLang="en-US" sz="2000" b="1">
              <a:solidFill>
                <a:srgbClr val="000000"/>
              </a:solidFill>
              <a:latin typeface="仿宋" panose="02010609060101010101" pitchFamily="49" charset="-122"/>
              <a:ea typeface="仿宋" panose="02010609060101010101" pitchFamily="49" charset="-122"/>
            </a:endParaRPr>
          </a:p>
        </p:txBody>
      </p:sp>
      <p:pic>
        <p:nvPicPr>
          <p:cNvPr id="51" name="图片 50"/>
          <p:cNvPicPr>
            <a:picLocks noChangeAspect="1"/>
          </p:cNvPicPr>
          <p:nvPr/>
        </p:nvPicPr>
        <p:blipFill>
          <a:blip r:embed="rId1"/>
          <a:stretch>
            <a:fillRect/>
          </a:stretch>
        </p:blipFill>
        <p:spPr>
          <a:xfrm>
            <a:off x="0" y="3038027"/>
            <a:ext cx="4864726" cy="3088414"/>
          </a:xfrm>
          <a:prstGeom prst="rect">
            <a:avLst/>
          </a:prstGeom>
        </p:spPr>
      </p:pic>
      <p:pic>
        <p:nvPicPr>
          <p:cNvPr id="53" name="图片 5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5888" y="3462893"/>
            <a:ext cx="3054334" cy="2238682"/>
          </a:xfrm>
          <a:prstGeom prst="rect">
            <a:avLst/>
          </a:prstGeom>
        </p:spPr>
      </p:pic>
      <p:pic>
        <p:nvPicPr>
          <p:cNvPr id="54" name="图片 53" descr="http://www.crntt.com/upload/201210/10/102262981.jpg"/>
          <p:cNvPicPr/>
          <p:nvPr/>
        </p:nvPicPr>
        <p:blipFill>
          <a:blip r:embed="rId3">
            <a:extLst>
              <a:ext uri="{28A0092B-C50C-407E-A947-70E740481C1C}">
                <a14:useLocalDpi xmlns:a14="http://schemas.microsoft.com/office/drawing/2010/main" val="0"/>
              </a:ext>
            </a:extLst>
          </a:blip>
          <a:stretch>
            <a:fillRect/>
          </a:stretch>
        </p:blipFill>
        <p:spPr bwMode="auto">
          <a:xfrm>
            <a:off x="8794979" y="3462893"/>
            <a:ext cx="3304871" cy="2238682"/>
          </a:xfrm>
          <a:prstGeom prst="rect">
            <a:avLst/>
          </a:prstGeom>
          <a:noFill/>
          <a:ln>
            <a:noFill/>
          </a:ln>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6"/>
          <p:cNvSpPr>
            <a:spLocks noChangeArrowheads="1"/>
          </p:cNvSpPr>
          <p:nvPr/>
        </p:nvSpPr>
        <p:spPr bwMode="auto">
          <a:xfrm>
            <a:off x="329462" y="4122628"/>
            <a:ext cx="5766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同舟共济、权责共担构建人类命运共同体</a:t>
            </a:r>
            <a:endParaRPr lang="zh-CN" altLang="en-US" sz="2400" b="1">
              <a:solidFill>
                <a:srgbClr val="0000FF"/>
              </a:solidFill>
              <a:latin typeface="黑体" panose="02010609060101010101" pitchFamily="49" charset="-122"/>
              <a:ea typeface="黑体" panose="02010609060101010101" pitchFamily="49" charset="-122"/>
            </a:endParaRPr>
          </a:p>
        </p:txBody>
      </p:sp>
      <p:sp>
        <p:nvSpPr>
          <p:cNvPr id="28675" name="矩形 9"/>
          <p:cNvSpPr>
            <a:spLocks noChangeArrowheads="1"/>
          </p:cNvSpPr>
          <p:nvPr/>
        </p:nvSpPr>
        <p:spPr bwMode="auto">
          <a:xfrm>
            <a:off x="329462" y="2393469"/>
            <a:ext cx="58945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追求本国利益同时也应该兼顾他国的利益</a:t>
            </a:r>
            <a:endParaRPr lang="zh-CN" altLang="en-US" sz="2400" b="1">
              <a:solidFill>
                <a:srgbClr val="0000FF"/>
              </a:solidFill>
              <a:latin typeface="黑体" panose="02010609060101010101" pitchFamily="49" charset="-122"/>
              <a:ea typeface="黑体" panose="02010609060101010101" pitchFamily="49" charset="-122"/>
            </a:endParaRPr>
          </a:p>
        </p:txBody>
      </p:sp>
      <p:sp>
        <p:nvSpPr>
          <p:cNvPr id="28676" name="矩形 10"/>
          <p:cNvSpPr>
            <a:spLocks noChangeArrowheads="1"/>
          </p:cNvSpPr>
          <p:nvPr/>
        </p:nvSpPr>
        <p:spPr bwMode="auto">
          <a:xfrm>
            <a:off x="329462" y="3256646"/>
            <a:ext cx="5766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建立平和、尊重、合作、共赢的国际关系</a:t>
            </a:r>
            <a:endParaRPr lang="zh-CN" altLang="en-US" sz="2400" b="1">
              <a:solidFill>
                <a:srgbClr val="0000FF"/>
              </a:solidFill>
              <a:latin typeface="黑体" panose="02010609060101010101" pitchFamily="49" charset="-122"/>
              <a:ea typeface="黑体" panose="02010609060101010101" pitchFamily="49" charset="-122"/>
            </a:endParaRPr>
          </a:p>
        </p:txBody>
      </p:sp>
      <p:pic>
        <p:nvPicPr>
          <p:cNvPr id="28677" name="图片 9" descr="c03fd54ab9dd1ba043d40f.jpg"/>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6264062" y="2041529"/>
            <a:ext cx="5598476" cy="312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4014077" y="848261"/>
            <a:ext cx="3636335" cy="769441"/>
          </a:xfrm>
          <a:prstGeom prst="rect">
            <a:avLst/>
          </a:prstGeom>
          <a:noFill/>
        </p:spPr>
        <p:txBody>
          <a:bodyPr wrap="square" rtlCol="0">
            <a:spAutoFit/>
          </a:bodyPr>
          <a:lstStyle/>
          <a:p>
            <a:pPr algn="ctr"/>
            <a:r>
              <a:rPr lang="zh-CN" altLang="en-US" sz="4400" b="1">
                <a:solidFill>
                  <a:srgbClr val="FF0000"/>
                </a:solidFill>
                <a:latin typeface="华文隶书" panose="02010800040101010101" charset="-122"/>
                <a:ea typeface="华文隶书" panose="02010800040101010101" charset="-122"/>
              </a:rPr>
              <a:t>中国方案</a:t>
            </a:r>
            <a:endParaRPr lang="zh-CN" altLang="en-US" sz="4400" b="1">
              <a:solidFill>
                <a:srgbClr val="FF0000"/>
              </a:solidFill>
              <a:latin typeface="华文隶书" panose="02010800040101010101" charset="-122"/>
              <a:ea typeface="华文隶书"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8676"/>
                                        </p:tgtEl>
                                        <p:attrNameLst>
                                          <p:attrName>style.visibility</p:attrName>
                                        </p:attrNameLst>
                                      </p:cBhvr>
                                      <p:to>
                                        <p:strVal val="visible"/>
                                      </p:to>
                                    </p:set>
                                    <p:animEffect transition="in" filter="barn(inVertical)">
                                      <p:cBhvr>
                                        <p:cTn id="11" dur="500"/>
                                        <p:tgtEl>
                                          <p:spTgt spid="28676"/>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barn(inVertical)">
                                      <p:cBhvr>
                                        <p:cTn id="15" dur="500"/>
                                        <p:tgtEl>
                                          <p:spTgt spid="28674"/>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28677"/>
                                        </p:tgtEl>
                                        <p:attrNameLst>
                                          <p:attrName>style.visibility</p:attrName>
                                        </p:attrNameLst>
                                      </p:cBhvr>
                                      <p:to>
                                        <p:strVal val="visible"/>
                                      </p:to>
                                    </p:set>
                                    <p:animEffect transition="in" filter="barn(inVertical)">
                                      <p:cBhvr>
                                        <p:cTn id="19"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p:bldP spid="2867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425877" y="565398"/>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0" name="Text Box 2"/>
          <p:cNvSpPr txBox="1">
            <a:spLocks noChangeArrowheads="1"/>
          </p:cNvSpPr>
          <p:nvPr/>
        </p:nvSpPr>
        <p:spPr bwMode="auto">
          <a:xfrm>
            <a:off x="1158069" y="4782454"/>
            <a:ext cx="2049462" cy="641350"/>
          </a:xfrm>
          <a:prstGeom prst="rect">
            <a:avLst/>
          </a:prstGeom>
          <a:solidFill>
            <a:schemeClr val="accent1">
              <a:lumMod val="9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b="1">
                <a:solidFill>
                  <a:schemeClr val="bg1"/>
                </a:solidFill>
                <a:latin typeface="Arial" panose="020B0604020202020204" pitchFamily="34" charset="0"/>
              </a:rPr>
              <a:t>二战后初期：两极</a:t>
            </a:r>
            <a:endParaRPr lang="zh-CN" altLang="en-US" b="1">
              <a:solidFill>
                <a:schemeClr val="bg1"/>
              </a:solidFill>
              <a:latin typeface="Arial" panose="020B0604020202020204" pitchFamily="34" charset="0"/>
            </a:endParaRPr>
          </a:p>
          <a:p>
            <a:pPr fontAlgn="base">
              <a:spcBef>
                <a:spcPct val="0"/>
              </a:spcBef>
              <a:spcAft>
                <a:spcPct val="0"/>
              </a:spcAft>
            </a:pPr>
            <a:r>
              <a:rPr lang="zh-CN" altLang="en-US" b="1">
                <a:solidFill>
                  <a:schemeClr val="bg1"/>
                </a:solidFill>
                <a:latin typeface="Arial" panose="020B0604020202020204" pitchFamily="34" charset="0"/>
              </a:rPr>
              <a:t>    对峙格局的形成</a:t>
            </a:r>
            <a:endParaRPr lang="zh-CN" altLang="en-US" b="1">
              <a:solidFill>
                <a:schemeClr val="bg1"/>
              </a:solidFill>
              <a:latin typeface="Arial" panose="020B0604020202020204" pitchFamily="34" charset="0"/>
            </a:endParaRPr>
          </a:p>
        </p:txBody>
      </p:sp>
      <p:grpSp>
        <p:nvGrpSpPr>
          <p:cNvPr id="31" name="Group 3"/>
          <p:cNvGrpSpPr/>
          <p:nvPr/>
        </p:nvGrpSpPr>
        <p:grpSpPr>
          <a:xfrm>
            <a:off x="644525" y="1451610"/>
            <a:ext cx="2948940" cy="2940050"/>
            <a:chOff x="1296" y="912"/>
            <a:chExt cx="3024" cy="2832"/>
          </a:xfrm>
        </p:grpSpPr>
        <p:sp>
          <p:nvSpPr>
            <p:cNvPr id="32" name="Oval 4"/>
            <p:cNvSpPr>
              <a:spLocks noChangeArrowheads="1"/>
            </p:cNvSpPr>
            <p:nvPr/>
          </p:nvSpPr>
          <p:spPr bwMode="auto">
            <a:xfrm>
              <a:off x="1296" y="912"/>
              <a:ext cx="3024" cy="2832"/>
            </a:xfrm>
            <a:prstGeom prst="ellipse">
              <a:avLst/>
            </a:prstGeom>
            <a:solidFill>
              <a:schemeClr val="bg1"/>
            </a:solidFill>
            <a:ln w="2857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a:solidFill>
                  <a:srgbClr val="000000"/>
                </a:solidFill>
              </a:endParaRPr>
            </a:p>
          </p:txBody>
        </p:sp>
        <p:sp>
          <p:nvSpPr>
            <p:cNvPr id="33" name="Line 5"/>
            <p:cNvSpPr>
              <a:spLocks noChangeShapeType="1"/>
            </p:cNvSpPr>
            <p:nvPr/>
          </p:nvSpPr>
          <p:spPr bwMode="auto">
            <a:xfrm>
              <a:off x="2784" y="912"/>
              <a:ext cx="48" cy="1392"/>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34" name="Line 6"/>
            <p:cNvSpPr>
              <a:spLocks noChangeShapeType="1"/>
            </p:cNvSpPr>
            <p:nvPr/>
          </p:nvSpPr>
          <p:spPr bwMode="auto">
            <a:xfrm flipH="1">
              <a:off x="2784" y="2304"/>
              <a:ext cx="48" cy="1440"/>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35" name="Line 7"/>
            <p:cNvSpPr>
              <a:spLocks noChangeShapeType="1"/>
            </p:cNvSpPr>
            <p:nvPr/>
          </p:nvSpPr>
          <p:spPr bwMode="auto">
            <a:xfrm>
              <a:off x="2832" y="2304"/>
              <a:ext cx="336" cy="1392"/>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grpSp>
      <p:sp>
        <p:nvSpPr>
          <p:cNvPr id="36" name="Text Box 8"/>
          <p:cNvSpPr txBox="1">
            <a:spLocks noChangeArrowheads="1"/>
          </p:cNvSpPr>
          <p:nvPr/>
        </p:nvSpPr>
        <p:spPr bwMode="auto">
          <a:xfrm>
            <a:off x="1301579" y="2190635"/>
            <a:ext cx="59824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1600" b="1">
                <a:solidFill>
                  <a:srgbClr val="000000"/>
                </a:solidFill>
                <a:latin typeface="Arial" panose="020B0604020202020204" pitchFamily="34" charset="0"/>
              </a:rPr>
              <a:t>美国</a:t>
            </a:r>
            <a:endParaRPr lang="zh-CN" altLang="en-US" sz="1600" b="1">
              <a:solidFill>
                <a:srgbClr val="000000"/>
              </a:solidFill>
              <a:latin typeface="Arial" panose="020B0604020202020204" pitchFamily="34" charset="0"/>
            </a:endParaRPr>
          </a:p>
        </p:txBody>
      </p:sp>
      <p:sp>
        <p:nvSpPr>
          <p:cNvPr id="37" name="Text Box 9"/>
          <p:cNvSpPr txBox="1">
            <a:spLocks noChangeArrowheads="1"/>
          </p:cNvSpPr>
          <p:nvPr/>
        </p:nvSpPr>
        <p:spPr bwMode="auto">
          <a:xfrm>
            <a:off x="2609362" y="2190635"/>
            <a:ext cx="59824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1600" b="1">
                <a:solidFill>
                  <a:srgbClr val="000000"/>
                </a:solidFill>
                <a:latin typeface="Arial" panose="020B0604020202020204" pitchFamily="34" charset="0"/>
              </a:rPr>
              <a:t>苏联</a:t>
            </a:r>
            <a:endParaRPr lang="zh-CN" altLang="en-US" sz="1600" b="1">
              <a:solidFill>
                <a:srgbClr val="000000"/>
              </a:solidFill>
              <a:latin typeface="Arial" panose="020B0604020202020204" pitchFamily="34" charset="0"/>
            </a:endParaRPr>
          </a:p>
        </p:txBody>
      </p:sp>
      <p:sp>
        <p:nvSpPr>
          <p:cNvPr id="38" name="Text Box 10"/>
          <p:cNvSpPr txBox="1">
            <a:spLocks noChangeArrowheads="1"/>
          </p:cNvSpPr>
          <p:nvPr/>
        </p:nvSpPr>
        <p:spPr bwMode="auto">
          <a:xfrm>
            <a:off x="788498" y="2783725"/>
            <a:ext cx="11112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1600" b="1">
                <a:solidFill>
                  <a:srgbClr val="000000"/>
                </a:solidFill>
                <a:latin typeface="Arial" panose="020B0604020202020204" pitchFamily="34" charset="0"/>
              </a:rPr>
              <a:t>资本主义</a:t>
            </a:r>
            <a:endParaRPr lang="zh-CN" altLang="en-US" sz="1600" b="1">
              <a:solidFill>
                <a:srgbClr val="000000"/>
              </a:solidFill>
              <a:latin typeface="Arial" panose="020B0604020202020204" pitchFamily="34" charset="0"/>
            </a:endParaRPr>
          </a:p>
        </p:txBody>
      </p:sp>
      <p:sp>
        <p:nvSpPr>
          <p:cNvPr id="39" name="Text Box 11"/>
          <p:cNvSpPr txBox="1">
            <a:spLocks noChangeArrowheads="1"/>
          </p:cNvSpPr>
          <p:nvPr/>
        </p:nvSpPr>
        <p:spPr bwMode="auto">
          <a:xfrm>
            <a:off x="2412194" y="2734513"/>
            <a:ext cx="1152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1600" b="1">
                <a:solidFill>
                  <a:srgbClr val="000000"/>
                </a:solidFill>
                <a:latin typeface="Arial" panose="020B0604020202020204" pitchFamily="34" charset="0"/>
              </a:rPr>
              <a:t>社会主义</a:t>
            </a:r>
            <a:endParaRPr lang="zh-CN" altLang="en-US" sz="1600" b="1">
              <a:solidFill>
                <a:srgbClr val="000000"/>
              </a:solidFill>
              <a:latin typeface="Arial" panose="020B0604020202020204" pitchFamily="34" charset="0"/>
            </a:endParaRPr>
          </a:p>
        </p:txBody>
      </p:sp>
      <p:sp>
        <p:nvSpPr>
          <p:cNvPr id="40" name="Text Box 12"/>
          <p:cNvSpPr txBox="1">
            <a:spLocks noChangeArrowheads="1"/>
          </p:cNvSpPr>
          <p:nvPr/>
        </p:nvSpPr>
        <p:spPr bwMode="auto">
          <a:xfrm>
            <a:off x="2090845" y="3349829"/>
            <a:ext cx="430887" cy="130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lang="zh-CN" altLang="en-US" sz="1600" b="1">
                <a:solidFill>
                  <a:srgbClr val="000000"/>
                </a:solidFill>
                <a:latin typeface="Arial" panose="020B0604020202020204" pitchFamily="34" charset="0"/>
              </a:rPr>
              <a:t>新兴独立国家</a:t>
            </a:r>
            <a:endParaRPr lang="zh-CN" altLang="en-US" sz="1600" b="1">
              <a:solidFill>
                <a:srgbClr val="000000"/>
              </a:solidFill>
              <a:latin typeface="Arial" panose="020B0604020202020204" pitchFamily="34" charset="0"/>
            </a:endParaRPr>
          </a:p>
        </p:txBody>
      </p:sp>
      <p:sp>
        <p:nvSpPr>
          <p:cNvPr id="41" name="AutoShape 13"/>
          <p:cNvSpPr>
            <a:spLocks noChangeArrowheads="1"/>
          </p:cNvSpPr>
          <p:nvPr/>
        </p:nvSpPr>
        <p:spPr bwMode="auto">
          <a:xfrm>
            <a:off x="3766332" y="2747214"/>
            <a:ext cx="555625" cy="388937"/>
          </a:xfrm>
          <a:prstGeom prst="rightArrow">
            <a:avLst>
              <a:gd name="adj1" fmla="val 50000"/>
              <a:gd name="adj2" fmla="val 35714"/>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a:solidFill>
                <a:srgbClr val="000000"/>
              </a:solidFill>
            </a:endParaRPr>
          </a:p>
        </p:txBody>
      </p:sp>
      <p:sp>
        <p:nvSpPr>
          <p:cNvPr id="42" name="Text Box 14"/>
          <p:cNvSpPr txBox="1">
            <a:spLocks noChangeArrowheads="1"/>
          </p:cNvSpPr>
          <p:nvPr/>
        </p:nvSpPr>
        <p:spPr bwMode="auto">
          <a:xfrm>
            <a:off x="4214631" y="4777081"/>
            <a:ext cx="3401060" cy="645160"/>
          </a:xfrm>
          <a:prstGeom prst="rect">
            <a:avLst/>
          </a:prstGeom>
          <a:solidFill>
            <a:schemeClr val="accent1">
              <a:lumMod val="9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b="1">
                <a:solidFill>
                  <a:schemeClr val="bg1"/>
                </a:solidFill>
                <a:latin typeface="Arial" panose="020B0604020202020204" pitchFamily="34" charset="0"/>
              </a:rPr>
              <a:t>二十世</a:t>
            </a:r>
            <a:r>
              <a:rPr lang="zh-CN" altLang="en-US" b="1" smtClean="0">
                <a:solidFill>
                  <a:schemeClr val="bg1"/>
                </a:solidFill>
                <a:latin typeface="Arial" panose="020B0604020202020204" pitchFamily="34" charset="0"/>
              </a:rPr>
              <a:t>纪五六十年代：出</a:t>
            </a:r>
            <a:endParaRPr lang="en-US" altLang="zh-CN" b="1" smtClean="0">
              <a:solidFill>
                <a:schemeClr val="bg1"/>
              </a:solidFill>
              <a:latin typeface="Arial" panose="020B0604020202020204" pitchFamily="34" charset="0"/>
            </a:endParaRPr>
          </a:p>
          <a:p>
            <a:pPr fontAlgn="base">
              <a:spcBef>
                <a:spcPct val="0"/>
              </a:spcBef>
              <a:spcAft>
                <a:spcPct val="0"/>
              </a:spcAft>
            </a:pPr>
            <a:r>
              <a:rPr lang="zh-CN" altLang="en-US" b="1" smtClean="0">
                <a:solidFill>
                  <a:schemeClr val="bg1"/>
                </a:solidFill>
                <a:latin typeface="Arial" panose="020B0604020202020204" pitchFamily="34" charset="0"/>
              </a:rPr>
              <a:t>现多极</a:t>
            </a:r>
            <a:r>
              <a:rPr lang="zh-CN" altLang="en-US" b="1">
                <a:solidFill>
                  <a:schemeClr val="bg1"/>
                </a:solidFill>
                <a:latin typeface="Arial" panose="020B0604020202020204" pitchFamily="34" charset="0"/>
              </a:rPr>
              <a:t>化趋势、冲击了两极格局</a:t>
            </a:r>
            <a:endParaRPr lang="zh-CN" altLang="en-US" b="1">
              <a:solidFill>
                <a:schemeClr val="bg1"/>
              </a:solidFill>
              <a:latin typeface="Arial" panose="020B0604020202020204" pitchFamily="34" charset="0"/>
            </a:endParaRPr>
          </a:p>
        </p:txBody>
      </p:sp>
      <p:grpSp>
        <p:nvGrpSpPr>
          <p:cNvPr id="43" name="Group 15"/>
          <p:cNvGrpSpPr/>
          <p:nvPr/>
        </p:nvGrpSpPr>
        <p:grpSpPr>
          <a:xfrm>
            <a:off x="4619625" y="1520190"/>
            <a:ext cx="2879090" cy="2916555"/>
            <a:chOff x="1872" y="1392"/>
            <a:chExt cx="1486" cy="1392"/>
          </a:xfrm>
        </p:grpSpPr>
        <p:grpSp>
          <p:nvGrpSpPr>
            <p:cNvPr id="44" name="Group 16"/>
            <p:cNvGrpSpPr/>
            <p:nvPr/>
          </p:nvGrpSpPr>
          <p:grpSpPr>
            <a:xfrm>
              <a:off x="1872" y="1392"/>
              <a:ext cx="1486" cy="1392"/>
              <a:chOff x="1344" y="768"/>
              <a:chExt cx="3307" cy="2832"/>
            </a:xfrm>
          </p:grpSpPr>
          <p:sp>
            <p:nvSpPr>
              <p:cNvPr id="51" name="Oval 17"/>
              <p:cNvSpPr>
                <a:spLocks noChangeArrowheads="1"/>
              </p:cNvSpPr>
              <p:nvPr/>
            </p:nvSpPr>
            <p:spPr bwMode="auto">
              <a:xfrm>
                <a:off x="1344" y="768"/>
                <a:ext cx="3307" cy="2832"/>
              </a:xfrm>
              <a:prstGeom prst="ellipse">
                <a:avLst/>
              </a:prstGeom>
              <a:solidFill>
                <a:schemeClr val="bg1"/>
              </a:solidFill>
              <a:ln w="2857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a:solidFill>
                    <a:srgbClr val="000000"/>
                  </a:solidFill>
                </a:endParaRPr>
              </a:p>
            </p:txBody>
          </p:sp>
          <p:sp>
            <p:nvSpPr>
              <p:cNvPr id="52" name="Line 18"/>
              <p:cNvSpPr>
                <a:spLocks noChangeShapeType="1"/>
              </p:cNvSpPr>
              <p:nvPr/>
            </p:nvSpPr>
            <p:spPr bwMode="auto">
              <a:xfrm flipH="1">
                <a:off x="2880" y="769"/>
                <a:ext cx="275" cy="1393"/>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3" name="Line 19"/>
              <p:cNvSpPr>
                <a:spLocks noChangeShapeType="1"/>
              </p:cNvSpPr>
              <p:nvPr/>
            </p:nvSpPr>
            <p:spPr bwMode="auto">
              <a:xfrm flipH="1">
                <a:off x="2544" y="2064"/>
                <a:ext cx="336" cy="1488"/>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4" name="Line 20"/>
              <p:cNvSpPr>
                <a:spLocks noChangeShapeType="1"/>
              </p:cNvSpPr>
              <p:nvPr/>
            </p:nvSpPr>
            <p:spPr bwMode="auto">
              <a:xfrm>
                <a:off x="2880" y="2112"/>
                <a:ext cx="601" cy="1426"/>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5" name="Line 21"/>
              <p:cNvSpPr>
                <a:spLocks noChangeShapeType="1"/>
              </p:cNvSpPr>
              <p:nvPr/>
            </p:nvSpPr>
            <p:spPr bwMode="auto">
              <a:xfrm>
                <a:off x="2832" y="2112"/>
                <a:ext cx="1819" cy="162"/>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6" name="Line 22"/>
              <p:cNvSpPr>
                <a:spLocks noChangeShapeType="1"/>
              </p:cNvSpPr>
              <p:nvPr/>
            </p:nvSpPr>
            <p:spPr bwMode="auto">
              <a:xfrm>
                <a:off x="2880" y="2112"/>
                <a:ext cx="1488" cy="937"/>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7" name="Line 23"/>
              <p:cNvSpPr>
                <a:spLocks noChangeShapeType="1"/>
              </p:cNvSpPr>
              <p:nvPr/>
            </p:nvSpPr>
            <p:spPr bwMode="auto">
              <a:xfrm flipV="1">
                <a:off x="1344" y="2112"/>
                <a:ext cx="1488" cy="96"/>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58" name="Line 24"/>
              <p:cNvSpPr>
                <a:spLocks noChangeShapeType="1"/>
              </p:cNvSpPr>
              <p:nvPr/>
            </p:nvSpPr>
            <p:spPr bwMode="auto">
              <a:xfrm flipV="1">
                <a:off x="1680" y="2160"/>
                <a:ext cx="1152" cy="912"/>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grpSp>
        <p:sp>
          <p:nvSpPr>
            <p:cNvPr id="45" name="Text Box 25"/>
            <p:cNvSpPr txBox="1">
              <a:spLocks noChangeArrowheads="1"/>
            </p:cNvSpPr>
            <p:nvPr/>
          </p:nvSpPr>
          <p:spPr bwMode="auto">
            <a:xfrm>
              <a:off x="2112" y="1728"/>
              <a:ext cx="333"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美国</a:t>
              </a:r>
              <a:endParaRPr lang="zh-CN" altLang="en-US" sz="1600" b="1">
                <a:solidFill>
                  <a:srgbClr val="000000"/>
                </a:solidFill>
                <a:latin typeface="Arial" panose="020B0604020202020204" pitchFamily="34" charset="0"/>
              </a:endParaRPr>
            </a:p>
          </p:txBody>
        </p:sp>
        <p:sp>
          <p:nvSpPr>
            <p:cNvPr id="46" name="Text Box 26"/>
            <p:cNvSpPr txBox="1">
              <a:spLocks noChangeArrowheads="1"/>
            </p:cNvSpPr>
            <p:nvPr/>
          </p:nvSpPr>
          <p:spPr bwMode="auto">
            <a:xfrm>
              <a:off x="2640" y="1680"/>
              <a:ext cx="331"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苏联</a:t>
              </a:r>
              <a:endParaRPr lang="zh-CN" altLang="en-US" sz="1600" b="1">
                <a:solidFill>
                  <a:srgbClr val="000000"/>
                </a:solidFill>
                <a:latin typeface="Arial" panose="020B0604020202020204" pitchFamily="34" charset="0"/>
              </a:endParaRPr>
            </a:p>
          </p:txBody>
        </p:sp>
        <p:sp>
          <p:nvSpPr>
            <p:cNvPr id="47" name="Text Box 27"/>
            <p:cNvSpPr txBox="1">
              <a:spLocks noChangeArrowheads="1"/>
            </p:cNvSpPr>
            <p:nvPr/>
          </p:nvSpPr>
          <p:spPr bwMode="auto">
            <a:xfrm>
              <a:off x="2832" y="2132"/>
              <a:ext cx="331"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中国</a:t>
              </a:r>
              <a:endParaRPr lang="zh-CN" altLang="en-US" sz="1600" b="1">
                <a:solidFill>
                  <a:srgbClr val="000000"/>
                </a:solidFill>
                <a:latin typeface="Arial" panose="020B0604020202020204" pitchFamily="34" charset="0"/>
              </a:endParaRPr>
            </a:p>
          </p:txBody>
        </p:sp>
        <p:sp>
          <p:nvSpPr>
            <p:cNvPr id="48" name="Text Box 28"/>
            <p:cNvSpPr txBox="1">
              <a:spLocks noChangeArrowheads="1"/>
            </p:cNvSpPr>
            <p:nvPr/>
          </p:nvSpPr>
          <p:spPr bwMode="auto">
            <a:xfrm>
              <a:off x="1968" y="2112"/>
              <a:ext cx="331"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日本</a:t>
              </a:r>
              <a:endParaRPr lang="zh-CN" altLang="en-US" sz="1600" b="1">
                <a:solidFill>
                  <a:srgbClr val="000000"/>
                </a:solidFill>
                <a:latin typeface="Arial" panose="020B0604020202020204" pitchFamily="34" charset="0"/>
              </a:endParaRPr>
            </a:p>
          </p:txBody>
        </p:sp>
        <p:sp>
          <p:nvSpPr>
            <p:cNvPr id="49" name="Text Box 29"/>
            <p:cNvSpPr txBox="1">
              <a:spLocks noChangeArrowheads="1"/>
            </p:cNvSpPr>
            <p:nvPr/>
          </p:nvSpPr>
          <p:spPr bwMode="auto">
            <a:xfrm>
              <a:off x="2124" y="2352"/>
              <a:ext cx="331"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西欧</a:t>
              </a:r>
              <a:endParaRPr lang="zh-CN" altLang="en-US" sz="1600" b="1">
                <a:solidFill>
                  <a:srgbClr val="000000"/>
                </a:solidFill>
                <a:latin typeface="Arial" panose="020B0604020202020204" pitchFamily="34" charset="0"/>
              </a:endParaRPr>
            </a:p>
          </p:txBody>
        </p:sp>
        <p:sp>
          <p:nvSpPr>
            <p:cNvPr id="50" name="Text Box 30"/>
            <p:cNvSpPr txBox="1">
              <a:spLocks noChangeArrowheads="1"/>
            </p:cNvSpPr>
            <p:nvPr/>
          </p:nvSpPr>
          <p:spPr bwMode="auto">
            <a:xfrm>
              <a:off x="2497" y="2208"/>
              <a:ext cx="221" cy="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第三世界</a:t>
              </a:r>
              <a:endParaRPr lang="zh-CN" altLang="en-US" sz="1600" b="1">
                <a:solidFill>
                  <a:srgbClr val="000000"/>
                </a:solidFill>
                <a:latin typeface="Arial" panose="020B0604020202020204" pitchFamily="34" charset="0"/>
              </a:endParaRPr>
            </a:p>
          </p:txBody>
        </p:sp>
      </p:grpSp>
      <p:grpSp>
        <p:nvGrpSpPr>
          <p:cNvPr id="59" name="Group 31"/>
          <p:cNvGrpSpPr/>
          <p:nvPr/>
        </p:nvGrpSpPr>
        <p:grpSpPr>
          <a:xfrm>
            <a:off x="8569325" y="1483995"/>
            <a:ext cx="2920365" cy="2914650"/>
            <a:chOff x="3840" y="1392"/>
            <a:chExt cx="1478" cy="1440"/>
          </a:xfrm>
        </p:grpSpPr>
        <p:sp>
          <p:nvSpPr>
            <p:cNvPr id="60" name="Oval 32"/>
            <p:cNvSpPr>
              <a:spLocks noChangeArrowheads="1"/>
            </p:cNvSpPr>
            <p:nvPr/>
          </p:nvSpPr>
          <p:spPr bwMode="auto">
            <a:xfrm>
              <a:off x="3840" y="1392"/>
              <a:ext cx="1478" cy="1440"/>
            </a:xfrm>
            <a:prstGeom prst="ellipse">
              <a:avLst/>
            </a:prstGeom>
            <a:solidFill>
              <a:schemeClr val="bg1"/>
            </a:solidFill>
            <a:ln w="2857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a:solidFill>
                  <a:srgbClr val="000000"/>
                </a:solidFill>
              </a:endParaRPr>
            </a:p>
          </p:txBody>
        </p:sp>
        <p:sp>
          <p:nvSpPr>
            <p:cNvPr id="61" name="Line 33"/>
            <p:cNvSpPr>
              <a:spLocks noChangeShapeType="1"/>
            </p:cNvSpPr>
            <p:nvPr/>
          </p:nvSpPr>
          <p:spPr bwMode="auto">
            <a:xfrm flipH="1">
              <a:off x="4591" y="1416"/>
              <a:ext cx="117" cy="684"/>
            </a:xfrm>
            <a:prstGeom prst="line">
              <a:avLst/>
            </a:prstGeom>
            <a:noFill/>
            <a:ln w="127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2" name="Line 34"/>
            <p:cNvSpPr>
              <a:spLocks noChangeShapeType="1"/>
            </p:cNvSpPr>
            <p:nvPr/>
          </p:nvSpPr>
          <p:spPr bwMode="auto">
            <a:xfrm flipH="1">
              <a:off x="4427" y="2076"/>
              <a:ext cx="164" cy="732"/>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3" name="Line 35"/>
            <p:cNvSpPr>
              <a:spLocks noChangeShapeType="1"/>
            </p:cNvSpPr>
            <p:nvPr/>
          </p:nvSpPr>
          <p:spPr bwMode="auto">
            <a:xfrm flipV="1">
              <a:off x="4614" y="1736"/>
              <a:ext cx="565" cy="340"/>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4" name="Line 36"/>
            <p:cNvSpPr>
              <a:spLocks noChangeShapeType="1"/>
            </p:cNvSpPr>
            <p:nvPr/>
          </p:nvSpPr>
          <p:spPr bwMode="auto">
            <a:xfrm>
              <a:off x="4591" y="2076"/>
              <a:ext cx="425" cy="619"/>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5" name="Line 37"/>
            <p:cNvSpPr>
              <a:spLocks noChangeShapeType="1"/>
            </p:cNvSpPr>
            <p:nvPr/>
          </p:nvSpPr>
          <p:spPr bwMode="auto">
            <a:xfrm flipV="1">
              <a:off x="3840" y="2076"/>
              <a:ext cx="727" cy="47"/>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6" name="Line 38"/>
            <p:cNvSpPr>
              <a:spLocks noChangeShapeType="1"/>
            </p:cNvSpPr>
            <p:nvPr/>
          </p:nvSpPr>
          <p:spPr bwMode="auto">
            <a:xfrm flipV="1">
              <a:off x="4004" y="2100"/>
              <a:ext cx="563" cy="464"/>
            </a:xfrm>
            <a:prstGeom prst="line">
              <a:avLst/>
            </a:prstGeom>
            <a:noFill/>
            <a:ln w="28575">
              <a:solidFill>
                <a:schemeClr val="tx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CN" altLang="en-US">
                <a:solidFill>
                  <a:srgbClr val="000000"/>
                </a:solidFill>
              </a:endParaRPr>
            </a:p>
          </p:txBody>
        </p:sp>
        <p:sp>
          <p:nvSpPr>
            <p:cNvPr id="67" name="Text Box 39"/>
            <p:cNvSpPr txBox="1">
              <a:spLocks noChangeArrowheads="1"/>
            </p:cNvSpPr>
            <p:nvPr/>
          </p:nvSpPr>
          <p:spPr bwMode="auto">
            <a:xfrm>
              <a:off x="4160" y="1736"/>
              <a:ext cx="351"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美国</a:t>
              </a:r>
              <a:endParaRPr lang="zh-CN" altLang="en-US" sz="1600" b="1">
                <a:solidFill>
                  <a:srgbClr val="000000"/>
                </a:solidFill>
                <a:latin typeface="Arial" panose="020B0604020202020204" pitchFamily="34" charset="0"/>
              </a:endParaRPr>
            </a:p>
          </p:txBody>
        </p:sp>
        <p:sp>
          <p:nvSpPr>
            <p:cNvPr id="68" name="Text Box 40"/>
            <p:cNvSpPr txBox="1">
              <a:spLocks noChangeArrowheads="1"/>
            </p:cNvSpPr>
            <p:nvPr/>
          </p:nvSpPr>
          <p:spPr bwMode="auto">
            <a:xfrm>
              <a:off x="4638" y="1653"/>
              <a:ext cx="472"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俄罗斯</a:t>
              </a:r>
              <a:endParaRPr lang="zh-CN" altLang="en-US" sz="1600" b="1">
                <a:solidFill>
                  <a:srgbClr val="000000"/>
                </a:solidFill>
                <a:latin typeface="Arial" panose="020B0604020202020204" pitchFamily="34" charset="0"/>
              </a:endParaRPr>
            </a:p>
          </p:txBody>
        </p:sp>
        <p:sp>
          <p:nvSpPr>
            <p:cNvPr id="69" name="Text Box 41"/>
            <p:cNvSpPr txBox="1">
              <a:spLocks noChangeArrowheads="1"/>
            </p:cNvSpPr>
            <p:nvPr/>
          </p:nvSpPr>
          <p:spPr bwMode="auto">
            <a:xfrm>
              <a:off x="4883" y="2188"/>
              <a:ext cx="351"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中国</a:t>
              </a:r>
              <a:endParaRPr lang="zh-CN" altLang="en-US" sz="1600" b="1">
                <a:solidFill>
                  <a:srgbClr val="000000"/>
                </a:solidFill>
                <a:latin typeface="Arial" panose="020B0604020202020204" pitchFamily="34" charset="0"/>
              </a:endParaRPr>
            </a:p>
          </p:txBody>
        </p:sp>
        <p:sp>
          <p:nvSpPr>
            <p:cNvPr id="70" name="Text Box 42"/>
            <p:cNvSpPr txBox="1">
              <a:spLocks noChangeArrowheads="1"/>
            </p:cNvSpPr>
            <p:nvPr/>
          </p:nvSpPr>
          <p:spPr bwMode="auto">
            <a:xfrm>
              <a:off x="3960" y="2188"/>
              <a:ext cx="351"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日本</a:t>
              </a:r>
              <a:endParaRPr lang="zh-CN" altLang="en-US" sz="1600" b="1">
                <a:solidFill>
                  <a:srgbClr val="000000"/>
                </a:solidFill>
                <a:latin typeface="Arial" panose="020B0604020202020204" pitchFamily="34" charset="0"/>
              </a:endParaRPr>
            </a:p>
          </p:txBody>
        </p:sp>
        <p:sp>
          <p:nvSpPr>
            <p:cNvPr id="71" name="Text Box 43"/>
            <p:cNvSpPr txBox="1">
              <a:spLocks noChangeArrowheads="1"/>
            </p:cNvSpPr>
            <p:nvPr/>
          </p:nvSpPr>
          <p:spPr bwMode="auto">
            <a:xfrm>
              <a:off x="4224" y="2352"/>
              <a:ext cx="336"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1600" b="1">
                  <a:solidFill>
                    <a:srgbClr val="000000"/>
                  </a:solidFill>
                  <a:latin typeface="Arial" panose="020B0604020202020204" pitchFamily="34" charset="0"/>
                </a:rPr>
                <a:t>欧盟</a:t>
              </a:r>
              <a:endParaRPr lang="zh-CN" altLang="en-US" sz="1600" b="1">
                <a:solidFill>
                  <a:srgbClr val="000000"/>
                </a:solidFill>
                <a:latin typeface="Arial" panose="020B0604020202020204" pitchFamily="34" charset="0"/>
              </a:endParaRPr>
            </a:p>
          </p:txBody>
        </p:sp>
        <p:sp>
          <p:nvSpPr>
            <p:cNvPr id="72" name="Text Box 44"/>
            <p:cNvSpPr txBox="1">
              <a:spLocks noChangeArrowheads="1"/>
            </p:cNvSpPr>
            <p:nvPr/>
          </p:nvSpPr>
          <p:spPr bwMode="auto">
            <a:xfrm>
              <a:off x="4591" y="2274"/>
              <a:ext cx="217" cy="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fontAlgn="base">
                <a:spcBef>
                  <a:spcPct val="0"/>
                </a:spcBef>
                <a:spcAft>
                  <a:spcPct val="0"/>
                </a:spcAft>
              </a:pPr>
              <a:r>
                <a:rPr lang="zh-CN" altLang="en-US" sz="1600" b="1">
                  <a:solidFill>
                    <a:srgbClr val="000000"/>
                  </a:solidFill>
                  <a:latin typeface="Arial" panose="020B0604020202020204" pitchFamily="34" charset="0"/>
                </a:rPr>
                <a:t>第三世界</a:t>
              </a:r>
              <a:endParaRPr lang="zh-CN" altLang="en-US" sz="1600" b="1">
                <a:solidFill>
                  <a:srgbClr val="000000"/>
                </a:solidFill>
                <a:latin typeface="Arial" panose="020B0604020202020204" pitchFamily="34" charset="0"/>
              </a:endParaRPr>
            </a:p>
          </p:txBody>
        </p:sp>
      </p:grpSp>
      <p:sp>
        <p:nvSpPr>
          <p:cNvPr id="73" name="Text Box 45"/>
          <p:cNvSpPr txBox="1">
            <a:spLocks noChangeArrowheads="1"/>
          </p:cNvSpPr>
          <p:nvPr/>
        </p:nvSpPr>
        <p:spPr bwMode="auto">
          <a:xfrm>
            <a:off x="7991177" y="4776910"/>
            <a:ext cx="3082895" cy="646331"/>
          </a:xfrm>
          <a:prstGeom prst="rect">
            <a:avLst/>
          </a:prstGeom>
          <a:solidFill>
            <a:schemeClr val="accent1">
              <a:lumMod val="9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b="1">
                <a:solidFill>
                  <a:schemeClr val="bg1"/>
                </a:solidFill>
                <a:latin typeface="Arial" panose="020B0604020202020204" pitchFamily="34" charset="0"/>
              </a:rPr>
              <a:t>1991</a:t>
            </a:r>
            <a:r>
              <a:rPr lang="zh-CN" altLang="en-US" b="1">
                <a:solidFill>
                  <a:schemeClr val="bg1"/>
                </a:solidFill>
                <a:latin typeface="Arial" panose="020B0604020202020204" pitchFamily="34" charset="0"/>
              </a:rPr>
              <a:t>年</a:t>
            </a:r>
            <a:r>
              <a:rPr lang="en-US" altLang="zh-CN" b="1">
                <a:solidFill>
                  <a:schemeClr val="bg1"/>
                </a:solidFill>
                <a:latin typeface="Arial" panose="020B0604020202020204" pitchFamily="34" charset="0"/>
              </a:rPr>
              <a:t>——</a:t>
            </a:r>
            <a:r>
              <a:rPr lang="zh-CN" altLang="en-US" b="1">
                <a:solidFill>
                  <a:schemeClr val="bg1"/>
                </a:solidFill>
                <a:latin typeface="Arial" panose="020B0604020202020204" pitchFamily="34" charset="0"/>
              </a:rPr>
              <a:t>现在：两极格局</a:t>
            </a:r>
            <a:endParaRPr lang="zh-CN" altLang="en-US" b="1">
              <a:solidFill>
                <a:schemeClr val="bg1"/>
              </a:solidFill>
              <a:latin typeface="Arial" panose="020B0604020202020204" pitchFamily="34" charset="0"/>
            </a:endParaRPr>
          </a:p>
          <a:p>
            <a:pPr fontAlgn="base">
              <a:spcBef>
                <a:spcPct val="0"/>
              </a:spcBef>
              <a:spcAft>
                <a:spcPct val="0"/>
              </a:spcAft>
            </a:pPr>
            <a:r>
              <a:rPr lang="zh-CN" altLang="en-US" b="1">
                <a:solidFill>
                  <a:schemeClr val="bg1"/>
                </a:solidFill>
                <a:latin typeface="Arial" panose="020B0604020202020204" pitchFamily="34" charset="0"/>
              </a:rPr>
              <a:t> </a:t>
            </a:r>
            <a:r>
              <a:rPr lang="zh-CN" altLang="en-US" b="1" smtClean="0">
                <a:solidFill>
                  <a:schemeClr val="bg1"/>
                </a:solidFill>
                <a:latin typeface="Arial" panose="020B0604020202020204" pitchFamily="34" charset="0"/>
              </a:rPr>
              <a:t>瓦</a:t>
            </a:r>
            <a:r>
              <a:rPr lang="zh-CN" altLang="en-US" b="1">
                <a:solidFill>
                  <a:schemeClr val="bg1"/>
                </a:solidFill>
                <a:latin typeface="Arial" panose="020B0604020202020204" pitchFamily="34" charset="0"/>
              </a:rPr>
              <a:t>解、多极化趋</a:t>
            </a:r>
            <a:r>
              <a:rPr lang="zh-CN" altLang="en-US" b="1" smtClean="0">
                <a:solidFill>
                  <a:schemeClr val="bg1"/>
                </a:solidFill>
                <a:latin typeface="Arial" panose="020B0604020202020204" pitchFamily="34" charset="0"/>
              </a:rPr>
              <a:t>势不可逆转</a:t>
            </a:r>
            <a:endParaRPr lang="zh-CN" altLang="en-US" b="1" smtClean="0">
              <a:solidFill>
                <a:schemeClr val="bg1"/>
              </a:solidFill>
              <a:latin typeface="Arial" panose="020B0604020202020204" pitchFamily="34" charset="0"/>
            </a:endParaRPr>
          </a:p>
        </p:txBody>
      </p:sp>
      <p:sp>
        <p:nvSpPr>
          <p:cNvPr id="74" name="AutoShape 46"/>
          <p:cNvSpPr>
            <a:spLocks noChangeArrowheads="1"/>
          </p:cNvSpPr>
          <p:nvPr/>
        </p:nvSpPr>
        <p:spPr bwMode="auto">
          <a:xfrm>
            <a:off x="7667871" y="2833255"/>
            <a:ext cx="584200" cy="388938"/>
          </a:xfrm>
          <a:prstGeom prst="rightArrow">
            <a:avLst>
              <a:gd name="adj1" fmla="val 50000"/>
              <a:gd name="adj2" fmla="val 37551"/>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a:solidFill>
                <a:srgbClr val="000000"/>
              </a:solidFill>
            </a:endParaRPr>
          </a:p>
        </p:txBody>
      </p:sp>
      <p:sp>
        <p:nvSpPr>
          <p:cNvPr id="75" name="Text Box 47"/>
          <p:cNvSpPr txBox="1">
            <a:spLocks noChangeArrowheads="1"/>
          </p:cNvSpPr>
          <p:nvPr/>
        </p:nvSpPr>
        <p:spPr bwMode="auto">
          <a:xfrm>
            <a:off x="3379616" y="564857"/>
            <a:ext cx="5677871" cy="583565"/>
          </a:xfrm>
          <a:prstGeom prst="rect">
            <a:avLst/>
          </a:prstGeom>
          <a:noFill/>
          <a:ln w="9525">
            <a:solidFill>
              <a:schemeClr val="accent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0"/>
              </a:spcBef>
              <a:spcAft>
                <a:spcPct val="0"/>
              </a:spcAft>
            </a:pPr>
            <a:r>
              <a:rPr kumimoji="1" lang="zh-CN" altLang="en-US" sz="3200" b="1" smtClean="0">
                <a:solidFill>
                  <a:srgbClr val="000000"/>
                </a:solidFill>
              </a:rPr>
              <a:t>二</a:t>
            </a:r>
            <a:r>
              <a:rPr kumimoji="1" lang="zh-CN" altLang="en-US" sz="3200" b="1">
                <a:solidFill>
                  <a:srgbClr val="000000"/>
                </a:solidFill>
              </a:rPr>
              <a:t>战后世界格局的演变</a:t>
            </a:r>
            <a:endParaRPr kumimoji="1" lang="zh-CN" altLang="en-US" sz="3200" b="1">
              <a:solidFill>
                <a:srgbClr val="000000"/>
              </a:solidFill>
            </a:endParaRPr>
          </a:p>
        </p:txBody>
      </p:sp>
      <p:sp>
        <p:nvSpPr>
          <p:cNvPr id="4" name="文本框 3"/>
          <p:cNvSpPr txBox="1"/>
          <p:nvPr/>
        </p:nvSpPr>
        <p:spPr>
          <a:xfrm>
            <a:off x="1154430" y="5422265"/>
            <a:ext cx="9919970" cy="583565"/>
          </a:xfrm>
          <a:prstGeom prst="rect">
            <a:avLst/>
          </a:prstGeom>
          <a:solidFill>
            <a:schemeClr val="accent5">
              <a:lumMod val="40000"/>
              <a:lumOff val="60000"/>
            </a:schemeClr>
          </a:solidFill>
        </p:spPr>
        <p:txBody>
          <a:bodyPr wrap="square" rtlCol="0">
            <a:spAutoFit/>
          </a:bodyPr>
          <a:lstStyle/>
          <a:p>
            <a:pPr algn="ctr"/>
            <a:r>
              <a:rPr lang="zh-CN" altLang="en-US" sz="3200" b="1">
                <a:solidFill>
                  <a:srgbClr val="FF0000"/>
                </a:solidFill>
                <a:latin typeface="微软雅黑" panose="020B0503020204020204" charset="-122"/>
                <a:ea typeface="微软雅黑" panose="020B0503020204020204" charset="-122"/>
              </a:rPr>
              <a:t>世界格局演变的决定性因素是大国综合国力的对比</a:t>
            </a:r>
            <a:endParaRPr lang="zh-CN" altLang="en-US" sz="3200" b="1">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6111240" y="-14605"/>
            <a:ext cx="6096000" cy="7016115"/>
          </a:xfrm>
          <a:prstGeom prst="rect">
            <a:avLst/>
          </a:prstGeom>
          <a:solidFill>
            <a:srgbClr val="FF0000"/>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4" name="文本框 3"/>
          <p:cNvSpPr txBox="1"/>
          <p:nvPr/>
        </p:nvSpPr>
        <p:spPr>
          <a:xfrm>
            <a:off x="15240" y="-14605"/>
            <a:ext cx="6096000" cy="7016115"/>
          </a:xfrm>
          <a:prstGeom prst="rect">
            <a:avLst/>
          </a:prstGeom>
          <a:solidFill>
            <a:srgbClr val="0070C0"/>
          </a:solidFill>
        </p:spPr>
        <p:txBody>
          <a:bodyPr wrap="square" rtlCol="0">
            <a:spAutoFit/>
          </a:bodyPr>
          <a:lstStyle/>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sp>
        <p:nvSpPr>
          <p:cNvPr id="9" name="爆炸形 1 8"/>
          <p:cNvSpPr/>
          <p:nvPr/>
        </p:nvSpPr>
        <p:spPr>
          <a:xfrm>
            <a:off x="5874385" y="-1232535"/>
            <a:ext cx="7152640" cy="8879840"/>
          </a:xfrm>
          <a:prstGeom prst="irregularSeal1">
            <a:avLst/>
          </a:prstGeom>
          <a:gradFill>
            <a:gsLst>
              <a:gs pos="35000">
                <a:srgbClr val="FE4444"/>
              </a:gs>
              <a:gs pos="66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50"/>
          <p:cNvSpPr txBox="1"/>
          <p:nvPr/>
        </p:nvSpPr>
        <p:spPr>
          <a:xfrm>
            <a:off x="4801235" y="3036570"/>
            <a:ext cx="2590165" cy="1136015"/>
          </a:xfrm>
          <a:prstGeom prst="rect">
            <a:avLst/>
          </a:prstGeom>
          <a:ln w="18796">
            <a:noFill/>
            <a:round/>
            <a:tailEnd type="triangle"/>
          </a:ln>
        </p:spPr>
        <p:style>
          <a:lnRef idx="1">
            <a:schemeClr val="accent1"/>
          </a:lnRef>
          <a:fillRef idx="0">
            <a:schemeClr val="accent1"/>
          </a:fillRef>
          <a:effectRef idx="0">
            <a:schemeClr val="accent1"/>
          </a:effectRef>
          <a:fontRef idx="minor">
            <a:schemeClr val="tx1"/>
          </a:fontRef>
        </p:style>
        <p:txBody>
          <a:bodyPr wrap="square" lIns="121912" tIns="60956" rIns="121912" bIns="60956">
            <a:spAutoFit/>
          </a:bodyPr>
          <a:lstStyle/>
          <a:p>
            <a:pPr algn="ctr">
              <a:defRPr/>
            </a:pPr>
            <a:r>
              <a:rPr lang="zh-CN" altLang="en-US" sz="6600">
                <a:latin typeface="华文隶书" panose="02010800040101010101" charset="-122"/>
                <a:ea typeface="华文隶书" panose="02010800040101010101" charset="-122"/>
              </a:rPr>
              <a:t>谢谢</a:t>
            </a:r>
            <a:endParaRPr lang="zh-CN" altLang="en-US" sz="6600">
              <a:latin typeface="华文隶书" panose="02010800040101010101" charset="-122"/>
              <a:ea typeface="华文隶书" panose="02010800040101010101" charset="-122"/>
            </a:endParaRPr>
          </a:p>
        </p:txBody>
      </p:sp>
      <p:pic>
        <p:nvPicPr>
          <p:cNvPr id="10" name="New picture"/>
          <p:cNvPicPr/>
          <p:nvPr/>
        </p:nvPicPr>
        <p:blipFill>
          <a:blip r:embed="rId1"/>
          <a:stretch>
            <a:fillRect/>
          </a:stretch>
        </p:blipFill>
        <p:spPr>
          <a:xfrm>
            <a:off x="11112500" y="11557000"/>
            <a:ext cx="317500" cy="228600"/>
          </a:xfrm>
          <a:prstGeom prst="cube">
            <a:avLst/>
          </a:prstGeom>
        </p:spPr>
      </p:pic>
    </p:spTree>
    <p:custDataLst>
      <p:tags r:id="rId2"/>
    </p:custDataLst>
  </p:cSld>
  <p:clrMapOvr>
    <a:masterClrMapping/>
  </p:clrMapOvr>
  <p:transition/>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46.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47.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1.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52.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custom20187308_1*a*1"/>
  <p:tag name="KSO_WM_UNIT_INDEX" val="1"/>
  <p:tag name="KSO_WM_UNIT_ISCONTENTSTITLE" val="0"/>
  <p:tag name="KSO_WM_UNIT_LAYERLEVEL" val="1"/>
  <p:tag name="KSO_WM_UNIT_NOCLEAR" val="0"/>
  <p:tag name="KSO_WM_UNIT_PRESET_TEXT" val="空白演示"/>
  <p:tag name="KSO_WM_UNIT_TYPE" val="a"/>
  <p:tag name="KSO_WM_UNIT_VALUE" val="13"/>
</p:tagLst>
</file>

<file path=ppt/tags/tag5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54.xml><?xml version="1.0" encoding="utf-8"?>
<p:tagLst xmlns:p="http://schemas.openxmlformats.org/presentationml/2006/main">
  <p:tag name="KSO_WM_BEAUTIFY_FLAG" val="#wm#"/>
  <p:tag name="KSO_WM_TEMPLATE_CATEGORY" val="custom"/>
  <p:tag name="KSO_WM_TEMPLATE_INDEX" val="20187308"/>
</p:tagLst>
</file>

<file path=ppt/tags/tag55.xml><?xml version="1.0" encoding="utf-8"?>
<p:tagLst xmlns:p="http://schemas.openxmlformats.org/presentationml/2006/main">
  <p:tag name="KSO_WM_BEAUTIFY_FLAG" val="#wm#"/>
  <p:tag name="KSO_WM_TEMPLATE_CATEGORY" val="custom"/>
  <p:tag name="KSO_WM_TEMPLATE_INDEX" val="20187308"/>
</p:tagLst>
</file>

<file path=ppt/tags/tag56.xml><?xml version="1.0" encoding="utf-8"?>
<p:tagLst xmlns:p="http://schemas.openxmlformats.org/presentationml/2006/main">
  <p:tag name="KSO_WM_BEAUTIFY_FLAG" val="#wm#"/>
  <p:tag name="KSO_WM_TEMPLATE_CATEGORY" val="custom"/>
  <p:tag name="KSO_WM_TEMPLATE_INDEX" val="20187308"/>
</p:tagLst>
</file>

<file path=ppt/tags/tag57.xml><?xml version="1.0" encoding="utf-8"?>
<p:tagLst xmlns:p="http://schemas.openxmlformats.org/presentationml/2006/main">
  <p:tag name="KSO_WM_BEAUTIFY_FLAG" val="#wm#"/>
  <p:tag name="KSO_WM_TEMPLATE_CATEGORY" val="custom"/>
  <p:tag name="KSO_WM_TEMPLATE_INDEX" val="20187308"/>
</p:tagLst>
</file>

<file path=ppt/tags/tag58.xml><?xml version="1.0" encoding="utf-8"?>
<p:tagLst xmlns:p="http://schemas.openxmlformats.org/presentationml/2006/main">
  <p:tag name="KSO_WM_BEAUTIFY_FLAG" val="#wm#"/>
  <p:tag name="KSO_WM_TEMPLATE_CATEGORY" val="custom"/>
  <p:tag name="KSO_WM_TEMPLATE_INDEX" val="20187308"/>
</p:tagLst>
</file>

<file path=ppt/tags/tag59.xml><?xml version="1.0" encoding="utf-8"?>
<p:tagLst xmlns:p="http://schemas.openxmlformats.org/presentationml/2006/main">
  <p:tag name="KSO_WM_BEAUTIFY_FLAG" val="#wm#"/>
  <p:tag name="KSO_WM_TEMPLATE_CATEGORY" val="custom"/>
  <p:tag name="KSO_WM_TEMPLATE_INDEX" val="20187308"/>
</p:tagLst>
</file>

<file path=ppt/tags/tag60.xml><?xml version="1.0" encoding="utf-8"?>
<p:tagLst xmlns:p="http://schemas.openxmlformats.org/presentationml/2006/main">
  <p:tag name="KSO_WM_BEAUTIFY_FLAG" val="#wm#"/>
  <p:tag name="KSO_WM_TEMPLATE_CATEGORY" val="custom"/>
  <p:tag name="KSO_WM_TEMPLATE_INDEX" val="20187308"/>
</p:tagLst>
</file>

<file path=ppt/tags/tag61.xml><?xml version="1.0" encoding="utf-8"?>
<p:tagLst xmlns:p="http://schemas.openxmlformats.org/presentationml/2006/main">
  <p:tag name="KSO_WM_BEAUTIFY_FLAG" val="#wm#"/>
  <p:tag name="KSO_WM_TEMPLATE_CATEGORY" val="custom"/>
  <p:tag name="KSO_WM_TEMPLATE_INDEX" val="20187308"/>
</p:tagLst>
</file>

<file path=ppt/tags/tag62.xml><?xml version="1.0" encoding="utf-8"?>
<p:tagLst xmlns:p="http://schemas.openxmlformats.org/presentationml/2006/main">
  <p:tag name="KSO_WM_UNIT_TABLE_BEAUTIFY" val="smartTable{8d93d745-fd8c-463c-bbdc-740247757dfa}"/>
</p:tagLst>
</file>

<file path=ppt/tags/tag63.xml><?xml version="1.0" encoding="utf-8"?>
<p:tagLst xmlns:p="http://schemas.openxmlformats.org/presentationml/2006/main">
  <p:tag name="KSO_WM_BEAUTIFY_FLAG" val="#wm#"/>
  <p:tag name="KSO_WM_TEMPLATE_CATEGORY" val="custom"/>
  <p:tag name="KSO_WM_TEMPLATE_INDEX" val="20187308"/>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ags/tag7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Office 主题​​">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自定义 9">
      <a:majorFont>
        <a:latin typeface="Arial"/>
        <a:ea typeface="微软雅黑"/>
        <a:cs typeface="Arial"/>
      </a:majorFont>
      <a:minorFont>
        <a:latin typeface="Arial"/>
        <a:ea typeface="微软雅黑"/>
        <a:cs typeface="Arial"/>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noFill/>
        <a:noFill/>
        <a:no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4289</Words>
  <Application>WPS 演示</Application>
  <PresentationFormat/>
  <Paragraphs>433</Paragraphs>
  <Slides>22</Slides>
  <Notes>2</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22</vt:i4>
      </vt:variant>
    </vt:vector>
  </HeadingPairs>
  <TitlesOfParts>
    <vt:vector size="42" baseType="lpstr">
      <vt:lpstr>Arial</vt:lpstr>
      <vt:lpstr>宋体</vt:lpstr>
      <vt:lpstr>Wingdings</vt:lpstr>
      <vt:lpstr>微软雅黑</vt:lpstr>
      <vt:lpstr>方正姚体</vt:lpstr>
      <vt:lpstr>仿宋</vt:lpstr>
      <vt:lpstr>Times New Roman</vt:lpstr>
      <vt:lpstr>楷体</vt:lpstr>
      <vt:lpstr>黑体</vt:lpstr>
      <vt:lpstr>华文新魏</vt:lpstr>
      <vt:lpstr>Arial Unicode MS</vt:lpstr>
      <vt:lpstr>Wingdings 2</vt:lpstr>
      <vt:lpstr>Wingdings</vt:lpstr>
      <vt:lpstr>隶书</vt:lpstr>
      <vt:lpstr>Tahoma</vt:lpstr>
      <vt:lpstr>华文中宋</vt:lpstr>
      <vt:lpstr>华文隶书</vt:lpstr>
      <vt:lpstr>Calibri</vt:lpstr>
      <vt:lpstr>等线</vt:lpstr>
      <vt:lpstr>Office 主题​​</vt:lpstr>
      <vt:lpstr>第18课  冷战与国际格局的演变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Administrator</cp:lastModifiedBy>
  <cp:revision>2</cp:revision>
  <cp:lastPrinted>2021-01-07T15:18:00Z</cp:lastPrinted>
  <dcterms:created xsi:type="dcterms:W3CDTF">2021-01-07T15:18:00Z</dcterms:created>
  <dcterms:modified xsi:type="dcterms:W3CDTF">2021-01-21T02:37:38Z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2052-11.1.0.10314</vt:lpwstr>
  </property>
</Properties>
</file>