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392" r:id="rId3"/>
    <p:sldId id="416" r:id="rId4"/>
    <p:sldId id="487" r:id="rId5"/>
    <p:sldId id="488" r:id="rId6"/>
    <p:sldId id="489" r:id="rId7"/>
    <p:sldId id="490" r:id="rId8"/>
    <p:sldId id="491" r:id="rId9"/>
    <p:sldId id="492" r:id="rId10"/>
    <p:sldId id="493" r:id="rId11"/>
    <p:sldId id="494" r:id="rId12"/>
    <p:sldId id="495" r:id="rId13"/>
    <p:sldId id="496" r:id="rId14"/>
    <p:sldId id="497" r:id="rId15"/>
    <p:sldId id="498" r:id="rId16"/>
    <p:sldId id="499" r:id="rId17"/>
    <p:sldId id="500" r:id="rId18"/>
    <p:sldId id="501" r:id="rId19"/>
    <p:sldId id="502" r:id="rId20"/>
    <p:sldId id="503" r:id="rId21"/>
    <p:sldId id="504" r:id="rId22"/>
    <p:sldId id="505" r:id="rId23"/>
    <p:sldId id="506" r:id="rId24"/>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40" y="-102"/>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tags" Target="tags/tag6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vl6pPr marL="22860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685800" indent="-228600" defTabSz="914400" eaLnBrk="1" fontAlgn="auto" latinLnBrk="0" hangingPunct="1">
              <a:lnSpc>
                <a:spcPct val="120000"/>
              </a:lnSpc>
              <a:buFont typeface="Arial" pitchFamily="34" charset="0"/>
              <a:buChar char="●"/>
              <a:tabLst>
                <a:tab pos="1609725"/>
              </a:tabLst>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1143000" indent="-228600" eaLnBrk="1" fontAlgn="auto" latinLnBrk="0" hangingPunct="1">
              <a:lnSpc>
                <a:spcPct val="120000"/>
              </a:lnSpc>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600200" indent="-228600" eaLnBrk="1" fontAlgn="auto" latinLnBrk="0" hangingPunct="1">
              <a:lnSpc>
                <a:spcPct val="120000"/>
              </a:lnSpc>
              <a:buFont typeface="Wingdings"/>
              <a:buChar char=""/>
              <a:defRPr sz="14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slideLayout" Target="../slideLayouts/slideLayout52.xml" /><Relationship Id="rId53" Type="http://schemas.openxmlformats.org/officeDocument/2006/relationships/slideLayout" Target="../slideLayouts/slideLayout53.xml" /><Relationship Id="rId54" Type="http://schemas.openxmlformats.org/officeDocument/2006/relationships/slideLayout" Target="../slideLayouts/slideLayout54.xml" /><Relationship Id="rId55" Type="http://schemas.openxmlformats.org/officeDocument/2006/relationships/slideLayout" Target="../slideLayouts/slideLayout55.xml" /><Relationship Id="rId56" Type="http://schemas.openxmlformats.org/officeDocument/2006/relationships/slideLayout" Target="../slideLayouts/slideLayout56.xml" /><Relationship Id="rId57" Type="http://schemas.openxmlformats.org/officeDocument/2006/relationships/slideLayout" Target="../slideLayouts/slideLayout57.xml" /><Relationship Id="rId58" Type="http://schemas.openxmlformats.org/officeDocument/2006/relationships/slideLayout" Target="../slideLayouts/slideLayout58.xml" /><Relationship Id="rId59" Type="http://schemas.openxmlformats.org/officeDocument/2006/relationships/tags" Target="../tags/tag57.xml" /><Relationship Id="rId6" Type="http://schemas.openxmlformats.org/officeDocument/2006/relationships/slideLayout" Target="../slideLayouts/slideLayout6.xml" /><Relationship Id="rId60" Type="http://schemas.openxmlformats.org/officeDocument/2006/relationships/tags" Target="../tags/tag58.xml" /><Relationship Id="rId61" Type="http://schemas.openxmlformats.org/officeDocument/2006/relationships/tags" Target="../tags/tag59.xml" /><Relationship Id="rId62" Type="http://schemas.openxmlformats.org/officeDocument/2006/relationships/tags" Target="../tags/tag60.xml" /><Relationship Id="rId63" Type="http://schemas.openxmlformats.org/officeDocument/2006/relationships/tags" Target="../tags/tag61.xml" /><Relationship Id="rId64" Type="http://schemas.openxmlformats.org/officeDocument/2006/relationships/tags" Target="../tags/tag62.xml" /><Relationship Id="rId65" Type="http://schemas.openxmlformats.org/officeDocument/2006/relationships/theme" Target="../theme/theme1.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59"/>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60"/>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61"/>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62"/>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63"/>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64"/>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 id="2147483700" r:id="rId52"/>
    <p:sldLayoutId id="2147483701" r:id="rId53"/>
    <p:sldLayoutId id="2147483702" r:id="rId54"/>
    <p:sldLayoutId id="2147483703" r:id="rId55"/>
    <p:sldLayoutId id="2147483704" r:id="rId56"/>
    <p:sldLayoutId id="2147483705" r:id="rId57"/>
    <p:sldLayoutId id="2147483706" r:id="rId58"/>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8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itchFamily="34" charset="0"/>
        <a:buChar char="●"/>
        <a:tabLst>
          <a:tab pos="1609725"/>
        </a:tabLst>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itchFamily="34" charset="0"/>
        <a:buChar char="●"/>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itchFamily="34" charset="0"/>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1.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image" Target="../media/image2.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终止符 6"/>
          <p:cNvSpPr/>
          <p:nvPr/>
        </p:nvSpPr>
        <p:spPr>
          <a:xfrm>
            <a:off x="7565841" y="4261352"/>
            <a:ext cx="3501758" cy="692416"/>
          </a:xfrm>
          <a:custGeom>
            <a:gdLst>
              <a:gd name="connsiteX0" fmla="*/ 3475 w 21600"/>
              <a:gd name="connsiteY0" fmla="*/ 0 h 21600"/>
              <a:gd name="connsiteX1" fmla="*/ 18125 w 21600"/>
              <a:gd name="connsiteY1" fmla="*/ 0 h 21600"/>
              <a:gd name="connsiteX2" fmla="*/ 21600 w 21600"/>
              <a:gd name="connsiteY2" fmla="*/ 10800 h 21600"/>
              <a:gd name="connsiteX3" fmla="*/ 18125 w 21600"/>
              <a:gd name="connsiteY3" fmla="*/ 21600 h 21600"/>
              <a:gd name="connsiteX4" fmla="*/ 3475 w 21600"/>
              <a:gd name="connsiteY4" fmla="*/ 21600 h 21600"/>
              <a:gd name="connsiteX5" fmla="*/ 0 w 21600"/>
              <a:gd name="connsiteY5" fmla="*/ 10800 h 21600"/>
              <a:gd name="connsiteX6" fmla="*/ 3475 w 21600"/>
              <a:gd name="connsiteY6" fmla="*/ 0 h 21600"/>
              <a:gd name="connsiteX0-1" fmla="*/ 2498 w 20623"/>
              <a:gd name="connsiteY0-2" fmla="*/ 0 h 21600"/>
              <a:gd name="connsiteX1-3" fmla="*/ 17148 w 20623"/>
              <a:gd name="connsiteY1-4" fmla="*/ 0 h 21600"/>
              <a:gd name="connsiteX2-5" fmla="*/ 20623 w 20623"/>
              <a:gd name="connsiteY2-6" fmla="*/ 10800 h 21600"/>
              <a:gd name="connsiteX3-7" fmla="*/ 17148 w 20623"/>
              <a:gd name="connsiteY3-8" fmla="*/ 21600 h 21600"/>
              <a:gd name="connsiteX4-9" fmla="*/ 2498 w 20623"/>
              <a:gd name="connsiteY4-10" fmla="*/ 21600 h 21600"/>
              <a:gd name="connsiteX5-11" fmla="*/ 0 w 20623"/>
              <a:gd name="connsiteY5-12" fmla="*/ 11308 h 21600"/>
              <a:gd name="connsiteX6-13" fmla="*/ 2498 w 20623"/>
              <a:gd name="connsiteY6-14" fmla="*/ 0 h 21600"/>
              <a:gd name="connsiteX0-15" fmla="*/ 2498 w 19499"/>
              <a:gd name="connsiteY0-16" fmla="*/ 0 h 21600"/>
              <a:gd name="connsiteX1-17" fmla="*/ 17148 w 19499"/>
              <a:gd name="connsiteY1-18" fmla="*/ 0 h 21600"/>
              <a:gd name="connsiteX2-19" fmla="*/ 19499 w 19499"/>
              <a:gd name="connsiteY2-20" fmla="*/ 11054 h 21600"/>
              <a:gd name="connsiteX3-21" fmla="*/ 17148 w 19499"/>
              <a:gd name="connsiteY3-22" fmla="*/ 21600 h 21600"/>
              <a:gd name="connsiteX4-23" fmla="*/ 2498 w 19499"/>
              <a:gd name="connsiteY4-24" fmla="*/ 21600 h 21600"/>
              <a:gd name="connsiteX5-25" fmla="*/ 0 w 19499"/>
              <a:gd name="connsiteY5-26" fmla="*/ 11308 h 21600"/>
              <a:gd name="connsiteX6-27" fmla="*/ 2498 w 19499"/>
              <a:gd name="connsiteY6-28" fmla="*/ 0 h 21600"/>
              <a:gd name="connsiteX0-29" fmla="*/ 2498 w 19890"/>
              <a:gd name="connsiteY0-30" fmla="*/ 0 h 21600"/>
              <a:gd name="connsiteX1-31" fmla="*/ 17148 w 19890"/>
              <a:gd name="connsiteY1-32" fmla="*/ 0 h 21600"/>
              <a:gd name="connsiteX2-33" fmla="*/ 19890 w 19890"/>
              <a:gd name="connsiteY2-34" fmla="*/ 11054 h 21600"/>
              <a:gd name="connsiteX3-35" fmla="*/ 17148 w 19890"/>
              <a:gd name="connsiteY3-36" fmla="*/ 21600 h 21600"/>
              <a:gd name="connsiteX4-37" fmla="*/ 2498 w 19890"/>
              <a:gd name="connsiteY4-38" fmla="*/ 21600 h 21600"/>
              <a:gd name="connsiteX5-39" fmla="*/ 0 w 19890"/>
              <a:gd name="connsiteY5-40" fmla="*/ 11308 h 21600"/>
              <a:gd name="connsiteX6-41" fmla="*/ 2498 w 19890"/>
              <a:gd name="connsiteY6-42" fmla="*/ 0 h 21600"/>
              <a:gd name="connsiteX0-43" fmla="*/ 2742 w 20134"/>
              <a:gd name="connsiteY0-44" fmla="*/ 0 h 21600"/>
              <a:gd name="connsiteX1-45" fmla="*/ 17392 w 20134"/>
              <a:gd name="connsiteY1-46" fmla="*/ 0 h 21600"/>
              <a:gd name="connsiteX2-47" fmla="*/ 20134 w 20134"/>
              <a:gd name="connsiteY2-48" fmla="*/ 11054 h 21600"/>
              <a:gd name="connsiteX3-49" fmla="*/ 17392 w 20134"/>
              <a:gd name="connsiteY3-50" fmla="*/ 21600 h 21600"/>
              <a:gd name="connsiteX4-51" fmla="*/ 2742 w 20134"/>
              <a:gd name="connsiteY4-52" fmla="*/ 21600 h 21600"/>
              <a:gd name="connsiteX5-53" fmla="*/ 0 w 20134"/>
              <a:gd name="connsiteY5-54" fmla="*/ 11562 h 21600"/>
              <a:gd name="connsiteX6-55" fmla="*/ 2742 w 20134"/>
              <a:gd name="connsiteY6-56" fmla="*/ 0 h 21600"/>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0134" h="21600">
                <a:moveTo>
                  <a:pt x="2742" y="0"/>
                </a:moveTo>
                <a:lnTo>
                  <a:pt x="17392" y="0"/>
                </a:lnTo>
                <a:cubicBezTo>
                  <a:pt x="19311" y="0"/>
                  <a:pt x="20134" y="5089"/>
                  <a:pt x="20134" y="11054"/>
                </a:cubicBezTo>
                <a:cubicBezTo>
                  <a:pt x="20134" y="17019"/>
                  <a:pt x="19311" y="21600"/>
                  <a:pt x="17392" y="21600"/>
                </a:cubicBezTo>
                <a:lnTo>
                  <a:pt x="2742" y="21600"/>
                </a:lnTo>
                <a:cubicBezTo>
                  <a:pt x="823" y="21600"/>
                  <a:pt x="0" y="17527"/>
                  <a:pt x="0" y="11562"/>
                </a:cubicBezTo>
                <a:cubicBezTo>
                  <a:pt x="0" y="5597"/>
                  <a:pt x="823" y="0"/>
                  <a:pt x="27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kumimoji="1" lang="zh-CN" altLang="en-US" sz="2600" b="1" spc="300" smtClean="0">
                <a:solidFill>
                  <a:srgbClr val="649226"/>
                </a:solidFill>
                <a:latin typeface="微软雅黑" panose="020b0503020204020204" pitchFamily="34" charset="-122"/>
                <a:ea typeface="微软雅黑" panose="020b0503020204020204" pitchFamily="34" charset="-122"/>
              </a:rPr>
              <a:t>中外历史纲要 下</a:t>
            </a:r>
            <a:endParaRPr kumimoji="1" lang="zh-CN" altLang="en-US" sz="2600" b="1" spc="300">
              <a:solidFill>
                <a:srgbClr val="649226"/>
              </a:solidFill>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内容占位符 1"/>
          <p:cNvSpPr>
            <a:spLocks noGrp="1"/>
          </p:cNvSpPr>
          <p:nvPr>
            <p:ph sz="quarter" idx="10"/>
          </p:nvPr>
        </p:nvSpPr>
        <p:spPr>
          <a:xfrm>
            <a:off x="1647823" y="3451623"/>
            <a:ext cx="9253539" cy="768350"/>
          </a:xfrm>
        </p:spPr>
        <p:txBody>
          <a:bodyPr/>
          <a:lstStyle/>
          <a:p>
            <a:r>
              <a:rPr lang="zh-CN" altLang="en-US"/>
              <a:t>中古时期的亚洲</a:t>
            </a:r>
          </a:p>
        </p:txBody>
      </p:sp>
      <p:sp>
        <p:nvSpPr>
          <p:cNvPr id="3" name="内容占位符 2"/>
          <p:cNvSpPr>
            <a:spLocks noGrp="1"/>
          </p:cNvSpPr>
          <p:nvPr>
            <p:ph sz="quarter" idx="11"/>
          </p:nvPr>
        </p:nvSpPr>
        <p:spPr>
          <a:xfrm>
            <a:off x="5479816" y="1045541"/>
            <a:ext cx="1269774" cy="1088390"/>
          </a:xfrm>
        </p:spPr>
        <p:txBody>
          <a:bodyPr/>
          <a:lstStyle/>
          <a:p>
            <a:r>
              <a:rPr lang="en-US" altLang="zh-CN" smtClean="0"/>
              <a:t>04</a:t>
            </a: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17357" y="299203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．辛巴达航海、阿里巴巴和四十大盗、阿拉丁神灯等脍炙人口的故事均出自民间故事集</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一千零一夜</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。这部故事集属于哪一文明成果</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．古埃及文明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．古印度文明</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．古希腊文明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．阿拉伯文明</a:t>
            </a:r>
          </a:p>
        </p:txBody>
      </p:sp>
      <p:sp>
        <p:nvSpPr>
          <p:cNvPr id="8" name="文本框 7"/>
          <p:cNvSpPr txBox="1"/>
          <p:nvPr/>
        </p:nvSpPr>
        <p:spPr>
          <a:xfrm>
            <a:off x="5660072" y="201381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40700" y="3413580"/>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本题考查阿拉伯文明。结合所学可知</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一千零一夜</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属于阿拉伯文明中有代表性的文学作品，选</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阿拉伯帝国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17357" y="299203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923330"/>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．阿拉伯帝国成为横跨亚、欧、非洲的大帝国的时间是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世纪中叶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世纪中叶</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12</a:t>
            </a:r>
            <a:r>
              <a:rPr lang="zh-CN" altLang="en-US">
                <a:latin typeface="微软雅黑" panose="020b0503020204020204" pitchFamily="34" charset="-122"/>
                <a:ea typeface="微软雅黑" panose="020b0503020204020204" pitchFamily="34" charset="-122"/>
              </a:rPr>
              <a:t>世纪 </a:t>
            </a:r>
            <a:r>
              <a:rPr lang="zh-CN" altLang="en-US" smtClean="0">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a:t>
            </a:r>
          </a:p>
        </p:txBody>
      </p:sp>
      <p:sp>
        <p:nvSpPr>
          <p:cNvPr id="8" name="文本框 7"/>
          <p:cNvSpPr txBox="1"/>
          <p:nvPr/>
        </p:nvSpPr>
        <p:spPr>
          <a:xfrm>
            <a:off x="6567487" y="172734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40700" y="3413580"/>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本题考查阿拉伯帝国。据所学可知，阿拉伯帝国成为横跨亚、欧、非洲的大帝国的时间是</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世纪中叶，</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阿拉伯帝国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0700" y="341584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．某历史兴趣学习小组把“大河流域的文明古国”确定为小组研究的课题，下列选项不属于本课题研究对象的是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．金字塔和狮身人面像</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汉谟拉比法典</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．西周分封制</a:t>
            </a:r>
          </a:p>
          <a:p>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．麦加大清真寺</a:t>
            </a:r>
          </a:p>
        </p:txBody>
      </p:sp>
      <p:sp>
        <p:nvSpPr>
          <p:cNvPr id="8" name="文本框 7"/>
          <p:cNvSpPr txBox="1"/>
          <p:nvPr/>
        </p:nvSpPr>
        <p:spPr>
          <a:xfrm>
            <a:off x="3275012" y="1935454"/>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64043" y="3837383"/>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本题考查古代的文明。结合所学可知，金字塔和狮身人面像是古埃及文明的成果，属于尼罗河流域；</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汉谟拉比法典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是古巴比伦文明的成果，属于两河流域；西周分封制是中华文明的成果，属于黄河流域文明；麦加大清真寺位于阿拉伯半岛，不是大河流域的文明。选</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阿拉伯帝国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17357" y="2994299"/>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．某学者曾评论说：“他是历史中绝无仅有的三重创立者，他创立了一个民族，一个帝国和一个宗教。”此人是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．哈里发 </a:t>
            </a:r>
            <a:r>
              <a:rPr lang="zh-CN" altLang="en-US" smtClean="0">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．悉达多</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．穆罕默德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．奥斯曼一世</a:t>
            </a:r>
          </a:p>
        </p:txBody>
      </p:sp>
      <p:sp>
        <p:nvSpPr>
          <p:cNvPr id="8" name="文本框 7"/>
          <p:cNvSpPr txBox="1"/>
          <p:nvPr/>
        </p:nvSpPr>
        <p:spPr>
          <a:xfrm>
            <a:off x="3275012" y="1935454"/>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40700" y="3415841"/>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本题考查穆罕默德。据材料并结合所学可知，穆罕默德于</a:t>
            </a:r>
            <a:r>
              <a:rPr lang="en-US" altLang="zh-CN">
                <a:latin typeface="微软雅黑" panose="020b0503020204020204" pitchFamily="34" charset="-122"/>
                <a:ea typeface="微软雅黑" panose="020b0503020204020204" pitchFamily="34" charset="-122"/>
              </a:rPr>
              <a:t>610</a:t>
            </a:r>
            <a:r>
              <a:rPr lang="zh-CN" altLang="en-US">
                <a:latin typeface="微软雅黑" panose="020b0503020204020204" pitchFamily="34" charset="-122"/>
                <a:ea typeface="微软雅黑" panose="020b0503020204020204" pitchFamily="34" charset="-122"/>
              </a:rPr>
              <a:t>年创建了伊斯兰教，他既是精神领袖也是国家首脑，掌握军政大权，</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阿拉伯帝国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0700" y="31949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1453</a:t>
            </a:r>
            <a:r>
              <a:rPr lang="zh-CN" altLang="en-US">
                <a:latin typeface="微软雅黑" panose="020b0503020204020204" pitchFamily="34" charset="-122"/>
                <a:ea typeface="微软雅黑" panose="020b0503020204020204" pitchFamily="34" charset="-122"/>
              </a:rPr>
              <a:t>年，征服者征服了君士坦丁堡，一个新的纪元，帝国的纪元，正式开始了。这个新的巨人，跨博斯普鲁斯海峡而屹立，一只脚踏在亚洲，另一只脚踏在欧洲。”材料中的“这个新的巨人”是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．神圣罗马帝国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．拜占庭帝国</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．阿拉伯帝国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．奥斯曼帝国</a:t>
            </a:r>
          </a:p>
        </p:txBody>
      </p:sp>
      <p:sp>
        <p:nvSpPr>
          <p:cNvPr id="8" name="文本框 7"/>
          <p:cNvSpPr txBox="1"/>
          <p:nvPr/>
        </p:nvSpPr>
        <p:spPr>
          <a:xfrm>
            <a:off x="2956558" y="221363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64043" y="3616448"/>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本题考查奥斯曼帝国。结合所学知识可知，奥斯曼土耳其人在</a:t>
            </a:r>
            <a:r>
              <a:rPr lang="en-US" altLang="zh-CN">
                <a:latin typeface="微软雅黑" panose="020b0503020204020204" pitchFamily="34" charset="-122"/>
                <a:ea typeface="微软雅黑" panose="020b0503020204020204" pitchFamily="34" charset="-122"/>
              </a:rPr>
              <a:t>1453</a:t>
            </a:r>
            <a:r>
              <a:rPr lang="zh-CN" altLang="en-US">
                <a:latin typeface="微软雅黑" panose="020b0503020204020204" pitchFamily="34" charset="-122"/>
                <a:ea typeface="微软雅黑" panose="020b0503020204020204" pitchFamily="34" charset="-122"/>
              </a:rPr>
              <a:t>年灭亡了拜占庭帝国，建立起地跨欧亚非三洲的帝国，</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符合题意，</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排除。</a:t>
            </a:r>
            <a:r>
              <a:rPr lang="en-US" altLang="zh-CN">
                <a:latin typeface="微软雅黑" panose="020b0503020204020204" pitchFamily="34" charset="-122"/>
                <a:ea typeface="微软雅黑" panose="020b0503020204020204" pitchFamily="34" charset="-122"/>
              </a:rPr>
              <a:t>962</a:t>
            </a:r>
            <a:r>
              <a:rPr lang="zh-CN" altLang="en-US">
                <a:latin typeface="微软雅黑" panose="020b0503020204020204" pitchFamily="34" charset="-122"/>
                <a:ea typeface="微软雅黑" panose="020b0503020204020204" pitchFamily="34" charset="-122"/>
              </a:rPr>
              <a:t>年德意志</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前身是东法兰克王国</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国王奥托一世在罗马被教皇加冕为罗马皇帝，后腓特烈一世改国名为神圣罗马帝国，</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排除。阿拉伯帝国是中古时期阿拉伯人所建立的帝国，存在时间是</a:t>
            </a:r>
            <a:r>
              <a:rPr lang="en-US" altLang="zh-CN">
                <a:latin typeface="微软雅黑" panose="020b0503020204020204" pitchFamily="34" charset="-122"/>
                <a:ea typeface="微软雅黑" panose="020b0503020204020204" pitchFamily="34" charset="-122"/>
              </a:rPr>
              <a:t>632—1258</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排除。</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奥斯曼帝国的兴起</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17357" y="379507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03009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．小亚细亚是一个历史的名称，其范围相当于今天的土耳其共和国，是联结亚欧大陆的通道。自公元</a:t>
            </a:r>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世纪起，这里先后处于几个跨洲大帝国的统治之下。按照时间顺序，依次是</a:t>
            </a:r>
          </a:p>
          <a:p>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．罗马帝国、拜占庭帝国、阿拉伯帝国、奥斯曼帝国</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．拜占庭帝国、阿拉伯帝国、罗马帝国、奥斯曼帝国</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．罗马帝国、拜占庭帝国、奥斯曼帝国、阿拉伯帝国</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．罗马帝国、阿拉伯帝国、奥斯曼帝国、拜占庭帝国</a:t>
            </a:r>
          </a:p>
        </p:txBody>
      </p:sp>
      <p:sp>
        <p:nvSpPr>
          <p:cNvPr id="8" name="文本框 7"/>
          <p:cNvSpPr txBox="1"/>
          <p:nvPr/>
        </p:nvSpPr>
        <p:spPr>
          <a:xfrm>
            <a:off x="989470" y="221363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40700" y="4216612"/>
            <a:ext cx="906545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本题考查跨洲大帝国。联系所学知识，罗马帝国在公元前</a:t>
            </a:r>
            <a:r>
              <a:rPr lang="en-US" altLang="zh-CN">
                <a:latin typeface="微软雅黑" panose="020b0503020204020204" pitchFamily="34" charset="-122"/>
                <a:ea typeface="微软雅黑" panose="020b0503020204020204" pitchFamily="34" charset="-122"/>
              </a:rPr>
              <a:t>27</a:t>
            </a:r>
            <a:r>
              <a:rPr lang="zh-CN" altLang="en-US">
                <a:latin typeface="微软雅黑" panose="020b0503020204020204" pitchFamily="34" charset="-122"/>
                <a:ea typeface="微软雅黑" panose="020b0503020204020204" pitchFamily="34" charset="-122"/>
              </a:rPr>
              <a:t>年开始，</a:t>
            </a:r>
            <a:r>
              <a:rPr lang="en-US" altLang="zh-CN">
                <a:latin typeface="微软雅黑" panose="020b0503020204020204" pitchFamily="34" charset="-122"/>
                <a:ea typeface="微软雅黑" panose="020b0503020204020204" pitchFamily="34" charset="-122"/>
              </a:rPr>
              <a:t>395</a:t>
            </a:r>
            <a:r>
              <a:rPr lang="zh-CN" altLang="en-US">
                <a:latin typeface="微软雅黑" panose="020b0503020204020204" pitchFamily="34" charset="-122"/>
                <a:ea typeface="微软雅黑" panose="020b0503020204020204" pitchFamily="34" charset="-122"/>
              </a:rPr>
              <a:t>年从罗马帝国分裂出来拜占庭帝国，阿拉伯帝国</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世纪中期成为地跨三洲大帝国，奥斯曼帝国</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世纪后期成为地跨三洲大帝国，所以正确的顺序是</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奥斯曼帝国的兴起</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94014" y="323502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47637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．美国历史学家斯塔夫里阿诺斯说：“如果</a:t>
            </a:r>
            <a:r>
              <a:rPr lang="en-US" altLang="zh-CN">
                <a:latin typeface="微软雅黑" panose="020b0503020204020204" pitchFamily="34" charset="-122"/>
                <a:ea typeface="微软雅黑" panose="020b0503020204020204" pitchFamily="34" charset="-122"/>
              </a:rPr>
              <a:t>1500</a:t>
            </a:r>
            <a:r>
              <a:rPr lang="zh-CN" altLang="en-US">
                <a:latin typeface="微软雅黑" panose="020b0503020204020204" pitchFamily="34" charset="-122"/>
                <a:ea typeface="微软雅黑" panose="020b0503020204020204" pitchFamily="34" charset="-122"/>
              </a:rPr>
              <a:t>年前后一位观察者在火星上观察地球，那么，给他印象更深的将是伊斯兰世界而不是基督教世界。”这里的“伊斯兰世界”指的是</a:t>
            </a:r>
          </a:p>
          <a:p>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．奥斯曼帝国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．阿拉伯帝国</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．蒙古帝国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．波斯帝国</a:t>
            </a:r>
          </a:p>
        </p:txBody>
      </p:sp>
      <p:sp>
        <p:nvSpPr>
          <p:cNvPr id="8" name="文本框 7"/>
          <p:cNvSpPr txBox="1"/>
          <p:nvPr/>
        </p:nvSpPr>
        <p:spPr>
          <a:xfrm>
            <a:off x="989470" y="221363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17357" y="3656570"/>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本题考查奥斯曼帝国。从材料“</a:t>
            </a:r>
            <a:r>
              <a:rPr lang="en-US" altLang="zh-CN">
                <a:latin typeface="微软雅黑" panose="020b0503020204020204" pitchFamily="34" charset="-122"/>
                <a:ea typeface="微软雅黑" panose="020b0503020204020204" pitchFamily="34" charset="-122"/>
              </a:rPr>
              <a:t>1500</a:t>
            </a:r>
            <a:r>
              <a:rPr lang="zh-CN" altLang="en-US">
                <a:latin typeface="微软雅黑" panose="020b0503020204020204" pitchFamily="34" charset="-122"/>
                <a:ea typeface="微软雅黑" panose="020b0503020204020204" pitchFamily="34" charset="-122"/>
              </a:rPr>
              <a:t>年”和“伊斯兰世界”可以判断斯塔夫里阿诺斯这里指的是正处于繁盛时期的奥斯曼帝国。故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奥斯曼帝国的兴起</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94014" y="323502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．孙立祥在</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日本三次社会转型及其历史启示</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中指出：日本通过三次“开国”，成功实现了社会的全面转型。日本完成从奴隶社会向封建社会转型的历史事件是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．发动宫廷政变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．实行幕府统治</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．建立庄园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．大化改新</a:t>
            </a:r>
          </a:p>
        </p:txBody>
      </p:sp>
      <p:sp>
        <p:nvSpPr>
          <p:cNvPr id="8" name="文本框 7"/>
          <p:cNvSpPr txBox="1"/>
          <p:nvPr/>
        </p:nvSpPr>
        <p:spPr>
          <a:xfrm>
            <a:off x="8261807" y="189098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17357" y="3656570"/>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本题考查大化改新。根据所学知识可知，</a:t>
            </a:r>
            <a:r>
              <a:rPr lang="en-US" altLang="zh-CN">
                <a:latin typeface="微软雅黑" panose="020b0503020204020204" pitchFamily="34" charset="-122"/>
                <a:ea typeface="微软雅黑" panose="020b0503020204020204" pitchFamily="34" charset="-122"/>
              </a:rPr>
              <a:t>6—7</a:t>
            </a:r>
            <a:r>
              <a:rPr lang="zh-CN" altLang="en-US">
                <a:latin typeface="微软雅黑" panose="020b0503020204020204" pitchFamily="34" charset="-122"/>
                <a:ea typeface="微软雅黑" panose="020b0503020204020204" pitchFamily="34" charset="-122"/>
              </a:rPr>
              <a:t>世纪的日本非常混乱，</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世纪中期，孝德天皇颁布改新诏书，进行大化改新。通过改革，日本从奴隶制社会转向封建社会。故选</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3</a:t>
            </a:r>
            <a:r>
              <a:rPr kumimoji="1" lang="zh-CN" altLang="en-US" sz="2200" b="1">
                <a:solidFill>
                  <a:srgbClr val="649226"/>
                </a:solidFill>
                <a:latin typeface="微软雅黑" panose="020b0503020204020204" pitchFamily="34" charset="-122"/>
                <a:ea typeface="微软雅黑" panose="020b0503020204020204" pitchFamily="34" charset="-122"/>
              </a:rPr>
              <a:t>　南亚与东亚的国家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94014" y="323502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．武士和武士集团是日本封建社会时期特有的社会阶层。武士是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．天皇建立起来的保护国家和维护社会秩序的军队</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．地方政府建立起来的保护自身利益的武装力量</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．地方豪强以血缘关系和主从制建立起来的军事集团</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．幕府统治集团培养效忠国家的忠实奴仆</a:t>
            </a:r>
          </a:p>
        </p:txBody>
      </p:sp>
      <p:sp>
        <p:nvSpPr>
          <p:cNvPr id="8" name="文本框 7"/>
          <p:cNvSpPr txBox="1"/>
          <p:nvPr/>
        </p:nvSpPr>
        <p:spPr>
          <a:xfrm>
            <a:off x="7490282" y="1659121"/>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17357" y="3656570"/>
            <a:ext cx="906545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本题考查武士的产生。</a:t>
            </a:r>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世纪，日本地方豪强崛起，他们占有大片土地，建立庄园，为保护自己的庄园和统治，豪强把自己的家族和仆人武装并蓄养起来，组成一种以血缘关系和主仆关系为纽带的军事集团，特殊的武士阶层逐渐形成。</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符合题意。</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3</a:t>
            </a:r>
            <a:r>
              <a:rPr kumimoji="1" lang="zh-CN" altLang="en-US" sz="2200" b="1">
                <a:solidFill>
                  <a:srgbClr val="649226"/>
                </a:solidFill>
                <a:latin typeface="微软雅黑" panose="020b0503020204020204" pitchFamily="34" charset="-122"/>
                <a:ea typeface="微软雅黑" panose="020b0503020204020204" pitchFamily="34" charset="-122"/>
              </a:rPr>
              <a:t>　南亚与东亚的国家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35866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．古代的印度是佛教的诞生地，公元前</a:t>
            </a:r>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世纪时佛教被定为国教，但在</a:t>
            </a:r>
            <a:r>
              <a:rPr lang="en-US" altLang="zh-CN">
                <a:latin typeface="微软雅黑" panose="020b0503020204020204" pitchFamily="34" charset="-122"/>
                <a:ea typeface="微软雅黑" panose="020b0503020204020204" pitchFamily="34" charset="-122"/>
              </a:rPr>
              <a:t>13</a:t>
            </a:r>
            <a:r>
              <a:rPr lang="zh-CN" altLang="en-US">
                <a:latin typeface="微软雅黑" panose="020b0503020204020204" pitchFamily="34" charset="-122"/>
                <a:ea typeface="微软雅黑" panose="020b0503020204020204" pitchFamily="34" charset="-122"/>
              </a:rPr>
              <a:t>世纪后相当长时间里伊斯兰教也是印度的国教。这是因为</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．伊斯兰教的影响超过了佛教</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．突厥人占领印度，建立德里苏丹国家</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．婆罗门教演变而来的印度教实力弱 </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．穆斯林已经占印度人口的大半</a:t>
            </a:r>
          </a:p>
        </p:txBody>
      </p:sp>
      <p:sp>
        <p:nvSpPr>
          <p:cNvPr id="8" name="文本框 7"/>
          <p:cNvSpPr txBox="1"/>
          <p:nvPr/>
        </p:nvSpPr>
        <p:spPr>
          <a:xfrm>
            <a:off x="4998284" y="1983154"/>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94014" y="3780202"/>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本题考查伊斯兰教在印度的发展。依据所学知识，</a:t>
            </a:r>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世纪突厥人入侵印度，</a:t>
            </a:r>
            <a:r>
              <a:rPr lang="en-US" altLang="zh-CN">
                <a:latin typeface="微软雅黑" panose="020b0503020204020204" pitchFamily="34" charset="-122"/>
                <a:ea typeface="微软雅黑" panose="020b0503020204020204" pitchFamily="34" charset="-122"/>
              </a:rPr>
              <a:t>13</a:t>
            </a:r>
            <a:r>
              <a:rPr lang="zh-CN" altLang="en-US">
                <a:latin typeface="微软雅黑" panose="020b0503020204020204" pitchFamily="34" charset="-122"/>
                <a:ea typeface="微软雅黑" panose="020b0503020204020204" pitchFamily="34" charset="-122"/>
              </a:rPr>
              <a:t>世纪初，突厥人在印度建立了德里苏丹国家，以伊斯兰教为国教。所以</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3</a:t>
            </a:r>
            <a:r>
              <a:rPr kumimoji="1" lang="zh-CN" altLang="en-US" sz="2200" b="1">
                <a:solidFill>
                  <a:srgbClr val="649226"/>
                </a:solidFill>
                <a:latin typeface="微软雅黑" panose="020b0503020204020204" pitchFamily="34" charset="-122"/>
                <a:ea typeface="微软雅黑" panose="020b0503020204020204" pitchFamily="34" charset="-122"/>
              </a:rPr>
              <a:t>　南亚与东亚的国家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．越南古称交阯或交趾，秦汉到唐末千余年间，越南北部一直处于中国中央政权管辖之下。</a:t>
            </a:r>
            <a:r>
              <a:rPr lang="en-US" altLang="zh-CN">
                <a:latin typeface="微软雅黑" panose="020b0503020204020204" pitchFamily="34" charset="-122"/>
                <a:ea typeface="微软雅黑" panose="020b0503020204020204" pitchFamily="34" charset="-122"/>
              </a:rPr>
              <a:t>1010</a:t>
            </a:r>
            <a:r>
              <a:rPr lang="zh-CN" altLang="en-US">
                <a:latin typeface="微软雅黑" panose="020b0503020204020204" pitchFamily="34" charset="-122"/>
                <a:ea typeface="微软雅黑" panose="020b0503020204020204" pitchFamily="34" charset="-122"/>
              </a:rPr>
              <a:t>年，越南建立李朝，定国号为大越，并模仿中国制度设置从中央到地方的官吏。以上史实说明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．越南最早建立于公元</a:t>
            </a:r>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世纪</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．李朝是越南历史上第一个政权</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．古代越南一直是中国的属国</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．越南发展深受中国文化的影响</a:t>
            </a:r>
          </a:p>
        </p:txBody>
      </p:sp>
      <p:sp>
        <p:nvSpPr>
          <p:cNvPr id="8" name="文本框 7"/>
          <p:cNvSpPr txBox="1"/>
          <p:nvPr/>
        </p:nvSpPr>
        <p:spPr>
          <a:xfrm>
            <a:off x="2297947" y="219148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94014" y="4146942"/>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本题考查越南与中国的关系。材料中无法得出越南最早建国时间，</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排除；第一个越南人的国家建立于</a:t>
            </a:r>
            <a:r>
              <a:rPr lang="en-US" altLang="zh-CN">
                <a:latin typeface="微软雅黑" panose="020b0503020204020204" pitchFamily="34" charset="-122"/>
                <a:ea typeface="微软雅黑" panose="020b0503020204020204" pitchFamily="34" charset="-122"/>
              </a:rPr>
              <a:t>968</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不符合史实；材料无法体现</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；材料体现了从秦汉到唐末，越南北部一直处于中国管辖之下，李朝建立后模仿中国制度，这些都说明中国文化影响其发展，故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3</a:t>
            </a:r>
            <a:r>
              <a:rPr kumimoji="1" lang="zh-CN" altLang="en-US" sz="2200" b="1">
                <a:solidFill>
                  <a:srgbClr val="649226"/>
                </a:solidFill>
                <a:latin typeface="微软雅黑" panose="020b0503020204020204" pitchFamily="34" charset="-122"/>
                <a:ea typeface="微软雅黑" panose="020b0503020204020204" pitchFamily="34" charset="-122"/>
              </a:rPr>
              <a:t>　南亚与东亚的国家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585323"/>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12</a:t>
            </a:r>
            <a:r>
              <a:rPr lang="zh-CN" altLang="en-US">
                <a:latin typeface="微软雅黑" panose="020b0503020204020204" pitchFamily="34" charset="-122"/>
                <a:ea typeface="微软雅黑" panose="020b0503020204020204" pitchFamily="34" charset="-122"/>
              </a:rPr>
              <a:t>．朝鲜在</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世纪以前使用的文字是汉字，读的是中国的“四书”“五经”，朝鲜文学为汉文学的一支。到了</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世纪中叶，朝鲜才创造了自己的文字“谚文”。“谚文”根据朝鲜语音，再参考中国的韵书，制成</a:t>
            </a:r>
            <a:r>
              <a:rPr lang="en-US" altLang="zh-CN">
                <a:latin typeface="微软雅黑" panose="020b0503020204020204" pitchFamily="34" charset="-122"/>
                <a:ea typeface="微软雅黑" panose="020b0503020204020204" pitchFamily="34" charset="-122"/>
              </a:rPr>
              <a:t>28</a:t>
            </a:r>
            <a:r>
              <a:rPr lang="zh-CN" altLang="en-US">
                <a:latin typeface="微软雅黑" panose="020b0503020204020204" pitchFamily="34" charset="-122"/>
                <a:ea typeface="微软雅黑" panose="020b0503020204020204" pitchFamily="34" charset="-122"/>
              </a:rPr>
              <a:t>个字母。从朝鲜的文字发展可以得出的结论是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．朝鲜文字是从汉字派生而成的</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．朝鲜历史的发展源远流长</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．朝鲜一直是中国的属国</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．朝鲜的发展深受中国文明的影响</a:t>
            </a:r>
          </a:p>
          <a:p>
            <a:r>
              <a:rPr lang="zh-CN" altLang="en-US">
                <a:latin typeface="微软雅黑" panose="020b0503020204020204" pitchFamily="34" charset="-122"/>
                <a:ea typeface="微软雅黑" panose="020b0503020204020204" pitchFamily="34" charset="-122"/>
              </a:rPr>
              <a:t> </a:t>
            </a: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8898772" y="216522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94014" y="4146942"/>
            <a:ext cx="906545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本题考查朝鲜。</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项的说法没有全面反映材料，而且说法不严谨，排除；</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项材料无法体现；从朝鲜</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世纪以前的发展和</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世纪中叶“谚文”发明的过程，可以看出中国文明对其影响深远，故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3</a:t>
            </a:r>
            <a:r>
              <a:rPr kumimoji="1" lang="zh-CN" altLang="en-US" sz="2200" b="1">
                <a:solidFill>
                  <a:srgbClr val="649226"/>
                </a:solidFill>
                <a:latin typeface="微软雅黑" panose="020b0503020204020204" pitchFamily="34" charset="-122"/>
                <a:ea typeface="微软雅黑" panose="020b0503020204020204" pitchFamily="34" charset="-122"/>
              </a:rPr>
              <a:t>　南亚与东亚的国家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585323"/>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．布罗代尔</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文明史纲</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中说：当时，阿拉伯地区因敌对部落和联盟的纷争而陷入分裂状态，大门洞开，对外来影响不加任何防备，像波斯、信奉基督教的埃塞俄比亚、叙利亚和拜占庭帝国所属的埃及对其进行殖民活动。这表明当时阿拉伯地区最迫切的任务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．创立宗教</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．建立国家政权 </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．发展社会经济</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．实现统一</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9134674" y="216522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794014" y="4146942"/>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本题考查阿拉伯半岛。布罗代尔强调阿拉伯地区分裂混战是导致外族入侵的原因，所以当时阿拉伯地区最迫切的任务应该是实现统一，故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．阿拉伯帝国时期，哈里发不仅独揽国家的军政大权，同时，他也是伊斯兰教的最高领袖。这反映了阿拉伯帝国实行的统治是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．封建专制统治</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．奴隶主贵族统治</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．资产阶级统治</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．政教合一的专制统治</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4348362" y="198107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794014" y="4146942"/>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本题考查阿拉伯帝国，根据“不仅独揽国家的军政大权，同时，他也是伊斯兰教的最高领袖”可知阿拉伯帝国实行的是政教合一的专制统治，选</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585323"/>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中国、印度的文化有很大一部分是通过阿拉伯人传入欧洲的；阿拉伯文化本身是在吸收了古代希腊和古代东方文化的基础上产生的，阿拉伯帝国充当了东西方之间的文化使者。促成阿拉伯帝国这一特殊身份的客观条件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．东西方交流的加深</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．阿拉伯人勤奋善学</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．地理位置的特殊性</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．阿拉伯帝国的强大</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5137527" y="216522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794014" y="4146942"/>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本题考查阿拉伯帝国促进东西方文化交流的条件。东西方交流的加深是结果，不是条件，排除</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；阿拉伯人的勤奋善学是主观因素，不是客观条件，排除</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；阿拉伯帝国的强大与其充当东西方之间的文化使者没有必然联系，排除</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；结合所学知识，阿拉伯帝国位于亚欧非三洲交汇地带，是古代东西方商道的必经之地，这一独特的地理位置为其成为东西方文化使者提供了客观条件，故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．大化改新部分地解放了生产力，完善了日本的统治制度，奠定了日本的发展方向，有非常积极的意义。大化改新在政治上是要建立</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．贵族世袭制度</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．城市自治机构</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．以天皇为中心的中央集权制度</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．政教合一政权</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5235045" y="195714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794014" y="4146942"/>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本题考查中古时期的日本。结合所学可知，日本模仿隋唐制度，进行大化改新，建立了中央集权制国家，故选</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585323"/>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6—7</a:t>
            </a:r>
            <a:r>
              <a:rPr lang="zh-CN" altLang="en-US">
                <a:latin typeface="微软雅黑" panose="020b0503020204020204" pitchFamily="34" charset="-122"/>
                <a:ea typeface="微软雅黑" panose="020b0503020204020204" pitchFamily="34" charset="-122"/>
              </a:rPr>
              <a:t>世纪，日本的社会矛盾十分尖锐，政局混乱。同一时期，阿拉伯半岛内部矛盾丛生，生产停滞，外族入侵</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面对这种局面，日本和阿拉伯半岛分别由哪位人物力挽狂澜，解决了危机</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．孝德天皇　亚历山大</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．明治天皇　亚历山大</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．明治天皇　穆罕默德</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．孝德天皇　穆罕默德</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1608514" y="216522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794014" y="4146942"/>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本题考查大化改新和阿拉伯帝国建立。</a:t>
            </a:r>
            <a:r>
              <a:rPr lang="en-US" altLang="zh-CN">
                <a:latin typeface="微软雅黑" panose="020b0503020204020204" pitchFamily="34" charset="-122"/>
                <a:ea typeface="微软雅黑" panose="020b0503020204020204" pitchFamily="34" charset="-122"/>
              </a:rPr>
              <a:t>6—7</a:t>
            </a:r>
            <a:r>
              <a:rPr lang="zh-CN" altLang="en-US">
                <a:latin typeface="微软雅黑" panose="020b0503020204020204" pitchFamily="34" charset="-122"/>
                <a:ea typeface="微软雅黑" panose="020b0503020204020204" pitchFamily="34" charset="-122"/>
              </a:rPr>
              <a:t>世纪的日本非常混乱，</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世纪中期，孝德天皇颁布改新诏书，仿效中国的隋唐制度，进行大化改新，通过改革，日本从奴隶制社会转向封建社会；</a:t>
            </a:r>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世纪末</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世纪初，阿拉伯半岛内部矛盾丛生、商路不畅，引起商业衰落、生产停滞和外族入侵，在这种情况下，阿拉伯人渴望建立统一的国家，穆罕默德创立的阿拉伯帝国应运而生，</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585323"/>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．高丽成宗时代</a:t>
            </a:r>
            <a:r>
              <a:rPr lang="en-US" altLang="zh-CN">
                <a:latin typeface="微软雅黑" panose="020b0503020204020204" pitchFamily="34" charset="-122"/>
                <a:ea typeface="微软雅黑" panose="020b0503020204020204" pitchFamily="34" charset="-122"/>
              </a:rPr>
              <a:t>(981—997</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大臣崔承老主张：“华夏之制，不可不遵，然四方习俗，各随土性，似难尽变。其礼乐诗书之教、君臣父子之道，宜法中华，以革卑陋；其余车马衣服制度，可因土风，使奢俭得中，不必苟同。”这反映了该官员</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．主张全盘吸收中国文化</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．承认本国处于藩属地位</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．注意保持主体的选择性</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．主张习俗遵循自身传统</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7480677" y="217145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794014" y="4146942"/>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本题考查高丽王朝。材料中崔承老的主张强调的是高丽在学习中华文明的同时，需要有选择性地吸收，保持自身的传统，</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符合题意；材料反对全盘吸收中国文化，</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排除；材料未涉及二者之间的藩属关系，</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排除；“主张习俗遵循自身传统”的说法比较片面，</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排除。</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585323"/>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世纪中期，日本仿效中国的隋唐制度，进行大化改新；</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世纪末，新罗统一朝鲜半岛，模仿中国建立中央集权国家；隋唐时期的科举制被称为中国第五大发明，在近代被介绍到了西方，对欧洲文官制度的确立产生了积极的影响。材料表明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．隋唐时期的中国是世界上最发达的国家</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．隋唐科举制度对世界的影响非常深远</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．隋唐时期中国的各个方面都领先于世界</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．中国文明为世界发展作出了突出贡献</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7067350" y="2336312"/>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刷素养</a:t>
            </a:r>
            <a:endParaRPr lang="zh-CN" altLang="en-US"/>
          </a:p>
        </p:txBody>
      </p:sp>
      <p:sp>
        <p:nvSpPr>
          <p:cNvPr id="4" name="矩形 3"/>
          <p:cNvSpPr/>
          <p:nvPr/>
        </p:nvSpPr>
        <p:spPr>
          <a:xfrm>
            <a:off x="794014" y="4146942"/>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本题结合时空观念考查中国文明对世界的贡献。结合材料隋唐时期中国制度对日本和朝鲜产生深远影响，并影响到了近代欧洲的文官制度，这些都是中国文明对世界发展作出的贡献，故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正确。材料中没有全面比较分析当时世界上各国家的发展情况，无法得出</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这样的结论，排除；</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只是反映了材料的一部分，不全面。</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72540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．年代尺是展现历史时空观念的方式之一，观察以下年代尺，方框内应填写的是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 </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．阿拉伯帝国</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．大清帝国</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．拜占庭帝国</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．大英帝国</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8984415" y="1691970"/>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刷素养</a:t>
            </a:r>
            <a:endParaRPr lang="zh-CN" altLang="en-US"/>
          </a:p>
        </p:txBody>
      </p:sp>
      <p:sp>
        <p:nvSpPr>
          <p:cNvPr id="4" name="矩形 3"/>
          <p:cNvSpPr/>
          <p:nvPr/>
        </p:nvSpPr>
        <p:spPr>
          <a:xfrm>
            <a:off x="794014" y="4146942"/>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本题结合阿拉伯帝国考查时空观念。年代尺方框对应的时间是</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世纪，结合所学可知</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世纪中期阿拉伯帝国建立，故选</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48142" y="2247900"/>
            <a:ext cx="5972175"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fade">
                                      <p:cBhvr>
                                        <p:cTn id="10" dur="500"/>
                                        <p:tgtEl>
                                          <p:spTgt spid="14338"/>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5"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268904"/>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．观点指的是对事物本身的看法或者评价。下列选项是观点的是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．阿拉伯帝国和奥斯曼帝国都是横跨欧亚非的帝国</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1258</a:t>
            </a:r>
            <a:r>
              <a:rPr lang="zh-CN" altLang="en-US">
                <a:latin typeface="微软雅黑" panose="020b0503020204020204" pitchFamily="34" charset="-122"/>
                <a:ea typeface="微软雅黑" panose="020b0503020204020204" pitchFamily="34" charset="-122"/>
              </a:rPr>
              <a:t>年，蒙古骑兵攻陷巴格达</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．穆罕默德创立伊斯兰教</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天方夜谭</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在世界文学史上占有重要地位</a:t>
            </a:r>
          </a:p>
          <a:p>
            <a:endParaRPr lang="zh-CN" altLang="en-US">
              <a:latin typeface="微软雅黑" panose="020b0503020204020204" pitchFamily="34" charset="-122"/>
              <a:ea typeface="微软雅黑" panose="020b0503020204020204" pitchFamily="34" charset="-122"/>
            </a:endParaRPr>
          </a:p>
          <a:p>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7469940" y="1659121"/>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刷素养</a:t>
            </a:r>
            <a:endParaRPr lang="zh-CN" altLang="en-US"/>
          </a:p>
        </p:txBody>
      </p:sp>
      <p:sp>
        <p:nvSpPr>
          <p:cNvPr id="4" name="矩形 3"/>
          <p:cNvSpPr/>
          <p:nvPr/>
        </p:nvSpPr>
        <p:spPr>
          <a:xfrm>
            <a:off x="794014" y="3690446"/>
            <a:ext cx="906545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本题结合中古时期的亚洲考查历史解释。注意观点是主观的看法或评价这一特点，据此分析，</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是结论，</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是史实叙述，</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是对</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天方夜谭</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的认识和评价。所以</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是观点，排除</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第四课 中古</a:t>
            </a:r>
            <a:r>
              <a:rPr lang="zh-CN" altLang="en-US"/>
              <a:t>时期的亚洲</a:t>
            </a:r>
          </a:p>
        </p:txBody>
      </p:sp>
      <p:pic>
        <p:nvPicPr>
          <p:cNvPr id="14" name="New picture"/>
          <p:cNvPicPr/>
          <p:nvPr/>
        </p:nvPicPr>
        <p:blipFill>
          <a:blip r:embed="rId2"/>
          <a:stretch>
            <a:fillRect/>
          </a:stretch>
        </p:blipFill>
        <p:spPr>
          <a:xfrm>
            <a:off x="12382500" y="113538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217</Paragraphs>
  <Slides>23</Slides>
  <Notes>0</Notes>
  <TotalTime>0</TotalTime>
  <HiddenSlides>0</HiddenSlides>
  <MMClips>0</MMClips>
  <ScaleCrop>0</ScaleCrop>
  <HeadingPairs>
    <vt:vector baseType="variant" size="4">
      <vt:variant>
        <vt:lpstr>Theme</vt:lpstr>
      </vt:variant>
      <vt:variant>
        <vt:i4>1</vt:i4>
      </vt:variant>
      <vt:variant>
        <vt:lpstr>Slide Titles</vt:lpstr>
      </vt:variant>
      <vt:variant>
        <vt:i4>23</vt:i4>
      </vt:variant>
    </vt:vector>
  </HeadingPairs>
  <TitlesOfParts>
    <vt:vector baseType="lpstr" size="24">
      <vt:lpstr>自定义设计方案</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2020-09-28T10:13:33.033</cp:lastPrinted>
  <dcterms:created xsi:type="dcterms:W3CDTF">2020-09-28T10:13:33Z</dcterms:created>
  <dcterms:modified xsi:type="dcterms:W3CDTF">2020-09-28T02:13:36Z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