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autoCompressPictures="0">
  <p:sldMasterIdLst>
    <p:sldMasterId id="2147483648" r:id="rId1"/>
  </p:sldMasterIdLst>
  <p:notesMasterIdLst>
    <p:notesMasterId r:id="rId2"/>
  </p:notesMasterIdLst>
  <p:sldIdLst>
    <p:sldId id="256" r:id="rId3"/>
    <p:sldId id="581" r:id="rId4"/>
    <p:sldId id="582" r:id="rId5"/>
    <p:sldId id="583" r:id="rId6"/>
    <p:sldId id="390" r:id="rId7"/>
    <p:sldId id="548" r:id="rId8"/>
    <p:sldId id="543" r:id="rId9"/>
    <p:sldId id="415" r:id="rId10"/>
    <p:sldId id="444" r:id="rId11"/>
    <p:sldId id="520" r:id="rId12"/>
    <p:sldId id="575" r:id="rId13"/>
    <p:sldId id="506" r:id="rId14"/>
    <p:sldId id="432" r:id="rId15"/>
    <p:sldId id="544" r:id="rId16"/>
    <p:sldId id="546" r:id="rId17"/>
    <p:sldId id="467" r:id="rId18"/>
    <p:sldId id="527" r:id="rId19"/>
    <p:sldId id="500" r:id="rId20"/>
    <p:sldId id="569" r:id="rId21"/>
    <p:sldId id="585" r:id="rId22"/>
    <p:sldId id="501" r:id="rId23"/>
    <p:sldId id="547" r:id="rId24"/>
    <p:sldId id="458" r:id="rId25"/>
    <p:sldId id="461" r:id="rId26"/>
    <p:sldId id="462" r:id="rId27"/>
    <p:sldId id="463" r:id="rId28"/>
    <p:sldId id="523" r:id="rId29"/>
    <p:sldId id="525" r:id="rId30"/>
    <p:sldId id="469" r:id="rId31"/>
    <p:sldId id="470" r:id="rId32"/>
    <p:sldId id="512" r:id="rId33"/>
    <p:sldId id="579" r:id="rId34"/>
    <p:sldId id="472" r:id="rId35"/>
    <p:sldId id="549" r:id="rId36"/>
    <p:sldId id="471" r:id="rId37"/>
    <p:sldId id="566" r:id="rId38"/>
    <p:sldId id="584" r:id="rId39"/>
    <p:sldId id="550" r:id="rId40"/>
    <p:sldId id="571" r:id="rId41"/>
    <p:sldId id="558" r:id="rId42"/>
    <p:sldId id="382" r:id="rId43"/>
    <p:sldId id="384" r:id="rId44"/>
    <p:sldId id="385" r:id="rId45"/>
    <p:sldId id="387" r:id="rId46"/>
    <p:sldId id="531" r:id="rId47"/>
    <p:sldId id="551" r:id="rId48"/>
    <p:sldId id="534" r:id="rId49"/>
    <p:sldId id="388" r:id="rId50"/>
    <p:sldId id="586" r:id="rId51"/>
    <p:sldId id="580" r:id="rId52"/>
    <p:sldId id="577" r:id="rId53"/>
    <p:sldId id="552" r:id="rId54"/>
    <p:sldId id="562" r:id="rId55"/>
    <p:sldId id="553" r:id="rId56"/>
    <p:sldId id="554" r:id="rId57"/>
    <p:sldId id="559" r:id="rId58"/>
    <p:sldId id="555" r:id="rId59"/>
    <p:sldId id="573" r:id="rId60"/>
    <p:sldId id="557" r:id="rId61"/>
    <p:sldId id="576" r:id="rId62"/>
    <p:sldId id="587" r:id="rId63"/>
  </p:sldIdLst>
  <p:sldSz cx="9144000" cy="5143500" type="screen16x9"/>
  <p:notesSz cx="6858000" cy="9144000"/>
  <p:custDataLst>
    <p:tags r:id="rId64"/>
  </p:custDataLst>
  <p:defaultText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fill>
          <a:solidFill>
            <a:schemeClr val="accent2">
              <a:alpha val="40000"/>
            </a:schemeClr>
          </a:solidFill>
        </a:fill>
      </a:tcStyle>
    </a:band1H>
    <a:band1V>
      <a:tcStyle>
        <a:tcBdr>
          <a:top>
            <a:lnRef idx="1">
              <a:schemeClr val="accent2"/>
            </a:lnRef>
          </a:top>
          <a:bottom>
            <a:lnRef idx="1">
              <a:schemeClr val="accent2"/>
            </a:lnRef>
          </a:bottom>
        </a:tcBdr>
        <a:fill>
          <a:solidFill>
            <a:schemeClr val="accent2">
              <a:alpha val="40000"/>
            </a:schemeClr>
          </a:solidFill>
        </a:fill>
      </a:tcStyle>
    </a:band1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主题样式 2 - 强调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fill>
          <a:solidFill>
            <a:schemeClr val="lt1">
              <a:alpha val="20000"/>
            </a:schemeClr>
          </a:solidFill>
        </a:fill>
      </a:tcStyle>
    </a:band1H>
    <a:band1V>
      <a:tcStyle>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86105" autoAdjust="0"/>
  </p:normalViewPr>
  <p:slideViewPr>
    <p:cSldViewPr snapToGrid="0" snapToObjects="1">
      <p:cViewPr>
        <p:scale>
          <a:sx n="72" d="100"/>
          <a:sy n="72" d="100"/>
        </p:scale>
        <p:origin x="-376" y="-34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 Type="http://schemas.openxmlformats.org/officeDocument/2006/relationships/slide" Target="slides/slide4.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tags" Target="tags/tag1.xml" /><Relationship Id="rId65" Type="http://schemas.openxmlformats.org/officeDocument/2006/relationships/presProps" Target="presProps.xml" /><Relationship Id="rId66" Type="http://schemas.openxmlformats.org/officeDocument/2006/relationships/viewProps" Target="viewProps.xml" /><Relationship Id="rId67" Type="http://schemas.openxmlformats.org/officeDocument/2006/relationships/theme" Target="theme/theme1.xml" /><Relationship Id="rId68" Type="http://schemas.openxmlformats.org/officeDocument/2006/relationships/tableStyles" Target="tableStyles.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iagrams/colors1.xml><?xml version="1.0" encoding="utf-8"?>
<dgm:colorsDef xmlns:a="http://schemas.openxmlformats.org/drawingml/2006/main" xmlns:dgm="http://schemas.openxmlformats.org/drawingml/2006/diagram"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40CA599C-FF26-274D-B2E2-1052683E6695}" type="doc">
      <dgm:prSet loTypeId="urn:microsoft.com/office/officeart/2005/8/layout/hierarchy6" loCatId="" qsTypeId="urn:microsoft.com/office/officeart/2005/8/quickstyle/simple4" qsCatId="simple" csTypeId="urn:microsoft.com/office/officeart/2005/8/colors/accent1_2" csCatId="accent1" phldr="1"/>
      <dgm:spPr/>
      <dgm:t>
        <a:bodyPr/>
        <a:lstStyle/>
        <a:p>
          <a:endParaRPr lang="zh-CN" altLang="en-US"/>
        </a:p>
      </dgm:t>
    </dgm:pt>
    <dgm:pt modelId="{D18EDE25-CD15-4944-B919-0B8B5B73EEB3}" type="parTrans" cxnId="{A0FD27B7-1C7D-4FC3-851D-D6B3A23142F9}">
      <dgm:prSet custT="1"/>
      <dgm:spPr/>
      <dgm:t>
        <a:bodyPr/>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62E186EF-499E-2548-AC39-897488E8D7EB}">
      <dgm:prSet phldrT="[文本]" custT="1">
        <dgm:style>
          <a:lnRef idx="2">
            <a:schemeClr val="accent1"/>
          </a:lnRef>
          <a:fillRef idx="1">
            <a:schemeClr val="lt1"/>
          </a:fillRef>
          <a:effectRef idx="0">
            <a:schemeClr val="accent1"/>
          </a:effectRef>
          <a:fontRef idx="minor">
            <a:schemeClr val="dk1"/>
          </a:fontRef>
        </dgm:style>
      </dgm:prSet>
      <dgm:spPr/>
      <dgm:t>
        <a:bodyPr tIns="61200" bIns="61200"/>
        <a:lstStyle/>
        <a:p>
          <a:pPr algn="ctr"/>
          <a:r>
            <a:rPr lang="zh-CN" altLang="en-US" sz="2400" smtClean="0">
              <a:solidFill>
                <a:schemeClr val="tx1"/>
              </a:solidFill>
              <a:latin typeface="华文中宋" panose="02010600040101010101" charset="-122"/>
              <a:ea typeface="华文中宋" panose="02010600040101010101" charset="-122"/>
              <a:cs typeface="华文中宋" panose="02010600040101010101" charset="-122"/>
            </a:rPr>
            <a:t>皇帝</a:t>
          </a: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37186C5C-A4AA-ED43-8347-AB868D83B69F}" type="parTrans" cxnId="{2599985C-27CB-4891-BA18-E82D18B61D35}">
      <dgm:prSet custT="1">
        <dgm:style>
          <a:lnRef idx="2">
            <a:schemeClr val="accent1"/>
          </a:lnRef>
          <a:fillRef idx="1">
            <a:schemeClr val="lt1"/>
          </a:fillRef>
          <a:effectRef idx="0">
            <a:schemeClr val="accent1"/>
          </a:effectRef>
          <a:fontRef idx="minor">
            <a:schemeClr val="dk1"/>
          </a:fontRef>
        </dgm:style>
      </dgm:prSet>
      <dgm:spPr/>
      <dgm:t>
        <a:bodyPr tIns="61200" bIns="61200"/>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68125A66-9882-EE40-AE89-AC766DAC1A72}">
      <dgm:prSet phldrT="[文本]" custT="1">
        <dgm:style>
          <a:lnRef idx="2">
            <a:schemeClr val="accent1"/>
          </a:lnRef>
          <a:fillRef idx="1">
            <a:schemeClr val="lt1"/>
          </a:fillRef>
          <a:effectRef idx="0">
            <a:schemeClr val="accent1"/>
          </a:effectRef>
          <a:fontRef idx="minor">
            <a:schemeClr val="dk1"/>
          </a:fontRef>
        </dgm:style>
      </dgm:prSet>
      <dgm:spPr/>
      <dgm:t>
        <a:bodyPr tIns="61200" bIns="61200"/>
        <a:lstStyle/>
        <a:p>
          <a:pPr algn="ctr"/>
          <a:r>
            <a:rPr lang="zh-CN" altLang="en-US" sz="2400" smtClean="0">
              <a:solidFill>
                <a:schemeClr val="tx1"/>
              </a:solidFill>
              <a:latin typeface="华文中宋" panose="02010600040101010101" charset="-122"/>
              <a:ea typeface="华文中宋" panose="02010600040101010101" charset="-122"/>
              <a:cs typeface="华文中宋" panose="02010600040101010101" charset="-122"/>
            </a:rPr>
            <a:t>太尉</a:t>
          </a: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3792F74B-8379-F749-92F5-5B1AA68DEC61}" type="sibTrans" cxnId="{2599985C-27CB-4891-BA18-E82D18B61D35}">
      <dgm:prSet custT="1"/>
      <dgm:spPr/>
      <dgm:t>
        <a:bodyPr/>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7F0F5BE0-FA43-4343-9A03-9970A2444E23}" type="parTrans" cxnId="{F188CF36-9471-4572-B6C8-E85E237CE4B4}">
      <dgm:prSet custT="1">
        <dgm:style>
          <a:lnRef idx="2">
            <a:schemeClr val="accent1"/>
          </a:lnRef>
          <a:fillRef idx="1">
            <a:schemeClr val="lt1"/>
          </a:fillRef>
          <a:effectRef idx="0">
            <a:schemeClr val="accent1"/>
          </a:effectRef>
          <a:fontRef idx="minor">
            <a:schemeClr val="dk1"/>
          </a:fontRef>
        </dgm:style>
      </dgm:prSet>
      <dgm:spPr/>
      <dgm:t>
        <a:bodyPr tIns="61200" bIns="61200"/>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B6AAFE5E-5EB1-F54D-B247-3788401942B5}">
      <dgm:prSet phldrT="[文本]" custT="1">
        <dgm:style>
          <a:lnRef idx="2">
            <a:schemeClr val="accent1"/>
          </a:lnRef>
          <a:fillRef idx="1">
            <a:schemeClr val="lt1"/>
          </a:fillRef>
          <a:effectRef idx="0">
            <a:schemeClr val="accent1"/>
          </a:effectRef>
          <a:fontRef idx="minor">
            <a:schemeClr val="dk1"/>
          </a:fontRef>
        </dgm:style>
      </dgm:prSet>
      <dgm:spPr/>
      <dgm:t>
        <a:bodyPr tIns="61200" bIns="61200"/>
        <a:lstStyle/>
        <a:p>
          <a:pPr algn="ctr"/>
          <a:r>
            <a:rPr lang="zh-CN" altLang="en-US" sz="2400" smtClean="0">
              <a:solidFill>
                <a:schemeClr val="tx1"/>
              </a:solidFill>
              <a:latin typeface="华文中宋" panose="02010600040101010101" charset="-122"/>
              <a:ea typeface="华文中宋" panose="02010600040101010101" charset="-122"/>
              <a:cs typeface="华文中宋" panose="02010600040101010101" charset="-122"/>
            </a:rPr>
            <a:t>丞相</a:t>
          </a: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15C23048-A417-E64E-9D9E-9DDA6E99C4D2}" type="parTrans" cxnId="{5A87683D-FEEC-4F52-B3DD-B4B866D19F61}">
      <dgm:prSet custT="1">
        <dgm:style>
          <a:lnRef idx="2">
            <a:schemeClr val="accent1"/>
          </a:lnRef>
          <a:fillRef idx="1">
            <a:schemeClr val="lt1"/>
          </a:fillRef>
          <a:effectRef idx="0">
            <a:schemeClr val="accent1"/>
          </a:effectRef>
          <a:fontRef idx="minor">
            <a:schemeClr val="dk1"/>
          </a:fontRef>
        </dgm:style>
      </dgm:prSet>
      <dgm:spPr/>
      <dgm:t>
        <a:bodyPr tIns="61200" bIns="61200"/>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D216142F-D24F-E649-8015-B5AB09F2A6CA}">
      <dgm:prSet custT="1">
        <dgm:style>
          <a:lnRef idx="2">
            <a:schemeClr val="accent1"/>
          </a:lnRef>
          <a:fillRef idx="1">
            <a:schemeClr val="lt1"/>
          </a:fillRef>
          <a:effectRef idx="0">
            <a:schemeClr val="accent1"/>
          </a:effectRef>
          <a:fontRef idx="minor">
            <a:schemeClr val="dk1"/>
          </a:fontRef>
        </dgm:style>
      </dgm:prSet>
      <dgm:spPr/>
      <dgm:t>
        <a:bodyPr tIns="61200" bIns="61200"/>
        <a:lstStyle/>
        <a:p>
          <a:pPr algn="ctr"/>
          <a:r>
            <a:rPr lang="zh-CN" altLang="en-US" sz="2400" smtClean="0">
              <a:solidFill>
                <a:schemeClr val="tx1"/>
              </a:solidFill>
              <a:latin typeface="华文中宋" panose="02010600040101010101" charset="-122"/>
              <a:ea typeface="华文中宋" panose="02010600040101010101" charset="-122"/>
              <a:cs typeface="华文中宋" panose="02010600040101010101" charset="-122"/>
            </a:rPr>
            <a:t>郡尉</a:t>
          </a: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CA501045-ADB2-CE41-9E78-913BBBB8A901}" type="sibTrans" cxnId="{5A87683D-FEEC-4F52-B3DD-B4B866D19F61}">
      <dgm:prSet custT="1"/>
      <dgm:spPr/>
      <dgm:t>
        <a:bodyPr/>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14243ED6-1374-614F-B6E4-E6E59F014B30}" type="parTrans" cxnId="{075BD25B-DE83-4C18-B6F7-D99CEBBB24AD}">
      <dgm:prSet custT="1">
        <dgm:style>
          <a:lnRef idx="2">
            <a:schemeClr val="accent1"/>
          </a:lnRef>
          <a:fillRef idx="1">
            <a:schemeClr val="lt1"/>
          </a:fillRef>
          <a:effectRef idx="0">
            <a:schemeClr val="accent1"/>
          </a:effectRef>
          <a:fontRef idx="minor">
            <a:schemeClr val="dk1"/>
          </a:fontRef>
        </dgm:style>
      </dgm:prSet>
      <dgm:spPr/>
      <dgm:t>
        <a:bodyPr tIns="61200" bIns="61200"/>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27575194-43CA-3E42-B1AD-258210C85A15}">
      <dgm:prSet custT="1">
        <dgm:style>
          <a:lnRef idx="2">
            <a:schemeClr val="accent1"/>
          </a:lnRef>
          <a:fillRef idx="1">
            <a:schemeClr val="lt1"/>
          </a:fillRef>
          <a:effectRef idx="0">
            <a:schemeClr val="accent1"/>
          </a:effectRef>
          <a:fontRef idx="minor">
            <a:schemeClr val="dk1"/>
          </a:fontRef>
        </dgm:style>
      </dgm:prSet>
      <dgm:spPr/>
      <dgm:t>
        <a:bodyPr tIns="61200" bIns="61200"/>
        <a:lstStyle/>
        <a:p>
          <a:pPr algn="ctr"/>
          <a:r>
            <a:rPr lang="zh-CN" altLang="en-US" sz="2400" smtClean="0">
              <a:solidFill>
                <a:schemeClr val="tx1"/>
              </a:solidFill>
              <a:latin typeface="华文中宋" panose="02010600040101010101" charset="-122"/>
              <a:ea typeface="华文中宋" panose="02010600040101010101" charset="-122"/>
              <a:cs typeface="华文中宋" panose="02010600040101010101" charset="-122"/>
            </a:rPr>
            <a:t>郡守</a:t>
          </a: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45A10546-BD44-F641-9EFC-1D25BA6EAC1E}" type="sibTrans" cxnId="{075BD25B-DE83-4C18-B6F7-D99CEBBB24AD}">
      <dgm:prSet custT="1"/>
      <dgm:spPr/>
      <dgm:t>
        <a:bodyPr/>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AB8AE395-BB42-6F47-8A5F-B77058366238}" type="parTrans" cxnId="{9FFBFB0D-9D57-46F9-B58C-48C05FDFB2EF}">
      <dgm:prSet custT="1">
        <dgm:style>
          <a:lnRef idx="2">
            <a:schemeClr val="accent1"/>
          </a:lnRef>
          <a:fillRef idx="1">
            <a:schemeClr val="lt1"/>
          </a:fillRef>
          <a:effectRef idx="0">
            <a:schemeClr val="accent1"/>
          </a:effectRef>
          <a:fontRef idx="minor">
            <a:schemeClr val="dk1"/>
          </a:fontRef>
        </dgm:style>
      </dgm:prSet>
      <dgm:spPr/>
      <dgm:t>
        <a:bodyPr tIns="61200" bIns="61200"/>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2F069D37-C2C7-464D-99CE-FA6895097F3E}">
      <dgm:prSet custT="1">
        <dgm:style>
          <a:lnRef idx="2">
            <a:schemeClr val="accent1"/>
          </a:lnRef>
          <a:fillRef idx="1">
            <a:schemeClr val="lt1"/>
          </a:fillRef>
          <a:effectRef idx="0">
            <a:schemeClr val="accent1"/>
          </a:effectRef>
          <a:fontRef idx="minor">
            <a:schemeClr val="dk1"/>
          </a:fontRef>
        </dgm:style>
      </dgm:prSet>
      <dgm:spPr/>
      <dgm:t>
        <a:bodyPr tIns="61200" bIns="61200"/>
        <a:lstStyle/>
        <a:p>
          <a:pPr algn="ctr"/>
          <a:r>
            <a:rPr lang="zh-CN" altLang="en-US" sz="2400" smtClean="0">
              <a:solidFill>
                <a:srgbClr val="000000"/>
              </a:solidFill>
              <a:latin typeface="华文中宋" panose="02010600040101010101" charset="-122"/>
              <a:ea typeface="华文中宋" panose="02010600040101010101" charset="-122"/>
              <a:cs typeface="华文中宋" panose="02010600040101010101" charset="-122"/>
            </a:rPr>
            <a:t>监</a:t>
          </a:r>
          <a:r>
            <a:rPr lang="el-GR" altLang="zh-CN" sz="2400" smtClean="0">
              <a:solidFill>
                <a:srgbClr val="000000"/>
              </a:solidFill>
              <a:latin typeface="华文中宋" panose="02010600040101010101" charset="-122"/>
              <a:ea typeface="华文中宋" panose="02010600040101010101" charset="-122"/>
              <a:cs typeface="华文中宋" panose="02010600040101010101" charset="-122"/>
            </a:rPr>
            <a:t>  </a:t>
          </a:r>
          <a:r>
            <a:rPr lang="zh-CN" altLang="en-US" sz="2400" smtClean="0">
              <a:solidFill>
                <a:srgbClr val="000000"/>
              </a:solidFill>
              <a:latin typeface="华文中宋" panose="02010600040101010101" charset="-122"/>
              <a:ea typeface="华文中宋" panose="02010600040101010101" charset="-122"/>
              <a:cs typeface="华文中宋" panose="02010600040101010101" charset="-122"/>
            </a:rPr>
            <a:t>御</a:t>
          </a:r>
          <a:r>
            <a:rPr lang="el-GR" altLang="zh-CN" sz="2400" smtClean="0">
              <a:solidFill>
                <a:srgbClr val="000000"/>
              </a:solidFill>
              <a:latin typeface="华文中宋" panose="02010600040101010101" charset="-122"/>
              <a:ea typeface="华文中宋" panose="02010600040101010101" charset="-122"/>
              <a:cs typeface="华文中宋" panose="02010600040101010101" charset="-122"/>
            </a:rPr>
            <a:t>  </a:t>
          </a:r>
          <a:r>
            <a:rPr lang="zh-CN" altLang="en-US" sz="2400" smtClean="0">
              <a:solidFill>
                <a:srgbClr val="000000"/>
              </a:solidFill>
              <a:latin typeface="华文中宋" panose="02010600040101010101" charset="-122"/>
              <a:ea typeface="华文中宋" panose="02010600040101010101" charset="-122"/>
              <a:cs typeface="华文中宋" panose="02010600040101010101" charset="-122"/>
            </a:rPr>
            <a:t>史 </a:t>
          </a:r>
          <a:endParaRPr lang="zh-CN" altLang="en-US" sz="2400">
            <a:solidFill>
              <a:srgbClr val="000000"/>
            </a:solidFill>
            <a:latin typeface="华文中宋" panose="02010600040101010101" charset="-122"/>
            <a:ea typeface="华文中宋" panose="02010600040101010101" charset="-122"/>
            <a:cs typeface="华文中宋" panose="02010600040101010101" charset="-122"/>
          </a:endParaRPr>
        </a:p>
      </dgm:t>
    </dgm:pt>
    <dgm:pt modelId="{5BCE788C-422A-AE42-B5C6-49B174E8E62A}" type="sibTrans" cxnId="{9FFBFB0D-9D57-46F9-B58C-48C05FDFB2EF}">
      <dgm:prSet custT="1"/>
      <dgm:spPr/>
      <dgm:t>
        <a:bodyPr/>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DB580E03-A8E9-964C-941D-90CEA73CAF8F}" type="sibTrans" cxnId="{F188CF36-9471-4572-B6C8-E85E237CE4B4}">
      <dgm:prSet custT="1"/>
      <dgm:spPr/>
      <dgm:t>
        <a:bodyPr/>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244E96F3-C5E7-4C42-99BD-AEBD57253BE7}" type="parTrans" cxnId="{4E8979F9-8078-4704-BD38-CCAE7553FC75}">
      <dgm:prSet custT="1">
        <dgm:style>
          <a:lnRef idx="2">
            <a:schemeClr val="accent1"/>
          </a:lnRef>
          <a:fillRef idx="1">
            <a:schemeClr val="lt1"/>
          </a:fillRef>
          <a:effectRef idx="0">
            <a:schemeClr val="accent1"/>
          </a:effectRef>
          <a:fontRef idx="minor">
            <a:schemeClr val="dk1"/>
          </a:fontRef>
        </dgm:style>
      </dgm:prSet>
      <dgm:spPr/>
      <dgm:t>
        <a:bodyPr tIns="61200" bIns="61200"/>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B8039407-6830-ED4E-9C6E-239F49777E08}">
      <dgm:prSet phldrT="[文本]" custT="1">
        <dgm:style>
          <a:lnRef idx="2">
            <a:schemeClr val="accent1"/>
          </a:lnRef>
          <a:fillRef idx="1">
            <a:schemeClr val="lt1"/>
          </a:fillRef>
          <a:effectRef idx="0">
            <a:schemeClr val="accent1"/>
          </a:effectRef>
          <a:fontRef idx="minor">
            <a:schemeClr val="dk1"/>
          </a:fontRef>
        </dgm:style>
      </dgm:prSet>
      <dgm:spPr/>
      <dgm:t>
        <a:bodyPr tIns="61200" bIns="61200"/>
        <a:lstStyle/>
        <a:p>
          <a:pPr algn="ctr"/>
          <a:r>
            <a:rPr lang="zh-CN" altLang="en-US" sz="2400" smtClean="0">
              <a:solidFill>
                <a:schemeClr val="tx1"/>
              </a:solidFill>
              <a:latin typeface="华文中宋" panose="02010600040101010101" charset="-122"/>
              <a:ea typeface="华文中宋" panose="02010600040101010101" charset="-122"/>
              <a:cs typeface="华文中宋" panose="02010600040101010101" charset="-122"/>
            </a:rPr>
            <a:t>御史大夫</a:t>
          </a: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5C73BA8E-38EE-304F-935E-60211E46251B}" type="sibTrans" cxnId="{4E8979F9-8078-4704-BD38-CCAE7553FC75}">
      <dgm:prSet custT="1"/>
      <dgm:spPr/>
      <dgm:t>
        <a:bodyPr/>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86B9D3C8-FA11-C648-9688-6E8C3D8DB8B9}" type="sibTrans" cxnId="{A0FD27B7-1C7D-4FC3-851D-D6B3A23142F9}">
      <dgm:prSet custT="1"/>
      <dgm:spPr/>
      <dgm:t>
        <a:bodyPr/>
        <a:lstStyle/>
        <a:p>
          <a:pPr algn="ctr"/>
          <a:endParaRPr lang="zh-CN" altLang="en-US" sz="2400">
            <a:solidFill>
              <a:schemeClr val="tx1"/>
            </a:solidFill>
            <a:latin typeface="华文中宋" panose="02010600040101010101" charset="-122"/>
            <a:ea typeface="华文中宋" panose="02010600040101010101" charset="-122"/>
            <a:cs typeface="华文中宋" panose="02010600040101010101" charset="-122"/>
          </a:endParaRPr>
        </a:p>
      </dgm:t>
    </dgm:pt>
    <dgm:pt modelId="{0A1A0103-C1C7-174F-B844-57DC9C375051}" type="pres">
      <dgm:prSet presAssocID="{40CA599C-FF26-274D-B2E2-1052683E6695}" presName="mainComposite">
        <dgm:presLayoutVars>
          <dgm:chPref val="1"/>
          <dgm:dir/>
          <dgm:animOne val="branch"/>
          <dgm:animLvl val="lvl"/>
          <dgm:resizeHandles val="exact"/>
        </dgm:presLayoutVars>
      </dgm:prSet>
      <dgm:spPr/>
      <dgm:t>
        <a:bodyPr/>
        <a:lstStyle/>
        <a:p>
          <a:endParaRPr lang="zh-CN" altLang="en-US"/>
        </a:p>
      </dgm:t>
    </dgm:pt>
    <dgm:pt modelId="{DD5E996D-9363-254A-8A2C-F2996CB3D929}" type="pres">
      <dgm:prSet presAssocID="{40CA599C-FF26-274D-B2E2-1052683E6695}" presName="hierFlow"/>
      <dgm:spPr/>
      <dgm:t>
        <a:bodyPr/>
        <a:lstStyle/>
        <a:p/>
      </dgm:t>
    </dgm:pt>
    <dgm:pt modelId="{B21F766C-8520-144C-B4AB-BF8C5B2B4475}" type="pres">
      <dgm:prSet presAssocID="{40CA599C-FF26-274D-B2E2-1052683E6695}" presName="hierChild1">
        <dgm:presLayoutVars>
          <dgm:chPref val="1"/>
          <dgm:animOne val="branch"/>
          <dgm:animLvl val="lvl"/>
        </dgm:presLayoutVars>
      </dgm:prSet>
      <dgm:spPr/>
      <dgm:t>
        <a:bodyPr/>
        <a:lstStyle/>
        <a:p/>
      </dgm:t>
    </dgm:pt>
    <dgm:pt modelId="{633F1EA1-89EF-104A-9A3A-49F834A6ADCA}" type="pres">
      <dgm:prSet presAssocID="{62E186EF-499E-2548-AC39-897488E8D7EB}" presName="Name14"/>
      <dgm:spPr/>
      <dgm:t>
        <a:bodyPr/>
        <a:lstStyle/>
        <a:p/>
      </dgm:t>
    </dgm:pt>
    <dgm:pt modelId="{17D02CBA-B7F4-604F-AE3D-3F0CB877AA51}" type="pres">
      <dgm:prSet presAssocID="{62E186EF-499E-2548-AC39-897488E8D7EB}" presName="level1Shape" presStyleLbl="node0" presStyleCnt="1" custLinFactNeighborX="-21780">
        <dgm:presLayoutVars>
          <dgm:chPref val="3"/>
        </dgm:presLayoutVars>
      </dgm:prSet>
      <dgm:spPr/>
      <dgm:t>
        <a:bodyPr/>
        <a:lstStyle/>
        <a:p>
          <a:endParaRPr lang="zh-CN" altLang="en-US"/>
        </a:p>
      </dgm:t>
    </dgm:pt>
    <dgm:pt modelId="{9D64D0C8-603A-D54D-9E51-4C43BF4AA8FE}" type="pres">
      <dgm:prSet presAssocID="{62E186EF-499E-2548-AC39-897488E8D7EB}" presName="hierChild2"/>
      <dgm:spPr/>
      <dgm:t>
        <a:bodyPr/>
        <a:lstStyle/>
        <a:p/>
      </dgm:t>
    </dgm:pt>
    <dgm:pt modelId="{B1D126F4-24F5-024D-9CB9-238D6AE82E6F}" type="pres">
      <dgm:prSet presAssocID="{37186C5C-A4AA-ED43-8347-AB868D83B69F}" presName="Name19" presStyleLbl="parChTrans1D2" presStyleCnt="3"/>
      <dgm:spPr/>
      <dgm:t>
        <a:bodyPr/>
        <a:lstStyle/>
        <a:p>
          <a:endParaRPr lang="zh-CN" altLang="en-US"/>
        </a:p>
      </dgm:t>
    </dgm:pt>
    <dgm:pt modelId="{E6A4949A-487E-7646-A470-55C37E02342A}" type="pres">
      <dgm:prSet presAssocID="{68125A66-9882-EE40-AE89-AC766DAC1A72}" presName="Name21"/>
      <dgm:spPr/>
      <dgm:t>
        <a:bodyPr/>
        <a:lstStyle/>
        <a:p/>
      </dgm:t>
    </dgm:pt>
    <dgm:pt modelId="{BD7A1998-4509-FC41-93E1-909BB5EC2B37}" type="pres">
      <dgm:prSet presAssocID="{68125A66-9882-EE40-AE89-AC766DAC1A72}" presName="level2Shape" presStyleLbl="node2" presStyleCnt="3"/>
      <dgm:spPr/>
      <dgm:t>
        <a:bodyPr/>
        <a:lstStyle/>
        <a:p>
          <a:endParaRPr lang="zh-CN" altLang="en-US"/>
        </a:p>
      </dgm:t>
    </dgm:pt>
    <dgm:pt modelId="{9363ABDE-3B10-9C46-80B1-D6B446B92D67}" type="pres">
      <dgm:prSet presAssocID="{68125A66-9882-EE40-AE89-AC766DAC1A72}" presName="hierChild3"/>
      <dgm:spPr/>
      <dgm:t>
        <a:bodyPr/>
        <a:lstStyle/>
        <a:p/>
      </dgm:t>
    </dgm:pt>
    <dgm:pt modelId="{C68142D5-5056-8D48-9F86-EA442263727C}" type="pres">
      <dgm:prSet presAssocID="{7F0F5BE0-FA43-4343-9A03-9970A2444E23}" presName="Name19" presStyleLbl="parChTrans1D2" presStyleIdx="1" presStyleCnt="3"/>
      <dgm:spPr/>
      <dgm:t>
        <a:bodyPr/>
        <a:lstStyle/>
        <a:p>
          <a:endParaRPr lang="zh-CN" altLang="en-US"/>
        </a:p>
      </dgm:t>
    </dgm:pt>
    <dgm:pt modelId="{16686EED-A7FF-DE4E-9438-8D4BD92A7D53}" type="pres">
      <dgm:prSet presAssocID="{B6AAFE5E-5EB1-F54D-B247-3788401942B5}" presName="Name21"/>
      <dgm:spPr/>
      <dgm:t>
        <a:bodyPr/>
        <a:lstStyle/>
        <a:p/>
      </dgm:t>
    </dgm:pt>
    <dgm:pt modelId="{6B3D9D7F-6C90-9B4C-8438-1C861E76628F}" type="pres">
      <dgm:prSet presAssocID="{B6AAFE5E-5EB1-F54D-B247-3788401942B5}" presName="level2Shape" presStyleLbl="node2" presStyleIdx="1" presStyleCnt="3"/>
      <dgm:spPr/>
      <dgm:t>
        <a:bodyPr/>
        <a:lstStyle/>
        <a:p>
          <a:endParaRPr lang="zh-CN" altLang="en-US"/>
        </a:p>
      </dgm:t>
    </dgm:pt>
    <dgm:pt modelId="{2050DC7F-CBEC-AF44-A541-57E02BB869B5}" type="pres">
      <dgm:prSet presAssocID="{B6AAFE5E-5EB1-F54D-B247-3788401942B5}" presName="hierChild3"/>
      <dgm:spPr/>
      <dgm:t>
        <a:bodyPr/>
        <a:lstStyle/>
        <a:p/>
      </dgm:t>
    </dgm:pt>
    <dgm:pt modelId="{5B8552A8-366C-114B-9A16-DCA93DBE82E0}" type="pres">
      <dgm:prSet presAssocID="{15C23048-A417-E64E-9D9E-9DDA6E99C4D2}" presName="Name19" presStyleLbl="parChTrans1D3" presStyleCnt="3"/>
      <dgm:spPr/>
      <dgm:t>
        <a:bodyPr/>
        <a:lstStyle/>
        <a:p>
          <a:endParaRPr lang="zh-CN" altLang="en-US"/>
        </a:p>
      </dgm:t>
    </dgm:pt>
    <dgm:pt modelId="{58A6DAC8-3F97-0F47-B4FC-5F953BBF081B}" type="pres">
      <dgm:prSet presAssocID="{D216142F-D24F-E649-8015-B5AB09F2A6CA}" presName="Name21"/>
      <dgm:spPr/>
      <dgm:t>
        <a:bodyPr/>
        <a:lstStyle/>
        <a:p/>
      </dgm:t>
    </dgm:pt>
    <dgm:pt modelId="{BFA259C5-3EB3-1649-9D0E-8C900B7D7CC0}" type="pres">
      <dgm:prSet presAssocID="{D216142F-D24F-E649-8015-B5AB09F2A6CA}" presName="level2Shape" presStyleLbl="node3" presStyleCnt="3" custLinFactNeighborX="17856"/>
      <dgm:spPr/>
      <dgm:t>
        <a:bodyPr/>
        <a:lstStyle/>
        <a:p>
          <a:endParaRPr lang="zh-CN" altLang="en-US"/>
        </a:p>
      </dgm:t>
    </dgm:pt>
    <dgm:pt modelId="{7D34EB3C-CD95-5947-BBF6-B3BA86ECB95D}" type="pres">
      <dgm:prSet presAssocID="{D216142F-D24F-E649-8015-B5AB09F2A6CA}" presName="hierChild3"/>
      <dgm:spPr/>
      <dgm:t>
        <a:bodyPr/>
        <a:lstStyle/>
        <a:p/>
      </dgm:t>
    </dgm:pt>
    <dgm:pt modelId="{D65A5B34-A778-6940-BD60-D164C5FFA08F}" type="pres">
      <dgm:prSet presAssocID="{14243ED6-1374-614F-B6E4-E6E59F014B30}" presName="Name19" presStyleLbl="parChTrans1D3" presStyleIdx="1" presStyleCnt="3"/>
      <dgm:spPr/>
      <dgm:t>
        <a:bodyPr/>
        <a:lstStyle/>
        <a:p>
          <a:endParaRPr lang="zh-CN" altLang="en-US"/>
        </a:p>
      </dgm:t>
    </dgm:pt>
    <dgm:pt modelId="{6C8E9982-3423-BE45-A436-8834BDBBE855}" type="pres">
      <dgm:prSet presAssocID="{27575194-43CA-3E42-B1AD-258210C85A15}" presName="Name21"/>
      <dgm:spPr/>
      <dgm:t>
        <a:bodyPr/>
        <a:lstStyle/>
        <a:p/>
      </dgm:t>
    </dgm:pt>
    <dgm:pt modelId="{B2930691-C51D-6A4D-AD88-9D38E8781D71}" type="pres">
      <dgm:prSet presAssocID="{27575194-43CA-3E42-B1AD-258210C85A15}" presName="level2Shape" presStyleLbl="node3" presStyleIdx="1" presStyleCnt="3" custLinFactNeighborX="19356"/>
      <dgm:spPr/>
      <dgm:t>
        <a:bodyPr/>
        <a:lstStyle/>
        <a:p>
          <a:endParaRPr lang="zh-CN" altLang="en-US"/>
        </a:p>
      </dgm:t>
    </dgm:pt>
    <dgm:pt modelId="{9338292C-AB82-6A4E-9C8B-7007D54B4D63}" type="pres">
      <dgm:prSet presAssocID="{27575194-43CA-3E42-B1AD-258210C85A15}" presName="hierChild3"/>
      <dgm:spPr/>
      <dgm:t>
        <a:bodyPr/>
        <a:lstStyle/>
        <a:p/>
      </dgm:t>
    </dgm:pt>
    <dgm:pt modelId="{3888DFC5-D6A2-C54F-9F97-25E045B4090C}" type="pres">
      <dgm:prSet presAssocID="{AB8AE395-BB42-6F47-8A5F-B77058366238}" presName="Name19" presStyleLbl="parChTrans1D3" presStyleIdx="2" presStyleCnt="3"/>
      <dgm:spPr/>
      <dgm:t>
        <a:bodyPr/>
        <a:lstStyle/>
        <a:p>
          <a:endParaRPr lang="zh-CN" altLang="en-US"/>
        </a:p>
      </dgm:t>
    </dgm:pt>
    <dgm:pt modelId="{B7265076-6269-0240-86A2-94F0CCD185C8}" type="pres">
      <dgm:prSet presAssocID="{2F069D37-C2C7-464D-99CE-FA6895097F3E}" presName="Name21"/>
      <dgm:spPr/>
      <dgm:t>
        <a:bodyPr/>
        <a:lstStyle/>
        <a:p/>
      </dgm:t>
    </dgm:pt>
    <dgm:pt modelId="{A2378740-1413-BF4C-A174-E69DFDDC6816}" type="pres">
      <dgm:prSet presAssocID="{2F069D37-C2C7-464D-99CE-FA6895097F3E}" presName="level2Shape" presStyleLbl="node3" presStyleIdx="2" presStyleCnt="3" custScaleX="138836" custScaleY="99002" custLinFactNeighborX="21204"/>
      <dgm:spPr/>
      <dgm:t>
        <a:bodyPr/>
        <a:lstStyle/>
        <a:p>
          <a:endParaRPr lang="zh-CN" altLang="en-US"/>
        </a:p>
      </dgm:t>
    </dgm:pt>
    <dgm:pt modelId="{6784B19C-79EC-984C-AFE9-EE1AACB89523}" type="pres">
      <dgm:prSet presAssocID="{2F069D37-C2C7-464D-99CE-FA6895097F3E}" presName="hierChild3"/>
      <dgm:spPr/>
      <dgm:t>
        <a:bodyPr/>
        <a:lstStyle/>
        <a:p/>
      </dgm:t>
    </dgm:pt>
    <dgm:pt modelId="{FD6C37EA-294D-9248-A5FB-D168AF5C069D}" type="pres">
      <dgm:prSet presAssocID="{244E96F3-C5E7-4C42-99BD-AEBD57253BE7}" presName="Name19" presStyleLbl="parChTrans1D2" presStyleIdx="2" presStyleCnt="3"/>
      <dgm:spPr/>
      <dgm:t>
        <a:bodyPr/>
        <a:lstStyle/>
        <a:p>
          <a:endParaRPr lang="zh-CN" altLang="en-US"/>
        </a:p>
      </dgm:t>
    </dgm:pt>
    <dgm:pt modelId="{DF56F628-5D48-E449-8152-4BFA46822E1D}" type="pres">
      <dgm:prSet presAssocID="{B8039407-6830-ED4E-9C6E-239F49777E08}" presName="Name21"/>
      <dgm:spPr/>
      <dgm:t>
        <a:bodyPr/>
        <a:lstStyle/>
        <a:p/>
      </dgm:t>
    </dgm:pt>
    <dgm:pt modelId="{B6775DE4-9B80-744D-A7A8-FCB42BC91910}" type="pres">
      <dgm:prSet presAssocID="{B8039407-6830-ED4E-9C6E-239F49777E08}" presName="level2Shape" presStyleLbl="node2" presStyleIdx="2" presStyleCnt="3" custScaleX="143888"/>
      <dgm:spPr/>
      <dgm:t>
        <a:bodyPr/>
        <a:lstStyle/>
        <a:p>
          <a:endParaRPr lang="zh-CN" altLang="en-US"/>
        </a:p>
      </dgm:t>
    </dgm:pt>
    <dgm:pt modelId="{9CB6EB30-832C-ED42-8D71-47A4FA164C43}" type="pres">
      <dgm:prSet presAssocID="{B8039407-6830-ED4E-9C6E-239F49777E08}" presName="hierChild3"/>
      <dgm:spPr/>
      <dgm:t>
        <a:bodyPr/>
        <a:lstStyle/>
        <a:p/>
      </dgm:t>
    </dgm:pt>
    <dgm:pt modelId="{2F33A8AF-F9A8-954A-A5CD-8E6728A2C614}" type="pres">
      <dgm:prSet presAssocID="{40CA599C-FF26-274D-B2E2-1052683E6695}" presName="bgShapesFlow"/>
      <dgm:spPr/>
      <dgm:t>
        <a:bodyPr/>
        <a:lstStyle/>
        <a:p/>
      </dgm:t>
    </dgm:pt>
  </dgm:ptLst>
  <dgm:cxnLst>
    <dgm:cxn modelId="{A0FD27B7-1C7D-4FC3-851D-D6B3A23142F9}" srcId="{40CA599C-FF26-274D-B2E2-1052683E6695}" destId="{62E186EF-499E-2548-AC39-897488E8D7EB}" srcOrd="0" destOrd="0" parTransId="{D18EDE25-CD15-4944-B919-0B8B5B73EEB3}" sibTransId="{86B9D3C8-FA11-C648-9688-6E8C3D8DB8B9}"/>
    <dgm:cxn modelId="{2599985C-27CB-4891-BA18-E82D18B61D35}" srcId="{62E186EF-499E-2548-AC39-897488E8D7EB}" destId="{68125A66-9882-EE40-AE89-AC766DAC1A72}" srcOrd="0" destOrd="0" parTransId="{37186C5C-A4AA-ED43-8347-AB868D83B69F}" sibTransId="{3792F74B-8379-F749-92F5-5B1AA68DEC61}"/>
    <dgm:cxn modelId="{F188CF36-9471-4572-B6C8-E85E237CE4B4}" srcId="{62E186EF-499E-2548-AC39-897488E8D7EB}" destId="{B6AAFE5E-5EB1-F54D-B247-3788401942B5}" srcOrd="1" destOrd="0" parTransId="{7F0F5BE0-FA43-4343-9A03-9970A2444E23}" sibTransId="{DB580E03-A8E9-964C-941D-90CEA73CAF8F}"/>
    <dgm:cxn modelId="{5A87683D-FEEC-4F52-B3DD-B4B866D19F61}" srcId="{B6AAFE5E-5EB1-F54D-B247-3788401942B5}" destId="{D216142F-D24F-E649-8015-B5AB09F2A6CA}" srcOrd="0" destOrd="0" parTransId="{15C23048-A417-E64E-9D9E-9DDA6E99C4D2}" sibTransId="{CA501045-ADB2-CE41-9E78-913BBBB8A901}"/>
    <dgm:cxn modelId="{075BD25B-DE83-4C18-B6F7-D99CEBBB24AD}" srcId="{B6AAFE5E-5EB1-F54D-B247-3788401942B5}" destId="{27575194-43CA-3E42-B1AD-258210C85A15}" srcOrd="1" destOrd="0" parTransId="{14243ED6-1374-614F-B6E4-E6E59F014B30}" sibTransId="{45A10546-BD44-F641-9EFC-1D25BA6EAC1E}"/>
    <dgm:cxn modelId="{9FFBFB0D-9D57-46F9-B58C-48C05FDFB2EF}" srcId="{B6AAFE5E-5EB1-F54D-B247-3788401942B5}" destId="{2F069D37-C2C7-464D-99CE-FA6895097F3E}" srcOrd="2" destOrd="0" parTransId="{AB8AE395-BB42-6F47-8A5F-B77058366238}" sibTransId="{5BCE788C-422A-AE42-B5C6-49B174E8E62A}"/>
    <dgm:cxn modelId="{4E8979F9-8078-4704-BD38-CCAE7553FC75}" srcId="{62E186EF-499E-2548-AC39-897488E8D7EB}" destId="{B8039407-6830-ED4E-9C6E-239F49777E08}" srcOrd="2" destOrd="0" parTransId="{244E96F3-C5E7-4C42-99BD-AEBD57253BE7}" sibTransId="{5C73BA8E-38EE-304F-935E-60211E46251B}"/>
    <dgm:cxn modelId="{9DAD5B07-64A8-4723-B0D6-129FC90178C3}" type="presOf" srcId="{40CA599C-FF26-274D-B2E2-1052683E6695}" destId="{0A1A0103-C1C7-174F-B844-57DC9C375051}" srcOrd="0" destOrd="0" presId="urn:microsoft.com/office/officeart/2005/8/layout/hierarchy6"/>
    <dgm:cxn modelId="{E0DC48C9-CEBD-49CB-A02A-B4D50AEADF9A}" type="presParOf" srcId="{0A1A0103-C1C7-174F-B844-57DC9C375051}" destId="{DD5E996D-9363-254A-8A2C-F2996CB3D929}" srcOrd="0" destOrd="0" presId="urn:microsoft.com/office/officeart/2005/8/layout/hierarchy6"/>
    <dgm:cxn modelId="{466352F8-6E3D-43C6-B9DD-07E53E1B9A5E}" type="presParOf" srcId="{DD5E996D-9363-254A-8A2C-F2996CB3D929}" destId="{B21F766C-8520-144C-B4AB-BF8C5B2B4475}" srcOrd="0" destOrd="0" presId="urn:microsoft.com/office/officeart/2005/8/layout/hierarchy6"/>
    <dgm:cxn modelId="{9FE936CB-AD3C-4B51-A5F6-477DFCF1BB4E}" type="presParOf" srcId="{B21F766C-8520-144C-B4AB-BF8C5B2B4475}" destId="{633F1EA1-89EF-104A-9A3A-49F834A6ADCA}" srcOrd="0" destOrd="0" presId="urn:microsoft.com/office/officeart/2005/8/layout/hierarchy6"/>
    <dgm:cxn modelId="{6EA81939-8BAA-4A6F-A0F5-BA487BE88133}" type="presParOf" srcId="{633F1EA1-89EF-104A-9A3A-49F834A6ADCA}" destId="{17D02CBA-B7F4-604F-AE3D-3F0CB877AA51}" srcOrd="0" destOrd="0" presId="urn:microsoft.com/office/officeart/2005/8/layout/hierarchy6"/>
    <dgm:cxn modelId="{8E03A6F4-00C4-4440-B4F8-94F11432B5A5}" type="presOf" srcId="{62E186EF-499E-2548-AC39-897488E8D7EB}" destId="{17D02CBA-B7F4-604F-AE3D-3F0CB877AA51}" srcOrd="0" destOrd="0" presId="urn:microsoft.com/office/officeart/2005/8/layout/hierarchy6"/>
    <dgm:cxn modelId="{B7FE1D6E-D71D-406F-9DAA-648E4E2C4A8C}" type="presParOf" srcId="{633F1EA1-89EF-104A-9A3A-49F834A6ADCA}" destId="{9D64D0C8-603A-D54D-9E51-4C43BF4AA8FE}" srcOrd="1" destOrd="0" presId="urn:microsoft.com/office/officeart/2005/8/layout/hierarchy6"/>
    <dgm:cxn modelId="{ED1536B2-23A7-453D-A080-FCC9B5EB2D9A}" type="presParOf" srcId="{9D64D0C8-603A-D54D-9E51-4C43BF4AA8FE}" destId="{B1D126F4-24F5-024D-9CB9-238D6AE82E6F}" srcOrd="0" destOrd="0" presId="urn:microsoft.com/office/officeart/2005/8/layout/hierarchy6"/>
    <dgm:cxn modelId="{770D050C-92D3-40D9-AFFA-E2B941475711}" type="presOf" srcId="{37186C5C-A4AA-ED43-8347-AB868D83B69F}" destId="{B1D126F4-24F5-024D-9CB9-238D6AE82E6F}" srcOrd="0" destOrd="0" presId="urn:microsoft.com/office/officeart/2005/8/layout/hierarchy6"/>
    <dgm:cxn modelId="{8630C2A9-1360-42EB-BDDF-DBBAE4D76A35}" type="presParOf" srcId="{9D64D0C8-603A-D54D-9E51-4C43BF4AA8FE}" destId="{E6A4949A-487E-7646-A470-55C37E02342A}" srcOrd="1" destOrd="0" presId="urn:microsoft.com/office/officeart/2005/8/layout/hierarchy6"/>
    <dgm:cxn modelId="{DD79DE97-CDD1-489E-84CA-03C75D9EE910}" type="presParOf" srcId="{E6A4949A-487E-7646-A470-55C37E02342A}" destId="{BD7A1998-4509-FC41-93E1-909BB5EC2B37}" srcOrd="0" destOrd="0" presId="urn:microsoft.com/office/officeart/2005/8/layout/hierarchy6"/>
    <dgm:cxn modelId="{D5E3BA37-3340-48C8-9BDE-DAB334D4438F}" type="presOf" srcId="{68125A66-9882-EE40-AE89-AC766DAC1A72}" destId="{BD7A1998-4509-FC41-93E1-909BB5EC2B37}" srcOrd="0" destOrd="0" presId="urn:microsoft.com/office/officeart/2005/8/layout/hierarchy6"/>
    <dgm:cxn modelId="{C21B5564-B14B-49FC-B620-BA7FC802CDF0}" type="presParOf" srcId="{E6A4949A-487E-7646-A470-55C37E02342A}" destId="{9363ABDE-3B10-9C46-80B1-D6B446B92D67}" srcOrd="1" destOrd="0" presId="urn:microsoft.com/office/officeart/2005/8/layout/hierarchy6"/>
    <dgm:cxn modelId="{9DE091BA-00CD-40F5-A694-59978407755B}" type="presParOf" srcId="{9D64D0C8-603A-D54D-9E51-4C43BF4AA8FE}" destId="{C68142D5-5056-8D48-9F86-EA442263727C}" srcOrd="2" destOrd="0" presId="urn:microsoft.com/office/officeart/2005/8/layout/hierarchy6"/>
    <dgm:cxn modelId="{CDFF0D76-27DD-48C5-BCEB-9701F08DEB54}" type="presOf" srcId="{7F0F5BE0-FA43-4343-9A03-9970A2444E23}" destId="{C68142D5-5056-8D48-9F86-EA442263727C}" srcOrd="0" destOrd="0" presId="urn:microsoft.com/office/officeart/2005/8/layout/hierarchy6"/>
    <dgm:cxn modelId="{FFFBC61D-3729-4C97-A5F2-C331010D0248}" type="presParOf" srcId="{9D64D0C8-603A-D54D-9E51-4C43BF4AA8FE}" destId="{16686EED-A7FF-DE4E-9438-8D4BD92A7D53}" srcOrd="3" destOrd="0" presId="urn:microsoft.com/office/officeart/2005/8/layout/hierarchy6"/>
    <dgm:cxn modelId="{EE1FCD94-163D-475D-A59A-08CE9AC086F6}" type="presParOf" srcId="{16686EED-A7FF-DE4E-9438-8D4BD92A7D53}" destId="{6B3D9D7F-6C90-9B4C-8438-1C861E76628F}" srcOrd="0" destOrd="0" presId="urn:microsoft.com/office/officeart/2005/8/layout/hierarchy6"/>
    <dgm:cxn modelId="{AC65FB72-5FC7-48D8-99DE-B29C1B5A701A}" type="presOf" srcId="{B6AAFE5E-5EB1-F54D-B247-3788401942B5}" destId="{6B3D9D7F-6C90-9B4C-8438-1C861E76628F}" srcOrd="0" destOrd="0" presId="urn:microsoft.com/office/officeart/2005/8/layout/hierarchy6"/>
    <dgm:cxn modelId="{CD75741D-F023-4E2D-B6C3-B9D25150267C}" type="presParOf" srcId="{16686EED-A7FF-DE4E-9438-8D4BD92A7D53}" destId="{2050DC7F-CBEC-AF44-A541-57E02BB869B5}" srcOrd="1" destOrd="0" presId="urn:microsoft.com/office/officeart/2005/8/layout/hierarchy6"/>
    <dgm:cxn modelId="{44A30E6C-F914-45A4-9CFC-40B35A50D9BF}" type="presParOf" srcId="{2050DC7F-CBEC-AF44-A541-57E02BB869B5}" destId="{5B8552A8-366C-114B-9A16-DCA93DBE82E0}" srcOrd="0" destOrd="0" presId="urn:microsoft.com/office/officeart/2005/8/layout/hierarchy6"/>
    <dgm:cxn modelId="{BED86360-F861-47BE-9F4D-BEED3C8583BB}" type="presOf" srcId="{15C23048-A417-E64E-9D9E-9DDA6E99C4D2}" destId="{5B8552A8-366C-114B-9A16-DCA93DBE82E0}" srcOrd="0" destOrd="0" presId="urn:microsoft.com/office/officeart/2005/8/layout/hierarchy6"/>
    <dgm:cxn modelId="{A5D52EA9-E31F-48F8-9A8C-88BB77A2F4C0}" type="presParOf" srcId="{2050DC7F-CBEC-AF44-A541-57E02BB869B5}" destId="{58A6DAC8-3F97-0F47-B4FC-5F953BBF081B}" srcOrd="1" destOrd="0" presId="urn:microsoft.com/office/officeart/2005/8/layout/hierarchy6"/>
    <dgm:cxn modelId="{C3F88308-4728-4030-A5EC-B1AF7C92F15E}" type="presParOf" srcId="{58A6DAC8-3F97-0F47-B4FC-5F953BBF081B}" destId="{BFA259C5-3EB3-1649-9D0E-8C900B7D7CC0}" srcOrd="0" destOrd="0" presId="urn:microsoft.com/office/officeart/2005/8/layout/hierarchy6"/>
    <dgm:cxn modelId="{0DA0B483-7A32-4B70-A9A7-C256A603F477}" type="presOf" srcId="{D216142F-D24F-E649-8015-B5AB09F2A6CA}" destId="{BFA259C5-3EB3-1649-9D0E-8C900B7D7CC0}" srcOrd="0" destOrd="0" presId="urn:microsoft.com/office/officeart/2005/8/layout/hierarchy6"/>
    <dgm:cxn modelId="{E84604C5-27BF-4A0E-9857-F96B10DF0E08}" type="presParOf" srcId="{58A6DAC8-3F97-0F47-B4FC-5F953BBF081B}" destId="{7D34EB3C-CD95-5947-BBF6-B3BA86ECB95D}" srcOrd="1" destOrd="0" presId="urn:microsoft.com/office/officeart/2005/8/layout/hierarchy6"/>
    <dgm:cxn modelId="{871440D4-1853-46E8-95CA-ACC8955E9F78}" type="presParOf" srcId="{2050DC7F-CBEC-AF44-A541-57E02BB869B5}" destId="{D65A5B34-A778-6940-BD60-D164C5FFA08F}" srcOrd="2" destOrd="0" presId="urn:microsoft.com/office/officeart/2005/8/layout/hierarchy6"/>
    <dgm:cxn modelId="{52049FB7-2BEE-47E0-A072-A1D4F7E1DD00}" type="presOf" srcId="{14243ED6-1374-614F-B6E4-E6E59F014B30}" destId="{D65A5B34-A778-6940-BD60-D164C5FFA08F}" srcOrd="0" destOrd="0" presId="urn:microsoft.com/office/officeart/2005/8/layout/hierarchy6"/>
    <dgm:cxn modelId="{761682F1-0540-45EC-87F4-0F70A6229D08}" type="presParOf" srcId="{2050DC7F-CBEC-AF44-A541-57E02BB869B5}" destId="{6C8E9982-3423-BE45-A436-8834BDBBE855}" srcOrd="3" destOrd="0" presId="urn:microsoft.com/office/officeart/2005/8/layout/hierarchy6"/>
    <dgm:cxn modelId="{9B89FD57-5E9C-4A64-8841-81AD613D2F6D}" type="presParOf" srcId="{6C8E9982-3423-BE45-A436-8834BDBBE855}" destId="{B2930691-C51D-6A4D-AD88-9D38E8781D71}" srcOrd="0" destOrd="0" presId="urn:microsoft.com/office/officeart/2005/8/layout/hierarchy6"/>
    <dgm:cxn modelId="{FFE15C9A-275F-4759-8182-1349F8B5418A}" type="presOf" srcId="{27575194-43CA-3E42-B1AD-258210C85A15}" destId="{B2930691-C51D-6A4D-AD88-9D38E8781D71}" srcOrd="0" destOrd="0" presId="urn:microsoft.com/office/officeart/2005/8/layout/hierarchy6"/>
    <dgm:cxn modelId="{82689DDA-0720-463A-8380-F2A5B5EEA050}" type="presParOf" srcId="{6C8E9982-3423-BE45-A436-8834BDBBE855}" destId="{9338292C-AB82-6A4E-9C8B-7007D54B4D63}" srcOrd="1" destOrd="0" presId="urn:microsoft.com/office/officeart/2005/8/layout/hierarchy6"/>
    <dgm:cxn modelId="{2EC01C1C-532F-45AC-8E4E-6F31E53967F6}" type="presParOf" srcId="{2050DC7F-CBEC-AF44-A541-57E02BB869B5}" destId="{3888DFC5-D6A2-C54F-9F97-25E045B4090C}" srcOrd="4" destOrd="0" presId="urn:microsoft.com/office/officeart/2005/8/layout/hierarchy6"/>
    <dgm:cxn modelId="{68398A54-C163-4995-9FED-0BE5DFE6EAAF}" type="presOf" srcId="{AB8AE395-BB42-6F47-8A5F-B77058366238}" destId="{3888DFC5-D6A2-C54F-9F97-25E045B4090C}" srcOrd="0" destOrd="0" presId="urn:microsoft.com/office/officeart/2005/8/layout/hierarchy6"/>
    <dgm:cxn modelId="{2634F894-CAC6-417E-8C92-F9F9A24DFC52}" type="presParOf" srcId="{2050DC7F-CBEC-AF44-A541-57E02BB869B5}" destId="{B7265076-6269-0240-86A2-94F0CCD185C8}" srcOrd="5" destOrd="0" presId="urn:microsoft.com/office/officeart/2005/8/layout/hierarchy6"/>
    <dgm:cxn modelId="{4EF443BC-5C15-46BC-852B-6BBA10D06280}" type="presParOf" srcId="{B7265076-6269-0240-86A2-94F0CCD185C8}" destId="{A2378740-1413-BF4C-A174-E69DFDDC6816}" srcOrd="0" destOrd="0" presId="urn:microsoft.com/office/officeart/2005/8/layout/hierarchy6"/>
    <dgm:cxn modelId="{E56F3562-94FA-4386-8B38-23C1BD669C42}" type="presOf" srcId="{2F069D37-C2C7-464D-99CE-FA6895097F3E}" destId="{A2378740-1413-BF4C-A174-E69DFDDC6816}" srcOrd="0" destOrd="0" presId="urn:microsoft.com/office/officeart/2005/8/layout/hierarchy6"/>
    <dgm:cxn modelId="{8A87AAA3-DD2D-42E7-BAC0-41E41D8E3439}" type="presParOf" srcId="{B7265076-6269-0240-86A2-94F0CCD185C8}" destId="{6784B19C-79EC-984C-AFE9-EE1AACB89523}" srcOrd="1" destOrd="0" presId="urn:microsoft.com/office/officeart/2005/8/layout/hierarchy6"/>
    <dgm:cxn modelId="{FED708E8-8E5D-4B57-8A0A-3DE5938E00EB}" type="presParOf" srcId="{9D64D0C8-603A-D54D-9E51-4C43BF4AA8FE}" destId="{FD6C37EA-294D-9248-A5FB-D168AF5C069D}" srcOrd="4" destOrd="0" presId="urn:microsoft.com/office/officeart/2005/8/layout/hierarchy6"/>
    <dgm:cxn modelId="{7D29E00D-9853-4D69-8160-B4723FEC732B}" type="presOf" srcId="{244E96F3-C5E7-4C42-99BD-AEBD57253BE7}" destId="{FD6C37EA-294D-9248-A5FB-D168AF5C069D}" srcOrd="0" destOrd="0" presId="urn:microsoft.com/office/officeart/2005/8/layout/hierarchy6"/>
    <dgm:cxn modelId="{8DAD3820-5728-4489-BEFF-280FC7B5E5CF}" type="presParOf" srcId="{9D64D0C8-603A-D54D-9E51-4C43BF4AA8FE}" destId="{DF56F628-5D48-E449-8152-4BFA46822E1D}" srcOrd="5" destOrd="0" presId="urn:microsoft.com/office/officeart/2005/8/layout/hierarchy6"/>
    <dgm:cxn modelId="{DA183598-E70F-49A1-95E1-AC6D120F36F3}" type="presParOf" srcId="{DF56F628-5D48-E449-8152-4BFA46822E1D}" destId="{B6775DE4-9B80-744D-A7A8-FCB42BC91910}" srcOrd="0" destOrd="0" presId="urn:microsoft.com/office/officeart/2005/8/layout/hierarchy6"/>
    <dgm:cxn modelId="{5675CEA0-0D29-4414-932B-2C6545978537}" type="presOf" srcId="{B8039407-6830-ED4E-9C6E-239F49777E08}" destId="{B6775DE4-9B80-744D-A7A8-FCB42BC91910}" srcOrd="0" destOrd="0" presId="urn:microsoft.com/office/officeart/2005/8/layout/hierarchy6"/>
    <dgm:cxn modelId="{FC704FEC-2655-41F7-8092-AE5D589C3B24}" type="presParOf" srcId="{DF56F628-5D48-E449-8152-4BFA46822E1D}" destId="{9CB6EB30-832C-ED42-8D71-47A4FA164C43}" srcOrd="1" destOrd="0" presId="urn:microsoft.com/office/officeart/2005/8/layout/hierarchy6"/>
    <dgm:cxn modelId="{9A552E4D-E56E-4D24-959D-EDF3210E849C}" type="presParOf" srcId="{0A1A0103-C1C7-174F-B844-57DC9C375051}" destId="{2F33A8AF-F9A8-954A-A5CD-8E6728A2C614}" srcOrd="1" destOrd="0" presId="urn:microsoft.com/office/officeart/2005/8/layout/hierarchy6"/>
  </dgm:cxnLst>
  <dgm:bg/>
  <dgm:whole/>
  <dgm:extLst>
    <a:ext uri="http://schemas.microsoft.com/office/drawing/2008/diagram">
      <dsp:dataModelExt xmlns:dsp="http://schemas.microsoft.com/office/drawing/2008/diagram" relId="rId3"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108552" name=""/>
      <dsp:cNvGrpSpPr/>
    </dsp:nvGrpSpPr>
    <dsp:grpSpPr/>
    <dsp:sp modelId="{17D02CBA-B7F4-604F-AE3D-3F0CB877AA51}">
      <dsp:nvSpPr>
        <dsp:cNvPr id="108553" name=""/>
        <dsp:cNvSpPr/>
      </dsp:nvSpPr>
      <dsp:spPr>
        <a:xfrm>
          <a:off x="3332619" y="916"/>
          <a:ext cx="1123614" cy="749076"/>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91440" tIns="61200" rIns="91440" bIns="61200" numCol="1" spcCol="1270" anchor="ctr" anchorCtr="0">
          <a:noAutofit/>
        </a:bodyPr>
        <a:lstStyle/>
        <a:p>
          <a:pPr lvl="0" algn="ctr" defTabSz="1066800">
            <a:lnSpc>
              <a:spcPct val="90000"/>
            </a:lnSpc>
            <a:spcBef>
              <a:spcPct val="0"/>
            </a:spcBef>
            <a:spcAft>
              <a:spcPct val="35000"/>
            </a:spcAft>
          </a:pPr>
          <a:r>
            <a:rPr lang="zh-CN" altLang="en-US" sz="2400" kern="1200" smtClean="0">
              <a:solidFill>
                <a:schemeClr val="tx1"/>
              </a:solidFill>
              <a:latin typeface="华文中宋" panose="02010600040101010101" charset="-122"/>
              <a:ea typeface="华文中宋" panose="02010600040101010101" charset="-122"/>
              <a:cs typeface="华文中宋" panose="02010600040101010101" charset="-122"/>
            </a:rPr>
            <a:t>皇帝</a:t>
          </a:r>
          <a:endParaRPr lang="zh-CN" altLang="en-US" sz="2400" kern="1200">
            <a:solidFill>
              <a:schemeClr val="tx1"/>
            </a:solidFill>
            <a:latin typeface="华文中宋" panose="02010600040101010101" charset="-122"/>
            <a:ea typeface="华文中宋" panose="02010600040101010101" charset="-122"/>
            <a:cs typeface="华文中宋" panose="02010600040101010101" charset="-122"/>
          </a:endParaRPr>
        </a:p>
      </dsp:txBody>
      <dsp:txXfrm>
        <a:off x="3354559" y="22856"/>
        <a:ext cx="1079735" cy="705197"/>
      </dsp:txXfrm>
    </dsp:sp>
    <dsp:sp modelId="{B1D126F4-24F5-024D-9CB9-238D6AE82E6F}">
      <dsp:nvSpPr>
        <dsp:cNvPr id="108554" name=""/>
        <dsp:cNvSpPr/>
      </dsp:nvSpPr>
      <dsp:spPr>
        <a:xfrm>
          <a:off x="2431884" y="749992"/>
          <a:ext cx="1462541" cy="299630"/>
        </a:xfrm>
        <a:custGeom>
          <a:rect l="0" t="0" r="0" b="0"/>
          <a:pathLst>
            <a:path>
              <a:moveTo>
                <a:pt x="1462541" y="0"/>
              </a:moveTo>
              <a:lnTo>
                <a:pt x="1462541" y="149815"/>
              </a:lnTo>
              <a:lnTo>
                <a:pt x="0" y="149815"/>
              </a:lnTo>
              <a:lnTo>
                <a:pt x="0" y="299630"/>
              </a:lnTo>
            </a:path>
          </a:pathLst>
        </a:custGeom>
        <a:no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a:lstStyle/>
        <a:p/>
      </dsp:txBody>
    </dsp:sp>
    <dsp:sp modelId="{BD7A1998-4509-FC41-93E1-909BB5EC2B37}">
      <dsp:nvSpPr>
        <dsp:cNvPr id="108555" name=""/>
        <dsp:cNvSpPr/>
      </dsp:nvSpPr>
      <dsp:spPr>
        <a:xfrm>
          <a:off x="1870077" y="1049623"/>
          <a:ext cx="1123614" cy="749076"/>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91440" tIns="61200" rIns="91440" bIns="61200" numCol="1" spcCol="1270" anchor="ctr" anchorCtr="0">
          <a:noAutofit/>
        </a:bodyPr>
        <a:lstStyle/>
        <a:p>
          <a:pPr lvl="0" algn="ctr" defTabSz="1066800">
            <a:lnSpc>
              <a:spcPct val="90000"/>
            </a:lnSpc>
            <a:spcBef>
              <a:spcPct val="0"/>
            </a:spcBef>
            <a:spcAft>
              <a:spcPct val="35000"/>
            </a:spcAft>
          </a:pPr>
          <a:r>
            <a:rPr lang="zh-CN" altLang="en-US" sz="2400" kern="1200" smtClean="0">
              <a:solidFill>
                <a:schemeClr val="tx1"/>
              </a:solidFill>
              <a:latin typeface="华文中宋" panose="02010600040101010101" charset="-122"/>
              <a:ea typeface="华文中宋" panose="02010600040101010101" charset="-122"/>
              <a:cs typeface="华文中宋" panose="02010600040101010101" charset="-122"/>
            </a:rPr>
            <a:t>太尉</a:t>
          </a:r>
          <a:endParaRPr lang="zh-CN" altLang="en-US" sz="2400" kern="1200">
            <a:solidFill>
              <a:schemeClr val="tx1"/>
            </a:solidFill>
            <a:latin typeface="华文中宋" panose="02010600040101010101" charset="-122"/>
            <a:ea typeface="华文中宋" panose="02010600040101010101" charset="-122"/>
            <a:cs typeface="华文中宋" panose="02010600040101010101" charset="-122"/>
          </a:endParaRPr>
        </a:p>
      </dsp:txBody>
      <dsp:txXfrm>
        <a:off x="1892017" y="1071563"/>
        <a:ext cx="1079735" cy="705197"/>
      </dsp:txXfrm>
    </dsp:sp>
    <dsp:sp modelId="{C68142D5-5056-8D48-9F86-EA442263727C}">
      <dsp:nvSpPr>
        <dsp:cNvPr id="108556" name=""/>
        <dsp:cNvSpPr/>
      </dsp:nvSpPr>
      <dsp:spPr>
        <a:xfrm>
          <a:off x="3846863" y="749992"/>
          <a:ext cx="91440" cy="299630"/>
        </a:xfrm>
        <a:custGeom>
          <a:rect l="0" t="0" r="0" b="0"/>
          <a:pathLst>
            <a:path>
              <a:moveTo>
                <a:pt x="47562" y="0"/>
              </a:moveTo>
              <a:lnTo>
                <a:pt x="47562" y="149815"/>
              </a:lnTo>
              <a:lnTo>
                <a:pt x="45720" y="149815"/>
              </a:lnTo>
              <a:lnTo>
                <a:pt x="45720" y="299630"/>
              </a:lnTo>
            </a:path>
          </a:pathLst>
        </a:custGeom>
        <a:no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a:lstStyle/>
        <a:p/>
      </dsp:txBody>
    </dsp:sp>
    <dsp:sp modelId="{6B3D9D7F-6C90-9B4C-8438-1C861E76628F}">
      <dsp:nvSpPr>
        <dsp:cNvPr id="108557" name=""/>
        <dsp:cNvSpPr/>
      </dsp:nvSpPr>
      <dsp:spPr>
        <a:xfrm>
          <a:off x="3330776" y="1049623"/>
          <a:ext cx="1123614" cy="749076"/>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91440" tIns="61200" rIns="91440" bIns="61200" numCol="1" spcCol="1270" anchor="ctr" anchorCtr="0">
          <a:noAutofit/>
        </a:bodyPr>
        <a:lstStyle/>
        <a:p>
          <a:pPr lvl="0" algn="ctr" defTabSz="1066800">
            <a:lnSpc>
              <a:spcPct val="90000"/>
            </a:lnSpc>
            <a:spcBef>
              <a:spcPct val="0"/>
            </a:spcBef>
            <a:spcAft>
              <a:spcPct val="35000"/>
            </a:spcAft>
          </a:pPr>
          <a:r>
            <a:rPr lang="zh-CN" altLang="en-US" sz="2400" kern="1200" smtClean="0">
              <a:solidFill>
                <a:schemeClr val="tx1"/>
              </a:solidFill>
              <a:latin typeface="华文中宋" panose="02010600040101010101" charset="-122"/>
              <a:ea typeface="华文中宋" panose="02010600040101010101" charset="-122"/>
              <a:cs typeface="华文中宋" panose="02010600040101010101" charset="-122"/>
            </a:rPr>
            <a:t>丞相</a:t>
          </a:r>
          <a:endParaRPr lang="zh-CN" altLang="en-US" sz="2400" kern="1200">
            <a:solidFill>
              <a:schemeClr val="tx1"/>
            </a:solidFill>
            <a:latin typeface="华文中宋" panose="02010600040101010101" charset="-122"/>
            <a:ea typeface="华文中宋" panose="02010600040101010101" charset="-122"/>
            <a:cs typeface="华文中宋" panose="02010600040101010101" charset="-122"/>
          </a:endParaRPr>
        </a:p>
      </dsp:txBody>
      <dsp:txXfrm>
        <a:off x="3352716" y="1071563"/>
        <a:ext cx="1079735" cy="705197"/>
      </dsp:txXfrm>
    </dsp:sp>
    <dsp:sp modelId="{5B8552A8-366C-114B-9A16-DCA93DBE82E0}">
      <dsp:nvSpPr>
        <dsp:cNvPr id="108558" name=""/>
        <dsp:cNvSpPr/>
      </dsp:nvSpPr>
      <dsp:spPr>
        <a:xfrm>
          <a:off x="2414333" y="1798699"/>
          <a:ext cx="1478250" cy="299630"/>
        </a:xfrm>
        <a:custGeom>
          <a:rect l="0" t="0" r="0" b="0"/>
          <a:pathLst>
            <a:path>
              <a:moveTo>
                <a:pt x="1478250" y="0"/>
              </a:moveTo>
              <a:lnTo>
                <a:pt x="1478250" y="149815"/>
              </a:lnTo>
              <a:lnTo>
                <a:pt x="0" y="149815"/>
              </a:lnTo>
              <a:lnTo>
                <a:pt x="0" y="299630"/>
              </a:lnTo>
            </a:path>
          </a:pathLst>
        </a:custGeom>
        <a:no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a:lstStyle/>
        <a:p/>
      </dsp:txBody>
    </dsp:sp>
    <dsp:sp modelId="{BFA259C5-3EB3-1649-9D0E-8C900B7D7CC0}">
      <dsp:nvSpPr>
        <dsp:cNvPr id="108559" name=""/>
        <dsp:cNvSpPr/>
      </dsp:nvSpPr>
      <dsp:spPr>
        <a:xfrm>
          <a:off x="1852526" y="2098330"/>
          <a:ext cx="1123614" cy="749076"/>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91440" tIns="61200" rIns="91440" bIns="61200" numCol="1" spcCol="1270" anchor="ctr" anchorCtr="0">
          <a:noAutofit/>
        </a:bodyPr>
        <a:lstStyle/>
        <a:p>
          <a:pPr lvl="0" algn="ctr" defTabSz="1066800">
            <a:lnSpc>
              <a:spcPct val="90000"/>
            </a:lnSpc>
            <a:spcBef>
              <a:spcPct val="0"/>
            </a:spcBef>
            <a:spcAft>
              <a:spcPct val="35000"/>
            </a:spcAft>
          </a:pPr>
          <a:r>
            <a:rPr lang="zh-CN" altLang="en-US" sz="2400" kern="1200" smtClean="0">
              <a:solidFill>
                <a:schemeClr val="tx1"/>
              </a:solidFill>
              <a:latin typeface="华文中宋" panose="02010600040101010101" charset="-122"/>
              <a:ea typeface="华文中宋" panose="02010600040101010101" charset="-122"/>
              <a:cs typeface="华文中宋" panose="02010600040101010101" charset="-122"/>
            </a:rPr>
            <a:t>郡尉</a:t>
          </a:r>
          <a:endParaRPr lang="zh-CN" altLang="en-US" sz="2400" kern="1200">
            <a:solidFill>
              <a:schemeClr val="tx1"/>
            </a:solidFill>
            <a:latin typeface="华文中宋" panose="02010600040101010101" charset="-122"/>
            <a:ea typeface="华文中宋" panose="02010600040101010101" charset="-122"/>
            <a:cs typeface="华文中宋" panose="02010600040101010101" charset="-122"/>
          </a:endParaRPr>
        </a:p>
      </dsp:txBody>
      <dsp:txXfrm>
        <a:off x="1874466" y="2120270"/>
        <a:ext cx="1079735" cy="705197"/>
      </dsp:txXfrm>
    </dsp:sp>
    <dsp:sp modelId="{D65A5B34-A778-6940-BD60-D164C5FFA08F}">
      <dsp:nvSpPr>
        <dsp:cNvPr id="108560" name=""/>
        <dsp:cNvSpPr/>
      </dsp:nvSpPr>
      <dsp:spPr>
        <a:xfrm>
          <a:off x="3846167" y="1798699"/>
          <a:ext cx="91440" cy="299630"/>
        </a:xfrm>
        <a:custGeom>
          <a:rect l="0" t="0" r="0" b="0"/>
          <a:pathLst>
            <a:path>
              <a:moveTo>
                <a:pt x="46416" y="0"/>
              </a:moveTo>
              <a:lnTo>
                <a:pt x="46416" y="149815"/>
              </a:lnTo>
              <a:lnTo>
                <a:pt x="45720" y="149815"/>
              </a:lnTo>
              <a:lnTo>
                <a:pt x="45720" y="299630"/>
              </a:lnTo>
            </a:path>
          </a:pathLst>
        </a:custGeom>
        <a:no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a:lstStyle/>
        <a:p/>
      </dsp:txBody>
    </dsp:sp>
    <dsp:sp modelId="{B2930691-C51D-6A4D-AD88-9D38E8781D71}">
      <dsp:nvSpPr>
        <dsp:cNvPr id="108561" name=""/>
        <dsp:cNvSpPr/>
      </dsp:nvSpPr>
      <dsp:spPr>
        <a:xfrm>
          <a:off x="3330079" y="2098330"/>
          <a:ext cx="1123614" cy="749076"/>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91440" tIns="61200" rIns="91440" bIns="61200" numCol="1" spcCol="1270" anchor="ctr" anchorCtr="0">
          <a:noAutofit/>
        </a:bodyPr>
        <a:lstStyle/>
        <a:p>
          <a:pPr lvl="0" algn="ctr" defTabSz="1066800">
            <a:lnSpc>
              <a:spcPct val="90000"/>
            </a:lnSpc>
            <a:spcBef>
              <a:spcPct val="0"/>
            </a:spcBef>
            <a:spcAft>
              <a:spcPct val="35000"/>
            </a:spcAft>
          </a:pPr>
          <a:r>
            <a:rPr lang="zh-CN" altLang="en-US" sz="2400" kern="1200" smtClean="0">
              <a:solidFill>
                <a:schemeClr val="tx1"/>
              </a:solidFill>
              <a:latin typeface="华文中宋" panose="02010600040101010101" charset="-122"/>
              <a:ea typeface="华文中宋" panose="02010600040101010101" charset="-122"/>
              <a:cs typeface="华文中宋" panose="02010600040101010101" charset="-122"/>
            </a:rPr>
            <a:t>郡守</a:t>
          </a:r>
          <a:endParaRPr lang="zh-CN" altLang="en-US" sz="2400" kern="1200">
            <a:solidFill>
              <a:schemeClr val="tx1"/>
            </a:solidFill>
            <a:latin typeface="华文中宋" panose="02010600040101010101" charset="-122"/>
            <a:ea typeface="华文中宋" panose="02010600040101010101" charset="-122"/>
            <a:cs typeface="华文中宋" panose="02010600040101010101" charset="-122"/>
          </a:endParaRPr>
        </a:p>
      </dsp:txBody>
      <dsp:txXfrm>
        <a:off x="3352019" y="2120270"/>
        <a:ext cx="1079735" cy="705197"/>
      </dsp:txXfrm>
    </dsp:sp>
    <dsp:sp modelId="{3888DFC5-D6A2-C54F-9F97-25E045B4090C}">
      <dsp:nvSpPr>
        <dsp:cNvPr id="108562" name=""/>
        <dsp:cNvSpPr/>
      </dsp:nvSpPr>
      <dsp:spPr>
        <a:xfrm>
          <a:off x="3892583" y="1798699"/>
          <a:ext cx="1698950" cy="299630"/>
        </a:xfrm>
        <a:custGeom>
          <a:rect l="0" t="0" r="0" b="0"/>
          <a:pathLst>
            <a:path>
              <a:moveTo>
                <a:pt x="0" y="0"/>
              </a:moveTo>
              <a:lnTo>
                <a:pt x="0" y="149815"/>
              </a:lnTo>
              <a:lnTo>
                <a:pt x="1698950" y="149815"/>
              </a:lnTo>
              <a:lnTo>
                <a:pt x="1698950" y="299630"/>
              </a:lnTo>
            </a:path>
          </a:pathLst>
        </a:custGeom>
        <a:no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a:lstStyle/>
        <a:p/>
      </dsp:txBody>
    </dsp:sp>
    <dsp:sp modelId="{A2378740-1413-BF4C-A174-E69DFDDC6816}">
      <dsp:nvSpPr>
        <dsp:cNvPr id="108563" name=""/>
        <dsp:cNvSpPr/>
      </dsp:nvSpPr>
      <dsp:spPr>
        <a:xfrm>
          <a:off x="4811543" y="2098330"/>
          <a:ext cx="1559981" cy="741600"/>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91440" tIns="61200" rIns="91440" bIns="61200" numCol="1" spcCol="1270" anchor="ctr" anchorCtr="0">
          <a:noAutofit/>
        </a:bodyPr>
        <a:lstStyle/>
        <a:p>
          <a:pPr lvl="0" algn="ctr" defTabSz="1066800">
            <a:lnSpc>
              <a:spcPct val="90000"/>
            </a:lnSpc>
            <a:spcBef>
              <a:spcPct val="0"/>
            </a:spcBef>
            <a:spcAft>
              <a:spcPct val="35000"/>
            </a:spcAft>
          </a:pPr>
          <a:r>
            <a:rPr lang="zh-CN" altLang="en-US" sz="2400" kern="1200" smtClean="0">
              <a:solidFill>
                <a:srgbClr val="000000"/>
              </a:solidFill>
              <a:latin typeface="华文中宋" panose="02010600040101010101" charset="-122"/>
              <a:ea typeface="华文中宋" panose="02010600040101010101" charset="-122"/>
              <a:cs typeface="华文中宋" panose="02010600040101010101" charset="-122"/>
            </a:rPr>
            <a:t>监</a:t>
          </a:r>
          <a:r>
            <a:rPr lang="el-GR" altLang="zh-CN" sz="2400" kern="1200" smtClean="0">
              <a:solidFill>
                <a:srgbClr val="000000"/>
              </a:solidFill>
              <a:latin typeface="华文中宋" panose="02010600040101010101" charset="-122"/>
              <a:ea typeface="华文中宋" panose="02010600040101010101" charset="-122"/>
              <a:cs typeface="华文中宋" panose="02010600040101010101" charset="-122"/>
            </a:rPr>
            <a:t>  </a:t>
          </a:r>
          <a:r>
            <a:rPr lang="zh-CN" altLang="en-US" sz="2400" kern="1200" smtClean="0">
              <a:solidFill>
                <a:srgbClr val="000000"/>
              </a:solidFill>
              <a:latin typeface="华文中宋" panose="02010600040101010101" charset="-122"/>
              <a:ea typeface="华文中宋" panose="02010600040101010101" charset="-122"/>
              <a:cs typeface="华文中宋" panose="02010600040101010101" charset="-122"/>
            </a:rPr>
            <a:t>御</a:t>
          </a:r>
          <a:r>
            <a:rPr lang="el-GR" altLang="zh-CN" sz="2400" kern="1200" smtClean="0">
              <a:solidFill>
                <a:srgbClr val="000000"/>
              </a:solidFill>
              <a:latin typeface="华文中宋" panose="02010600040101010101" charset="-122"/>
              <a:ea typeface="华文中宋" panose="02010600040101010101" charset="-122"/>
              <a:cs typeface="华文中宋" panose="02010600040101010101" charset="-122"/>
            </a:rPr>
            <a:t>  </a:t>
          </a:r>
          <a:r>
            <a:rPr lang="zh-CN" altLang="en-US" sz="2400" kern="1200" smtClean="0">
              <a:solidFill>
                <a:srgbClr val="000000"/>
              </a:solidFill>
              <a:latin typeface="华文中宋" panose="02010600040101010101" charset="-122"/>
              <a:ea typeface="华文中宋" panose="02010600040101010101" charset="-122"/>
              <a:cs typeface="华文中宋" panose="02010600040101010101" charset="-122"/>
            </a:rPr>
            <a:t>史 </a:t>
          </a:r>
          <a:endParaRPr lang="zh-CN" altLang="en-US" sz="2400" kern="1200">
            <a:solidFill>
              <a:srgbClr val="000000"/>
            </a:solidFill>
            <a:latin typeface="华文中宋" panose="02010600040101010101" charset="-122"/>
            <a:ea typeface="华文中宋" panose="02010600040101010101" charset="-122"/>
            <a:cs typeface="华文中宋" panose="02010600040101010101" charset="-122"/>
          </a:endParaRPr>
        </a:p>
      </dsp:txBody>
      <dsp:txXfrm>
        <a:off x="4833264" y="2120051"/>
        <a:ext cx="1516540" cy="698159"/>
      </dsp:txXfrm>
    </dsp:sp>
    <dsp:sp modelId="{FD6C37EA-294D-9248-A5FB-D168AF5C069D}">
      <dsp:nvSpPr>
        <dsp:cNvPr id="108564" name=""/>
        <dsp:cNvSpPr/>
      </dsp:nvSpPr>
      <dsp:spPr>
        <a:xfrm>
          <a:off x="3894426" y="749992"/>
          <a:ext cx="1705422" cy="299630"/>
        </a:xfrm>
        <a:custGeom>
          <a:rect l="0" t="0" r="0" b="0"/>
          <a:pathLst>
            <a:path>
              <a:moveTo>
                <a:pt x="0" y="0"/>
              </a:moveTo>
              <a:lnTo>
                <a:pt x="0" y="149815"/>
              </a:lnTo>
              <a:lnTo>
                <a:pt x="1705422" y="149815"/>
              </a:lnTo>
              <a:lnTo>
                <a:pt x="1705422" y="299630"/>
              </a:lnTo>
            </a:path>
          </a:pathLst>
        </a:custGeom>
        <a:no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a:lstStyle/>
        <a:p/>
      </dsp:txBody>
    </dsp:sp>
    <dsp:sp modelId="{B6775DE4-9B80-744D-A7A8-FCB42BC91910}">
      <dsp:nvSpPr>
        <dsp:cNvPr id="108565" name=""/>
        <dsp:cNvSpPr/>
      </dsp:nvSpPr>
      <dsp:spPr>
        <a:xfrm>
          <a:off x="4791475" y="1049623"/>
          <a:ext cx="1616746" cy="749076"/>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91440" tIns="61200" rIns="91440" bIns="61200" numCol="1" spcCol="1270" anchor="ctr" anchorCtr="0">
          <a:noAutofit/>
        </a:bodyPr>
        <a:lstStyle/>
        <a:p>
          <a:pPr lvl="0" algn="ctr" defTabSz="1066800">
            <a:lnSpc>
              <a:spcPct val="90000"/>
            </a:lnSpc>
            <a:spcBef>
              <a:spcPct val="0"/>
            </a:spcBef>
            <a:spcAft>
              <a:spcPct val="35000"/>
            </a:spcAft>
          </a:pPr>
          <a:r>
            <a:rPr lang="zh-CN" altLang="en-US" sz="2400" kern="1200" smtClean="0">
              <a:solidFill>
                <a:schemeClr val="tx1"/>
              </a:solidFill>
              <a:latin typeface="华文中宋" panose="02010600040101010101" charset="-122"/>
              <a:ea typeface="华文中宋" panose="02010600040101010101" charset="-122"/>
              <a:cs typeface="华文中宋" panose="02010600040101010101" charset="-122"/>
            </a:rPr>
            <a:t>御史大夫</a:t>
          </a:r>
          <a:endParaRPr lang="zh-CN" altLang="en-US" sz="2400" kern="1200">
            <a:solidFill>
              <a:schemeClr val="tx1"/>
            </a:solidFill>
            <a:latin typeface="华文中宋" panose="02010600040101010101" charset="-122"/>
            <a:ea typeface="华文中宋" panose="02010600040101010101" charset="-122"/>
            <a:cs typeface="华文中宋" panose="02010600040101010101" charset="-122"/>
          </a:endParaRPr>
        </a:p>
      </dsp:txBody>
      <dsp:txXfrm>
        <a:off x="4813415" y="1071563"/>
        <a:ext cx="1572867" cy="705197"/>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r:blip="">
        <dgm:adjLst/>
      </dgm:shape>
      <dgm:presOf/>
      <dgm:constrLst/>
      <dgm:ruleLst/>
      <dgm:choose name="Name6">
        <dgm:if name="Name7" axis="ch" ptType="node" func="cnt" op="gte" val="2">
          <dgm:layoutNode name="firstBuf">
            <dgm:alg type="sp"/>
            <dgm:shape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r:blip="">
          <dgm:adjLst/>
        </dgm:shape>
        <dgm:presOf/>
        <dgm:constrLst>
          <dgm:constr type="primFontSz" for="des" ptType="node" op="equ"/>
        </dgm:constrLst>
        <dgm:ruleLst/>
        <dgm:forEach name="Name12" axis="ch" cnt="3">
          <dgm:forEach name="Name13" axis="self" ptType="node">
            <dgm:layoutNode name="Name14">
              <dgm:alg type="hierRoot"/>
              <dgm:shape r:blip="">
                <dgm:adjLst/>
              </dgm:shape>
              <dgm:presOf/>
              <dgm:constrLst/>
              <dgm:ruleLst/>
              <dgm:layoutNode name="level1Shape" styleLbl="node0">
                <dgm:varLst>
                  <dgm:chPref val="3"/>
                </dgm:varLst>
                <dgm:alg type="tx"/>
                <dgm:shape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r:blip="">
                        <dgm:adjLst/>
                      </dgm:shape>
                      <dgm:presOf/>
                      <dgm:constrLst/>
                      <dgm:ruleLst/>
                      <dgm:layoutNode name="level2Shape">
                        <dgm:alg type="tx"/>
                        <dgm:shape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type="rect" r:blip="" zOrderOff="-999" hideGeom="1">
              <dgm:adjLst/>
            </dgm:shape>
            <dgm:constrLst>
              <dgm:constr type="primFontSz" val="65"/>
            </dgm:constrLst>
            <dgm:ruleLst>
              <dgm:rule type="primFontSz" val="5"/>
            </dgm:ruleLst>
          </dgm:layoutNode>
        </dgm:layoutNode>
        <dgm:choose name="Name30">
          <dgm:if name="Name31" axis="self" ptType="node" func="revPos" op="gte" val="2">
            <dgm:layoutNode name="spComp">
              <dgm:alg type="composite">
                <dgm:param type="vertAlign" val="t"/>
                <dgm:param type="horzAlign" val="ctr"/>
              </dgm:alg>
              <dgm:shape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r:blip="">
                  <dgm:adjLst/>
                </dgm:shape>
                <dgm:presOf/>
                <dgm:constrLst/>
                <dgm:ruleLst/>
              </dgm:layoutNode>
            </dgm:layoutNode>
          </dgm:if>
          <dgm:else name="Name32"/>
        </dgm:choose>
      </dgm:forEach>
    </dgm:layoutNode>
  </dgm:layoutNode>
</dgm:layoutDef>
</file>

<file path=ppt/diagrams/quickStyle1.xml><?xml version="1.0" encoding="utf-8"?>
<dgm:styleDef xmlns:a="http://schemas.openxmlformats.org/drawingml/2006/main" xmlns:dgm="http://schemas.openxmlformats.org/drawingml/2006/diagram" uniqueId="urn:microsoft.com/office/officeart/2005/8/quickstyle/simple4">
  <dgm:title val=""/>
  <dgm:desc val=""/>
  <dgm:catLst>
    <dgm:cat type="simple" pri="10400"/>
  </dgm:catLst>
  <dgm:scene3d>
    <a:camera prst="orthographicFront"/>
    <a:lightRig rig="threePt" dir="t"/>
  </dgm:scene3d>
  <dgm:styleLbl name="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0">
        <a:scrgbClr r="0" g="0" b="0"/>
      </a:lnRef>
      <a:fillRef idx="3">
        <a:scrgbClr r="0" g="0" b="0"/>
      </a:fillRef>
      <a:effectRef idx="0">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047237-1198-304A-88D8-DADA535073AB}" type="datetimeFigureOut">
              <a:rPr kumimoji="1" lang="zh-CN" altLang="en-US" smtClean="0"/>
              <a:t/>
            </a:fld>
            <a:endParaRPr kumimoji="1"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zh-CN" altLang="en-US" smtClean="0"/>
              <a:t>单击此处编辑母版文本样式</a:t>
            </a:r>
            <a:endParaRPr kumimoji="1" lang="zh-CN" altLang="en-US" smtClean="0"/>
          </a:p>
          <a:p>
            <a:pPr lvl="1"/>
            <a:r>
              <a:rPr kumimoji="1" lang="zh-CN" altLang="en-US" smtClean="0"/>
              <a:t>二级</a:t>
            </a:r>
            <a:endParaRPr kumimoji="1" lang="zh-CN" altLang="en-US" smtClean="0"/>
          </a:p>
          <a:p>
            <a:pPr lvl="2"/>
            <a:r>
              <a:rPr kumimoji="1" lang="zh-CN" altLang="en-US" smtClean="0"/>
              <a:t>三级</a:t>
            </a:r>
            <a:endParaRPr kumimoji="1" lang="zh-CN" altLang="en-US" smtClean="0"/>
          </a:p>
          <a:p>
            <a:pPr lvl="3"/>
            <a:r>
              <a:rPr kumimoji="1" lang="zh-CN" altLang="en-US" smtClean="0"/>
              <a:t>四级</a:t>
            </a:r>
            <a:endParaRPr kumimoji="1" lang="zh-CN" altLang="en-US" smtClean="0"/>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48FAE5-3101-E943-BC23-82CB5E288571}" type="slidenum">
              <a:rPr kumimoji="1" lang="zh-CN" altLang="en-US" smtClean="0"/>
              <a:t/>
            </a:fld>
            <a:endParaRPr kumimoji="1" lang="zh-CN" alt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43.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44.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47.xml" /><Relationship Id="rId2" Type="http://schemas.openxmlformats.org/officeDocument/2006/relationships/notesMaster" Target="../notesMasters/notesMaster1.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48.xml" /><Relationship Id="rId2" Type="http://schemas.openxmlformats.org/officeDocument/2006/relationships/notesMaster" Target="../notesMasters/notesMaster1.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59.xml" /><Relationship Id="rId2" Type="http://schemas.openxmlformats.org/officeDocument/2006/relationships/notesMaster" Target="../notesMasters/notesMaster1.xml" /></Relationships>
</file>

<file path=ppt/notesSlides/_rels/notesSlide34.xml.rels>&#65279;<?xml version="1.0" encoding="utf-8" standalone="yes"?><Relationships xmlns="http://schemas.openxmlformats.org/package/2006/relationships"><Relationship Id="rId1" Type="http://schemas.openxmlformats.org/officeDocument/2006/relationships/slide" Target="../slides/slide6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1</a:t>
            </a:fld>
            <a:endParaRPr kumimoji="1"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2</a:t>
            </a:fld>
            <a:endParaRPr kumimoji="1"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kumimoji="1" lang="zh-CN" altLang="en-US" smtClean="0"/>
              <a:t>上述新制度的实施，使得官僚机构能够确立和推行，一整套的官僚机构能够层层控制，集中权力与国君手中，形成集权的国家机构。秦汉以后中央集权的官僚制度，便是沿袭战国时代的饿制度而加以发展的。</a:t>
            </a:r>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3</a:t>
            </a:fld>
            <a:endParaRPr kumimoji="1"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kumimoji="1" lang="zh-CN" altLang="en-US" smtClean="0"/>
              <a:t>上述新制度的实施，使得官僚机构能够确立和推行，一整套的官僚机构能够层层控制，集中权力与国君手中，形成集权的国家机构。秦汉以后中央集权的官僚制度，便是沿袭战国时代的饿制度而加以发展的。</a:t>
            </a:r>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4</a:t>
            </a:fld>
            <a:endParaRPr kumimoji="1"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en-US" altLang="zh-CN" smtClean="0"/>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7</a:t>
            </a:fld>
            <a:endParaRPr kumimoji="1"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8</a:t>
            </a:fld>
            <a:endParaRPr kumimoji="1"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9</a:t>
            </a:fld>
            <a:endParaRPr kumimoji="1"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10</a:t>
            </a:fld>
            <a:endParaRPr kumimoji="1"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sz="1200" smtClean="0">
                <a:solidFill>
                  <a:srgbClr val="FFFFFF"/>
                </a:solidFill>
                <a:latin typeface="华文中宋" panose="02010600040101010101" charset="-122"/>
                <a:ea typeface="华文中宋" panose="02010600040101010101" charset="-122"/>
                <a:cs typeface="华文中宋" panose="02010600040101010101" charset="-122"/>
              </a:rPr>
              <a:t>曹操的时候唯才是举，招收自东汉以来就已形成的门阀世族势力是不会退出历史舞台的，他们也绝不会放弃选官任人这个掌握朝政的最重要的权力。</a:t>
            </a:r>
            <a:endParaRPr lang="en-US" altLang="zh-CN" sz="1200" smtClean="0">
              <a:solidFill>
                <a:srgbClr val="FFFFFF"/>
              </a:solidFill>
              <a:latin typeface="华文中宋" panose="02010600040101010101" charset="-122"/>
              <a:ea typeface="华文中宋" panose="02010600040101010101" charset="-122"/>
              <a:cs typeface="华文中宋" panose="02010600040101010101" charset="-122"/>
            </a:endParaRPr>
          </a:p>
          <a:p>
            <a:r>
              <a:rPr lang="zh-CN" altLang="en-US" sz="1200" smtClean="0">
                <a:solidFill>
                  <a:srgbClr val="FFFFFF"/>
                </a:solidFill>
                <a:latin typeface="华文中宋" panose="02010600040101010101" charset="-122"/>
                <a:ea typeface="华文中宋" panose="02010600040101010101" charset="-122"/>
                <a:cs typeface="华文中宋" panose="02010600040101010101" charset="-122"/>
              </a:rPr>
              <a:t>陈群为魏文帝曹丕制订的九品中正制</a:t>
            </a:r>
            <a:endParaRPr lang="en-US" altLang="zh-CN" sz="1200" smtClean="0">
              <a:solidFill>
                <a:srgbClr val="FFFFFF"/>
              </a:solidFill>
              <a:latin typeface="华文中宋" panose="02010600040101010101" charset="-122"/>
              <a:ea typeface="华文中宋" panose="02010600040101010101" charset="-122"/>
              <a:cs typeface="华文中宋" panose="02010600040101010101" charset="-122"/>
            </a:endParaRPr>
          </a:p>
          <a:p>
            <a:pPr algn="ctr"/>
            <a:endParaRPr lang="en-US" altLang="zh-CN" smtClean="0">
              <a:solidFill>
                <a:srgbClr val="FFFFFF"/>
              </a:solidFill>
              <a:latin typeface="华文中宋" panose="02010600040101010101" charset="-122"/>
              <a:ea typeface="华文中宋" panose="02010600040101010101" charset="-122"/>
              <a:cs typeface="华文中宋" panose="02010600040101010101" charset="-122"/>
            </a:endParaRPr>
          </a:p>
          <a:p>
            <a:r>
              <a:rPr lang="zh-CN" altLang="en-US" sz="1200" smtClean="0">
                <a:solidFill>
                  <a:srgbClr val="FFFFFF"/>
                </a:solidFill>
                <a:latin typeface="华文中宋" panose="02010600040101010101" charset="-122"/>
                <a:ea typeface="华文中宋" panose="02010600040101010101" charset="-122"/>
                <a:cs typeface="华文中宋" panose="02010600040101010101" charset="-122"/>
                <a:sym typeface="Wingdings" panose="05000000000000000000"/>
              </a:rPr>
              <a:t></a:t>
            </a:r>
            <a:r>
              <a:rPr lang="zh-CN" altLang="en-US" sz="1200" smtClean="0">
                <a:solidFill>
                  <a:srgbClr val="FFFFFF"/>
                </a:solidFill>
                <a:latin typeface="华文中宋" panose="02010600040101010101" charset="-122"/>
                <a:ea typeface="华文中宋" panose="02010600040101010101" charset="-122"/>
                <a:cs typeface="华文中宋" panose="02010600040101010101" charset="-122"/>
              </a:rPr>
              <a:t>由朝官兼任郡国“中正”</a:t>
            </a:r>
            <a:endParaRPr lang="en-US" altLang="zh-CN" sz="1200" smtClean="0">
              <a:solidFill>
                <a:srgbClr val="FFFFFF"/>
              </a:solidFill>
              <a:latin typeface="华文中宋" panose="02010600040101010101" charset="-122"/>
              <a:ea typeface="华文中宋" panose="02010600040101010101" charset="-122"/>
              <a:cs typeface="华文中宋" panose="02010600040101010101" charset="-122"/>
            </a:endParaRPr>
          </a:p>
          <a:p>
            <a:endParaRPr lang="zh-CN" altLang="en-US" sz="800" smtClean="0">
              <a:solidFill>
                <a:srgbClr val="FFFFFF"/>
              </a:solidFill>
              <a:latin typeface="华文中宋" panose="02010600040101010101" charset="-122"/>
              <a:ea typeface="华文中宋" panose="02010600040101010101" charset="-122"/>
              <a:cs typeface="华文中宋" panose="02010600040101010101" charset="-122"/>
            </a:endParaRPr>
          </a:p>
          <a:p>
            <a:r>
              <a:rPr lang="zh-CN" altLang="en-US" sz="1200" smtClean="0">
                <a:solidFill>
                  <a:srgbClr val="FFFFFF"/>
                </a:solidFill>
                <a:latin typeface="华文中宋" panose="02010600040101010101" charset="-122"/>
                <a:ea typeface="华文中宋" panose="02010600040101010101" charset="-122"/>
                <a:cs typeface="华文中宋" panose="02010600040101010101" charset="-122"/>
                <a:sym typeface="Wingdings" panose="05000000000000000000"/>
              </a:rPr>
              <a:t></a:t>
            </a:r>
            <a:r>
              <a:rPr lang="zh-CN" altLang="en-US" sz="1200" smtClean="0">
                <a:solidFill>
                  <a:srgbClr val="FFFFFF"/>
                </a:solidFill>
                <a:latin typeface="华文中宋" panose="02010600040101010101" charset="-122"/>
                <a:ea typeface="华文中宋" panose="02010600040101010101" charset="-122"/>
                <a:cs typeface="华文中宋" panose="02010600040101010101" charset="-122"/>
              </a:rPr>
              <a:t>定期品评，把士人评为上上至下下九等</a:t>
            </a:r>
            <a:endParaRPr lang="en-US" altLang="zh-CN" sz="1200" smtClean="0">
              <a:solidFill>
                <a:srgbClr val="FFFFFF"/>
              </a:solidFill>
              <a:latin typeface="华文中宋" panose="02010600040101010101" charset="-122"/>
              <a:ea typeface="华文中宋" panose="02010600040101010101" charset="-122"/>
              <a:cs typeface="华文中宋" panose="02010600040101010101" charset="-122"/>
            </a:endParaRPr>
          </a:p>
          <a:p>
            <a:endParaRPr lang="zh-CN" altLang="en-US" sz="800" smtClean="0">
              <a:solidFill>
                <a:srgbClr val="FFFFFF"/>
              </a:solidFill>
              <a:latin typeface="华文中宋" panose="02010600040101010101" charset="-122"/>
              <a:ea typeface="华文中宋" panose="02010600040101010101" charset="-122"/>
              <a:cs typeface="华文中宋" panose="02010600040101010101" charset="-122"/>
            </a:endParaRPr>
          </a:p>
          <a:p>
            <a:r>
              <a:rPr lang="zh-CN" altLang="en-US" sz="1200" smtClean="0">
                <a:solidFill>
                  <a:srgbClr val="FFFFFF"/>
                </a:solidFill>
                <a:latin typeface="华文中宋" panose="02010600040101010101" charset="-122"/>
                <a:ea typeface="华文中宋" panose="02010600040101010101" charset="-122"/>
                <a:cs typeface="华文中宋" panose="02010600040101010101" charset="-122"/>
                <a:sym typeface="Wingdings" panose="05000000000000000000"/>
              </a:rPr>
              <a:t></a:t>
            </a:r>
            <a:r>
              <a:rPr lang="zh-CN" altLang="en-US" sz="1200" smtClean="0">
                <a:solidFill>
                  <a:srgbClr val="FFFFFF"/>
                </a:solidFill>
                <a:latin typeface="华文中宋" panose="02010600040101010101" charset="-122"/>
                <a:ea typeface="华文中宋" panose="02010600040101010101" charset="-122"/>
                <a:cs typeface="华文中宋" panose="02010600040101010101" charset="-122"/>
              </a:rPr>
              <a:t>定品标准是德行和才能。若德行有缺，则品有升降</a:t>
            </a:r>
            <a:endParaRPr lang="en-US" altLang="zh-CN" sz="1200" smtClean="0">
              <a:solidFill>
                <a:srgbClr val="FFFFFF"/>
              </a:solidFill>
              <a:latin typeface="华文中宋" panose="02010600040101010101" charset="-122"/>
              <a:ea typeface="华文中宋" panose="02010600040101010101" charset="-122"/>
              <a:cs typeface="华文中宋" panose="02010600040101010101" charset="-122"/>
            </a:endParaRPr>
          </a:p>
          <a:p>
            <a:endParaRPr lang="zh-CN" altLang="en-US" sz="800" smtClean="0">
              <a:solidFill>
                <a:srgbClr val="FFFFFF"/>
              </a:solidFill>
              <a:latin typeface="华文中宋" panose="02010600040101010101" charset="-122"/>
              <a:ea typeface="华文中宋" panose="02010600040101010101" charset="-122"/>
              <a:cs typeface="华文中宋" panose="02010600040101010101" charset="-122"/>
            </a:endParaRPr>
          </a:p>
          <a:p>
            <a:r>
              <a:rPr lang="zh-CN" altLang="en-US" sz="1200" smtClean="0">
                <a:solidFill>
                  <a:srgbClr val="FFFFFF"/>
                </a:solidFill>
                <a:latin typeface="华文中宋" panose="02010600040101010101" charset="-122"/>
                <a:ea typeface="华文中宋" panose="02010600040101010101" charset="-122"/>
                <a:cs typeface="华文中宋" panose="02010600040101010101" charset="-122"/>
                <a:sym typeface="Wingdings" panose="05000000000000000000"/>
              </a:rPr>
              <a:t></a:t>
            </a:r>
            <a:r>
              <a:rPr lang="zh-CN" altLang="en-US" sz="1200" smtClean="0">
                <a:solidFill>
                  <a:srgbClr val="FFFFFF"/>
                </a:solidFill>
                <a:latin typeface="华文中宋" panose="02010600040101010101" charset="-122"/>
                <a:ea typeface="华文中宋" panose="02010600040101010101" charset="-122"/>
                <a:cs typeface="华文中宋" panose="02010600040101010101" charset="-122"/>
              </a:rPr>
              <a:t>吏部据以授官。官品、中正品大约差四品左右</a:t>
            </a:r>
            <a:endParaRPr lang="zh-CN" altLang="en-US" sz="1200" smtClean="0">
              <a:solidFill>
                <a:srgbClr val="FFFFFF"/>
              </a:solidFill>
              <a:latin typeface="华文中宋" panose="02010600040101010101" charset="-122"/>
              <a:ea typeface="华文中宋" panose="02010600040101010101" charset="-122"/>
              <a:cs typeface="华文中宋" panose="02010600040101010101" charset="-122"/>
            </a:endParaRPr>
          </a:p>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12</a:t>
            </a:fld>
            <a:endParaRPr kumimoji="1"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13</a:t>
            </a:fld>
            <a:endParaRPr kumimoji="1"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kumimoji="1" lang="zh-CN" altLang="en-US" smtClean="0"/>
              <a:t>以弟子门生为依附的累世经学</a:t>
            </a:r>
            <a:endParaRPr kumimoji="1" lang="en-US" altLang="zh-CN" smtClean="0"/>
          </a:p>
          <a:p>
            <a:r>
              <a:rPr kumimoji="1" lang="zh-CN" altLang="en-US" smtClean="0"/>
              <a:t>横行乡里的地方著姓</a:t>
            </a:r>
            <a:endParaRPr kumimoji="1" lang="en-US" altLang="zh-CN" smtClean="0"/>
          </a:p>
          <a:p>
            <a:r>
              <a:rPr kumimoji="1" lang="zh-CN" altLang="en-US" smtClean="0"/>
              <a:t>累世公卿的大官僚。士族制</a:t>
            </a:r>
            <a:endParaRPr kumimoji="1" lang="en-US" altLang="zh-CN" smtClean="0"/>
          </a:p>
          <a:p>
            <a:r>
              <a:rPr kumimoji="1" lang="zh-CN" altLang="en-US" smtClean="0"/>
              <a:t>坞堡式豪强田庄，私人武装</a:t>
            </a:r>
            <a:endParaRPr kumimoji="1" lang="zh-CN" altLang="en-US"/>
          </a:p>
        </p:txBody>
      </p:sp>
      <p:sp>
        <p:nvSpPr>
          <p:cNvPr id="4" name="幻灯片编号占位符 3"/>
          <p:cNvSpPr>
            <a:spLocks noGrp="1"/>
          </p:cNvSpPr>
          <p:nvPr>
            <p:ph type="sldNum" sz="quarter" idx="10"/>
          </p:nvPr>
        </p:nvSpPr>
        <p:spPr/>
        <p:txBody>
          <a:bodyPr/>
          <a:lstStyle/>
          <a:p>
            <a:fld id="{4BF8CC81-FF60-9F4D-9A7A-8790D73F64E5}" type="slidenum">
              <a:rPr kumimoji="1" lang="zh-CN" altLang="en-US" smtClean="0"/>
              <a:t>15</a:t>
            </a:fld>
            <a:endParaRPr kumimoji="1"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altLang="zh-CN" smtClean="0"/>
          </a:p>
        </p:txBody>
      </p:sp>
      <p:sp>
        <p:nvSpPr>
          <p:cNvPr id="4" name="幻灯片编号占位符 3"/>
          <p:cNvSpPr>
            <a:spLocks noGrp="1"/>
          </p:cNvSpPr>
          <p:nvPr>
            <p:ph type="sldNum" sz="quarter" idx="10"/>
          </p:nvPr>
        </p:nvSpPr>
        <p:spPr/>
        <p:txBody>
          <a:bodyPr/>
          <a:lstStyle/>
          <a:p>
            <a:fld id="{4BF8CC81-FF60-9F4D-9A7A-8790D73F64E5}" type="slidenum">
              <a:rPr kumimoji="1" lang="zh-CN" altLang="en-US" smtClean="0"/>
              <a:t>16</a:t>
            </a:fld>
            <a:endParaRPr kumimoji="1"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17</a:t>
            </a:fld>
            <a:endParaRPr kumimoji="1"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19</a:t>
            </a:fld>
            <a:endParaRPr kumimoji="1"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smtClean="0">
                <a:solidFill>
                  <a:schemeClr val="bg1"/>
                </a:solidFill>
                <a:latin typeface="华文中宋" panose="02010600040101010101" charset="-122"/>
                <a:ea typeface="华文中宋" panose="02010600040101010101" charset="-122"/>
                <a:cs typeface="华文中宋" panose="02010600040101010101" charset="-122"/>
              </a:rPr>
              <a:t>：各郡、国上计于朝廷的计簿中，有关于各郡、国的户口、垦田、钱谷出入等的数量，也有关于各郡、国的“盗贼”多少以及边郡地区的戍卒、设施等等不同的集簿</a:t>
            </a:r>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20</a:t>
            </a:fld>
            <a:endParaRPr kumimoji="1"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457200" rtl="0" eaLnBrk="1" fontAlgn="auto" latinLnBrk="0" hangingPunct="1">
              <a:lnSpc>
                <a:spcPct val="100000"/>
              </a:lnSpc>
              <a:spcBef>
                <a:spcPct val="0"/>
              </a:spcBef>
              <a:spcAft>
                <a:spcPct val="0"/>
              </a:spcAft>
              <a:buClrTx/>
              <a:buSzTx/>
              <a:buFontTx/>
              <a:buNone/>
              <a:defRPr/>
            </a:pPr>
            <a:r>
              <a:rPr kumimoji="1" lang="zh-CN" altLang="en-US" sz="1200" smtClean="0">
                <a:solidFill>
                  <a:schemeClr val="bg1"/>
                </a:solidFill>
                <a:latin typeface="华文中宋" panose="02010600040101010101" charset="-122"/>
                <a:ea typeface="华文中宋" panose="02010600040101010101" charset="-122"/>
                <a:cs typeface="华文中宋" panose="02010600040101010101" charset="-122"/>
              </a:rPr>
              <a:t>西周时期对地方的主要检查方式是监国、巡狩和述职制度，这对于后来中国社会中的检查制度产生了重大影响，为秦汉以后的帝王所借鉴沿用，成为监督地方官吏的一种传统方式，如各朝皇帝不时出巡地方，派员出巡刺察，规定地方官每年向中央上计等，均是</a:t>
            </a:r>
            <a:r>
              <a:rPr lang="zh-CN" altLang="en-US" sz="1200" smtClean="0">
                <a:solidFill>
                  <a:schemeClr val="bg1"/>
                </a:solidFill>
                <a:latin typeface="华文中宋" panose="02010600040101010101" charset="-122"/>
                <a:ea typeface="华文中宋" panose="02010600040101010101" charset="-122"/>
                <a:cs typeface="华文中宋" panose="02010600040101010101" charset="-122"/>
              </a:rPr>
              <a:t>监国、巡狩和述职制度的发展与延伸。</a:t>
            </a:r>
            <a:r>
              <a:rPr lang="en-US" altLang="zh-CN" sz="12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1200" smtClean="0">
                <a:solidFill>
                  <a:schemeClr val="bg1"/>
                </a:solidFill>
                <a:latin typeface="华文中宋" panose="02010600040101010101" charset="-122"/>
                <a:ea typeface="华文中宋" panose="02010600040101010101" charset="-122"/>
                <a:cs typeface="华文中宋" panose="02010600040101010101" charset="-122"/>
              </a:rPr>
              <a:t>邱永明</a:t>
            </a:r>
            <a:endParaRPr kumimoji="1" lang="zh-CN" altLang="en-US" sz="1200" smtClean="0">
              <a:solidFill>
                <a:schemeClr val="bg1"/>
              </a:solidFill>
              <a:latin typeface="华文中宋" panose="02010600040101010101" charset="-122"/>
              <a:ea typeface="华文中宋" panose="02010600040101010101" charset="-122"/>
              <a:cs typeface="华文中宋" panose="02010600040101010101" charset="-122"/>
            </a:endParaRPr>
          </a:p>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21</a:t>
            </a:fld>
            <a:endParaRPr kumimoji="1"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4BF8CC81-FF60-9F4D-9A7A-8790D73F64E5}" type="slidenum">
              <a:rPr kumimoji="1" lang="zh-CN" altLang="en-US" smtClean="0"/>
              <a:t>22</a:t>
            </a:fld>
            <a:endParaRPr kumimoji="1"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23</a:t>
            </a:fld>
            <a:endParaRPr kumimoji="1"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en-US" altLang="zh-CN" smtClean="0"/>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24</a:t>
            </a:fld>
            <a:endParaRPr kumimoji="1"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pPr>
              <a:defRPr/>
            </a:pPr>
            <a:fld id="{5DE12DDE-7FEA-234D-9AA7-106749B06E1D}" type="slidenum">
              <a:rPr lang="zh-CN" altLang="en-US" smtClean="0"/>
              <a:t>30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32</a:t>
            </a:fld>
            <a:endParaRPr kumimoji="1"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sz="1200" smtClean="0">
                <a:solidFill>
                  <a:schemeClr val="bg1"/>
                </a:solidFill>
                <a:latin typeface="华文中宋" panose="02010600040101010101" charset="-122"/>
                <a:ea typeface="华文中宋" panose="02010600040101010101" charset="-122"/>
                <a:cs typeface="华文中宋" panose="02010600040101010101" charset="-122"/>
              </a:rPr>
              <a:t>科举的规模明显扩大，录取人数数倍于唐。据现有资料，唐朝登科总数为</a:t>
            </a:r>
            <a:r>
              <a:rPr lang="en-US" altLang="zh-CN" sz="1200" smtClean="0">
                <a:solidFill>
                  <a:schemeClr val="bg1"/>
                </a:solidFill>
                <a:latin typeface="华文中宋" panose="02010600040101010101" charset="-122"/>
                <a:ea typeface="华文中宋" panose="02010600040101010101" charset="-122"/>
                <a:cs typeface="华文中宋" panose="02010600040101010101" charset="-122"/>
              </a:rPr>
              <a:t>6603</a:t>
            </a:r>
            <a:r>
              <a:rPr lang="zh-CN" altLang="en-US" sz="1200" smtClean="0">
                <a:solidFill>
                  <a:schemeClr val="bg1"/>
                </a:solidFill>
                <a:latin typeface="华文中宋" panose="02010600040101010101" charset="-122"/>
                <a:ea typeface="华文中宋" panose="02010600040101010101" charset="-122"/>
                <a:cs typeface="华文中宋" panose="02010600040101010101" charset="-122"/>
              </a:rPr>
              <a:t>人，两宋则达到</a:t>
            </a:r>
            <a:r>
              <a:rPr lang="en-US" altLang="zh-CN" sz="1200" smtClean="0">
                <a:solidFill>
                  <a:schemeClr val="bg1"/>
                </a:solidFill>
                <a:latin typeface="华文中宋" panose="02010600040101010101" charset="-122"/>
                <a:ea typeface="华文中宋" panose="02010600040101010101" charset="-122"/>
                <a:cs typeface="华文中宋" panose="02010600040101010101" charset="-122"/>
              </a:rPr>
              <a:t>45640</a:t>
            </a:r>
            <a:r>
              <a:rPr lang="zh-CN" altLang="en-US" sz="1200" smtClean="0">
                <a:solidFill>
                  <a:schemeClr val="bg1"/>
                </a:solidFill>
                <a:latin typeface="华文中宋" panose="02010600040101010101" charset="-122"/>
                <a:ea typeface="华文中宋" panose="02010600040101010101" charset="-122"/>
                <a:cs typeface="华文中宋" panose="02010600040101010101" charset="-122"/>
              </a:rPr>
              <a:t>人。</a:t>
            </a:r>
            <a:endParaRPr lang="en-US" altLang="zh-CN" sz="1200" smtClean="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33</a:t>
            </a:fld>
            <a:endParaRPr kumimoji="1"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smtClean="0"/>
              <a:t>以德为重，安史之乱后流于形式</a:t>
            </a:r>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35</a:t>
            </a:fld>
            <a:endParaRPr kumimoji="1"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457200" rtl="0" eaLnBrk="1" fontAlgn="auto" latinLnBrk="0" hangingPunct="1">
              <a:lnSpc>
                <a:spcPct val="100000"/>
              </a:lnSpc>
              <a:spcBef>
                <a:spcPct val="0"/>
              </a:spcBef>
              <a:spcAft>
                <a:spcPct val="0"/>
              </a:spcAft>
              <a:buClrTx/>
              <a:buSzTx/>
              <a:buFontTx/>
              <a:buNone/>
              <a:defRPr/>
            </a:pPr>
            <a:r>
              <a:rPr lang="zh-CN" altLang="en-US" sz="1200" smtClean="0">
                <a:solidFill>
                  <a:schemeClr val="bg1"/>
                </a:solidFill>
                <a:latin typeface="华文中宋" panose="02010600040101010101" charset="-122"/>
                <a:ea typeface="华文中宋" panose="02010600040101010101" charset="-122"/>
                <a:cs typeface="华文中宋" panose="02010600040101010101" charset="-122"/>
              </a:rPr>
              <a:t>官员同样对磨勘十分重视，苏轼即云“今之君子，争减半年磨勘，岁杀人亦为之”。</a:t>
            </a:r>
            <a:endParaRPr lang="en-US" altLang="zh-CN" sz="1200" smtClean="0">
              <a:solidFill>
                <a:schemeClr val="bg1"/>
              </a:solidFill>
              <a:latin typeface="华文中宋" panose="02010600040101010101" charset="-122"/>
              <a:ea typeface="华文中宋" panose="02010600040101010101" charset="-122"/>
              <a:cs typeface="华文中宋" panose="02010600040101010101" charset="-122"/>
            </a:endParaRPr>
          </a:p>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36</a:t>
            </a:fld>
            <a:endParaRPr kumimoji="1"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457200" rtl="0" eaLnBrk="1" fontAlgn="auto" latinLnBrk="0" hangingPunct="1">
              <a:lnSpc>
                <a:spcPct val="100000"/>
              </a:lnSpc>
              <a:spcBef>
                <a:spcPct val="0"/>
              </a:spcBef>
              <a:spcAft>
                <a:spcPct val="0"/>
              </a:spcAft>
              <a:buClrTx/>
              <a:buSzTx/>
              <a:buFontTx/>
              <a:buNone/>
              <a:defRPr/>
            </a:pPr>
            <a:r>
              <a:rPr lang="zh-CN" altLang="en-US" sz="1200" smtClean="0">
                <a:solidFill>
                  <a:schemeClr val="bg1"/>
                </a:solidFill>
                <a:latin typeface="华文中宋" panose="02010600040101010101" charset="-122"/>
                <a:ea typeface="华文中宋" panose="02010600040101010101" charset="-122"/>
                <a:cs typeface="华文中宋" panose="02010600040101010101" charset="-122"/>
              </a:rPr>
              <a:t>官员同样对磨勘十分重视，苏轼即云“今之君子，争减半年磨勘，岁杀人亦为之”。</a:t>
            </a:r>
            <a:endParaRPr lang="en-US" altLang="zh-CN" sz="1200" smtClean="0">
              <a:solidFill>
                <a:schemeClr val="bg1"/>
              </a:solidFill>
              <a:latin typeface="华文中宋" panose="02010600040101010101" charset="-122"/>
              <a:ea typeface="华文中宋" panose="02010600040101010101" charset="-122"/>
              <a:cs typeface="华文中宋" panose="02010600040101010101" charset="-122"/>
            </a:endParaRPr>
          </a:p>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37</a:t>
            </a:fld>
            <a:endParaRPr kumimoji="1"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457200" rtl="0" eaLnBrk="1" fontAlgn="auto" latinLnBrk="0" hangingPunct="1">
              <a:lnSpc>
                <a:spcPct val="100000"/>
              </a:lnSpc>
              <a:spcBef>
                <a:spcPct val="0"/>
              </a:spcBef>
              <a:spcAft>
                <a:spcPct val="0"/>
              </a:spcAft>
              <a:buClrTx/>
              <a:buSzTx/>
              <a:buFontTx/>
              <a:buNone/>
              <a:defRPr/>
            </a:pPr>
            <a:r>
              <a:rPr kumimoji="1" lang="zh-CN" altLang="en-US" sz="1200" smtClean="0">
                <a:solidFill>
                  <a:schemeClr val="bg1"/>
                </a:solidFill>
                <a:latin typeface="华文中宋" panose="02010600040101010101" charset="-122"/>
                <a:ea typeface="华文中宋" panose="02010600040101010101" charset="-122"/>
                <a:cs typeface="华文中宋" panose="02010600040101010101" charset="-122"/>
              </a:rPr>
              <a:t>与此同时，地方监察也逐步走向网络化和制度化。唐初，基于地方州县两级行政设置，在州之上分设十道监察区，命监察御史等分巡各道州县。中唐以后，朝廷派员分巡逐渐固定化，按察使、采访使、黜陟使、观察使等，相继成为各道的专职监察官。后来，十道演化为十五道。采访使、观察使等也有了固定的驻所和判官等属僚。唐后期地方分道监察体制，虽因节度使多兼观察使等酿成藩镇之祸而被破坏，但它对元明清产生了较深的影响。宋代惩唐节度使兼握地方监察权，实行他官兼领的多重监察制，即把路对州县的监察权一分为四，由转运使、提点刑狱、提举常平、安抚使分掌。此外，州之通判，又负责“监州”“按县”。不过，宋代的做法，分散了地方监察权，反而容易引起互相推诿和检察机能的弱化。</a:t>
            </a:r>
            <a:endParaRPr kumimoji="1" lang="en-US" altLang="zh-CN" sz="1200" smtClean="0">
              <a:solidFill>
                <a:schemeClr val="bg1"/>
              </a:solidFill>
              <a:latin typeface="华文中宋" panose="02010600040101010101" charset="-122"/>
              <a:ea typeface="华文中宋" panose="02010600040101010101" charset="-122"/>
              <a:cs typeface="华文中宋" panose="02010600040101010101" charset="-122"/>
            </a:endParaRPr>
          </a:p>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39</a:t>
            </a:fld>
            <a:endParaRPr kumimoji="1"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smtClean="0"/>
              <a:t>胡沧泽</a:t>
            </a:r>
            <a:r>
              <a:rPr kumimoji="1" lang="en-US" altLang="zh-CN" smtClean="0"/>
              <a:t> </a:t>
            </a:r>
            <a:r>
              <a:rPr kumimoji="1" lang="zh-CN" altLang="en-US" smtClean="0"/>
              <a:t>中国监察史论</a:t>
            </a:r>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40</a:t>
            </a:fld>
            <a:endParaRPr kumimoji="1"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kumimoji="1" lang="zh-CN" altLang="en-US" smtClean="0"/>
              <a:t>唐代对地方州县的监察，一是御史台不定期派遣御史出使州县。二是分道巡察。</a:t>
            </a:r>
            <a:endParaRPr kumimoji="1" lang="en-US" altLang="zh-CN" smtClean="0"/>
          </a:p>
          <a:p>
            <a:pPr marL="0" marR="0" indent="0" algn="l" defTabSz="457200" rtl="0" eaLnBrk="1" fontAlgn="auto" latinLnBrk="0" hangingPunct="1">
              <a:lnSpc>
                <a:spcPct val="100000"/>
              </a:lnSpc>
              <a:spcBef>
                <a:spcPct val="0"/>
              </a:spcBef>
              <a:spcAft>
                <a:spcPct val="0"/>
              </a:spcAft>
              <a:buClrTx/>
              <a:buSzTx/>
              <a:buFontTx/>
              <a:buNone/>
              <a:defRPr/>
            </a:pPr>
            <a:r>
              <a:rPr lang="zh-CN" altLang="en-US" smtClean="0"/>
              <a:t>察院掌“分察百僚，巡按州县”，主管地方官吏监察。唐中宗神龙二年始创“十道巡按”的经常性地方巡视制度，即在全国置十道巡察区，每道设员两名，由左右台及五品以上官员担任，每两年轮替一次。但该制度存废不定，名称也时有变动。唐玄宗开元年间，正式将之固定和规范下来，全国分为十五道巡察区，每区设一名采访处使为长官（中宗时称巡察使或按察使，玄宗时称采访使，后来又有称观察使）。唐朝监察巡行体系中，除了御史、按察使、观察使、黜陟处置使巡行政务、惩贪罚佞、激浊扬清外，还有专门督察财政税收金融流通等经济政务的租庸使、税钱使、铸钱使等。唐开元前，这些财政监察的事情由尚书省来管理，开元以后，则根据需要，既有常设的专项巡察使，也有临时设置名目的巡察使，如转运使、租庸使、盐铁使、度支盐铁转运使、常平铸钱盐铁使等，随事立名，沿革不一。唐朝的御史台通过对税收、仓库、铸钱、盐铁等专项事务的巡行监督，对官吏的经济犯罪进行察访和弹劾，非常有效地加强了对国家财政的监察，保证了唐朝国家机器的正常运转。</a:t>
            </a:r>
            <a:endParaRPr lang="en-US" altLang="zh-CN" smtClean="0"/>
          </a:p>
          <a:p>
            <a:pPr marL="0" marR="0" indent="0" algn="l" defTabSz="457200" rtl="0" eaLnBrk="1" fontAlgn="auto" latinLnBrk="0" hangingPunct="1">
              <a:lnSpc>
                <a:spcPct val="100000"/>
              </a:lnSpc>
              <a:spcBef>
                <a:spcPct val="0"/>
              </a:spcBef>
              <a:spcAft>
                <a:spcPct val="0"/>
              </a:spcAft>
              <a:buClrTx/>
              <a:buSzTx/>
              <a:buFontTx/>
              <a:buNone/>
              <a:defRPr/>
            </a:pPr>
            <a:r>
              <a:rPr lang="zh-CN" altLang="en-US" smtClean="0"/>
              <a:t>御史制度的御用性质和对皇权的依赖性。御史能否履行自己的职责，跟皇帝个人的意志关系很大。离开了皇权的保护伞，御史几乎什么事情都做不了，正直的检察官反而可能会被权贵所害。</a:t>
            </a:r>
            <a:endParaRPr lang="zh-CN" altLang="en-US" smtClean="0"/>
          </a:p>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41</a:t>
            </a:fld>
            <a:endParaRPr kumimoji="1"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kumimoji="1" lang="zh-CN" altLang="en-US" sz="1200" smtClean="0">
                <a:solidFill>
                  <a:schemeClr val="bg1"/>
                </a:solidFill>
                <a:latin typeface="华文中宋" panose="02010600040101010101" charset="-122"/>
                <a:ea typeface="华文中宋" panose="02010600040101010101" charset="-122"/>
                <a:cs typeface="华文中宋" panose="02010600040101010101" charset="-122"/>
              </a:rPr>
              <a:t>（续资治通鉴长编）</a:t>
            </a:r>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43</a:t>
            </a:fld>
            <a:endParaRPr kumimoji="1"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44</a:t>
            </a:fld>
            <a:endParaRPr kumimoji="1"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pPr marL="0" marR="0" indent="0" algn="l" defTabSz="457200" rtl="0" eaLnBrk="1" fontAlgn="auto" latinLnBrk="0" hangingPunct="1">
              <a:lnSpc>
                <a:spcPct val="100000"/>
              </a:lnSpc>
              <a:spcBef>
                <a:spcPct val="0"/>
              </a:spcBef>
              <a:spcAft>
                <a:spcPct val="0"/>
              </a:spcAft>
              <a:buClrTx/>
              <a:buSzTx/>
              <a:buFontTx/>
              <a:buNone/>
              <a:defRPr/>
            </a:pPr>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47</a:t>
            </a:fld>
            <a:endParaRPr kumimoji="1"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kumimoji="1" lang="zh-CN" altLang="en-US" sz="1200" smtClean="0">
                <a:solidFill>
                  <a:schemeClr val="bg1"/>
                </a:solidFill>
                <a:latin typeface="华文中宋" panose="02010600040101010101" charset="-122"/>
                <a:ea typeface="华文中宋" panose="02010600040101010101" charset="-122"/>
                <a:cs typeface="华文中宋" panose="02010600040101010101" charset="-122"/>
              </a:rPr>
              <a:t>明朝科举制度另一个值得注意的现象，就是学校制度和科举制度的融为一体。唐宋时期已经有国子监出身的生徒参加考试，但更多的是不经过学校而直接向州县报名的乡贡，故科举和学校没有必然联系。而明朝参加科举考试的人必先入学</a:t>
            </a:r>
            <a:r>
              <a:rPr kumimoji="1" lang="en-US" altLang="zh-CN" sz="1200" smtClean="0">
                <a:solidFill>
                  <a:schemeClr val="bg1"/>
                </a:solidFill>
                <a:latin typeface="华文中宋" panose="02010600040101010101" charset="-122"/>
                <a:ea typeface="华文中宋" panose="02010600040101010101" charset="-122"/>
                <a:cs typeface="华文中宋" panose="02010600040101010101" charset="-122"/>
              </a:rPr>
              <a:t> </a:t>
            </a:r>
            <a:r>
              <a:rPr kumimoji="1" lang="zh-CN" altLang="en-US" sz="1200" smtClean="0">
                <a:solidFill>
                  <a:schemeClr val="bg1"/>
                </a:solidFill>
                <a:latin typeface="华文中宋" panose="02010600040101010101" charset="-122"/>
                <a:ea typeface="华文中宋" panose="02010600040101010101" charset="-122"/>
                <a:cs typeface="华文中宋" panose="02010600040101010101" charset="-122"/>
              </a:rPr>
              <a:t>读书，取得生员资格后，才能应试。生员本来不算科举程序中的一个台阶，但是由于学校制度已经和科举捆绑在了一起，就成了参加科举考试的一个前提。</a:t>
            </a:r>
            <a:endParaRPr kumimoji="1" lang="zh-CN" altLang="en-US" sz="12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48</a:t>
            </a:fld>
            <a:endParaRPr kumimoji="1"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457200" rtl="0" eaLnBrk="1" fontAlgn="auto" latinLnBrk="0" hangingPunct="1">
              <a:lnSpc>
                <a:spcPct val="100000"/>
              </a:lnSpc>
              <a:spcBef>
                <a:spcPct val="0"/>
              </a:spcBef>
              <a:spcAft>
                <a:spcPct val="0"/>
              </a:spcAft>
              <a:buClrTx/>
              <a:buSzTx/>
              <a:buFontTx/>
              <a:buNone/>
              <a:defRPr/>
            </a:pPr>
            <a:r>
              <a:rPr kumimoji="1" lang="zh-CN" altLang="en-US" sz="1200" smtClean="0">
                <a:solidFill>
                  <a:schemeClr val="bg1"/>
                </a:solidFill>
                <a:latin typeface="华文中宋" panose="02010600040101010101" charset="-122"/>
                <a:ea typeface="华文中宋" panose="02010600040101010101" charset="-122"/>
                <a:cs typeface="华文中宋" panose="02010600040101010101" charset="-122"/>
              </a:rPr>
              <a:t>清代的监察制度是我国封建监察制度史上最高、最后的监察形式。清代的都察院是皇权直接控制下的空前统一的中央监察机构。六科给事中、五城察院、宗室御史处和内务府御史处都归督察员统一领导。从组织结构上形成了一个从中央到地方的严格完整且灵活机动的统一体。在职能方面，所有的科道官统统都变成专制君主的耳目和喉舌。清代制定的</a:t>
            </a:r>
            <a:r>
              <a:rPr kumimoji="1" lang="en-US" altLang="zh-CN" sz="1200" smtClean="0">
                <a:solidFill>
                  <a:schemeClr val="bg1"/>
                </a:solidFill>
                <a:latin typeface="华文中宋" panose="02010600040101010101" charset="-122"/>
                <a:ea typeface="华文中宋" panose="02010600040101010101" charset="-122"/>
                <a:cs typeface="华文中宋" panose="02010600040101010101" charset="-122"/>
              </a:rPr>
              <a:t>《</a:t>
            </a:r>
            <a:r>
              <a:rPr kumimoji="1" lang="zh-CN" altLang="en-US" sz="1200" smtClean="0">
                <a:solidFill>
                  <a:schemeClr val="bg1"/>
                </a:solidFill>
                <a:latin typeface="华文中宋" panose="02010600040101010101" charset="-122"/>
                <a:ea typeface="华文中宋" panose="02010600040101010101" charset="-122"/>
                <a:cs typeface="华文中宋" panose="02010600040101010101" charset="-122"/>
              </a:rPr>
              <a:t>钦定台规</a:t>
            </a:r>
            <a:r>
              <a:rPr kumimoji="1" lang="en-US" altLang="zh-CN" sz="12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1200" smtClean="0">
                <a:solidFill>
                  <a:schemeClr val="bg1"/>
                </a:solidFill>
                <a:latin typeface="华文中宋" panose="02010600040101010101" charset="-122"/>
                <a:ea typeface="华文中宋" panose="02010600040101010101" charset="-122"/>
                <a:cs typeface="华文中宋" panose="02010600040101010101" charset="-122"/>
              </a:rPr>
              <a:t>既是清代监察制度的总汇，也是我国历代监察制度的完整总结。</a:t>
            </a:r>
            <a:endParaRPr kumimoji="1" lang="en-US" altLang="zh-CN" sz="1200" smtClean="0">
              <a:solidFill>
                <a:schemeClr val="bg1"/>
              </a:solidFill>
              <a:latin typeface="华文中宋" panose="02010600040101010101" charset="-122"/>
              <a:ea typeface="华文中宋" panose="02010600040101010101" charset="-122"/>
              <a:cs typeface="华文中宋" panose="02010600040101010101" charset="-122"/>
            </a:endParaRPr>
          </a:p>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59</a:t>
            </a:fld>
            <a:endParaRPr kumimoji="1"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F348FAE5-3101-E943-BC23-82CB5E288571}" type="slidenum">
              <a:rPr kumimoji="1" lang="zh-CN" altLang="en-US" smtClean="0"/>
              <a:t>61</a:t>
            </a:fld>
            <a:endParaRPr kumimoji="1"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7825"/>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5" name="Rectangle 5"/>
          <p:cNvSpPr>
            <a:spLocks noGrp="1" noChangeArrowheads="1"/>
          </p:cNvSpPr>
          <p:nvPr>
            <p:ph type="ftr" sz="quarter" idx="11"/>
          </p:nvPr>
        </p:nvSpPr>
        <p:spPr/>
        <p:txBody>
          <a:bodyPr/>
          <a:lstStyle>
            <a:lvl1pPr>
              <a:defRPr/>
            </a:lvl1pPr>
          </a:lstStyle>
          <a:p>
            <a:endParaRPr kumimoji="1" lang="zh-CN" altLang="en-US"/>
          </a:p>
        </p:txBody>
      </p:sp>
      <p:sp>
        <p:nvSpPr>
          <p:cNvPr id="6" name="Rectangle 6"/>
          <p:cNvSpPr>
            <a:spLocks noGrp="1" noChangeArrowheads="1"/>
          </p:cNvSpPr>
          <p:nvPr>
            <p:ph type="sldNum" sz="quarter" idx="12"/>
          </p:nvPr>
        </p:nvSpPr>
        <p:spPr/>
        <p:txBody>
          <a:bodyPr/>
          <a:lstStyle>
            <a:lvl1pPr>
              <a:defRPr/>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4" name="Rectangle 4"/>
          <p:cNvSpPr>
            <a:spLocks noGrp="1" noChangeArrowheads="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5" name="Rectangle 5"/>
          <p:cNvSpPr>
            <a:spLocks noGrp="1" noChangeArrowheads="1"/>
          </p:cNvSpPr>
          <p:nvPr>
            <p:ph type="ftr" sz="quarter" idx="11"/>
          </p:nvPr>
        </p:nvSpPr>
        <p:spPr/>
        <p:txBody>
          <a:bodyPr/>
          <a:lstStyle>
            <a:lvl1pPr>
              <a:defRPr/>
            </a:lvl1pPr>
          </a:lstStyle>
          <a:p>
            <a:endParaRPr kumimoji="1" lang="zh-CN" altLang="en-US"/>
          </a:p>
        </p:txBody>
      </p:sp>
      <p:sp>
        <p:nvSpPr>
          <p:cNvPr id="6" name="Rectangle 6"/>
          <p:cNvSpPr>
            <a:spLocks noGrp="1" noChangeArrowheads="1"/>
          </p:cNvSpPr>
          <p:nvPr>
            <p:ph type="sldNum" sz="quarter" idx="12"/>
          </p:nvPr>
        </p:nvSpPr>
        <p:spPr/>
        <p:txBody>
          <a:bodyPr/>
          <a:lstStyle>
            <a:lvl1pPr>
              <a:defRPr/>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5" name="Rectangle 5"/>
          <p:cNvSpPr>
            <a:spLocks noGrp="1" noChangeArrowheads="1"/>
          </p:cNvSpPr>
          <p:nvPr>
            <p:ph type="ftr" sz="quarter" idx="11"/>
          </p:nvPr>
        </p:nvSpPr>
        <p:spPr/>
        <p:txBody>
          <a:bodyPr/>
          <a:lstStyle>
            <a:lvl1pPr>
              <a:defRPr/>
            </a:lvl1pPr>
          </a:lstStyle>
          <a:p>
            <a:endParaRPr kumimoji="1" lang="zh-CN" altLang="en-US"/>
          </a:p>
        </p:txBody>
      </p:sp>
      <p:sp>
        <p:nvSpPr>
          <p:cNvPr id="6" name="Rectangle 6"/>
          <p:cNvSpPr>
            <a:spLocks noGrp="1" noChangeArrowheads="1"/>
          </p:cNvSpPr>
          <p:nvPr>
            <p:ph type="sldNum" sz="quarter" idx="12"/>
          </p:nvPr>
        </p:nvSpPr>
        <p:spPr/>
        <p:txBody>
          <a:bodyPr/>
          <a:lstStyle>
            <a:lvl1pPr>
              <a:defRPr/>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5" name="Rectangle 4"/>
          <p:cNvSpPr>
            <a:spLocks noGrp="1" noChangeArrowheads="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6" name="Rectangle 5"/>
          <p:cNvSpPr>
            <a:spLocks noGrp="1" noChangeArrowheads="1"/>
          </p:cNvSpPr>
          <p:nvPr>
            <p:ph type="ftr" sz="quarter" idx="11"/>
          </p:nvPr>
        </p:nvSpPr>
        <p:spPr/>
        <p:txBody>
          <a:bodyPr/>
          <a:lstStyle>
            <a:lvl1pPr>
              <a:defRPr/>
            </a:lvl1pPr>
          </a:lstStyle>
          <a:p>
            <a:endParaRPr kumimoji="1" lang="zh-CN" altLang="en-US"/>
          </a:p>
        </p:txBody>
      </p:sp>
      <p:sp>
        <p:nvSpPr>
          <p:cNvPr id="7" name="Rectangle 6"/>
          <p:cNvSpPr>
            <a:spLocks noGrp="1" noChangeArrowheads="1"/>
          </p:cNvSpPr>
          <p:nvPr>
            <p:ph type="sldNum" sz="quarter" idx="12"/>
          </p:nvPr>
        </p:nvSpPr>
        <p:spPr/>
        <p:txBody>
          <a:bodyPr/>
          <a:lstStyle>
            <a:lvl1pPr>
              <a:defRPr/>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5" name="文本占位符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7" name="Rectangle 4"/>
          <p:cNvSpPr>
            <a:spLocks noGrp="1" noChangeArrowheads="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8" name="Rectangle 5"/>
          <p:cNvSpPr>
            <a:spLocks noGrp="1" noChangeArrowheads="1"/>
          </p:cNvSpPr>
          <p:nvPr>
            <p:ph type="ftr" sz="quarter" idx="11"/>
          </p:nvPr>
        </p:nvSpPr>
        <p:spPr/>
        <p:txBody>
          <a:bodyPr/>
          <a:lstStyle>
            <a:lvl1pPr>
              <a:defRPr/>
            </a:lvl1pPr>
          </a:lstStyle>
          <a:p>
            <a:endParaRPr kumimoji="1" lang="zh-CN" altLang="en-US"/>
          </a:p>
        </p:txBody>
      </p:sp>
      <p:sp>
        <p:nvSpPr>
          <p:cNvPr id="9" name="Rectangle 6"/>
          <p:cNvSpPr>
            <a:spLocks noGrp="1" noChangeArrowheads="1"/>
          </p:cNvSpPr>
          <p:nvPr>
            <p:ph type="sldNum" sz="quarter" idx="12"/>
          </p:nvPr>
        </p:nvSpPr>
        <p:spPr/>
        <p:txBody>
          <a:bodyPr/>
          <a:lstStyle>
            <a:lvl1pPr>
              <a:defRPr/>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4" name="Rectangle 5"/>
          <p:cNvSpPr>
            <a:spLocks noGrp="1" noChangeArrowheads="1"/>
          </p:cNvSpPr>
          <p:nvPr>
            <p:ph type="ftr" sz="quarter" idx="11"/>
          </p:nvPr>
        </p:nvSpPr>
        <p:spPr/>
        <p:txBody>
          <a:bodyPr/>
          <a:lstStyle>
            <a:lvl1pPr>
              <a:defRPr/>
            </a:lvl1pPr>
          </a:lstStyle>
          <a:p>
            <a:endParaRPr kumimoji="1" lang="zh-CN" altLang="en-US"/>
          </a:p>
        </p:txBody>
      </p:sp>
      <p:sp>
        <p:nvSpPr>
          <p:cNvPr id="5" name="Rectangle 6"/>
          <p:cNvSpPr>
            <a:spLocks noGrp="1" noChangeArrowheads="1"/>
          </p:cNvSpPr>
          <p:nvPr>
            <p:ph type="sldNum" sz="quarter" idx="12"/>
          </p:nvPr>
        </p:nvSpPr>
        <p:spPr/>
        <p:txBody>
          <a:bodyPr/>
          <a:lstStyle>
            <a:lvl1pPr>
              <a:defRPr/>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Rectangle 4"/>
          <p:cNvSpPr>
            <a:spLocks noGrp="1" noChangeArrowheads="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3" name="Rectangle 5"/>
          <p:cNvSpPr>
            <a:spLocks noGrp="1" noChangeArrowheads="1"/>
          </p:cNvSpPr>
          <p:nvPr>
            <p:ph type="ftr" sz="quarter" idx="11"/>
          </p:nvPr>
        </p:nvSpPr>
        <p:spPr/>
        <p:txBody>
          <a:bodyPr/>
          <a:lstStyle>
            <a:lvl1pPr>
              <a:defRPr/>
            </a:lvl1pPr>
          </a:lstStyle>
          <a:p>
            <a:endParaRPr kumimoji="1" lang="zh-CN" altLang="en-US"/>
          </a:p>
        </p:txBody>
      </p:sp>
      <p:sp>
        <p:nvSpPr>
          <p:cNvPr id="4" name="Rectangle 6"/>
          <p:cNvSpPr>
            <a:spLocks noGrp="1" noChangeArrowheads="1"/>
          </p:cNvSpPr>
          <p:nvPr>
            <p:ph type="sldNum" sz="quarter" idx="12"/>
          </p:nvPr>
        </p:nvSpPr>
        <p:spPr/>
        <p:txBody>
          <a:bodyPr/>
          <a:lstStyle>
            <a:lvl1pPr>
              <a:defRPr/>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13"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4" name="文本占位符 3"/>
          <p:cNvSpPr>
            <a:spLocks noGrp="1"/>
          </p:cNvSpPr>
          <p:nvPr>
            <p:ph type="body" sz="half" idx="2"/>
          </p:nvPr>
        </p:nvSpPr>
        <p:spPr>
          <a:xfrm>
            <a:off x="457213"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6" name="Rectangle 5"/>
          <p:cNvSpPr>
            <a:spLocks noGrp="1" noChangeArrowheads="1"/>
          </p:cNvSpPr>
          <p:nvPr>
            <p:ph type="ftr" sz="quarter" idx="11"/>
          </p:nvPr>
        </p:nvSpPr>
        <p:spPr/>
        <p:txBody>
          <a:bodyPr/>
          <a:lstStyle>
            <a:lvl1pPr>
              <a:defRPr/>
            </a:lvl1pPr>
          </a:lstStyle>
          <a:p>
            <a:endParaRPr kumimoji="1" lang="zh-CN" altLang="en-US"/>
          </a:p>
        </p:txBody>
      </p:sp>
      <p:sp>
        <p:nvSpPr>
          <p:cNvPr id="7" name="Rectangle 6"/>
          <p:cNvSpPr>
            <a:spLocks noGrp="1" noChangeArrowheads="1"/>
          </p:cNvSpPr>
          <p:nvPr>
            <p:ph type="sldNum" sz="quarter" idx="12"/>
          </p:nvPr>
        </p:nvSpPr>
        <p:spPr/>
        <p:txBody>
          <a:bodyPr/>
          <a:lstStyle>
            <a:lvl1pPr>
              <a:defRPr/>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hasCustomPrompt="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将图片拖动到占位符，或单击添加图标</a:t>
            </a:r>
            <a:endParaRPr lang="zh-CN" altLang="en-US" noProof="0" smtClean="0"/>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6" name="Rectangle 5"/>
          <p:cNvSpPr>
            <a:spLocks noGrp="1" noChangeArrowheads="1"/>
          </p:cNvSpPr>
          <p:nvPr>
            <p:ph type="ftr" sz="quarter" idx="11"/>
          </p:nvPr>
        </p:nvSpPr>
        <p:spPr/>
        <p:txBody>
          <a:bodyPr/>
          <a:lstStyle>
            <a:lvl1pPr>
              <a:defRPr/>
            </a:lvl1pPr>
          </a:lstStyle>
          <a:p>
            <a:endParaRPr kumimoji="1" lang="zh-CN" altLang="en-US"/>
          </a:p>
        </p:txBody>
      </p:sp>
      <p:sp>
        <p:nvSpPr>
          <p:cNvPr id="7" name="Rectangle 6"/>
          <p:cNvSpPr>
            <a:spLocks noGrp="1" noChangeArrowheads="1"/>
          </p:cNvSpPr>
          <p:nvPr>
            <p:ph type="sldNum" sz="quarter" idx="12"/>
          </p:nvPr>
        </p:nvSpPr>
        <p:spPr/>
        <p:txBody>
          <a:bodyPr/>
          <a:lstStyle>
            <a:lvl1pPr>
              <a:defRPr/>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4" name="Rectangle 4"/>
          <p:cNvSpPr>
            <a:spLocks noGrp="1" noChangeArrowheads="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5" name="Rectangle 5"/>
          <p:cNvSpPr>
            <a:spLocks noGrp="1" noChangeArrowheads="1"/>
          </p:cNvSpPr>
          <p:nvPr>
            <p:ph type="ftr" sz="quarter" idx="11"/>
          </p:nvPr>
        </p:nvSpPr>
        <p:spPr/>
        <p:txBody>
          <a:bodyPr/>
          <a:lstStyle>
            <a:lvl1pPr>
              <a:defRPr/>
            </a:lvl1pPr>
          </a:lstStyle>
          <a:p>
            <a:endParaRPr kumimoji="1" lang="zh-CN" altLang="en-US"/>
          </a:p>
        </p:txBody>
      </p:sp>
      <p:sp>
        <p:nvSpPr>
          <p:cNvPr id="6" name="Rectangle 6"/>
          <p:cNvSpPr>
            <a:spLocks noGrp="1" noChangeArrowheads="1"/>
          </p:cNvSpPr>
          <p:nvPr>
            <p:ph type="sldNum" sz="quarter" idx="12"/>
          </p:nvPr>
        </p:nvSpPr>
        <p:spPr/>
        <p:txBody>
          <a:bodyPr/>
          <a:lstStyle>
            <a:lvl1pPr>
              <a:defRPr/>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4" name="Rectangle 4"/>
          <p:cNvSpPr>
            <a:spLocks noGrp="1" noChangeArrowheads="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5" name="Rectangle 5"/>
          <p:cNvSpPr>
            <a:spLocks noGrp="1" noChangeArrowheads="1"/>
          </p:cNvSpPr>
          <p:nvPr>
            <p:ph type="ftr" sz="quarter" idx="11"/>
          </p:nvPr>
        </p:nvSpPr>
        <p:spPr/>
        <p:txBody>
          <a:bodyPr/>
          <a:lstStyle>
            <a:lvl1pPr>
              <a:defRPr/>
            </a:lvl1pPr>
          </a:lstStyle>
          <a:p>
            <a:endParaRPr kumimoji="1" lang="zh-CN" altLang="en-US"/>
          </a:p>
        </p:txBody>
      </p:sp>
      <p:sp>
        <p:nvSpPr>
          <p:cNvPr id="6" name="Rectangle 6"/>
          <p:cNvSpPr>
            <a:spLocks noGrp="1" noChangeArrowheads="1"/>
          </p:cNvSpPr>
          <p:nvPr>
            <p:ph type="sldNum" sz="quarter" idx="12"/>
          </p:nvPr>
        </p:nvSpPr>
        <p:spPr/>
        <p:txBody>
          <a:bodyPr/>
          <a:lstStyle>
            <a:lvl1pPr>
              <a:defRPr/>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AndTwoObj">
  <p:cSld name="标题，一项大型内容和两项小型内容">
    <p:spTree>
      <p:nvGrpSpPr>
        <p:cNvPr id="1" name=""/>
        <p:cNvGrpSpPr/>
        <p:nvPr/>
      </p:nvGrpSpPr>
      <p:grpSpPr>
        <a:xfrm>
          <a:off x="0" y="0"/>
          <a:ext cx="0" cy="0"/>
        </a:xfrm>
      </p:grpSpPr>
      <p:sp>
        <p:nvSpPr>
          <p:cNvPr id="2" name="标题 1"/>
          <p:cNvSpPr>
            <a:spLocks noGrp="1"/>
          </p:cNvSpPr>
          <p:nvPr>
            <p:ph type="title"/>
          </p:nvPr>
        </p:nvSpPr>
        <p:spPr>
          <a:xfrm>
            <a:off x="457200" y="205979"/>
            <a:ext cx="8229600" cy="85725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4" name="内容占位符 3"/>
          <p:cNvSpPr>
            <a:spLocks noGrp="1"/>
          </p:cNvSpPr>
          <p:nvPr>
            <p:ph sz="quarter" idx="2"/>
          </p:nvPr>
        </p:nvSpPr>
        <p:spPr>
          <a:xfrm>
            <a:off x="4648200" y="1200152"/>
            <a:ext cx="4038600" cy="1639491"/>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5" name="内容占位符 4"/>
          <p:cNvSpPr>
            <a:spLocks noGrp="1"/>
          </p:cNvSpPr>
          <p:nvPr>
            <p:ph sz="quarter" idx="3"/>
          </p:nvPr>
        </p:nvSpPr>
        <p:spPr>
          <a:xfrm>
            <a:off x="4648200" y="2953948"/>
            <a:ext cx="4038600" cy="1640681"/>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6" name="日期占位符 5"/>
          <p:cNvSpPr>
            <a:spLocks noGrp="1"/>
          </p:cNvSpPr>
          <p:nvPr>
            <p:ph type="dt" sz="half" idx="10"/>
          </p:nvPr>
        </p:nvSpPr>
        <p:spPr/>
        <p:txBody>
          <a:bodyPr/>
          <a:lstStyle>
            <a:lvl1pPr>
              <a:defRPr>
                <a:ea typeface="宋体" panose="02010600030101010101" pitchFamily="2" charset="-122"/>
                <a:cs typeface="宋体" panose="02010600030101010101" pitchFamily="2" charset="-122"/>
              </a:defRPr>
            </a:lvl1pPr>
          </a:lstStyle>
          <a:p>
            <a:fld id="{4CF20508-8A69-3343-A47A-36075FCDC8E0}" type="datetimeFigureOut">
              <a:rPr kumimoji="1" lang="zh-CN" altLang="en-US" smtClean="0"/>
              <a:t/>
            </a:fld>
            <a:endParaRPr kumimoji="1" lang="zh-CN" altLang="en-US"/>
          </a:p>
        </p:txBody>
      </p:sp>
      <p:sp>
        <p:nvSpPr>
          <p:cNvPr id="7" name="页脚占位符 6"/>
          <p:cNvSpPr>
            <a:spLocks noGrp="1"/>
          </p:cNvSpPr>
          <p:nvPr>
            <p:ph type="ftr" sz="quarter" idx="11"/>
          </p:nvPr>
        </p:nvSpPr>
        <p:spPr/>
        <p:txBody>
          <a:bodyPr/>
          <a:lstStyle>
            <a:lvl1pPr>
              <a:defRPr>
                <a:ea typeface="宋体" panose="02010600030101010101" pitchFamily="2" charset="-122"/>
                <a:cs typeface="宋体" panose="02010600030101010101" pitchFamily="2" charset="-122"/>
              </a:defRPr>
            </a:lvl1pPr>
          </a:lstStyle>
          <a:p>
            <a:endParaRPr kumimoji="1" lang="zh-CN" altLang="en-US"/>
          </a:p>
        </p:txBody>
      </p:sp>
      <p:sp>
        <p:nvSpPr>
          <p:cNvPr id="8" name="灯片编号占位符 7"/>
          <p:cNvSpPr>
            <a:spLocks noGrp="1"/>
          </p:cNvSpPr>
          <p:nvPr>
            <p:ph type="sldNum" sz="quarter" idx="12"/>
          </p:nvPr>
        </p:nvSpPr>
        <p:spPr/>
        <p:txBody>
          <a:bodyPr/>
          <a:lstStyle>
            <a:lvl1pPr>
              <a:defRPr smtClean="0"/>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bl">
  <p:cSld name="标题和表格">
    <p:spTree>
      <p:nvGrpSpPr>
        <p:cNvPr id="1" name=""/>
        <p:cNvGrpSpPr/>
        <p:nvPr/>
      </p:nvGrpSpPr>
      <p:grpSpPr>
        <a:xfrm>
          <a:off x="0" y="0"/>
          <a:ext cx="0" cy="0"/>
        </a:xfrm>
      </p:grpSpPr>
      <p:sp>
        <p:nvSpPr>
          <p:cNvPr id="2" name="标题 1"/>
          <p:cNvSpPr>
            <a:spLocks noGrp="1"/>
          </p:cNvSpPr>
          <p:nvPr>
            <p:ph type="title"/>
          </p:nvPr>
        </p:nvSpPr>
        <p:spPr>
          <a:xfrm>
            <a:off x="457200" y="205979"/>
            <a:ext cx="8229600" cy="857250"/>
          </a:xfrm>
        </p:spPr>
        <p:txBody>
          <a:bodyPr/>
          <a:lstStyle/>
          <a:p>
            <a:r>
              <a:rPr lang="zh-CN" altLang="en-US" smtClean="0"/>
              <a:t>单击此处编辑母版标题样式</a:t>
            </a:r>
            <a:endParaRPr lang="zh-CN" altLang="en-US"/>
          </a:p>
        </p:txBody>
      </p:sp>
      <p:sp>
        <p:nvSpPr>
          <p:cNvPr id="3" name="表格占位符 2"/>
          <p:cNvSpPr>
            <a:spLocks noGrp="1"/>
          </p:cNvSpPr>
          <p:nvPr>
            <p:ph type="tbl" idx="1" hasCustomPrompt="1"/>
          </p:nvPr>
        </p:nvSpPr>
        <p:spPr>
          <a:xfrm>
            <a:off x="457200" y="1200151"/>
            <a:ext cx="8229600" cy="3394472"/>
          </a:xfrm>
        </p:spPr>
        <p:txBody>
          <a:bodyPr/>
          <a:lstStyle/>
          <a:p>
            <a:pPr lvl="0"/>
            <a:r>
              <a:rPr lang="zh-CN" altLang="en-US" noProof="0" smtClean="0"/>
              <a:t>单击图标添加表格</a:t>
            </a:r>
            <a:endParaRPr lang="zh-CN" altLang="en-US" noProof="0"/>
          </a:p>
        </p:txBody>
      </p:sp>
      <p:sp>
        <p:nvSpPr>
          <p:cNvPr id="4" name="日期占位符 3"/>
          <p:cNvSpPr>
            <a:spLocks noGrp="1"/>
          </p:cNvSpPr>
          <p:nvPr>
            <p:ph type="dt" sz="half" idx="10"/>
          </p:nvPr>
        </p:nvSpPr>
        <p:spPr/>
        <p:txBody>
          <a:bodyPr/>
          <a:lstStyle>
            <a:lvl1pPr>
              <a:defRPr/>
            </a:lvl1pPr>
          </a:lstStyle>
          <a:p>
            <a:fld id="{4CF20508-8A69-3343-A47A-36075FCDC8E0}" type="datetimeFigureOut">
              <a:rPr kumimoji="1" lang="zh-CN" altLang="en-US" smtClean="0"/>
              <a:t/>
            </a:fld>
            <a:endParaRPr kumimoji="1" lang="zh-CN" altLang="en-US"/>
          </a:p>
        </p:txBody>
      </p:sp>
      <p:sp>
        <p:nvSpPr>
          <p:cNvPr id="5" name="页脚占位符 4"/>
          <p:cNvSpPr>
            <a:spLocks noGrp="1"/>
          </p:cNvSpPr>
          <p:nvPr>
            <p:ph type="ftr" sz="quarter" idx="11"/>
          </p:nvPr>
        </p:nvSpPr>
        <p:spPr/>
        <p:txBody>
          <a:bodyPr/>
          <a:lstStyle>
            <a:lvl1pPr>
              <a:defRPr/>
            </a:lvl1pPr>
          </a:lstStyle>
          <a:p>
            <a:endParaRPr kumimoji="1" lang="zh-CN" altLang="en-US"/>
          </a:p>
        </p:txBody>
      </p:sp>
      <p:sp>
        <p:nvSpPr>
          <p:cNvPr id="6" name="灯片编号占位符 5"/>
          <p:cNvSpPr>
            <a:spLocks noGrp="1"/>
          </p:cNvSpPr>
          <p:nvPr>
            <p:ph type="sldNum" sz="quarter" idx="12"/>
          </p:nvPr>
        </p:nvSpPr>
        <p:spPr/>
        <p:txBody>
          <a:bodyPr/>
          <a:lstStyle>
            <a:lvl1pPr>
              <a:defRPr smtClean="0"/>
            </a:lvl1pPr>
          </a:lstStyle>
          <a:p>
            <a:fld id="{E80B84D3-D54E-8141-B7A0-59BBD8B8A25F}" type="slidenum">
              <a:rPr kumimoji="1" lang="zh-CN" altLang="en-US" smtClean="0"/>
              <a:t/>
            </a:fld>
            <a:endParaRPr kumimoji="1"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accent6">
            <a:lumMod val="50000"/>
          </a:schemeClr>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ln>
          <a:effectLst/>
        </p:spPr>
        <p:txBody>
          <a:bodyPr vert="horz" wrap="square" lIns="91440" tIns="45720" rIns="91440" bIns="45720" numCol="1" anchor="t" anchorCtr="0" compatLnSpc="1"/>
          <a:lstStyle>
            <a:lvl1pPr eaLnBrk="1" hangingPunct="1">
              <a:defRPr sz="1400">
                <a:latin typeface="Arial" panose="020b0604020202020204" pitchFamily="34" charset="0"/>
                <a:ea typeface="宋体" panose="02010600030101010101" pitchFamily="2" charset="-122"/>
                <a:cs typeface="+mn-cs"/>
              </a:defRPr>
            </a:lvl1pPr>
          </a:lstStyle>
          <a:p>
            <a:fld id="{4CF20508-8A69-3343-A47A-36075FCDC8E0}" type="datetimeFigureOut">
              <a:rPr kumimoji="1" lang="zh-CN" altLang="en-US" smtClean="0"/>
              <a:t/>
            </a:fld>
            <a:endParaRPr kumimoji="1" lang="zh-CN" altLang="en-US"/>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400">
                <a:latin typeface="Arial" panose="020b0604020202020204" pitchFamily="34" charset="0"/>
                <a:ea typeface="宋体" panose="02010600030101010101" pitchFamily="2" charset="-122"/>
                <a:cs typeface="+mn-cs"/>
              </a:defRPr>
            </a:lvl1pPr>
          </a:lstStyle>
          <a:p>
            <a:endParaRPr kumimoji="1" lang="zh-CN" altLang="en-US"/>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w="9525">
            <a:noFill/>
            <a:miter lim="800000"/>
          </a:ln>
          <a:effectLst/>
        </p:spPr>
        <p:txBody>
          <a:bodyPr vert="horz" wrap="square" lIns="91440" tIns="45720" rIns="91440" bIns="45720" numCol="1" anchor="t" anchorCtr="0" compatLnSpc="1"/>
          <a:lstStyle>
            <a:lvl1pPr algn="r">
              <a:defRPr sz="1400" smtClean="0"/>
            </a:lvl1pPr>
          </a:lstStyle>
          <a:p>
            <a:fld id="{E80B84D3-D54E-8141-B7A0-59BBD8B8A25F}" type="slidenum">
              <a:rPr kumimoji="1" lang="zh-CN" altLang="en-US" smtClean="0"/>
              <a:t/>
            </a:fld>
            <a:endParaRPr kumimoji="1"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timing/>
  <p:txStyles>
    <p:titleStyle>
      <a:lvl1pPr algn="ctr" rtl="0" eaLnBrk="1" fontAlgn="base" hangingPunct="1">
        <a:spcBef>
          <a:spcPct val="0"/>
        </a:spcBef>
        <a:spcAft>
          <a:spcPct val="0"/>
        </a:spcAft>
        <a:defRPr kumimoji="1" sz="4400">
          <a:solidFill>
            <a:schemeClr val="tx2"/>
          </a:solidFill>
          <a:latin typeface="+mj-lt"/>
          <a:ea typeface="宋体" panose="02010600030101010101" pitchFamily="2" charset="-122"/>
          <a:cs typeface="宋体" panose="02010600030101010101" pitchFamily="2" charset="-122"/>
        </a:defRPr>
      </a:lvl1pPr>
      <a:lvl2pPr algn="ctr" rtl="0" eaLnBrk="1" fontAlgn="base" hangingPunct="1">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2pPr>
      <a:lvl3pPr algn="ctr" rtl="0" eaLnBrk="1" fontAlgn="base" hangingPunct="1">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3pPr>
      <a:lvl4pPr algn="ctr" rtl="0" eaLnBrk="1" fontAlgn="base" hangingPunct="1">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4pPr>
      <a:lvl5pPr algn="ctr" rtl="0" eaLnBrk="1" fontAlgn="base" hangingPunct="1">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5pPr>
      <a:lvl6pPr marL="457200" algn="ctr" rtl="0" eaLnBrk="1" fontAlgn="base" hangingPunct="1">
        <a:spcBef>
          <a:spcPct val="0"/>
        </a:spcBef>
        <a:spcAft>
          <a:spcPct val="0"/>
        </a:spcAft>
        <a:defRPr sz="4400">
          <a:solidFill>
            <a:schemeClr val="tx2"/>
          </a:solidFill>
          <a:latin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kumimoji="1" sz="3200">
          <a:solidFill>
            <a:schemeClr val="tx1"/>
          </a:solidFill>
          <a:latin typeface="+mn-lt"/>
          <a:ea typeface="宋体" panose="02010600030101010101" pitchFamily="2" charset="-122"/>
          <a:cs typeface="宋体" panose="02010600030101010101" pitchFamily="2" charset="-122"/>
        </a:defRPr>
      </a:lvl1pPr>
      <a:lvl2pPr marL="742950" indent="-285750" algn="l" rtl="0" eaLnBrk="1" fontAlgn="base" hangingPunct="1">
        <a:spcBef>
          <a:spcPct val="20000"/>
        </a:spcBef>
        <a:spcAft>
          <a:spcPct val="0"/>
        </a:spcAft>
        <a:buChar char="–"/>
        <a:defRPr kumimoji="1" sz="2800">
          <a:solidFill>
            <a:schemeClr val="tx1"/>
          </a:solidFill>
          <a:latin typeface="+mn-lt"/>
          <a:ea typeface="宋体" panose="02010600030101010101" pitchFamily="2" charset="-122"/>
        </a:defRPr>
      </a:lvl2pPr>
      <a:lvl3pPr marL="1143000" indent="-228600" algn="l" rtl="0" eaLnBrk="1" fontAlgn="base" hangingPunct="1">
        <a:spcBef>
          <a:spcPct val="20000"/>
        </a:spcBef>
        <a:spcAft>
          <a:spcPct val="0"/>
        </a:spcAft>
        <a:buChar char="•"/>
        <a:defRPr kumimoji="1" sz="2400">
          <a:solidFill>
            <a:schemeClr val="tx1"/>
          </a:solidFill>
          <a:latin typeface="+mn-lt"/>
          <a:ea typeface="宋体" panose="02010600030101010101" pitchFamily="2" charset="-122"/>
        </a:defRPr>
      </a:lvl3pPr>
      <a:lvl4pPr marL="1600200" indent="-228600" algn="l" rtl="0" eaLnBrk="1" fontAlgn="base" hangingPunct="1">
        <a:spcBef>
          <a:spcPct val="20000"/>
        </a:spcBef>
        <a:spcAft>
          <a:spcPct val="0"/>
        </a:spcAft>
        <a:buChar char="–"/>
        <a:defRPr kumimoji="1" sz="2000">
          <a:solidFill>
            <a:schemeClr val="tx1"/>
          </a:solidFill>
          <a:latin typeface="+mn-lt"/>
          <a:ea typeface="宋体" panose="02010600030101010101" pitchFamily="2" charset="-122"/>
        </a:defRPr>
      </a:lvl4pPr>
      <a:lvl5pPr marL="2057400" indent="-228600" algn="l" rtl="0" eaLnBrk="1" fontAlgn="base" hangingPunct="1">
        <a:spcBef>
          <a:spcPct val="20000"/>
        </a:spcBef>
        <a:spcAft>
          <a:spcPct val="0"/>
        </a:spcAft>
        <a:buChar char="»"/>
        <a:defRPr kumimoji="1" sz="2000">
          <a:solidFill>
            <a:schemeClr val="tx1"/>
          </a:solidFill>
          <a:latin typeface="+mn-lt"/>
          <a:ea typeface="宋体" panose="02010600030101010101" pitchFamily="2" charset="-122"/>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1.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 Id="rId3" Type="http://schemas.openxmlformats.org/officeDocument/2006/relationships/image" Target="../media/image2.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7.xml" /><Relationship Id="rId3" Type="http://schemas.microsoft.com/office/2007/relationships/diagramDrawing" Target="../diagrams/drawing1.xml" /><Relationship Id="rId4" Type="http://schemas.openxmlformats.org/officeDocument/2006/relationships/diagramData" Target="../diagrams/data1.xml" /><Relationship Id="rId5" Type="http://schemas.openxmlformats.org/officeDocument/2006/relationships/diagramLayout" Target="../diagrams/layout1.xml" /><Relationship Id="rId6" Type="http://schemas.openxmlformats.org/officeDocument/2006/relationships/diagramQuickStyle" Target="../diagrams/quickStyle1.xml" /><Relationship Id="rId7" Type="http://schemas.openxmlformats.org/officeDocument/2006/relationships/diagramColors" Target="../diagrams/colors1.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9.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0.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1.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3.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4.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5.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6.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7.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8.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9.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0.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1.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2.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3.xml"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4.xml" /><Relationship Id="rId3" Type="http://schemas.openxmlformats.org/officeDocument/2006/relationships/image" Target="../media/image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134481" y="1597825"/>
            <a:ext cx="8860117" cy="1102519"/>
          </a:xfrm>
        </p:spPr>
        <p:txBody>
          <a:bodyPr/>
          <a:lstStyle/>
          <a:p>
            <a:r>
              <a:rPr lang="zh-CN" altLang="en-US" sz="3600" smtClean="0">
                <a:solidFill>
                  <a:schemeClr val="bg1"/>
                </a:solidFill>
                <a:latin typeface="华文中宋" panose="02010600040101010101" charset="-122"/>
                <a:ea typeface="华文中宋" panose="02010600040101010101" charset="-122"/>
                <a:cs typeface="华文中宋" panose="02010600040101010101" charset="-122"/>
              </a:rPr>
              <a:t>第二单元 官员的选拔与管理</a:t>
            </a:r>
            <a:br>
              <a:rPr lang="en-US" altLang="zh-CN" sz="3600" smtClean="0">
                <a:solidFill>
                  <a:schemeClr val="bg1"/>
                </a:solidFill>
                <a:latin typeface="华文中宋" panose="02010600040101010101" charset="-122"/>
                <a:ea typeface="华文中宋" panose="02010600040101010101" charset="-122"/>
                <a:cs typeface="华文中宋" panose="02010600040101010101" charset="-122"/>
              </a:rPr>
            </a:br>
            <a:br>
              <a:rPr lang="en-US" altLang="zh-CN" sz="3600">
                <a:solidFill>
                  <a:schemeClr val="bg1"/>
                </a:solidFill>
                <a:latin typeface="华文中宋" panose="02010600040101010101" charset="-122"/>
                <a:ea typeface="华文中宋" panose="02010600040101010101" charset="-122"/>
                <a:cs typeface="华文中宋" panose="02010600040101010101" charset="-122"/>
              </a:rPr>
            </a:br>
            <a:r>
              <a:rPr lang="zh-CN" altLang="en-US" sz="4800" smtClean="0">
                <a:solidFill>
                  <a:srgbClr val="FFFF00"/>
                </a:solidFill>
                <a:latin typeface="华文中宋" panose="02010600040101010101" charset="-122"/>
                <a:ea typeface="华文中宋" panose="02010600040101010101" charset="-122"/>
                <a:cs typeface="华文中宋" panose="02010600040101010101" charset="-122"/>
              </a:rPr>
              <a:t>第</a:t>
            </a:r>
            <a:r>
              <a:rPr lang="en-US" altLang="zh-CN" sz="4800" smtClean="0">
                <a:solidFill>
                  <a:srgbClr val="FFFF00"/>
                </a:solidFill>
                <a:latin typeface="华文中宋" panose="02010600040101010101" charset="-122"/>
                <a:ea typeface="华文中宋" panose="02010600040101010101" charset="-122"/>
                <a:cs typeface="华文中宋" panose="02010600040101010101" charset="-122"/>
              </a:rPr>
              <a:t>4</a:t>
            </a:r>
            <a:r>
              <a:rPr lang="zh-CN" altLang="en-US" sz="4800" smtClean="0">
                <a:solidFill>
                  <a:srgbClr val="FFFF00"/>
                </a:solidFill>
                <a:latin typeface="华文中宋" panose="02010600040101010101" charset="-122"/>
                <a:ea typeface="华文中宋" panose="02010600040101010101" charset="-122"/>
                <a:cs typeface="华文中宋" panose="02010600040101010101" charset="-122"/>
              </a:rPr>
              <a:t>课</a:t>
            </a:r>
            <a:r>
              <a:rPr lang="en-US" altLang="zh-CN" sz="4800" smtClean="0">
                <a:solidFill>
                  <a:srgbClr val="FFFF00"/>
                </a:solidFill>
                <a:latin typeface="华文中宋" panose="02010600040101010101" charset="-122"/>
                <a:ea typeface="华文中宋" panose="02010600040101010101" charset="-122"/>
                <a:cs typeface="华文中宋" panose="02010600040101010101" charset="-122"/>
              </a:rPr>
              <a:t> </a:t>
            </a:r>
            <a:r>
              <a:rPr lang="zh-CN" altLang="en-US" sz="4800" smtClean="0">
                <a:solidFill>
                  <a:srgbClr val="FFFF00"/>
                </a:solidFill>
                <a:latin typeface="华文中宋" panose="02010600040101010101" charset="-122"/>
                <a:ea typeface="华文中宋" panose="02010600040101010101" charset="-122"/>
                <a:cs typeface="华文中宋" panose="02010600040101010101" charset="-122"/>
              </a:rPr>
              <a:t>中国古代官员的</a:t>
            </a:r>
            <a:br>
              <a:rPr lang="en-US" altLang="zh-CN" sz="4800" smtClean="0">
                <a:solidFill>
                  <a:srgbClr val="FFFF00"/>
                </a:solidFill>
                <a:latin typeface="华文中宋" panose="02010600040101010101" charset="-122"/>
                <a:ea typeface="华文中宋" panose="02010600040101010101" charset="-122"/>
                <a:cs typeface="华文中宋" panose="02010600040101010101" charset="-122"/>
              </a:rPr>
            </a:br>
            <a:r>
              <a:rPr lang="zh-CN" altLang="en-US" sz="4800" smtClean="0">
                <a:solidFill>
                  <a:srgbClr val="FFFF00"/>
                </a:solidFill>
                <a:latin typeface="华文中宋" panose="02010600040101010101" charset="-122"/>
                <a:ea typeface="华文中宋" panose="02010600040101010101" charset="-122"/>
                <a:cs typeface="华文中宋" panose="02010600040101010101" charset="-122"/>
              </a:rPr>
              <a:t>选拔、考核和监察</a:t>
            </a:r>
            <a:br>
              <a:rPr lang="en-US" altLang="zh-CN" sz="4800" smtClean="0">
                <a:solidFill>
                  <a:srgbClr val="FFFF00"/>
                </a:solidFill>
                <a:latin typeface="华文中宋" panose="02010600040101010101" charset="-122"/>
                <a:ea typeface="华文中宋" panose="02010600040101010101" charset="-122"/>
                <a:cs typeface="华文中宋" panose="02010600040101010101" charset="-122"/>
              </a:rPr>
            </a:br>
            <a:br>
              <a:rPr lang="en-US" altLang="zh-CN" sz="4800">
                <a:solidFill>
                  <a:srgbClr val="FFFF00"/>
                </a:solidFill>
                <a:latin typeface="华文中宋" panose="02010600040101010101" charset="-122"/>
                <a:ea typeface="华文中宋" panose="02010600040101010101" charset="-122"/>
                <a:cs typeface="华文中宋" panose="02010600040101010101" charset="-122"/>
              </a:rPr>
            </a:br>
            <a:endParaRPr kumimoji="1" lang="zh-CN" altLang="en-US" sz="2400">
              <a:solidFill>
                <a:srgbClr val="FFFFFF"/>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7346" name="Rectangle 2"/>
          <p:cNvSpPr>
            <a:spLocks noChangeArrowheads="1"/>
          </p:cNvSpPr>
          <p:nvPr/>
        </p:nvSpPr>
        <p:spPr bwMode="auto">
          <a:xfrm>
            <a:off x="288583" y="486309"/>
            <a:ext cx="8569325" cy="4524315"/>
          </a:xfrm>
          <a:prstGeom prst="rect">
            <a:avLst/>
          </a:prstGeom>
          <a:noFill/>
          <a:ln>
            <a:noFill/>
          </a:ln>
          <a:effectLst>
            <a:prstShdw prst="shdw17" dist="17961" dir="2700000">
              <a:srgbClr val="708688"/>
            </a:prstShdw>
          </a:effectLst>
        </p:spPr>
        <p:txBody>
          <a:bodyPr>
            <a:spAutoFit/>
          </a:bodyPr>
          <a:lstStyle/>
          <a:p>
            <a:pPr algn="just"/>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西周、春秋间，贵族的分封制、等级制和世袭制，是密切相关的。</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各级贵族的爵位、权力及其占有的土地、人民和财富，原则上都由嫡长子继承，其他儿子只能分到次一等的权力和地位。这些由嫡长子世袭的各级贵族，以族长身份掌握着各级政权和兵权。在周王国和各诸侯国内，世袭的卿大夫便按照声望和资历来担任官职，并享受一定的采邑收入，这就是世卿、世禄制度。</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algn="just"/>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春秋战国间，各国进行了一系列的改革，特别是前后经历一百多年的变法运动，剥夺了贵族的特权，废除了世卿、世禄制度，建立了一整套的官僚制度，发展了军队的编制，从而形成一套强大的中央集权的政治体制。</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algn="r"/>
            <a:r>
              <a:rPr lang="zh-CN"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杨宽</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战国史</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7346" name="Rectangle 2"/>
          <p:cNvSpPr>
            <a:spLocks noChangeArrowheads="1"/>
          </p:cNvSpPr>
          <p:nvPr/>
        </p:nvSpPr>
        <p:spPr bwMode="auto">
          <a:xfrm>
            <a:off x="288583" y="486309"/>
            <a:ext cx="8569325" cy="4154983"/>
          </a:xfrm>
          <a:prstGeom prst="rect">
            <a:avLst/>
          </a:prstGeom>
          <a:noFill/>
          <a:ln>
            <a:noFill/>
          </a:ln>
          <a:effectLst>
            <a:prstShdw prst="shdw17" dist="17961" dir="2700000">
              <a:srgbClr val="708688"/>
            </a:prstShdw>
          </a:effectLst>
        </p:spPr>
        <p:txBody>
          <a:bodyPr>
            <a:spAutoFit/>
          </a:bodyPr>
          <a:lstStyle/>
          <a:p>
            <a:pPr algn="just"/>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（接上）战国时代官僚制度所以能巩固地建立起来，主要由于推行了下列六种制度：</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战国时代各国对于官吏的任用，一般都已采用了俸禄制度。</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战国时代各国对于功臣的上次，已开始用黄金货币。</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建立了公文用“玺”和发兵用“符”的制度。</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在行政管理上已创立了年终考核制度。</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对地方官吏实行年终考核的同时，还有一套自上而下的视察和监察地方行政的制度。</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各诸侯国为了富国强兵，需要选拔政治、军事、经济、外交等各方面的人才来担任各级官吏。</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algn="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摘编自杨宽</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战国史</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7346" name="Rectangle 2"/>
          <p:cNvSpPr>
            <a:spLocks noChangeArrowheads="1"/>
          </p:cNvSpPr>
          <p:nvPr/>
        </p:nvSpPr>
        <p:spPr bwMode="auto">
          <a:xfrm>
            <a:off x="288583" y="486309"/>
            <a:ext cx="8569325" cy="4154983"/>
          </a:xfrm>
          <a:prstGeom prst="rect">
            <a:avLst/>
          </a:prstGeom>
          <a:noFill/>
          <a:ln>
            <a:noFill/>
          </a:ln>
          <a:effectLst>
            <a:prstShdw prst="shdw17" dist="17961" dir="2700000">
              <a:srgbClr val="708688"/>
            </a:prstShdw>
          </a:effectLst>
        </p:spPr>
        <p:txBody>
          <a:bodyPr>
            <a:spAutoFit/>
          </a:bodyPr>
          <a:lstStyle/>
          <a:p>
            <a:pPr algn="just"/>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（接上）战国时代官僚制度所以能巩固地建立起来，主要由于推行了下列六种制度：</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战国时代各国对于官吏的任用，一般都已采用了俸禄制度。</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战国时代各国对于功臣的上次，已开始用黄金货币。</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建立了公文用“玺”和发兵用“符”的制度。</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u="sng" smtClean="0">
                <a:solidFill>
                  <a:schemeClr val="bg1"/>
                </a:solidFill>
                <a:latin typeface="华文中宋" panose="02010600040101010101" charset="-122"/>
                <a:ea typeface="华文中宋" panose="02010600040101010101" charset="-122"/>
                <a:cs typeface="华文中宋" panose="02010600040101010101" charset="-122"/>
              </a:rPr>
              <a:t>在行政管理上已创立了年终考核制度。</a:t>
            </a:r>
            <a:endParaRPr lang="en-US" altLang="zh-CN" sz="2400" u="sng">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u="sng" smtClean="0">
                <a:solidFill>
                  <a:schemeClr val="bg1"/>
                </a:solidFill>
                <a:latin typeface="华文中宋" panose="02010600040101010101" charset="-122"/>
                <a:ea typeface="华文中宋" panose="02010600040101010101" charset="-122"/>
                <a:cs typeface="华文中宋" panose="02010600040101010101" charset="-122"/>
              </a:rPr>
              <a:t>对地方官吏实行年终考核的同时，还有一套自上而下的视察和监察地方行政的制度。</a:t>
            </a:r>
            <a:endParaRPr lang="en-US" altLang="zh-CN" sz="2400" u="sng">
              <a:solidFill>
                <a:schemeClr val="bg1"/>
              </a:solidFill>
              <a:latin typeface="华文中宋" panose="02010600040101010101" charset="-122"/>
              <a:ea typeface="华文中宋" panose="02010600040101010101" charset="-122"/>
              <a:cs typeface="华文中宋" panose="02010600040101010101" charset="-122"/>
            </a:endParaRPr>
          </a:p>
          <a:p>
            <a:pPr marL="342900" indent="-342900" algn="just">
              <a:buFont typeface="Arial"/>
              <a:buChar char="•"/>
            </a:pPr>
            <a:r>
              <a:rPr lang="zh-CN" altLang="en-US" sz="2400" u="sng" smtClean="0">
                <a:solidFill>
                  <a:schemeClr val="bg1"/>
                </a:solidFill>
                <a:latin typeface="华文中宋" panose="02010600040101010101" charset="-122"/>
                <a:ea typeface="华文中宋" panose="02010600040101010101" charset="-122"/>
                <a:cs typeface="华文中宋" panose="02010600040101010101" charset="-122"/>
              </a:rPr>
              <a:t>各诸侯国为了富国强兵，需要选拔政治、军事、经济、外交等各方面的人才来担任各级官吏。</a:t>
            </a:r>
            <a:endParaRPr lang="en-US" altLang="zh-CN" sz="2400" u="sng" smtClean="0">
              <a:solidFill>
                <a:schemeClr val="bg1"/>
              </a:solidFill>
              <a:latin typeface="华文中宋" panose="02010600040101010101" charset="-122"/>
              <a:ea typeface="华文中宋" panose="02010600040101010101" charset="-122"/>
              <a:cs typeface="华文中宋" panose="02010600040101010101" charset="-122"/>
            </a:endParaRPr>
          </a:p>
          <a:p>
            <a:pPr algn="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摘编自杨宽</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战国史</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457200" y="1"/>
            <a:ext cx="8229600" cy="3394472"/>
          </a:xfrm>
        </p:spPr>
        <p:txBody>
          <a:bodyPr/>
          <a:lstStyle/>
          <a:p>
            <a:pPr marL="0" indent="0">
              <a:buNone/>
            </a:pP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一、秦汉至魏晋时期的官员选拔与管理</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察举制到九品中正制</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秦汉时期的上计制度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御史、刺史</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二、隋唐至两宋时期的官员选拔与管理</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科举制度的形成和发展</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宋朝的“磨勘”制度</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从御史台到台谏合一</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三、明清时期的官员选拔与管理</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明清时期科举制度的发展</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明清时期的考课制度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都察院和六科给事中</a:t>
            </a:r>
            <a:endParaRPr kumimoji="1" lang="zh-CN" altLang="en-US" sz="23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457200" y="1"/>
            <a:ext cx="8229600" cy="3394472"/>
          </a:xfrm>
        </p:spPr>
        <p:txBody>
          <a:bodyPr/>
          <a:lstStyle/>
          <a:p>
            <a:pPr marL="0" indent="0">
              <a:buNone/>
            </a:pP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一、秦汉至魏晋时期的官员选拔与管理</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察举制到九品中正制</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Group 88"/>
          <p:cNvGraphicFramePr>
            <a:graphicFrameLocks noGrp="1"/>
          </p:cNvGraphicFramePr>
          <p:nvPr/>
        </p:nvGraphicFramePr>
        <p:xfrm>
          <a:off x="934581" y="976164"/>
          <a:ext cx="7267218" cy="3628398"/>
        </p:xfrm>
        <a:graphic>
          <a:graphicData uri="http://schemas.openxmlformats.org/drawingml/2006/table">
            <a:tbl>
              <a:tblPr>
                <a:tableStyleId>{284E427A-3D55-4303-BF80-6455036E1DE7}</a:tableStyleId>
              </a:tblPr>
              <a:tblGrid>
                <a:gridCol w="1541623"/>
                <a:gridCol w="1644152"/>
                <a:gridCol w="1826659"/>
                <a:gridCol w="2254784"/>
              </a:tblGrid>
              <a:tr h="41310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u="none" strike="noStrike" kern="1200" cap="none" normalizeH="0" baseline="0" smtClean="0">
                          <a:ln>
                            <a:noFill/>
                          </a:ln>
                          <a:effectLst>
                            <a:outerShdw blurRad="38100" dist="38100" dir="2700000" algn="tl">
                              <a:srgbClr val="C0C0C0"/>
                            </a:outerShdw>
                          </a:effectLst>
                          <a:latin typeface="华文中宋" panose="02010600040101010101" charset="-122"/>
                          <a:ea typeface="华文中宋" panose="02010600040101010101" charset="-122"/>
                          <a:cs typeface="华文中宋" panose="02010600040101010101" charset="-122"/>
                        </a:rPr>
                        <a:t>时代</a:t>
                      </a:r>
                      <a:endParaRPr kumimoji="0" lang="zh-CN" altLang="en-US" sz="2400" b="1" i="0" u="none" strike="noStrike" kern="1200" cap="none" normalizeH="0" baseline="0" smtClean="0">
                        <a:ln>
                          <a:noFill/>
                        </a:ln>
                        <a:solidFill>
                          <a:schemeClr val="tx1"/>
                        </a:solidFill>
                        <a:effectLst>
                          <a:outerShdw blurRad="38100" dist="38100" dir="2700000" algn="tl">
                            <a:srgbClr val="C0C0C0"/>
                          </a:outerShdw>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u="none" strike="noStrike" kern="1200" cap="none" normalizeH="0" baseline="0" smtClean="0">
                          <a:ln>
                            <a:noFill/>
                          </a:ln>
                          <a:effectLst>
                            <a:outerShdw blurRad="38100" dist="38100" dir="2700000" algn="tl">
                              <a:srgbClr val="C0C0C0"/>
                            </a:outerShdw>
                          </a:effectLst>
                          <a:latin typeface="华文中宋" panose="02010600040101010101" charset="-122"/>
                          <a:ea typeface="华文中宋" panose="02010600040101010101" charset="-122"/>
                          <a:cs typeface="华文中宋" panose="02010600040101010101" charset="-122"/>
                        </a:rPr>
                        <a:t>国家体制</a:t>
                      </a:r>
                      <a:endParaRPr kumimoji="0" lang="zh-CN" altLang="en-US" sz="2400" b="1" i="0" u="none" strike="noStrike" kern="1200" cap="none" normalizeH="0" baseline="0" smtClean="0">
                        <a:ln>
                          <a:noFill/>
                        </a:ln>
                        <a:solidFill>
                          <a:schemeClr val="tx1"/>
                        </a:solidFill>
                        <a:effectLst>
                          <a:outerShdw blurRad="38100" dist="38100" dir="2700000" algn="tl">
                            <a:srgbClr val="C0C0C0"/>
                          </a:outerShdw>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defRPr/>
                      </a:pPr>
                      <a:r>
                        <a:rPr kumimoji="0" lang="zh-CN" altLang="en-US" sz="2400" b="1" u="none" strike="noStrike" kern="1200" cap="none" normalizeH="0" baseline="0" smtClean="0">
                          <a:ln>
                            <a:noFill/>
                          </a:ln>
                          <a:effectLst>
                            <a:outerShdw blurRad="38100" dist="38100" dir="2700000" algn="tl">
                              <a:srgbClr val="C0C0C0"/>
                            </a:outerShdw>
                          </a:effectLst>
                          <a:latin typeface="华文中宋" panose="02010600040101010101" charset="-122"/>
                          <a:ea typeface="华文中宋" panose="02010600040101010101" charset="-122"/>
                          <a:cs typeface="华文中宋" panose="02010600040101010101" charset="-122"/>
                        </a:rPr>
                        <a:t>入仕途径</a:t>
                      </a:r>
                      <a:endParaRPr kumimoji="0" lang="zh-CN" altLang="en-US" sz="2400" b="1" i="0" u="none" strike="noStrike" kern="1200" cap="none" normalizeH="0" baseline="0" smtClean="0">
                        <a:ln>
                          <a:noFill/>
                        </a:ln>
                        <a:solidFill>
                          <a:schemeClr val="tx1"/>
                        </a:solidFill>
                        <a:effectLst>
                          <a:outerShdw blurRad="38100" dist="38100" dir="2700000" algn="tl">
                            <a:srgbClr val="C0C0C0"/>
                          </a:outerShdw>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defRPr/>
                      </a:pPr>
                      <a:r>
                        <a:rPr kumimoji="0" lang="zh-CN" altLang="en-US" sz="2400" b="1" u="none" strike="noStrike" kern="1200" cap="none" normalizeH="0" baseline="0" smtClean="0">
                          <a:ln>
                            <a:noFill/>
                          </a:ln>
                          <a:effectLst>
                            <a:outerShdw blurRad="38100" dist="38100" dir="2700000" algn="tl">
                              <a:srgbClr val="C0C0C0"/>
                            </a:outerShdw>
                          </a:effectLst>
                          <a:latin typeface="华文中宋" panose="02010600040101010101" charset="-122"/>
                          <a:ea typeface="华文中宋" panose="02010600040101010101" charset="-122"/>
                          <a:cs typeface="华文中宋" panose="02010600040101010101" charset="-122"/>
                        </a:rPr>
                        <a:t>选官制度</a:t>
                      </a:r>
                      <a:endParaRPr kumimoji="0" lang="zh-CN" altLang="en-US" sz="2400" b="1" i="0" u="none" strike="noStrike" kern="1200" cap="none" normalizeH="0" baseline="0" smtClean="0">
                        <a:ln>
                          <a:noFill/>
                        </a:ln>
                        <a:solidFill>
                          <a:schemeClr val="tx1"/>
                        </a:solidFill>
                        <a:effectLst>
                          <a:outerShdw blurRad="38100" dist="38100" dir="2700000" algn="tl">
                            <a:srgbClr val="C0C0C0"/>
                          </a:outerShdw>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r>
              <a:tr h="484991">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先秦</a:t>
                      </a:r>
                      <a:endParaRPr kumimoji="0" lang="zh-CN" altLang="en-US" sz="24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贵族制</a:t>
                      </a:r>
                      <a:endParaRPr kumimoji="0" lang="zh-CN" altLang="en-US" sz="24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defRPr/>
                      </a:pPr>
                      <a:r>
                        <a:rPr kumimoji="0" lang="zh-CN" altLang="en-US"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rPr>
                        <a:t>世袭</a:t>
                      </a:r>
                      <a:endParaRPr kumimoji="0" lang="zh-CN" altLang="en-US" sz="2400" b="0" i="0" u="none" strike="noStrike" kern="1200"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a:txBody>
                    <a:bodyPr vert="horz" wrap="square"/>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rPr>
                        <a:t>世卿世禄制</a:t>
                      </a:r>
                      <a:endParaRPr kumimoji="0" lang="zh-CN" altLang="en-US" sz="2400" b="0" i="0" u="none" strike="noStrike" kern="1200"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r>
              <a:tr h="774288">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春秋战国</a:t>
                      </a:r>
                      <a:endParaRPr kumimoji="0" lang="en-US" altLang="zh-CN"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秦</a:t>
                      </a:r>
                      <a:endParaRPr kumimoji="0" lang="zh-CN" altLang="en-US" sz="2400" b="0" i="1"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defRPr/>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向官僚制过渡</a:t>
                      </a:r>
                      <a:endParaRPr kumimoji="0" lang="zh-CN" altLang="en-US" sz="24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gridSpan="2">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defRPr/>
                      </a:pPr>
                      <a:r>
                        <a:rPr kumimoji="0" lang="zh-CN" altLang="en-US"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rPr>
                        <a:t>养士和军功</a:t>
                      </a:r>
                      <a:endParaRPr kumimoji="0" lang="en-US" altLang="zh-CN"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endParaRPr>
                    </a:p>
                    <a:p>
                      <a:pPr marL="0" marR="0" lvl="0" indent="0" algn="ctr" defTabSz="914400" rtl="0" eaLnBrk="1" fontAlgn="base" latinLnBrk="0" hangingPunct="1">
                        <a:lnSpc>
                          <a:spcPct val="100000"/>
                        </a:lnSpc>
                        <a:spcBef>
                          <a:spcPct val="20000"/>
                        </a:spcBef>
                        <a:spcAft>
                          <a:spcPct val="0"/>
                        </a:spcAft>
                        <a:buClrTx/>
                        <a:buSzTx/>
                        <a:buFontTx/>
                        <a:buNone/>
                        <a:defRPr/>
                      </a:pPr>
                      <a:r>
                        <a:rPr kumimoji="0" lang="zh-CN" altLang="en-US"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rPr>
                        <a:t>事功和军功</a:t>
                      </a:r>
                      <a:endParaRPr kumimoji="0" lang="en-US" altLang="zh-CN" sz="2400" b="0" i="1" u="none" strike="noStrike" kern="1200"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hMerge="1">
                  <a:txBody>
                    <a:bodyPr vert="horz" wrap="square"/>
                    <a:lstStyle/>
                    <a:p/>
                  </a:txBody>
                  <a:tcPr/>
                </a:tc>
              </a:tr>
              <a:tr h="467812">
                <a:tc rowSpan="2">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汉</a:t>
                      </a:r>
                      <a:endPar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魏晋</a:t>
                      </a:r>
                      <a:endParaRPr kumimoji="0" lang="zh-CN" altLang="en-US" sz="24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defRPr/>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官僚制</a:t>
                      </a:r>
                      <a:endParaRPr kumimoji="0" lang="en-US" altLang="zh-CN" sz="2400" b="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rowSpan="2">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defRPr/>
                      </a:pPr>
                      <a:r>
                        <a:rPr kumimoji="0" lang="zh-CN" altLang="en-US"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rPr>
                        <a:t>荐举</a:t>
                      </a:r>
                      <a:endParaRPr kumimoji="0" lang="en-US" altLang="zh-CN" sz="2400" b="0" u="none" strike="noStrike" kern="1200"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c>
                  <a:txBody>
                    <a:bodyPr vert="horz" wrap="square"/>
                    <a:lstStyle/>
                    <a:p>
                      <a:r>
                        <a:rPr kumimoji="0" lang="zh-CN" altLang="en-US"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rPr>
                        <a:t>察举</a:t>
                      </a:r>
                      <a:r>
                        <a:rPr kumimoji="0" lang="en-US" altLang="zh-CN"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rPr>
                        <a:t>/</a:t>
                      </a:r>
                      <a:r>
                        <a:rPr kumimoji="0" lang="zh-CN" altLang="en-US"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rPr>
                        <a:t> 征辟制</a:t>
                      </a:r>
                      <a:endParaRPr kumimoji="0" lang="zh-CN" altLang="en-US" sz="2400" b="0" i="0" u="none" strike="noStrike" kern="1200"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r>
              <a:tr h="466491">
                <a:tc vMerge="1">
                  <a:txBody>
                    <a:bodyPr vert="horz" wrap="square"/>
                    <a:lstStyle/>
                    <a:p/>
                  </a:txBody>
                  <a:tcPr marL="90000" marR="90000" marT="46800" marB="468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defRPr/>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士族制</a:t>
                      </a:r>
                      <a:endParaRPr kumimoji="0" lang="zh-CN" altLang="en-US" sz="24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46800" marB="46800" anchor="ctr" anchorCtr="1" horzOverflow="overflow"/>
                </a:tc>
                <a:tc vMerge="1">
                  <a:txBody>
                    <a:bodyPr vert="horz" wrap="square"/>
                    <a:lstStyle/>
                    <a:p/>
                  </a:txBody>
                  <a:tcPr marL="90000" marR="90000" marT="46800" marB="46800" anchor="ctr" anchorCtr="1" horzOverflow="overflow"/>
                </a:tc>
                <a:tc>
                  <a:txBody>
                    <a:bodyPr vert="horz" wrap="square"/>
                    <a:lstStyle/>
                    <a:p>
                      <a:r>
                        <a:rPr kumimoji="0" lang="zh-CN" altLang="en-US"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rPr>
                        <a:t>九品中正制</a:t>
                      </a:r>
                      <a:endParaRPr kumimoji="0" lang="zh-CN" altLang="en-US" sz="2400" b="0" i="0" u="none" strike="noStrike" kern="1200"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35100" marB="35100" anchor="ctr" anchorCtr="1" horzOverflow="overflow"/>
                </a:tc>
              </a:tr>
              <a:tr h="466491">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唐宋</a:t>
                      </a:r>
                      <a:endParaRPr kumimoji="0" lang="en-US" altLang="zh-CN"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元明清</a:t>
                      </a:r>
                      <a:endParaRPr kumimoji="0" lang="zh-CN" altLang="en-US" sz="24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46800" marB="468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defRPr/>
                      </a:pPr>
                      <a:r>
                        <a:rPr kumimoji="0" lang="zh-CN" altLang="en-US"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rPr>
                        <a:t>官僚制</a:t>
                      </a:r>
                      <a:endParaRPr kumimoji="0" lang="zh-CN" altLang="en-US" sz="2400" b="0" i="0" u="none" strike="noStrike" kern="1200"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46800" marB="46800" anchor="ctr" anchorCtr="1" horzOverflow="overflow"/>
                </a:tc>
                <a:tc>
                  <a:txBody>
                    <a:bodyPr vert="horz" wrap="square"/>
                    <a:lstStyle/>
                    <a:p>
                      <a:r>
                        <a:rPr kumimoji="0" lang="zh-CN" altLang="en-US" sz="2400" b="0" u="none" strike="noStrike" kern="1200" cap="none" normalizeH="0" baseline="0" smtClean="0">
                          <a:ln>
                            <a:noFill/>
                          </a:ln>
                          <a:effectLst/>
                          <a:latin typeface="华文中宋" panose="02010600040101010101" charset="-122"/>
                          <a:ea typeface="华文中宋" panose="02010600040101010101" charset="-122"/>
                          <a:cs typeface="华文中宋" panose="02010600040101010101" charset="-122"/>
                        </a:rPr>
                        <a:t>考试</a:t>
                      </a:r>
                      <a:endParaRPr kumimoji="0" lang="zh-CN" altLang="en-US" sz="2400" b="0" i="0" u="none" strike="noStrike" kern="1200"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46800" marB="468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科举制</a:t>
                      </a:r>
                      <a:endParaRPr kumimoji="0" lang="en-US" altLang="zh-CN" sz="24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marL="90000" marR="90000" marT="46800" marB="46800" anchor="ctr" anchorCtr="1" horzOverflow="overflow"/>
                </a:tc>
              </a:tr>
            </a:tbl>
          </a:graphicData>
        </a:graphic>
      </p:graphicFrame>
      <p:sp>
        <p:nvSpPr>
          <p:cNvPr id="3" name="圆角矩形 2"/>
          <p:cNvSpPr/>
          <p:nvPr/>
        </p:nvSpPr>
        <p:spPr>
          <a:xfrm>
            <a:off x="2617683" y="162402"/>
            <a:ext cx="3915489" cy="646986"/>
          </a:xfrm>
          <a:prstGeom prst="roundRect">
            <a:avLst/>
          </a:prstGeom>
          <a:noFill/>
        </p:spPr>
        <p:txBody>
          <a:bodyPr wrap="none">
            <a:spAutoFit/>
          </a:bodyPr>
          <a:lstStyle/>
          <a:p>
            <a:pPr algn="ctr">
              <a:defRPr/>
            </a:pPr>
            <a:r>
              <a:rPr lang="zh-CN" altLang="en-US" sz="3200" smtClean="0">
                <a:solidFill>
                  <a:srgbClr val="FFFFFF"/>
                </a:solidFill>
                <a:latin typeface="华文中宋" panose="02010600040101010101" charset="-122"/>
                <a:ea typeface="华文中宋" panose="02010600040101010101" charset="-122"/>
                <a:cs typeface="华文中宋" panose="02010600040101010101" charset="-122"/>
              </a:rPr>
              <a:t>历代选官制度的变迁</a:t>
            </a:r>
            <a:endParaRPr lang="zh-CN" altLang="en-US" sz="3200">
              <a:solidFill>
                <a:srgbClr val="FFFFFF"/>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7346" name="Rectangle 2"/>
          <p:cNvSpPr>
            <a:spLocks noChangeArrowheads="1"/>
          </p:cNvSpPr>
          <p:nvPr/>
        </p:nvSpPr>
        <p:spPr bwMode="auto">
          <a:xfrm>
            <a:off x="288583" y="680316"/>
            <a:ext cx="8569325" cy="3046988"/>
          </a:xfrm>
          <a:prstGeom prst="rect">
            <a:avLst/>
          </a:prstGeom>
          <a:noFill/>
          <a:ln>
            <a:noFill/>
          </a:ln>
          <a:effectLst>
            <a:prstShdw prst="shdw17" dist="17961" dir="2700000">
              <a:srgbClr val="708688"/>
            </a:prstShdw>
          </a:effectLst>
        </p:spPr>
        <p:txBody>
          <a:bodyPr>
            <a:spAutoFit/>
          </a:bodyPr>
          <a:lstStyle/>
          <a:p>
            <a:pPr algn="just"/>
            <a:r>
              <a:rPr lang="zh-CN" altLang="zh-CN" sz="2400">
                <a:solidFill>
                  <a:schemeClr val="bg1"/>
                </a:solidFill>
                <a:latin typeface="华文中宋" panose="02010600040101010101" charset="-122"/>
                <a:ea typeface="华文中宋" panose="02010600040101010101" charset="-122"/>
                <a:cs typeface="华文中宋" panose="02010600040101010101" charset="-122"/>
              </a:rPr>
              <a:t>   </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战</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国的一个重大变化就是逐渐用郡县制替代了分封制。</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郡县的长官，不再是世袭领主，而是由君主委派官员直接管理。郡县长官由君主任免，对君主负责，成为中国历史上最早的取代贵族领主的职业官僚。郡县制取代分封制，有两个重要意义：一是在国家制度中由地域关系取代了血缘关系，使早期的部族国家转化为疆域国家；二是国家管理人员由职业官僚取代了世袭领主，使贵族政治转化为官僚政治。</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a:p>
            <a:pPr algn="r"/>
            <a:r>
              <a:rPr lang="zh-CN" altLang="zh-CN" sz="2400">
                <a:solidFill>
                  <a:schemeClr val="bg1"/>
                </a:solidFill>
                <a:latin typeface="华文中宋" panose="02010600040101010101" charset="-122"/>
                <a:ea typeface="华文中宋" panose="02010600040101010101" charset="-122"/>
                <a:cs typeface="华文中宋" panose="02010600040101010101" charset="-122"/>
              </a:rPr>
              <a:t>        </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张岂之主编</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中国历史十五讲</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163331" y="845671"/>
          <a:ext cx="8874828" cy="3759477"/>
        </p:xfrm>
        <a:graphic>
          <a:graphicData uri="http://schemas.openxmlformats.org/drawingml/2006/table">
            <a:tbl>
              <a:tblPr firstRow="1" firstCol="1" bandRow="1">
                <a:tableStyleId>{5940675A-B579-460E-94D1-54222C63F5DA}</a:tableStyleId>
              </a:tblPr>
              <a:tblGrid>
                <a:gridCol w="556025"/>
                <a:gridCol w="627285"/>
                <a:gridCol w="7691518"/>
              </a:tblGrid>
              <a:tr h="674184">
                <a:tc rowSpan="2">
                  <a:txBody>
                    <a:bodyPr vert="horz" wrap="square"/>
                    <a:lstStyle/>
                    <a:p>
                      <a:pPr algn="l">
                        <a:lnSpc>
                          <a:spcPct val="100000"/>
                        </a:lnSpc>
                        <a:spcBef>
                          <a:spcPct val="0"/>
                        </a:spcBef>
                        <a:spcAft>
                          <a:spcPct val="0"/>
                        </a:spcAft>
                      </a:pPr>
                      <a:r>
                        <a:rPr lang="zh-CN" sz="2400" kern="100">
                          <a:solidFill>
                            <a:srgbClr val="FFFFFF"/>
                          </a:solidFill>
                          <a:effectLst/>
                          <a:latin typeface="华文中宋" panose="02010600040101010101" charset="-122"/>
                          <a:ea typeface="华文中宋" panose="02010600040101010101" charset="-122"/>
                          <a:cs typeface="华文中宋" panose="02010600040101010101" charset="-122"/>
                        </a:rPr>
                        <a:t>特科</a:t>
                      </a:r>
                      <a:endParaRPr lang="zh-CN" sz="2400" b="0" kern="100">
                        <a:solidFill>
                          <a:srgbClr val="FFFFFF"/>
                        </a:solidFill>
                        <a:effectLst/>
                        <a:latin typeface="华文中宋" panose="02010600040101010101" charset="-122"/>
                        <a:ea typeface="华文中宋" panose="02010600040101010101" charset="-122"/>
                        <a:cs typeface="华文中宋" panose="02010600040101010101" charset="-122"/>
                      </a:endParaRPr>
                    </a:p>
                  </a:txBody>
                  <a:tcPr marL="68580" marR="68580" marT="0" marB="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tcPr>
                </a:tc>
                <a:tc gridSpan="2">
                  <a:txBody>
                    <a:bodyPr vert="horz" wrap="square"/>
                    <a:lstStyle/>
                    <a:p>
                      <a:pPr algn="l">
                        <a:lnSpc>
                          <a:spcPct val="100000"/>
                        </a:lnSpc>
                        <a:spcBef>
                          <a:spcPct val="0"/>
                        </a:spcBef>
                        <a:spcAft>
                          <a:spcPct val="0"/>
                        </a:spcAft>
                      </a:pPr>
                      <a:r>
                        <a:rPr lang="zh-CN" sz="2400" kern="100">
                          <a:solidFill>
                            <a:srgbClr val="FFFFFF"/>
                          </a:solidFill>
                          <a:effectLst/>
                          <a:latin typeface="华文中宋" panose="02010600040101010101" charset="-122"/>
                          <a:ea typeface="华文中宋" panose="02010600040101010101" charset="-122"/>
                          <a:cs typeface="华文中宋" panose="02010600040101010101" charset="-122"/>
                        </a:rPr>
                        <a:t>贤</a:t>
                      </a: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良方正、</a:t>
                      </a:r>
                      <a:r>
                        <a:rPr lang="zh-CN" altLang="en-US" sz="2400" kern="100" smtClean="0">
                          <a:solidFill>
                            <a:srgbClr val="FFFFFF"/>
                          </a:solidFill>
                          <a:effectLst/>
                          <a:latin typeface="华文中宋" panose="02010600040101010101" charset="-122"/>
                          <a:ea typeface="华文中宋" panose="02010600040101010101" charset="-122"/>
                          <a:cs typeface="华文中宋" panose="02010600040101010101" charset="-122"/>
                        </a:rPr>
                        <a:t>贤良</a:t>
                      </a: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文学</a:t>
                      </a:r>
                      <a:r>
                        <a:rPr lang="zh-CN" sz="2400" kern="100">
                          <a:solidFill>
                            <a:srgbClr val="FFFFFF"/>
                          </a:solidFill>
                          <a:effectLst/>
                          <a:latin typeface="华文中宋" panose="02010600040101010101" charset="-122"/>
                          <a:ea typeface="华文中宋" panose="02010600040101010101" charset="-122"/>
                          <a:cs typeface="华文中宋" panose="02010600040101010101" charset="-122"/>
                        </a:rPr>
                        <a:t>等，需要对</a:t>
                      </a: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策</a:t>
                      </a:r>
                      <a:r>
                        <a:rPr lang="zh-CN" altLang="en-US" sz="2400" kern="100" smtClean="0">
                          <a:solidFill>
                            <a:srgbClr val="FFFFFF"/>
                          </a:solidFill>
                          <a:effectLst/>
                          <a:latin typeface="华文中宋" panose="02010600040101010101" charset="-122"/>
                          <a:ea typeface="华文中宋" panose="02010600040101010101" charset="-122"/>
                          <a:cs typeface="华文中宋" panose="02010600040101010101" charset="-122"/>
                        </a:rPr>
                        <a:t>。</a:t>
                      </a:r>
                      <a:endParaRPr lang="zh-CN" sz="2400" b="0" kern="100">
                        <a:solidFill>
                          <a:srgbClr val="FFFFFF"/>
                        </a:solidFill>
                        <a:effectLst/>
                        <a:latin typeface="华文中宋" panose="02010600040101010101" charset="-122"/>
                        <a:ea typeface="华文中宋" panose="02010600040101010101" charset="-122"/>
                        <a:cs typeface="华文中宋" panose="02010600040101010101" charset="-122"/>
                      </a:endParaRPr>
                    </a:p>
                  </a:txBody>
                  <a:tcPr marL="68580" marR="68580" marT="0" marB="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tcPr>
                </a:tc>
                <a:tc hMerge="1">
                  <a:txBody>
                    <a:bodyPr vert="horz" wrap="square"/>
                    <a:lstStyle/>
                    <a:p/>
                  </a:txBody>
                  <a:tcPr/>
                </a:tc>
              </a:tr>
              <a:tr h="657824">
                <a:tc vMerge="1">
                  <a:txBody>
                    <a:bodyPr vert="horz" wrap="square"/>
                    <a:lstStyle/>
                    <a:p/>
                  </a:txBody>
                  <a:tcPr/>
                </a:tc>
                <a:tc gridSpan="2">
                  <a:txBody>
                    <a:bodyPr vert="horz" wrap="square"/>
                    <a:lstStyle/>
                    <a:p>
                      <a:pPr algn="l">
                        <a:lnSpc>
                          <a:spcPct val="100000"/>
                        </a:lnSpc>
                        <a:spcBef>
                          <a:spcPct val="0"/>
                        </a:spcBef>
                        <a:spcAft>
                          <a:spcPct val="0"/>
                        </a:spcAft>
                      </a:pPr>
                      <a:r>
                        <a:rPr lang="zh-CN" sz="2400" kern="100">
                          <a:solidFill>
                            <a:srgbClr val="FFFFFF"/>
                          </a:solidFill>
                          <a:effectLst/>
                          <a:latin typeface="华文中宋" panose="02010600040101010101" charset="-122"/>
                          <a:ea typeface="华文中宋" panose="02010600040101010101" charset="-122"/>
                          <a:cs typeface="华文中宋" panose="02010600040101010101" charset="-122"/>
                        </a:rPr>
                        <a:t>明经、明法、能治</a:t>
                      </a: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河者</a:t>
                      </a:r>
                      <a:r>
                        <a:rPr lang="zh-CN" altLang="en-US" sz="2400" kern="100" smtClean="0">
                          <a:solidFill>
                            <a:srgbClr val="FFFFFF"/>
                          </a:solidFill>
                          <a:effectLst/>
                          <a:latin typeface="华文中宋" panose="02010600040101010101" charset="-122"/>
                          <a:ea typeface="华文中宋" panose="02010600040101010101" charset="-122"/>
                          <a:cs typeface="华文中宋" panose="02010600040101010101" charset="-122"/>
                        </a:rPr>
                        <a:t>、</a:t>
                      </a: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勇猛</a:t>
                      </a:r>
                      <a:r>
                        <a:rPr lang="zh-CN" sz="2400" kern="100">
                          <a:solidFill>
                            <a:srgbClr val="FFFFFF"/>
                          </a:solidFill>
                          <a:effectLst/>
                          <a:latin typeface="华文中宋" panose="02010600040101010101" charset="-122"/>
                          <a:ea typeface="华文中宋" panose="02010600040101010101" charset="-122"/>
                          <a:cs typeface="华文中宋" panose="02010600040101010101" charset="-122"/>
                        </a:rPr>
                        <a:t>知兵法、高第良将</a:t>
                      </a: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等</a:t>
                      </a:r>
                      <a:r>
                        <a:rPr lang="zh-CN" altLang="en-US" sz="2400" kern="100" smtClean="0">
                          <a:solidFill>
                            <a:srgbClr val="FFFFFF"/>
                          </a:solidFill>
                          <a:effectLst/>
                          <a:latin typeface="华文中宋" panose="02010600040101010101" charset="-122"/>
                          <a:ea typeface="华文中宋" panose="02010600040101010101" charset="-122"/>
                          <a:cs typeface="华文中宋" panose="02010600040101010101" charset="-122"/>
                        </a:rPr>
                        <a:t>。</a:t>
                      </a:r>
                      <a:endParaRPr lang="en-US" altLang="zh-CN" sz="2400" kern="100" smtClean="0">
                        <a:solidFill>
                          <a:srgbClr val="FFFFFF"/>
                        </a:solidFill>
                        <a:effectLst/>
                        <a:latin typeface="华文中宋" panose="02010600040101010101" charset="-122"/>
                        <a:ea typeface="华文中宋" panose="02010600040101010101" charset="-122"/>
                        <a:cs typeface="华文中宋" panose="02010600040101010101" charset="-122"/>
                      </a:endParaRPr>
                    </a:p>
                  </a:txBody>
                  <a:tcPr marL="68580" marR="68580" marT="0" marB="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tcPr>
                </a:tc>
                <a:tc hMerge="1">
                  <a:txBody>
                    <a:bodyPr vert="horz" wrap="square"/>
                    <a:lstStyle/>
                    <a:p/>
                  </a:txBody>
                  <a:tcPr/>
                </a:tc>
              </a:tr>
              <a:tr h="1261609">
                <a:tc rowSpan="2">
                  <a:txBody>
                    <a:bodyPr vert="horz" wrap="square"/>
                    <a:lstStyle/>
                    <a:p>
                      <a:pPr algn="l">
                        <a:lnSpc>
                          <a:spcPct val="100000"/>
                        </a:lnSpc>
                        <a:spcBef>
                          <a:spcPct val="0"/>
                        </a:spcBef>
                        <a:spcAft>
                          <a:spcPct val="0"/>
                        </a:spcAft>
                      </a:pPr>
                      <a:endParaRPr lang="en-US" altLang="zh-CN" sz="2400" kern="100" smtClean="0">
                        <a:solidFill>
                          <a:srgbClr val="FFFFFF"/>
                        </a:solidFill>
                        <a:effectLst/>
                        <a:latin typeface="华文中宋" panose="02010600040101010101" charset="-122"/>
                        <a:ea typeface="华文中宋" panose="02010600040101010101" charset="-122"/>
                        <a:cs typeface="华文中宋" panose="02010600040101010101" charset="-122"/>
                      </a:endParaRPr>
                    </a:p>
                    <a:p>
                      <a:pPr algn="l">
                        <a:lnSpc>
                          <a:spcPct val="100000"/>
                        </a:lnSpc>
                        <a:spcBef>
                          <a:spcPct val="0"/>
                        </a:spcBef>
                        <a:spcAft>
                          <a:spcPct val="0"/>
                        </a:spcAft>
                      </a:pP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岁科</a:t>
                      </a:r>
                      <a:endParaRPr lang="zh-CN" sz="2400" b="0" kern="100">
                        <a:solidFill>
                          <a:srgbClr val="FFFFFF"/>
                        </a:solidFill>
                        <a:effectLst/>
                        <a:latin typeface="华文中宋" panose="02010600040101010101" charset="-122"/>
                        <a:ea typeface="华文中宋" panose="02010600040101010101" charset="-122"/>
                        <a:cs typeface="华文中宋" panose="02010600040101010101" charset="-122"/>
                      </a:endParaRPr>
                    </a:p>
                  </a:txBody>
                  <a:tcPr marL="68580" marR="68580" marT="0" marB="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tcPr>
                </a:tc>
                <a:tc>
                  <a:txBody>
                    <a:bodyPr vert="horz" wrap="square"/>
                    <a:lstStyle/>
                    <a:p>
                      <a:pPr algn="l">
                        <a:lnSpc>
                          <a:spcPct val="100000"/>
                        </a:lnSpc>
                        <a:spcBef>
                          <a:spcPct val="0"/>
                        </a:spcBef>
                        <a:spcAft>
                          <a:spcPct val="0"/>
                        </a:spcAft>
                      </a:pP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孝</a:t>
                      </a:r>
                      <a:endParaRPr lang="en-US" altLang="zh-CN" sz="2400" kern="100" smtClean="0">
                        <a:solidFill>
                          <a:srgbClr val="FFFFFF"/>
                        </a:solidFill>
                        <a:effectLst/>
                        <a:latin typeface="华文中宋" panose="02010600040101010101" charset="-122"/>
                        <a:ea typeface="华文中宋" panose="02010600040101010101" charset="-122"/>
                        <a:cs typeface="华文中宋" panose="02010600040101010101" charset="-122"/>
                      </a:endParaRPr>
                    </a:p>
                    <a:p>
                      <a:pPr algn="l">
                        <a:lnSpc>
                          <a:spcPct val="100000"/>
                        </a:lnSpc>
                        <a:spcBef>
                          <a:spcPct val="0"/>
                        </a:spcBef>
                        <a:spcAft>
                          <a:spcPct val="0"/>
                        </a:spcAft>
                      </a:pP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廉</a:t>
                      </a:r>
                      <a:endParaRPr lang="zh-CN" sz="2400" b="0" kern="100">
                        <a:solidFill>
                          <a:srgbClr val="FFFFFF"/>
                        </a:solidFill>
                        <a:effectLst/>
                        <a:latin typeface="华文中宋" panose="02010600040101010101" charset="-122"/>
                        <a:ea typeface="华文中宋" panose="02010600040101010101" charset="-122"/>
                        <a:cs typeface="华文中宋" panose="02010600040101010101" charset="-122"/>
                      </a:endParaRPr>
                    </a:p>
                  </a:txBody>
                  <a:tcPr marL="68580" marR="68580" marT="0" marB="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举后</a:t>
                      </a:r>
                      <a:r>
                        <a:rPr lang="zh-CN" altLang="en-US" sz="2400" kern="100" smtClean="0">
                          <a:solidFill>
                            <a:srgbClr val="FFFFFF"/>
                          </a:solidFill>
                          <a:effectLst/>
                          <a:latin typeface="华文中宋" panose="02010600040101010101" charset="-122"/>
                          <a:ea typeface="华文中宋" panose="02010600040101010101" charset="-122"/>
                          <a:cs typeface="华文中宋" panose="02010600040101010101" charset="-122"/>
                        </a:rPr>
                        <a:t>入郎署为</a:t>
                      </a: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郎</a:t>
                      </a:r>
                      <a:r>
                        <a:rPr lang="zh-CN" altLang="en-US" sz="2400" kern="100" smtClean="0">
                          <a:solidFill>
                            <a:srgbClr val="FFFFFF"/>
                          </a:solidFill>
                          <a:effectLst/>
                          <a:latin typeface="华文中宋" panose="02010600040101010101" charset="-122"/>
                          <a:ea typeface="华文中宋" panose="02010600040101010101" charset="-122"/>
                          <a:cs typeface="华文中宋" panose="02010600040101010101" charset="-122"/>
                        </a:rPr>
                        <a:t>官</a:t>
                      </a: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，宿卫宫廷。</a:t>
                      </a:r>
                      <a:r>
                        <a:rPr lang="zh-CN" alt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西汉郡国各举二人，年约</a:t>
                      </a:r>
                      <a:r>
                        <a:rPr lang="en-US" alt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260</a:t>
                      </a:r>
                      <a:r>
                        <a:rPr lang="zh-CN" alt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人；东汉和帝改为</a:t>
                      </a:r>
                      <a:r>
                        <a:rPr lang="en-US" alt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20</a:t>
                      </a:r>
                      <a:r>
                        <a:rPr lang="zh-CN" alt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万人举一人，年约</a:t>
                      </a:r>
                      <a:r>
                        <a:rPr lang="en-US" alt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228</a:t>
                      </a:r>
                      <a:r>
                        <a:rPr lang="zh-CN" alt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人。</a:t>
                      </a:r>
                      <a:endParaRPr lang="zh-CN" altLang="zh-CN" sz="2400" b="0" kern="100" smtClean="0">
                        <a:solidFill>
                          <a:srgbClr val="FFFFFF"/>
                        </a:solidFill>
                        <a:effectLst/>
                        <a:latin typeface="华文中宋" panose="02010600040101010101" charset="-122"/>
                        <a:ea typeface="华文中宋" panose="02010600040101010101" charset="-122"/>
                        <a:cs typeface="华文中宋" panose="02010600040101010101" charset="-122"/>
                      </a:endParaRPr>
                    </a:p>
                  </a:txBody>
                  <a:tcPr marL="68580" marR="68580" marT="0" marB="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tcPr>
                </a:tc>
              </a:tr>
              <a:tr h="1165860">
                <a:tc vMerge="1">
                  <a:txBody>
                    <a:bodyPr vert="horz" wrap="square"/>
                    <a:lstStyle/>
                    <a:p/>
                  </a:txBody>
                  <a:tcPr/>
                </a:tc>
                <a:tc>
                  <a:txBody>
                    <a:bodyPr vert="horz" wrap="square"/>
                    <a:lstStyle/>
                    <a:p>
                      <a:pPr algn="l">
                        <a:lnSpc>
                          <a:spcPct val="100000"/>
                        </a:lnSpc>
                        <a:spcBef>
                          <a:spcPct val="0"/>
                        </a:spcBef>
                        <a:spcAft>
                          <a:spcPct val="0"/>
                        </a:spcAft>
                      </a:pP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秀</a:t>
                      </a:r>
                      <a:endParaRPr lang="en-US" altLang="zh-CN" sz="2400" kern="100" smtClean="0">
                        <a:solidFill>
                          <a:srgbClr val="FFFFFF"/>
                        </a:solidFill>
                        <a:effectLst/>
                        <a:latin typeface="华文中宋" panose="02010600040101010101" charset="-122"/>
                        <a:ea typeface="华文中宋" panose="02010600040101010101" charset="-122"/>
                        <a:cs typeface="华文中宋" panose="02010600040101010101" charset="-122"/>
                      </a:endParaRPr>
                    </a:p>
                    <a:p>
                      <a:pPr algn="l">
                        <a:lnSpc>
                          <a:spcPct val="100000"/>
                        </a:lnSpc>
                        <a:spcBef>
                          <a:spcPct val="0"/>
                        </a:spcBef>
                        <a:spcAft>
                          <a:spcPct val="0"/>
                        </a:spcAft>
                      </a:pPr>
                      <a:r>
                        <a:rPr lang="zh-CN" sz="2400" kern="100" smtClean="0">
                          <a:solidFill>
                            <a:srgbClr val="FFFFFF"/>
                          </a:solidFill>
                          <a:effectLst/>
                          <a:latin typeface="华文中宋" panose="02010600040101010101" charset="-122"/>
                          <a:ea typeface="华文中宋" panose="02010600040101010101" charset="-122"/>
                          <a:cs typeface="华文中宋" panose="02010600040101010101" charset="-122"/>
                        </a:rPr>
                        <a:t>才</a:t>
                      </a:r>
                      <a:endParaRPr lang="zh-CN" sz="2400" b="0" kern="100">
                        <a:solidFill>
                          <a:srgbClr val="FFFFFF"/>
                        </a:solidFill>
                        <a:effectLst/>
                        <a:latin typeface="华文中宋" panose="02010600040101010101" charset="-122"/>
                        <a:ea typeface="华文中宋" panose="02010600040101010101" charset="-122"/>
                        <a:cs typeface="华文中宋" panose="02010600040101010101" charset="-122"/>
                      </a:endParaRPr>
                    </a:p>
                  </a:txBody>
                  <a:tcPr marL="68580" marR="68580" marT="0" marB="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tcPr>
                </a:tc>
                <a:tc>
                  <a:txBody>
                    <a:bodyPr vert="horz" wrap="square"/>
                    <a:lstStyle/>
                    <a:p>
                      <a:pPr algn="l">
                        <a:lnSpc>
                          <a:spcPct val="100000"/>
                        </a:lnSpc>
                        <a:spcBef>
                          <a:spcPct val="0"/>
                        </a:spcBef>
                        <a:spcAft>
                          <a:spcPct val="0"/>
                        </a:spcAft>
                      </a:pPr>
                      <a:r>
                        <a:rPr lang="zh-CN" sz="2400" kern="100">
                          <a:solidFill>
                            <a:srgbClr val="FFFFFF"/>
                          </a:solidFill>
                          <a:effectLst/>
                          <a:latin typeface="华文中宋" panose="02010600040101010101" charset="-122"/>
                          <a:ea typeface="华文中宋" panose="02010600040101010101" charset="-122"/>
                          <a:cs typeface="华文中宋" panose="02010600040101010101" charset="-122"/>
                        </a:rPr>
                        <a:t>东汉变岁举，改称茂才；举主为刺史及三公等。多来自现任官，举后直接任命为县令、县长等。</a:t>
                      </a:r>
                      <a:endParaRPr lang="zh-CN" sz="2400" b="0" kern="100">
                        <a:solidFill>
                          <a:srgbClr val="FFFFFF"/>
                        </a:solidFill>
                        <a:effectLst/>
                        <a:latin typeface="华文中宋" panose="02010600040101010101" charset="-122"/>
                        <a:ea typeface="华文中宋" panose="02010600040101010101" charset="-122"/>
                        <a:cs typeface="华文中宋" panose="02010600040101010101" charset="-122"/>
                      </a:endParaRPr>
                    </a:p>
                  </a:txBody>
                  <a:tcPr marL="68580" marR="68580" marT="0" marB="0" anchor="ctr">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tcPr>
                </a:tc>
              </a:tr>
            </a:tbl>
          </a:graphicData>
        </a:graphic>
      </p:graphicFrame>
      <p:sp>
        <p:nvSpPr>
          <p:cNvPr id="3" name="TextBox 2"/>
          <p:cNvSpPr txBox="1"/>
          <p:nvPr/>
        </p:nvSpPr>
        <p:spPr>
          <a:xfrm>
            <a:off x="3184385" y="90540"/>
            <a:ext cx="2492990" cy="646331"/>
          </a:xfrm>
          <a:prstGeom prst="rect">
            <a:avLst/>
          </a:prstGeom>
          <a:noFill/>
        </p:spPr>
        <p:txBody>
          <a:bodyPr wrap="none" rtlCol="0">
            <a:spAutoFit/>
          </a:bodyPr>
          <a:lstStyle/>
          <a:p>
            <a:r>
              <a:rPr lang="zh-CN" altLang="en-US" sz="3600" smtClean="0">
                <a:solidFill>
                  <a:srgbClr val="FFFFFF"/>
                </a:solidFill>
                <a:latin typeface="华文中宋" panose="02010600040101010101" charset="-122"/>
                <a:ea typeface="华文中宋" panose="02010600040101010101" charset="-122"/>
                <a:cs typeface="华文中宋" panose="02010600040101010101" charset="-122"/>
              </a:rPr>
              <a:t>汉代察举制</a:t>
            </a:r>
            <a:endParaRPr lang="zh-CN" altLang="en-US" sz="3600">
              <a:solidFill>
                <a:srgbClr val="FFFFFF"/>
              </a:solidFill>
              <a:latin typeface="华文中宋" panose="02010600040101010101" charset="-122"/>
              <a:ea typeface="华文中宋" panose="02010600040101010101" charset="-122"/>
              <a:cs typeface="华文中宋" panose="02010600040101010101" charset="-122"/>
            </a:endParaRPr>
          </a:p>
        </p:txBody>
      </p:sp>
      <p:sp>
        <p:nvSpPr>
          <p:cNvPr id="5" name="矩形 4"/>
          <p:cNvSpPr/>
          <p:nvPr/>
        </p:nvSpPr>
        <p:spPr>
          <a:xfrm>
            <a:off x="2286000" y="1971586"/>
            <a:ext cx="4572000" cy="369332"/>
          </a:xfrm>
          <a:prstGeom prst="rect">
            <a:avLst/>
          </a:prstGeom>
        </p:spPr>
        <p:txBody>
          <a:bodyPr>
            <a:spAutoFit/>
          </a:bodyPr>
          <a:lstStyle/>
          <a:p>
            <a:endParaRPr lang="zh-CN" altLang="en-US"/>
          </a:p>
        </p:txBody>
      </p:sp>
    </p:spTree>
  </p:cSld>
  <p:clrMapOvr>
    <a:masterClrMapping/>
  </p:clrMapOvr>
  <mc:AlternateContent>
    <mc:Choice xmlns:p14="http://schemas.microsoft.com/office/powerpoint/2010/main" Requires="p14">
      <p:transition p14:dur="0"/>
    </mc:Choice>
    <mc:Fallback>
      <p:transition/>
    </mc:Fallback>
  </mc:AlternateConten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285844" y="779752"/>
            <a:ext cx="8546597" cy="4154983"/>
          </a:xfrm>
          <a:prstGeom prst="rect">
            <a:avLst/>
          </a:prstGeom>
        </p:spPr>
        <p:txBody>
          <a:bodyPr wrap="square">
            <a:spAutoFit/>
          </a:bodyPr>
          <a:lstStyle/>
          <a:p>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逮孝廉、茂才</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之制行，遂使民间优秀分子有进身之阶，而政府亦可随时与民间接触，吸收新空气，增加新血轮，俾能新陈代谢，永远保持有朝气之新生命，而政府之社会基础，亦因之而巩固。此等</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制度</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，使文人主政之力，为他代所不能比。且</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孝廉、茂才来自四方，虽边远荒地，</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皆可自达，观光京师</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向心朝化。汉世代自列国归于一统，又复开疆辟土，倍于旧壤，皆赖此类制度，凝聚四方之向心力，增强国家统一基础，政府有纵</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的社会基础</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，有</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横的地理基础</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，汉室所以能统一控制四百年</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，此为</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一重要因素；而</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中国二千年之统一政府，亦由此而植基。</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a:p>
            <a:pPr algn="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严耕望</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中国政治制度史稿</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文本框 3"/>
          <p:cNvSpPr txBox="1"/>
          <p:nvPr/>
        </p:nvSpPr>
        <p:spPr>
          <a:xfrm>
            <a:off x="864724" y="231453"/>
            <a:ext cx="5123654" cy="523220"/>
          </a:xfrm>
          <a:prstGeom prst="rect">
            <a:avLst/>
          </a:prstGeom>
          <a:noFill/>
        </p:spPr>
        <p:txBody>
          <a:bodyPr wrap="square" rtlCol="0">
            <a:spAutoFit/>
          </a:bodyPr>
          <a:lstStyle/>
          <a:p>
            <a:r>
              <a:rPr kumimoji="1" lang="zh-CN" altLang="en-US" sz="2800" smtClean="0">
                <a:solidFill>
                  <a:srgbClr val="FF0000"/>
                </a:solidFill>
                <a:latin typeface="华文中宋" panose="02010600040101010101" charset="-122"/>
                <a:ea typeface="华文中宋" panose="02010600040101010101" charset="-122"/>
                <a:cs typeface="华文中宋" panose="02010600040101010101" charset="-122"/>
              </a:rPr>
              <a:t>察举制度的作用</a:t>
            </a:r>
            <a:endParaRPr kumimoji="1" lang="zh-CN" altLang="en-US" sz="2800">
              <a:solidFill>
                <a:srgbClr val="FF0000"/>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35031" y="1394758"/>
            <a:ext cx="8043721" cy="2308324"/>
          </a:xfrm>
          <a:prstGeom prst="rect">
            <a:avLst/>
          </a:prstGeom>
        </p:spPr>
        <p:txBody>
          <a:bodyPr wrap="square">
            <a:spAutoFit/>
          </a:bodyPr>
          <a:lstStyle/>
          <a:p>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      群僚举士者</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，或以顽鲁应茂材，以桀逆应至孝，以贪饕应廉吏，以狡猾应直言，以轻薄应敦厚，</a:t>
            </a:r>
            <a:r>
              <a:rPr lang="en-US"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名家不相副，求贡不相称，富者乘其财力，贵者随其势要，以钱多为贤，以刚强为上。凡在位所以多非其人，而官听所以数乱荒也</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a:t>
            </a:r>
            <a:endParaRPr lang="en-US" altLang="zh-CN" sz="2400" smtClean="0">
              <a:solidFill>
                <a:srgbClr val="FFFFFF"/>
              </a:solidFill>
              <a:latin typeface="华文中宋" panose="02010600040101010101" charset="-122"/>
              <a:ea typeface="华文中宋" panose="02010600040101010101" charset="-122"/>
              <a:cs typeface="华文中宋" panose="02010600040101010101" charset="-122"/>
            </a:endParaRPr>
          </a:p>
          <a:p>
            <a:pPr algn="r"/>
            <a:r>
              <a:rPr lang="zh-CN"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王符</a:t>
            </a:r>
            <a:r>
              <a:rPr lang="en-US"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潜夫论</a:t>
            </a:r>
            <a:r>
              <a:rPr lang="en-US"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考绩</a:t>
            </a:r>
            <a:r>
              <a:rPr lang="en-US" altLang="zh-CN" sz="2400">
                <a:solidFill>
                  <a:srgbClr val="FFFFFF"/>
                </a:solidFill>
                <a:latin typeface="华文中宋" panose="02010600040101010101" charset="-122"/>
                <a:ea typeface="华文中宋" panose="02010600040101010101" charset="-122"/>
                <a:cs typeface="华文中宋" panose="02010600040101010101" charset="-122"/>
              </a:rPr>
              <a:t>》</a:t>
            </a:r>
            <a:endParaRPr lang="zh-CN" altLang="en-US" sz="2400">
              <a:solidFill>
                <a:srgbClr val="FFFFFF"/>
              </a:solidFill>
              <a:latin typeface="华文中宋" panose="02010600040101010101" charset="-122"/>
              <a:ea typeface="华文中宋" panose="02010600040101010101" charset="-122"/>
              <a:cs typeface="华文中宋" panose="02010600040101010101" charset="-122"/>
            </a:endParaRPr>
          </a:p>
        </p:txBody>
      </p:sp>
      <p:sp>
        <p:nvSpPr>
          <p:cNvPr id="3" name="文本框 2"/>
          <p:cNvSpPr txBox="1"/>
          <p:nvPr/>
        </p:nvSpPr>
        <p:spPr>
          <a:xfrm>
            <a:off x="864724" y="231453"/>
            <a:ext cx="5123654" cy="523220"/>
          </a:xfrm>
          <a:prstGeom prst="rect">
            <a:avLst/>
          </a:prstGeom>
          <a:noFill/>
        </p:spPr>
        <p:txBody>
          <a:bodyPr wrap="square" rtlCol="0">
            <a:spAutoFit/>
          </a:bodyPr>
          <a:lstStyle/>
          <a:p>
            <a:r>
              <a:rPr kumimoji="1" lang="zh-CN" altLang="en-US" sz="2800" smtClean="0">
                <a:solidFill>
                  <a:srgbClr val="FF0000"/>
                </a:solidFill>
                <a:latin typeface="华文中宋" panose="02010600040101010101" charset="-122"/>
                <a:ea typeface="华文中宋" panose="02010600040101010101" charset="-122"/>
                <a:cs typeface="华文中宋" panose="02010600040101010101" charset="-122"/>
              </a:rPr>
              <a:t>察举制度的弊端</a:t>
            </a:r>
            <a:endParaRPr kumimoji="1" lang="zh-CN" altLang="en-US" sz="2800">
              <a:solidFill>
                <a:srgbClr val="FF0000"/>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0900" name="Text Box 4"/>
          <p:cNvSpPr txBox="1">
            <a:spLocks noChangeArrowheads="1"/>
          </p:cNvSpPr>
          <p:nvPr/>
        </p:nvSpPr>
        <p:spPr bwMode="auto">
          <a:xfrm>
            <a:off x="972330" y="4194476"/>
            <a:ext cx="7272089" cy="523220"/>
          </a:xfrm>
          <a:prstGeom prst="rect">
            <a:avLst/>
          </a:prstGeom>
          <a:noFill/>
          <a:ln w="9525">
            <a:noFill/>
            <a:miter lim="800000"/>
          </a:ln>
          <a:effectLst>
            <a:prstShdw prst="shdw17" dist="17961" dir="2700000">
              <a:schemeClr val="accent1">
                <a:gamma/>
                <a:shade val="60000"/>
                <a:invGamma/>
              </a:schemeClr>
            </a:prstShdw>
          </a:effectLst>
        </p:spPr>
        <p:txBody>
          <a:bodyPr wrap="square">
            <a:spAutoFit/>
          </a:bodyPr>
          <a:lstStyle>
            <a:lvl1pPr eaLnBrk="0" hangingPunct="0">
              <a:defRPr sz="2800">
                <a:solidFill>
                  <a:schemeClr val="tx1"/>
                </a:solidFill>
                <a:latin typeface="Arial" panose="020b0604020202020204" pitchFamily="34" charset="0"/>
                <a:ea typeface="经典繁颜体" charset="0"/>
                <a:cs typeface="经典繁颜体" charset="0"/>
              </a:defRPr>
            </a:lvl1pPr>
            <a:lvl2pPr marL="742950" indent="-285750" eaLnBrk="0" hangingPunct="0">
              <a:defRPr sz="2800">
                <a:solidFill>
                  <a:schemeClr val="tx1"/>
                </a:solidFill>
                <a:latin typeface="Arial" panose="020b0604020202020204" pitchFamily="34" charset="0"/>
                <a:ea typeface="经典繁颜体" charset="0"/>
                <a:cs typeface="经典繁颜体" charset="0"/>
              </a:defRPr>
            </a:lvl2pPr>
            <a:lvl3pPr marL="1143000" indent="-228600" eaLnBrk="0" hangingPunct="0">
              <a:defRPr sz="2800">
                <a:solidFill>
                  <a:schemeClr val="tx1"/>
                </a:solidFill>
                <a:latin typeface="Arial" panose="020b0604020202020204" pitchFamily="34" charset="0"/>
                <a:ea typeface="经典繁颜体" charset="0"/>
                <a:cs typeface="经典繁颜体" charset="0"/>
              </a:defRPr>
            </a:lvl3pPr>
            <a:lvl4pPr marL="1600200" indent="-228600" eaLnBrk="0" hangingPunct="0">
              <a:defRPr sz="2800">
                <a:solidFill>
                  <a:schemeClr val="tx1"/>
                </a:solidFill>
                <a:latin typeface="Arial" panose="020b0604020202020204" pitchFamily="34" charset="0"/>
                <a:ea typeface="经典繁颜体" charset="0"/>
                <a:cs typeface="经典繁颜体" charset="0"/>
              </a:defRPr>
            </a:lvl4pPr>
            <a:lvl5pPr marL="2057400" indent="-228600" eaLnBrk="0" hangingPunct="0">
              <a:defRPr sz="2800">
                <a:solidFill>
                  <a:schemeClr val="tx1"/>
                </a:solidFill>
                <a:latin typeface="Arial" panose="020b0604020202020204" pitchFamily="34" charset="0"/>
                <a:ea typeface="经典繁颜体" charset="0"/>
                <a:cs typeface="经典繁颜体"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9pPr>
          </a:lstStyle>
          <a:p>
            <a:pPr eaLnBrk="1" hangingPunct="1">
              <a:defRPr/>
            </a:pPr>
            <a:r>
              <a:rPr lang="zh-CN" altLang="en-US" smtClean="0">
                <a:solidFill>
                  <a:srgbClr val="FFFF00"/>
                </a:solidFill>
                <a:latin typeface="华文中宋" panose="02010600040101010101" charset="-122"/>
                <a:ea typeface="华文中宋" panose="02010600040101010101" charset="-122"/>
                <a:cs typeface="华文中宋" panose="02010600040101010101" charset="-122"/>
              </a:rPr>
              <a:t>九品中正制的评价标准：家世和行状。    </a:t>
            </a:r>
            <a:endParaRPr lang="zh-CN" altLang="en-US" smtClean="0">
              <a:solidFill>
                <a:srgbClr val="FFFF00"/>
              </a:solidFill>
              <a:latin typeface="华文中宋" panose="02010600040101010101" charset="-122"/>
              <a:ea typeface="华文中宋" panose="02010600040101010101" charset="-122"/>
              <a:cs typeface="华文中宋" panose="02010600040101010101" charset="-122"/>
            </a:endParaRPr>
          </a:p>
        </p:txBody>
      </p:sp>
      <p:sp>
        <p:nvSpPr>
          <p:cNvPr id="2" name="矩形 1"/>
          <p:cNvSpPr/>
          <p:nvPr/>
        </p:nvSpPr>
        <p:spPr>
          <a:xfrm>
            <a:off x="1086128" y="357504"/>
            <a:ext cx="4698722" cy="584776"/>
          </a:xfrm>
          <a:prstGeom prst="rect">
            <a:avLst/>
          </a:prstGeom>
        </p:spPr>
        <p:txBody>
          <a:bodyPr wrap="none">
            <a:spAutoFit/>
          </a:bodyPr>
          <a:lstStyle/>
          <a:p>
            <a:r>
              <a:rPr lang="zh-CN" altLang="en-US" sz="3200" smtClean="0">
                <a:solidFill>
                  <a:schemeClr val="bg1"/>
                </a:solidFill>
                <a:latin typeface="华文中宋" panose="02010600040101010101" charset="-122"/>
                <a:ea typeface="华文中宋" panose="02010600040101010101" charset="-122"/>
                <a:cs typeface="华文中宋" panose="02010600040101010101" charset="-122"/>
              </a:rPr>
              <a:t>魏晋南北朝：九品</a:t>
            </a:r>
            <a:r>
              <a:rPr lang="zh-CN" altLang="en-US" sz="3200">
                <a:solidFill>
                  <a:schemeClr val="bg1"/>
                </a:solidFill>
                <a:latin typeface="华文中宋" panose="02010600040101010101" charset="-122"/>
                <a:ea typeface="华文中宋" panose="02010600040101010101" charset="-122"/>
                <a:cs typeface="华文中宋" panose="02010600040101010101" charset="-122"/>
              </a:rPr>
              <a:t>中正制</a:t>
            </a:r>
            <a:endParaRPr lang="zh-CN" altLang="en-US" sz="32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矩形 2"/>
          <p:cNvSpPr/>
          <p:nvPr/>
        </p:nvSpPr>
        <p:spPr>
          <a:xfrm>
            <a:off x="972329" y="1036716"/>
            <a:ext cx="7272089" cy="3170099"/>
          </a:xfrm>
          <a:prstGeom prst="rect">
            <a:avLst/>
          </a:prstGeom>
        </p:spPr>
        <p:txBody>
          <a:bodyPr wrap="square">
            <a:spAutoFit/>
          </a:bodyPr>
          <a:lstStyle/>
          <a:p>
            <a:r>
              <a:rPr lang="zh-CN" altLang="en-US" sz="2400">
                <a:solidFill>
                  <a:srgbClr val="FF0000"/>
                </a:solidFill>
                <a:latin typeface="华文中宋" panose="02010600040101010101" charset="-122"/>
                <a:ea typeface="华文中宋" panose="02010600040101010101" charset="-122"/>
                <a:cs typeface="华文中宋" panose="02010600040101010101" charset="-122"/>
              </a:rPr>
              <a:t>陈群为魏文帝曹丕制订的九品</a:t>
            </a:r>
            <a:r>
              <a:rPr lang="zh-CN" altLang="en-US" sz="2400" smtClean="0">
                <a:solidFill>
                  <a:srgbClr val="FF0000"/>
                </a:solidFill>
                <a:latin typeface="华文中宋" panose="02010600040101010101" charset="-122"/>
                <a:ea typeface="华文中宋" panose="02010600040101010101" charset="-122"/>
                <a:cs typeface="华文中宋" panose="02010600040101010101" charset="-122"/>
              </a:rPr>
              <a:t>中正制</a:t>
            </a:r>
            <a:endParaRPr lang="en-US" altLang="zh-CN" sz="2400" smtClean="0">
              <a:solidFill>
                <a:srgbClr val="FF0000"/>
              </a:solidFill>
              <a:latin typeface="华文中宋" panose="02010600040101010101" charset="-122"/>
              <a:ea typeface="华文中宋" panose="02010600040101010101" charset="-122"/>
              <a:cs typeface="华文中宋" panose="02010600040101010101" charset="-122"/>
            </a:endParaRPr>
          </a:p>
          <a:p>
            <a:endParaRPr lang="en-US" altLang="zh-CN" sz="2000">
              <a:solidFill>
                <a:srgbClr val="FFFFFF"/>
              </a:solidFill>
              <a:latin typeface="华文中宋" panose="02010600040101010101" charset="-122"/>
              <a:ea typeface="华文中宋" panose="02010600040101010101" charset="-122"/>
              <a:cs typeface="华文中宋" panose="02010600040101010101" charset="-122"/>
            </a:endParaRPr>
          </a:p>
          <a:p>
            <a:r>
              <a:rPr lang="zh-CN" altLang="en-US" sz="2400">
                <a:solidFill>
                  <a:srgbClr val="FFFFFF"/>
                </a:solidFill>
                <a:latin typeface="华文中宋" panose="02010600040101010101" charset="-122"/>
                <a:ea typeface="华文中宋" panose="02010600040101010101" charset="-122"/>
                <a:cs typeface="华文中宋" panose="02010600040101010101" charset="-122"/>
                <a:sym typeface="Wingdings" panose="05000000000000000000"/>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由朝官兼任郡国“中正”</a:t>
            </a:r>
            <a:endParaRPr lang="en-US" altLang="zh-CN" sz="2400">
              <a:solidFill>
                <a:srgbClr val="FFFFFF"/>
              </a:solidFill>
              <a:latin typeface="华文中宋" panose="02010600040101010101" charset="-122"/>
              <a:ea typeface="华文中宋" panose="02010600040101010101" charset="-122"/>
              <a:cs typeface="华文中宋" panose="02010600040101010101" charset="-122"/>
            </a:endParaRPr>
          </a:p>
          <a:p>
            <a:endParaRPr lang="zh-CN" altLang="en-US" sz="1200">
              <a:solidFill>
                <a:srgbClr val="FFFFFF"/>
              </a:solidFill>
              <a:latin typeface="华文中宋" panose="02010600040101010101" charset="-122"/>
              <a:ea typeface="华文中宋" panose="02010600040101010101" charset="-122"/>
              <a:cs typeface="华文中宋" panose="02010600040101010101" charset="-122"/>
            </a:endParaRPr>
          </a:p>
          <a:p>
            <a:r>
              <a:rPr lang="zh-CN" altLang="en-US" sz="2400">
                <a:solidFill>
                  <a:srgbClr val="FFFFFF"/>
                </a:solidFill>
                <a:latin typeface="华文中宋" panose="02010600040101010101" charset="-122"/>
                <a:ea typeface="华文中宋" panose="02010600040101010101" charset="-122"/>
                <a:cs typeface="华文中宋" panose="02010600040101010101" charset="-122"/>
                <a:sym typeface="Wingdings" panose="05000000000000000000"/>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定期品评，把士人评为上上至下下九等</a:t>
            </a:r>
            <a:endParaRPr lang="en-US" altLang="zh-CN" sz="2400">
              <a:solidFill>
                <a:srgbClr val="FFFFFF"/>
              </a:solidFill>
              <a:latin typeface="华文中宋" panose="02010600040101010101" charset="-122"/>
              <a:ea typeface="华文中宋" panose="02010600040101010101" charset="-122"/>
              <a:cs typeface="华文中宋" panose="02010600040101010101" charset="-122"/>
            </a:endParaRPr>
          </a:p>
          <a:p>
            <a:endParaRPr lang="zh-CN" altLang="en-US" sz="1200">
              <a:solidFill>
                <a:srgbClr val="FFFFFF"/>
              </a:solidFill>
              <a:latin typeface="华文中宋" panose="02010600040101010101" charset="-122"/>
              <a:ea typeface="华文中宋" panose="02010600040101010101" charset="-122"/>
              <a:cs typeface="华文中宋" panose="02010600040101010101" charset="-122"/>
            </a:endParaRPr>
          </a:p>
          <a:p>
            <a:r>
              <a:rPr lang="zh-CN" altLang="en-US" sz="2400">
                <a:solidFill>
                  <a:srgbClr val="FFFFFF"/>
                </a:solidFill>
                <a:latin typeface="华文中宋" panose="02010600040101010101" charset="-122"/>
                <a:ea typeface="华文中宋" panose="02010600040101010101" charset="-122"/>
                <a:cs typeface="华文中宋" panose="02010600040101010101" charset="-122"/>
                <a:sym typeface="Wingdings" panose="05000000000000000000"/>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定品标准是德行和才能。若德行有缺，则品有升降</a:t>
            </a:r>
            <a:endParaRPr lang="en-US" altLang="zh-CN" sz="2400">
              <a:solidFill>
                <a:srgbClr val="FFFFFF"/>
              </a:solidFill>
              <a:latin typeface="华文中宋" panose="02010600040101010101" charset="-122"/>
              <a:ea typeface="华文中宋" panose="02010600040101010101" charset="-122"/>
              <a:cs typeface="华文中宋" panose="02010600040101010101" charset="-122"/>
            </a:endParaRPr>
          </a:p>
          <a:p>
            <a:endParaRPr lang="zh-CN" altLang="en-US" sz="1200">
              <a:solidFill>
                <a:srgbClr val="FFFFFF"/>
              </a:solidFill>
              <a:latin typeface="华文中宋" panose="02010600040101010101" charset="-122"/>
              <a:ea typeface="华文中宋" panose="02010600040101010101" charset="-122"/>
              <a:cs typeface="华文中宋" panose="02010600040101010101" charset="-122"/>
            </a:endParaRPr>
          </a:p>
          <a:p>
            <a:r>
              <a:rPr lang="zh-CN" altLang="en-US" sz="2400">
                <a:solidFill>
                  <a:srgbClr val="FFFFFF"/>
                </a:solidFill>
                <a:latin typeface="华文中宋" panose="02010600040101010101" charset="-122"/>
                <a:ea typeface="华文中宋" panose="02010600040101010101" charset="-122"/>
                <a:cs typeface="华文中宋" panose="02010600040101010101" charset="-122"/>
                <a:sym typeface="Wingdings" panose="05000000000000000000"/>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吏部据以授官。官品、中正品大约差四品左右</a:t>
            </a:r>
            <a:endParaRPr lang="zh-CN" altLang="en-US" sz="2400">
              <a:solidFill>
                <a:srgbClr val="FFFFFF"/>
              </a:solidFill>
              <a:latin typeface="华文中宋" panose="02010600040101010101" charset="-122"/>
              <a:ea typeface="华文中宋" panose="02010600040101010101" charset="-122"/>
              <a:cs typeface="华文中宋" panose="02010600040101010101" charset="-122"/>
            </a:endParaRPr>
          </a:p>
          <a:p>
            <a:endParaRPr kumimoji="1"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09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0"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p:cNvGraphicFramePr>
          <p:nvPr/>
        </p:nvGraphicFramePr>
        <p:xfrm>
          <a:off x="1865167" y="207612"/>
          <a:ext cx="4923790" cy="4754880"/>
        </p:xfrm>
        <a:graphic>
          <a:graphicData uri="http://schemas.openxmlformats.org/drawingml/2006/table">
            <a:tbl>
              <a:tblPr firstRow="1" firstCol="1" bandRow="1">
                <a:tableStyleId>{D113A9D2-9D6B-4929-AA2D-F23B5EE8CBE7}</a:tableStyleId>
              </a:tblPr>
              <a:tblGrid>
                <a:gridCol w="1438275"/>
                <a:gridCol w="1353185"/>
                <a:gridCol w="694055"/>
                <a:gridCol w="1438275"/>
              </a:tblGrid>
              <a:tr h="365760">
                <a:tc rowSpan="4" gridSpan="3">
                  <a:txBody>
                    <a:bodyPr vert="horz" wrap="square"/>
                    <a:lstStyle/>
                    <a:p>
                      <a:pPr algn="ctr">
                        <a:spcAft>
                          <a:spcPct val="0"/>
                        </a:spcAft>
                      </a:pPr>
                      <a:r>
                        <a:rPr lang="en-US" sz="2400" b="0" kern="100">
                          <a:effectLst/>
                          <a:latin typeface="华文中宋" panose="02010600040101010101" charset="-122"/>
                          <a:ea typeface="华文中宋" panose="02010600040101010101" charset="-122"/>
                          <a:cs typeface="华文中宋" panose="02010600040101010101" charset="-122"/>
                        </a:rPr>
                        <a:t> </a:t>
                      </a:r>
                      <a:endParaRPr lang="zh-CN" sz="2400" b="0" kern="100">
                        <a:effectLst/>
                        <a:latin typeface="华文中宋" panose="02010600040101010101" charset="-122"/>
                        <a:ea typeface="华文中宋" panose="02010600040101010101" charset="-122"/>
                        <a:cs typeface="华文中宋" panose="02010600040101010101" charset="-122"/>
                      </a:endParaRPr>
                    </a:p>
                    <a:p>
                      <a:pPr algn="ctr">
                        <a:spcAft>
                          <a:spcPct val="0"/>
                        </a:spcAft>
                      </a:pPr>
                      <a:r>
                        <a:rPr lang="en-US" sz="2400" b="0" kern="100">
                          <a:effectLst/>
                          <a:latin typeface="华文中宋" panose="02010600040101010101" charset="-122"/>
                          <a:ea typeface="华文中宋" panose="02010600040101010101" charset="-122"/>
                          <a:cs typeface="华文中宋" panose="02010600040101010101" charset="-122"/>
                        </a:rPr>
                        <a:t> </a:t>
                      </a:r>
                      <a:endParaRPr lang="zh-CN" sz="2400" b="0" kern="100">
                        <a:effectLst/>
                        <a:latin typeface="华文中宋" panose="02010600040101010101" charset="-122"/>
                        <a:ea typeface="华文中宋" panose="02010600040101010101" charset="-122"/>
                        <a:cs typeface="华文中宋" panose="02010600040101010101" charset="-122"/>
                      </a:endParaRPr>
                    </a:p>
                    <a:p>
                      <a:pPr algn="ctr">
                        <a:spcAft>
                          <a:spcPct val="0"/>
                        </a:spcAft>
                      </a:pPr>
                      <a:r>
                        <a:rPr lang="en-US" sz="2400" b="0" kern="100">
                          <a:effectLst/>
                          <a:latin typeface="华文中宋" panose="02010600040101010101" charset="-122"/>
                          <a:ea typeface="华文中宋" panose="02010600040101010101" charset="-122"/>
                          <a:cs typeface="华文中宋" panose="02010600040101010101" charset="-122"/>
                        </a:rPr>
                        <a:t> </a:t>
                      </a:r>
                      <a:endParaRPr lang="zh-CN" sz="2400" b="0" kern="100">
                        <a:effectLst/>
                        <a:latin typeface="华文中宋" panose="02010600040101010101" charset="-122"/>
                        <a:ea typeface="华文中宋" panose="02010600040101010101" charset="-122"/>
                        <a:cs typeface="华文中宋" panose="02010600040101010101" charset="-122"/>
                      </a:endParaRPr>
                    </a:p>
                    <a:p>
                      <a:pPr algn="ctr">
                        <a:spcAft>
                          <a:spcPct val="0"/>
                        </a:spcAft>
                      </a:pPr>
                      <a:r>
                        <a:rPr lang="en-US" altLang="zh-CN" sz="2400" b="0" kern="100" smtClean="0">
                          <a:solidFill>
                            <a:srgbClr val="FF0000"/>
                          </a:solidFill>
                          <a:effectLst/>
                          <a:latin typeface="华文中宋" panose="02010600040101010101" charset="-122"/>
                          <a:ea typeface="华文中宋" panose="02010600040101010101" charset="-122"/>
                          <a:cs typeface="华文中宋" panose="02010600040101010101" charset="-122"/>
                        </a:rPr>
                        <a:t>  </a:t>
                      </a:r>
                      <a:r>
                        <a:rPr lang="zh-CN" sz="2400" b="0" kern="100" smtClean="0">
                          <a:solidFill>
                            <a:srgbClr val="FF0000"/>
                          </a:solidFill>
                          <a:effectLst/>
                          <a:latin typeface="华文中宋" panose="02010600040101010101" charset="-122"/>
                          <a:ea typeface="华文中宋" panose="02010600040101010101" charset="-122"/>
                          <a:cs typeface="华文中宋" panose="02010600040101010101" charset="-122"/>
                        </a:rPr>
                        <a:t>中</a:t>
                      </a:r>
                      <a:r>
                        <a:rPr lang="zh-CN" sz="2400" b="0" kern="100">
                          <a:solidFill>
                            <a:srgbClr val="FF0000"/>
                          </a:solidFill>
                          <a:effectLst/>
                          <a:latin typeface="华文中宋" panose="02010600040101010101" charset="-122"/>
                          <a:ea typeface="华文中宋" panose="02010600040101010101" charset="-122"/>
                          <a:cs typeface="华文中宋" panose="02010600040101010101" charset="-122"/>
                        </a:rPr>
                        <a:t>正品九品</a:t>
                      </a:r>
                      <a:endParaRPr lang="zh-CN" sz="2400" b="0" kern="100">
                        <a:solidFill>
                          <a:srgbClr val="FF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rowSpan="4" hMerge="1">
                  <a:txBody>
                    <a:bodyPr vert="horz" wrap="square"/>
                    <a:lstStyle/>
                    <a:p/>
                  </a:txBody>
                  <a:tcPr/>
                </a:tc>
                <a:tc rowSpan="4" hMerge="1">
                  <a:txBody>
                    <a:bodyPr vert="horz" wrap="square"/>
                    <a:lstStyle/>
                    <a:p/>
                  </a:txBody>
                  <a:tcPr/>
                </a:tc>
                <a:tc>
                  <a:txBody>
                    <a:bodyPr vert="horz" wrap="square"/>
                    <a:lstStyle/>
                    <a:p>
                      <a:pPr algn="ctr">
                        <a:spcAft>
                          <a:spcPct val="0"/>
                        </a:spcAft>
                      </a:pPr>
                      <a:r>
                        <a:rPr lang="zh-CN" sz="2400" b="0" kern="100">
                          <a:solidFill>
                            <a:schemeClr val="tx1"/>
                          </a:solidFill>
                          <a:effectLst/>
                          <a:latin typeface="华文中宋" panose="02010600040101010101" charset="-122"/>
                          <a:ea typeface="华文中宋" panose="02010600040101010101" charset="-122"/>
                          <a:cs typeface="华文中宋" panose="02010600040101010101" charset="-122"/>
                        </a:rPr>
                        <a:t>一品</a:t>
                      </a:r>
                      <a:endParaRPr lang="zh-CN" sz="2400" b="0" kern="100">
                        <a:solidFill>
                          <a:schemeClr val="tx1"/>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65760">
                <a:tc gridSpan="3" vMerge="1">
                  <a:txBody>
                    <a:bodyPr vert="horz" wrap="square"/>
                    <a:lstStyle/>
                    <a:p/>
                  </a:txBody>
                  <a:tcPr/>
                </a:tc>
                <a:tc hMerge="1" vMerge="1">
                  <a:txBody>
                    <a:bodyPr vert="horz" wrap="square"/>
                    <a:lstStyle/>
                    <a:p/>
                  </a:txBody>
                  <a:tcPr/>
                </a:tc>
                <a:tc hMerge="1" vMerge="1">
                  <a:txBody>
                    <a:bodyPr vert="horz" wrap="square"/>
                    <a:lstStyle/>
                    <a:p/>
                  </a:txBody>
                  <a:tcPr/>
                </a:tc>
                <a:tc>
                  <a:txBody>
                    <a:bodyPr vert="horz" wrap="square"/>
                    <a:lstStyle/>
                    <a:p>
                      <a:pPr algn="ctr">
                        <a:spcAft>
                          <a:spcPct val="0"/>
                        </a:spcAft>
                      </a:pPr>
                      <a:r>
                        <a:rPr lang="zh-CN" sz="2400" b="0" kern="100">
                          <a:solidFill>
                            <a:schemeClr val="tx1"/>
                          </a:solidFill>
                          <a:effectLst/>
                          <a:latin typeface="华文中宋" panose="02010600040101010101" charset="-122"/>
                          <a:ea typeface="华文中宋" panose="02010600040101010101" charset="-122"/>
                          <a:cs typeface="华文中宋" panose="02010600040101010101" charset="-122"/>
                        </a:rPr>
                        <a:t>二品</a:t>
                      </a:r>
                      <a:endParaRPr lang="zh-CN" sz="2400" b="0" kern="100">
                        <a:solidFill>
                          <a:schemeClr val="tx1"/>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65760">
                <a:tc gridSpan="3" vMerge="1">
                  <a:txBody>
                    <a:bodyPr vert="horz" wrap="square"/>
                    <a:lstStyle/>
                    <a:p/>
                  </a:txBody>
                  <a:tcPr/>
                </a:tc>
                <a:tc hMerge="1" vMerge="1">
                  <a:txBody>
                    <a:bodyPr vert="horz" wrap="square"/>
                    <a:lstStyle/>
                    <a:p/>
                  </a:txBody>
                  <a:tcPr/>
                </a:tc>
                <a:tc hMerge="1" vMerge="1">
                  <a:txBody>
                    <a:bodyPr vert="horz" wrap="square"/>
                    <a:lstStyle/>
                    <a:p/>
                  </a:txBody>
                  <a:tcPr/>
                </a:tc>
                <a:tc>
                  <a:txBody>
                    <a:bodyPr vert="horz" wrap="square"/>
                    <a:lstStyle/>
                    <a:p>
                      <a:pPr algn="ctr">
                        <a:spcAft>
                          <a:spcPct val="0"/>
                        </a:spcAft>
                      </a:pPr>
                      <a:r>
                        <a:rPr lang="zh-CN" sz="2400" b="0" kern="100">
                          <a:solidFill>
                            <a:schemeClr val="tx1"/>
                          </a:solidFill>
                          <a:effectLst/>
                          <a:latin typeface="华文中宋" panose="02010600040101010101" charset="-122"/>
                          <a:ea typeface="华文中宋" panose="02010600040101010101" charset="-122"/>
                          <a:cs typeface="华文中宋" panose="02010600040101010101" charset="-122"/>
                        </a:rPr>
                        <a:t>三品</a:t>
                      </a:r>
                      <a:endParaRPr lang="zh-CN" sz="2400" b="0" kern="100">
                        <a:solidFill>
                          <a:schemeClr val="tx1"/>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65760">
                <a:tc gridSpan="3" vMerge="1">
                  <a:txBody>
                    <a:bodyPr vert="horz" wrap="square"/>
                    <a:lstStyle/>
                    <a:p/>
                  </a:txBody>
                  <a:tcPr/>
                </a:tc>
                <a:tc hMerge="1" vMerge="1">
                  <a:txBody>
                    <a:bodyPr vert="horz" wrap="square"/>
                    <a:lstStyle/>
                    <a:p/>
                  </a:txBody>
                  <a:tcPr/>
                </a:tc>
                <a:tc hMerge="1" vMerge="1">
                  <a:txBody>
                    <a:bodyPr vert="horz" wrap="square"/>
                    <a:lstStyle/>
                    <a:p/>
                  </a:txBody>
                  <a:tcPr/>
                </a:tc>
                <a:tc>
                  <a:txBody>
                    <a:bodyPr vert="horz" wrap="square"/>
                    <a:lstStyle/>
                    <a:p>
                      <a:pPr algn="ctr">
                        <a:spcAft>
                          <a:spcPct val="0"/>
                        </a:spcAft>
                      </a:pPr>
                      <a:r>
                        <a:rPr lang="zh-CN" sz="2400" b="0" kern="100">
                          <a:solidFill>
                            <a:schemeClr val="tx1"/>
                          </a:solidFill>
                          <a:effectLst/>
                          <a:latin typeface="华文中宋" panose="02010600040101010101" charset="-122"/>
                          <a:ea typeface="华文中宋" panose="02010600040101010101" charset="-122"/>
                          <a:cs typeface="华文中宋" panose="02010600040101010101" charset="-122"/>
                        </a:rPr>
                        <a:t>四品</a:t>
                      </a:r>
                      <a:endParaRPr lang="zh-CN" sz="2400" b="0" kern="100">
                        <a:solidFill>
                          <a:schemeClr val="tx1"/>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65760">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上上</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一品</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en-US" sz="2400" b="0" kern="100">
                          <a:effectLst/>
                          <a:latin typeface="华文中宋" panose="02010600040101010101" charset="-122"/>
                          <a:ea typeface="华文中宋" panose="02010600040101010101" charset="-122"/>
                          <a:cs typeface="华文中宋" panose="02010600040101010101" charset="-122"/>
                          <a:sym typeface="Wingdings" panose="05000000000000000000"/>
                        </a:rPr>
                        <a:t></a:t>
                      </a:r>
                      <a:endParaRPr lang="en-US" sz="2400" b="0" kern="100">
                        <a:solidFill>
                          <a:srgbClr val="800000"/>
                        </a:solidFill>
                        <a:effectLst/>
                        <a:latin typeface="华文中宋" panose="02010600040101010101" charset="-122"/>
                        <a:ea typeface="华文中宋" panose="02010600040101010101" charset="-122"/>
                        <a:cs typeface="华文中宋" panose="02010600040101010101" charset="-122"/>
                        <a:sym typeface="Wingdings" panose="0500000000000000000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solidFill>
                            <a:schemeClr val="tx1"/>
                          </a:solidFill>
                          <a:effectLst/>
                          <a:latin typeface="华文中宋" panose="02010600040101010101" charset="-122"/>
                          <a:ea typeface="华文中宋" panose="02010600040101010101" charset="-122"/>
                          <a:cs typeface="华文中宋" panose="02010600040101010101" charset="-122"/>
                        </a:rPr>
                        <a:t>五品</a:t>
                      </a:r>
                      <a:endParaRPr lang="zh-CN" sz="2400" b="0" kern="100">
                        <a:solidFill>
                          <a:schemeClr val="tx1"/>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65760">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上中</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二品</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en-US" sz="2400" b="0" kern="100">
                          <a:effectLst/>
                          <a:latin typeface="华文中宋" panose="02010600040101010101" charset="-122"/>
                          <a:ea typeface="华文中宋" panose="02010600040101010101" charset="-122"/>
                          <a:cs typeface="华文中宋" panose="02010600040101010101" charset="-122"/>
                          <a:sym typeface="Wingdings" panose="05000000000000000000"/>
                        </a:rPr>
                        <a:t></a:t>
                      </a:r>
                      <a:endParaRPr lang="en-US" sz="2400" b="0" kern="100">
                        <a:solidFill>
                          <a:srgbClr val="800000"/>
                        </a:solidFill>
                        <a:effectLst/>
                        <a:latin typeface="华文中宋" panose="02010600040101010101" charset="-122"/>
                        <a:ea typeface="华文中宋" panose="02010600040101010101" charset="-122"/>
                        <a:cs typeface="华文中宋" panose="02010600040101010101" charset="-122"/>
                        <a:sym typeface="Wingdings" panose="0500000000000000000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solidFill>
                            <a:schemeClr val="tx1"/>
                          </a:solidFill>
                          <a:effectLst/>
                          <a:latin typeface="华文中宋" panose="02010600040101010101" charset="-122"/>
                          <a:ea typeface="华文中宋" panose="02010600040101010101" charset="-122"/>
                          <a:cs typeface="华文中宋" panose="02010600040101010101" charset="-122"/>
                        </a:rPr>
                        <a:t>六品</a:t>
                      </a:r>
                      <a:endParaRPr lang="zh-CN" sz="2400" b="0" kern="100">
                        <a:solidFill>
                          <a:schemeClr val="tx1"/>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65760">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上下</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三品</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en-US" sz="2400" b="0" kern="100">
                          <a:effectLst/>
                          <a:latin typeface="华文中宋" panose="02010600040101010101" charset="-122"/>
                          <a:ea typeface="华文中宋" panose="02010600040101010101" charset="-122"/>
                          <a:cs typeface="华文中宋" panose="02010600040101010101" charset="-122"/>
                          <a:sym typeface="Wingdings" panose="05000000000000000000"/>
                        </a:rPr>
                        <a:t></a:t>
                      </a:r>
                      <a:endParaRPr lang="en-US" sz="2400" b="0" kern="100">
                        <a:solidFill>
                          <a:srgbClr val="800000"/>
                        </a:solidFill>
                        <a:effectLst/>
                        <a:latin typeface="华文中宋" panose="02010600040101010101" charset="-122"/>
                        <a:ea typeface="华文中宋" panose="02010600040101010101" charset="-122"/>
                        <a:cs typeface="华文中宋" panose="02010600040101010101" charset="-122"/>
                        <a:sym typeface="Wingdings" panose="0500000000000000000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smtClean="0">
                          <a:solidFill>
                            <a:schemeClr val="tx1"/>
                          </a:solidFill>
                          <a:effectLst/>
                          <a:latin typeface="华文中宋" panose="02010600040101010101" charset="-122"/>
                          <a:ea typeface="华文中宋" panose="02010600040101010101" charset="-122"/>
                          <a:cs typeface="华文中宋" panose="02010600040101010101" charset="-122"/>
                        </a:rPr>
                        <a:t>七品</a:t>
                      </a:r>
                      <a:endParaRPr lang="zh-CN" sz="2400" b="0" kern="100">
                        <a:solidFill>
                          <a:schemeClr val="tx1"/>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65760">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中上</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四品</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en-US" sz="2400" b="0" kern="100">
                          <a:effectLst/>
                          <a:latin typeface="华文中宋" panose="02010600040101010101" charset="-122"/>
                          <a:ea typeface="华文中宋" panose="02010600040101010101" charset="-122"/>
                          <a:cs typeface="华文中宋" panose="02010600040101010101" charset="-122"/>
                          <a:sym typeface="Wingdings" panose="05000000000000000000"/>
                        </a:rPr>
                        <a:t></a:t>
                      </a:r>
                      <a:endParaRPr lang="en-US" sz="2400" b="0" kern="100">
                        <a:solidFill>
                          <a:srgbClr val="800000"/>
                        </a:solidFill>
                        <a:effectLst/>
                        <a:latin typeface="华文中宋" panose="02010600040101010101" charset="-122"/>
                        <a:ea typeface="华文中宋" panose="02010600040101010101" charset="-122"/>
                        <a:cs typeface="华文中宋" panose="02010600040101010101" charset="-122"/>
                        <a:sym typeface="Wingdings" panose="0500000000000000000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solidFill>
                            <a:schemeClr val="tx1"/>
                          </a:solidFill>
                          <a:effectLst/>
                          <a:latin typeface="华文中宋" panose="02010600040101010101" charset="-122"/>
                          <a:ea typeface="华文中宋" panose="02010600040101010101" charset="-122"/>
                          <a:cs typeface="华文中宋" panose="02010600040101010101" charset="-122"/>
                        </a:rPr>
                        <a:t>八品</a:t>
                      </a:r>
                      <a:endParaRPr lang="zh-CN" sz="2400" b="0" kern="100">
                        <a:solidFill>
                          <a:schemeClr val="tx1"/>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65760">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中中</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五品</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en-US" sz="2400" b="0" kern="100">
                          <a:effectLst/>
                          <a:latin typeface="华文中宋" panose="02010600040101010101" charset="-122"/>
                          <a:ea typeface="华文中宋" panose="02010600040101010101" charset="-122"/>
                          <a:cs typeface="华文中宋" panose="02010600040101010101" charset="-122"/>
                          <a:sym typeface="Wingdings" panose="05000000000000000000"/>
                        </a:rPr>
                        <a:t></a:t>
                      </a:r>
                      <a:endParaRPr lang="en-US" sz="2400" b="0" kern="100">
                        <a:solidFill>
                          <a:srgbClr val="800000"/>
                        </a:solidFill>
                        <a:effectLst/>
                        <a:latin typeface="华文中宋" panose="02010600040101010101" charset="-122"/>
                        <a:ea typeface="华文中宋" panose="02010600040101010101" charset="-122"/>
                        <a:cs typeface="华文中宋" panose="02010600040101010101" charset="-122"/>
                        <a:sym typeface="Wingdings"/>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solidFill>
                            <a:schemeClr val="tx1"/>
                          </a:solidFill>
                          <a:effectLst/>
                          <a:latin typeface="华文中宋" panose="02010600040101010101" charset="-122"/>
                          <a:ea typeface="华文中宋" panose="02010600040101010101" charset="-122"/>
                          <a:cs typeface="华文中宋" panose="02010600040101010101" charset="-122"/>
                        </a:rPr>
                        <a:t>九品</a:t>
                      </a:r>
                      <a:endParaRPr lang="zh-CN" sz="2400" b="0" kern="100">
                        <a:solidFill>
                          <a:schemeClr val="tx1"/>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65760">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中下</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六品</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rowSpan="4" gridSpan="2">
                  <a:txBody>
                    <a:bodyPr vert="horz" wrap="square"/>
                    <a:lstStyle/>
                    <a:p>
                      <a:pPr algn="ctr">
                        <a:spcAft>
                          <a:spcPct val="0"/>
                        </a:spcAft>
                      </a:pPr>
                      <a:r>
                        <a:rPr lang="en-US" sz="2400" b="0" kern="100">
                          <a:solidFill>
                            <a:srgbClr val="FF0000"/>
                          </a:solidFill>
                          <a:effectLst/>
                          <a:latin typeface="华文中宋" panose="02010600040101010101" charset="-122"/>
                          <a:ea typeface="华文中宋" panose="02010600040101010101" charset="-122"/>
                          <a:cs typeface="华文中宋" panose="02010600040101010101" charset="-122"/>
                        </a:rPr>
                        <a:t>   </a:t>
                      </a:r>
                      <a:r>
                        <a:rPr lang="zh-CN" sz="2400" b="0" kern="100" smtClean="0">
                          <a:solidFill>
                            <a:srgbClr val="FF0000"/>
                          </a:solidFill>
                          <a:effectLst/>
                          <a:latin typeface="华文中宋" panose="02010600040101010101" charset="-122"/>
                          <a:ea typeface="华文中宋" panose="02010600040101010101" charset="-122"/>
                          <a:cs typeface="华文中宋" panose="02010600040101010101" charset="-122"/>
                        </a:rPr>
                        <a:t>官</a:t>
                      </a:r>
                      <a:r>
                        <a:rPr lang="zh-CN" sz="2400" b="0" kern="100">
                          <a:solidFill>
                            <a:srgbClr val="FF0000"/>
                          </a:solidFill>
                          <a:effectLst/>
                          <a:latin typeface="华文中宋" panose="02010600040101010101" charset="-122"/>
                          <a:ea typeface="华文中宋" panose="02010600040101010101" charset="-122"/>
                          <a:cs typeface="华文中宋" panose="02010600040101010101" charset="-122"/>
                        </a:rPr>
                        <a:t>品九品</a:t>
                      </a:r>
                      <a:endParaRPr lang="zh-CN" sz="2400" b="0" kern="100">
                        <a:solidFill>
                          <a:srgbClr val="FF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rowSpan="4" hMerge="1">
                  <a:txBody>
                    <a:bodyPr vert="horz" wrap="square"/>
                    <a:lstStyle/>
                    <a:p/>
                  </a:txBody>
                  <a:tcPr/>
                </a:tc>
              </a:tr>
              <a:tr h="365760">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下上</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七品</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gridSpan="2" vMerge="1">
                  <a:txBody>
                    <a:bodyPr vert="horz" wrap="square"/>
                    <a:lstStyle/>
                    <a:p/>
                  </a:txBody>
                  <a:tcPr/>
                </a:tc>
                <a:tc hMerge="1" vMerge="1">
                  <a:txBody>
                    <a:bodyPr vert="horz" wrap="square"/>
                    <a:lstStyle/>
                    <a:p/>
                  </a:txBody>
                  <a:tcPr/>
                </a:tc>
              </a:tr>
              <a:tr h="365760">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下中</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八品</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gridSpan="2" vMerge="1">
                  <a:txBody>
                    <a:bodyPr vert="horz" wrap="square"/>
                    <a:lstStyle/>
                    <a:p/>
                  </a:txBody>
                  <a:tcPr/>
                </a:tc>
                <a:tc hMerge="1" vMerge="1">
                  <a:txBody>
                    <a:bodyPr vert="horz" wrap="square"/>
                    <a:lstStyle/>
                    <a:p/>
                  </a:txBody>
                  <a:tcPr/>
                </a:tc>
              </a:tr>
              <a:tr h="365760">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下下</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spcAft>
                          <a:spcPct val="0"/>
                        </a:spcAft>
                      </a:pPr>
                      <a:r>
                        <a:rPr lang="zh-CN" sz="2400" b="0" kern="100">
                          <a:effectLst/>
                          <a:latin typeface="华文中宋" panose="02010600040101010101" charset="-122"/>
                          <a:ea typeface="华文中宋" panose="02010600040101010101" charset="-122"/>
                          <a:cs typeface="华文中宋" panose="02010600040101010101" charset="-122"/>
                        </a:rPr>
                        <a:t>九品</a:t>
                      </a:r>
                      <a:endParaRPr lang="zh-CN" sz="2400" b="0" kern="100">
                        <a:solidFill>
                          <a:srgbClr val="800000"/>
                        </a:solidFill>
                        <a:effectLst/>
                        <a:latin typeface="华文中宋" panose="02010600040101010101" charset="-122"/>
                        <a:ea typeface="华文中宋" panose="02010600040101010101" charset="-122"/>
                        <a:cs typeface="华文中宋" panose="02010600040101010101" charset="-122"/>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gridSpan="2" vMerge="1">
                  <a:txBody>
                    <a:bodyPr vert="horz" wrap="square"/>
                    <a:lstStyle/>
                    <a:p/>
                  </a:txBody>
                  <a:tcPr/>
                </a:tc>
                <a:tc hMerge="1" vMerge="1">
                  <a:txBody>
                    <a:bodyPr vert="horz" wrap="square"/>
                    <a:lstStyle/>
                    <a:p/>
                  </a:txBody>
                  <a:tcPr/>
                </a:tc>
              </a:tr>
            </a:tbl>
          </a:graphicData>
        </a:graphic>
      </p:graphicFrame>
      <p:sp>
        <p:nvSpPr>
          <p:cNvPr id="4" name="TextBox 3"/>
          <p:cNvSpPr txBox="1"/>
          <p:nvPr/>
        </p:nvSpPr>
        <p:spPr>
          <a:xfrm>
            <a:off x="2452026" y="370110"/>
            <a:ext cx="2492990" cy="923330"/>
          </a:xfrm>
          <a:prstGeom prst="rect">
            <a:avLst/>
          </a:prstGeom>
          <a:noFill/>
        </p:spPr>
        <p:txBody>
          <a:bodyPr wrap="none" rtlCol="0">
            <a:spAutoFit/>
          </a:bodyPr>
          <a:lstStyle/>
          <a:p>
            <a:pPr algn="ctr"/>
            <a:r>
              <a:rPr lang="zh-CN" altLang="en-US" sz="3600" smtClean="0">
                <a:latin typeface="华文中宋" panose="02010600040101010101" charset="-122"/>
                <a:ea typeface="华文中宋" panose="02010600040101010101" charset="-122"/>
                <a:cs typeface="华文中宋" panose="02010600040101010101" charset="-122"/>
              </a:rPr>
              <a:t>九品中正制</a:t>
            </a:r>
            <a:endParaRPr lang="en-US" altLang="zh-CN" sz="3600" smtClean="0">
              <a:latin typeface="华文中宋" panose="02010600040101010101" charset="-122"/>
              <a:ea typeface="华文中宋" panose="02010600040101010101" charset="-122"/>
              <a:cs typeface="华文中宋" panose="02010600040101010101" charset="-122"/>
            </a:endParaRPr>
          </a:p>
          <a:p>
            <a:pPr algn="ctr"/>
            <a:r>
              <a:rPr lang="en-US" altLang="zh-CN" smtClean="0">
                <a:latin typeface="华文中宋" panose="02010600040101010101" charset="-122"/>
                <a:ea typeface="华文中宋" panose="02010600040101010101" charset="-122"/>
                <a:cs typeface="华文中宋" panose="02010600040101010101" charset="-122"/>
              </a:rPr>
              <a:t>(</a:t>
            </a:r>
            <a:r>
              <a:rPr lang="zh-CN" altLang="en-US" smtClean="0">
                <a:latin typeface="华文中宋" panose="02010600040101010101" charset="-122"/>
                <a:ea typeface="华文中宋" panose="02010600040101010101" charset="-122"/>
                <a:cs typeface="华文中宋" panose="02010600040101010101" charset="-122"/>
              </a:rPr>
              <a:t>九品</a:t>
            </a:r>
            <a:r>
              <a:rPr lang="en-US" altLang="en-US" smtClean="0">
                <a:latin typeface="华文中宋" panose="02010600040101010101" charset="-122"/>
                <a:ea typeface="华文中宋" panose="02010600040101010101" charset="-122"/>
                <a:cs typeface="华文中宋" panose="02010600040101010101" charset="-122"/>
              </a:rPr>
              <a:t>官人法</a:t>
            </a:r>
            <a:r>
              <a:rPr lang="en-US" altLang="zh-CN" smtClean="0">
                <a:latin typeface="华文中宋" panose="02010600040101010101" charset="-122"/>
                <a:ea typeface="华文中宋" panose="02010600040101010101" charset="-122"/>
                <a:cs typeface="华文中宋" panose="02010600040101010101" charset="-122"/>
              </a:rPr>
              <a:t>)</a:t>
            </a:r>
            <a:endParaRPr lang="zh-CN" altLang="en-US">
              <a:latin typeface="华文中宋" panose="02010600040101010101" charset="-122"/>
              <a:ea typeface="华文中宋" panose="02010600040101010101" charset="-122"/>
              <a:cs typeface="华文中宋" panose="02010600040101010101" charset="-122"/>
            </a:endParaRPr>
          </a:p>
        </p:txBody>
      </p:sp>
    </p:spTree>
  </p:cSld>
  <p:clrMapOvr>
    <a:masterClrMapping/>
  </p:clrMapOvr>
  <mc:AlternateContent>
    <mc:Choice xmlns:p14="http://schemas.microsoft.com/office/powerpoint/2010/main" Requires="p14">
      <p:transition p14:dur="0"/>
    </mc:Choice>
    <mc:Fallback>
      <p:transition/>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4"/>
          <p:cNvSpPr txBox="1">
            <a:spLocks noChangeArrowheads="1"/>
          </p:cNvSpPr>
          <p:nvPr/>
        </p:nvSpPr>
        <p:spPr bwMode="auto">
          <a:xfrm>
            <a:off x="458633" y="959441"/>
            <a:ext cx="8519994" cy="2714590"/>
          </a:xfrm>
          <a:prstGeom prst="rect">
            <a:avLst/>
          </a:prstGeom>
          <a:noFill/>
          <a:ln w="9525">
            <a:noFill/>
            <a:miter lim="800000"/>
          </a:ln>
          <a:effectLst>
            <a:prstShdw prst="shdw17" dist="17961" dir="2700000">
              <a:schemeClr val="accent1">
                <a:gamma/>
                <a:shade val="60000"/>
                <a:invGamma/>
              </a:schemeClr>
            </a:prstShdw>
          </a:effectLst>
        </p:spPr>
        <p:txBody>
          <a:bodyPr wrap="square">
            <a:spAutoFit/>
          </a:bodyPr>
          <a:lstStyle>
            <a:lvl1pPr eaLnBrk="0" hangingPunct="0">
              <a:defRPr sz="2800">
                <a:solidFill>
                  <a:schemeClr val="tx1"/>
                </a:solidFill>
                <a:latin typeface="Arial" panose="020b0604020202020204" pitchFamily="34" charset="0"/>
                <a:ea typeface="经典繁颜体" charset="0"/>
                <a:cs typeface="经典繁颜体" charset="0"/>
              </a:defRPr>
            </a:lvl1pPr>
            <a:lvl2pPr marL="742950" indent="-285750" eaLnBrk="0" hangingPunct="0">
              <a:defRPr sz="2800">
                <a:solidFill>
                  <a:schemeClr val="tx1"/>
                </a:solidFill>
                <a:latin typeface="Arial" panose="020b0604020202020204" pitchFamily="34" charset="0"/>
                <a:ea typeface="经典繁颜体" charset="0"/>
                <a:cs typeface="经典繁颜体" charset="0"/>
              </a:defRPr>
            </a:lvl2pPr>
            <a:lvl3pPr marL="1143000" indent="-228600" eaLnBrk="0" hangingPunct="0">
              <a:defRPr sz="2800">
                <a:solidFill>
                  <a:schemeClr val="tx1"/>
                </a:solidFill>
                <a:latin typeface="Arial" panose="020b0604020202020204" pitchFamily="34" charset="0"/>
                <a:ea typeface="经典繁颜体" charset="0"/>
                <a:cs typeface="经典繁颜体" charset="0"/>
              </a:defRPr>
            </a:lvl3pPr>
            <a:lvl4pPr marL="1600200" indent="-228600" eaLnBrk="0" hangingPunct="0">
              <a:defRPr sz="2800">
                <a:solidFill>
                  <a:schemeClr val="tx1"/>
                </a:solidFill>
                <a:latin typeface="Arial" panose="020b0604020202020204" pitchFamily="34" charset="0"/>
                <a:ea typeface="经典繁颜体" charset="0"/>
                <a:cs typeface="经典繁颜体" charset="0"/>
              </a:defRPr>
            </a:lvl4pPr>
            <a:lvl5pPr marL="2057400" indent="-228600" eaLnBrk="0" hangingPunct="0">
              <a:defRPr sz="2800">
                <a:solidFill>
                  <a:schemeClr val="tx1"/>
                </a:solidFill>
                <a:latin typeface="Arial" panose="020b0604020202020204" pitchFamily="34" charset="0"/>
                <a:ea typeface="经典繁颜体" charset="0"/>
                <a:cs typeface="经典繁颜体"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9pPr>
          </a:lstStyle>
          <a:p>
            <a:pPr eaLnBrk="1" hangingPunct="1">
              <a:lnSpc>
                <a:spcPct val="130000"/>
              </a:lnSpc>
              <a:defRPr/>
            </a:pPr>
            <a:r>
              <a:rPr lang="zh-CN" altLang="en-US">
                <a:solidFill>
                  <a:schemeClr val="bg1"/>
                </a:solidFill>
                <a:latin typeface="华文中宋" panose="02010600040101010101" charset="-122"/>
                <a:ea typeface="华文中宋" panose="02010600040101010101" charset="-122"/>
                <a:cs typeface="华文中宋" panose="02010600040101010101" charset="-122"/>
              </a:rPr>
              <a:t> </a:t>
            </a:r>
            <a:r>
              <a:rPr lang="zh-CN" altLang="en-US" smtClean="0">
                <a:solidFill>
                  <a:schemeClr val="bg1"/>
                </a:solidFill>
                <a:latin typeface="华文中宋" panose="02010600040101010101" charset="-122"/>
                <a:ea typeface="华文中宋" panose="02010600040101010101" charset="-122"/>
                <a:cs typeface="华文中宋" panose="02010600040101010101" charset="-122"/>
              </a:rPr>
              <a:t>    上品无寒门，下品无</a:t>
            </a:r>
            <a:r>
              <a:rPr lang="en-US" altLang="en-US" smtClean="0">
                <a:solidFill>
                  <a:schemeClr val="bg1"/>
                </a:solidFill>
                <a:latin typeface="华文中宋" panose="02010600040101010101" charset="-122"/>
                <a:ea typeface="华文中宋" panose="02010600040101010101" charset="-122"/>
                <a:cs typeface="华文中宋" panose="02010600040101010101" charset="-122"/>
              </a:rPr>
              <a:t>士</a:t>
            </a:r>
            <a:r>
              <a:rPr lang="zh-CN" altLang="en-US" smtClean="0">
                <a:solidFill>
                  <a:schemeClr val="bg1"/>
                </a:solidFill>
                <a:latin typeface="华文中宋" panose="02010600040101010101" charset="-122"/>
                <a:ea typeface="华文中宋" panose="02010600040101010101" charset="-122"/>
                <a:cs typeface="华文中宋" panose="02010600040101010101" charset="-122"/>
              </a:rPr>
              <a:t>族。</a:t>
            </a:r>
            <a:endParaRPr lang="en-US" altLang="zh-CN" smtClean="0">
              <a:solidFill>
                <a:schemeClr val="bg1"/>
              </a:solidFill>
              <a:latin typeface="华文中宋" panose="02010600040101010101" charset="-122"/>
              <a:ea typeface="华文中宋" panose="02010600040101010101" charset="-122"/>
              <a:cs typeface="华文中宋" panose="02010600040101010101" charset="-122"/>
            </a:endParaRPr>
          </a:p>
          <a:p>
            <a:pPr algn="r" eaLnBrk="1" hangingPunct="1">
              <a:lnSpc>
                <a:spcPct val="130000"/>
              </a:lnSpc>
              <a:defRPr/>
            </a:pPr>
            <a:r>
              <a:rPr lang="zh-CN"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晋书</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刘毅传</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eaLnBrk="1" hangingPunct="1">
              <a:lnSpc>
                <a:spcPct val="130000"/>
              </a:lnSpc>
              <a:defRPr/>
            </a:pPr>
            <a:r>
              <a:rPr lang="zh-CN" altLang="zh-CN">
                <a:solidFill>
                  <a:schemeClr val="bg1"/>
                </a:solidFill>
                <a:latin typeface="华文中宋" panose="02010600040101010101" charset="-122"/>
                <a:ea typeface="华文中宋" panose="02010600040101010101" charset="-122"/>
                <a:cs typeface="华文中宋" panose="02010600040101010101" charset="-122"/>
              </a:rPr>
              <a:t> </a:t>
            </a:r>
            <a:r>
              <a:rPr lang="zh-CN" altLang="en-US" smtClean="0">
                <a:solidFill>
                  <a:schemeClr val="bg1"/>
                </a:solidFill>
                <a:latin typeface="华文中宋" panose="02010600040101010101" charset="-122"/>
                <a:ea typeface="华文中宋" panose="02010600040101010101" charset="-122"/>
                <a:cs typeface="华文中宋" panose="02010600040101010101" charset="-122"/>
              </a:rPr>
              <a:t>    崔卢王谢子弟，生发未噪，已拜列侯，身未离襁褓，业已被冠带。</a:t>
            </a:r>
            <a:endParaRPr lang="en-US" altLang="zh-CN" smtClean="0">
              <a:solidFill>
                <a:schemeClr val="bg1"/>
              </a:solidFill>
              <a:latin typeface="华文中宋" panose="02010600040101010101" charset="-122"/>
              <a:ea typeface="华文中宋" panose="02010600040101010101" charset="-122"/>
              <a:cs typeface="华文中宋" panose="02010600040101010101" charset="-122"/>
            </a:endParaRPr>
          </a:p>
          <a:p>
            <a:pPr algn="r" eaLnBrk="1" hangingPunct="1">
              <a:lnSpc>
                <a:spcPct val="130000"/>
              </a:lnSpc>
              <a:defRPr/>
            </a:pP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屠隆</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鸿苞节录</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a:t>
            </a:r>
            <a:endParaRPr lang="zh-CN" altLang="en-US" sz="2400" smtClean="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24929" name="Picture 8" descr="Image"/>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5720" y="139105"/>
            <a:ext cx="8207375" cy="4833932"/>
          </a:xfrm>
          <a:prstGeom prst="rect">
            <a:avLst/>
          </a:prstGeom>
          <a:noFill/>
          <a:ln>
            <a:noFill/>
          </a:ln>
        </p:spPr>
      </p:pic>
      <p:sp>
        <p:nvSpPr>
          <p:cNvPr id="124931" name="WordArt 10"/>
          <p:cNvSpPr>
            <a:spLocks noChangeArrowheads="1" noChangeShapeType="1" noTextEdit="1"/>
          </p:cNvSpPr>
          <p:nvPr/>
        </p:nvSpPr>
        <p:spPr bwMode="auto">
          <a:xfrm>
            <a:off x="715020" y="219610"/>
            <a:ext cx="3136900" cy="407920"/>
          </a:xfrm>
          <a:prstGeom prst="rect">
            <a:avLst/>
          </a:prstGeom>
        </p:spPr>
        <p:txBody>
          <a:bodyPr wrap="none" fromWordArt="1">
            <a:prstTxWarp prst="textPlain">
              <a:avLst>
                <a:gd name="adj" fmla="val 50000"/>
              </a:avLst>
            </a:prstTxWarp>
          </a:bodyPr>
          <a:lstStyle/>
          <a:p>
            <a:pPr algn="ctr"/>
            <a:r>
              <a:rPr lang="zh-CN" altLang="en-US" sz="3600" b="1" kern="1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华文中宋" panose="02010600040101010101" charset="-122"/>
                <a:ea typeface="华文中宋" panose="02010600040101010101" charset="-122"/>
                <a:cs typeface="华文中宋" panose="02010600040101010101" charset="-122"/>
              </a:rPr>
              <a:t>中原地区的名门望族</a:t>
            </a:r>
            <a:endParaRPr lang="zh-CN" altLang="en-US" sz="3600" b="1" kern="1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3689947" y="2248585"/>
            <a:ext cx="184666" cy="369332"/>
          </a:xfrm>
          <a:prstGeom prst="rect">
            <a:avLst/>
          </a:prstGeom>
          <a:noFill/>
        </p:spPr>
        <p:txBody>
          <a:bodyPr wrap="none" rtlCol="0">
            <a:spAutoFit/>
          </a:bodyPr>
          <a:lstStyle/>
          <a:p>
            <a:endParaRPr kumimoji="1" lang="zh-CN" altLang="en-US"/>
          </a:p>
        </p:txBody>
      </p:sp>
      <p:pic>
        <p:nvPicPr>
          <p:cNvPr id="4" name="图片 3"/>
          <p:cNvPicPr>
            <a:picLocks noChangeAspect="1"/>
          </p:cNvPicPr>
          <p:nvPr/>
        </p:nvPicPr>
        <p:blipFill>
          <a:blip r:embed="rId3"/>
          <a:stretch>
            <a:fillRect/>
          </a:stretch>
        </p:blipFill>
        <p:spPr>
          <a:xfrm>
            <a:off x="894985" y="0"/>
            <a:ext cx="2680651" cy="5143500"/>
          </a:xfrm>
          <a:prstGeom prst="rect">
            <a:avLst/>
          </a:prstGeom>
        </p:spPr>
      </p:pic>
      <p:sp>
        <p:nvSpPr>
          <p:cNvPr id="5" name="矩形 4"/>
          <p:cNvSpPr/>
          <p:nvPr/>
        </p:nvSpPr>
        <p:spPr>
          <a:xfrm>
            <a:off x="3874613" y="855919"/>
            <a:ext cx="4940680" cy="1323439"/>
          </a:xfrm>
          <a:prstGeom prst="rect">
            <a:avLst/>
          </a:prstGeom>
          <a:noFill/>
        </p:spPr>
        <p:txBody>
          <a:bodyPr wrap="square">
            <a:spAutoFit/>
          </a:bodyPr>
          <a:lstStyle/>
          <a:p>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      </a:t>
            </a: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肤脆骨柔，不堪行步，体赢气弱，不耐寒暑……</a:t>
            </a:r>
            <a:endParaRPr lang="en-US" altLang="zh-CN" sz="2800" smtClean="0">
              <a:solidFill>
                <a:srgbClr val="FFFFFF"/>
              </a:solidFill>
              <a:latin typeface="华文中宋" panose="02010600040101010101" charset="-122"/>
              <a:ea typeface="华文中宋" panose="02010600040101010101" charset="-122"/>
              <a:cs typeface="华文中宋" panose="02010600040101010101" charset="-122"/>
            </a:endParaRPr>
          </a:p>
          <a:p>
            <a:pPr algn="r"/>
            <a:r>
              <a:rPr lang="zh-CN"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颜氏家训</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涉务</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endParaRPr lang="zh-CN" altLang="en-US" sz="2400">
              <a:solidFill>
                <a:srgbClr val="FFFFFF"/>
              </a:solidFill>
              <a:latin typeface="华文中宋" panose="02010600040101010101" charset="-122"/>
              <a:ea typeface="华文中宋" panose="02010600040101010101" charset="-122"/>
              <a:cs typeface="华文中宋" panose="02010600040101010101" charset="-122"/>
            </a:endParaRPr>
          </a:p>
        </p:txBody>
      </p:sp>
      <p:sp>
        <p:nvSpPr>
          <p:cNvPr id="2" name="矩形 1"/>
          <p:cNvSpPr/>
          <p:nvPr/>
        </p:nvSpPr>
        <p:spPr>
          <a:xfrm>
            <a:off x="3874612" y="3055415"/>
            <a:ext cx="4940681" cy="1323439"/>
          </a:xfrm>
          <a:prstGeom prst="rect">
            <a:avLst/>
          </a:prstGeom>
          <a:noFill/>
        </p:spPr>
        <p:txBody>
          <a:bodyPr wrap="square">
            <a:spAutoFit/>
          </a:bodyPr>
          <a:lstStyle/>
          <a:p>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      </a:t>
            </a: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居官无官宦之事</a:t>
            </a:r>
            <a:r>
              <a:rPr lang="zh-CN" altLang="en-US" sz="2800">
                <a:solidFill>
                  <a:srgbClr val="FFFFFF"/>
                </a:solidFill>
                <a:latin typeface="华文中宋" panose="02010600040101010101" charset="-122"/>
                <a:ea typeface="华文中宋" panose="02010600040101010101" charset="-122"/>
                <a:cs typeface="华文中宋" panose="02010600040101010101" charset="-122"/>
              </a:rPr>
              <a:t>，处事无事事之心</a:t>
            </a: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a:t>
            </a:r>
            <a:endParaRPr lang="en-US" altLang="zh-CN" sz="2400" smtClean="0">
              <a:solidFill>
                <a:srgbClr val="FFFFFF"/>
              </a:solidFill>
              <a:latin typeface="华文中宋" panose="02010600040101010101" charset="-122"/>
              <a:ea typeface="华文中宋" panose="02010600040101010101" charset="-122"/>
              <a:cs typeface="华文中宋" panose="02010600040101010101" charset="-122"/>
            </a:endParaRPr>
          </a:p>
          <a:p>
            <a:pPr algn="r"/>
            <a:r>
              <a:rPr lang="zh-CN" altLang="zh-CN" sz="2400">
                <a:solidFill>
                  <a:srgbClr val="FFFFFF"/>
                </a:solidFill>
                <a:latin typeface="华文中宋" panose="02010600040101010101" charset="-122"/>
                <a:ea typeface="华文中宋" panose="02010600040101010101" charset="-122"/>
                <a:cs typeface="华文中宋" panose="02010600040101010101" charset="-122"/>
              </a:rPr>
              <a:t>——</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晋书</a:t>
            </a:r>
            <a:r>
              <a:rPr lang="en-US"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卷七十五</a:t>
            </a:r>
            <a:r>
              <a:rPr lang="en-US"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刘琰传</a:t>
            </a:r>
            <a:r>
              <a:rPr lang="en-US" altLang="zh-CN" sz="2400">
                <a:solidFill>
                  <a:srgbClr val="FFFFFF"/>
                </a:solidFill>
                <a:latin typeface="华文中宋" panose="02010600040101010101" charset="-122"/>
                <a:ea typeface="华文中宋" panose="02010600040101010101" charset="-122"/>
                <a:cs typeface="华文中宋" panose="02010600040101010101" charset="-122"/>
              </a:rPr>
              <a:t>》</a:t>
            </a:r>
            <a:endParaRPr lang="zh-CN" altLang="en-US" sz="2400">
              <a:solidFill>
                <a:srgbClr val="FFFFFF"/>
              </a:solidFill>
              <a:latin typeface="华文中宋" panose="02010600040101010101" charset="-122"/>
              <a:ea typeface="华文中宋" panose="02010600040101010101" charset="-122"/>
              <a:cs typeface="华文中宋" panose="02010600040101010101" charset="-122"/>
            </a:endParaRPr>
          </a:p>
        </p:txBody>
      </p:sp>
      <p:sp>
        <p:nvSpPr>
          <p:cNvPr id="7" name="矩形 6"/>
          <p:cNvSpPr/>
          <p:nvPr/>
        </p:nvSpPr>
        <p:spPr>
          <a:xfrm>
            <a:off x="824431" y="4656948"/>
            <a:ext cx="4940681" cy="461665"/>
          </a:xfrm>
          <a:prstGeom prst="rect">
            <a:avLst/>
          </a:prstGeom>
          <a:noFill/>
        </p:spPr>
        <p:txBody>
          <a:bodyPr wrap="square">
            <a:spAutoFit/>
          </a:bodyPr>
          <a:lstStyle/>
          <a:p>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洛神赋图</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局部</a:t>
            </a:r>
            <a:endParaRPr lang="zh-CN" altLang="en-US" sz="2400">
              <a:solidFill>
                <a:srgbClr val="FFFFFF"/>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7"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546173" y="860994"/>
            <a:ext cx="8203136" cy="3416320"/>
          </a:xfrm>
          <a:prstGeom prst="rect">
            <a:avLst/>
          </a:prstGeom>
        </p:spPr>
        <p:txBody>
          <a:bodyPr wrap="square">
            <a:spAutoFit/>
          </a:bodyPr>
          <a:lstStyle/>
          <a:p>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宋</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齐、梁朝政治，是以皇族为代表的，社会层次本来较低的氏族统治权力，日益衰落的门阀士族居高位而无所作为。在士族的这两个层次以外，从刘宋后期开始，不预于士族的寒人，其权势越来越大，成为皇权的得力工具。南朝所谓士庶之别，就是这种寒人。他们之中有的致位将帅，任专方面；有的作为皇帝的爪牙，出任宗室诸王镇将的典签，实际上掌握州郡和军府的权柄。在中央政权中，寒人充当中书省的通事舍人，出纳王命，权势更为显赫</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algn="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翦伯赞</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中国史纲要</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457200" y="1"/>
            <a:ext cx="8229600" cy="3394472"/>
          </a:xfrm>
        </p:spPr>
        <p:txBody>
          <a:bodyPr/>
          <a:lstStyle/>
          <a:p>
            <a:pPr marL="0" indent="0">
              <a:buNone/>
            </a:pPr>
            <a:r>
              <a:rPr lang="zh-CN" altLang="en-US" sz="2300" smtClean="0">
                <a:solidFill>
                  <a:srgbClr val="FFFFFF"/>
                </a:solidFill>
                <a:latin typeface="华文中宋" panose="02010600040101010101" charset="-122"/>
                <a:ea typeface="华文中宋" panose="02010600040101010101" charset="-122"/>
                <a:cs typeface="华文中宋" panose="02010600040101010101" charset="-122"/>
              </a:rPr>
              <a:t>一、秦汉至魏晋时期的官员选拔与管理</a:t>
            </a:r>
            <a:endParaRPr lang="en-US" altLang="zh-CN" sz="2300" smtClean="0">
              <a:solidFill>
                <a:srgbClr val="FFFFFF"/>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rgbClr val="FFFFFF"/>
                </a:solidFill>
                <a:latin typeface="华文中宋" panose="02010600040101010101" charset="-122"/>
                <a:ea typeface="华文中宋" panose="02010600040101010101" charset="-122"/>
                <a:cs typeface="华文中宋" panose="02010600040101010101" charset="-122"/>
              </a:rPr>
              <a:t>1.</a:t>
            </a:r>
            <a:r>
              <a:rPr lang="zh-CN" altLang="en-US" sz="2300" smtClean="0">
                <a:solidFill>
                  <a:srgbClr val="FFFFFF"/>
                </a:solidFill>
                <a:latin typeface="华文中宋" panose="02010600040101010101" charset="-122"/>
                <a:ea typeface="华文中宋" panose="02010600040101010101" charset="-122"/>
                <a:cs typeface="华文中宋" panose="02010600040101010101" charset="-122"/>
              </a:rPr>
              <a:t>察举制到九品中正制</a:t>
            </a:r>
            <a:endParaRPr lang="en-US" altLang="zh-CN" sz="2300" smtClean="0">
              <a:solidFill>
                <a:srgbClr val="FFFFFF"/>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rgbClr val="FFFFFF"/>
                </a:solidFill>
                <a:latin typeface="华文中宋" panose="02010600040101010101" charset="-122"/>
                <a:ea typeface="华文中宋" panose="02010600040101010101" charset="-122"/>
                <a:cs typeface="华文中宋" panose="02010600040101010101" charset="-122"/>
              </a:rPr>
              <a:t>2.</a:t>
            </a:r>
            <a:r>
              <a:rPr lang="zh-CN" altLang="en-US" sz="2300" smtClean="0">
                <a:solidFill>
                  <a:srgbClr val="FFFFFF"/>
                </a:solidFill>
                <a:latin typeface="华文中宋" panose="02010600040101010101" charset="-122"/>
                <a:ea typeface="华文中宋" panose="02010600040101010101" charset="-122"/>
                <a:cs typeface="华文中宋" panose="02010600040101010101" charset="-122"/>
              </a:rPr>
              <a:t>秦汉时期的上计制度</a:t>
            </a:r>
            <a:endParaRPr lang="en-US" altLang="zh-CN" sz="2300" smtClean="0">
              <a:solidFill>
                <a:srgbClr val="FFFFFF"/>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71471" y="970870"/>
            <a:ext cx="8229600" cy="3394472"/>
          </a:xfrm>
        </p:spPr>
        <p:txBody>
          <a:bodyPr/>
          <a:lstStyle/>
          <a:p>
            <a:pPr marL="0" indent="0">
              <a:buNone/>
            </a:pP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       从中央到地方的各级官吏都由君主任免。任命官吏时要授予玺印，作为权力的凭证，上下来往的各类行政文书都必须加盖玺印，官吏任满或因罪免职时将玺印缴回。</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君主还要定期对官吏进行考核。</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最主要的考核方法称为“上计”。“计”又称“计书”，即统计籍册。官吏每年将自己主管范围内的各种预算数字，如垦田、赋税、户口、仓储数字等写成文券上报君主，到年终持实际完成数字前去报核，如成绩不佳，君主即可当场将他收玺免职。</a:t>
            </a:r>
            <a:endParaRPr lang="en-US" altLang="zh-CN" sz="2400" smtClean="0">
              <a:solidFill>
                <a:srgbClr val="FFFFFF"/>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张帆</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中国古代简史</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endParaRPr lang="zh-CN" altLang="en-US" sz="2400">
              <a:solidFill>
                <a:srgbClr val="FFFFFF"/>
              </a:solidFill>
              <a:latin typeface="华文中宋" panose="02010600040101010101" charset="-122"/>
              <a:ea typeface="华文中宋" panose="02010600040101010101" charset="-122"/>
              <a:cs typeface="华文中宋" panose="02010600040101010101" charset="-122"/>
            </a:endParaRPr>
          </a:p>
        </p:txBody>
      </p:sp>
      <p:sp>
        <p:nvSpPr>
          <p:cNvPr id="4" name="标题 3"/>
          <p:cNvSpPr>
            <a:spLocks noGrp="1"/>
          </p:cNvSpPr>
          <p:nvPr>
            <p:ph type="title"/>
          </p:nvPr>
        </p:nvSpPr>
        <p:spPr/>
        <p:txBody>
          <a:bodyPr/>
          <a:lstStyle/>
          <a:p>
            <a:endParaRPr kumimoji="1"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313383" y="364712"/>
            <a:ext cx="8400648" cy="3394472"/>
          </a:xfrm>
        </p:spPr>
        <p:txBody>
          <a:bodyPr/>
          <a:lstStyle/>
          <a:p>
            <a:pPr marL="0" indent="0">
              <a:buNone/>
            </a:pP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上计制度在政治上的作用是重大的，首先，它是统治者即使了解全国各郡、国的土地、人口、钱谷出入及社会治安等的重要手段。</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其次，上计制度的另一重大作用，在于它能够提供各级地方官吏政绩还坏的依据，从而它也成了考核官吏和澄清吏治的重要手段。</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zh-CN" altLang="zh-CN" sz="240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此制推行的结果，必然导致专制制度的加强。</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正因为上计制度对维护与加强专制主义皇权有着杠杆版般的作用，因而皇朝集权制度的强弱，也会反过来影响到上计制度本身的一些变化及其执行程度。</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摘自白寿彝</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中国通史</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第四卷</a:t>
            </a:r>
            <a:endParaRPr kumimoji="1"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矩形 3"/>
          <p:cNvSpPr/>
          <p:nvPr/>
        </p:nvSpPr>
        <p:spPr>
          <a:xfrm>
            <a:off x="2874660" y="2387084"/>
            <a:ext cx="184666" cy="369332"/>
          </a:xfrm>
          <a:prstGeom prst="rect">
            <a:avLst/>
          </a:prstGeom>
        </p:spPr>
        <p:txBody>
          <a:bodyPr wrap="none">
            <a:spAutoFit/>
          </a:bodyPr>
          <a:lstStyle/>
          <a:p>
            <a:endParaRPr lang="zh-CN" altLang="en-US"/>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457200" y="1"/>
            <a:ext cx="8229600" cy="3394472"/>
          </a:xfrm>
        </p:spPr>
        <p:txBody>
          <a:bodyPr/>
          <a:lstStyle/>
          <a:p>
            <a:pPr marL="0" indent="0">
              <a:buNone/>
            </a:pPr>
            <a:r>
              <a:rPr lang="zh-CN" altLang="en-US" sz="2300" smtClean="0">
                <a:solidFill>
                  <a:srgbClr val="FFFFFF"/>
                </a:solidFill>
                <a:latin typeface="华文中宋" panose="02010600040101010101" charset="-122"/>
                <a:ea typeface="华文中宋" panose="02010600040101010101" charset="-122"/>
                <a:cs typeface="华文中宋" panose="02010600040101010101" charset="-122"/>
              </a:rPr>
              <a:t>一、秦汉至魏晋时期的官员选拔与管理</a:t>
            </a:r>
            <a:endParaRPr lang="en-US" altLang="zh-CN" sz="2300" smtClean="0">
              <a:solidFill>
                <a:srgbClr val="FFFFFF"/>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察举制到九品中正制</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秦汉时期的上计制度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御史、刺史</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8551" name="Text Box 7"/>
          <p:cNvSpPr txBox="1">
            <a:spLocks noChangeArrowheads="1"/>
          </p:cNvSpPr>
          <p:nvPr/>
        </p:nvSpPr>
        <p:spPr bwMode="auto">
          <a:xfrm>
            <a:off x="1978085" y="756934"/>
            <a:ext cx="461665" cy="92333"/>
          </a:xfrm>
          <a:prstGeom prst="rect">
            <a:avLst/>
          </a:prstGeom>
          <a:noFill/>
          <a:ln w="9525">
            <a:noFill/>
            <a:miter lim="800000"/>
          </a:ln>
          <a:effectLst>
            <a:prstShdw prst="shdw17" dist="17961" dir="2700000">
              <a:schemeClr val="accent1">
                <a:gamma/>
                <a:shade val="60000"/>
                <a:invGamma/>
              </a:schemeClr>
            </a:prstShdw>
          </a:effectLst>
        </p:spPr>
        <p:txBody>
          <a:bodyPr vert="eaVert" wrap="none">
            <a:spAutoFit/>
          </a:bodyPr>
          <a:lstStyle/>
          <a:p>
            <a:pPr defTabSz="914400" fontAlgn="base">
              <a:spcBef>
                <a:spcPct val="0"/>
              </a:spcBef>
              <a:spcAft>
                <a:spcPct val="0"/>
              </a:spcAft>
              <a:defRPr/>
            </a:pPr>
            <a:endParaRPr lang="zh-CN" altLang="en-US">
              <a:solidFill>
                <a:srgbClr val="000000"/>
              </a:solidFill>
              <a:latin typeface="Arial" panose="020b0604020202020204" pitchFamily="34" charset="0"/>
              <a:ea typeface="经典繁颜体" pitchFamily="49" charset="-122"/>
              <a:cs typeface="经典繁颜体" charset="0"/>
            </a:endParaRPr>
          </a:p>
        </p:txBody>
      </p:sp>
      <p:sp>
        <p:nvSpPr>
          <p:cNvPr id="2" name="文本框 1"/>
          <p:cNvSpPr txBox="1"/>
          <p:nvPr/>
        </p:nvSpPr>
        <p:spPr>
          <a:xfrm>
            <a:off x="4520579" y="283063"/>
            <a:ext cx="3496236" cy="369332"/>
          </a:xfrm>
          <a:prstGeom prst="rect">
            <a:avLst/>
          </a:prstGeom>
          <a:solidFill>
            <a:schemeClr val="accent6">
              <a:lumMod val="50000"/>
            </a:schemeClr>
          </a:solidFill>
        </p:spPr>
        <p:txBody>
          <a:bodyPr wrap="square" rtlCol="0">
            <a:spAutoFit/>
          </a:bodyPr>
          <a:lstStyle/>
          <a:p>
            <a:endParaRPr kumimoji="1" lang="zh-CN" altLang="en-US"/>
          </a:p>
        </p:txBody>
      </p:sp>
      <p:graphicFrame>
        <p:nvGraphicFramePr>
          <p:cNvPr id="5" name="图表 4"/>
          <p:cNvGraphicFramePr/>
          <p:nvPr/>
        </p:nvGraphicFramePr>
        <p:xfrm>
          <a:off x="567774" y="244692"/>
          <a:ext cx="8060116" cy="2848323"/>
        </p:xfrm>
        <a:graphic>
          <a:graphicData uri="http://schemas.openxmlformats.org/drawingml/2006/diagram">
            <dgm:relIds xmlns:dgm="http://schemas.openxmlformats.org/drawingml/2006/diagram" r:dm="rId4" r:lo="rId5" r:qs="rId6" r:cs="rId7"/>
          </a:graphicData>
        </a:graphic>
      </p:graphicFrame>
      <p:sp>
        <p:nvSpPr>
          <p:cNvPr id="11" name="矩形 10"/>
          <p:cNvSpPr/>
          <p:nvPr/>
        </p:nvSpPr>
        <p:spPr>
          <a:xfrm>
            <a:off x="1933303" y="3254371"/>
            <a:ext cx="5440600" cy="1200328"/>
          </a:xfrm>
          <a:prstGeom prst="rect">
            <a:avLst/>
          </a:prstGeom>
          <a:solidFill>
            <a:schemeClr val="accent2"/>
          </a:solidFill>
        </p:spPr>
        <p:txBody>
          <a:bodyPr wrap="square">
            <a:spAutoFit/>
          </a:bodyPr>
          <a:lstStyle/>
          <a:p>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御史大夫：“</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典</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正法度</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”“举劾非法</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r>
              <a:rPr kumimoji="1" lang="zh-CN" altLang="en-US" sz="2400">
                <a:solidFill>
                  <a:schemeClr val="bg1"/>
                </a:solidFill>
                <a:latin typeface="华文中宋" panose="02010600040101010101" charset="-122"/>
                <a:ea typeface="华文中宋" panose="02010600040101010101" charset="-122"/>
                <a:cs typeface="华文中宋" panose="02010600040101010101" charset="-122"/>
              </a:rPr>
              <a:t>御史中丞</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和御史丞：“</a:t>
            </a:r>
            <a:r>
              <a:rPr kumimoji="1" lang="zh-CN" altLang="en-US" sz="2400">
                <a:solidFill>
                  <a:schemeClr val="bg1"/>
                </a:solidFill>
                <a:latin typeface="华文中宋" panose="02010600040101010101" charset="-122"/>
                <a:ea typeface="华文中宋" panose="02010600040101010101" charset="-122"/>
                <a:cs typeface="华文中宋" panose="02010600040101010101" charset="-122"/>
              </a:rPr>
              <a:t>贰大夫</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endParaRPr kumimoji="1"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r>
              <a:rPr lang="zh-CN" altLang="en-US" sz="2400">
                <a:solidFill>
                  <a:schemeClr val="bg1"/>
                </a:solidFill>
                <a:latin typeface="华文中宋" panose="02010600040101010101" charset="-122"/>
                <a:ea typeface="华文中宋" panose="02010600040101010101" charset="-122"/>
                <a:cs typeface="华文中宋" panose="02010600040101010101" charset="-122"/>
              </a:rPr>
              <a:t>侍御史：掌管律令，</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监督法令实施。</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12" name="矩形 11"/>
          <p:cNvSpPr/>
          <p:nvPr/>
        </p:nvSpPr>
        <p:spPr>
          <a:xfrm>
            <a:off x="1950943" y="4541713"/>
            <a:ext cx="5440600" cy="461665"/>
          </a:xfrm>
          <a:prstGeom prst="rect">
            <a:avLst/>
          </a:prstGeom>
          <a:solidFill>
            <a:srgbClr val="333399"/>
          </a:solidFill>
        </p:spPr>
        <p:txBody>
          <a:bodyPr wrap="square">
            <a:spAutoFit/>
          </a:bodyPr>
          <a:lstStyle/>
          <a:p>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监  御 史：“</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掌监郡</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a:t>
            </a:r>
            <a:endParaRPr kumimoji="1" lang="zh-CN" altLang="en-US" sz="2400">
              <a:solidFill>
                <a:srgbClr val="FFFFFF"/>
              </a:solidFill>
              <a:latin typeface="华文中宋" panose="02010600040101010101" charset="-122"/>
              <a:ea typeface="华文中宋" panose="02010600040101010101" charset="-122"/>
              <a:cs typeface="华文中宋" panose="02010600040101010101" charset="-122"/>
            </a:endParaRPr>
          </a:p>
        </p:txBody>
      </p:sp>
      <p:sp>
        <p:nvSpPr>
          <p:cNvPr id="13" name="标题 1"/>
          <p:cNvSpPr txBox="1"/>
          <p:nvPr/>
        </p:nvSpPr>
        <p:spPr>
          <a:xfrm>
            <a:off x="388471" y="725242"/>
            <a:ext cx="842682" cy="3788636"/>
          </a:xfrm>
          <a:prstGeom prst="rect">
            <a:avLst/>
          </a:prstGeom>
        </p:spPr>
        <p:txBody>
          <a:bodyPr vert="eaVert"/>
          <a:lstStyle>
            <a:lvl1pPr algn="ctr" rtl="0" eaLnBrk="1" fontAlgn="base" hangingPunct="1">
              <a:spcBef>
                <a:spcPct val="0"/>
              </a:spcBef>
              <a:spcAft>
                <a:spcPct val="0"/>
              </a:spcAft>
              <a:defRPr kumimoji="1" sz="4400">
                <a:solidFill>
                  <a:schemeClr val="tx2"/>
                </a:solidFill>
                <a:latin typeface="+mj-lt"/>
                <a:ea typeface="宋体" panose="02010600030101010101" pitchFamily="2" charset="-122"/>
                <a:cs typeface="宋体" panose="02010600030101010101" pitchFamily="2" charset="-122"/>
              </a:defRPr>
            </a:lvl1pPr>
            <a:lvl2pPr algn="ctr" rtl="0" eaLnBrk="1" fontAlgn="base" hangingPunct="1">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2pPr>
            <a:lvl3pPr algn="ctr" rtl="0" eaLnBrk="1" fontAlgn="base" hangingPunct="1">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3pPr>
            <a:lvl4pPr algn="ctr" rtl="0" eaLnBrk="1" fontAlgn="base" hangingPunct="1">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4pPr>
            <a:lvl5pPr algn="ctr" rtl="0" eaLnBrk="1" fontAlgn="base" hangingPunct="1">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5pPr>
            <a:lvl6pPr marL="457200" algn="ctr" rtl="0" eaLnBrk="1" fontAlgn="base" hangingPunct="1">
              <a:spcBef>
                <a:spcPct val="0"/>
              </a:spcBef>
              <a:spcAft>
                <a:spcPct val="0"/>
              </a:spcAft>
              <a:defRPr sz="4400">
                <a:solidFill>
                  <a:schemeClr val="tx2"/>
                </a:solidFill>
                <a:latin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defRPr>
            </a:lvl9pPr>
          </a:lstStyle>
          <a:p>
            <a:r>
              <a:rPr lang="zh-CN" altLang="en-US" sz="3600" smtClean="0">
                <a:solidFill>
                  <a:schemeClr val="bg1"/>
                </a:solidFill>
                <a:latin typeface="华文中宋" panose="02010600040101010101" charset="-122"/>
                <a:ea typeface="华文中宋" panose="02010600040101010101" charset="-122"/>
                <a:cs typeface="华文中宋" panose="02010600040101010101" charset="-122"/>
              </a:rPr>
              <a:t>秦朝监察制度</a:t>
            </a:r>
            <a:endParaRPr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矩形 3"/>
          <p:cNvSpPr/>
          <p:nvPr/>
        </p:nvSpPr>
        <p:spPr>
          <a:xfrm>
            <a:off x="8012337" y="579796"/>
            <a:ext cx="615553" cy="4070842"/>
          </a:xfrm>
          <a:prstGeom prst="rect">
            <a:avLst/>
          </a:prstGeom>
          <a:noFill/>
        </p:spPr>
        <p:txBody>
          <a:bodyPr vert="eaVert" wrap="square">
            <a:spAutoFit/>
          </a:bodyPr>
          <a:lstStyle/>
          <a:p>
            <a:pPr algn="ct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监察系统初具规模</a:t>
            </a:r>
            <a:endParaRPr lang="zh-CN" altLang="en-US" sz="2800">
              <a:solidFill>
                <a:srgbClr val="FFFFFF"/>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4"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z="3600" smtClean="0">
                <a:solidFill>
                  <a:schemeClr val="bg1"/>
                </a:solidFill>
                <a:latin typeface="华文中宋" panose="02010600040101010101" charset="-122"/>
                <a:ea typeface="华文中宋" panose="02010600040101010101" charset="-122"/>
                <a:cs typeface="华文中宋" panose="02010600040101010101" charset="-122"/>
              </a:rPr>
              <a:t>汉朝的监察制度</a:t>
            </a:r>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739053" y="1200151"/>
            <a:ext cx="8080827" cy="3394472"/>
          </a:xfrm>
        </p:spPr>
        <p:txBody>
          <a:bodyPr/>
          <a:lstStyle/>
          <a:p>
            <a:pPr marL="0" indent="0">
              <a:buNone/>
            </a:pPr>
            <a:r>
              <a:rPr kumimoji="1" lang="zh-CN" altLang="en-US" sz="2400" smtClean="0">
                <a:solidFill>
                  <a:srgbClr val="FFFFFF"/>
                </a:solidFill>
                <a:latin typeface="华文中宋" panose="02010600040101010101" charset="-122"/>
                <a:ea typeface="华文中宋" panose="02010600040101010101" charset="-122"/>
                <a:cs typeface="华文中宋" panose="02010600040101010101" charset="-122"/>
              </a:rPr>
              <a:t>中央</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监察官</a:t>
            </a:r>
            <a:endParaRPr lang="en-US" altLang="zh-CN" sz="2400">
              <a:solidFill>
                <a:srgbClr val="FFFFFF"/>
              </a:solidFill>
              <a:latin typeface="华文中宋" panose="02010600040101010101" charset="-122"/>
              <a:ea typeface="华文中宋" panose="02010600040101010101" charset="-122"/>
              <a:cs typeface="华文中宋" panose="02010600040101010101" charset="-122"/>
            </a:endParaRPr>
          </a:p>
          <a:p>
            <a:r>
              <a:rPr kumimoji="1"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御史府（御史台）</a:t>
            </a:r>
            <a:r>
              <a:rPr lang="zh-CN"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虽置三公，事归台阁</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a:t>
            </a:r>
            <a:r>
              <a:rPr kumimoji="1"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endParaRPr kumimoji="1" lang="en-US" altLang="zh-CN" sz="2400" smtClean="0">
              <a:solidFill>
                <a:srgbClr val="FFFFFF"/>
              </a:solidFill>
              <a:latin typeface="华文中宋" panose="02010600040101010101" charset="-122"/>
              <a:ea typeface="华文中宋" panose="02010600040101010101" charset="-122"/>
              <a:cs typeface="华文中宋" panose="02010600040101010101" charset="-122"/>
            </a:endParaRPr>
          </a:p>
          <a:p>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丞相司直</a:t>
            </a:r>
            <a:r>
              <a:rPr lang="zh-CN"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掌佐丞相，举</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不法。”</a:t>
            </a:r>
            <a:endParaRPr lang="en-US" altLang="zh-CN" sz="2400">
              <a:solidFill>
                <a:srgbClr val="FFFFFF"/>
              </a:solidFill>
              <a:latin typeface="华文中宋" panose="02010600040101010101" charset="-122"/>
              <a:ea typeface="华文中宋" panose="02010600040101010101" charset="-122"/>
              <a:cs typeface="华文中宋" panose="02010600040101010101" charset="-122"/>
            </a:endParaRPr>
          </a:p>
          <a:p>
            <a:r>
              <a:rPr kumimoji="1"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司隶校尉</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察三辅、三河、弘农七郡</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”“督察三公以下为职”。</a:t>
            </a:r>
            <a:endParaRPr lang="zh-CN" altLang="en-US" sz="2400">
              <a:solidFill>
                <a:srgbClr val="FFFFFF"/>
              </a:solidFill>
              <a:latin typeface="华文中宋" panose="02010600040101010101" charset="-122"/>
              <a:ea typeface="华文中宋" panose="02010600040101010101" charset="-122"/>
              <a:cs typeface="华文中宋" panose="02010600040101010101" charset="-122"/>
            </a:endParaRPr>
          </a:p>
          <a:p>
            <a:pPr marL="0" indent="0">
              <a:buNone/>
            </a:pP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地方监察官</a:t>
            </a:r>
            <a:endParaRPr lang="en-US" altLang="zh-CN" sz="2400">
              <a:solidFill>
                <a:srgbClr val="FFFFFF"/>
              </a:solidFill>
              <a:latin typeface="华文中宋" panose="02010600040101010101" charset="-122"/>
              <a:ea typeface="华文中宋" panose="02010600040101010101" charset="-122"/>
              <a:cs typeface="华文中宋" panose="02010600040101010101" charset="-122"/>
            </a:endParaRPr>
          </a:p>
          <a:p>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刺史制度</a:t>
            </a:r>
            <a:endParaRPr kumimoji="1" lang="zh-CN" altLang="en-US" sz="2400">
              <a:solidFill>
                <a:srgbClr val="FFFFFF"/>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79512" y="483523"/>
            <a:ext cx="8712968" cy="4062651"/>
          </a:xfrm>
          <a:prstGeom prst="rect">
            <a:avLst/>
          </a:prstGeom>
        </p:spPr>
        <p:txBody>
          <a:bodyPr wrap="square">
            <a:spAutoFit/>
          </a:bodyPr>
          <a:lstStyle/>
          <a:p>
            <a:pPr algn="just"/>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汉武帝将</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全国分为</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13</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个监察</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区，称为十三州部，每州部设刺史一名</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刺者，言其刺举不法；史者，使者，言</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其为</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天子所使也”</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algn="just"/>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sym typeface="Wingdings" panose="05000000000000000000"/>
              </a:rPr>
              <a:t>    </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rPr>
              <a:t>州</a:t>
            </a:r>
            <a:r>
              <a:rPr lang="zh-CN" altLang="en-US" sz="2400">
                <a:solidFill>
                  <a:srgbClr val="00FFFF"/>
                </a:solidFill>
                <a:latin typeface="华文中宋" panose="02010600040101010101" charset="-122"/>
                <a:ea typeface="华文中宋" panose="02010600040101010101" charset="-122"/>
                <a:cs typeface="华文中宋" panose="02010600040101010101" charset="-122"/>
              </a:rPr>
              <a:t>：监察</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rPr>
              <a:t>区   </a:t>
            </a:r>
            <a:endParaRPr lang="en-US" altLang="zh-CN" sz="2400" smtClean="0">
              <a:solidFill>
                <a:srgbClr val="00FFFF"/>
              </a:solidFill>
              <a:latin typeface="华文中宋" panose="02010600040101010101" charset="-122"/>
              <a:ea typeface="华文中宋" panose="02010600040101010101" charset="-122"/>
              <a:cs typeface="华文中宋" panose="02010600040101010101" charset="-122"/>
            </a:endParaRPr>
          </a:p>
          <a:p>
            <a:pPr algn="just"/>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sym typeface="Wingdings" panose="05000000000000000000"/>
              </a:rPr>
              <a:t>    </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rPr>
              <a:t>州</a:t>
            </a:r>
            <a:r>
              <a:rPr lang="zh-CN" altLang="en-US" sz="2400">
                <a:solidFill>
                  <a:srgbClr val="00FFFF"/>
                </a:solidFill>
                <a:latin typeface="华文中宋" panose="02010600040101010101" charset="-122"/>
                <a:ea typeface="华文中宋" panose="02010600040101010101" charset="-122"/>
                <a:cs typeface="华文中宋" panose="02010600040101010101" charset="-122"/>
              </a:rPr>
              <a:t>刺史：六百</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rPr>
              <a:t>石 </a:t>
            </a:r>
            <a:r>
              <a:rPr lang="en-US" altLang="zh-CN" sz="2400" smtClean="0">
                <a:solidFill>
                  <a:srgbClr val="00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rPr>
              <a:t>郡太守二千石</a:t>
            </a:r>
            <a:r>
              <a:rPr lang="en-US" altLang="zh-CN" sz="2400" smtClean="0">
                <a:solidFill>
                  <a:srgbClr val="00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rPr>
              <a:t>   </a:t>
            </a:r>
            <a:endParaRPr lang="en-US" altLang="zh-CN" sz="2400" smtClean="0">
              <a:solidFill>
                <a:srgbClr val="00FFFF"/>
              </a:solidFill>
              <a:latin typeface="华文中宋" panose="02010600040101010101" charset="-122"/>
              <a:ea typeface="华文中宋" panose="02010600040101010101" charset="-122"/>
              <a:cs typeface="华文中宋" panose="02010600040101010101" charset="-122"/>
            </a:endParaRPr>
          </a:p>
          <a:p>
            <a:pPr algn="just"/>
            <a:r>
              <a:rPr lang="zh-CN" altLang="en-US" sz="2400">
                <a:solidFill>
                  <a:srgbClr val="00FFFF"/>
                </a:solidFill>
                <a:latin typeface="华文中宋" panose="02010600040101010101" charset="-122"/>
                <a:ea typeface="华文中宋" panose="02010600040101010101" charset="-122"/>
                <a:cs typeface="华文中宋" panose="02010600040101010101" charset="-122"/>
                <a:sym typeface="Wingdings" panose="05000000000000000000"/>
              </a:rPr>
              <a:t>    </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sym typeface="Wingdings" panose="05000000000000000000"/>
              </a:rPr>
              <a:t></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rPr>
              <a:t>州</a:t>
            </a:r>
            <a:r>
              <a:rPr lang="zh-CN" altLang="en-US" sz="2400">
                <a:solidFill>
                  <a:srgbClr val="00FFFF"/>
                </a:solidFill>
                <a:latin typeface="华文中宋" panose="02010600040101010101" charset="-122"/>
                <a:ea typeface="华文中宋" panose="02010600040101010101" charset="-122"/>
                <a:cs typeface="华文中宋" panose="02010600040101010101" charset="-122"/>
              </a:rPr>
              <a:t>刺史没有固定治所：“传车周流，匪</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rPr>
              <a:t>有定</a:t>
            </a:r>
            <a:r>
              <a:rPr lang="zh-CN" altLang="en-US" sz="2400">
                <a:solidFill>
                  <a:srgbClr val="00FFFF"/>
                </a:solidFill>
                <a:latin typeface="华文中宋" panose="02010600040101010101" charset="-122"/>
                <a:ea typeface="华文中宋" panose="02010600040101010101" charset="-122"/>
                <a:cs typeface="华文中宋" panose="02010600040101010101" charset="-122"/>
              </a:rPr>
              <a:t>所”</a:t>
            </a:r>
            <a:endParaRPr lang="zh-CN" altLang="en-US" sz="2400">
              <a:solidFill>
                <a:srgbClr val="00FFFF"/>
              </a:solidFill>
              <a:latin typeface="华文中宋" panose="02010600040101010101" charset="-122"/>
              <a:ea typeface="华文中宋" panose="02010600040101010101" charset="-122"/>
              <a:cs typeface="华文中宋" panose="02010600040101010101" charset="-122"/>
            </a:endParaRPr>
          </a:p>
          <a:p>
            <a:pPr algn="just"/>
            <a:r>
              <a:rPr lang="zh-CN" altLang="en-US" sz="2400">
                <a:solidFill>
                  <a:srgbClr val="00FFFF"/>
                </a:solidFill>
                <a:latin typeface="华文中宋" panose="02010600040101010101" charset="-122"/>
                <a:ea typeface="华文中宋" panose="02010600040101010101" charset="-122"/>
                <a:cs typeface="华文中宋" panose="02010600040101010101" charset="-122"/>
                <a:sym typeface="Wingdings" panose="05000000000000000000"/>
              </a:rPr>
              <a:t>    </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sym typeface="Wingdings" panose="05000000000000000000"/>
              </a:rPr>
              <a:t></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rPr>
              <a:t>州</a:t>
            </a:r>
            <a:r>
              <a:rPr lang="zh-CN" altLang="en-US" sz="2400">
                <a:solidFill>
                  <a:srgbClr val="00FFFF"/>
                </a:solidFill>
                <a:latin typeface="华文中宋" panose="02010600040101010101" charset="-122"/>
                <a:ea typeface="华文中宋" panose="02010600040101010101" charset="-122"/>
                <a:cs typeface="华文中宋" panose="02010600040101010101" charset="-122"/>
              </a:rPr>
              <a:t>刺史作为监察官之职责：“六条问事</a:t>
            </a:r>
            <a:r>
              <a:rPr lang="zh-CN" altLang="en-US" sz="2400" smtClean="0">
                <a:solidFill>
                  <a:srgbClr val="00FFFF"/>
                </a:solidFill>
                <a:latin typeface="华文中宋" panose="02010600040101010101" charset="-122"/>
                <a:ea typeface="华文中宋" panose="02010600040101010101" charset="-122"/>
                <a:cs typeface="华文中宋" panose="02010600040101010101" charset="-122"/>
              </a:rPr>
              <a:t>”</a:t>
            </a:r>
            <a:endParaRPr lang="en-US" altLang="zh-CN" sz="2400" smtClean="0">
              <a:solidFill>
                <a:srgbClr val="00FFFF"/>
              </a:solidFill>
              <a:latin typeface="华文中宋" panose="02010600040101010101" charset="-122"/>
              <a:ea typeface="华文中宋" panose="02010600040101010101" charset="-122"/>
              <a:cs typeface="华文中宋" panose="02010600040101010101" charset="-122"/>
            </a:endParaRPr>
          </a:p>
          <a:p>
            <a:pPr algn="just"/>
            <a:endParaRPr lang="en-US" altLang="zh-CN" sz="2400" smtClean="0">
              <a:solidFill>
                <a:srgbClr val="00FFFF"/>
              </a:solidFill>
              <a:latin typeface="华文中宋" panose="02010600040101010101" charset="-122"/>
              <a:ea typeface="华文中宋" panose="02010600040101010101" charset="-122"/>
              <a:cs typeface="华文中宋" panose="02010600040101010101" charset="-122"/>
            </a:endParaRPr>
          </a:p>
          <a:p>
            <a:pPr algn="just"/>
            <a:r>
              <a:rPr lang="en-US" altLang="zh-CN" sz="22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强</a:t>
            </a:r>
            <a:r>
              <a:rPr lang="zh-CN" altLang="en-US" sz="2200">
                <a:solidFill>
                  <a:schemeClr val="bg1"/>
                </a:solidFill>
                <a:latin typeface="华文中宋" panose="02010600040101010101" charset="-122"/>
                <a:ea typeface="华文中宋" panose="02010600040101010101" charset="-122"/>
                <a:cs typeface="华文中宋" panose="02010600040101010101" charset="-122"/>
              </a:rPr>
              <a:t>宗豪右田宅逾制，以强凌弱</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a:t>
            </a:r>
            <a:r>
              <a:rPr lang="en-US" altLang="zh-CN" sz="2200">
                <a:solidFill>
                  <a:schemeClr val="bg1"/>
                </a:solidFill>
                <a:latin typeface="华文中宋" panose="02010600040101010101" charset="-122"/>
                <a:ea typeface="华文中宋" panose="02010600040101010101" charset="-122"/>
                <a:cs typeface="华文中宋" panose="02010600040101010101" charset="-122"/>
              </a:rPr>
              <a:t>4</a:t>
            </a:r>
            <a:r>
              <a:rPr lang="en-US" altLang="zh-CN" sz="22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二千石选</a:t>
            </a:r>
            <a:r>
              <a:rPr lang="zh-CN" altLang="en-US" sz="2200">
                <a:solidFill>
                  <a:schemeClr val="bg1"/>
                </a:solidFill>
                <a:latin typeface="华文中宋" panose="02010600040101010101" charset="-122"/>
                <a:ea typeface="华文中宋" panose="02010600040101010101" charset="-122"/>
                <a:cs typeface="华文中宋" panose="02010600040101010101" charset="-122"/>
              </a:rPr>
              <a:t>署不平</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200">
              <a:solidFill>
                <a:schemeClr val="bg1"/>
              </a:solidFill>
              <a:latin typeface="华文中宋" panose="02010600040101010101" charset="-122"/>
              <a:ea typeface="华文中宋" panose="02010600040101010101" charset="-122"/>
              <a:cs typeface="华文中宋" panose="02010600040101010101" charset="-122"/>
            </a:endParaRPr>
          </a:p>
          <a:p>
            <a:pPr algn="just"/>
            <a:r>
              <a:rPr lang="en-US" altLang="zh-CN" sz="2200">
                <a:solidFill>
                  <a:schemeClr val="bg1"/>
                </a:solidFill>
                <a:latin typeface="华文中宋" panose="02010600040101010101" charset="-122"/>
                <a:ea typeface="华文中宋" panose="02010600040101010101" charset="-122"/>
                <a:cs typeface="华文中宋" panose="02010600040101010101" charset="-122"/>
              </a:rPr>
              <a:t>2</a:t>
            </a:r>
            <a:r>
              <a:rPr lang="en-US" altLang="zh-CN" sz="22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二千石不奉诏书</a:t>
            </a:r>
            <a:r>
              <a:rPr lang="zh-CN" altLang="en-US" sz="2200">
                <a:solidFill>
                  <a:schemeClr val="bg1"/>
                </a:solidFill>
                <a:latin typeface="华文中宋" panose="02010600040101010101" charset="-122"/>
                <a:ea typeface="华文中宋" panose="02010600040101010101" charset="-122"/>
                <a:cs typeface="华文中宋" panose="02010600040101010101" charset="-122"/>
              </a:rPr>
              <a:t>，侵渔百姓</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   </a:t>
            </a:r>
            <a:r>
              <a:rPr lang="en-US" altLang="zh-CN" sz="2200" smtClean="0">
                <a:solidFill>
                  <a:schemeClr val="bg1"/>
                </a:solidFill>
                <a:latin typeface="华文中宋" panose="02010600040101010101" charset="-122"/>
                <a:ea typeface="华文中宋" panose="02010600040101010101" charset="-122"/>
                <a:cs typeface="华文中宋" panose="02010600040101010101" charset="-122"/>
              </a:rPr>
              <a:t>5.</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二千石子弟恃怙荣事</a:t>
            </a:r>
            <a:r>
              <a:rPr lang="zh-CN" altLang="en-US" sz="2200">
                <a:solidFill>
                  <a:schemeClr val="bg1"/>
                </a:solidFill>
                <a:latin typeface="华文中宋" panose="02010600040101010101" charset="-122"/>
                <a:ea typeface="华文中宋" panose="02010600040101010101" charset="-122"/>
                <a:cs typeface="华文中宋" panose="02010600040101010101" charset="-122"/>
              </a:rPr>
              <a:t>、请托所监</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200">
              <a:solidFill>
                <a:schemeClr val="bg1"/>
              </a:solidFill>
              <a:latin typeface="华文中宋" panose="02010600040101010101" charset="-122"/>
              <a:ea typeface="华文中宋" panose="02010600040101010101" charset="-122"/>
              <a:cs typeface="华文中宋" panose="02010600040101010101" charset="-122"/>
            </a:endParaRPr>
          </a:p>
          <a:p>
            <a:pPr algn="just"/>
            <a:r>
              <a:rPr lang="en-US" altLang="zh-CN" sz="2200">
                <a:solidFill>
                  <a:schemeClr val="bg1"/>
                </a:solidFill>
                <a:latin typeface="华文中宋" panose="02010600040101010101" charset="-122"/>
                <a:ea typeface="华文中宋" panose="02010600040101010101" charset="-122"/>
                <a:cs typeface="华文中宋" panose="02010600040101010101" charset="-122"/>
              </a:rPr>
              <a:t>3</a:t>
            </a:r>
            <a:r>
              <a:rPr lang="en-US" altLang="zh-CN" sz="22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二千石风厉杀人，怒</a:t>
            </a:r>
            <a:r>
              <a:rPr lang="zh-CN" altLang="en-US" sz="2200">
                <a:solidFill>
                  <a:schemeClr val="bg1"/>
                </a:solidFill>
                <a:latin typeface="华文中宋" panose="02010600040101010101" charset="-122"/>
                <a:ea typeface="华文中宋" panose="02010600040101010101" charset="-122"/>
                <a:cs typeface="华文中宋" panose="02010600040101010101" charset="-122"/>
              </a:rPr>
              <a:t>则任刑</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   </a:t>
            </a:r>
            <a:r>
              <a:rPr lang="en-US" altLang="zh-CN" sz="2200" smtClean="0">
                <a:solidFill>
                  <a:schemeClr val="bg1"/>
                </a:solidFill>
                <a:latin typeface="华文中宋" panose="02010600040101010101" charset="-122"/>
                <a:ea typeface="华文中宋" panose="02010600040101010101" charset="-122"/>
                <a:cs typeface="华文中宋" panose="02010600040101010101" charset="-122"/>
              </a:rPr>
              <a:t>6.</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二千石违公下比</a:t>
            </a:r>
            <a:r>
              <a:rPr lang="zh-CN" altLang="en-US" sz="22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200" smtClean="0">
                <a:solidFill>
                  <a:schemeClr val="bg1"/>
                </a:solidFill>
                <a:latin typeface="华文中宋" panose="02010600040101010101" charset="-122"/>
                <a:ea typeface="华文中宋" panose="02010600040101010101" charset="-122"/>
                <a:cs typeface="华文中宋" panose="02010600040101010101" charset="-122"/>
              </a:rPr>
              <a:t>阿附豪强。</a:t>
            </a:r>
            <a:endParaRPr lang="zh-CN" altLang="en-US" sz="22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spd="slow"/>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9340" y="0"/>
            <a:ext cx="5405320" cy="5143500"/>
          </a:xfrm>
          <a:prstGeom prst="rect">
            <a:avLst/>
          </a:prstGeom>
        </p:spPr>
      </p:pic>
    </p:spTree>
  </p:cSld>
  <p:clrMapOvr>
    <a:masterClrMapping/>
  </p:clrMapOvr>
  <p:transition spd="slow"/>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23539" y="604882"/>
            <a:ext cx="8544889" cy="3046988"/>
          </a:xfrm>
          <a:prstGeom prst="rect">
            <a:avLst/>
          </a:prstGeom>
        </p:spPr>
        <p:txBody>
          <a:bodyPr wrap="square">
            <a:spAutoFit/>
          </a:bodyPr>
          <a:lstStyle/>
          <a:p>
            <a:pPr algn="just"/>
            <a:r>
              <a:rPr lang="zh-CN" altLang="en-US" sz="2400">
                <a:solidFill>
                  <a:schemeClr val="bg1"/>
                </a:solidFill>
                <a:latin typeface="华文中宋" panose="02010600040101010101" charset="-122"/>
                <a:ea typeface="华文中宋" panose="02010600040101010101" charset="-122"/>
                <a:cs typeface="华文中宋" panose="02010600040101010101" charset="-122"/>
              </a:rPr>
              <a:t>    夫秩卑而命之尊，官小而权之重，此大小相制，内外相维之</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意。</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algn="just"/>
            <a:r>
              <a:rPr lang="en-US" altLang="zh-CN" sz="2400">
                <a:solidFill>
                  <a:schemeClr val="bg1"/>
                </a:solidFill>
                <a:latin typeface="华文中宋" panose="02010600040101010101" charset="-122"/>
                <a:ea typeface="华文中宋" panose="02010600040101010101" charset="-122"/>
                <a:cs typeface="华文中宋" panose="02010600040101010101" charset="-122"/>
              </a:rPr>
              <a:t> </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顾炎武</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日知录</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卷九</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部刺史</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algn="just"/>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algn="just"/>
            <a:r>
              <a:rPr lang="zh-CN" altLang="en-US" sz="240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官轻则爱惜身家之念轻</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，而权重则整饬吏制之威重</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algn="just"/>
            <a:r>
              <a:rPr lang="en-US" altLang="zh-CN" sz="2400">
                <a:solidFill>
                  <a:schemeClr val="bg1"/>
                </a:solidFill>
                <a:latin typeface="华文中宋" panose="02010600040101010101" charset="-122"/>
                <a:ea typeface="华文中宋" panose="02010600040101010101" charset="-122"/>
                <a:cs typeface="华文中宋" panose="02010600040101010101" charset="-122"/>
              </a:rPr>
              <a:t> </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赵翼</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陔余丛考</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卷二六</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监察官非刺史</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algn="just"/>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algn="just"/>
            <a:r>
              <a:rPr lang="zh-CN" altLang="en-US" sz="2400">
                <a:solidFill>
                  <a:srgbClr val="FFFF00"/>
                </a:solidFill>
                <a:latin typeface="华文中宋" panose="02010600040101010101" charset="-122"/>
                <a:ea typeface="华文中宋" panose="02010600040101010101" charset="-122"/>
                <a:cs typeface="华文中宋" panose="02010600040101010101" charset="-122"/>
              </a:rPr>
              <a:t>    “以卑临尊”是中国古代监察制度的特点之一。</a:t>
            </a:r>
            <a:endParaRPr lang="zh-CN" altLang="en-US" sz="2400">
              <a:solidFill>
                <a:srgbClr val="FFFF00"/>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spd="slow"/>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457200" y="1"/>
            <a:ext cx="8229600" cy="3394472"/>
          </a:xfrm>
        </p:spPr>
        <p:txBody>
          <a:bodyPr/>
          <a:lstStyle/>
          <a:p>
            <a:pPr marL="0" indent="0">
              <a:buNone/>
            </a:pPr>
            <a:r>
              <a:rPr lang="zh-CN" altLang="en-US" sz="2300" smtClean="0">
                <a:solidFill>
                  <a:srgbClr val="FFFFFF"/>
                </a:solidFill>
                <a:latin typeface="华文中宋" panose="02010600040101010101" charset="-122"/>
                <a:ea typeface="华文中宋" panose="02010600040101010101" charset="-122"/>
                <a:cs typeface="华文中宋" panose="02010600040101010101" charset="-122"/>
              </a:rPr>
              <a:t>一、秦汉至魏晋时期的官员选拔与管理</a:t>
            </a:r>
            <a:endParaRPr lang="en-US" altLang="zh-CN" sz="2300" smtClean="0">
              <a:solidFill>
                <a:srgbClr val="FFFFFF"/>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rgbClr val="FFFFFF"/>
                </a:solidFill>
                <a:latin typeface="华文中宋" panose="02010600040101010101" charset="-122"/>
                <a:ea typeface="华文中宋" panose="02010600040101010101" charset="-122"/>
                <a:cs typeface="华文中宋" panose="02010600040101010101" charset="-122"/>
              </a:rPr>
              <a:t>1.</a:t>
            </a:r>
            <a:r>
              <a:rPr lang="zh-CN" altLang="en-US" sz="2300" smtClean="0">
                <a:solidFill>
                  <a:srgbClr val="FFFFFF"/>
                </a:solidFill>
                <a:latin typeface="华文中宋" panose="02010600040101010101" charset="-122"/>
                <a:ea typeface="华文中宋" panose="02010600040101010101" charset="-122"/>
                <a:cs typeface="华文中宋" panose="02010600040101010101" charset="-122"/>
              </a:rPr>
              <a:t>察举制到九品中正制</a:t>
            </a:r>
            <a:endParaRPr lang="en-US" altLang="zh-CN" sz="2300" smtClean="0">
              <a:solidFill>
                <a:srgbClr val="FFFFFF"/>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rgbClr val="FFFFFF"/>
                </a:solidFill>
                <a:latin typeface="华文中宋" panose="02010600040101010101" charset="-122"/>
                <a:ea typeface="华文中宋" panose="02010600040101010101" charset="-122"/>
                <a:cs typeface="华文中宋" panose="02010600040101010101" charset="-122"/>
              </a:rPr>
              <a:t>2.</a:t>
            </a:r>
            <a:r>
              <a:rPr lang="zh-CN" altLang="en-US" sz="2300" smtClean="0">
                <a:solidFill>
                  <a:srgbClr val="FFFFFF"/>
                </a:solidFill>
                <a:latin typeface="华文中宋" panose="02010600040101010101" charset="-122"/>
                <a:ea typeface="华文中宋" panose="02010600040101010101" charset="-122"/>
                <a:cs typeface="华文中宋" panose="02010600040101010101" charset="-122"/>
              </a:rPr>
              <a:t>秦汉时期的上计制度</a:t>
            </a:r>
            <a:endParaRPr lang="en-US" altLang="zh-CN" sz="2300" smtClean="0">
              <a:solidFill>
                <a:srgbClr val="FFFFFF"/>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rgbClr val="FFFFFF"/>
                </a:solidFill>
                <a:latin typeface="华文中宋" panose="02010600040101010101" charset="-122"/>
                <a:ea typeface="华文中宋" panose="02010600040101010101" charset="-122"/>
                <a:cs typeface="华文中宋" panose="02010600040101010101" charset="-122"/>
              </a:rPr>
              <a:t>3.</a:t>
            </a:r>
            <a:r>
              <a:rPr lang="en-US" altLang="en-US" sz="2300" smtClean="0">
                <a:solidFill>
                  <a:srgbClr val="FFFFFF"/>
                </a:solidFill>
                <a:latin typeface="华文中宋" panose="02010600040101010101" charset="-122"/>
                <a:ea typeface="华文中宋" panose="02010600040101010101" charset="-122"/>
                <a:cs typeface="华文中宋" panose="02010600040101010101" charset="-122"/>
              </a:rPr>
              <a:t>秦汉时期的</a:t>
            </a:r>
            <a:r>
              <a:rPr lang="zh-CN" altLang="en-US" sz="2300" smtClean="0">
                <a:solidFill>
                  <a:srgbClr val="FFFFFF"/>
                </a:solidFill>
                <a:latin typeface="华文中宋" panose="02010600040101010101" charset="-122"/>
                <a:ea typeface="华文中宋" panose="02010600040101010101" charset="-122"/>
                <a:cs typeface="华文中宋" panose="02010600040101010101" charset="-122"/>
              </a:rPr>
              <a:t>御史、刺史</a:t>
            </a:r>
            <a:r>
              <a:rPr lang="en-US" altLang="en-US" sz="2300" smtClean="0">
                <a:solidFill>
                  <a:srgbClr val="FFFFFF"/>
                </a:solidFill>
                <a:latin typeface="华文中宋" panose="02010600040101010101" charset="-122"/>
                <a:ea typeface="华文中宋" panose="02010600040101010101" charset="-122"/>
                <a:cs typeface="华文中宋" panose="02010600040101010101" charset="-122"/>
              </a:rPr>
              <a:t>制度</a:t>
            </a:r>
            <a:endParaRPr lang="en-US" altLang="zh-CN" sz="2300" smtClean="0">
              <a:solidFill>
                <a:srgbClr val="FFFFFF"/>
              </a:solidFill>
              <a:latin typeface="华文中宋" panose="02010600040101010101" charset="-122"/>
              <a:ea typeface="华文中宋" panose="02010600040101010101" charset="-122"/>
              <a:cs typeface="华文中宋" panose="02010600040101010101" charset="-122"/>
            </a:endParaRPr>
          </a:p>
          <a:p>
            <a:pPr marL="0" indent="0">
              <a:buNone/>
            </a:pPr>
            <a:r>
              <a:rPr kumimoji="1" lang="zh-CN" altLang="en-US" sz="2300" smtClean="0">
                <a:solidFill>
                  <a:srgbClr val="FFFFFF"/>
                </a:solidFill>
                <a:latin typeface="华文中宋" panose="02010600040101010101" charset="-122"/>
                <a:ea typeface="华文中宋" panose="02010600040101010101" charset="-122"/>
                <a:cs typeface="华文中宋" panose="02010600040101010101" charset="-122"/>
              </a:rPr>
              <a:t>二、隋唐至两宋时期的官员选拔与管理</a:t>
            </a:r>
            <a:endParaRPr kumimoji="1" lang="en-US" altLang="zh-CN" sz="2300" smtClean="0">
              <a:solidFill>
                <a:srgbClr val="FFFFFF"/>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rgbClr val="FFFFFF"/>
                </a:solidFill>
                <a:latin typeface="华文中宋" panose="02010600040101010101" charset="-122"/>
                <a:ea typeface="华文中宋" panose="02010600040101010101" charset="-122"/>
                <a:cs typeface="华文中宋" panose="02010600040101010101" charset="-122"/>
              </a:rPr>
              <a:t>1.</a:t>
            </a:r>
            <a:r>
              <a:rPr lang="zh-CN" altLang="en-US" sz="2300" smtClean="0">
                <a:solidFill>
                  <a:srgbClr val="FFFFFF"/>
                </a:solidFill>
                <a:latin typeface="华文中宋" panose="02010600040101010101" charset="-122"/>
                <a:ea typeface="华文中宋" panose="02010600040101010101" charset="-122"/>
                <a:cs typeface="华文中宋" panose="02010600040101010101" charset="-122"/>
              </a:rPr>
              <a:t>科举制度的形成和发展</a:t>
            </a:r>
            <a:endParaRPr lang="en-US" altLang="zh-CN" sz="2300" smtClean="0">
              <a:solidFill>
                <a:srgbClr val="FFFFFF"/>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2692288" y="450069"/>
            <a:ext cx="3775393" cy="707886"/>
          </a:xfrm>
          <a:prstGeom prst="rect">
            <a:avLst/>
          </a:prstGeom>
          <a:noFill/>
        </p:spPr>
        <p:txBody>
          <a:bodyPr wrap="none" rtlCol="0">
            <a:spAutoFit/>
          </a:bodyPr>
          <a:lstStyle/>
          <a:p>
            <a:r>
              <a:rPr lang="zh-CN" altLang="en-US" sz="4000" smtClean="0">
                <a:solidFill>
                  <a:srgbClr val="FFFFFF"/>
                </a:solidFill>
                <a:latin typeface="华文中宋" panose="02010600040101010101" charset="-122"/>
                <a:ea typeface="华文中宋" panose="02010600040101010101" charset="-122"/>
                <a:cs typeface="华文中宋" panose="02010600040101010101" charset="-122"/>
              </a:rPr>
              <a:t>科举制度的形成</a:t>
            </a:r>
            <a:endParaRPr lang="zh-CN" altLang="en-US" sz="4000">
              <a:solidFill>
                <a:srgbClr val="FFFFFF"/>
              </a:solidFill>
              <a:latin typeface="华文中宋" panose="02010600040101010101" charset="-122"/>
              <a:ea typeface="华文中宋" panose="02010600040101010101" charset="-122"/>
              <a:cs typeface="华文中宋" panose="02010600040101010101" charset="-122"/>
            </a:endParaRPr>
          </a:p>
        </p:txBody>
      </p:sp>
      <p:sp>
        <p:nvSpPr>
          <p:cNvPr id="5" name="TextBox 4"/>
          <p:cNvSpPr txBox="1"/>
          <p:nvPr/>
        </p:nvSpPr>
        <p:spPr>
          <a:xfrm>
            <a:off x="224382" y="1275606"/>
            <a:ext cx="8740106" cy="523220"/>
          </a:xfrm>
          <a:prstGeom prst="rect">
            <a:avLst/>
          </a:prstGeom>
          <a:noFill/>
        </p:spPr>
        <p:txBody>
          <a:bodyPr wrap="square" rtlCol="0">
            <a:spAutoFit/>
          </a:bodyPr>
          <a:lstStyle/>
          <a:p>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确立</a:t>
            </a:r>
            <a:r>
              <a:rPr lang="zh-CN" altLang="zh-CN" sz="28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800" b="1" smtClean="0">
                <a:solidFill>
                  <a:srgbClr val="FFFFFF"/>
                </a:solidFill>
                <a:latin typeface="华文中宋" panose="02010600040101010101" charset="-122"/>
                <a:ea typeface="华文中宋" panose="02010600040101010101" charset="-122"/>
                <a:cs typeface="华文中宋" panose="02010600040101010101" charset="-122"/>
              </a:rPr>
              <a:t>隋文帝</a:t>
            </a: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时期，采用</a:t>
            </a:r>
            <a:r>
              <a:rPr lang="zh-CN" altLang="en-US" sz="2800" b="1" smtClean="0">
                <a:solidFill>
                  <a:srgbClr val="FFFFFF"/>
                </a:solidFill>
                <a:latin typeface="华文中宋" panose="02010600040101010101" charset="-122"/>
                <a:ea typeface="华文中宋" panose="02010600040101010101" charset="-122"/>
                <a:cs typeface="华文中宋" panose="02010600040101010101" charset="-122"/>
              </a:rPr>
              <a:t>分科考试</a:t>
            </a: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的方式选拔官员。</a:t>
            </a:r>
            <a:endParaRPr lang="zh-CN" altLang="en-US" sz="2800">
              <a:solidFill>
                <a:srgbClr val="FFFFFF"/>
              </a:solidFill>
              <a:latin typeface="华文中宋" panose="02010600040101010101" charset="-122"/>
              <a:ea typeface="华文中宋" panose="02010600040101010101" charset="-122"/>
              <a:cs typeface="华文中宋" panose="02010600040101010101" charset="-122"/>
            </a:endParaRPr>
          </a:p>
        </p:txBody>
      </p:sp>
      <p:sp>
        <p:nvSpPr>
          <p:cNvPr id="6" name="TextBox 5"/>
          <p:cNvSpPr txBox="1"/>
          <p:nvPr/>
        </p:nvSpPr>
        <p:spPr>
          <a:xfrm>
            <a:off x="923712" y="1881188"/>
            <a:ext cx="8184793" cy="523220"/>
          </a:xfrm>
          <a:prstGeom prst="rect">
            <a:avLst/>
          </a:prstGeom>
          <a:noFill/>
        </p:spPr>
        <p:txBody>
          <a:bodyPr wrap="none" rtlCol="0">
            <a:spAutoFit/>
          </a:bodyPr>
          <a:lstStyle/>
          <a:p>
            <a:r>
              <a:rPr lang="zh-CN" altLang="zh-CN" sz="2800">
                <a:solidFill>
                  <a:srgbClr val="FFFFFF"/>
                </a:solidFill>
                <a:latin typeface="华文中宋" panose="02010600040101010101" charset="-122"/>
                <a:ea typeface="华文中宋" panose="02010600040101010101" charset="-122"/>
                <a:cs typeface="华文中宋" panose="02010600040101010101" charset="-122"/>
              </a:rPr>
              <a:t> </a:t>
            </a: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   </a:t>
            </a:r>
            <a:r>
              <a:rPr lang="zh-CN" altLang="en-US" sz="2800" b="1" smtClean="0">
                <a:solidFill>
                  <a:srgbClr val="FFFFFF"/>
                </a:solidFill>
                <a:latin typeface="华文中宋" panose="02010600040101010101" charset="-122"/>
                <a:ea typeface="华文中宋" panose="02010600040101010101" charset="-122"/>
                <a:cs typeface="华文中宋" panose="02010600040101010101" charset="-122"/>
              </a:rPr>
              <a:t>隋炀帝</a:t>
            </a: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时期，开始设立</a:t>
            </a:r>
            <a:r>
              <a:rPr lang="zh-CN" altLang="en-US" sz="2800" b="1" smtClean="0">
                <a:solidFill>
                  <a:srgbClr val="FFFFFF"/>
                </a:solidFill>
                <a:latin typeface="华文中宋" panose="02010600040101010101" charset="-122"/>
                <a:ea typeface="华文中宋" panose="02010600040101010101" charset="-122"/>
                <a:cs typeface="华文中宋" panose="02010600040101010101" charset="-122"/>
              </a:rPr>
              <a:t>进士科</a:t>
            </a: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，科举制度形成。</a:t>
            </a:r>
            <a:endParaRPr lang="zh-CN" altLang="en-US" sz="2800">
              <a:solidFill>
                <a:srgbClr val="FFFFFF"/>
              </a:solidFill>
              <a:latin typeface="华文中宋" panose="02010600040101010101" charset="-122"/>
              <a:ea typeface="华文中宋" panose="02010600040101010101" charset="-122"/>
              <a:cs typeface="华文中宋" panose="02010600040101010101" charset="-122"/>
            </a:endParaRPr>
          </a:p>
        </p:txBody>
      </p:sp>
      <p:sp>
        <p:nvSpPr>
          <p:cNvPr id="7" name="TextBox 6"/>
          <p:cNvSpPr txBox="1"/>
          <p:nvPr/>
        </p:nvSpPr>
        <p:spPr>
          <a:xfrm>
            <a:off x="251521" y="2538443"/>
            <a:ext cx="8602783" cy="1270091"/>
          </a:xfrm>
          <a:prstGeom prst="rect">
            <a:avLst/>
          </a:prstGeom>
          <a:noFill/>
        </p:spPr>
        <p:txBody>
          <a:bodyPr wrap="square" rtlCol="0">
            <a:spAutoFit/>
          </a:bodyPr>
          <a:lstStyle/>
          <a:p>
            <a:pPr>
              <a:lnSpc>
                <a:spcPct val="140000"/>
              </a:lnSpc>
            </a:pP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完善：</a:t>
            </a:r>
            <a:r>
              <a:rPr lang="zh-CN" altLang="en-US" sz="2800" b="1" smtClean="0">
                <a:solidFill>
                  <a:srgbClr val="FFFFFF"/>
                </a:solidFill>
                <a:latin typeface="华文中宋" panose="02010600040101010101" charset="-122"/>
                <a:ea typeface="华文中宋" panose="02010600040101010101" charset="-122"/>
                <a:cs typeface="华文中宋" panose="02010600040101010101" charset="-122"/>
              </a:rPr>
              <a:t>唐太宗</a:t>
            </a: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时期，并扩大考试科目（进士、明经）     </a:t>
            </a:r>
            <a:endParaRPr lang="en-US" altLang="zh-CN" sz="2800" smtClean="0">
              <a:solidFill>
                <a:srgbClr val="FFFFFF"/>
              </a:solidFill>
              <a:latin typeface="华文中宋" panose="02010600040101010101" charset="-122"/>
              <a:ea typeface="华文中宋" panose="02010600040101010101" charset="-122"/>
              <a:cs typeface="华文中宋" panose="02010600040101010101" charset="-122"/>
            </a:endParaRPr>
          </a:p>
          <a:p>
            <a:pPr>
              <a:lnSpc>
                <a:spcPct val="140000"/>
              </a:lnSpc>
            </a:pPr>
            <a:r>
              <a:rPr lang="zh-CN" altLang="zh-CN" sz="2800" b="1">
                <a:solidFill>
                  <a:srgbClr val="FFFFFF"/>
                </a:solidFill>
                <a:latin typeface="华文中宋" panose="02010600040101010101" charset="-122"/>
                <a:ea typeface="华文中宋" panose="02010600040101010101" charset="-122"/>
                <a:cs typeface="华文中宋" panose="02010600040101010101" charset="-122"/>
              </a:rPr>
              <a:t> </a:t>
            </a:r>
            <a:r>
              <a:rPr lang="zh-CN" altLang="en-US" sz="2800" b="1" smtClean="0">
                <a:solidFill>
                  <a:srgbClr val="FFFFFF"/>
                </a:solidFill>
                <a:latin typeface="华文中宋" panose="02010600040101010101" charset="-122"/>
                <a:ea typeface="华文中宋" panose="02010600040101010101" charset="-122"/>
                <a:cs typeface="华文中宋" panose="02010600040101010101" charset="-122"/>
              </a:rPr>
              <a:t>         武则天</a:t>
            </a: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时期，创立</a:t>
            </a:r>
            <a:r>
              <a:rPr lang="zh-CN" altLang="en-US" sz="2800" b="1" smtClean="0">
                <a:solidFill>
                  <a:srgbClr val="FFFFFF"/>
                </a:solidFill>
                <a:latin typeface="华文中宋" panose="02010600040101010101" charset="-122"/>
                <a:ea typeface="华文中宋" panose="02010600040101010101" charset="-122"/>
                <a:cs typeface="华文中宋" panose="02010600040101010101" charset="-122"/>
              </a:rPr>
              <a:t>殿试和武举</a:t>
            </a:r>
            <a:r>
              <a:rPr lang="zh-CN" altLang="en-US" sz="2800" smtClean="0">
                <a:solidFill>
                  <a:srgbClr val="FFFFFF"/>
                </a:solidFill>
                <a:latin typeface="华文中宋" panose="02010600040101010101" charset="-122"/>
                <a:ea typeface="华文中宋" panose="02010600040101010101" charset="-122"/>
                <a:cs typeface="华文中宋" panose="02010600040101010101" charset="-122"/>
              </a:rPr>
              <a:t>。</a:t>
            </a:r>
            <a:endParaRPr lang="en-US" altLang="zh-CN" sz="2800" smtClean="0">
              <a:solidFill>
                <a:srgbClr val="FFFFFF"/>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2100" name="Text Box 4"/>
          <p:cNvSpPr txBox="1">
            <a:spLocks noChangeArrowheads="1"/>
          </p:cNvSpPr>
          <p:nvPr/>
        </p:nvSpPr>
        <p:spPr bwMode="auto">
          <a:xfrm>
            <a:off x="539761" y="1046565"/>
            <a:ext cx="8353425" cy="2308324"/>
          </a:xfrm>
          <a:prstGeom prst="rect">
            <a:avLst/>
          </a:prstGeom>
          <a:noFill/>
          <a:ln w="9525">
            <a:noFill/>
            <a:miter lim="800000"/>
          </a:ln>
          <a:effectLst>
            <a:prstShdw prst="shdw17" dist="17961" dir="2700000">
              <a:schemeClr val="accent1">
                <a:gamma/>
                <a:shade val="60000"/>
                <a:invGamma/>
              </a:schemeClr>
            </a:prstShdw>
          </a:effectLst>
        </p:spPr>
        <p:txBody>
          <a:bodyPr>
            <a:spAutoFit/>
          </a:bodyPr>
          <a:lstStyle>
            <a:lvl1pPr eaLnBrk="0" hangingPunct="0">
              <a:defRPr sz="2800">
                <a:solidFill>
                  <a:schemeClr val="tx1"/>
                </a:solidFill>
                <a:latin typeface="Arial" panose="020b0604020202020204" pitchFamily="34" charset="0"/>
                <a:ea typeface="经典繁颜体" charset="0"/>
                <a:cs typeface="经典繁颜体" charset="0"/>
              </a:defRPr>
            </a:lvl1pPr>
            <a:lvl2pPr marL="742950" indent="-285750" eaLnBrk="0" hangingPunct="0">
              <a:defRPr sz="2800">
                <a:solidFill>
                  <a:schemeClr val="tx1"/>
                </a:solidFill>
                <a:latin typeface="Arial" panose="020b0604020202020204" pitchFamily="34" charset="0"/>
                <a:ea typeface="经典繁颜体" charset="0"/>
                <a:cs typeface="经典繁颜体" charset="0"/>
              </a:defRPr>
            </a:lvl2pPr>
            <a:lvl3pPr marL="1143000" indent="-228600" eaLnBrk="0" hangingPunct="0">
              <a:defRPr sz="2800">
                <a:solidFill>
                  <a:schemeClr val="tx1"/>
                </a:solidFill>
                <a:latin typeface="Arial" panose="020b0604020202020204" pitchFamily="34" charset="0"/>
                <a:ea typeface="经典繁颜体" charset="0"/>
                <a:cs typeface="经典繁颜体" charset="0"/>
              </a:defRPr>
            </a:lvl3pPr>
            <a:lvl4pPr marL="1600200" indent="-228600" eaLnBrk="0" hangingPunct="0">
              <a:defRPr sz="2800">
                <a:solidFill>
                  <a:schemeClr val="tx1"/>
                </a:solidFill>
                <a:latin typeface="Arial" panose="020b0604020202020204" pitchFamily="34" charset="0"/>
                <a:ea typeface="经典繁颜体" charset="0"/>
                <a:cs typeface="经典繁颜体" charset="0"/>
              </a:defRPr>
            </a:lvl4pPr>
            <a:lvl5pPr marL="2057400" indent="-228600" eaLnBrk="0" hangingPunct="0">
              <a:defRPr sz="2800">
                <a:solidFill>
                  <a:schemeClr val="tx1"/>
                </a:solidFill>
                <a:latin typeface="Arial" panose="020b0604020202020204" pitchFamily="34" charset="0"/>
                <a:ea typeface="经典繁颜体" charset="0"/>
                <a:cs typeface="经典繁颜体"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9pPr>
          </a:lstStyle>
          <a:p>
            <a:pPr eaLnBrk="1" hangingPunct="1">
              <a:defRP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有其才者，靡捐于甕牖绳枢；无其才者，讵系于王公子孙。</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algn="r" eaLnBrk="1" hangingPunct="1">
              <a:defRPr/>
            </a:pP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王定保</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唐摭言</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400" smtClean="0">
              <a:solidFill>
                <a:schemeClr val="bg1"/>
              </a:solidFill>
              <a:latin typeface="华文中宋" panose="02010600040101010101" charset="-122"/>
              <a:ea typeface="华文中宋" panose="02010600040101010101" charset="-122"/>
              <a:cs typeface="华文中宋" panose="02010600040101010101" charset="-122"/>
            </a:endParaRPr>
          </a:p>
          <a:p>
            <a:pPr eaLnBrk="1" hangingPunct="1">
              <a:defRP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a:t>
            </a:r>
            <a:endParaRPr lang="zh-CN" altLang="en-US" sz="2400" smtClean="0">
              <a:solidFill>
                <a:schemeClr val="bg1"/>
              </a:solidFill>
              <a:latin typeface="华文中宋" panose="02010600040101010101" charset="-122"/>
              <a:ea typeface="华文中宋" panose="02010600040101010101" charset="-122"/>
              <a:cs typeface="华文中宋" panose="02010600040101010101" charset="-122"/>
            </a:endParaRPr>
          </a:p>
          <a:p>
            <a:pPr eaLnBrk="1" hangingPunct="1">
              <a:defRP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缙绅家非弈叶科第，富贵难以长守。</a:t>
            </a:r>
            <a:endParaRPr lang="zh-CN" altLang="en-US" sz="2400" smtClean="0">
              <a:solidFill>
                <a:schemeClr val="bg1"/>
              </a:solidFill>
              <a:latin typeface="华文中宋" panose="02010600040101010101" charset="-122"/>
              <a:ea typeface="华文中宋" panose="02010600040101010101" charset="-122"/>
              <a:cs typeface="华文中宋" panose="02010600040101010101" charset="-122"/>
            </a:endParaRPr>
          </a:p>
          <a:p>
            <a:pPr algn="r" eaLnBrk="1" hangingPunct="1">
              <a:defRPr/>
            </a:pP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王士性</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广志绎</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a:t>
            </a:r>
            <a:endParaRPr lang="zh-CN" altLang="en-US" sz="2400" smtClean="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468313" y="993978"/>
            <a:ext cx="8280400" cy="2739211"/>
          </a:xfrm>
          <a:prstGeom prst="rect">
            <a:avLst/>
          </a:prstGeom>
        </p:spPr>
        <p:txBody>
          <a:bodyPr>
            <a:spAutoFit/>
          </a:bodyPr>
          <a:lstStyle/>
          <a:p>
            <a:pPr>
              <a:lnSpc>
                <a:spcPct val="120000"/>
              </a:lnSpc>
              <a:defRPr/>
            </a:pPr>
            <a:r>
              <a:rPr lang="zh-CN" altLang="en-US" sz="2400">
                <a:solidFill>
                  <a:srgbClr val="FFFFFF"/>
                </a:solidFill>
                <a:latin typeface="华文中宋" panose="02010600040101010101" charset="-122"/>
                <a:ea typeface="华文中宋" panose="02010600040101010101" charset="-122"/>
                <a:cs typeface="华文中宋" panose="02010600040101010101" charset="-122"/>
              </a:rPr>
              <a:t>   </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    </a:t>
            </a:r>
            <a:r>
              <a:rPr lang="en-US" altLang="en-US" sz="2400">
                <a:solidFill>
                  <a:srgbClr val="FFFFFF"/>
                </a:solidFill>
                <a:latin typeface="华文中宋" panose="02010600040101010101" charset="-122"/>
                <a:ea typeface="华文中宋" panose="02010600040101010101" charset="-122"/>
                <a:cs typeface="华文中宋" panose="02010600040101010101" charset="-122"/>
              </a:rPr>
              <a:t> </a:t>
            </a:r>
            <a:r>
              <a:rPr lang="en-US" altLang="en-US" sz="2400" smtClean="0">
                <a:solidFill>
                  <a:srgbClr val="FFFFFF"/>
                </a:solidFill>
                <a:latin typeface="华文中宋" panose="02010600040101010101" charset="-122"/>
                <a:ea typeface="华文中宋" panose="02010600040101010101" charset="-122"/>
                <a:cs typeface="华文中宋" panose="02010600040101010101" charset="-122"/>
              </a:rPr>
              <a:t> </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进士科始于</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隋大业中，盛于贞观、永徽之际；缙绅虽位极人臣，不由进士者，终不为美</a:t>
            </a:r>
            <a:r>
              <a:rPr lang="en-US"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其推重谓之“白衣</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公</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卿”，又曰“一品白衫</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，其艰难谓之“三十老明经</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五十少进士”</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en-US"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故有诗云</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：“太</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宗皇帝真长策，赚得英雄尽白头</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a:t>
            </a:r>
            <a:endParaRPr lang="en-US" altLang="zh-CN" sz="2400">
              <a:solidFill>
                <a:srgbClr val="FFFFFF"/>
              </a:solidFill>
              <a:latin typeface="华文中宋" panose="02010600040101010101" charset="-122"/>
              <a:ea typeface="华文中宋" panose="02010600040101010101" charset="-122"/>
              <a:cs typeface="华文中宋" panose="02010600040101010101" charset="-122"/>
            </a:endParaRPr>
          </a:p>
          <a:p>
            <a:pPr algn="r">
              <a:lnSpc>
                <a:spcPct val="120000"/>
              </a:lnSpc>
              <a:defRPr/>
            </a:pPr>
            <a:r>
              <a:rPr lang="en-US" altLang="zh-CN" sz="2400">
                <a:solidFill>
                  <a:srgbClr val="FFFFFF"/>
                </a:solidFill>
                <a:latin typeface="华文中宋" panose="02010600040101010101" charset="-122"/>
                <a:ea typeface="华文中宋" panose="02010600040101010101" charset="-122"/>
                <a:cs typeface="华文中宋" panose="02010600040101010101" charset="-122"/>
              </a:rPr>
              <a:t>—</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王定保</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唐摭言</a:t>
            </a:r>
            <a:r>
              <a:rPr lang="en-US" altLang="zh-CN" sz="2400">
                <a:solidFill>
                  <a:srgbClr val="FFFFFF"/>
                </a:solidFill>
                <a:latin typeface="华文中宋" panose="02010600040101010101" charset="-122"/>
                <a:ea typeface="华文中宋" panose="02010600040101010101" charset="-122"/>
                <a:cs typeface="华文中宋" panose="02010600040101010101" charset="-122"/>
              </a:rPr>
              <a:t>》</a:t>
            </a:r>
            <a:endParaRPr lang="zh-CN" altLang="en-US" sz="2400">
              <a:solidFill>
                <a:srgbClr val="FFFFFF"/>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503548" y="472376"/>
            <a:ext cx="8136904" cy="3742563"/>
          </a:xfrm>
          <a:prstGeom prst="rect">
            <a:avLst/>
          </a:prstGeom>
          <a:noFill/>
        </p:spPr>
        <p:txBody>
          <a:bodyPr wrap="square" rtlCol="0">
            <a:spAutoFit/>
          </a:bodyPr>
          <a:lstStyle/>
          <a:p>
            <a:pPr algn="just">
              <a:lnSpc>
                <a:spcPct val="110000"/>
              </a:lnSpc>
            </a:pP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   此制用意，在用一个客观的考试标准，来不断的挑选社会上的优秀分子，使之参与国家的政治。</a:t>
            </a:r>
            <a:endParaRPr lang="en-US" altLang="zh-CN" sz="2400" smtClean="0">
              <a:solidFill>
                <a:srgbClr val="FFFFFF"/>
              </a:solidFill>
              <a:latin typeface="华文中宋" panose="02010600040101010101" charset="-122"/>
              <a:ea typeface="华文中宋" panose="02010600040101010101" charset="-122"/>
              <a:cs typeface="华文中宋" panose="02010600040101010101" charset="-122"/>
            </a:endParaRPr>
          </a:p>
          <a:p>
            <a:pPr algn="just">
              <a:lnSpc>
                <a:spcPct val="110000"/>
              </a:lnSpc>
            </a:pP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   此制的另一优点，在使应试者怀牒自举，公开竞选，可以免去汉代察举制必经地方政权之选择。</a:t>
            </a:r>
            <a:endParaRPr lang="en-US" altLang="zh-CN" sz="2400" smtClean="0">
              <a:solidFill>
                <a:srgbClr val="FFFFFF"/>
              </a:solidFill>
              <a:latin typeface="华文中宋" panose="02010600040101010101" charset="-122"/>
              <a:ea typeface="华文中宋" panose="02010600040101010101" charset="-122"/>
              <a:cs typeface="华文中宋" panose="02010600040101010101" charset="-122"/>
            </a:endParaRPr>
          </a:p>
          <a:p>
            <a:pPr algn="just">
              <a:lnSpc>
                <a:spcPct val="110000"/>
              </a:lnSpc>
            </a:pP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    在此</a:t>
            </a:r>
            <a:r>
              <a:rPr lang="zh-CN" altLang="en-US" sz="2400">
                <a:solidFill>
                  <a:srgbClr val="FFFFFF"/>
                </a:solidFill>
                <a:latin typeface="华文中宋" panose="02010600040101010101" charset="-122"/>
                <a:ea typeface="华文中宋" panose="02010600040101010101" charset="-122"/>
                <a:cs typeface="华文中宋" panose="02010600040101010101" charset="-122"/>
              </a:rPr>
              <a:t>制度</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下，可以根本消融社会阶级之存在。</a:t>
            </a:r>
            <a:endParaRPr lang="en-US" altLang="zh-CN" sz="2400" smtClean="0">
              <a:solidFill>
                <a:srgbClr val="FFFFFF"/>
              </a:solidFill>
              <a:latin typeface="华文中宋" panose="02010600040101010101" charset="-122"/>
              <a:ea typeface="华文中宋" panose="02010600040101010101" charset="-122"/>
              <a:cs typeface="华文中宋" panose="02010600040101010101" charset="-122"/>
            </a:endParaRPr>
          </a:p>
          <a:p>
            <a:pPr algn="just">
              <a:lnSpc>
                <a:spcPct val="110000"/>
              </a:lnSpc>
            </a:pP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    可以促进全社会文化之向上。</a:t>
            </a:r>
            <a:endParaRPr lang="en-US" altLang="zh-CN" sz="2400" smtClean="0">
              <a:solidFill>
                <a:srgbClr val="FFFFFF"/>
              </a:solidFill>
              <a:latin typeface="华文中宋" panose="02010600040101010101" charset="-122"/>
              <a:ea typeface="华文中宋" panose="02010600040101010101" charset="-122"/>
              <a:cs typeface="华文中宋" panose="02010600040101010101" charset="-122"/>
            </a:endParaRPr>
          </a:p>
          <a:p>
            <a:pPr algn="just">
              <a:lnSpc>
                <a:spcPct val="110000"/>
              </a:lnSpc>
            </a:pP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    可以培植全国人民对政治之兴味而提高其爱国心。</a:t>
            </a:r>
            <a:endParaRPr lang="en-US" altLang="zh-CN" sz="2400" smtClean="0">
              <a:solidFill>
                <a:srgbClr val="FFFFFF"/>
              </a:solidFill>
              <a:latin typeface="华文中宋" panose="02010600040101010101" charset="-122"/>
              <a:ea typeface="华文中宋" panose="02010600040101010101" charset="-122"/>
              <a:cs typeface="华文中宋" panose="02010600040101010101" charset="-122"/>
            </a:endParaRPr>
          </a:p>
          <a:p>
            <a:pPr algn="just">
              <a:lnSpc>
                <a:spcPct val="110000"/>
              </a:lnSpc>
            </a:pP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    可以团结全国各地域于一个中央之统治。</a:t>
            </a:r>
            <a:endParaRPr lang="en-US" altLang="zh-CN" sz="2400" smtClean="0">
              <a:solidFill>
                <a:srgbClr val="FFFFFF"/>
              </a:solidFill>
              <a:latin typeface="华文中宋" panose="02010600040101010101" charset="-122"/>
              <a:ea typeface="华文中宋" panose="02010600040101010101" charset="-122"/>
              <a:cs typeface="华文中宋" panose="02010600040101010101" charset="-122"/>
            </a:endParaRPr>
          </a:p>
          <a:p>
            <a:pPr algn="r">
              <a:lnSpc>
                <a:spcPct val="110000"/>
              </a:lnSpc>
            </a:pP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钱穆</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国史大纲</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endParaRPr lang="zh-CN" altLang="en-US" sz="2400">
              <a:solidFill>
                <a:srgbClr val="FFFFFF"/>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mc:AlternateContent>
    <mc:Choice xmlns:p14="http://schemas.microsoft.com/office/powerpoint/2010/main" Requires="p14">
      <p:transition p14:dur="0"/>
    </mc:Choice>
    <mc:Fallback>
      <p:transition/>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kumimoji="1" lang="zh-CN" altLang="en-US" sz="3600" smtClean="0">
                <a:solidFill>
                  <a:schemeClr val="bg1"/>
                </a:solidFill>
                <a:latin typeface="华文中宋" panose="02010600040101010101" charset="-122"/>
                <a:ea typeface="华文中宋" panose="02010600040101010101" charset="-122"/>
                <a:cs typeface="华文中宋" panose="02010600040101010101" charset="-122"/>
              </a:rPr>
              <a:t>宋代科举制度的完备</a:t>
            </a:r>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p:txBody>
          <a:bodyPr/>
          <a:lstStyle/>
          <a:p>
            <a:pPr marL="0" indent="0">
              <a:buNone/>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北宋一代开创了我国历史上强化专制主义政治的新时期。自隋唐产生并确立的科举制度，至此而大变、大备。</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殿试制度的确立。把取士大权从知贡举手中收归皇帝亲掌，使科举及第者直接成为“天子门生” 。</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“取士不问家世”原则的实现。清除荐举制残余，限制官僚及世家子弟的考试，严格考试制度，广泛吸收地主阶级知识分参政。</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科场文体的改革。以“经义”取代“诗赋”。</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摘自黄留珠</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中国古代选官制度述略</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1076" name="Rectangle 4"/>
          <p:cNvSpPr>
            <a:spLocks noChangeArrowheads="1"/>
          </p:cNvSpPr>
          <p:nvPr/>
        </p:nvSpPr>
        <p:spPr bwMode="auto">
          <a:xfrm>
            <a:off x="0" y="1200180"/>
            <a:ext cx="184666" cy="369332"/>
          </a:xfrm>
          <a:prstGeom prst="rect">
            <a:avLst/>
          </a:prstGeom>
          <a:noFill/>
          <a:ln w="9525">
            <a:noFill/>
            <a:miter lim="800000"/>
          </a:ln>
          <a:effectLst>
            <a:prstShdw prst="shdw17" dist="17961" dir="2700000">
              <a:schemeClr val="accent1">
                <a:gamma/>
                <a:shade val="60000"/>
                <a:invGamma/>
              </a:schemeClr>
            </a:prstShdw>
          </a:effectLst>
        </p:spPr>
        <p:txBody>
          <a:bodyPr wrap="none" anchor="ctr">
            <a:spAutoFit/>
          </a:bodyPr>
          <a:lstStyle/>
          <a:p>
            <a:pPr eaLnBrk="0" hangingPunct="0">
              <a:defRPr/>
            </a:pPr>
            <a:endParaRPr lang="zh-CN" altLang="en-US" sz="1800">
              <a:ea typeface="宋体" panose="02010600030101010101" pitchFamily="2" charset="-122"/>
              <a:cs typeface="+mn-cs"/>
            </a:endParaRPr>
          </a:p>
        </p:txBody>
      </p:sp>
      <p:graphicFrame>
        <p:nvGraphicFramePr>
          <p:cNvPr id="131216" name="Group 144"/>
          <p:cNvGraphicFramePr>
            <a:graphicFrameLocks noGrp="1"/>
          </p:cNvGraphicFramePr>
          <p:nvPr/>
        </p:nvGraphicFramePr>
        <p:xfrm>
          <a:off x="358786" y="1816448"/>
          <a:ext cx="8424863" cy="2331504"/>
        </p:xfrm>
        <a:graphic>
          <a:graphicData uri="http://schemas.openxmlformats.org/drawingml/2006/table">
            <a:tbl>
              <a:tblPr>
                <a:tableStyleId>{284E427A-3D55-4303-BF80-6455036E1DE7}</a:tableStyleId>
              </a:tblPr>
              <a:tblGrid>
                <a:gridCol w="996950"/>
                <a:gridCol w="2208213"/>
                <a:gridCol w="2743200"/>
                <a:gridCol w="2476500"/>
              </a:tblGrid>
              <a:tr h="1028646">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2400" b="0" i="0" u="none" strike="noStrike" cap="none" normalizeH="0" baseline="0">
                        <a:ln>
                          <a:noFill/>
                        </a:ln>
                        <a:solidFill>
                          <a:srgbClr val="FF0000"/>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三代无任何功名者</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三代获一个以上生员</a:t>
                      </a:r>
                      <a:r>
                        <a:rPr kumimoji="0" lang="en-US" altLang="zh-CN"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秀才</a:t>
                      </a:r>
                      <a:r>
                        <a:rPr kumimoji="0" lang="en-US" altLang="zh-CN"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者</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400" u="none" strike="noStrike" cap="none" normalizeH="0" baseline="0" smtClean="0">
                          <a:ln>
                            <a:noFill/>
                          </a:ln>
                          <a:effectLst/>
                          <a:latin typeface="华文中宋" panose="02010600040101010101" charset="-122"/>
                          <a:ea typeface="华文中宋" panose="02010600040101010101" charset="-122"/>
                          <a:cs typeface="华文中宋" panose="02010600040101010101" charset="-122"/>
                        </a:rPr>
                        <a:t>三代获一个</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以上更高功名者</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r>
              <a:tr h="388566">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明</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47.5</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2.5</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50</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r>
              <a:tr h="388566">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清</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19.1</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18.1</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62.8</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r>
              <a:tr h="388566">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合计</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30.2</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12.1</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c>
                  <a:txBody>
                    <a:bodyPr vert="horz" wrap="square"/>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57.7</a:t>
                      </a:r>
                      <a:r>
                        <a:rPr kumimoji="0" lang="zh-CN" altLang="en-US" sz="2400" u="none" strike="noStrike" cap="none" normalizeH="0" baseline="0">
                          <a:ln>
                            <a:noFill/>
                          </a:ln>
                          <a:effectLst/>
                          <a:latin typeface="华文中宋" panose="02010600040101010101" charset="-122"/>
                          <a:ea typeface="华文中宋" panose="02010600040101010101" charset="-122"/>
                          <a:cs typeface="华文中宋" panose="02010600040101010101" charset="-122"/>
                        </a:rPr>
                        <a:t>％</a:t>
                      </a:r>
                      <a:endParaRPr kumimoji="0" lang="zh-CN" altLang="en-US" sz="2400" b="0" i="0" u="none" strike="noStrike" cap="none" normalizeH="0" baseline="0">
                        <a:ln>
                          <a:noFill/>
                        </a:ln>
                        <a:solidFill>
                          <a:schemeClr val="bg1"/>
                        </a:solidFill>
                        <a:effectLst/>
                        <a:latin typeface="华文中宋" panose="02010600040101010101" charset="-122"/>
                        <a:ea typeface="华文中宋" panose="02010600040101010101" charset="-122"/>
                        <a:cs typeface="华文中宋" panose="02010600040101010101" charset="-122"/>
                      </a:endParaRPr>
                    </a:p>
                  </a:txBody>
                  <a:tcPr marT="34263" marB="34263" horzOverflow="overflow"/>
                </a:tc>
              </a:tr>
            </a:tbl>
          </a:graphicData>
        </a:graphic>
      </p:graphicFrame>
      <p:sp>
        <p:nvSpPr>
          <p:cNvPr id="131180" name="Rectangle 108"/>
          <p:cNvSpPr>
            <a:spLocks noChangeArrowheads="1"/>
          </p:cNvSpPr>
          <p:nvPr/>
        </p:nvSpPr>
        <p:spPr bwMode="auto">
          <a:xfrm>
            <a:off x="3347295" y="4165589"/>
            <a:ext cx="5724644" cy="461665"/>
          </a:xfrm>
          <a:prstGeom prst="rect">
            <a:avLst/>
          </a:prstGeom>
          <a:noFill/>
          <a:ln w="9525">
            <a:noFill/>
            <a:miter lim="800000"/>
          </a:ln>
          <a:effectLst>
            <a:prstShdw prst="shdw17" dist="17961" dir="2700000">
              <a:schemeClr val="accent1">
                <a:gamma/>
                <a:shade val="60000"/>
                <a:invGamma/>
              </a:schemeClr>
            </a:prstShdw>
          </a:effectLst>
        </p:spPr>
        <p:txBody>
          <a:bodyPr wrap="none" anchor="ctr">
            <a:spAutoFit/>
          </a:bodyPr>
          <a:lstStyle/>
          <a:p>
            <a:pPr eaLnBrk="0" hangingPunct="0">
              <a:defRPr/>
            </a:pPr>
            <a:r>
              <a:rPr lang="zh-CN"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据何炳棣</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中华帝国中的进身之阶</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131217" name="Text Box 145"/>
          <p:cNvSpPr txBox="1">
            <a:spLocks noChangeArrowheads="1"/>
          </p:cNvSpPr>
          <p:nvPr/>
        </p:nvSpPr>
        <p:spPr bwMode="auto">
          <a:xfrm>
            <a:off x="643307" y="411515"/>
            <a:ext cx="7717930" cy="1200328"/>
          </a:xfrm>
          <a:prstGeom prst="rect">
            <a:avLst/>
          </a:prstGeom>
          <a:noFill/>
          <a:ln w="9525">
            <a:noFill/>
            <a:miter lim="800000"/>
          </a:ln>
          <a:effectLst>
            <a:prstShdw prst="shdw17" dist="17961" dir="2700000">
              <a:schemeClr val="accent1">
                <a:gamma/>
                <a:shade val="60000"/>
                <a:invGamma/>
              </a:schemeClr>
            </a:prstShdw>
          </a:effectLst>
        </p:spPr>
        <p:txBody>
          <a:bodyPr wrap="square">
            <a:spAutoFit/>
          </a:bodyPr>
          <a:lstStyle>
            <a:lvl1pPr eaLnBrk="0" hangingPunct="0">
              <a:defRPr sz="2800">
                <a:solidFill>
                  <a:schemeClr val="tx1"/>
                </a:solidFill>
                <a:latin typeface="Arial" panose="020b0604020202020204" pitchFamily="34" charset="0"/>
                <a:ea typeface="经典繁颜体" charset="0"/>
                <a:cs typeface="经典繁颜体" charset="0"/>
              </a:defRPr>
            </a:lvl1pPr>
            <a:lvl2pPr marL="742950" indent="-285750" eaLnBrk="0" hangingPunct="0">
              <a:defRPr sz="2800">
                <a:solidFill>
                  <a:schemeClr val="tx1"/>
                </a:solidFill>
                <a:latin typeface="Arial" panose="020b0604020202020204" pitchFamily="34" charset="0"/>
                <a:ea typeface="经典繁颜体" charset="0"/>
                <a:cs typeface="经典繁颜体" charset="0"/>
              </a:defRPr>
            </a:lvl2pPr>
            <a:lvl3pPr marL="1143000" indent="-228600" eaLnBrk="0" hangingPunct="0">
              <a:defRPr sz="2800">
                <a:solidFill>
                  <a:schemeClr val="tx1"/>
                </a:solidFill>
                <a:latin typeface="Arial" panose="020b0604020202020204" pitchFamily="34" charset="0"/>
                <a:ea typeface="经典繁颜体" charset="0"/>
                <a:cs typeface="经典繁颜体" charset="0"/>
              </a:defRPr>
            </a:lvl3pPr>
            <a:lvl4pPr marL="1600200" indent="-228600" eaLnBrk="0" hangingPunct="0">
              <a:defRPr sz="2800">
                <a:solidFill>
                  <a:schemeClr val="tx1"/>
                </a:solidFill>
                <a:latin typeface="Arial" panose="020b0604020202020204" pitchFamily="34" charset="0"/>
                <a:ea typeface="经典繁颜体" charset="0"/>
                <a:cs typeface="经典繁颜体" charset="0"/>
              </a:defRPr>
            </a:lvl4pPr>
            <a:lvl5pPr marL="2057400" indent="-228600" eaLnBrk="0" hangingPunct="0">
              <a:defRPr sz="2800">
                <a:solidFill>
                  <a:schemeClr val="tx1"/>
                </a:solidFill>
                <a:latin typeface="Arial" panose="020b0604020202020204" pitchFamily="34" charset="0"/>
                <a:ea typeface="经典繁颜体" charset="0"/>
                <a:cs typeface="经典繁颜体"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经典繁颜体" charset="0"/>
                <a:cs typeface="经典繁颜体" charset="0"/>
              </a:defRPr>
            </a:lvl9pPr>
          </a:lstStyle>
          <a:p>
            <a:pPr eaLnBrk="1" hangingPunct="1">
              <a:defRP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北宋进入</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宋史</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的官员</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46</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％来自寒族。</a:t>
            </a:r>
            <a:endParaRPr lang="zh-CN" altLang="en-US" sz="2400" smtClean="0">
              <a:solidFill>
                <a:schemeClr val="bg1"/>
              </a:solidFill>
              <a:latin typeface="华文中宋" panose="02010600040101010101" charset="-122"/>
              <a:ea typeface="华文中宋" panose="02010600040101010101" charset="-122"/>
              <a:cs typeface="华文中宋" panose="02010600040101010101" charset="-122"/>
            </a:endParaRPr>
          </a:p>
          <a:p>
            <a:pPr eaLnBrk="1" hangingPunct="1">
              <a:defRPr/>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南宋非官僚家庭出身的进士，</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1148</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年为</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56.3</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eaLnBrk="1" hangingPunct="1">
              <a:defRPr/>
            </a:pP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1256</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年为</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57.9</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400" smtClean="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457200" y="1"/>
            <a:ext cx="8229600" cy="3394472"/>
          </a:xfrm>
        </p:spPr>
        <p:txBody>
          <a:bodyPr/>
          <a:lstStyle/>
          <a:p>
            <a:pPr marL="0" indent="0">
              <a:buNone/>
            </a:pP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一、秦汉至魏晋时期的官员选拔与管理</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察举制到九品中正制</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秦汉时期的上计制度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御史、刺史</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二、隋唐至两宋时期的官员选拔与管理</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科举制度的形成和发展</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宋朝的“磨勘”制度</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7200" y="100157"/>
            <a:ext cx="8229600" cy="857250"/>
          </a:xfrm>
        </p:spPr>
        <p:txBody>
          <a:bodyPr/>
          <a:lstStyle/>
          <a:p>
            <a:r>
              <a:rPr kumimoji="1" lang="zh-CN" altLang="en-US" sz="3600" smtClean="0">
                <a:solidFill>
                  <a:schemeClr val="bg1"/>
                </a:solidFill>
                <a:latin typeface="华文中宋" panose="02010600040101010101" charset="-122"/>
                <a:ea typeface="华文中宋" panose="02010600040101010101" charset="-122"/>
                <a:cs typeface="华文中宋" panose="02010600040101010101" charset="-122"/>
              </a:rPr>
              <a:t>唐代官员考核</a:t>
            </a:r>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368999" y="1041418"/>
            <a:ext cx="8415589" cy="3394472"/>
          </a:xfrm>
        </p:spPr>
        <p:txBody>
          <a:bodyPr/>
          <a:lstStyle/>
          <a:p>
            <a:pPr marL="0" indent="0">
              <a:buNone/>
            </a:pP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      </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唐代官吏考核由吏部考功司主持，同时在考核时由中书舍人和给事中各一人监考，每年定期考核一次。考核的标准为“四善二十七最”。“四善”是对官吏的共同要求，分别为德义有闻，清慎明著，公平可称，恪勤匪懈；“二十七最”是将所有官吏分为二十七类，每一类都设定一个最好标准；考核时，由展馆宣读被考核的官员当年的功过行能记录，公议优劣，根据“善”“最”的有无和政绩的高低确定考第，分为九等，报尚书省按照一定的名额比例考核。考核等次决定当年的俸禄增减，累计四次考核决定官阶</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的升迁和职务</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的黜陟。</a:t>
            </a:r>
            <a:r>
              <a:rPr lang="zh-CN" altLang="zh-CN" sz="240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 </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张岂之</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中国历史十五讲</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5760" y="342901"/>
            <a:ext cx="8229600" cy="857250"/>
          </a:xfrm>
        </p:spPr>
        <p:txBody>
          <a:bodyPr/>
          <a:lstStyle/>
          <a:p>
            <a:r>
              <a:rPr lang="en-US" altLang="en-US" sz="3600" smtClean="0">
                <a:solidFill>
                  <a:schemeClr val="bg1"/>
                </a:solidFill>
                <a:latin typeface="华文中宋" panose="02010600040101010101" charset="-122"/>
                <a:ea typeface="华文中宋" panose="02010600040101010101" charset="-122"/>
                <a:cs typeface="华文中宋" panose="02010600040101010101" charset="-122"/>
              </a:rPr>
              <a:t>宋代</a:t>
            </a:r>
            <a:r>
              <a:rPr kumimoji="1" lang="zh-CN" altLang="en-US" sz="3600" smtClean="0">
                <a:solidFill>
                  <a:schemeClr val="bg1"/>
                </a:solidFill>
                <a:latin typeface="华文中宋" panose="02010600040101010101" charset="-122"/>
                <a:ea typeface="华文中宋" panose="02010600040101010101" charset="-122"/>
                <a:cs typeface="华文中宋" panose="02010600040101010101" charset="-122"/>
              </a:rPr>
              <a:t>磨勘制度</a:t>
            </a:r>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p:txBody>
          <a:bodyPr/>
          <a:lstStyle/>
          <a:p>
            <a:pPr marL="0" indent="0">
              <a:buNone/>
            </a:pP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磨勘指官员升迁官阶时的考核手续。北宋官阶可分为京朝官、幕职州县官两大部分。凡幕职州县官升阶为京朝官，</a:t>
            </a:r>
            <a:r>
              <a:rPr lang="en-US" altLang="en-US" sz="2400" smtClean="0">
                <a:solidFill>
                  <a:schemeClr val="bg1"/>
                </a:solidFill>
                <a:latin typeface="华文中宋" panose="02010600040101010101" charset="-122"/>
                <a:ea typeface="华文中宋" panose="02010600040101010101" charset="-122"/>
                <a:cs typeface="华文中宋" panose="02010600040101010101" charset="-122"/>
              </a:rPr>
              <a:t>须经</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改官磨勘，京朝官系列内升级，须经转官磨勘。</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zh-CN" altLang="en-US" sz="240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朝廷对改官磨勘这一关卡约束甚严</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，不但要严格考察其出身、资历、政绩、家庭背景（有无犯罪人员），还需要有数名中高级官员保荐并连带承担责任，称为“举主”，举主的人数、身份皆有具体要求，</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不得稍有差错。</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磨勘制度也成为宋廷奖惩官员</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的手段之一，对有功官员常予减少磨勘年限之奖励，有过者则增加磨勘年限以惩戒</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摘自张帆</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中国古代简史</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459397"/>
            <a:ext cx="8229600" cy="3394472"/>
          </a:xfrm>
        </p:spPr>
        <p:txBody>
          <a:bodyPr/>
          <a:lstStyle/>
          <a:p>
            <a:pPr marL="0" indent="0">
              <a:buNone/>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北宋中期，欧阳修曾经对磨勘转官的条件做过概括，他说：“夫奉法守职，积劳岁月而无过者，皆有进秩之资。”</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磨勘法本来是为抑制侥幸，为扭转“无贤不良，并许叙迁”的状况而设立的，但事实上，这一法规的产生，并未能起到预期的作用。</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这一法规适应了赵宋统治者防范臣僚攀缘朋比的需要，是官僚政治特定条件下的产物。在当时，施行磨勘转官制度，使得官阶转迁有常规可循，一方面便于加强对中下层官员的管理，另一方面也使人事部门可以相对集中精力去处理性质更为重要、矛盾更为突出的职务派遣问题。</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吴宗国</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中国古代官僚政治制度研究</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457200" y="1"/>
            <a:ext cx="8229600" cy="3394472"/>
          </a:xfrm>
        </p:spPr>
        <p:txBody>
          <a:bodyPr/>
          <a:lstStyle/>
          <a:p>
            <a:pPr marL="0" indent="0">
              <a:buNone/>
            </a:pP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一、秦汉至魏晋时期的官员选拔与管理</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察举制到九品中正制</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秦汉时期的上计制度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御史、刺史</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二、隋唐至两宋时期的官员选拔与管理</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科举制度的形成和发展</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宋朝的“磨勘”制度</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从御史台到台谏合一</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64596" y="371212"/>
            <a:ext cx="8949963" cy="3394472"/>
          </a:xfrm>
        </p:spPr>
        <p:txBody>
          <a:bodyPr/>
          <a:lstStyle/>
          <a:p>
            <a:pPr marL="0" indent="0">
              <a:buNone/>
            </a:pP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       隋唐宋元时期，监察制度有了突出的进步和发展。主要表现：中央与地方监察机构的健全，内部分工比较细密，监察活动规范化和制度化，监察方式不断改进等。唐宋最高监察机关御史台内分设台院、殿院、察院三个组织。台院所隶侍御史，</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掌中央各部门</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官吏的纠弹及要案推鞫。殿院所隶殿中侍御史，掌纠察朝仪。察院所隶监察御史，掌分查百僚，巡按州县。三院御史分工合作，各有侧重，从组织建置上为监察职能的广泛实施提供了良好条件。宋代中央监察体制还有一个“台谏合一”的重要变动，即从前专门给皇帝进谏议政的谏议官脱离了中书、门下二省，独立组成谏院。其职司也由谏议转向对在职百官的纠察。自此，御史台为首的监察官队伍更为庞大，监察职司之外又兼有谏言的功能了。</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zh-CN" altLang="zh-CN" sz="2400">
                <a:solidFill>
                  <a:schemeClr val="bg1"/>
                </a:solidFill>
                <a:latin typeface="华文中宋" panose="02010600040101010101" charset="-122"/>
                <a:ea typeface="华文中宋" panose="02010600040101010101" charset="-122"/>
                <a:cs typeface="华文中宋" panose="02010600040101010101" charset="-122"/>
              </a:rPr>
              <a:t> </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 </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李治安、杜家骥</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中国古代官僚政治</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kumimoji="1"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矩形 3"/>
          <p:cNvSpPr/>
          <p:nvPr/>
        </p:nvSpPr>
        <p:spPr>
          <a:xfrm>
            <a:off x="2874660" y="2387084"/>
            <a:ext cx="184666" cy="369332"/>
          </a:xfrm>
          <a:prstGeom prst="rect">
            <a:avLst/>
          </a:prstGeom>
        </p:spPr>
        <p:txBody>
          <a:bodyPr wrap="none">
            <a:spAutoFit/>
          </a:bodyPr>
          <a:lstStyle/>
          <a:p>
            <a:endParaRPr lang="zh-CN" altLang="en-US"/>
          </a:p>
        </p:txBody>
      </p:sp>
      <p:sp>
        <p:nvSpPr>
          <p:cNvPr id="2" name="矩形 1"/>
          <p:cNvSpPr/>
          <p:nvPr/>
        </p:nvSpPr>
        <p:spPr>
          <a:xfrm>
            <a:off x="4364251" y="2387084"/>
            <a:ext cx="184666" cy="369332"/>
          </a:xfrm>
          <a:prstGeom prst="rect">
            <a:avLst/>
          </a:prstGeom>
        </p:spPr>
        <p:txBody>
          <a:bodyPr wrap="none">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kumimoji="1" lang="zh-CN" altLang="en-US" sz="4000" smtClean="0">
                <a:solidFill>
                  <a:srgbClr val="FFFF00"/>
                </a:solidFill>
                <a:latin typeface="华文中宋" panose="02010600040101010101" charset="-122"/>
                <a:ea typeface="华文中宋" panose="02010600040101010101" charset="-122"/>
                <a:cs typeface="华文中宋" panose="02010600040101010101" charset="-122"/>
              </a:rPr>
              <a:t>唐朝御史弹劾情况</a:t>
            </a:r>
            <a:endParaRPr kumimoji="1" lang="zh-CN" altLang="en-US" sz="4000">
              <a:solidFill>
                <a:srgbClr val="FFFF00"/>
              </a:solidFill>
              <a:latin typeface="华文中宋" panose="02010600040101010101" charset="-122"/>
              <a:ea typeface="华文中宋" panose="02010600040101010101" charset="-122"/>
              <a:cs typeface="华文中宋" panose="02010600040101010101" charset="-122"/>
            </a:endParaRPr>
          </a:p>
        </p:txBody>
      </p:sp>
      <p:graphicFrame>
        <p:nvGraphicFramePr>
          <p:cNvPr id="4" name="内容占位符 3"/>
          <p:cNvGraphicFramePr>
            <a:graphicFrameLocks noGrp="1"/>
          </p:cNvGraphicFramePr>
          <p:nvPr>
            <p:ph idx="1"/>
          </p:nvPr>
        </p:nvGraphicFramePr>
        <p:xfrm>
          <a:off x="-1" y="1200150"/>
          <a:ext cx="9144001" cy="2987040"/>
        </p:xfrm>
        <a:graphic>
          <a:graphicData uri="http://schemas.openxmlformats.org/drawingml/2006/table">
            <a:tbl>
              <a:tblPr firstRow="1" bandRow="1">
                <a:tableStyleId>{5C22544A-7EE6-4342-B048-85BDC9FD1C3A}</a:tableStyleId>
              </a:tblPr>
              <a:tblGrid>
                <a:gridCol w="886511"/>
                <a:gridCol w="1178693"/>
                <a:gridCol w="1394511"/>
                <a:gridCol w="1765431"/>
                <a:gridCol w="1528267"/>
                <a:gridCol w="1553882"/>
                <a:gridCol w="836706"/>
              </a:tblGrid>
              <a:tr h="370840">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朝代</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弹劾人</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职务</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被弹劾人</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事由</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结果</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效果</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70840">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高宗</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狄仁杰</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侍御史</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韦机</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广造宫殿</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免官</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有</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70840">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中宗</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李商隐</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监察御史</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崔湜、郑谙</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脏污狼藉</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贬削</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有</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70840">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肃宗</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颜真卿</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御史大夫</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管崇嗣</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先广平王</a:t>
                      </a:r>
                      <a:endParaRPr lang="en-US" altLang="zh-CN" sz="2000" smtClean="0">
                        <a:solidFill>
                          <a:schemeClr val="tx1"/>
                        </a:solidFill>
                        <a:latin typeface="华文中宋" panose="02010600040101010101" charset="-122"/>
                        <a:ea typeface="华文中宋" panose="02010600040101010101" charset="-122"/>
                        <a:cs typeface="华文中宋" panose="02010600040101010101" charset="-122"/>
                      </a:endParaRPr>
                    </a:p>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乘车</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肃宗优容 </a:t>
                      </a:r>
                      <a:endParaRPr lang="en-US" altLang="zh-CN" sz="2000" smtClean="0">
                        <a:solidFill>
                          <a:schemeClr val="tx1"/>
                        </a:solidFill>
                        <a:latin typeface="华文中宋" panose="02010600040101010101" charset="-122"/>
                        <a:ea typeface="华文中宋" panose="02010600040101010101" charset="-122"/>
                        <a:cs typeface="华文中宋" panose="02010600040101010101" charset="-122"/>
                      </a:endParaRPr>
                    </a:p>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老将</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无</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70840">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肃宗</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颜真卿</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御史大夫</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李何忌</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在班不肃</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贬为西平</a:t>
                      </a:r>
                      <a:endParaRPr lang="en-US" altLang="zh-CN" sz="2000" smtClean="0">
                        <a:solidFill>
                          <a:schemeClr val="tx1"/>
                        </a:solidFill>
                        <a:latin typeface="华文中宋" panose="02010600040101010101" charset="-122"/>
                        <a:ea typeface="华文中宋" panose="02010600040101010101" charset="-122"/>
                        <a:cs typeface="华文中宋" panose="02010600040101010101" charset="-122"/>
                      </a:endParaRPr>
                    </a:p>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司马</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有</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70840">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宪宗</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元稹</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监察御史</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房式</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为不法</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罚一月俸</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vert="horz" wrap="square"/>
                    <a:lstStyle/>
                    <a:p>
                      <a:pPr algn="ctr"/>
                      <a:r>
                        <a:rPr lang="zh-CN" altLang="en-US" sz="2000" smtClean="0">
                          <a:solidFill>
                            <a:schemeClr val="tx1"/>
                          </a:solidFill>
                          <a:latin typeface="华文中宋" panose="02010600040101010101" charset="-122"/>
                          <a:ea typeface="华文中宋" panose="02010600040101010101" charset="-122"/>
                          <a:cs typeface="华文中宋" panose="02010600040101010101" charset="-122"/>
                        </a:rPr>
                        <a:t>有</a:t>
                      </a:r>
                      <a:endParaRPr lang="zh-CN" altLang="en-US" sz="2000">
                        <a:solidFill>
                          <a:schemeClr val="tx1"/>
                        </a:solidFill>
                        <a:latin typeface="华文中宋" panose="02010600040101010101" charset="-122"/>
                        <a:ea typeface="华文中宋" panose="02010600040101010101" charset="-122"/>
                        <a:cs typeface="华文中宋" panose="02010600040101010101" charset="-122"/>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bl>
          </a:graphicData>
        </a:graphic>
      </p:graphicFrame>
    </p:spTree>
  </p:cSld>
  <p:clrMapOvr>
    <a:masterClrMapping/>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kumimoji="1" lang="zh-CN" altLang="en-US" sz="3600" smtClean="0">
                <a:solidFill>
                  <a:schemeClr val="bg1"/>
                </a:solidFill>
                <a:latin typeface="华文中宋" panose="02010600040101010101" charset="-122"/>
                <a:ea typeface="华文中宋" panose="02010600040101010101" charset="-122"/>
                <a:cs typeface="华文中宋" panose="02010600040101010101" charset="-122"/>
              </a:rPr>
              <a:t>唐代地方监察制度</a:t>
            </a:r>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p:txBody>
          <a:bodyPr/>
          <a:lstStyle/>
          <a:p>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巡回监察制度</a:t>
            </a:r>
            <a:r>
              <a:rPr lang="en-US" altLang="en-US"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贞观元年（</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627</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）依山河形便，将全国分为十道监察区</a:t>
            </a:r>
            <a:r>
              <a:rPr lang="en-US" altLang="en-US" sz="2400">
                <a:solidFill>
                  <a:schemeClr val="bg1"/>
                </a:solidFill>
                <a:latin typeface="华文中宋" panose="02010600040101010101" charset="-122"/>
                <a:ea typeface="华文中宋" panose="02010600040101010101" charset="-122"/>
                <a:cs typeface="华文中宋" panose="02010600040101010101" charset="-122"/>
              </a:rPr>
              <a:t>；</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天授二年（</a:t>
            </a: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691</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）十道巡察已成定制。</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开元十七年，十五道采访处置使。常驻地方，处置使并有印信，是地方的一级监察机构，权力极大。</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唐肃宗、唐宪宗年间，节度使担任采访使，监察权被节度使分割。</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a:picLocks noChangeAspect="1"/>
          </p:cNvPicPr>
          <p:nvPr/>
        </p:nvPicPr>
        <p:blipFill>
          <a:blip r:embed="rId2"/>
          <a:stretch>
            <a:fillRect/>
          </a:stretch>
        </p:blipFill>
        <p:spPr>
          <a:xfrm>
            <a:off x="1181110" y="0"/>
            <a:ext cx="6780309" cy="5143500"/>
          </a:xfrm>
          <a:prstGeom prst="rect">
            <a:avLst/>
          </a:prstGeom>
        </p:spPr>
      </p:pic>
    </p:spTree>
  </p:cSld>
  <p:clrMapOvr>
    <a:masterClrMapping/>
  </p:clrMapOvr>
  <p:transition/>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kumimoji="1" lang="zh-CN" altLang="en-US" sz="3600" smtClean="0">
                <a:solidFill>
                  <a:schemeClr val="bg1"/>
                </a:solidFill>
                <a:latin typeface="华文中宋" panose="02010600040101010101" charset="-122"/>
                <a:ea typeface="华文中宋" panose="02010600040101010101" charset="-122"/>
                <a:cs typeface="华文中宋" panose="02010600040101010101" charset="-122"/>
              </a:rPr>
              <a:t>宋代</a:t>
            </a:r>
            <a:r>
              <a:rPr lang="zh-CN" altLang="en-US" sz="3600" smtClean="0">
                <a:solidFill>
                  <a:schemeClr val="bg1"/>
                </a:solidFill>
                <a:latin typeface="华文中宋" panose="02010600040101010101" charset="-122"/>
                <a:ea typeface="华文中宋" panose="02010600040101010101" charset="-122"/>
                <a:cs typeface="华文中宋" panose="02010600040101010101" charset="-122"/>
              </a:rPr>
              <a:t>监察体系</a:t>
            </a:r>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p:txBody>
          <a:bodyPr/>
          <a:lstStyle/>
          <a:p>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中央监察系统：御史台和谏院</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地方监察系统：</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通判和监司（</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宋代监察州县的地方行政机构的简称。监司是路的官署。转运使</a:t>
            </a: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即汉刺史、唐观察使之职。</a:t>
            </a: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endParaRPr kumimoji="1"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656361"/>
            <a:ext cx="8229600" cy="3394472"/>
          </a:xfrm>
        </p:spPr>
        <p:txBody>
          <a:bodyPr/>
          <a:lstStyle/>
          <a:p>
            <a:pPr marL="0" indent="0">
              <a:buNone/>
            </a:pPr>
            <a:r>
              <a:rPr kumimoji="1" lang="zh-CN" altLang="en-US" sz="2400" smtClean="0">
                <a:solidFill>
                  <a:srgbClr val="FFFFFF"/>
                </a:solidFill>
                <a:latin typeface="华文中宋" panose="02010600040101010101" charset="-122"/>
                <a:ea typeface="华文中宋" panose="02010600040101010101" charset="-122"/>
                <a:cs typeface="华文中宋" panose="02010600040101010101" charset="-122"/>
              </a:rPr>
              <a:t>      宋朝以前，台谏本属两个系统，各行其事：御史主弹纠官邪，肃正纲纪；谏官主规谏讽喻，献可替否。御史弹劾的对象是文武百官，谏官谏诤的对象是皇帝。至宋朝，台谏机构虽仍属两个系统，但在职权上开始相混，趋向合一。</a:t>
            </a:r>
            <a:r>
              <a:rPr kumimoji="1"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kumimoji="1"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宋朝台谏职掌相混与合一的发展趋势，是和加强君主专制制度，防范臣下擅权，特别是为了加强对宰相的监督分不开的。由此而在朝堂上形成了一股敢于和宰相抗争的政治势力。宰相动辄遭到台谏官的弹劾，行政权受到监察权的严重抗衡，这正是宋朝皇帝所苦心设计的。</a:t>
            </a:r>
            <a:endParaRPr kumimoji="1" lang="en-US" altLang="zh-CN" sz="2400" smtClean="0">
              <a:solidFill>
                <a:srgbClr val="FFFFFF"/>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a:solidFill>
                  <a:srgbClr val="FFFFFF"/>
                </a:solidFill>
                <a:latin typeface="华文中宋" panose="02010600040101010101" charset="-122"/>
                <a:ea typeface="华文中宋" panose="02010600040101010101" charset="-122"/>
                <a:cs typeface="华文中宋" panose="02010600040101010101" charset="-122"/>
              </a:rPr>
              <a:t>—</a:t>
            </a:r>
            <a:r>
              <a:rPr lang="zh-CN"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张晋藩</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r>
              <a:rPr lang="zh-CN" altLang="en-US" sz="2400" smtClean="0">
                <a:solidFill>
                  <a:srgbClr val="FFFFFF"/>
                </a:solidFill>
                <a:latin typeface="华文中宋" panose="02010600040101010101" charset="-122"/>
                <a:ea typeface="华文中宋" panose="02010600040101010101" charset="-122"/>
                <a:cs typeface="华文中宋" panose="02010600040101010101" charset="-122"/>
              </a:rPr>
              <a:t>中国监察法制史略</a:t>
            </a:r>
            <a:r>
              <a:rPr lang="en-US" altLang="zh-CN" sz="2400" smtClean="0">
                <a:solidFill>
                  <a:srgbClr val="FFFFFF"/>
                </a:solidFill>
                <a:latin typeface="华文中宋" panose="02010600040101010101" charset="-122"/>
                <a:ea typeface="华文中宋" panose="02010600040101010101" charset="-122"/>
                <a:cs typeface="华文中宋" panose="02010600040101010101" charset="-122"/>
              </a:rPr>
              <a:t>》</a:t>
            </a:r>
            <a:endParaRPr kumimoji="1" lang="zh-CN" altLang="en-US" sz="2400">
              <a:solidFill>
                <a:srgbClr val="FFFFFF"/>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51520" y="771550"/>
            <a:ext cx="8640960" cy="2308324"/>
          </a:xfrm>
          <a:prstGeom prst="rect">
            <a:avLst/>
          </a:prstGeom>
        </p:spPr>
        <p:txBody>
          <a:bodyPr wrap="square">
            <a:spAutoFit/>
          </a:bodyPr>
          <a:lstStyle/>
          <a:p>
            <a:pPr algn="just"/>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诸</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州通判既非副贰，又非属官，故常与知州争权。每</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云</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我是监郡，朝廷使我监汝”，举动为其所制</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至今</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州郡往往与通判不和。往时有钱昆少卿者，家世余杭人也。杭人嗜蟹。昆尝求补外郡，人问其所欲何州。昆曰：“但得有螃蟹、无通判处则可。”</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a:p>
            <a:pPr algn="r"/>
            <a:r>
              <a:rPr lang="zh-CN" altLang="en-US" sz="2400">
                <a:solidFill>
                  <a:schemeClr val="bg1"/>
                </a:solidFill>
                <a:latin typeface="华文中宋" panose="02010600040101010101" charset="-122"/>
                <a:ea typeface="华文中宋" panose="02010600040101010101" charset="-122"/>
                <a:cs typeface="华文中宋" panose="02010600040101010101" charset="-122"/>
              </a:rPr>
              <a:t>      </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欧阳修</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归田录</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卷二</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457200" y="1"/>
            <a:ext cx="8229600" cy="3394472"/>
          </a:xfrm>
        </p:spPr>
        <p:txBody>
          <a:bodyPr/>
          <a:lstStyle/>
          <a:p>
            <a:pPr marL="0" indent="0">
              <a:buNone/>
            </a:pP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一、秦汉至魏晋时期的官员选拔与管理</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察举制到九品中正制</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秦汉时期的上计制度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御史、刺史</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二、隋唐至两宋时期的官员选拔与管理</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科举制度的形成和发展</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宋朝的“磨勘”制度</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从御史台到台谏合一</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三、明清时期的官员选拔与管理</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明清时期科举制度的发展</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448061" y="771551"/>
            <a:ext cx="8247878" cy="2092881"/>
          </a:xfrm>
          <a:prstGeom prst="rect">
            <a:avLst/>
          </a:prstGeom>
          <a:noFill/>
        </p:spPr>
        <p:txBody>
          <a:bodyPr wrap="square" rtlCol="0">
            <a:spAutoFit/>
          </a:bodyPr>
          <a:lstStyle/>
          <a:p>
            <a:pPr algn="just"/>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    滑稽</a:t>
            </a:r>
            <a:r>
              <a:rPr lang="zh-TW" altLang="en-US" sz="2600">
                <a:solidFill>
                  <a:schemeClr val="bg1"/>
                </a:solidFill>
                <a:latin typeface="华文中宋" panose="02010600040101010101" charset="-122"/>
                <a:ea typeface="华文中宋" panose="02010600040101010101" charset="-122"/>
                <a:cs typeface="华文中宋" panose="02010600040101010101" charset="-122"/>
              </a:rPr>
              <a:t>之雄，以</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儒者</a:t>
            </a:r>
            <a:r>
              <a:rPr lang="zh-CN" altLang="en-US" sz="2600" smtClean="0">
                <a:solidFill>
                  <a:schemeClr val="bg1"/>
                </a:solidFill>
                <a:latin typeface="华文中宋" panose="02010600040101010101" charset="-122"/>
                <a:ea typeface="华文中宋" panose="02010600040101010101" charset="-122"/>
                <a:cs typeface="华文中宋" panose="02010600040101010101" charset="-122"/>
              </a:rPr>
              <a:t>为戏</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曰</a:t>
            </a:r>
            <a:r>
              <a:rPr lang="zh-TW" altLang="en-US" sz="2600">
                <a:solidFill>
                  <a:schemeClr val="bg1"/>
                </a:solidFill>
                <a:latin typeface="华文中宋" panose="02010600040101010101" charset="-122"/>
                <a:ea typeface="华文中宋" panose="02010600040101010101" charset="-122"/>
                <a:cs typeface="华文中宋" panose="02010600040101010101" charset="-122"/>
              </a:rPr>
              <a:t>：“我大元典制，人有十等。一官二吏。先之者</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600" smtClean="0">
                <a:solidFill>
                  <a:schemeClr val="bg1"/>
                </a:solidFill>
                <a:latin typeface="华文中宋" panose="02010600040101010101" charset="-122"/>
                <a:ea typeface="华文中宋" panose="02010600040101010101" charset="-122"/>
                <a:cs typeface="华文中宋" panose="02010600040101010101" charset="-122"/>
              </a:rPr>
              <a:t>贵</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之也，</a:t>
            </a:r>
            <a:r>
              <a:rPr lang="zh-CN" altLang="en-US" sz="2600" smtClean="0">
                <a:solidFill>
                  <a:schemeClr val="bg1"/>
                </a:solidFill>
                <a:latin typeface="华文中宋" panose="02010600040101010101" charset="-122"/>
                <a:ea typeface="华文中宋" panose="02010600040101010101" charset="-122"/>
                <a:cs typeface="华文中宋" panose="02010600040101010101" charset="-122"/>
              </a:rPr>
              <a:t>谓</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有益于</a:t>
            </a:r>
            <a:r>
              <a:rPr lang="zh-CN" altLang="en-US" sz="2600" smtClean="0">
                <a:solidFill>
                  <a:schemeClr val="bg1"/>
                </a:solidFill>
                <a:latin typeface="华文中宋" panose="02010600040101010101" charset="-122"/>
                <a:ea typeface="华文中宋" panose="02010600040101010101" charset="-122"/>
                <a:cs typeface="华文中宋" panose="02010600040101010101" charset="-122"/>
              </a:rPr>
              <a:t>国</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也</a:t>
            </a:r>
            <a:r>
              <a:rPr lang="zh-TW" altLang="en-US" sz="2600">
                <a:solidFill>
                  <a:schemeClr val="bg1"/>
                </a:solidFill>
                <a:latin typeface="华文中宋" panose="02010600040101010101" charset="-122"/>
                <a:ea typeface="华文中宋" panose="02010600040101010101" charset="-122"/>
                <a:cs typeface="华文中宋" panose="02010600040101010101" charset="-122"/>
              </a:rPr>
              <a:t>。七匠、八娼、九儒、十丐。后之者</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600" smtClean="0">
                <a:solidFill>
                  <a:schemeClr val="bg1"/>
                </a:solidFill>
                <a:latin typeface="华文中宋" panose="02010600040101010101" charset="-122"/>
                <a:ea typeface="华文中宋" panose="02010600040101010101" charset="-122"/>
                <a:cs typeface="华文中宋" panose="02010600040101010101" charset="-122"/>
              </a:rPr>
              <a:t>贱</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之也，</a:t>
            </a:r>
            <a:r>
              <a:rPr lang="zh-CN" altLang="en-US" sz="2600" smtClean="0">
                <a:solidFill>
                  <a:schemeClr val="bg1"/>
                </a:solidFill>
                <a:latin typeface="华文中宋" panose="02010600040101010101" charset="-122"/>
                <a:ea typeface="华文中宋" panose="02010600040101010101" charset="-122"/>
                <a:cs typeface="华文中宋" panose="02010600040101010101" charset="-122"/>
              </a:rPr>
              <a:t>谓无</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益于</a:t>
            </a:r>
            <a:r>
              <a:rPr lang="zh-CN" altLang="en-US" sz="2600" smtClean="0">
                <a:solidFill>
                  <a:schemeClr val="bg1"/>
                </a:solidFill>
                <a:latin typeface="华文中宋" panose="02010600040101010101" charset="-122"/>
                <a:ea typeface="华文中宋" panose="02010600040101010101" charset="-122"/>
                <a:cs typeface="华文中宋" panose="02010600040101010101" charset="-122"/>
              </a:rPr>
              <a:t>国</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也</a:t>
            </a:r>
            <a:r>
              <a:rPr lang="zh-TW" altLang="en-US" sz="2600">
                <a:solidFill>
                  <a:schemeClr val="bg1"/>
                </a:solidFill>
                <a:latin typeface="华文中宋" panose="02010600040101010101" charset="-122"/>
                <a:ea typeface="华文中宋" panose="02010600040101010101" charset="-122"/>
                <a:cs typeface="华文中宋" panose="02010600040101010101" charset="-122"/>
              </a:rPr>
              <a:t>。”嗟乎悲哉！介乎娼之下，丐之上者，今之儒也。</a:t>
            </a:r>
            <a:endParaRPr lang="zh-TW" altLang="en-US" sz="2600">
              <a:solidFill>
                <a:schemeClr val="bg1"/>
              </a:solidFill>
              <a:latin typeface="华文中宋" panose="02010600040101010101" charset="-122"/>
              <a:ea typeface="华文中宋" panose="02010600040101010101" charset="-122"/>
              <a:cs typeface="华文中宋" panose="02010600040101010101" charset="-122"/>
            </a:endParaRPr>
          </a:p>
          <a:p>
            <a:pPr algn="r"/>
            <a:r>
              <a:rPr lang="en-US" altLang="zh-TW" sz="2600" smtClean="0">
                <a:solidFill>
                  <a:schemeClr val="bg1"/>
                </a:solidFill>
                <a:latin typeface="华文中宋" panose="02010600040101010101" charset="-122"/>
                <a:ea typeface="华文中宋" panose="02010600040101010101" charset="-122"/>
                <a:cs typeface="华文中宋" panose="02010600040101010101" charset="-122"/>
              </a:rPr>
              <a:t>——[</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南宋</a:t>
            </a:r>
            <a:r>
              <a:rPr lang="en-US" altLang="zh-TW" sz="26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600" smtClean="0">
                <a:solidFill>
                  <a:schemeClr val="bg1"/>
                </a:solidFill>
                <a:latin typeface="华文中宋" panose="02010600040101010101" charset="-122"/>
                <a:ea typeface="华文中宋" panose="02010600040101010101" charset="-122"/>
                <a:cs typeface="华文中宋" panose="02010600040101010101" charset="-122"/>
              </a:rPr>
              <a:t>谢</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枋得</a:t>
            </a:r>
            <a:r>
              <a:rPr lang="en-US" altLang="zh-TW" sz="26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600" smtClean="0">
                <a:solidFill>
                  <a:schemeClr val="bg1"/>
                </a:solidFill>
                <a:latin typeface="华文中宋" panose="02010600040101010101" charset="-122"/>
                <a:ea typeface="华文中宋" panose="02010600040101010101" charset="-122"/>
                <a:cs typeface="华文中宋" panose="02010600040101010101" charset="-122"/>
              </a:rPr>
              <a:t>叠</a:t>
            </a:r>
            <a:r>
              <a:rPr lang="zh-TW" altLang="en-US" sz="2600" smtClean="0">
                <a:solidFill>
                  <a:schemeClr val="bg1"/>
                </a:solidFill>
                <a:latin typeface="华文中宋" panose="02010600040101010101" charset="-122"/>
                <a:ea typeface="华文中宋" panose="02010600040101010101" charset="-122"/>
                <a:cs typeface="华文中宋" panose="02010600040101010101" charset="-122"/>
              </a:rPr>
              <a:t>山集</a:t>
            </a:r>
            <a:r>
              <a:rPr lang="en-US" altLang="zh-TW" sz="2600" smtClean="0">
                <a:solidFill>
                  <a:schemeClr val="bg1"/>
                </a:solidFill>
                <a:latin typeface="华文中宋" panose="02010600040101010101" charset="-122"/>
                <a:ea typeface="华文中宋" panose="02010600040101010101" charset="-122"/>
                <a:cs typeface="华文中宋" panose="02010600040101010101" charset="-122"/>
              </a:rPr>
              <a:t>》</a:t>
            </a:r>
            <a:endParaRPr lang="zh-TW" altLang="en-US" sz="26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9025" name="文本框 1"/>
          <p:cNvSpPr txBox="1">
            <a:spLocks noChangeArrowheads="1"/>
          </p:cNvSpPr>
          <p:nvPr/>
        </p:nvSpPr>
        <p:spPr bwMode="auto">
          <a:xfrm>
            <a:off x="755651" y="202926"/>
            <a:ext cx="1261884" cy="523220"/>
          </a:xfrm>
          <a:prstGeom prst="rect">
            <a:avLst/>
          </a:prstGeom>
          <a:noFill/>
          <a:ln>
            <a:noFill/>
          </a:ln>
        </p:spPr>
        <p:txBody>
          <a:bodyPr wrap="none">
            <a:spAutoFit/>
          </a:bodyPr>
          <a:lstStyle>
            <a:lvl1pPr>
              <a:defRPr kumimoji="1" sz="2800">
                <a:solidFill>
                  <a:schemeClr val="tx1"/>
                </a:solidFill>
                <a:latin typeface="Arial" panose="020b0604020202020204" pitchFamily="34" charset="0"/>
                <a:ea typeface="经典繁颜体" charset="0"/>
                <a:cs typeface="经典繁颜体" charset="0"/>
              </a:defRPr>
            </a:lvl1pPr>
            <a:lvl2pPr marL="742950" indent="-285750">
              <a:defRPr kumimoji="1" sz="2800">
                <a:solidFill>
                  <a:schemeClr val="tx1"/>
                </a:solidFill>
                <a:latin typeface="Arial" panose="020b0604020202020204" pitchFamily="34" charset="0"/>
                <a:ea typeface="经典繁颜体" charset="0"/>
                <a:cs typeface="经典繁颜体" charset="0"/>
              </a:defRPr>
            </a:lvl2pPr>
            <a:lvl3pPr marL="1143000" indent="-228600">
              <a:defRPr kumimoji="1" sz="2800">
                <a:solidFill>
                  <a:schemeClr val="tx1"/>
                </a:solidFill>
                <a:latin typeface="Arial" panose="020b0604020202020204" pitchFamily="34" charset="0"/>
                <a:ea typeface="经典繁颜体" charset="0"/>
                <a:cs typeface="经典繁颜体" charset="0"/>
              </a:defRPr>
            </a:lvl3pPr>
            <a:lvl4pPr marL="1600200" indent="-228600">
              <a:defRPr kumimoji="1" sz="2800">
                <a:solidFill>
                  <a:schemeClr val="tx1"/>
                </a:solidFill>
                <a:latin typeface="Arial" panose="020b0604020202020204" pitchFamily="34" charset="0"/>
                <a:ea typeface="经典繁颜体" charset="0"/>
                <a:cs typeface="经典繁颜体" charset="0"/>
              </a:defRPr>
            </a:lvl4pPr>
            <a:lvl5pPr marL="2057400" indent="-228600">
              <a:defRPr kumimoji="1" sz="2800">
                <a:solidFill>
                  <a:schemeClr val="tx1"/>
                </a:solidFill>
                <a:latin typeface="Arial" panose="020b0604020202020204" pitchFamily="34" charset="0"/>
                <a:ea typeface="经典繁颜体" charset="0"/>
                <a:cs typeface="经典繁颜体" charset="0"/>
              </a:defRPr>
            </a:lvl5pPr>
            <a:lvl6pPr marL="25146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6pPr>
            <a:lvl7pPr marL="29718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7pPr>
            <a:lvl8pPr marL="34290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8pPr>
            <a:lvl9pPr marL="38862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9pPr>
          </a:lstStyle>
          <a:p>
            <a:r>
              <a:rPr lang="zh-CN" altLang="en-US">
                <a:solidFill>
                  <a:srgbClr val="66FFFF"/>
                </a:solidFill>
                <a:latin typeface="华文中宋" panose="02010600040101010101" charset="-122"/>
                <a:ea typeface="华文中宋" panose="02010600040101010101" charset="-122"/>
                <a:cs typeface="华文中宋" panose="02010600040101010101" charset="-122"/>
              </a:rPr>
              <a:t>童生试</a:t>
            </a:r>
            <a:endParaRPr lang="zh-CN" altLang="en-US">
              <a:solidFill>
                <a:srgbClr val="66FFFF"/>
              </a:solidFill>
              <a:latin typeface="华文中宋" panose="02010600040101010101" charset="-122"/>
              <a:ea typeface="华文中宋" panose="02010600040101010101" charset="-122"/>
              <a:cs typeface="华文中宋" panose="02010600040101010101" charset="-122"/>
            </a:endParaRPr>
          </a:p>
        </p:txBody>
      </p:sp>
      <p:sp>
        <p:nvSpPr>
          <p:cNvPr id="129026" name="文本框 2"/>
          <p:cNvSpPr txBox="1">
            <a:spLocks noChangeArrowheads="1"/>
          </p:cNvSpPr>
          <p:nvPr/>
        </p:nvSpPr>
        <p:spPr bwMode="auto">
          <a:xfrm>
            <a:off x="4140210" y="247749"/>
            <a:ext cx="1836397" cy="523220"/>
          </a:xfrm>
          <a:prstGeom prst="rect">
            <a:avLst/>
          </a:prstGeom>
          <a:noFill/>
          <a:ln>
            <a:noFill/>
          </a:ln>
        </p:spPr>
        <p:txBody>
          <a:bodyPr wrap="none">
            <a:spAutoFit/>
          </a:bodyPr>
          <a:lstStyle>
            <a:lvl1pPr>
              <a:defRPr kumimoji="1" sz="2800">
                <a:solidFill>
                  <a:schemeClr val="tx1"/>
                </a:solidFill>
                <a:latin typeface="Arial" panose="020b0604020202020204" pitchFamily="34" charset="0"/>
                <a:ea typeface="经典繁颜体" charset="0"/>
                <a:cs typeface="经典繁颜体" charset="0"/>
              </a:defRPr>
            </a:lvl1pPr>
            <a:lvl2pPr marL="742950" indent="-285750">
              <a:defRPr kumimoji="1" sz="2800">
                <a:solidFill>
                  <a:schemeClr val="tx1"/>
                </a:solidFill>
                <a:latin typeface="Arial" panose="020b0604020202020204" pitchFamily="34" charset="0"/>
                <a:ea typeface="经典繁颜体" charset="0"/>
                <a:cs typeface="经典繁颜体" charset="0"/>
              </a:defRPr>
            </a:lvl2pPr>
            <a:lvl3pPr marL="1143000" indent="-228600">
              <a:defRPr kumimoji="1" sz="2800">
                <a:solidFill>
                  <a:schemeClr val="tx1"/>
                </a:solidFill>
                <a:latin typeface="Arial" panose="020b0604020202020204" pitchFamily="34" charset="0"/>
                <a:ea typeface="经典繁颜体" charset="0"/>
                <a:cs typeface="经典繁颜体" charset="0"/>
              </a:defRPr>
            </a:lvl3pPr>
            <a:lvl4pPr marL="1600200" indent="-228600">
              <a:defRPr kumimoji="1" sz="2800">
                <a:solidFill>
                  <a:schemeClr val="tx1"/>
                </a:solidFill>
                <a:latin typeface="Arial" panose="020b0604020202020204" pitchFamily="34" charset="0"/>
                <a:ea typeface="经典繁颜体" charset="0"/>
                <a:cs typeface="经典繁颜体" charset="0"/>
              </a:defRPr>
            </a:lvl4pPr>
            <a:lvl5pPr marL="2057400" indent="-228600">
              <a:defRPr kumimoji="1" sz="2800">
                <a:solidFill>
                  <a:schemeClr val="tx1"/>
                </a:solidFill>
                <a:latin typeface="Arial" panose="020b0604020202020204" pitchFamily="34" charset="0"/>
                <a:ea typeface="经典繁颜体" charset="0"/>
                <a:cs typeface="经典繁颜体" charset="0"/>
              </a:defRPr>
            </a:lvl5pPr>
            <a:lvl6pPr marL="25146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6pPr>
            <a:lvl7pPr marL="29718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7pPr>
            <a:lvl8pPr marL="34290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8pPr>
            <a:lvl9pPr marL="38862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9pPr>
          </a:lstStyle>
          <a:p>
            <a:r>
              <a:rPr lang="zh-CN" altLang="en-US">
                <a:solidFill>
                  <a:srgbClr val="66FFFF"/>
                </a:solidFill>
                <a:latin typeface="华文中宋" panose="02010600040101010101" charset="-122"/>
                <a:ea typeface="华文中宋" panose="02010600040101010101" charset="-122"/>
                <a:cs typeface="华文中宋" panose="02010600040101010101" charset="-122"/>
              </a:rPr>
              <a:t>秀才</a:t>
            </a:r>
            <a:r>
              <a:rPr lang="en-US" altLang="zh-CN">
                <a:solidFill>
                  <a:srgbClr val="66FFFF"/>
                </a:solidFill>
                <a:latin typeface="华文中宋" panose="02010600040101010101" charset="-122"/>
                <a:ea typeface="华文中宋" panose="02010600040101010101" charset="-122"/>
                <a:cs typeface="华文中宋" panose="02010600040101010101" charset="-122"/>
              </a:rPr>
              <a:t>/</a:t>
            </a:r>
            <a:r>
              <a:rPr lang="zh-CN" altLang="en-US">
                <a:solidFill>
                  <a:srgbClr val="66FFFF"/>
                </a:solidFill>
                <a:latin typeface="华文中宋" panose="02010600040101010101" charset="-122"/>
                <a:ea typeface="华文中宋" panose="02010600040101010101" charset="-122"/>
                <a:cs typeface="华文中宋" panose="02010600040101010101" charset="-122"/>
              </a:rPr>
              <a:t>生员</a:t>
            </a:r>
            <a:endParaRPr lang="zh-CN" altLang="en-US">
              <a:solidFill>
                <a:srgbClr val="66FFFF"/>
              </a:solidFill>
              <a:latin typeface="华文中宋" panose="02010600040101010101" charset="-122"/>
              <a:ea typeface="华文中宋" panose="02010600040101010101" charset="-122"/>
              <a:cs typeface="华文中宋" panose="02010600040101010101" charset="-122"/>
            </a:endParaRPr>
          </a:p>
        </p:txBody>
      </p:sp>
      <p:sp>
        <p:nvSpPr>
          <p:cNvPr id="129027" name="文本框 3"/>
          <p:cNvSpPr txBox="1">
            <a:spLocks noChangeArrowheads="1"/>
          </p:cNvSpPr>
          <p:nvPr/>
        </p:nvSpPr>
        <p:spPr bwMode="auto">
          <a:xfrm>
            <a:off x="4140200" y="1220490"/>
            <a:ext cx="3416320" cy="523220"/>
          </a:xfrm>
          <a:prstGeom prst="rect">
            <a:avLst/>
          </a:prstGeom>
          <a:noFill/>
          <a:ln>
            <a:noFill/>
          </a:ln>
        </p:spPr>
        <p:txBody>
          <a:bodyPr wrap="none">
            <a:spAutoFit/>
          </a:bodyPr>
          <a:lstStyle>
            <a:lvl1pPr>
              <a:defRPr kumimoji="1" sz="2800">
                <a:solidFill>
                  <a:schemeClr val="tx1"/>
                </a:solidFill>
                <a:latin typeface="Arial" panose="020b0604020202020204" pitchFamily="34" charset="0"/>
                <a:ea typeface="经典繁颜体" charset="0"/>
                <a:cs typeface="经典繁颜体" charset="0"/>
              </a:defRPr>
            </a:lvl1pPr>
            <a:lvl2pPr marL="742950" indent="-285750">
              <a:defRPr kumimoji="1" sz="2800">
                <a:solidFill>
                  <a:schemeClr val="tx1"/>
                </a:solidFill>
                <a:latin typeface="Arial" panose="020b0604020202020204" pitchFamily="34" charset="0"/>
                <a:ea typeface="经典繁颜体" charset="0"/>
                <a:cs typeface="经典繁颜体" charset="0"/>
              </a:defRPr>
            </a:lvl2pPr>
            <a:lvl3pPr marL="1143000" indent="-228600">
              <a:defRPr kumimoji="1" sz="2800">
                <a:solidFill>
                  <a:schemeClr val="tx1"/>
                </a:solidFill>
                <a:latin typeface="Arial" panose="020b0604020202020204" pitchFamily="34" charset="0"/>
                <a:ea typeface="经典繁颜体" charset="0"/>
                <a:cs typeface="经典繁颜体" charset="0"/>
              </a:defRPr>
            </a:lvl3pPr>
            <a:lvl4pPr marL="1600200" indent="-228600">
              <a:defRPr kumimoji="1" sz="2800">
                <a:solidFill>
                  <a:schemeClr val="tx1"/>
                </a:solidFill>
                <a:latin typeface="Arial" panose="020b0604020202020204" pitchFamily="34" charset="0"/>
                <a:ea typeface="经典繁颜体" charset="0"/>
                <a:cs typeface="经典繁颜体" charset="0"/>
              </a:defRPr>
            </a:lvl4pPr>
            <a:lvl5pPr marL="2057400" indent="-228600">
              <a:defRPr kumimoji="1" sz="2800">
                <a:solidFill>
                  <a:schemeClr val="tx1"/>
                </a:solidFill>
                <a:latin typeface="Arial" panose="020b0604020202020204" pitchFamily="34" charset="0"/>
                <a:ea typeface="经典繁颜体" charset="0"/>
                <a:cs typeface="经典繁颜体" charset="0"/>
              </a:defRPr>
            </a:lvl5pPr>
            <a:lvl6pPr marL="25146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6pPr>
            <a:lvl7pPr marL="29718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7pPr>
            <a:lvl8pPr marL="34290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8pPr>
            <a:lvl9pPr marL="38862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9pPr>
          </a:lstStyle>
          <a:p>
            <a:r>
              <a:rPr lang="zh-CN" altLang="en-US">
                <a:solidFill>
                  <a:schemeClr val="bg1"/>
                </a:solidFill>
                <a:latin typeface="华文中宋" panose="02010600040101010101" charset="-122"/>
                <a:ea typeface="华文中宋" panose="02010600040101010101" charset="-122"/>
                <a:cs typeface="华文中宋" panose="02010600040101010101" charset="-122"/>
              </a:rPr>
              <a:t>举人，第一名称解元</a:t>
            </a:r>
            <a:endParaRPr lang="zh-CN" altLang="en-US">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129028" name="文本框 4"/>
          <p:cNvSpPr txBox="1">
            <a:spLocks noChangeArrowheads="1"/>
          </p:cNvSpPr>
          <p:nvPr/>
        </p:nvSpPr>
        <p:spPr bwMode="auto">
          <a:xfrm>
            <a:off x="4140200" y="2951846"/>
            <a:ext cx="4593300" cy="1815882"/>
          </a:xfrm>
          <a:prstGeom prst="rect">
            <a:avLst/>
          </a:prstGeom>
          <a:noFill/>
          <a:ln>
            <a:noFill/>
          </a:ln>
        </p:spPr>
        <p:txBody>
          <a:bodyPr wrap="none">
            <a:spAutoFit/>
          </a:bodyPr>
          <a:lstStyle>
            <a:lvl1pPr>
              <a:defRPr kumimoji="1" sz="2800">
                <a:solidFill>
                  <a:schemeClr val="tx1"/>
                </a:solidFill>
                <a:latin typeface="Arial" panose="020b0604020202020204" pitchFamily="34" charset="0"/>
                <a:ea typeface="经典繁颜体" charset="0"/>
                <a:cs typeface="经典繁颜体" charset="0"/>
              </a:defRPr>
            </a:lvl1pPr>
            <a:lvl2pPr marL="742950" indent="-285750">
              <a:defRPr kumimoji="1" sz="2800">
                <a:solidFill>
                  <a:schemeClr val="tx1"/>
                </a:solidFill>
                <a:latin typeface="Arial" panose="020b0604020202020204" pitchFamily="34" charset="0"/>
                <a:ea typeface="经典繁颜体" charset="0"/>
                <a:cs typeface="经典繁颜体" charset="0"/>
              </a:defRPr>
            </a:lvl2pPr>
            <a:lvl3pPr marL="1143000" indent="-228600">
              <a:defRPr kumimoji="1" sz="2800">
                <a:solidFill>
                  <a:schemeClr val="tx1"/>
                </a:solidFill>
                <a:latin typeface="Arial" panose="020b0604020202020204" pitchFamily="34" charset="0"/>
                <a:ea typeface="经典繁颜体" charset="0"/>
                <a:cs typeface="经典繁颜体" charset="0"/>
              </a:defRPr>
            </a:lvl3pPr>
            <a:lvl4pPr marL="1600200" indent="-228600">
              <a:defRPr kumimoji="1" sz="2800">
                <a:solidFill>
                  <a:schemeClr val="tx1"/>
                </a:solidFill>
                <a:latin typeface="Arial" panose="020b0604020202020204" pitchFamily="34" charset="0"/>
                <a:ea typeface="经典繁颜体" charset="0"/>
                <a:cs typeface="经典繁颜体" charset="0"/>
              </a:defRPr>
            </a:lvl4pPr>
            <a:lvl5pPr marL="2057400" indent="-228600">
              <a:defRPr kumimoji="1" sz="2800">
                <a:solidFill>
                  <a:schemeClr val="tx1"/>
                </a:solidFill>
                <a:latin typeface="Arial" panose="020b0604020202020204" pitchFamily="34" charset="0"/>
                <a:ea typeface="经典繁颜体" charset="0"/>
                <a:cs typeface="经典繁颜体" charset="0"/>
              </a:defRPr>
            </a:lvl5pPr>
            <a:lvl6pPr marL="25146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6pPr>
            <a:lvl7pPr marL="29718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7pPr>
            <a:lvl8pPr marL="34290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8pPr>
            <a:lvl9pPr marL="38862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9pPr>
          </a:lstStyle>
          <a:p>
            <a:r>
              <a:rPr lang="zh-CN" altLang="en-US">
                <a:solidFill>
                  <a:schemeClr val="bg1"/>
                </a:solidFill>
                <a:latin typeface="华文中宋" panose="02010600040101010101" charset="-122"/>
                <a:ea typeface="华文中宋" panose="02010600040101010101" charset="-122"/>
                <a:cs typeface="华文中宋" panose="02010600040101010101" charset="-122"/>
              </a:rPr>
              <a:t>一甲：赐进士及第（状元、</a:t>
            </a:r>
            <a:endParaRPr lang="en-US" altLang="zh-CN">
              <a:solidFill>
                <a:schemeClr val="bg1"/>
              </a:solidFill>
              <a:latin typeface="华文中宋" panose="02010600040101010101" charset="-122"/>
              <a:ea typeface="华文中宋" panose="02010600040101010101" charset="-122"/>
              <a:cs typeface="华文中宋" panose="02010600040101010101" charset="-122"/>
            </a:endParaRPr>
          </a:p>
          <a:p>
            <a:r>
              <a:rPr lang="zh-CN">
                <a:solidFill>
                  <a:schemeClr val="bg1"/>
                </a:solidFill>
                <a:latin typeface="华文中宋" panose="02010600040101010101" charset="-122"/>
                <a:ea typeface="华文中宋" panose="02010600040101010101" charset="-122"/>
                <a:cs typeface="华文中宋" panose="02010600040101010101" charset="-122"/>
              </a:rPr>
              <a:t> </a:t>
            </a:r>
            <a:r>
              <a:rPr lang="zh-CN" altLang="en-US">
                <a:solidFill>
                  <a:schemeClr val="bg1"/>
                </a:solidFill>
                <a:latin typeface="华文中宋" panose="02010600040101010101" charset="-122"/>
                <a:ea typeface="华文中宋" panose="02010600040101010101" charset="-122"/>
                <a:cs typeface="华文中宋" panose="02010600040101010101" charset="-122"/>
              </a:rPr>
              <a:t>        榜眼、探花）</a:t>
            </a:r>
            <a:endParaRPr lang="en-US" altLang="zh-CN">
              <a:solidFill>
                <a:schemeClr val="bg1"/>
              </a:solidFill>
              <a:latin typeface="华文中宋" panose="02010600040101010101" charset="-122"/>
              <a:ea typeface="华文中宋" panose="02010600040101010101" charset="-122"/>
              <a:cs typeface="华文中宋" panose="02010600040101010101" charset="-122"/>
            </a:endParaRPr>
          </a:p>
          <a:p>
            <a:r>
              <a:rPr lang="zh-CN" altLang="en-US">
                <a:solidFill>
                  <a:schemeClr val="bg1"/>
                </a:solidFill>
                <a:latin typeface="华文中宋" panose="02010600040101010101" charset="-122"/>
                <a:ea typeface="华文中宋" panose="02010600040101010101" charset="-122"/>
                <a:cs typeface="华文中宋" panose="02010600040101010101" charset="-122"/>
              </a:rPr>
              <a:t>二甲：赐进士出身</a:t>
            </a:r>
            <a:endParaRPr lang="en-US" altLang="zh-CN">
              <a:solidFill>
                <a:schemeClr val="bg1"/>
              </a:solidFill>
              <a:latin typeface="华文中宋" panose="02010600040101010101" charset="-122"/>
              <a:ea typeface="华文中宋" panose="02010600040101010101" charset="-122"/>
              <a:cs typeface="华文中宋" panose="02010600040101010101" charset="-122"/>
            </a:endParaRPr>
          </a:p>
          <a:p>
            <a:r>
              <a:rPr lang="zh-CN" altLang="en-US">
                <a:solidFill>
                  <a:schemeClr val="bg1"/>
                </a:solidFill>
                <a:latin typeface="华文中宋" panose="02010600040101010101" charset="-122"/>
                <a:ea typeface="华文中宋" panose="02010600040101010101" charset="-122"/>
                <a:cs typeface="华文中宋" panose="02010600040101010101" charset="-122"/>
              </a:rPr>
              <a:t>三甲：赐同进士出身</a:t>
            </a:r>
            <a:endParaRPr lang="zh-CN" altLang="en-US">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129029" name="文本框 5"/>
          <p:cNvSpPr txBox="1">
            <a:spLocks noChangeArrowheads="1"/>
          </p:cNvSpPr>
          <p:nvPr/>
        </p:nvSpPr>
        <p:spPr bwMode="auto">
          <a:xfrm>
            <a:off x="4140200" y="2147217"/>
            <a:ext cx="3416320" cy="523220"/>
          </a:xfrm>
          <a:prstGeom prst="rect">
            <a:avLst/>
          </a:prstGeom>
          <a:noFill/>
          <a:ln>
            <a:noFill/>
          </a:ln>
        </p:spPr>
        <p:txBody>
          <a:bodyPr wrap="none">
            <a:spAutoFit/>
          </a:bodyPr>
          <a:lstStyle>
            <a:lvl1pPr>
              <a:defRPr kumimoji="1" sz="2800">
                <a:solidFill>
                  <a:schemeClr val="tx1"/>
                </a:solidFill>
                <a:latin typeface="Arial" panose="020b0604020202020204" pitchFamily="34" charset="0"/>
                <a:ea typeface="经典繁颜体" charset="0"/>
                <a:cs typeface="经典繁颜体" charset="0"/>
              </a:defRPr>
            </a:lvl1pPr>
            <a:lvl2pPr marL="742950" indent="-285750">
              <a:defRPr kumimoji="1" sz="2800">
                <a:solidFill>
                  <a:schemeClr val="tx1"/>
                </a:solidFill>
                <a:latin typeface="Arial" panose="020b0604020202020204" pitchFamily="34" charset="0"/>
                <a:ea typeface="经典繁颜体" charset="0"/>
                <a:cs typeface="经典繁颜体" charset="0"/>
              </a:defRPr>
            </a:lvl2pPr>
            <a:lvl3pPr marL="1143000" indent="-228600">
              <a:defRPr kumimoji="1" sz="2800">
                <a:solidFill>
                  <a:schemeClr val="tx1"/>
                </a:solidFill>
                <a:latin typeface="Arial" panose="020b0604020202020204" pitchFamily="34" charset="0"/>
                <a:ea typeface="经典繁颜体" charset="0"/>
                <a:cs typeface="经典繁颜体" charset="0"/>
              </a:defRPr>
            </a:lvl3pPr>
            <a:lvl4pPr marL="1600200" indent="-228600">
              <a:defRPr kumimoji="1" sz="2800">
                <a:solidFill>
                  <a:schemeClr val="tx1"/>
                </a:solidFill>
                <a:latin typeface="Arial" panose="020b0604020202020204" pitchFamily="34" charset="0"/>
                <a:ea typeface="经典繁颜体" charset="0"/>
                <a:cs typeface="经典繁颜体" charset="0"/>
              </a:defRPr>
            </a:lvl4pPr>
            <a:lvl5pPr marL="2057400" indent="-228600">
              <a:defRPr kumimoji="1" sz="2800">
                <a:solidFill>
                  <a:schemeClr val="tx1"/>
                </a:solidFill>
                <a:latin typeface="Arial" panose="020b0604020202020204" pitchFamily="34" charset="0"/>
                <a:ea typeface="经典繁颜体" charset="0"/>
                <a:cs typeface="经典繁颜体" charset="0"/>
              </a:defRPr>
            </a:lvl5pPr>
            <a:lvl6pPr marL="25146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6pPr>
            <a:lvl7pPr marL="29718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7pPr>
            <a:lvl8pPr marL="34290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8pPr>
            <a:lvl9pPr marL="38862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9pPr>
          </a:lstStyle>
          <a:p>
            <a:r>
              <a:rPr lang="zh-CN" altLang="en-US">
                <a:solidFill>
                  <a:schemeClr val="bg1"/>
                </a:solidFill>
                <a:latin typeface="华文中宋" panose="02010600040101010101" charset="-122"/>
                <a:ea typeface="华文中宋" panose="02010600040101010101" charset="-122"/>
                <a:cs typeface="华文中宋" panose="02010600040101010101" charset="-122"/>
              </a:rPr>
              <a:t>贡士，第一名称会元</a:t>
            </a:r>
            <a:endParaRPr lang="zh-CN" altLang="en-US">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129030" name="文本框 6"/>
          <p:cNvSpPr txBox="1">
            <a:spLocks noChangeArrowheads="1"/>
          </p:cNvSpPr>
          <p:nvPr/>
        </p:nvSpPr>
        <p:spPr bwMode="auto">
          <a:xfrm>
            <a:off x="827091" y="1175667"/>
            <a:ext cx="902811" cy="523220"/>
          </a:xfrm>
          <a:prstGeom prst="rect">
            <a:avLst/>
          </a:prstGeom>
          <a:noFill/>
          <a:ln>
            <a:noFill/>
          </a:ln>
        </p:spPr>
        <p:txBody>
          <a:bodyPr wrap="none">
            <a:spAutoFit/>
          </a:bodyPr>
          <a:lstStyle>
            <a:lvl1pPr>
              <a:defRPr kumimoji="1" sz="2800">
                <a:solidFill>
                  <a:schemeClr val="tx1"/>
                </a:solidFill>
                <a:latin typeface="Arial" panose="020b0604020202020204" pitchFamily="34" charset="0"/>
                <a:ea typeface="经典繁颜体" charset="0"/>
                <a:cs typeface="经典繁颜体" charset="0"/>
              </a:defRPr>
            </a:lvl1pPr>
            <a:lvl2pPr marL="742950" indent="-285750">
              <a:defRPr kumimoji="1" sz="2800">
                <a:solidFill>
                  <a:schemeClr val="tx1"/>
                </a:solidFill>
                <a:latin typeface="Arial" panose="020b0604020202020204" pitchFamily="34" charset="0"/>
                <a:ea typeface="经典繁颜体" charset="0"/>
                <a:cs typeface="经典繁颜体" charset="0"/>
              </a:defRPr>
            </a:lvl2pPr>
            <a:lvl3pPr marL="1143000" indent="-228600">
              <a:defRPr kumimoji="1" sz="2800">
                <a:solidFill>
                  <a:schemeClr val="tx1"/>
                </a:solidFill>
                <a:latin typeface="Arial" panose="020b0604020202020204" pitchFamily="34" charset="0"/>
                <a:ea typeface="经典繁颜体" charset="0"/>
                <a:cs typeface="经典繁颜体" charset="0"/>
              </a:defRPr>
            </a:lvl3pPr>
            <a:lvl4pPr marL="1600200" indent="-228600">
              <a:defRPr kumimoji="1" sz="2800">
                <a:solidFill>
                  <a:schemeClr val="tx1"/>
                </a:solidFill>
                <a:latin typeface="Arial" panose="020b0604020202020204" pitchFamily="34" charset="0"/>
                <a:ea typeface="经典繁颜体" charset="0"/>
                <a:cs typeface="经典繁颜体" charset="0"/>
              </a:defRPr>
            </a:lvl4pPr>
            <a:lvl5pPr marL="2057400" indent="-228600">
              <a:defRPr kumimoji="1" sz="2800">
                <a:solidFill>
                  <a:schemeClr val="tx1"/>
                </a:solidFill>
                <a:latin typeface="Arial" panose="020b0604020202020204" pitchFamily="34" charset="0"/>
                <a:ea typeface="经典繁颜体" charset="0"/>
                <a:cs typeface="经典繁颜体" charset="0"/>
              </a:defRPr>
            </a:lvl5pPr>
            <a:lvl6pPr marL="25146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6pPr>
            <a:lvl7pPr marL="29718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7pPr>
            <a:lvl8pPr marL="34290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8pPr>
            <a:lvl9pPr marL="38862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9pPr>
          </a:lstStyle>
          <a:p>
            <a:r>
              <a:rPr lang="zh-CN" altLang="en-US">
                <a:solidFill>
                  <a:schemeClr val="bg1"/>
                </a:solidFill>
                <a:latin typeface="华文中宋" panose="02010600040101010101" charset="-122"/>
                <a:ea typeface="华文中宋" panose="02010600040101010101" charset="-122"/>
                <a:cs typeface="华文中宋" panose="02010600040101010101" charset="-122"/>
              </a:rPr>
              <a:t>乡试</a:t>
            </a:r>
            <a:endParaRPr lang="zh-CN" altLang="en-US">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129031" name="文本框 7"/>
          <p:cNvSpPr txBox="1">
            <a:spLocks noChangeArrowheads="1"/>
          </p:cNvSpPr>
          <p:nvPr/>
        </p:nvSpPr>
        <p:spPr bwMode="auto">
          <a:xfrm>
            <a:off x="827091" y="2102394"/>
            <a:ext cx="902811" cy="523220"/>
          </a:xfrm>
          <a:prstGeom prst="rect">
            <a:avLst/>
          </a:prstGeom>
          <a:noFill/>
          <a:ln>
            <a:noFill/>
          </a:ln>
        </p:spPr>
        <p:txBody>
          <a:bodyPr wrap="none">
            <a:spAutoFit/>
          </a:bodyPr>
          <a:lstStyle>
            <a:lvl1pPr>
              <a:defRPr kumimoji="1" sz="2800">
                <a:solidFill>
                  <a:schemeClr val="tx1"/>
                </a:solidFill>
                <a:latin typeface="Arial" panose="020b0604020202020204" pitchFamily="34" charset="0"/>
                <a:ea typeface="经典繁颜体" charset="0"/>
                <a:cs typeface="经典繁颜体" charset="0"/>
              </a:defRPr>
            </a:lvl1pPr>
            <a:lvl2pPr marL="742950" indent="-285750">
              <a:defRPr kumimoji="1" sz="2800">
                <a:solidFill>
                  <a:schemeClr val="tx1"/>
                </a:solidFill>
                <a:latin typeface="Arial" panose="020b0604020202020204" pitchFamily="34" charset="0"/>
                <a:ea typeface="经典繁颜体" charset="0"/>
                <a:cs typeface="经典繁颜体" charset="0"/>
              </a:defRPr>
            </a:lvl2pPr>
            <a:lvl3pPr marL="1143000" indent="-228600">
              <a:defRPr kumimoji="1" sz="2800">
                <a:solidFill>
                  <a:schemeClr val="tx1"/>
                </a:solidFill>
                <a:latin typeface="Arial" panose="020b0604020202020204" pitchFamily="34" charset="0"/>
                <a:ea typeface="经典繁颜体" charset="0"/>
                <a:cs typeface="经典繁颜体" charset="0"/>
              </a:defRPr>
            </a:lvl3pPr>
            <a:lvl4pPr marL="1600200" indent="-228600">
              <a:defRPr kumimoji="1" sz="2800">
                <a:solidFill>
                  <a:schemeClr val="tx1"/>
                </a:solidFill>
                <a:latin typeface="Arial" panose="020b0604020202020204" pitchFamily="34" charset="0"/>
                <a:ea typeface="经典繁颜体" charset="0"/>
                <a:cs typeface="经典繁颜体" charset="0"/>
              </a:defRPr>
            </a:lvl4pPr>
            <a:lvl5pPr marL="2057400" indent="-228600">
              <a:defRPr kumimoji="1" sz="2800">
                <a:solidFill>
                  <a:schemeClr val="tx1"/>
                </a:solidFill>
                <a:latin typeface="Arial" panose="020b0604020202020204" pitchFamily="34" charset="0"/>
                <a:ea typeface="经典繁颜体" charset="0"/>
                <a:cs typeface="经典繁颜体" charset="0"/>
              </a:defRPr>
            </a:lvl5pPr>
            <a:lvl6pPr marL="25146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6pPr>
            <a:lvl7pPr marL="29718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7pPr>
            <a:lvl8pPr marL="34290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8pPr>
            <a:lvl9pPr marL="38862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9pPr>
          </a:lstStyle>
          <a:p>
            <a:r>
              <a:rPr lang="zh-CN" altLang="en-US">
                <a:solidFill>
                  <a:schemeClr val="bg1"/>
                </a:solidFill>
                <a:latin typeface="华文中宋" panose="02010600040101010101" charset="-122"/>
                <a:ea typeface="华文中宋" panose="02010600040101010101" charset="-122"/>
                <a:cs typeface="华文中宋" panose="02010600040101010101" charset="-122"/>
              </a:rPr>
              <a:t>会试</a:t>
            </a:r>
            <a:endParaRPr lang="zh-CN" altLang="en-US">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129032" name="文本框 8"/>
          <p:cNvSpPr txBox="1">
            <a:spLocks noChangeArrowheads="1"/>
          </p:cNvSpPr>
          <p:nvPr/>
        </p:nvSpPr>
        <p:spPr bwMode="auto">
          <a:xfrm>
            <a:off x="827091" y="3101257"/>
            <a:ext cx="902811" cy="523220"/>
          </a:xfrm>
          <a:prstGeom prst="rect">
            <a:avLst/>
          </a:prstGeom>
          <a:noFill/>
          <a:ln>
            <a:noFill/>
          </a:ln>
        </p:spPr>
        <p:txBody>
          <a:bodyPr wrap="none">
            <a:spAutoFit/>
          </a:bodyPr>
          <a:lstStyle>
            <a:lvl1pPr>
              <a:defRPr kumimoji="1" sz="2800">
                <a:solidFill>
                  <a:schemeClr val="tx1"/>
                </a:solidFill>
                <a:latin typeface="Arial" panose="020b0604020202020204" pitchFamily="34" charset="0"/>
                <a:ea typeface="经典繁颜体" charset="0"/>
                <a:cs typeface="经典繁颜体" charset="0"/>
              </a:defRPr>
            </a:lvl1pPr>
            <a:lvl2pPr marL="742950" indent="-285750">
              <a:defRPr kumimoji="1" sz="2800">
                <a:solidFill>
                  <a:schemeClr val="tx1"/>
                </a:solidFill>
                <a:latin typeface="Arial" panose="020b0604020202020204" pitchFamily="34" charset="0"/>
                <a:ea typeface="经典繁颜体" charset="0"/>
                <a:cs typeface="经典繁颜体" charset="0"/>
              </a:defRPr>
            </a:lvl2pPr>
            <a:lvl3pPr marL="1143000" indent="-228600">
              <a:defRPr kumimoji="1" sz="2800">
                <a:solidFill>
                  <a:schemeClr val="tx1"/>
                </a:solidFill>
                <a:latin typeface="Arial" panose="020b0604020202020204" pitchFamily="34" charset="0"/>
                <a:ea typeface="经典繁颜体" charset="0"/>
                <a:cs typeface="经典繁颜体" charset="0"/>
              </a:defRPr>
            </a:lvl3pPr>
            <a:lvl4pPr marL="1600200" indent="-228600">
              <a:defRPr kumimoji="1" sz="2800">
                <a:solidFill>
                  <a:schemeClr val="tx1"/>
                </a:solidFill>
                <a:latin typeface="Arial" panose="020b0604020202020204" pitchFamily="34" charset="0"/>
                <a:ea typeface="经典繁颜体" charset="0"/>
                <a:cs typeface="经典繁颜体" charset="0"/>
              </a:defRPr>
            </a:lvl4pPr>
            <a:lvl5pPr marL="2057400" indent="-228600">
              <a:defRPr kumimoji="1" sz="2800">
                <a:solidFill>
                  <a:schemeClr val="tx1"/>
                </a:solidFill>
                <a:latin typeface="Arial" panose="020b0604020202020204" pitchFamily="34" charset="0"/>
                <a:ea typeface="经典繁颜体" charset="0"/>
                <a:cs typeface="经典繁颜体" charset="0"/>
              </a:defRPr>
            </a:lvl5pPr>
            <a:lvl6pPr marL="25146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6pPr>
            <a:lvl7pPr marL="29718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7pPr>
            <a:lvl8pPr marL="34290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8pPr>
            <a:lvl9pPr marL="3886200" indent="-228600" fontAlgn="base">
              <a:spcBef>
                <a:spcPct val="0"/>
              </a:spcBef>
              <a:spcAft>
                <a:spcPct val="0"/>
              </a:spcAft>
              <a:defRPr kumimoji="1" sz="2800">
                <a:solidFill>
                  <a:schemeClr val="tx1"/>
                </a:solidFill>
                <a:latin typeface="Arial" panose="020b0604020202020204" pitchFamily="34" charset="0"/>
                <a:ea typeface="经典繁颜体" charset="0"/>
                <a:cs typeface="经典繁颜体" charset="0"/>
              </a:defRPr>
            </a:lvl9pPr>
          </a:lstStyle>
          <a:p>
            <a:r>
              <a:rPr lang="zh-CN" altLang="en-US">
                <a:solidFill>
                  <a:schemeClr val="bg1"/>
                </a:solidFill>
                <a:latin typeface="华文中宋" panose="02010600040101010101" charset="-122"/>
                <a:ea typeface="华文中宋" panose="02010600040101010101" charset="-122"/>
                <a:cs typeface="华文中宋" panose="02010600040101010101" charset="-122"/>
              </a:rPr>
              <a:t>殿试</a:t>
            </a:r>
            <a:endParaRPr lang="zh-CN" altLang="en-US">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10" name="右箭头 9"/>
          <p:cNvSpPr/>
          <p:nvPr/>
        </p:nvSpPr>
        <p:spPr>
          <a:xfrm>
            <a:off x="2411413" y="347342"/>
            <a:ext cx="1325562" cy="270272"/>
          </a:xfrm>
          <a:prstGeom prst="rightArrow">
            <a:avLst/>
          </a:prstGeom>
        </p:spPr>
        <p:style>
          <a:lnRef idx="1">
            <a:schemeClr val="accent1"/>
          </a:lnRef>
          <a:fillRef idx="3">
            <a:schemeClr val="accent1"/>
          </a:fillRef>
          <a:effectRef idx="2">
            <a:schemeClr val="accent1"/>
          </a:effectRef>
          <a:fontRef idx="minor">
            <a:schemeClr val="lt1"/>
          </a:fontRef>
        </p:style>
        <p:txBody>
          <a:bodyPr/>
          <a:lstStyle/>
          <a:p>
            <a:pPr>
              <a:defRPr/>
            </a:pPr>
            <a:endParaRPr lang="zh-CN" altLang="en-US">
              <a:latin typeface="华文中宋" panose="02010600040101010101" charset="-122"/>
              <a:ea typeface="华文中宋" panose="02010600040101010101" charset="-122"/>
              <a:cs typeface="华文中宋" panose="02010600040101010101" charset="-122"/>
            </a:endParaRPr>
          </a:p>
        </p:txBody>
      </p:sp>
      <p:sp>
        <p:nvSpPr>
          <p:cNvPr id="12" name="右箭头 11"/>
          <p:cNvSpPr/>
          <p:nvPr/>
        </p:nvSpPr>
        <p:spPr>
          <a:xfrm>
            <a:off x="2411413" y="1265312"/>
            <a:ext cx="1325562" cy="270272"/>
          </a:xfrm>
          <a:prstGeom prst="rightArrow">
            <a:avLst/>
          </a:prstGeom>
        </p:spPr>
        <p:style>
          <a:lnRef idx="1">
            <a:schemeClr val="accent1"/>
          </a:lnRef>
          <a:fillRef idx="3">
            <a:schemeClr val="accent1"/>
          </a:fillRef>
          <a:effectRef idx="2">
            <a:schemeClr val="accent1"/>
          </a:effectRef>
          <a:fontRef idx="minor">
            <a:schemeClr val="lt1"/>
          </a:fontRef>
        </p:style>
        <p:txBody>
          <a:bodyPr/>
          <a:lstStyle/>
          <a:p>
            <a:pPr>
              <a:defRPr/>
            </a:pPr>
            <a:endParaRPr lang="zh-CN" altLang="en-US">
              <a:latin typeface="华文中宋" panose="02010600040101010101" charset="-122"/>
              <a:ea typeface="华文中宋" panose="02010600040101010101" charset="-122"/>
              <a:cs typeface="华文中宋" panose="02010600040101010101" charset="-122"/>
            </a:endParaRPr>
          </a:p>
        </p:txBody>
      </p:sp>
      <p:sp>
        <p:nvSpPr>
          <p:cNvPr id="13" name="右箭头 12"/>
          <p:cNvSpPr/>
          <p:nvPr/>
        </p:nvSpPr>
        <p:spPr>
          <a:xfrm>
            <a:off x="2411413" y="2236862"/>
            <a:ext cx="1325562" cy="270272"/>
          </a:xfrm>
          <a:prstGeom prst="rightArrow">
            <a:avLst/>
          </a:prstGeom>
        </p:spPr>
        <p:style>
          <a:lnRef idx="1">
            <a:schemeClr val="accent1"/>
          </a:lnRef>
          <a:fillRef idx="3">
            <a:schemeClr val="accent1"/>
          </a:fillRef>
          <a:effectRef idx="2">
            <a:schemeClr val="accent1"/>
          </a:effectRef>
          <a:fontRef idx="minor">
            <a:schemeClr val="lt1"/>
          </a:fontRef>
        </p:style>
        <p:txBody>
          <a:bodyPr/>
          <a:lstStyle/>
          <a:p>
            <a:pPr>
              <a:defRPr/>
            </a:pPr>
            <a:endParaRPr lang="zh-CN" altLang="en-US">
              <a:latin typeface="华文中宋" panose="02010600040101010101" charset="-122"/>
              <a:ea typeface="华文中宋" panose="02010600040101010101" charset="-122"/>
              <a:cs typeface="华文中宋" panose="02010600040101010101" charset="-122"/>
            </a:endParaRPr>
          </a:p>
        </p:txBody>
      </p:sp>
      <p:sp>
        <p:nvSpPr>
          <p:cNvPr id="14" name="右箭头 13"/>
          <p:cNvSpPr/>
          <p:nvPr/>
        </p:nvSpPr>
        <p:spPr>
          <a:xfrm>
            <a:off x="2411413" y="3101258"/>
            <a:ext cx="1325562" cy="270272"/>
          </a:xfrm>
          <a:prstGeom prst="rightArrow">
            <a:avLst/>
          </a:prstGeom>
        </p:spPr>
        <p:style>
          <a:lnRef idx="1">
            <a:schemeClr val="accent1"/>
          </a:lnRef>
          <a:fillRef idx="3">
            <a:schemeClr val="accent1"/>
          </a:fillRef>
          <a:effectRef idx="2">
            <a:schemeClr val="accent1"/>
          </a:effectRef>
          <a:fontRef idx="minor">
            <a:schemeClr val="lt1"/>
          </a:fontRef>
        </p:style>
        <p:txBody>
          <a:bodyPr/>
          <a:lstStyle/>
          <a:p>
            <a:pPr>
              <a:defRPr/>
            </a:pPr>
            <a:endParaRPr lang="zh-CN" altLang="en-US">
              <a:latin typeface="华文中宋" panose="02010600040101010101" charset="-122"/>
              <a:ea typeface="华文中宋" panose="02010600040101010101" charset="-122"/>
              <a:cs typeface="华文中宋" panose="02010600040101010101" charset="-122"/>
            </a:endParaRPr>
          </a:p>
        </p:txBody>
      </p:sp>
      <p:sp>
        <p:nvSpPr>
          <p:cNvPr id="16" name="下箭头 15"/>
          <p:cNvSpPr/>
          <p:nvPr/>
        </p:nvSpPr>
        <p:spPr>
          <a:xfrm>
            <a:off x="1116015" y="779542"/>
            <a:ext cx="287337" cy="432197"/>
          </a:xfrm>
          <a:prstGeom prst="down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a:lstStyle/>
          <a:p>
            <a:pPr>
              <a:defRPr/>
            </a:pPr>
            <a:endParaRPr lang="zh-CN" altLang="en-US">
              <a:latin typeface="华文中宋" panose="02010600040101010101" charset="-122"/>
              <a:ea typeface="华文中宋" panose="02010600040101010101" charset="-122"/>
              <a:cs typeface="华文中宋" panose="02010600040101010101" charset="-122"/>
            </a:endParaRPr>
          </a:p>
        </p:txBody>
      </p:sp>
      <p:sp>
        <p:nvSpPr>
          <p:cNvPr id="19" name="下箭头 18"/>
          <p:cNvSpPr/>
          <p:nvPr/>
        </p:nvSpPr>
        <p:spPr>
          <a:xfrm>
            <a:off x="1116015" y="1697515"/>
            <a:ext cx="287337" cy="432197"/>
          </a:xfrm>
          <a:prstGeom prst="down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a:lstStyle/>
          <a:p>
            <a:pPr>
              <a:defRPr/>
            </a:pPr>
            <a:endParaRPr lang="zh-CN" altLang="en-US">
              <a:latin typeface="华文中宋" panose="02010600040101010101" charset="-122"/>
              <a:ea typeface="华文中宋" panose="02010600040101010101" charset="-122"/>
              <a:cs typeface="华文中宋" panose="02010600040101010101" charset="-122"/>
            </a:endParaRPr>
          </a:p>
        </p:txBody>
      </p:sp>
      <p:sp>
        <p:nvSpPr>
          <p:cNvPr id="20" name="下箭头 19"/>
          <p:cNvSpPr/>
          <p:nvPr/>
        </p:nvSpPr>
        <p:spPr>
          <a:xfrm>
            <a:off x="1116015" y="2669064"/>
            <a:ext cx="287337" cy="432197"/>
          </a:xfrm>
          <a:prstGeom prst="down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a:lstStyle/>
          <a:p>
            <a:pPr>
              <a:defRPr/>
            </a:pPr>
            <a:endParaRPr lang="zh-CN" altLang="en-US">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a:p>
        </p:txBody>
      </p:sp>
      <p:sp>
        <p:nvSpPr>
          <p:cNvPr id="3" name="内容占位符 2"/>
          <p:cNvSpPr>
            <a:spLocks noGrp="1"/>
          </p:cNvSpPr>
          <p:nvPr>
            <p:ph idx="1"/>
          </p:nvPr>
        </p:nvSpPr>
        <p:spPr>
          <a:xfrm>
            <a:off x="457200" y="512290"/>
            <a:ext cx="8229600" cy="3394472"/>
          </a:xfrm>
        </p:spPr>
        <p:txBody>
          <a:bodyPr/>
          <a:lstStyle/>
          <a:p>
            <a:pPr marL="0" indent="0">
              <a:buNone/>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八股文是一种格式化的答卷，这使他们能够有相对固定的评卷参照，以八股取士实际便是由此而形成的。</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考试规范化是考试制度发展的必然结果，是一种进步，在中国传统科举考试中，基本上是采取了作文考试的形式，以八股文为考试规定，这就要求应试人必须去作政论文字，而不能随意去做任何其他形式的文字，就像诗词歌赋等等。而一般来说，政论文字对于考生写作能力和逻辑思维能力等方面的考察较之其他文章形式要更加有力，由此而论，八股文虽然有其束缚人们思想的一个方面，但其仅仅作为试卷的要求则是有道理的。</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白寿彝主编</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中国通史</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第九卷</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矩形 3"/>
          <p:cNvSpPr/>
          <p:nvPr/>
        </p:nvSpPr>
        <p:spPr>
          <a:xfrm>
            <a:off x="2286000" y="1279089"/>
            <a:ext cx="4572000" cy="369332"/>
          </a:xfrm>
          <a:prstGeom prst="rect">
            <a:avLst/>
          </a:prstGeom>
        </p:spPr>
        <p:txBody>
          <a:bodyPr>
            <a:spAutoFit/>
          </a:bodyPr>
          <a:lstStyle/>
          <a:p>
            <a:endParaRPr lang="zh-CN" altLang="en-US"/>
          </a:p>
        </p:txBody>
      </p:sp>
    </p:spTree>
  </p:cSld>
  <p:clrMapOvr>
    <a:masterClrMapping/>
  </p:clrMapOvr>
  <p:transition/>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a:p>
        </p:txBody>
      </p:sp>
      <p:sp>
        <p:nvSpPr>
          <p:cNvPr id="3" name="内容占位符 2"/>
          <p:cNvSpPr>
            <a:spLocks noGrp="1"/>
          </p:cNvSpPr>
          <p:nvPr>
            <p:ph idx="1"/>
          </p:nvPr>
        </p:nvSpPr>
        <p:spPr>
          <a:xfrm>
            <a:off x="457200" y="512290"/>
            <a:ext cx="8229600" cy="3394472"/>
          </a:xfrm>
        </p:spPr>
        <p:txBody>
          <a:bodyPr/>
          <a:lstStyle/>
          <a:p>
            <a:pPr marL="0" indent="0">
              <a:buNone/>
            </a:pP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       明清科举之弊，主要在于命题和行文的固定程式。以四书五经命题，本来是惩前代以诗赋取士之弊，以求有裨政治。但经义与诗赋的最大不同，在于经义有题目之限。</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a:t>
            </a:r>
            <a:r>
              <a:rPr lang="en-US" altLang="en-US" sz="2400" smtClean="0">
                <a:solidFill>
                  <a:schemeClr val="bg1"/>
                </a:solidFill>
                <a:latin typeface="华文中宋" panose="02010600040101010101" charset="-122"/>
                <a:ea typeface="华文中宋" panose="02010600040101010101" charset="-122"/>
                <a:cs typeface="华文中宋" panose="02010600040101010101" charset="-122"/>
              </a:rPr>
              <a:t>到了清代，统治者有意把八股取士与禁锢思想结合起来，以严格规范的文字程式约束士子。</a:t>
            </a:r>
            <a:endParaRPr lang="en-US" altLang="en-US"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       明清的八股取士，把唐宋以来科举制度所存在的“所习非所用，所用非所习”弊端发展到了极限。登科者往往只能空谈心性，于治国理民一无所长。</a:t>
            </a: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特别是西学东渐，不仅八股文弊端层出，而且儒学从整体上已经显露出不能适应形势。</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摘自刘文瑞</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中国古代政治制度</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矩形 3"/>
          <p:cNvSpPr/>
          <p:nvPr/>
        </p:nvSpPr>
        <p:spPr>
          <a:xfrm>
            <a:off x="2286000" y="1279089"/>
            <a:ext cx="4572000" cy="369332"/>
          </a:xfrm>
          <a:prstGeom prst="rect">
            <a:avLst/>
          </a:prstGeom>
        </p:spPr>
        <p:txBody>
          <a:bodyPr>
            <a:spAutoFit/>
          </a:bodyPr>
          <a:lstStyle/>
          <a:p>
            <a:endParaRPr lang="zh-CN" altLang="en-US"/>
          </a:p>
        </p:txBody>
      </p:sp>
    </p:spTree>
  </p:cSld>
  <p:clrMapOvr>
    <a:masterClrMapping/>
  </p:clrMapOvr>
  <p:transition/>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a:p>
        </p:txBody>
      </p:sp>
      <p:sp>
        <p:nvSpPr>
          <p:cNvPr id="3" name="内容占位符 2"/>
          <p:cNvSpPr>
            <a:spLocks noGrp="1"/>
          </p:cNvSpPr>
          <p:nvPr>
            <p:ph idx="1"/>
          </p:nvPr>
        </p:nvSpPr>
        <p:spPr>
          <a:xfrm>
            <a:off x="457200" y="512290"/>
            <a:ext cx="8229600" cy="3394472"/>
          </a:xfrm>
        </p:spPr>
        <p:txBody>
          <a:bodyPr/>
          <a:lstStyle/>
          <a:p>
            <a:pPr marL="0" indent="0">
              <a:buNone/>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今日科场之病</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莫甚乎拟题。且以经文言之，初场试所习本经义四道，而本经之中，场屋可出之题不过数十。富家巨族延请名士馆于家塾，将此数十题各撰一篇，计篇酬价，令其子弟及僮奴之俊慧者记诵熟习。入场命题，十符八九，即以所记之文抄誊上卷，较之风檐结构，难易遇殊，</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四书</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亦然。发榜之后，此曹便为贵人，年少貌美者多得馆选，天下之士靡然从风，</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而本经亦可以不读矣。</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顾炎武</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日知录</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卷十六</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拟题</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endParaRPr kumimoji="1" lang="zh-CN" altLang="en-US" sz="28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矩形 3"/>
          <p:cNvSpPr/>
          <p:nvPr/>
        </p:nvSpPr>
        <p:spPr>
          <a:xfrm>
            <a:off x="2286000" y="1279089"/>
            <a:ext cx="4572000" cy="369332"/>
          </a:xfrm>
          <a:prstGeom prst="rect">
            <a:avLst/>
          </a:prstGeom>
        </p:spPr>
        <p:txBody>
          <a:bodyPr>
            <a:spAutoFit/>
          </a:bodyPr>
          <a:lstStyle/>
          <a:p>
            <a:endParaRPr lang="zh-CN" altLang="en-US"/>
          </a:p>
        </p:txBody>
      </p:sp>
    </p:spTree>
  </p:cSld>
  <p:clrMapOvr>
    <a:masterClrMapping/>
  </p:clrMapOvr>
  <p:transition/>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457200" y="1"/>
            <a:ext cx="8229600" cy="3394472"/>
          </a:xfrm>
        </p:spPr>
        <p:txBody>
          <a:bodyPr/>
          <a:lstStyle/>
          <a:p>
            <a:pPr marL="0" indent="0">
              <a:buNone/>
            </a:pP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一、秦汉至魏晋时期的官员选拔与管理</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察举制到九品中正制</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秦汉时期的上计制度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御史、刺史</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二、隋唐至两宋时期的官员选拔与管理</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科举制度的形成和发展</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宋朝的“磨勘”制度</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从御史台到台谏合一</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三、明清时期的官员选拔与管理</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明清时期科举制度的发展</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明清时期的考课制度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72141" y="353575"/>
            <a:ext cx="8229600" cy="3394472"/>
          </a:xfrm>
        </p:spPr>
        <p:txBody>
          <a:bodyPr/>
          <a:lstStyle/>
          <a:p>
            <a:pPr marL="0" indent="0">
              <a:buNone/>
            </a:pP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       明代考课类目分为考满、考察。考满沿宋元旧制，旨在作为官吏升秩增俸的依据，即所谓“以一身所立之俸”。故其标准为称职、平常、不称职。考察重在检举“天下内外官”的过失或“不职”。故其标准又有贪、酷、浮躁、不及、老、病、疲、不瑾八目。清代考课依京官、地方官两类应考对象分为“京察”和“大计”。考课标准又发展为“四格”“六法”。四格为“才、政、守、年”，用于定期秩俸升降。六法为“不瑾</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疲软、浮躁、才力不及、年老、有疾</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”，用于举核不职。明清时期，尤其是清代考课标准，简明务实。“不在踵袭繁文，多立名色”（康熙语），反映了在考课方面的进步。</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李治安、杜家骥</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中国古代官僚政治</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kumimoji="1"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矩形 3"/>
          <p:cNvSpPr/>
          <p:nvPr/>
        </p:nvSpPr>
        <p:spPr>
          <a:xfrm>
            <a:off x="2874660" y="2387084"/>
            <a:ext cx="184666" cy="369332"/>
          </a:xfrm>
          <a:prstGeom prst="rect">
            <a:avLst/>
          </a:prstGeom>
        </p:spPr>
        <p:txBody>
          <a:bodyPr wrap="none">
            <a:spAutoFit/>
          </a:bodyPr>
          <a:lstStyle/>
          <a:p>
            <a:endParaRPr lang="zh-CN" altLang="en-US"/>
          </a:p>
        </p:txBody>
      </p:sp>
    </p:spTree>
  </p:cSld>
  <p:clrMapOvr>
    <a:masterClrMapping/>
  </p:clrMapOvr>
  <p:transition/>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a:xfrm>
            <a:off x="457200" y="1"/>
            <a:ext cx="8229600" cy="3394472"/>
          </a:xfrm>
        </p:spPr>
        <p:txBody>
          <a:bodyPr/>
          <a:lstStyle/>
          <a:p>
            <a:pPr marL="0" indent="0">
              <a:buNone/>
            </a:pP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一、秦汉至魏晋时期的官员选拔与管理</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察举制到九品中正制</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秦汉时期的上计制度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秦汉时期的</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御史、刺史</a:t>
            </a:r>
            <a:r>
              <a:rPr lang="en-US" altLang="en-US" sz="2300" smtClean="0">
                <a:solidFill>
                  <a:schemeClr val="bg1"/>
                </a:solidFill>
                <a:latin typeface="华文中宋" panose="02010600040101010101" charset="-122"/>
                <a:ea typeface="华文中宋" panose="02010600040101010101" charset="-122"/>
                <a:cs typeface="华文中宋" panose="02010600040101010101" charset="-122"/>
              </a:rPr>
              <a:t>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二、隋唐至两宋时期的官员选拔与管理</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科举制度的形成和发展</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宋朝的“磨勘”制度</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从御史台到台谏合一</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三、明清时期的官员选拔与管理</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1.</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明清时期科举制度的发展</a:t>
            </a:r>
            <a:endPar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lang="en-US" altLang="zh-CN" sz="2300" smtClean="0">
                <a:solidFill>
                  <a:schemeClr val="bg1"/>
                </a:solidFill>
                <a:latin typeface="华文中宋" panose="02010600040101010101" charset="-122"/>
                <a:ea typeface="华文中宋" panose="02010600040101010101" charset="-122"/>
                <a:cs typeface="华文中宋" panose="02010600040101010101" charset="-122"/>
              </a:rPr>
              <a:t>2.</a:t>
            </a:r>
            <a:r>
              <a:rPr lang="zh-CN" altLang="en-US" sz="2300" smtClean="0">
                <a:solidFill>
                  <a:schemeClr val="bg1"/>
                </a:solidFill>
                <a:latin typeface="华文中宋" panose="02010600040101010101" charset="-122"/>
                <a:ea typeface="华文中宋" panose="02010600040101010101" charset="-122"/>
                <a:cs typeface="华文中宋" panose="02010600040101010101" charset="-122"/>
              </a:rPr>
              <a:t>明清时期的考课制度</a:t>
            </a:r>
            <a:endParaRPr lang="en-US" altLang="zh-CN" sz="23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en-US" altLang="zh-CN" sz="2300" smtClean="0">
                <a:solidFill>
                  <a:schemeClr val="bg1"/>
                </a:solidFill>
                <a:latin typeface="华文中宋" panose="02010600040101010101" charset="-122"/>
                <a:ea typeface="华文中宋" panose="02010600040101010101" charset="-122"/>
                <a:cs typeface="华文中宋" panose="02010600040101010101" charset="-122"/>
              </a:rPr>
              <a:t>3.</a:t>
            </a:r>
            <a:r>
              <a:rPr kumimoji="1" lang="zh-CN" altLang="en-US" sz="2300" smtClean="0">
                <a:solidFill>
                  <a:schemeClr val="bg1"/>
                </a:solidFill>
                <a:latin typeface="华文中宋" panose="02010600040101010101" charset="-122"/>
                <a:ea typeface="华文中宋" panose="02010600040101010101" charset="-122"/>
                <a:cs typeface="华文中宋" panose="02010600040101010101" charset="-122"/>
              </a:rPr>
              <a:t>都察院和六科给事中</a:t>
            </a:r>
            <a:endParaRPr kumimoji="1" lang="zh-CN" altLang="en-US" sz="23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a:p>
        </p:txBody>
      </p:sp>
      <p:sp>
        <p:nvSpPr>
          <p:cNvPr id="3" name="内容占位符 2"/>
          <p:cNvSpPr>
            <a:spLocks noGrp="1"/>
          </p:cNvSpPr>
          <p:nvPr>
            <p:ph idx="1"/>
          </p:nvPr>
        </p:nvSpPr>
        <p:spPr/>
        <p:txBody>
          <a:bodyPr/>
          <a:lstStyle/>
          <a:p>
            <a:endParaRPr kumimoji="1" lang="zh-CN" altLang="en-US"/>
          </a:p>
        </p:txBody>
      </p:sp>
      <p:pic>
        <p:nvPicPr>
          <p:cNvPr id="4" name="Picture 2" descr="Image"/>
          <p:cNvPicPr>
            <a:picLocks noChangeAspect="1" noChangeArrowheads="1"/>
          </p:cNvPicPr>
          <p:nvPr/>
        </p:nvPicPr>
        <p:blipFill>
          <a:blip r:embed="rId2"/>
          <a:stretch>
            <a:fillRect/>
          </a:stretch>
        </p:blipFill>
        <p:spPr bwMode="auto">
          <a:xfrm>
            <a:off x="1202965" y="44827"/>
            <a:ext cx="6778562" cy="5083922"/>
          </a:xfrm>
          <a:prstGeom prst="rect">
            <a:avLst/>
          </a:prstGeom>
          <a:noFill/>
          <a:ln w="9525">
            <a:noFill/>
            <a:miter lim="800000"/>
          </a:ln>
        </p:spPr>
      </p:pic>
    </p:spTree>
  </p:cSld>
  <p:clrMapOvr>
    <a:masterClrMapping/>
  </p:clrMapOvr>
  <p:transition/>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a:p>
        </p:txBody>
      </p:sp>
      <p:sp>
        <p:nvSpPr>
          <p:cNvPr id="3" name="内容占位符 2"/>
          <p:cNvSpPr>
            <a:spLocks noGrp="1"/>
          </p:cNvSpPr>
          <p:nvPr>
            <p:ph idx="1"/>
          </p:nvPr>
        </p:nvSpPr>
        <p:spPr>
          <a:xfrm>
            <a:off x="472141" y="1200151"/>
            <a:ext cx="8229600" cy="3394472"/>
          </a:xfrm>
        </p:spPr>
        <p:txBody>
          <a:bodyPr/>
          <a:lstStyle/>
          <a:p>
            <a:pPr marL="0" indent="0">
              <a:buNone/>
            </a:pP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      国家立</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三大府</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，中书总</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政事，都督掌军旅</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，御史掌纠察，朝廷纲纪尽系于此，而台察之任尤清要。</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明史</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卷</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73《</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职官志</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二</a:t>
            </a: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都察院</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lang="zh-CN" altLang="en-US" sz="240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endParaRPr kumimoji="1"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矩形 3"/>
          <p:cNvSpPr/>
          <p:nvPr/>
        </p:nvSpPr>
        <p:spPr>
          <a:xfrm>
            <a:off x="2874660" y="2387084"/>
            <a:ext cx="184666" cy="369332"/>
          </a:xfrm>
          <a:prstGeom prst="rect">
            <a:avLst/>
          </a:prstGeom>
        </p:spPr>
        <p:txBody>
          <a:bodyPr wrap="none">
            <a:spAutoFit/>
          </a:bodyPr>
          <a:lstStyle/>
          <a:p>
            <a:endParaRPr lang="zh-CN" altLang="en-US"/>
          </a:p>
        </p:txBody>
      </p:sp>
    </p:spTree>
  </p:cSld>
  <p:clrMapOvr>
    <a:masterClrMapping/>
  </p:clrMapOvr>
  <p:transition/>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kumimoji="1" lang="zh-CN" altLang="en-US" sz="3600" smtClean="0">
                <a:solidFill>
                  <a:schemeClr val="bg1"/>
                </a:solidFill>
                <a:latin typeface="华文中宋" panose="02010600040101010101" charset="-122"/>
                <a:ea typeface="华文中宋" panose="02010600040101010101" charset="-122"/>
                <a:cs typeface="华文中宋" panose="02010600040101010101" charset="-122"/>
              </a:rPr>
              <a:t>明代：监察制度走向严密</a:t>
            </a:r>
            <a:endParaRPr kumimoji="1" lang="zh-CN" altLang="en-US" sz="3600">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p:txBody>
          <a:bodyPr/>
          <a:lstStyle/>
          <a:p>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都察院：纠合百司，辨明冤枉，提督各道，为天子耳目风纪之司，有纠弹权、监试权、司法权以及各种因事而特设的权力。下设</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十三道监察御史监察地方。</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言谏机构：六科给事中</a:t>
            </a:r>
            <a:r>
              <a:rPr lang="en-US" altLang="zh-CN" sz="240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侍从规谏</a:t>
            </a:r>
            <a:r>
              <a:rPr lang="zh-CN" altLang="en-US" sz="2400">
                <a:solidFill>
                  <a:schemeClr val="bg1"/>
                </a:solidFill>
                <a:latin typeface="华文中宋" panose="02010600040101010101" charset="-122"/>
                <a:ea typeface="华文中宋" panose="02010600040101010101" charset="-122"/>
                <a:cs typeface="华文中宋" panose="02010600040101010101" charset="-122"/>
              </a:rPr>
              <a:t>，稽查六部百司之事，封驳奏章</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a:t>
            </a:r>
            <a:endParaRPr kumimoji="1"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kumimoji="1" lang="zh-CN" altLang="en-US"/>
          </a:p>
        </p:txBody>
      </p:sp>
      <p:sp>
        <p:nvSpPr>
          <p:cNvPr id="3" name="内容占位符 2"/>
          <p:cNvSpPr>
            <a:spLocks noGrp="1"/>
          </p:cNvSpPr>
          <p:nvPr>
            <p:ph idx="1"/>
          </p:nvPr>
        </p:nvSpPr>
        <p:spPr>
          <a:xfrm>
            <a:off x="472141" y="477034"/>
            <a:ext cx="8229600" cy="3394472"/>
          </a:xfrm>
        </p:spPr>
        <p:txBody>
          <a:bodyPr/>
          <a:lstStyle/>
          <a:p>
            <a:pPr marL="0" indent="0">
              <a:buNone/>
            </a:pP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      职官监察是中国古代监察的主要内容。但历代的职官监察一般都局限在对现任官员的考察，即对现任官员的人品高下、政绩优劣、守法程度、官声好坏进行考察，以决定其升降罢黜。但明代的职官监察，却贯穿于官员的选拔、简任、考察、纠核以及封妻荫子乃至死后封赠等全部环节。这种做法，当然有利于提高官员队伍的基本素质，使监察工作由消极的惩治变为积极的防治，在中国监察史上也具有重大意义和深远影响。</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方志远</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明代国家权力结构及运行机制</a:t>
            </a:r>
            <a:r>
              <a:rPr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kumimoji="1" lang="zh-CN" altLang="en-US">
              <a:solidFill>
                <a:schemeClr val="bg1"/>
              </a:solidFill>
              <a:latin typeface="华文中宋" panose="02010600040101010101" charset="-122"/>
              <a:ea typeface="华文中宋" panose="02010600040101010101" charset="-122"/>
              <a:cs typeface="华文中宋" panose="02010600040101010101" charset="-122"/>
            </a:endParaRPr>
          </a:p>
        </p:txBody>
      </p:sp>
      <p:sp>
        <p:nvSpPr>
          <p:cNvPr id="4" name="矩形 3"/>
          <p:cNvSpPr/>
          <p:nvPr/>
        </p:nvSpPr>
        <p:spPr>
          <a:xfrm>
            <a:off x="2874660" y="2387084"/>
            <a:ext cx="184666" cy="369332"/>
          </a:xfrm>
          <a:prstGeom prst="rect">
            <a:avLst/>
          </a:prstGeom>
        </p:spPr>
        <p:txBody>
          <a:bodyPr wrap="none">
            <a:spAutoFit/>
          </a:bodyPr>
          <a:lstStyle/>
          <a:p>
            <a:endParaRPr lang="zh-CN" altLang="en-US"/>
          </a:p>
        </p:txBody>
      </p:sp>
    </p:spTree>
  </p:cSld>
  <p:clrMapOvr>
    <a:masterClrMapping/>
  </p:clrMapOvr>
  <p:transition/>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kumimoji="1" lang="zh-CN" altLang="en-US" sz="3600" smtClean="0">
                <a:solidFill>
                  <a:srgbClr val="FFFFFF"/>
                </a:solidFill>
                <a:latin typeface="华文中宋" panose="02010600040101010101" charset="-122"/>
                <a:ea typeface="华文中宋" panose="02010600040101010101" charset="-122"/>
                <a:cs typeface="华文中宋" panose="02010600040101010101" charset="-122"/>
              </a:rPr>
              <a:t>清代：监察制度的衰亡</a:t>
            </a:r>
            <a:endParaRPr kumimoji="1" lang="zh-CN" altLang="en-US" sz="3600">
              <a:solidFill>
                <a:srgbClr val="FFFFFF"/>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p:txBody>
          <a:bodyPr/>
          <a:lstStyle/>
          <a:p>
            <a:pPr marL="0" indent="0">
              <a:buNone/>
            </a:pP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       清代的监察制度，吸取了历代监察制度的经验和教训，有许多合理的因素，但同时又有许多不可克服的弊端，促使它走向衰亡。</a:t>
            </a:r>
            <a:endParaRPr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buNone/>
            </a:pP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       首先，皇帝拥有最高监察权，这是清代监察制度也是整个封建监察制度的最根本性弊端。</a:t>
            </a:r>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其次，清朝台谏合一，造成皇帝不受任何限制和约束。再次，清代监察机构重叠，职权重复，造成内部消耗。</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最后，清代的监察制度维护满洲贵族的特权，实行民族歧视政策。                         </a:t>
            </a:r>
            <a:endParaRPr lang="en-US" altLang="zh-CN" sz="240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胡沧泽</a:t>
            </a: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中国监察史论</a:t>
            </a: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kumimoji="1"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z="3600" smtClean="0">
                <a:solidFill>
                  <a:srgbClr val="FFFFFF"/>
                </a:solidFill>
                <a:latin typeface="华文中宋" panose="02010600040101010101" charset="-122"/>
                <a:ea typeface="华文中宋" panose="02010600040101010101" charset="-122"/>
                <a:cs typeface="华文中宋" panose="02010600040101010101" charset="-122"/>
              </a:rPr>
              <a:t>中国古代</a:t>
            </a:r>
            <a:r>
              <a:rPr kumimoji="1" lang="zh-CN" altLang="en-US" sz="3600" smtClean="0">
                <a:solidFill>
                  <a:srgbClr val="FFFFFF"/>
                </a:solidFill>
                <a:latin typeface="华文中宋" panose="02010600040101010101" charset="-122"/>
                <a:ea typeface="华文中宋" panose="02010600040101010101" charset="-122"/>
                <a:cs typeface="华文中宋" panose="02010600040101010101" charset="-122"/>
              </a:rPr>
              <a:t>监察制度的特点</a:t>
            </a:r>
            <a:endParaRPr kumimoji="1" lang="zh-CN" altLang="en-US" sz="3600">
              <a:solidFill>
                <a:srgbClr val="FFFFFF"/>
              </a:solidFill>
              <a:latin typeface="华文中宋" panose="02010600040101010101" charset="-122"/>
              <a:ea typeface="华文中宋" panose="02010600040101010101" charset="-122"/>
              <a:cs typeface="华文中宋" panose="02010600040101010101" charset="-122"/>
            </a:endParaRPr>
          </a:p>
        </p:txBody>
      </p:sp>
      <p:sp>
        <p:nvSpPr>
          <p:cNvPr id="3" name="内容占位符 2"/>
          <p:cNvSpPr>
            <a:spLocks noGrp="1"/>
          </p:cNvSpPr>
          <p:nvPr>
            <p:ph idx="1"/>
          </p:nvPr>
        </p:nvSpPr>
        <p:spPr/>
        <p:txBody>
          <a:bodyPr/>
          <a:lstStyle/>
          <a:p>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监察机构独立，自成体系，垂直监察；</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r>
              <a:rPr lang="zh-CN" altLang="en-US" sz="2400" smtClean="0">
                <a:solidFill>
                  <a:schemeClr val="bg1"/>
                </a:solidFill>
                <a:latin typeface="华文中宋" panose="02010600040101010101" charset="-122"/>
                <a:ea typeface="华文中宋" panose="02010600040101010101" charset="-122"/>
                <a:cs typeface="华文中宋" panose="02010600040101010101" charset="-122"/>
              </a:rPr>
              <a:t>监察官</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秩卑权重，威震百官，无所不纠；</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监察活动，依据法规，以条问事；</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任选考核监察官，注重刚正不阿的品质，凭实迹黜陟。</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kumimoji="1" lang="zh-CN"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摘自邱永明</a:t>
            </a: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中国监察制度史</a:t>
            </a: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kumimoji="1"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316081" y="441752"/>
            <a:ext cx="8556707" cy="3394472"/>
          </a:xfrm>
        </p:spPr>
        <p:txBody>
          <a:bodyPr/>
          <a:lstStyle/>
          <a:p>
            <a:pPr marL="0" indent="0">
              <a:buNone/>
            </a:pP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       夫文官制度，乃政治制度之一环，政治制度之变迁，恒随政治思想之趋同，政治势力之消长，以及政治人物之特性而变动，文官制度，自然而然也。如秦用法家思想，开加官制之端绪，宋惧私门势力之增长，开殿试之一关，明主性情猜忌，用考察制以绳百僚，皆其显例也。不过，任何制度，适时而建，适势而立，其制度名虽同，而实则异也。盖有道之统治者，宜审时而立制，制既立矣，必求公平而合理。公平则可止怨，合理则可平情。更以赏而励其功，以罚而阻其过。小功亦赏，然后可望大功之立，小过宜赦，然后可使大怨不生。赏罚得其中，进退得其平，使入仕者皆能尊其职，则不肯犯过；使迁转者，皆能重其任，则图治益精。</a:t>
            </a:r>
            <a:endPar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endParaRPr>
          </a:p>
          <a:p>
            <a:pPr marL="0" indent="0" algn="r">
              <a:buNone/>
            </a:pP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杨树藩</a:t>
            </a: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r>
              <a:rPr kumimoji="1" lang="zh-CN" altLang="en-US" sz="2400" smtClean="0">
                <a:solidFill>
                  <a:schemeClr val="bg1"/>
                </a:solidFill>
                <a:latin typeface="华文中宋" panose="02010600040101010101" charset="-122"/>
                <a:ea typeface="华文中宋" panose="02010600040101010101" charset="-122"/>
                <a:cs typeface="华文中宋" panose="02010600040101010101" charset="-122"/>
              </a:rPr>
              <a:t>中国文官制度史</a:t>
            </a:r>
            <a:r>
              <a:rPr kumimoji="1" lang="en-US" altLang="zh-CN" sz="2400" smtClean="0">
                <a:solidFill>
                  <a:schemeClr val="bg1"/>
                </a:solidFill>
                <a:latin typeface="华文中宋" panose="02010600040101010101" charset="-122"/>
                <a:ea typeface="华文中宋" panose="02010600040101010101" charset="-122"/>
                <a:cs typeface="华文中宋" panose="02010600040101010101" charset="-122"/>
              </a:rPr>
              <a:t>》</a:t>
            </a:r>
            <a:endParaRPr kumimoji="1" lang="zh-CN" altLang="en-US" sz="2400">
              <a:solidFill>
                <a:schemeClr val="bg1"/>
              </a:solidFill>
              <a:latin typeface="华文中宋" panose="02010600040101010101" charset="-122"/>
              <a:ea typeface="华文中宋" panose="02010600040101010101" charset="-122"/>
              <a:cs typeface="华文中宋" panose="02010600040101010101" charset="-122"/>
            </a:endParaRPr>
          </a:p>
        </p:txBody>
      </p:sp>
      <p:pic>
        <p:nvPicPr>
          <p:cNvPr id="4" name="New picture" hidden="1"/>
          <p:cNvPicPr/>
          <p:nvPr/>
        </p:nvPicPr>
        <p:blipFill>
          <a:blip r:embed="rId3"/>
          <a:stretch>
            <a:fillRect/>
          </a:stretch>
        </p:blipFill>
        <p:spPr>
          <a:xfrm>
            <a:off x="10947400" y="10604500"/>
            <a:ext cx="279400" cy="393700"/>
          </a:xfrm>
          <a:prstGeom prst="cube">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tags/tag1.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古代希腊罗马的政治制度教法20140919 柴婵娟 订">
  <a:themeElements>
    <a:clrScheme name="Office 主题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主题">
      <a:majorFont>
        <a:latin typeface="Arial"/>
        <a:ea typeface="Arial"/>
        <a:cs typeface="Arial"/>
      </a:majorFont>
      <a:minorFont>
        <a:latin typeface="Arial"/>
        <a:ea typeface="Arial"/>
        <a:cs typeface="Arial"/>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Tx/>
          <a:buNone/>
          <a:defRPr kumimoji="0" lang="en-US" sz="18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Tx/>
          <a:buNone/>
          <a:defRPr kumimoji="0" lang="en-US" sz="18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Office 主题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主题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主题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主题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主题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主题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主题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主题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(16:9)</PresentationFormat>
  <Paragraphs>261</Paragraphs>
  <Slides>61</Slides>
  <Notes>34</Notes>
  <TotalTime>0</TotalTime>
  <HiddenSlides>0</HiddenSlides>
  <MMClips>0</MMClips>
  <ScaleCrop>0</ScaleCrop>
  <HeadingPairs>
    <vt:vector baseType="variant" size="6">
      <vt:variant>
        <vt:lpstr>Fonts used</vt:lpstr>
      </vt:variant>
      <vt:variant>
        <vt:i4>6</vt:i4>
      </vt:variant>
      <vt:variant>
        <vt:lpstr>Theme</vt:lpstr>
      </vt:variant>
      <vt:variant>
        <vt:i4>1</vt:i4>
      </vt:variant>
      <vt:variant>
        <vt:lpstr>Slide Titles</vt:lpstr>
      </vt:variant>
      <vt:variant>
        <vt:i4>61</vt:i4>
      </vt:variant>
    </vt:vector>
  </HeadingPairs>
  <TitlesOfParts>
    <vt:vector baseType="lpstr" size="68">
      <vt:lpstr>Arial</vt:lpstr>
      <vt:lpstr>宋体</vt:lpstr>
      <vt:lpstr>Calibri</vt:lpstr>
      <vt:lpstr>华文中宋</vt:lpstr>
      <vt:lpstr>经典繁颜体</vt:lpstr>
      <vt:lpstr>Wingdings</vt:lpstr>
      <vt:lpstr>古代希腊罗马的政治制度教法20140919 柴婵娟 订</vt:lpstr>
      <vt:lpstr>第二单元 官员的选拔与管理第4课 中国古代官员的选拔、考核和监察</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汉朝的监察制度</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宋代科举制度的完备</vt:lpstr>
      <vt:lpstr>PowerPoint Presentation</vt:lpstr>
      <vt:lpstr>PowerPoint Presentation</vt:lpstr>
      <vt:lpstr>唐代官员考核</vt:lpstr>
      <vt:lpstr>宋代磨勘制度</vt:lpstr>
      <vt:lpstr>PowerPoint Presentation</vt:lpstr>
      <vt:lpstr>PowerPoint Presentation</vt:lpstr>
      <vt:lpstr>PowerPoint Presentation</vt:lpstr>
      <vt:lpstr>唐朝御史弹劾情况</vt:lpstr>
      <vt:lpstr>唐代地方监察制度</vt:lpstr>
      <vt:lpstr>PowerPoint Presentation</vt:lpstr>
      <vt:lpstr>宋代监察体系</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明代：监察制度走向严密</vt:lpstr>
      <vt:lpstr>PowerPoint Presentation</vt:lpstr>
      <vt:lpstr>清代：监察制度的衰亡</vt:lpstr>
      <vt:lpstr>中国古代监察制度的特点</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2020-12-28T11:00:57.519</cp:lastPrinted>
  <dcterms:created xsi:type="dcterms:W3CDTF">2020-12-28T11:00:57Z</dcterms:created>
  <dcterms:modified xsi:type="dcterms:W3CDTF">2020-12-28T03:00:57Z</dcterms:modified>
</cp:coreProperties>
</file>