
<file path=[Content_Types].xml><?xml version="1.0" encoding="utf-8"?>
<Types xmlns="http://schemas.openxmlformats.org/package/2006/content-types">
  <Default Extension="png" ContentType="image/png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1406" r:id="rId3"/>
    <p:sldId id="1314" r:id="rId4"/>
    <p:sldId id="671" r:id="rId6"/>
    <p:sldId id="1404" r:id="rId7"/>
    <p:sldId id="1295" r:id="rId8"/>
    <p:sldId id="1469" r:id="rId9"/>
    <p:sldId id="1470" r:id="rId10"/>
    <p:sldId id="1472" r:id="rId11"/>
    <p:sldId id="1494" r:id="rId12"/>
    <p:sldId id="1467" r:id="rId13"/>
    <p:sldId id="1474" r:id="rId14"/>
    <p:sldId id="1475" r:id="rId15"/>
    <p:sldId id="1476" r:id="rId16"/>
    <p:sldId id="1477" r:id="rId17"/>
    <p:sldId id="1479" r:id="rId18"/>
    <p:sldId id="1480" r:id="rId19"/>
    <p:sldId id="1481" r:id="rId20"/>
    <p:sldId id="1482" r:id="rId21"/>
    <p:sldId id="1483" r:id="rId22"/>
    <p:sldId id="1484" r:id="rId23"/>
    <p:sldId id="1485" r:id="rId24"/>
    <p:sldId id="1486" r:id="rId25"/>
    <p:sldId id="1487" r:id="rId26"/>
    <p:sldId id="1495" r:id="rId27"/>
    <p:sldId id="1488" r:id="rId28"/>
    <p:sldId id="1496" r:id="rId29"/>
    <p:sldId id="1490" r:id="rId30"/>
    <p:sldId id="1491" r:id="rId31"/>
    <p:sldId id="1492" r:id="rId32"/>
  </p:sldIdLst>
  <p:sldSz cx="11522075" cy="7200900"/>
  <p:notesSz cx="6858000" cy="9144000"/>
  <p:defaultTextStyle>
    <a:defPPr>
      <a:defRPr lang="zh-CN"/>
    </a:defPPr>
    <a:lvl1pPr marL="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3735"/>
    <a:srgbClr val="C4BD97"/>
    <a:srgbClr val="4A452A"/>
    <a:srgbClr val="760000"/>
    <a:srgbClr val="996600"/>
    <a:srgbClr val="800000"/>
    <a:srgbClr val="663300"/>
    <a:srgbClr val="333300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601" autoAdjust="0"/>
    <p:restoredTop sz="93253" autoAdjust="0"/>
  </p:normalViewPr>
  <p:slideViewPr>
    <p:cSldViewPr snapToObjects="1">
      <p:cViewPr varScale="1">
        <p:scale>
          <a:sx n="62" d="100"/>
          <a:sy n="62" d="100"/>
        </p:scale>
        <p:origin x="-186" y="-90"/>
      </p:cViewPr>
      <p:guideLst>
        <p:guide orient="horz" pos="2267"/>
        <p:guide pos="36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47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45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3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506856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0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5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303372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2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1"/>
            <a:ext cx="10369868" cy="475226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68"/>
            <a:ext cx="3648657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99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320" indent="-401320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indent="-33464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GIF"/><Relationship Id="rId5" Type="http://schemas.openxmlformats.org/officeDocument/2006/relationships/slide" Target="slide3.xml"/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2" Type="http://schemas.openxmlformats.org/officeDocument/2006/relationships/notesSlide" Target="../notesSlides/notesSlide1.x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4.jpe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" Target="slide22.xml"/><Relationship Id="rId8" Type="http://schemas.openxmlformats.org/officeDocument/2006/relationships/slide" Target="slide8.xml"/><Relationship Id="rId7" Type="http://schemas.openxmlformats.org/officeDocument/2006/relationships/slide" Target="slide6.xml"/><Relationship Id="rId6" Type="http://schemas.openxmlformats.org/officeDocument/2006/relationships/slide" Target="slide5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0" Type="http://schemas.openxmlformats.org/officeDocument/2006/relationships/notesSlide" Target="../notesSlides/notesSlide2.xml"/><Relationship Id="rId2" Type="http://schemas.openxmlformats.org/officeDocument/2006/relationships/image" Target="../media/image15.png"/><Relationship Id="rId19" Type="http://schemas.openxmlformats.org/officeDocument/2006/relationships/slideLayout" Target="../slideLayouts/slideLayout1.xml"/><Relationship Id="rId18" Type="http://schemas.openxmlformats.org/officeDocument/2006/relationships/slide" Target="slide28.xml"/><Relationship Id="rId17" Type="http://schemas.openxmlformats.org/officeDocument/2006/relationships/slide" Target="slide24.xml"/><Relationship Id="rId16" Type="http://schemas.openxmlformats.org/officeDocument/2006/relationships/slide" Target="slide27.xml"/><Relationship Id="rId15" Type="http://schemas.openxmlformats.org/officeDocument/2006/relationships/slide" Target="slide13.xml"/><Relationship Id="rId14" Type="http://schemas.openxmlformats.org/officeDocument/2006/relationships/slide" Target="slide21.xml"/><Relationship Id="rId13" Type="http://schemas.openxmlformats.org/officeDocument/2006/relationships/slide" Target="slide25.xml"/><Relationship Id="rId12" Type="http://schemas.openxmlformats.org/officeDocument/2006/relationships/slide" Target="slide11.xml"/><Relationship Id="rId11" Type="http://schemas.openxmlformats.org/officeDocument/2006/relationships/slide" Target="slide9.xml"/><Relationship Id="rId10" Type="http://schemas.openxmlformats.org/officeDocument/2006/relationships/slide" Target="slide23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2.jpeg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6.jpeg"/><Relationship Id="rId8" Type="http://schemas.openxmlformats.org/officeDocument/2006/relationships/image" Target="../media/image25.jpeg"/><Relationship Id="rId7" Type="http://schemas.openxmlformats.org/officeDocument/2006/relationships/image" Target="../media/image24.jpeg"/><Relationship Id="rId6" Type="http://schemas.openxmlformats.org/officeDocument/2006/relationships/image" Target="../media/image23.jpe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28.jpeg"/><Relationship Id="rId10" Type="http://schemas.openxmlformats.org/officeDocument/2006/relationships/image" Target="../media/image27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1.jpeg"/><Relationship Id="rId7" Type="http://schemas.openxmlformats.org/officeDocument/2006/relationships/image" Target="../media/image30.jpeg"/><Relationship Id="rId6" Type="http://schemas.openxmlformats.org/officeDocument/2006/relationships/image" Target="../media/image29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4.jpeg"/><Relationship Id="rId7" Type="http://schemas.openxmlformats.org/officeDocument/2006/relationships/image" Target="../media/image33.jpeg"/><Relationship Id="rId6" Type="http://schemas.openxmlformats.org/officeDocument/2006/relationships/image" Target="../media/image32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9.jpeg"/><Relationship Id="rId6" Type="http://schemas.openxmlformats.org/officeDocument/2006/relationships/image" Target="../media/image38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3.jpeg"/><Relationship Id="rId8" Type="http://schemas.openxmlformats.org/officeDocument/2006/relationships/image" Target="../media/image42.jpeg"/><Relationship Id="rId7" Type="http://schemas.openxmlformats.org/officeDocument/2006/relationships/image" Target="../media/image41.jpeg"/><Relationship Id="rId6" Type="http://schemas.openxmlformats.org/officeDocument/2006/relationships/image" Target="../media/image40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6.png"/><Relationship Id="rId7" Type="http://schemas.openxmlformats.org/officeDocument/2006/relationships/image" Target="../media/image45.jpeg"/><Relationship Id="rId6" Type="http://schemas.openxmlformats.org/officeDocument/2006/relationships/image" Target="../media/image44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0.jpeg"/><Relationship Id="rId8" Type="http://schemas.openxmlformats.org/officeDocument/2006/relationships/image" Target="../media/image49.jpeg"/><Relationship Id="rId7" Type="http://schemas.openxmlformats.org/officeDocument/2006/relationships/image" Target="../media/image48.jpeg"/><Relationship Id="rId6" Type="http://schemas.openxmlformats.org/officeDocument/2006/relationships/image" Target="../media/image47.jpe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2.jpeg"/><Relationship Id="rId6" Type="http://schemas.openxmlformats.org/officeDocument/2006/relationships/image" Target="../media/image51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56.jpeg"/><Relationship Id="rId8" Type="http://schemas.openxmlformats.org/officeDocument/2006/relationships/image" Target="../media/image55.jpeg"/><Relationship Id="rId7" Type="http://schemas.openxmlformats.org/officeDocument/2006/relationships/image" Target="../media/image54.jpeg"/><Relationship Id="rId6" Type="http://schemas.openxmlformats.org/officeDocument/2006/relationships/image" Target="../media/image53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8.jpeg"/><Relationship Id="rId6" Type="http://schemas.openxmlformats.org/officeDocument/2006/relationships/image" Target="../media/image57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0.png"/><Relationship Id="rId6" Type="http://schemas.openxmlformats.org/officeDocument/2006/relationships/image" Target="../media/image59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3.jpeg"/><Relationship Id="rId7" Type="http://schemas.openxmlformats.org/officeDocument/2006/relationships/image" Target="../media/image62.png"/><Relationship Id="rId6" Type="http://schemas.openxmlformats.org/officeDocument/2006/relationships/image" Target="../media/image61.pn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5.jpeg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64.jpe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8.jpeg"/><Relationship Id="rId6" Type="http://schemas.openxmlformats.org/officeDocument/2006/relationships/image" Target="../media/image67.jpe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72.jpeg"/><Relationship Id="rId8" Type="http://schemas.openxmlformats.org/officeDocument/2006/relationships/image" Target="../media/image71.jpeg"/><Relationship Id="rId7" Type="http://schemas.openxmlformats.org/officeDocument/2006/relationships/image" Target="../media/image70.jpeg"/><Relationship Id="rId6" Type="http://schemas.openxmlformats.org/officeDocument/2006/relationships/hyperlink" Target="83&#30334;&#22242;&#22823;&#25112;.rm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5.jpeg"/><Relationship Id="rId6" Type="http://schemas.openxmlformats.org/officeDocument/2006/relationships/image" Target="../media/image74.jpe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8.jpeg"/><Relationship Id="rId7" Type="http://schemas.openxmlformats.org/officeDocument/2006/relationships/image" Target="../media/image77.png"/><Relationship Id="rId6" Type="http://schemas.openxmlformats.org/officeDocument/2006/relationships/image" Target="../media/image76.png"/><Relationship Id="rId5" Type="http://schemas.openxmlformats.org/officeDocument/2006/relationships/image" Target="../media/image1.png"/><Relationship Id="rId4" Type="http://schemas.openxmlformats.org/officeDocument/2006/relationships/image" Target="../media/image2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1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0"/>
            <a:ext cx="11522075" cy="6481167"/>
          </a:xfrm>
          <a:prstGeom prst="rect">
            <a:avLst/>
          </a:prstGeom>
        </p:spPr>
      </p:pic>
      <p:pic>
        <p:nvPicPr>
          <p:cNvPr id="9" name="图片 8" descr="1441086602277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2041" y="3957640"/>
            <a:ext cx="2775408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3"/>
          <a:srcRect t="81262"/>
          <a:stretch>
            <a:fillRect/>
          </a:stretch>
        </p:blipFill>
        <p:spPr>
          <a:xfrm>
            <a:off x="-43815" y="5886466"/>
            <a:ext cx="11565890" cy="1357322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100516"/>
            <a:ext cx="3107741" cy="3100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046129" y="1242996"/>
            <a:ext cx="99298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从河南到山西，逃难的老百姓惊奇地看到，当国民党部队都向西、向南撤退的时候，有一支军队却背着简陋的武器向东疾行，他们的臂章上写着“八路”。人们对这支军队没有多大的信心，因为这支队伍中许多人没有枪，有拿刺刀的，还有等着拾起阵亡战友的枪继续进攻的。然而就是这支军队在数日之后，名震华夏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1" name="图片 20" descr="u=2788397557,2403109315&amp;fm=27&amp;gp=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5313" y="3957640"/>
            <a:ext cx="4494880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45720" y="1671320"/>
            <a:ext cx="8709025" cy="321500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/>
          <a:srcRect l="3499" t="7500" r="4119" b="9999"/>
          <a:stretch>
            <a:fillRect/>
          </a:stretch>
        </p:blipFill>
        <p:spPr>
          <a:xfrm>
            <a:off x="2838450" y="1671320"/>
            <a:ext cx="8709025" cy="3215005"/>
          </a:xfrm>
          <a:prstGeom prst="rect">
            <a:avLst/>
          </a:prstGeom>
        </p:spPr>
      </p:pic>
      <p:sp>
        <p:nvSpPr>
          <p:cNvPr id="13" name="圆角矩形 12"/>
          <p:cNvSpPr/>
          <p:nvPr/>
        </p:nvSpPr>
        <p:spPr>
          <a:xfrm>
            <a:off x="275590" y="457200"/>
            <a:ext cx="3914140" cy="720090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915" y="635635"/>
            <a:ext cx="714375" cy="357505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0160" y="645160"/>
            <a:ext cx="714375" cy="357505"/>
          </a:xfrm>
          <a:prstGeom prst="triangle">
            <a:avLst>
              <a:gd name="adj" fmla="val 5000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02970" y="534035"/>
            <a:ext cx="3128645" cy="523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人教版八年级上册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-635" y="1581785"/>
            <a:ext cx="11522075" cy="9017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4" name="TextBox 43"/>
          <p:cNvSpPr txBox="1"/>
          <p:nvPr/>
        </p:nvSpPr>
        <p:spPr>
          <a:xfrm>
            <a:off x="2903220" y="2902585"/>
            <a:ext cx="5937885" cy="7696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21</a:t>
            </a:r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敌后战场的抗战</a:t>
            </a:r>
            <a:endParaRPr lang="zh-CN" altLang="en-US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04465" y="1953895"/>
            <a:ext cx="6414135" cy="646430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第六单元  中华民族的抗日战争</a:t>
            </a:r>
            <a:endParaRPr lang="zh-CN" altLang="en-US" sz="36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6" name="Picture 21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 t="12599" b="18141"/>
          <a:stretch>
            <a:fillRect/>
          </a:stretch>
        </p:blipFill>
        <p:spPr bwMode="auto">
          <a:xfrm>
            <a:off x="1893570" y="3957955"/>
            <a:ext cx="7929880" cy="1714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Picture 30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8595" y="5958205"/>
            <a:ext cx="2244725" cy="1242695"/>
          </a:xfrm>
          <a:prstGeom prst="rect">
            <a:avLst/>
          </a:prstGeom>
          <a:noFill/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60470" y="4201795"/>
            <a:ext cx="1714500" cy="12807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6725" y="4201160"/>
            <a:ext cx="1705610" cy="12566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9"/>
          <a:srcRect l="3500" r="24500"/>
          <a:stretch>
            <a:fillRect/>
          </a:stretch>
        </p:blipFill>
        <p:spPr>
          <a:xfrm>
            <a:off x="1974850" y="4191635"/>
            <a:ext cx="1714500" cy="12807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2980" y="4218940"/>
            <a:ext cx="2428875" cy="12338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719455"/>
            <a:ext cx="11522075" cy="6481445"/>
          </a:xfrm>
          <a:prstGeom prst="rect">
            <a:avLst/>
          </a:prstGeom>
        </p:spPr>
      </p:pic>
      <p:sp>
        <p:nvSpPr>
          <p:cNvPr id="61" name="AutoShape 12"/>
          <p:cNvSpPr/>
          <p:nvPr/>
        </p:nvSpPr>
        <p:spPr bwMode="auto">
          <a:xfrm>
            <a:off x="760095" y="1600200"/>
            <a:ext cx="357505" cy="4286250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7" name="Picture 271"/>
          <p:cNvPicPr>
            <a:picLocks noChangeAspect="1" noChangeArrowheads="1"/>
          </p:cNvPicPr>
          <p:nvPr/>
        </p:nvPicPr>
        <p:blipFill>
          <a:blip r:embed="rId2" cstate="print">
            <a:lum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275" y="1957070"/>
            <a:ext cx="1000125" cy="438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45720" y="2225675"/>
            <a:ext cx="388620" cy="3108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敌后战场</a:t>
            </a:r>
            <a:r>
              <a:rPr lang="zh-CN" altLang="en-US" sz="28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的抗战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1045845" y="1385570"/>
            <a:ext cx="264350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平型关大捷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3" name="图片 62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671195"/>
            <a:ext cx="11522075" cy="142875"/>
          </a:xfrm>
          <a:prstGeom prst="rect">
            <a:avLst/>
          </a:prstGeom>
        </p:spPr>
      </p:pic>
      <p:sp>
        <p:nvSpPr>
          <p:cNvPr id="69" name="矩形 68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7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75" name="直角三角形 74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9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81" name="直角三角形 80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85" name="图片 8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86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9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1" name="矩形 90">
            <a:hlinkClick r:id="rId6" action="ppaction://hlinksldjump"/>
          </p:cNvPr>
          <p:cNvSpPr/>
          <p:nvPr/>
        </p:nvSpPr>
        <p:spPr>
          <a:xfrm>
            <a:off x="3617595" y="671195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4" name="AutoShape 12"/>
          <p:cNvSpPr/>
          <p:nvPr/>
        </p:nvSpPr>
        <p:spPr bwMode="auto">
          <a:xfrm>
            <a:off x="3546475" y="956945"/>
            <a:ext cx="285750" cy="157162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3546475" y="1099820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）时间：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5" name="矩形 104">
            <a:hlinkClick r:id="rId7" action="ppaction://hlinksldjump"/>
          </p:cNvPr>
          <p:cNvSpPr/>
          <p:nvPr/>
        </p:nvSpPr>
        <p:spPr>
          <a:xfrm>
            <a:off x="3546475" y="1528445"/>
            <a:ext cx="30003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作战部队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" name="矩形 111">
            <a:hlinkClick r:id="rId8" action="ppaction://hlinksldjump"/>
          </p:cNvPr>
          <p:cNvSpPr/>
          <p:nvPr/>
        </p:nvSpPr>
        <p:spPr>
          <a:xfrm>
            <a:off x="3546475" y="1957070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74725" y="3051810"/>
            <a:ext cx="2714625" cy="1076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抗日根据地的建立与发展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AutoShape 12"/>
          <p:cNvSpPr/>
          <p:nvPr/>
        </p:nvSpPr>
        <p:spPr bwMode="auto">
          <a:xfrm>
            <a:off x="3617595" y="3028950"/>
            <a:ext cx="214630" cy="1143000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117600" y="5552440"/>
            <a:ext cx="307213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百团大战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" name="AutoShape 12"/>
          <p:cNvSpPr/>
          <p:nvPr/>
        </p:nvSpPr>
        <p:spPr bwMode="auto">
          <a:xfrm>
            <a:off x="3543935" y="4648835"/>
            <a:ext cx="360045" cy="216598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3" name="矩形 72">
            <a:hlinkClick r:id="rId9" action="ppaction://hlinksldjump"/>
          </p:cNvPr>
          <p:cNvSpPr/>
          <p:nvPr/>
        </p:nvSpPr>
        <p:spPr>
          <a:xfrm>
            <a:off x="3686810" y="4243705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0" name="矩形 79">
            <a:hlinkClick r:id="rId10" action="ppaction://hlinksldjump"/>
          </p:cNvPr>
          <p:cNvSpPr/>
          <p:nvPr/>
        </p:nvSpPr>
        <p:spPr>
          <a:xfrm>
            <a:off x="3617595" y="4672330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目的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3617595" y="5087620"/>
            <a:ext cx="228854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时间：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矩形 98">
            <a:hlinkClick r:id="rId11" action="ppaction://hlinksldjump"/>
          </p:cNvPr>
          <p:cNvSpPr/>
          <p:nvPr/>
        </p:nvSpPr>
        <p:spPr>
          <a:xfrm>
            <a:off x="3546475" y="2362835"/>
            <a:ext cx="214312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意义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矩形 100">
            <a:hlinkClick r:id="rId12" action="ppaction://hlinksldjump"/>
          </p:cNvPr>
          <p:cNvSpPr/>
          <p:nvPr/>
        </p:nvSpPr>
        <p:spPr>
          <a:xfrm>
            <a:off x="3689350" y="2863215"/>
            <a:ext cx="24288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建立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6" name="矩形 55">
            <a:hlinkClick r:id="rId13" action="ppaction://hlinksldjump"/>
          </p:cNvPr>
          <p:cNvSpPr/>
          <p:nvPr/>
        </p:nvSpPr>
        <p:spPr>
          <a:xfrm>
            <a:off x="3617595" y="6101080"/>
            <a:ext cx="30003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主要目标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矩形 56">
            <a:hlinkClick r:id="rId14" action="ppaction://hlinksldjump"/>
          </p:cNvPr>
          <p:cNvSpPr/>
          <p:nvPr/>
        </p:nvSpPr>
        <p:spPr>
          <a:xfrm>
            <a:off x="3617595" y="3743325"/>
            <a:ext cx="235775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60720" y="5100955"/>
            <a:ext cx="2286000" cy="5715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3200" dirty="0" smtClean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200" dirty="0" smtClean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760720" y="1099820"/>
            <a:ext cx="2195195" cy="5715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3200" dirty="0" smtClean="0">
                <a:latin typeface="华文新魏" pitchFamily="2" charset="-122"/>
                <a:ea typeface="华文新魏" pitchFamily="2" charset="-122"/>
              </a:rPr>
              <a:t>1937 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3200" dirty="0" smtClean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6" name="矩形 65">
            <a:hlinkClick r:id="rId15" action="ppaction://hlinksldjump"/>
          </p:cNvPr>
          <p:cNvSpPr/>
          <p:nvPr/>
        </p:nvSpPr>
        <p:spPr>
          <a:xfrm>
            <a:off x="3617595" y="3301365"/>
            <a:ext cx="24288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2" name="矩形 91">
            <a:hlinkClick r:id="rId16" action="ppaction://hlinksldjump"/>
          </p:cNvPr>
          <p:cNvSpPr/>
          <p:nvPr/>
        </p:nvSpPr>
        <p:spPr>
          <a:xfrm>
            <a:off x="3617595" y="6600825"/>
            <a:ext cx="30003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273800" y="5587365"/>
            <a:ext cx="1416050" cy="584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彭德怀</a:t>
            </a:r>
            <a:endParaRPr lang="zh-CN" altLang="en-US" sz="3200" dirty="0"/>
          </a:p>
        </p:txBody>
      </p:sp>
      <p:sp>
        <p:nvSpPr>
          <p:cNvPr id="45" name="矩形 44">
            <a:hlinkClick r:id="rId17" action="ppaction://hlinksldjump"/>
          </p:cNvPr>
          <p:cNvSpPr/>
          <p:nvPr/>
        </p:nvSpPr>
        <p:spPr>
          <a:xfrm>
            <a:off x="3617595" y="5574030"/>
            <a:ext cx="2786380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指挥者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矩形 45">
            <a:hlinkClick r:id="rId18" action="ppaction://hlinksldjump"/>
          </p:cNvPr>
          <p:cNvSpPr/>
          <p:nvPr/>
        </p:nvSpPr>
        <p:spPr>
          <a:xfrm>
            <a:off x="5904230" y="6600825"/>
            <a:ext cx="3000375" cy="58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意义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1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1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1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2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2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16" grpId="1" animBg="1"/>
      <p:bldP spid="94" grpId="2" animBg="1"/>
      <p:bldP spid="91" grpId="3" animBg="1"/>
      <p:bldP spid="96" grpId="4" animBg="1"/>
      <p:bldP spid="64" grpId="5" animBg="1"/>
      <p:bldP spid="105" grpId="6" animBg="1"/>
      <p:bldP spid="112" grpId="7" animBg="1"/>
      <p:bldP spid="99" grpId="8" animBg="1"/>
      <p:bldP spid="35" grpId="9" animBg="1"/>
      <p:bldP spid="37" grpId="10" animBg="1"/>
      <p:bldP spid="101" grpId="11" animBg="1"/>
      <p:bldP spid="66" grpId="12" animBg="1"/>
      <p:bldP spid="57" grpId="13" animBg="1"/>
      <p:bldP spid="60" grpId="14" animBg="1"/>
      <p:bldP spid="71" grpId="15" animBg="1"/>
      <p:bldP spid="73" grpId="16" animBg="1"/>
      <p:bldP spid="80" grpId="17" animBg="1"/>
      <p:bldP spid="90" grpId="18" animBg="1"/>
      <p:bldP spid="58" grpId="19" animBg="1"/>
      <p:bldP spid="45" grpId="20" animBg="1"/>
      <p:bldP spid="44" grpId="21" animBg="1"/>
      <p:bldP spid="56" grpId="22" animBg="1"/>
      <p:bldP spid="92" grpId="23" animBg="1"/>
      <p:bldP spid="46" grpId="24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勿忘国耻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11522075" cy="7200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546225" y="956945"/>
            <a:ext cx="890333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淞沪会战期间，日军侵入山西 ，企图占领</a:t>
            </a:r>
            <a:r>
              <a:rPr lang="zh-CN" altLang="en-US" sz="320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太原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88595" y="1885950"/>
            <a:ext cx="8001635" cy="478663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3" name="文本占位符 11265"/>
          <p:cNvPicPr>
            <a:picLocks noChangeAspect="1"/>
          </p:cNvPicPr>
          <p:nvPr/>
        </p:nvPicPr>
        <p:blipFill>
          <a:blip r:embed="rId5"/>
          <a:srcRect l="26732" t="3390" r="7921" b="6780"/>
          <a:stretch>
            <a:fillRect/>
          </a:stretch>
        </p:blipFill>
        <p:spPr>
          <a:xfrm>
            <a:off x="403860" y="1957070"/>
            <a:ext cx="3000375" cy="454723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</p:pic>
      <p:sp>
        <p:nvSpPr>
          <p:cNvPr id="97" name="圆角矩形标注 11270"/>
          <p:cNvSpPr/>
          <p:nvPr/>
        </p:nvSpPr>
        <p:spPr>
          <a:xfrm flipV="1">
            <a:off x="2085340" y="1871345"/>
            <a:ext cx="1103630" cy="514985"/>
          </a:xfrm>
          <a:prstGeom prst="wedgeRoundRectCallout">
            <a:avLst>
              <a:gd name="adj1" fmla="val -75536"/>
              <a:gd name="adj2" fmla="val -127037"/>
              <a:gd name="adj3" fmla="val 16667"/>
            </a:avLst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ot="10800000" anchor="t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平型关</a:t>
            </a:r>
            <a:endParaRPr lang="zh-CN" altLang="en-US" sz="2000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2" name="文本框 304135"/>
          <p:cNvSpPr txBox="1"/>
          <p:nvPr/>
        </p:nvSpPr>
        <p:spPr>
          <a:xfrm>
            <a:off x="3403600" y="4876165"/>
            <a:ext cx="4786630" cy="1939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       1937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月，向山西进犯的日军华北方面军坂垣师团，企图夺取内长城线上的平型关要隘，与自大同南下的日军会合，攻占太原。</a:t>
            </a:r>
            <a:endParaRPr lang="zh-CN" altLang="en-US" sz="24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98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xtBox 98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4" name="圆角矩形标注 11270"/>
          <p:cNvSpPr/>
          <p:nvPr/>
        </p:nvSpPr>
        <p:spPr>
          <a:xfrm flipV="1">
            <a:off x="1974850" y="3371215"/>
            <a:ext cx="889635" cy="514985"/>
          </a:xfrm>
          <a:prstGeom prst="wedgeRoundRectCallout">
            <a:avLst>
              <a:gd name="adj1" fmla="val -81152"/>
              <a:gd name="adj2" fmla="val 98766"/>
              <a:gd name="adj3" fmla="val 16667"/>
            </a:avLst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ot="10800000" anchor="t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太原</a:t>
            </a:r>
            <a:endParaRPr lang="zh-CN" altLang="en-US" sz="2000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31" name="Group 26"/>
          <p:cNvGrpSpPr/>
          <p:nvPr/>
        </p:nvGrpSpPr>
        <p:grpSpPr bwMode="auto">
          <a:xfrm>
            <a:off x="8190230" y="1385570"/>
            <a:ext cx="2929255" cy="2873375"/>
            <a:chOff x="8190230" y="1385570"/>
            <a:chExt cx="2929255" cy="2873375"/>
          </a:xfrm>
        </p:grpSpPr>
        <p:sp>
          <p:nvSpPr>
            <p:cNvPr id="34" name="直接连接符​​ 33"/>
            <p:cNvSpPr>
              <a:spLocks noChangeShapeType="1"/>
            </p:cNvSpPr>
            <p:nvPr/>
          </p:nvSpPr>
          <p:spPr bwMode="auto">
            <a:xfrm>
              <a:off x="8972550" y="1459865"/>
              <a:ext cx="1878965" cy="0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圆角矩形​​ 2"/>
            <p:cNvSpPr>
              <a:spLocks noChangeArrowheads="1"/>
            </p:cNvSpPr>
            <p:nvPr/>
          </p:nvSpPr>
          <p:spPr bwMode="auto">
            <a:xfrm rot="-316478">
              <a:off x="8231505" y="2511425"/>
              <a:ext cx="2887345" cy="174752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" name="直接连接符​​ 11"/>
            <p:cNvSpPr>
              <a:spLocks noChangeShapeType="1"/>
            </p:cNvSpPr>
            <p:nvPr/>
          </p:nvSpPr>
          <p:spPr bwMode="auto">
            <a:xfrm flipV="1">
              <a:off x="8662035" y="1560830"/>
              <a:ext cx="1181100" cy="1078230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直接连接符​​ 13"/>
            <p:cNvSpPr>
              <a:spLocks noChangeShapeType="1"/>
            </p:cNvSpPr>
            <p:nvPr/>
          </p:nvSpPr>
          <p:spPr bwMode="auto">
            <a:xfrm>
              <a:off x="10171430" y="1560830"/>
              <a:ext cx="451485" cy="88582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椭圆​​ 4"/>
            <p:cNvSpPr>
              <a:spLocks noChangeArrowheads="1"/>
            </p:cNvSpPr>
            <p:nvPr/>
          </p:nvSpPr>
          <p:spPr bwMode="auto">
            <a:xfrm>
              <a:off x="9843135" y="1385570"/>
              <a:ext cx="328295" cy="348615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9" name="椭圆​​ 6"/>
            <p:cNvSpPr>
              <a:spLocks noChangeArrowheads="1"/>
            </p:cNvSpPr>
            <p:nvPr/>
          </p:nvSpPr>
          <p:spPr bwMode="auto">
            <a:xfrm>
              <a:off x="9912350" y="1459865"/>
              <a:ext cx="189230" cy="20129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0" name="同侧圆角矩形 30"/>
            <p:cNvSpPr>
              <a:spLocks noChangeArrowheads="1"/>
            </p:cNvSpPr>
            <p:nvPr/>
          </p:nvSpPr>
          <p:spPr bwMode="auto">
            <a:xfrm rot="-304808">
              <a:off x="8190230" y="2523490"/>
              <a:ext cx="2875915" cy="848360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1" name="圆角矩形​​ 3"/>
            <p:cNvSpPr>
              <a:spLocks noChangeArrowheads="1"/>
            </p:cNvSpPr>
            <p:nvPr/>
          </p:nvSpPr>
          <p:spPr bwMode="auto">
            <a:xfrm rot="-316478">
              <a:off x="8357870" y="2681605"/>
              <a:ext cx="2642235" cy="1442085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/>
              <a:r>
                <a:rPr lang="zh-CN" altLang="en-US" sz="2400" dirty="0" smtClean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42" name="椭圆​​ 8"/>
            <p:cNvSpPr>
              <a:spLocks noChangeArrowheads="1"/>
            </p:cNvSpPr>
            <p:nvPr/>
          </p:nvSpPr>
          <p:spPr bwMode="auto">
            <a:xfrm rot="-316478">
              <a:off x="8606790" y="2638425"/>
              <a:ext cx="120015" cy="127635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" name="椭圆​​ 9"/>
            <p:cNvSpPr>
              <a:spLocks noChangeArrowheads="1"/>
            </p:cNvSpPr>
            <p:nvPr/>
          </p:nvSpPr>
          <p:spPr bwMode="auto">
            <a:xfrm rot="-316478">
              <a:off x="10567670" y="2446020"/>
              <a:ext cx="120015" cy="127635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 rot="21261051">
            <a:off x="8489950" y="2971800"/>
            <a:ext cx="2350135" cy="831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平型关有何战略地位？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5" name="图片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6475" y="1957070"/>
            <a:ext cx="4500880" cy="2820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6" name="矩形 45"/>
          <p:cNvSpPr/>
          <p:nvPr/>
        </p:nvSpPr>
        <p:spPr>
          <a:xfrm>
            <a:off x="8261350" y="4386580"/>
            <a:ext cx="3188970" cy="1816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 平型关位于山西东北部，地形险要，易守难攻，是太原的重要门户。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31" grpId="1" animBg="1"/>
      <p:bldP spid="44" grpId="2" animBg="1"/>
      <p:bldP spid="104" grpId="3" animBg="1"/>
      <p:bldP spid="97" grpId="4" animBg="1"/>
      <p:bldP spid="46" grpId="5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37920" y="1889760"/>
            <a:ext cx="9429750" cy="499681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2571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826260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作战部队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6281420" y="2957195"/>
            <a:ext cx="882650" cy="50038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7404100" y="2314575"/>
            <a:ext cx="882650" cy="50038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9022080" y="2314575"/>
            <a:ext cx="882650" cy="50038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04100" y="2957195"/>
            <a:ext cx="100012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1.2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047480" y="2957195"/>
            <a:ext cx="100012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4000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6306820" y="3600450"/>
            <a:ext cx="882650" cy="500380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404100" y="3600450"/>
            <a:ext cx="114300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林彪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832850" y="3600450"/>
            <a:ext cx="178625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板垣征四郎</a:t>
            </a:r>
            <a:endParaRPr lang="zh-CN" altLang="en-US" sz="24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618855" y="2814320"/>
            <a:ext cx="142875" cy="3429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8258175" y="2178050"/>
            <a:ext cx="737870" cy="7080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4000" b="1" cap="none" spc="0" dirty="0" smtClean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4000" b="1" cap="none" spc="0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47480" y="4243705"/>
            <a:ext cx="1285875" cy="19291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7" name="图片 30823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90105" y="4243705"/>
            <a:ext cx="1308100" cy="192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TextBox 47"/>
          <p:cNvSpPr txBox="1"/>
          <p:nvPr/>
        </p:nvSpPr>
        <p:spPr>
          <a:xfrm>
            <a:off x="2546350" y="885825"/>
            <a:ext cx="4429125" cy="5715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八路军</a:t>
            </a:r>
            <a:r>
              <a:rPr lang="en-US" altLang="zh-CN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115</a:t>
            </a:r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师</a:t>
            </a:r>
            <a:r>
              <a:rPr lang="en-US" altLang="zh-CN" sz="3200" dirty="0" smtClean="0"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师长</a:t>
            </a:r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林彪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）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2" name="图片 31027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38550" y="2032635"/>
            <a:ext cx="2327910" cy="146304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" name="图片 30925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280795" y="2032635"/>
            <a:ext cx="2291080" cy="149288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5" name="圆角矩形 54"/>
          <p:cNvSpPr/>
          <p:nvPr/>
        </p:nvSpPr>
        <p:spPr>
          <a:xfrm>
            <a:off x="1209675" y="2051685"/>
            <a:ext cx="2432685" cy="374650"/>
          </a:xfrm>
          <a:prstGeom prst="round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indent="171450" algn="ctr"/>
            <a:r>
              <a:rPr lang="en-US" altLang="zh-CN" sz="1600" noProof="1" smtClean="0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115</a:t>
            </a:r>
            <a:r>
              <a:rPr lang="zh-CN" altLang="en-US" sz="1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师官兵进入平型关 </a:t>
            </a:r>
            <a:endParaRPr lang="zh-CN" altLang="en-US" sz="16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6" name="Picture 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638550" y="3604260"/>
            <a:ext cx="2357755" cy="166814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" name="Picture 6"/>
          <p:cNvPicPr>
            <a:picLocks noChangeAspect="1" noChangeArrowheads="1"/>
          </p:cNvPicPr>
          <p:nvPr/>
        </p:nvPicPr>
        <p:blipFill>
          <a:blip r:embed="rId11">
            <a:grayscl/>
            <a:lum bright="-6000"/>
          </a:blip>
          <a:srcRect b="3658"/>
          <a:stretch>
            <a:fillRect/>
          </a:stretch>
        </p:blipFill>
        <p:spPr bwMode="auto">
          <a:xfrm>
            <a:off x="1280795" y="3604260"/>
            <a:ext cx="2286000" cy="163195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2" name="矩形 61"/>
          <p:cNvSpPr/>
          <p:nvPr/>
        </p:nvSpPr>
        <p:spPr>
          <a:xfrm>
            <a:off x="1280795" y="5243830"/>
            <a:ext cx="4786630" cy="1569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 八路军第一一五师为了配合国民党军队固守平型关正面的战斗，决心隐蔽集结于平型关以东地区，从侧面伏击敌人。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1" animBg="1"/>
      <p:bldP spid="36" grpId="2" animBg="1"/>
      <p:bldP spid="37" grpId="3" animBg="1"/>
      <p:bldP spid="38" grpId="4" animBg="1"/>
      <p:bldP spid="39" grpId="5" animBg="1"/>
      <p:bldP spid="40" grpId="6" animBg="1"/>
      <p:bldP spid="41" grpId="7" animBg="1"/>
      <p:bldP spid="42" grpId="8" animBg="1"/>
      <p:bldP spid="43" grpId="9" animBg="1"/>
      <p:bldP spid="44" grpId="10" animBg="1"/>
      <p:bldP spid="45" grpId="11" animBg="1"/>
      <p:bldP spid="46" grpId="12" animBg="1"/>
      <p:bldP spid="47" grpId="13" animBg="1"/>
      <p:bldP spid="52" grpId="14" animBg="1"/>
      <p:bldP spid="54" grpId="15" animBg="1"/>
      <p:bldP spid="55" grpId="16" animBg="1"/>
      <p:bldP spid="56" grpId="17" animBg="1"/>
      <p:bldP spid="57" grpId="18" animBg="1"/>
      <p:bldP spid="62" grpId="19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2571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826260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作战部队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331595" y="1600200"/>
            <a:ext cx="9501505" cy="500824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74470" y="2528570"/>
            <a:ext cx="5458460" cy="39293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975475" y="1814195"/>
            <a:ext cx="3643630" cy="2246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        9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24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日夜，第一一五师三个团冒雨进入指定位置设伏。</a:t>
            </a:r>
            <a:endParaRPr lang="en-US" altLang="zh-CN" sz="20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     拂晓后，敌坂垣师团第二十一旅团以百余辆汽车、两百多辆马车和火炮等组成的行军纵队进入设伏地区，八路军预伏部队突然间发起猛攻。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7"/>
          <a:srcRect l="9454" r="6512"/>
          <a:stretch>
            <a:fillRect/>
          </a:stretch>
        </p:blipFill>
        <p:spPr>
          <a:xfrm>
            <a:off x="1831975" y="1743075"/>
            <a:ext cx="4572000" cy="719455"/>
          </a:xfrm>
          <a:prstGeom prst="round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975475" y="3957955"/>
            <a:ext cx="3500755" cy="1939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八路军战士勇猛冲入敌阵，与敌人展开白刃格斗。部分战士冲过公路，抢占老爷庙制高点，居高临下，对敌人形成夹击，将敌长蛇阵斩成数段，首尾不能相顾，双方激战至午后。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8"/>
          <a:srcRect l="33006" t="4402" r="8081"/>
          <a:stretch>
            <a:fillRect/>
          </a:stretch>
        </p:blipFill>
        <p:spPr>
          <a:xfrm>
            <a:off x="260350" y="4672330"/>
            <a:ext cx="1929130" cy="2255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25" grpId="1" animBg="1"/>
      <p:bldP spid="26" grpId="2" animBg="1"/>
      <p:bldP spid="27" grpId="3" animBg="1"/>
      <p:bldP spid="28" grpId="4" animBg="1"/>
      <p:bldP spid="29" grpId="5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0050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546225" y="885825"/>
            <a:ext cx="7215505" cy="5715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经过一天的激战，将日军全部歼灭。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546225" y="1957070"/>
            <a:ext cx="8501380" cy="428625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矩形 35"/>
          <p:cNvSpPr/>
          <p:nvPr/>
        </p:nvSpPr>
        <p:spPr>
          <a:xfrm>
            <a:off x="4117975" y="2028825"/>
            <a:ext cx="3630930" cy="19875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平型关战斗缴</a:t>
            </a:r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获</a:t>
            </a:r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日军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大批辎重武器 </a:t>
            </a:r>
            <a:endParaRPr lang="zh-CN" altLang="en-US" sz="2400" noProof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" name="图片 313349"/>
          <p:cNvPicPr preferRelativeResize="0"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60595" y="2385695"/>
            <a:ext cx="2500630" cy="1994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图片 313355"/>
          <p:cNvPicPr preferRelativeResize="0"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32980" y="2385695"/>
            <a:ext cx="2500630" cy="1994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图片 313351"/>
          <p:cNvPicPr preferRelativeResize="0"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17345" y="2385695"/>
            <a:ext cx="3000375" cy="2000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1689100" y="4457700"/>
            <a:ext cx="8215630" cy="1939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本次战役，中共击毙日军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余人，击毁汽车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余辆，马车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200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余辆，缴获步枪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余支，机枪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余挺，火炮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门，以及大批军用物资。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115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师也付出了伤亡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600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余人的代价，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200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多位战士长眠在晋北这块热土上。 </a:t>
            </a:r>
            <a:endParaRPr lang="zh-CN" altLang="en-US" sz="24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1" animBg="1"/>
      <p:bldP spid="38" grpId="2" animBg="1"/>
      <p:bldP spid="39" grpId="3" animBg="1"/>
      <p:bldP spid="36" grpId="4" animBg="1"/>
      <p:bldP spid="35" grpId="5" animBg="1"/>
      <p:bldP spid="29" grpId="6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1"/>
          <a:srcRect t="6068" r="37189" b="7767"/>
          <a:stretch>
            <a:fillRect/>
          </a:stretch>
        </p:blipFill>
        <p:spPr>
          <a:xfrm>
            <a:off x="6832600" y="732790"/>
            <a:ext cx="4714875" cy="6468110"/>
          </a:xfrm>
          <a:prstGeom prst="rect">
            <a:avLst/>
          </a:prstGeom>
        </p:spPr>
      </p:pic>
      <p:sp>
        <p:nvSpPr>
          <p:cNvPr id="36" name="矩形 35"/>
          <p:cNvSpPr/>
          <p:nvPr/>
        </p:nvSpPr>
        <p:spPr>
          <a:xfrm>
            <a:off x="3403600" y="3528695"/>
            <a:ext cx="3215005" cy="428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50050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8975" y="1671320"/>
            <a:ext cx="5358130" cy="204851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       平型关大捷是</a:t>
            </a:r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全民族抗战以来中国军队取得的第一个胜利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，粉碎了日军“不可战胜”的神话。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 Box 7"/>
          <p:cNvSpPr txBox="1">
            <a:spLocks noChangeArrowheads="1"/>
          </p:cNvSpPr>
          <p:nvPr/>
        </p:nvSpPr>
        <p:spPr bwMode="auto">
          <a:xfrm>
            <a:off x="-382905" y="3227705"/>
            <a:ext cx="8244205" cy="3663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1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761480" y="742950"/>
            <a:ext cx="71755" cy="64579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1" name="Picture 7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EAEAEA"/>
              </a:clrFrom>
              <a:clrTo>
                <a:srgbClr val="EAEAEA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8039"/>
          <a:stretch>
            <a:fillRect/>
          </a:stretch>
        </p:blipFill>
        <p:spPr bwMode="auto">
          <a:xfrm>
            <a:off x="-635" y="3815080"/>
            <a:ext cx="6711950" cy="3385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圆角矩形 27"/>
          <p:cNvSpPr/>
          <p:nvPr/>
        </p:nvSpPr>
        <p:spPr>
          <a:xfrm>
            <a:off x="1188720" y="3957955"/>
            <a:ext cx="4427855" cy="2009140"/>
          </a:xfrm>
          <a:prstGeom prst="roundRect">
            <a:avLst/>
          </a:prstGeom>
          <a:solidFill>
            <a:srgbClr val="C4BD97">
              <a:alpha val="69804"/>
            </a:srgb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蒋介石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在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1937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26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日给朱德、彭德怀的贺电中说：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25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日一战，歼敌如麻，足证官兵用命征战。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6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EAEAEA"/>
              </a:clrFrom>
              <a:clrTo>
                <a:srgbClr val="EAEAEA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8039"/>
          <a:stretch>
            <a:fillRect/>
          </a:stretch>
        </p:blipFill>
        <p:spPr bwMode="auto">
          <a:xfrm>
            <a:off x="-635" y="1388110"/>
            <a:ext cx="11522075" cy="5812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32100" y="1385570"/>
            <a:ext cx="582739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首战平型关，威名天下扬</a:t>
            </a:r>
            <a:endParaRPr lang="zh-CN" altLang="en-US" sz="4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74470" y="2743200"/>
            <a:ext cx="8787130" cy="3108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 这是中共领导下的抗日武装第一次亮相，</a:t>
            </a:r>
            <a:r>
              <a:rPr lang="en-US" sz="2800" dirty="0" smtClean="0">
                <a:latin typeface="华文新魏" pitchFamily="2" charset="-122"/>
                <a:ea typeface="华文新魏" pitchFamily="2" charset="-122"/>
              </a:rPr>
              <a:t>600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名官兵战死沙场。而后这支部队的鲜血流淌了八年。虽然衣衫褴褛，武器简陋，但他们敢于刺刀见红，与敌血战。于是在一年之内，被个被称为八路的军队发展到</a:t>
            </a:r>
            <a:r>
              <a:rPr lang="en-US" sz="2800" dirty="0" smtClean="0">
                <a:latin typeface="华文新魏" pitchFamily="2" charset="-122"/>
                <a:ea typeface="华文新魏" pitchFamily="2" charset="-122"/>
              </a:rPr>
              <a:t>15.6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万人，由游击队改编而来的新四军发展到了</a:t>
            </a:r>
            <a:r>
              <a:rPr lang="en-US" sz="2800" dirty="0" smtClean="0">
                <a:latin typeface="华文新魏" pitchFamily="2" charset="-122"/>
                <a:ea typeface="华文新魏" pitchFamily="2" charset="-122"/>
              </a:rPr>
              <a:t>2.5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万人。他们创建了十几块抗日根据地，遍布华北、华南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2800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建立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74470" y="885825"/>
            <a:ext cx="9715500" cy="13716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八路军、新四军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挺进敌后，建立抗日根据地，将敌人的后方变成抗日的前线。</a:t>
            </a:r>
            <a:r>
              <a:rPr lang="zh-CN" altLang="en-US" sz="28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晋察冀、晋绥、晋冀豫、山东、苏南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等抗日根据地先后建立起来。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617345" y="2528570"/>
            <a:ext cx="8143875" cy="385762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8" name="表格 27"/>
          <p:cNvGraphicFramePr/>
          <p:nvPr/>
        </p:nvGraphicFramePr>
        <p:xfrm>
          <a:off x="5975351" y="2700330"/>
          <a:ext cx="3648070" cy="3481815"/>
        </p:xfrm>
        <a:graphic>
          <a:graphicData uri="http://schemas.openxmlformats.org/drawingml/2006/table">
            <a:tbl>
              <a:tblPr/>
              <a:tblGrid>
                <a:gridCol w="1824035"/>
                <a:gridCol w="1824035"/>
              </a:tblGrid>
              <a:tr h="623646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 smtClean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根据地</a:t>
                      </a: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名称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创　建　者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</a:tr>
              <a:tr h="55938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晋察冀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聂荣臻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晋冀鲁豫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刘伯承　邓小平　徐向前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8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晋绥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贺龙　关向应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8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苏南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陈毅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8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江北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36000" marR="36000" marT="36000" marB="360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1800" b="1" dirty="0">
                          <a:effectLst>
                            <a:outerShdw blurRad="38100" dist="38100" dir="2700000">
                              <a:srgbClr val="FFFFFF"/>
                            </a:outerShdw>
                          </a:effectLst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张云逸</a:t>
                      </a:r>
                      <a:endParaRPr lang="zh-CN" altLang="en-US" sz="1800" b="1" dirty="0">
                        <a:effectLst>
                          <a:outerShdw blurRad="38100" dist="38100" dir="2700000">
                            <a:srgbClr val="FFFFFF"/>
                          </a:outerShdw>
                        </a:effectLst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36000" marR="36000" marT="36000" marB="360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9" name="图片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89100" y="2628900"/>
            <a:ext cx="4215130" cy="36607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1" animBg="1"/>
      <p:bldP spid="26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建立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831975" y="2385695"/>
            <a:ext cx="7929880" cy="378650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/>
          <p:cNvSpPr txBox="1"/>
          <p:nvPr/>
        </p:nvSpPr>
        <p:spPr>
          <a:xfrm>
            <a:off x="1689100" y="885825"/>
            <a:ext cx="878713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陕甘宁首府、中共中央所在地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延安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成为敌后战场的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战略总后方和指挥中枢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图片 1"/>
          <p:cNvPicPr>
            <a:picLocks noChangeAspect="1"/>
          </p:cNvPicPr>
          <p:nvPr/>
        </p:nvPicPr>
        <p:blipFill>
          <a:blip r:embed="rId6"/>
          <a:srcRect l="10104" t="4276" r="9064" b="5935"/>
          <a:stretch>
            <a:fillRect/>
          </a:stretch>
        </p:blipFill>
        <p:spPr>
          <a:xfrm>
            <a:off x="6975475" y="2457450"/>
            <a:ext cx="2643505" cy="3143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7705" y="2457450"/>
            <a:ext cx="4862195" cy="3143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8" name="矩形 27"/>
          <p:cNvSpPr/>
          <p:nvPr/>
        </p:nvSpPr>
        <p:spPr>
          <a:xfrm>
            <a:off x="4474845" y="5743575"/>
            <a:ext cx="3630930" cy="19875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/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</a:rPr>
              <a:t>抗日战争时期的延安</a:t>
            </a:r>
            <a:endParaRPr lang="zh-CN" altLang="en-US" sz="2400" noProof="1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1" animBg="1"/>
      <p:bldP spid="29" grpId="2" animBg="1"/>
      <p:bldP spid="28" grpId="3" animBg="1"/>
      <p:bldP spid="27" grpId="4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17345" y="956945"/>
            <a:ext cx="9904730" cy="155638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①根据地军民在中国共产党的领导下，以主力部队和地方基干民兵为骨干，以广大群众为基础，组织各方力量，展开群众性的人民</a:t>
            </a:r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游击战争。</a:t>
            </a:r>
            <a:endParaRPr lang="zh-CN" altLang="en-US" sz="32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403350" y="3171825"/>
            <a:ext cx="9144000" cy="314325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225" y="3267075"/>
            <a:ext cx="2072005" cy="2278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文本框 21513"/>
          <p:cNvSpPr txBox="1"/>
          <p:nvPr/>
        </p:nvSpPr>
        <p:spPr>
          <a:xfrm>
            <a:off x="1974850" y="5600700"/>
            <a:ext cx="1214755" cy="510540"/>
          </a:xfrm>
          <a:prstGeom prst="roundRect">
            <a:avLst/>
          </a:prstGeom>
          <a:solidFill>
            <a:srgbClr val="996600"/>
          </a:solidFill>
          <a:ln w="9525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地道战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1105" y="3242945"/>
            <a:ext cx="2214880" cy="2303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7" name="文本框 21510"/>
          <p:cNvSpPr txBox="1"/>
          <p:nvPr/>
        </p:nvSpPr>
        <p:spPr>
          <a:xfrm>
            <a:off x="4332605" y="5600700"/>
            <a:ext cx="1214755" cy="510540"/>
          </a:xfrm>
          <a:prstGeom prst="roundRect">
            <a:avLst/>
          </a:prstGeom>
          <a:solidFill>
            <a:srgbClr val="996600"/>
          </a:solidFill>
          <a:ln w="9525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地雷战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7105" y="3242945"/>
            <a:ext cx="2143125" cy="2187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文本框 21509"/>
          <p:cNvSpPr txBox="1"/>
          <p:nvPr/>
        </p:nvSpPr>
        <p:spPr>
          <a:xfrm>
            <a:off x="6618605" y="5600700"/>
            <a:ext cx="1278255" cy="510540"/>
          </a:xfrm>
          <a:prstGeom prst="roundRect">
            <a:avLst/>
          </a:prstGeom>
          <a:solidFill>
            <a:srgbClr val="9966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麻雀战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61350" y="3242945"/>
            <a:ext cx="2286000" cy="2187575"/>
          </a:xfrm>
          <a:prstGeom prst="rect">
            <a:avLst/>
          </a:prstGeom>
          <a:noFill/>
          <a:ln w="3810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1" name="文本框 21511"/>
          <p:cNvSpPr txBox="1"/>
          <p:nvPr/>
        </p:nvSpPr>
        <p:spPr>
          <a:xfrm>
            <a:off x="8761730" y="5600700"/>
            <a:ext cx="1273810" cy="510540"/>
          </a:xfrm>
          <a:prstGeom prst="roundRect">
            <a:avLst/>
          </a:prstGeom>
          <a:solidFill>
            <a:srgbClr val="9966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夜袭</a:t>
            </a: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战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1" animBg="1"/>
      <p:bldP spid="38" grpId="2" animBg="1"/>
      <p:bldP spid="39" grpId="3" animBg="1"/>
      <p:bldP spid="36" grpId="4" animBg="1"/>
      <p:bldP spid="37" grpId="5" animBg="1"/>
      <p:bldP spid="34" grpId="6" animBg="1"/>
      <p:bldP spid="35" grpId="7" animBg="1"/>
      <p:bldP spid="30" grpId="8" animBg="1"/>
      <p:bldP spid="31" grpId="9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74725" y="1814195"/>
            <a:ext cx="9286875" cy="450088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0" name="图片 2273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88720" y="2099945"/>
            <a:ext cx="6389370" cy="192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矩形 40"/>
          <p:cNvSpPr/>
          <p:nvPr/>
        </p:nvSpPr>
        <p:spPr>
          <a:xfrm>
            <a:off x="1188720" y="4029075"/>
            <a:ext cx="6501130" cy="22161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400" noProof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  <a:cs typeface="+mn-ea"/>
              </a:rPr>
              <a:t>　　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地道战是在抗日战争时期，在华北平原上抗日军民利用地道打击日本侵略者的作战方式。从单一的躲藏成为了能打能躲、防水防火防毒的地下工事，并逐渐形成了房连房、</a:t>
            </a:r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街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连街、村连村</a:t>
            </a:r>
            <a:r>
              <a:rPr lang="zh-CN" altLang="en-US" sz="2400" noProof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  <a:cs typeface="+mn-ea"/>
              </a:rPr>
              <a:t>的地道网，形成了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内外联防，互相配合，</a:t>
            </a:r>
            <a:r>
              <a:rPr lang="zh-CN" altLang="en-US" sz="2400" noProof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  <a:cs typeface="+mn-ea"/>
              </a:rPr>
              <a:t>打击敌人的阵地。</a:t>
            </a:r>
            <a:endParaRPr lang="zh-CN" altLang="en-US" sz="2400" noProof="1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9047480" y="885825"/>
            <a:ext cx="2272030" cy="7080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地道战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7" name="图片 22630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89850" y="1885950"/>
            <a:ext cx="2439670" cy="26435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6" name="矩形 25"/>
          <p:cNvSpPr/>
          <p:nvPr/>
        </p:nvSpPr>
        <p:spPr>
          <a:xfrm>
            <a:off x="7832725" y="1885950"/>
            <a:ext cx="215265" cy="268414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lIns="0" tIns="0" rIns="0" bIns="0">
            <a:spAutoFit/>
          </a:bodyPr>
          <a:lstStyle/>
          <a:p>
            <a:pPr algn="ctr"/>
            <a:r>
              <a:rPr lang="zh-CN" altLang="en-US" sz="1400" b="1" noProof="1">
                <a:ea typeface="黑体" panose="02010609060101010101" pitchFamily="49" charset="-122"/>
                <a:cs typeface="+mn-ea"/>
              </a:rPr>
              <a:t>北京顺义焦庄户地道战遗址</a:t>
            </a:r>
            <a:endParaRPr lang="zh-CN" altLang="en-US" sz="1400" b="1" noProof="1">
              <a:ea typeface="黑体" panose="02010609060101010101" pitchFamily="49" charset="-122"/>
            </a:endParaRPr>
          </a:p>
        </p:txBody>
      </p:sp>
      <p:pic>
        <p:nvPicPr>
          <p:cNvPr id="28" name="图片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89850" y="4600575"/>
            <a:ext cx="2455545" cy="1571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40" grpId="1" animBg="1"/>
      <p:bldP spid="41" grpId="2" animBg="1"/>
      <p:bldP spid="27" grpId="3" animBg="1"/>
      <p:bldP spid="26" grpId="4" animBg="1"/>
      <p:bldP spid="28" grpId="5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74725" y="1743075"/>
            <a:ext cx="9358630" cy="492950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2938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18350" y="1885950"/>
            <a:ext cx="3045460" cy="457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" name="矩形 26"/>
          <p:cNvSpPr/>
          <p:nvPr/>
        </p:nvSpPr>
        <p:spPr>
          <a:xfrm>
            <a:off x="1117600" y="3507740"/>
            <a:ext cx="6072505" cy="295465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4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　　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抗日战争时期，山东海阳民兵运用灵活的地雷战，配合八路军作战，巧妙地和日本侵略者展开了生死争夺，使日军防不胜防，闻雷丧胆。地雷品种由拉雷、踏雷、绊雷发展到夹子雷、头发丝雷、丁字雷、水雷、飞行雷等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多种。大小路口、山坡、树林、瓜田、菜园、水桶底、箱子里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到处是地雷，敌人走到哪里哪里响。</a:t>
            </a:r>
            <a:endParaRPr lang="zh-CN" altLang="en-US" sz="2400" noProof="1">
              <a:effectLst>
                <a:outerShdw blurRad="38100" dist="38100" dir="2700000">
                  <a:srgbClr val="FFFFFF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047480" y="814070"/>
            <a:ext cx="2272030" cy="7080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地雷战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7600" y="1885950"/>
            <a:ext cx="2095500" cy="1514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60725" y="1885950"/>
            <a:ext cx="1071880" cy="1510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03725" y="1885950"/>
            <a:ext cx="2667000" cy="1500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6" grpId="1" animBg="1"/>
      <p:bldP spid="27" grpId="2" animBg="1"/>
      <p:bldP spid="30" grpId="3" animBg="1"/>
      <p:bldP spid="31" grpId="4" animBg="1"/>
      <p:bldP spid="35" grpId="5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74725" y="1957070"/>
            <a:ext cx="9930130" cy="40005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75725" y="956945"/>
            <a:ext cx="2272030" cy="7080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夜袭战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4" name="图片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03350" y="2671445"/>
            <a:ext cx="4000500" cy="25101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文本框 7"/>
          <p:cNvSpPr txBox="1">
            <a:spLocks noChangeArrowheads="1"/>
          </p:cNvSpPr>
          <p:nvPr/>
        </p:nvSpPr>
        <p:spPr bwMode="auto">
          <a:xfrm>
            <a:off x="1403350" y="2028825"/>
            <a:ext cx="9358630" cy="4616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1937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年八路军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阳明堡机场夜袭战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，歼灭日军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余人，毁伤飞机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24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架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7">
            <a:grayscl/>
          </a:blip>
          <a:srcRect b="12899"/>
          <a:stretch>
            <a:fillRect/>
          </a:stretch>
        </p:blipFill>
        <p:spPr>
          <a:xfrm>
            <a:off x="5546725" y="2671445"/>
            <a:ext cx="5000625" cy="2559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27"/>
          <p:cNvSpPr txBox="1"/>
          <p:nvPr/>
        </p:nvSpPr>
        <p:spPr>
          <a:xfrm>
            <a:off x="1117600" y="5314950"/>
            <a:ext cx="92868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夜袭战术夜间进行的战斗。利于秘密接近，近战歼敌，出奇制胜。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4" grpId="1" animBg="1"/>
      <p:bldP spid="25" grpId="2" animBg="1"/>
      <p:bldP spid="26" grpId="3" animBg="1"/>
      <p:bldP spid="28" grpId="4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88720" y="2314575"/>
            <a:ext cx="9144000" cy="364363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矩形 25"/>
          <p:cNvSpPr/>
          <p:nvPr/>
        </p:nvSpPr>
        <p:spPr>
          <a:xfrm>
            <a:off x="8975725" y="1028700"/>
            <a:ext cx="2272030" cy="7080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Above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麻雀战</a:t>
            </a:r>
            <a:endParaRPr lang="zh-CN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46850" y="2385695"/>
            <a:ext cx="3786505" cy="3416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 麻雀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战是抗日游击战的一种作战形式。麻雀在觅食飞翔时，从来不成群结队，多半是一二只，三五只，十几只，忽东忽西，忽聚忽散，目标小，飞速快，行动灵活。仿照麻雀觅食方法而创造的游击战战法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叫作“麻雀战”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3350" y="2528570"/>
            <a:ext cx="2470785" cy="1500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3345" y="2528570"/>
            <a:ext cx="2386965" cy="1500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8"/>
          <a:srcRect l="2857"/>
          <a:stretch>
            <a:fillRect/>
          </a:stretch>
        </p:blipFill>
        <p:spPr>
          <a:xfrm>
            <a:off x="1403350" y="4100830"/>
            <a:ext cx="2428875" cy="1530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3345" y="4100830"/>
            <a:ext cx="2359660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1" animBg="1"/>
      <p:bldP spid="28" grpId="2" animBg="1"/>
      <p:bldP spid="29" grpId="3" animBg="1"/>
      <p:bldP spid="30" grpId="4" animBg="1"/>
      <p:bldP spid="31" grpId="5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46225" y="885825"/>
            <a:ext cx="9787255" cy="204851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②为巩固根据地，争取抗战胜利，中国共产党制定了各项政策和措施。根据地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建立抗日民主政权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实行减租减息的土地政策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发展生产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，使根据地成为敌后游击战得以长期坚持并取得最后胜利的基地。</a:t>
            </a:r>
            <a:endParaRPr lang="zh-CN" altLang="en-US" sz="32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17220" y="2957195"/>
            <a:ext cx="10287000" cy="378650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文本框 219137"/>
          <p:cNvSpPr txBox="1"/>
          <p:nvPr/>
        </p:nvSpPr>
        <p:spPr>
          <a:xfrm>
            <a:off x="5617845" y="3646170"/>
            <a:ext cx="5358130" cy="295465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    </a:t>
            </a:r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    敌后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抗日根据地</a:t>
            </a:r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军民积极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进行民主政治建设。根据地政权建设采用“三三制”原则，即在抗日民主政权的机构中，代表工人阶级和贫农的共产党员、代表小资产阶级的左派进步分子、代表中等资产阶级和开明绅士的中间分子各占</a:t>
            </a:r>
            <a:r>
              <a:rPr lang="en-US" altLang="zh-CN" sz="2400" noProof="1">
                <a:latin typeface="华文新魏" pitchFamily="2" charset="-122"/>
                <a:ea typeface="华文新魏" pitchFamily="2" charset="-122"/>
                <a:cs typeface="+mn-ea"/>
              </a:rPr>
              <a:t>1/3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名额。按此原则建立的抗日民主政权，巩固和发展了抗日民族统一战线。</a:t>
            </a:r>
            <a:endParaRPr lang="zh-CN" altLang="en-US" sz="2400" noProof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260475" y="6243955"/>
            <a:ext cx="3566795" cy="3048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000" noProof="1" smtClean="0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根据地</a:t>
            </a:r>
            <a:r>
              <a:rPr lang="zh-CN" altLang="en-US" sz="20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人民在进行民主选举</a:t>
            </a:r>
            <a:endParaRPr lang="zh-CN" altLang="en-US" sz="20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7" name="图片 21914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1850" y="3672205"/>
            <a:ext cx="2214880" cy="25120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8" name="图片 21914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88970" y="3672205"/>
            <a:ext cx="2214880" cy="2428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" name="矩形 38"/>
          <p:cNvSpPr/>
          <p:nvPr/>
        </p:nvSpPr>
        <p:spPr>
          <a:xfrm>
            <a:off x="3903345" y="3015615"/>
            <a:ext cx="3467735" cy="584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建立抗日民主政权</a:t>
            </a:r>
            <a:endParaRPr lang="zh-CN" altLang="en-U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1" animBg="1"/>
      <p:bldP spid="35" grpId="2" animBg="1"/>
      <p:bldP spid="36" grpId="3" animBg="1"/>
      <p:bldP spid="37" grpId="4" animBg="1"/>
      <p:bldP spid="38" grpId="5" animBg="1"/>
      <p:bldP spid="39" grpId="6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591945" y="2957195"/>
            <a:ext cx="8572500" cy="40005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2" name="组合 41"/>
          <p:cNvGrpSpPr/>
          <p:nvPr/>
        </p:nvGrpSpPr>
        <p:grpSpPr>
          <a:xfrm>
            <a:off x="1734820" y="3672205"/>
            <a:ext cx="4500245" cy="3186430"/>
            <a:chOff x="1734820" y="3672205"/>
            <a:chExt cx="4500245" cy="3186430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34820" y="3672205"/>
              <a:ext cx="4500245" cy="2849880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2806700" y="6457950"/>
              <a:ext cx="2286000" cy="400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华文新魏" pitchFamily="2" charset="-122"/>
                  <a:ea typeface="华文新魏" pitchFamily="2" charset="-122"/>
                </a:rPr>
                <a:t>减租减息大会</a:t>
              </a:r>
              <a:endParaRPr lang="zh-CN" altLang="en-US" sz="2000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pic>
        <p:nvPicPr>
          <p:cNvPr id="45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4770" y="3672205"/>
            <a:ext cx="3535680" cy="2786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" name="Text Box 6"/>
          <p:cNvSpPr txBox="1"/>
          <p:nvPr/>
        </p:nvSpPr>
        <p:spPr>
          <a:xfrm>
            <a:off x="5999480" y="6457950"/>
            <a:ext cx="4262120" cy="400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根据地农民拥护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2000" dirty="0">
                <a:latin typeface="华文新魏" pitchFamily="2" charset="-122"/>
                <a:ea typeface="华文新魏" pitchFamily="2" charset="-122"/>
              </a:rPr>
              <a:t>减租减息</a:t>
            </a:r>
            <a:r>
              <a:rPr lang="en-US" altLang="zh-CN" sz="2000" dirty="0">
                <a:latin typeface="华文新魏" pitchFamily="2" charset="-122"/>
                <a:ea typeface="华文新魏" pitchFamily="2" charset="-122"/>
              </a:rPr>
              <a:t>”</a:t>
            </a:r>
            <a:endParaRPr lang="en-US" altLang="zh-CN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46225" y="885825"/>
            <a:ext cx="9787255" cy="204851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②为巩固根据地，争取抗战胜利，中国共产党制定了各项政策和措施。根据地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建立抗日民主政权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实行减租减息的土地政策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发展生产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，使根据地成为敌后游击战得以长期坚持并取得最后胜利的基地。</a:t>
            </a:r>
            <a:endParaRPr lang="zh-CN" altLang="en-US" sz="32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474720" y="2957195"/>
            <a:ext cx="4699000" cy="584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实行减租减息的土地政策</a:t>
            </a:r>
            <a:endParaRPr lang="zh-CN" altLang="en-U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1" animBg="1"/>
      <p:bldP spid="45" grpId="2" animBg="1"/>
      <p:bldP spid="46" grpId="3" animBg="1"/>
      <p:bldP spid="34" grpId="4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88720" y="3028950"/>
            <a:ext cx="9572625" cy="392938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文本框 223235"/>
          <p:cNvSpPr txBox="1"/>
          <p:nvPr/>
        </p:nvSpPr>
        <p:spPr>
          <a:xfrm>
            <a:off x="1188720" y="6128385"/>
            <a:ext cx="2571750" cy="61531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毛泽东为大</a:t>
            </a:r>
            <a:r>
              <a:rPr lang="zh-CN" altLang="en-US" sz="2000" noProof="1" smtClean="0">
                <a:latin typeface="华文新魏" pitchFamily="2" charset="-122"/>
                <a:ea typeface="华文新魏" pitchFamily="2" charset="-122"/>
                <a:cs typeface="+mn-ea"/>
              </a:rPr>
              <a:t>生产</a:t>
            </a:r>
            <a:endParaRPr lang="en-US" altLang="zh-CN" sz="2000" noProof="1" smtClean="0">
              <a:latin typeface="华文新魏" pitchFamily="2" charset="-122"/>
              <a:ea typeface="华文新魏" pitchFamily="2" charset="-122"/>
              <a:cs typeface="+mn-ea"/>
            </a:endParaRPr>
          </a:p>
          <a:p>
            <a:pPr algn="ctr"/>
            <a:r>
              <a:rPr lang="zh-CN" altLang="en-US" sz="2000" noProof="1" smtClean="0">
                <a:latin typeface="华文新魏" pitchFamily="2" charset="-122"/>
                <a:ea typeface="华文新魏" pitchFamily="2" charset="-122"/>
                <a:cs typeface="+mn-ea"/>
              </a:rPr>
              <a:t>运动</a:t>
            </a:r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的题词</a:t>
            </a:r>
            <a:endParaRPr lang="zh-CN" altLang="en-US" sz="2000" noProof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文本框 223236"/>
          <p:cNvSpPr txBox="1"/>
          <p:nvPr/>
        </p:nvSpPr>
        <p:spPr>
          <a:xfrm>
            <a:off x="7261225" y="3600450"/>
            <a:ext cx="3357880" cy="295465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400" noProof="1" smtClean="0">
                <a:latin typeface="华文新魏" pitchFamily="2" charset="-122"/>
                <a:ea typeface="华文新魏" pitchFamily="2" charset="-122"/>
                <a:cs typeface="+mn-ea"/>
              </a:rPr>
              <a:t>        中国共产党</a:t>
            </a:r>
            <a:r>
              <a:rPr lang="zh-CN" altLang="en-US" sz="2400" noProof="1">
                <a:latin typeface="华文新魏" pitchFamily="2" charset="-122"/>
                <a:ea typeface="华文新魏" pitchFamily="2" charset="-122"/>
                <a:cs typeface="+mn-ea"/>
              </a:rPr>
              <a:t>还提出了“发展生产，保障供给”的方针，领导根据地军民掀起了轰轰烈烈的大生产运动。解放区的大生产运动是军队、党政机关、团体、学校和广大人民群众都投入的运动。</a:t>
            </a:r>
            <a:endParaRPr lang="zh-CN" altLang="en-US" sz="2400" noProof="1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2323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74470" y="3672205"/>
            <a:ext cx="1857375" cy="123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图片 22323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74470" y="4958080"/>
            <a:ext cx="1597025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图片 22425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74720" y="3743325"/>
            <a:ext cx="3643630" cy="2357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矩形 33"/>
          <p:cNvSpPr/>
          <p:nvPr/>
        </p:nvSpPr>
        <p:spPr>
          <a:xfrm>
            <a:off x="3474720" y="6172200"/>
            <a:ext cx="3600450" cy="61531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陕甘宁边区军民</a:t>
            </a:r>
            <a:r>
              <a:rPr lang="zh-CN" altLang="en-US" sz="2000" noProof="1" smtClean="0">
                <a:latin typeface="华文新魏" pitchFamily="2" charset="-122"/>
                <a:ea typeface="华文新魏" pitchFamily="2" charset="-122"/>
                <a:cs typeface="+mn-ea"/>
              </a:rPr>
              <a:t>开展</a:t>
            </a:r>
            <a:endParaRPr lang="en-US" altLang="zh-CN" sz="2000" noProof="1" smtClean="0">
              <a:latin typeface="华文新魏" pitchFamily="2" charset="-122"/>
              <a:ea typeface="华文新魏" pitchFamily="2" charset="-122"/>
              <a:cs typeface="+mn-ea"/>
            </a:endParaRPr>
          </a:p>
          <a:p>
            <a:pPr algn="ctr"/>
            <a:r>
              <a:rPr lang="zh-CN" altLang="en-US" sz="2000" noProof="1" smtClean="0">
                <a:latin typeface="华文新魏" pitchFamily="2" charset="-122"/>
                <a:ea typeface="华文新魏" pitchFamily="2" charset="-122"/>
                <a:cs typeface="+mn-ea"/>
              </a:rPr>
              <a:t>群众性</a:t>
            </a:r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的纺纱运动</a:t>
            </a:r>
            <a:endParaRPr lang="zh-CN" altLang="en-US" sz="2000" noProof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46225" y="885825"/>
            <a:ext cx="9787255" cy="204851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②为巩固根据地，争取抗战胜利，中国共产党制定了各项政策和措施。根据地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建立抗日民主政权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实行减租减息的土地政策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发展生产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，使根据地成为敌后游击战得以长期坚持并取得最后胜利的基地。</a:t>
            </a:r>
            <a:endParaRPr lang="zh-CN" altLang="en-US" sz="32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903470" y="3028950"/>
            <a:ext cx="1826260" cy="584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发展生产</a:t>
            </a:r>
            <a:endParaRPr lang="zh-CN" altLang="en-U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1" animBg="1"/>
      <p:bldP spid="28" grpId="2" animBg="1"/>
      <p:bldP spid="29" grpId="3" animBg="1"/>
      <p:bldP spid="30" grpId="4" animBg="1"/>
      <p:bldP spid="31" grpId="5" animBg="1"/>
      <p:bldP spid="34" grpId="6" animBg="1"/>
      <p:bldP spid="36" grpId="7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02970" y="2171700"/>
            <a:ext cx="9715500" cy="46863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2">
            <a:clrChange>
              <a:clrFrom>
                <a:srgbClr val="EAEAEA"/>
              </a:clrFrom>
              <a:clrTo>
                <a:srgbClr val="EAEAEA">
                  <a:alpha val="0"/>
                </a:srgbClr>
              </a:clrTo>
            </a:clrChange>
          </a:blip>
          <a:srcRect b="33280"/>
          <a:stretch>
            <a:fillRect/>
          </a:stretch>
        </p:blipFill>
        <p:spPr>
          <a:xfrm>
            <a:off x="4617720" y="4529455"/>
            <a:ext cx="5905500" cy="2214880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17345" y="885825"/>
            <a:ext cx="9787255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敌后战场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与</a:t>
            </a:r>
            <a:r>
              <a:rPr lang="zh-CN" altLang="en-US" sz="32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正面战场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相互配合，构成了中国抗日战争的整体。</a:t>
            </a:r>
            <a:endParaRPr lang="zh-CN" altLang="en-US" sz="32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7" cstate="print"/>
          <a:srcRect l="2312" t="1724" r="2220"/>
          <a:stretch>
            <a:fillRect/>
          </a:stretch>
        </p:blipFill>
        <p:spPr>
          <a:xfrm>
            <a:off x="1260475" y="2385695"/>
            <a:ext cx="3072130" cy="4072255"/>
          </a:xfrm>
          <a:prstGeom prst="roundRect">
            <a:avLst>
              <a:gd name="adj" fmla="val 10983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矩形 24"/>
          <p:cNvSpPr/>
          <p:nvPr/>
        </p:nvSpPr>
        <p:spPr>
          <a:xfrm>
            <a:off x="4617720" y="2242820"/>
            <a:ext cx="5929630" cy="3970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 抗日根据地迅速壮大。有力地打击了日军在占领区的统治。武汉、广州失陷后，日本不得不基本停止对正面战场的战略进攻，而把主要兵力放在了进攻共产党领导的敌后战场上，共产党领导的敌后战场逐渐成为抗日的主战场。中国共产党领导根据地军民顽强抗战，成为抗击日本侵略的中流砥柱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26" grpId="1" animBg="1"/>
      <p:bldP spid="31" grpId="2" animBg="1"/>
      <p:bldP spid="24" grpId="3" animBg="1"/>
      <p:bldP spid="25" grpId="4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46225" y="885825"/>
            <a:ext cx="971550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为了消灭抗日根据地，日军实行“囚笼政策”，依托公路、铁路，对抗日根据地进行封锁与蚕食。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260475" y="2528570"/>
            <a:ext cx="8858250" cy="40005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2" name="Text Box 4"/>
          <p:cNvSpPr txBox="1">
            <a:spLocks noChangeArrowheads="1"/>
          </p:cNvSpPr>
          <p:nvPr/>
        </p:nvSpPr>
        <p:spPr bwMode="auto">
          <a:xfrm>
            <a:off x="5832475" y="2628900"/>
            <a:ext cx="2881630" cy="6515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囚笼政策：</a:t>
            </a:r>
            <a:endParaRPr lang="zh-CN" altLang="en-US" sz="36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5903595" y="4849495"/>
            <a:ext cx="2804160" cy="6515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三光政策：</a:t>
            </a:r>
            <a:endParaRPr lang="zh-CN" altLang="en-US" sz="36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6046470" y="3271520"/>
            <a:ext cx="3786505" cy="13849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       以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铁路为柱，公路为链，碉堡为锁，并配以封锁墙、封锁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沟。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Text Box 7"/>
          <p:cNvSpPr txBox="1">
            <a:spLocks noChangeArrowheads="1"/>
          </p:cNvSpPr>
          <p:nvPr/>
        </p:nvSpPr>
        <p:spPr bwMode="auto">
          <a:xfrm>
            <a:off x="6118225" y="5549900"/>
            <a:ext cx="3528695" cy="579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烧光、杀光、抢光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6" name="Picture 8"/>
          <p:cNvPicPr>
            <a:picLocks noChangeAspect="1" noChangeArrowheads="1"/>
          </p:cNvPicPr>
          <p:nvPr/>
        </p:nvPicPr>
        <p:blipFill>
          <a:blip r:embed="rId6"/>
          <a:srcRect l="3164" r="3474"/>
          <a:stretch>
            <a:fillRect/>
          </a:stretch>
        </p:blipFill>
        <p:spPr bwMode="auto">
          <a:xfrm>
            <a:off x="1546225" y="2671445"/>
            <a:ext cx="4215130" cy="364363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1" animBg="1"/>
      <p:bldP spid="42" grpId="2" animBg="1"/>
      <p:bldP spid="43" grpId="3" animBg="1"/>
      <p:bldP spid="46" grpId="4" animBg="1"/>
      <p:bldP spid="44" grpId="5" animBg="1"/>
      <p:bldP spid="45" grpId="6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403350" y="2171700"/>
            <a:ext cx="8930005" cy="468630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目的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46225" y="885825"/>
            <a:ext cx="971550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为了粉碎日军对敌后抗日根据地的“扫荡”和封锁，振奋抗战军民的士气。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0990" y="2385695"/>
            <a:ext cx="4761865" cy="3576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矩形 24"/>
          <p:cNvSpPr/>
          <p:nvPr/>
        </p:nvSpPr>
        <p:spPr>
          <a:xfrm>
            <a:off x="2974975" y="6101080"/>
            <a:ext cx="2214880" cy="415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进行扫荡的日军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730" y="2385695"/>
            <a:ext cx="3694430" cy="4143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831975" y="2242820"/>
            <a:ext cx="7429500" cy="428625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1857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416050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指挥者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/>
          <a:srcRect l="8571"/>
          <a:stretch>
            <a:fillRect/>
          </a:stretch>
        </p:blipFill>
        <p:spPr>
          <a:xfrm>
            <a:off x="5999480" y="2414905"/>
            <a:ext cx="2476500" cy="3614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188085" y="2276475"/>
            <a:ext cx="6001385" cy="40386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algn="ctr"/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kumimoji="1" lang="en-US" alt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  <a:r>
              <a:rPr kumimoji="1"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kumimoji="1"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毛泽东</a:t>
            </a:r>
            <a:endParaRPr kumimoji="1" lang="zh-CN" altLang="en-US" sz="3600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唯我彭大将军</a:t>
            </a:r>
            <a:r>
              <a:rPr kumimoji="1" lang="en-US" alt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.</a:t>
            </a:r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谁敢横刀立马</a:t>
            </a:r>
            <a:r>
              <a:rPr kumimoji="1"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endParaRPr kumimoji="1" lang="en-US" altLang="zh-CN" sz="3600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大军纵横驰骋</a:t>
            </a:r>
            <a:r>
              <a:rPr kumimoji="1"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.</a:t>
            </a:r>
            <a:endParaRPr kumimoji="1" lang="en-US" altLang="zh-CN" sz="3600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山高路远坑深</a:t>
            </a:r>
            <a:r>
              <a:rPr kumimoji="1"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endParaRPr kumimoji="1" lang="en-US" altLang="zh-CN" sz="3600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>
              <a:spcBef>
                <a:spcPct val="50000"/>
              </a:spcBef>
            </a:pPr>
            <a:endParaRPr kumimoji="1" lang="en-US" altLang="zh-CN" sz="36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5403850" y="6101080"/>
            <a:ext cx="3714750" cy="3695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1800" b="1" dirty="0">
                <a:latin typeface="华文新魏" pitchFamily="2" charset="-122"/>
                <a:ea typeface="华文新魏" pitchFamily="2" charset="-122"/>
              </a:rPr>
              <a:t>彭德怀副总司令亲临前线指挥作战</a:t>
            </a:r>
            <a:endParaRPr lang="zh-CN" altLang="en-US" sz="1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03095" y="814070"/>
            <a:ext cx="971550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八路军总部在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彭德怀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指挥下，组织</a:t>
            </a:r>
            <a:r>
              <a:rPr lang="en-US" altLang="zh-CN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多个团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，在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华北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广阔的地域，对日军发动了一场大规模进攻。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760220" y="2171700"/>
            <a:ext cx="7904480" cy="442912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2571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826260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主要目标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546350" y="814070"/>
            <a:ext cx="878713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破袭日军</a:t>
            </a:r>
            <a:r>
              <a:rPr lang="zh-CN" altLang="en-US" sz="3200" dirty="0" smtClean="0">
                <a:solidFill>
                  <a:srgbClr val="953735"/>
                </a:solidFill>
                <a:latin typeface="华文新魏" pitchFamily="2" charset="-122"/>
                <a:ea typeface="华文新魏" pitchFamily="2" charset="-122"/>
              </a:rPr>
              <a:t>交通线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，摧毁敌人交通线两侧及抗日根据地内的</a:t>
            </a:r>
            <a:r>
              <a:rPr lang="zh-CN" altLang="en-US" sz="3200" dirty="0" smtClean="0">
                <a:solidFill>
                  <a:srgbClr val="953735"/>
                </a:solidFill>
                <a:latin typeface="华文新魏" pitchFamily="2" charset="-122"/>
                <a:ea typeface="华文新魏" pitchFamily="2" charset="-122"/>
              </a:rPr>
              <a:t>日伪据点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Picture 18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CE3CD"/>
              </a:clrFrom>
              <a:clrTo>
                <a:srgbClr val="FCE3C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92325" y="2385695"/>
            <a:ext cx="4215130" cy="4036695"/>
          </a:xfrm>
          <a:prstGeom prst="rect">
            <a:avLst/>
          </a:prstGeom>
          <a:noFill/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78575" y="2314575"/>
            <a:ext cx="3143250" cy="1844040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6336030" y="4100830"/>
            <a:ext cx="3185795" cy="3695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百团大战中的八路军机枪阵地</a:t>
            </a:r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49695" y="4457700"/>
            <a:ext cx="3000375" cy="168021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7309485" y="6101080"/>
            <a:ext cx="1569720" cy="3695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百团大战战场</a:t>
            </a:r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31470" y="2385695"/>
            <a:ext cx="10644505" cy="385762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5400" y="814070"/>
            <a:ext cx="257175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826260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主要目标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6">
            <a:lum contrast="18000"/>
          </a:blip>
          <a:srcRect/>
          <a:stretch>
            <a:fillRect/>
          </a:stretch>
        </p:blipFill>
        <p:spPr bwMode="auto">
          <a:xfrm>
            <a:off x="4938395" y="2743200"/>
            <a:ext cx="232283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4832350" y="5600700"/>
            <a:ext cx="2929255" cy="4000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 dirty="0">
                <a:latin typeface="华文新魏" pitchFamily="2" charset="-122"/>
                <a:ea typeface="华文新魏" pitchFamily="2" charset="-122"/>
              </a:rPr>
              <a:t>八路军在破袭正太铁路</a:t>
            </a:r>
            <a:endParaRPr kumimoji="1"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618730" y="3242945"/>
            <a:ext cx="2643505" cy="3044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隶书" pitchFamily="2" charset="-122"/>
                <a:ea typeface="华文隶书" pitchFamily="2" charset="-122"/>
              </a:rPr>
              <a:t>不留一座桥梁！</a:t>
            </a:r>
            <a:endParaRPr lang="en-US" altLang="zh-CN" sz="3200" dirty="0" smtClean="0">
              <a:latin typeface="华文隶书" pitchFamily="2" charset="-122"/>
              <a:ea typeface="华文隶书" pitchFamily="2" charset="-122"/>
            </a:endParaRPr>
          </a:p>
          <a:p>
            <a:r>
              <a:rPr lang="zh-CN" altLang="en-US" sz="3200" dirty="0" smtClean="0">
                <a:latin typeface="华文隶书" pitchFamily="2" charset="-122"/>
                <a:ea typeface="华文隶书" pitchFamily="2" charset="-122"/>
              </a:rPr>
              <a:t>不留一根枕木！</a:t>
            </a:r>
            <a:endParaRPr lang="en-US" altLang="zh-CN" sz="3200" dirty="0" smtClean="0">
              <a:latin typeface="华文隶书" pitchFamily="2" charset="-122"/>
              <a:ea typeface="华文隶书" pitchFamily="2" charset="-122"/>
            </a:endParaRPr>
          </a:p>
          <a:p>
            <a:r>
              <a:rPr lang="zh-CN" altLang="en-US" sz="3200" dirty="0" smtClean="0">
                <a:latin typeface="华文隶书" pitchFamily="2" charset="-122"/>
                <a:ea typeface="华文隶书" pitchFamily="2" charset="-122"/>
              </a:rPr>
              <a:t>不留一段铁轨！</a:t>
            </a:r>
            <a:endParaRPr lang="zh-CN" altLang="en-US" sz="32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03225" y="2671445"/>
            <a:ext cx="4358005" cy="3324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第一阶段，进行交通总破击战，重点破击正太路，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日全面展开。</a:t>
            </a:r>
            <a:endParaRPr lang="zh-CN" altLang="en-US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第二阶段，继续攻击日军交通线，重点攻占交通线两侧和深入根据地内部的日军据点。</a:t>
            </a:r>
            <a:endParaRPr lang="zh-CN" altLang="en-US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第三阶段，反击日军的报复“扫荡”。日军遭到打击后，惊呼“对华北应有再认识”。</a:t>
            </a:r>
            <a:endParaRPr lang="zh-CN" altLang="en-US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02970" y="1671320"/>
            <a:ext cx="9644380" cy="52152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图片 32256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31975" y="2600325"/>
            <a:ext cx="3215005" cy="2643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2474595" y="1821180"/>
            <a:ext cx="1857375" cy="70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群众欢迎凯旋归来的八路军</a:t>
            </a:r>
            <a:endParaRPr lang="zh-CN" altLang="en-US" sz="2000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60220" y="957580"/>
            <a:ext cx="4429125" cy="57150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历时数月，战果辉煌。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5350" y="2600325"/>
            <a:ext cx="3548380" cy="2643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矩形 35"/>
          <p:cNvSpPr/>
          <p:nvPr/>
        </p:nvSpPr>
        <p:spPr>
          <a:xfrm>
            <a:off x="6332855" y="1821180"/>
            <a:ext cx="2999105" cy="708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百团大战后民兵在太行山拆除日军防御工事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74725" y="5245735"/>
            <a:ext cx="9644380" cy="1569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 百团大战历时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个半月，作战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1824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次，毙伤日军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万余人，伪军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5000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余人，俘日军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281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人，伪军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1.8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万人。日军投降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47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人，伪军反正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1845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人，破坏铁路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470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余公里，公路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1500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余公里，缴获各种炮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50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余门，各种枪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5800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余支。八路军也伤亡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1.7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万人。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6" grpId="1" animBg="1"/>
      <p:bldP spid="28" grpId="2" animBg="1"/>
      <p:bldP spid="31" grpId="3" animBg="1"/>
      <p:bldP spid="35" grpId="4" animBg="1"/>
      <p:bldP spid="36" grpId="5" animBg="1"/>
      <p:bldP spid="37" grpId="6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意义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46225" y="885825"/>
            <a:ext cx="9715500" cy="106362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有力打击了日军的侵略气焰，提高了共产党和八路军的威望，振奋了全国军民争取抗战胜利的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信心。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74345" y="2457450"/>
            <a:ext cx="10619105" cy="410083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文本框 321537"/>
          <p:cNvSpPr txBox="1"/>
          <p:nvPr/>
        </p:nvSpPr>
        <p:spPr>
          <a:xfrm>
            <a:off x="1760220" y="6107430"/>
            <a:ext cx="3609975" cy="30797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noProof="1">
                <a:latin typeface="华文隶书" pitchFamily="2" charset="-122"/>
                <a:ea typeface="华文隶书" pitchFamily="2" charset="-122"/>
                <a:cs typeface="+mn-ea"/>
              </a:rPr>
              <a:t>中央领导同志为百团大战题词</a:t>
            </a:r>
            <a:endParaRPr lang="zh-CN" altLang="en-US" sz="2000" noProof="1"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37" name="图片 321539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3331845" y="2600325"/>
            <a:ext cx="242062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图片 321538"/>
          <p:cNvPicPr>
            <a:picLocks noChangeAspect="1" noChangeArrowheads="1"/>
          </p:cNvPicPr>
          <p:nvPr/>
        </p:nvPicPr>
        <p:blipFill>
          <a:blip r:embed="rId7">
            <a:lum bright="-12000" contrast="12000"/>
          </a:blip>
          <a:srcRect/>
          <a:stretch>
            <a:fillRect/>
          </a:stretch>
        </p:blipFill>
        <p:spPr bwMode="auto">
          <a:xfrm>
            <a:off x="902970" y="2671445"/>
            <a:ext cx="1979930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文本框 322561"/>
          <p:cNvSpPr txBox="1">
            <a:spLocks noChangeArrowheads="1"/>
          </p:cNvSpPr>
          <p:nvPr/>
        </p:nvSpPr>
        <p:spPr bwMode="auto">
          <a:xfrm>
            <a:off x="6306820" y="6137910"/>
            <a:ext cx="4643755" cy="2768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800" dirty="0">
                <a:latin typeface="华文新魏" pitchFamily="2" charset="-122"/>
                <a:ea typeface="华文新魏" pitchFamily="2" charset="-122"/>
              </a:rPr>
              <a:t>百团大战</a:t>
            </a:r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纪念碑（</a:t>
            </a:r>
            <a:r>
              <a:rPr lang="zh-CN" altLang="en-US" sz="1800" dirty="0">
                <a:latin typeface="华文新魏" pitchFamily="2" charset="-122"/>
                <a:ea typeface="华文新魏" pitchFamily="2" charset="-122"/>
              </a:rPr>
              <a:t>山西省阳泉市狮脑山）</a:t>
            </a:r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6820" y="2842895"/>
            <a:ext cx="4451985" cy="3072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1" animBg="1"/>
      <p:bldP spid="36" grpId="2" animBg="1"/>
      <p:bldP spid="37" grpId="3" animBg="1"/>
      <p:bldP spid="38" grpId="4" animBg="1"/>
      <p:bldP spid="28" grpId="5" animBg="1"/>
      <p:bldP spid="29" grpId="6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00" y="7101205"/>
            <a:ext cx="11522075" cy="142875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7198360"/>
            <a:ext cx="11522075" cy="45720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712470"/>
            <a:ext cx="11522075" cy="142875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0" y="0"/>
            <a:ext cx="10777220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50" y="-12700"/>
            <a:ext cx="2750820" cy="740410"/>
            <a:chOff x="826135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826198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959866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953770" y="259715"/>
            <a:ext cx="0" cy="261620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960120" y="147320"/>
            <a:ext cx="3064510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8776970" y="-12700"/>
            <a:ext cx="2750820" cy="740410"/>
            <a:chOff x="8776970" y="-12700"/>
            <a:chExt cx="2750820" cy="740410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8777605" y="-12700"/>
              <a:ext cx="1336040" cy="74041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10114280" y="-12700"/>
              <a:ext cx="1413510" cy="74041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25" y="0"/>
            <a:ext cx="1714500" cy="814070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9761855" y="171450"/>
            <a:ext cx="1285875" cy="4152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832225" y="138430"/>
            <a:ext cx="5286375" cy="461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21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敌后战场的抗战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02970" y="956945"/>
            <a:ext cx="9429750" cy="94043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日军遭受打击后，立即组织重兵对八路军及抗日根据地实施报复性“扫荡”，八路军随即转入反“扫荡”作战。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831975" y="2099945"/>
            <a:ext cx="7000875" cy="478663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矩形 29"/>
          <p:cNvSpPr/>
          <p:nvPr/>
        </p:nvSpPr>
        <p:spPr>
          <a:xfrm>
            <a:off x="1831975" y="5958205"/>
            <a:ext cx="2786380" cy="61531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日军对根据地进行</a:t>
            </a:r>
            <a:r>
              <a:rPr lang="zh-CN" altLang="en-US" sz="2000" noProof="1" smtClean="0">
                <a:latin typeface="华文新魏" pitchFamily="2" charset="-122"/>
                <a:ea typeface="华文新魏" pitchFamily="2" charset="-122"/>
                <a:cs typeface="+mn-ea"/>
              </a:rPr>
              <a:t>“扫荡”并</a:t>
            </a:r>
            <a:r>
              <a:rPr lang="zh-CN" altLang="en-US" sz="2000" noProof="1">
                <a:latin typeface="华文新魏" pitchFamily="2" charset="-122"/>
                <a:ea typeface="华文新魏" pitchFamily="2" charset="-122"/>
                <a:cs typeface="+mn-ea"/>
              </a:rPr>
              <a:t>放火烧毁村庄</a:t>
            </a:r>
            <a:endParaRPr lang="zh-CN" altLang="en-US" sz="2000" noProof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903470" y="2314575"/>
            <a:ext cx="3714750" cy="430911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Ctr="1">
            <a:spAutoFit/>
          </a:bodyPr>
          <a:lstStyle/>
          <a:p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　　由于日寇对抗日根据地的“扫荡”，加上严重自然灾害等原因，</a:t>
            </a:r>
            <a:r>
              <a:rPr lang="en-US" altLang="zh-CN" sz="28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1941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～</a:t>
            </a:r>
            <a:r>
              <a:rPr lang="en-US" altLang="zh-CN" sz="28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1942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latin typeface="华文新魏" pitchFamily="2" charset="-122"/>
                <a:ea typeface="华文新魏" pitchFamily="2" charset="-122"/>
                <a:cs typeface="+mn-ea"/>
              </a:rPr>
              <a:t>年，抗日根据地出现了严重的困难局面。根据地面积缩小，八路军、新四军数量减少，物资供应十分困难，一些地区军民甚至以野菜、树皮充饥。</a:t>
            </a:r>
            <a:endParaRPr lang="zh-CN" altLang="en-US" sz="2800" noProof="1">
              <a:effectLst>
                <a:outerShdw blurRad="38100" dist="38100" dir="2700000">
                  <a:srgbClr val="FFFFFF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9" name="图片 323588"/>
          <p:cNvPicPr>
            <a:picLocks noChangeAspect="1" noChangeArrowheads="1"/>
          </p:cNvPicPr>
          <p:nvPr/>
        </p:nvPicPr>
        <p:blipFill>
          <a:blip r:embed="rId5"/>
          <a:srcRect t="51979"/>
          <a:stretch>
            <a:fillRect/>
          </a:stretch>
        </p:blipFill>
        <p:spPr bwMode="auto">
          <a:xfrm>
            <a:off x="2047875" y="4029075"/>
            <a:ext cx="2426970" cy="17818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" name="图片 32358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45970" y="2242820"/>
            <a:ext cx="2465070" cy="16433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5720" y="814070"/>
            <a:ext cx="157162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112395" y="872490"/>
            <a:ext cx="1005205" cy="58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意义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1" animBg="1"/>
      <p:bldP spid="30" grpId="2" animBg="1"/>
      <p:bldP spid="31" grpId="3" animBg="1"/>
      <p:bldP spid="39" grpId="4" animBg="1"/>
      <p:bldP spid="40" grpId="5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4232</Words>
  <Application>WPS 演示</Application>
  <PresentationFormat/>
  <Paragraphs>527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3" baseType="lpstr">
      <vt:lpstr>Arial</vt:lpstr>
      <vt:lpstr>宋体</vt:lpstr>
      <vt:lpstr>Wingdings</vt:lpstr>
      <vt:lpstr>华文新魏</vt:lpstr>
      <vt:lpstr>黑体</vt:lpstr>
      <vt:lpstr>华文行楷</vt:lpstr>
      <vt:lpstr>微软雅黑</vt:lpstr>
      <vt:lpstr>Calibri</vt:lpstr>
      <vt:lpstr>华文隶书</vt:lpstr>
      <vt:lpstr>Times New Roman</vt:lpstr>
      <vt:lpstr>Arial Unicode MS</vt:lpstr>
      <vt:lpstr>幼圆</vt:lpstr>
      <vt:lpstr>楷体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  <Pages>29</Page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4</cp:revision>
  <dcterms:created xsi:type="dcterms:W3CDTF">2020-12-26T07:27:27Z</dcterms:created>
  <dcterms:modified xsi:type="dcterms:W3CDTF">2020-12-26T07:28:01Z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