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63" r:id="rId4"/>
    <p:sldId id="269" r:id="rId5"/>
    <p:sldId id="271" r:id="rId6"/>
    <p:sldId id="274" r:id="rId7"/>
    <p:sldId id="277" r:id="rId8"/>
    <p:sldId id="285" r:id="rId9"/>
    <p:sldId id="268" r:id="rId10"/>
    <p:sldId id="257" r:id="rId11"/>
    <p:sldId id="272" r:id="rId12"/>
    <p:sldId id="278" r:id="rId13"/>
    <p:sldId id="267" r:id="rId14"/>
    <p:sldId id="283" r:id="rId15"/>
    <p:sldId id="284" r:id="rId16"/>
    <p:sldId id="275" r:id="rId17"/>
    <p:sldId id="281" r:id="rId18"/>
    <p:sldId id="273" r:id="rId19"/>
    <p:sldId id="260" r:id="rId20"/>
    <p:sldId id="270" r:id="rId21"/>
  </p:sldIdLst>
  <p:sldSz cx="9144000" cy="5143500" type="screen16x9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 charset="0"/>
        <a:ea typeface="+mn-ea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1V>
      <a:tcStyle>
        <a:fill>
          <a:solidFill>
            <a:schemeClr val="dk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3210" autoAdjust="0"/>
  </p:normalViewPr>
  <p:slideViewPr>
    <p:cSldViewPr>
      <p:cViewPr varScale="1">
        <p:scale>
          <a:sx n="78" d="100"/>
          <a:sy n="78" d="100"/>
        </p:scale>
        <p:origin x="-1146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E8C34-FD83-423E-8F95-7EF0CD7EFCA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6E961A-5175-4C05-B7C2-64689C7CC361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这段历史前后长达</a:t>
            </a:r>
            <a:r>
              <a:rPr lang="en-US" altLang="zh-CN" smtClean="0"/>
              <a:t>700</a:t>
            </a:r>
            <a:r>
              <a:rPr lang="zh-CN" altLang="en-US" smtClean="0"/>
              <a:t>年，我们先来了解一下天下大势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政权更迭的方式，极度地耐人寻味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司马炎逼迫魏元帝（</a:t>
            </a:r>
            <a:r>
              <a:rPr lang="en-US" altLang="zh-CN" smtClean="0"/>
              <a:t>19</a:t>
            </a:r>
            <a:r>
              <a:rPr lang="zh-CN" altLang="en-US" smtClean="0"/>
              <a:t>岁）退位。刘裕使人以棉被闷死晋恭帝。</a:t>
            </a:r>
            <a:endParaRPr lang="en-US" altLang="zh-CN" smtClean="0"/>
          </a:p>
          <a:p>
            <a:endParaRPr lang="en-US" altLang="zh-CN" smtClean="0"/>
          </a:p>
          <a:p>
            <a:r>
              <a:rPr lang="zh-CN" altLang="en-US" smtClean="0"/>
              <a:t>儒家的正统地位受到严重冲击，对原有信仰产生怀疑。而信仰的真空呼唤新的王者降临，有哪些流派粉墨登场呢</a:t>
            </a:r>
            <a:r>
              <a:rPr lang="en-US" altLang="zh-CN" smtClean="0"/>
              <a:t>?</a:t>
            </a:r>
            <a:r>
              <a:rPr lang="zh-CN" altLang="en-US" smtClean="0"/>
              <a:t>来看第二目，秩序的重整。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北魏末的短短五十余年间，寺院增加五倍，达三万余所；僧尼增加二十五倍，达二百余万人。北魏总人口才</a:t>
            </a:r>
            <a:r>
              <a:rPr lang="en-US" altLang="zh-CN" smtClean="0"/>
              <a:t>3500</a:t>
            </a:r>
            <a:r>
              <a:rPr lang="zh-CN" altLang="en-US" smtClean="0"/>
              <a:t>万！</a:t>
            </a: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道教除了出世，还强调现世，考验天赋，也考验财力。三教并存，各行其道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200" b="1" smtClean="0">
                <a:solidFill>
                  <a:srgbClr val="FF0000"/>
                </a:solidFill>
              </a:rPr>
              <a:t>三教并存，各有一众信徒。胡汉交融，多元一体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行为看上去很放浪形骸，但骨子里还是在乎清誉名节。下棋、饮酒只是一种掩饰。极度痛苦的情况下你有没有尽力装出一种无所谓的经历？</a:t>
            </a:r>
            <a:endParaRPr lang="en-US" altLang="zh-CN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“窃钩者诛，窃国者诸侯”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他们的狂放不羁只是穿的一层保护色。</a:t>
            </a:r>
            <a:endParaRPr lang="en-US" altLang="zh-CN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心理有病，归根到底是社会有病</a:t>
            </a:r>
            <a:endParaRPr lang="en-US" altLang="zh-CN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就像诸葛亮躬耕南阳，以待明主来三顾茅庐。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醉：会须一饮三百杯</a:t>
            </a:r>
            <a:endParaRPr lang="en-US" altLang="zh-CN" smtClean="0"/>
          </a:p>
          <a:p>
            <a:r>
              <a:rPr lang="zh-CN" altLang="en-US" smtClean="0"/>
              <a:t>傲：仰天大笑出门去，我辈岂是蓬蒿</a:t>
            </a:r>
            <a:r>
              <a:rPr lang="en-US" altLang="zh-CN" smtClean="0"/>
              <a:t>[péng hāo]</a:t>
            </a:r>
            <a:r>
              <a:rPr lang="zh-CN" altLang="en-US" smtClean="0"/>
              <a:t>人</a:t>
            </a:r>
            <a:endParaRPr lang="en-US" altLang="zh-CN" smtClean="0"/>
          </a:p>
          <a:p>
            <a:r>
              <a:rPr lang="zh-CN" altLang="en-US" smtClean="0"/>
              <a:t>隐：别有天地非人间</a:t>
            </a:r>
            <a:endParaRPr lang="en-US" altLang="zh-CN" smtClean="0"/>
          </a:p>
          <a:p>
            <a:r>
              <a:rPr lang="zh-CN" altLang="en-US" smtClean="0"/>
              <a:t>游：蜀道难，难于上青天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胡汉交融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乱世的科技，很多都是从强国、利农、战争出发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佛教经中国发扬光大，辐射整个东亚文化圈。前有魏晋风度，后有大唐气度，它包罗万象、兼收并蓄，将秦汉以来的中华文化元素加以整合并扩大外延。所以，许倬云说：</a:t>
            </a:r>
            <a:r>
              <a:rPr lang="en-US" altLang="zh-CN" smtClean="0"/>
              <a:t>…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伽蓝（</a:t>
            </a:r>
            <a:r>
              <a:rPr lang="en-US" altLang="zh-CN" err="1" smtClean="0"/>
              <a:t>qie</a:t>
            </a:r>
            <a:r>
              <a:rPr lang="zh-CN" altLang="en-US" smtClean="0"/>
              <a:t>二声），寺院的守护神</a:t>
            </a:r>
            <a:endParaRPr lang="en-US" altLang="zh-CN" smtClean="0"/>
          </a:p>
          <a:p>
            <a:endParaRPr lang="en-US" altLang="zh-CN" smtClean="0"/>
          </a:p>
          <a:p>
            <a:r>
              <a:rPr lang="zh-CN" altLang="en-US" smtClean="0"/>
              <a:t>你是一个好男人。你是我心目中的男神。哪一个更有吸引力？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alphaModFix amt="9000"/>
            <a:lum/>
          </a:blip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798C3-B0B8-4A5F-90A8-4BD3086857F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AEB49-EC1C-42F0-B6D6-8305A5542BC0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2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Relationship Id="rId6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Relationship Id="rId5" Type="http://schemas.openxmlformats.org/officeDocument/2006/relationships/image" Target="../media/image27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jpeg" /><Relationship Id="rId3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3">
            <a:alphaModFix amt="14000"/>
            <a:lum/>
          </a:blip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83860" y="2627062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smtClean="0"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文化秩序的崩塌与重整</a:t>
            </a:r>
            <a:endParaRPr lang="zh-CN" altLang="en-US" sz="36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545636"/>
            <a:ext cx="8928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mtClean="0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5400" b="1" smtClean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5400" b="1" smtClean="0">
                <a:latin typeface="华文新魏" pitchFamily="2" charset="-122"/>
                <a:ea typeface="华文新魏" pitchFamily="2" charset="-122"/>
              </a:rPr>
              <a:t>课  三国至隋唐的文化</a:t>
            </a:r>
            <a:endParaRPr lang="zh-CN" altLang="en-US" sz="54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0" y="0"/>
            <a:ext cx="9144000" cy="5143500"/>
            <a:chExt cx="9144000" cy="6858000"/>
          </a:xfrm>
        </p:grpSpPr>
        <p:grpSp>
          <p:nvGrpSpPr>
            <p:cNvPr id="8" name="组合 7"/>
            <p:cNvGrpSpPr/>
            <p:nvPr/>
          </p:nvGrpSpPr>
          <p:grpSpPr>
            <a:xfrm>
              <a:off x="0" y="0"/>
              <a:ext cx="9144000" cy="6858000"/>
              <a:chExt cx="9144000" cy="6858000"/>
            </a:xfrm>
          </p:grpSpPr>
          <p:pic>
            <p:nvPicPr>
              <p:cNvPr id="4" name="图片 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144000" cy="6858000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4716016" y="2852936"/>
                <a:ext cx="792088" cy="943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b="1" smtClean="0"/>
                  <a:t>魏</a:t>
                </a:r>
                <a:endParaRPr lang="zh-CN" altLang="en-US" sz="4000" b="1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3563888" y="3801235"/>
                <a:ext cx="792088" cy="943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b="1" smtClean="0"/>
                  <a:t>蜀</a:t>
                </a:r>
                <a:endParaRPr lang="zh-CN" altLang="en-US" sz="4000" b="1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4868416" y="3792688"/>
                <a:ext cx="792088" cy="943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b="1" smtClean="0"/>
                  <a:t>吴</a:t>
                </a:r>
                <a:endParaRPr lang="zh-CN" altLang="en-US" sz="4000" b="1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0" y="0"/>
              <a:ext cx="1296144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220</a:t>
              </a:r>
              <a:endParaRPr lang="zh-CN" altLang="en-US" sz="4000" b="1">
                <a:latin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0" y="1"/>
            <a:ext cx="9144000" cy="5143499"/>
            <a:chExt cx="9144000" cy="6857999"/>
          </a:xfrm>
        </p:grpSpPr>
        <p:grpSp>
          <p:nvGrpSpPr>
            <p:cNvPr id="32" name="组合 31"/>
            <p:cNvGrpSpPr/>
            <p:nvPr/>
          </p:nvGrpSpPr>
          <p:grpSpPr>
            <a:xfrm>
              <a:off x="0" y="0"/>
              <a:ext cx="9144000" cy="6857999"/>
              <a:chExt cx="9144000" cy="6857999"/>
            </a:xfrm>
          </p:grpSpPr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144000" cy="6857999"/>
              </a:xfrm>
              <a:prstGeom prst="rect">
                <a:avLst/>
              </a:prstGeom>
            </p:spPr>
          </p:pic>
          <p:sp>
            <p:nvSpPr>
              <p:cNvPr id="35" name="TextBox 34"/>
              <p:cNvSpPr txBox="1"/>
              <p:nvPr/>
            </p:nvSpPr>
            <p:spPr>
              <a:xfrm>
                <a:off x="4211960" y="3356992"/>
                <a:ext cx="1458416" cy="943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b="1" smtClean="0"/>
                  <a:t>西晋</a:t>
                </a:r>
                <a:endParaRPr lang="zh-CN" altLang="en-US" sz="4000" b="1"/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0" y="0"/>
              <a:ext cx="1296144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300</a:t>
              </a:r>
              <a:endParaRPr lang="zh-CN" altLang="en-US" sz="4000" b="1">
                <a:latin typeface="+mn-ea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0"/>
            <a:ext cx="9144000" cy="5143500"/>
            <a:chExt cx="9144000" cy="6858000"/>
          </a:xfrm>
        </p:grpSpPr>
        <p:grpSp>
          <p:nvGrpSpPr>
            <p:cNvPr id="37" name="组合 36"/>
            <p:cNvGrpSpPr/>
            <p:nvPr/>
          </p:nvGrpSpPr>
          <p:grpSpPr>
            <a:xfrm>
              <a:off x="0" y="0"/>
              <a:ext cx="9144000" cy="6858000"/>
              <a:chExt cx="9144000" cy="6858000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0" y="0"/>
                <a:ext cx="9144000" cy="6858000"/>
                <a:chExt cx="9144000" cy="6858000"/>
              </a:xfrm>
            </p:grpSpPr>
            <p:pic>
              <p:nvPicPr>
                <p:cNvPr id="41" name="图片 40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0" y="0"/>
                  <a:ext cx="9144000" cy="6858000"/>
                </a:xfrm>
                <a:prstGeom prst="rect">
                  <a:avLst/>
                </a:prstGeom>
              </p:spPr>
            </p:pic>
            <p:sp>
              <p:nvSpPr>
                <p:cNvPr id="42" name="TextBox 41"/>
                <p:cNvSpPr txBox="1"/>
                <p:nvPr/>
              </p:nvSpPr>
              <p:spPr>
                <a:xfrm>
                  <a:off x="4211960" y="3861048"/>
                  <a:ext cx="1296144" cy="94384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4000" b="1" smtClean="0"/>
                    <a:t>东晋</a:t>
                  </a:r>
                  <a:endParaRPr lang="zh-CN" altLang="en-US" sz="4000" b="1"/>
                </a:p>
              </p:txBody>
            </p:sp>
          </p:grpSp>
          <p:sp>
            <p:nvSpPr>
              <p:cNvPr id="40" name="TextBox 39"/>
              <p:cNvSpPr txBox="1"/>
              <p:nvPr/>
            </p:nvSpPr>
            <p:spPr>
              <a:xfrm>
                <a:off x="3707904" y="2420888"/>
                <a:ext cx="2124236" cy="943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b="1" smtClean="0"/>
                  <a:t>十六国</a:t>
                </a:r>
                <a:endParaRPr lang="zh-CN" altLang="en-US" sz="4000" b="1"/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0" y="0"/>
              <a:ext cx="1296144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350</a:t>
              </a:r>
              <a:endParaRPr lang="zh-CN" altLang="en-US" sz="4000" b="1">
                <a:latin typeface="+mn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-19050" y="1"/>
            <a:ext cx="9182100" cy="5145881"/>
            <a:chOff x="-19050" y="0"/>
            <a:chExt cx="9182100" cy="6861175"/>
          </a:xfrm>
        </p:grpSpPr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19050" y="3175"/>
              <a:ext cx="9182100" cy="685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5" name="TextBox 44"/>
            <p:cNvSpPr txBox="1"/>
            <p:nvPr/>
          </p:nvSpPr>
          <p:spPr>
            <a:xfrm>
              <a:off x="0" y="0"/>
              <a:ext cx="1296144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439</a:t>
              </a:r>
              <a:endParaRPr lang="zh-CN" altLang="en-US" sz="4000" b="1">
                <a:latin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-36512" y="1"/>
            <a:ext cx="9199562" cy="5145881"/>
            <a:chOff x="-36512" y="0"/>
            <a:chExt cx="9199562" cy="6858000"/>
          </a:xfrm>
        </p:grpSpPr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6512" y="0"/>
              <a:ext cx="9199562" cy="6858000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4355976" y="3140967"/>
              <a:ext cx="864096" cy="94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smtClean="0"/>
                <a:t>隋</a:t>
              </a:r>
              <a:endParaRPr lang="zh-CN" altLang="en-US" sz="4000" b="1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-36512" y="0"/>
              <a:ext cx="1440160" cy="94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589</a:t>
              </a:r>
              <a:endParaRPr lang="zh-CN" altLang="en-US" sz="4000" b="1">
                <a:latin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-180528" y="-20538"/>
            <a:ext cx="9343578" cy="5161656"/>
            <a:chOff x="-332928" y="-203993"/>
            <a:chExt cx="9343578" cy="6882208"/>
          </a:xfrm>
        </p:grpSpPr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8912" y="-203993"/>
              <a:ext cx="9199562" cy="6882208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4211960" y="3068960"/>
              <a:ext cx="1368152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smtClean="0"/>
                <a:t>唐</a:t>
              </a:r>
              <a:endParaRPr lang="zh-CN" altLang="en-US" sz="4000" b="1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654896" y="1206550"/>
              <a:ext cx="2952328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mtClean="0"/>
                <a:t>瀚海都护府</a:t>
              </a:r>
              <a:endParaRPr lang="zh-CN" altLang="en-US" sz="2400" b="1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-332928" y="1988840"/>
              <a:ext cx="219573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/>
                <a:t>安西</a:t>
              </a:r>
              <a:r>
                <a:rPr lang="zh-CN" altLang="en-US" sz="2400" b="1" smtClean="0"/>
                <a:t>都护府</a:t>
              </a:r>
              <a:endParaRPr lang="zh-CN" altLang="en-US" sz="2400" b="1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-225424" y="-203993"/>
              <a:ext cx="1440160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smtClean="0">
                  <a:latin typeface="+mn-ea"/>
                </a:rPr>
                <a:t>668</a:t>
              </a:r>
              <a:endParaRPr lang="zh-CN" altLang="en-US" sz="4000" b="1">
                <a:latin typeface="+mn-ea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2536215" y="-20538"/>
            <a:ext cx="32038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mtClean="0">
                <a:latin typeface="华文行楷" pitchFamily="2" charset="-122"/>
                <a:ea typeface="华文行楷" pitchFamily="2" charset="-122"/>
              </a:rPr>
              <a:t> 天下大势</a:t>
            </a:r>
            <a:endParaRPr lang="zh-CN" altLang="en-US" sz="5400" b="1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7" name="燕尾形箭头 56"/>
          <p:cNvSpPr/>
          <p:nvPr/>
        </p:nvSpPr>
        <p:spPr>
          <a:xfrm>
            <a:off x="1" y="4126120"/>
            <a:ext cx="9143999" cy="864096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467544" y="4342145"/>
            <a:ext cx="1008112" cy="46166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</a:rPr>
              <a:t>三国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75657" y="4335611"/>
            <a:ext cx="169218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两晋</a:t>
            </a:r>
            <a:endParaRPr lang="zh-CN" altLang="en-US" sz="2400" b="1"/>
          </a:p>
        </p:txBody>
      </p:sp>
      <p:sp>
        <p:nvSpPr>
          <p:cNvPr id="60" name="TextBox 59"/>
          <p:cNvSpPr txBox="1"/>
          <p:nvPr/>
        </p:nvSpPr>
        <p:spPr>
          <a:xfrm>
            <a:off x="3167844" y="4299942"/>
            <a:ext cx="1836205" cy="46166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</a:rPr>
              <a:t>南北朝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004048" y="4342145"/>
            <a:ext cx="345638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隋唐</a:t>
            </a:r>
            <a:endParaRPr lang="zh-CN" altLang="en-US" sz="2400" b="1"/>
          </a:p>
        </p:txBody>
      </p:sp>
      <p:sp>
        <p:nvSpPr>
          <p:cNvPr id="62" name="TextBox 61"/>
          <p:cNvSpPr txBox="1"/>
          <p:nvPr/>
        </p:nvSpPr>
        <p:spPr>
          <a:xfrm>
            <a:off x="1079612" y="477438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280</a:t>
            </a:r>
            <a:endParaRPr lang="zh-CN" altLang="en-US" sz="2400" b="1"/>
          </a:p>
        </p:txBody>
      </p:sp>
      <p:sp>
        <p:nvSpPr>
          <p:cNvPr id="63" name="TextBox 62"/>
          <p:cNvSpPr txBox="1"/>
          <p:nvPr/>
        </p:nvSpPr>
        <p:spPr>
          <a:xfrm>
            <a:off x="2627784" y="47741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439</a:t>
            </a:r>
            <a:endParaRPr lang="zh-CN" altLang="en-US" sz="2400" b="1"/>
          </a:p>
        </p:txBody>
      </p:sp>
      <p:sp>
        <p:nvSpPr>
          <p:cNvPr id="64" name="TextBox 63"/>
          <p:cNvSpPr txBox="1"/>
          <p:nvPr/>
        </p:nvSpPr>
        <p:spPr>
          <a:xfrm>
            <a:off x="4427984" y="4763307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581</a:t>
            </a:r>
            <a:endParaRPr lang="zh-CN" altLang="en-US" sz="2400" b="1"/>
          </a:p>
        </p:txBody>
      </p:sp>
      <p:sp>
        <p:nvSpPr>
          <p:cNvPr id="65" name="TextBox 64"/>
          <p:cNvSpPr txBox="1"/>
          <p:nvPr/>
        </p:nvSpPr>
        <p:spPr>
          <a:xfrm>
            <a:off x="7740352" y="47741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907</a:t>
            </a:r>
            <a:endParaRPr lang="zh-CN" altLang="en-US" sz="2400" b="1"/>
          </a:p>
        </p:txBody>
      </p:sp>
      <p:sp>
        <p:nvSpPr>
          <p:cNvPr id="66" name="TextBox 65"/>
          <p:cNvSpPr txBox="1"/>
          <p:nvPr/>
        </p:nvSpPr>
        <p:spPr>
          <a:xfrm>
            <a:off x="-72516" y="47741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220</a:t>
            </a:r>
            <a:endParaRPr lang="zh-CN" altLang="en-US" sz="2400" b="1"/>
          </a:p>
        </p:txBody>
      </p:sp>
      <p:sp>
        <p:nvSpPr>
          <p:cNvPr id="2" name="TextBox 1"/>
          <p:cNvSpPr txBox="1"/>
          <p:nvPr/>
        </p:nvSpPr>
        <p:spPr>
          <a:xfrm>
            <a:off x="3203848" y="1923678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3200" b="1" smtClean="0">
                <a:solidFill>
                  <a:srgbClr val="FF0000"/>
                </a:solidFill>
              </a:rPr>
              <a:t>政权更迭频繁</a:t>
            </a:r>
            <a:endParaRPr lang="en-US" altLang="zh-CN" sz="3200" b="1" smtClean="0">
              <a:solidFill>
                <a:srgbClr val="FF0000"/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3200" b="1" smtClean="0">
                <a:solidFill>
                  <a:srgbClr val="FF0000"/>
                </a:solidFill>
              </a:rPr>
              <a:t>胡汉民族融合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TextBox 17"/>
          <p:cNvSpPr txBox="1"/>
          <p:nvPr/>
        </p:nvSpPr>
        <p:spPr>
          <a:xfrm>
            <a:off x="2051720" y="1155983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220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zh-CN" altLang="en-US" sz="24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曹丕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代汉称帝，是为魏文帝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071580" y="1113586"/>
            <a:ext cx="100602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577301" y="1402326"/>
            <a:ext cx="40241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1"/>
          <p:cNvSpPr txBox="1">
            <a:spLocks noChangeArrowheads="1"/>
          </p:cNvSpPr>
          <p:nvPr/>
        </p:nvSpPr>
        <p:spPr bwMode="auto">
          <a:xfrm>
            <a:off x="899593" y="759499"/>
            <a:ext cx="13078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zh-CN" altLang="en-US" sz="2000" b="1" smtClean="0">
                <a:latin typeface="黑体" panose="02010609060101010101" pitchFamily="49" charset="-122"/>
                <a:ea typeface="黑体" panose="02010609060101010101" pitchFamily="49" charset="-122"/>
              </a:rPr>
              <a:t>公元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1574594" y="1005574"/>
            <a:ext cx="39232" cy="323515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80431" y="1197682"/>
            <a:ext cx="889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魏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8750" y="1750046"/>
            <a:ext cx="8079714" cy="496964"/>
            <a:chOff x="668750" y="2394776"/>
            <a:chExt cx="8079714" cy="662618"/>
          </a:xfrm>
        </p:grpSpPr>
        <p:sp>
          <p:nvSpPr>
            <p:cNvPr id="20" name="TextBox 19"/>
            <p:cNvSpPr txBox="1"/>
            <p:nvPr/>
          </p:nvSpPr>
          <p:spPr>
            <a:xfrm>
              <a:off x="2051720" y="2394776"/>
              <a:ext cx="669674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265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4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司马炎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代魏称帝，是为晋武帝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1577302" y="2704123"/>
              <a:ext cx="40241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668750" y="2441841"/>
              <a:ext cx="90584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晋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9512" y="2398115"/>
            <a:ext cx="8028386" cy="466881"/>
            <a:chOff x="179512" y="3258866"/>
            <a:chExt cx="8028386" cy="622507"/>
          </a:xfrm>
        </p:grpSpPr>
        <p:sp>
          <p:nvSpPr>
            <p:cNvPr id="22" name="矩形 21"/>
            <p:cNvSpPr/>
            <p:nvPr/>
          </p:nvSpPr>
          <p:spPr>
            <a:xfrm>
              <a:off x="2058596" y="3258866"/>
              <a:ext cx="6149302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420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4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刘裕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代晋称帝，建立宋政权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1577301" y="3541125"/>
              <a:ext cx="40241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179512" y="3265820"/>
              <a:ext cx="154784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南北朝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8750" y="3003796"/>
            <a:ext cx="7431642" cy="484239"/>
            <a:chOff x="668750" y="4066450"/>
            <a:chExt cx="7431642" cy="645653"/>
          </a:xfrm>
        </p:grpSpPr>
        <p:sp>
          <p:nvSpPr>
            <p:cNvPr id="24" name="矩形 23"/>
            <p:cNvSpPr/>
            <p:nvPr/>
          </p:nvSpPr>
          <p:spPr>
            <a:xfrm>
              <a:off x="2051720" y="4066450"/>
              <a:ext cx="6048672" cy="615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604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4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杨广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弑兄夺嫡，是为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隋炀帝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1576559" y="4358159"/>
              <a:ext cx="40241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668750" y="4096549"/>
              <a:ext cx="917524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隋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0431" y="3651872"/>
            <a:ext cx="7527467" cy="504056"/>
            <a:chOff x="680430" y="4930548"/>
            <a:chExt cx="7527467" cy="672075"/>
          </a:xfrm>
        </p:grpSpPr>
        <p:sp>
          <p:nvSpPr>
            <p:cNvPr id="28" name="矩形 27"/>
            <p:cNvSpPr/>
            <p:nvPr/>
          </p:nvSpPr>
          <p:spPr>
            <a:xfrm>
              <a:off x="2051721" y="4930548"/>
              <a:ext cx="6156176" cy="615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690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4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武则天</a:t>
              </a:r>
              <a:r>
                <a:rPr lang="zh-CN" altLang="en-US" sz="24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代唐称帝，国号为周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619672" y="5211576"/>
              <a:ext cx="40241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80430" y="4987069"/>
              <a:ext cx="933395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唐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83568" y="4443958"/>
            <a:ext cx="698477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tx1"/>
                </a:solidFill>
              </a:rPr>
              <a:t>思考：上述人物行为反映了什么历史现象？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7504" y="87474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一、秩序的崩解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正统逊位</a:t>
            </a:r>
            <a:endParaRPr lang="zh-CN" altLang="en-US" sz="3200" b="1"/>
          </a:p>
        </p:txBody>
      </p:sp>
      <p:sp>
        <p:nvSpPr>
          <p:cNvPr id="26" name="矩形 25"/>
          <p:cNvSpPr/>
          <p:nvPr/>
        </p:nvSpPr>
        <p:spPr>
          <a:xfrm>
            <a:off x="8172401" y="831168"/>
            <a:ext cx="749405" cy="181588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mtClean="0">
                <a:solidFill>
                  <a:prstClr val="black"/>
                </a:solidFill>
                <a:latin typeface="宋体" pitchFamily="2" charset="-122"/>
              </a:rPr>
              <a:t>君臣僭越</a:t>
            </a:r>
            <a:endParaRPr lang="zh-CN" altLang="en-US" sz="2800" b="1">
              <a:solidFill>
                <a:prstClr val="black"/>
              </a:solidFill>
              <a:latin typeface="宋体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172401" y="2676711"/>
            <a:ext cx="749405" cy="181588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mtClean="0">
                <a:solidFill>
                  <a:prstClr val="black"/>
                </a:solidFill>
                <a:latin typeface="宋体" pitchFamily="2" charset="-122"/>
              </a:rPr>
              <a:t>纲常败坏</a:t>
            </a:r>
            <a:endParaRPr lang="zh-CN" altLang="en-US" sz="2800" b="1">
              <a:solidFill>
                <a:prstClr val="black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1"/>
      <p:bldP spid="26" grpId="2"/>
      <p:bldP spid="2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-36512" y="-2053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67595"/>
            <a:ext cx="4248472" cy="298034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4" y="1167595"/>
            <a:ext cx="4259071" cy="29803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4201947"/>
            <a:ext cx="4248472" cy="8771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“南朝四百八十寺”</a:t>
            </a:r>
            <a:endParaRPr lang="en-US" altLang="zh-CN" sz="2400" b="1" smtClean="0"/>
          </a:p>
          <a:p>
            <a:pPr algn="r">
              <a:lnSpc>
                <a:spcPct val="150000"/>
              </a:lnSpc>
            </a:pPr>
            <a:r>
              <a:rPr lang="en-US" altLang="zh-CN" b="1" smtClean="0"/>
              <a:t>——</a:t>
            </a:r>
            <a:r>
              <a:rPr lang="zh-CN" altLang="en-US" b="1" smtClean="0"/>
              <a:t>杜牧</a:t>
            </a:r>
            <a:endParaRPr lang="zh-CN" altLang="en-US" b="1"/>
          </a:p>
        </p:txBody>
      </p:sp>
      <p:sp>
        <p:nvSpPr>
          <p:cNvPr id="7" name="矩形 6"/>
          <p:cNvSpPr/>
          <p:nvPr/>
        </p:nvSpPr>
        <p:spPr>
          <a:xfrm>
            <a:off x="4716016" y="4201947"/>
            <a:ext cx="4248472" cy="8771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dk1"/>
                </a:solidFill>
                <a:latin typeface="+mn-ea"/>
              </a:rPr>
              <a:t>“时人</a:t>
            </a:r>
            <a:r>
              <a:rPr lang="zh-CN" altLang="en-US" sz="2400" b="1">
                <a:solidFill>
                  <a:schemeClr val="dk1"/>
                </a:solidFill>
                <a:latin typeface="+mn-ea"/>
              </a:rPr>
              <a:t>谓为山中</a:t>
            </a:r>
            <a:r>
              <a:rPr lang="zh-CN" altLang="en-US" sz="2400" b="1" smtClean="0">
                <a:solidFill>
                  <a:schemeClr val="dk1"/>
                </a:solidFill>
                <a:latin typeface="+mn-ea"/>
              </a:rPr>
              <a:t>宰相”</a:t>
            </a:r>
            <a:endParaRPr lang="en-US" altLang="zh-CN" sz="2400" b="1" smtClean="0">
              <a:solidFill>
                <a:schemeClr val="dk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b="1"/>
              <a:t>——《</a:t>
            </a:r>
            <a:r>
              <a:rPr lang="zh-CN" altLang="en-US" b="1"/>
              <a:t>南史</a:t>
            </a:r>
            <a:r>
              <a:rPr lang="en-US" altLang="zh-CN" b="1"/>
              <a:t>·</a:t>
            </a:r>
            <a:r>
              <a:rPr lang="zh-CN" altLang="en-US" b="1"/>
              <a:t>陶弘景传</a:t>
            </a:r>
            <a:r>
              <a:rPr lang="en-US" altLang="zh-CN" b="1"/>
              <a:t>》</a:t>
            </a:r>
            <a:endParaRPr lang="zh-CN" altLang="en-US" b="1"/>
          </a:p>
        </p:txBody>
      </p:sp>
      <p:sp>
        <p:nvSpPr>
          <p:cNvPr id="12" name="TextBox 11"/>
          <p:cNvSpPr txBox="1"/>
          <p:nvPr/>
        </p:nvSpPr>
        <p:spPr>
          <a:xfrm>
            <a:off x="179512" y="573529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+mn-ea"/>
              </a:rPr>
              <a:t>1</a:t>
            </a:r>
            <a:r>
              <a:rPr lang="zh-CN" altLang="en-US" sz="2400" b="1" smtClean="0">
                <a:latin typeface="+mn-ea"/>
              </a:rPr>
              <a:t>、佛道并起</a:t>
            </a:r>
            <a:endParaRPr lang="zh-CN" altLang="en-US" sz="2400" b="1"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12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51520" y="304804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思考：佛教被统治者打击的原因是什么？</a:t>
            </a:r>
            <a:endParaRPr lang="zh-CN" altLang="en-US" sz="3200" b="1"/>
          </a:p>
        </p:txBody>
      </p:sp>
      <p:sp>
        <p:nvSpPr>
          <p:cNvPr id="7" name="矩形 6"/>
          <p:cNvSpPr/>
          <p:nvPr/>
        </p:nvSpPr>
        <p:spPr>
          <a:xfrm>
            <a:off x="467544" y="1191574"/>
            <a:ext cx="8136904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  “天下多虞，王役尤甚，于是所在编民，相与入道，</a:t>
            </a:r>
            <a:r>
              <a:rPr lang="zh-CN" altLang="en-US" sz="2400" b="1" smtClean="0">
                <a:solidFill>
                  <a:srgbClr val="0000FF"/>
                </a:solidFill>
                <a:latin typeface="+mn-ea"/>
              </a:rPr>
              <a:t>假慕沙门，实避调役</a:t>
            </a:r>
            <a:r>
              <a:rPr lang="zh-CN" altLang="en-US" sz="2400" b="1" smtClean="0">
                <a:latin typeface="+mn-ea"/>
              </a:rPr>
              <a:t>，狠滥之极。”</a:t>
            </a:r>
            <a:endParaRPr lang="zh-CN" altLang="en-US" sz="2400" b="1">
              <a:latin typeface="+mn-ea"/>
            </a:endParaRPr>
          </a:p>
          <a:p>
            <a:pPr algn="r"/>
            <a:r>
              <a:rPr lang="en-US" altLang="zh-CN" sz="2400" b="1" smtClean="0">
                <a:latin typeface="+mn-ea"/>
              </a:rPr>
              <a:t>——《</a:t>
            </a:r>
            <a:r>
              <a:rPr lang="zh-CN" altLang="en-US" sz="2400" b="1" smtClean="0">
                <a:latin typeface="+mn-ea"/>
              </a:rPr>
              <a:t>魏书</a:t>
            </a:r>
            <a:r>
              <a:rPr lang="en-US" altLang="zh-CN" sz="2400" b="1" smtClean="0">
                <a:latin typeface="+mn-ea"/>
              </a:rPr>
              <a:t>·</a:t>
            </a:r>
            <a:r>
              <a:rPr lang="zh-CN" altLang="en-US" sz="2400" b="1" smtClean="0">
                <a:latin typeface="+mn-ea"/>
              </a:rPr>
              <a:t>释老志</a:t>
            </a:r>
            <a:r>
              <a:rPr lang="en-US" altLang="zh-CN" sz="2400" b="1" smtClean="0">
                <a:latin typeface="+mn-ea"/>
              </a:rPr>
              <a:t>》</a:t>
            </a:r>
            <a:endParaRPr lang="zh-CN" altLang="en-US" sz="2400" b="1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5800" y="2878392"/>
            <a:ext cx="8118648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/>
              <a:t>    “</a:t>
            </a:r>
            <a:r>
              <a:rPr lang="zh-CN" altLang="en-US" sz="2400" b="1" smtClean="0">
                <a:solidFill>
                  <a:srgbClr val="0000FF"/>
                </a:solidFill>
              </a:rPr>
              <a:t>家家</a:t>
            </a:r>
            <a:r>
              <a:rPr lang="zh-CN" altLang="en-US" sz="2400" b="1">
                <a:solidFill>
                  <a:srgbClr val="0000FF"/>
                </a:solidFill>
              </a:rPr>
              <a:t>弃其亲爱</a:t>
            </a:r>
            <a:r>
              <a:rPr lang="zh-CN" altLang="en-US" sz="2400" b="1" smtClean="0">
                <a:solidFill>
                  <a:srgbClr val="0000FF"/>
                </a:solidFill>
              </a:rPr>
              <a:t>，人人</a:t>
            </a:r>
            <a:r>
              <a:rPr lang="zh-CN" altLang="en-US" sz="2400" b="1">
                <a:solidFill>
                  <a:srgbClr val="0000FF"/>
                </a:solidFill>
              </a:rPr>
              <a:t>绝其嗣续</a:t>
            </a:r>
            <a:r>
              <a:rPr lang="zh-CN" altLang="en-US" sz="2400" b="1"/>
              <a:t>，致使兵挫于行间，丈空与官府，粟馨于</a:t>
            </a:r>
            <a:r>
              <a:rPr lang="zh-CN" altLang="en-US" sz="2400" b="1" smtClean="0"/>
              <a:t>惰游</a:t>
            </a:r>
            <a:r>
              <a:rPr lang="zh-CN" altLang="en-US" sz="2400" b="1"/>
              <a:t>，货殚于土木。</a:t>
            </a:r>
            <a:r>
              <a:rPr lang="zh-CN" altLang="en-US" sz="2400" b="1" smtClean="0"/>
              <a:t>”</a:t>
            </a:r>
            <a:endParaRPr lang="en-US" altLang="zh-CN" sz="2400" b="1" smtClean="0"/>
          </a:p>
          <a:p>
            <a:pPr algn="r"/>
            <a:r>
              <a:rPr lang="en-US" altLang="zh-CN" sz="2400" b="1" smtClean="0"/>
              <a:t>——《</a:t>
            </a:r>
            <a:r>
              <a:rPr lang="zh-CN" altLang="en-US" sz="2400" b="1" smtClean="0"/>
              <a:t>梁书</a:t>
            </a:r>
            <a:r>
              <a:rPr lang="en-US" altLang="zh-CN" sz="2400" b="1" smtClean="0">
                <a:latin typeface="+mn-ea"/>
              </a:rPr>
              <a:t>·</a:t>
            </a:r>
            <a:r>
              <a:rPr lang="zh-CN" altLang="en-US" sz="2400" b="1">
                <a:latin typeface="+mn-ea"/>
              </a:rPr>
              <a:t>范缜</a:t>
            </a:r>
            <a:r>
              <a:rPr lang="en-US" altLang="zh-CN" sz="2400" b="1" smtClean="0"/>
              <a:t>》</a:t>
            </a:r>
            <a:endParaRPr lang="zh-CN" altLang="en-US" sz="2400" b="1"/>
          </a:p>
        </p:txBody>
      </p:sp>
      <p:sp>
        <p:nvSpPr>
          <p:cNvPr id="9" name="TextBox 8"/>
          <p:cNvSpPr txBox="1"/>
          <p:nvPr/>
        </p:nvSpPr>
        <p:spPr>
          <a:xfrm>
            <a:off x="1799692" y="2338331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寺院经济不利于国家的赋税徭役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4120530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u="sng" smtClean="0">
                <a:solidFill>
                  <a:srgbClr val="FF0000"/>
                </a:solidFill>
              </a:rPr>
              <a:t>出世</a:t>
            </a:r>
            <a:r>
              <a:rPr lang="zh-CN" altLang="en-US" sz="2400" b="1" smtClean="0">
                <a:solidFill>
                  <a:srgbClr val="FF0000"/>
                </a:solidFill>
              </a:rPr>
              <a:t>态度有悖于儒家伦理纲常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9552"/>
            <a:ext cx="9144000" cy="34296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177992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虎溪三笑图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     </a:t>
            </a:r>
            <a:endParaRPr lang="en-US" altLang="zh-CN" sz="2800" b="1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0440" y="1761661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</a:rPr>
              <a:t>僧：慧     远   </a:t>
            </a:r>
            <a:endParaRPr lang="en-US" altLang="zh-CN" sz="2400" b="1" smtClean="0">
              <a:solidFill>
                <a:schemeClr val="bg1"/>
              </a:solidFill>
            </a:endParaRPr>
          </a:p>
          <a:p>
            <a:pPr algn="ctr"/>
            <a:r>
              <a:rPr lang="zh-CN" altLang="en-US" sz="2400" b="1" smtClean="0">
                <a:solidFill>
                  <a:schemeClr val="bg1"/>
                </a:solidFill>
              </a:rPr>
              <a:t>儒：陶渊明  </a:t>
            </a:r>
            <a:endParaRPr lang="en-US" altLang="zh-CN" sz="2400" b="1" smtClean="0">
              <a:solidFill>
                <a:schemeClr val="bg1"/>
              </a:solidFill>
            </a:endParaRPr>
          </a:p>
          <a:p>
            <a:pPr algn="ctr"/>
            <a:r>
              <a:rPr lang="zh-CN" altLang="en-US" sz="2400" b="1" smtClean="0">
                <a:solidFill>
                  <a:schemeClr val="bg1"/>
                </a:solidFill>
              </a:rPr>
              <a:t>道：陆修静</a:t>
            </a:r>
            <a:endParaRPr lang="zh-CN" alt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74548" y="108012"/>
          <a:ext cx="8855173" cy="5023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7968"/>
                <a:gridCol w="2196244"/>
                <a:gridCol w="2871473"/>
                <a:gridCol w="2269488"/>
              </a:tblGrid>
              <a:tr h="616778">
                <a:tc>
                  <a:txBody>
                    <a:bodyPr/>
                    <a:lstStyle/>
                    <a:p>
                      <a:r>
                        <a:rPr lang="zh-CN" altLang="en-US" sz="1500" b="1" smtClean="0"/>
                        <a:t>时期</a:t>
                      </a:r>
                      <a:endParaRPr lang="zh-CN" altLang="en-US" sz="15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sz="1500" b="1" smtClean="0"/>
                        <a:t>儒家</a:t>
                      </a:r>
                      <a:endParaRPr lang="zh-CN" altLang="en-US" sz="15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sz="1500" b="1" smtClean="0"/>
                        <a:t>佛教</a:t>
                      </a:r>
                      <a:endParaRPr lang="zh-CN" altLang="en-US" sz="15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sz="1500" b="1" smtClean="0"/>
                        <a:t>道教</a:t>
                      </a:r>
                      <a:endParaRPr lang="zh-CN" altLang="en-US" sz="1500" b="1"/>
                    </a:p>
                  </a:txBody>
                  <a:tcPr marT="34290" marB="34290" anchor="ctr" anchorCtr="1"/>
                </a:tc>
              </a:tr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/>
                        <a:t>魏晋</a:t>
                      </a:r>
                      <a:endParaRPr lang="en-US" altLang="zh-CN" sz="2100" b="1" smtClean="0"/>
                    </a:p>
                    <a:p>
                      <a:pPr algn="ctr"/>
                      <a:r>
                        <a:rPr lang="zh-CN" altLang="en-US" sz="2100" b="1" smtClean="0"/>
                        <a:t>南北朝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  <a:tr h="616778">
                <a:tc>
                  <a:txBody>
                    <a:bodyPr/>
                    <a:lstStyle/>
                    <a:p>
                      <a:r>
                        <a:rPr lang="zh-CN" altLang="en-US" sz="2100" b="1" smtClean="0"/>
                        <a:t>隋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  <a:tr h="633617">
                <a:tc>
                  <a:txBody>
                    <a:bodyPr/>
                    <a:lstStyle/>
                    <a:p>
                      <a:r>
                        <a:rPr lang="zh-CN" altLang="en-US" sz="2100" b="1" smtClean="0"/>
                        <a:t>唐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  <a:tr h="633617">
                <a:tc>
                  <a:txBody>
                    <a:bodyPr/>
                    <a:lstStyle/>
                    <a:p>
                      <a:r>
                        <a:rPr lang="zh-CN" altLang="en-US" sz="2100" b="1" smtClean="0"/>
                        <a:t>武则天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  <a:tr h="616778">
                <a:tc>
                  <a:txBody>
                    <a:bodyPr/>
                    <a:lstStyle/>
                    <a:p>
                      <a:r>
                        <a:rPr lang="zh-CN" altLang="en-US" sz="2100" b="1" smtClean="0"/>
                        <a:t>唐中期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sz="1800" b="1" smtClean="0"/>
                        <a:t>/</a:t>
                      </a:r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  <a:tr h="1196831">
                <a:tc>
                  <a:txBody>
                    <a:bodyPr/>
                    <a:lstStyle/>
                    <a:p>
                      <a:r>
                        <a:rPr lang="zh-CN" altLang="en-US" sz="2100" b="1" smtClean="0"/>
                        <a:t>总体</a:t>
                      </a:r>
                      <a:endParaRPr lang="zh-CN" altLang="en-US" sz="21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5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500" b="1"/>
                    </a:p>
                  </a:txBody>
                  <a:tcPr marT="34290" marB="34290" anchor="ctr" anchorCtr="1"/>
                </a:tc>
                <a:tc>
                  <a:txBody>
                    <a:bodyPr/>
                    <a:lstStyle/>
                    <a:p>
                      <a:endParaRPr lang="zh-CN" altLang="en-US" sz="1800" b="1"/>
                    </a:p>
                  </a:txBody>
                  <a:tcPr marT="34290" marB="34290" anchor="ctr" anchorCtr="1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1547665" y="3939902"/>
            <a:ext cx="2286001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400" b="1" smtClean="0">
                <a:solidFill>
                  <a:prstClr val="black"/>
                </a:solidFill>
              </a:rPr>
              <a:t>  吸收</a:t>
            </a:r>
            <a:r>
              <a:rPr lang="zh-CN" altLang="en-US" sz="2400" b="1">
                <a:solidFill>
                  <a:prstClr val="black"/>
                </a:solidFill>
              </a:rPr>
              <a:t>佛道精神，有了新的发展，总体仍居</a:t>
            </a:r>
            <a:r>
              <a:rPr lang="zh-CN" altLang="en-US" sz="2400" b="1">
                <a:solidFill>
                  <a:srgbClr val="0000FF"/>
                </a:solidFill>
              </a:rPr>
              <a:t>主流</a:t>
            </a:r>
          </a:p>
        </p:txBody>
      </p:sp>
      <p:sp>
        <p:nvSpPr>
          <p:cNvPr id="4" name="矩形 3"/>
          <p:cNvSpPr/>
          <p:nvPr/>
        </p:nvSpPr>
        <p:spPr>
          <a:xfrm>
            <a:off x="3851920" y="4004359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b="1">
                <a:solidFill>
                  <a:prstClr val="black"/>
                </a:solidFill>
              </a:rPr>
              <a:t>两汉之际传入，吸收儒道思想，渐趋</a:t>
            </a:r>
            <a:r>
              <a:rPr lang="zh-CN" altLang="en-US" sz="2000" b="1">
                <a:solidFill>
                  <a:srgbClr val="FF0000"/>
                </a:solidFill>
              </a:rPr>
              <a:t>本土化</a:t>
            </a:r>
            <a:r>
              <a:rPr lang="zh-CN" altLang="en-US" sz="2000" b="1" smtClean="0">
                <a:solidFill>
                  <a:prstClr val="black"/>
                </a:solidFill>
              </a:rPr>
              <a:t>；经历过统治者</a:t>
            </a:r>
            <a:r>
              <a:rPr lang="zh-CN" altLang="en-US" sz="2000" b="1" smtClean="0">
                <a:solidFill>
                  <a:srgbClr val="FF0000"/>
                </a:solidFill>
              </a:rPr>
              <a:t>“灭佛”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32240" y="3963709"/>
            <a:ext cx="228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400" b="1" smtClean="0">
                <a:solidFill>
                  <a:prstClr val="black"/>
                </a:solidFill>
              </a:rPr>
              <a:t>    东汉</a:t>
            </a:r>
            <a:r>
              <a:rPr lang="zh-CN" altLang="en-US" sz="2400" b="1">
                <a:solidFill>
                  <a:prstClr val="black"/>
                </a:solidFill>
              </a:rPr>
              <a:t>末兴起的</a:t>
            </a:r>
            <a:r>
              <a:rPr lang="zh-CN" altLang="en-US" sz="2400" b="1">
                <a:solidFill>
                  <a:srgbClr val="0000FF"/>
                </a:solidFill>
              </a:rPr>
              <a:t>本土宗教</a:t>
            </a:r>
            <a:r>
              <a:rPr lang="zh-CN" altLang="en-US" sz="2400" b="1">
                <a:solidFill>
                  <a:prstClr val="black"/>
                </a:solidFill>
              </a:rPr>
              <a:t>，受到儒佛影响</a:t>
            </a:r>
          </a:p>
        </p:txBody>
      </p:sp>
      <p:sp>
        <p:nvSpPr>
          <p:cNvPr id="6" name="矩形 5"/>
          <p:cNvSpPr/>
          <p:nvPr/>
        </p:nvSpPr>
        <p:spPr>
          <a:xfrm>
            <a:off x="2051580" y="875352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>
                <a:solidFill>
                  <a:prstClr val="black"/>
                </a:solidFill>
              </a:rPr>
              <a:t>“贵儒”</a:t>
            </a:r>
          </a:p>
        </p:txBody>
      </p:sp>
      <p:sp>
        <p:nvSpPr>
          <p:cNvPr id="7" name="矩形 6"/>
          <p:cNvSpPr/>
          <p:nvPr/>
        </p:nvSpPr>
        <p:spPr>
          <a:xfrm>
            <a:off x="4580988" y="875351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</a:rPr>
              <a:t>范缜反佛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60232" y="875496"/>
            <a:ext cx="228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/>
                </a:solidFill>
              </a:rPr>
              <a:t>广为传播，“尊道”</a:t>
            </a:r>
          </a:p>
        </p:txBody>
      </p:sp>
      <p:sp>
        <p:nvSpPr>
          <p:cNvPr id="9" name="矩形 8"/>
          <p:cNvSpPr/>
          <p:nvPr/>
        </p:nvSpPr>
        <p:spPr>
          <a:xfrm>
            <a:off x="1547665" y="1577430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>
                <a:solidFill>
                  <a:prstClr val="black"/>
                </a:solidFill>
              </a:rPr>
              <a:t>“三教合归儒”</a:t>
            </a:r>
          </a:p>
        </p:txBody>
      </p:sp>
      <p:sp>
        <p:nvSpPr>
          <p:cNvPr id="10" name="矩形 9"/>
          <p:cNvSpPr/>
          <p:nvPr/>
        </p:nvSpPr>
        <p:spPr>
          <a:xfrm>
            <a:off x="6657698" y="2007880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/>
                </a:solidFill>
              </a:rPr>
              <a:t>三教并行</a:t>
            </a:r>
            <a:endParaRPr lang="en-US" altLang="zh-CN" sz="2000" b="1">
              <a:solidFill>
                <a:prstClr val="black"/>
              </a:solidFill>
            </a:endParaRPr>
          </a:p>
          <a:p>
            <a:pPr lvl="0" algn="ctr"/>
            <a:r>
              <a:rPr lang="zh-CN" altLang="en-US" sz="2000" b="1">
                <a:solidFill>
                  <a:prstClr val="black"/>
                </a:solidFill>
              </a:rPr>
              <a:t>道教为尊</a:t>
            </a:r>
          </a:p>
        </p:txBody>
      </p:sp>
      <p:sp>
        <p:nvSpPr>
          <p:cNvPr id="11" name="矩形 10"/>
          <p:cNvSpPr/>
          <p:nvPr/>
        </p:nvSpPr>
        <p:spPr>
          <a:xfrm>
            <a:off x="4271609" y="2787774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>
                <a:solidFill>
                  <a:prstClr val="black"/>
                </a:solidFill>
              </a:rPr>
              <a:t>禅宗脱颖而出</a:t>
            </a:r>
          </a:p>
        </p:txBody>
      </p:sp>
      <p:sp>
        <p:nvSpPr>
          <p:cNvPr id="12" name="矩形 11"/>
          <p:cNvSpPr/>
          <p:nvPr/>
        </p:nvSpPr>
        <p:spPr>
          <a:xfrm>
            <a:off x="2011733" y="3381840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>
                <a:solidFill>
                  <a:prstClr val="black"/>
                </a:solidFill>
              </a:rPr>
              <a:t>韩愈复兴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35696" y="12561"/>
            <a:ext cx="684076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smtClean="0">
                <a:solidFill>
                  <a:srgbClr val="FF0000"/>
                </a:solidFill>
              </a:rPr>
              <a:t>儒释道三</a:t>
            </a:r>
            <a:r>
              <a:rPr lang="zh-CN" altLang="en-US" sz="3200" b="1">
                <a:solidFill>
                  <a:srgbClr val="FF0000"/>
                </a:solidFill>
              </a:rPr>
              <a:t>教并存</a:t>
            </a:r>
            <a:r>
              <a:rPr lang="zh-CN" altLang="en-US" sz="3200" b="1" smtClean="0">
                <a:solidFill>
                  <a:srgbClr val="FF0000"/>
                </a:solidFill>
              </a:rPr>
              <a:t>于世</a:t>
            </a:r>
            <a:r>
              <a:rPr lang="zh-CN" altLang="en-US" sz="3200" b="1">
                <a:solidFill>
                  <a:srgbClr val="FF0000"/>
                </a:solidFill>
              </a:rPr>
              <a:t>，</a:t>
            </a:r>
            <a:r>
              <a:rPr lang="zh-CN" altLang="en-US" sz="3200" b="1" smtClean="0">
                <a:solidFill>
                  <a:srgbClr val="FF0000"/>
                </a:solidFill>
              </a:rPr>
              <a:t>并逐渐融合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  <p:bldP spid="8" grpId="5"/>
      <p:bldP spid="9" grpId="6"/>
      <p:bldP spid="10" grpId="7"/>
      <p:bldP spid="11" grpId="8"/>
      <p:bldP spid="12" grpId="9"/>
      <p:bldP spid="13" grpId="1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79512" y="150625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  <p:grpSp>
        <p:nvGrpSpPr>
          <p:cNvPr id="6" name="组合 5"/>
          <p:cNvGrpSpPr/>
          <p:nvPr/>
        </p:nvGrpSpPr>
        <p:grpSpPr>
          <a:xfrm>
            <a:off x="539554" y="1437625"/>
            <a:ext cx="7776863" cy="3601561"/>
            <a:chOff x="449542" y="2276871"/>
            <a:chExt cx="4500500" cy="454188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42" y="2276871"/>
              <a:ext cx="4500500" cy="384604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115615" y="6158925"/>
              <a:ext cx="3168352" cy="6598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“</a:t>
              </a:r>
              <a:r>
                <a:rPr lang="zh-CN" altLang="en-US" sz="2800" b="1"/>
                <a:t>竹林七贤</a:t>
              </a:r>
              <a:r>
                <a:rPr lang="zh-CN" altLang="en-US" sz="2800" b="1" smtClean="0"/>
                <a:t>”</a:t>
              </a:r>
              <a:endParaRPr lang="zh-CN" altLang="en-US" sz="2800" b="1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79512" y="83702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latin typeface="+mn-ea"/>
              </a:rPr>
              <a:t>2</a:t>
            </a:r>
            <a:r>
              <a:rPr lang="zh-CN" altLang="en-US" sz="2800" b="1" smtClean="0">
                <a:latin typeface="+mn-ea"/>
              </a:rPr>
              <a:t>、</a:t>
            </a:r>
            <a:r>
              <a:rPr lang="zh-CN" altLang="en-US" sz="2800" b="1" smtClean="0"/>
              <a:t>魏晋玄学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95536" y="357504"/>
            <a:ext cx="8352928" cy="12984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  母</a:t>
            </a:r>
            <a:r>
              <a:rPr lang="zh-CN" altLang="en-US" sz="2400" b="1">
                <a:latin typeface="+mn-ea"/>
              </a:rPr>
              <a:t>终，正与人围棋，对者求止，籍留与决赌。既而饮酒二斗，举声一号，吐血数升</a:t>
            </a:r>
            <a:r>
              <a:rPr lang="zh-CN" altLang="en-US" sz="2400" b="1" smtClean="0">
                <a:latin typeface="+mn-ea"/>
              </a:rPr>
              <a:t>。 </a:t>
            </a:r>
            <a:endParaRPr lang="en-US" altLang="zh-CN" sz="2400" b="1" smtClean="0"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2400" b="1" smtClean="0">
                <a:latin typeface="+mn-ea"/>
              </a:rPr>
              <a:t>        </a:t>
            </a:r>
            <a:r>
              <a:rPr lang="en-US" altLang="zh-CN" sz="2400" b="1" smtClean="0">
                <a:latin typeface="+mn-ea"/>
              </a:rPr>
              <a:t>——《</a:t>
            </a:r>
            <a:r>
              <a:rPr lang="zh-CN" altLang="en-US" sz="2400" b="1" smtClean="0">
                <a:latin typeface="+mn-ea"/>
              </a:rPr>
              <a:t>晋书</a:t>
            </a:r>
            <a:r>
              <a:rPr lang="en-US" altLang="zh-CN" sz="2400" b="1">
                <a:latin typeface="+mn-ea"/>
              </a:rPr>
              <a:t>· </a:t>
            </a:r>
            <a:r>
              <a:rPr lang="zh-CN" altLang="en-US" sz="2400" b="1" smtClean="0">
                <a:latin typeface="+mn-ea"/>
              </a:rPr>
              <a:t>阮籍传</a:t>
            </a:r>
            <a:r>
              <a:rPr lang="en-US" altLang="zh-CN" sz="2400" b="1" smtClean="0">
                <a:latin typeface="+mn-ea"/>
              </a:rPr>
              <a:t>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552" y="4083919"/>
            <a:ext cx="273630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0000FF"/>
                </a:solidFill>
              </a:rPr>
              <a:t>以天下为己任的使命感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96136" y="4083919"/>
            <a:ext cx="280831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0000FF"/>
                </a:solidFill>
              </a:rPr>
              <a:t>追求逍遥洒脱的避世心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40632" y="4151427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+mn-ea"/>
              </a:rPr>
              <a:t>儒道互补</a:t>
            </a:r>
          </a:p>
        </p:txBody>
      </p:sp>
      <p:sp>
        <p:nvSpPr>
          <p:cNvPr id="8" name="矩形 7"/>
          <p:cNvSpPr/>
          <p:nvPr/>
        </p:nvSpPr>
        <p:spPr>
          <a:xfrm>
            <a:off x="2627785" y="1869672"/>
            <a:ext cx="6120679" cy="166776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chemeClr val="dk1"/>
                </a:solidFill>
                <a:latin typeface="+mn-ea"/>
              </a:rPr>
              <a:t>  （淝水之战捷报传来）了无喜色，棋如故。客问之，徐答云：“小儿辈遂已破贼。”既罢，还内，过户限，心喜甚，不觉屐齿之折。</a:t>
            </a:r>
            <a:endParaRPr lang="en-US" altLang="zh-CN" sz="2400" b="1" smtClean="0">
              <a:solidFill>
                <a:schemeClr val="dk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sz="2400" b="1" smtClean="0">
                <a:latin typeface="+mn-ea"/>
              </a:rPr>
              <a:t>——《</a:t>
            </a:r>
            <a:r>
              <a:rPr lang="zh-CN" altLang="en-US" sz="2400" b="1" smtClean="0">
                <a:latin typeface="+mn-ea"/>
              </a:rPr>
              <a:t>晋书</a:t>
            </a:r>
            <a:r>
              <a:rPr lang="en-US" altLang="zh-CN" sz="2400" b="1" smtClean="0">
                <a:latin typeface="+mn-ea"/>
              </a:rPr>
              <a:t>· </a:t>
            </a:r>
            <a:r>
              <a:rPr lang="zh-CN" altLang="en-US" sz="2400" b="1" smtClean="0">
                <a:latin typeface="+mn-ea"/>
              </a:rPr>
              <a:t>谢安传</a:t>
            </a:r>
            <a:r>
              <a:rPr lang="en-US" altLang="zh-CN" sz="2400" b="1" smtClean="0">
                <a:latin typeface="+mn-ea"/>
              </a:rPr>
              <a:t>》</a:t>
            </a:r>
            <a:endParaRPr lang="en-US" altLang="zh-CN" sz="2400" b="1">
              <a:latin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9552" y="1163528"/>
            <a:ext cx="223224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阮籍是不是孝子</a:t>
            </a:r>
            <a:r>
              <a:rPr lang="zh-CN" altLang="en-US" sz="2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110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71800" y="3075806"/>
            <a:ext cx="223224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真的“无为”吗？</a:t>
            </a:r>
            <a:endParaRPr lang="zh-CN" altLang="en-US" sz="1100">
              <a:solidFill>
                <a:srgbClr val="FF0000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-125942" y="1796570"/>
            <a:ext cx="2615479" cy="2020584"/>
            <a:chOff x="-125943" y="2395427"/>
            <a:chExt cx="2615479" cy="2694112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741" y="2395427"/>
              <a:ext cx="2134795" cy="2694112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-125943" y="2420888"/>
              <a:ext cx="1169551" cy="115212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200" b="1" smtClean="0">
                  <a:solidFill>
                    <a:schemeClr val="bg1"/>
                  </a:solidFill>
                </a:rPr>
                <a:t>谢安</a:t>
              </a:r>
              <a:endParaRPr lang="zh-CN" altLang="en-US" sz="32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  <p:bldP spid="2" grpId="2"/>
      <p:bldP spid="8" grpId="3"/>
      <p:bldP spid="12" grpId="4"/>
      <p:bldP spid="14" grpId="5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1520" y="1221600"/>
            <a:ext cx="8628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/>
              <a:t>      “</a:t>
            </a:r>
            <a:r>
              <a:rPr lang="zh-CN" altLang="en-US" sz="2800" b="1" u="sng"/>
              <a:t>魏晋南北朝</a:t>
            </a:r>
            <a:r>
              <a:rPr lang="zh-CN" altLang="en-US" sz="2800" b="1"/>
              <a:t>时代，是政治上最混乱，社会上最痛苦的时代，却是精神上极度自由、解放，最富于智慧、浓于热情的一个时代”</a:t>
            </a:r>
            <a:r>
              <a:rPr lang="zh-CN" altLang="en-US" sz="2800" b="1" smtClean="0"/>
              <a:t>。</a:t>
            </a:r>
            <a:endParaRPr lang="en-US" altLang="zh-CN" sz="2800" b="1" smtClean="0"/>
          </a:p>
          <a:p>
            <a:pPr algn="r">
              <a:lnSpc>
                <a:spcPct val="150000"/>
              </a:lnSpc>
            </a:pPr>
            <a:r>
              <a:rPr lang="en-US" altLang="zh-CN" sz="2800" b="1" smtClean="0"/>
              <a:t>——</a:t>
            </a:r>
            <a:r>
              <a:rPr lang="zh-CN" altLang="en-US" sz="2800" b="1" smtClean="0"/>
              <a:t>宗白华</a:t>
            </a:r>
            <a:endParaRPr lang="zh-CN" altLang="en-US" sz="2800" b="1"/>
          </a:p>
        </p:txBody>
      </p:sp>
      <p:sp>
        <p:nvSpPr>
          <p:cNvPr id="3" name="TextBox 2"/>
          <p:cNvSpPr txBox="1"/>
          <p:nvPr/>
        </p:nvSpPr>
        <p:spPr>
          <a:xfrm>
            <a:off x="251520" y="3779043"/>
            <a:ext cx="86289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/>
            </a:lvl1pPr>
          </a:lstStyle>
          <a:p>
            <a:r>
              <a:rPr lang="zh-CN" altLang="en-US" sz="2800" smtClean="0">
                <a:latin typeface="+mn-ea"/>
              </a:rPr>
              <a:t>  自古</a:t>
            </a:r>
            <a:r>
              <a:rPr lang="zh-CN" altLang="en-US" sz="2800">
                <a:latin typeface="+mn-ea"/>
              </a:rPr>
              <a:t>皆贵</a:t>
            </a:r>
            <a:r>
              <a:rPr lang="zh-CN" altLang="en-US" sz="2800" smtClean="0">
                <a:latin typeface="+mn-ea"/>
              </a:rPr>
              <a:t>中华，贱夷、狄</a:t>
            </a:r>
            <a:r>
              <a:rPr lang="zh-CN" altLang="en-US" sz="2800">
                <a:latin typeface="+mn-ea"/>
              </a:rPr>
              <a:t>，朕独爱之如</a:t>
            </a:r>
            <a:r>
              <a:rPr lang="zh-CN" altLang="en-US" sz="2800" smtClean="0">
                <a:latin typeface="+mn-ea"/>
              </a:rPr>
              <a:t>一。</a:t>
            </a:r>
            <a:endParaRPr lang="en-US" altLang="zh-CN" sz="2800" smtClean="0">
              <a:latin typeface="+mn-ea"/>
            </a:endParaRPr>
          </a:p>
          <a:p>
            <a:pPr algn="r"/>
            <a:r>
              <a:rPr lang="en-US" altLang="zh-CN" sz="2800"/>
              <a:t>——</a:t>
            </a:r>
            <a:r>
              <a:rPr lang="zh-CN" altLang="en-US" sz="2800" u="dbl">
                <a:latin typeface="+mn-ea"/>
              </a:rPr>
              <a:t>唐</a:t>
            </a:r>
            <a:r>
              <a:rPr lang="zh-CN" altLang="en-US" sz="2800">
                <a:latin typeface="+mn-ea"/>
              </a:rPr>
              <a:t>太宗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5106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mtClean="0">
                <a:solidFill>
                  <a:srgbClr val="FF0000"/>
                </a:solidFill>
              </a:rPr>
              <a:t>文化的</a:t>
            </a:r>
            <a:r>
              <a:rPr lang="zh-CN" altLang="en-US" sz="5400" b="1" u="sng" smtClean="0">
                <a:solidFill>
                  <a:srgbClr val="FF0000"/>
                </a:solidFill>
              </a:rPr>
              <a:t>自觉</a:t>
            </a:r>
            <a:r>
              <a:rPr lang="zh-CN" altLang="en-US" sz="5400" b="1" smtClean="0">
                <a:solidFill>
                  <a:srgbClr val="FF0000"/>
                </a:solidFill>
              </a:rPr>
              <a:t>与</a:t>
            </a:r>
            <a:r>
              <a:rPr lang="zh-CN" altLang="en-US" sz="5400" b="1" u="dbl" smtClean="0">
                <a:solidFill>
                  <a:srgbClr val="FF0000"/>
                </a:solidFill>
              </a:rPr>
              <a:t>大成</a:t>
            </a:r>
            <a:endParaRPr lang="zh-CN" altLang="en-US" sz="5400" b="1" u="dbl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144016" y="4617445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200" b="1" smtClean="0"/>
              <a:t>魏晋至唐，文化领域还涌现了哪些辉煌成就？</a:t>
            </a:r>
            <a:endParaRPr lang="zh-CN" altLang="en-US" sz="3200" b="1"/>
          </a:p>
        </p:txBody>
      </p:sp>
      <p:sp>
        <p:nvSpPr>
          <p:cNvPr id="4" name="矩形 3"/>
          <p:cNvSpPr/>
          <p:nvPr/>
        </p:nvSpPr>
        <p:spPr>
          <a:xfrm>
            <a:off x="291176" y="4011910"/>
            <a:ext cx="1832553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</a:rPr>
              <a:t>合作探究</a:t>
            </a:r>
            <a:endParaRPr lang="zh-CN" altLang="en-US" sz="2000"/>
          </a:p>
        </p:txBody>
      </p:sp>
      <p:grpSp>
        <p:nvGrpSpPr>
          <p:cNvPr id="6" name="组合 5"/>
          <p:cNvGrpSpPr/>
          <p:nvPr/>
        </p:nvGrpSpPr>
        <p:grpSpPr>
          <a:xfrm>
            <a:off x="2411760" y="195487"/>
            <a:ext cx="4802918" cy="3953254"/>
            <a:chOff x="2411760" y="332656"/>
            <a:chExt cx="4802918" cy="527100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760" y="332656"/>
              <a:ext cx="4752528" cy="4505843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2411760" y="4906035"/>
              <a:ext cx="4802918" cy="6976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smtClean="0"/>
                <a:t>魏晋风骨</a:t>
              </a:r>
              <a:r>
                <a:rPr lang="en-US" altLang="zh-CN" sz="2800" b="1" smtClean="0"/>
                <a:t>——</a:t>
              </a:r>
              <a:r>
                <a:rPr lang="zh-CN" altLang="en-US" sz="2800" b="1" smtClean="0"/>
                <a:t>醉、傲、隐、游</a:t>
              </a:r>
              <a:endParaRPr lang="zh-CN" altLang="en-US" sz="2800" b="1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287399" y="843559"/>
            <a:ext cx="615553" cy="15661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smtClean="0"/>
              <a:t>唐 </a:t>
            </a:r>
            <a:r>
              <a:rPr lang="en-US" altLang="zh-CN" sz="2800" b="1" smtClean="0"/>
              <a:t>· </a:t>
            </a:r>
            <a:r>
              <a:rPr lang="zh-CN" altLang="en-US" sz="2800" b="1" smtClean="0"/>
              <a:t>李白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51520" y="735547"/>
          <a:ext cx="8640960" cy="432047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2128"/>
                <a:gridCol w="3096344"/>
                <a:gridCol w="1368152"/>
                <a:gridCol w="3024336"/>
              </a:tblGrid>
              <a:tr h="48469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领域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成就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领域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成就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文学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数学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书法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农学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绘画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医药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雕塑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地理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舞蹈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天文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39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1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建筑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100" b="1" kern="1200" smtClean="0">
                          <a:solidFill>
                            <a:schemeClr val="tx1"/>
                          </a:solidFill>
                          <a:latin typeface="华文新魏" pitchFamily="2" charset="-122"/>
                          <a:ea typeface="华文新魏" pitchFamily="2" charset="-122"/>
                          <a:cs typeface="+mn-cs"/>
                        </a:rPr>
                        <a:t>印刷</a:t>
                      </a:r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2100" b="1" kern="1200">
                        <a:solidFill>
                          <a:schemeClr val="tx1"/>
                        </a:solidFill>
                        <a:latin typeface="华文新魏" pitchFamily="2" charset="-122"/>
                        <a:ea typeface="华文新魏" pitchFamily="2" charset="-122"/>
                        <a:cs typeface="+mn-cs"/>
                      </a:endParaRPr>
                    </a:p>
                  </a:txBody>
                  <a:tcPr marT="34290" marB="3429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1" y="33468"/>
            <a:ext cx="9143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三国至隋唐的</a:t>
            </a:r>
            <a:r>
              <a:rPr lang="zh-CN" altLang="en-US" sz="4400" b="1" smtClean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文化成就</a:t>
            </a:r>
            <a:endParaRPr lang="zh-CN" altLang="en-US" sz="4400" b="1">
              <a:solidFill>
                <a:srgbClr val="00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138361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风格迥异的体裁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2009478"/>
            <a:ext cx="309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书体完备、名家辈出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2657550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国画兴起、题材广泛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704" y="330562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佛门三</a:t>
            </a:r>
            <a:r>
              <a:rPr lang="zh-CN" altLang="en-US" sz="2400" b="1">
                <a:solidFill>
                  <a:srgbClr val="FF0000"/>
                </a:solidFill>
              </a:rPr>
              <a:t>大石窟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3648" y="3921900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</a:rPr>
              <a:t>壮阔</a:t>
            </a:r>
            <a:r>
              <a:rPr lang="zh-CN" altLang="en-US" sz="2400" b="1" smtClean="0">
                <a:solidFill>
                  <a:srgbClr val="FF0000"/>
                </a:solidFill>
              </a:rPr>
              <a:t>欢腾的胡旋舞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7" y="4569972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李春</a:t>
            </a:r>
            <a:r>
              <a:rPr lang="en-US" altLang="zh-CN" sz="2400" b="1" smtClean="0">
                <a:solidFill>
                  <a:srgbClr val="FF0000"/>
                </a:solidFill>
              </a:rPr>
              <a:t>——</a:t>
            </a:r>
            <a:r>
              <a:rPr lang="zh-CN" altLang="en-US" sz="2400" b="1" smtClean="0">
                <a:solidFill>
                  <a:srgbClr val="FF0000"/>
                </a:solidFill>
              </a:rPr>
              <a:t>赵州桥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8144" y="138361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祖冲之</a:t>
            </a:r>
            <a:r>
              <a:rPr lang="en-US" altLang="zh-CN" sz="2400" b="1" smtClean="0">
                <a:solidFill>
                  <a:srgbClr val="FF0000"/>
                </a:solidFill>
              </a:rPr>
              <a:t>——</a:t>
            </a:r>
            <a:r>
              <a:rPr lang="zh-CN" altLang="en-US" sz="2400" b="1" smtClean="0">
                <a:solidFill>
                  <a:srgbClr val="FF0000"/>
                </a:solidFill>
              </a:rPr>
              <a:t>圆周率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68144" y="200947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贾思勰</a:t>
            </a:r>
            <a:r>
              <a:rPr lang="en-US" altLang="zh-CN" sz="2400" b="1" smtClean="0">
                <a:solidFill>
                  <a:srgbClr val="FF0000"/>
                </a:solidFill>
              </a:rPr>
              <a:t>《</a:t>
            </a:r>
            <a:r>
              <a:rPr lang="zh-CN" altLang="en-US" sz="2400" b="1" smtClean="0">
                <a:solidFill>
                  <a:srgbClr val="FF0000"/>
                </a:solidFill>
              </a:rPr>
              <a:t>齐民要术</a:t>
            </a:r>
            <a:r>
              <a:rPr lang="en-US" altLang="zh-CN" sz="2400" b="1" smtClean="0">
                <a:solidFill>
                  <a:srgbClr val="FF0000"/>
                </a:solidFill>
              </a:rPr>
              <a:t>》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4128" y="2657549"/>
            <a:ext cx="32403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200" b="1" smtClean="0">
                <a:solidFill>
                  <a:srgbClr val="FF0000"/>
                </a:solidFill>
              </a:rPr>
              <a:t>《</a:t>
            </a:r>
            <a:r>
              <a:rPr lang="zh-CN" altLang="en-US" sz="2200" b="1" smtClean="0">
                <a:solidFill>
                  <a:srgbClr val="FF0000"/>
                </a:solidFill>
              </a:rPr>
              <a:t>千金方</a:t>
            </a:r>
            <a:r>
              <a:rPr lang="en-US" altLang="zh-CN" sz="2200" b="1" smtClean="0">
                <a:solidFill>
                  <a:srgbClr val="FF0000"/>
                </a:solidFill>
              </a:rPr>
              <a:t>》</a:t>
            </a:r>
            <a:r>
              <a:rPr lang="zh-CN" altLang="en-US" sz="2200" b="1" smtClean="0">
                <a:solidFill>
                  <a:srgbClr val="FF0000"/>
                </a:solidFill>
              </a:rPr>
              <a:t>与</a:t>
            </a:r>
            <a:r>
              <a:rPr lang="en-US" altLang="zh-CN" sz="2200" b="1" smtClean="0">
                <a:solidFill>
                  <a:srgbClr val="FF0000"/>
                </a:solidFill>
              </a:rPr>
              <a:t>《</a:t>
            </a:r>
            <a:r>
              <a:rPr lang="zh-CN" altLang="en-US" sz="2200" b="1" smtClean="0">
                <a:solidFill>
                  <a:srgbClr val="FF0000"/>
                </a:solidFill>
              </a:rPr>
              <a:t>唐本草</a:t>
            </a:r>
            <a:r>
              <a:rPr lang="en-US" altLang="zh-CN" sz="2200" b="1" smtClean="0">
                <a:solidFill>
                  <a:srgbClr val="FF0000"/>
                </a:solidFill>
              </a:rPr>
              <a:t>》</a:t>
            </a:r>
            <a:endParaRPr lang="zh-CN" altLang="en-US" sz="2200" b="1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5150" y="3302289"/>
            <a:ext cx="2935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裴秀</a:t>
            </a:r>
            <a:r>
              <a:rPr lang="en-US" altLang="zh-CN" sz="2400" b="1" smtClean="0">
                <a:solidFill>
                  <a:srgbClr val="FF0000"/>
                </a:solidFill>
              </a:rPr>
              <a:t>《</a:t>
            </a:r>
            <a:r>
              <a:rPr lang="zh-CN" altLang="en-US" sz="2400" b="1" smtClean="0">
                <a:solidFill>
                  <a:srgbClr val="FF0000"/>
                </a:solidFill>
              </a:rPr>
              <a:t>禹贡地域图</a:t>
            </a:r>
            <a:r>
              <a:rPr lang="en-US" altLang="zh-CN" sz="2400" b="1" smtClean="0">
                <a:solidFill>
                  <a:srgbClr val="FF0000"/>
                </a:solidFill>
              </a:rPr>
              <a:t>》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76647" y="3921900"/>
            <a:ext cx="2935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测算子午线长度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7158" y="4569972"/>
            <a:ext cx="2935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</a:rPr>
              <a:t>雕版印刷术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  <p:bldP spid="9" grpId="5"/>
      <p:bldP spid="10" grpId="6"/>
      <p:bldP spid="11" grpId="7"/>
      <p:bldP spid="12" grpId="8"/>
      <p:bldP spid="13" grpId="9"/>
      <p:bldP spid="14" grpId="10"/>
      <p:bldP spid="15" grpId="1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28" t="17381" r="8929" b="10540"/>
          <a:stretch>
            <a:fillRect/>
          </a:stretch>
        </p:blipFill>
        <p:spPr>
          <a:xfrm>
            <a:off x="4788024" y="789552"/>
            <a:ext cx="3621292" cy="36249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43" t="8885" r="12500" b="24523"/>
          <a:stretch>
            <a:fillRect/>
          </a:stretch>
        </p:blipFill>
        <p:spPr>
          <a:xfrm rot="5400000">
            <a:off x="660851" y="791377"/>
            <a:ext cx="3624942" cy="36212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7743" y="141480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solidFill>
                  <a:srgbClr val="FF0000"/>
                </a:solidFill>
              </a:rPr>
              <a:t>龙门石窟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6691" y="446196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宾阳洞    北魏时期建造</a:t>
            </a:r>
            <a:endParaRPr lang="zh-CN" altLang="en-US" sz="2400" b="1"/>
          </a:p>
        </p:txBody>
      </p:sp>
      <p:sp>
        <p:nvSpPr>
          <p:cNvPr id="7" name="TextBox 6"/>
          <p:cNvSpPr txBox="1"/>
          <p:nvPr/>
        </p:nvSpPr>
        <p:spPr>
          <a:xfrm>
            <a:off x="4788024" y="4461960"/>
            <a:ext cx="362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奉先寺    唐高宗时期建造</a:t>
            </a:r>
            <a:endParaRPr lang="zh-CN" altLang="en-US" sz="2400" b="1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" name="组合 9"/>
          <p:cNvGrpSpPr/>
          <p:nvPr/>
        </p:nvGrpSpPr>
        <p:grpSpPr>
          <a:xfrm>
            <a:off x="3707903" y="1124923"/>
            <a:ext cx="4548067" cy="3192533"/>
            <a:chOff x="7967939" y="1491265"/>
            <a:chExt cx="4548067" cy="4256711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37" r="15306"/>
            <a:stretch>
              <a:fillRect/>
            </a:stretch>
          </p:blipFill>
          <p:spPr>
            <a:xfrm>
              <a:off x="7967939" y="1491265"/>
              <a:ext cx="4548067" cy="342251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9222298" y="5050349"/>
              <a:ext cx="24482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龙骨水车</a:t>
              </a:r>
              <a:endParaRPr lang="zh-CN" altLang="en-US" sz="2800" b="1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10743" y="1124923"/>
            <a:ext cx="4812973" cy="3197812"/>
            <a:chOff x="7031835" y="1499897"/>
            <a:chExt cx="4812973" cy="426375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1835" y="1499897"/>
              <a:ext cx="4812973" cy="3437632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8214185" y="5066020"/>
              <a:ext cx="24482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指南车</a:t>
              </a:r>
              <a:endParaRPr lang="zh-CN" altLang="en-US" sz="2800" b="1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13588"/>
            <a:ext cx="2791596" cy="25717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91680" y="258637"/>
            <a:ext cx="4196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solidFill>
                  <a:srgbClr val="FF0000"/>
                </a:solidFill>
              </a:rPr>
              <a:t>三国第一发明家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9226" y="378776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/>
              <a:t>马钧</a:t>
            </a:r>
            <a:endParaRPr lang="zh-CN" altLang="en-US" sz="2800" b="1"/>
          </a:p>
        </p:txBody>
      </p:sp>
      <p:grpSp>
        <p:nvGrpSpPr>
          <p:cNvPr id="7" name="组合 6"/>
          <p:cNvGrpSpPr/>
          <p:nvPr/>
        </p:nvGrpSpPr>
        <p:grpSpPr>
          <a:xfrm>
            <a:off x="3707904" y="1113588"/>
            <a:ext cx="4618653" cy="3197394"/>
            <a:chOff x="3707903" y="1484784"/>
            <a:chExt cx="4618653" cy="426319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903" y="1484784"/>
              <a:ext cx="4618653" cy="34290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860032" y="5050349"/>
              <a:ext cx="24482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投石车</a:t>
              </a:r>
              <a:endParaRPr lang="zh-CN" altLang="en-US" sz="2800" b="1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4" descr="5kd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3"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4443958"/>
            <a:ext cx="78488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三、秩序的外延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光照四邻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/>
        </p:nvGrpSpPr>
        <p:grpSpPr>
          <a:xfrm>
            <a:off x="107504" y="991203"/>
            <a:ext cx="2898174" cy="3871592"/>
            <a:chOff x="107504" y="1321604"/>
            <a:chExt cx="2898174" cy="5162123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5" t="3025" r="4602" b="10882"/>
            <a:stretch>
              <a:fillRect/>
            </a:stretch>
          </p:blipFill>
          <p:spPr>
            <a:xfrm>
              <a:off x="107504" y="1321604"/>
              <a:ext cx="2898174" cy="433107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07504" y="5786100"/>
              <a:ext cx="2898174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印式男身观音</a:t>
              </a:r>
              <a:endParaRPr lang="zh-CN" altLang="en-US" sz="2800" b="1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104764" y="1000027"/>
            <a:ext cx="2925251" cy="3862768"/>
            <a:chOff x="3104763" y="1333369"/>
            <a:chExt cx="2925251" cy="515035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41" r="31953"/>
            <a:stretch>
              <a:fillRect/>
            </a:stretch>
          </p:blipFill>
          <p:spPr>
            <a:xfrm>
              <a:off x="3131840" y="1333369"/>
              <a:ext cx="2898174" cy="433107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3104763" y="5786100"/>
              <a:ext cx="2898174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中式女身观音</a:t>
              </a:r>
              <a:endParaRPr lang="zh-CN" altLang="en-US" sz="2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55337" y="991203"/>
            <a:ext cx="2898174" cy="3871592"/>
            <a:chOff x="6155337" y="1321604"/>
            <a:chExt cx="2898174" cy="516212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62" t="12060" r="22120" b="5093"/>
            <a:stretch>
              <a:fillRect/>
            </a:stretch>
          </p:blipFill>
          <p:spPr>
            <a:xfrm>
              <a:off x="6155337" y="1321604"/>
              <a:ext cx="2871097" cy="4342843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155337" y="5786100"/>
              <a:ext cx="2898174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日本彩陶观音</a:t>
              </a:r>
              <a:endParaRPr lang="zh-CN" altLang="en-US" sz="2800" b="1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005678" y="123478"/>
            <a:ext cx="3150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mtClean="0">
                <a:solidFill>
                  <a:srgbClr val="FF0000"/>
                </a:solidFill>
              </a:rPr>
              <a:t>发扬佛教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67544" y="555526"/>
            <a:ext cx="8352928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        秦汉建立的中国文化秩序，并未随东汉覆亡而消失。三国两晋与南北朝三百余年，正是</a:t>
            </a:r>
            <a:r>
              <a:rPr lang="zh-CN" altLang="en-US" sz="36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重整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这一普世秩序的过程。隋唐秩序是秦汉秩序的</a:t>
            </a:r>
            <a:r>
              <a:rPr lang="zh-CN" altLang="en-US" sz="36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延续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，也是秦汉秩序的</a:t>
            </a:r>
            <a:r>
              <a:rPr lang="zh-CN" altLang="en-US" sz="36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扩大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en-US" altLang="zh-CN" sz="3600" b="1" smtClean="0">
              <a:latin typeface="华文新魏" pitchFamily="2" charset="-122"/>
              <a:ea typeface="华文新魏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600" b="1" smtClean="0"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许倬云</a:t>
            </a:r>
            <a:r>
              <a:rPr lang="en-US" altLang="zh-CN" sz="3600" b="1" smtClean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万古江河</a:t>
            </a:r>
            <a:r>
              <a:rPr lang="en-US" altLang="zh-CN" sz="3600" b="1" smtClean="0"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36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5"/>
          <p:cNvSpPr txBox="1"/>
          <p:nvPr/>
        </p:nvSpPr>
        <p:spPr>
          <a:xfrm>
            <a:off x="3601510" y="4099800"/>
            <a:ext cx="2410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——</a:t>
            </a:r>
            <a:r>
              <a:rPr lang="zh-CN" altLang="en-US" sz="2400" b="1" smtClean="0"/>
              <a:t>武圣人</a:t>
            </a:r>
            <a:endParaRPr lang="zh-CN" altLang="en-US" sz="2400" b="1"/>
          </a:p>
        </p:txBody>
      </p:sp>
      <p:grpSp>
        <p:nvGrpSpPr>
          <p:cNvPr id="13" name="组合 12"/>
          <p:cNvGrpSpPr/>
          <p:nvPr/>
        </p:nvGrpSpPr>
        <p:grpSpPr>
          <a:xfrm>
            <a:off x="107505" y="980752"/>
            <a:ext cx="2883557" cy="3702750"/>
            <a:chOff x="107504" y="1307669"/>
            <a:chExt cx="2883557" cy="493700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307669"/>
              <a:ext cx="2739541" cy="3827266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3" name="TextBox 2"/>
            <p:cNvSpPr txBox="1"/>
            <p:nvPr/>
          </p:nvSpPr>
          <p:spPr>
            <a:xfrm>
              <a:off x="577173" y="5466400"/>
              <a:ext cx="241388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smtClean="0"/>
                <a:t>——</a:t>
              </a:r>
              <a:r>
                <a:rPr lang="zh-CN" altLang="en-US" sz="2400" b="1" smtClean="0"/>
                <a:t>伽蓝菩萨</a:t>
              </a:r>
              <a:endParaRPr lang="zh-CN" altLang="en-US" sz="2400" b="1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7504" y="5218748"/>
              <a:ext cx="720080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smtClean="0">
                  <a:solidFill>
                    <a:srgbClr val="0000FF"/>
                  </a:solidFill>
                </a:rPr>
                <a:t>佛</a:t>
              </a:r>
              <a:endParaRPr lang="zh-CN" altLang="en-US" sz="4400" b="1">
                <a:solidFill>
                  <a:srgbClr val="0000FF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128603" y="3891838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smtClean="0">
                <a:solidFill>
                  <a:srgbClr val="0000FF"/>
                </a:solidFill>
              </a:rPr>
              <a:t>儒</a:t>
            </a:r>
            <a:endParaRPr lang="zh-CN" altLang="en-US" sz="4400" b="1">
              <a:solidFill>
                <a:srgbClr val="0000FF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116427" y="980751"/>
            <a:ext cx="2883557" cy="3680529"/>
            <a:chOff x="6116426" y="1307668"/>
            <a:chExt cx="2883557" cy="490737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88" r="13820"/>
            <a:stretch>
              <a:fillRect/>
            </a:stretch>
          </p:blipFill>
          <p:spPr>
            <a:xfrm>
              <a:off x="6228184" y="1307668"/>
              <a:ext cx="2771799" cy="3804619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7" name="TextBox 6"/>
            <p:cNvSpPr txBox="1"/>
            <p:nvPr/>
          </p:nvSpPr>
          <p:spPr>
            <a:xfrm>
              <a:off x="6660231" y="5466399"/>
              <a:ext cx="2339751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smtClean="0"/>
                <a:t>——</a:t>
              </a:r>
              <a:r>
                <a:rPr lang="zh-CN" altLang="en-US" sz="2400" b="1" smtClean="0"/>
                <a:t>关帝圣君</a:t>
              </a:r>
              <a:endParaRPr lang="zh-CN" altLang="en-US" sz="2400" b="1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116426" y="5189118"/>
              <a:ext cx="720080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smtClean="0">
                  <a:solidFill>
                    <a:srgbClr val="0000FF"/>
                  </a:solidFill>
                </a:rPr>
                <a:t>道</a:t>
              </a:r>
              <a:endParaRPr lang="zh-CN" altLang="en-US" sz="4400" b="1">
                <a:solidFill>
                  <a:srgbClr val="0000FF"/>
                </a:solidFill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8" r="10179"/>
          <a:stretch>
            <a:fillRect/>
          </a:stretch>
        </p:blipFill>
        <p:spPr>
          <a:xfrm>
            <a:off x="3245569" y="980752"/>
            <a:ext cx="2736304" cy="28704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TextBox 11"/>
          <p:cNvSpPr txBox="1"/>
          <p:nvPr/>
        </p:nvSpPr>
        <p:spPr>
          <a:xfrm>
            <a:off x="755576" y="11229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mtClean="0">
                <a:solidFill>
                  <a:srgbClr val="FF0000"/>
                </a:solidFill>
              </a:rPr>
              <a:t>三教合一的典范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4617445"/>
            <a:ext cx="792088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/>
              <a:t>思考：为什么关羽能够受到三教的认可？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1"/>
      <p:bldP spid="12" grpId="2"/>
      <p:bldP spid="5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79512" y="5147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/>
              <a:t>秩序的落成</a:t>
            </a:r>
            <a:r>
              <a:rPr lang="en-US" altLang="zh-CN" sz="3600" b="1" smtClean="0"/>
              <a:t>——</a:t>
            </a:r>
            <a:r>
              <a:rPr lang="zh-CN" altLang="en-US" sz="3600" b="1" smtClean="0"/>
              <a:t>定于一尊</a:t>
            </a:r>
            <a:endParaRPr lang="zh-CN" altLang="en-US" sz="3600" b="1"/>
          </a:p>
        </p:txBody>
      </p:sp>
      <p:sp>
        <p:nvSpPr>
          <p:cNvPr id="3" name="矩形 2"/>
          <p:cNvSpPr/>
          <p:nvPr/>
        </p:nvSpPr>
        <p:spPr>
          <a:xfrm>
            <a:off x="5732438" y="4515966"/>
            <a:ext cx="34115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</a:rPr>
              <a:t>未完待续</a:t>
            </a:r>
            <a:r>
              <a:rPr lang="en-US" altLang="zh-CN" sz="3600" b="1">
                <a:solidFill>
                  <a:prstClr val="black"/>
                </a:solidFill>
              </a:rPr>
              <a:t>……</a:t>
            </a:r>
            <a:endParaRPr lang="zh-CN" altLang="en-US" sz="1600"/>
          </a:p>
        </p:txBody>
      </p:sp>
      <p:grpSp>
        <p:nvGrpSpPr>
          <p:cNvPr id="6" name="组合 5"/>
          <p:cNvGrpSpPr/>
          <p:nvPr/>
        </p:nvGrpSpPr>
        <p:grpSpPr>
          <a:xfrm>
            <a:off x="755576" y="771550"/>
            <a:ext cx="7488832" cy="3926614"/>
            <a:chOff x="755576" y="1052736"/>
            <a:chExt cx="7488832" cy="523548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1052736"/>
              <a:ext cx="7488832" cy="446449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051720" y="5508521"/>
              <a:ext cx="525658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smtClean="0">
                  <a:latin typeface="华文仿宋" panose="02010600040101010101" pitchFamily="2" charset="-122"/>
                  <a:ea typeface="华文仿宋" panose="02010600040101010101" pitchFamily="2" charset="-122"/>
                </a:rPr>
                <a:t>“鹅湖论道</a:t>
              </a:r>
              <a:r>
                <a:rPr lang="zh-CN" altLang="en-US" sz="3200" b="1">
                  <a:latin typeface="华文仿宋" panose="02010600040101010101" pitchFamily="2" charset="-122"/>
                  <a:ea typeface="华文仿宋" panose="02010600040101010101" pitchFamily="2" charset="-122"/>
                </a:rPr>
                <a:t>”</a:t>
              </a:r>
            </a:p>
          </p:txBody>
        </p:sp>
      </p:grpSp>
      <p:pic>
        <p:nvPicPr>
          <p:cNvPr id="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331700" y="116967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135</Paragraphs>
  <Slides>19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2020-10-19T11:03:43Z</cp:lastPrinted>
  <dcterms:created xsi:type="dcterms:W3CDTF">2020-10-19T11:03:43Z</dcterms:created>
  <dcterms:modified xsi:type="dcterms:W3CDTF">2020-10-19T03:03:46Z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